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sldIdLst>
    <p:sldId id="356" r:id="rId2"/>
    <p:sldId id="357" r:id="rId3"/>
    <p:sldId id="349" r:id="rId4"/>
    <p:sldId id="352" r:id="rId5"/>
    <p:sldId id="354" r:id="rId6"/>
    <p:sldId id="358" r:id="rId7"/>
    <p:sldId id="353" r:id="rId8"/>
    <p:sldId id="355" r:id="rId9"/>
    <p:sldId id="359" r:id="rId10"/>
    <p:sldId id="340" r:id="rId11"/>
    <p:sldId id="341" r:id="rId12"/>
    <p:sldId id="342" r:id="rId13"/>
    <p:sldId id="343" r:id="rId14"/>
    <p:sldId id="344" r:id="rId15"/>
    <p:sldId id="345" r:id="rId16"/>
    <p:sldId id="346" r:id="rId17"/>
    <p:sldId id="347" r:id="rId18"/>
    <p:sldId id="348" r:id="rId19"/>
    <p:sldId id="309" r:id="rId20"/>
    <p:sldId id="256" r:id="rId21"/>
    <p:sldId id="257" r:id="rId22"/>
    <p:sldId id="326" r:id="rId23"/>
    <p:sldId id="258" r:id="rId24"/>
    <p:sldId id="259" r:id="rId25"/>
    <p:sldId id="260" r:id="rId26"/>
    <p:sldId id="330" r:id="rId27"/>
    <p:sldId id="262" r:id="rId28"/>
    <p:sldId id="263" r:id="rId29"/>
    <p:sldId id="327" r:id="rId30"/>
    <p:sldId id="328" r:id="rId31"/>
    <p:sldId id="264" r:id="rId32"/>
    <p:sldId id="265" r:id="rId33"/>
    <p:sldId id="267" r:id="rId34"/>
    <p:sldId id="331" r:id="rId35"/>
    <p:sldId id="268" r:id="rId36"/>
    <p:sldId id="332" r:id="rId37"/>
    <p:sldId id="269" r:id="rId38"/>
    <p:sldId id="270" r:id="rId39"/>
    <p:sldId id="339" r:id="rId40"/>
    <p:sldId id="334" r:id="rId41"/>
    <p:sldId id="335" r:id="rId42"/>
    <p:sldId id="338" r:id="rId43"/>
    <p:sldId id="271" r:id="rId44"/>
    <p:sldId id="273" r:id="rId45"/>
    <p:sldId id="274" r:id="rId46"/>
    <p:sldId id="275" r:id="rId47"/>
    <p:sldId id="276" r:id="rId48"/>
    <p:sldId id="277" r:id="rId49"/>
    <p:sldId id="310" r:id="rId50"/>
    <p:sldId id="317" r:id="rId51"/>
    <p:sldId id="318" r:id="rId52"/>
    <p:sldId id="319" r:id="rId53"/>
    <p:sldId id="320" r:id="rId54"/>
    <p:sldId id="321" r:id="rId55"/>
    <p:sldId id="322" r:id="rId56"/>
    <p:sldId id="311" r:id="rId57"/>
    <p:sldId id="315" r:id="rId58"/>
    <p:sldId id="316" r:id="rId59"/>
    <p:sldId id="314" r:id="rId60"/>
    <p:sldId id="323" r:id="rId61"/>
    <p:sldId id="324" r:id="rId62"/>
    <p:sldId id="329" r:id="rId63"/>
  </p:sldIdLst>
  <p:sldSz cx="9144000" cy="6858000" type="screen4x3"/>
  <p:notesSz cx="6842125" cy="9128125"/>
  <p:defaultTextStyle>
    <a:defPPr>
      <a:defRPr lang="en-US"/>
    </a:defPPr>
    <a:lvl1pPr algn="l" rtl="0" eaLnBrk="0" fontAlgn="base" hangingPunct="0">
      <a:spcBef>
        <a:spcPct val="0"/>
      </a:spcBef>
      <a:spcAft>
        <a:spcPct val="0"/>
      </a:spcAft>
      <a:defRPr sz="2400" kern="1200">
        <a:solidFill>
          <a:schemeClr val="accent2"/>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accent2"/>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accent2"/>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accent2"/>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accent2"/>
        </a:solidFill>
        <a:latin typeface="Times New Roman" panose="02020603050405020304" pitchFamily="18" charset="0"/>
        <a:ea typeface="+mn-ea"/>
        <a:cs typeface="+mn-cs"/>
      </a:defRPr>
    </a:lvl5pPr>
    <a:lvl6pPr marL="2286000" algn="l" defTabSz="914400" rtl="0" eaLnBrk="1" latinLnBrk="0" hangingPunct="1">
      <a:defRPr sz="2400" kern="1200">
        <a:solidFill>
          <a:schemeClr val="accent2"/>
        </a:solidFill>
        <a:latin typeface="Times New Roman" panose="02020603050405020304" pitchFamily="18" charset="0"/>
        <a:ea typeface="+mn-ea"/>
        <a:cs typeface="+mn-cs"/>
      </a:defRPr>
    </a:lvl6pPr>
    <a:lvl7pPr marL="2743200" algn="l" defTabSz="914400" rtl="0" eaLnBrk="1" latinLnBrk="0" hangingPunct="1">
      <a:defRPr sz="2400" kern="1200">
        <a:solidFill>
          <a:schemeClr val="accent2"/>
        </a:solidFill>
        <a:latin typeface="Times New Roman" panose="02020603050405020304" pitchFamily="18" charset="0"/>
        <a:ea typeface="+mn-ea"/>
        <a:cs typeface="+mn-cs"/>
      </a:defRPr>
    </a:lvl7pPr>
    <a:lvl8pPr marL="3200400" algn="l" defTabSz="914400" rtl="0" eaLnBrk="1" latinLnBrk="0" hangingPunct="1">
      <a:defRPr sz="2400" kern="1200">
        <a:solidFill>
          <a:schemeClr val="accent2"/>
        </a:solidFill>
        <a:latin typeface="Times New Roman" panose="02020603050405020304" pitchFamily="18" charset="0"/>
        <a:ea typeface="+mn-ea"/>
        <a:cs typeface="+mn-cs"/>
      </a:defRPr>
    </a:lvl8pPr>
    <a:lvl9pPr marL="3657600" algn="l" defTabSz="914400" rtl="0" eaLnBrk="1" latinLnBrk="0" hangingPunct="1">
      <a:defRPr sz="2400" kern="1200">
        <a:solidFill>
          <a:schemeClr val="accent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092" y="9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4C5CF-0299-4A04-874E-B9ECCEE62EDE}"/>
              </a:ext>
            </a:extLst>
          </p:cNvPr>
          <p:cNvSpPr>
            <a:spLocks noGrp="1"/>
          </p:cNvSpPr>
          <p:nvPr>
            <p:ph type="hdr" sz="quarter"/>
          </p:nvPr>
        </p:nvSpPr>
        <p:spPr>
          <a:xfrm>
            <a:off x="0" y="0"/>
            <a:ext cx="296545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D23FF785-BDB5-4F08-8CDE-80A877321705}"/>
              </a:ext>
            </a:extLst>
          </p:cNvPr>
          <p:cNvSpPr>
            <a:spLocks noGrp="1"/>
          </p:cNvSpPr>
          <p:nvPr>
            <p:ph type="dt" idx="1"/>
          </p:nvPr>
        </p:nvSpPr>
        <p:spPr>
          <a:xfrm>
            <a:off x="3875088" y="0"/>
            <a:ext cx="2965450" cy="457200"/>
          </a:xfrm>
          <a:prstGeom prst="rect">
            <a:avLst/>
          </a:prstGeom>
        </p:spPr>
        <p:txBody>
          <a:bodyPr vert="horz" lIns="91440" tIns="45720" rIns="91440" bIns="45720" rtlCol="0"/>
          <a:lstStyle>
            <a:lvl1pPr algn="r">
              <a:defRPr sz="1200"/>
            </a:lvl1pPr>
          </a:lstStyle>
          <a:p>
            <a:pPr>
              <a:defRPr/>
            </a:pPr>
            <a:fld id="{00A7A241-092E-4168-AA9A-7CD51E514DF1}" type="datetimeFigureOut">
              <a:rPr lang="en-US"/>
              <a:pPr>
                <a:defRPr/>
              </a:pPr>
              <a:t>10/1/2021</a:t>
            </a:fld>
            <a:endParaRPr lang="en-US"/>
          </a:p>
        </p:txBody>
      </p:sp>
      <p:sp>
        <p:nvSpPr>
          <p:cNvPr id="4" name="Slide Image Placeholder 3">
            <a:extLst>
              <a:ext uri="{FF2B5EF4-FFF2-40B4-BE49-F238E27FC236}">
                <a16:creationId xmlns:a16="http://schemas.microsoft.com/office/drawing/2014/main" id="{6E84675E-03B7-4D02-AADF-FED4A26C1D90}"/>
              </a:ext>
            </a:extLst>
          </p:cNvPr>
          <p:cNvSpPr>
            <a:spLocks noGrp="1" noRot="1" noChangeAspect="1"/>
          </p:cNvSpPr>
          <p:nvPr>
            <p:ph type="sldImg" idx="2"/>
          </p:nvPr>
        </p:nvSpPr>
        <p:spPr>
          <a:xfrm>
            <a:off x="1138238" y="684213"/>
            <a:ext cx="4565650" cy="34242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9C5CC90-723E-4BED-8A5E-599B6151D50F}"/>
              </a:ext>
            </a:extLst>
          </p:cNvPr>
          <p:cNvSpPr>
            <a:spLocks noGrp="1"/>
          </p:cNvSpPr>
          <p:nvPr>
            <p:ph type="body" sz="quarter" idx="3"/>
          </p:nvPr>
        </p:nvSpPr>
        <p:spPr>
          <a:xfrm>
            <a:off x="684213" y="4335463"/>
            <a:ext cx="5473700" cy="410845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C524EEA-31AD-4FAA-ADCC-1B79C7D488C0}"/>
              </a:ext>
            </a:extLst>
          </p:cNvPr>
          <p:cNvSpPr>
            <a:spLocks noGrp="1"/>
          </p:cNvSpPr>
          <p:nvPr>
            <p:ph type="ftr" sz="quarter" idx="4"/>
          </p:nvPr>
        </p:nvSpPr>
        <p:spPr>
          <a:xfrm>
            <a:off x="0" y="8670925"/>
            <a:ext cx="2965450" cy="45561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C305C59-AE1A-45F5-A71B-F150401A1B8A}"/>
              </a:ext>
            </a:extLst>
          </p:cNvPr>
          <p:cNvSpPr>
            <a:spLocks noGrp="1"/>
          </p:cNvSpPr>
          <p:nvPr>
            <p:ph type="sldNum" sz="quarter" idx="5"/>
          </p:nvPr>
        </p:nvSpPr>
        <p:spPr>
          <a:xfrm>
            <a:off x="3875088" y="8670925"/>
            <a:ext cx="2965450" cy="455613"/>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966F1FF-9CD1-4F76-9EC9-72D067482F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786C-34F1-44B3-A706-45C7F0CF79AF}" type="slidenum">
              <a:rPr lang="en-US" smtClean="0"/>
              <a:t>1</a:t>
            </a:fld>
            <a:endParaRPr lang="en-US"/>
          </a:p>
        </p:txBody>
      </p:sp>
    </p:spTree>
    <p:extLst>
      <p:ext uri="{BB962C8B-B14F-4D97-AF65-F5344CB8AC3E}">
        <p14:creationId xmlns:p14="http://schemas.microsoft.com/office/powerpoint/2010/main" val="22471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786C-34F1-44B3-A706-45C7F0CF79AF}" type="slidenum">
              <a:rPr lang="en-US" smtClean="0"/>
              <a:t>41</a:t>
            </a:fld>
            <a:endParaRPr lang="en-US"/>
          </a:p>
        </p:txBody>
      </p:sp>
    </p:spTree>
    <p:extLst>
      <p:ext uri="{BB962C8B-B14F-4D97-AF65-F5344CB8AC3E}">
        <p14:creationId xmlns:p14="http://schemas.microsoft.com/office/powerpoint/2010/main" val="410208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786C-34F1-44B3-A706-45C7F0CF79AF}" type="slidenum">
              <a:rPr lang="en-US" smtClean="0"/>
              <a:t>42</a:t>
            </a:fld>
            <a:endParaRPr lang="en-US"/>
          </a:p>
        </p:txBody>
      </p:sp>
    </p:spTree>
    <p:extLst>
      <p:ext uri="{BB962C8B-B14F-4D97-AF65-F5344CB8AC3E}">
        <p14:creationId xmlns:p14="http://schemas.microsoft.com/office/powerpoint/2010/main" val="15638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317580E-EC24-492C-8A3A-70318392A9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2A6D0A5B-DCCE-476C-89E5-148A3FCB6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DED328DA-FA4D-462E-B1E6-EEACEF6224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defRPr>
            </a:lvl1pPr>
            <a:lvl2pPr marL="742950" indent="-285750">
              <a:defRPr sz="2400">
                <a:solidFill>
                  <a:schemeClr val="accent2"/>
                </a:solidFill>
                <a:latin typeface="Times New Roman" panose="02020603050405020304" pitchFamily="18" charset="0"/>
              </a:defRPr>
            </a:lvl2pPr>
            <a:lvl3pPr marL="1143000" indent="-228600">
              <a:defRPr sz="2400">
                <a:solidFill>
                  <a:schemeClr val="accent2"/>
                </a:solidFill>
                <a:latin typeface="Times New Roman" panose="02020603050405020304" pitchFamily="18" charset="0"/>
              </a:defRPr>
            </a:lvl3pPr>
            <a:lvl4pPr marL="1600200" indent="-228600">
              <a:defRPr sz="2400">
                <a:solidFill>
                  <a:schemeClr val="accent2"/>
                </a:solidFill>
                <a:latin typeface="Times New Roman" panose="02020603050405020304" pitchFamily="18" charset="0"/>
              </a:defRPr>
            </a:lvl4pPr>
            <a:lvl5pPr marL="2057400" indent="-228600">
              <a:defRPr sz="24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defRPr>
            </a:lvl9pPr>
          </a:lstStyle>
          <a:p>
            <a:fld id="{43E0FE0D-3F71-4921-BFB4-7F6C0AF3F278}" type="slidenum">
              <a:rPr lang="en-US" altLang="en-US" sz="1200"/>
              <a:pPr/>
              <a:t>50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786C-34F1-44B3-A706-45C7F0CF79AF}" type="slidenum">
              <a:rPr lang="en-US" smtClean="0"/>
              <a:t>2</a:t>
            </a:fld>
            <a:endParaRPr lang="en-US"/>
          </a:p>
        </p:txBody>
      </p:sp>
    </p:spTree>
    <p:extLst>
      <p:ext uri="{BB962C8B-B14F-4D97-AF65-F5344CB8AC3E}">
        <p14:creationId xmlns:p14="http://schemas.microsoft.com/office/powerpoint/2010/main" val="337800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786C-34F1-44B3-A706-45C7F0CF79AF}" type="slidenum">
              <a:rPr lang="en-US" smtClean="0"/>
              <a:t>4</a:t>
            </a:fld>
            <a:endParaRPr lang="en-US"/>
          </a:p>
        </p:txBody>
      </p:sp>
    </p:spTree>
    <p:extLst>
      <p:ext uri="{BB962C8B-B14F-4D97-AF65-F5344CB8AC3E}">
        <p14:creationId xmlns:p14="http://schemas.microsoft.com/office/powerpoint/2010/main" val="105046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786C-34F1-44B3-A706-45C7F0CF79AF}" type="slidenum">
              <a:rPr lang="en-US" smtClean="0"/>
              <a:t>5</a:t>
            </a:fld>
            <a:endParaRPr lang="en-US"/>
          </a:p>
        </p:txBody>
      </p:sp>
    </p:spTree>
    <p:extLst>
      <p:ext uri="{BB962C8B-B14F-4D97-AF65-F5344CB8AC3E}">
        <p14:creationId xmlns:p14="http://schemas.microsoft.com/office/powerpoint/2010/main" val="66352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786C-34F1-44B3-A706-45C7F0CF79AF}" type="slidenum">
              <a:rPr lang="en-US" smtClean="0"/>
              <a:t>6</a:t>
            </a:fld>
            <a:endParaRPr lang="en-US"/>
          </a:p>
        </p:txBody>
      </p:sp>
    </p:spTree>
    <p:extLst>
      <p:ext uri="{BB962C8B-B14F-4D97-AF65-F5344CB8AC3E}">
        <p14:creationId xmlns:p14="http://schemas.microsoft.com/office/powerpoint/2010/main" val="273190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786C-34F1-44B3-A706-45C7F0CF79AF}" type="slidenum">
              <a:rPr lang="en-US" smtClean="0"/>
              <a:t>7</a:t>
            </a:fld>
            <a:endParaRPr lang="en-US"/>
          </a:p>
        </p:txBody>
      </p:sp>
    </p:spTree>
    <p:extLst>
      <p:ext uri="{BB962C8B-B14F-4D97-AF65-F5344CB8AC3E}">
        <p14:creationId xmlns:p14="http://schemas.microsoft.com/office/powerpoint/2010/main" val="262791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786C-34F1-44B3-A706-45C7F0CF79AF}" type="slidenum">
              <a:rPr lang="en-US" smtClean="0"/>
              <a:t>8</a:t>
            </a:fld>
            <a:endParaRPr lang="en-US"/>
          </a:p>
        </p:txBody>
      </p:sp>
    </p:spTree>
    <p:extLst>
      <p:ext uri="{BB962C8B-B14F-4D97-AF65-F5344CB8AC3E}">
        <p14:creationId xmlns:p14="http://schemas.microsoft.com/office/powerpoint/2010/main" val="4061812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966F1FF-9CD1-4F76-9EC9-72D067482F05}" type="slidenum">
              <a:rPr lang="en-US" altLang="en-US" smtClean="0"/>
              <a:pPr>
                <a:defRPr/>
              </a:pPr>
              <a:t>19</a:t>
            </a:fld>
            <a:endParaRPr lang="en-US" altLang="en-US"/>
          </a:p>
        </p:txBody>
      </p:sp>
    </p:spTree>
    <p:extLst>
      <p:ext uri="{BB962C8B-B14F-4D97-AF65-F5344CB8AC3E}">
        <p14:creationId xmlns:p14="http://schemas.microsoft.com/office/powerpoint/2010/main" val="2203185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D786C-34F1-44B3-A706-45C7F0CF79AF}" type="slidenum">
              <a:rPr lang="en-US" smtClean="0"/>
              <a:t>40</a:t>
            </a:fld>
            <a:endParaRPr lang="en-US"/>
          </a:p>
        </p:txBody>
      </p:sp>
    </p:spTree>
    <p:extLst>
      <p:ext uri="{BB962C8B-B14F-4D97-AF65-F5344CB8AC3E}">
        <p14:creationId xmlns:p14="http://schemas.microsoft.com/office/powerpoint/2010/main" val="225641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CD74D63-A213-4F04-94D8-4CBB2712FC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2220EE-DE79-4365-8685-C853F2DC42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9229C5-E017-404C-B176-D9C8D197F853}"/>
              </a:ext>
            </a:extLst>
          </p:cNvPr>
          <p:cNvSpPr>
            <a:spLocks noGrp="1" noChangeArrowheads="1"/>
          </p:cNvSpPr>
          <p:nvPr>
            <p:ph type="sldNum" sz="quarter" idx="12"/>
          </p:nvPr>
        </p:nvSpPr>
        <p:spPr>
          <a:ln/>
        </p:spPr>
        <p:txBody>
          <a:bodyPr/>
          <a:lstStyle>
            <a:lvl1pPr>
              <a:defRPr/>
            </a:lvl1pPr>
          </a:lstStyle>
          <a:p>
            <a:pPr>
              <a:defRPr/>
            </a:pPr>
            <a:fld id="{1171F250-12F2-4DFE-A9F6-166BBA11CD26}" type="slidenum">
              <a:rPr lang="en-US" altLang="en-US"/>
              <a:pPr>
                <a:defRPr/>
              </a:pPr>
              <a:t>‹#›</a:t>
            </a:fld>
            <a:endParaRPr lang="en-US" altLang="en-US"/>
          </a:p>
        </p:txBody>
      </p:sp>
    </p:spTree>
    <p:extLst>
      <p:ext uri="{BB962C8B-B14F-4D97-AF65-F5344CB8AC3E}">
        <p14:creationId xmlns:p14="http://schemas.microsoft.com/office/powerpoint/2010/main" val="313881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EB411F-E17A-4CD0-96EB-CB38C806CC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23C972-2C98-4B80-A458-0A0D229DB9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740EF6-BAB2-49D6-92AC-4DE4FCBAFAF3}"/>
              </a:ext>
            </a:extLst>
          </p:cNvPr>
          <p:cNvSpPr>
            <a:spLocks noGrp="1" noChangeArrowheads="1"/>
          </p:cNvSpPr>
          <p:nvPr>
            <p:ph type="sldNum" sz="quarter" idx="12"/>
          </p:nvPr>
        </p:nvSpPr>
        <p:spPr>
          <a:ln/>
        </p:spPr>
        <p:txBody>
          <a:bodyPr/>
          <a:lstStyle>
            <a:lvl1pPr>
              <a:defRPr/>
            </a:lvl1pPr>
          </a:lstStyle>
          <a:p>
            <a:pPr>
              <a:defRPr/>
            </a:pPr>
            <a:fld id="{896EA493-3952-4F13-9D04-4F0737B5D6DE}" type="slidenum">
              <a:rPr lang="en-US" altLang="en-US"/>
              <a:pPr>
                <a:defRPr/>
              </a:pPr>
              <a:t>‹#›</a:t>
            </a:fld>
            <a:endParaRPr lang="en-US" altLang="en-US"/>
          </a:p>
        </p:txBody>
      </p:sp>
    </p:spTree>
    <p:extLst>
      <p:ext uri="{BB962C8B-B14F-4D97-AF65-F5344CB8AC3E}">
        <p14:creationId xmlns:p14="http://schemas.microsoft.com/office/powerpoint/2010/main" val="250769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F9F7F0-22E4-449E-81BD-51AE420B8F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4191AE-B00A-4691-9C05-870945328E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EB68C8-4C31-4F8F-8192-F55CE7F0A0B4}"/>
              </a:ext>
            </a:extLst>
          </p:cNvPr>
          <p:cNvSpPr>
            <a:spLocks noGrp="1" noChangeArrowheads="1"/>
          </p:cNvSpPr>
          <p:nvPr>
            <p:ph type="sldNum" sz="quarter" idx="12"/>
          </p:nvPr>
        </p:nvSpPr>
        <p:spPr>
          <a:ln/>
        </p:spPr>
        <p:txBody>
          <a:bodyPr/>
          <a:lstStyle>
            <a:lvl1pPr>
              <a:defRPr/>
            </a:lvl1pPr>
          </a:lstStyle>
          <a:p>
            <a:pPr>
              <a:defRPr/>
            </a:pPr>
            <a:fld id="{CFA5B7A7-EF8C-4AC1-8D86-35EE69F8476D}" type="slidenum">
              <a:rPr lang="en-US" altLang="en-US"/>
              <a:pPr>
                <a:defRPr/>
              </a:pPr>
              <a:t>‹#›</a:t>
            </a:fld>
            <a:endParaRPr lang="en-US" altLang="en-US"/>
          </a:p>
        </p:txBody>
      </p:sp>
    </p:spTree>
    <p:extLst>
      <p:ext uri="{BB962C8B-B14F-4D97-AF65-F5344CB8AC3E}">
        <p14:creationId xmlns:p14="http://schemas.microsoft.com/office/powerpoint/2010/main" val="419713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75EF8D-01A7-49F3-B90F-21AE94B267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2945A0-0130-4FAD-92F7-CD27DD5B4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A7EBE0-0E6C-4F69-8443-5449DB50FF31}"/>
              </a:ext>
            </a:extLst>
          </p:cNvPr>
          <p:cNvSpPr>
            <a:spLocks noGrp="1" noChangeArrowheads="1"/>
          </p:cNvSpPr>
          <p:nvPr>
            <p:ph type="sldNum" sz="quarter" idx="12"/>
          </p:nvPr>
        </p:nvSpPr>
        <p:spPr>
          <a:ln/>
        </p:spPr>
        <p:txBody>
          <a:bodyPr/>
          <a:lstStyle>
            <a:lvl1pPr>
              <a:defRPr/>
            </a:lvl1pPr>
          </a:lstStyle>
          <a:p>
            <a:pPr>
              <a:defRPr/>
            </a:pPr>
            <a:fld id="{FC262250-D7D3-4CE1-BD90-B5625FEF827D}" type="slidenum">
              <a:rPr lang="en-US" altLang="en-US"/>
              <a:pPr>
                <a:defRPr/>
              </a:pPr>
              <a:t>‹#›</a:t>
            </a:fld>
            <a:endParaRPr lang="en-US" altLang="en-US"/>
          </a:p>
        </p:txBody>
      </p:sp>
    </p:spTree>
    <p:extLst>
      <p:ext uri="{BB962C8B-B14F-4D97-AF65-F5344CB8AC3E}">
        <p14:creationId xmlns:p14="http://schemas.microsoft.com/office/powerpoint/2010/main" val="233019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F8307FE-3E50-4B24-9843-D73D9E7016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F1527B-D153-4F8C-835F-1EE5F10C1A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2891CF-40D9-41C2-B7FD-5F8148D3B249}"/>
              </a:ext>
            </a:extLst>
          </p:cNvPr>
          <p:cNvSpPr>
            <a:spLocks noGrp="1" noChangeArrowheads="1"/>
          </p:cNvSpPr>
          <p:nvPr>
            <p:ph type="sldNum" sz="quarter" idx="12"/>
          </p:nvPr>
        </p:nvSpPr>
        <p:spPr>
          <a:ln/>
        </p:spPr>
        <p:txBody>
          <a:bodyPr/>
          <a:lstStyle>
            <a:lvl1pPr>
              <a:defRPr/>
            </a:lvl1pPr>
          </a:lstStyle>
          <a:p>
            <a:pPr>
              <a:defRPr/>
            </a:pPr>
            <a:fld id="{77668C18-3AAF-4AF7-BA5E-C812FFA00977}" type="slidenum">
              <a:rPr lang="en-US" altLang="en-US"/>
              <a:pPr>
                <a:defRPr/>
              </a:pPr>
              <a:t>‹#›</a:t>
            </a:fld>
            <a:endParaRPr lang="en-US" altLang="en-US"/>
          </a:p>
        </p:txBody>
      </p:sp>
    </p:spTree>
    <p:extLst>
      <p:ext uri="{BB962C8B-B14F-4D97-AF65-F5344CB8AC3E}">
        <p14:creationId xmlns:p14="http://schemas.microsoft.com/office/powerpoint/2010/main" val="289249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D121AD8-2778-4A3D-AF43-7FDD9469B0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5360AF-5F32-44E5-8592-ACC63073D9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13574D-01B7-4734-9FBF-32899EAB2969}"/>
              </a:ext>
            </a:extLst>
          </p:cNvPr>
          <p:cNvSpPr>
            <a:spLocks noGrp="1" noChangeArrowheads="1"/>
          </p:cNvSpPr>
          <p:nvPr>
            <p:ph type="sldNum" sz="quarter" idx="12"/>
          </p:nvPr>
        </p:nvSpPr>
        <p:spPr>
          <a:ln/>
        </p:spPr>
        <p:txBody>
          <a:bodyPr/>
          <a:lstStyle>
            <a:lvl1pPr>
              <a:defRPr/>
            </a:lvl1pPr>
          </a:lstStyle>
          <a:p>
            <a:pPr>
              <a:defRPr/>
            </a:pPr>
            <a:fld id="{9876E357-5547-43AC-B294-D0FB57E5B9B9}" type="slidenum">
              <a:rPr lang="en-US" altLang="en-US"/>
              <a:pPr>
                <a:defRPr/>
              </a:pPr>
              <a:t>‹#›</a:t>
            </a:fld>
            <a:endParaRPr lang="en-US" altLang="en-US"/>
          </a:p>
        </p:txBody>
      </p:sp>
    </p:spTree>
    <p:extLst>
      <p:ext uri="{BB962C8B-B14F-4D97-AF65-F5344CB8AC3E}">
        <p14:creationId xmlns:p14="http://schemas.microsoft.com/office/powerpoint/2010/main" val="181121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9F4E374-EAC0-40A4-9C75-D5BF0B5EB0E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9BCE5B-8FAF-4552-8069-4DC6A9E6F0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5C3B58E-BA42-4CF4-A059-96D432913016}"/>
              </a:ext>
            </a:extLst>
          </p:cNvPr>
          <p:cNvSpPr>
            <a:spLocks noGrp="1" noChangeArrowheads="1"/>
          </p:cNvSpPr>
          <p:nvPr>
            <p:ph type="sldNum" sz="quarter" idx="12"/>
          </p:nvPr>
        </p:nvSpPr>
        <p:spPr>
          <a:ln/>
        </p:spPr>
        <p:txBody>
          <a:bodyPr/>
          <a:lstStyle>
            <a:lvl1pPr>
              <a:defRPr/>
            </a:lvl1pPr>
          </a:lstStyle>
          <a:p>
            <a:pPr>
              <a:defRPr/>
            </a:pPr>
            <a:fld id="{3122C436-9A4E-4617-A91F-CBCF2A507A30}" type="slidenum">
              <a:rPr lang="en-US" altLang="en-US"/>
              <a:pPr>
                <a:defRPr/>
              </a:pPr>
              <a:t>‹#›</a:t>
            </a:fld>
            <a:endParaRPr lang="en-US" altLang="en-US"/>
          </a:p>
        </p:txBody>
      </p:sp>
    </p:spTree>
    <p:extLst>
      <p:ext uri="{BB962C8B-B14F-4D97-AF65-F5344CB8AC3E}">
        <p14:creationId xmlns:p14="http://schemas.microsoft.com/office/powerpoint/2010/main" val="26255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52A8491-FA5B-4950-B92D-0BC3A0CFFE9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5DA03D-39C4-4A9F-945F-502AF538C9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10B7187-5CDD-4672-AFCA-26B616E592A5}"/>
              </a:ext>
            </a:extLst>
          </p:cNvPr>
          <p:cNvSpPr>
            <a:spLocks noGrp="1" noChangeArrowheads="1"/>
          </p:cNvSpPr>
          <p:nvPr>
            <p:ph type="sldNum" sz="quarter" idx="12"/>
          </p:nvPr>
        </p:nvSpPr>
        <p:spPr>
          <a:ln/>
        </p:spPr>
        <p:txBody>
          <a:bodyPr/>
          <a:lstStyle>
            <a:lvl1pPr>
              <a:defRPr/>
            </a:lvl1pPr>
          </a:lstStyle>
          <a:p>
            <a:pPr>
              <a:defRPr/>
            </a:pPr>
            <a:fld id="{2D3C2000-9303-4CA5-B760-5FF2ACA96FAC}" type="slidenum">
              <a:rPr lang="en-US" altLang="en-US"/>
              <a:pPr>
                <a:defRPr/>
              </a:pPr>
              <a:t>‹#›</a:t>
            </a:fld>
            <a:endParaRPr lang="en-US" altLang="en-US"/>
          </a:p>
        </p:txBody>
      </p:sp>
    </p:spTree>
    <p:extLst>
      <p:ext uri="{BB962C8B-B14F-4D97-AF65-F5344CB8AC3E}">
        <p14:creationId xmlns:p14="http://schemas.microsoft.com/office/powerpoint/2010/main" val="2228401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2BA7A2-CD9F-4B5C-940C-EF7AF77E5E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CED7813-D130-4DC5-8F68-92C6BCC099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379772D-9F52-45D3-97F5-5C83E56D3EF9}"/>
              </a:ext>
            </a:extLst>
          </p:cNvPr>
          <p:cNvSpPr>
            <a:spLocks noGrp="1" noChangeArrowheads="1"/>
          </p:cNvSpPr>
          <p:nvPr>
            <p:ph type="sldNum" sz="quarter" idx="12"/>
          </p:nvPr>
        </p:nvSpPr>
        <p:spPr>
          <a:ln/>
        </p:spPr>
        <p:txBody>
          <a:bodyPr/>
          <a:lstStyle>
            <a:lvl1pPr>
              <a:defRPr/>
            </a:lvl1pPr>
          </a:lstStyle>
          <a:p>
            <a:pPr>
              <a:defRPr/>
            </a:pPr>
            <a:fld id="{22C9E302-3C2D-4918-86B7-DD9C0D79E207}" type="slidenum">
              <a:rPr lang="en-US" altLang="en-US"/>
              <a:pPr>
                <a:defRPr/>
              </a:pPr>
              <a:t>‹#›</a:t>
            </a:fld>
            <a:endParaRPr lang="en-US" altLang="en-US"/>
          </a:p>
        </p:txBody>
      </p:sp>
    </p:spTree>
    <p:extLst>
      <p:ext uri="{BB962C8B-B14F-4D97-AF65-F5344CB8AC3E}">
        <p14:creationId xmlns:p14="http://schemas.microsoft.com/office/powerpoint/2010/main" val="313295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4C8438A-D3A8-48D5-9C58-8440C8BE61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9B372A-1E1B-423F-BE50-1713BD7054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C89561-F989-4759-B659-1C09E6BD475F}"/>
              </a:ext>
            </a:extLst>
          </p:cNvPr>
          <p:cNvSpPr>
            <a:spLocks noGrp="1" noChangeArrowheads="1"/>
          </p:cNvSpPr>
          <p:nvPr>
            <p:ph type="sldNum" sz="quarter" idx="12"/>
          </p:nvPr>
        </p:nvSpPr>
        <p:spPr>
          <a:ln/>
        </p:spPr>
        <p:txBody>
          <a:bodyPr/>
          <a:lstStyle>
            <a:lvl1pPr>
              <a:defRPr/>
            </a:lvl1pPr>
          </a:lstStyle>
          <a:p>
            <a:pPr>
              <a:defRPr/>
            </a:pPr>
            <a:fld id="{A8287397-3BED-423E-8A17-E37CFAA1FBFE}" type="slidenum">
              <a:rPr lang="en-US" altLang="en-US"/>
              <a:pPr>
                <a:defRPr/>
              </a:pPr>
              <a:t>‹#›</a:t>
            </a:fld>
            <a:endParaRPr lang="en-US" altLang="en-US"/>
          </a:p>
        </p:txBody>
      </p:sp>
    </p:spTree>
    <p:extLst>
      <p:ext uri="{BB962C8B-B14F-4D97-AF65-F5344CB8AC3E}">
        <p14:creationId xmlns:p14="http://schemas.microsoft.com/office/powerpoint/2010/main" val="234527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E39D71-81E7-49AC-9F55-FB7F0DA4A1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48EE43-D792-48A8-9353-C816BA1931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0F6983-0CB2-45E0-95FE-592F04184DD4}"/>
              </a:ext>
            </a:extLst>
          </p:cNvPr>
          <p:cNvSpPr>
            <a:spLocks noGrp="1" noChangeArrowheads="1"/>
          </p:cNvSpPr>
          <p:nvPr>
            <p:ph type="sldNum" sz="quarter" idx="12"/>
          </p:nvPr>
        </p:nvSpPr>
        <p:spPr>
          <a:ln/>
        </p:spPr>
        <p:txBody>
          <a:bodyPr/>
          <a:lstStyle>
            <a:lvl1pPr>
              <a:defRPr/>
            </a:lvl1pPr>
          </a:lstStyle>
          <a:p>
            <a:pPr>
              <a:defRPr/>
            </a:pPr>
            <a:fld id="{9C07622F-1BC2-494D-918B-8B6FAAFD96BB}" type="slidenum">
              <a:rPr lang="en-US" altLang="en-US"/>
              <a:pPr>
                <a:defRPr/>
              </a:pPr>
              <a:t>‹#›</a:t>
            </a:fld>
            <a:endParaRPr lang="en-US" altLang="en-US"/>
          </a:p>
        </p:txBody>
      </p:sp>
    </p:spTree>
    <p:extLst>
      <p:ext uri="{BB962C8B-B14F-4D97-AF65-F5344CB8AC3E}">
        <p14:creationId xmlns:p14="http://schemas.microsoft.com/office/powerpoint/2010/main" val="310544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66261B7-09CF-4F19-981B-D78ECA287C1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1BF3DB1-A71F-414A-A48B-ED1E00878D4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F8CEED-F4C7-4D10-9A1B-8DC879AF184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29" name="Rectangle 5">
            <a:extLst>
              <a:ext uri="{FF2B5EF4-FFF2-40B4-BE49-F238E27FC236}">
                <a16:creationId xmlns:a16="http://schemas.microsoft.com/office/drawing/2014/main" id="{828B5638-E81F-44D9-9224-B5516D247D5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1030" name="Rectangle 6">
            <a:extLst>
              <a:ext uri="{FF2B5EF4-FFF2-40B4-BE49-F238E27FC236}">
                <a16:creationId xmlns:a16="http://schemas.microsoft.com/office/drawing/2014/main" id="{977430DA-602F-4E0A-8FB5-853AB21BCFF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1D62964F-9292-494F-9FF5-EDF753367E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4A92A64-646D-4A17-A893-346D24810283}"/>
              </a:ext>
            </a:extLst>
          </p:cNvPr>
          <p:cNvGraphicFramePr>
            <a:graphicFrameLocks noGrp="1"/>
          </p:cNvGraphicFramePr>
          <p:nvPr>
            <p:extLst>
              <p:ext uri="{D42A27DB-BD31-4B8C-83A1-F6EECF244321}">
                <p14:modId xmlns:p14="http://schemas.microsoft.com/office/powerpoint/2010/main" val="2505912399"/>
              </p:ext>
            </p:extLst>
          </p:nvPr>
        </p:nvGraphicFramePr>
        <p:xfrm>
          <a:off x="151136" y="239953"/>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tc>
                  <a:txBody>
                    <a:bodyPr/>
                    <a:lstStyle/>
                    <a:p>
                      <a:pPr algn="ctr">
                        <a:spcBef>
                          <a:spcPts val="1200"/>
                        </a:spcBef>
                      </a:pPr>
                      <a:endParaRPr lang="en-US" sz="2400" dirty="0"/>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sp>
        <p:nvSpPr>
          <p:cNvPr id="5" name="Rectangle 4">
            <a:extLst>
              <a:ext uri="{FF2B5EF4-FFF2-40B4-BE49-F238E27FC236}">
                <a16:creationId xmlns:a16="http://schemas.microsoft.com/office/drawing/2014/main" id="{62178EA1-D7B6-4C3E-AD91-0C3A9EEFFF15}"/>
              </a:ext>
            </a:extLst>
          </p:cNvPr>
          <p:cNvSpPr/>
          <p:nvPr/>
        </p:nvSpPr>
        <p:spPr bwMode="auto">
          <a:xfrm>
            <a:off x="1113223" y="723899"/>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6" name="TextBox 5">
            <a:extLst>
              <a:ext uri="{FF2B5EF4-FFF2-40B4-BE49-F238E27FC236}">
                <a16:creationId xmlns:a16="http://schemas.microsoft.com/office/drawing/2014/main" id="{7E458B65-FDCA-4212-8ABD-AB86747DCADB}"/>
              </a:ext>
            </a:extLst>
          </p:cNvPr>
          <p:cNvSpPr txBox="1"/>
          <p:nvPr/>
        </p:nvSpPr>
        <p:spPr>
          <a:xfrm>
            <a:off x="2032658" y="308400"/>
            <a:ext cx="6564519" cy="830997"/>
          </a:xfrm>
          <a:prstGeom prst="rect">
            <a:avLst/>
          </a:prstGeom>
          <a:noFill/>
        </p:spPr>
        <p:txBody>
          <a:bodyPr wrap="square" rtlCol="0">
            <a:spAutoFit/>
          </a:bodyPr>
          <a:lstStyle/>
          <a:p>
            <a:r>
              <a:rPr lang="en-US" dirty="0"/>
              <a:t>Let’s us use this puzzle to compare the algorithms we have learned about…</a:t>
            </a:r>
          </a:p>
        </p:txBody>
      </p:sp>
      <p:sp>
        <p:nvSpPr>
          <p:cNvPr id="44" name="TextBox 43">
            <a:extLst>
              <a:ext uri="{FF2B5EF4-FFF2-40B4-BE49-F238E27FC236}">
                <a16:creationId xmlns:a16="http://schemas.microsoft.com/office/drawing/2014/main" id="{09AF356F-97E7-4BF9-9F39-6CEAA637DA19}"/>
              </a:ext>
            </a:extLst>
          </p:cNvPr>
          <p:cNvSpPr txBox="1"/>
          <p:nvPr/>
        </p:nvSpPr>
        <p:spPr>
          <a:xfrm>
            <a:off x="-300567" y="2954902"/>
            <a:ext cx="9329772" cy="1938992"/>
          </a:xfrm>
          <a:prstGeom prst="rect">
            <a:avLst/>
          </a:prstGeom>
          <a:noFill/>
        </p:spPr>
        <p:txBody>
          <a:bodyPr wrap="square">
            <a:spAutoFit/>
          </a:bodyPr>
          <a:lstStyle/>
          <a:p>
            <a:pPr lvl="1">
              <a:spcBef>
                <a:spcPct val="0"/>
              </a:spcBef>
              <a:buFontTx/>
              <a:buChar char="•"/>
            </a:pPr>
            <a:r>
              <a:rPr lang="en-US" altLang="en-US" sz="2400" dirty="0">
                <a:solidFill>
                  <a:schemeClr val="tx1"/>
                </a:solidFill>
              </a:rPr>
              <a:t> Breadth first search </a:t>
            </a:r>
            <a:r>
              <a:rPr lang="en-US" altLang="en-US" dirty="0">
                <a:solidFill>
                  <a:schemeClr val="bg1">
                    <a:lumMod val="75000"/>
                  </a:schemeClr>
                </a:solidFill>
              </a:rPr>
              <a:t>(</a:t>
            </a:r>
            <a:r>
              <a:rPr lang="en-US" altLang="en-US" sz="2400" dirty="0">
                <a:solidFill>
                  <a:schemeClr val="bg1">
                    <a:lumMod val="75000"/>
                  </a:schemeClr>
                </a:solidFill>
              </a:rPr>
              <a:t>Uniform cost search, each move costs one unit)</a:t>
            </a:r>
          </a:p>
          <a:p>
            <a:pPr lvl="1">
              <a:spcBef>
                <a:spcPct val="0"/>
              </a:spcBef>
              <a:buFontTx/>
              <a:buChar char="•"/>
            </a:pPr>
            <a:r>
              <a:rPr lang="en-US" altLang="en-US" sz="2400" dirty="0">
                <a:solidFill>
                  <a:schemeClr val="tx1"/>
                </a:solidFill>
              </a:rPr>
              <a:t> Depth first search</a:t>
            </a:r>
          </a:p>
          <a:p>
            <a:pPr lvl="1">
              <a:spcBef>
                <a:spcPct val="0"/>
              </a:spcBef>
              <a:buFontTx/>
              <a:buChar char="•"/>
            </a:pPr>
            <a:r>
              <a:rPr lang="en-US" altLang="en-US" sz="2400" dirty="0">
                <a:solidFill>
                  <a:schemeClr val="tx1"/>
                </a:solidFill>
              </a:rPr>
              <a:t> Depth limited search </a:t>
            </a:r>
          </a:p>
          <a:p>
            <a:pPr lvl="1">
              <a:spcBef>
                <a:spcPct val="0"/>
              </a:spcBef>
              <a:buFontTx/>
              <a:buChar char="•"/>
            </a:pPr>
            <a:r>
              <a:rPr lang="en-US" altLang="en-US" sz="2400" dirty="0">
                <a:solidFill>
                  <a:schemeClr val="tx1"/>
                </a:solidFill>
              </a:rPr>
              <a:t> Iterative Deepening</a:t>
            </a:r>
          </a:p>
          <a:p>
            <a:pPr lvl="1">
              <a:spcBef>
                <a:spcPct val="0"/>
              </a:spcBef>
            </a:pPr>
            <a:endParaRPr lang="en-US" altLang="en-US" sz="2400" dirty="0"/>
          </a:p>
        </p:txBody>
      </p:sp>
      <p:graphicFrame>
        <p:nvGraphicFramePr>
          <p:cNvPr id="45" name="Table 2">
            <a:extLst>
              <a:ext uri="{FF2B5EF4-FFF2-40B4-BE49-F238E27FC236}">
                <a16:creationId xmlns:a16="http://schemas.microsoft.com/office/drawing/2014/main" id="{93D1F62F-3E2B-4671-981B-11714C638AA3}"/>
              </a:ext>
            </a:extLst>
          </p:cNvPr>
          <p:cNvGraphicFramePr>
            <a:graphicFrameLocks noGrp="1"/>
          </p:cNvGraphicFramePr>
          <p:nvPr/>
        </p:nvGraphicFramePr>
        <p:xfrm>
          <a:off x="7403000" y="5263226"/>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endParaRPr lang="en-US" sz="2400" dirty="0"/>
                    </a:p>
                  </a:txBody>
                  <a:tcPr>
                    <a:cell3D prstMaterial="dkEdge">
                      <a:bevel/>
                      <a:lightRig rig="flood" dir="t"/>
                    </a:cell3D>
                  </a:tcPr>
                </a:tc>
                <a:extLst>
                  <a:ext uri="{0D108BD9-81ED-4DB2-BD59-A6C34878D82A}">
                    <a16:rowId xmlns:a16="http://schemas.microsoft.com/office/drawing/2014/main" val="2758464018"/>
                  </a:ext>
                </a:extLst>
              </a:tr>
            </a:tbl>
          </a:graphicData>
        </a:graphic>
      </p:graphicFrame>
      <p:sp>
        <p:nvSpPr>
          <p:cNvPr id="46" name="Rectangle 45">
            <a:extLst>
              <a:ext uri="{FF2B5EF4-FFF2-40B4-BE49-F238E27FC236}">
                <a16:creationId xmlns:a16="http://schemas.microsoft.com/office/drawing/2014/main" id="{EB8C52AA-1745-4798-B986-F70ABB9DF96A}"/>
              </a:ext>
            </a:extLst>
          </p:cNvPr>
          <p:cNvSpPr/>
          <p:nvPr/>
        </p:nvSpPr>
        <p:spPr bwMode="auto">
          <a:xfrm>
            <a:off x="8365085" y="6226806"/>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48" name="TextBox 47">
            <a:extLst>
              <a:ext uri="{FF2B5EF4-FFF2-40B4-BE49-F238E27FC236}">
                <a16:creationId xmlns:a16="http://schemas.microsoft.com/office/drawing/2014/main" id="{2E8EE82B-AB01-4B4A-A81B-72123ED118D2}"/>
              </a:ext>
            </a:extLst>
          </p:cNvPr>
          <p:cNvSpPr txBox="1"/>
          <p:nvPr/>
        </p:nvSpPr>
        <p:spPr>
          <a:xfrm>
            <a:off x="4503209" y="6176220"/>
            <a:ext cx="2795058" cy="461665"/>
          </a:xfrm>
          <a:prstGeom prst="rect">
            <a:avLst/>
          </a:prstGeom>
          <a:noFill/>
        </p:spPr>
        <p:txBody>
          <a:bodyPr wrap="square">
            <a:spAutoFit/>
          </a:bodyPr>
          <a:lstStyle/>
          <a:p>
            <a:r>
              <a:rPr lang="en-US" dirty="0"/>
              <a:t>This is our goal state</a:t>
            </a:r>
          </a:p>
        </p:txBody>
      </p:sp>
    </p:spTree>
    <p:extLst>
      <p:ext uri="{BB962C8B-B14F-4D97-AF65-F5344CB8AC3E}">
        <p14:creationId xmlns:p14="http://schemas.microsoft.com/office/powerpoint/2010/main" val="292283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5EB8E5D-7C0F-43B7-A11C-25913C479C6E}"/>
              </a:ext>
            </a:extLst>
          </p:cNvPr>
          <p:cNvGrpSpPr/>
          <p:nvPr/>
        </p:nvGrpSpPr>
        <p:grpSpPr>
          <a:xfrm>
            <a:off x="4994413" y="1247859"/>
            <a:ext cx="2892287" cy="4117949"/>
            <a:chOff x="3967701" y="962109"/>
            <a:chExt cx="3311718" cy="4715123"/>
          </a:xfrm>
        </p:grpSpPr>
        <p:sp>
          <p:nvSpPr>
            <p:cNvPr id="4" name="Oval 3">
              <a:extLst>
                <a:ext uri="{FF2B5EF4-FFF2-40B4-BE49-F238E27FC236}">
                  <a16:creationId xmlns:a16="http://schemas.microsoft.com/office/drawing/2014/main" id="{BF512288-91EB-4859-873E-418E122842EE}"/>
                </a:ext>
              </a:extLst>
            </p:cNvPr>
            <p:cNvSpPr/>
            <p:nvPr/>
          </p:nvSpPr>
          <p:spPr>
            <a:xfrm>
              <a:off x="3967701" y="962109"/>
              <a:ext cx="3311718" cy="471512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2F5F2CC2-F986-4841-81C4-517544155A3C}"/>
                </a:ext>
              </a:extLst>
            </p:cNvPr>
            <p:cNvSpPr/>
            <p:nvPr/>
          </p:nvSpPr>
          <p:spPr>
            <a:xfrm>
              <a:off x="4391207" y="1301366"/>
              <a:ext cx="2464707" cy="3509174"/>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A9AC575E-8E59-4E2F-80F9-6BD0CBF8040A}"/>
                </a:ext>
              </a:extLst>
            </p:cNvPr>
            <p:cNvSpPr/>
            <p:nvPr/>
          </p:nvSpPr>
          <p:spPr>
            <a:xfrm>
              <a:off x="4918029" y="1612792"/>
              <a:ext cx="1411063" cy="2009028"/>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5F6B4D9E-398C-4C74-B6B8-E78DAE0ECACC}"/>
                </a:ext>
              </a:extLst>
            </p:cNvPr>
            <p:cNvSpPr/>
            <p:nvPr/>
          </p:nvSpPr>
          <p:spPr>
            <a:xfrm>
              <a:off x="5150722" y="1883791"/>
              <a:ext cx="945677" cy="1346426"/>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D978126-8EFE-4AA2-AB67-72B3127CC585}"/>
                </a:ext>
              </a:extLst>
            </p:cNvPr>
            <p:cNvSpPr/>
            <p:nvPr/>
          </p:nvSpPr>
          <p:spPr>
            <a:xfrm>
              <a:off x="5581815" y="2274073"/>
              <a:ext cx="83489" cy="8348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9346EE91-314A-47D4-AA5C-E66DEE91CFBB}"/>
                </a:ext>
              </a:extLst>
            </p:cNvPr>
            <p:cNvSpPr/>
            <p:nvPr/>
          </p:nvSpPr>
          <p:spPr>
            <a:xfrm>
              <a:off x="4918029" y="5038477"/>
              <a:ext cx="83489" cy="83489"/>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026" name="Picture 2" descr="luna moths - Google Search | Luna moth, Moth, Weird animals">
            <a:extLst>
              <a:ext uri="{FF2B5EF4-FFF2-40B4-BE49-F238E27FC236}">
                <a16:creationId xmlns:a16="http://schemas.microsoft.com/office/drawing/2014/main" id="{D1AA0028-0B17-41CE-AE6B-F2EDB19F2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131" y="5090508"/>
            <a:ext cx="1376172"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C01893B-D55E-4C49-86C9-949F5F2F68F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230371" y="2306992"/>
            <a:ext cx="420369" cy="319169"/>
          </a:xfrm>
          <a:prstGeom prst="rect">
            <a:avLst/>
          </a:prstGeom>
        </p:spPr>
      </p:pic>
      <p:pic>
        <p:nvPicPr>
          <p:cNvPr id="14" name="Picture 13">
            <a:extLst>
              <a:ext uri="{FF2B5EF4-FFF2-40B4-BE49-F238E27FC236}">
                <a16:creationId xmlns:a16="http://schemas.microsoft.com/office/drawing/2014/main" id="{6004B299-1035-4234-8194-20E413E67CD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rot="14286570">
            <a:off x="5687111" y="4668156"/>
            <a:ext cx="420369" cy="319169"/>
          </a:xfrm>
          <a:prstGeom prst="rect">
            <a:avLst/>
          </a:prstGeom>
        </p:spPr>
      </p:pic>
      <p:sp>
        <p:nvSpPr>
          <p:cNvPr id="13" name="TextBox 12">
            <a:extLst>
              <a:ext uri="{FF2B5EF4-FFF2-40B4-BE49-F238E27FC236}">
                <a16:creationId xmlns:a16="http://schemas.microsoft.com/office/drawing/2014/main" id="{792B0155-E740-43E4-9540-F24542BE5336}"/>
              </a:ext>
            </a:extLst>
          </p:cNvPr>
          <p:cNvSpPr txBox="1"/>
          <p:nvPr/>
        </p:nvSpPr>
        <p:spPr>
          <a:xfrm>
            <a:off x="135571" y="62062"/>
            <a:ext cx="4505325" cy="5539978"/>
          </a:xfrm>
          <a:prstGeom prst="rect">
            <a:avLst/>
          </a:prstGeom>
          <a:noFill/>
        </p:spPr>
        <p:txBody>
          <a:bodyPr wrap="square" rtlCol="0">
            <a:spAutoFit/>
          </a:bodyPr>
          <a:lstStyle/>
          <a:p>
            <a:r>
              <a:rPr lang="en-US" sz="1600" dirty="0">
                <a:solidFill>
                  <a:schemeClr val="tx1"/>
                </a:solidFill>
              </a:rPr>
              <a:t>The male moth needs to find a female. The female may be up to five miles away!</a:t>
            </a:r>
          </a:p>
          <a:p>
            <a:endParaRPr lang="en-US" sz="1600" dirty="0">
              <a:solidFill>
                <a:schemeClr val="tx1"/>
              </a:solidFill>
            </a:endParaRPr>
          </a:p>
          <a:p>
            <a:r>
              <a:rPr lang="en-US" sz="1600" dirty="0">
                <a:solidFill>
                  <a:schemeClr val="tx1"/>
                </a:solidFill>
              </a:rPr>
              <a:t>Like all insects, moths have rather poor vision. In any case, most moths fly at night. </a:t>
            </a:r>
          </a:p>
          <a:p>
            <a:endParaRPr lang="en-US" sz="1600" dirty="0">
              <a:solidFill>
                <a:schemeClr val="tx1"/>
              </a:solidFill>
            </a:endParaRPr>
          </a:p>
          <a:p>
            <a:r>
              <a:rPr lang="en-US" sz="1600" dirty="0">
                <a:solidFill>
                  <a:schemeClr val="tx1"/>
                </a:solidFill>
              </a:rPr>
              <a:t>However, moths have an excellent sense of smell.</a:t>
            </a:r>
          </a:p>
          <a:p>
            <a:endParaRPr lang="en-US" sz="1600" dirty="0">
              <a:solidFill>
                <a:schemeClr val="tx1"/>
              </a:solidFill>
            </a:endParaRPr>
          </a:p>
          <a:p>
            <a:r>
              <a:rPr lang="en-US" sz="1600" dirty="0">
                <a:solidFill>
                  <a:schemeClr val="tx1"/>
                </a:solidFill>
              </a:rPr>
              <a:t>Smell, unlike sound or sight, is omnidirectional.</a:t>
            </a:r>
          </a:p>
          <a:p>
            <a:endParaRPr lang="en-US" sz="1600" dirty="0">
              <a:solidFill>
                <a:schemeClr val="tx1"/>
              </a:solidFill>
            </a:endParaRPr>
          </a:p>
          <a:p>
            <a:r>
              <a:rPr lang="en-US" sz="1600" dirty="0">
                <a:solidFill>
                  <a:schemeClr val="tx1"/>
                </a:solidFill>
              </a:rPr>
              <a:t>The female releases a pheromone, which spreads around her in a plume. </a:t>
            </a:r>
          </a:p>
          <a:p>
            <a:endParaRPr lang="en-US" sz="1600" dirty="0">
              <a:solidFill>
                <a:schemeClr val="tx1"/>
              </a:solidFill>
            </a:endParaRPr>
          </a:p>
          <a:p>
            <a:r>
              <a:rPr lang="en-US" sz="1600" dirty="0">
                <a:solidFill>
                  <a:schemeClr val="tx1"/>
                </a:solidFill>
              </a:rPr>
              <a:t>The plume spreads out in concentric circles, with a gradient reflecting the distance from the female.</a:t>
            </a:r>
          </a:p>
          <a:p>
            <a:endParaRPr lang="en-US" sz="1600" dirty="0">
              <a:solidFill>
                <a:schemeClr val="tx1"/>
              </a:solidFill>
            </a:endParaRPr>
          </a:p>
          <a:p>
            <a:r>
              <a:rPr lang="en-US" sz="1600" dirty="0">
                <a:solidFill>
                  <a:schemeClr val="tx1"/>
                </a:solidFill>
              </a:rPr>
              <a:t>If the female is moving or there is a wind, the circles become approximately elliptical. </a:t>
            </a:r>
          </a:p>
          <a:p>
            <a:endParaRPr lang="en-US" sz="1600" dirty="0">
              <a:solidFill>
                <a:schemeClr val="tx1"/>
              </a:solidFill>
            </a:endParaRPr>
          </a:p>
          <a:p>
            <a:r>
              <a:rPr lang="en-US" sz="1600" dirty="0">
                <a:solidFill>
                  <a:schemeClr val="tx1"/>
                </a:solidFill>
              </a:rPr>
              <a:t>Let us see how a male searches for a female. It may have implications for </a:t>
            </a:r>
            <a:r>
              <a:rPr lang="en-US" sz="1600" i="1" dirty="0">
                <a:solidFill>
                  <a:schemeClr val="tx1"/>
                </a:solidFill>
              </a:rPr>
              <a:t>our</a:t>
            </a:r>
            <a:r>
              <a:rPr lang="en-US" sz="1600" dirty="0">
                <a:solidFill>
                  <a:schemeClr val="tx1"/>
                </a:solidFill>
              </a:rPr>
              <a:t> use of search.     </a:t>
            </a:r>
          </a:p>
          <a:p>
            <a:endParaRPr lang="en-US" sz="1800" dirty="0"/>
          </a:p>
        </p:txBody>
      </p:sp>
    </p:spTree>
    <p:extLst>
      <p:ext uri="{BB962C8B-B14F-4D97-AF65-F5344CB8AC3E}">
        <p14:creationId xmlns:p14="http://schemas.microsoft.com/office/powerpoint/2010/main" val="134371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512288-91EB-4859-873E-418E122842EE}"/>
              </a:ext>
            </a:extLst>
          </p:cNvPr>
          <p:cNvSpPr/>
          <p:nvPr/>
        </p:nvSpPr>
        <p:spPr>
          <a:xfrm>
            <a:off x="4994413" y="1247859"/>
            <a:ext cx="2892287" cy="4117949"/>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2F5F2CC2-F986-4841-81C4-517544155A3C}"/>
              </a:ext>
            </a:extLst>
          </p:cNvPr>
          <p:cNvSpPr/>
          <p:nvPr/>
        </p:nvSpPr>
        <p:spPr>
          <a:xfrm>
            <a:off x="5364282" y="1544148"/>
            <a:ext cx="2152550" cy="3064735"/>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A9AC575E-8E59-4E2F-80F9-6BD0CBF8040A}"/>
              </a:ext>
            </a:extLst>
          </p:cNvPr>
          <p:cNvSpPr/>
          <p:nvPr/>
        </p:nvSpPr>
        <p:spPr>
          <a:xfrm>
            <a:off x="5824381" y="1816132"/>
            <a:ext cx="1232351" cy="175458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5F6B4D9E-398C-4C74-B6B8-E78DAE0ECACC}"/>
              </a:ext>
            </a:extLst>
          </p:cNvPr>
          <p:cNvSpPr/>
          <p:nvPr/>
        </p:nvSpPr>
        <p:spPr>
          <a:xfrm>
            <a:off x="6027603" y="2052809"/>
            <a:ext cx="825906" cy="1175900"/>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D978126-8EFE-4AA2-AB67-72B3127CC585}"/>
              </a:ext>
            </a:extLst>
          </p:cNvPr>
          <p:cNvSpPr/>
          <p:nvPr/>
        </p:nvSpPr>
        <p:spPr>
          <a:xfrm>
            <a:off x="6404098" y="2393661"/>
            <a:ext cx="72915" cy="729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Connector 2">
            <a:extLst>
              <a:ext uri="{FF2B5EF4-FFF2-40B4-BE49-F238E27FC236}">
                <a16:creationId xmlns:a16="http://schemas.microsoft.com/office/drawing/2014/main" id="{CDE5998B-B9FE-4484-A37F-F46543A2D365}"/>
              </a:ext>
            </a:extLst>
          </p:cNvPr>
          <p:cNvCxnSpPr>
            <a:cxnSpLocks/>
          </p:cNvCxnSpPr>
          <p:nvPr/>
        </p:nvCxnSpPr>
        <p:spPr>
          <a:xfrm flipV="1">
            <a:off x="5857856" y="3896824"/>
            <a:ext cx="1583550" cy="945584"/>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7A3D85C-628E-4801-B259-4E953AEFC1B3}"/>
              </a:ext>
            </a:extLst>
          </p:cNvPr>
          <p:cNvSpPr/>
          <p:nvPr/>
        </p:nvSpPr>
        <p:spPr>
          <a:xfrm>
            <a:off x="7418661" y="3854459"/>
            <a:ext cx="72915" cy="72915"/>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90E23DA7-9038-4239-814B-21E103412DE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rot="3070173">
            <a:off x="5628623" y="4692325"/>
            <a:ext cx="420369" cy="319169"/>
          </a:xfrm>
          <a:prstGeom prst="rect">
            <a:avLst/>
          </a:prstGeom>
        </p:spPr>
      </p:pic>
      <p:sp>
        <p:nvSpPr>
          <p:cNvPr id="19" name="TextBox 18">
            <a:extLst>
              <a:ext uri="{FF2B5EF4-FFF2-40B4-BE49-F238E27FC236}">
                <a16:creationId xmlns:a16="http://schemas.microsoft.com/office/drawing/2014/main" id="{C68B892E-530C-4E2A-876A-234E3A62BD34}"/>
              </a:ext>
            </a:extLst>
          </p:cNvPr>
          <p:cNvSpPr txBox="1"/>
          <p:nvPr/>
        </p:nvSpPr>
        <p:spPr>
          <a:xfrm>
            <a:off x="119220" y="184785"/>
            <a:ext cx="4505325" cy="6740307"/>
          </a:xfrm>
          <a:prstGeom prst="rect">
            <a:avLst/>
          </a:prstGeom>
          <a:noFill/>
        </p:spPr>
        <p:txBody>
          <a:bodyPr wrap="square" rtlCol="0">
            <a:spAutoFit/>
          </a:bodyPr>
          <a:lstStyle/>
          <a:p>
            <a:r>
              <a:rPr lang="en-US" sz="1800" dirty="0">
                <a:solidFill>
                  <a:schemeClr val="tx1"/>
                </a:solidFill>
              </a:rPr>
              <a:t>The moth has a vague idea of how far the female is from the strength of the smell.</a:t>
            </a:r>
          </a:p>
          <a:p>
            <a:endParaRPr lang="en-US" sz="1800" dirty="0">
              <a:solidFill>
                <a:schemeClr val="tx1"/>
              </a:solidFill>
            </a:endParaRPr>
          </a:p>
          <a:p>
            <a:r>
              <a:rPr lang="en-US" sz="1800" dirty="0">
                <a:solidFill>
                  <a:schemeClr val="tx1"/>
                </a:solidFill>
              </a:rPr>
              <a:t>Lets call this prediction </a:t>
            </a:r>
            <a:r>
              <a:rPr lang="en-US" sz="1800" i="1" dirty="0">
                <a:solidFill>
                  <a:schemeClr val="tx1"/>
                </a:solidFill>
              </a:rPr>
              <a:t>DIST</a:t>
            </a:r>
          </a:p>
          <a:p>
            <a:endParaRPr lang="en-US" sz="1800" i="1" dirty="0">
              <a:solidFill>
                <a:schemeClr val="tx1"/>
              </a:solidFill>
            </a:endParaRPr>
          </a:p>
          <a:p>
            <a:r>
              <a:rPr lang="en-US" sz="1800" dirty="0">
                <a:solidFill>
                  <a:schemeClr val="tx1"/>
                </a:solidFill>
              </a:rPr>
              <a:t>Note that </a:t>
            </a:r>
            <a:r>
              <a:rPr lang="en-US" sz="1800" i="1" dirty="0">
                <a:solidFill>
                  <a:schemeClr val="tx1"/>
                </a:solidFill>
              </a:rPr>
              <a:t>DIST </a:t>
            </a:r>
            <a:r>
              <a:rPr lang="en-US" sz="1800" dirty="0">
                <a:solidFill>
                  <a:schemeClr val="tx1"/>
                </a:solidFill>
              </a:rPr>
              <a:t>is only distance, it has no directional information. </a:t>
            </a:r>
          </a:p>
          <a:p>
            <a:endParaRPr lang="en-US" sz="1800" dirty="0">
              <a:solidFill>
                <a:schemeClr val="tx1"/>
              </a:solidFill>
            </a:endParaRPr>
          </a:p>
          <a:p>
            <a:r>
              <a:rPr lang="en-US" sz="1800" dirty="0">
                <a:solidFill>
                  <a:schemeClr val="tx1"/>
                </a:solidFill>
              </a:rPr>
              <a:t>Ok, we are now ready to see the moth’s algorithm.</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r>
              <a:rPr lang="en-US" sz="1800" b="1" dirty="0">
                <a:solidFill>
                  <a:schemeClr val="tx1"/>
                </a:solidFill>
              </a:rPr>
              <a:t>Begin Algorithm</a:t>
            </a:r>
          </a:p>
          <a:p>
            <a:endParaRPr lang="en-US" sz="1800" dirty="0">
              <a:solidFill>
                <a:schemeClr val="tx1"/>
              </a:solidFill>
            </a:endParaRPr>
          </a:p>
          <a:p>
            <a:r>
              <a:rPr lang="en-US" sz="1800" dirty="0">
                <a:solidFill>
                  <a:schemeClr val="tx1"/>
                </a:solidFill>
              </a:rPr>
              <a:t>He flies in a straight line, in a random direction (this is called </a:t>
            </a:r>
            <a:r>
              <a:rPr lang="en-US" sz="1800" i="1" dirty="0">
                <a:solidFill>
                  <a:schemeClr val="tx1"/>
                </a:solidFill>
              </a:rPr>
              <a:t>casting</a:t>
            </a:r>
            <a:r>
              <a:rPr lang="en-US" sz="1800" dirty="0">
                <a:solidFill>
                  <a:schemeClr val="tx1"/>
                </a:solidFill>
              </a:rPr>
              <a:t>).</a:t>
            </a:r>
          </a:p>
          <a:p>
            <a:endParaRPr lang="en-US" sz="1800" dirty="0">
              <a:solidFill>
                <a:schemeClr val="tx1"/>
              </a:solidFill>
            </a:endParaRPr>
          </a:p>
          <a:p>
            <a:r>
              <a:rPr lang="en-US" sz="1800" dirty="0">
                <a:solidFill>
                  <a:schemeClr val="tx1"/>
                </a:solidFill>
              </a:rPr>
              <a:t>He remember how strong the smell is along the straight path…</a:t>
            </a:r>
          </a:p>
          <a:p>
            <a:endParaRPr lang="en-US" sz="1800" dirty="0"/>
          </a:p>
          <a:p>
            <a:endParaRPr lang="en-US" sz="1800" dirty="0"/>
          </a:p>
          <a:p>
            <a:endParaRPr lang="en-US" sz="1800" dirty="0"/>
          </a:p>
        </p:txBody>
      </p:sp>
    </p:spTree>
    <p:extLst>
      <p:ext uri="{BB962C8B-B14F-4D97-AF65-F5344CB8AC3E}">
        <p14:creationId xmlns:p14="http://schemas.microsoft.com/office/powerpoint/2010/main" val="422768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512288-91EB-4859-873E-418E122842EE}"/>
              </a:ext>
            </a:extLst>
          </p:cNvPr>
          <p:cNvSpPr/>
          <p:nvPr/>
        </p:nvSpPr>
        <p:spPr>
          <a:xfrm>
            <a:off x="4994413" y="1247859"/>
            <a:ext cx="2892287" cy="4117949"/>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2F5F2CC2-F986-4841-81C4-517544155A3C}"/>
              </a:ext>
            </a:extLst>
          </p:cNvPr>
          <p:cNvSpPr/>
          <p:nvPr/>
        </p:nvSpPr>
        <p:spPr>
          <a:xfrm>
            <a:off x="5364282" y="1544148"/>
            <a:ext cx="2152550" cy="3064735"/>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A9AC575E-8E59-4E2F-80F9-6BD0CBF8040A}"/>
              </a:ext>
            </a:extLst>
          </p:cNvPr>
          <p:cNvSpPr/>
          <p:nvPr/>
        </p:nvSpPr>
        <p:spPr>
          <a:xfrm>
            <a:off x="5824381" y="1816132"/>
            <a:ext cx="1232351" cy="175458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5F6B4D9E-398C-4C74-B6B8-E78DAE0ECACC}"/>
              </a:ext>
            </a:extLst>
          </p:cNvPr>
          <p:cNvSpPr/>
          <p:nvPr/>
        </p:nvSpPr>
        <p:spPr>
          <a:xfrm>
            <a:off x="6027603" y="2052809"/>
            <a:ext cx="825906" cy="1175900"/>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D978126-8EFE-4AA2-AB67-72B3127CC585}"/>
              </a:ext>
            </a:extLst>
          </p:cNvPr>
          <p:cNvSpPr/>
          <p:nvPr/>
        </p:nvSpPr>
        <p:spPr>
          <a:xfrm>
            <a:off x="6404098" y="2393661"/>
            <a:ext cx="72915" cy="729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Connector 2">
            <a:extLst>
              <a:ext uri="{FF2B5EF4-FFF2-40B4-BE49-F238E27FC236}">
                <a16:creationId xmlns:a16="http://schemas.microsoft.com/office/drawing/2014/main" id="{CDE5998B-B9FE-4484-A37F-F46543A2D365}"/>
              </a:ext>
            </a:extLst>
          </p:cNvPr>
          <p:cNvCxnSpPr>
            <a:cxnSpLocks/>
          </p:cNvCxnSpPr>
          <p:nvPr/>
        </p:nvCxnSpPr>
        <p:spPr>
          <a:xfrm flipV="1">
            <a:off x="5857856" y="3896824"/>
            <a:ext cx="1583550" cy="945584"/>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7A3D85C-628E-4801-B259-4E953AEFC1B3}"/>
              </a:ext>
            </a:extLst>
          </p:cNvPr>
          <p:cNvSpPr/>
          <p:nvPr/>
        </p:nvSpPr>
        <p:spPr>
          <a:xfrm>
            <a:off x="7418661" y="3854459"/>
            <a:ext cx="72915" cy="72915"/>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6383FCD1-902D-4C1F-85F6-4D961EE9DF39}"/>
              </a:ext>
            </a:extLst>
          </p:cNvPr>
          <p:cNvCxnSpPr>
            <a:cxnSpLocks/>
          </p:cNvCxnSpPr>
          <p:nvPr/>
        </p:nvCxnSpPr>
        <p:spPr>
          <a:xfrm flipH="1" flipV="1">
            <a:off x="4879121" y="1152564"/>
            <a:ext cx="2033774" cy="3267036"/>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5BE9E05-9DC9-4F93-9809-74AD1973F8DE}"/>
              </a:ext>
            </a:extLst>
          </p:cNvPr>
          <p:cNvSpPr/>
          <p:nvPr/>
        </p:nvSpPr>
        <p:spPr>
          <a:xfrm>
            <a:off x="7291345" y="3932136"/>
            <a:ext cx="72915" cy="7291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31D30C55-1088-4777-AF11-81FA84341949}"/>
              </a:ext>
            </a:extLst>
          </p:cNvPr>
          <p:cNvSpPr/>
          <p:nvPr/>
        </p:nvSpPr>
        <p:spPr>
          <a:xfrm>
            <a:off x="6239784" y="4553860"/>
            <a:ext cx="72915" cy="7291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6DFB5E32-F148-47EC-AD0A-8A20A4F595A8}"/>
              </a:ext>
            </a:extLst>
          </p:cNvPr>
          <p:cNvSpPr txBox="1"/>
          <p:nvPr/>
        </p:nvSpPr>
        <p:spPr>
          <a:xfrm>
            <a:off x="166688" y="1038226"/>
            <a:ext cx="4505325" cy="4801314"/>
          </a:xfrm>
          <a:prstGeom prst="rect">
            <a:avLst/>
          </a:prstGeom>
          <a:noFill/>
        </p:spPr>
        <p:txBody>
          <a:bodyPr wrap="square" rtlCol="0">
            <a:spAutoFit/>
          </a:bodyPr>
          <a:lstStyle/>
          <a:p>
            <a:r>
              <a:rPr lang="en-US" sz="1800" dirty="0">
                <a:solidFill>
                  <a:schemeClr val="tx1"/>
                </a:solidFill>
              </a:rPr>
              <a:t>… he remembers two locations that have about equal strength (green) dots.</a:t>
            </a:r>
          </a:p>
          <a:p>
            <a:endParaRPr lang="en-US" sz="1800" dirty="0">
              <a:solidFill>
                <a:schemeClr val="tx1"/>
              </a:solidFill>
            </a:endParaRPr>
          </a:p>
          <a:p>
            <a:r>
              <a:rPr lang="en-US" sz="1800" dirty="0">
                <a:solidFill>
                  <a:schemeClr val="tx1"/>
                </a:solidFill>
              </a:rPr>
              <a:t>He creates a bisector line (fine dashed line) to a line connecting the two green dots.</a:t>
            </a:r>
          </a:p>
          <a:p>
            <a:endParaRPr lang="en-US" sz="1800" dirty="0">
              <a:solidFill>
                <a:schemeClr val="tx1"/>
              </a:solidFill>
            </a:endParaRPr>
          </a:p>
          <a:p>
            <a:r>
              <a:rPr lang="en-US" sz="1800" dirty="0">
                <a:solidFill>
                  <a:schemeClr val="tx1"/>
                </a:solidFill>
              </a:rPr>
              <a:t>This can be seen as a guess as to the </a:t>
            </a:r>
            <a:r>
              <a:rPr lang="en-US" sz="1800" i="1" dirty="0">
                <a:solidFill>
                  <a:schemeClr val="tx1"/>
                </a:solidFill>
              </a:rPr>
              <a:t>direction</a:t>
            </a:r>
            <a:r>
              <a:rPr lang="en-US" sz="1800" dirty="0">
                <a:solidFill>
                  <a:schemeClr val="tx1"/>
                </a:solidFill>
              </a:rPr>
              <a:t> of the female, she is close to the line somewhere.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32" name="TextBox 31">
            <a:extLst>
              <a:ext uri="{FF2B5EF4-FFF2-40B4-BE49-F238E27FC236}">
                <a16:creationId xmlns:a16="http://schemas.microsoft.com/office/drawing/2014/main" id="{D4DAB72B-A394-4BF7-A9C0-EF6AAEEF4A4D}"/>
              </a:ext>
            </a:extLst>
          </p:cNvPr>
          <p:cNvSpPr txBox="1"/>
          <p:nvPr/>
        </p:nvSpPr>
        <p:spPr>
          <a:xfrm>
            <a:off x="4672013" y="6180392"/>
            <a:ext cx="4572000" cy="577081"/>
          </a:xfrm>
          <a:prstGeom prst="rect">
            <a:avLst/>
          </a:prstGeom>
          <a:noFill/>
        </p:spPr>
        <p:txBody>
          <a:bodyPr wrap="square">
            <a:spAutoFit/>
          </a:bodyPr>
          <a:lstStyle/>
          <a:p>
            <a:r>
              <a:rPr lang="en-US" sz="1050" dirty="0">
                <a:solidFill>
                  <a:schemeClr val="bg1">
                    <a:lumMod val="75000"/>
                  </a:schemeClr>
                </a:solidFill>
              </a:rPr>
              <a:t>Note that as I explained this, the female could be on either side of the line with green dots.  In practice, the straight-line  flight has a wobble that gives the side that is most likely to have the female.</a:t>
            </a:r>
          </a:p>
        </p:txBody>
      </p:sp>
    </p:spTree>
    <p:extLst>
      <p:ext uri="{BB962C8B-B14F-4D97-AF65-F5344CB8AC3E}">
        <p14:creationId xmlns:p14="http://schemas.microsoft.com/office/powerpoint/2010/main" val="52754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512288-91EB-4859-873E-418E122842EE}"/>
              </a:ext>
            </a:extLst>
          </p:cNvPr>
          <p:cNvSpPr/>
          <p:nvPr/>
        </p:nvSpPr>
        <p:spPr>
          <a:xfrm>
            <a:off x="4994413" y="1247859"/>
            <a:ext cx="2892287" cy="4117949"/>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2F5F2CC2-F986-4841-81C4-517544155A3C}"/>
              </a:ext>
            </a:extLst>
          </p:cNvPr>
          <p:cNvSpPr/>
          <p:nvPr/>
        </p:nvSpPr>
        <p:spPr>
          <a:xfrm>
            <a:off x="5364282" y="1544148"/>
            <a:ext cx="2152550" cy="3064735"/>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A9AC575E-8E59-4E2F-80F9-6BD0CBF8040A}"/>
              </a:ext>
            </a:extLst>
          </p:cNvPr>
          <p:cNvSpPr/>
          <p:nvPr/>
        </p:nvSpPr>
        <p:spPr>
          <a:xfrm>
            <a:off x="5824381" y="1816132"/>
            <a:ext cx="1232351" cy="175458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5F6B4D9E-398C-4C74-B6B8-E78DAE0ECACC}"/>
              </a:ext>
            </a:extLst>
          </p:cNvPr>
          <p:cNvSpPr/>
          <p:nvPr/>
        </p:nvSpPr>
        <p:spPr>
          <a:xfrm>
            <a:off x="6027603" y="2052809"/>
            <a:ext cx="825906" cy="1175900"/>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D978126-8EFE-4AA2-AB67-72B3127CC585}"/>
              </a:ext>
            </a:extLst>
          </p:cNvPr>
          <p:cNvSpPr/>
          <p:nvPr/>
        </p:nvSpPr>
        <p:spPr>
          <a:xfrm>
            <a:off x="6404098" y="2393661"/>
            <a:ext cx="72915" cy="729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Connector 2">
            <a:extLst>
              <a:ext uri="{FF2B5EF4-FFF2-40B4-BE49-F238E27FC236}">
                <a16:creationId xmlns:a16="http://schemas.microsoft.com/office/drawing/2014/main" id="{CDE5998B-B9FE-4484-A37F-F46543A2D365}"/>
              </a:ext>
            </a:extLst>
          </p:cNvPr>
          <p:cNvCxnSpPr>
            <a:cxnSpLocks/>
          </p:cNvCxnSpPr>
          <p:nvPr/>
        </p:nvCxnSpPr>
        <p:spPr>
          <a:xfrm flipV="1">
            <a:off x="5857856" y="3896824"/>
            <a:ext cx="1583550" cy="945584"/>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7A3D85C-628E-4801-B259-4E953AEFC1B3}"/>
              </a:ext>
            </a:extLst>
          </p:cNvPr>
          <p:cNvSpPr/>
          <p:nvPr/>
        </p:nvSpPr>
        <p:spPr>
          <a:xfrm>
            <a:off x="7418661" y="3854459"/>
            <a:ext cx="72915" cy="72915"/>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6383FCD1-902D-4C1F-85F6-4D961EE9DF39}"/>
              </a:ext>
            </a:extLst>
          </p:cNvPr>
          <p:cNvCxnSpPr>
            <a:cxnSpLocks/>
          </p:cNvCxnSpPr>
          <p:nvPr/>
        </p:nvCxnSpPr>
        <p:spPr>
          <a:xfrm flipH="1" flipV="1">
            <a:off x="4879121" y="1152564"/>
            <a:ext cx="2033774" cy="3267036"/>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5BE9E05-9DC9-4F93-9809-74AD1973F8DE}"/>
              </a:ext>
            </a:extLst>
          </p:cNvPr>
          <p:cNvSpPr/>
          <p:nvPr/>
        </p:nvSpPr>
        <p:spPr>
          <a:xfrm>
            <a:off x="7291345" y="3932136"/>
            <a:ext cx="72915" cy="7291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31D30C55-1088-4777-AF11-81FA84341949}"/>
              </a:ext>
            </a:extLst>
          </p:cNvPr>
          <p:cNvSpPr/>
          <p:nvPr/>
        </p:nvSpPr>
        <p:spPr>
          <a:xfrm>
            <a:off x="6239784" y="4553860"/>
            <a:ext cx="72915" cy="7291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6DFB5E32-F148-47EC-AD0A-8A20A4F595A8}"/>
              </a:ext>
            </a:extLst>
          </p:cNvPr>
          <p:cNvSpPr txBox="1"/>
          <p:nvPr/>
        </p:nvSpPr>
        <p:spPr>
          <a:xfrm>
            <a:off x="115906" y="260986"/>
            <a:ext cx="4505325" cy="5478423"/>
          </a:xfrm>
          <a:prstGeom prst="rect">
            <a:avLst/>
          </a:prstGeom>
          <a:noFill/>
        </p:spPr>
        <p:txBody>
          <a:bodyPr wrap="square" rtlCol="0">
            <a:spAutoFit/>
          </a:bodyPr>
          <a:lstStyle/>
          <a:p>
            <a:r>
              <a:rPr lang="en-US" sz="1600" dirty="0">
                <a:solidFill>
                  <a:schemeClr val="tx1"/>
                </a:solidFill>
              </a:rPr>
              <a:t>… he remembers two locations that have about equal strength (green) dots.</a:t>
            </a:r>
          </a:p>
          <a:p>
            <a:endParaRPr lang="en-US" sz="1600" dirty="0">
              <a:solidFill>
                <a:schemeClr val="tx1"/>
              </a:solidFill>
            </a:endParaRPr>
          </a:p>
          <a:p>
            <a:r>
              <a:rPr lang="en-US" sz="1600" dirty="0">
                <a:solidFill>
                  <a:schemeClr val="tx1"/>
                </a:solidFill>
              </a:rPr>
              <a:t>He creates a bisector line (fine dashed line) to a line connecting the two green dots.</a:t>
            </a:r>
          </a:p>
          <a:p>
            <a:endParaRPr lang="en-US" sz="1600" dirty="0">
              <a:solidFill>
                <a:schemeClr val="tx1"/>
              </a:solidFill>
            </a:endParaRPr>
          </a:p>
          <a:p>
            <a:r>
              <a:rPr lang="en-US" sz="1600" dirty="0">
                <a:solidFill>
                  <a:schemeClr val="tx1"/>
                </a:solidFill>
              </a:rPr>
              <a:t>This can be seen as a guess as to the location of the female, she is close to the line somewhere.</a:t>
            </a:r>
          </a:p>
          <a:p>
            <a:endParaRPr lang="en-US" sz="1600" dirty="0">
              <a:solidFill>
                <a:schemeClr val="tx1"/>
              </a:solidFill>
            </a:endParaRPr>
          </a:p>
          <a:p>
            <a:r>
              <a:rPr lang="en-US" sz="1600" dirty="0">
                <a:solidFill>
                  <a:schemeClr val="tx1"/>
                </a:solidFill>
              </a:rPr>
              <a:t>The male already has an idea as to how far away she is, DIST.</a:t>
            </a:r>
          </a:p>
          <a:p>
            <a:endParaRPr lang="en-US" sz="1600" dirty="0">
              <a:solidFill>
                <a:schemeClr val="tx1"/>
              </a:solidFill>
            </a:endParaRPr>
          </a:p>
          <a:p>
            <a:r>
              <a:rPr lang="en-US" sz="1600" dirty="0">
                <a:solidFill>
                  <a:schemeClr val="tx1"/>
                </a:solidFill>
              </a:rPr>
              <a:t>So he flies to a point that is a little past DIST on his bisector, the pink dot. This is call </a:t>
            </a:r>
            <a:r>
              <a:rPr lang="en-US" sz="1600" i="1" dirty="0">
                <a:solidFill>
                  <a:schemeClr val="tx1"/>
                </a:solidFill>
              </a:rPr>
              <a:t>surging</a:t>
            </a:r>
            <a:r>
              <a:rPr lang="en-US" sz="1600" dirty="0">
                <a:solidFill>
                  <a:schemeClr val="tx1"/>
                </a:solidFill>
              </a:rPr>
              <a:t>.</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17" name="Right Brace 16">
            <a:extLst>
              <a:ext uri="{FF2B5EF4-FFF2-40B4-BE49-F238E27FC236}">
                <a16:creationId xmlns:a16="http://schemas.microsoft.com/office/drawing/2014/main" id="{C6C36285-5C80-4D53-84A3-CF665011BE31}"/>
              </a:ext>
            </a:extLst>
          </p:cNvPr>
          <p:cNvSpPr/>
          <p:nvPr/>
        </p:nvSpPr>
        <p:spPr>
          <a:xfrm rot="8826504">
            <a:off x="4800961" y="4175082"/>
            <a:ext cx="338138" cy="10985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cxnSp>
        <p:nvCxnSpPr>
          <p:cNvPr id="21" name="Straight Connector 20">
            <a:extLst>
              <a:ext uri="{FF2B5EF4-FFF2-40B4-BE49-F238E27FC236}">
                <a16:creationId xmlns:a16="http://schemas.microsoft.com/office/drawing/2014/main" id="{9FDD86B2-9B2A-4AA4-9238-E2B353B2108F}"/>
              </a:ext>
            </a:extLst>
          </p:cNvPr>
          <p:cNvCxnSpPr>
            <a:cxnSpLocks/>
          </p:cNvCxnSpPr>
          <p:nvPr/>
        </p:nvCxnSpPr>
        <p:spPr>
          <a:xfrm flipV="1">
            <a:off x="4853549" y="3324003"/>
            <a:ext cx="1369823" cy="81796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7E0F343-B099-4522-8C1F-DAE41707D193}"/>
              </a:ext>
            </a:extLst>
          </p:cNvPr>
          <p:cNvSpPr/>
          <p:nvPr/>
        </p:nvSpPr>
        <p:spPr>
          <a:xfrm>
            <a:off x="5787923" y="3109620"/>
            <a:ext cx="72915" cy="7291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8" name="Straight Connector 27">
            <a:extLst>
              <a:ext uri="{FF2B5EF4-FFF2-40B4-BE49-F238E27FC236}">
                <a16:creationId xmlns:a16="http://schemas.microsoft.com/office/drawing/2014/main" id="{9B891C50-E2EB-4AF4-90B3-5AC893CBAAB5}"/>
              </a:ext>
            </a:extLst>
          </p:cNvPr>
          <p:cNvCxnSpPr>
            <a:cxnSpLocks/>
          </p:cNvCxnSpPr>
          <p:nvPr/>
        </p:nvCxnSpPr>
        <p:spPr>
          <a:xfrm flipV="1">
            <a:off x="5455636" y="4842409"/>
            <a:ext cx="395523" cy="236177"/>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64F602C-A176-46BC-8A14-293542488CE5}"/>
              </a:ext>
            </a:extLst>
          </p:cNvPr>
          <p:cNvSpPr txBox="1"/>
          <p:nvPr/>
        </p:nvSpPr>
        <p:spPr>
          <a:xfrm rot="3450391">
            <a:off x="4352241" y="4867769"/>
            <a:ext cx="826770" cy="307777"/>
          </a:xfrm>
          <a:prstGeom prst="rect">
            <a:avLst/>
          </a:prstGeom>
          <a:noFill/>
        </p:spPr>
        <p:txBody>
          <a:bodyPr wrap="square">
            <a:spAutoFit/>
          </a:bodyPr>
          <a:lstStyle/>
          <a:p>
            <a:r>
              <a:rPr lang="en-US" sz="1400" dirty="0"/>
              <a:t>DIST</a:t>
            </a:r>
          </a:p>
        </p:txBody>
      </p:sp>
      <p:cxnSp>
        <p:nvCxnSpPr>
          <p:cNvPr id="20" name="Straight Connector 19">
            <a:extLst>
              <a:ext uri="{FF2B5EF4-FFF2-40B4-BE49-F238E27FC236}">
                <a16:creationId xmlns:a16="http://schemas.microsoft.com/office/drawing/2014/main" id="{8B9C6875-7185-4FC3-9C0F-29CA315D2CEF}"/>
              </a:ext>
            </a:extLst>
          </p:cNvPr>
          <p:cNvCxnSpPr>
            <a:cxnSpLocks/>
          </p:cNvCxnSpPr>
          <p:nvPr/>
        </p:nvCxnSpPr>
        <p:spPr>
          <a:xfrm flipH="1" flipV="1">
            <a:off x="5870972" y="3166423"/>
            <a:ext cx="1570436" cy="715553"/>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29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512288-91EB-4859-873E-418E122842EE}"/>
              </a:ext>
            </a:extLst>
          </p:cNvPr>
          <p:cNvSpPr/>
          <p:nvPr/>
        </p:nvSpPr>
        <p:spPr>
          <a:xfrm>
            <a:off x="4994413" y="1247859"/>
            <a:ext cx="2892287" cy="4117949"/>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2F5F2CC2-F986-4841-81C4-517544155A3C}"/>
              </a:ext>
            </a:extLst>
          </p:cNvPr>
          <p:cNvSpPr/>
          <p:nvPr/>
        </p:nvSpPr>
        <p:spPr>
          <a:xfrm>
            <a:off x="5364282" y="1544148"/>
            <a:ext cx="2152550" cy="3064735"/>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A9AC575E-8E59-4E2F-80F9-6BD0CBF8040A}"/>
              </a:ext>
            </a:extLst>
          </p:cNvPr>
          <p:cNvSpPr/>
          <p:nvPr/>
        </p:nvSpPr>
        <p:spPr>
          <a:xfrm>
            <a:off x="5824381" y="1816132"/>
            <a:ext cx="1232351" cy="175458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5F6B4D9E-398C-4C74-B6B8-E78DAE0ECACC}"/>
              </a:ext>
            </a:extLst>
          </p:cNvPr>
          <p:cNvSpPr/>
          <p:nvPr/>
        </p:nvSpPr>
        <p:spPr>
          <a:xfrm>
            <a:off x="6027603" y="2052809"/>
            <a:ext cx="825906" cy="1175900"/>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D978126-8EFE-4AA2-AB67-72B3127CC585}"/>
              </a:ext>
            </a:extLst>
          </p:cNvPr>
          <p:cNvSpPr/>
          <p:nvPr/>
        </p:nvSpPr>
        <p:spPr>
          <a:xfrm>
            <a:off x="6404098" y="2393661"/>
            <a:ext cx="72915" cy="729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Connector 2">
            <a:extLst>
              <a:ext uri="{FF2B5EF4-FFF2-40B4-BE49-F238E27FC236}">
                <a16:creationId xmlns:a16="http://schemas.microsoft.com/office/drawing/2014/main" id="{CDE5998B-B9FE-4484-A37F-F46543A2D365}"/>
              </a:ext>
            </a:extLst>
          </p:cNvPr>
          <p:cNvCxnSpPr>
            <a:cxnSpLocks/>
          </p:cNvCxnSpPr>
          <p:nvPr/>
        </p:nvCxnSpPr>
        <p:spPr>
          <a:xfrm flipV="1">
            <a:off x="5857856" y="3896824"/>
            <a:ext cx="1583550" cy="945584"/>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83FCD1-902D-4C1F-85F6-4D961EE9DF39}"/>
              </a:ext>
            </a:extLst>
          </p:cNvPr>
          <p:cNvCxnSpPr>
            <a:cxnSpLocks/>
          </p:cNvCxnSpPr>
          <p:nvPr/>
        </p:nvCxnSpPr>
        <p:spPr>
          <a:xfrm flipV="1">
            <a:off x="6298374" y="1098165"/>
            <a:ext cx="1021189" cy="2242232"/>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5BE9E05-9DC9-4F93-9809-74AD1973F8DE}"/>
              </a:ext>
            </a:extLst>
          </p:cNvPr>
          <p:cNvSpPr/>
          <p:nvPr/>
        </p:nvSpPr>
        <p:spPr>
          <a:xfrm>
            <a:off x="6611239" y="3488541"/>
            <a:ext cx="72915" cy="7291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31D30C55-1088-4777-AF11-81FA84341949}"/>
              </a:ext>
            </a:extLst>
          </p:cNvPr>
          <p:cNvSpPr/>
          <p:nvPr/>
        </p:nvSpPr>
        <p:spPr>
          <a:xfrm>
            <a:off x="5888801" y="3146078"/>
            <a:ext cx="72915" cy="7291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26565113-04F9-44F5-8AC8-15350ADB6E16}"/>
              </a:ext>
            </a:extLst>
          </p:cNvPr>
          <p:cNvCxnSpPr>
            <a:cxnSpLocks/>
          </p:cNvCxnSpPr>
          <p:nvPr/>
        </p:nvCxnSpPr>
        <p:spPr>
          <a:xfrm>
            <a:off x="5824381" y="3135661"/>
            <a:ext cx="1617026" cy="755255"/>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E4EB695-7B13-4547-B42F-31433DC970AE}"/>
              </a:ext>
            </a:extLst>
          </p:cNvPr>
          <p:cNvSpPr/>
          <p:nvPr/>
        </p:nvSpPr>
        <p:spPr>
          <a:xfrm>
            <a:off x="5787923" y="3109620"/>
            <a:ext cx="72915" cy="72915"/>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Box 20">
            <a:extLst>
              <a:ext uri="{FF2B5EF4-FFF2-40B4-BE49-F238E27FC236}">
                <a16:creationId xmlns:a16="http://schemas.microsoft.com/office/drawing/2014/main" id="{7A0E079E-C99C-4657-9837-3DBDB7A83E19}"/>
              </a:ext>
            </a:extLst>
          </p:cNvPr>
          <p:cNvSpPr txBox="1"/>
          <p:nvPr/>
        </p:nvSpPr>
        <p:spPr>
          <a:xfrm>
            <a:off x="166688" y="459105"/>
            <a:ext cx="4505325" cy="4801314"/>
          </a:xfrm>
          <a:prstGeom prst="rect">
            <a:avLst/>
          </a:prstGeom>
          <a:noFill/>
        </p:spPr>
        <p:txBody>
          <a:bodyPr wrap="square" rtlCol="0">
            <a:spAutoFit/>
          </a:bodyPr>
          <a:lstStyle/>
          <a:p>
            <a:r>
              <a:rPr lang="en-US" sz="1800" dirty="0">
                <a:solidFill>
                  <a:schemeClr val="tx1"/>
                </a:solidFill>
              </a:rPr>
              <a:t>On his way to the pink dot, he remembers the strength of the of the smell. </a:t>
            </a:r>
          </a:p>
          <a:p>
            <a:endParaRPr lang="en-US" sz="1800" dirty="0">
              <a:solidFill>
                <a:schemeClr val="tx1"/>
              </a:solidFill>
            </a:endParaRPr>
          </a:p>
          <a:p>
            <a:r>
              <a:rPr lang="en-US" sz="1800" dirty="0">
                <a:solidFill>
                  <a:schemeClr val="tx1"/>
                </a:solidFill>
              </a:rPr>
              <a:t>In particular, he remembers two new locations that have about equal strength of smell, two new green dots…</a:t>
            </a:r>
          </a:p>
          <a:p>
            <a:endParaRPr lang="en-US" sz="1800" dirty="0">
              <a:solidFill>
                <a:schemeClr val="tx1"/>
              </a:solidFill>
            </a:endParaRPr>
          </a:p>
          <a:p>
            <a:endParaRPr lang="en-US" sz="1800" dirty="0">
              <a:solidFill>
                <a:schemeClr val="tx1"/>
              </a:solidFill>
            </a:endParaRPr>
          </a:p>
          <a:p>
            <a:r>
              <a:rPr lang="en-US" sz="1800" dirty="0">
                <a:solidFill>
                  <a:schemeClr val="tx1"/>
                </a:solidFill>
              </a:rPr>
              <a:t>The moth can simply repeat the algorithm until he finds the female. </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30507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512288-91EB-4859-873E-418E122842EE}"/>
              </a:ext>
            </a:extLst>
          </p:cNvPr>
          <p:cNvSpPr/>
          <p:nvPr/>
        </p:nvSpPr>
        <p:spPr>
          <a:xfrm>
            <a:off x="4994413" y="1247859"/>
            <a:ext cx="2892287" cy="4117949"/>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2F5F2CC2-F986-4841-81C4-517544155A3C}"/>
              </a:ext>
            </a:extLst>
          </p:cNvPr>
          <p:cNvSpPr/>
          <p:nvPr/>
        </p:nvSpPr>
        <p:spPr>
          <a:xfrm>
            <a:off x="5364282" y="1544148"/>
            <a:ext cx="2152550" cy="3064735"/>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A9AC575E-8E59-4E2F-80F9-6BD0CBF8040A}"/>
              </a:ext>
            </a:extLst>
          </p:cNvPr>
          <p:cNvSpPr/>
          <p:nvPr/>
        </p:nvSpPr>
        <p:spPr>
          <a:xfrm>
            <a:off x="5824381" y="1816132"/>
            <a:ext cx="1232351" cy="175458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5F6B4D9E-398C-4C74-B6B8-E78DAE0ECACC}"/>
              </a:ext>
            </a:extLst>
          </p:cNvPr>
          <p:cNvSpPr/>
          <p:nvPr/>
        </p:nvSpPr>
        <p:spPr>
          <a:xfrm>
            <a:off x="6027603" y="2052809"/>
            <a:ext cx="825906" cy="1175900"/>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D978126-8EFE-4AA2-AB67-72B3127CC585}"/>
              </a:ext>
            </a:extLst>
          </p:cNvPr>
          <p:cNvSpPr/>
          <p:nvPr/>
        </p:nvSpPr>
        <p:spPr>
          <a:xfrm>
            <a:off x="6404098" y="2393661"/>
            <a:ext cx="72915" cy="729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Connector 2">
            <a:extLst>
              <a:ext uri="{FF2B5EF4-FFF2-40B4-BE49-F238E27FC236}">
                <a16:creationId xmlns:a16="http://schemas.microsoft.com/office/drawing/2014/main" id="{CDE5998B-B9FE-4484-A37F-F46543A2D365}"/>
              </a:ext>
            </a:extLst>
          </p:cNvPr>
          <p:cNvCxnSpPr>
            <a:cxnSpLocks/>
          </p:cNvCxnSpPr>
          <p:nvPr/>
        </p:nvCxnSpPr>
        <p:spPr>
          <a:xfrm flipV="1">
            <a:off x="5857856" y="3896824"/>
            <a:ext cx="1583550" cy="945584"/>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83FCD1-902D-4C1F-85F6-4D961EE9DF39}"/>
              </a:ext>
            </a:extLst>
          </p:cNvPr>
          <p:cNvCxnSpPr>
            <a:cxnSpLocks/>
          </p:cNvCxnSpPr>
          <p:nvPr/>
        </p:nvCxnSpPr>
        <p:spPr>
          <a:xfrm flipV="1">
            <a:off x="6298374" y="1098165"/>
            <a:ext cx="1021189" cy="2242232"/>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5BE9E05-9DC9-4F93-9809-74AD1973F8DE}"/>
              </a:ext>
            </a:extLst>
          </p:cNvPr>
          <p:cNvSpPr/>
          <p:nvPr/>
        </p:nvSpPr>
        <p:spPr>
          <a:xfrm>
            <a:off x="6611239" y="3488541"/>
            <a:ext cx="72915" cy="7291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31D30C55-1088-4777-AF11-81FA84341949}"/>
              </a:ext>
            </a:extLst>
          </p:cNvPr>
          <p:cNvSpPr/>
          <p:nvPr/>
        </p:nvSpPr>
        <p:spPr>
          <a:xfrm>
            <a:off x="5888801" y="3146078"/>
            <a:ext cx="72915" cy="7291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26565113-04F9-44F5-8AC8-15350ADB6E16}"/>
              </a:ext>
            </a:extLst>
          </p:cNvPr>
          <p:cNvCxnSpPr>
            <a:cxnSpLocks/>
          </p:cNvCxnSpPr>
          <p:nvPr/>
        </p:nvCxnSpPr>
        <p:spPr>
          <a:xfrm>
            <a:off x="5824381" y="3135661"/>
            <a:ext cx="1617026" cy="755255"/>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E4EB695-7B13-4547-B42F-31433DC970AE}"/>
              </a:ext>
            </a:extLst>
          </p:cNvPr>
          <p:cNvSpPr/>
          <p:nvPr/>
        </p:nvSpPr>
        <p:spPr>
          <a:xfrm>
            <a:off x="5787923" y="3109620"/>
            <a:ext cx="72915" cy="72915"/>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94946A0A-9B13-40F3-8DD2-01063AAB431C}"/>
              </a:ext>
            </a:extLst>
          </p:cNvPr>
          <p:cNvCxnSpPr>
            <a:cxnSpLocks/>
          </p:cNvCxnSpPr>
          <p:nvPr/>
        </p:nvCxnSpPr>
        <p:spPr>
          <a:xfrm flipV="1">
            <a:off x="5824381" y="2370549"/>
            <a:ext cx="1074894" cy="765113"/>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33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512288-91EB-4859-873E-418E122842EE}"/>
              </a:ext>
            </a:extLst>
          </p:cNvPr>
          <p:cNvSpPr/>
          <p:nvPr/>
        </p:nvSpPr>
        <p:spPr>
          <a:xfrm>
            <a:off x="4994413" y="1247859"/>
            <a:ext cx="2892287" cy="4117949"/>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2F5F2CC2-F986-4841-81C4-517544155A3C}"/>
              </a:ext>
            </a:extLst>
          </p:cNvPr>
          <p:cNvSpPr/>
          <p:nvPr/>
        </p:nvSpPr>
        <p:spPr>
          <a:xfrm>
            <a:off x="5364282" y="1544148"/>
            <a:ext cx="2152550" cy="3064735"/>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A9AC575E-8E59-4E2F-80F9-6BD0CBF8040A}"/>
              </a:ext>
            </a:extLst>
          </p:cNvPr>
          <p:cNvSpPr/>
          <p:nvPr/>
        </p:nvSpPr>
        <p:spPr>
          <a:xfrm>
            <a:off x="5824381" y="1816132"/>
            <a:ext cx="1232351" cy="175458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5F6B4D9E-398C-4C74-B6B8-E78DAE0ECACC}"/>
              </a:ext>
            </a:extLst>
          </p:cNvPr>
          <p:cNvSpPr/>
          <p:nvPr/>
        </p:nvSpPr>
        <p:spPr>
          <a:xfrm>
            <a:off x="6027603" y="2052809"/>
            <a:ext cx="825906" cy="1175900"/>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D978126-8EFE-4AA2-AB67-72B3127CC585}"/>
              </a:ext>
            </a:extLst>
          </p:cNvPr>
          <p:cNvSpPr/>
          <p:nvPr/>
        </p:nvSpPr>
        <p:spPr>
          <a:xfrm>
            <a:off x="6404098" y="2393661"/>
            <a:ext cx="72915" cy="729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Connector 2">
            <a:extLst>
              <a:ext uri="{FF2B5EF4-FFF2-40B4-BE49-F238E27FC236}">
                <a16:creationId xmlns:a16="http://schemas.microsoft.com/office/drawing/2014/main" id="{CDE5998B-B9FE-4484-A37F-F46543A2D365}"/>
              </a:ext>
            </a:extLst>
          </p:cNvPr>
          <p:cNvCxnSpPr>
            <a:cxnSpLocks/>
          </p:cNvCxnSpPr>
          <p:nvPr/>
        </p:nvCxnSpPr>
        <p:spPr>
          <a:xfrm flipV="1">
            <a:off x="5857856" y="3896824"/>
            <a:ext cx="1583550" cy="945584"/>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83FCD1-902D-4C1F-85F6-4D961EE9DF39}"/>
              </a:ext>
            </a:extLst>
          </p:cNvPr>
          <p:cNvCxnSpPr>
            <a:cxnSpLocks/>
          </p:cNvCxnSpPr>
          <p:nvPr/>
        </p:nvCxnSpPr>
        <p:spPr>
          <a:xfrm flipH="1" flipV="1">
            <a:off x="5514497" y="1466324"/>
            <a:ext cx="926058" cy="1234284"/>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5BE9E05-9DC9-4F93-9809-74AD1973F8DE}"/>
              </a:ext>
            </a:extLst>
          </p:cNvPr>
          <p:cNvSpPr/>
          <p:nvPr/>
        </p:nvSpPr>
        <p:spPr>
          <a:xfrm>
            <a:off x="6785357" y="2388934"/>
            <a:ext cx="72915" cy="7291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26565113-04F9-44F5-8AC8-15350ADB6E16}"/>
              </a:ext>
            </a:extLst>
          </p:cNvPr>
          <p:cNvCxnSpPr>
            <a:cxnSpLocks/>
          </p:cNvCxnSpPr>
          <p:nvPr/>
        </p:nvCxnSpPr>
        <p:spPr>
          <a:xfrm>
            <a:off x="5824381" y="3135661"/>
            <a:ext cx="1617026" cy="755255"/>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C7810DE-0A0D-4F7A-AA0C-5BDC75306E5D}"/>
              </a:ext>
            </a:extLst>
          </p:cNvPr>
          <p:cNvSpPr/>
          <p:nvPr/>
        </p:nvSpPr>
        <p:spPr>
          <a:xfrm>
            <a:off x="6058694" y="2914601"/>
            <a:ext cx="72915" cy="7291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94946A0A-9B13-40F3-8DD2-01063AAB431C}"/>
              </a:ext>
            </a:extLst>
          </p:cNvPr>
          <p:cNvCxnSpPr>
            <a:cxnSpLocks/>
          </p:cNvCxnSpPr>
          <p:nvPr/>
        </p:nvCxnSpPr>
        <p:spPr>
          <a:xfrm flipV="1">
            <a:off x="5824381" y="2370549"/>
            <a:ext cx="1074894" cy="765113"/>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BC3320C-27B8-4C48-8BA1-24E89E335A6C}"/>
              </a:ext>
            </a:extLst>
          </p:cNvPr>
          <p:cNvSpPr/>
          <p:nvPr/>
        </p:nvSpPr>
        <p:spPr>
          <a:xfrm>
            <a:off x="6868631" y="2331137"/>
            <a:ext cx="72915" cy="72915"/>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9" name="Straight Connector 18">
            <a:extLst>
              <a:ext uri="{FF2B5EF4-FFF2-40B4-BE49-F238E27FC236}">
                <a16:creationId xmlns:a16="http://schemas.microsoft.com/office/drawing/2014/main" id="{C254A6D3-9FEE-4B3D-A058-F727CBB22A88}"/>
              </a:ext>
            </a:extLst>
          </p:cNvPr>
          <p:cNvCxnSpPr>
            <a:cxnSpLocks/>
            <a:stCxn id="8" idx="6"/>
          </p:cNvCxnSpPr>
          <p:nvPr/>
        </p:nvCxnSpPr>
        <p:spPr>
          <a:xfrm flipV="1">
            <a:off x="6477013" y="2370549"/>
            <a:ext cx="414470" cy="59570"/>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E2E9E7-807B-4DA5-945A-8E2E826CAB9E}"/>
              </a:ext>
            </a:extLst>
          </p:cNvPr>
          <p:cNvCxnSpPr>
            <a:cxnSpLocks/>
          </p:cNvCxnSpPr>
          <p:nvPr/>
        </p:nvCxnSpPr>
        <p:spPr>
          <a:xfrm flipV="1">
            <a:off x="6143229" y="2436732"/>
            <a:ext cx="272260" cy="29845"/>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8A3A35B-E329-4310-9AB1-2FC0B422BE21}"/>
              </a:ext>
            </a:extLst>
          </p:cNvPr>
          <p:cNvSpPr txBox="1"/>
          <p:nvPr/>
        </p:nvSpPr>
        <p:spPr>
          <a:xfrm>
            <a:off x="5977526" y="840875"/>
            <a:ext cx="965200" cy="338554"/>
          </a:xfrm>
          <a:prstGeom prst="rect">
            <a:avLst/>
          </a:prstGeom>
          <a:noFill/>
        </p:spPr>
        <p:txBody>
          <a:bodyPr wrap="square">
            <a:spAutoFit/>
          </a:bodyPr>
          <a:lstStyle/>
          <a:p>
            <a:r>
              <a:rPr lang="en-US" sz="1600" dirty="0">
                <a:solidFill>
                  <a:srgbClr val="FF0000"/>
                </a:solidFill>
              </a:rPr>
              <a:t>Success!</a:t>
            </a:r>
          </a:p>
        </p:txBody>
      </p:sp>
    </p:spTree>
    <p:extLst>
      <p:ext uri="{BB962C8B-B14F-4D97-AF65-F5344CB8AC3E}">
        <p14:creationId xmlns:p14="http://schemas.microsoft.com/office/powerpoint/2010/main" val="362335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512288-91EB-4859-873E-418E122842EE}"/>
              </a:ext>
            </a:extLst>
          </p:cNvPr>
          <p:cNvSpPr/>
          <p:nvPr/>
        </p:nvSpPr>
        <p:spPr>
          <a:xfrm>
            <a:off x="4994413" y="1247859"/>
            <a:ext cx="2892287" cy="4117949"/>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2F5F2CC2-F986-4841-81C4-517544155A3C}"/>
              </a:ext>
            </a:extLst>
          </p:cNvPr>
          <p:cNvSpPr/>
          <p:nvPr/>
        </p:nvSpPr>
        <p:spPr>
          <a:xfrm>
            <a:off x="5364282" y="1544148"/>
            <a:ext cx="2152550" cy="3064735"/>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A9AC575E-8E59-4E2F-80F9-6BD0CBF8040A}"/>
              </a:ext>
            </a:extLst>
          </p:cNvPr>
          <p:cNvSpPr/>
          <p:nvPr/>
        </p:nvSpPr>
        <p:spPr>
          <a:xfrm>
            <a:off x="5824381" y="1816132"/>
            <a:ext cx="1232351" cy="175458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5F6B4D9E-398C-4C74-B6B8-E78DAE0ECACC}"/>
              </a:ext>
            </a:extLst>
          </p:cNvPr>
          <p:cNvSpPr/>
          <p:nvPr/>
        </p:nvSpPr>
        <p:spPr>
          <a:xfrm>
            <a:off x="6027603" y="2052809"/>
            <a:ext cx="825906" cy="1175900"/>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D978126-8EFE-4AA2-AB67-72B3127CC585}"/>
              </a:ext>
            </a:extLst>
          </p:cNvPr>
          <p:cNvSpPr/>
          <p:nvPr/>
        </p:nvSpPr>
        <p:spPr>
          <a:xfrm>
            <a:off x="6404098" y="2393661"/>
            <a:ext cx="72915" cy="729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Connector 2">
            <a:extLst>
              <a:ext uri="{FF2B5EF4-FFF2-40B4-BE49-F238E27FC236}">
                <a16:creationId xmlns:a16="http://schemas.microsoft.com/office/drawing/2014/main" id="{CDE5998B-B9FE-4484-A37F-F46543A2D365}"/>
              </a:ext>
            </a:extLst>
          </p:cNvPr>
          <p:cNvCxnSpPr>
            <a:cxnSpLocks/>
          </p:cNvCxnSpPr>
          <p:nvPr/>
        </p:nvCxnSpPr>
        <p:spPr>
          <a:xfrm flipV="1">
            <a:off x="5857856" y="3896824"/>
            <a:ext cx="1583550" cy="945584"/>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565113-04F9-44F5-8AC8-15350ADB6E16}"/>
              </a:ext>
            </a:extLst>
          </p:cNvPr>
          <p:cNvCxnSpPr>
            <a:cxnSpLocks/>
          </p:cNvCxnSpPr>
          <p:nvPr/>
        </p:nvCxnSpPr>
        <p:spPr>
          <a:xfrm>
            <a:off x="5824381" y="3135661"/>
            <a:ext cx="1617026" cy="755255"/>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946A0A-9B13-40F3-8DD2-01063AAB431C}"/>
              </a:ext>
            </a:extLst>
          </p:cNvPr>
          <p:cNvCxnSpPr>
            <a:cxnSpLocks/>
          </p:cNvCxnSpPr>
          <p:nvPr/>
        </p:nvCxnSpPr>
        <p:spPr>
          <a:xfrm flipV="1">
            <a:off x="5824381" y="2370549"/>
            <a:ext cx="1074894" cy="765113"/>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54A6D3-9FEE-4B3D-A058-F727CBB22A88}"/>
              </a:ext>
            </a:extLst>
          </p:cNvPr>
          <p:cNvCxnSpPr>
            <a:cxnSpLocks/>
            <a:stCxn id="8" idx="6"/>
          </p:cNvCxnSpPr>
          <p:nvPr/>
        </p:nvCxnSpPr>
        <p:spPr>
          <a:xfrm flipV="1">
            <a:off x="6477013" y="2370549"/>
            <a:ext cx="414470" cy="59570"/>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E2E9E7-807B-4DA5-945A-8E2E826CAB9E}"/>
              </a:ext>
            </a:extLst>
          </p:cNvPr>
          <p:cNvCxnSpPr>
            <a:cxnSpLocks/>
          </p:cNvCxnSpPr>
          <p:nvPr/>
        </p:nvCxnSpPr>
        <p:spPr>
          <a:xfrm flipV="1">
            <a:off x="6143229" y="2436732"/>
            <a:ext cx="272260" cy="29845"/>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D1A82F5-2359-4FCB-825F-7BD3602AE742}"/>
              </a:ext>
            </a:extLst>
          </p:cNvPr>
          <p:cNvSpPr/>
          <p:nvPr/>
        </p:nvSpPr>
        <p:spPr>
          <a:xfrm>
            <a:off x="5824381" y="4811859"/>
            <a:ext cx="72915" cy="72915"/>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a:extLst>
              <a:ext uri="{FF2B5EF4-FFF2-40B4-BE49-F238E27FC236}">
                <a16:creationId xmlns:a16="http://schemas.microsoft.com/office/drawing/2014/main" id="{8E788FAA-6E63-46BC-A827-244BBCFD75F4}"/>
              </a:ext>
            </a:extLst>
          </p:cNvPr>
          <p:cNvSpPr/>
          <p:nvPr/>
        </p:nvSpPr>
        <p:spPr>
          <a:xfrm>
            <a:off x="924241" y="1247859"/>
            <a:ext cx="2892287" cy="4117949"/>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Oval 19">
            <a:extLst>
              <a:ext uri="{FF2B5EF4-FFF2-40B4-BE49-F238E27FC236}">
                <a16:creationId xmlns:a16="http://schemas.microsoft.com/office/drawing/2014/main" id="{D6F324F3-560F-4802-B3D6-A2D3472DD1AA}"/>
              </a:ext>
            </a:extLst>
          </p:cNvPr>
          <p:cNvSpPr/>
          <p:nvPr/>
        </p:nvSpPr>
        <p:spPr>
          <a:xfrm>
            <a:off x="1294110" y="1544148"/>
            <a:ext cx="2152550" cy="3064735"/>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Oval 20">
            <a:extLst>
              <a:ext uri="{FF2B5EF4-FFF2-40B4-BE49-F238E27FC236}">
                <a16:creationId xmlns:a16="http://schemas.microsoft.com/office/drawing/2014/main" id="{1627DC3D-5E45-4DCB-9EAB-8E67CCFCEF91}"/>
              </a:ext>
            </a:extLst>
          </p:cNvPr>
          <p:cNvSpPr/>
          <p:nvPr/>
        </p:nvSpPr>
        <p:spPr>
          <a:xfrm>
            <a:off x="1754209" y="1816132"/>
            <a:ext cx="1232351" cy="175458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84739640-D474-44E8-9625-DF89E6481994}"/>
              </a:ext>
            </a:extLst>
          </p:cNvPr>
          <p:cNvSpPr/>
          <p:nvPr/>
        </p:nvSpPr>
        <p:spPr>
          <a:xfrm>
            <a:off x="1957431" y="2052809"/>
            <a:ext cx="825906" cy="1175900"/>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Oval 22">
            <a:extLst>
              <a:ext uri="{FF2B5EF4-FFF2-40B4-BE49-F238E27FC236}">
                <a16:creationId xmlns:a16="http://schemas.microsoft.com/office/drawing/2014/main" id="{123551B0-B0C9-40CC-AC45-C2E7D850BBA7}"/>
              </a:ext>
            </a:extLst>
          </p:cNvPr>
          <p:cNvSpPr/>
          <p:nvPr/>
        </p:nvSpPr>
        <p:spPr>
          <a:xfrm>
            <a:off x="2333926" y="2393661"/>
            <a:ext cx="72915" cy="729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FCDACFB1-01D4-4331-A45F-B31BBB816120}"/>
              </a:ext>
            </a:extLst>
          </p:cNvPr>
          <p:cNvSpPr/>
          <p:nvPr/>
        </p:nvSpPr>
        <p:spPr>
          <a:xfrm>
            <a:off x="1754209" y="4811859"/>
            <a:ext cx="72915" cy="72915"/>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reeform: Shape 1">
            <a:extLst>
              <a:ext uri="{FF2B5EF4-FFF2-40B4-BE49-F238E27FC236}">
                <a16:creationId xmlns:a16="http://schemas.microsoft.com/office/drawing/2014/main" id="{B8EBF8BC-D0A0-4000-83B8-2DD9354C2161}"/>
              </a:ext>
            </a:extLst>
          </p:cNvPr>
          <p:cNvSpPr/>
          <p:nvPr/>
        </p:nvSpPr>
        <p:spPr>
          <a:xfrm>
            <a:off x="1091516" y="1398270"/>
            <a:ext cx="2532339" cy="3571901"/>
          </a:xfrm>
          <a:custGeom>
            <a:avLst/>
            <a:gdLst>
              <a:gd name="connsiteX0" fmla="*/ 937326 w 3376452"/>
              <a:gd name="connsiteY0" fmla="*/ 4587240 h 4762534"/>
              <a:gd name="connsiteX1" fmla="*/ 1003366 w 3376452"/>
              <a:gd name="connsiteY1" fmla="*/ 4551680 h 4762534"/>
              <a:gd name="connsiteX2" fmla="*/ 1165926 w 3376452"/>
              <a:gd name="connsiteY2" fmla="*/ 4556760 h 4762534"/>
              <a:gd name="connsiteX3" fmla="*/ 1343726 w 3376452"/>
              <a:gd name="connsiteY3" fmla="*/ 4617720 h 4762534"/>
              <a:gd name="connsiteX4" fmla="*/ 1435166 w 3376452"/>
              <a:gd name="connsiteY4" fmla="*/ 4683760 h 4762534"/>
              <a:gd name="connsiteX5" fmla="*/ 1445326 w 3376452"/>
              <a:gd name="connsiteY5" fmla="*/ 4714240 h 4762534"/>
              <a:gd name="connsiteX6" fmla="*/ 1323406 w 3376452"/>
              <a:gd name="connsiteY6" fmla="*/ 4754880 h 4762534"/>
              <a:gd name="connsiteX7" fmla="*/ 1277686 w 3376452"/>
              <a:gd name="connsiteY7" fmla="*/ 4739640 h 4762534"/>
              <a:gd name="connsiteX8" fmla="*/ 1231966 w 3376452"/>
              <a:gd name="connsiteY8" fmla="*/ 4714240 h 4762534"/>
              <a:gd name="connsiteX9" fmla="*/ 1201486 w 3376452"/>
              <a:gd name="connsiteY9" fmla="*/ 4688840 h 4762534"/>
              <a:gd name="connsiteX10" fmla="*/ 1186246 w 3376452"/>
              <a:gd name="connsiteY10" fmla="*/ 4648200 h 4762534"/>
              <a:gd name="connsiteX11" fmla="*/ 1191326 w 3376452"/>
              <a:gd name="connsiteY11" fmla="*/ 4627880 h 4762534"/>
              <a:gd name="connsiteX12" fmla="*/ 1211646 w 3376452"/>
              <a:gd name="connsiteY12" fmla="*/ 4587240 h 4762534"/>
              <a:gd name="connsiteX13" fmla="*/ 1221806 w 3376452"/>
              <a:gd name="connsiteY13" fmla="*/ 4556760 h 4762534"/>
              <a:gd name="connsiteX14" fmla="*/ 1267526 w 3376452"/>
              <a:gd name="connsiteY14" fmla="*/ 4526280 h 4762534"/>
              <a:gd name="connsiteX15" fmla="*/ 1353886 w 3376452"/>
              <a:gd name="connsiteY15" fmla="*/ 4511040 h 4762534"/>
              <a:gd name="connsiteX16" fmla="*/ 1419926 w 3376452"/>
              <a:gd name="connsiteY16" fmla="*/ 4485640 h 4762534"/>
              <a:gd name="connsiteX17" fmla="*/ 1465646 w 3376452"/>
              <a:gd name="connsiteY17" fmla="*/ 4429760 h 4762534"/>
              <a:gd name="connsiteX18" fmla="*/ 1480886 w 3376452"/>
              <a:gd name="connsiteY18" fmla="*/ 4333240 h 4762534"/>
              <a:gd name="connsiteX19" fmla="*/ 1247206 w 3376452"/>
              <a:gd name="connsiteY19" fmla="*/ 4094480 h 4762534"/>
              <a:gd name="connsiteX20" fmla="*/ 977966 w 3376452"/>
              <a:gd name="connsiteY20" fmla="*/ 3926840 h 4762534"/>
              <a:gd name="connsiteX21" fmla="*/ 840806 w 3376452"/>
              <a:gd name="connsiteY21" fmla="*/ 3850640 h 4762534"/>
              <a:gd name="connsiteX22" fmla="*/ 820486 w 3376452"/>
              <a:gd name="connsiteY22" fmla="*/ 3840480 h 4762534"/>
              <a:gd name="connsiteX23" fmla="*/ 581726 w 3376452"/>
              <a:gd name="connsiteY23" fmla="*/ 3830320 h 4762534"/>
              <a:gd name="connsiteX24" fmla="*/ 495366 w 3376452"/>
              <a:gd name="connsiteY24" fmla="*/ 3830320 h 4762534"/>
              <a:gd name="connsiteX25" fmla="*/ 444566 w 3376452"/>
              <a:gd name="connsiteY25" fmla="*/ 3876040 h 4762534"/>
              <a:gd name="connsiteX26" fmla="*/ 388686 w 3376452"/>
              <a:gd name="connsiteY26" fmla="*/ 3937000 h 4762534"/>
              <a:gd name="connsiteX27" fmla="*/ 383606 w 3376452"/>
              <a:gd name="connsiteY27" fmla="*/ 3962400 h 4762534"/>
              <a:gd name="connsiteX28" fmla="*/ 444566 w 3376452"/>
              <a:gd name="connsiteY28" fmla="*/ 4018280 h 4762534"/>
              <a:gd name="connsiteX29" fmla="*/ 678246 w 3376452"/>
              <a:gd name="connsiteY29" fmla="*/ 4069080 h 4762534"/>
              <a:gd name="connsiteX30" fmla="*/ 917006 w 3376452"/>
              <a:gd name="connsiteY30" fmla="*/ 3972560 h 4762534"/>
              <a:gd name="connsiteX31" fmla="*/ 977966 w 3376452"/>
              <a:gd name="connsiteY31" fmla="*/ 3931920 h 4762534"/>
              <a:gd name="connsiteX32" fmla="*/ 1038926 w 3376452"/>
              <a:gd name="connsiteY32" fmla="*/ 3881120 h 4762534"/>
              <a:gd name="connsiteX33" fmla="*/ 1155766 w 3376452"/>
              <a:gd name="connsiteY33" fmla="*/ 3820160 h 4762534"/>
              <a:gd name="connsiteX34" fmla="*/ 1318326 w 3376452"/>
              <a:gd name="connsiteY34" fmla="*/ 3901440 h 4762534"/>
              <a:gd name="connsiteX35" fmla="*/ 1435166 w 3376452"/>
              <a:gd name="connsiteY35" fmla="*/ 3992880 h 4762534"/>
              <a:gd name="connsiteX36" fmla="*/ 1455486 w 3376452"/>
              <a:gd name="connsiteY36" fmla="*/ 4013200 h 4762534"/>
              <a:gd name="connsiteX37" fmla="*/ 1485966 w 3376452"/>
              <a:gd name="connsiteY37" fmla="*/ 4053840 h 4762534"/>
              <a:gd name="connsiteX38" fmla="*/ 1465646 w 3376452"/>
              <a:gd name="connsiteY38" fmla="*/ 3855720 h 4762534"/>
              <a:gd name="connsiteX39" fmla="*/ 1419926 w 3376452"/>
              <a:gd name="connsiteY39" fmla="*/ 3718560 h 4762534"/>
              <a:gd name="connsiteX40" fmla="*/ 1348806 w 3376452"/>
              <a:gd name="connsiteY40" fmla="*/ 3627120 h 4762534"/>
              <a:gd name="connsiteX41" fmla="*/ 1191326 w 3376452"/>
              <a:gd name="connsiteY41" fmla="*/ 3510280 h 4762534"/>
              <a:gd name="connsiteX42" fmla="*/ 1115126 w 3376452"/>
              <a:gd name="connsiteY42" fmla="*/ 3505200 h 4762534"/>
              <a:gd name="connsiteX43" fmla="*/ 886526 w 3376452"/>
              <a:gd name="connsiteY43" fmla="*/ 3495040 h 4762534"/>
              <a:gd name="connsiteX44" fmla="*/ 917006 w 3376452"/>
              <a:gd name="connsiteY44" fmla="*/ 3429000 h 4762534"/>
              <a:gd name="connsiteX45" fmla="*/ 998286 w 3376452"/>
              <a:gd name="connsiteY45" fmla="*/ 3383280 h 4762534"/>
              <a:gd name="connsiteX46" fmla="*/ 1237046 w 3376452"/>
              <a:gd name="connsiteY46" fmla="*/ 3296920 h 4762534"/>
              <a:gd name="connsiteX47" fmla="*/ 1272606 w 3376452"/>
              <a:gd name="connsiteY47" fmla="*/ 3291840 h 4762534"/>
              <a:gd name="connsiteX48" fmla="*/ 1485966 w 3376452"/>
              <a:gd name="connsiteY48" fmla="*/ 3357880 h 4762534"/>
              <a:gd name="connsiteX49" fmla="*/ 1653606 w 3376452"/>
              <a:gd name="connsiteY49" fmla="*/ 3489960 h 4762534"/>
              <a:gd name="connsiteX50" fmla="*/ 1755206 w 3376452"/>
              <a:gd name="connsiteY50" fmla="*/ 3566160 h 4762534"/>
              <a:gd name="connsiteX51" fmla="*/ 1988886 w 3376452"/>
              <a:gd name="connsiteY51" fmla="*/ 3804920 h 4762534"/>
              <a:gd name="connsiteX52" fmla="*/ 2039686 w 3376452"/>
              <a:gd name="connsiteY52" fmla="*/ 3870960 h 4762534"/>
              <a:gd name="connsiteX53" fmla="*/ 2075246 w 3376452"/>
              <a:gd name="connsiteY53" fmla="*/ 3942080 h 4762534"/>
              <a:gd name="connsiteX54" fmla="*/ 2126046 w 3376452"/>
              <a:gd name="connsiteY54" fmla="*/ 4018280 h 4762534"/>
              <a:gd name="connsiteX55" fmla="*/ 2141286 w 3376452"/>
              <a:gd name="connsiteY55" fmla="*/ 4038600 h 4762534"/>
              <a:gd name="connsiteX56" fmla="*/ 2176846 w 3376452"/>
              <a:gd name="connsiteY56" fmla="*/ 4053840 h 4762534"/>
              <a:gd name="connsiteX57" fmla="*/ 2344486 w 3376452"/>
              <a:gd name="connsiteY57" fmla="*/ 4079240 h 4762534"/>
              <a:gd name="connsiteX58" fmla="*/ 2568006 w 3376452"/>
              <a:gd name="connsiteY58" fmla="*/ 4048760 h 4762534"/>
              <a:gd name="connsiteX59" fmla="*/ 2649286 w 3376452"/>
              <a:gd name="connsiteY59" fmla="*/ 4008120 h 4762534"/>
              <a:gd name="connsiteX60" fmla="*/ 2695006 w 3376452"/>
              <a:gd name="connsiteY60" fmla="*/ 3972560 h 4762534"/>
              <a:gd name="connsiteX61" fmla="*/ 2715326 w 3376452"/>
              <a:gd name="connsiteY61" fmla="*/ 3942080 h 4762534"/>
              <a:gd name="connsiteX62" fmla="*/ 2674686 w 3376452"/>
              <a:gd name="connsiteY62" fmla="*/ 4170680 h 4762534"/>
              <a:gd name="connsiteX63" fmla="*/ 2649286 w 3376452"/>
              <a:gd name="connsiteY63" fmla="*/ 4231640 h 4762534"/>
              <a:gd name="connsiteX64" fmla="*/ 2628966 w 3376452"/>
              <a:gd name="connsiteY64" fmla="*/ 4272280 h 4762534"/>
              <a:gd name="connsiteX65" fmla="*/ 2476566 w 3376452"/>
              <a:gd name="connsiteY65" fmla="*/ 4455160 h 4762534"/>
              <a:gd name="connsiteX66" fmla="*/ 2420686 w 3376452"/>
              <a:gd name="connsiteY66" fmla="*/ 4490720 h 4762534"/>
              <a:gd name="connsiteX67" fmla="*/ 2314006 w 3376452"/>
              <a:gd name="connsiteY67" fmla="*/ 4566920 h 4762534"/>
              <a:gd name="connsiteX68" fmla="*/ 2171766 w 3376452"/>
              <a:gd name="connsiteY68" fmla="*/ 4638040 h 4762534"/>
              <a:gd name="connsiteX69" fmla="*/ 2049846 w 3376452"/>
              <a:gd name="connsiteY69" fmla="*/ 4668520 h 4762534"/>
              <a:gd name="connsiteX70" fmla="*/ 1912686 w 3376452"/>
              <a:gd name="connsiteY70" fmla="*/ 4699000 h 4762534"/>
              <a:gd name="connsiteX71" fmla="*/ 1872046 w 3376452"/>
              <a:gd name="connsiteY71" fmla="*/ 4693920 h 4762534"/>
              <a:gd name="connsiteX72" fmla="*/ 1770446 w 3376452"/>
              <a:gd name="connsiteY72" fmla="*/ 4566920 h 4762534"/>
              <a:gd name="connsiteX73" fmla="*/ 1755206 w 3376452"/>
              <a:gd name="connsiteY73" fmla="*/ 4480560 h 4762534"/>
              <a:gd name="connsiteX74" fmla="*/ 1785686 w 3376452"/>
              <a:gd name="connsiteY74" fmla="*/ 4384040 h 4762534"/>
              <a:gd name="connsiteX75" fmla="*/ 1882206 w 3376452"/>
              <a:gd name="connsiteY75" fmla="*/ 4267200 h 4762534"/>
              <a:gd name="connsiteX76" fmla="*/ 1973646 w 3376452"/>
              <a:gd name="connsiteY76" fmla="*/ 4221480 h 4762534"/>
              <a:gd name="connsiteX77" fmla="*/ 2080326 w 3376452"/>
              <a:gd name="connsiteY77" fmla="*/ 4185920 h 4762534"/>
              <a:gd name="connsiteX78" fmla="*/ 2181926 w 3376452"/>
              <a:gd name="connsiteY78" fmla="*/ 4180840 h 4762534"/>
              <a:gd name="connsiteX79" fmla="*/ 2517206 w 3376452"/>
              <a:gd name="connsiteY79" fmla="*/ 4170680 h 4762534"/>
              <a:gd name="connsiteX80" fmla="*/ 2613726 w 3376452"/>
              <a:gd name="connsiteY80" fmla="*/ 4140200 h 4762534"/>
              <a:gd name="connsiteX81" fmla="*/ 2689926 w 3376452"/>
              <a:gd name="connsiteY81" fmla="*/ 4119880 h 4762534"/>
              <a:gd name="connsiteX82" fmla="*/ 2755966 w 3376452"/>
              <a:gd name="connsiteY82" fmla="*/ 4089400 h 4762534"/>
              <a:gd name="connsiteX83" fmla="*/ 2837246 w 3376452"/>
              <a:gd name="connsiteY83" fmla="*/ 4023360 h 4762534"/>
              <a:gd name="connsiteX84" fmla="*/ 2872806 w 3376452"/>
              <a:gd name="connsiteY84" fmla="*/ 3957320 h 4762534"/>
              <a:gd name="connsiteX85" fmla="*/ 2822006 w 3376452"/>
              <a:gd name="connsiteY85" fmla="*/ 3759200 h 4762534"/>
              <a:gd name="connsiteX86" fmla="*/ 2578166 w 3376452"/>
              <a:gd name="connsiteY86" fmla="*/ 3489960 h 4762534"/>
              <a:gd name="connsiteX87" fmla="*/ 2471486 w 3376452"/>
              <a:gd name="connsiteY87" fmla="*/ 3449320 h 4762534"/>
              <a:gd name="connsiteX88" fmla="*/ 1938086 w 3376452"/>
              <a:gd name="connsiteY88" fmla="*/ 3393440 h 4762534"/>
              <a:gd name="connsiteX89" fmla="*/ 1618046 w 3376452"/>
              <a:gd name="connsiteY89" fmla="*/ 3378200 h 4762534"/>
              <a:gd name="connsiteX90" fmla="*/ 1379286 w 3376452"/>
              <a:gd name="connsiteY90" fmla="*/ 3362960 h 4762534"/>
              <a:gd name="connsiteX91" fmla="*/ 1216726 w 3376452"/>
              <a:gd name="connsiteY91" fmla="*/ 3296920 h 4762534"/>
              <a:gd name="connsiteX92" fmla="*/ 1186246 w 3376452"/>
              <a:gd name="connsiteY92" fmla="*/ 3251200 h 4762534"/>
              <a:gd name="connsiteX93" fmla="*/ 1257366 w 3376452"/>
              <a:gd name="connsiteY93" fmla="*/ 3185160 h 4762534"/>
              <a:gd name="connsiteX94" fmla="*/ 1485966 w 3376452"/>
              <a:gd name="connsiteY94" fmla="*/ 3149600 h 4762534"/>
              <a:gd name="connsiteX95" fmla="*/ 1973646 w 3376452"/>
              <a:gd name="connsiteY95" fmla="*/ 3266440 h 4762534"/>
              <a:gd name="connsiteX96" fmla="*/ 2217486 w 3376452"/>
              <a:gd name="connsiteY96" fmla="*/ 3332480 h 4762534"/>
              <a:gd name="connsiteX97" fmla="*/ 2380046 w 3376452"/>
              <a:gd name="connsiteY97" fmla="*/ 3418840 h 4762534"/>
              <a:gd name="connsiteX98" fmla="*/ 2750886 w 3376452"/>
              <a:gd name="connsiteY98" fmla="*/ 3688080 h 4762534"/>
              <a:gd name="connsiteX99" fmla="*/ 2903286 w 3376452"/>
              <a:gd name="connsiteY99" fmla="*/ 3789680 h 4762534"/>
              <a:gd name="connsiteX100" fmla="*/ 2959166 w 3376452"/>
              <a:gd name="connsiteY100" fmla="*/ 3799840 h 4762534"/>
              <a:gd name="connsiteX101" fmla="*/ 3111566 w 3376452"/>
              <a:gd name="connsiteY101" fmla="*/ 3764280 h 4762534"/>
              <a:gd name="connsiteX102" fmla="*/ 3223326 w 3376452"/>
              <a:gd name="connsiteY102" fmla="*/ 3596640 h 4762534"/>
              <a:gd name="connsiteX103" fmla="*/ 3238566 w 3376452"/>
              <a:gd name="connsiteY103" fmla="*/ 3489960 h 4762534"/>
              <a:gd name="connsiteX104" fmla="*/ 3258886 w 3376452"/>
              <a:gd name="connsiteY104" fmla="*/ 3388360 h 4762534"/>
              <a:gd name="connsiteX105" fmla="*/ 3263966 w 3376452"/>
              <a:gd name="connsiteY105" fmla="*/ 3291840 h 4762534"/>
              <a:gd name="connsiteX106" fmla="*/ 3253806 w 3376452"/>
              <a:gd name="connsiteY106" fmla="*/ 3185160 h 4762534"/>
              <a:gd name="connsiteX107" fmla="*/ 3172526 w 3376452"/>
              <a:gd name="connsiteY107" fmla="*/ 3088640 h 4762534"/>
              <a:gd name="connsiteX108" fmla="*/ 2852486 w 3376452"/>
              <a:gd name="connsiteY108" fmla="*/ 2946400 h 4762534"/>
              <a:gd name="connsiteX109" fmla="*/ 2771206 w 3376452"/>
              <a:gd name="connsiteY109" fmla="*/ 2941320 h 4762534"/>
              <a:gd name="connsiteX110" fmla="*/ 2598486 w 3376452"/>
              <a:gd name="connsiteY110" fmla="*/ 2966720 h 4762534"/>
              <a:gd name="connsiteX111" fmla="*/ 2253046 w 3376452"/>
              <a:gd name="connsiteY111" fmla="*/ 3048000 h 4762534"/>
              <a:gd name="connsiteX112" fmla="*/ 2120966 w 3376452"/>
              <a:gd name="connsiteY112" fmla="*/ 3058160 h 4762534"/>
              <a:gd name="connsiteX113" fmla="*/ 1780606 w 3376452"/>
              <a:gd name="connsiteY113" fmla="*/ 3124200 h 4762534"/>
              <a:gd name="connsiteX114" fmla="*/ 1623126 w 3376452"/>
              <a:gd name="connsiteY114" fmla="*/ 3169920 h 4762534"/>
              <a:gd name="connsiteX115" fmla="*/ 1465646 w 3376452"/>
              <a:gd name="connsiteY115" fmla="*/ 3195320 h 4762534"/>
              <a:gd name="connsiteX116" fmla="*/ 1196406 w 3376452"/>
              <a:gd name="connsiteY116" fmla="*/ 3164840 h 4762534"/>
              <a:gd name="connsiteX117" fmla="*/ 1089726 w 3376452"/>
              <a:gd name="connsiteY117" fmla="*/ 3119120 h 4762534"/>
              <a:gd name="connsiteX118" fmla="*/ 850966 w 3376452"/>
              <a:gd name="connsiteY118" fmla="*/ 3048000 h 4762534"/>
              <a:gd name="connsiteX119" fmla="*/ 805246 w 3376452"/>
              <a:gd name="connsiteY119" fmla="*/ 3027680 h 4762534"/>
              <a:gd name="connsiteX120" fmla="*/ 764606 w 3376452"/>
              <a:gd name="connsiteY120" fmla="*/ 2997200 h 4762534"/>
              <a:gd name="connsiteX121" fmla="*/ 642686 w 3376452"/>
              <a:gd name="connsiteY121" fmla="*/ 2992120 h 4762534"/>
              <a:gd name="connsiteX122" fmla="*/ 398846 w 3376452"/>
              <a:gd name="connsiteY122" fmla="*/ 3129280 h 4762534"/>
              <a:gd name="connsiteX123" fmla="*/ 317566 w 3376452"/>
              <a:gd name="connsiteY123" fmla="*/ 3225800 h 4762534"/>
              <a:gd name="connsiteX124" fmla="*/ 297246 w 3376452"/>
              <a:gd name="connsiteY124" fmla="*/ 3251200 h 4762534"/>
              <a:gd name="connsiteX125" fmla="*/ 282006 w 3376452"/>
              <a:gd name="connsiteY125" fmla="*/ 2992120 h 4762534"/>
              <a:gd name="connsiteX126" fmla="*/ 332806 w 3376452"/>
              <a:gd name="connsiteY126" fmla="*/ 2915920 h 4762534"/>
              <a:gd name="connsiteX127" fmla="*/ 373446 w 3376452"/>
              <a:gd name="connsiteY127" fmla="*/ 2885440 h 4762534"/>
              <a:gd name="connsiteX128" fmla="*/ 424246 w 3376452"/>
              <a:gd name="connsiteY128" fmla="*/ 2875280 h 4762534"/>
              <a:gd name="connsiteX129" fmla="*/ 683326 w 3376452"/>
              <a:gd name="connsiteY129" fmla="*/ 2905760 h 4762534"/>
              <a:gd name="connsiteX130" fmla="*/ 718886 w 3376452"/>
              <a:gd name="connsiteY130" fmla="*/ 2931160 h 4762534"/>
              <a:gd name="connsiteX131" fmla="*/ 739206 w 3376452"/>
              <a:gd name="connsiteY131" fmla="*/ 2956560 h 4762534"/>
              <a:gd name="connsiteX132" fmla="*/ 749366 w 3376452"/>
              <a:gd name="connsiteY132" fmla="*/ 3058160 h 4762534"/>
              <a:gd name="connsiteX133" fmla="*/ 729046 w 3376452"/>
              <a:gd name="connsiteY133" fmla="*/ 3302000 h 4762534"/>
              <a:gd name="connsiteX134" fmla="*/ 769686 w 3376452"/>
              <a:gd name="connsiteY134" fmla="*/ 3368040 h 4762534"/>
              <a:gd name="connsiteX135" fmla="*/ 1008446 w 3376452"/>
              <a:gd name="connsiteY135" fmla="*/ 3413760 h 4762534"/>
              <a:gd name="connsiteX136" fmla="*/ 1104966 w 3376452"/>
              <a:gd name="connsiteY136" fmla="*/ 3378200 h 4762534"/>
              <a:gd name="connsiteX137" fmla="*/ 1165926 w 3376452"/>
              <a:gd name="connsiteY137" fmla="*/ 3312160 h 4762534"/>
              <a:gd name="connsiteX138" fmla="*/ 1216726 w 3376452"/>
              <a:gd name="connsiteY138" fmla="*/ 3175000 h 4762534"/>
              <a:gd name="connsiteX139" fmla="*/ 1231966 w 3376452"/>
              <a:gd name="connsiteY139" fmla="*/ 3114040 h 4762534"/>
              <a:gd name="connsiteX140" fmla="*/ 1257366 w 3376452"/>
              <a:gd name="connsiteY140" fmla="*/ 3073400 h 4762534"/>
              <a:gd name="connsiteX141" fmla="*/ 1374206 w 3376452"/>
              <a:gd name="connsiteY141" fmla="*/ 2966720 h 4762534"/>
              <a:gd name="connsiteX142" fmla="*/ 1460566 w 3376452"/>
              <a:gd name="connsiteY142" fmla="*/ 2946400 h 4762534"/>
              <a:gd name="connsiteX143" fmla="*/ 1628206 w 3376452"/>
              <a:gd name="connsiteY143" fmla="*/ 2854960 h 4762534"/>
              <a:gd name="connsiteX144" fmla="*/ 1668846 w 3376452"/>
              <a:gd name="connsiteY144" fmla="*/ 2804160 h 4762534"/>
              <a:gd name="connsiteX145" fmla="*/ 1689166 w 3376452"/>
              <a:gd name="connsiteY145" fmla="*/ 2768600 h 4762534"/>
              <a:gd name="connsiteX146" fmla="*/ 1739966 w 3376452"/>
              <a:gd name="connsiteY146" fmla="*/ 2753360 h 4762534"/>
              <a:gd name="connsiteX147" fmla="*/ 2527366 w 3376452"/>
              <a:gd name="connsiteY147" fmla="*/ 2854960 h 4762534"/>
              <a:gd name="connsiteX148" fmla="*/ 2557846 w 3376452"/>
              <a:gd name="connsiteY148" fmla="*/ 2910840 h 4762534"/>
              <a:gd name="connsiteX149" fmla="*/ 2512126 w 3376452"/>
              <a:gd name="connsiteY149" fmla="*/ 3098800 h 4762534"/>
              <a:gd name="connsiteX150" fmla="*/ 2466406 w 3376452"/>
              <a:gd name="connsiteY150" fmla="*/ 3241040 h 4762534"/>
              <a:gd name="connsiteX151" fmla="*/ 2415606 w 3376452"/>
              <a:gd name="connsiteY151" fmla="*/ 3327400 h 4762534"/>
              <a:gd name="connsiteX152" fmla="*/ 2171766 w 3376452"/>
              <a:gd name="connsiteY152" fmla="*/ 3525520 h 4762534"/>
              <a:gd name="connsiteX153" fmla="*/ 1831406 w 3376452"/>
              <a:gd name="connsiteY153" fmla="*/ 3688080 h 4762534"/>
              <a:gd name="connsiteX154" fmla="*/ 1684086 w 3376452"/>
              <a:gd name="connsiteY154" fmla="*/ 3647440 h 4762534"/>
              <a:gd name="connsiteX155" fmla="*/ 1516446 w 3376452"/>
              <a:gd name="connsiteY155" fmla="*/ 3444240 h 4762534"/>
              <a:gd name="connsiteX156" fmla="*/ 1475806 w 3376452"/>
              <a:gd name="connsiteY156" fmla="*/ 3383280 h 4762534"/>
              <a:gd name="connsiteX157" fmla="*/ 1430086 w 3376452"/>
              <a:gd name="connsiteY157" fmla="*/ 3302000 h 4762534"/>
              <a:gd name="connsiteX158" fmla="*/ 1313246 w 3376452"/>
              <a:gd name="connsiteY158" fmla="*/ 3129280 h 4762534"/>
              <a:gd name="connsiteX159" fmla="*/ 1272606 w 3376452"/>
              <a:gd name="connsiteY159" fmla="*/ 3063240 h 4762534"/>
              <a:gd name="connsiteX160" fmla="*/ 1191326 w 3376452"/>
              <a:gd name="connsiteY160" fmla="*/ 2951480 h 4762534"/>
              <a:gd name="connsiteX161" fmla="*/ 1044006 w 3376452"/>
              <a:gd name="connsiteY161" fmla="*/ 2717800 h 4762534"/>
              <a:gd name="connsiteX162" fmla="*/ 1038926 w 3376452"/>
              <a:gd name="connsiteY162" fmla="*/ 2677160 h 4762534"/>
              <a:gd name="connsiteX163" fmla="*/ 1277686 w 3376452"/>
              <a:gd name="connsiteY163" fmla="*/ 2585720 h 4762534"/>
              <a:gd name="connsiteX164" fmla="*/ 1739966 w 3376452"/>
              <a:gd name="connsiteY164" fmla="*/ 2524760 h 4762534"/>
              <a:gd name="connsiteX165" fmla="*/ 1872046 w 3376452"/>
              <a:gd name="connsiteY165" fmla="*/ 2499360 h 4762534"/>
              <a:gd name="connsiteX166" fmla="*/ 2029526 w 3376452"/>
              <a:gd name="connsiteY166" fmla="*/ 2468880 h 4762534"/>
              <a:gd name="connsiteX167" fmla="*/ 2217486 w 3376452"/>
              <a:gd name="connsiteY167" fmla="*/ 2413000 h 4762534"/>
              <a:gd name="connsiteX168" fmla="*/ 2324166 w 3376452"/>
              <a:gd name="connsiteY168" fmla="*/ 2331720 h 4762534"/>
              <a:gd name="connsiteX169" fmla="*/ 2329246 w 3376452"/>
              <a:gd name="connsiteY169" fmla="*/ 2316480 h 4762534"/>
              <a:gd name="connsiteX170" fmla="*/ 2319086 w 3376452"/>
              <a:gd name="connsiteY170" fmla="*/ 2280920 h 4762534"/>
              <a:gd name="connsiteX171" fmla="*/ 2126046 w 3376452"/>
              <a:gd name="connsiteY171" fmla="*/ 2143760 h 4762534"/>
              <a:gd name="connsiteX172" fmla="*/ 1902526 w 3376452"/>
              <a:gd name="connsiteY172" fmla="*/ 2092960 h 4762534"/>
              <a:gd name="connsiteX173" fmla="*/ 1790766 w 3376452"/>
              <a:gd name="connsiteY173" fmla="*/ 2087880 h 4762534"/>
              <a:gd name="connsiteX174" fmla="*/ 1369126 w 3376452"/>
              <a:gd name="connsiteY174" fmla="*/ 2138680 h 4762534"/>
              <a:gd name="connsiteX175" fmla="*/ 1191326 w 3376452"/>
              <a:gd name="connsiteY175" fmla="*/ 2209800 h 4762534"/>
              <a:gd name="connsiteX176" fmla="*/ 1059246 w 3376452"/>
              <a:gd name="connsiteY176" fmla="*/ 2301240 h 4762534"/>
              <a:gd name="connsiteX177" fmla="*/ 861126 w 3376452"/>
              <a:gd name="connsiteY177" fmla="*/ 2392680 h 4762534"/>
              <a:gd name="connsiteX178" fmla="*/ 815406 w 3376452"/>
              <a:gd name="connsiteY178" fmla="*/ 2402840 h 4762534"/>
              <a:gd name="connsiteX179" fmla="*/ 784926 w 3376452"/>
              <a:gd name="connsiteY179" fmla="*/ 2392680 h 4762534"/>
              <a:gd name="connsiteX180" fmla="*/ 683326 w 3376452"/>
              <a:gd name="connsiteY180" fmla="*/ 2265680 h 4762534"/>
              <a:gd name="connsiteX181" fmla="*/ 566486 w 3376452"/>
              <a:gd name="connsiteY181" fmla="*/ 2026920 h 4762534"/>
              <a:gd name="connsiteX182" fmla="*/ 530926 w 3376452"/>
              <a:gd name="connsiteY182" fmla="*/ 1960880 h 4762534"/>
              <a:gd name="connsiteX183" fmla="*/ 490286 w 3376452"/>
              <a:gd name="connsiteY183" fmla="*/ 1899920 h 4762534"/>
              <a:gd name="connsiteX184" fmla="*/ 475046 w 3376452"/>
              <a:gd name="connsiteY184" fmla="*/ 1849120 h 4762534"/>
              <a:gd name="connsiteX185" fmla="*/ 520766 w 3376452"/>
              <a:gd name="connsiteY185" fmla="*/ 1808480 h 4762534"/>
              <a:gd name="connsiteX186" fmla="*/ 576646 w 3376452"/>
              <a:gd name="connsiteY186" fmla="*/ 1747520 h 4762534"/>
              <a:gd name="connsiteX187" fmla="*/ 241366 w 3376452"/>
              <a:gd name="connsiteY187" fmla="*/ 1640840 h 4762534"/>
              <a:gd name="connsiteX188" fmla="*/ 200726 w 3376452"/>
              <a:gd name="connsiteY188" fmla="*/ 1645920 h 4762534"/>
              <a:gd name="connsiteX189" fmla="*/ 99126 w 3376452"/>
              <a:gd name="connsiteY189" fmla="*/ 1727200 h 4762534"/>
              <a:gd name="connsiteX190" fmla="*/ 38166 w 3376452"/>
              <a:gd name="connsiteY190" fmla="*/ 1823720 h 4762534"/>
              <a:gd name="connsiteX191" fmla="*/ 12766 w 3376452"/>
              <a:gd name="connsiteY191" fmla="*/ 1899920 h 4762534"/>
              <a:gd name="connsiteX192" fmla="*/ 17846 w 3376452"/>
              <a:gd name="connsiteY192" fmla="*/ 2189480 h 4762534"/>
              <a:gd name="connsiteX193" fmla="*/ 48326 w 3376452"/>
              <a:gd name="connsiteY193" fmla="*/ 2250440 h 4762534"/>
              <a:gd name="connsiteX194" fmla="*/ 109286 w 3376452"/>
              <a:gd name="connsiteY194" fmla="*/ 2311400 h 4762534"/>
              <a:gd name="connsiteX195" fmla="*/ 165166 w 3376452"/>
              <a:gd name="connsiteY195" fmla="*/ 2326640 h 4762534"/>
              <a:gd name="connsiteX196" fmla="*/ 307406 w 3376452"/>
              <a:gd name="connsiteY196" fmla="*/ 2316480 h 4762534"/>
              <a:gd name="connsiteX197" fmla="*/ 388686 w 3376452"/>
              <a:gd name="connsiteY197" fmla="*/ 2280920 h 4762534"/>
              <a:gd name="connsiteX198" fmla="*/ 383606 w 3376452"/>
              <a:gd name="connsiteY198" fmla="*/ 2286000 h 4762534"/>
              <a:gd name="connsiteX199" fmla="*/ 327726 w 3376452"/>
              <a:gd name="connsiteY199" fmla="*/ 2428240 h 4762534"/>
              <a:gd name="connsiteX200" fmla="*/ 307406 w 3376452"/>
              <a:gd name="connsiteY200" fmla="*/ 2524760 h 4762534"/>
              <a:gd name="connsiteX201" fmla="*/ 297246 w 3376452"/>
              <a:gd name="connsiteY201" fmla="*/ 2580640 h 4762534"/>
              <a:gd name="connsiteX202" fmla="*/ 251526 w 3376452"/>
              <a:gd name="connsiteY202" fmla="*/ 2656840 h 4762534"/>
              <a:gd name="connsiteX203" fmla="*/ 210886 w 3376452"/>
              <a:gd name="connsiteY203" fmla="*/ 2682240 h 4762534"/>
              <a:gd name="connsiteX204" fmla="*/ 170246 w 3376452"/>
              <a:gd name="connsiteY204" fmla="*/ 2667000 h 4762534"/>
              <a:gd name="connsiteX205" fmla="*/ 149926 w 3376452"/>
              <a:gd name="connsiteY205" fmla="*/ 2529840 h 4762534"/>
              <a:gd name="connsiteX206" fmla="*/ 165166 w 3376452"/>
              <a:gd name="connsiteY206" fmla="*/ 2473960 h 4762534"/>
              <a:gd name="connsiteX207" fmla="*/ 241366 w 3376452"/>
              <a:gd name="connsiteY207" fmla="*/ 2346960 h 4762534"/>
              <a:gd name="connsiteX208" fmla="*/ 266766 w 3376452"/>
              <a:gd name="connsiteY208" fmla="*/ 2291080 h 4762534"/>
              <a:gd name="connsiteX209" fmla="*/ 378526 w 3376452"/>
              <a:gd name="connsiteY209" fmla="*/ 2169160 h 4762534"/>
              <a:gd name="connsiteX210" fmla="*/ 409006 w 3376452"/>
              <a:gd name="connsiteY210" fmla="*/ 2062480 h 4762534"/>
              <a:gd name="connsiteX211" fmla="*/ 358206 w 3376452"/>
              <a:gd name="connsiteY211" fmla="*/ 1945640 h 4762534"/>
              <a:gd name="connsiteX212" fmla="*/ 337886 w 3376452"/>
              <a:gd name="connsiteY212" fmla="*/ 1879600 h 4762534"/>
              <a:gd name="connsiteX213" fmla="*/ 337886 w 3376452"/>
              <a:gd name="connsiteY213" fmla="*/ 1732280 h 4762534"/>
              <a:gd name="connsiteX214" fmla="*/ 368366 w 3376452"/>
              <a:gd name="connsiteY214" fmla="*/ 1651000 h 4762534"/>
              <a:gd name="connsiteX215" fmla="*/ 398846 w 3376452"/>
              <a:gd name="connsiteY215" fmla="*/ 1590040 h 4762534"/>
              <a:gd name="connsiteX216" fmla="*/ 444566 w 3376452"/>
              <a:gd name="connsiteY216" fmla="*/ 1554480 h 4762534"/>
              <a:gd name="connsiteX217" fmla="*/ 469966 w 3376452"/>
              <a:gd name="connsiteY217" fmla="*/ 1539240 h 4762534"/>
              <a:gd name="connsiteX218" fmla="*/ 500446 w 3376452"/>
              <a:gd name="connsiteY218" fmla="*/ 1518920 h 4762534"/>
              <a:gd name="connsiteX219" fmla="*/ 556326 w 3376452"/>
              <a:gd name="connsiteY219" fmla="*/ 1493520 h 4762534"/>
              <a:gd name="connsiteX220" fmla="*/ 607126 w 3376452"/>
              <a:gd name="connsiteY220" fmla="*/ 1468120 h 4762534"/>
              <a:gd name="connsiteX221" fmla="*/ 632526 w 3376452"/>
              <a:gd name="connsiteY221" fmla="*/ 1447800 h 4762534"/>
              <a:gd name="connsiteX222" fmla="*/ 647766 w 3376452"/>
              <a:gd name="connsiteY222" fmla="*/ 1432560 h 4762534"/>
              <a:gd name="connsiteX223" fmla="*/ 688406 w 3376452"/>
              <a:gd name="connsiteY223" fmla="*/ 1402080 h 4762534"/>
              <a:gd name="connsiteX224" fmla="*/ 693486 w 3376452"/>
              <a:gd name="connsiteY224" fmla="*/ 1381760 h 4762534"/>
              <a:gd name="connsiteX225" fmla="*/ 647766 w 3376452"/>
              <a:gd name="connsiteY225" fmla="*/ 1254760 h 4762534"/>
              <a:gd name="connsiteX226" fmla="*/ 617286 w 3376452"/>
              <a:gd name="connsiteY226" fmla="*/ 1173480 h 4762534"/>
              <a:gd name="connsiteX227" fmla="*/ 622366 w 3376452"/>
              <a:gd name="connsiteY227" fmla="*/ 1127760 h 4762534"/>
              <a:gd name="connsiteX228" fmla="*/ 703646 w 3376452"/>
              <a:gd name="connsiteY228" fmla="*/ 1071880 h 4762534"/>
              <a:gd name="connsiteX229" fmla="*/ 718886 w 3376452"/>
              <a:gd name="connsiteY229" fmla="*/ 1056640 h 4762534"/>
              <a:gd name="connsiteX230" fmla="*/ 739206 w 3376452"/>
              <a:gd name="connsiteY230" fmla="*/ 1041400 h 4762534"/>
              <a:gd name="connsiteX231" fmla="*/ 769686 w 3376452"/>
              <a:gd name="connsiteY231" fmla="*/ 1010920 h 4762534"/>
              <a:gd name="connsiteX232" fmla="*/ 932246 w 3376452"/>
              <a:gd name="connsiteY232" fmla="*/ 878840 h 4762534"/>
              <a:gd name="connsiteX233" fmla="*/ 977966 w 3376452"/>
              <a:gd name="connsiteY233" fmla="*/ 848360 h 4762534"/>
              <a:gd name="connsiteX234" fmla="*/ 1044006 w 3376452"/>
              <a:gd name="connsiteY234" fmla="*/ 812800 h 4762534"/>
              <a:gd name="connsiteX235" fmla="*/ 1099886 w 3376452"/>
              <a:gd name="connsiteY235" fmla="*/ 777240 h 4762534"/>
              <a:gd name="connsiteX236" fmla="*/ 1165926 w 3376452"/>
              <a:gd name="connsiteY236" fmla="*/ 751840 h 4762534"/>
              <a:gd name="connsiteX237" fmla="*/ 1409766 w 3376452"/>
              <a:gd name="connsiteY237" fmla="*/ 629920 h 4762534"/>
              <a:gd name="connsiteX238" fmla="*/ 1450406 w 3376452"/>
              <a:gd name="connsiteY238" fmla="*/ 599440 h 4762534"/>
              <a:gd name="connsiteX239" fmla="*/ 1470726 w 3376452"/>
              <a:gd name="connsiteY239" fmla="*/ 568960 h 4762534"/>
              <a:gd name="connsiteX240" fmla="*/ 1465646 w 3376452"/>
              <a:gd name="connsiteY240" fmla="*/ 482600 h 4762534"/>
              <a:gd name="connsiteX241" fmla="*/ 1440246 w 3376452"/>
              <a:gd name="connsiteY241" fmla="*/ 462280 h 4762534"/>
              <a:gd name="connsiteX242" fmla="*/ 1165926 w 3376452"/>
              <a:gd name="connsiteY242" fmla="*/ 401320 h 4762534"/>
              <a:gd name="connsiteX243" fmla="*/ 1099886 w 3376452"/>
              <a:gd name="connsiteY243" fmla="*/ 406400 h 4762534"/>
              <a:gd name="connsiteX244" fmla="*/ 998286 w 3376452"/>
              <a:gd name="connsiteY244" fmla="*/ 487680 h 4762534"/>
              <a:gd name="connsiteX245" fmla="*/ 977966 w 3376452"/>
              <a:gd name="connsiteY245" fmla="*/ 518160 h 4762534"/>
              <a:gd name="connsiteX246" fmla="*/ 972886 w 3376452"/>
              <a:gd name="connsiteY246" fmla="*/ 635000 h 4762534"/>
              <a:gd name="connsiteX247" fmla="*/ 1049086 w 3376452"/>
              <a:gd name="connsiteY247" fmla="*/ 711200 h 4762534"/>
              <a:gd name="connsiteX248" fmla="*/ 1364046 w 3376452"/>
              <a:gd name="connsiteY248" fmla="*/ 797560 h 4762534"/>
              <a:gd name="connsiteX249" fmla="*/ 1597726 w 3376452"/>
              <a:gd name="connsiteY249" fmla="*/ 777240 h 4762534"/>
              <a:gd name="connsiteX250" fmla="*/ 1633286 w 3376452"/>
              <a:gd name="connsiteY250" fmla="*/ 762000 h 4762534"/>
              <a:gd name="connsiteX251" fmla="*/ 1638366 w 3376452"/>
              <a:gd name="connsiteY251" fmla="*/ 731520 h 4762534"/>
              <a:gd name="connsiteX252" fmla="*/ 1557086 w 3376452"/>
              <a:gd name="connsiteY252" fmla="*/ 604520 h 4762534"/>
              <a:gd name="connsiteX253" fmla="*/ 1485966 w 3376452"/>
              <a:gd name="connsiteY253" fmla="*/ 553720 h 4762534"/>
              <a:gd name="connsiteX254" fmla="*/ 1409766 w 3376452"/>
              <a:gd name="connsiteY254" fmla="*/ 462280 h 4762534"/>
              <a:gd name="connsiteX255" fmla="*/ 1272606 w 3376452"/>
              <a:gd name="connsiteY255" fmla="*/ 406400 h 4762534"/>
              <a:gd name="connsiteX256" fmla="*/ 1226886 w 3376452"/>
              <a:gd name="connsiteY256" fmla="*/ 401320 h 4762534"/>
              <a:gd name="connsiteX257" fmla="*/ 1104966 w 3376452"/>
              <a:gd name="connsiteY257" fmla="*/ 396240 h 4762534"/>
              <a:gd name="connsiteX258" fmla="*/ 850966 w 3376452"/>
              <a:gd name="connsiteY258" fmla="*/ 396240 h 4762534"/>
              <a:gd name="connsiteX259" fmla="*/ 693486 w 3376452"/>
              <a:gd name="connsiteY259" fmla="*/ 447040 h 4762534"/>
              <a:gd name="connsiteX260" fmla="*/ 637606 w 3376452"/>
              <a:gd name="connsiteY260" fmla="*/ 492760 h 4762534"/>
              <a:gd name="connsiteX261" fmla="*/ 566486 w 3376452"/>
              <a:gd name="connsiteY261" fmla="*/ 584200 h 4762534"/>
              <a:gd name="connsiteX262" fmla="*/ 536006 w 3376452"/>
              <a:gd name="connsiteY262" fmla="*/ 675640 h 4762534"/>
              <a:gd name="connsiteX263" fmla="*/ 500446 w 3376452"/>
              <a:gd name="connsiteY263" fmla="*/ 736600 h 4762534"/>
              <a:gd name="connsiteX264" fmla="*/ 464886 w 3376452"/>
              <a:gd name="connsiteY264" fmla="*/ 756920 h 4762534"/>
              <a:gd name="connsiteX265" fmla="*/ 403926 w 3376452"/>
              <a:gd name="connsiteY265" fmla="*/ 772160 h 4762534"/>
              <a:gd name="connsiteX266" fmla="*/ 317566 w 3376452"/>
              <a:gd name="connsiteY266" fmla="*/ 858520 h 4762534"/>
              <a:gd name="connsiteX267" fmla="*/ 241366 w 3376452"/>
              <a:gd name="connsiteY267" fmla="*/ 1005840 h 4762534"/>
              <a:gd name="connsiteX268" fmla="*/ 200726 w 3376452"/>
              <a:gd name="connsiteY268" fmla="*/ 1275080 h 4762534"/>
              <a:gd name="connsiteX269" fmla="*/ 393766 w 3376452"/>
              <a:gd name="connsiteY269" fmla="*/ 1229360 h 4762534"/>
              <a:gd name="connsiteX270" fmla="*/ 602046 w 3376452"/>
              <a:gd name="connsiteY270" fmla="*/ 1117600 h 4762534"/>
              <a:gd name="connsiteX271" fmla="*/ 840806 w 3376452"/>
              <a:gd name="connsiteY271" fmla="*/ 990600 h 4762534"/>
              <a:gd name="connsiteX272" fmla="*/ 906846 w 3376452"/>
              <a:gd name="connsiteY272" fmla="*/ 934720 h 4762534"/>
              <a:gd name="connsiteX273" fmla="*/ 1054166 w 3376452"/>
              <a:gd name="connsiteY273" fmla="*/ 807720 h 4762534"/>
              <a:gd name="connsiteX274" fmla="*/ 1277686 w 3376452"/>
              <a:gd name="connsiteY274" fmla="*/ 685800 h 4762534"/>
              <a:gd name="connsiteX275" fmla="*/ 1430086 w 3376452"/>
              <a:gd name="connsiteY275" fmla="*/ 599440 h 4762534"/>
              <a:gd name="connsiteX276" fmla="*/ 1602806 w 3376452"/>
              <a:gd name="connsiteY276" fmla="*/ 492760 h 4762534"/>
              <a:gd name="connsiteX277" fmla="*/ 1663766 w 3376452"/>
              <a:gd name="connsiteY277" fmla="*/ 462280 h 4762534"/>
              <a:gd name="connsiteX278" fmla="*/ 1750126 w 3376452"/>
              <a:gd name="connsiteY278" fmla="*/ 401320 h 4762534"/>
              <a:gd name="connsiteX279" fmla="*/ 1933006 w 3376452"/>
              <a:gd name="connsiteY279" fmla="*/ 355600 h 4762534"/>
              <a:gd name="connsiteX280" fmla="*/ 2034606 w 3376452"/>
              <a:gd name="connsiteY280" fmla="*/ 350520 h 4762534"/>
              <a:gd name="connsiteX281" fmla="*/ 2222566 w 3376452"/>
              <a:gd name="connsiteY281" fmla="*/ 401320 h 4762534"/>
              <a:gd name="connsiteX282" fmla="*/ 2268286 w 3376452"/>
              <a:gd name="connsiteY282" fmla="*/ 431800 h 4762534"/>
              <a:gd name="connsiteX283" fmla="*/ 2359726 w 3376452"/>
              <a:gd name="connsiteY283" fmla="*/ 538480 h 4762534"/>
              <a:gd name="connsiteX284" fmla="*/ 2405446 w 3376452"/>
              <a:gd name="connsiteY284" fmla="*/ 645160 h 4762534"/>
              <a:gd name="connsiteX285" fmla="*/ 2425766 w 3376452"/>
              <a:gd name="connsiteY285" fmla="*/ 751840 h 4762534"/>
              <a:gd name="connsiteX286" fmla="*/ 2451166 w 3376452"/>
              <a:gd name="connsiteY286" fmla="*/ 975360 h 4762534"/>
              <a:gd name="connsiteX287" fmla="*/ 2476566 w 3376452"/>
              <a:gd name="connsiteY287" fmla="*/ 1397000 h 4762534"/>
              <a:gd name="connsiteX288" fmla="*/ 2512126 w 3376452"/>
              <a:gd name="connsiteY288" fmla="*/ 1427480 h 4762534"/>
              <a:gd name="connsiteX289" fmla="*/ 2689926 w 3376452"/>
              <a:gd name="connsiteY289" fmla="*/ 1397000 h 4762534"/>
              <a:gd name="connsiteX290" fmla="*/ 2832166 w 3376452"/>
              <a:gd name="connsiteY290" fmla="*/ 1285240 h 4762534"/>
              <a:gd name="connsiteX291" fmla="*/ 2852486 w 3376452"/>
              <a:gd name="connsiteY291" fmla="*/ 1244600 h 4762534"/>
              <a:gd name="connsiteX292" fmla="*/ 2888046 w 3376452"/>
              <a:gd name="connsiteY292" fmla="*/ 1559560 h 4762534"/>
              <a:gd name="connsiteX293" fmla="*/ 2918526 w 3376452"/>
              <a:gd name="connsiteY293" fmla="*/ 1671320 h 4762534"/>
              <a:gd name="connsiteX294" fmla="*/ 2954086 w 3376452"/>
              <a:gd name="connsiteY294" fmla="*/ 1930400 h 4762534"/>
              <a:gd name="connsiteX295" fmla="*/ 2923606 w 3376452"/>
              <a:gd name="connsiteY295" fmla="*/ 2164080 h 4762534"/>
              <a:gd name="connsiteX296" fmla="*/ 2837246 w 3376452"/>
              <a:gd name="connsiteY296" fmla="*/ 2296160 h 4762534"/>
              <a:gd name="connsiteX297" fmla="*/ 2527366 w 3376452"/>
              <a:gd name="connsiteY297" fmla="*/ 2443480 h 4762534"/>
              <a:gd name="connsiteX298" fmla="*/ 2471486 w 3376452"/>
              <a:gd name="connsiteY298" fmla="*/ 2453640 h 4762534"/>
              <a:gd name="connsiteX299" fmla="*/ 2430846 w 3376452"/>
              <a:gd name="connsiteY299" fmla="*/ 2387600 h 4762534"/>
              <a:gd name="connsiteX300" fmla="*/ 2415606 w 3376452"/>
              <a:gd name="connsiteY300" fmla="*/ 2296160 h 4762534"/>
              <a:gd name="connsiteX301" fmla="*/ 2522286 w 3376452"/>
              <a:gd name="connsiteY301" fmla="*/ 2067560 h 4762534"/>
              <a:gd name="connsiteX302" fmla="*/ 2593406 w 3376452"/>
              <a:gd name="connsiteY302" fmla="*/ 2047240 h 4762534"/>
              <a:gd name="connsiteX303" fmla="*/ 2730566 w 3376452"/>
              <a:gd name="connsiteY303" fmla="*/ 2153920 h 4762534"/>
              <a:gd name="connsiteX304" fmla="*/ 2827086 w 3376452"/>
              <a:gd name="connsiteY304" fmla="*/ 2286000 h 4762534"/>
              <a:gd name="connsiteX305" fmla="*/ 2857566 w 3376452"/>
              <a:gd name="connsiteY305" fmla="*/ 2362200 h 4762534"/>
              <a:gd name="connsiteX306" fmla="*/ 2928686 w 3376452"/>
              <a:gd name="connsiteY306" fmla="*/ 2565400 h 4762534"/>
              <a:gd name="connsiteX307" fmla="*/ 2989646 w 3376452"/>
              <a:gd name="connsiteY307" fmla="*/ 2687320 h 4762534"/>
              <a:gd name="connsiteX308" fmla="*/ 3009966 w 3376452"/>
              <a:gd name="connsiteY308" fmla="*/ 2717800 h 4762534"/>
              <a:gd name="connsiteX309" fmla="*/ 3050606 w 3376452"/>
              <a:gd name="connsiteY309" fmla="*/ 2738120 h 4762534"/>
              <a:gd name="connsiteX310" fmla="*/ 3147126 w 3376452"/>
              <a:gd name="connsiteY310" fmla="*/ 2727960 h 4762534"/>
              <a:gd name="connsiteX311" fmla="*/ 3223326 w 3376452"/>
              <a:gd name="connsiteY311" fmla="*/ 2672080 h 4762534"/>
              <a:gd name="connsiteX312" fmla="*/ 3279206 w 3376452"/>
              <a:gd name="connsiteY312" fmla="*/ 2611120 h 4762534"/>
              <a:gd name="connsiteX313" fmla="*/ 3370646 w 3376452"/>
              <a:gd name="connsiteY313" fmla="*/ 2418080 h 4762534"/>
              <a:gd name="connsiteX314" fmla="*/ 3370646 w 3376452"/>
              <a:gd name="connsiteY314" fmla="*/ 2235200 h 4762534"/>
              <a:gd name="connsiteX315" fmla="*/ 3330006 w 3376452"/>
              <a:gd name="connsiteY315" fmla="*/ 2118360 h 4762534"/>
              <a:gd name="connsiteX316" fmla="*/ 3208086 w 3376452"/>
              <a:gd name="connsiteY316" fmla="*/ 1925320 h 4762534"/>
              <a:gd name="connsiteX317" fmla="*/ 3055686 w 3376452"/>
              <a:gd name="connsiteY317" fmla="*/ 1818640 h 4762534"/>
              <a:gd name="connsiteX318" fmla="*/ 2908366 w 3376452"/>
              <a:gd name="connsiteY318" fmla="*/ 1757680 h 4762534"/>
              <a:gd name="connsiteX319" fmla="*/ 2761046 w 3376452"/>
              <a:gd name="connsiteY319" fmla="*/ 1676400 h 4762534"/>
              <a:gd name="connsiteX320" fmla="*/ 2745806 w 3376452"/>
              <a:gd name="connsiteY320" fmla="*/ 1656080 h 4762534"/>
              <a:gd name="connsiteX321" fmla="*/ 2715326 w 3376452"/>
              <a:gd name="connsiteY321" fmla="*/ 1457960 h 4762534"/>
              <a:gd name="connsiteX322" fmla="*/ 2710246 w 3376452"/>
              <a:gd name="connsiteY322" fmla="*/ 939800 h 4762534"/>
              <a:gd name="connsiteX323" fmla="*/ 2689926 w 3376452"/>
              <a:gd name="connsiteY323" fmla="*/ 929640 h 4762534"/>
              <a:gd name="connsiteX324" fmla="*/ 2649286 w 3376452"/>
              <a:gd name="connsiteY324" fmla="*/ 924560 h 4762534"/>
              <a:gd name="connsiteX325" fmla="*/ 2593406 w 3376452"/>
              <a:gd name="connsiteY325" fmla="*/ 934720 h 4762534"/>
              <a:gd name="connsiteX326" fmla="*/ 2527366 w 3376452"/>
              <a:gd name="connsiteY326" fmla="*/ 990600 h 4762534"/>
              <a:gd name="connsiteX327" fmla="*/ 2476566 w 3376452"/>
              <a:gd name="connsiteY327" fmla="*/ 1071880 h 4762534"/>
              <a:gd name="connsiteX328" fmla="*/ 2329246 w 3376452"/>
              <a:gd name="connsiteY328" fmla="*/ 1422400 h 4762534"/>
              <a:gd name="connsiteX329" fmla="*/ 2192086 w 3376452"/>
              <a:gd name="connsiteY329" fmla="*/ 1676400 h 4762534"/>
              <a:gd name="connsiteX330" fmla="*/ 2110806 w 3376452"/>
              <a:gd name="connsiteY330" fmla="*/ 1772920 h 4762534"/>
              <a:gd name="connsiteX331" fmla="*/ 1978726 w 3376452"/>
              <a:gd name="connsiteY331" fmla="*/ 1879600 h 4762534"/>
              <a:gd name="connsiteX332" fmla="*/ 1902526 w 3376452"/>
              <a:gd name="connsiteY332" fmla="*/ 1930400 h 4762534"/>
              <a:gd name="connsiteX333" fmla="*/ 1699326 w 3376452"/>
              <a:gd name="connsiteY333" fmla="*/ 2077720 h 4762534"/>
              <a:gd name="connsiteX334" fmla="*/ 1638366 w 3376452"/>
              <a:gd name="connsiteY334" fmla="*/ 2103120 h 4762534"/>
              <a:gd name="connsiteX335" fmla="*/ 1511366 w 3376452"/>
              <a:gd name="connsiteY335" fmla="*/ 2118360 h 4762534"/>
              <a:gd name="connsiteX336" fmla="*/ 1404686 w 3376452"/>
              <a:gd name="connsiteY336" fmla="*/ 2108200 h 4762534"/>
              <a:gd name="connsiteX337" fmla="*/ 1262446 w 3376452"/>
              <a:gd name="connsiteY337" fmla="*/ 1945640 h 4762534"/>
              <a:gd name="connsiteX338" fmla="*/ 1135446 w 3376452"/>
              <a:gd name="connsiteY338" fmla="*/ 1833880 h 4762534"/>
              <a:gd name="connsiteX339" fmla="*/ 1038926 w 3376452"/>
              <a:gd name="connsiteY339" fmla="*/ 1772920 h 4762534"/>
              <a:gd name="connsiteX340" fmla="*/ 977966 w 3376452"/>
              <a:gd name="connsiteY340" fmla="*/ 1706880 h 4762534"/>
              <a:gd name="connsiteX341" fmla="*/ 942406 w 3376452"/>
              <a:gd name="connsiteY341" fmla="*/ 1661160 h 4762534"/>
              <a:gd name="connsiteX342" fmla="*/ 896686 w 3376452"/>
              <a:gd name="connsiteY342" fmla="*/ 1635760 h 4762534"/>
              <a:gd name="connsiteX343" fmla="*/ 861126 w 3376452"/>
              <a:gd name="connsiteY343" fmla="*/ 1645920 h 4762534"/>
              <a:gd name="connsiteX344" fmla="*/ 805246 w 3376452"/>
              <a:gd name="connsiteY344" fmla="*/ 1798320 h 4762534"/>
              <a:gd name="connsiteX345" fmla="*/ 810326 w 3376452"/>
              <a:gd name="connsiteY345" fmla="*/ 1915160 h 4762534"/>
              <a:gd name="connsiteX346" fmla="*/ 784926 w 3376452"/>
              <a:gd name="connsiteY346" fmla="*/ 2367280 h 4762534"/>
              <a:gd name="connsiteX347" fmla="*/ 815406 w 3376452"/>
              <a:gd name="connsiteY347" fmla="*/ 2768600 h 4762534"/>
              <a:gd name="connsiteX348" fmla="*/ 937326 w 3376452"/>
              <a:gd name="connsiteY348" fmla="*/ 2936240 h 4762534"/>
              <a:gd name="connsiteX349" fmla="*/ 1115126 w 3376452"/>
              <a:gd name="connsiteY349" fmla="*/ 3114040 h 4762534"/>
              <a:gd name="connsiteX350" fmla="*/ 1658686 w 3376452"/>
              <a:gd name="connsiteY350" fmla="*/ 3388360 h 4762534"/>
              <a:gd name="connsiteX351" fmla="*/ 1933006 w 3376452"/>
              <a:gd name="connsiteY351" fmla="*/ 3459480 h 4762534"/>
              <a:gd name="connsiteX352" fmla="*/ 2334326 w 3376452"/>
              <a:gd name="connsiteY352" fmla="*/ 3439160 h 4762534"/>
              <a:gd name="connsiteX353" fmla="*/ 2390206 w 3376452"/>
              <a:gd name="connsiteY353" fmla="*/ 3429000 h 4762534"/>
              <a:gd name="connsiteX354" fmla="*/ 2547686 w 3376452"/>
              <a:gd name="connsiteY354" fmla="*/ 3418840 h 4762534"/>
              <a:gd name="connsiteX355" fmla="*/ 2786446 w 3376452"/>
              <a:gd name="connsiteY355" fmla="*/ 3332480 h 4762534"/>
              <a:gd name="connsiteX356" fmla="*/ 2893126 w 3376452"/>
              <a:gd name="connsiteY356" fmla="*/ 3185160 h 4762534"/>
              <a:gd name="connsiteX357" fmla="*/ 2918526 w 3376452"/>
              <a:gd name="connsiteY357" fmla="*/ 3124200 h 4762534"/>
              <a:gd name="connsiteX358" fmla="*/ 2994726 w 3376452"/>
              <a:gd name="connsiteY358" fmla="*/ 3022600 h 4762534"/>
              <a:gd name="connsiteX359" fmla="*/ 3025206 w 3376452"/>
              <a:gd name="connsiteY359" fmla="*/ 2951480 h 4762534"/>
              <a:gd name="connsiteX360" fmla="*/ 3030286 w 3376452"/>
              <a:gd name="connsiteY360" fmla="*/ 2905760 h 4762534"/>
              <a:gd name="connsiteX361" fmla="*/ 2999806 w 3376452"/>
              <a:gd name="connsiteY361" fmla="*/ 2819400 h 4762534"/>
              <a:gd name="connsiteX362" fmla="*/ 2618806 w 3376452"/>
              <a:gd name="connsiteY362" fmla="*/ 2585720 h 4762534"/>
              <a:gd name="connsiteX363" fmla="*/ 2517206 w 3376452"/>
              <a:gd name="connsiteY363" fmla="*/ 2489200 h 4762534"/>
              <a:gd name="connsiteX364" fmla="*/ 2456246 w 3376452"/>
              <a:gd name="connsiteY364" fmla="*/ 2341880 h 4762534"/>
              <a:gd name="connsiteX365" fmla="*/ 2491806 w 3376452"/>
              <a:gd name="connsiteY365" fmla="*/ 2280920 h 4762534"/>
              <a:gd name="connsiteX366" fmla="*/ 2776286 w 3376452"/>
              <a:gd name="connsiteY366" fmla="*/ 2133600 h 4762534"/>
              <a:gd name="connsiteX367" fmla="*/ 2867726 w 3376452"/>
              <a:gd name="connsiteY367" fmla="*/ 2067560 h 4762534"/>
              <a:gd name="connsiteX368" fmla="*/ 2969326 w 3376452"/>
              <a:gd name="connsiteY368" fmla="*/ 1849120 h 4762534"/>
              <a:gd name="connsiteX369" fmla="*/ 2979486 w 3376452"/>
              <a:gd name="connsiteY369" fmla="*/ 1742440 h 4762534"/>
              <a:gd name="connsiteX370" fmla="*/ 2888046 w 3376452"/>
              <a:gd name="connsiteY370" fmla="*/ 1564640 h 4762534"/>
              <a:gd name="connsiteX371" fmla="*/ 2750886 w 3376452"/>
              <a:gd name="connsiteY371" fmla="*/ 1315720 h 4762534"/>
              <a:gd name="connsiteX372" fmla="*/ 2730566 w 3376452"/>
              <a:gd name="connsiteY372" fmla="*/ 1244600 h 4762534"/>
              <a:gd name="connsiteX373" fmla="*/ 2715326 w 3376452"/>
              <a:gd name="connsiteY373" fmla="*/ 1127760 h 4762534"/>
              <a:gd name="connsiteX374" fmla="*/ 2705166 w 3376452"/>
              <a:gd name="connsiteY374" fmla="*/ 1031240 h 4762534"/>
              <a:gd name="connsiteX375" fmla="*/ 2700086 w 3376452"/>
              <a:gd name="connsiteY375" fmla="*/ 904240 h 4762534"/>
              <a:gd name="connsiteX376" fmla="*/ 2649286 w 3376452"/>
              <a:gd name="connsiteY376" fmla="*/ 828040 h 4762534"/>
              <a:gd name="connsiteX377" fmla="*/ 2517206 w 3376452"/>
              <a:gd name="connsiteY377" fmla="*/ 680720 h 4762534"/>
              <a:gd name="connsiteX378" fmla="*/ 2451166 w 3376452"/>
              <a:gd name="connsiteY378" fmla="*/ 584200 h 4762534"/>
              <a:gd name="connsiteX379" fmla="*/ 2420686 w 3376452"/>
              <a:gd name="connsiteY379" fmla="*/ 513080 h 4762534"/>
              <a:gd name="connsiteX380" fmla="*/ 2410526 w 3376452"/>
              <a:gd name="connsiteY380" fmla="*/ 477520 h 4762534"/>
              <a:gd name="connsiteX381" fmla="*/ 2369886 w 3376452"/>
              <a:gd name="connsiteY381" fmla="*/ 406400 h 4762534"/>
              <a:gd name="connsiteX382" fmla="*/ 2344486 w 3376452"/>
              <a:gd name="connsiteY382" fmla="*/ 360680 h 4762534"/>
              <a:gd name="connsiteX383" fmla="*/ 2298766 w 3376452"/>
              <a:gd name="connsiteY383" fmla="*/ 274320 h 4762534"/>
              <a:gd name="connsiteX384" fmla="*/ 2095566 w 3376452"/>
              <a:gd name="connsiteY384" fmla="*/ 127000 h 4762534"/>
              <a:gd name="connsiteX385" fmla="*/ 1811086 w 3376452"/>
              <a:gd name="connsiteY385" fmla="*/ 15240 h 4762534"/>
              <a:gd name="connsiteX386" fmla="*/ 1709486 w 3376452"/>
              <a:gd name="connsiteY386" fmla="*/ 0 h 4762534"/>
              <a:gd name="connsiteX387" fmla="*/ 1567246 w 3376452"/>
              <a:gd name="connsiteY387" fmla="*/ 30480 h 4762534"/>
              <a:gd name="connsiteX388" fmla="*/ 1541846 w 3376452"/>
              <a:gd name="connsiteY388" fmla="*/ 55880 h 4762534"/>
              <a:gd name="connsiteX389" fmla="*/ 1567246 w 3376452"/>
              <a:gd name="connsiteY389" fmla="*/ 111760 h 4762534"/>
              <a:gd name="connsiteX390" fmla="*/ 2014286 w 3376452"/>
              <a:gd name="connsiteY390" fmla="*/ 279400 h 4762534"/>
              <a:gd name="connsiteX391" fmla="*/ 2395286 w 3376452"/>
              <a:gd name="connsiteY391" fmla="*/ 381000 h 4762534"/>
              <a:gd name="connsiteX392" fmla="*/ 2512126 w 3376452"/>
              <a:gd name="connsiteY392" fmla="*/ 426720 h 4762534"/>
              <a:gd name="connsiteX393" fmla="*/ 2766126 w 3376452"/>
              <a:gd name="connsiteY393" fmla="*/ 563880 h 4762534"/>
              <a:gd name="connsiteX394" fmla="*/ 2801686 w 3376452"/>
              <a:gd name="connsiteY394" fmla="*/ 594360 h 4762534"/>
              <a:gd name="connsiteX395" fmla="*/ 2938846 w 3376452"/>
              <a:gd name="connsiteY395" fmla="*/ 762000 h 4762534"/>
              <a:gd name="connsiteX396" fmla="*/ 3015046 w 3376452"/>
              <a:gd name="connsiteY396" fmla="*/ 949960 h 4762534"/>
              <a:gd name="connsiteX397" fmla="*/ 3116646 w 3376452"/>
              <a:gd name="connsiteY397" fmla="*/ 1239520 h 4762534"/>
              <a:gd name="connsiteX398" fmla="*/ 3116646 w 3376452"/>
              <a:gd name="connsiteY398" fmla="*/ 1711960 h 4762534"/>
              <a:gd name="connsiteX399" fmla="*/ 3070926 w 3376452"/>
              <a:gd name="connsiteY399" fmla="*/ 1757680 h 4762534"/>
              <a:gd name="connsiteX400" fmla="*/ 2959166 w 3376452"/>
              <a:gd name="connsiteY400" fmla="*/ 1915160 h 4762534"/>
              <a:gd name="connsiteX401" fmla="*/ 2979486 w 3376452"/>
              <a:gd name="connsiteY401" fmla="*/ 2296160 h 4762534"/>
              <a:gd name="connsiteX402" fmla="*/ 3192846 w 3376452"/>
              <a:gd name="connsiteY402" fmla="*/ 2590800 h 4762534"/>
              <a:gd name="connsiteX403" fmla="*/ 3345246 w 3376452"/>
              <a:gd name="connsiteY403" fmla="*/ 2839720 h 4762534"/>
              <a:gd name="connsiteX404" fmla="*/ 3370646 w 3376452"/>
              <a:gd name="connsiteY404" fmla="*/ 2921000 h 4762534"/>
              <a:gd name="connsiteX405" fmla="*/ 3330006 w 3376452"/>
              <a:gd name="connsiteY405" fmla="*/ 3098800 h 4762534"/>
              <a:gd name="connsiteX406" fmla="*/ 3233486 w 3376452"/>
              <a:gd name="connsiteY406" fmla="*/ 3225800 h 4762534"/>
              <a:gd name="connsiteX407" fmla="*/ 2984566 w 3376452"/>
              <a:gd name="connsiteY407" fmla="*/ 3342640 h 4762534"/>
              <a:gd name="connsiteX408" fmla="*/ 2644206 w 3376452"/>
              <a:gd name="connsiteY408" fmla="*/ 3368040 h 4762534"/>
              <a:gd name="connsiteX409" fmla="*/ 2273366 w 3376452"/>
              <a:gd name="connsiteY409" fmla="*/ 3296920 h 4762534"/>
              <a:gd name="connsiteX410" fmla="*/ 2070166 w 3376452"/>
              <a:gd name="connsiteY410" fmla="*/ 3185160 h 4762534"/>
              <a:gd name="connsiteX411" fmla="*/ 1953326 w 3376452"/>
              <a:gd name="connsiteY411" fmla="*/ 3042920 h 4762534"/>
              <a:gd name="connsiteX412" fmla="*/ 1897446 w 3376452"/>
              <a:gd name="connsiteY412" fmla="*/ 2733040 h 4762534"/>
              <a:gd name="connsiteX413" fmla="*/ 1927926 w 3376452"/>
              <a:gd name="connsiteY413" fmla="*/ 2590800 h 4762534"/>
              <a:gd name="connsiteX414" fmla="*/ 2044766 w 3376452"/>
              <a:gd name="connsiteY414" fmla="*/ 2387600 h 4762534"/>
              <a:gd name="connsiteX415" fmla="*/ 2120966 w 3376452"/>
              <a:gd name="connsiteY415" fmla="*/ 2336800 h 4762534"/>
              <a:gd name="connsiteX416" fmla="*/ 2253046 w 3376452"/>
              <a:gd name="connsiteY416" fmla="*/ 2270760 h 4762534"/>
              <a:gd name="connsiteX417" fmla="*/ 2369886 w 3376452"/>
              <a:gd name="connsiteY417" fmla="*/ 2219960 h 4762534"/>
              <a:gd name="connsiteX418" fmla="*/ 2014286 w 3376452"/>
              <a:gd name="connsiteY418" fmla="*/ 2001520 h 4762534"/>
              <a:gd name="connsiteX419" fmla="*/ 1927926 w 3376452"/>
              <a:gd name="connsiteY419" fmla="*/ 1950720 h 4762534"/>
              <a:gd name="connsiteX420" fmla="*/ 1729806 w 3376452"/>
              <a:gd name="connsiteY420" fmla="*/ 1844040 h 4762534"/>
              <a:gd name="connsiteX421" fmla="*/ 1501206 w 3376452"/>
              <a:gd name="connsiteY421" fmla="*/ 1737360 h 4762534"/>
              <a:gd name="connsiteX422" fmla="*/ 1348806 w 3376452"/>
              <a:gd name="connsiteY422" fmla="*/ 1656080 h 4762534"/>
              <a:gd name="connsiteX423" fmla="*/ 1135446 w 3376452"/>
              <a:gd name="connsiteY423" fmla="*/ 1595120 h 4762534"/>
              <a:gd name="connsiteX424" fmla="*/ 922086 w 3376452"/>
              <a:gd name="connsiteY424" fmla="*/ 1559560 h 4762534"/>
              <a:gd name="connsiteX425" fmla="*/ 825566 w 3376452"/>
              <a:gd name="connsiteY425" fmla="*/ 1534160 h 4762534"/>
              <a:gd name="connsiteX426" fmla="*/ 703646 w 3376452"/>
              <a:gd name="connsiteY426" fmla="*/ 1549400 h 4762534"/>
              <a:gd name="connsiteX427" fmla="*/ 612206 w 3376452"/>
              <a:gd name="connsiteY427" fmla="*/ 1595120 h 4762534"/>
              <a:gd name="connsiteX428" fmla="*/ 475046 w 3376452"/>
              <a:gd name="connsiteY428" fmla="*/ 1711960 h 4762534"/>
              <a:gd name="connsiteX429" fmla="*/ 353126 w 3376452"/>
              <a:gd name="connsiteY429" fmla="*/ 1894840 h 4762534"/>
              <a:gd name="connsiteX430" fmla="*/ 276926 w 3376452"/>
              <a:gd name="connsiteY430" fmla="*/ 2047240 h 4762534"/>
              <a:gd name="connsiteX431" fmla="*/ 221046 w 3376452"/>
              <a:gd name="connsiteY431" fmla="*/ 2230120 h 4762534"/>
              <a:gd name="connsiteX432" fmla="*/ 215966 w 3376452"/>
              <a:gd name="connsiteY432" fmla="*/ 2291080 h 4762534"/>
              <a:gd name="connsiteX433" fmla="*/ 226126 w 3376452"/>
              <a:gd name="connsiteY433" fmla="*/ 2306320 h 4762534"/>
              <a:gd name="connsiteX434" fmla="*/ 515686 w 3376452"/>
              <a:gd name="connsiteY434" fmla="*/ 2407920 h 4762534"/>
              <a:gd name="connsiteX435" fmla="*/ 820486 w 3376452"/>
              <a:gd name="connsiteY435" fmla="*/ 2524760 h 4762534"/>
              <a:gd name="connsiteX436" fmla="*/ 1333566 w 3376452"/>
              <a:gd name="connsiteY436" fmla="*/ 2585720 h 4762534"/>
              <a:gd name="connsiteX437" fmla="*/ 1750126 w 3376452"/>
              <a:gd name="connsiteY437" fmla="*/ 2499360 h 4762534"/>
              <a:gd name="connsiteX438" fmla="*/ 1877126 w 3376452"/>
              <a:gd name="connsiteY438" fmla="*/ 2413000 h 4762534"/>
              <a:gd name="connsiteX439" fmla="*/ 2014286 w 3376452"/>
              <a:gd name="connsiteY439" fmla="*/ 2275840 h 4762534"/>
              <a:gd name="connsiteX440" fmla="*/ 2151446 w 3376452"/>
              <a:gd name="connsiteY440" fmla="*/ 2092960 h 4762534"/>
              <a:gd name="connsiteX441" fmla="*/ 2156526 w 3376452"/>
              <a:gd name="connsiteY441" fmla="*/ 2057400 h 4762534"/>
              <a:gd name="connsiteX442" fmla="*/ 2080326 w 3376452"/>
              <a:gd name="connsiteY442" fmla="*/ 1930400 h 4762534"/>
              <a:gd name="connsiteX443" fmla="*/ 1912686 w 3376452"/>
              <a:gd name="connsiteY443" fmla="*/ 1772920 h 4762534"/>
              <a:gd name="connsiteX444" fmla="*/ 1846646 w 3376452"/>
              <a:gd name="connsiteY444" fmla="*/ 1742440 h 4762534"/>
              <a:gd name="connsiteX445" fmla="*/ 1795846 w 3376452"/>
              <a:gd name="connsiteY445" fmla="*/ 1732280 h 4762534"/>
              <a:gd name="connsiteX446" fmla="*/ 1765366 w 3376452"/>
              <a:gd name="connsiteY446" fmla="*/ 1737360 h 4762534"/>
              <a:gd name="connsiteX447" fmla="*/ 1658686 w 3376452"/>
              <a:gd name="connsiteY447" fmla="*/ 1844040 h 4762534"/>
              <a:gd name="connsiteX448" fmla="*/ 1612966 w 3376452"/>
              <a:gd name="connsiteY448" fmla="*/ 1925320 h 4762534"/>
              <a:gd name="connsiteX449" fmla="*/ 1506286 w 3376452"/>
              <a:gd name="connsiteY449" fmla="*/ 2026920 h 4762534"/>
              <a:gd name="connsiteX450" fmla="*/ 1455486 w 3376452"/>
              <a:gd name="connsiteY450" fmla="*/ 2037080 h 4762534"/>
              <a:gd name="connsiteX451" fmla="*/ 1292926 w 3376452"/>
              <a:gd name="connsiteY451" fmla="*/ 1899920 h 4762534"/>
              <a:gd name="connsiteX452" fmla="*/ 1226886 w 3376452"/>
              <a:gd name="connsiteY452" fmla="*/ 1808480 h 4762534"/>
              <a:gd name="connsiteX453" fmla="*/ 1049086 w 3376452"/>
              <a:gd name="connsiteY453" fmla="*/ 1442720 h 4762534"/>
              <a:gd name="connsiteX454" fmla="*/ 1033846 w 3376452"/>
              <a:gd name="connsiteY454" fmla="*/ 1305560 h 4762534"/>
              <a:gd name="connsiteX455" fmla="*/ 1038926 w 3376452"/>
              <a:gd name="connsiteY455" fmla="*/ 970280 h 4762534"/>
              <a:gd name="connsiteX456" fmla="*/ 1069406 w 3376452"/>
              <a:gd name="connsiteY456" fmla="*/ 883920 h 4762534"/>
              <a:gd name="connsiteX457" fmla="*/ 1094806 w 3376452"/>
              <a:gd name="connsiteY457" fmla="*/ 807720 h 4762534"/>
              <a:gd name="connsiteX458" fmla="*/ 1389446 w 3376452"/>
              <a:gd name="connsiteY458" fmla="*/ 990600 h 4762534"/>
              <a:gd name="connsiteX459" fmla="*/ 1577406 w 3376452"/>
              <a:gd name="connsiteY459" fmla="*/ 1061720 h 4762534"/>
              <a:gd name="connsiteX460" fmla="*/ 1612966 w 3376452"/>
              <a:gd name="connsiteY460" fmla="*/ 1071880 h 4762534"/>
              <a:gd name="connsiteX461" fmla="*/ 1734886 w 3376452"/>
              <a:gd name="connsiteY461" fmla="*/ 1076960 h 4762534"/>
              <a:gd name="connsiteX462" fmla="*/ 1780606 w 3376452"/>
              <a:gd name="connsiteY462" fmla="*/ 1153160 h 4762534"/>
              <a:gd name="connsiteX463" fmla="*/ 1811086 w 3376452"/>
              <a:gd name="connsiteY463" fmla="*/ 1239520 h 4762534"/>
              <a:gd name="connsiteX464" fmla="*/ 1806006 w 3376452"/>
              <a:gd name="connsiteY464" fmla="*/ 1351280 h 4762534"/>
              <a:gd name="connsiteX465" fmla="*/ 1790766 w 3376452"/>
              <a:gd name="connsiteY465" fmla="*/ 1361440 h 4762534"/>
              <a:gd name="connsiteX466" fmla="*/ 1745046 w 3376452"/>
              <a:gd name="connsiteY466" fmla="*/ 1366520 h 4762534"/>
              <a:gd name="connsiteX467" fmla="*/ 1724726 w 3376452"/>
              <a:gd name="connsiteY467" fmla="*/ 1371600 h 476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3376452" h="4762534">
                <a:moveTo>
                  <a:pt x="937326" y="4587240"/>
                </a:moveTo>
                <a:cubicBezTo>
                  <a:pt x="992718" y="4554005"/>
                  <a:pt x="969392" y="4563005"/>
                  <a:pt x="1003366" y="4551680"/>
                </a:cubicBezTo>
                <a:cubicBezTo>
                  <a:pt x="1057553" y="4553373"/>
                  <a:pt x="1111982" y="4551366"/>
                  <a:pt x="1165926" y="4556760"/>
                </a:cubicBezTo>
                <a:cubicBezTo>
                  <a:pt x="1237586" y="4563926"/>
                  <a:pt x="1280915" y="4584221"/>
                  <a:pt x="1343726" y="4617720"/>
                </a:cubicBezTo>
                <a:cubicBezTo>
                  <a:pt x="1406559" y="4651231"/>
                  <a:pt x="1397698" y="4646292"/>
                  <a:pt x="1435166" y="4683760"/>
                </a:cubicBezTo>
                <a:cubicBezTo>
                  <a:pt x="1438553" y="4693920"/>
                  <a:pt x="1448713" y="4704080"/>
                  <a:pt x="1445326" y="4714240"/>
                </a:cubicBezTo>
                <a:cubicBezTo>
                  <a:pt x="1421913" y="4784478"/>
                  <a:pt x="1384455" y="4758471"/>
                  <a:pt x="1323406" y="4754880"/>
                </a:cubicBezTo>
                <a:cubicBezTo>
                  <a:pt x="1308166" y="4749800"/>
                  <a:pt x="1292680" y="4745407"/>
                  <a:pt x="1277686" y="4739640"/>
                </a:cubicBezTo>
                <a:cubicBezTo>
                  <a:pt x="1267437" y="4735698"/>
                  <a:pt x="1239215" y="4719512"/>
                  <a:pt x="1231966" y="4714240"/>
                </a:cubicBezTo>
                <a:cubicBezTo>
                  <a:pt x="1221270" y="4706461"/>
                  <a:pt x="1211646" y="4697307"/>
                  <a:pt x="1201486" y="4688840"/>
                </a:cubicBezTo>
                <a:cubicBezTo>
                  <a:pt x="1196406" y="4675293"/>
                  <a:pt x="1188624" y="4662471"/>
                  <a:pt x="1186246" y="4648200"/>
                </a:cubicBezTo>
                <a:cubicBezTo>
                  <a:pt x="1185098" y="4641313"/>
                  <a:pt x="1188641" y="4634325"/>
                  <a:pt x="1191326" y="4627880"/>
                </a:cubicBezTo>
                <a:cubicBezTo>
                  <a:pt x="1197151" y="4613899"/>
                  <a:pt x="1205680" y="4601161"/>
                  <a:pt x="1211646" y="4587240"/>
                </a:cubicBezTo>
                <a:cubicBezTo>
                  <a:pt x="1215865" y="4577396"/>
                  <a:pt x="1216605" y="4566122"/>
                  <a:pt x="1221806" y="4556760"/>
                </a:cubicBezTo>
                <a:cubicBezTo>
                  <a:pt x="1230022" y="4541972"/>
                  <a:pt x="1254427" y="4531318"/>
                  <a:pt x="1267526" y="4526280"/>
                </a:cubicBezTo>
                <a:cubicBezTo>
                  <a:pt x="1301406" y="4513249"/>
                  <a:pt x="1315727" y="4514856"/>
                  <a:pt x="1353886" y="4511040"/>
                </a:cubicBezTo>
                <a:cubicBezTo>
                  <a:pt x="1365524" y="4507161"/>
                  <a:pt x="1411943" y="4492625"/>
                  <a:pt x="1419926" y="4485640"/>
                </a:cubicBezTo>
                <a:cubicBezTo>
                  <a:pt x="1438038" y="4469792"/>
                  <a:pt x="1450406" y="4448387"/>
                  <a:pt x="1465646" y="4429760"/>
                </a:cubicBezTo>
                <a:cubicBezTo>
                  <a:pt x="1470726" y="4397587"/>
                  <a:pt x="1486640" y="4365300"/>
                  <a:pt x="1480886" y="4333240"/>
                </a:cubicBezTo>
                <a:cubicBezTo>
                  <a:pt x="1459547" y="4214354"/>
                  <a:pt x="1332507" y="4151986"/>
                  <a:pt x="1247206" y="4094480"/>
                </a:cubicBezTo>
                <a:cubicBezTo>
                  <a:pt x="1159545" y="4035382"/>
                  <a:pt x="1068621" y="3981233"/>
                  <a:pt x="977966" y="3926840"/>
                </a:cubicBezTo>
                <a:cubicBezTo>
                  <a:pt x="933118" y="3899931"/>
                  <a:pt x="886665" y="3875788"/>
                  <a:pt x="840806" y="3850640"/>
                </a:cubicBezTo>
                <a:cubicBezTo>
                  <a:pt x="834166" y="3846999"/>
                  <a:pt x="828036" y="3841072"/>
                  <a:pt x="820486" y="3840480"/>
                </a:cubicBezTo>
                <a:cubicBezTo>
                  <a:pt x="741071" y="3834251"/>
                  <a:pt x="661313" y="3833707"/>
                  <a:pt x="581726" y="3830320"/>
                </a:cubicBezTo>
                <a:cubicBezTo>
                  <a:pt x="559521" y="3827544"/>
                  <a:pt x="516859" y="3819008"/>
                  <a:pt x="495366" y="3830320"/>
                </a:cubicBezTo>
                <a:cubicBezTo>
                  <a:pt x="475206" y="3840930"/>
                  <a:pt x="461155" y="3860426"/>
                  <a:pt x="444566" y="3876040"/>
                </a:cubicBezTo>
                <a:cubicBezTo>
                  <a:pt x="409573" y="3908975"/>
                  <a:pt x="414152" y="3905167"/>
                  <a:pt x="388686" y="3937000"/>
                </a:cubicBezTo>
                <a:cubicBezTo>
                  <a:pt x="386993" y="3945467"/>
                  <a:pt x="383606" y="3953766"/>
                  <a:pt x="383606" y="3962400"/>
                </a:cubicBezTo>
                <a:cubicBezTo>
                  <a:pt x="383606" y="3995868"/>
                  <a:pt x="415793" y="4005127"/>
                  <a:pt x="444566" y="4018280"/>
                </a:cubicBezTo>
                <a:cubicBezTo>
                  <a:pt x="570110" y="4075672"/>
                  <a:pt x="550014" y="4063251"/>
                  <a:pt x="678246" y="4069080"/>
                </a:cubicBezTo>
                <a:cubicBezTo>
                  <a:pt x="815915" y="4028927"/>
                  <a:pt x="790052" y="4045105"/>
                  <a:pt x="917006" y="3972560"/>
                </a:cubicBezTo>
                <a:cubicBezTo>
                  <a:pt x="938210" y="3960443"/>
                  <a:pt x="958429" y="3946573"/>
                  <a:pt x="977966" y="3931920"/>
                </a:cubicBezTo>
                <a:cubicBezTo>
                  <a:pt x="999127" y="3916050"/>
                  <a:pt x="1017027" y="3895955"/>
                  <a:pt x="1038926" y="3881120"/>
                </a:cubicBezTo>
                <a:cubicBezTo>
                  <a:pt x="1117859" y="3827649"/>
                  <a:pt x="1103817" y="3833147"/>
                  <a:pt x="1155766" y="3820160"/>
                </a:cubicBezTo>
                <a:cubicBezTo>
                  <a:pt x="1229336" y="3846913"/>
                  <a:pt x="1237419" y="3846276"/>
                  <a:pt x="1318326" y="3901440"/>
                </a:cubicBezTo>
                <a:cubicBezTo>
                  <a:pt x="1359188" y="3929300"/>
                  <a:pt x="1396826" y="3961640"/>
                  <a:pt x="1435166" y="3992880"/>
                </a:cubicBezTo>
                <a:cubicBezTo>
                  <a:pt x="1442592" y="3998931"/>
                  <a:pt x="1449354" y="4005841"/>
                  <a:pt x="1455486" y="4013200"/>
                </a:cubicBezTo>
                <a:cubicBezTo>
                  <a:pt x="1466326" y="4026209"/>
                  <a:pt x="1475806" y="4040293"/>
                  <a:pt x="1485966" y="4053840"/>
                </a:cubicBezTo>
                <a:cubicBezTo>
                  <a:pt x="1480004" y="3922672"/>
                  <a:pt x="1487018" y="3971128"/>
                  <a:pt x="1465646" y="3855720"/>
                </a:cubicBezTo>
                <a:cubicBezTo>
                  <a:pt x="1455893" y="3803055"/>
                  <a:pt x="1450320" y="3769217"/>
                  <a:pt x="1419926" y="3718560"/>
                </a:cubicBezTo>
                <a:cubicBezTo>
                  <a:pt x="1400059" y="3685449"/>
                  <a:pt x="1374354" y="3656074"/>
                  <a:pt x="1348806" y="3627120"/>
                </a:cubicBezTo>
                <a:cubicBezTo>
                  <a:pt x="1298251" y="3569824"/>
                  <a:pt x="1265272" y="3529999"/>
                  <a:pt x="1191326" y="3510280"/>
                </a:cubicBezTo>
                <a:cubicBezTo>
                  <a:pt x="1166729" y="3503721"/>
                  <a:pt x="1140551" y="3506471"/>
                  <a:pt x="1115126" y="3505200"/>
                </a:cubicBezTo>
                <a:lnTo>
                  <a:pt x="886526" y="3495040"/>
                </a:lnTo>
                <a:cubicBezTo>
                  <a:pt x="896686" y="3473027"/>
                  <a:pt x="899862" y="3446144"/>
                  <a:pt x="917006" y="3429000"/>
                </a:cubicBezTo>
                <a:cubicBezTo>
                  <a:pt x="938987" y="3407019"/>
                  <a:pt x="970220" y="3396645"/>
                  <a:pt x="998286" y="3383280"/>
                </a:cubicBezTo>
                <a:cubicBezTo>
                  <a:pt x="1094259" y="3337579"/>
                  <a:pt x="1138684" y="3321511"/>
                  <a:pt x="1237046" y="3296920"/>
                </a:cubicBezTo>
                <a:cubicBezTo>
                  <a:pt x="1248662" y="3294016"/>
                  <a:pt x="1260753" y="3293533"/>
                  <a:pt x="1272606" y="3291840"/>
                </a:cubicBezTo>
                <a:cubicBezTo>
                  <a:pt x="1323327" y="3304083"/>
                  <a:pt x="1431731" y="3320151"/>
                  <a:pt x="1485966" y="3357880"/>
                </a:cubicBezTo>
                <a:cubicBezTo>
                  <a:pt x="1544365" y="3398506"/>
                  <a:pt x="1597337" y="3446431"/>
                  <a:pt x="1653606" y="3489960"/>
                </a:cubicBezTo>
                <a:cubicBezTo>
                  <a:pt x="1687090" y="3515863"/>
                  <a:pt x="1724184" y="3537354"/>
                  <a:pt x="1755206" y="3566160"/>
                </a:cubicBezTo>
                <a:cubicBezTo>
                  <a:pt x="1835929" y="3641117"/>
                  <a:pt x="1922276" y="3718327"/>
                  <a:pt x="1988886" y="3804920"/>
                </a:cubicBezTo>
                <a:cubicBezTo>
                  <a:pt x="2005819" y="3826933"/>
                  <a:pt x="2024888" y="3847458"/>
                  <a:pt x="2039686" y="3870960"/>
                </a:cubicBezTo>
                <a:cubicBezTo>
                  <a:pt x="2053808" y="3893389"/>
                  <a:pt x="2061842" y="3919214"/>
                  <a:pt x="2075246" y="3942080"/>
                </a:cubicBezTo>
                <a:cubicBezTo>
                  <a:pt x="2090684" y="3968416"/>
                  <a:pt x="2108808" y="3993086"/>
                  <a:pt x="2126046" y="4018280"/>
                </a:cubicBezTo>
                <a:cubicBezTo>
                  <a:pt x="2130827" y="4025268"/>
                  <a:pt x="2134350" y="4033745"/>
                  <a:pt x="2141286" y="4038600"/>
                </a:cubicBezTo>
                <a:cubicBezTo>
                  <a:pt x="2151851" y="4045995"/>
                  <a:pt x="2164368" y="4050585"/>
                  <a:pt x="2176846" y="4053840"/>
                </a:cubicBezTo>
                <a:cubicBezTo>
                  <a:pt x="2230383" y="4067806"/>
                  <a:pt x="2289877" y="4072815"/>
                  <a:pt x="2344486" y="4079240"/>
                </a:cubicBezTo>
                <a:cubicBezTo>
                  <a:pt x="2386722" y="4075280"/>
                  <a:pt x="2508580" y="4072106"/>
                  <a:pt x="2568006" y="4048760"/>
                </a:cubicBezTo>
                <a:cubicBezTo>
                  <a:pt x="2596200" y="4037684"/>
                  <a:pt x="2623311" y="4023705"/>
                  <a:pt x="2649286" y="4008120"/>
                </a:cubicBezTo>
                <a:cubicBezTo>
                  <a:pt x="2665842" y="3998187"/>
                  <a:pt x="2681354" y="3986212"/>
                  <a:pt x="2695006" y="3972560"/>
                </a:cubicBezTo>
                <a:cubicBezTo>
                  <a:pt x="2703640" y="3963926"/>
                  <a:pt x="2708553" y="3952240"/>
                  <a:pt x="2715326" y="3942080"/>
                </a:cubicBezTo>
                <a:cubicBezTo>
                  <a:pt x="2703037" y="4040393"/>
                  <a:pt x="2702892" y="4077600"/>
                  <a:pt x="2674686" y="4170680"/>
                </a:cubicBezTo>
                <a:cubicBezTo>
                  <a:pt x="2668302" y="4191747"/>
                  <a:pt x="2658319" y="4211566"/>
                  <a:pt x="2649286" y="4231640"/>
                </a:cubicBezTo>
                <a:cubicBezTo>
                  <a:pt x="2643071" y="4245452"/>
                  <a:pt x="2636265" y="4259009"/>
                  <a:pt x="2628966" y="4272280"/>
                </a:cubicBezTo>
                <a:cubicBezTo>
                  <a:pt x="2589828" y="4343441"/>
                  <a:pt x="2550380" y="4408187"/>
                  <a:pt x="2476566" y="4455160"/>
                </a:cubicBezTo>
                <a:cubicBezTo>
                  <a:pt x="2457939" y="4467013"/>
                  <a:pt x="2438652" y="4477887"/>
                  <a:pt x="2420686" y="4490720"/>
                </a:cubicBezTo>
                <a:cubicBezTo>
                  <a:pt x="2324796" y="4559213"/>
                  <a:pt x="2416535" y="4505402"/>
                  <a:pt x="2314006" y="4566920"/>
                </a:cubicBezTo>
                <a:cubicBezTo>
                  <a:pt x="2270313" y="4593136"/>
                  <a:pt x="2220921" y="4622517"/>
                  <a:pt x="2171766" y="4638040"/>
                </a:cubicBezTo>
                <a:cubicBezTo>
                  <a:pt x="2131820" y="4650655"/>
                  <a:pt x="2090623" y="4658925"/>
                  <a:pt x="2049846" y="4668520"/>
                </a:cubicBezTo>
                <a:cubicBezTo>
                  <a:pt x="2004256" y="4679247"/>
                  <a:pt x="1912686" y="4699000"/>
                  <a:pt x="1912686" y="4699000"/>
                </a:cubicBezTo>
                <a:cubicBezTo>
                  <a:pt x="1899139" y="4697307"/>
                  <a:pt x="1884257" y="4700025"/>
                  <a:pt x="1872046" y="4693920"/>
                </a:cubicBezTo>
                <a:cubicBezTo>
                  <a:pt x="1829416" y="4672605"/>
                  <a:pt x="1789337" y="4595256"/>
                  <a:pt x="1770446" y="4566920"/>
                </a:cubicBezTo>
                <a:cubicBezTo>
                  <a:pt x="1765366" y="4538133"/>
                  <a:pt x="1752778" y="4509690"/>
                  <a:pt x="1755206" y="4480560"/>
                </a:cubicBezTo>
                <a:cubicBezTo>
                  <a:pt x="1758008" y="4446937"/>
                  <a:pt x="1771725" y="4414755"/>
                  <a:pt x="1785686" y="4384040"/>
                </a:cubicBezTo>
                <a:cubicBezTo>
                  <a:pt x="1805048" y="4341445"/>
                  <a:pt x="1841723" y="4293225"/>
                  <a:pt x="1882206" y="4267200"/>
                </a:cubicBezTo>
                <a:cubicBezTo>
                  <a:pt x="1910871" y="4248772"/>
                  <a:pt x="1942118" y="4234414"/>
                  <a:pt x="1973646" y="4221480"/>
                </a:cubicBezTo>
                <a:cubicBezTo>
                  <a:pt x="2008325" y="4207253"/>
                  <a:pt x="2043536" y="4193098"/>
                  <a:pt x="2080326" y="4185920"/>
                </a:cubicBezTo>
                <a:cubicBezTo>
                  <a:pt x="2113607" y="4179426"/>
                  <a:pt x="2148038" y="4182022"/>
                  <a:pt x="2181926" y="4180840"/>
                </a:cubicBezTo>
                <a:lnTo>
                  <a:pt x="2517206" y="4170680"/>
                </a:lnTo>
                <a:cubicBezTo>
                  <a:pt x="2549379" y="4160520"/>
                  <a:pt x="2581358" y="4149720"/>
                  <a:pt x="2613726" y="4140200"/>
                </a:cubicBezTo>
                <a:cubicBezTo>
                  <a:pt x="2638945" y="4132783"/>
                  <a:pt x="2665170" y="4128721"/>
                  <a:pt x="2689926" y="4119880"/>
                </a:cubicBezTo>
                <a:cubicBezTo>
                  <a:pt x="2712758" y="4111726"/>
                  <a:pt x="2734489" y="4100650"/>
                  <a:pt x="2755966" y="4089400"/>
                </a:cubicBezTo>
                <a:cubicBezTo>
                  <a:pt x="2786512" y="4073400"/>
                  <a:pt x="2816899" y="4051846"/>
                  <a:pt x="2837246" y="4023360"/>
                </a:cubicBezTo>
                <a:cubicBezTo>
                  <a:pt x="2851778" y="4003015"/>
                  <a:pt x="2860953" y="3979333"/>
                  <a:pt x="2872806" y="3957320"/>
                </a:cubicBezTo>
                <a:cubicBezTo>
                  <a:pt x="2879693" y="3860899"/>
                  <a:pt x="2890353" y="3867417"/>
                  <a:pt x="2822006" y="3759200"/>
                </a:cubicBezTo>
                <a:cubicBezTo>
                  <a:pt x="2774925" y="3684656"/>
                  <a:pt x="2659589" y="3543625"/>
                  <a:pt x="2578166" y="3489960"/>
                </a:cubicBezTo>
                <a:cubicBezTo>
                  <a:pt x="2546393" y="3469019"/>
                  <a:pt x="2508582" y="3457799"/>
                  <a:pt x="2471486" y="3449320"/>
                </a:cubicBezTo>
                <a:cubicBezTo>
                  <a:pt x="2256711" y="3400228"/>
                  <a:pt x="2162087" y="3405440"/>
                  <a:pt x="1938086" y="3393440"/>
                </a:cubicBezTo>
                <a:cubicBezTo>
                  <a:pt x="1738108" y="3371220"/>
                  <a:pt x="1958788" y="3393015"/>
                  <a:pt x="1618046" y="3378200"/>
                </a:cubicBezTo>
                <a:cubicBezTo>
                  <a:pt x="1538373" y="3374736"/>
                  <a:pt x="1458873" y="3368040"/>
                  <a:pt x="1379286" y="3362960"/>
                </a:cubicBezTo>
                <a:cubicBezTo>
                  <a:pt x="1290287" y="3340710"/>
                  <a:pt x="1267242" y="3354653"/>
                  <a:pt x="1216726" y="3296920"/>
                </a:cubicBezTo>
                <a:cubicBezTo>
                  <a:pt x="1204665" y="3283136"/>
                  <a:pt x="1196406" y="3266440"/>
                  <a:pt x="1186246" y="3251200"/>
                </a:cubicBezTo>
                <a:cubicBezTo>
                  <a:pt x="1195247" y="3206194"/>
                  <a:pt x="1187409" y="3213143"/>
                  <a:pt x="1257366" y="3185160"/>
                </a:cubicBezTo>
                <a:cubicBezTo>
                  <a:pt x="1353413" y="3146741"/>
                  <a:pt x="1384381" y="3154017"/>
                  <a:pt x="1485966" y="3149600"/>
                </a:cubicBezTo>
                <a:cubicBezTo>
                  <a:pt x="1954973" y="3238550"/>
                  <a:pt x="1612332" y="3161542"/>
                  <a:pt x="1973646" y="3266440"/>
                </a:cubicBezTo>
                <a:cubicBezTo>
                  <a:pt x="2025294" y="3281434"/>
                  <a:pt x="2167869" y="3311216"/>
                  <a:pt x="2217486" y="3332480"/>
                </a:cubicBezTo>
                <a:cubicBezTo>
                  <a:pt x="2273883" y="3356650"/>
                  <a:pt x="2328993" y="3384804"/>
                  <a:pt x="2380046" y="3418840"/>
                </a:cubicBezTo>
                <a:cubicBezTo>
                  <a:pt x="2507148" y="3503574"/>
                  <a:pt x="2627702" y="3597745"/>
                  <a:pt x="2750886" y="3688080"/>
                </a:cubicBezTo>
                <a:cubicBezTo>
                  <a:pt x="2801643" y="3725302"/>
                  <a:pt x="2843603" y="3767299"/>
                  <a:pt x="2903286" y="3789680"/>
                </a:cubicBezTo>
                <a:cubicBezTo>
                  <a:pt x="2921013" y="3796327"/>
                  <a:pt x="2940539" y="3796453"/>
                  <a:pt x="2959166" y="3799840"/>
                </a:cubicBezTo>
                <a:cubicBezTo>
                  <a:pt x="3009966" y="3787987"/>
                  <a:pt x="3064909" y="3787609"/>
                  <a:pt x="3111566" y="3764280"/>
                </a:cubicBezTo>
                <a:cubicBezTo>
                  <a:pt x="3155891" y="3742117"/>
                  <a:pt x="3204905" y="3631640"/>
                  <a:pt x="3223326" y="3596640"/>
                </a:cubicBezTo>
                <a:cubicBezTo>
                  <a:pt x="3228406" y="3561080"/>
                  <a:pt x="3232521" y="3525369"/>
                  <a:pt x="3238566" y="3489960"/>
                </a:cubicBezTo>
                <a:cubicBezTo>
                  <a:pt x="3244379" y="3455915"/>
                  <a:pt x="3254494" y="3422617"/>
                  <a:pt x="3258886" y="3388360"/>
                </a:cubicBezTo>
                <a:cubicBezTo>
                  <a:pt x="3262983" y="3356404"/>
                  <a:pt x="3262273" y="3324013"/>
                  <a:pt x="3263966" y="3291840"/>
                </a:cubicBezTo>
                <a:cubicBezTo>
                  <a:pt x="3260579" y="3256280"/>
                  <a:pt x="3268465" y="3217735"/>
                  <a:pt x="3253806" y="3185160"/>
                </a:cubicBezTo>
                <a:cubicBezTo>
                  <a:pt x="3236545" y="3146803"/>
                  <a:pt x="3206872" y="3112919"/>
                  <a:pt x="3172526" y="3088640"/>
                </a:cubicBezTo>
                <a:cubicBezTo>
                  <a:pt x="3087871" y="3028798"/>
                  <a:pt x="2961985" y="2967116"/>
                  <a:pt x="2852486" y="2946400"/>
                </a:cubicBezTo>
                <a:cubicBezTo>
                  <a:pt x="2825813" y="2941354"/>
                  <a:pt x="2798299" y="2943013"/>
                  <a:pt x="2771206" y="2941320"/>
                </a:cubicBezTo>
                <a:cubicBezTo>
                  <a:pt x="2713633" y="2949787"/>
                  <a:pt x="2655582" y="2955474"/>
                  <a:pt x="2598486" y="2966720"/>
                </a:cubicBezTo>
                <a:cubicBezTo>
                  <a:pt x="2406314" y="3004572"/>
                  <a:pt x="2455824" y="3015294"/>
                  <a:pt x="2253046" y="3048000"/>
                </a:cubicBezTo>
                <a:cubicBezTo>
                  <a:pt x="2209453" y="3055031"/>
                  <a:pt x="2164993" y="3054773"/>
                  <a:pt x="2120966" y="3058160"/>
                </a:cubicBezTo>
                <a:cubicBezTo>
                  <a:pt x="1958059" y="3083614"/>
                  <a:pt x="1945672" y="3081683"/>
                  <a:pt x="1780606" y="3124200"/>
                </a:cubicBezTo>
                <a:cubicBezTo>
                  <a:pt x="1727673" y="3137834"/>
                  <a:pt x="1676444" y="3157880"/>
                  <a:pt x="1623126" y="3169920"/>
                </a:cubicBezTo>
                <a:cubicBezTo>
                  <a:pt x="1571260" y="3181632"/>
                  <a:pt x="1465646" y="3195320"/>
                  <a:pt x="1465646" y="3195320"/>
                </a:cubicBezTo>
                <a:cubicBezTo>
                  <a:pt x="1351608" y="3191388"/>
                  <a:pt x="1303259" y="3198083"/>
                  <a:pt x="1196406" y="3164840"/>
                </a:cubicBezTo>
                <a:cubicBezTo>
                  <a:pt x="1159464" y="3153347"/>
                  <a:pt x="1126429" y="3131354"/>
                  <a:pt x="1089726" y="3119120"/>
                </a:cubicBezTo>
                <a:cubicBezTo>
                  <a:pt x="763564" y="3010399"/>
                  <a:pt x="1114342" y="3147901"/>
                  <a:pt x="850966" y="3048000"/>
                </a:cubicBezTo>
                <a:cubicBezTo>
                  <a:pt x="835373" y="3042085"/>
                  <a:pt x="819621" y="3036136"/>
                  <a:pt x="805246" y="3027680"/>
                </a:cubicBezTo>
                <a:cubicBezTo>
                  <a:pt x="790651" y="3019094"/>
                  <a:pt x="778153" y="3007360"/>
                  <a:pt x="764606" y="2997200"/>
                </a:cubicBezTo>
                <a:cubicBezTo>
                  <a:pt x="735243" y="2938474"/>
                  <a:pt x="753258" y="2949773"/>
                  <a:pt x="642686" y="2992120"/>
                </a:cubicBezTo>
                <a:cubicBezTo>
                  <a:pt x="578722" y="3016617"/>
                  <a:pt x="455599" y="3086715"/>
                  <a:pt x="398846" y="3129280"/>
                </a:cubicBezTo>
                <a:cubicBezTo>
                  <a:pt x="350811" y="3165306"/>
                  <a:pt x="349308" y="3181361"/>
                  <a:pt x="317566" y="3225800"/>
                </a:cubicBezTo>
                <a:cubicBezTo>
                  <a:pt x="311264" y="3234623"/>
                  <a:pt x="304019" y="3242733"/>
                  <a:pt x="297246" y="3251200"/>
                </a:cubicBezTo>
                <a:cubicBezTo>
                  <a:pt x="275671" y="3154113"/>
                  <a:pt x="256513" y="3103364"/>
                  <a:pt x="282006" y="2992120"/>
                </a:cubicBezTo>
                <a:cubicBezTo>
                  <a:pt x="288825" y="2962364"/>
                  <a:pt x="312939" y="2939098"/>
                  <a:pt x="332806" y="2915920"/>
                </a:cubicBezTo>
                <a:cubicBezTo>
                  <a:pt x="343826" y="2903063"/>
                  <a:pt x="357972" y="2892317"/>
                  <a:pt x="373446" y="2885440"/>
                </a:cubicBezTo>
                <a:cubicBezTo>
                  <a:pt x="389226" y="2878427"/>
                  <a:pt x="407313" y="2878667"/>
                  <a:pt x="424246" y="2875280"/>
                </a:cubicBezTo>
                <a:cubicBezTo>
                  <a:pt x="523215" y="2880228"/>
                  <a:pt x="599958" y="2864076"/>
                  <a:pt x="683326" y="2905760"/>
                </a:cubicBezTo>
                <a:cubicBezTo>
                  <a:pt x="696355" y="2912274"/>
                  <a:pt x="708108" y="2921361"/>
                  <a:pt x="718886" y="2931160"/>
                </a:cubicBezTo>
                <a:cubicBezTo>
                  <a:pt x="726909" y="2938454"/>
                  <a:pt x="732433" y="2948093"/>
                  <a:pt x="739206" y="2956560"/>
                </a:cubicBezTo>
                <a:cubicBezTo>
                  <a:pt x="763782" y="3022097"/>
                  <a:pt x="752580" y="2974602"/>
                  <a:pt x="749366" y="3058160"/>
                </a:cubicBezTo>
                <a:cubicBezTo>
                  <a:pt x="740659" y="3284530"/>
                  <a:pt x="768773" y="3196060"/>
                  <a:pt x="729046" y="3302000"/>
                </a:cubicBezTo>
                <a:cubicBezTo>
                  <a:pt x="742593" y="3324013"/>
                  <a:pt x="748481" y="3353261"/>
                  <a:pt x="769686" y="3368040"/>
                </a:cubicBezTo>
                <a:cubicBezTo>
                  <a:pt x="866661" y="3435628"/>
                  <a:pt x="904016" y="3418507"/>
                  <a:pt x="1008446" y="3413760"/>
                </a:cubicBezTo>
                <a:cubicBezTo>
                  <a:pt x="1040619" y="3401907"/>
                  <a:pt x="1076154" y="3396788"/>
                  <a:pt x="1104966" y="3378200"/>
                </a:cubicBezTo>
                <a:cubicBezTo>
                  <a:pt x="1130140" y="3361959"/>
                  <a:pt x="1148874" y="3336791"/>
                  <a:pt x="1165926" y="3312160"/>
                </a:cubicBezTo>
                <a:cubicBezTo>
                  <a:pt x="1191248" y="3275584"/>
                  <a:pt x="1205498" y="3216704"/>
                  <a:pt x="1216726" y="3175000"/>
                </a:cubicBezTo>
                <a:cubicBezTo>
                  <a:pt x="1222171" y="3154775"/>
                  <a:pt x="1224187" y="3133487"/>
                  <a:pt x="1231966" y="3114040"/>
                </a:cubicBezTo>
                <a:cubicBezTo>
                  <a:pt x="1237899" y="3099208"/>
                  <a:pt x="1247781" y="3086180"/>
                  <a:pt x="1257366" y="3073400"/>
                </a:cubicBezTo>
                <a:cubicBezTo>
                  <a:pt x="1290285" y="3029508"/>
                  <a:pt x="1321867" y="2989400"/>
                  <a:pt x="1374206" y="2966720"/>
                </a:cubicBezTo>
                <a:cubicBezTo>
                  <a:pt x="1401341" y="2954962"/>
                  <a:pt x="1431779" y="2953173"/>
                  <a:pt x="1460566" y="2946400"/>
                </a:cubicBezTo>
                <a:cubicBezTo>
                  <a:pt x="1501684" y="2926735"/>
                  <a:pt x="1587221" y="2893668"/>
                  <a:pt x="1628206" y="2854960"/>
                </a:cubicBezTo>
                <a:cubicBezTo>
                  <a:pt x="1643971" y="2840070"/>
                  <a:pt x="1656340" y="2821876"/>
                  <a:pt x="1668846" y="2804160"/>
                </a:cubicBezTo>
                <a:cubicBezTo>
                  <a:pt x="1676719" y="2793007"/>
                  <a:pt x="1678057" y="2776535"/>
                  <a:pt x="1689166" y="2768600"/>
                </a:cubicBezTo>
                <a:cubicBezTo>
                  <a:pt x="1703552" y="2758324"/>
                  <a:pt x="1723033" y="2758440"/>
                  <a:pt x="1739966" y="2753360"/>
                </a:cubicBezTo>
                <a:cubicBezTo>
                  <a:pt x="2301223" y="2765302"/>
                  <a:pt x="2334460" y="2584891"/>
                  <a:pt x="2527366" y="2854960"/>
                </a:cubicBezTo>
                <a:cubicBezTo>
                  <a:pt x="2539698" y="2872225"/>
                  <a:pt x="2547686" y="2892213"/>
                  <a:pt x="2557846" y="2910840"/>
                </a:cubicBezTo>
                <a:cubicBezTo>
                  <a:pt x="2567596" y="3018085"/>
                  <a:pt x="2568634" y="2938198"/>
                  <a:pt x="2512126" y="3098800"/>
                </a:cubicBezTo>
                <a:cubicBezTo>
                  <a:pt x="2495596" y="3145779"/>
                  <a:pt x="2485778" y="3195160"/>
                  <a:pt x="2466406" y="3241040"/>
                </a:cubicBezTo>
                <a:cubicBezTo>
                  <a:pt x="2453415" y="3271808"/>
                  <a:pt x="2435391" y="3300493"/>
                  <a:pt x="2415606" y="3327400"/>
                </a:cubicBezTo>
                <a:cubicBezTo>
                  <a:pt x="2345941" y="3422144"/>
                  <a:pt x="2282184" y="3465894"/>
                  <a:pt x="2171766" y="3525520"/>
                </a:cubicBezTo>
                <a:cubicBezTo>
                  <a:pt x="2061136" y="3585260"/>
                  <a:pt x="1831406" y="3688080"/>
                  <a:pt x="1831406" y="3688080"/>
                </a:cubicBezTo>
                <a:cubicBezTo>
                  <a:pt x="1782299" y="3674533"/>
                  <a:pt x="1726238" y="3676043"/>
                  <a:pt x="1684086" y="3647440"/>
                </a:cubicBezTo>
                <a:cubicBezTo>
                  <a:pt x="1582329" y="3578390"/>
                  <a:pt x="1568043" y="3525320"/>
                  <a:pt x="1516446" y="3444240"/>
                </a:cubicBezTo>
                <a:cubicBezTo>
                  <a:pt x="1503335" y="3423636"/>
                  <a:pt x="1488480" y="3404155"/>
                  <a:pt x="1475806" y="3383280"/>
                </a:cubicBezTo>
                <a:cubicBezTo>
                  <a:pt x="1459673" y="3356709"/>
                  <a:pt x="1446843" y="3328182"/>
                  <a:pt x="1430086" y="3302000"/>
                </a:cubicBezTo>
                <a:cubicBezTo>
                  <a:pt x="1392617" y="3243454"/>
                  <a:pt x="1349676" y="3188478"/>
                  <a:pt x="1313246" y="3129280"/>
                </a:cubicBezTo>
                <a:cubicBezTo>
                  <a:pt x="1299699" y="3107267"/>
                  <a:pt x="1287224" y="3084557"/>
                  <a:pt x="1272606" y="3063240"/>
                </a:cubicBezTo>
                <a:cubicBezTo>
                  <a:pt x="1246556" y="3025250"/>
                  <a:pt x="1217391" y="2989460"/>
                  <a:pt x="1191326" y="2951480"/>
                </a:cubicBezTo>
                <a:cubicBezTo>
                  <a:pt x="1109208" y="2831823"/>
                  <a:pt x="1105967" y="2823133"/>
                  <a:pt x="1044006" y="2717800"/>
                </a:cubicBezTo>
                <a:cubicBezTo>
                  <a:pt x="1042313" y="2704253"/>
                  <a:pt x="1035615" y="2690404"/>
                  <a:pt x="1038926" y="2677160"/>
                </a:cubicBezTo>
                <a:cubicBezTo>
                  <a:pt x="1062022" y="2584777"/>
                  <a:pt x="1236655" y="2593302"/>
                  <a:pt x="1277686" y="2585720"/>
                </a:cubicBezTo>
                <a:cubicBezTo>
                  <a:pt x="1468847" y="2550397"/>
                  <a:pt x="1554897" y="2552382"/>
                  <a:pt x="1739966" y="2524760"/>
                </a:cubicBezTo>
                <a:cubicBezTo>
                  <a:pt x="1784308" y="2518142"/>
                  <a:pt x="1827918" y="2507280"/>
                  <a:pt x="1872046" y="2499360"/>
                </a:cubicBezTo>
                <a:cubicBezTo>
                  <a:pt x="1944081" y="2486431"/>
                  <a:pt x="1951203" y="2491258"/>
                  <a:pt x="2029526" y="2468880"/>
                </a:cubicBezTo>
                <a:cubicBezTo>
                  <a:pt x="2373330" y="2370650"/>
                  <a:pt x="1829516" y="2509992"/>
                  <a:pt x="2217486" y="2413000"/>
                </a:cubicBezTo>
                <a:cubicBezTo>
                  <a:pt x="2247350" y="2392325"/>
                  <a:pt x="2297648" y="2361184"/>
                  <a:pt x="2324166" y="2331720"/>
                </a:cubicBezTo>
                <a:cubicBezTo>
                  <a:pt x="2327748" y="2327740"/>
                  <a:pt x="2327553" y="2321560"/>
                  <a:pt x="2329246" y="2316480"/>
                </a:cubicBezTo>
                <a:cubicBezTo>
                  <a:pt x="2325859" y="2304627"/>
                  <a:pt x="2325669" y="2291343"/>
                  <a:pt x="2319086" y="2280920"/>
                </a:cubicBezTo>
                <a:cubicBezTo>
                  <a:pt x="2269244" y="2202004"/>
                  <a:pt x="2219630" y="2184937"/>
                  <a:pt x="2126046" y="2143760"/>
                </a:cubicBezTo>
                <a:cubicBezTo>
                  <a:pt x="2050335" y="2110447"/>
                  <a:pt x="1983894" y="2100357"/>
                  <a:pt x="1902526" y="2092960"/>
                </a:cubicBezTo>
                <a:cubicBezTo>
                  <a:pt x="1865387" y="2089584"/>
                  <a:pt x="1828019" y="2089573"/>
                  <a:pt x="1790766" y="2087880"/>
                </a:cubicBezTo>
                <a:cubicBezTo>
                  <a:pt x="1492506" y="2097822"/>
                  <a:pt x="1562610" y="2065289"/>
                  <a:pt x="1369126" y="2138680"/>
                </a:cubicBezTo>
                <a:cubicBezTo>
                  <a:pt x="1309443" y="2161318"/>
                  <a:pt x="1243808" y="2173466"/>
                  <a:pt x="1191326" y="2209800"/>
                </a:cubicBezTo>
                <a:cubicBezTo>
                  <a:pt x="1147299" y="2240280"/>
                  <a:pt x="1106680" y="2276393"/>
                  <a:pt x="1059246" y="2301240"/>
                </a:cubicBezTo>
                <a:cubicBezTo>
                  <a:pt x="969727" y="2348131"/>
                  <a:pt x="952397" y="2362256"/>
                  <a:pt x="861126" y="2392680"/>
                </a:cubicBezTo>
                <a:cubicBezTo>
                  <a:pt x="846315" y="2397617"/>
                  <a:pt x="830646" y="2399453"/>
                  <a:pt x="815406" y="2402840"/>
                </a:cubicBezTo>
                <a:cubicBezTo>
                  <a:pt x="805246" y="2399453"/>
                  <a:pt x="793641" y="2398905"/>
                  <a:pt x="784926" y="2392680"/>
                </a:cubicBezTo>
                <a:cubicBezTo>
                  <a:pt x="750652" y="2368199"/>
                  <a:pt x="697800" y="2292146"/>
                  <a:pt x="683326" y="2265680"/>
                </a:cubicBezTo>
                <a:cubicBezTo>
                  <a:pt x="640812" y="2187940"/>
                  <a:pt x="608494" y="2104934"/>
                  <a:pt x="566486" y="2026920"/>
                </a:cubicBezTo>
                <a:cubicBezTo>
                  <a:pt x="554633" y="2004907"/>
                  <a:pt x="543789" y="1982319"/>
                  <a:pt x="530926" y="1960880"/>
                </a:cubicBezTo>
                <a:cubicBezTo>
                  <a:pt x="518361" y="1939939"/>
                  <a:pt x="503833" y="1920240"/>
                  <a:pt x="490286" y="1899920"/>
                </a:cubicBezTo>
                <a:cubicBezTo>
                  <a:pt x="485206" y="1882987"/>
                  <a:pt x="476306" y="1866754"/>
                  <a:pt x="475046" y="1849120"/>
                </a:cubicBezTo>
                <a:cubicBezTo>
                  <a:pt x="473398" y="1826046"/>
                  <a:pt x="510925" y="1815509"/>
                  <a:pt x="520766" y="1808480"/>
                </a:cubicBezTo>
                <a:cubicBezTo>
                  <a:pt x="557446" y="1782280"/>
                  <a:pt x="554042" y="1781427"/>
                  <a:pt x="576646" y="1747520"/>
                </a:cubicBezTo>
                <a:cubicBezTo>
                  <a:pt x="420494" y="1686971"/>
                  <a:pt x="377092" y="1646269"/>
                  <a:pt x="241366" y="1640840"/>
                </a:cubicBezTo>
                <a:cubicBezTo>
                  <a:pt x="227725" y="1640294"/>
                  <a:pt x="214273" y="1644227"/>
                  <a:pt x="200726" y="1645920"/>
                </a:cubicBezTo>
                <a:cubicBezTo>
                  <a:pt x="171149" y="1667431"/>
                  <a:pt x="124174" y="1698812"/>
                  <a:pt x="99126" y="1727200"/>
                </a:cubicBezTo>
                <a:cubicBezTo>
                  <a:pt x="90713" y="1736735"/>
                  <a:pt x="42469" y="1813941"/>
                  <a:pt x="38166" y="1823720"/>
                </a:cubicBezTo>
                <a:cubicBezTo>
                  <a:pt x="27383" y="1848227"/>
                  <a:pt x="21233" y="1874520"/>
                  <a:pt x="12766" y="1899920"/>
                </a:cubicBezTo>
                <a:cubicBezTo>
                  <a:pt x="-1399" y="2020325"/>
                  <a:pt x="-8774" y="2035677"/>
                  <a:pt x="17846" y="2189480"/>
                </a:cubicBezTo>
                <a:cubicBezTo>
                  <a:pt x="21720" y="2211866"/>
                  <a:pt x="34695" y="2232265"/>
                  <a:pt x="48326" y="2250440"/>
                </a:cubicBezTo>
                <a:cubicBezTo>
                  <a:pt x="65568" y="2273429"/>
                  <a:pt x="85216" y="2295702"/>
                  <a:pt x="109286" y="2311400"/>
                </a:cubicBezTo>
                <a:cubicBezTo>
                  <a:pt x="125458" y="2321947"/>
                  <a:pt x="146539" y="2321560"/>
                  <a:pt x="165166" y="2326640"/>
                </a:cubicBezTo>
                <a:cubicBezTo>
                  <a:pt x="212579" y="2323253"/>
                  <a:pt x="260836" y="2326006"/>
                  <a:pt x="307406" y="2316480"/>
                </a:cubicBezTo>
                <a:cubicBezTo>
                  <a:pt x="336379" y="2310554"/>
                  <a:pt x="361228" y="2291903"/>
                  <a:pt x="388686" y="2280920"/>
                </a:cubicBezTo>
                <a:cubicBezTo>
                  <a:pt x="390909" y="2280031"/>
                  <a:pt x="383606" y="2286000"/>
                  <a:pt x="383606" y="2286000"/>
                </a:cubicBezTo>
                <a:cubicBezTo>
                  <a:pt x="364979" y="2333413"/>
                  <a:pt x="343214" y="2379711"/>
                  <a:pt x="327726" y="2428240"/>
                </a:cubicBezTo>
                <a:cubicBezTo>
                  <a:pt x="317730" y="2459562"/>
                  <a:pt x="313854" y="2492520"/>
                  <a:pt x="307406" y="2524760"/>
                </a:cubicBezTo>
                <a:cubicBezTo>
                  <a:pt x="303693" y="2543324"/>
                  <a:pt x="302313" y="2562399"/>
                  <a:pt x="297246" y="2580640"/>
                </a:cubicBezTo>
                <a:cubicBezTo>
                  <a:pt x="290134" y="2606242"/>
                  <a:pt x="270312" y="2639396"/>
                  <a:pt x="251526" y="2656840"/>
                </a:cubicBezTo>
                <a:cubicBezTo>
                  <a:pt x="239820" y="2667710"/>
                  <a:pt x="224433" y="2673773"/>
                  <a:pt x="210886" y="2682240"/>
                </a:cubicBezTo>
                <a:cubicBezTo>
                  <a:pt x="197339" y="2677160"/>
                  <a:pt x="180022" y="2677665"/>
                  <a:pt x="170246" y="2667000"/>
                </a:cubicBezTo>
                <a:cubicBezTo>
                  <a:pt x="148163" y="2642910"/>
                  <a:pt x="150556" y="2541184"/>
                  <a:pt x="149926" y="2529840"/>
                </a:cubicBezTo>
                <a:cubicBezTo>
                  <a:pt x="155006" y="2511213"/>
                  <a:pt x="157390" y="2491632"/>
                  <a:pt x="165166" y="2473960"/>
                </a:cubicBezTo>
                <a:cubicBezTo>
                  <a:pt x="192399" y="2412066"/>
                  <a:pt x="210845" y="2402915"/>
                  <a:pt x="241366" y="2346960"/>
                </a:cubicBezTo>
                <a:cubicBezTo>
                  <a:pt x="251164" y="2328998"/>
                  <a:pt x="256043" y="2308505"/>
                  <a:pt x="266766" y="2291080"/>
                </a:cubicBezTo>
                <a:cubicBezTo>
                  <a:pt x="314166" y="2214055"/>
                  <a:pt x="315622" y="2220627"/>
                  <a:pt x="378526" y="2169160"/>
                </a:cubicBezTo>
                <a:cubicBezTo>
                  <a:pt x="395372" y="2128729"/>
                  <a:pt x="411561" y="2105920"/>
                  <a:pt x="409006" y="2062480"/>
                </a:cubicBezTo>
                <a:cubicBezTo>
                  <a:pt x="406342" y="2017199"/>
                  <a:pt x="375569" y="1986155"/>
                  <a:pt x="358206" y="1945640"/>
                </a:cubicBezTo>
                <a:cubicBezTo>
                  <a:pt x="349133" y="1924470"/>
                  <a:pt x="344659" y="1901613"/>
                  <a:pt x="337886" y="1879600"/>
                </a:cubicBezTo>
                <a:cubicBezTo>
                  <a:pt x="334560" y="1833033"/>
                  <a:pt x="327404" y="1778700"/>
                  <a:pt x="337886" y="1732280"/>
                </a:cubicBezTo>
                <a:cubicBezTo>
                  <a:pt x="344259" y="1704055"/>
                  <a:pt x="356968" y="1677596"/>
                  <a:pt x="368366" y="1651000"/>
                </a:cubicBezTo>
                <a:cubicBezTo>
                  <a:pt x="377315" y="1630118"/>
                  <a:pt x="384769" y="1607871"/>
                  <a:pt x="398846" y="1590040"/>
                </a:cubicBezTo>
                <a:cubicBezTo>
                  <a:pt x="410809" y="1574886"/>
                  <a:pt x="428855" y="1565702"/>
                  <a:pt x="444566" y="1554480"/>
                </a:cubicBezTo>
                <a:cubicBezTo>
                  <a:pt x="452601" y="1548741"/>
                  <a:pt x="461636" y="1544541"/>
                  <a:pt x="469966" y="1539240"/>
                </a:cubicBezTo>
                <a:cubicBezTo>
                  <a:pt x="480268" y="1532684"/>
                  <a:pt x="489654" y="1524633"/>
                  <a:pt x="500446" y="1518920"/>
                </a:cubicBezTo>
                <a:cubicBezTo>
                  <a:pt x="518529" y="1509347"/>
                  <a:pt x="538243" y="1503093"/>
                  <a:pt x="556326" y="1493520"/>
                </a:cubicBezTo>
                <a:cubicBezTo>
                  <a:pt x="610441" y="1464871"/>
                  <a:pt x="564767" y="1478710"/>
                  <a:pt x="607126" y="1468120"/>
                </a:cubicBezTo>
                <a:cubicBezTo>
                  <a:pt x="615593" y="1461347"/>
                  <a:pt x="624366" y="1454940"/>
                  <a:pt x="632526" y="1447800"/>
                </a:cubicBezTo>
                <a:cubicBezTo>
                  <a:pt x="637933" y="1443069"/>
                  <a:pt x="642019" y="1436871"/>
                  <a:pt x="647766" y="1432560"/>
                </a:cubicBezTo>
                <a:cubicBezTo>
                  <a:pt x="698263" y="1394688"/>
                  <a:pt x="652406" y="1438080"/>
                  <a:pt x="688406" y="1402080"/>
                </a:cubicBezTo>
                <a:cubicBezTo>
                  <a:pt x="690099" y="1395307"/>
                  <a:pt x="694302" y="1388694"/>
                  <a:pt x="693486" y="1381760"/>
                </a:cubicBezTo>
                <a:cubicBezTo>
                  <a:pt x="685755" y="1316044"/>
                  <a:pt x="675662" y="1313341"/>
                  <a:pt x="647766" y="1254760"/>
                </a:cubicBezTo>
                <a:cubicBezTo>
                  <a:pt x="625153" y="1207272"/>
                  <a:pt x="630022" y="1218055"/>
                  <a:pt x="617286" y="1173480"/>
                </a:cubicBezTo>
                <a:cubicBezTo>
                  <a:pt x="618979" y="1158240"/>
                  <a:pt x="614477" y="1140909"/>
                  <a:pt x="622366" y="1127760"/>
                </a:cubicBezTo>
                <a:cubicBezTo>
                  <a:pt x="630006" y="1115027"/>
                  <a:pt x="691836" y="1080469"/>
                  <a:pt x="703646" y="1071880"/>
                </a:cubicBezTo>
                <a:cubicBezTo>
                  <a:pt x="709456" y="1067654"/>
                  <a:pt x="713431" y="1061315"/>
                  <a:pt x="718886" y="1056640"/>
                </a:cubicBezTo>
                <a:cubicBezTo>
                  <a:pt x="725314" y="1051130"/>
                  <a:pt x="732913" y="1047064"/>
                  <a:pt x="739206" y="1041400"/>
                </a:cubicBezTo>
                <a:cubicBezTo>
                  <a:pt x="749886" y="1031788"/>
                  <a:pt x="758924" y="1020440"/>
                  <a:pt x="769686" y="1010920"/>
                </a:cubicBezTo>
                <a:cubicBezTo>
                  <a:pt x="830644" y="956996"/>
                  <a:pt x="870012" y="923293"/>
                  <a:pt x="932246" y="878840"/>
                </a:cubicBezTo>
                <a:cubicBezTo>
                  <a:pt x="947151" y="868194"/>
                  <a:pt x="962197" y="857678"/>
                  <a:pt x="977966" y="848360"/>
                </a:cubicBezTo>
                <a:cubicBezTo>
                  <a:pt x="999491" y="835641"/>
                  <a:pt x="1022410" y="825398"/>
                  <a:pt x="1044006" y="812800"/>
                </a:cubicBezTo>
                <a:cubicBezTo>
                  <a:pt x="1063077" y="801675"/>
                  <a:pt x="1080139" y="787114"/>
                  <a:pt x="1099886" y="777240"/>
                </a:cubicBezTo>
                <a:cubicBezTo>
                  <a:pt x="1120981" y="766692"/>
                  <a:pt x="1144273" y="761190"/>
                  <a:pt x="1165926" y="751840"/>
                </a:cubicBezTo>
                <a:cubicBezTo>
                  <a:pt x="1277653" y="703594"/>
                  <a:pt x="1317939" y="688689"/>
                  <a:pt x="1409766" y="629920"/>
                </a:cubicBezTo>
                <a:cubicBezTo>
                  <a:pt x="1424028" y="620792"/>
                  <a:pt x="1438432" y="611414"/>
                  <a:pt x="1450406" y="599440"/>
                </a:cubicBezTo>
                <a:cubicBezTo>
                  <a:pt x="1459040" y="590806"/>
                  <a:pt x="1463953" y="579120"/>
                  <a:pt x="1470726" y="568960"/>
                </a:cubicBezTo>
                <a:cubicBezTo>
                  <a:pt x="1474666" y="537441"/>
                  <a:pt x="1482286" y="513502"/>
                  <a:pt x="1465646" y="482600"/>
                </a:cubicBezTo>
                <a:cubicBezTo>
                  <a:pt x="1460506" y="473053"/>
                  <a:pt x="1450287" y="466371"/>
                  <a:pt x="1440246" y="462280"/>
                </a:cubicBezTo>
                <a:cubicBezTo>
                  <a:pt x="1334494" y="419196"/>
                  <a:pt x="1285364" y="419982"/>
                  <a:pt x="1165926" y="401320"/>
                </a:cubicBezTo>
                <a:cubicBezTo>
                  <a:pt x="1143913" y="403013"/>
                  <a:pt x="1120750" y="399178"/>
                  <a:pt x="1099886" y="406400"/>
                </a:cubicBezTo>
                <a:cubicBezTo>
                  <a:pt x="1052742" y="422719"/>
                  <a:pt x="1027032" y="451095"/>
                  <a:pt x="998286" y="487680"/>
                </a:cubicBezTo>
                <a:cubicBezTo>
                  <a:pt x="990742" y="497282"/>
                  <a:pt x="984739" y="508000"/>
                  <a:pt x="977966" y="518160"/>
                </a:cubicBezTo>
                <a:cubicBezTo>
                  <a:pt x="970916" y="560461"/>
                  <a:pt x="960326" y="592295"/>
                  <a:pt x="972886" y="635000"/>
                </a:cubicBezTo>
                <a:cubicBezTo>
                  <a:pt x="980802" y="661913"/>
                  <a:pt x="1034516" y="704246"/>
                  <a:pt x="1049086" y="711200"/>
                </a:cubicBezTo>
                <a:cubicBezTo>
                  <a:pt x="1183613" y="775406"/>
                  <a:pt x="1225129" y="773609"/>
                  <a:pt x="1364046" y="797560"/>
                </a:cubicBezTo>
                <a:cubicBezTo>
                  <a:pt x="1395036" y="795561"/>
                  <a:pt x="1543460" y="789573"/>
                  <a:pt x="1597726" y="777240"/>
                </a:cubicBezTo>
                <a:cubicBezTo>
                  <a:pt x="1610301" y="774382"/>
                  <a:pt x="1621433" y="767080"/>
                  <a:pt x="1633286" y="762000"/>
                </a:cubicBezTo>
                <a:cubicBezTo>
                  <a:pt x="1634979" y="751840"/>
                  <a:pt x="1639100" y="741794"/>
                  <a:pt x="1638366" y="731520"/>
                </a:cubicBezTo>
                <a:cubicBezTo>
                  <a:pt x="1634468" y="676950"/>
                  <a:pt x="1596204" y="642241"/>
                  <a:pt x="1557086" y="604520"/>
                </a:cubicBezTo>
                <a:cubicBezTo>
                  <a:pt x="1536115" y="584298"/>
                  <a:pt x="1509673" y="570653"/>
                  <a:pt x="1485966" y="553720"/>
                </a:cubicBezTo>
                <a:cubicBezTo>
                  <a:pt x="1461424" y="514452"/>
                  <a:pt x="1451550" y="491877"/>
                  <a:pt x="1409766" y="462280"/>
                </a:cubicBezTo>
                <a:cubicBezTo>
                  <a:pt x="1375345" y="437899"/>
                  <a:pt x="1314187" y="415850"/>
                  <a:pt x="1272606" y="406400"/>
                </a:cubicBezTo>
                <a:cubicBezTo>
                  <a:pt x="1257654" y="403002"/>
                  <a:pt x="1242192" y="402248"/>
                  <a:pt x="1226886" y="401320"/>
                </a:cubicBezTo>
                <a:cubicBezTo>
                  <a:pt x="1186285" y="398859"/>
                  <a:pt x="1145606" y="397933"/>
                  <a:pt x="1104966" y="396240"/>
                </a:cubicBezTo>
                <a:cubicBezTo>
                  <a:pt x="988448" y="383294"/>
                  <a:pt x="993001" y="378486"/>
                  <a:pt x="850966" y="396240"/>
                </a:cubicBezTo>
                <a:cubicBezTo>
                  <a:pt x="792155" y="403591"/>
                  <a:pt x="747608" y="425391"/>
                  <a:pt x="693486" y="447040"/>
                </a:cubicBezTo>
                <a:cubicBezTo>
                  <a:pt x="674859" y="462280"/>
                  <a:pt x="655077" y="476208"/>
                  <a:pt x="637606" y="492760"/>
                </a:cubicBezTo>
                <a:cubicBezTo>
                  <a:pt x="601772" y="526708"/>
                  <a:pt x="593029" y="544385"/>
                  <a:pt x="566486" y="584200"/>
                </a:cubicBezTo>
                <a:cubicBezTo>
                  <a:pt x="560193" y="605178"/>
                  <a:pt x="546730" y="654193"/>
                  <a:pt x="536006" y="675640"/>
                </a:cubicBezTo>
                <a:cubicBezTo>
                  <a:pt x="525486" y="696681"/>
                  <a:pt x="520871" y="724929"/>
                  <a:pt x="500446" y="736600"/>
                </a:cubicBezTo>
                <a:cubicBezTo>
                  <a:pt x="488593" y="743373"/>
                  <a:pt x="477696" y="752200"/>
                  <a:pt x="464886" y="756920"/>
                </a:cubicBezTo>
                <a:cubicBezTo>
                  <a:pt x="445232" y="764161"/>
                  <a:pt x="403926" y="772160"/>
                  <a:pt x="403926" y="772160"/>
                </a:cubicBezTo>
                <a:cubicBezTo>
                  <a:pt x="377413" y="795359"/>
                  <a:pt x="335750" y="828971"/>
                  <a:pt x="317566" y="858520"/>
                </a:cubicBezTo>
                <a:cubicBezTo>
                  <a:pt x="288590" y="905605"/>
                  <a:pt x="241366" y="1005840"/>
                  <a:pt x="241366" y="1005840"/>
                </a:cubicBezTo>
                <a:cubicBezTo>
                  <a:pt x="189230" y="1220177"/>
                  <a:pt x="191624" y="1129445"/>
                  <a:pt x="200726" y="1275080"/>
                </a:cubicBezTo>
                <a:cubicBezTo>
                  <a:pt x="274279" y="1262821"/>
                  <a:pt x="328569" y="1261163"/>
                  <a:pt x="393766" y="1229360"/>
                </a:cubicBezTo>
                <a:cubicBezTo>
                  <a:pt x="562736" y="1146936"/>
                  <a:pt x="479767" y="1173181"/>
                  <a:pt x="602046" y="1117600"/>
                </a:cubicBezTo>
                <a:cubicBezTo>
                  <a:pt x="759065" y="1046228"/>
                  <a:pt x="726852" y="1077965"/>
                  <a:pt x="840806" y="990600"/>
                </a:cubicBezTo>
                <a:cubicBezTo>
                  <a:pt x="863691" y="973055"/>
                  <a:pt x="885715" y="954342"/>
                  <a:pt x="906846" y="934720"/>
                </a:cubicBezTo>
                <a:cubicBezTo>
                  <a:pt x="977554" y="869062"/>
                  <a:pt x="974977" y="854141"/>
                  <a:pt x="1054166" y="807720"/>
                </a:cubicBezTo>
                <a:cubicBezTo>
                  <a:pt x="1127383" y="764800"/>
                  <a:pt x="1204911" y="729465"/>
                  <a:pt x="1277686" y="685800"/>
                </a:cubicBezTo>
                <a:cubicBezTo>
                  <a:pt x="1460473" y="576128"/>
                  <a:pt x="1248155" y="701776"/>
                  <a:pt x="1430086" y="599440"/>
                </a:cubicBezTo>
                <a:cubicBezTo>
                  <a:pt x="1706196" y="444128"/>
                  <a:pt x="1323943" y="656232"/>
                  <a:pt x="1602806" y="492760"/>
                </a:cubicBezTo>
                <a:cubicBezTo>
                  <a:pt x="1622405" y="481271"/>
                  <a:pt x="1644718" y="474661"/>
                  <a:pt x="1663766" y="462280"/>
                </a:cubicBezTo>
                <a:cubicBezTo>
                  <a:pt x="1724420" y="422855"/>
                  <a:pt x="1681994" y="428086"/>
                  <a:pt x="1750126" y="401320"/>
                </a:cubicBezTo>
                <a:cubicBezTo>
                  <a:pt x="1807715" y="378696"/>
                  <a:pt x="1871299" y="362271"/>
                  <a:pt x="1933006" y="355600"/>
                </a:cubicBezTo>
                <a:cubicBezTo>
                  <a:pt x="1966719" y="351955"/>
                  <a:pt x="2000739" y="352213"/>
                  <a:pt x="2034606" y="350520"/>
                </a:cubicBezTo>
                <a:cubicBezTo>
                  <a:pt x="2110271" y="365653"/>
                  <a:pt x="2153020" y="369222"/>
                  <a:pt x="2222566" y="401320"/>
                </a:cubicBezTo>
                <a:cubicBezTo>
                  <a:pt x="2239196" y="408996"/>
                  <a:pt x="2253828" y="420555"/>
                  <a:pt x="2268286" y="431800"/>
                </a:cubicBezTo>
                <a:cubicBezTo>
                  <a:pt x="2309981" y="464229"/>
                  <a:pt x="2333961" y="489813"/>
                  <a:pt x="2359726" y="538480"/>
                </a:cubicBezTo>
                <a:cubicBezTo>
                  <a:pt x="2377828" y="572672"/>
                  <a:pt x="2390206" y="609600"/>
                  <a:pt x="2405446" y="645160"/>
                </a:cubicBezTo>
                <a:cubicBezTo>
                  <a:pt x="2412219" y="680720"/>
                  <a:pt x="2420202" y="716071"/>
                  <a:pt x="2425766" y="751840"/>
                </a:cubicBezTo>
                <a:cubicBezTo>
                  <a:pt x="2436664" y="821902"/>
                  <a:pt x="2444047" y="904168"/>
                  <a:pt x="2451166" y="975360"/>
                </a:cubicBezTo>
                <a:cubicBezTo>
                  <a:pt x="2449453" y="1086701"/>
                  <a:pt x="2410149" y="1274384"/>
                  <a:pt x="2476566" y="1397000"/>
                </a:cubicBezTo>
                <a:cubicBezTo>
                  <a:pt x="2484002" y="1410727"/>
                  <a:pt x="2500273" y="1417320"/>
                  <a:pt x="2512126" y="1427480"/>
                </a:cubicBezTo>
                <a:cubicBezTo>
                  <a:pt x="2571393" y="1417320"/>
                  <a:pt x="2632331" y="1414279"/>
                  <a:pt x="2689926" y="1397000"/>
                </a:cubicBezTo>
                <a:cubicBezTo>
                  <a:pt x="2738996" y="1382279"/>
                  <a:pt x="2801751" y="1322812"/>
                  <a:pt x="2832166" y="1285240"/>
                </a:cubicBezTo>
                <a:cubicBezTo>
                  <a:pt x="2841696" y="1273468"/>
                  <a:pt x="2845713" y="1258147"/>
                  <a:pt x="2852486" y="1244600"/>
                </a:cubicBezTo>
                <a:cubicBezTo>
                  <a:pt x="2899042" y="1461859"/>
                  <a:pt x="2817855" y="1068225"/>
                  <a:pt x="2888046" y="1559560"/>
                </a:cubicBezTo>
                <a:cubicBezTo>
                  <a:pt x="2893507" y="1597786"/>
                  <a:pt x="2909968" y="1633666"/>
                  <a:pt x="2918526" y="1671320"/>
                </a:cubicBezTo>
                <a:cubicBezTo>
                  <a:pt x="2941589" y="1772796"/>
                  <a:pt x="2942888" y="1822156"/>
                  <a:pt x="2954086" y="1930400"/>
                </a:cubicBezTo>
                <a:cubicBezTo>
                  <a:pt x="2943926" y="2008293"/>
                  <a:pt x="2947509" y="2089252"/>
                  <a:pt x="2923606" y="2164080"/>
                </a:cubicBezTo>
                <a:cubicBezTo>
                  <a:pt x="2907599" y="2214188"/>
                  <a:pt x="2875958" y="2260545"/>
                  <a:pt x="2837246" y="2296160"/>
                </a:cubicBezTo>
                <a:cubicBezTo>
                  <a:pt x="2747028" y="2379160"/>
                  <a:pt x="2640341" y="2411615"/>
                  <a:pt x="2527366" y="2443480"/>
                </a:cubicBezTo>
                <a:cubicBezTo>
                  <a:pt x="2509145" y="2448619"/>
                  <a:pt x="2490113" y="2450253"/>
                  <a:pt x="2471486" y="2453640"/>
                </a:cubicBezTo>
                <a:cubicBezTo>
                  <a:pt x="2457939" y="2431627"/>
                  <a:pt x="2439490" y="2411960"/>
                  <a:pt x="2430846" y="2387600"/>
                </a:cubicBezTo>
                <a:cubicBezTo>
                  <a:pt x="2420513" y="2358479"/>
                  <a:pt x="2412986" y="2326949"/>
                  <a:pt x="2415606" y="2296160"/>
                </a:cubicBezTo>
                <a:cubicBezTo>
                  <a:pt x="2423590" y="2202351"/>
                  <a:pt x="2443572" y="2123784"/>
                  <a:pt x="2522286" y="2067560"/>
                </a:cubicBezTo>
                <a:cubicBezTo>
                  <a:pt x="2542349" y="2053229"/>
                  <a:pt x="2569699" y="2054013"/>
                  <a:pt x="2593406" y="2047240"/>
                </a:cubicBezTo>
                <a:cubicBezTo>
                  <a:pt x="2662258" y="2070191"/>
                  <a:pt x="2647832" y="2060844"/>
                  <a:pt x="2730566" y="2153920"/>
                </a:cubicBezTo>
                <a:cubicBezTo>
                  <a:pt x="2766793" y="2194676"/>
                  <a:pt x="2798698" y="2239443"/>
                  <a:pt x="2827086" y="2286000"/>
                </a:cubicBezTo>
                <a:cubicBezTo>
                  <a:pt x="2841328" y="2309357"/>
                  <a:pt x="2848217" y="2336490"/>
                  <a:pt x="2857566" y="2362200"/>
                </a:cubicBezTo>
                <a:cubicBezTo>
                  <a:pt x="2882090" y="2429642"/>
                  <a:pt x="2898339" y="2500370"/>
                  <a:pt x="2928686" y="2565400"/>
                </a:cubicBezTo>
                <a:cubicBezTo>
                  <a:pt x="2954056" y="2619765"/>
                  <a:pt x="2961557" y="2640505"/>
                  <a:pt x="2989646" y="2687320"/>
                </a:cubicBezTo>
                <a:cubicBezTo>
                  <a:pt x="2995928" y="2697791"/>
                  <a:pt x="3000585" y="2709983"/>
                  <a:pt x="3009966" y="2717800"/>
                </a:cubicBezTo>
                <a:cubicBezTo>
                  <a:pt x="3021601" y="2727496"/>
                  <a:pt x="3037059" y="2731347"/>
                  <a:pt x="3050606" y="2738120"/>
                </a:cubicBezTo>
                <a:cubicBezTo>
                  <a:pt x="3082779" y="2734733"/>
                  <a:pt x="3116908" y="2739514"/>
                  <a:pt x="3147126" y="2727960"/>
                </a:cubicBezTo>
                <a:cubicBezTo>
                  <a:pt x="3176547" y="2716711"/>
                  <a:pt x="3199734" y="2692950"/>
                  <a:pt x="3223326" y="2672080"/>
                </a:cubicBezTo>
                <a:cubicBezTo>
                  <a:pt x="3243972" y="2653816"/>
                  <a:pt x="3263746" y="2633942"/>
                  <a:pt x="3279206" y="2611120"/>
                </a:cubicBezTo>
                <a:cubicBezTo>
                  <a:pt x="3314645" y="2558805"/>
                  <a:pt x="3346257" y="2476003"/>
                  <a:pt x="3370646" y="2418080"/>
                </a:cubicBezTo>
                <a:cubicBezTo>
                  <a:pt x="3374067" y="2363350"/>
                  <a:pt x="3381796" y="2288475"/>
                  <a:pt x="3370646" y="2235200"/>
                </a:cubicBezTo>
                <a:cubicBezTo>
                  <a:pt x="3362198" y="2194839"/>
                  <a:pt x="3346828" y="2156008"/>
                  <a:pt x="3330006" y="2118360"/>
                </a:cubicBezTo>
                <a:cubicBezTo>
                  <a:pt x="3303572" y="2059197"/>
                  <a:pt x="3257319" y="1974553"/>
                  <a:pt x="3208086" y="1925320"/>
                </a:cubicBezTo>
                <a:cubicBezTo>
                  <a:pt x="3179043" y="1896277"/>
                  <a:pt x="3091318" y="1836060"/>
                  <a:pt x="3055686" y="1818640"/>
                </a:cubicBezTo>
                <a:cubicBezTo>
                  <a:pt x="3007942" y="1795298"/>
                  <a:pt x="2955900" y="1781447"/>
                  <a:pt x="2908366" y="1757680"/>
                </a:cubicBezTo>
                <a:cubicBezTo>
                  <a:pt x="2803967" y="1705481"/>
                  <a:pt x="2852884" y="1732916"/>
                  <a:pt x="2761046" y="1676400"/>
                </a:cubicBezTo>
                <a:cubicBezTo>
                  <a:pt x="2755966" y="1669627"/>
                  <a:pt x="2748950" y="1663941"/>
                  <a:pt x="2745806" y="1656080"/>
                </a:cubicBezTo>
                <a:cubicBezTo>
                  <a:pt x="2710043" y="1566671"/>
                  <a:pt x="2719903" y="1563221"/>
                  <a:pt x="2715326" y="1457960"/>
                </a:cubicBezTo>
                <a:cubicBezTo>
                  <a:pt x="2713633" y="1285240"/>
                  <a:pt x="2718541" y="1112329"/>
                  <a:pt x="2710246" y="939800"/>
                </a:cubicBezTo>
                <a:cubicBezTo>
                  <a:pt x="2709882" y="932236"/>
                  <a:pt x="2697273" y="931477"/>
                  <a:pt x="2689926" y="929640"/>
                </a:cubicBezTo>
                <a:cubicBezTo>
                  <a:pt x="2676682" y="926329"/>
                  <a:pt x="2662833" y="926253"/>
                  <a:pt x="2649286" y="924560"/>
                </a:cubicBezTo>
                <a:cubicBezTo>
                  <a:pt x="2630659" y="927947"/>
                  <a:pt x="2610053" y="925703"/>
                  <a:pt x="2593406" y="934720"/>
                </a:cubicBezTo>
                <a:cubicBezTo>
                  <a:pt x="2568050" y="948454"/>
                  <a:pt x="2546065" y="968648"/>
                  <a:pt x="2527366" y="990600"/>
                </a:cubicBezTo>
                <a:cubicBezTo>
                  <a:pt x="2506648" y="1014922"/>
                  <a:pt x="2489890" y="1042841"/>
                  <a:pt x="2476566" y="1071880"/>
                </a:cubicBezTo>
                <a:cubicBezTo>
                  <a:pt x="2423712" y="1187074"/>
                  <a:pt x="2385926" y="1309040"/>
                  <a:pt x="2329246" y="1422400"/>
                </a:cubicBezTo>
                <a:cubicBezTo>
                  <a:pt x="2293869" y="1493154"/>
                  <a:pt x="2241597" y="1607438"/>
                  <a:pt x="2192086" y="1676400"/>
                </a:cubicBezTo>
                <a:cubicBezTo>
                  <a:pt x="2167555" y="1710568"/>
                  <a:pt x="2140056" y="1742694"/>
                  <a:pt x="2110806" y="1772920"/>
                </a:cubicBezTo>
                <a:cubicBezTo>
                  <a:pt x="2083561" y="1801073"/>
                  <a:pt x="2013285" y="1855281"/>
                  <a:pt x="1978726" y="1879600"/>
                </a:cubicBezTo>
                <a:cubicBezTo>
                  <a:pt x="1953761" y="1897168"/>
                  <a:pt x="1927241" y="1912482"/>
                  <a:pt x="1902526" y="1930400"/>
                </a:cubicBezTo>
                <a:cubicBezTo>
                  <a:pt x="1857532" y="1963021"/>
                  <a:pt x="1758733" y="2044716"/>
                  <a:pt x="1699326" y="2077720"/>
                </a:cubicBezTo>
                <a:cubicBezTo>
                  <a:pt x="1680083" y="2088411"/>
                  <a:pt x="1659564" y="2097185"/>
                  <a:pt x="1638366" y="2103120"/>
                </a:cubicBezTo>
                <a:cubicBezTo>
                  <a:pt x="1607462" y="2111773"/>
                  <a:pt x="1543903" y="2115649"/>
                  <a:pt x="1511366" y="2118360"/>
                </a:cubicBezTo>
                <a:cubicBezTo>
                  <a:pt x="1475806" y="2114973"/>
                  <a:pt x="1438781" y="2118855"/>
                  <a:pt x="1404686" y="2108200"/>
                </a:cubicBezTo>
                <a:cubicBezTo>
                  <a:pt x="1335615" y="2086615"/>
                  <a:pt x="1303549" y="1981811"/>
                  <a:pt x="1262446" y="1945640"/>
                </a:cubicBezTo>
                <a:cubicBezTo>
                  <a:pt x="1220113" y="1908387"/>
                  <a:pt x="1180067" y="1868360"/>
                  <a:pt x="1135446" y="1833880"/>
                </a:cubicBezTo>
                <a:cubicBezTo>
                  <a:pt x="1105335" y="1810613"/>
                  <a:pt x="1068547" y="1796808"/>
                  <a:pt x="1038926" y="1772920"/>
                </a:cubicBezTo>
                <a:cubicBezTo>
                  <a:pt x="1015606" y="1754114"/>
                  <a:pt x="997547" y="1729553"/>
                  <a:pt x="977966" y="1706880"/>
                </a:cubicBezTo>
                <a:cubicBezTo>
                  <a:pt x="965347" y="1692268"/>
                  <a:pt x="956936" y="1673874"/>
                  <a:pt x="942406" y="1661160"/>
                </a:cubicBezTo>
                <a:cubicBezTo>
                  <a:pt x="929286" y="1649680"/>
                  <a:pt x="911926" y="1644227"/>
                  <a:pt x="896686" y="1635760"/>
                </a:cubicBezTo>
                <a:cubicBezTo>
                  <a:pt x="884833" y="1639147"/>
                  <a:pt x="870486" y="1637897"/>
                  <a:pt x="861126" y="1645920"/>
                </a:cubicBezTo>
                <a:cubicBezTo>
                  <a:pt x="813397" y="1686831"/>
                  <a:pt x="816859" y="1740253"/>
                  <a:pt x="805246" y="1798320"/>
                </a:cubicBezTo>
                <a:cubicBezTo>
                  <a:pt x="806939" y="1837267"/>
                  <a:pt x="811717" y="1876201"/>
                  <a:pt x="810326" y="1915160"/>
                </a:cubicBezTo>
                <a:cubicBezTo>
                  <a:pt x="804939" y="2066008"/>
                  <a:pt x="784926" y="2367280"/>
                  <a:pt x="784926" y="2367280"/>
                </a:cubicBezTo>
                <a:cubicBezTo>
                  <a:pt x="787026" y="2499577"/>
                  <a:pt x="759095" y="2642982"/>
                  <a:pt x="815406" y="2768600"/>
                </a:cubicBezTo>
                <a:cubicBezTo>
                  <a:pt x="836818" y="2816366"/>
                  <a:pt x="910302" y="2907096"/>
                  <a:pt x="937326" y="2936240"/>
                </a:cubicBezTo>
                <a:cubicBezTo>
                  <a:pt x="994316" y="2997699"/>
                  <a:pt x="1049761" y="3061576"/>
                  <a:pt x="1115126" y="3114040"/>
                </a:cubicBezTo>
                <a:cubicBezTo>
                  <a:pt x="1278452" y="3245131"/>
                  <a:pt x="1465511" y="3311484"/>
                  <a:pt x="1658686" y="3388360"/>
                </a:cubicBezTo>
                <a:cubicBezTo>
                  <a:pt x="1815747" y="3450864"/>
                  <a:pt x="1791412" y="3440172"/>
                  <a:pt x="1933006" y="3459480"/>
                </a:cubicBezTo>
                <a:lnTo>
                  <a:pt x="2334326" y="3439160"/>
                </a:lnTo>
                <a:cubicBezTo>
                  <a:pt x="2353216" y="3437901"/>
                  <a:pt x="2371359" y="3430795"/>
                  <a:pt x="2390206" y="3429000"/>
                </a:cubicBezTo>
                <a:cubicBezTo>
                  <a:pt x="2442572" y="3424013"/>
                  <a:pt x="2495193" y="3422227"/>
                  <a:pt x="2547686" y="3418840"/>
                </a:cubicBezTo>
                <a:cubicBezTo>
                  <a:pt x="2627375" y="3397589"/>
                  <a:pt x="2718165" y="3385587"/>
                  <a:pt x="2786446" y="3332480"/>
                </a:cubicBezTo>
                <a:cubicBezTo>
                  <a:pt x="2815524" y="3309864"/>
                  <a:pt x="2879488" y="3209879"/>
                  <a:pt x="2893126" y="3185160"/>
                </a:cubicBezTo>
                <a:cubicBezTo>
                  <a:pt x="2903760" y="3165886"/>
                  <a:pt x="2907985" y="3143525"/>
                  <a:pt x="2918526" y="3124200"/>
                </a:cubicBezTo>
                <a:cubicBezTo>
                  <a:pt x="3002410" y="2970412"/>
                  <a:pt x="2903522" y="3178950"/>
                  <a:pt x="2994726" y="3022600"/>
                </a:cubicBezTo>
                <a:cubicBezTo>
                  <a:pt x="3007722" y="3000321"/>
                  <a:pt x="3015046" y="2975187"/>
                  <a:pt x="3025206" y="2951480"/>
                </a:cubicBezTo>
                <a:cubicBezTo>
                  <a:pt x="3026899" y="2936240"/>
                  <a:pt x="3033182" y="2920818"/>
                  <a:pt x="3030286" y="2905760"/>
                </a:cubicBezTo>
                <a:cubicBezTo>
                  <a:pt x="3024521" y="2875782"/>
                  <a:pt x="3015628" y="2845507"/>
                  <a:pt x="2999806" y="2819400"/>
                </a:cubicBezTo>
                <a:cubicBezTo>
                  <a:pt x="2889277" y="2637027"/>
                  <a:pt x="2844635" y="2800258"/>
                  <a:pt x="2618806" y="2585720"/>
                </a:cubicBezTo>
                <a:lnTo>
                  <a:pt x="2517206" y="2489200"/>
                </a:lnTo>
                <a:cubicBezTo>
                  <a:pt x="2514765" y="2484319"/>
                  <a:pt x="2451040" y="2371813"/>
                  <a:pt x="2456246" y="2341880"/>
                </a:cubicBezTo>
                <a:cubicBezTo>
                  <a:pt x="2460277" y="2318703"/>
                  <a:pt x="2472089" y="2293752"/>
                  <a:pt x="2491806" y="2280920"/>
                </a:cubicBezTo>
                <a:cubicBezTo>
                  <a:pt x="2581309" y="2222672"/>
                  <a:pt x="2689716" y="2196123"/>
                  <a:pt x="2776286" y="2133600"/>
                </a:cubicBezTo>
                <a:lnTo>
                  <a:pt x="2867726" y="2067560"/>
                </a:lnTo>
                <a:cubicBezTo>
                  <a:pt x="2915019" y="1985872"/>
                  <a:pt x="2945967" y="1944678"/>
                  <a:pt x="2969326" y="1849120"/>
                </a:cubicBezTo>
                <a:cubicBezTo>
                  <a:pt x="2977808" y="1814421"/>
                  <a:pt x="2976099" y="1778000"/>
                  <a:pt x="2979486" y="1742440"/>
                </a:cubicBezTo>
                <a:cubicBezTo>
                  <a:pt x="2962801" y="1608962"/>
                  <a:pt x="2988928" y="1698160"/>
                  <a:pt x="2888046" y="1564640"/>
                </a:cubicBezTo>
                <a:cubicBezTo>
                  <a:pt x="2797893" y="1445320"/>
                  <a:pt x="2796521" y="1445604"/>
                  <a:pt x="2750886" y="1315720"/>
                </a:cubicBezTo>
                <a:cubicBezTo>
                  <a:pt x="2742713" y="1292459"/>
                  <a:pt x="2735732" y="1268708"/>
                  <a:pt x="2730566" y="1244600"/>
                </a:cubicBezTo>
                <a:cubicBezTo>
                  <a:pt x="2725263" y="1219855"/>
                  <a:pt x="2718552" y="1157867"/>
                  <a:pt x="2715326" y="1127760"/>
                </a:cubicBezTo>
                <a:cubicBezTo>
                  <a:pt x="2711880" y="1095593"/>
                  <a:pt x="2705166" y="1031240"/>
                  <a:pt x="2705166" y="1031240"/>
                </a:cubicBezTo>
                <a:cubicBezTo>
                  <a:pt x="2703473" y="988907"/>
                  <a:pt x="2711320" y="945091"/>
                  <a:pt x="2700086" y="904240"/>
                </a:cubicBezTo>
                <a:cubicBezTo>
                  <a:pt x="2691992" y="874806"/>
                  <a:pt x="2668829" y="851491"/>
                  <a:pt x="2649286" y="828040"/>
                </a:cubicBezTo>
                <a:cubicBezTo>
                  <a:pt x="2494680" y="642513"/>
                  <a:pt x="2643193" y="853952"/>
                  <a:pt x="2517206" y="680720"/>
                </a:cubicBezTo>
                <a:cubicBezTo>
                  <a:pt x="2494277" y="649193"/>
                  <a:pt x="2463494" y="621183"/>
                  <a:pt x="2451166" y="584200"/>
                </a:cubicBezTo>
                <a:cubicBezTo>
                  <a:pt x="2418461" y="486086"/>
                  <a:pt x="2470905" y="638627"/>
                  <a:pt x="2420686" y="513080"/>
                </a:cubicBezTo>
                <a:cubicBezTo>
                  <a:pt x="2416108" y="501634"/>
                  <a:pt x="2415826" y="488650"/>
                  <a:pt x="2410526" y="477520"/>
                </a:cubicBezTo>
                <a:cubicBezTo>
                  <a:pt x="2398787" y="452868"/>
                  <a:pt x="2383321" y="430170"/>
                  <a:pt x="2369886" y="406400"/>
                </a:cubicBezTo>
                <a:cubicBezTo>
                  <a:pt x="2361308" y="391223"/>
                  <a:pt x="2349999" y="377219"/>
                  <a:pt x="2344486" y="360680"/>
                </a:cubicBezTo>
                <a:cubicBezTo>
                  <a:pt x="2328369" y="312329"/>
                  <a:pt x="2334165" y="313652"/>
                  <a:pt x="2298766" y="274320"/>
                </a:cubicBezTo>
                <a:cubicBezTo>
                  <a:pt x="2231950" y="200080"/>
                  <a:pt x="2197967" y="178200"/>
                  <a:pt x="2095566" y="127000"/>
                </a:cubicBezTo>
                <a:cubicBezTo>
                  <a:pt x="2005258" y="81846"/>
                  <a:pt x="1912717" y="30485"/>
                  <a:pt x="1811086" y="15240"/>
                </a:cubicBezTo>
                <a:lnTo>
                  <a:pt x="1709486" y="0"/>
                </a:lnTo>
                <a:cubicBezTo>
                  <a:pt x="1624882" y="7691"/>
                  <a:pt x="1616016" y="-9423"/>
                  <a:pt x="1567246" y="30480"/>
                </a:cubicBezTo>
                <a:cubicBezTo>
                  <a:pt x="1557979" y="38062"/>
                  <a:pt x="1550313" y="47413"/>
                  <a:pt x="1541846" y="55880"/>
                </a:cubicBezTo>
                <a:cubicBezTo>
                  <a:pt x="1536595" y="87385"/>
                  <a:pt x="1526281" y="95200"/>
                  <a:pt x="1567246" y="111760"/>
                </a:cubicBezTo>
                <a:cubicBezTo>
                  <a:pt x="1714792" y="171406"/>
                  <a:pt x="1860513" y="238394"/>
                  <a:pt x="2014286" y="279400"/>
                </a:cubicBezTo>
                <a:cubicBezTo>
                  <a:pt x="2141286" y="313267"/>
                  <a:pt x="2272885" y="333104"/>
                  <a:pt x="2395286" y="381000"/>
                </a:cubicBezTo>
                <a:cubicBezTo>
                  <a:pt x="2434233" y="396240"/>
                  <a:pt x="2474211" y="409070"/>
                  <a:pt x="2512126" y="426720"/>
                </a:cubicBezTo>
                <a:cubicBezTo>
                  <a:pt x="2556755" y="447496"/>
                  <a:pt x="2703676" y="521300"/>
                  <a:pt x="2766126" y="563880"/>
                </a:cubicBezTo>
                <a:cubicBezTo>
                  <a:pt x="2779025" y="572675"/>
                  <a:pt x="2790647" y="583321"/>
                  <a:pt x="2801686" y="594360"/>
                </a:cubicBezTo>
                <a:cubicBezTo>
                  <a:pt x="2891225" y="683899"/>
                  <a:pt x="2872443" y="665413"/>
                  <a:pt x="2938846" y="762000"/>
                </a:cubicBezTo>
                <a:cubicBezTo>
                  <a:pt x="2989021" y="912525"/>
                  <a:pt x="2935079" y="759563"/>
                  <a:pt x="3015046" y="949960"/>
                </a:cubicBezTo>
                <a:cubicBezTo>
                  <a:pt x="3075124" y="1093002"/>
                  <a:pt x="3070567" y="1091043"/>
                  <a:pt x="3116646" y="1239520"/>
                </a:cubicBezTo>
                <a:cubicBezTo>
                  <a:pt x="3144157" y="1432099"/>
                  <a:pt x="3159257" y="1469403"/>
                  <a:pt x="3116646" y="1711960"/>
                </a:cubicBezTo>
                <a:cubicBezTo>
                  <a:pt x="3112917" y="1733188"/>
                  <a:pt x="3085344" y="1741660"/>
                  <a:pt x="3070926" y="1757680"/>
                </a:cubicBezTo>
                <a:cubicBezTo>
                  <a:pt x="3018166" y="1816303"/>
                  <a:pt x="3007210" y="1841246"/>
                  <a:pt x="2959166" y="1915160"/>
                </a:cubicBezTo>
                <a:cubicBezTo>
                  <a:pt x="2932441" y="2075508"/>
                  <a:pt x="2906388" y="2120725"/>
                  <a:pt x="2979486" y="2296160"/>
                </a:cubicBezTo>
                <a:cubicBezTo>
                  <a:pt x="3040555" y="2442725"/>
                  <a:pt x="3110437" y="2479436"/>
                  <a:pt x="3192846" y="2590800"/>
                </a:cubicBezTo>
                <a:cubicBezTo>
                  <a:pt x="3249228" y="2666992"/>
                  <a:pt x="3308477" y="2750424"/>
                  <a:pt x="3345246" y="2839720"/>
                </a:cubicBezTo>
                <a:cubicBezTo>
                  <a:pt x="3356054" y="2865967"/>
                  <a:pt x="3362179" y="2893907"/>
                  <a:pt x="3370646" y="2921000"/>
                </a:cubicBezTo>
                <a:cubicBezTo>
                  <a:pt x="3357099" y="2980267"/>
                  <a:pt x="3354954" y="3043360"/>
                  <a:pt x="3330006" y="3098800"/>
                </a:cubicBezTo>
                <a:cubicBezTo>
                  <a:pt x="3308186" y="3147288"/>
                  <a:pt x="3271545" y="3188669"/>
                  <a:pt x="3233486" y="3225800"/>
                </a:cubicBezTo>
                <a:cubicBezTo>
                  <a:pt x="3158550" y="3298908"/>
                  <a:pt x="3084345" y="3320870"/>
                  <a:pt x="2984566" y="3342640"/>
                </a:cubicBezTo>
                <a:cubicBezTo>
                  <a:pt x="2858159" y="3370220"/>
                  <a:pt x="2778162" y="3364605"/>
                  <a:pt x="2644206" y="3368040"/>
                </a:cubicBezTo>
                <a:cubicBezTo>
                  <a:pt x="2491143" y="3354534"/>
                  <a:pt x="2422629" y="3359270"/>
                  <a:pt x="2273366" y="3296920"/>
                </a:cubicBezTo>
                <a:cubicBezTo>
                  <a:pt x="2202037" y="3267124"/>
                  <a:pt x="2137899" y="3222413"/>
                  <a:pt x="2070166" y="3185160"/>
                </a:cubicBezTo>
                <a:cubicBezTo>
                  <a:pt x="2031219" y="3137747"/>
                  <a:pt x="1982155" y="3097084"/>
                  <a:pt x="1953326" y="3042920"/>
                </a:cubicBezTo>
                <a:cubicBezTo>
                  <a:pt x="1893474" y="2930472"/>
                  <a:pt x="1901806" y="2850759"/>
                  <a:pt x="1897446" y="2733040"/>
                </a:cubicBezTo>
                <a:cubicBezTo>
                  <a:pt x="1907606" y="2685627"/>
                  <a:pt x="1913732" y="2637166"/>
                  <a:pt x="1927926" y="2590800"/>
                </a:cubicBezTo>
                <a:cubicBezTo>
                  <a:pt x="1949732" y="2519568"/>
                  <a:pt x="1991661" y="2440705"/>
                  <a:pt x="2044766" y="2387600"/>
                </a:cubicBezTo>
                <a:cubicBezTo>
                  <a:pt x="2066352" y="2366014"/>
                  <a:pt x="2094342" y="2351735"/>
                  <a:pt x="2120966" y="2336800"/>
                </a:cubicBezTo>
                <a:cubicBezTo>
                  <a:pt x="2163896" y="2312717"/>
                  <a:pt x="2208487" y="2291675"/>
                  <a:pt x="2253046" y="2270760"/>
                </a:cubicBezTo>
                <a:cubicBezTo>
                  <a:pt x="2291490" y="2252715"/>
                  <a:pt x="2369886" y="2219960"/>
                  <a:pt x="2369886" y="2219960"/>
                </a:cubicBezTo>
                <a:cubicBezTo>
                  <a:pt x="2457460" y="2088599"/>
                  <a:pt x="2384260" y="2209370"/>
                  <a:pt x="2014286" y="2001520"/>
                </a:cubicBezTo>
                <a:cubicBezTo>
                  <a:pt x="1985169" y="1985162"/>
                  <a:pt x="1956869" y="1967384"/>
                  <a:pt x="1927926" y="1950720"/>
                </a:cubicBezTo>
                <a:cubicBezTo>
                  <a:pt x="1874474" y="1919945"/>
                  <a:pt x="1780774" y="1867825"/>
                  <a:pt x="1729806" y="1844040"/>
                </a:cubicBezTo>
                <a:cubicBezTo>
                  <a:pt x="1653606" y="1808480"/>
                  <a:pt x="1576617" y="1774563"/>
                  <a:pt x="1501206" y="1737360"/>
                </a:cubicBezTo>
                <a:cubicBezTo>
                  <a:pt x="1449574" y="1711888"/>
                  <a:pt x="1401417" y="1679463"/>
                  <a:pt x="1348806" y="1656080"/>
                </a:cubicBezTo>
                <a:cubicBezTo>
                  <a:pt x="1288980" y="1629491"/>
                  <a:pt x="1201856" y="1607295"/>
                  <a:pt x="1135446" y="1595120"/>
                </a:cubicBezTo>
                <a:cubicBezTo>
                  <a:pt x="1064527" y="1582118"/>
                  <a:pt x="991813" y="1577909"/>
                  <a:pt x="922086" y="1559560"/>
                </a:cubicBezTo>
                <a:lnTo>
                  <a:pt x="825566" y="1534160"/>
                </a:lnTo>
                <a:cubicBezTo>
                  <a:pt x="784926" y="1539240"/>
                  <a:pt x="743026" y="1538148"/>
                  <a:pt x="703646" y="1549400"/>
                </a:cubicBezTo>
                <a:cubicBezTo>
                  <a:pt x="670879" y="1558762"/>
                  <a:pt x="639978" y="1575371"/>
                  <a:pt x="612206" y="1595120"/>
                </a:cubicBezTo>
                <a:cubicBezTo>
                  <a:pt x="563260" y="1629926"/>
                  <a:pt x="509488" y="1662757"/>
                  <a:pt x="475046" y="1711960"/>
                </a:cubicBezTo>
                <a:cubicBezTo>
                  <a:pt x="440483" y="1761335"/>
                  <a:pt x="383422" y="1839096"/>
                  <a:pt x="353126" y="1894840"/>
                </a:cubicBezTo>
                <a:cubicBezTo>
                  <a:pt x="326005" y="1944742"/>
                  <a:pt x="300275" y="1995465"/>
                  <a:pt x="276926" y="2047240"/>
                </a:cubicBezTo>
                <a:cubicBezTo>
                  <a:pt x="234369" y="2141607"/>
                  <a:pt x="238777" y="2141465"/>
                  <a:pt x="221046" y="2230120"/>
                </a:cubicBezTo>
                <a:cubicBezTo>
                  <a:pt x="219353" y="2250440"/>
                  <a:pt x="214610" y="2270735"/>
                  <a:pt x="215966" y="2291080"/>
                </a:cubicBezTo>
                <a:cubicBezTo>
                  <a:pt x="216372" y="2297172"/>
                  <a:pt x="220438" y="2304102"/>
                  <a:pt x="226126" y="2306320"/>
                </a:cubicBezTo>
                <a:cubicBezTo>
                  <a:pt x="321430" y="2343472"/>
                  <a:pt x="420713" y="2369931"/>
                  <a:pt x="515686" y="2407920"/>
                </a:cubicBezTo>
                <a:cubicBezTo>
                  <a:pt x="535443" y="2415823"/>
                  <a:pt x="774271" y="2513757"/>
                  <a:pt x="820486" y="2524760"/>
                </a:cubicBezTo>
                <a:cubicBezTo>
                  <a:pt x="1101034" y="2591557"/>
                  <a:pt x="1080982" y="2579706"/>
                  <a:pt x="1333566" y="2585720"/>
                </a:cubicBezTo>
                <a:cubicBezTo>
                  <a:pt x="1437665" y="2569159"/>
                  <a:pt x="1647403" y="2543384"/>
                  <a:pt x="1750126" y="2499360"/>
                </a:cubicBezTo>
                <a:cubicBezTo>
                  <a:pt x="1797180" y="2479194"/>
                  <a:pt x="1838046" y="2446068"/>
                  <a:pt x="1877126" y="2413000"/>
                </a:cubicBezTo>
                <a:cubicBezTo>
                  <a:pt x="1926485" y="2371235"/>
                  <a:pt x="1972207" y="2324932"/>
                  <a:pt x="2014286" y="2275840"/>
                </a:cubicBezTo>
                <a:cubicBezTo>
                  <a:pt x="2063876" y="2217985"/>
                  <a:pt x="2151446" y="2092960"/>
                  <a:pt x="2151446" y="2092960"/>
                </a:cubicBezTo>
                <a:cubicBezTo>
                  <a:pt x="2153139" y="2081107"/>
                  <a:pt x="2158011" y="2069281"/>
                  <a:pt x="2156526" y="2057400"/>
                </a:cubicBezTo>
                <a:cubicBezTo>
                  <a:pt x="2150497" y="2009168"/>
                  <a:pt x="2108928" y="1962095"/>
                  <a:pt x="2080326" y="1930400"/>
                </a:cubicBezTo>
                <a:cubicBezTo>
                  <a:pt x="2073499" y="1922834"/>
                  <a:pt x="1963844" y="1802153"/>
                  <a:pt x="1912686" y="1772920"/>
                </a:cubicBezTo>
                <a:cubicBezTo>
                  <a:pt x="1891636" y="1760891"/>
                  <a:pt x="1869545" y="1750405"/>
                  <a:pt x="1846646" y="1742440"/>
                </a:cubicBezTo>
                <a:cubicBezTo>
                  <a:pt x="1830336" y="1736767"/>
                  <a:pt x="1812779" y="1735667"/>
                  <a:pt x="1795846" y="1732280"/>
                </a:cubicBezTo>
                <a:cubicBezTo>
                  <a:pt x="1785686" y="1733973"/>
                  <a:pt x="1774280" y="1732199"/>
                  <a:pt x="1765366" y="1737360"/>
                </a:cubicBezTo>
                <a:cubicBezTo>
                  <a:pt x="1711478" y="1768558"/>
                  <a:pt x="1690444" y="1793600"/>
                  <a:pt x="1658686" y="1844040"/>
                </a:cubicBezTo>
                <a:cubicBezTo>
                  <a:pt x="1642123" y="1870346"/>
                  <a:pt x="1630421" y="1899598"/>
                  <a:pt x="1612966" y="1925320"/>
                </a:cubicBezTo>
                <a:cubicBezTo>
                  <a:pt x="1587743" y="1962491"/>
                  <a:pt x="1548448" y="2006843"/>
                  <a:pt x="1506286" y="2026920"/>
                </a:cubicBezTo>
                <a:cubicBezTo>
                  <a:pt x="1490695" y="2034344"/>
                  <a:pt x="1472419" y="2033693"/>
                  <a:pt x="1455486" y="2037080"/>
                </a:cubicBezTo>
                <a:cubicBezTo>
                  <a:pt x="1381766" y="1986043"/>
                  <a:pt x="1361279" y="1976818"/>
                  <a:pt x="1292926" y="1899920"/>
                </a:cubicBezTo>
                <a:cubicBezTo>
                  <a:pt x="1267947" y="1871819"/>
                  <a:pt x="1246451" y="1840587"/>
                  <a:pt x="1226886" y="1808480"/>
                </a:cubicBezTo>
                <a:cubicBezTo>
                  <a:pt x="1087806" y="1580247"/>
                  <a:pt x="1115782" y="1635397"/>
                  <a:pt x="1049086" y="1442720"/>
                </a:cubicBezTo>
                <a:cubicBezTo>
                  <a:pt x="1044006" y="1397000"/>
                  <a:pt x="1037374" y="1351426"/>
                  <a:pt x="1033846" y="1305560"/>
                </a:cubicBezTo>
                <a:cubicBezTo>
                  <a:pt x="1026206" y="1206246"/>
                  <a:pt x="1026343" y="1061506"/>
                  <a:pt x="1038926" y="970280"/>
                </a:cubicBezTo>
                <a:cubicBezTo>
                  <a:pt x="1043097" y="940039"/>
                  <a:pt x="1060358" y="913075"/>
                  <a:pt x="1069406" y="883920"/>
                </a:cubicBezTo>
                <a:cubicBezTo>
                  <a:pt x="1093678" y="805710"/>
                  <a:pt x="1070826" y="843689"/>
                  <a:pt x="1094806" y="807720"/>
                </a:cubicBezTo>
                <a:cubicBezTo>
                  <a:pt x="1212349" y="893206"/>
                  <a:pt x="1242925" y="922357"/>
                  <a:pt x="1389446" y="990600"/>
                </a:cubicBezTo>
                <a:cubicBezTo>
                  <a:pt x="1450171" y="1018883"/>
                  <a:pt x="1514451" y="1038827"/>
                  <a:pt x="1577406" y="1061720"/>
                </a:cubicBezTo>
                <a:cubicBezTo>
                  <a:pt x="1588991" y="1065933"/>
                  <a:pt x="1600696" y="1070693"/>
                  <a:pt x="1612966" y="1071880"/>
                </a:cubicBezTo>
                <a:cubicBezTo>
                  <a:pt x="1653452" y="1075798"/>
                  <a:pt x="1694246" y="1075267"/>
                  <a:pt x="1734886" y="1076960"/>
                </a:cubicBezTo>
                <a:cubicBezTo>
                  <a:pt x="1750126" y="1102360"/>
                  <a:pt x="1769605" y="1125657"/>
                  <a:pt x="1780606" y="1153160"/>
                </a:cubicBezTo>
                <a:cubicBezTo>
                  <a:pt x="1805504" y="1215406"/>
                  <a:pt x="1795916" y="1186424"/>
                  <a:pt x="1811086" y="1239520"/>
                </a:cubicBezTo>
                <a:cubicBezTo>
                  <a:pt x="1809393" y="1276773"/>
                  <a:pt x="1812137" y="1314496"/>
                  <a:pt x="1806006" y="1351280"/>
                </a:cubicBezTo>
                <a:cubicBezTo>
                  <a:pt x="1805002" y="1357302"/>
                  <a:pt x="1796689" y="1359959"/>
                  <a:pt x="1790766" y="1361440"/>
                </a:cubicBezTo>
                <a:cubicBezTo>
                  <a:pt x="1775890" y="1365159"/>
                  <a:pt x="1760286" y="1364827"/>
                  <a:pt x="1745046" y="1366520"/>
                </a:cubicBezTo>
                <a:lnTo>
                  <a:pt x="1724726" y="1371600"/>
                </a:lnTo>
              </a:path>
            </a:pathLst>
          </a:custGeom>
          <a:no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TextBox 30">
            <a:extLst>
              <a:ext uri="{FF2B5EF4-FFF2-40B4-BE49-F238E27FC236}">
                <a16:creationId xmlns:a16="http://schemas.microsoft.com/office/drawing/2014/main" id="{273C579B-069C-45A9-B71E-B6459DC8F5CE}"/>
              </a:ext>
            </a:extLst>
          </p:cNvPr>
          <p:cNvSpPr txBox="1"/>
          <p:nvPr/>
        </p:nvSpPr>
        <p:spPr>
          <a:xfrm>
            <a:off x="1155634" y="5683548"/>
            <a:ext cx="7258458" cy="338554"/>
          </a:xfrm>
          <a:prstGeom prst="rect">
            <a:avLst/>
          </a:prstGeom>
          <a:noFill/>
        </p:spPr>
        <p:txBody>
          <a:bodyPr wrap="square">
            <a:spAutoFit/>
          </a:bodyPr>
          <a:lstStyle/>
          <a:p>
            <a:r>
              <a:rPr lang="en-US" sz="1600" b="1" dirty="0">
                <a:solidFill>
                  <a:schemeClr val="tx1"/>
                </a:solidFill>
              </a:rPr>
              <a:t>Blind</a:t>
            </a:r>
            <a:r>
              <a:rPr lang="en-US" sz="1600" dirty="0">
                <a:solidFill>
                  <a:schemeClr val="tx1"/>
                </a:solidFill>
              </a:rPr>
              <a:t> (uniformed) search                                             </a:t>
            </a:r>
            <a:r>
              <a:rPr lang="en-US" sz="1600" b="1" dirty="0">
                <a:solidFill>
                  <a:schemeClr val="tx1"/>
                </a:solidFill>
              </a:rPr>
              <a:t>Heuristic</a:t>
            </a:r>
            <a:r>
              <a:rPr lang="en-US" sz="1600" dirty="0">
                <a:solidFill>
                  <a:schemeClr val="tx1"/>
                </a:solidFill>
              </a:rPr>
              <a:t> (informed) search </a:t>
            </a:r>
            <a:endParaRPr lang="en-US" dirty="0">
              <a:solidFill>
                <a:schemeClr val="tx1"/>
              </a:solidFill>
            </a:endParaRPr>
          </a:p>
        </p:txBody>
      </p:sp>
    </p:spTree>
    <p:extLst>
      <p:ext uri="{BB962C8B-B14F-4D97-AF65-F5344CB8AC3E}">
        <p14:creationId xmlns:p14="http://schemas.microsoft.com/office/powerpoint/2010/main" val="977115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ABFBC92-B2FE-4357-898A-AF8ECF67F3A7}"/>
              </a:ext>
            </a:extLst>
          </p:cNvPr>
          <p:cNvGrpSpPr/>
          <p:nvPr/>
        </p:nvGrpSpPr>
        <p:grpSpPr>
          <a:xfrm>
            <a:off x="4994412" y="3886200"/>
            <a:ext cx="1883907" cy="2682250"/>
            <a:chOff x="6659217" y="520811"/>
            <a:chExt cx="3856382" cy="5490599"/>
          </a:xfrm>
        </p:grpSpPr>
        <p:sp>
          <p:nvSpPr>
            <p:cNvPr id="4" name="Oval 3">
              <a:extLst>
                <a:ext uri="{FF2B5EF4-FFF2-40B4-BE49-F238E27FC236}">
                  <a16:creationId xmlns:a16="http://schemas.microsoft.com/office/drawing/2014/main" id="{BF512288-91EB-4859-873E-418E122842EE}"/>
                </a:ext>
              </a:extLst>
            </p:cNvPr>
            <p:cNvSpPr/>
            <p:nvPr/>
          </p:nvSpPr>
          <p:spPr>
            <a:xfrm>
              <a:off x="6659217" y="520811"/>
              <a:ext cx="3856382" cy="5490599"/>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2F5F2CC2-F986-4841-81C4-517544155A3C}"/>
                </a:ext>
              </a:extLst>
            </p:cNvPr>
            <p:cNvSpPr/>
            <p:nvPr/>
          </p:nvSpPr>
          <p:spPr>
            <a:xfrm>
              <a:off x="7152375" y="915864"/>
              <a:ext cx="2870067" cy="408631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A9AC575E-8E59-4E2F-80F9-6BD0CBF8040A}"/>
                </a:ext>
              </a:extLst>
            </p:cNvPr>
            <p:cNvSpPr/>
            <p:nvPr/>
          </p:nvSpPr>
          <p:spPr>
            <a:xfrm>
              <a:off x="7765841" y="1278509"/>
              <a:ext cx="1643134" cy="2339444"/>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5F6B4D9E-398C-4C74-B6B8-E78DAE0ECACC}"/>
                </a:ext>
              </a:extLst>
            </p:cNvPr>
            <p:cNvSpPr/>
            <p:nvPr/>
          </p:nvSpPr>
          <p:spPr>
            <a:xfrm>
              <a:off x="8036804" y="1594078"/>
              <a:ext cx="1101208" cy="1567867"/>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D978126-8EFE-4AA2-AB67-72B3127CC585}"/>
                </a:ext>
              </a:extLst>
            </p:cNvPr>
            <p:cNvSpPr/>
            <p:nvPr/>
          </p:nvSpPr>
          <p:spPr>
            <a:xfrm>
              <a:off x="8538797" y="2048548"/>
              <a:ext cx="97220" cy="972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Connector 2">
              <a:extLst>
                <a:ext uri="{FF2B5EF4-FFF2-40B4-BE49-F238E27FC236}">
                  <a16:creationId xmlns:a16="http://schemas.microsoft.com/office/drawing/2014/main" id="{CDE5998B-B9FE-4484-A37F-F46543A2D365}"/>
                </a:ext>
              </a:extLst>
            </p:cNvPr>
            <p:cNvCxnSpPr>
              <a:cxnSpLocks/>
            </p:cNvCxnSpPr>
            <p:nvPr/>
          </p:nvCxnSpPr>
          <p:spPr>
            <a:xfrm flipV="1">
              <a:off x="7810475" y="4052766"/>
              <a:ext cx="2111400" cy="126077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565113-04F9-44F5-8AC8-15350ADB6E16}"/>
                </a:ext>
              </a:extLst>
            </p:cNvPr>
            <p:cNvCxnSpPr>
              <a:cxnSpLocks/>
            </p:cNvCxnSpPr>
            <p:nvPr/>
          </p:nvCxnSpPr>
          <p:spPr>
            <a:xfrm>
              <a:off x="7765841" y="3037881"/>
              <a:ext cx="2156034" cy="1007007"/>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946A0A-9B13-40F3-8DD2-01063AAB431C}"/>
                </a:ext>
              </a:extLst>
            </p:cNvPr>
            <p:cNvCxnSpPr>
              <a:cxnSpLocks/>
            </p:cNvCxnSpPr>
            <p:nvPr/>
          </p:nvCxnSpPr>
          <p:spPr>
            <a:xfrm flipV="1">
              <a:off x="7765841" y="2017732"/>
              <a:ext cx="1433192" cy="1020150"/>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54A6D3-9FEE-4B3D-A058-F727CBB22A88}"/>
                </a:ext>
              </a:extLst>
            </p:cNvPr>
            <p:cNvCxnSpPr>
              <a:cxnSpLocks/>
              <a:stCxn id="8" idx="6"/>
            </p:cNvCxnSpPr>
            <p:nvPr/>
          </p:nvCxnSpPr>
          <p:spPr>
            <a:xfrm flipV="1">
              <a:off x="8636017" y="2017732"/>
              <a:ext cx="552626" cy="79426"/>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E2E9E7-807B-4DA5-945A-8E2E826CAB9E}"/>
                </a:ext>
              </a:extLst>
            </p:cNvPr>
            <p:cNvCxnSpPr>
              <a:cxnSpLocks/>
            </p:cNvCxnSpPr>
            <p:nvPr/>
          </p:nvCxnSpPr>
          <p:spPr>
            <a:xfrm flipV="1">
              <a:off x="8190972" y="2105975"/>
              <a:ext cx="363013" cy="3979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D1A82F5-2359-4FCB-825F-7BD3602AE742}"/>
                </a:ext>
              </a:extLst>
            </p:cNvPr>
            <p:cNvSpPr/>
            <p:nvPr/>
          </p:nvSpPr>
          <p:spPr>
            <a:xfrm>
              <a:off x="7765841" y="5272812"/>
              <a:ext cx="97220" cy="97220"/>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9" name="Group 8">
            <a:extLst>
              <a:ext uri="{FF2B5EF4-FFF2-40B4-BE49-F238E27FC236}">
                <a16:creationId xmlns:a16="http://schemas.microsoft.com/office/drawing/2014/main" id="{306AD507-1F87-48DD-9D14-AB8B93D07413}"/>
              </a:ext>
            </a:extLst>
          </p:cNvPr>
          <p:cNvGrpSpPr/>
          <p:nvPr/>
        </p:nvGrpSpPr>
        <p:grpSpPr>
          <a:xfrm>
            <a:off x="924240" y="3886200"/>
            <a:ext cx="1883907" cy="2682250"/>
            <a:chOff x="1232321" y="520811"/>
            <a:chExt cx="3856382" cy="5490599"/>
          </a:xfrm>
        </p:grpSpPr>
        <p:sp>
          <p:nvSpPr>
            <p:cNvPr id="17" name="Oval 16">
              <a:extLst>
                <a:ext uri="{FF2B5EF4-FFF2-40B4-BE49-F238E27FC236}">
                  <a16:creationId xmlns:a16="http://schemas.microsoft.com/office/drawing/2014/main" id="{8E788FAA-6E63-46BC-A827-244BBCFD75F4}"/>
                </a:ext>
              </a:extLst>
            </p:cNvPr>
            <p:cNvSpPr/>
            <p:nvPr/>
          </p:nvSpPr>
          <p:spPr>
            <a:xfrm>
              <a:off x="1232321" y="520811"/>
              <a:ext cx="3856382" cy="5490599"/>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Oval 19">
              <a:extLst>
                <a:ext uri="{FF2B5EF4-FFF2-40B4-BE49-F238E27FC236}">
                  <a16:creationId xmlns:a16="http://schemas.microsoft.com/office/drawing/2014/main" id="{D6F324F3-560F-4802-B3D6-A2D3472DD1AA}"/>
                </a:ext>
              </a:extLst>
            </p:cNvPr>
            <p:cNvSpPr/>
            <p:nvPr/>
          </p:nvSpPr>
          <p:spPr>
            <a:xfrm>
              <a:off x="1725479" y="915864"/>
              <a:ext cx="2870067" cy="4086313"/>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Oval 20">
              <a:extLst>
                <a:ext uri="{FF2B5EF4-FFF2-40B4-BE49-F238E27FC236}">
                  <a16:creationId xmlns:a16="http://schemas.microsoft.com/office/drawing/2014/main" id="{1627DC3D-5E45-4DCB-9EAB-8E67CCFCEF91}"/>
                </a:ext>
              </a:extLst>
            </p:cNvPr>
            <p:cNvSpPr/>
            <p:nvPr/>
          </p:nvSpPr>
          <p:spPr>
            <a:xfrm>
              <a:off x="2338945" y="1278509"/>
              <a:ext cx="1643134" cy="2339444"/>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84739640-D474-44E8-9625-DF89E6481994}"/>
                </a:ext>
              </a:extLst>
            </p:cNvPr>
            <p:cNvSpPr/>
            <p:nvPr/>
          </p:nvSpPr>
          <p:spPr>
            <a:xfrm>
              <a:off x="2609908" y="1594078"/>
              <a:ext cx="1101208" cy="1567867"/>
            </a:xfrm>
            <a:prstGeom prst="ellipse">
              <a:avLst/>
            </a:prstGeom>
            <a:solidFill>
              <a:srgbClr val="4472C4">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Oval 22">
              <a:extLst>
                <a:ext uri="{FF2B5EF4-FFF2-40B4-BE49-F238E27FC236}">
                  <a16:creationId xmlns:a16="http://schemas.microsoft.com/office/drawing/2014/main" id="{123551B0-B0C9-40CC-AC45-C2E7D850BBA7}"/>
                </a:ext>
              </a:extLst>
            </p:cNvPr>
            <p:cNvSpPr/>
            <p:nvPr/>
          </p:nvSpPr>
          <p:spPr>
            <a:xfrm>
              <a:off x="3111901" y="2048548"/>
              <a:ext cx="97220" cy="972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FCDACFB1-01D4-4331-A45F-B31BBB816120}"/>
                </a:ext>
              </a:extLst>
            </p:cNvPr>
            <p:cNvSpPr/>
            <p:nvPr/>
          </p:nvSpPr>
          <p:spPr>
            <a:xfrm>
              <a:off x="2338945" y="5272812"/>
              <a:ext cx="97220" cy="97220"/>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reeform: Shape 1">
              <a:extLst>
                <a:ext uri="{FF2B5EF4-FFF2-40B4-BE49-F238E27FC236}">
                  <a16:creationId xmlns:a16="http://schemas.microsoft.com/office/drawing/2014/main" id="{B8EBF8BC-D0A0-4000-83B8-2DD9354C2161}"/>
                </a:ext>
              </a:extLst>
            </p:cNvPr>
            <p:cNvSpPr/>
            <p:nvPr/>
          </p:nvSpPr>
          <p:spPr>
            <a:xfrm>
              <a:off x="1455354" y="721360"/>
              <a:ext cx="3376452" cy="4762534"/>
            </a:xfrm>
            <a:custGeom>
              <a:avLst/>
              <a:gdLst>
                <a:gd name="connsiteX0" fmla="*/ 937326 w 3376452"/>
                <a:gd name="connsiteY0" fmla="*/ 4587240 h 4762534"/>
                <a:gd name="connsiteX1" fmla="*/ 1003366 w 3376452"/>
                <a:gd name="connsiteY1" fmla="*/ 4551680 h 4762534"/>
                <a:gd name="connsiteX2" fmla="*/ 1165926 w 3376452"/>
                <a:gd name="connsiteY2" fmla="*/ 4556760 h 4762534"/>
                <a:gd name="connsiteX3" fmla="*/ 1343726 w 3376452"/>
                <a:gd name="connsiteY3" fmla="*/ 4617720 h 4762534"/>
                <a:gd name="connsiteX4" fmla="*/ 1435166 w 3376452"/>
                <a:gd name="connsiteY4" fmla="*/ 4683760 h 4762534"/>
                <a:gd name="connsiteX5" fmla="*/ 1445326 w 3376452"/>
                <a:gd name="connsiteY5" fmla="*/ 4714240 h 4762534"/>
                <a:gd name="connsiteX6" fmla="*/ 1323406 w 3376452"/>
                <a:gd name="connsiteY6" fmla="*/ 4754880 h 4762534"/>
                <a:gd name="connsiteX7" fmla="*/ 1277686 w 3376452"/>
                <a:gd name="connsiteY7" fmla="*/ 4739640 h 4762534"/>
                <a:gd name="connsiteX8" fmla="*/ 1231966 w 3376452"/>
                <a:gd name="connsiteY8" fmla="*/ 4714240 h 4762534"/>
                <a:gd name="connsiteX9" fmla="*/ 1201486 w 3376452"/>
                <a:gd name="connsiteY9" fmla="*/ 4688840 h 4762534"/>
                <a:gd name="connsiteX10" fmla="*/ 1186246 w 3376452"/>
                <a:gd name="connsiteY10" fmla="*/ 4648200 h 4762534"/>
                <a:gd name="connsiteX11" fmla="*/ 1191326 w 3376452"/>
                <a:gd name="connsiteY11" fmla="*/ 4627880 h 4762534"/>
                <a:gd name="connsiteX12" fmla="*/ 1211646 w 3376452"/>
                <a:gd name="connsiteY12" fmla="*/ 4587240 h 4762534"/>
                <a:gd name="connsiteX13" fmla="*/ 1221806 w 3376452"/>
                <a:gd name="connsiteY13" fmla="*/ 4556760 h 4762534"/>
                <a:gd name="connsiteX14" fmla="*/ 1267526 w 3376452"/>
                <a:gd name="connsiteY14" fmla="*/ 4526280 h 4762534"/>
                <a:gd name="connsiteX15" fmla="*/ 1353886 w 3376452"/>
                <a:gd name="connsiteY15" fmla="*/ 4511040 h 4762534"/>
                <a:gd name="connsiteX16" fmla="*/ 1419926 w 3376452"/>
                <a:gd name="connsiteY16" fmla="*/ 4485640 h 4762534"/>
                <a:gd name="connsiteX17" fmla="*/ 1465646 w 3376452"/>
                <a:gd name="connsiteY17" fmla="*/ 4429760 h 4762534"/>
                <a:gd name="connsiteX18" fmla="*/ 1480886 w 3376452"/>
                <a:gd name="connsiteY18" fmla="*/ 4333240 h 4762534"/>
                <a:gd name="connsiteX19" fmla="*/ 1247206 w 3376452"/>
                <a:gd name="connsiteY19" fmla="*/ 4094480 h 4762534"/>
                <a:gd name="connsiteX20" fmla="*/ 977966 w 3376452"/>
                <a:gd name="connsiteY20" fmla="*/ 3926840 h 4762534"/>
                <a:gd name="connsiteX21" fmla="*/ 840806 w 3376452"/>
                <a:gd name="connsiteY21" fmla="*/ 3850640 h 4762534"/>
                <a:gd name="connsiteX22" fmla="*/ 820486 w 3376452"/>
                <a:gd name="connsiteY22" fmla="*/ 3840480 h 4762534"/>
                <a:gd name="connsiteX23" fmla="*/ 581726 w 3376452"/>
                <a:gd name="connsiteY23" fmla="*/ 3830320 h 4762534"/>
                <a:gd name="connsiteX24" fmla="*/ 495366 w 3376452"/>
                <a:gd name="connsiteY24" fmla="*/ 3830320 h 4762534"/>
                <a:gd name="connsiteX25" fmla="*/ 444566 w 3376452"/>
                <a:gd name="connsiteY25" fmla="*/ 3876040 h 4762534"/>
                <a:gd name="connsiteX26" fmla="*/ 388686 w 3376452"/>
                <a:gd name="connsiteY26" fmla="*/ 3937000 h 4762534"/>
                <a:gd name="connsiteX27" fmla="*/ 383606 w 3376452"/>
                <a:gd name="connsiteY27" fmla="*/ 3962400 h 4762534"/>
                <a:gd name="connsiteX28" fmla="*/ 444566 w 3376452"/>
                <a:gd name="connsiteY28" fmla="*/ 4018280 h 4762534"/>
                <a:gd name="connsiteX29" fmla="*/ 678246 w 3376452"/>
                <a:gd name="connsiteY29" fmla="*/ 4069080 h 4762534"/>
                <a:gd name="connsiteX30" fmla="*/ 917006 w 3376452"/>
                <a:gd name="connsiteY30" fmla="*/ 3972560 h 4762534"/>
                <a:gd name="connsiteX31" fmla="*/ 977966 w 3376452"/>
                <a:gd name="connsiteY31" fmla="*/ 3931920 h 4762534"/>
                <a:gd name="connsiteX32" fmla="*/ 1038926 w 3376452"/>
                <a:gd name="connsiteY32" fmla="*/ 3881120 h 4762534"/>
                <a:gd name="connsiteX33" fmla="*/ 1155766 w 3376452"/>
                <a:gd name="connsiteY33" fmla="*/ 3820160 h 4762534"/>
                <a:gd name="connsiteX34" fmla="*/ 1318326 w 3376452"/>
                <a:gd name="connsiteY34" fmla="*/ 3901440 h 4762534"/>
                <a:gd name="connsiteX35" fmla="*/ 1435166 w 3376452"/>
                <a:gd name="connsiteY35" fmla="*/ 3992880 h 4762534"/>
                <a:gd name="connsiteX36" fmla="*/ 1455486 w 3376452"/>
                <a:gd name="connsiteY36" fmla="*/ 4013200 h 4762534"/>
                <a:gd name="connsiteX37" fmla="*/ 1485966 w 3376452"/>
                <a:gd name="connsiteY37" fmla="*/ 4053840 h 4762534"/>
                <a:gd name="connsiteX38" fmla="*/ 1465646 w 3376452"/>
                <a:gd name="connsiteY38" fmla="*/ 3855720 h 4762534"/>
                <a:gd name="connsiteX39" fmla="*/ 1419926 w 3376452"/>
                <a:gd name="connsiteY39" fmla="*/ 3718560 h 4762534"/>
                <a:gd name="connsiteX40" fmla="*/ 1348806 w 3376452"/>
                <a:gd name="connsiteY40" fmla="*/ 3627120 h 4762534"/>
                <a:gd name="connsiteX41" fmla="*/ 1191326 w 3376452"/>
                <a:gd name="connsiteY41" fmla="*/ 3510280 h 4762534"/>
                <a:gd name="connsiteX42" fmla="*/ 1115126 w 3376452"/>
                <a:gd name="connsiteY42" fmla="*/ 3505200 h 4762534"/>
                <a:gd name="connsiteX43" fmla="*/ 886526 w 3376452"/>
                <a:gd name="connsiteY43" fmla="*/ 3495040 h 4762534"/>
                <a:gd name="connsiteX44" fmla="*/ 917006 w 3376452"/>
                <a:gd name="connsiteY44" fmla="*/ 3429000 h 4762534"/>
                <a:gd name="connsiteX45" fmla="*/ 998286 w 3376452"/>
                <a:gd name="connsiteY45" fmla="*/ 3383280 h 4762534"/>
                <a:gd name="connsiteX46" fmla="*/ 1237046 w 3376452"/>
                <a:gd name="connsiteY46" fmla="*/ 3296920 h 4762534"/>
                <a:gd name="connsiteX47" fmla="*/ 1272606 w 3376452"/>
                <a:gd name="connsiteY47" fmla="*/ 3291840 h 4762534"/>
                <a:gd name="connsiteX48" fmla="*/ 1485966 w 3376452"/>
                <a:gd name="connsiteY48" fmla="*/ 3357880 h 4762534"/>
                <a:gd name="connsiteX49" fmla="*/ 1653606 w 3376452"/>
                <a:gd name="connsiteY49" fmla="*/ 3489960 h 4762534"/>
                <a:gd name="connsiteX50" fmla="*/ 1755206 w 3376452"/>
                <a:gd name="connsiteY50" fmla="*/ 3566160 h 4762534"/>
                <a:gd name="connsiteX51" fmla="*/ 1988886 w 3376452"/>
                <a:gd name="connsiteY51" fmla="*/ 3804920 h 4762534"/>
                <a:gd name="connsiteX52" fmla="*/ 2039686 w 3376452"/>
                <a:gd name="connsiteY52" fmla="*/ 3870960 h 4762534"/>
                <a:gd name="connsiteX53" fmla="*/ 2075246 w 3376452"/>
                <a:gd name="connsiteY53" fmla="*/ 3942080 h 4762534"/>
                <a:gd name="connsiteX54" fmla="*/ 2126046 w 3376452"/>
                <a:gd name="connsiteY54" fmla="*/ 4018280 h 4762534"/>
                <a:gd name="connsiteX55" fmla="*/ 2141286 w 3376452"/>
                <a:gd name="connsiteY55" fmla="*/ 4038600 h 4762534"/>
                <a:gd name="connsiteX56" fmla="*/ 2176846 w 3376452"/>
                <a:gd name="connsiteY56" fmla="*/ 4053840 h 4762534"/>
                <a:gd name="connsiteX57" fmla="*/ 2344486 w 3376452"/>
                <a:gd name="connsiteY57" fmla="*/ 4079240 h 4762534"/>
                <a:gd name="connsiteX58" fmla="*/ 2568006 w 3376452"/>
                <a:gd name="connsiteY58" fmla="*/ 4048760 h 4762534"/>
                <a:gd name="connsiteX59" fmla="*/ 2649286 w 3376452"/>
                <a:gd name="connsiteY59" fmla="*/ 4008120 h 4762534"/>
                <a:gd name="connsiteX60" fmla="*/ 2695006 w 3376452"/>
                <a:gd name="connsiteY60" fmla="*/ 3972560 h 4762534"/>
                <a:gd name="connsiteX61" fmla="*/ 2715326 w 3376452"/>
                <a:gd name="connsiteY61" fmla="*/ 3942080 h 4762534"/>
                <a:gd name="connsiteX62" fmla="*/ 2674686 w 3376452"/>
                <a:gd name="connsiteY62" fmla="*/ 4170680 h 4762534"/>
                <a:gd name="connsiteX63" fmla="*/ 2649286 w 3376452"/>
                <a:gd name="connsiteY63" fmla="*/ 4231640 h 4762534"/>
                <a:gd name="connsiteX64" fmla="*/ 2628966 w 3376452"/>
                <a:gd name="connsiteY64" fmla="*/ 4272280 h 4762534"/>
                <a:gd name="connsiteX65" fmla="*/ 2476566 w 3376452"/>
                <a:gd name="connsiteY65" fmla="*/ 4455160 h 4762534"/>
                <a:gd name="connsiteX66" fmla="*/ 2420686 w 3376452"/>
                <a:gd name="connsiteY66" fmla="*/ 4490720 h 4762534"/>
                <a:gd name="connsiteX67" fmla="*/ 2314006 w 3376452"/>
                <a:gd name="connsiteY67" fmla="*/ 4566920 h 4762534"/>
                <a:gd name="connsiteX68" fmla="*/ 2171766 w 3376452"/>
                <a:gd name="connsiteY68" fmla="*/ 4638040 h 4762534"/>
                <a:gd name="connsiteX69" fmla="*/ 2049846 w 3376452"/>
                <a:gd name="connsiteY69" fmla="*/ 4668520 h 4762534"/>
                <a:gd name="connsiteX70" fmla="*/ 1912686 w 3376452"/>
                <a:gd name="connsiteY70" fmla="*/ 4699000 h 4762534"/>
                <a:gd name="connsiteX71" fmla="*/ 1872046 w 3376452"/>
                <a:gd name="connsiteY71" fmla="*/ 4693920 h 4762534"/>
                <a:gd name="connsiteX72" fmla="*/ 1770446 w 3376452"/>
                <a:gd name="connsiteY72" fmla="*/ 4566920 h 4762534"/>
                <a:gd name="connsiteX73" fmla="*/ 1755206 w 3376452"/>
                <a:gd name="connsiteY73" fmla="*/ 4480560 h 4762534"/>
                <a:gd name="connsiteX74" fmla="*/ 1785686 w 3376452"/>
                <a:gd name="connsiteY74" fmla="*/ 4384040 h 4762534"/>
                <a:gd name="connsiteX75" fmla="*/ 1882206 w 3376452"/>
                <a:gd name="connsiteY75" fmla="*/ 4267200 h 4762534"/>
                <a:gd name="connsiteX76" fmla="*/ 1973646 w 3376452"/>
                <a:gd name="connsiteY76" fmla="*/ 4221480 h 4762534"/>
                <a:gd name="connsiteX77" fmla="*/ 2080326 w 3376452"/>
                <a:gd name="connsiteY77" fmla="*/ 4185920 h 4762534"/>
                <a:gd name="connsiteX78" fmla="*/ 2181926 w 3376452"/>
                <a:gd name="connsiteY78" fmla="*/ 4180840 h 4762534"/>
                <a:gd name="connsiteX79" fmla="*/ 2517206 w 3376452"/>
                <a:gd name="connsiteY79" fmla="*/ 4170680 h 4762534"/>
                <a:gd name="connsiteX80" fmla="*/ 2613726 w 3376452"/>
                <a:gd name="connsiteY80" fmla="*/ 4140200 h 4762534"/>
                <a:gd name="connsiteX81" fmla="*/ 2689926 w 3376452"/>
                <a:gd name="connsiteY81" fmla="*/ 4119880 h 4762534"/>
                <a:gd name="connsiteX82" fmla="*/ 2755966 w 3376452"/>
                <a:gd name="connsiteY82" fmla="*/ 4089400 h 4762534"/>
                <a:gd name="connsiteX83" fmla="*/ 2837246 w 3376452"/>
                <a:gd name="connsiteY83" fmla="*/ 4023360 h 4762534"/>
                <a:gd name="connsiteX84" fmla="*/ 2872806 w 3376452"/>
                <a:gd name="connsiteY84" fmla="*/ 3957320 h 4762534"/>
                <a:gd name="connsiteX85" fmla="*/ 2822006 w 3376452"/>
                <a:gd name="connsiteY85" fmla="*/ 3759200 h 4762534"/>
                <a:gd name="connsiteX86" fmla="*/ 2578166 w 3376452"/>
                <a:gd name="connsiteY86" fmla="*/ 3489960 h 4762534"/>
                <a:gd name="connsiteX87" fmla="*/ 2471486 w 3376452"/>
                <a:gd name="connsiteY87" fmla="*/ 3449320 h 4762534"/>
                <a:gd name="connsiteX88" fmla="*/ 1938086 w 3376452"/>
                <a:gd name="connsiteY88" fmla="*/ 3393440 h 4762534"/>
                <a:gd name="connsiteX89" fmla="*/ 1618046 w 3376452"/>
                <a:gd name="connsiteY89" fmla="*/ 3378200 h 4762534"/>
                <a:gd name="connsiteX90" fmla="*/ 1379286 w 3376452"/>
                <a:gd name="connsiteY90" fmla="*/ 3362960 h 4762534"/>
                <a:gd name="connsiteX91" fmla="*/ 1216726 w 3376452"/>
                <a:gd name="connsiteY91" fmla="*/ 3296920 h 4762534"/>
                <a:gd name="connsiteX92" fmla="*/ 1186246 w 3376452"/>
                <a:gd name="connsiteY92" fmla="*/ 3251200 h 4762534"/>
                <a:gd name="connsiteX93" fmla="*/ 1257366 w 3376452"/>
                <a:gd name="connsiteY93" fmla="*/ 3185160 h 4762534"/>
                <a:gd name="connsiteX94" fmla="*/ 1485966 w 3376452"/>
                <a:gd name="connsiteY94" fmla="*/ 3149600 h 4762534"/>
                <a:gd name="connsiteX95" fmla="*/ 1973646 w 3376452"/>
                <a:gd name="connsiteY95" fmla="*/ 3266440 h 4762534"/>
                <a:gd name="connsiteX96" fmla="*/ 2217486 w 3376452"/>
                <a:gd name="connsiteY96" fmla="*/ 3332480 h 4762534"/>
                <a:gd name="connsiteX97" fmla="*/ 2380046 w 3376452"/>
                <a:gd name="connsiteY97" fmla="*/ 3418840 h 4762534"/>
                <a:gd name="connsiteX98" fmla="*/ 2750886 w 3376452"/>
                <a:gd name="connsiteY98" fmla="*/ 3688080 h 4762534"/>
                <a:gd name="connsiteX99" fmla="*/ 2903286 w 3376452"/>
                <a:gd name="connsiteY99" fmla="*/ 3789680 h 4762534"/>
                <a:gd name="connsiteX100" fmla="*/ 2959166 w 3376452"/>
                <a:gd name="connsiteY100" fmla="*/ 3799840 h 4762534"/>
                <a:gd name="connsiteX101" fmla="*/ 3111566 w 3376452"/>
                <a:gd name="connsiteY101" fmla="*/ 3764280 h 4762534"/>
                <a:gd name="connsiteX102" fmla="*/ 3223326 w 3376452"/>
                <a:gd name="connsiteY102" fmla="*/ 3596640 h 4762534"/>
                <a:gd name="connsiteX103" fmla="*/ 3238566 w 3376452"/>
                <a:gd name="connsiteY103" fmla="*/ 3489960 h 4762534"/>
                <a:gd name="connsiteX104" fmla="*/ 3258886 w 3376452"/>
                <a:gd name="connsiteY104" fmla="*/ 3388360 h 4762534"/>
                <a:gd name="connsiteX105" fmla="*/ 3263966 w 3376452"/>
                <a:gd name="connsiteY105" fmla="*/ 3291840 h 4762534"/>
                <a:gd name="connsiteX106" fmla="*/ 3253806 w 3376452"/>
                <a:gd name="connsiteY106" fmla="*/ 3185160 h 4762534"/>
                <a:gd name="connsiteX107" fmla="*/ 3172526 w 3376452"/>
                <a:gd name="connsiteY107" fmla="*/ 3088640 h 4762534"/>
                <a:gd name="connsiteX108" fmla="*/ 2852486 w 3376452"/>
                <a:gd name="connsiteY108" fmla="*/ 2946400 h 4762534"/>
                <a:gd name="connsiteX109" fmla="*/ 2771206 w 3376452"/>
                <a:gd name="connsiteY109" fmla="*/ 2941320 h 4762534"/>
                <a:gd name="connsiteX110" fmla="*/ 2598486 w 3376452"/>
                <a:gd name="connsiteY110" fmla="*/ 2966720 h 4762534"/>
                <a:gd name="connsiteX111" fmla="*/ 2253046 w 3376452"/>
                <a:gd name="connsiteY111" fmla="*/ 3048000 h 4762534"/>
                <a:gd name="connsiteX112" fmla="*/ 2120966 w 3376452"/>
                <a:gd name="connsiteY112" fmla="*/ 3058160 h 4762534"/>
                <a:gd name="connsiteX113" fmla="*/ 1780606 w 3376452"/>
                <a:gd name="connsiteY113" fmla="*/ 3124200 h 4762534"/>
                <a:gd name="connsiteX114" fmla="*/ 1623126 w 3376452"/>
                <a:gd name="connsiteY114" fmla="*/ 3169920 h 4762534"/>
                <a:gd name="connsiteX115" fmla="*/ 1465646 w 3376452"/>
                <a:gd name="connsiteY115" fmla="*/ 3195320 h 4762534"/>
                <a:gd name="connsiteX116" fmla="*/ 1196406 w 3376452"/>
                <a:gd name="connsiteY116" fmla="*/ 3164840 h 4762534"/>
                <a:gd name="connsiteX117" fmla="*/ 1089726 w 3376452"/>
                <a:gd name="connsiteY117" fmla="*/ 3119120 h 4762534"/>
                <a:gd name="connsiteX118" fmla="*/ 850966 w 3376452"/>
                <a:gd name="connsiteY118" fmla="*/ 3048000 h 4762534"/>
                <a:gd name="connsiteX119" fmla="*/ 805246 w 3376452"/>
                <a:gd name="connsiteY119" fmla="*/ 3027680 h 4762534"/>
                <a:gd name="connsiteX120" fmla="*/ 764606 w 3376452"/>
                <a:gd name="connsiteY120" fmla="*/ 2997200 h 4762534"/>
                <a:gd name="connsiteX121" fmla="*/ 642686 w 3376452"/>
                <a:gd name="connsiteY121" fmla="*/ 2992120 h 4762534"/>
                <a:gd name="connsiteX122" fmla="*/ 398846 w 3376452"/>
                <a:gd name="connsiteY122" fmla="*/ 3129280 h 4762534"/>
                <a:gd name="connsiteX123" fmla="*/ 317566 w 3376452"/>
                <a:gd name="connsiteY123" fmla="*/ 3225800 h 4762534"/>
                <a:gd name="connsiteX124" fmla="*/ 297246 w 3376452"/>
                <a:gd name="connsiteY124" fmla="*/ 3251200 h 4762534"/>
                <a:gd name="connsiteX125" fmla="*/ 282006 w 3376452"/>
                <a:gd name="connsiteY125" fmla="*/ 2992120 h 4762534"/>
                <a:gd name="connsiteX126" fmla="*/ 332806 w 3376452"/>
                <a:gd name="connsiteY126" fmla="*/ 2915920 h 4762534"/>
                <a:gd name="connsiteX127" fmla="*/ 373446 w 3376452"/>
                <a:gd name="connsiteY127" fmla="*/ 2885440 h 4762534"/>
                <a:gd name="connsiteX128" fmla="*/ 424246 w 3376452"/>
                <a:gd name="connsiteY128" fmla="*/ 2875280 h 4762534"/>
                <a:gd name="connsiteX129" fmla="*/ 683326 w 3376452"/>
                <a:gd name="connsiteY129" fmla="*/ 2905760 h 4762534"/>
                <a:gd name="connsiteX130" fmla="*/ 718886 w 3376452"/>
                <a:gd name="connsiteY130" fmla="*/ 2931160 h 4762534"/>
                <a:gd name="connsiteX131" fmla="*/ 739206 w 3376452"/>
                <a:gd name="connsiteY131" fmla="*/ 2956560 h 4762534"/>
                <a:gd name="connsiteX132" fmla="*/ 749366 w 3376452"/>
                <a:gd name="connsiteY132" fmla="*/ 3058160 h 4762534"/>
                <a:gd name="connsiteX133" fmla="*/ 729046 w 3376452"/>
                <a:gd name="connsiteY133" fmla="*/ 3302000 h 4762534"/>
                <a:gd name="connsiteX134" fmla="*/ 769686 w 3376452"/>
                <a:gd name="connsiteY134" fmla="*/ 3368040 h 4762534"/>
                <a:gd name="connsiteX135" fmla="*/ 1008446 w 3376452"/>
                <a:gd name="connsiteY135" fmla="*/ 3413760 h 4762534"/>
                <a:gd name="connsiteX136" fmla="*/ 1104966 w 3376452"/>
                <a:gd name="connsiteY136" fmla="*/ 3378200 h 4762534"/>
                <a:gd name="connsiteX137" fmla="*/ 1165926 w 3376452"/>
                <a:gd name="connsiteY137" fmla="*/ 3312160 h 4762534"/>
                <a:gd name="connsiteX138" fmla="*/ 1216726 w 3376452"/>
                <a:gd name="connsiteY138" fmla="*/ 3175000 h 4762534"/>
                <a:gd name="connsiteX139" fmla="*/ 1231966 w 3376452"/>
                <a:gd name="connsiteY139" fmla="*/ 3114040 h 4762534"/>
                <a:gd name="connsiteX140" fmla="*/ 1257366 w 3376452"/>
                <a:gd name="connsiteY140" fmla="*/ 3073400 h 4762534"/>
                <a:gd name="connsiteX141" fmla="*/ 1374206 w 3376452"/>
                <a:gd name="connsiteY141" fmla="*/ 2966720 h 4762534"/>
                <a:gd name="connsiteX142" fmla="*/ 1460566 w 3376452"/>
                <a:gd name="connsiteY142" fmla="*/ 2946400 h 4762534"/>
                <a:gd name="connsiteX143" fmla="*/ 1628206 w 3376452"/>
                <a:gd name="connsiteY143" fmla="*/ 2854960 h 4762534"/>
                <a:gd name="connsiteX144" fmla="*/ 1668846 w 3376452"/>
                <a:gd name="connsiteY144" fmla="*/ 2804160 h 4762534"/>
                <a:gd name="connsiteX145" fmla="*/ 1689166 w 3376452"/>
                <a:gd name="connsiteY145" fmla="*/ 2768600 h 4762534"/>
                <a:gd name="connsiteX146" fmla="*/ 1739966 w 3376452"/>
                <a:gd name="connsiteY146" fmla="*/ 2753360 h 4762534"/>
                <a:gd name="connsiteX147" fmla="*/ 2527366 w 3376452"/>
                <a:gd name="connsiteY147" fmla="*/ 2854960 h 4762534"/>
                <a:gd name="connsiteX148" fmla="*/ 2557846 w 3376452"/>
                <a:gd name="connsiteY148" fmla="*/ 2910840 h 4762534"/>
                <a:gd name="connsiteX149" fmla="*/ 2512126 w 3376452"/>
                <a:gd name="connsiteY149" fmla="*/ 3098800 h 4762534"/>
                <a:gd name="connsiteX150" fmla="*/ 2466406 w 3376452"/>
                <a:gd name="connsiteY150" fmla="*/ 3241040 h 4762534"/>
                <a:gd name="connsiteX151" fmla="*/ 2415606 w 3376452"/>
                <a:gd name="connsiteY151" fmla="*/ 3327400 h 4762534"/>
                <a:gd name="connsiteX152" fmla="*/ 2171766 w 3376452"/>
                <a:gd name="connsiteY152" fmla="*/ 3525520 h 4762534"/>
                <a:gd name="connsiteX153" fmla="*/ 1831406 w 3376452"/>
                <a:gd name="connsiteY153" fmla="*/ 3688080 h 4762534"/>
                <a:gd name="connsiteX154" fmla="*/ 1684086 w 3376452"/>
                <a:gd name="connsiteY154" fmla="*/ 3647440 h 4762534"/>
                <a:gd name="connsiteX155" fmla="*/ 1516446 w 3376452"/>
                <a:gd name="connsiteY155" fmla="*/ 3444240 h 4762534"/>
                <a:gd name="connsiteX156" fmla="*/ 1475806 w 3376452"/>
                <a:gd name="connsiteY156" fmla="*/ 3383280 h 4762534"/>
                <a:gd name="connsiteX157" fmla="*/ 1430086 w 3376452"/>
                <a:gd name="connsiteY157" fmla="*/ 3302000 h 4762534"/>
                <a:gd name="connsiteX158" fmla="*/ 1313246 w 3376452"/>
                <a:gd name="connsiteY158" fmla="*/ 3129280 h 4762534"/>
                <a:gd name="connsiteX159" fmla="*/ 1272606 w 3376452"/>
                <a:gd name="connsiteY159" fmla="*/ 3063240 h 4762534"/>
                <a:gd name="connsiteX160" fmla="*/ 1191326 w 3376452"/>
                <a:gd name="connsiteY160" fmla="*/ 2951480 h 4762534"/>
                <a:gd name="connsiteX161" fmla="*/ 1044006 w 3376452"/>
                <a:gd name="connsiteY161" fmla="*/ 2717800 h 4762534"/>
                <a:gd name="connsiteX162" fmla="*/ 1038926 w 3376452"/>
                <a:gd name="connsiteY162" fmla="*/ 2677160 h 4762534"/>
                <a:gd name="connsiteX163" fmla="*/ 1277686 w 3376452"/>
                <a:gd name="connsiteY163" fmla="*/ 2585720 h 4762534"/>
                <a:gd name="connsiteX164" fmla="*/ 1739966 w 3376452"/>
                <a:gd name="connsiteY164" fmla="*/ 2524760 h 4762534"/>
                <a:gd name="connsiteX165" fmla="*/ 1872046 w 3376452"/>
                <a:gd name="connsiteY165" fmla="*/ 2499360 h 4762534"/>
                <a:gd name="connsiteX166" fmla="*/ 2029526 w 3376452"/>
                <a:gd name="connsiteY166" fmla="*/ 2468880 h 4762534"/>
                <a:gd name="connsiteX167" fmla="*/ 2217486 w 3376452"/>
                <a:gd name="connsiteY167" fmla="*/ 2413000 h 4762534"/>
                <a:gd name="connsiteX168" fmla="*/ 2324166 w 3376452"/>
                <a:gd name="connsiteY168" fmla="*/ 2331720 h 4762534"/>
                <a:gd name="connsiteX169" fmla="*/ 2329246 w 3376452"/>
                <a:gd name="connsiteY169" fmla="*/ 2316480 h 4762534"/>
                <a:gd name="connsiteX170" fmla="*/ 2319086 w 3376452"/>
                <a:gd name="connsiteY170" fmla="*/ 2280920 h 4762534"/>
                <a:gd name="connsiteX171" fmla="*/ 2126046 w 3376452"/>
                <a:gd name="connsiteY171" fmla="*/ 2143760 h 4762534"/>
                <a:gd name="connsiteX172" fmla="*/ 1902526 w 3376452"/>
                <a:gd name="connsiteY172" fmla="*/ 2092960 h 4762534"/>
                <a:gd name="connsiteX173" fmla="*/ 1790766 w 3376452"/>
                <a:gd name="connsiteY173" fmla="*/ 2087880 h 4762534"/>
                <a:gd name="connsiteX174" fmla="*/ 1369126 w 3376452"/>
                <a:gd name="connsiteY174" fmla="*/ 2138680 h 4762534"/>
                <a:gd name="connsiteX175" fmla="*/ 1191326 w 3376452"/>
                <a:gd name="connsiteY175" fmla="*/ 2209800 h 4762534"/>
                <a:gd name="connsiteX176" fmla="*/ 1059246 w 3376452"/>
                <a:gd name="connsiteY176" fmla="*/ 2301240 h 4762534"/>
                <a:gd name="connsiteX177" fmla="*/ 861126 w 3376452"/>
                <a:gd name="connsiteY177" fmla="*/ 2392680 h 4762534"/>
                <a:gd name="connsiteX178" fmla="*/ 815406 w 3376452"/>
                <a:gd name="connsiteY178" fmla="*/ 2402840 h 4762534"/>
                <a:gd name="connsiteX179" fmla="*/ 784926 w 3376452"/>
                <a:gd name="connsiteY179" fmla="*/ 2392680 h 4762534"/>
                <a:gd name="connsiteX180" fmla="*/ 683326 w 3376452"/>
                <a:gd name="connsiteY180" fmla="*/ 2265680 h 4762534"/>
                <a:gd name="connsiteX181" fmla="*/ 566486 w 3376452"/>
                <a:gd name="connsiteY181" fmla="*/ 2026920 h 4762534"/>
                <a:gd name="connsiteX182" fmla="*/ 530926 w 3376452"/>
                <a:gd name="connsiteY182" fmla="*/ 1960880 h 4762534"/>
                <a:gd name="connsiteX183" fmla="*/ 490286 w 3376452"/>
                <a:gd name="connsiteY183" fmla="*/ 1899920 h 4762534"/>
                <a:gd name="connsiteX184" fmla="*/ 475046 w 3376452"/>
                <a:gd name="connsiteY184" fmla="*/ 1849120 h 4762534"/>
                <a:gd name="connsiteX185" fmla="*/ 520766 w 3376452"/>
                <a:gd name="connsiteY185" fmla="*/ 1808480 h 4762534"/>
                <a:gd name="connsiteX186" fmla="*/ 576646 w 3376452"/>
                <a:gd name="connsiteY186" fmla="*/ 1747520 h 4762534"/>
                <a:gd name="connsiteX187" fmla="*/ 241366 w 3376452"/>
                <a:gd name="connsiteY187" fmla="*/ 1640840 h 4762534"/>
                <a:gd name="connsiteX188" fmla="*/ 200726 w 3376452"/>
                <a:gd name="connsiteY188" fmla="*/ 1645920 h 4762534"/>
                <a:gd name="connsiteX189" fmla="*/ 99126 w 3376452"/>
                <a:gd name="connsiteY189" fmla="*/ 1727200 h 4762534"/>
                <a:gd name="connsiteX190" fmla="*/ 38166 w 3376452"/>
                <a:gd name="connsiteY190" fmla="*/ 1823720 h 4762534"/>
                <a:gd name="connsiteX191" fmla="*/ 12766 w 3376452"/>
                <a:gd name="connsiteY191" fmla="*/ 1899920 h 4762534"/>
                <a:gd name="connsiteX192" fmla="*/ 17846 w 3376452"/>
                <a:gd name="connsiteY192" fmla="*/ 2189480 h 4762534"/>
                <a:gd name="connsiteX193" fmla="*/ 48326 w 3376452"/>
                <a:gd name="connsiteY193" fmla="*/ 2250440 h 4762534"/>
                <a:gd name="connsiteX194" fmla="*/ 109286 w 3376452"/>
                <a:gd name="connsiteY194" fmla="*/ 2311400 h 4762534"/>
                <a:gd name="connsiteX195" fmla="*/ 165166 w 3376452"/>
                <a:gd name="connsiteY195" fmla="*/ 2326640 h 4762534"/>
                <a:gd name="connsiteX196" fmla="*/ 307406 w 3376452"/>
                <a:gd name="connsiteY196" fmla="*/ 2316480 h 4762534"/>
                <a:gd name="connsiteX197" fmla="*/ 388686 w 3376452"/>
                <a:gd name="connsiteY197" fmla="*/ 2280920 h 4762534"/>
                <a:gd name="connsiteX198" fmla="*/ 383606 w 3376452"/>
                <a:gd name="connsiteY198" fmla="*/ 2286000 h 4762534"/>
                <a:gd name="connsiteX199" fmla="*/ 327726 w 3376452"/>
                <a:gd name="connsiteY199" fmla="*/ 2428240 h 4762534"/>
                <a:gd name="connsiteX200" fmla="*/ 307406 w 3376452"/>
                <a:gd name="connsiteY200" fmla="*/ 2524760 h 4762534"/>
                <a:gd name="connsiteX201" fmla="*/ 297246 w 3376452"/>
                <a:gd name="connsiteY201" fmla="*/ 2580640 h 4762534"/>
                <a:gd name="connsiteX202" fmla="*/ 251526 w 3376452"/>
                <a:gd name="connsiteY202" fmla="*/ 2656840 h 4762534"/>
                <a:gd name="connsiteX203" fmla="*/ 210886 w 3376452"/>
                <a:gd name="connsiteY203" fmla="*/ 2682240 h 4762534"/>
                <a:gd name="connsiteX204" fmla="*/ 170246 w 3376452"/>
                <a:gd name="connsiteY204" fmla="*/ 2667000 h 4762534"/>
                <a:gd name="connsiteX205" fmla="*/ 149926 w 3376452"/>
                <a:gd name="connsiteY205" fmla="*/ 2529840 h 4762534"/>
                <a:gd name="connsiteX206" fmla="*/ 165166 w 3376452"/>
                <a:gd name="connsiteY206" fmla="*/ 2473960 h 4762534"/>
                <a:gd name="connsiteX207" fmla="*/ 241366 w 3376452"/>
                <a:gd name="connsiteY207" fmla="*/ 2346960 h 4762534"/>
                <a:gd name="connsiteX208" fmla="*/ 266766 w 3376452"/>
                <a:gd name="connsiteY208" fmla="*/ 2291080 h 4762534"/>
                <a:gd name="connsiteX209" fmla="*/ 378526 w 3376452"/>
                <a:gd name="connsiteY209" fmla="*/ 2169160 h 4762534"/>
                <a:gd name="connsiteX210" fmla="*/ 409006 w 3376452"/>
                <a:gd name="connsiteY210" fmla="*/ 2062480 h 4762534"/>
                <a:gd name="connsiteX211" fmla="*/ 358206 w 3376452"/>
                <a:gd name="connsiteY211" fmla="*/ 1945640 h 4762534"/>
                <a:gd name="connsiteX212" fmla="*/ 337886 w 3376452"/>
                <a:gd name="connsiteY212" fmla="*/ 1879600 h 4762534"/>
                <a:gd name="connsiteX213" fmla="*/ 337886 w 3376452"/>
                <a:gd name="connsiteY213" fmla="*/ 1732280 h 4762534"/>
                <a:gd name="connsiteX214" fmla="*/ 368366 w 3376452"/>
                <a:gd name="connsiteY214" fmla="*/ 1651000 h 4762534"/>
                <a:gd name="connsiteX215" fmla="*/ 398846 w 3376452"/>
                <a:gd name="connsiteY215" fmla="*/ 1590040 h 4762534"/>
                <a:gd name="connsiteX216" fmla="*/ 444566 w 3376452"/>
                <a:gd name="connsiteY216" fmla="*/ 1554480 h 4762534"/>
                <a:gd name="connsiteX217" fmla="*/ 469966 w 3376452"/>
                <a:gd name="connsiteY217" fmla="*/ 1539240 h 4762534"/>
                <a:gd name="connsiteX218" fmla="*/ 500446 w 3376452"/>
                <a:gd name="connsiteY218" fmla="*/ 1518920 h 4762534"/>
                <a:gd name="connsiteX219" fmla="*/ 556326 w 3376452"/>
                <a:gd name="connsiteY219" fmla="*/ 1493520 h 4762534"/>
                <a:gd name="connsiteX220" fmla="*/ 607126 w 3376452"/>
                <a:gd name="connsiteY220" fmla="*/ 1468120 h 4762534"/>
                <a:gd name="connsiteX221" fmla="*/ 632526 w 3376452"/>
                <a:gd name="connsiteY221" fmla="*/ 1447800 h 4762534"/>
                <a:gd name="connsiteX222" fmla="*/ 647766 w 3376452"/>
                <a:gd name="connsiteY222" fmla="*/ 1432560 h 4762534"/>
                <a:gd name="connsiteX223" fmla="*/ 688406 w 3376452"/>
                <a:gd name="connsiteY223" fmla="*/ 1402080 h 4762534"/>
                <a:gd name="connsiteX224" fmla="*/ 693486 w 3376452"/>
                <a:gd name="connsiteY224" fmla="*/ 1381760 h 4762534"/>
                <a:gd name="connsiteX225" fmla="*/ 647766 w 3376452"/>
                <a:gd name="connsiteY225" fmla="*/ 1254760 h 4762534"/>
                <a:gd name="connsiteX226" fmla="*/ 617286 w 3376452"/>
                <a:gd name="connsiteY226" fmla="*/ 1173480 h 4762534"/>
                <a:gd name="connsiteX227" fmla="*/ 622366 w 3376452"/>
                <a:gd name="connsiteY227" fmla="*/ 1127760 h 4762534"/>
                <a:gd name="connsiteX228" fmla="*/ 703646 w 3376452"/>
                <a:gd name="connsiteY228" fmla="*/ 1071880 h 4762534"/>
                <a:gd name="connsiteX229" fmla="*/ 718886 w 3376452"/>
                <a:gd name="connsiteY229" fmla="*/ 1056640 h 4762534"/>
                <a:gd name="connsiteX230" fmla="*/ 739206 w 3376452"/>
                <a:gd name="connsiteY230" fmla="*/ 1041400 h 4762534"/>
                <a:gd name="connsiteX231" fmla="*/ 769686 w 3376452"/>
                <a:gd name="connsiteY231" fmla="*/ 1010920 h 4762534"/>
                <a:gd name="connsiteX232" fmla="*/ 932246 w 3376452"/>
                <a:gd name="connsiteY232" fmla="*/ 878840 h 4762534"/>
                <a:gd name="connsiteX233" fmla="*/ 977966 w 3376452"/>
                <a:gd name="connsiteY233" fmla="*/ 848360 h 4762534"/>
                <a:gd name="connsiteX234" fmla="*/ 1044006 w 3376452"/>
                <a:gd name="connsiteY234" fmla="*/ 812800 h 4762534"/>
                <a:gd name="connsiteX235" fmla="*/ 1099886 w 3376452"/>
                <a:gd name="connsiteY235" fmla="*/ 777240 h 4762534"/>
                <a:gd name="connsiteX236" fmla="*/ 1165926 w 3376452"/>
                <a:gd name="connsiteY236" fmla="*/ 751840 h 4762534"/>
                <a:gd name="connsiteX237" fmla="*/ 1409766 w 3376452"/>
                <a:gd name="connsiteY237" fmla="*/ 629920 h 4762534"/>
                <a:gd name="connsiteX238" fmla="*/ 1450406 w 3376452"/>
                <a:gd name="connsiteY238" fmla="*/ 599440 h 4762534"/>
                <a:gd name="connsiteX239" fmla="*/ 1470726 w 3376452"/>
                <a:gd name="connsiteY239" fmla="*/ 568960 h 4762534"/>
                <a:gd name="connsiteX240" fmla="*/ 1465646 w 3376452"/>
                <a:gd name="connsiteY240" fmla="*/ 482600 h 4762534"/>
                <a:gd name="connsiteX241" fmla="*/ 1440246 w 3376452"/>
                <a:gd name="connsiteY241" fmla="*/ 462280 h 4762534"/>
                <a:gd name="connsiteX242" fmla="*/ 1165926 w 3376452"/>
                <a:gd name="connsiteY242" fmla="*/ 401320 h 4762534"/>
                <a:gd name="connsiteX243" fmla="*/ 1099886 w 3376452"/>
                <a:gd name="connsiteY243" fmla="*/ 406400 h 4762534"/>
                <a:gd name="connsiteX244" fmla="*/ 998286 w 3376452"/>
                <a:gd name="connsiteY244" fmla="*/ 487680 h 4762534"/>
                <a:gd name="connsiteX245" fmla="*/ 977966 w 3376452"/>
                <a:gd name="connsiteY245" fmla="*/ 518160 h 4762534"/>
                <a:gd name="connsiteX246" fmla="*/ 972886 w 3376452"/>
                <a:gd name="connsiteY246" fmla="*/ 635000 h 4762534"/>
                <a:gd name="connsiteX247" fmla="*/ 1049086 w 3376452"/>
                <a:gd name="connsiteY247" fmla="*/ 711200 h 4762534"/>
                <a:gd name="connsiteX248" fmla="*/ 1364046 w 3376452"/>
                <a:gd name="connsiteY248" fmla="*/ 797560 h 4762534"/>
                <a:gd name="connsiteX249" fmla="*/ 1597726 w 3376452"/>
                <a:gd name="connsiteY249" fmla="*/ 777240 h 4762534"/>
                <a:gd name="connsiteX250" fmla="*/ 1633286 w 3376452"/>
                <a:gd name="connsiteY250" fmla="*/ 762000 h 4762534"/>
                <a:gd name="connsiteX251" fmla="*/ 1638366 w 3376452"/>
                <a:gd name="connsiteY251" fmla="*/ 731520 h 4762534"/>
                <a:gd name="connsiteX252" fmla="*/ 1557086 w 3376452"/>
                <a:gd name="connsiteY252" fmla="*/ 604520 h 4762534"/>
                <a:gd name="connsiteX253" fmla="*/ 1485966 w 3376452"/>
                <a:gd name="connsiteY253" fmla="*/ 553720 h 4762534"/>
                <a:gd name="connsiteX254" fmla="*/ 1409766 w 3376452"/>
                <a:gd name="connsiteY254" fmla="*/ 462280 h 4762534"/>
                <a:gd name="connsiteX255" fmla="*/ 1272606 w 3376452"/>
                <a:gd name="connsiteY255" fmla="*/ 406400 h 4762534"/>
                <a:gd name="connsiteX256" fmla="*/ 1226886 w 3376452"/>
                <a:gd name="connsiteY256" fmla="*/ 401320 h 4762534"/>
                <a:gd name="connsiteX257" fmla="*/ 1104966 w 3376452"/>
                <a:gd name="connsiteY257" fmla="*/ 396240 h 4762534"/>
                <a:gd name="connsiteX258" fmla="*/ 850966 w 3376452"/>
                <a:gd name="connsiteY258" fmla="*/ 396240 h 4762534"/>
                <a:gd name="connsiteX259" fmla="*/ 693486 w 3376452"/>
                <a:gd name="connsiteY259" fmla="*/ 447040 h 4762534"/>
                <a:gd name="connsiteX260" fmla="*/ 637606 w 3376452"/>
                <a:gd name="connsiteY260" fmla="*/ 492760 h 4762534"/>
                <a:gd name="connsiteX261" fmla="*/ 566486 w 3376452"/>
                <a:gd name="connsiteY261" fmla="*/ 584200 h 4762534"/>
                <a:gd name="connsiteX262" fmla="*/ 536006 w 3376452"/>
                <a:gd name="connsiteY262" fmla="*/ 675640 h 4762534"/>
                <a:gd name="connsiteX263" fmla="*/ 500446 w 3376452"/>
                <a:gd name="connsiteY263" fmla="*/ 736600 h 4762534"/>
                <a:gd name="connsiteX264" fmla="*/ 464886 w 3376452"/>
                <a:gd name="connsiteY264" fmla="*/ 756920 h 4762534"/>
                <a:gd name="connsiteX265" fmla="*/ 403926 w 3376452"/>
                <a:gd name="connsiteY265" fmla="*/ 772160 h 4762534"/>
                <a:gd name="connsiteX266" fmla="*/ 317566 w 3376452"/>
                <a:gd name="connsiteY266" fmla="*/ 858520 h 4762534"/>
                <a:gd name="connsiteX267" fmla="*/ 241366 w 3376452"/>
                <a:gd name="connsiteY267" fmla="*/ 1005840 h 4762534"/>
                <a:gd name="connsiteX268" fmla="*/ 200726 w 3376452"/>
                <a:gd name="connsiteY268" fmla="*/ 1275080 h 4762534"/>
                <a:gd name="connsiteX269" fmla="*/ 393766 w 3376452"/>
                <a:gd name="connsiteY269" fmla="*/ 1229360 h 4762534"/>
                <a:gd name="connsiteX270" fmla="*/ 602046 w 3376452"/>
                <a:gd name="connsiteY270" fmla="*/ 1117600 h 4762534"/>
                <a:gd name="connsiteX271" fmla="*/ 840806 w 3376452"/>
                <a:gd name="connsiteY271" fmla="*/ 990600 h 4762534"/>
                <a:gd name="connsiteX272" fmla="*/ 906846 w 3376452"/>
                <a:gd name="connsiteY272" fmla="*/ 934720 h 4762534"/>
                <a:gd name="connsiteX273" fmla="*/ 1054166 w 3376452"/>
                <a:gd name="connsiteY273" fmla="*/ 807720 h 4762534"/>
                <a:gd name="connsiteX274" fmla="*/ 1277686 w 3376452"/>
                <a:gd name="connsiteY274" fmla="*/ 685800 h 4762534"/>
                <a:gd name="connsiteX275" fmla="*/ 1430086 w 3376452"/>
                <a:gd name="connsiteY275" fmla="*/ 599440 h 4762534"/>
                <a:gd name="connsiteX276" fmla="*/ 1602806 w 3376452"/>
                <a:gd name="connsiteY276" fmla="*/ 492760 h 4762534"/>
                <a:gd name="connsiteX277" fmla="*/ 1663766 w 3376452"/>
                <a:gd name="connsiteY277" fmla="*/ 462280 h 4762534"/>
                <a:gd name="connsiteX278" fmla="*/ 1750126 w 3376452"/>
                <a:gd name="connsiteY278" fmla="*/ 401320 h 4762534"/>
                <a:gd name="connsiteX279" fmla="*/ 1933006 w 3376452"/>
                <a:gd name="connsiteY279" fmla="*/ 355600 h 4762534"/>
                <a:gd name="connsiteX280" fmla="*/ 2034606 w 3376452"/>
                <a:gd name="connsiteY280" fmla="*/ 350520 h 4762534"/>
                <a:gd name="connsiteX281" fmla="*/ 2222566 w 3376452"/>
                <a:gd name="connsiteY281" fmla="*/ 401320 h 4762534"/>
                <a:gd name="connsiteX282" fmla="*/ 2268286 w 3376452"/>
                <a:gd name="connsiteY282" fmla="*/ 431800 h 4762534"/>
                <a:gd name="connsiteX283" fmla="*/ 2359726 w 3376452"/>
                <a:gd name="connsiteY283" fmla="*/ 538480 h 4762534"/>
                <a:gd name="connsiteX284" fmla="*/ 2405446 w 3376452"/>
                <a:gd name="connsiteY284" fmla="*/ 645160 h 4762534"/>
                <a:gd name="connsiteX285" fmla="*/ 2425766 w 3376452"/>
                <a:gd name="connsiteY285" fmla="*/ 751840 h 4762534"/>
                <a:gd name="connsiteX286" fmla="*/ 2451166 w 3376452"/>
                <a:gd name="connsiteY286" fmla="*/ 975360 h 4762534"/>
                <a:gd name="connsiteX287" fmla="*/ 2476566 w 3376452"/>
                <a:gd name="connsiteY287" fmla="*/ 1397000 h 4762534"/>
                <a:gd name="connsiteX288" fmla="*/ 2512126 w 3376452"/>
                <a:gd name="connsiteY288" fmla="*/ 1427480 h 4762534"/>
                <a:gd name="connsiteX289" fmla="*/ 2689926 w 3376452"/>
                <a:gd name="connsiteY289" fmla="*/ 1397000 h 4762534"/>
                <a:gd name="connsiteX290" fmla="*/ 2832166 w 3376452"/>
                <a:gd name="connsiteY290" fmla="*/ 1285240 h 4762534"/>
                <a:gd name="connsiteX291" fmla="*/ 2852486 w 3376452"/>
                <a:gd name="connsiteY291" fmla="*/ 1244600 h 4762534"/>
                <a:gd name="connsiteX292" fmla="*/ 2888046 w 3376452"/>
                <a:gd name="connsiteY292" fmla="*/ 1559560 h 4762534"/>
                <a:gd name="connsiteX293" fmla="*/ 2918526 w 3376452"/>
                <a:gd name="connsiteY293" fmla="*/ 1671320 h 4762534"/>
                <a:gd name="connsiteX294" fmla="*/ 2954086 w 3376452"/>
                <a:gd name="connsiteY294" fmla="*/ 1930400 h 4762534"/>
                <a:gd name="connsiteX295" fmla="*/ 2923606 w 3376452"/>
                <a:gd name="connsiteY295" fmla="*/ 2164080 h 4762534"/>
                <a:gd name="connsiteX296" fmla="*/ 2837246 w 3376452"/>
                <a:gd name="connsiteY296" fmla="*/ 2296160 h 4762534"/>
                <a:gd name="connsiteX297" fmla="*/ 2527366 w 3376452"/>
                <a:gd name="connsiteY297" fmla="*/ 2443480 h 4762534"/>
                <a:gd name="connsiteX298" fmla="*/ 2471486 w 3376452"/>
                <a:gd name="connsiteY298" fmla="*/ 2453640 h 4762534"/>
                <a:gd name="connsiteX299" fmla="*/ 2430846 w 3376452"/>
                <a:gd name="connsiteY299" fmla="*/ 2387600 h 4762534"/>
                <a:gd name="connsiteX300" fmla="*/ 2415606 w 3376452"/>
                <a:gd name="connsiteY300" fmla="*/ 2296160 h 4762534"/>
                <a:gd name="connsiteX301" fmla="*/ 2522286 w 3376452"/>
                <a:gd name="connsiteY301" fmla="*/ 2067560 h 4762534"/>
                <a:gd name="connsiteX302" fmla="*/ 2593406 w 3376452"/>
                <a:gd name="connsiteY302" fmla="*/ 2047240 h 4762534"/>
                <a:gd name="connsiteX303" fmla="*/ 2730566 w 3376452"/>
                <a:gd name="connsiteY303" fmla="*/ 2153920 h 4762534"/>
                <a:gd name="connsiteX304" fmla="*/ 2827086 w 3376452"/>
                <a:gd name="connsiteY304" fmla="*/ 2286000 h 4762534"/>
                <a:gd name="connsiteX305" fmla="*/ 2857566 w 3376452"/>
                <a:gd name="connsiteY305" fmla="*/ 2362200 h 4762534"/>
                <a:gd name="connsiteX306" fmla="*/ 2928686 w 3376452"/>
                <a:gd name="connsiteY306" fmla="*/ 2565400 h 4762534"/>
                <a:gd name="connsiteX307" fmla="*/ 2989646 w 3376452"/>
                <a:gd name="connsiteY307" fmla="*/ 2687320 h 4762534"/>
                <a:gd name="connsiteX308" fmla="*/ 3009966 w 3376452"/>
                <a:gd name="connsiteY308" fmla="*/ 2717800 h 4762534"/>
                <a:gd name="connsiteX309" fmla="*/ 3050606 w 3376452"/>
                <a:gd name="connsiteY309" fmla="*/ 2738120 h 4762534"/>
                <a:gd name="connsiteX310" fmla="*/ 3147126 w 3376452"/>
                <a:gd name="connsiteY310" fmla="*/ 2727960 h 4762534"/>
                <a:gd name="connsiteX311" fmla="*/ 3223326 w 3376452"/>
                <a:gd name="connsiteY311" fmla="*/ 2672080 h 4762534"/>
                <a:gd name="connsiteX312" fmla="*/ 3279206 w 3376452"/>
                <a:gd name="connsiteY312" fmla="*/ 2611120 h 4762534"/>
                <a:gd name="connsiteX313" fmla="*/ 3370646 w 3376452"/>
                <a:gd name="connsiteY313" fmla="*/ 2418080 h 4762534"/>
                <a:gd name="connsiteX314" fmla="*/ 3370646 w 3376452"/>
                <a:gd name="connsiteY314" fmla="*/ 2235200 h 4762534"/>
                <a:gd name="connsiteX315" fmla="*/ 3330006 w 3376452"/>
                <a:gd name="connsiteY315" fmla="*/ 2118360 h 4762534"/>
                <a:gd name="connsiteX316" fmla="*/ 3208086 w 3376452"/>
                <a:gd name="connsiteY316" fmla="*/ 1925320 h 4762534"/>
                <a:gd name="connsiteX317" fmla="*/ 3055686 w 3376452"/>
                <a:gd name="connsiteY317" fmla="*/ 1818640 h 4762534"/>
                <a:gd name="connsiteX318" fmla="*/ 2908366 w 3376452"/>
                <a:gd name="connsiteY318" fmla="*/ 1757680 h 4762534"/>
                <a:gd name="connsiteX319" fmla="*/ 2761046 w 3376452"/>
                <a:gd name="connsiteY319" fmla="*/ 1676400 h 4762534"/>
                <a:gd name="connsiteX320" fmla="*/ 2745806 w 3376452"/>
                <a:gd name="connsiteY320" fmla="*/ 1656080 h 4762534"/>
                <a:gd name="connsiteX321" fmla="*/ 2715326 w 3376452"/>
                <a:gd name="connsiteY321" fmla="*/ 1457960 h 4762534"/>
                <a:gd name="connsiteX322" fmla="*/ 2710246 w 3376452"/>
                <a:gd name="connsiteY322" fmla="*/ 939800 h 4762534"/>
                <a:gd name="connsiteX323" fmla="*/ 2689926 w 3376452"/>
                <a:gd name="connsiteY323" fmla="*/ 929640 h 4762534"/>
                <a:gd name="connsiteX324" fmla="*/ 2649286 w 3376452"/>
                <a:gd name="connsiteY324" fmla="*/ 924560 h 4762534"/>
                <a:gd name="connsiteX325" fmla="*/ 2593406 w 3376452"/>
                <a:gd name="connsiteY325" fmla="*/ 934720 h 4762534"/>
                <a:gd name="connsiteX326" fmla="*/ 2527366 w 3376452"/>
                <a:gd name="connsiteY326" fmla="*/ 990600 h 4762534"/>
                <a:gd name="connsiteX327" fmla="*/ 2476566 w 3376452"/>
                <a:gd name="connsiteY327" fmla="*/ 1071880 h 4762534"/>
                <a:gd name="connsiteX328" fmla="*/ 2329246 w 3376452"/>
                <a:gd name="connsiteY328" fmla="*/ 1422400 h 4762534"/>
                <a:gd name="connsiteX329" fmla="*/ 2192086 w 3376452"/>
                <a:gd name="connsiteY329" fmla="*/ 1676400 h 4762534"/>
                <a:gd name="connsiteX330" fmla="*/ 2110806 w 3376452"/>
                <a:gd name="connsiteY330" fmla="*/ 1772920 h 4762534"/>
                <a:gd name="connsiteX331" fmla="*/ 1978726 w 3376452"/>
                <a:gd name="connsiteY331" fmla="*/ 1879600 h 4762534"/>
                <a:gd name="connsiteX332" fmla="*/ 1902526 w 3376452"/>
                <a:gd name="connsiteY332" fmla="*/ 1930400 h 4762534"/>
                <a:gd name="connsiteX333" fmla="*/ 1699326 w 3376452"/>
                <a:gd name="connsiteY333" fmla="*/ 2077720 h 4762534"/>
                <a:gd name="connsiteX334" fmla="*/ 1638366 w 3376452"/>
                <a:gd name="connsiteY334" fmla="*/ 2103120 h 4762534"/>
                <a:gd name="connsiteX335" fmla="*/ 1511366 w 3376452"/>
                <a:gd name="connsiteY335" fmla="*/ 2118360 h 4762534"/>
                <a:gd name="connsiteX336" fmla="*/ 1404686 w 3376452"/>
                <a:gd name="connsiteY336" fmla="*/ 2108200 h 4762534"/>
                <a:gd name="connsiteX337" fmla="*/ 1262446 w 3376452"/>
                <a:gd name="connsiteY337" fmla="*/ 1945640 h 4762534"/>
                <a:gd name="connsiteX338" fmla="*/ 1135446 w 3376452"/>
                <a:gd name="connsiteY338" fmla="*/ 1833880 h 4762534"/>
                <a:gd name="connsiteX339" fmla="*/ 1038926 w 3376452"/>
                <a:gd name="connsiteY339" fmla="*/ 1772920 h 4762534"/>
                <a:gd name="connsiteX340" fmla="*/ 977966 w 3376452"/>
                <a:gd name="connsiteY340" fmla="*/ 1706880 h 4762534"/>
                <a:gd name="connsiteX341" fmla="*/ 942406 w 3376452"/>
                <a:gd name="connsiteY341" fmla="*/ 1661160 h 4762534"/>
                <a:gd name="connsiteX342" fmla="*/ 896686 w 3376452"/>
                <a:gd name="connsiteY342" fmla="*/ 1635760 h 4762534"/>
                <a:gd name="connsiteX343" fmla="*/ 861126 w 3376452"/>
                <a:gd name="connsiteY343" fmla="*/ 1645920 h 4762534"/>
                <a:gd name="connsiteX344" fmla="*/ 805246 w 3376452"/>
                <a:gd name="connsiteY344" fmla="*/ 1798320 h 4762534"/>
                <a:gd name="connsiteX345" fmla="*/ 810326 w 3376452"/>
                <a:gd name="connsiteY345" fmla="*/ 1915160 h 4762534"/>
                <a:gd name="connsiteX346" fmla="*/ 784926 w 3376452"/>
                <a:gd name="connsiteY346" fmla="*/ 2367280 h 4762534"/>
                <a:gd name="connsiteX347" fmla="*/ 815406 w 3376452"/>
                <a:gd name="connsiteY347" fmla="*/ 2768600 h 4762534"/>
                <a:gd name="connsiteX348" fmla="*/ 937326 w 3376452"/>
                <a:gd name="connsiteY348" fmla="*/ 2936240 h 4762534"/>
                <a:gd name="connsiteX349" fmla="*/ 1115126 w 3376452"/>
                <a:gd name="connsiteY349" fmla="*/ 3114040 h 4762534"/>
                <a:gd name="connsiteX350" fmla="*/ 1658686 w 3376452"/>
                <a:gd name="connsiteY350" fmla="*/ 3388360 h 4762534"/>
                <a:gd name="connsiteX351" fmla="*/ 1933006 w 3376452"/>
                <a:gd name="connsiteY351" fmla="*/ 3459480 h 4762534"/>
                <a:gd name="connsiteX352" fmla="*/ 2334326 w 3376452"/>
                <a:gd name="connsiteY352" fmla="*/ 3439160 h 4762534"/>
                <a:gd name="connsiteX353" fmla="*/ 2390206 w 3376452"/>
                <a:gd name="connsiteY353" fmla="*/ 3429000 h 4762534"/>
                <a:gd name="connsiteX354" fmla="*/ 2547686 w 3376452"/>
                <a:gd name="connsiteY354" fmla="*/ 3418840 h 4762534"/>
                <a:gd name="connsiteX355" fmla="*/ 2786446 w 3376452"/>
                <a:gd name="connsiteY355" fmla="*/ 3332480 h 4762534"/>
                <a:gd name="connsiteX356" fmla="*/ 2893126 w 3376452"/>
                <a:gd name="connsiteY356" fmla="*/ 3185160 h 4762534"/>
                <a:gd name="connsiteX357" fmla="*/ 2918526 w 3376452"/>
                <a:gd name="connsiteY357" fmla="*/ 3124200 h 4762534"/>
                <a:gd name="connsiteX358" fmla="*/ 2994726 w 3376452"/>
                <a:gd name="connsiteY358" fmla="*/ 3022600 h 4762534"/>
                <a:gd name="connsiteX359" fmla="*/ 3025206 w 3376452"/>
                <a:gd name="connsiteY359" fmla="*/ 2951480 h 4762534"/>
                <a:gd name="connsiteX360" fmla="*/ 3030286 w 3376452"/>
                <a:gd name="connsiteY360" fmla="*/ 2905760 h 4762534"/>
                <a:gd name="connsiteX361" fmla="*/ 2999806 w 3376452"/>
                <a:gd name="connsiteY361" fmla="*/ 2819400 h 4762534"/>
                <a:gd name="connsiteX362" fmla="*/ 2618806 w 3376452"/>
                <a:gd name="connsiteY362" fmla="*/ 2585720 h 4762534"/>
                <a:gd name="connsiteX363" fmla="*/ 2517206 w 3376452"/>
                <a:gd name="connsiteY363" fmla="*/ 2489200 h 4762534"/>
                <a:gd name="connsiteX364" fmla="*/ 2456246 w 3376452"/>
                <a:gd name="connsiteY364" fmla="*/ 2341880 h 4762534"/>
                <a:gd name="connsiteX365" fmla="*/ 2491806 w 3376452"/>
                <a:gd name="connsiteY365" fmla="*/ 2280920 h 4762534"/>
                <a:gd name="connsiteX366" fmla="*/ 2776286 w 3376452"/>
                <a:gd name="connsiteY366" fmla="*/ 2133600 h 4762534"/>
                <a:gd name="connsiteX367" fmla="*/ 2867726 w 3376452"/>
                <a:gd name="connsiteY367" fmla="*/ 2067560 h 4762534"/>
                <a:gd name="connsiteX368" fmla="*/ 2969326 w 3376452"/>
                <a:gd name="connsiteY368" fmla="*/ 1849120 h 4762534"/>
                <a:gd name="connsiteX369" fmla="*/ 2979486 w 3376452"/>
                <a:gd name="connsiteY369" fmla="*/ 1742440 h 4762534"/>
                <a:gd name="connsiteX370" fmla="*/ 2888046 w 3376452"/>
                <a:gd name="connsiteY370" fmla="*/ 1564640 h 4762534"/>
                <a:gd name="connsiteX371" fmla="*/ 2750886 w 3376452"/>
                <a:gd name="connsiteY371" fmla="*/ 1315720 h 4762534"/>
                <a:gd name="connsiteX372" fmla="*/ 2730566 w 3376452"/>
                <a:gd name="connsiteY372" fmla="*/ 1244600 h 4762534"/>
                <a:gd name="connsiteX373" fmla="*/ 2715326 w 3376452"/>
                <a:gd name="connsiteY373" fmla="*/ 1127760 h 4762534"/>
                <a:gd name="connsiteX374" fmla="*/ 2705166 w 3376452"/>
                <a:gd name="connsiteY374" fmla="*/ 1031240 h 4762534"/>
                <a:gd name="connsiteX375" fmla="*/ 2700086 w 3376452"/>
                <a:gd name="connsiteY375" fmla="*/ 904240 h 4762534"/>
                <a:gd name="connsiteX376" fmla="*/ 2649286 w 3376452"/>
                <a:gd name="connsiteY376" fmla="*/ 828040 h 4762534"/>
                <a:gd name="connsiteX377" fmla="*/ 2517206 w 3376452"/>
                <a:gd name="connsiteY377" fmla="*/ 680720 h 4762534"/>
                <a:gd name="connsiteX378" fmla="*/ 2451166 w 3376452"/>
                <a:gd name="connsiteY378" fmla="*/ 584200 h 4762534"/>
                <a:gd name="connsiteX379" fmla="*/ 2420686 w 3376452"/>
                <a:gd name="connsiteY379" fmla="*/ 513080 h 4762534"/>
                <a:gd name="connsiteX380" fmla="*/ 2410526 w 3376452"/>
                <a:gd name="connsiteY380" fmla="*/ 477520 h 4762534"/>
                <a:gd name="connsiteX381" fmla="*/ 2369886 w 3376452"/>
                <a:gd name="connsiteY381" fmla="*/ 406400 h 4762534"/>
                <a:gd name="connsiteX382" fmla="*/ 2344486 w 3376452"/>
                <a:gd name="connsiteY382" fmla="*/ 360680 h 4762534"/>
                <a:gd name="connsiteX383" fmla="*/ 2298766 w 3376452"/>
                <a:gd name="connsiteY383" fmla="*/ 274320 h 4762534"/>
                <a:gd name="connsiteX384" fmla="*/ 2095566 w 3376452"/>
                <a:gd name="connsiteY384" fmla="*/ 127000 h 4762534"/>
                <a:gd name="connsiteX385" fmla="*/ 1811086 w 3376452"/>
                <a:gd name="connsiteY385" fmla="*/ 15240 h 4762534"/>
                <a:gd name="connsiteX386" fmla="*/ 1709486 w 3376452"/>
                <a:gd name="connsiteY386" fmla="*/ 0 h 4762534"/>
                <a:gd name="connsiteX387" fmla="*/ 1567246 w 3376452"/>
                <a:gd name="connsiteY387" fmla="*/ 30480 h 4762534"/>
                <a:gd name="connsiteX388" fmla="*/ 1541846 w 3376452"/>
                <a:gd name="connsiteY388" fmla="*/ 55880 h 4762534"/>
                <a:gd name="connsiteX389" fmla="*/ 1567246 w 3376452"/>
                <a:gd name="connsiteY389" fmla="*/ 111760 h 4762534"/>
                <a:gd name="connsiteX390" fmla="*/ 2014286 w 3376452"/>
                <a:gd name="connsiteY390" fmla="*/ 279400 h 4762534"/>
                <a:gd name="connsiteX391" fmla="*/ 2395286 w 3376452"/>
                <a:gd name="connsiteY391" fmla="*/ 381000 h 4762534"/>
                <a:gd name="connsiteX392" fmla="*/ 2512126 w 3376452"/>
                <a:gd name="connsiteY392" fmla="*/ 426720 h 4762534"/>
                <a:gd name="connsiteX393" fmla="*/ 2766126 w 3376452"/>
                <a:gd name="connsiteY393" fmla="*/ 563880 h 4762534"/>
                <a:gd name="connsiteX394" fmla="*/ 2801686 w 3376452"/>
                <a:gd name="connsiteY394" fmla="*/ 594360 h 4762534"/>
                <a:gd name="connsiteX395" fmla="*/ 2938846 w 3376452"/>
                <a:gd name="connsiteY395" fmla="*/ 762000 h 4762534"/>
                <a:gd name="connsiteX396" fmla="*/ 3015046 w 3376452"/>
                <a:gd name="connsiteY396" fmla="*/ 949960 h 4762534"/>
                <a:gd name="connsiteX397" fmla="*/ 3116646 w 3376452"/>
                <a:gd name="connsiteY397" fmla="*/ 1239520 h 4762534"/>
                <a:gd name="connsiteX398" fmla="*/ 3116646 w 3376452"/>
                <a:gd name="connsiteY398" fmla="*/ 1711960 h 4762534"/>
                <a:gd name="connsiteX399" fmla="*/ 3070926 w 3376452"/>
                <a:gd name="connsiteY399" fmla="*/ 1757680 h 4762534"/>
                <a:gd name="connsiteX400" fmla="*/ 2959166 w 3376452"/>
                <a:gd name="connsiteY400" fmla="*/ 1915160 h 4762534"/>
                <a:gd name="connsiteX401" fmla="*/ 2979486 w 3376452"/>
                <a:gd name="connsiteY401" fmla="*/ 2296160 h 4762534"/>
                <a:gd name="connsiteX402" fmla="*/ 3192846 w 3376452"/>
                <a:gd name="connsiteY402" fmla="*/ 2590800 h 4762534"/>
                <a:gd name="connsiteX403" fmla="*/ 3345246 w 3376452"/>
                <a:gd name="connsiteY403" fmla="*/ 2839720 h 4762534"/>
                <a:gd name="connsiteX404" fmla="*/ 3370646 w 3376452"/>
                <a:gd name="connsiteY404" fmla="*/ 2921000 h 4762534"/>
                <a:gd name="connsiteX405" fmla="*/ 3330006 w 3376452"/>
                <a:gd name="connsiteY405" fmla="*/ 3098800 h 4762534"/>
                <a:gd name="connsiteX406" fmla="*/ 3233486 w 3376452"/>
                <a:gd name="connsiteY406" fmla="*/ 3225800 h 4762534"/>
                <a:gd name="connsiteX407" fmla="*/ 2984566 w 3376452"/>
                <a:gd name="connsiteY407" fmla="*/ 3342640 h 4762534"/>
                <a:gd name="connsiteX408" fmla="*/ 2644206 w 3376452"/>
                <a:gd name="connsiteY408" fmla="*/ 3368040 h 4762534"/>
                <a:gd name="connsiteX409" fmla="*/ 2273366 w 3376452"/>
                <a:gd name="connsiteY409" fmla="*/ 3296920 h 4762534"/>
                <a:gd name="connsiteX410" fmla="*/ 2070166 w 3376452"/>
                <a:gd name="connsiteY410" fmla="*/ 3185160 h 4762534"/>
                <a:gd name="connsiteX411" fmla="*/ 1953326 w 3376452"/>
                <a:gd name="connsiteY411" fmla="*/ 3042920 h 4762534"/>
                <a:gd name="connsiteX412" fmla="*/ 1897446 w 3376452"/>
                <a:gd name="connsiteY412" fmla="*/ 2733040 h 4762534"/>
                <a:gd name="connsiteX413" fmla="*/ 1927926 w 3376452"/>
                <a:gd name="connsiteY413" fmla="*/ 2590800 h 4762534"/>
                <a:gd name="connsiteX414" fmla="*/ 2044766 w 3376452"/>
                <a:gd name="connsiteY414" fmla="*/ 2387600 h 4762534"/>
                <a:gd name="connsiteX415" fmla="*/ 2120966 w 3376452"/>
                <a:gd name="connsiteY415" fmla="*/ 2336800 h 4762534"/>
                <a:gd name="connsiteX416" fmla="*/ 2253046 w 3376452"/>
                <a:gd name="connsiteY416" fmla="*/ 2270760 h 4762534"/>
                <a:gd name="connsiteX417" fmla="*/ 2369886 w 3376452"/>
                <a:gd name="connsiteY417" fmla="*/ 2219960 h 4762534"/>
                <a:gd name="connsiteX418" fmla="*/ 2014286 w 3376452"/>
                <a:gd name="connsiteY418" fmla="*/ 2001520 h 4762534"/>
                <a:gd name="connsiteX419" fmla="*/ 1927926 w 3376452"/>
                <a:gd name="connsiteY419" fmla="*/ 1950720 h 4762534"/>
                <a:gd name="connsiteX420" fmla="*/ 1729806 w 3376452"/>
                <a:gd name="connsiteY420" fmla="*/ 1844040 h 4762534"/>
                <a:gd name="connsiteX421" fmla="*/ 1501206 w 3376452"/>
                <a:gd name="connsiteY421" fmla="*/ 1737360 h 4762534"/>
                <a:gd name="connsiteX422" fmla="*/ 1348806 w 3376452"/>
                <a:gd name="connsiteY422" fmla="*/ 1656080 h 4762534"/>
                <a:gd name="connsiteX423" fmla="*/ 1135446 w 3376452"/>
                <a:gd name="connsiteY423" fmla="*/ 1595120 h 4762534"/>
                <a:gd name="connsiteX424" fmla="*/ 922086 w 3376452"/>
                <a:gd name="connsiteY424" fmla="*/ 1559560 h 4762534"/>
                <a:gd name="connsiteX425" fmla="*/ 825566 w 3376452"/>
                <a:gd name="connsiteY425" fmla="*/ 1534160 h 4762534"/>
                <a:gd name="connsiteX426" fmla="*/ 703646 w 3376452"/>
                <a:gd name="connsiteY426" fmla="*/ 1549400 h 4762534"/>
                <a:gd name="connsiteX427" fmla="*/ 612206 w 3376452"/>
                <a:gd name="connsiteY427" fmla="*/ 1595120 h 4762534"/>
                <a:gd name="connsiteX428" fmla="*/ 475046 w 3376452"/>
                <a:gd name="connsiteY428" fmla="*/ 1711960 h 4762534"/>
                <a:gd name="connsiteX429" fmla="*/ 353126 w 3376452"/>
                <a:gd name="connsiteY429" fmla="*/ 1894840 h 4762534"/>
                <a:gd name="connsiteX430" fmla="*/ 276926 w 3376452"/>
                <a:gd name="connsiteY430" fmla="*/ 2047240 h 4762534"/>
                <a:gd name="connsiteX431" fmla="*/ 221046 w 3376452"/>
                <a:gd name="connsiteY431" fmla="*/ 2230120 h 4762534"/>
                <a:gd name="connsiteX432" fmla="*/ 215966 w 3376452"/>
                <a:gd name="connsiteY432" fmla="*/ 2291080 h 4762534"/>
                <a:gd name="connsiteX433" fmla="*/ 226126 w 3376452"/>
                <a:gd name="connsiteY433" fmla="*/ 2306320 h 4762534"/>
                <a:gd name="connsiteX434" fmla="*/ 515686 w 3376452"/>
                <a:gd name="connsiteY434" fmla="*/ 2407920 h 4762534"/>
                <a:gd name="connsiteX435" fmla="*/ 820486 w 3376452"/>
                <a:gd name="connsiteY435" fmla="*/ 2524760 h 4762534"/>
                <a:gd name="connsiteX436" fmla="*/ 1333566 w 3376452"/>
                <a:gd name="connsiteY436" fmla="*/ 2585720 h 4762534"/>
                <a:gd name="connsiteX437" fmla="*/ 1750126 w 3376452"/>
                <a:gd name="connsiteY437" fmla="*/ 2499360 h 4762534"/>
                <a:gd name="connsiteX438" fmla="*/ 1877126 w 3376452"/>
                <a:gd name="connsiteY438" fmla="*/ 2413000 h 4762534"/>
                <a:gd name="connsiteX439" fmla="*/ 2014286 w 3376452"/>
                <a:gd name="connsiteY439" fmla="*/ 2275840 h 4762534"/>
                <a:gd name="connsiteX440" fmla="*/ 2151446 w 3376452"/>
                <a:gd name="connsiteY440" fmla="*/ 2092960 h 4762534"/>
                <a:gd name="connsiteX441" fmla="*/ 2156526 w 3376452"/>
                <a:gd name="connsiteY441" fmla="*/ 2057400 h 4762534"/>
                <a:gd name="connsiteX442" fmla="*/ 2080326 w 3376452"/>
                <a:gd name="connsiteY442" fmla="*/ 1930400 h 4762534"/>
                <a:gd name="connsiteX443" fmla="*/ 1912686 w 3376452"/>
                <a:gd name="connsiteY443" fmla="*/ 1772920 h 4762534"/>
                <a:gd name="connsiteX444" fmla="*/ 1846646 w 3376452"/>
                <a:gd name="connsiteY444" fmla="*/ 1742440 h 4762534"/>
                <a:gd name="connsiteX445" fmla="*/ 1795846 w 3376452"/>
                <a:gd name="connsiteY445" fmla="*/ 1732280 h 4762534"/>
                <a:gd name="connsiteX446" fmla="*/ 1765366 w 3376452"/>
                <a:gd name="connsiteY446" fmla="*/ 1737360 h 4762534"/>
                <a:gd name="connsiteX447" fmla="*/ 1658686 w 3376452"/>
                <a:gd name="connsiteY447" fmla="*/ 1844040 h 4762534"/>
                <a:gd name="connsiteX448" fmla="*/ 1612966 w 3376452"/>
                <a:gd name="connsiteY448" fmla="*/ 1925320 h 4762534"/>
                <a:gd name="connsiteX449" fmla="*/ 1506286 w 3376452"/>
                <a:gd name="connsiteY449" fmla="*/ 2026920 h 4762534"/>
                <a:gd name="connsiteX450" fmla="*/ 1455486 w 3376452"/>
                <a:gd name="connsiteY450" fmla="*/ 2037080 h 4762534"/>
                <a:gd name="connsiteX451" fmla="*/ 1292926 w 3376452"/>
                <a:gd name="connsiteY451" fmla="*/ 1899920 h 4762534"/>
                <a:gd name="connsiteX452" fmla="*/ 1226886 w 3376452"/>
                <a:gd name="connsiteY452" fmla="*/ 1808480 h 4762534"/>
                <a:gd name="connsiteX453" fmla="*/ 1049086 w 3376452"/>
                <a:gd name="connsiteY453" fmla="*/ 1442720 h 4762534"/>
                <a:gd name="connsiteX454" fmla="*/ 1033846 w 3376452"/>
                <a:gd name="connsiteY454" fmla="*/ 1305560 h 4762534"/>
                <a:gd name="connsiteX455" fmla="*/ 1038926 w 3376452"/>
                <a:gd name="connsiteY455" fmla="*/ 970280 h 4762534"/>
                <a:gd name="connsiteX456" fmla="*/ 1069406 w 3376452"/>
                <a:gd name="connsiteY456" fmla="*/ 883920 h 4762534"/>
                <a:gd name="connsiteX457" fmla="*/ 1094806 w 3376452"/>
                <a:gd name="connsiteY457" fmla="*/ 807720 h 4762534"/>
                <a:gd name="connsiteX458" fmla="*/ 1389446 w 3376452"/>
                <a:gd name="connsiteY458" fmla="*/ 990600 h 4762534"/>
                <a:gd name="connsiteX459" fmla="*/ 1577406 w 3376452"/>
                <a:gd name="connsiteY459" fmla="*/ 1061720 h 4762534"/>
                <a:gd name="connsiteX460" fmla="*/ 1612966 w 3376452"/>
                <a:gd name="connsiteY460" fmla="*/ 1071880 h 4762534"/>
                <a:gd name="connsiteX461" fmla="*/ 1734886 w 3376452"/>
                <a:gd name="connsiteY461" fmla="*/ 1076960 h 4762534"/>
                <a:gd name="connsiteX462" fmla="*/ 1780606 w 3376452"/>
                <a:gd name="connsiteY462" fmla="*/ 1153160 h 4762534"/>
                <a:gd name="connsiteX463" fmla="*/ 1811086 w 3376452"/>
                <a:gd name="connsiteY463" fmla="*/ 1239520 h 4762534"/>
                <a:gd name="connsiteX464" fmla="*/ 1806006 w 3376452"/>
                <a:gd name="connsiteY464" fmla="*/ 1351280 h 4762534"/>
                <a:gd name="connsiteX465" fmla="*/ 1790766 w 3376452"/>
                <a:gd name="connsiteY465" fmla="*/ 1361440 h 4762534"/>
                <a:gd name="connsiteX466" fmla="*/ 1745046 w 3376452"/>
                <a:gd name="connsiteY466" fmla="*/ 1366520 h 4762534"/>
                <a:gd name="connsiteX467" fmla="*/ 1724726 w 3376452"/>
                <a:gd name="connsiteY467" fmla="*/ 1371600 h 476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3376452" h="4762534">
                  <a:moveTo>
                    <a:pt x="937326" y="4587240"/>
                  </a:moveTo>
                  <a:cubicBezTo>
                    <a:pt x="992718" y="4554005"/>
                    <a:pt x="969392" y="4563005"/>
                    <a:pt x="1003366" y="4551680"/>
                  </a:cubicBezTo>
                  <a:cubicBezTo>
                    <a:pt x="1057553" y="4553373"/>
                    <a:pt x="1111982" y="4551366"/>
                    <a:pt x="1165926" y="4556760"/>
                  </a:cubicBezTo>
                  <a:cubicBezTo>
                    <a:pt x="1237586" y="4563926"/>
                    <a:pt x="1280915" y="4584221"/>
                    <a:pt x="1343726" y="4617720"/>
                  </a:cubicBezTo>
                  <a:cubicBezTo>
                    <a:pt x="1406559" y="4651231"/>
                    <a:pt x="1397698" y="4646292"/>
                    <a:pt x="1435166" y="4683760"/>
                  </a:cubicBezTo>
                  <a:cubicBezTo>
                    <a:pt x="1438553" y="4693920"/>
                    <a:pt x="1448713" y="4704080"/>
                    <a:pt x="1445326" y="4714240"/>
                  </a:cubicBezTo>
                  <a:cubicBezTo>
                    <a:pt x="1421913" y="4784478"/>
                    <a:pt x="1384455" y="4758471"/>
                    <a:pt x="1323406" y="4754880"/>
                  </a:cubicBezTo>
                  <a:cubicBezTo>
                    <a:pt x="1308166" y="4749800"/>
                    <a:pt x="1292680" y="4745407"/>
                    <a:pt x="1277686" y="4739640"/>
                  </a:cubicBezTo>
                  <a:cubicBezTo>
                    <a:pt x="1267437" y="4735698"/>
                    <a:pt x="1239215" y="4719512"/>
                    <a:pt x="1231966" y="4714240"/>
                  </a:cubicBezTo>
                  <a:cubicBezTo>
                    <a:pt x="1221270" y="4706461"/>
                    <a:pt x="1211646" y="4697307"/>
                    <a:pt x="1201486" y="4688840"/>
                  </a:cubicBezTo>
                  <a:cubicBezTo>
                    <a:pt x="1196406" y="4675293"/>
                    <a:pt x="1188624" y="4662471"/>
                    <a:pt x="1186246" y="4648200"/>
                  </a:cubicBezTo>
                  <a:cubicBezTo>
                    <a:pt x="1185098" y="4641313"/>
                    <a:pt x="1188641" y="4634325"/>
                    <a:pt x="1191326" y="4627880"/>
                  </a:cubicBezTo>
                  <a:cubicBezTo>
                    <a:pt x="1197151" y="4613899"/>
                    <a:pt x="1205680" y="4601161"/>
                    <a:pt x="1211646" y="4587240"/>
                  </a:cubicBezTo>
                  <a:cubicBezTo>
                    <a:pt x="1215865" y="4577396"/>
                    <a:pt x="1216605" y="4566122"/>
                    <a:pt x="1221806" y="4556760"/>
                  </a:cubicBezTo>
                  <a:cubicBezTo>
                    <a:pt x="1230022" y="4541972"/>
                    <a:pt x="1254427" y="4531318"/>
                    <a:pt x="1267526" y="4526280"/>
                  </a:cubicBezTo>
                  <a:cubicBezTo>
                    <a:pt x="1301406" y="4513249"/>
                    <a:pt x="1315727" y="4514856"/>
                    <a:pt x="1353886" y="4511040"/>
                  </a:cubicBezTo>
                  <a:cubicBezTo>
                    <a:pt x="1365524" y="4507161"/>
                    <a:pt x="1411943" y="4492625"/>
                    <a:pt x="1419926" y="4485640"/>
                  </a:cubicBezTo>
                  <a:cubicBezTo>
                    <a:pt x="1438038" y="4469792"/>
                    <a:pt x="1450406" y="4448387"/>
                    <a:pt x="1465646" y="4429760"/>
                  </a:cubicBezTo>
                  <a:cubicBezTo>
                    <a:pt x="1470726" y="4397587"/>
                    <a:pt x="1486640" y="4365300"/>
                    <a:pt x="1480886" y="4333240"/>
                  </a:cubicBezTo>
                  <a:cubicBezTo>
                    <a:pt x="1459547" y="4214354"/>
                    <a:pt x="1332507" y="4151986"/>
                    <a:pt x="1247206" y="4094480"/>
                  </a:cubicBezTo>
                  <a:cubicBezTo>
                    <a:pt x="1159545" y="4035382"/>
                    <a:pt x="1068621" y="3981233"/>
                    <a:pt x="977966" y="3926840"/>
                  </a:cubicBezTo>
                  <a:cubicBezTo>
                    <a:pt x="933118" y="3899931"/>
                    <a:pt x="886665" y="3875788"/>
                    <a:pt x="840806" y="3850640"/>
                  </a:cubicBezTo>
                  <a:cubicBezTo>
                    <a:pt x="834166" y="3846999"/>
                    <a:pt x="828036" y="3841072"/>
                    <a:pt x="820486" y="3840480"/>
                  </a:cubicBezTo>
                  <a:cubicBezTo>
                    <a:pt x="741071" y="3834251"/>
                    <a:pt x="661313" y="3833707"/>
                    <a:pt x="581726" y="3830320"/>
                  </a:cubicBezTo>
                  <a:cubicBezTo>
                    <a:pt x="559521" y="3827544"/>
                    <a:pt x="516859" y="3819008"/>
                    <a:pt x="495366" y="3830320"/>
                  </a:cubicBezTo>
                  <a:cubicBezTo>
                    <a:pt x="475206" y="3840930"/>
                    <a:pt x="461155" y="3860426"/>
                    <a:pt x="444566" y="3876040"/>
                  </a:cubicBezTo>
                  <a:cubicBezTo>
                    <a:pt x="409573" y="3908975"/>
                    <a:pt x="414152" y="3905167"/>
                    <a:pt x="388686" y="3937000"/>
                  </a:cubicBezTo>
                  <a:cubicBezTo>
                    <a:pt x="386993" y="3945467"/>
                    <a:pt x="383606" y="3953766"/>
                    <a:pt x="383606" y="3962400"/>
                  </a:cubicBezTo>
                  <a:cubicBezTo>
                    <a:pt x="383606" y="3995868"/>
                    <a:pt x="415793" y="4005127"/>
                    <a:pt x="444566" y="4018280"/>
                  </a:cubicBezTo>
                  <a:cubicBezTo>
                    <a:pt x="570110" y="4075672"/>
                    <a:pt x="550014" y="4063251"/>
                    <a:pt x="678246" y="4069080"/>
                  </a:cubicBezTo>
                  <a:cubicBezTo>
                    <a:pt x="815915" y="4028927"/>
                    <a:pt x="790052" y="4045105"/>
                    <a:pt x="917006" y="3972560"/>
                  </a:cubicBezTo>
                  <a:cubicBezTo>
                    <a:pt x="938210" y="3960443"/>
                    <a:pt x="958429" y="3946573"/>
                    <a:pt x="977966" y="3931920"/>
                  </a:cubicBezTo>
                  <a:cubicBezTo>
                    <a:pt x="999127" y="3916050"/>
                    <a:pt x="1017027" y="3895955"/>
                    <a:pt x="1038926" y="3881120"/>
                  </a:cubicBezTo>
                  <a:cubicBezTo>
                    <a:pt x="1117859" y="3827649"/>
                    <a:pt x="1103817" y="3833147"/>
                    <a:pt x="1155766" y="3820160"/>
                  </a:cubicBezTo>
                  <a:cubicBezTo>
                    <a:pt x="1229336" y="3846913"/>
                    <a:pt x="1237419" y="3846276"/>
                    <a:pt x="1318326" y="3901440"/>
                  </a:cubicBezTo>
                  <a:cubicBezTo>
                    <a:pt x="1359188" y="3929300"/>
                    <a:pt x="1396826" y="3961640"/>
                    <a:pt x="1435166" y="3992880"/>
                  </a:cubicBezTo>
                  <a:cubicBezTo>
                    <a:pt x="1442592" y="3998931"/>
                    <a:pt x="1449354" y="4005841"/>
                    <a:pt x="1455486" y="4013200"/>
                  </a:cubicBezTo>
                  <a:cubicBezTo>
                    <a:pt x="1466326" y="4026209"/>
                    <a:pt x="1475806" y="4040293"/>
                    <a:pt x="1485966" y="4053840"/>
                  </a:cubicBezTo>
                  <a:cubicBezTo>
                    <a:pt x="1480004" y="3922672"/>
                    <a:pt x="1487018" y="3971128"/>
                    <a:pt x="1465646" y="3855720"/>
                  </a:cubicBezTo>
                  <a:cubicBezTo>
                    <a:pt x="1455893" y="3803055"/>
                    <a:pt x="1450320" y="3769217"/>
                    <a:pt x="1419926" y="3718560"/>
                  </a:cubicBezTo>
                  <a:cubicBezTo>
                    <a:pt x="1400059" y="3685449"/>
                    <a:pt x="1374354" y="3656074"/>
                    <a:pt x="1348806" y="3627120"/>
                  </a:cubicBezTo>
                  <a:cubicBezTo>
                    <a:pt x="1298251" y="3569824"/>
                    <a:pt x="1265272" y="3529999"/>
                    <a:pt x="1191326" y="3510280"/>
                  </a:cubicBezTo>
                  <a:cubicBezTo>
                    <a:pt x="1166729" y="3503721"/>
                    <a:pt x="1140551" y="3506471"/>
                    <a:pt x="1115126" y="3505200"/>
                  </a:cubicBezTo>
                  <a:lnTo>
                    <a:pt x="886526" y="3495040"/>
                  </a:lnTo>
                  <a:cubicBezTo>
                    <a:pt x="896686" y="3473027"/>
                    <a:pt x="899862" y="3446144"/>
                    <a:pt x="917006" y="3429000"/>
                  </a:cubicBezTo>
                  <a:cubicBezTo>
                    <a:pt x="938987" y="3407019"/>
                    <a:pt x="970220" y="3396645"/>
                    <a:pt x="998286" y="3383280"/>
                  </a:cubicBezTo>
                  <a:cubicBezTo>
                    <a:pt x="1094259" y="3337579"/>
                    <a:pt x="1138684" y="3321511"/>
                    <a:pt x="1237046" y="3296920"/>
                  </a:cubicBezTo>
                  <a:cubicBezTo>
                    <a:pt x="1248662" y="3294016"/>
                    <a:pt x="1260753" y="3293533"/>
                    <a:pt x="1272606" y="3291840"/>
                  </a:cubicBezTo>
                  <a:cubicBezTo>
                    <a:pt x="1323327" y="3304083"/>
                    <a:pt x="1431731" y="3320151"/>
                    <a:pt x="1485966" y="3357880"/>
                  </a:cubicBezTo>
                  <a:cubicBezTo>
                    <a:pt x="1544365" y="3398506"/>
                    <a:pt x="1597337" y="3446431"/>
                    <a:pt x="1653606" y="3489960"/>
                  </a:cubicBezTo>
                  <a:cubicBezTo>
                    <a:pt x="1687090" y="3515863"/>
                    <a:pt x="1724184" y="3537354"/>
                    <a:pt x="1755206" y="3566160"/>
                  </a:cubicBezTo>
                  <a:cubicBezTo>
                    <a:pt x="1835929" y="3641117"/>
                    <a:pt x="1922276" y="3718327"/>
                    <a:pt x="1988886" y="3804920"/>
                  </a:cubicBezTo>
                  <a:cubicBezTo>
                    <a:pt x="2005819" y="3826933"/>
                    <a:pt x="2024888" y="3847458"/>
                    <a:pt x="2039686" y="3870960"/>
                  </a:cubicBezTo>
                  <a:cubicBezTo>
                    <a:pt x="2053808" y="3893389"/>
                    <a:pt x="2061842" y="3919214"/>
                    <a:pt x="2075246" y="3942080"/>
                  </a:cubicBezTo>
                  <a:cubicBezTo>
                    <a:pt x="2090684" y="3968416"/>
                    <a:pt x="2108808" y="3993086"/>
                    <a:pt x="2126046" y="4018280"/>
                  </a:cubicBezTo>
                  <a:cubicBezTo>
                    <a:pt x="2130827" y="4025268"/>
                    <a:pt x="2134350" y="4033745"/>
                    <a:pt x="2141286" y="4038600"/>
                  </a:cubicBezTo>
                  <a:cubicBezTo>
                    <a:pt x="2151851" y="4045995"/>
                    <a:pt x="2164368" y="4050585"/>
                    <a:pt x="2176846" y="4053840"/>
                  </a:cubicBezTo>
                  <a:cubicBezTo>
                    <a:pt x="2230383" y="4067806"/>
                    <a:pt x="2289877" y="4072815"/>
                    <a:pt x="2344486" y="4079240"/>
                  </a:cubicBezTo>
                  <a:cubicBezTo>
                    <a:pt x="2386722" y="4075280"/>
                    <a:pt x="2508580" y="4072106"/>
                    <a:pt x="2568006" y="4048760"/>
                  </a:cubicBezTo>
                  <a:cubicBezTo>
                    <a:pt x="2596200" y="4037684"/>
                    <a:pt x="2623311" y="4023705"/>
                    <a:pt x="2649286" y="4008120"/>
                  </a:cubicBezTo>
                  <a:cubicBezTo>
                    <a:pt x="2665842" y="3998187"/>
                    <a:pt x="2681354" y="3986212"/>
                    <a:pt x="2695006" y="3972560"/>
                  </a:cubicBezTo>
                  <a:cubicBezTo>
                    <a:pt x="2703640" y="3963926"/>
                    <a:pt x="2708553" y="3952240"/>
                    <a:pt x="2715326" y="3942080"/>
                  </a:cubicBezTo>
                  <a:cubicBezTo>
                    <a:pt x="2703037" y="4040393"/>
                    <a:pt x="2702892" y="4077600"/>
                    <a:pt x="2674686" y="4170680"/>
                  </a:cubicBezTo>
                  <a:cubicBezTo>
                    <a:pt x="2668302" y="4191747"/>
                    <a:pt x="2658319" y="4211566"/>
                    <a:pt x="2649286" y="4231640"/>
                  </a:cubicBezTo>
                  <a:cubicBezTo>
                    <a:pt x="2643071" y="4245452"/>
                    <a:pt x="2636265" y="4259009"/>
                    <a:pt x="2628966" y="4272280"/>
                  </a:cubicBezTo>
                  <a:cubicBezTo>
                    <a:pt x="2589828" y="4343441"/>
                    <a:pt x="2550380" y="4408187"/>
                    <a:pt x="2476566" y="4455160"/>
                  </a:cubicBezTo>
                  <a:cubicBezTo>
                    <a:pt x="2457939" y="4467013"/>
                    <a:pt x="2438652" y="4477887"/>
                    <a:pt x="2420686" y="4490720"/>
                  </a:cubicBezTo>
                  <a:cubicBezTo>
                    <a:pt x="2324796" y="4559213"/>
                    <a:pt x="2416535" y="4505402"/>
                    <a:pt x="2314006" y="4566920"/>
                  </a:cubicBezTo>
                  <a:cubicBezTo>
                    <a:pt x="2270313" y="4593136"/>
                    <a:pt x="2220921" y="4622517"/>
                    <a:pt x="2171766" y="4638040"/>
                  </a:cubicBezTo>
                  <a:cubicBezTo>
                    <a:pt x="2131820" y="4650655"/>
                    <a:pt x="2090623" y="4658925"/>
                    <a:pt x="2049846" y="4668520"/>
                  </a:cubicBezTo>
                  <a:cubicBezTo>
                    <a:pt x="2004256" y="4679247"/>
                    <a:pt x="1912686" y="4699000"/>
                    <a:pt x="1912686" y="4699000"/>
                  </a:cubicBezTo>
                  <a:cubicBezTo>
                    <a:pt x="1899139" y="4697307"/>
                    <a:pt x="1884257" y="4700025"/>
                    <a:pt x="1872046" y="4693920"/>
                  </a:cubicBezTo>
                  <a:cubicBezTo>
                    <a:pt x="1829416" y="4672605"/>
                    <a:pt x="1789337" y="4595256"/>
                    <a:pt x="1770446" y="4566920"/>
                  </a:cubicBezTo>
                  <a:cubicBezTo>
                    <a:pt x="1765366" y="4538133"/>
                    <a:pt x="1752778" y="4509690"/>
                    <a:pt x="1755206" y="4480560"/>
                  </a:cubicBezTo>
                  <a:cubicBezTo>
                    <a:pt x="1758008" y="4446937"/>
                    <a:pt x="1771725" y="4414755"/>
                    <a:pt x="1785686" y="4384040"/>
                  </a:cubicBezTo>
                  <a:cubicBezTo>
                    <a:pt x="1805048" y="4341445"/>
                    <a:pt x="1841723" y="4293225"/>
                    <a:pt x="1882206" y="4267200"/>
                  </a:cubicBezTo>
                  <a:cubicBezTo>
                    <a:pt x="1910871" y="4248772"/>
                    <a:pt x="1942118" y="4234414"/>
                    <a:pt x="1973646" y="4221480"/>
                  </a:cubicBezTo>
                  <a:cubicBezTo>
                    <a:pt x="2008325" y="4207253"/>
                    <a:pt x="2043536" y="4193098"/>
                    <a:pt x="2080326" y="4185920"/>
                  </a:cubicBezTo>
                  <a:cubicBezTo>
                    <a:pt x="2113607" y="4179426"/>
                    <a:pt x="2148038" y="4182022"/>
                    <a:pt x="2181926" y="4180840"/>
                  </a:cubicBezTo>
                  <a:lnTo>
                    <a:pt x="2517206" y="4170680"/>
                  </a:lnTo>
                  <a:cubicBezTo>
                    <a:pt x="2549379" y="4160520"/>
                    <a:pt x="2581358" y="4149720"/>
                    <a:pt x="2613726" y="4140200"/>
                  </a:cubicBezTo>
                  <a:cubicBezTo>
                    <a:pt x="2638945" y="4132783"/>
                    <a:pt x="2665170" y="4128721"/>
                    <a:pt x="2689926" y="4119880"/>
                  </a:cubicBezTo>
                  <a:cubicBezTo>
                    <a:pt x="2712758" y="4111726"/>
                    <a:pt x="2734489" y="4100650"/>
                    <a:pt x="2755966" y="4089400"/>
                  </a:cubicBezTo>
                  <a:cubicBezTo>
                    <a:pt x="2786512" y="4073400"/>
                    <a:pt x="2816899" y="4051846"/>
                    <a:pt x="2837246" y="4023360"/>
                  </a:cubicBezTo>
                  <a:cubicBezTo>
                    <a:pt x="2851778" y="4003015"/>
                    <a:pt x="2860953" y="3979333"/>
                    <a:pt x="2872806" y="3957320"/>
                  </a:cubicBezTo>
                  <a:cubicBezTo>
                    <a:pt x="2879693" y="3860899"/>
                    <a:pt x="2890353" y="3867417"/>
                    <a:pt x="2822006" y="3759200"/>
                  </a:cubicBezTo>
                  <a:cubicBezTo>
                    <a:pt x="2774925" y="3684656"/>
                    <a:pt x="2659589" y="3543625"/>
                    <a:pt x="2578166" y="3489960"/>
                  </a:cubicBezTo>
                  <a:cubicBezTo>
                    <a:pt x="2546393" y="3469019"/>
                    <a:pt x="2508582" y="3457799"/>
                    <a:pt x="2471486" y="3449320"/>
                  </a:cubicBezTo>
                  <a:cubicBezTo>
                    <a:pt x="2256711" y="3400228"/>
                    <a:pt x="2162087" y="3405440"/>
                    <a:pt x="1938086" y="3393440"/>
                  </a:cubicBezTo>
                  <a:cubicBezTo>
                    <a:pt x="1738108" y="3371220"/>
                    <a:pt x="1958788" y="3393015"/>
                    <a:pt x="1618046" y="3378200"/>
                  </a:cubicBezTo>
                  <a:cubicBezTo>
                    <a:pt x="1538373" y="3374736"/>
                    <a:pt x="1458873" y="3368040"/>
                    <a:pt x="1379286" y="3362960"/>
                  </a:cubicBezTo>
                  <a:cubicBezTo>
                    <a:pt x="1290287" y="3340710"/>
                    <a:pt x="1267242" y="3354653"/>
                    <a:pt x="1216726" y="3296920"/>
                  </a:cubicBezTo>
                  <a:cubicBezTo>
                    <a:pt x="1204665" y="3283136"/>
                    <a:pt x="1196406" y="3266440"/>
                    <a:pt x="1186246" y="3251200"/>
                  </a:cubicBezTo>
                  <a:cubicBezTo>
                    <a:pt x="1195247" y="3206194"/>
                    <a:pt x="1187409" y="3213143"/>
                    <a:pt x="1257366" y="3185160"/>
                  </a:cubicBezTo>
                  <a:cubicBezTo>
                    <a:pt x="1353413" y="3146741"/>
                    <a:pt x="1384381" y="3154017"/>
                    <a:pt x="1485966" y="3149600"/>
                  </a:cubicBezTo>
                  <a:cubicBezTo>
                    <a:pt x="1954973" y="3238550"/>
                    <a:pt x="1612332" y="3161542"/>
                    <a:pt x="1973646" y="3266440"/>
                  </a:cubicBezTo>
                  <a:cubicBezTo>
                    <a:pt x="2025294" y="3281434"/>
                    <a:pt x="2167869" y="3311216"/>
                    <a:pt x="2217486" y="3332480"/>
                  </a:cubicBezTo>
                  <a:cubicBezTo>
                    <a:pt x="2273883" y="3356650"/>
                    <a:pt x="2328993" y="3384804"/>
                    <a:pt x="2380046" y="3418840"/>
                  </a:cubicBezTo>
                  <a:cubicBezTo>
                    <a:pt x="2507148" y="3503574"/>
                    <a:pt x="2627702" y="3597745"/>
                    <a:pt x="2750886" y="3688080"/>
                  </a:cubicBezTo>
                  <a:cubicBezTo>
                    <a:pt x="2801643" y="3725302"/>
                    <a:pt x="2843603" y="3767299"/>
                    <a:pt x="2903286" y="3789680"/>
                  </a:cubicBezTo>
                  <a:cubicBezTo>
                    <a:pt x="2921013" y="3796327"/>
                    <a:pt x="2940539" y="3796453"/>
                    <a:pt x="2959166" y="3799840"/>
                  </a:cubicBezTo>
                  <a:cubicBezTo>
                    <a:pt x="3009966" y="3787987"/>
                    <a:pt x="3064909" y="3787609"/>
                    <a:pt x="3111566" y="3764280"/>
                  </a:cubicBezTo>
                  <a:cubicBezTo>
                    <a:pt x="3155891" y="3742117"/>
                    <a:pt x="3204905" y="3631640"/>
                    <a:pt x="3223326" y="3596640"/>
                  </a:cubicBezTo>
                  <a:cubicBezTo>
                    <a:pt x="3228406" y="3561080"/>
                    <a:pt x="3232521" y="3525369"/>
                    <a:pt x="3238566" y="3489960"/>
                  </a:cubicBezTo>
                  <a:cubicBezTo>
                    <a:pt x="3244379" y="3455915"/>
                    <a:pt x="3254494" y="3422617"/>
                    <a:pt x="3258886" y="3388360"/>
                  </a:cubicBezTo>
                  <a:cubicBezTo>
                    <a:pt x="3262983" y="3356404"/>
                    <a:pt x="3262273" y="3324013"/>
                    <a:pt x="3263966" y="3291840"/>
                  </a:cubicBezTo>
                  <a:cubicBezTo>
                    <a:pt x="3260579" y="3256280"/>
                    <a:pt x="3268465" y="3217735"/>
                    <a:pt x="3253806" y="3185160"/>
                  </a:cubicBezTo>
                  <a:cubicBezTo>
                    <a:pt x="3236545" y="3146803"/>
                    <a:pt x="3206872" y="3112919"/>
                    <a:pt x="3172526" y="3088640"/>
                  </a:cubicBezTo>
                  <a:cubicBezTo>
                    <a:pt x="3087871" y="3028798"/>
                    <a:pt x="2961985" y="2967116"/>
                    <a:pt x="2852486" y="2946400"/>
                  </a:cubicBezTo>
                  <a:cubicBezTo>
                    <a:pt x="2825813" y="2941354"/>
                    <a:pt x="2798299" y="2943013"/>
                    <a:pt x="2771206" y="2941320"/>
                  </a:cubicBezTo>
                  <a:cubicBezTo>
                    <a:pt x="2713633" y="2949787"/>
                    <a:pt x="2655582" y="2955474"/>
                    <a:pt x="2598486" y="2966720"/>
                  </a:cubicBezTo>
                  <a:cubicBezTo>
                    <a:pt x="2406314" y="3004572"/>
                    <a:pt x="2455824" y="3015294"/>
                    <a:pt x="2253046" y="3048000"/>
                  </a:cubicBezTo>
                  <a:cubicBezTo>
                    <a:pt x="2209453" y="3055031"/>
                    <a:pt x="2164993" y="3054773"/>
                    <a:pt x="2120966" y="3058160"/>
                  </a:cubicBezTo>
                  <a:cubicBezTo>
                    <a:pt x="1958059" y="3083614"/>
                    <a:pt x="1945672" y="3081683"/>
                    <a:pt x="1780606" y="3124200"/>
                  </a:cubicBezTo>
                  <a:cubicBezTo>
                    <a:pt x="1727673" y="3137834"/>
                    <a:pt x="1676444" y="3157880"/>
                    <a:pt x="1623126" y="3169920"/>
                  </a:cubicBezTo>
                  <a:cubicBezTo>
                    <a:pt x="1571260" y="3181632"/>
                    <a:pt x="1465646" y="3195320"/>
                    <a:pt x="1465646" y="3195320"/>
                  </a:cubicBezTo>
                  <a:cubicBezTo>
                    <a:pt x="1351608" y="3191388"/>
                    <a:pt x="1303259" y="3198083"/>
                    <a:pt x="1196406" y="3164840"/>
                  </a:cubicBezTo>
                  <a:cubicBezTo>
                    <a:pt x="1159464" y="3153347"/>
                    <a:pt x="1126429" y="3131354"/>
                    <a:pt x="1089726" y="3119120"/>
                  </a:cubicBezTo>
                  <a:cubicBezTo>
                    <a:pt x="763564" y="3010399"/>
                    <a:pt x="1114342" y="3147901"/>
                    <a:pt x="850966" y="3048000"/>
                  </a:cubicBezTo>
                  <a:cubicBezTo>
                    <a:pt x="835373" y="3042085"/>
                    <a:pt x="819621" y="3036136"/>
                    <a:pt x="805246" y="3027680"/>
                  </a:cubicBezTo>
                  <a:cubicBezTo>
                    <a:pt x="790651" y="3019094"/>
                    <a:pt x="778153" y="3007360"/>
                    <a:pt x="764606" y="2997200"/>
                  </a:cubicBezTo>
                  <a:cubicBezTo>
                    <a:pt x="735243" y="2938474"/>
                    <a:pt x="753258" y="2949773"/>
                    <a:pt x="642686" y="2992120"/>
                  </a:cubicBezTo>
                  <a:cubicBezTo>
                    <a:pt x="578722" y="3016617"/>
                    <a:pt x="455599" y="3086715"/>
                    <a:pt x="398846" y="3129280"/>
                  </a:cubicBezTo>
                  <a:cubicBezTo>
                    <a:pt x="350811" y="3165306"/>
                    <a:pt x="349308" y="3181361"/>
                    <a:pt x="317566" y="3225800"/>
                  </a:cubicBezTo>
                  <a:cubicBezTo>
                    <a:pt x="311264" y="3234623"/>
                    <a:pt x="304019" y="3242733"/>
                    <a:pt x="297246" y="3251200"/>
                  </a:cubicBezTo>
                  <a:cubicBezTo>
                    <a:pt x="275671" y="3154113"/>
                    <a:pt x="256513" y="3103364"/>
                    <a:pt x="282006" y="2992120"/>
                  </a:cubicBezTo>
                  <a:cubicBezTo>
                    <a:pt x="288825" y="2962364"/>
                    <a:pt x="312939" y="2939098"/>
                    <a:pt x="332806" y="2915920"/>
                  </a:cubicBezTo>
                  <a:cubicBezTo>
                    <a:pt x="343826" y="2903063"/>
                    <a:pt x="357972" y="2892317"/>
                    <a:pt x="373446" y="2885440"/>
                  </a:cubicBezTo>
                  <a:cubicBezTo>
                    <a:pt x="389226" y="2878427"/>
                    <a:pt x="407313" y="2878667"/>
                    <a:pt x="424246" y="2875280"/>
                  </a:cubicBezTo>
                  <a:cubicBezTo>
                    <a:pt x="523215" y="2880228"/>
                    <a:pt x="599958" y="2864076"/>
                    <a:pt x="683326" y="2905760"/>
                  </a:cubicBezTo>
                  <a:cubicBezTo>
                    <a:pt x="696355" y="2912274"/>
                    <a:pt x="708108" y="2921361"/>
                    <a:pt x="718886" y="2931160"/>
                  </a:cubicBezTo>
                  <a:cubicBezTo>
                    <a:pt x="726909" y="2938454"/>
                    <a:pt x="732433" y="2948093"/>
                    <a:pt x="739206" y="2956560"/>
                  </a:cubicBezTo>
                  <a:cubicBezTo>
                    <a:pt x="763782" y="3022097"/>
                    <a:pt x="752580" y="2974602"/>
                    <a:pt x="749366" y="3058160"/>
                  </a:cubicBezTo>
                  <a:cubicBezTo>
                    <a:pt x="740659" y="3284530"/>
                    <a:pt x="768773" y="3196060"/>
                    <a:pt x="729046" y="3302000"/>
                  </a:cubicBezTo>
                  <a:cubicBezTo>
                    <a:pt x="742593" y="3324013"/>
                    <a:pt x="748481" y="3353261"/>
                    <a:pt x="769686" y="3368040"/>
                  </a:cubicBezTo>
                  <a:cubicBezTo>
                    <a:pt x="866661" y="3435628"/>
                    <a:pt x="904016" y="3418507"/>
                    <a:pt x="1008446" y="3413760"/>
                  </a:cubicBezTo>
                  <a:cubicBezTo>
                    <a:pt x="1040619" y="3401907"/>
                    <a:pt x="1076154" y="3396788"/>
                    <a:pt x="1104966" y="3378200"/>
                  </a:cubicBezTo>
                  <a:cubicBezTo>
                    <a:pt x="1130140" y="3361959"/>
                    <a:pt x="1148874" y="3336791"/>
                    <a:pt x="1165926" y="3312160"/>
                  </a:cubicBezTo>
                  <a:cubicBezTo>
                    <a:pt x="1191248" y="3275584"/>
                    <a:pt x="1205498" y="3216704"/>
                    <a:pt x="1216726" y="3175000"/>
                  </a:cubicBezTo>
                  <a:cubicBezTo>
                    <a:pt x="1222171" y="3154775"/>
                    <a:pt x="1224187" y="3133487"/>
                    <a:pt x="1231966" y="3114040"/>
                  </a:cubicBezTo>
                  <a:cubicBezTo>
                    <a:pt x="1237899" y="3099208"/>
                    <a:pt x="1247781" y="3086180"/>
                    <a:pt x="1257366" y="3073400"/>
                  </a:cubicBezTo>
                  <a:cubicBezTo>
                    <a:pt x="1290285" y="3029508"/>
                    <a:pt x="1321867" y="2989400"/>
                    <a:pt x="1374206" y="2966720"/>
                  </a:cubicBezTo>
                  <a:cubicBezTo>
                    <a:pt x="1401341" y="2954962"/>
                    <a:pt x="1431779" y="2953173"/>
                    <a:pt x="1460566" y="2946400"/>
                  </a:cubicBezTo>
                  <a:cubicBezTo>
                    <a:pt x="1501684" y="2926735"/>
                    <a:pt x="1587221" y="2893668"/>
                    <a:pt x="1628206" y="2854960"/>
                  </a:cubicBezTo>
                  <a:cubicBezTo>
                    <a:pt x="1643971" y="2840070"/>
                    <a:pt x="1656340" y="2821876"/>
                    <a:pt x="1668846" y="2804160"/>
                  </a:cubicBezTo>
                  <a:cubicBezTo>
                    <a:pt x="1676719" y="2793007"/>
                    <a:pt x="1678057" y="2776535"/>
                    <a:pt x="1689166" y="2768600"/>
                  </a:cubicBezTo>
                  <a:cubicBezTo>
                    <a:pt x="1703552" y="2758324"/>
                    <a:pt x="1723033" y="2758440"/>
                    <a:pt x="1739966" y="2753360"/>
                  </a:cubicBezTo>
                  <a:cubicBezTo>
                    <a:pt x="2301223" y="2765302"/>
                    <a:pt x="2334460" y="2584891"/>
                    <a:pt x="2527366" y="2854960"/>
                  </a:cubicBezTo>
                  <a:cubicBezTo>
                    <a:pt x="2539698" y="2872225"/>
                    <a:pt x="2547686" y="2892213"/>
                    <a:pt x="2557846" y="2910840"/>
                  </a:cubicBezTo>
                  <a:cubicBezTo>
                    <a:pt x="2567596" y="3018085"/>
                    <a:pt x="2568634" y="2938198"/>
                    <a:pt x="2512126" y="3098800"/>
                  </a:cubicBezTo>
                  <a:cubicBezTo>
                    <a:pt x="2495596" y="3145779"/>
                    <a:pt x="2485778" y="3195160"/>
                    <a:pt x="2466406" y="3241040"/>
                  </a:cubicBezTo>
                  <a:cubicBezTo>
                    <a:pt x="2453415" y="3271808"/>
                    <a:pt x="2435391" y="3300493"/>
                    <a:pt x="2415606" y="3327400"/>
                  </a:cubicBezTo>
                  <a:cubicBezTo>
                    <a:pt x="2345941" y="3422144"/>
                    <a:pt x="2282184" y="3465894"/>
                    <a:pt x="2171766" y="3525520"/>
                  </a:cubicBezTo>
                  <a:cubicBezTo>
                    <a:pt x="2061136" y="3585260"/>
                    <a:pt x="1831406" y="3688080"/>
                    <a:pt x="1831406" y="3688080"/>
                  </a:cubicBezTo>
                  <a:cubicBezTo>
                    <a:pt x="1782299" y="3674533"/>
                    <a:pt x="1726238" y="3676043"/>
                    <a:pt x="1684086" y="3647440"/>
                  </a:cubicBezTo>
                  <a:cubicBezTo>
                    <a:pt x="1582329" y="3578390"/>
                    <a:pt x="1568043" y="3525320"/>
                    <a:pt x="1516446" y="3444240"/>
                  </a:cubicBezTo>
                  <a:cubicBezTo>
                    <a:pt x="1503335" y="3423636"/>
                    <a:pt x="1488480" y="3404155"/>
                    <a:pt x="1475806" y="3383280"/>
                  </a:cubicBezTo>
                  <a:cubicBezTo>
                    <a:pt x="1459673" y="3356709"/>
                    <a:pt x="1446843" y="3328182"/>
                    <a:pt x="1430086" y="3302000"/>
                  </a:cubicBezTo>
                  <a:cubicBezTo>
                    <a:pt x="1392617" y="3243454"/>
                    <a:pt x="1349676" y="3188478"/>
                    <a:pt x="1313246" y="3129280"/>
                  </a:cubicBezTo>
                  <a:cubicBezTo>
                    <a:pt x="1299699" y="3107267"/>
                    <a:pt x="1287224" y="3084557"/>
                    <a:pt x="1272606" y="3063240"/>
                  </a:cubicBezTo>
                  <a:cubicBezTo>
                    <a:pt x="1246556" y="3025250"/>
                    <a:pt x="1217391" y="2989460"/>
                    <a:pt x="1191326" y="2951480"/>
                  </a:cubicBezTo>
                  <a:cubicBezTo>
                    <a:pt x="1109208" y="2831823"/>
                    <a:pt x="1105967" y="2823133"/>
                    <a:pt x="1044006" y="2717800"/>
                  </a:cubicBezTo>
                  <a:cubicBezTo>
                    <a:pt x="1042313" y="2704253"/>
                    <a:pt x="1035615" y="2690404"/>
                    <a:pt x="1038926" y="2677160"/>
                  </a:cubicBezTo>
                  <a:cubicBezTo>
                    <a:pt x="1062022" y="2584777"/>
                    <a:pt x="1236655" y="2593302"/>
                    <a:pt x="1277686" y="2585720"/>
                  </a:cubicBezTo>
                  <a:cubicBezTo>
                    <a:pt x="1468847" y="2550397"/>
                    <a:pt x="1554897" y="2552382"/>
                    <a:pt x="1739966" y="2524760"/>
                  </a:cubicBezTo>
                  <a:cubicBezTo>
                    <a:pt x="1784308" y="2518142"/>
                    <a:pt x="1827918" y="2507280"/>
                    <a:pt x="1872046" y="2499360"/>
                  </a:cubicBezTo>
                  <a:cubicBezTo>
                    <a:pt x="1944081" y="2486431"/>
                    <a:pt x="1951203" y="2491258"/>
                    <a:pt x="2029526" y="2468880"/>
                  </a:cubicBezTo>
                  <a:cubicBezTo>
                    <a:pt x="2373330" y="2370650"/>
                    <a:pt x="1829516" y="2509992"/>
                    <a:pt x="2217486" y="2413000"/>
                  </a:cubicBezTo>
                  <a:cubicBezTo>
                    <a:pt x="2247350" y="2392325"/>
                    <a:pt x="2297648" y="2361184"/>
                    <a:pt x="2324166" y="2331720"/>
                  </a:cubicBezTo>
                  <a:cubicBezTo>
                    <a:pt x="2327748" y="2327740"/>
                    <a:pt x="2327553" y="2321560"/>
                    <a:pt x="2329246" y="2316480"/>
                  </a:cubicBezTo>
                  <a:cubicBezTo>
                    <a:pt x="2325859" y="2304627"/>
                    <a:pt x="2325669" y="2291343"/>
                    <a:pt x="2319086" y="2280920"/>
                  </a:cubicBezTo>
                  <a:cubicBezTo>
                    <a:pt x="2269244" y="2202004"/>
                    <a:pt x="2219630" y="2184937"/>
                    <a:pt x="2126046" y="2143760"/>
                  </a:cubicBezTo>
                  <a:cubicBezTo>
                    <a:pt x="2050335" y="2110447"/>
                    <a:pt x="1983894" y="2100357"/>
                    <a:pt x="1902526" y="2092960"/>
                  </a:cubicBezTo>
                  <a:cubicBezTo>
                    <a:pt x="1865387" y="2089584"/>
                    <a:pt x="1828019" y="2089573"/>
                    <a:pt x="1790766" y="2087880"/>
                  </a:cubicBezTo>
                  <a:cubicBezTo>
                    <a:pt x="1492506" y="2097822"/>
                    <a:pt x="1562610" y="2065289"/>
                    <a:pt x="1369126" y="2138680"/>
                  </a:cubicBezTo>
                  <a:cubicBezTo>
                    <a:pt x="1309443" y="2161318"/>
                    <a:pt x="1243808" y="2173466"/>
                    <a:pt x="1191326" y="2209800"/>
                  </a:cubicBezTo>
                  <a:cubicBezTo>
                    <a:pt x="1147299" y="2240280"/>
                    <a:pt x="1106680" y="2276393"/>
                    <a:pt x="1059246" y="2301240"/>
                  </a:cubicBezTo>
                  <a:cubicBezTo>
                    <a:pt x="969727" y="2348131"/>
                    <a:pt x="952397" y="2362256"/>
                    <a:pt x="861126" y="2392680"/>
                  </a:cubicBezTo>
                  <a:cubicBezTo>
                    <a:pt x="846315" y="2397617"/>
                    <a:pt x="830646" y="2399453"/>
                    <a:pt x="815406" y="2402840"/>
                  </a:cubicBezTo>
                  <a:cubicBezTo>
                    <a:pt x="805246" y="2399453"/>
                    <a:pt x="793641" y="2398905"/>
                    <a:pt x="784926" y="2392680"/>
                  </a:cubicBezTo>
                  <a:cubicBezTo>
                    <a:pt x="750652" y="2368199"/>
                    <a:pt x="697800" y="2292146"/>
                    <a:pt x="683326" y="2265680"/>
                  </a:cubicBezTo>
                  <a:cubicBezTo>
                    <a:pt x="640812" y="2187940"/>
                    <a:pt x="608494" y="2104934"/>
                    <a:pt x="566486" y="2026920"/>
                  </a:cubicBezTo>
                  <a:cubicBezTo>
                    <a:pt x="554633" y="2004907"/>
                    <a:pt x="543789" y="1982319"/>
                    <a:pt x="530926" y="1960880"/>
                  </a:cubicBezTo>
                  <a:cubicBezTo>
                    <a:pt x="518361" y="1939939"/>
                    <a:pt x="503833" y="1920240"/>
                    <a:pt x="490286" y="1899920"/>
                  </a:cubicBezTo>
                  <a:cubicBezTo>
                    <a:pt x="485206" y="1882987"/>
                    <a:pt x="476306" y="1866754"/>
                    <a:pt x="475046" y="1849120"/>
                  </a:cubicBezTo>
                  <a:cubicBezTo>
                    <a:pt x="473398" y="1826046"/>
                    <a:pt x="510925" y="1815509"/>
                    <a:pt x="520766" y="1808480"/>
                  </a:cubicBezTo>
                  <a:cubicBezTo>
                    <a:pt x="557446" y="1782280"/>
                    <a:pt x="554042" y="1781427"/>
                    <a:pt x="576646" y="1747520"/>
                  </a:cubicBezTo>
                  <a:cubicBezTo>
                    <a:pt x="420494" y="1686971"/>
                    <a:pt x="377092" y="1646269"/>
                    <a:pt x="241366" y="1640840"/>
                  </a:cubicBezTo>
                  <a:cubicBezTo>
                    <a:pt x="227725" y="1640294"/>
                    <a:pt x="214273" y="1644227"/>
                    <a:pt x="200726" y="1645920"/>
                  </a:cubicBezTo>
                  <a:cubicBezTo>
                    <a:pt x="171149" y="1667431"/>
                    <a:pt x="124174" y="1698812"/>
                    <a:pt x="99126" y="1727200"/>
                  </a:cubicBezTo>
                  <a:cubicBezTo>
                    <a:pt x="90713" y="1736735"/>
                    <a:pt x="42469" y="1813941"/>
                    <a:pt x="38166" y="1823720"/>
                  </a:cubicBezTo>
                  <a:cubicBezTo>
                    <a:pt x="27383" y="1848227"/>
                    <a:pt x="21233" y="1874520"/>
                    <a:pt x="12766" y="1899920"/>
                  </a:cubicBezTo>
                  <a:cubicBezTo>
                    <a:pt x="-1399" y="2020325"/>
                    <a:pt x="-8774" y="2035677"/>
                    <a:pt x="17846" y="2189480"/>
                  </a:cubicBezTo>
                  <a:cubicBezTo>
                    <a:pt x="21720" y="2211866"/>
                    <a:pt x="34695" y="2232265"/>
                    <a:pt x="48326" y="2250440"/>
                  </a:cubicBezTo>
                  <a:cubicBezTo>
                    <a:pt x="65568" y="2273429"/>
                    <a:pt x="85216" y="2295702"/>
                    <a:pt x="109286" y="2311400"/>
                  </a:cubicBezTo>
                  <a:cubicBezTo>
                    <a:pt x="125458" y="2321947"/>
                    <a:pt x="146539" y="2321560"/>
                    <a:pt x="165166" y="2326640"/>
                  </a:cubicBezTo>
                  <a:cubicBezTo>
                    <a:pt x="212579" y="2323253"/>
                    <a:pt x="260836" y="2326006"/>
                    <a:pt x="307406" y="2316480"/>
                  </a:cubicBezTo>
                  <a:cubicBezTo>
                    <a:pt x="336379" y="2310554"/>
                    <a:pt x="361228" y="2291903"/>
                    <a:pt x="388686" y="2280920"/>
                  </a:cubicBezTo>
                  <a:cubicBezTo>
                    <a:pt x="390909" y="2280031"/>
                    <a:pt x="383606" y="2286000"/>
                    <a:pt x="383606" y="2286000"/>
                  </a:cubicBezTo>
                  <a:cubicBezTo>
                    <a:pt x="364979" y="2333413"/>
                    <a:pt x="343214" y="2379711"/>
                    <a:pt x="327726" y="2428240"/>
                  </a:cubicBezTo>
                  <a:cubicBezTo>
                    <a:pt x="317730" y="2459562"/>
                    <a:pt x="313854" y="2492520"/>
                    <a:pt x="307406" y="2524760"/>
                  </a:cubicBezTo>
                  <a:cubicBezTo>
                    <a:pt x="303693" y="2543324"/>
                    <a:pt x="302313" y="2562399"/>
                    <a:pt x="297246" y="2580640"/>
                  </a:cubicBezTo>
                  <a:cubicBezTo>
                    <a:pt x="290134" y="2606242"/>
                    <a:pt x="270312" y="2639396"/>
                    <a:pt x="251526" y="2656840"/>
                  </a:cubicBezTo>
                  <a:cubicBezTo>
                    <a:pt x="239820" y="2667710"/>
                    <a:pt x="224433" y="2673773"/>
                    <a:pt x="210886" y="2682240"/>
                  </a:cubicBezTo>
                  <a:cubicBezTo>
                    <a:pt x="197339" y="2677160"/>
                    <a:pt x="180022" y="2677665"/>
                    <a:pt x="170246" y="2667000"/>
                  </a:cubicBezTo>
                  <a:cubicBezTo>
                    <a:pt x="148163" y="2642910"/>
                    <a:pt x="150556" y="2541184"/>
                    <a:pt x="149926" y="2529840"/>
                  </a:cubicBezTo>
                  <a:cubicBezTo>
                    <a:pt x="155006" y="2511213"/>
                    <a:pt x="157390" y="2491632"/>
                    <a:pt x="165166" y="2473960"/>
                  </a:cubicBezTo>
                  <a:cubicBezTo>
                    <a:pt x="192399" y="2412066"/>
                    <a:pt x="210845" y="2402915"/>
                    <a:pt x="241366" y="2346960"/>
                  </a:cubicBezTo>
                  <a:cubicBezTo>
                    <a:pt x="251164" y="2328998"/>
                    <a:pt x="256043" y="2308505"/>
                    <a:pt x="266766" y="2291080"/>
                  </a:cubicBezTo>
                  <a:cubicBezTo>
                    <a:pt x="314166" y="2214055"/>
                    <a:pt x="315622" y="2220627"/>
                    <a:pt x="378526" y="2169160"/>
                  </a:cubicBezTo>
                  <a:cubicBezTo>
                    <a:pt x="395372" y="2128729"/>
                    <a:pt x="411561" y="2105920"/>
                    <a:pt x="409006" y="2062480"/>
                  </a:cubicBezTo>
                  <a:cubicBezTo>
                    <a:pt x="406342" y="2017199"/>
                    <a:pt x="375569" y="1986155"/>
                    <a:pt x="358206" y="1945640"/>
                  </a:cubicBezTo>
                  <a:cubicBezTo>
                    <a:pt x="349133" y="1924470"/>
                    <a:pt x="344659" y="1901613"/>
                    <a:pt x="337886" y="1879600"/>
                  </a:cubicBezTo>
                  <a:cubicBezTo>
                    <a:pt x="334560" y="1833033"/>
                    <a:pt x="327404" y="1778700"/>
                    <a:pt x="337886" y="1732280"/>
                  </a:cubicBezTo>
                  <a:cubicBezTo>
                    <a:pt x="344259" y="1704055"/>
                    <a:pt x="356968" y="1677596"/>
                    <a:pt x="368366" y="1651000"/>
                  </a:cubicBezTo>
                  <a:cubicBezTo>
                    <a:pt x="377315" y="1630118"/>
                    <a:pt x="384769" y="1607871"/>
                    <a:pt x="398846" y="1590040"/>
                  </a:cubicBezTo>
                  <a:cubicBezTo>
                    <a:pt x="410809" y="1574886"/>
                    <a:pt x="428855" y="1565702"/>
                    <a:pt x="444566" y="1554480"/>
                  </a:cubicBezTo>
                  <a:cubicBezTo>
                    <a:pt x="452601" y="1548741"/>
                    <a:pt x="461636" y="1544541"/>
                    <a:pt x="469966" y="1539240"/>
                  </a:cubicBezTo>
                  <a:cubicBezTo>
                    <a:pt x="480268" y="1532684"/>
                    <a:pt x="489654" y="1524633"/>
                    <a:pt x="500446" y="1518920"/>
                  </a:cubicBezTo>
                  <a:cubicBezTo>
                    <a:pt x="518529" y="1509347"/>
                    <a:pt x="538243" y="1503093"/>
                    <a:pt x="556326" y="1493520"/>
                  </a:cubicBezTo>
                  <a:cubicBezTo>
                    <a:pt x="610441" y="1464871"/>
                    <a:pt x="564767" y="1478710"/>
                    <a:pt x="607126" y="1468120"/>
                  </a:cubicBezTo>
                  <a:cubicBezTo>
                    <a:pt x="615593" y="1461347"/>
                    <a:pt x="624366" y="1454940"/>
                    <a:pt x="632526" y="1447800"/>
                  </a:cubicBezTo>
                  <a:cubicBezTo>
                    <a:pt x="637933" y="1443069"/>
                    <a:pt x="642019" y="1436871"/>
                    <a:pt x="647766" y="1432560"/>
                  </a:cubicBezTo>
                  <a:cubicBezTo>
                    <a:pt x="698263" y="1394688"/>
                    <a:pt x="652406" y="1438080"/>
                    <a:pt x="688406" y="1402080"/>
                  </a:cubicBezTo>
                  <a:cubicBezTo>
                    <a:pt x="690099" y="1395307"/>
                    <a:pt x="694302" y="1388694"/>
                    <a:pt x="693486" y="1381760"/>
                  </a:cubicBezTo>
                  <a:cubicBezTo>
                    <a:pt x="685755" y="1316044"/>
                    <a:pt x="675662" y="1313341"/>
                    <a:pt x="647766" y="1254760"/>
                  </a:cubicBezTo>
                  <a:cubicBezTo>
                    <a:pt x="625153" y="1207272"/>
                    <a:pt x="630022" y="1218055"/>
                    <a:pt x="617286" y="1173480"/>
                  </a:cubicBezTo>
                  <a:cubicBezTo>
                    <a:pt x="618979" y="1158240"/>
                    <a:pt x="614477" y="1140909"/>
                    <a:pt x="622366" y="1127760"/>
                  </a:cubicBezTo>
                  <a:cubicBezTo>
                    <a:pt x="630006" y="1115027"/>
                    <a:pt x="691836" y="1080469"/>
                    <a:pt x="703646" y="1071880"/>
                  </a:cubicBezTo>
                  <a:cubicBezTo>
                    <a:pt x="709456" y="1067654"/>
                    <a:pt x="713431" y="1061315"/>
                    <a:pt x="718886" y="1056640"/>
                  </a:cubicBezTo>
                  <a:cubicBezTo>
                    <a:pt x="725314" y="1051130"/>
                    <a:pt x="732913" y="1047064"/>
                    <a:pt x="739206" y="1041400"/>
                  </a:cubicBezTo>
                  <a:cubicBezTo>
                    <a:pt x="749886" y="1031788"/>
                    <a:pt x="758924" y="1020440"/>
                    <a:pt x="769686" y="1010920"/>
                  </a:cubicBezTo>
                  <a:cubicBezTo>
                    <a:pt x="830644" y="956996"/>
                    <a:pt x="870012" y="923293"/>
                    <a:pt x="932246" y="878840"/>
                  </a:cubicBezTo>
                  <a:cubicBezTo>
                    <a:pt x="947151" y="868194"/>
                    <a:pt x="962197" y="857678"/>
                    <a:pt x="977966" y="848360"/>
                  </a:cubicBezTo>
                  <a:cubicBezTo>
                    <a:pt x="999491" y="835641"/>
                    <a:pt x="1022410" y="825398"/>
                    <a:pt x="1044006" y="812800"/>
                  </a:cubicBezTo>
                  <a:cubicBezTo>
                    <a:pt x="1063077" y="801675"/>
                    <a:pt x="1080139" y="787114"/>
                    <a:pt x="1099886" y="777240"/>
                  </a:cubicBezTo>
                  <a:cubicBezTo>
                    <a:pt x="1120981" y="766692"/>
                    <a:pt x="1144273" y="761190"/>
                    <a:pt x="1165926" y="751840"/>
                  </a:cubicBezTo>
                  <a:cubicBezTo>
                    <a:pt x="1277653" y="703594"/>
                    <a:pt x="1317939" y="688689"/>
                    <a:pt x="1409766" y="629920"/>
                  </a:cubicBezTo>
                  <a:cubicBezTo>
                    <a:pt x="1424028" y="620792"/>
                    <a:pt x="1438432" y="611414"/>
                    <a:pt x="1450406" y="599440"/>
                  </a:cubicBezTo>
                  <a:cubicBezTo>
                    <a:pt x="1459040" y="590806"/>
                    <a:pt x="1463953" y="579120"/>
                    <a:pt x="1470726" y="568960"/>
                  </a:cubicBezTo>
                  <a:cubicBezTo>
                    <a:pt x="1474666" y="537441"/>
                    <a:pt x="1482286" y="513502"/>
                    <a:pt x="1465646" y="482600"/>
                  </a:cubicBezTo>
                  <a:cubicBezTo>
                    <a:pt x="1460506" y="473053"/>
                    <a:pt x="1450287" y="466371"/>
                    <a:pt x="1440246" y="462280"/>
                  </a:cubicBezTo>
                  <a:cubicBezTo>
                    <a:pt x="1334494" y="419196"/>
                    <a:pt x="1285364" y="419982"/>
                    <a:pt x="1165926" y="401320"/>
                  </a:cubicBezTo>
                  <a:cubicBezTo>
                    <a:pt x="1143913" y="403013"/>
                    <a:pt x="1120750" y="399178"/>
                    <a:pt x="1099886" y="406400"/>
                  </a:cubicBezTo>
                  <a:cubicBezTo>
                    <a:pt x="1052742" y="422719"/>
                    <a:pt x="1027032" y="451095"/>
                    <a:pt x="998286" y="487680"/>
                  </a:cubicBezTo>
                  <a:cubicBezTo>
                    <a:pt x="990742" y="497282"/>
                    <a:pt x="984739" y="508000"/>
                    <a:pt x="977966" y="518160"/>
                  </a:cubicBezTo>
                  <a:cubicBezTo>
                    <a:pt x="970916" y="560461"/>
                    <a:pt x="960326" y="592295"/>
                    <a:pt x="972886" y="635000"/>
                  </a:cubicBezTo>
                  <a:cubicBezTo>
                    <a:pt x="980802" y="661913"/>
                    <a:pt x="1034516" y="704246"/>
                    <a:pt x="1049086" y="711200"/>
                  </a:cubicBezTo>
                  <a:cubicBezTo>
                    <a:pt x="1183613" y="775406"/>
                    <a:pt x="1225129" y="773609"/>
                    <a:pt x="1364046" y="797560"/>
                  </a:cubicBezTo>
                  <a:cubicBezTo>
                    <a:pt x="1395036" y="795561"/>
                    <a:pt x="1543460" y="789573"/>
                    <a:pt x="1597726" y="777240"/>
                  </a:cubicBezTo>
                  <a:cubicBezTo>
                    <a:pt x="1610301" y="774382"/>
                    <a:pt x="1621433" y="767080"/>
                    <a:pt x="1633286" y="762000"/>
                  </a:cubicBezTo>
                  <a:cubicBezTo>
                    <a:pt x="1634979" y="751840"/>
                    <a:pt x="1639100" y="741794"/>
                    <a:pt x="1638366" y="731520"/>
                  </a:cubicBezTo>
                  <a:cubicBezTo>
                    <a:pt x="1634468" y="676950"/>
                    <a:pt x="1596204" y="642241"/>
                    <a:pt x="1557086" y="604520"/>
                  </a:cubicBezTo>
                  <a:cubicBezTo>
                    <a:pt x="1536115" y="584298"/>
                    <a:pt x="1509673" y="570653"/>
                    <a:pt x="1485966" y="553720"/>
                  </a:cubicBezTo>
                  <a:cubicBezTo>
                    <a:pt x="1461424" y="514452"/>
                    <a:pt x="1451550" y="491877"/>
                    <a:pt x="1409766" y="462280"/>
                  </a:cubicBezTo>
                  <a:cubicBezTo>
                    <a:pt x="1375345" y="437899"/>
                    <a:pt x="1314187" y="415850"/>
                    <a:pt x="1272606" y="406400"/>
                  </a:cubicBezTo>
                  <a:cubicBezTo>
                    <a:pt x="1257654" y="403002"/>
                    <a:pt x="1242192" y="402248"/>
                    <a:pt x="1226886" y="401320"/>
                  </a:cubicBezTo>
                  <a:cubicBezTo>
                    <a:pt x="1186285" y="398859"/>
                    <a:pt x="1145606" y="397933"/>
                    <a:pt x="1104966" y="396240"/>
                  </a:cubicBezTo>
                  <a:cubicBezTo>
                    <a:pt x="988448" y="383294"/>
                    <a:pt x="993001" y="378486"/>
                    <a:pt x="850966" y="396240"/>
                  </a:cubicBezTo>
                  <a:cubicBezTo>
                    <a:pt x="792155" y="403591"/>
                    <a:pt x="747608" y="425391"/>
                    <a:pt x="693486" y="447040"/>
                  </a:cubicBezTo>
                  <a:cubicBezTo>
                    <a:pt x="674859" y="462280"/>
                    <a:pt x="655077" y="476208"/>
                    <a:pt x="637606" y="492760"/>
                  </a:cubicBezTo>
                  <a:cubicBezTo>
                    <a:pt x="601772" y="526708"/>
                    <a:pt x="593029" y="544385"/>
                    <a:pt x="566486" y="584200"/>
                  </a:cubicBezTo>
                  <a:cubicBezTo>
                    <a:pt x="560193" y="605178"/>
                    <a:pt x="546730" y="654193"/>
                    <a:pt x="536006" y="675640"/>
                  </a:cubicBezTo>
                  <a:cubicBezTo>
                    <a:pt x="525486" y="696681"/>
                    <a:pt x="520871" y="724929"/>
                    <a:pt x="500446" y="736600"/>
                  </a:cubicBezTo>
                  <a:cubicBezTo>
                    <a:pt x="488593" y="743373"/>
                    <a:pt x="477696" y="752200"/>
                    <a:pt x="464886" y="756920"/>
                  </a:cubicBezTo>
                  <a:cubicBezTo>
                    <a:pt x="445232" y="764161"/>
                    <a:pt x="403926" y="772160"/>
                    <a:pt x="403926" y="772160"/>
                  </a:cubicBezTo>
                  <a:cubicBezTo>
                    <a:pt x="377413" y="795359"/>
                    <a:pt x="335750" y="828971"/>
                    <a:pt x="317566" y="858520"/>
                  </a:cubicBezTo>
                  <a:cubicBezTo>
                    <a:pt x="288590" y="905605"/>
                    <a:pt x="241366" y="1005840"/>
                    <a:pt x="241366" y="1005840"/>
                  </a:cubicBezTo>
                  <a:cubicBezTo>
                    <a:pt x="189230" y="1220177"/>
                    <a:pt x="191624" y="1129445"/>
                    <a:pt x="200726" y="1275080"/>
                  </a:cubicBezTo>
                  <a:cubicBezTo>
                    <a:pt x="274279" y="1262821"/>
                    <a:pt x="328569" y="1261163"/>
                    <a:pt x="393766" y="1229360"/>
                  </a:cubicBezTo>
                  <a:cubicBezTo>
                    <a:pt x="562736" y="1146936"/>
                    <a:pt x="479767" y="1173181"/>
                    <a:pt x="602046" y="1117600"/>
                  </a:cubicBezTo>
                  <a:cubicBezTo>
                    <a:pt x="759065" y="1046228"/>
                    <a:pt x="726852" y="1077965"/>
                    <a:pt x="840806" y="990600"/>
                  </a:cubicBezTo>
                  <a:cubicBezTo>
                    <a:pt x="863691" y="973055"/>
                    <a:pt x="885715" y="954342"/>
                    <a:pt x="906846" y="934720"/>
                  </a:cubicBezTo>
                  <a:cubicBezTo>
                    <a:pt x="977554" y="869062"/>
                    <a:pt x="974977" y="854141"/>
                    <a:pt x="1054166" y="807720"/>
                  </a:cubicBezTo>
                  <a:cubicBezTo>
                    <a:pt x="1127383" y="764800"/>
                    <a:pt x="1204911" y="729465"/>
                    <a:pt x="1277686" y="685800"/>
                  </a:cubicBezTo>
                  <a:cubicBezTo>
                    <a:pt x="1460473" y="576128"/>
                    <a:pt x="1248155" y="701776"/>
                    <a:pt x="1430086" y="599440"/>
                  </a:cubicBezTo>
                  <a:cubicBezTo>
                    <a:pt x="1706196" y="444128"/>
                    <a:pt x="1323943" y="656232"/>
                    <a:pt x="1602806" y="492760"/>
                  </a:cubicBezTo>
                  <a:cubicBezTo>
                    <a:pt x="1622405" y="481271"/>
                    <a:pt x="1644718" y="474661"/>
                    <a:pt x="1663766" y="462280"/>
                  </a:cubicBezTo>
                  <a:cubicBezTo>
                    <a:pt x="1724420" y="422855"/>
                    <a:pt x="1681994" y="428086"/>
                    <a:pt x="1750126" y="401320"/>
                  </a:cubicBezTo>
                  <a:cubicBezTo>
                    <a:pt x="1807715" y="378696"/>
                    <a:pt x="1871299" y="362271"/>
                    <a:pt x="1933006" y="355600"/>
                  </a:cubicBezTo>
                  <a:cubicBezTo>
                    <a:pt x="1966719" y="351955"/>
                    <a:pt x="2000739" y="352213"/>
                    <a:pt x="2034606" y="350520"/>
                  </a:cubicBezTo>
                  <a:cubicBezTo>
                    <a:pt x="2110271" y="365653"/>
                    <a:pt x="2153020" y="369222"/>
                    <a:pt x="2222566" y="401320"/>
                  </a:cubicBezTo>
                  <a:cubicBezTo>
                    <a:pt x="2239196" y="408996"/>
                    <a:pt x="2253828" y="420555"/>
                    <a:pt x="2268286" y="431800"/>
                  </a:cubicBezTo>
                  <a:cubicBezTo>
                    <a:pt x="2309981" y="464229"/>
                    <a:pt x="2333961" y="489813"/>
                    <a:pt x="2359726" y="538480"/>
                  </a:cubicBezTo>
                  <a:cubicBezTo>
                    <a:pt x="2377828" y="572672"/>
                    <a:pt x="2390206" y="609600"/>
                    <a:pt x="2405446" y="645160"/>
                  </a:cubicBezTo>
                  <a:cubicBezTo>
                    <a:pt x="2412219" y="680720"/>
                    <a:pt x="2420202" y="716071"/>
                    <a:pt x="2425766" y="751840"/>
                  </a:cubicBezTo>
                  <a:cubicBezTo>
                    <a:pt x="2436664" y="821902"/>
                    <a:pt x="2444047" y="904168"/>
                    <a:pt x="2451166" y="975360"/>
                  </a:cubicBezTo>
                  <a:cubicBezTo>
                    <a:pt x="2449453" y="1086701"/>
                    <a:pt x="2410149" y="1274384"/>
                    <a:pt x="2476566" y="1397000"/>
                  </a:cubicBezTo>
                  <a:cubicBezTo>
                    <a:pt x="2484002" y="1410727"/>
                    <a:pt x="2500273" y="1417320"/>
                    <a:pt x="2512126" y="1427480"/>
                  </a:cubicBezTo>
                  <a:cubicBezTo>
                    <a:pt x="2571393" y="1417320"/>
                    <a:pt x="2632331" y="1414279"/>
                    <a:pt x="2689926" y="1397000"/>
                  </a:cubicBezTo>
                  <a:cubicBezTo>
                    <a:pt x="2738996" y="1382279"/>
                    <a:pt x="2801751" y="1322812"/>
                    <a:pt x="2832166" y="1285240"/>
                  </a:cubicBezTo>
                  <a:cubicBezTo>
                    <a:pt x="2841696" y="1273468"/>
                    <a:pt x="2845713" y="1258147"/>
                    <a:pt x="2852486" y="1244600"/>
                  </a:cubicBezTo>
                  <a:cubicBezTo>
                    <a:pt x="2899042" y="1461859"/>
                    <a:pt x="2817855" y="1068225"/>
                    <a:pt x="2888046" y="1559560"/>
                  </a:cubicBezTo>
                  <a:cubicBezTo>
                    <a:pt x="2893507" y="1597786"/>
                    <a:pt x="2909968" y="1633666"/>
                    <a:pt x="2918526" y="1671320"/>
                  </a:cubicBezTo>
                  <a:cubicBezTo>
                    <a:pt x="2941589" y="1772796"/>
                    <a:pt x="2942888" y="1822156"/>
                    <a:pt x="2954086" y="1930400"/>
                  </a:cubicBezTo>
                  <a:cubicBezTo>
                    <a:pt x="2943926" y="2008293"/>
                    <a:pt x="2947509" y="2089252"/>
                    <a:pt x="2923606" y="2164080"/>
                  </a:cubicBezTo>
                  <a:cubicBezTo>
                    <a:pt x="2907599" y="2214188"/>
                    <a:pt x="2875958" y="2260545"/>
                    <a:pt x="2837246" y="2296160"/>
                  </a:cubicBezTo>
                  <a:cubicBezTo>
                    <a:pt x="2747028" y="2379160"/>
                    <a:pt x="2640341" y="2411615"/>
                    <a:pt x="2527366" y="2443480"/>
                  </a:cubicBezTo>
                  <a:cubicBezTo>
                    <a:pt x="2509145" y="2448619"/>
                    <a:pt x="2490113" y="2450253"/>
                    <a:pt x="2471486" y="2453640"/>
                  </a:cubicBezTo>
                  <a:cubicBezTo>
                    <a:pt x="2457939" y="2431627"/>
                    <a:pt x="2439490" y="2411960"/>
                    <a:pt x="2430846" y="2387600"/>
                  </a:cubicBezTo>
                  <a:cubicBezTo>
                    <a:pt x="2420513" y="2358479"/>
                    <a:pt x="2412986" y="2326949"/>
                    <a:pt x="2415606" y="2296160"/>
                  </a:cubicBezTo>
                  <a:cubicBezTo>
                    <a:pt x="2423590" y="2202351"/>
                    <a:pt x="2443572" y="2123784"/>
                    <a:pt x="2522286" y="2067560"/>
                  </a:cubicBezTo>
                  <a:cubicBezTo>
                    <a:pt x="2542349" y="2053229"/>
                    <a:pt x="2569699" y="2054013"/>
                    <a:pt x="2593406" y="2047240"/>
                  </a:cubicBezTo>
                  <a:cubicBezTo>
                    <a:pt x="2662258" y="2070191"/>
                    <a:pt x="2647832" y="2060844"/>
                    <a:pt x="2730566" y="2153920"/>
                  </a:cubicBezTo>
                  <a:cubicBezTo>
                    <a:pt x="2766793" y="2194676"/>
                    <a:pt x="2798698" y="2239443"/>
                    <a:pt x="2827086" y="2286000"/>
                  </a:cubicBezTo>
                  <a:cubicBezTo>
                    <a:pt x="2841328" y="2309357"/>
                    <a:pt x="2848217" y="2336490"/>
                    <a:pt x="2857566" y="2362200"/>
                  </a:cubicBezTo>
                  <a:cubicBezTo>
                    <a:pt x="2882090" y="2429642"/>
                    <a:pt x="2898339" y="2500370"/>
                    <a:pt x="2928686" y="2565400"/>
                  </a:cubicBezTo>
                  <a:cubicBezTo>
                    <a:pt x="2954056" y="2619765"/>
                    <a:pt x="2961557" y="2640505"/>
                    <a:pt x="2989646" y="2687320"/>
                  </a:cubicBezTo>
                  <a:cubicBezTo>
                    <a:pt x="2995928" y="2697791"/>
                    <a:pt x="3000585" y="2709983"/>
                    <a:pt x="3009966" y="2717800"/>
                  </a:cubicBezTo>
                  <a:cubicBezTo>
                    <a:pt x="3021601" y="2727496"/>
                    <a:pt x="3037059" y="2731347"/>
                    <a:pt x="3050606" y="2738120"/>
                  </a:cubicBezTo>
                  <a:cubicBezTo>
                    <a:pt x="3082779" y="2734733"/>
                    <a:pt x="3116908" y="2739514"/>
                    <a:pt x="3147126" y="2727960"/>
                  </a:cubicBezTo>
                  <a:cubicBezTo>
                    <a:pt x="3176547" y="2716711"/>
                    <a:pt x="3199734" y="2692950"/>
                    <a:pt x="3223326" y="2672080"/>
                  </a:cubicBezTo>
                  <a:cubicBezTo>
                    <a:pt x="3243972" y="2653816"/>
                    <a:pt x="3263746" y="2633942"/>
                    <a:pt x="3279206" y="2611120"/>
                  </a:cubicBezTo>
                  <a:cubicBezTo>
                    <a:pt x="3314645" y="2558805"/>
                    <a:pt x="3346257" y="2476003"/>
                    <a:pt x="3370646" y="2418080"/>
                  </a:cubicBezTo>
                  <a:cubicBezTo>
                    <a:pt x="3374067" y="2363350"/>
                    <a:pt x="3381796" y="2288475"/>
                    <a:pt x="3370646" y="2235200"/>
                  </a:cubicBezTo>
                  <a:cubicBezTo>
                    <a:pt x="3362198" y="2194839"/>
                    <a:pt x="3346828" y="2156008"/>
                    <a:pt x="3330006" y="2118360"/>
                  </a:cubicBezTo>
                  <a:cubicBezTo>
                    <a:pt x="3303572" y="2059197"/>
                    <a:pt x="3257319" y="1974553"/>
                    <a:pt x="3208086" y="1925320"/>
                  </a:cubicBezTo>
                  <a:cubicBezTo>
                    <a:pt x="3179043" y="1896277"/>
                    <a:pt x="3091318" y="1836060"/>
                    <a:pt x="3055686" y="1818640"/>
                  </a:cubicBezTo>
                  <a:cubicBezTo>
                    <a:pt x="3007942" y="1795298"/>
                    <a:pt x="2955900" y="1781447"/>
                    <a:pt x="2908366" y="1757680"/>
                  </a:cubicBezTo>
                  <a:cubicBezTo>
                    <a:pt x="2803967" y="1705481"/>
                    <a:pt x="2852884" y="1732916"/>
                    <a:pt x="2761046" y="1676400"/>
                  </a:cubicBezTo>
                  <a:cubicBezTo>
                    <a:pt x="2755966" y="1669627"/>
                    <a:pt x="2748950" y="1663941"/>
                    <a:pt x="2745806" y="1656080"/>
                  </a:cubicBezTo>
                  <a:cubicBezTo>
                    <a:pt x="2710043" y="1566671"/>
                    <a:pt x="2719903" y="1563221"/>
                    <a:pt x="2715326" y="1457960"/>
                  </a:cubicBezTo>
                  <a:cubicBezTo>
                    <a:pt x="2713633" y="1285240"/>
                    <a:pt x="2718541" y="1112329"/>
                    <a:pt x="2710246" y="939800"/>
                  </a:cubicBezTo>
                  <a:cubicBezTo>
                    <a:pt x="2709882" y="932236"/>
                    <a:pt x="2697273" y="931477"/>
                    <a:pt x="2689926" y="929640"/>
                  </a:cubicBezTo>
                  <a:cubicBezTo>
                    <a:pt x="2676682" y="926329"/>
                    <a:pt x="2662833" y="926253"/>
                    <a:pt x="2649286" y="924560"/>
                  </a:cubicBezTo>
                  <a:cubicBezTo>
                    <a:pt x="2630659" y="927947"/>
                    <a:pt x="2610053" y="925703"/>
                    <a:pt x="2593406" y="934720"/>
                  </a:cubicBezTo>
                  <a:cubicBezTo>
                    <a:pt x="2568050" y="948454"/>
                    <a:pt x="2546065" y="968648"/>
                    <a:pt x="2527366" y="990600"/>
                  </a:cubicBezTo>
                  <a:cubicBezTo>
                    <a:pt x="2506648" y="1014922"/>
                    <a:pt x="2489890" y="1042841"/>
                    <a:pt x="2476566" y="1071880"/>
                  </a:cubicBezTo>
                  <a:cubicBezTo>
                    <a:pt x="2423712" y="1187074"/>
                    <a:pt x="2385926" y="1309040"/>
                    <a:pt x="2329246" y="1422400"/>
                  </a:cubicBezTo>
                  <a:cubicBezTo>
                    <a:pt x="2293869" y="1493154"/>
                    <a:pt x="2241597" y="1607438"/>
                    <a:pt x="2192086" y="1676400"/>
                  </a:cubicBezTo>
                  <a:cubicBezTo>
                    <a:pt x="2167555" y="1710568"/>
                    <a:pt x="2140056" y="1742694"/>
                    <a:pt x="2110806" y="1772920"/>
                  </a:cubicBezTo>
                  <a:cubicBezTo>
                    <a:pt x="2083561" y="1801073"/>
                    <a:pt x="2013285" y="1855281"/>
                    <a:pt x="1978726" y="1879600"/>
                  </a:cubicBezTo>
                  <a:cubicBezTo>
                    <a:pt x="1953761" y="1897168"/>
                    <a:pt x="1927241" y="1912482"/>
                    <a:pt x="1902526" y="1930400"/>
                  </a:cubicBezTo>
                  <a:cubicBezTo>
                    <a:pt x="1857532" y="1963021"/>
                    <a:pt x="1758733" y="2044716"/>
                    <a:pt x="1699326" y="2077720"/>
                  </a:cubicBezTo>
                  <a:cubicBezTo>
                    <a:pt x="1680083" y="2088411"/>
                    <a:pt x="1659564" y="2097185"/>
                    <a:pt x="1638366" y="2103120"/>
                  </a:cubicBezTo>
                  <a:cubicBezTo>
                    <a:pt x="1607462" y="2111773"/>
                    <a:pt x="1543903" y="2115649"/>
                    <a:pt x="1511366" y="2118360"/>
                  </a:cubicBezTo>
                  <a:cubicBezTo>
                    <a:pt x="1475806" y="2114973"/>
                    <a:pt x="1438781" y="2118855"/>
                    <a:pt x="1404686" y="2108200"/>
                  </a:cubicBezTo>
                  <a:cubicBezTo>
                    <a:pt x="1335615" y="2086615"/>
                    <a:pt x="1303549" y="1981811"/>
                    <a:pt x="1262446" y="1945640"/>
                  </a:cubicBezTo>
                  <a:cubicBezTo>
                    <a:pt x="1220113" y="1908387"/>
                    <a:pt x="1180067" y="1868360"/>
                    <a:pt x="1135446" y="1833880"/>
                  </a:cubicBezTo>
                  <a:cubicBezTo>
                    <a:pt x="1105335" y="1810613"/>
                    <a:pt x="1068547" y="1796808"/>
                    <a:pt x="1038926" y="1772920"/>
                  </a:cubicBezTo>
                  <a:cubicBezTo>
                    <a:pt x="1015606" y="1754114"/>
                    <a:pt x="997547" y="1729553"/>
                    <a:pt x="977966" y="1706880"/>
                  </a:cubicBezTo>
                  <a:cubicBezTo>
                    <a:pt x="965347" y="1692268"/>
                    <a:pt x="956936" y="1673874"/>
                    <a:pt x="942406" y="1661160"/>
                  </a:cubicBezTo>
                  <a:cubicBezTo>
                    <a:pt x="929286" y="1649680"/>
                    <a:pt x="911926" y="1644227"/>
                    <a:pt x="896686" y="1635760"/>
                  </a:cubicBezTo>
                  <a:cubicBezTo>
                    <a:pt x="884833" y="1639147"/>
                    <a:pt x="870486" y="1637897"/>
                    <a:pt x="861126" y="1645920"/>
                  </a:cubicBezTo>
                  <a:cubicBezTo>
                    <a:pt x="813397" y="1686831"/>
                    <a:pt x="816859" y="1740253"/>
                    <a:pt x="805246" y="1798320"/>
                  </a:cubicBezTo>
                  <a:cubicBezTo>
                    <a:pt x="806939" y="1837267"/>
                    <a:pt x="811717" y="1876201"/>
                    <a:pt x="810326" y="1915160"/>
                  </a:cubicBezTo>
                  <a:cubicBezTo>
                    <a:pt x="804939" y="2066008"/>
                    <a:pt x="784926" y="2367280"/>
                    <a:pt x="784926" y="2367280"/>
                  </a:cubicBezTo>
                  <a:cubicBezTo>
                    <a:pt x="787026" y="2499577"/>
                    <a:pt x="759095" y="2642982"/>
                    <a:pt x="815406" y="2768600"/>
                  </a:cubicBezTo>
                  <a:cubicBezTo>
                    <a:pt x="836818" y="2816366"/>
                    <a:pt x="910302" y="2907096"/>
                    <a:pt x="937326" y="2936240"/>
                  </a:cubicBezTo>
                  <a:cubicBezTo>
                    <a:pt x="994316" y="2997699"/>
                    <a:pt x="1049761" y="3061576"/>
                    <a:pt x="1115126" y="3114040"/>
                  </a:cubicBezTo>
                  <a:cubicBezTo>
                    <a:pt x="1278452" y="3245131"/>
                    <a:pt x="1465511" y="3311484"/>
                    <a:pt x="1658686" y="3388360"/>
                  </a:cubicBezTo>
                  <a:cubicBezTo>
                    <a:pt x="1815747" y="3450864"/>
                    <a:pt x="1791412" y="3440172"/>
                    <a:pt x="1933006" y="3459480"/>
                  </a:cubicBezTo>
                  <a:lnTo>
                    <a:pt x="2334326" y="3439160"/>
                  </a:lnTo>
                  <a:cubicBezTo>
                    <a:pt x="2353216" y="3437901"/>
                    <a:pt x="2371359" y="3430795"/>
                    <a:pt x="2390206" y="3429000"/>
                  </a:cubicBezTo>
                  <a:cubicBezTo>
                    <a:pt x="2442572" y="3424013"/>
                    <a:pt x="2495193" y="3422227"/>
                    <a:pt x="2547686" y="3418840"/>
                  </a:cubicBezTo>
                  <a:cubicBezTo>
                    <a:pt x="2627375" y="3397589"/>
                    <a:pt x="2718165" y="3385587"/>
                    <a:pt x="2786446" y="3332480"/>
                  </a:cubicBezTo>
                  <a:cubicBezTo>
                    <a:pt x="2815524" y="3309864"/>
                    <a:pt x="2879488" y="3209879"/>
                    <a:pt x="2893126" y="3185160"/>
                  </a:cubicBezTo>
                  <a:cubicBezTo>
                    <a:pt x="2903760" y="3165886"/>
                    <a:pt x="2907985" y="3143525"/>
                    <a:pt x="2918526" y="3124200"/>
                  </a:cubicBezTo>
                  <a:cubicBezTo>
                    <a:pt x="3002410" y="2970412"/>
                    <a:pt x="2903522" y="3178950"/>
                    <a:pt x="2994726" y="3022600"/>
                  </a:cubicBezTo>
                  <a:cubicBezTo>
                    <a:pt x="3007722" y="3000321"/>
                    <a:pt x="3015046" y="2975187"/>
                    <a:pt x="3025206" y="2951480"/>
                  </a:cubicBezTo>
                  <a:cubicBezTo>
                    <a:pt x="3026899" y="2936240"/>
                    <a:pt x="3033182" y="2920818"/>
                    <a:pt x="3030286" y="2905760"/>
                  </a:cubicBezTo>
                  <a:cubicBezTo>
                    <a:pt x="3024521" y="2875782"/>
                    <a:pt x="3015628" y="2845507"/>
                    <a:pt x="2999806" y="2819400"/>
                  </a:cubicBezTo>
                  <a:cubicBezTo>
                    <a:pt x="2889277" y="2637027"/>
                    <a:pt x="2844635" y="2800258"/>
                    <a:pt x="2618806" y="2585720"/>
                  </a:cubicBezTo>
                  <a:lnTo>
                    <a:pt x="2517206" y="2489200"/>
                  </a:lnTo>
                  <a:cubicBezTo>
                    <a:pt x="2514765" y="2484319"/>
                    <a:pt x="2451040" y="2371813"/>
                    <a:pt x="2456246" y="2341880"/>
                  </a:cubicBezTo>
                  <a:cubicBezTo>
                    <a:pt x="2460277" y="2318703"/>
                    <a:pt x="2472089" y="2293752"/>
                    <a:pt x="2491806" y="2280920"/>
                  </a:cubicBezTo>
                  <a:cubicBezTo>
                    <a:pt x="2581309" y="2222672"/>
                    <a:pt x="2689716" y="2196123"/>
                    <a:pt x="2776286" y="2133600"/>
                  </a:cubicBezTo>
                  <a:lnTo>
                    <a:pt x="2867726" y="2067560"/>
                  </a:lnTo>
                  <a:cubicBezTo>
                    <a:pt x="2915019" y="1985872"/>
                    <a:pt x="2945967" y="1944678"/>
                    <a:pt x="2969326" y="1849120"/>
                  </a:cubicBezTo>
                  <a:cubicBezTo>
                    <a:pt x="2977808" y="1814421"/>
                    <a:pt x="2976099" y="1778000"/>
                    <a:pt x="2979486" y="1742440"/>
                  </a:cubicBezTo>
                  <a:cubicBezTo>
                    <a:pt x="2962801" y="1608962"/>
                    <a:pt x="2988928" y="1698160"/>
                    <a:pt x="2888046" y="1564640"/>
                  </a:cubicBezTo>
                  <a:cubicBezTo>
                    <a:pt x="2797893" y="1445320"/>
                    <a:pt x="2796521" y="1445604"/>
                    <a:pt x="2750886" y="1315720"/>
                  </a:cubicBezTo>
                  <a:cubicBezTo>
                    <a:pt x="2742713" y="1292459"/>
                    <a:pt x="2735732" y="1268708"/>
                    <a:pt x="2730566" y="1244600"/>
                  </a:cubicBezTo>
                  <a:cubicBezTo>
                    <a:pt x="2725263" y="1219855"/>
                    <a:pt x="2718552" y="1157867"/>
                    <a:pt x="2715326" y="1127760"/>
                  </a:cubicBezTo>
                  <a:cubicBezTo>
                    <a:pt x="2711880" y="1095593"/>
                    <a:pt x="2705166" y="1031240"/>
                    <a:pt x="2705166" y="1031240"/>
                  </a:cubicBezTo>
                  <a:cubicBezTo>
                    <a:pt x="2703473" y="988907"/>
                    <a:pt x="2711320" y="945091"/>
                    <a:pt x="2700086" y="904240"/>
                  </a:cubicBezTo>
                  <a:cubicBezTo>
                    <a:pt x="2691992" y="874806"/>
                    <a:pt x="2668829" y="851491"/>
                    <a:pt x="2649286" y="828040"/>
                  </a:cubicBezTo>
                  <a:cubicBezTo>
                    <a:pt x="2494680" y="642513"/>
                    <a:pt x="2643193" y="853952"/>
                    <a:pt x="2517206" y="680720"/>
                  </a:cubicBezTo>
                  <a:cubicBezTo>
                    <a:pt x="2494277" y="649193"/>
                    <a:pt x="2463494" y="621183"/>
                    <a:pt x="2451166" y="584200"/>
                  </a:cubicBezTo>
                  <a:cubicBezTo>
                    <a:pt x="2418461" y="486086"/>
                    <a:pt x="2470905" y="638627"/>
                    <a:pt x="2420686" y="513080"/>
                  </a:cubicBezTo>
                  <a:cubicBezTo>
                    <a:pt x="2416108" y="501634"/>
                    <a:pt x="2415826" y="488650"/>
                    <a:pt x="2410526" y="477520"/>
                  </a:cubicBezTo>
                  <a:cubicBezTo>
                    <a:pt x="2398787" y="452868"/>
                    <a:pt x="2383321" y="430170"/>
                    <a:pt x="2369886" y="406400"/>
                  </a:cubicBezTo>
                  <a:cubicBezTo>
                    <a:pt x="2361308" y="391223"/>
                    <a:pt x="2349999" y="377219"/>
                    <a:pt x="2344486" y="360680"/>
                  </a:cubicBezTo>
                  <a:cubicBezTo>
                    <a:pt x="2328369" y="312329"/>
                    <a:pt x="2334165" y="313652"/>
                    <a:pt x="2298766" y="274320"/>
                  </a:cubicBezTo>
                  <a:cubicBezTo>
                    <a:pt x="2231950" y="200080"/>
                    <a:pt x="2197967" y="178200"/>
                    <a:pt x="2095566" y="127000"/>
                  </a:cubicBezTo>
                  <a:cubicBezTo>
                    <a:pt x="2005258" y="81846"/>
                    <a:pt x="1912717" y="30485"/>
                    <a:pt x="1811086" y="15240"/>
                  </a:cubicBezTo>
                  <a:lnTo>
                    <a:pt x="1709486" y="0"/>
                  </a:lnTo>
                  <a:cubicBezTo>
                    <a:pt x="1624882" y="7691"/>
                    <a:pt x="1616016" y="-9423"/>
                    <a:pt x="1567246" y="30480"/>
                  </a:cubicBezTo>
                  <a:cubicBezTo>
                    <a:pt x="1557979" y="38062"/>
                    <a:pt x="1550313" y="47413"/>
                    <a:pt x="1541846" y="55880"/>
                  </a:cubicBezTo>
                  <a:cubicBezTo>
                    <a:pt x="1536595" y="87385"/>
                    <a:pt x="1526281" y="95200"/>
                    <a:pt x="1567246" y="111760"/>
                  </a:cubicBezTo>
                  <a:cubicBezTo>
                    <a:pt x="1714792" y="171406"/>
                    <a:pt x="1860513" y="238394"/>
                    <a:pt x="2014286" y="279400"/>
                  </a:cubicBezTo>
                  <a:cubicBezTo>
                    <a:pt x="2141286" y="313267"/>
                    <a:pt x="2272885" y="333104"/>
                    <a:pt x="2395286" y="381000"/>
                  </a:cubicBezTo>
                  <a:cubicBezTo>
                    <a:pt x="2434233" y="396240"/>
                    <a:pt x="2474211" y="409070"/>
                    <a:pt x="2512126" y="426720"/>
                  </a:cubicBezTo>
                  <a:cubicBezTo>
                    <a:pt x="2556755" y="447496"/>
                    <a:pt x="2703676" y="521300"/>
                    <a:pt x="2766126" y="563880"/>
                  </a:cubicBezTo>
                  <a:cubicBezTo>
                    <a:pt x="2779025" y="572675"/>
                    <a:pt x="2790647" y="583321"/>
                    <a:pt x="2801686" y="594360"/>
                  </a:cubicBezTo>
                  <a:cubicBezTo>
                    <a:pt x="2891225" y="683899"/>
                    <a:pt x="2872443" y="665413"/>
                    <a:pt x="2938846" y="762000"/>
                  </a:cubicBezTo>
                  <a:cubicBezTo>
                    <a:pt x="2989021" y="912525"/>
                    <a:pt x="2935079" y="759563"/>
                    <a:pt x="3015046" y="949960"/>
                  </a:cubicBezTo>
                  <a:cubicBezTo>
                    <a:pt x="3075124" y="1093002"/>
                    <a:pt x="3070567" y="1091043"/>
                    <a:pt x="3116646" y="1239520"/>
                  </a:cubicBezTo>
                  <a:cubicBezTo>
                    <a:pt x="3144157" y="1432099"/>
                    <a:pt x="3159257" y="1469403"/>
                    <a:pt x="3116646" y="1711960"/>
                  </a:cubicBezTo>
                  <a:cubicBezTo>
                    <a:pt x="3112917" y="1733188"/>
                    <a:pt x="3085344" y="1741660"/>
                    <a:pt x="3070926" y="1757680"/>
                  </a:cubicBezTo>
                  <a:cubicBezTo>
                    <a:pt x="3018166" y="1816303"/>
                    <a:pt x="3007210" y="1841246"/>
                    <a:pt x="2959166" y="1915160"/>
                  </a:cubicBezTo>
                  <a:cubicBezTo>
                    <a:pt x="2932441" y="2075508"/>
                    <a:pt x="2906388" y="2120725"/>
                    <a:pt x="2979486" y="2296160"/>
                  </a:cubicBezTo>
                  <a:cubicBezTo>
                    <a:pt x="3040555" y="2442725"/>
                    <a:pt x="3110437" y="2479436"/>
                    <a:pt x="3192846" y="2590800"/>
                  </a:cubicBezTo>
                  <a:cubicBezTo>
                    <a:pt x="3249228" y="2666992"/>
                    <a:pt x="3308477" y="2750424"/>
                    <a:pt x="3345246" y="2839720"/>
                  </a:cubicBezTo>
                  <a:cubicBezTo>
                    <a:pt x="3356054" y="2865967"/>
                    <a:pt x="3362179" y="2893907"/>
                    <a:pt x="3370646" y="2921000"/>
                  </a:cubicBezTo>
                  <a:cubicBezTo>
                    <a:pt x="3357099" y="2980267"/>
                    <a:pt x="3354954" y="3043360"/>
                    <a:pt x="3330006" y="3098800"/>
                  </a:cubicBezTo>
                  <a:cubicBezTo>
                    <a:pt x="3308186" y="3147288"/>
                    <a:pt x="3271545" y="3188669"/>
                    <a:pt x="3233486" y="3225800"/>
                  </a:cubicBezTo>
                  <a:cubicBezTo>
                    <a:pt x="3158550" y="3298908"/>
                    <a:pt x="3084345" y="3320870"/>
                    <a:pt x="2984566" y="3342640"/>
                  </a:cubicBezTo>
                  <a:cubicBezTo>
                    <a:pt x="2858159" y="3370220"/>
                    <a:pt x="2778162" y="3364605"/>
                    <a:pt x="2644206" y="3368040"/>
                  </a:cubicBezTo>
                  <a:cubicBezTo>
                    <a:pt x="2491143" y="3354534"/>
                    <a:pt x="2422629" y="3359270"/>
                    <a:pt x="2273366" y="3296920"/>
                  </a:cubicBezTo>
                  <a:cubicBezTo>
                    <a:pt x="2202037" y="3267124"/>
                    <a:pt x="2137899" y="3222413"/>
                    <a:pt x="2070166" y="3185160"/>
                  </a:cubicBezTo>
                  <a:cubicBezTo>
                    <a:pt x="2031219" y="3137747"/>
                    <a:pt x="1982155" y="3097084"/>
                    <a:pt x="1953326" y="3042920"/>
                  </a:cubicBezTo>
                  <a:cubicBezTo>
                    <a:pt x="1893474" y="2930472"/>
                    <a:pt x="1901806" y="2850759"/>
                    <a:pt x="1897446" y="2733040"/>
                  </a:cubicBezTo>
                  <a:cubicBezTo>
                    <a:pt x="1907606" y="2685627"/>
                    <a:pt x="1913732" y="2637166"/>
                    <a:pt x="1927926" y="2590800"/>
                  </a:cubicBezTo>
                  <a:cubicBezTo>
                    <a:pt x="1949732" y="2519568"/>
                    <a:pt x="1991661" y="2440705"/>
                    <a:pt x="2044766" y="2387600"/>
                  </a:cubicBezTo>
                  <a:cubicBezTo>
                    <a:pt x="2066352" y="2366014"/>
                    <a:pt x="2094342" y="2351735"/>
                    <a:pt x="2120966" y="2336800"/>
                  </a:cubicBezTo>
                  <a:cubicBezTo>
                    <a:pt x="2163896" y="2312717"/>
                    <a:pt x="2208487" y="2291675"/>
                    <a:pt x="2253046" y="2270760"/>
                  </a:cubicBezTo>
                  <a:cubicBezTo>
                    <a:pt x="2291490" y="2252715"/>
                    <a:pt x="2369886" y="2219960"/>
                    <a:pt x="2369886" y="2219960"/>
                  </a:cubicBezTo>
                  <a:cubicBezTo>
                    <a:pt x="2457460" y="2088599"/>
                    <a:pt x="2384260" y="2209370"/>
                    <a:pt x="2014286" y="2001520"/>
                  </a:cubicBezTo>
                  <a:cubicBezTo>
                    <a:pt x="1985169" y="1985162"/>
                    <a:pt x="1956869" y="1967384"/>
                    <a:pt x="1927926" y="1950720"/>
                  </a:cubicBezTo>
                  <a:cubicBezTo>
                    <a:pt x="1874474" y="1919945"/>
                    <a:pt x="1780774" y="1867825"/>
                    <a:pt x="1729806" y="1844040"/>
                  </a:cubicBezTo>
                  <a:cubicBezTo>
                    <a:pt x="1653606" y="1808480"/>
                    <a:pt x="1576617" y="1774563"/>
                    <a:pt x="1501206" y="1737360"/>
                  </a:cubicBezTo>
                  <a:cubicBezTo>
                    <a:pt x="1449574" y="1711888"/>
                    <a:pt x="1401417" y="1679463"/>
                    <a:pt x="1348806" y="1656080"/>
                  </a:cubicBezTo>
                  <a:cubicBezTo>
                    <a:pt x="1288980" y="1629491"/>
                    <a:pt x="1201856" y="1607295"/>
                    <a:pt x="1135446" y="1595120"/>
                  </a:cubicBezTo>
                  <a:cubicBezTo>
                    <a:pt x="1064527" y="1582118"/>
                    <a:pt x="991813" y="1577909"/>
                    <a:pt x="922086" y="1559560"/>
                  </a:cubicBezTo>
                  <a:lnTo>
                    <a:pt x="825566" y="1534160"/>
                  </a:lnTo>
                  <a:cubicBezTo>
                    <a:pt x="784926" y="1539240"/>
                    <a:pt x="743026" y="1538148"/>
                    <a:pt x="703646" y="1549400"/>
                  </a:cubicBezTo>
                  <a:cubicBezTo>
                    <a:pt x="670879" y="1558762"/>
                    <a:pt x="639978" y="1575371"/>
                    <a:pt x="612206" y="1595120"/>
                  </a:cubicBezTo>
                  <a:cubicBezTo>
                    <a:pt x="563260" y="1629926"/>
                    <a:pt x="509488" y="1662757"/>
                    <a:pt x="475046" y="1711960"/>
                  </a:cubicBezTo>
                  <a:cubicBezTo>
                    <a:pt x="440483" y="1761335"/>
                    <a:pt x="383422" y="1839096"/>
                    <a:pt x="353126" y="1894840"/>
                  </a:cubicBezTo>
                  <a:cubicBezTo>
                    <a:pt x="326005" y="1944742"/>
                    <a:pt x="300275" y="1995465"/>
                    <a:pt x="276926" y="2047240"/>
                  </a:cubicBezTo>
                  <a:cubicBezTo>
                    <a:pt x="234369" y="2141607"/>
                    <a:pt x="238777" y="2141465"/>
                    <a:pt x="221046" y="2230120"/>
                  </a:cubicBezTo>
                  <a:cubicBezTo>
                    <a:pt x="219353" y="2250440"/>
                    <a:pt x="214610" y="2270735"/>
                    <a:pt x="215966" y="2291080"/>
                  </a:cubicBezTo>
                  <a:cubicBezTo>
                    <a:pt x="216372" y="2297172"/>
                    <a:pt x="220438" y="2304102"/>
                    <a:pt x="226126" y="2306320"/>
                  </a:cubicBezTo>
                  <a:cubicBezTo>
                    <a:pt x="321430" y="2343472"/>
                    <a:pt x="420713" y="2369931"/>
                    <a:pt x="515686" y="2407920"/>
                  </a:cubicBezTo>
                  <a:cubicBezTo>
                    <a:pt x="535443" y="2415823"/>
                    <a:pt x="774271" y="2513757"/>
                    <a:pt x="820486" y="2524760"/>
                  </a:cubicBezTo>
                  <a:cubicBezTo>
                    <a:pt x="1101034" y="2591557"/>
                    <a:pt x="1080982" y="2579706"/>
                    <a:pt x="1333566" y="2585720"/>
                  </a:cubicBezTo>
                  <a:cubicBezTo>
                    <a:pt x="1437665" y="2569159"/>
                    <a:pt x="1647403" y="2543384"/>
                    <a:pt x="1750126" y="2499360"/>
                  </a:cubicBezTo>
                  <a:cubicBezTo>
                    <a:pt x="1797180" y="2479194"/>
                    <a:pt x="1838046" y="2446068"/>
                    <a:pt x="1877126" y="2413000"/>
                  </a:cubicBezTo>
                  <a:cubicBezTo>
                    <a:pt x="1926485" y="2371235"/>
                    <a:pt x="1972207" y="2324932"/>
                    <a:pt x="2014286" y="2275840"/>
                  </a:cubicBezTo>
                  <a:cubicBezTo>
                    <a:pt x="2063876" y="2217985"/>
                    <a:pt x="2151446" y="2092960"/>
                    <a:pt x="2151446" y="2092960"/>
                  </a:cubicBezTo>
                  <a:cubicBezTo>
                    <a:pt x="2153139" y="2081107"/>
                    <a:pt x="2158011" y="2069281"/>
                    <a:pt x="2156526" y="2057400"/>
                  </a:cubicBezTo>
                  <a:cubicBezTo>
                    <a:pt x="2150497" y="2009168"/>
                    <a:pt x="2108928" y="1962095"/>
                    <a:pt x="2080326" y="1930400"/>
                  </a:cubicBezTo>
                  <a:cubicBezTo>
                    <a:pt x="2073499" y="1922834"/>
                    <a:pt x="1963844" y="1802153"/>
                    <a:pt x="1912686" y="1772920"/>
                  </a:cubicBezTo>
                  <a:cubicBezTo>
                    <a:pt x="1891636" y="1760891"/>
                    <a:pt x="1869545" y="1750405"/>
                    <a:pt x="1846646" y="1742440"/>
                  </a:cubicBezTo>
                  <a:cubicBezTo>
                    <a:pt x="1830336" y="1736767"/>
                    <a:pt x="1812779" y="1735667"/>
                    <a:pt x="1795846" y="1732280"/>
                  </a:cubicBezTo>
                  <a:cubicBezTo>
                    <a:pt x="1785686" y="1733973"/>
                    <a:pt x="1774280" y="1732199"/>
                    <a:pt x="1765366" y="1737360"/>
                  </a:cubicBezTo>
                  <a:cubicBezTo>
                    <a:pt x="1711478" y="1768558"/>
                    <a:pt x="1690444" y="1793600"/>
                    <a:pt x="1658686" y="1844040"/>
                  </a:cubicBezTo>
                  <a:cubicBezTo>
                    <a:pt x="1642123" y="1870346"/>
                    <a:pt x="1630421" y="1899598"/>
                    <a:pt x="1612966" y="1925320"/>
                  </a:cubicBezTo>
                  <a:cubicBezTo>
                    <a:pt x="1587743" y="1962491"/>
                    <a:pt x="1548448" y="2006843"/>
                    <a:pt x="1506286" y="2026920"/>
                  </a:cubicBezTo>
                  <a:cubicBezTo>
                    <a:pt x="1490695" y="2034344"/>
                    <a:pt x="1472419" y="2033693"/>
                    <a:pt x="1455486" y="2037080"/>
                  </a:cubicBezTo>
                  <a:cubicBezTo>
                    <a:pt x="1381766" y="1986043"/>
                    <a:pt x="1361279" y="1976818"/>
                    <a:pt x="1292926" y="1899920"/>
                  </a:cubicBezTo>
                  <a:cubicBezTo>
                    <a:pt x="1267947" y="1871819"/>
                    <a:pt x="1246451" y="1840587"/>
                    <a:pt x="1226886" y="1808480"/>
                  </a:cubicBezTo>
                  <a:cubicBezTo>
                    <a:pt x="1087806" y="1580247"/>
                    <a:pt x="1115782" y="1635397"/>
                    <a:pt x="1049086" y="1442720"/>
                  </a:cubicBezTo>
                  <a:cubicBezTo>
                    <a:pt x="1044006" y="1397000"/>
                    <a:pt x="1037374" y="1351426"/>
                    <a:pt x="1033846" y="1305560"/>
                  </a:cubicBezTo>
                  <a:cubicBezTo>
                    <a:pt x="1026206" y="1206246"/>
                    <a:pt x="1026343" y="1061506"/>
                    <a:pt x="1038926" y="970280"/>
                  </a:cubicBezTo>
                  <a:cubicBezTo>
                    <a:pt x="1043097" y="940039"/>
                    <a:pt x="1060358" y="913075"/>
                    <a:pt x="1069406" y="883920"/>
                  </a:cubicBezTo>
                  <a:cubicBezTo>
                    <a:pt x="1093678" y="805710"/>
                    <a:pt x="1070826" y="843689"/>
                    <a:pt x="1094806" y="807720"/>
                  </a:cubicBezTo>
                  <a:cubicBezTo>
                    <a:pt x="1212349" y="893206"/>
                    <a:pt x="1242925" y="922357"/>
                    <a:pt x="1389446" y="990600"/>
                  </a:cubicBezTo>
                  <a:cubicBezTo>
                    <a:pt x="1450171" y="1018883"/>
                    <a:pt x="1514451" y="1038827"/>
                    <a:pt x="1577406" y="1061720"/>
                  </a:cubicBezTo>
                  <a:cubicBezTo>
                    <a:pt x="1588991" y="1065933"/>
                    <a:pt x="1600696" y="1070693"/>
                    <a:pt x="1612966" y="1071880"/>
                  </a:cubicBezTo>
                  <a:cubicBezTo>
                    <a:pt x="1653452" y="1075798"/>
                    <a:pt x="1694246" y="1075267"/>
                    <a:pt x="1734886" y="1076960"/>
                  </a:cubicBezTo>
                  <a:cubicBezTo>
                    <a:pt x="1750126" y="1102360"/>
                    <a:pt x="1769605" y="1125657"/>
                    <a:pt x="1780606" y="1153160"/>
                  </a:cubicBezTo>
                  <a:cubicBezTo>
                    <a:pt x="1805504" y="1215406"/>
                    <a:pt x="1795916" y="1186424"/>
                    <a:pt x="1811086" y="1239520"/>
                  </a:cubicBezTo>
                  <a:cubicBezTo>
                    <a:pt x="1809393" y="1276773"/>
                    <a:pt x="1812137" y="1314496"/>
                    <a:pt x="1806006" y="1351280"/>
                  </a:cubicBezTo>
                  <a:cubicBezTo>
                    <a:pt x="1805002" y="1357302"/>
                    <a:pt x="1796689" y="1359959"/>
                    <a:pt x="1790766" y="1361440"/>
                  </a:cubicBezTo>
                  <a:cubicBezTo>
                    <a:pt x="1775890" y="1365159"/>
                    <a:pt x="1760286" y="1364827"/>
                    <a:pt x="1745046" y="1366520"/>
                  </a:cubicBezTo>
                  <a:lnTo>
                    <a:pt x="1724726" y="1371600"/>
                  </a:lnTo>
                </a:path>
              </a:pathLst>
            </a:custGeom>
            <a:noFill/>
            <a:ln w="1905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C45601D6-F594-49DC-9FD9-AFEC6FCB23B6}"/>
              </a:ext>
            </a:extLst>
          </p:cNvPr>
          <p:cNvSpPr txBox="1"/>
          <p:nvPr/>
        </p:nvSpPr>
        <p:spPr>
          <a:xfrm>
            <a:off x="481013" y="1120457"/>
            <a:ext cx="8496300" cy="233910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100" b="1" dirty="0">
                <a:solidFill>
                  <a:schemeClr val="tx1"/>
                </a:solidFill>
              </a:rPr>
              <a:t>Blind</a:t>
            </a:r>
            <a:r>
              <a:rPr lang="en-US" sz="2100" dirty="0">
                <a:solidFill>
                  <a:schemeClr val="tx1"/>
                </a:solidFill>
              </a:rPr>
              <a:t> (uniformed) search can be very </a:t>
            </a:r>
            <a:r>
              <a:rPr lang="en-US" sz="2100" dirty="0" err="1">
                <a:solidFill>
                  <a:schemeClr val="tx1"/>
                </a:solidFill>
              </a:rPr>
              <a:t>very</a:t>
            </a:r>
            <a:r>
              <a:rPr lang="en-US" sz="2100" dirty="0">
                <a:solidFill>
                  <a:schemeClr val="tx1"/>
                </a:solidFill>
              </a:rPr>
              <a:t> inefficient.</a:t>
            </a:r>
          </a:p>
          <a:p>
            <a:pPr marL="342900" indent="-342900">
              <a:spcAft>
                <a:spcPts val="1200"/>
              </a:spcAft>
              <a:buFont typeface="Arial" panose="020B0604020202020204" pitchFamily="34" charset="0"/>
              <a:buChar char="•"/>
            </a:pPr>
            <a:r>
              <a:rPr lang="en-US" sz="2100" b="1" dirty="0">
                <a:solidFill>
                  <a:schemeClr val="tx1"/>
                </a:solidFill>
              </a:rPr>
              <a:t>Heuristic</a:t>
            </a:r>
            <a:r>
              <a:rPr lang="en-US" sz="2100" dirty="0">
                <a:solidFill>
                  <a:schemeClr val="tx1"/>
                </a:solidFill>
              </a:rPr>
              <a:t> (informed) search can be very efficient. This is true even if the information is very weak.</a:t>
            </a:r>
          </a:p>
          <a:p>
            <a:pPr marL="342900" indent="-342900">
              <a:spcAft>
                <a:spcPts val="1200"/>
              </a:spcAft>
              <a:buFont typeface="Arial" panose="020B0604020202020204" pitchFamily="34" charset="0"/>
              <a:buChar char="•"/>
            </a:pPr>
            <a:r>
              <a:rPr lang="en-US" sz="2100" dirty="0">
                <a:solidFill>
                  <a:schemeClr val="tx1"/>
                </a:solidFill>
              </a:rPr>
              <a:t>If we extend this analogy to AI search, it suggest that if we can just give the search algorithm some hints about how close it is to the goal, this might greatly improve search.  </a:t>
            </a:r>
          </a:p>
        </p:txBody>
      </p:sp>
      <p:sp>
        <p:nvSpPr>
          <p:cNvPr id="25" name="TextBox 24">
            <a:extLst>
              <a:ext uri="{FF2B5EF4-FFF2-40B4-BE49-F238E27FC236}">
                <a16:creationId xmlns:a16="http://schemas.microsoft.com/office/drawing/2014/main" id="{6CB33302-3832-425A-9823-B7394138BAFB}"/>
              </a:ext>
            </a:extLst>
          </p:cNvPr>
          <p:cNvSpPr txBox="1"/>
          <p:nvPr/>
        </p:nvSpPr>
        <p:spPr>
          <a:xfrm>
            <a:off x="237173" y="240772"/>
            <a:ext cx="4572000" cy="507831"/>
          </a:xfrm>
          <a:prstGeom prst="rect">
            <a:avLst/>
          </a:prstGeom>
          <a:noFill/>
        </p:spPr>
        <p:txBody>
          <a:bodyPr wrap="square">
            <a:spAutoFit/>
          </a:bodyPr>
          <a:lstStyle/>
          <a:p>
            <a:r>
              <a:rPr lang="en-US" sz="2700" dirty="0">
                <a:solidFill>
                  <a:schemeClr val="tx1"/>
                </a:solidFill>
              </a:rPr>
              <a:t>Takeaway message</a:t>
            </a:r>
          </a:p>
        </p:txBody>
      </p:sp>
    </p:spTree>
    <p:extLst>
      <p:ext uri="{BB962C8B-B14F-4D97-AF65-F5344CB8AC3E}">
        <p14:creationId xmlns:p14="http://schemas.microsoft.com/office/powerpoint/2010/main" val="331697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a:extLst>
              <a:ext uri="{FF2B5EF4-FFF2-40B4-BE49-F238E27FC236}">
                <a16:creationId xmlns:a16="http://schemas.microsoft.com/office/drawing/2014/main" id="{65FA3F90-6B8D-43E2-9040-6F0B790859AA}"/>
              </a:ext>
            </a:extLst>
          </p:cNvPr>
          <p:cNvSpPr txBox="1">
            <a:spLocks noChangeArrowheads="1"/>
          </p:cNvSpPr>
          <p:nvPr/>
        </p:nvSpPr>
        <p:spPr bwMode="auto">
          <a:xfrm>
            <a:off x="193675" y="166688"/>
            <a:ext cx="888841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Hunt the Thimble (also known as Hide the Thimble) is a party game in which one person hides a thimble, or other small object, somewhere in the room, while all other players wait outside. (In some versions of the game, it must be hidden in plain sight.) When everyone comes back in, they race to locate the hidden object. The first to find it is the winner, and hides it for the next game.</a:t>
            </a:r>
          </a:p>
          <a:p>
            <a:pPr>
              <a:spcBef>
                <a:spcPct val="0"/>
              </a:spcBef>
              <a:buFontTx/>
              <a:buNone/>
            </a:pPr>
            <a:endParaRPr lang="en-US" altLang="en-US" sz="1800" dirty="0"/>
          </a:p>
          <a:p>
            <a:pPr>
              <a:spcBef>
                <a:spcPct val="0"/>
              </a:spcBef>
              <a:buFontTx/>
              <a:buNone/>
            </a:pPr>
            <a:r>
              <a:rPr lang="en-US" altLang="en-US" sz="1800" dirty="0">
                <a:solidFill>
                  <a:srgbClr val="C00000"/>
                </a:solidFill>
              </a:rPr>
              <a:t>In some versions of the game, the hider tells the searchers what "temperature" they are based on proximity to the hidden object—the closer they get, the hotter they are; thus, the farther they are from the object, the colder they are.</a:t>
            </a:r>
          </a:p>
          <a:p>
            <a:pPr>
              <a:spcBef>
                <a:spcPct val="0"/>
              </a:spcBef>
              <a:buFontTx/>
              <a:buNone/>
            </a:pPr>
            <a:endParaRPr lang="en-US" altLang="en-US" sz="1800" dirty="0"/>
          </a:p>
          <a:p>
            <a:pPr>
              <a:spcBef>
                <a:spcPct val="0"/>
              </a:spcBef>
              <a:buFontTx/>
              <a:buNone/>
            </a:pPr>
            <a:r>
              <a:rPr lang="en-US" altLang="en-US" sz="1600" dirty="0">
                <a:solidFill>
                  <a:schemeClr val="bg1">
                    <a:lumMod val="75000"/>
                  </a:schemeClr>
                </a:solidFill>
              </a:rPr>
              <a:t>Similar games exist in Germany (</a:t>
            </a:r>
            <a:r>
              <a:rPr lang="en-US" altLang="en-US" sz="1600" dirty="0" err="1">
                <a:solidFill>
                  <a:schemeClr val="bg1">
                    <a:lumMod val="75000"/>
                  </a:schemeClr>
                </a:solidFill>
              </a:rPr>
              <a:t>Topfschlagen</a:t>
            </a:r>
            <a:r>
              <a:rPr lang="en-US" altLang="en-US" sz="1600" dirty="0">
                <a:solidFill>
                  <a:schemeClr val="bg1">
                    <a:lumMod val="75000"/>
                  </a:schemeClr>
                </a:solidFill>
              </a:rPr>
              <a:t>, in which a blindfolded player must find a pot guided by calls of hot or cold); in Poland (</a:t>
            </a:r>
            <a:r>
              <a:rPr lang="en-US" altLang="en-US" sz="1600" dirty="0" err="1">
                <a:solidFill>
                  <a:schemeClr val="bg1">
                    <a:lumMod val="75000"/>
                  </a:schemeClr>
                </a:solidFill>
              </a:rPr>
              <a:t>Ciepło-zimno</a:t>
            </a:r>
            <a:r>
              <a:rPr lang="en-US" altLang="en-US" sz="1600" dirty="0">
                <a:solidFill>
                  <a:schemeClr val="bg1">
                    <a:lumMod val="75000"/>
                  </a:schemeClr>
                </a:solidFill>
              </a:rPr>
              <a:t>) and in Russia (</a:t>
            </a:r>
            <a:r>
              <a:rPr lang="en-US" altLang="en-US" sz="1600" dirty="0" err="1">
                <a:solidFill>
                  <a:schemeClr val="bg1">
                    <a:lumMod val="75000"/>
                  </a:schemeClr>
                </a:solidFill>
              </a:rPr>
              <a:t>Kholodno-goryacho</a:t>
            </a:r>
            <a:r>
              <a:rPr lang="en-US" altLang="en-US" sz="1600" dirty="0">
                <a:solidFill>
                  <a:schemeClr val="bg1">
                    <a:lumMod val="75000"/>
                  </a:schemeClr>
                </a:solidFill>
              </a:rPr>
              <a:t>, both meaning Hot &amp; Cold). In the Polish and Russian version, a player is guided to find a hidden object by calls of cold, colder, warm, hot, boiling; blindfold is not used. The game exists also in Spanish speaking countries.</a:t>
            </a:r>
          </a:p>
          <a:p>
            <a:pPr>
              <a:spcBef>
                <a:spcPct val="0"/>
              </a:spcBef>
              <a:buFontTx/>
              <a:buNone/>
            </a:pPr>
            <a:endParaRPr lang="en-US" altLang="en-US" sz="2400" dirty="0"/>
          </a:p>
          <a:p>
            <a:pPr>
              <a:spcBef>
                <a:spcPct val="0"/>
              </a:spcBef>
              <a:buFontTx/>
              <a:buNone/>
            </a:pPr>
            <a:endParaRPr lang="en-US" altLang="en-US" sz="2400" dirty="0">
              <a:solidFill>
                <a:schemeClr val="accent2"/>
              </a:solidFill>
            </a:endParaRPr>
          </a:p>
        </p:txBody>
      </p:sp>
      <p:pic>
        <p:nvPicPr>
          <p:cNvPr id="27651" name="Picture 2" descr="Image result for Thimble">
            <a:extLst>
              <a:ext uri="{FF2B5EF4-FFF2-40B4-BE49-F238E27FC236}">
                <a16:creationId xmlns:a16="http://schemas.microsoft.com/office/drawing/2014/main" id="{76D36955-4449-4F3A-BC0C-A82295219922}"/>
              </a:ext>
            </a:extLst>
          </p:cNvPr>
          <p:cNvPicPr>
            <a:picLocks noChangeAspect="1" noChangeArrowheads="1"/>
          </p:cNvPicPr>
          <p:nvPr/>
        </p:nvPicPr>
        <p:blipFill>
          <a:blip r:embed="rId3">
            <a:clrChange>
              <a:clrFrom>
                <a:srgbClr val="EDEBEC"/>
              </a:clrFrom>
              <a:clrTo>
                <a:srgbClr val="EDEBEC">
                  <a:alpha val="0"/>
                </a:srgbClr>
              </a:clrTo>
            </a:clrChang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930900" y="3644900"/>
            <a:ext cx="32131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8835532-BA48-420A-915A-1BDA9C1C9BE0}"/>
              </a:ext>
            </a:extLst>
          </p:cNvPr>
          <p:cNvSpPr txBox="1"/>
          <p:nvPr/>
        </p:nvSpPr>
        <p:spPr>
          <a:xfrm>
            <a:off x="193675" y="4061768"/>
            <a:ext cx="6723592" cy="2677656"/>
          </a:xfrm>
          <a:prstGeom prst="rect">
            <a:avLst/>
          </a:prstGeom>
          <a:noFill/>
        </p:spPr>
        <p:txBody>
          <a:bodyPr wrap="square">
            <a:spAutoFit/>
          </a:bodyPr>
          <a:lstStyle/>
          <a:p>
            <a:r>
              <a:rPr lang="en-US" altLang="en-US" dirty="0">
                <a:solidFill>
                  <a:schemeClr val="tx1"/>
                </a:solidFill>
              </a:rPr>
              <a:t>Relevance to Search</a:t>
            </a:r>
          </a:p>
          <a:p>
            <a:r>
              <a:rPr lang="en-US" altLang="en-US" sz="1800" dirty="0">
                <a:solidFill>
                  <a:schemeClr val="tx1"/>
                </a:solidFill>
              </a:rPr>
              <a:t> </a:t>
            </a:r>
          </a:p>
          <a:p>
            <a:r>
              <a:rPr lang="en-US" altLang="en-US" sz="1800" dirty="0">
                <a:solidFill>
                  <a:schemeClr val="tx1"/>
                </a:solidFill>
              </a:rPr>
              <a:t>So far, our search has been </a:t>
            </a:r>
            <a:r>
              <a:rPr lang="en-US" altLang="en-US" sz="1800" i="1" dirty="0">
                <a:solidFill>
                  <a:schemeClr val="tx1"/>
                </a:solidFill>
              </a:rPr>
              <a:t>blind</a:t>
            </a:r>
            <a:r>
              <a:rPr lang="en-US" altLang="en-US" sz="1800" dirty="0">
                <a:solidFill>
                  <a:schemeClr val="tx1"/>
                </a:solidFill>
              </a:rPr>
              <a:t> search or </a:t>
            </a:r>
            <a:r>
              <a:rPr lang="en-US" altLang="en-US" sz="1800" i="1" dirty="0">
                <a:solidFill>
                  <a:schemeClr val="tx1"/>
                </a:solidFill>
              </a:rPr>
              <a:t>uniformed</a:t>
            </a:r>
            <a:r>
              <a:rPr lang="en-US" altLang="en-US" sz="1800" dirty="0">
                <a:solidFill>
                  <a:schemeClr val="tx1"/>
                </a:solidFill>
              </a:rPr>
              <a:t> search. This is like the game above, but with no temperature clues.</a:t>
            </a:r>
          </a:p>
          <a:p>
            <a:endParaRPr lang="en-US" sz="1800" dirty="0">
              <a:solidFill>
                <a:schemeClr val="tx1"/>
              </a:solidFill>
            </a:endParaRPr>
          </a:p>
          <a:p>
            <a:r>
              <a:rPr lang="en-US" sz="1800" dirty="0">
                <a:solidFill>
                  <a:schemeClr val="tx1"/>
                </a:solidFill>
              </a:rPr>
              <a:t>Now we are going to see </a:t>
            </a:r>
            <a:r>
              <a:rPr lang="en-US" sz="1800" i="1" dirty="0">
                <a:solidFill>
                  <a:schemeClr val="tx1"/>
                </a:solidFill>
              </a:rPr>
              <a:t>heuristic</a:t>
            </a:r>
            <a:r>
              <a:rPr lang="en-US" sz="1800" dirty="0">
                <a:solidFill>
                  <a:schemeClr val="tx1"/>
                </a:solidFill>
              </a:rPr>
              <a:t> search or </a:t>
            </a:r>
            <a:r>
              <a:rPr lang="en-US" sz="1800" i="1" dirty="0">
                <a:solidFill>
                  <a:schemeClr val="tx1"/>
                </a:solidFill>
              </a:rPr>
              <a:t>informed</a:t>
            </a:r>
            <a:r>
              <a:rPr lang="en-US" sz="1800" dirty="0">
                <a:solidFill>
                  <a:schemeClr val="tx1"/>
                </a:solidFill>
              </a:rPr>
              <a:t> search. This is like the case where we have some clues about how close we are to the goal state. Even if these clues are weak, they can dramatically speed up search.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4A92A64-646D-4A17-A893-346D24810283}"/>
              </a:ext>
            </a:extLst>
          </p:cNvPr>
          <p:cNvGraphicFramePr>
            <a:graphicFrameLocks noGrp="1"/>
          </p:cNvGraphicFramePr>
          <p:nvPr/>
        </p:nvGraphicFramePr>
        <p:xfrm>
          <a:off x="151136" y="239953"/>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tc>
                  <a:txBody>
                    <a:bodyPr/>
                    <a:lstStyle/>
                    <a:p>
                      <a:pPr algn="ctr">
                        <a:spcBef>
                          <a:spcPts val="1200"/>
                        </a:spcBef>
                      </a:pPr>
                      <a:endParaRPr lang="en-US" sz="2400" dirty="0"/>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graphicFrame>
        <p:nvGraphicFramePr>
          <p:cNvPr id="29" name="Table 2">
            <a:extLst>
              <a:ext uri="{FF2B5EF4-FFF2-40B4-BE49-F238E27FC236}">
                <a16:creationId xmlns:a16="http://schemas.microsoft.com/office/drawing/2014/main" id="{5FA80501-4BEC-40FE-89E4-3FD5258B7566}"/>
              </a:ext>
            </a:extLst>
          </p:cNvPr>
          <p:cNvGraphicFramePr>
            <a:graphicFrameLocks noGrp="1"/>
          </p:cNvGraphicFramePr>
          <p:nvPr/>
        </p:nvGraphicFramePr>
        <p:xfrm>
          <a:off x="151137" y="1945986"/>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endParaRPr lang="en-US" sz="2400" dirty="0"/>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graphicFrame>
        <p:nvGraphicFramePr>
          <p:cNvPr id="30" name="Table 2">
            <a:extLst>
              <a:ext uri="{FF2B5EF4-FFF2-40B4-BE49-F238E27FC236}">
                <a16:creationId xmlns:a16="http://schemas.microsoft.com/office/drawing/2014/main" id="{D0E92A66-F0D6-408F-B81C-3C7814C9BF24}"/>
              </a:ext>
            </a:extLst>
          </p:cNvPr>
          <p:cNvGraphicFramePr>
            <a:graphicFrameLocks noGrp="1"/>
          </p:cNvGraphicFramePr>
          <p:nvPr/>
        </p:nvGraphicFramePr>
        <p:xfrm>
          <a:off x="1964103" y="1945986"/>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endParaRPr lang="en-US" sz="2400" dirty="0"/>
                    </a:p>
                  </a:txBody>
                  <a:tcPr>
                    <a:cell3D prstMaterial="dkEdge">
                      <a:bevel/>
                      <a:lightRig rig="flood" dir="t"/>
                    </a:cell3D>
                  </a:tcPr>
                </a:tc>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graphicFrame>
        <p:nvGraphicFramePr>
          <p:cNvPr id="31" name="Table 2">
            <a:extLst>
              <a:ext uri="{FF2B5EF4-FFF2-40B4-BE49-F238E27FC236}">
                <a16:creationId xmlns:a16="http://schemas.microsoft.com/office/drawing/2014/main" id="{000CDFEE-5212-49DF-820A-B617327FBC23}"/>
              </a:ext>
            </a:extLst>
          </p:cNvPr>
          <p:cNvGraphicFramePr>
            <a:graphicFrameLocks noGrp="1"/>
          </p:cNvGraphicFramePr>
          <p:nvPr/>
        </p:nvGraphicFramePr>
        <p:xfrm>
          <a:off x="3777069" y="1945986"/>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endParaRPr lang="en-US" sz="2400" dirty="0"/>
                    </a:p>
                  </a:txBody>
                  <a:tcPr>
                    <a:cell3D prstMaterial="dkEdge">
                      <a:bevel/>
                      <a:lightRig rig="flood" dir="t"/>
                    </a:cell3D>
                  </a:tcPr>
                </a:tc>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graphicFrame>
        <p:nvGraphicFramePr>
          <p:cNvPr id="32" name="Table 2">
            <a:extLst>
              <a:ext uri="{FF2B5EF4-FFF2-40B4-BE49-F238E27FC236}">
                <a16:creationId xmlns:a16="http://schemas.microsoft.com/office/drawing/2014/main" id="{20220421-D4F2-4905-A1DD-F782BE99363B}"/>
              </a:ext>
            </a:extLst>
          </p:cNvPr>
          <p:cNvGraphicFramePr>
            <a:graphicFrameLocks noGrp="1"/>
          </p:cNvGraphicFramePr>
          <p:nvPr/>
        </p:nvGraphicFramePr>
        <p:xfrm>
          <a:off x="5590035" y="1945986"/>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endParaRPr lang="en-US" sz="2400" dirty="0"/>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graphicFrame>
        <p:nvGraphicFramePr>
          <p:cNvPr id="33" name="Table 2">
            <a:extLst>
              <a:ext uri="{FF2B5EF4-FFF2-40B4-BE49-F238E27FC236}">
                <a16:creationId xmlns:a16="http://schemas.microsoft.com/office/drawing/2014/main" id="{A3FC616E-1F06-4833-B989-ADFE1ECA3064}"/>
              </a:ext>
            </a:extLst>
          </p:cNvPr>
          <p:cNvGraphicFramePr>
            <a:graphicFrameLocks noGrp="1"/>
          </p:cNvGraphicFramePr>
          <p:nvPr/>
        </p:nvGraphicFramePr>
        <p:xfrm>
          <a:off x="7403002" y="1945986"/>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tc>
                  <a:txBody>
                    <a:bodyPr/>
                    <a:lstStyle/>
                    <a:p>
                      <a:pPr algn="ctr">
                        <a:spcBef>
                          <a:spcPts val="1200"/>
                        </a:spcBef>
                      </a:pPr>
                      <a:endParaRPr lang="en-US" sz="2400" dirty="0"/>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graphicFrame>
        <p:nvGraphicFramePr>
          <p:cNvPr id="34" name="Table 2">
            <a:extLst>
              <a:ext uri="{FF2B5EF4-FFF2-40B4-BE49-F238E27FC236}">
                <a16:creationId xmlns:a16="http://schemas.microsoft.com/office/drawing/2014/main" id="{0840F449-77E0-4812-AA27-8BBA787D25E8}"/>
              </a:ext>
            </a:extLst>
          </p:cNvPr>
          <p:cNvGraphicFramePr>
            <a:graphicFrameLocks noGrp="1"/>
          </p:cNvGraphicFramePr>
          <p:nvPr/>
        </p:nvGraphicFramePr>
        <p:xfrm>
          <a:off x="7403001" y="3627466"/>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endParaRPr lang="en-US" sz="2400" dirty="0"/>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graphicFrame>
        <p:nvGraphicFramePr>
          <p:cNvPr id="35" name="Table 2">
            <a:extLst>
              <a:ext uri="{FF2B5EF4-FFF2-40B4-BE49-F238E27FC236}">
                <a16:creationId xmlns:a16="http://schemas.microsoft.com/office/drawing/2014/main" id="{5331C503-35F4-4784-B295-C22721E16C28}"/>
              </a:ext>
            </a:extLst>
          </p:cNvPr>
          <p:cNvGraphicFramePr>
            <a:graphicFrameLocks noGrp="1"/>
          </p:cNvGraphicFramePr>
          <p:nvPr/>
        </p:nvGraphicFramePr>
        <p:xfrm>
          <a:off x="7403000" y="5263226"/>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endParaRPr lang="en-US" sz="2400" dirty="0"/>
                    </a:p>
                  </a:txBody>
                  <a:tcPr>
                    <a:cell3D prstMaterial="dkEdge">
                      <a:bevel/>
                      <a:lightRig rig="flood" dir="t"/>
                    </a:cell3D>
                  </a:tcPr>
                </a:tc>
                <a:extLst>
                  <a:ext uri="{0D108BD9-81ED-4DB2-BD59-A6C34878D82A}">
                    <a16:rowId xmlns:a16="http://schemas.microsoft.com/office/drawing/2014/main" val="2758464018"/>
                  </a:ext>
                </a:extLst>
              </a:tr>
            </a:tbl>
          </a:graphicData>
        </a:graphic>
      </p:graphicFrame>
      <p:sp>
        <p:nvSpPr>
          <p:cNvPr id="5" name="Rectangle 4">
            <a:extLst>
              <a:ext uri="{FF2B5EF4-FFF2-40B4-BE49-F238E27FC236}">
                <a16:creationId xmlns:a16="http://schemas.microsoft.com/office/drawing/2014/main" id="{62178EA1-D7B6-4C3E-AD91-0C3A9EEFFF15}"/>
              </a:ext>
            </a:extLst>
          </p:cNvPr>
          <p:cNvSpPr/>
          <p:nvPr/>
        </p:nvSpPr>
        <p:spPr bwMode="auto">
          <a:xfrm>
            <a:off x="1113223" y="723899"/>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36" name="Rectangle 35">
            <a:extLst>
              <a:ext uri="{FF2B5EF4-FFF2-40B4-BE49-F238E27FC236}">
                <a16:creationId xmlns:a16="http://schemas.microsoft.com/office/drawing/2014/main" id="{7628E273-5D1E-46AB-A6E6-C2EBD72EA19F}"/>
              </a:ext>
            </a:extLst>
          </p:cNvPr>
          <p:cNvSpPr/>
          <p:nvPr/>
        </p:nvSpPr>
        <p:spPr bwMode="auto">
          <a:xfrm>
            <a:off x="635354" y="2430780"/>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37" name="Rectangle 36">
            <a:extLst>
              <a:ext uri="{FF2B5EF4-FFF2-40B4-BE49-F238E27FC236}">
                <a16:creationId xmlns:a16="http://schemas.microsoft.com/office/drawing/2014/main" id="{611E9A39-6286-4332-A37A-0D82F55F085A}"/>
              </a:ext>
            </a:extLst>
          </p:cNvPr>
          <p:cNvSpPr/>
          <p:nvPr/>
        </p:nvSpPr>
        <p:spPr bwMode="auto">
          <a:xfrm>
            <a:off x="1971512" y="2430779"/>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38" name="Rectangle 37">
            <a:extLst>
              <a:ext uri="{FF2B5EF4-FFF2-40B4-BE49-F238E27FC236}">
                <a16:creationId xmlns:a16="http://schemas.microsoft.com/office/drawing/2014/main" id="{85703C5C-6206-4AC9-86E9-AC873C788E29}"/>
              </a:ext>
            </a:extLst>
          </p:cNvPr>
          <p:cNvSpPr/>
          <p:nvPr/>
        </p:nvSpPr>
        <p:spPr bwMode="auto">
          <a:xfrm>
            <a:off x="3783419" y="1953925"/>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39" name="Rectangle 38">
            <a:extLst>
              <a:ext uri="{FF2B5EF4-FFF2-40B4-BE49-F238E27FC236}">
                <a16:creationId xmlns:a16="http://schemas.microsoft.com/office/drawing/2014/main" id="{91A3ECD0-CBCC-4D43-B114-EE7E5DB8A9C3}"/>
              </a:ext>
            </a:extLst>
          </p:cNvPr>
          <p:cNvSpPr/>
          <p:nvPr/>
        </p:nvSpPr>
        <p:spPr bwMode="auto">
          <a:xfrm>
            <a:off x="6074253" y="1952336"/>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40" name="Rectangle 39">
            <a:extLst>
              <a:ext uri="{FF2B5EF4-FFF2-40B4-BE49-F238E27FC236}">
                <a16:creationId xmlns:a16="http://schemas.microsoft.com/office/drawing/2014/main" id="{1F77035A-B84B-4180-9022-61FEF2EC24C7}"/>
              </a:ext>
            </a:extLst>
          </p:cNvPr>
          <p:cNvSpPr/>
          <p:nvPr/>
        </p:nvSpPr>
        <p:spPr bwMode="auto">
          <a:xfrm>
            <a:off x="8365087" y="1953924"/>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41" name="Rectangle 40">
            <a:extLst>
              <a:ext uri="{FF2B5EF4-FFF2-40B4-BE49-F238E27FC236}">
                <a16:creationId xmlns:a16="http://schemas.microsoft.com/office/drawing/2014/main" id="{514F2C8B-1903-462C-8961-1DFBBBFE3EFC}"/>
              </a:ext>
            </a:extLst>
          </p:cNvPr>
          <p:cNvSpPr/>
          <p:nvPr/>
        </p:nvSpPr>
        <p:spPr bwMode="auto">
          <a:xfrm>
            <a:off x="8365086" y="4112002"/>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42" name="Rectangle 41">
            <a:extLst>
              <a:ext uri="{FF2B5EF4-FFF2-40B4-BE49-F238E27FC236}">
                <a16:creationId xmlns:a16="http://schemas.microsoft.com/office/drawing/2014/main" id="{F4E29CE5-4208-4426-84AC-9F380A25AC83}"/>
              </a:ext>
            </a:extLst>
          </p:cNvPr>
          <p:cNvSpPr/>
          <p:nvPr/>
        </p:nvSpPr>
        <p:spPr bwMode="auto">
          <a:xfrm>
            <a:off x="8365085" y="6226806"/>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6" name="TextBox 5">
            <a:extLst>
              <a:ext uri="{FF2B5EF4-FFF2-40B4-BE49-F238E27FC236}">
                <a16:creationId xmlns:a16="http://schemas.microsoft.com/office/drawing/2014/main" id="{7E458B65-FDCA-4212-8ABD-AB86747DCADB}"/>
              </a:ext>
            </a:extLst>
          </p:cNvPr>
          <p:cNvSpPr txBox="1"/>
          <p:nvPr/>
        </p:nvSpPr>
        <p:spPr>
          <a:xfrm>
            <a:off x="2032658" y="308400"/>
            <a:ext cx="6564519" cy="830997"/>
          </a:xfrm>
          <a:prstGeom prst="rect">
            <a:avLst/>
          </a:prstGeom>
          <a:noFill/>
        </p:spPr>
        <p:txBody>
          <a:bodyPr wrap="square" rtlCol="0">
            <a:spAutoFit/>
          </a:bodyPr>
          <a:lstStyle/>
          <a:p>
            <a:r>
              <a:rPr lang="en-US" dirty="0"/>
              <a:t>Let’s us use this puzzle to compare the algorithms we have learned about.</a:t>
            </a:r>
          </a:p>
        </p:txBody>
      </p:sp>
      <p:sp>
        <p:nvSpPr>
          <p:cNvPr id="44" name="TextBox 43">
            <a:extLst>
              <a:ext uri="{FF2B5EF4-FFF2-40B4-BE49-F238E27FC236}">
                <a16:creationId xmlns:a16="http://schemas.microsoft.com/office/drawing/2014/main" id="{09AF356F-97E7-4BF9-9F39-6CEAA637DA19}"/>
              </a:ext>
            </a:extLst>
          </p:cNvPr>
          <p:cNvSpPr txBox="1"/>
          <p:nvPr/>
        </p:nvSpPr>
        <p:spPr>
          <a:xfrm>
            <a:off x="266700" y="4185198"/>
            <a:ext cx="5969000" cy="1200329"/>
          </a:xfrm>
          <a:prstGeom prst="rect">
            <a:avLst/>
          </a:prstGeom>
          <a:noFill/>
        </p:spPr>
        <p:txBody>
          <a:bodyPr wrap="square">
            <a:spAutoFit/>
          </a:bodyPr>
          <a:lstStyle/>
          <a:p>
            <a:pPr lvl="1">
              <a:spcBef>
                <a:spcPct val="0"/>
              </a:spcBef>
            </a:pPr>
            <a:r>
              <a:rPr lang="en-US" altLang="en-US" dirty="0">
                <a:solidFill>
                  <a:schemeClr val="tx1"/>
                </a:solidFill>
              </a:rPr>
              <a:t>I happen to know that the optimal solution takes seven moves, like this.</a:t>
            </a:r>
            <a:endParaRPr lang="en-US" altLang="en-US" sz="2400" dirty="0">
              <a:solidFill>
                <a:schemeClr val="tx1"/>
              </a:solidFill>
            </a:endParaRPr>
          </a:p>
          <a:p>
            <a:pPr lvl="1">
              <a:spcBef>
                <a:spcPct val="0"/>
              </a:spcBef>
            </a:pPr>
            <a:endParaRPr lang="en-US" altLang="en-US" sz="2400" dirty="0"/>
          </a:p>
        </p:txBody>
      </p:sp>
    </p:spTree>
    <p:extLst>
      <p:ext uri="{BB962C8B-B14F-4D97-AF65-F5344CB8AC3E}">
        <p14:creationId xmlns:p14="http://schemas.microsoft.com/office/powerpoint/2010/main" val="372538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009EE0-72E4-419C-BA34-69CFE16B9D66}"/>
              </a:ext>
            </a:extLst>
          </p:cNvPr>
          <p:cNvSpPr>
            <a:spLocks noGrp="1" noChangeArrowheads="1"/>
          </p:cNvSpPr>
          <p:nvPr>
            <p:ph type="title"/>
          </p:nvPr>
        </p:nvSpPr>
        <p:spPr>
          <a:xfrm>
            <a:off x="660400" y="0"/>
            <a:ext cx="7772400" cy="1143000"/>
          </a:xfrm>
        </p:spPr>
        <p:txBody>
          <a:bodyPr/>
          <a:lstStyle/>
          <a:p>
            <a:pPr>
              <a:defRPr/>
            </a:pPr>
            <a:r>
              <a:rPr lang="en-US" sz="7200" dirty="0">
                <a:effectLst>
                  <a:outerShdw blurRad="38100" dist="38100" dir="2700000" algn="tl">
                    <a:srgbClr val="000000">
                      <a:alpha val="43137"/>
                    </a:srgbClr>
                  </a:outerShdw>
                </a:effectLst>
              </a:rPr>
              <a:t>Heuristic Search </a:t>
            </a:r>
          </a:p>
        </p:txBody>
      </p:sp>
      <p:sp>
        <p:nvSpPr>
          <p:cNvPr id="28675" name="Text Box 3">
            <a:extLst>
              <a:ext uri="{FF2B5EF4-FFF2-40B4-BE49-F238E27FC236}">
                <a16:creationId xmlns:a16="http://schemas.microsoft.com/office/drawing/2014/main" id="{C5045950-7295-4B3E-903E-4F1F8C010616}"/>
              </a:ext>
            </a:extLst>
          </p:cNvPr>
          <p:cNvSpPr txBox="1">
            <a:spLocks noChangeArrowheads="1"/>
          </p:cNvSpPr>
          <p:nvPr/>
        </p:nvSpPr>
        <p:spPr bwMode="auto">
          <a:xfrm>
            <a:off x="1117600" y="1568450"/>
            <a:ext cx="596669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The search techniques we have seen so far...</a:t>
            </a:r>
          </a:p>
          <a:p>
            <a:pPr>
              <a:spcBef>
                <a:spcPct val="0"/>
              </a:spcBef>
              <a:buFontTx/>
              <a:buNone/>
            </a:pPr>
            <a:endParaRPr lang="en-US" altLang="en-US" sz="2400" dirty="0"/>
          </a:p>
          <a:p>
            <a:pPr lvl="1">
              <a:spcBef>
                <a:spcPct val="0"/>
              </a:spcBef>
              <a:buFontTx/>
              <a:buChar char="•"/>
            </a:pPr>
            <a:r>
              <a:rPr lang="en-US" altLang="en-US" sz="2400" dirty="0"/>
              <a:t> Breadth first search / Uniform cost search</a:t>
            </a:r>
          </a:p>
          <a:p>
            <a:pPr lvl="1">
              <a:spcBef>
                <a:spcPct val="0"/>
              </a:spcBef>
              <a:buFontTx/>
              <a:buChar char="•"/>
            </a:pPr>
            <a:r>
              <a:rPr lang="en-US" altLang="en-US" sz="2400" dirty="0"/>
              <a:t> Depth first search</a:t>
            </a:r>
          </a:p>
          <a:p>
            <a:pPr lvl="1">
              <a:spcBef>
                <a:spcPct val="0"/>
              </a:spcBef>
              <a:buFontTx/>
              <a:buChar char="•"/>
            </a:pPr>
            <a:r>
              <a:rPr lang="en-US" altLang="en-US" sz="2400" dirty="0"/>
              <a:t> Depth limited search </a:t>
            </a:r>
          </a:p>
          <a:p>
            <a:pPr lvl="1">
              <a:spcBef>
                <a:spcPct val="0"/>
              </a:spcBef>
              <a:buFontTx/>
              <a:buChar char="•"/>
            </a:pPr>
            <a:r>
              <a:rPr lang="en-US" altLang="en-US" sz="2400" dirty="0"/>
              <a:t> Iterative Deepening</a:t>
            </a:r>
          </a:p>
          <a:p>
            <a:pPr lvl="1">
              <a:spcBef>
                <a:spcPct val="0"/>
              </a:spcBef>
              <a:buFontTx/>
              <a:buChar char="•"/>
            </a:pPr>
            <a:r>
              <a:rPr lang="en-US" altLang="en-US" sz="2400" dirty="0"/>
              <a:t> Bi-directional Search</a:t>
            </a:r>
          </a:p>
          <a:p>
            <a:pPr>
              <a:spcBef>
                <a:spcPct val="0"/>
              </a:spcBef>
            </a:pPr>
            <a:endParaRPr lang="en-US" altLang="en-US" sz="2400" dirty="0"/>
          </a:p>
          <a:p>
            <a:pPr>
              <a:spcBef>
                <a:spcPct val="0"/>
              </a:spcBef>
              <a:buFontTx/>
              <a:buNone/>
            </a:pPr>
            <a:endParaRPr lang="en-US" altLang="en-US" sz="2400" dirty="0"/>
          </a:p>
          <a:p>
            <a:pPr>
              <a:spcBef>
                <a:spcPct val="0"/>
              </a:spcBef>
              <a:buFontTx/>
              <a:buNone/>
            </a:pPr>
            <a:r>
              <a:rPr lang="en-US" altLang="en-US" sz="2400" dirty="0"/>
              <a:t>...are all too slow for most real-world problems</a:t>
            </a:r>
          </a:p>
        </p:txBody>
      </p:sp>
      <p:sp>
        <p:nvSpPr>
          <p:cNvPr id="28676" name="Text Box 4">
            <a:extLst>
              <a:ext uri="{FF2B5EF4-FFF2-40B4-BE49-F238E27FC236}">
                <a16:creationId xmlns:a16="http://schemas.microsoft.com/office/drawing/2014/main" id="{9C2C20BA-3E8D-4C69-89E6-384803D25920}"/>
              </a:ext>
            </a:extLst>
          </p:cNvPr>
          <p:cNvSpPr txBox="1">
            <a:spLocks noChangeArrowheads="1"/>
          </p:cNvSpPr>
          <p:nvPr/>
        </p:nvSpPr>
        <p:spPr bwMode="auto">
          <a:xfrm>
            <a:off x="6664325" y="2947988"/>
            <a:ext cx="2078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folHlink"/>
                </a:solidFill>
              </a:rPr>
              <a:t>uninformed search</a:t>
            </a:r>
          </a:p>
          <a:p>
            <a:pPr>
              <a:spcBef>
                <a:spcPct val="0"/>
              </a:spcBef>
              <a:buFontTx/>
              <a:buNone/>
            </a:pPr>
            <a:r>
              <a:rPr lang="en-US" altLang="en-US" sz="2000">
                <a:solidFill>
                  <a:schemeClr val="folHlink"/>
                </a:solidFill>
              </a:rPr>
              <a:t>blind search</a:t>
            </a:r>
            <a:endParaRPr lang="en-US" altLang="en-US" sz="2000"/>
          </a:p>
        </p:txBody>
      </p:sp>
      <p:sp>
        <p:nvSpPr>
          <p:cNvPr id="28677" name="Line 5">
            <a:extLst>
              <a:ext uri="{FF2B5EF4-FFF2-40B4-BE49-F238E27FC236}">
                <a16:creationId xmlns:a16="http://schemas.microsoft.com/office/drawing/2014/main" id="{51059E5F-2177-41B3-A49A-3C7C9EC1CE53}"/>
              </a:ext>
            </a:extLst>
          </p:cNvPr>
          <p:cNvSpPr>
            <a:spLocks noChangeShapeType="1"/>
          </p:cNvSpPr>
          <p:nvPr/>
        </p:nvSpPr>
        <p:spPr bwMode="auto">
          <a:xfrm flipH="1">
            <a:off x="5930900" y="3352800"/>
            <a:ext cx="723900" cy="5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5">
            <a:extLst>
              <a:ext uri="{FF2B5EF4-FFF2-40B4-BE49-F238E27FC236}">
                <a16:creationId xmlns:a16="http://schemas.microsoft.com/office/drawing/2014/main" id="{80D397CE-3890-4CF1-A8B0-C7987146B3B7}"/>
              </a:ext>
            </a:extLst>
          </p:cNvPr>
          <p:cNvSpPr>
            <a:spLocks noChangeArrowheads="1"/>
          </p:cNvSpPr>
          <p:nvPr/>
        </p:nvSpPr>
        <p:spPr bwMode="auto">
          <a:xfrm>
            <a:off x="0" y="0"/>
            <a:ext cx="9144000" cy="1385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29699" name="Rectangle 114">
            <a:extLst>
              <a:ext uri="{FF2B5EF4-FFF2-40B4-BE49-F238E27FC236}">
                <a16:creationId xmlns:a16="http://schemas.microsoft.com/office/drawing/2014/main" id="{E0AB1944-F90F-4295-8991-C0FE02DFB47D}"/>
              </a:ext>
            </a:extLst>
          </p:cNvPr>
          <p:cNvSpPr>
            <a:spLocks noChangeArrowheads="1"/>
          </p:cNvSpPr>
          <p:nvPr/>
        </p:nvSpPr>
        <p:spPr bwMode="auto">
          <a:xfrm>
            <a:off x="0" y="3386138"/>
            <a:ext cx="9144000" cy="8953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29700" name="Rectangle 2">
            <a:extLst>
              <a:ext uri="{FF2B5EF4-FFF2-40B4-BE49-F238E27FC236}">
                <a16:creationId xmlns:a16="http://schemas.microsoft.com/office/drawing/2014/main" id="{73D20E1F-3D7F-4F68-9203-E7E2F04F2FF2}"/>
              </a:ext>
            </a:extLst>
          </p:cNvPr>
          <p:cNvSpPr>
            <a:spLocks noGrp="1" noChangeArrowheads="1"/>
          </p:cNvSpPr>
          <p:nvPr>
            <p:ph type="title"/>
          </p:nvPr>
        </p:nvSpPr>
        <p:spPr>
          <a:xfrm>
            <a:off x="584200" y="203200"/>
            <a:ext cx="7772400" cy="1143000"/>
          </a:xfrm>
        </p:spPr>
        <p:txBody>
          <a:bodyPr/>
          <a:lstStyle/>
          <a:p>
            <a:r>
              <a:rPr lang="en-US" altLang="en-US" sz="3600"/>
              <a:t>Sometimes we can tell that some states appear better that others...</a:t>
            </a:r>
            <a:r>
              <a:rPr lang="en-US" altLang="en-US"/>
              <a:t> </a:t>
            </a:r>
          </a:p>
        </p:txBody>
      </p:sp>
      <p:grpSp>
        <p:nvGrpSpPr>
          <p:cNvPr id="29701" name="Group 26">
            <a:extLst>
              <a:ext uri="{FF2B5EF4-FFF2-40B4-BE49-F238E27FC236}">
                <a16:creationId xmlns:a16="http://schemas.microsoft.com/office/drawing/2014/main" id="{AEC80BCB-253B-4AB4-BCAB-8B8B8A7150EE}"/>
              </a:ext>
            </a:extLst>
          </p:cNvPr>
          <p:cNvGrpSpPr>
            <a:grpSpLocks/>
          </p:cNvGrpSpPr>
          <p:nvPr/>
        </p:nvGrpSpPr>
        <p:grpSpPr bwMode="auto">
          <a:xfrm>
            <a:off x="5834063" y="1641475"/>
            <a:ext cx="1752600" cy="1524000"/>
            <a:chOff x="720" y="1344"/>
            <a:chExt cx="1104" cy="960"/>
          </a:xfrm>
        </p:grpSpPr>
        <p:sp>
          <p:nvSpPr>
            <p:cNvPr id="29723" name="Rectangle 5">
              <a:extLst>
                <a:ext uri="{FF2B5EF4-FFF2-40B4-BE49-F238E27FC236}">
                  <a16:creationId xmlns:a16="http://schemas.microsoft.com/office/drawing/2014/main" id="{57E86738-1A8C-459E-866B-16F84AED536E}"/>
                </a:ext>
              </a:extLst>
            </p:cNvPr>
            <p:cNvSpPr>
              <a:spLocks noChangeArrowheads="1"/>
            </p:cNvSpPr>
            <p:nvPr/>
          </p:nvSpPr>
          <p:spPr bwMode="auto">
            <a:xfrm>
              <a:off x="720" y="1344"/>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29724" name="Text Box 6">
              <a:extLst>
                <a:ext uri="{FF2B5EF4-FFF2-40B4-BE49-F238E27FC236}">
                  <a16:creationId xmlns:a16="http://schemas.microsoft.com/office/drawing/2014/main" id="{6ABA7232-C413-4966-86B5-4610162427CF}"/>
                </a:ext>
              </a:extLst>
            </p:cNvPr>
            <p:cNvSpPr txBox="1">
              <a:spLocks noChangeArrowheads="1"/>
            </p:cNvSpPr>
            <p:nvPr/>
          </p:nvSpPr>
          <p:spPr bwMode="auto">
            <a:xfrm>
              <a:off x="768" y="139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29725" name="Text Box 7">
              <a:extLst>
                <a:ext uri="{FF2B5EF4-FFF2-40B4-BE49-F238E27FC236}">
                  <a16:creationId xmlns:a16="http://schemas.microsoft.com/office/drawing/2014/main" id="{1BD0EF7A-8181-4467-A13F-EAC3EB2F7975}"/>
                </a:ext>
              </a:extLst>
            </p:cNvPr>
            <p:cNvSpPr txBox="1">
              <a:spLocks noChangeArrowheads="1"/>
            </p:cNvSpPr>
            <p:nvPr/>
          </p:nvSpPr>
          <p:spPr bwMode="auto">
            <a:xfrm>
              <a:off x="1104" y="139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29726" name="Text Box 8">
              <a:extLst>
                <a:ext uri="{FF2B5EF4-FFF2-40B4-BE49-F238E27FC236}">
                  <a16:creationId xmlns:a16="http://schemas.microsoft.com/office/drawing/2014/main" id="{63EF3F8D-F6D8-4A07-BA0F-8F92C604B8DC}"/>
                </a:ext>
              </a:extLst>
            </p:cNvPr>
            <p:cNvSpPr txBox="1">
              <a:spLocks noChangeArrowheads="1"/>
            </p:cNvSpPr>
            <p:nvPr/>
          </p:nvSpPr>
          <p:spPr bwMode="auto">
            <a:xfrm>
              <a:off x="1440" y="139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29727" name="Text Box 9">
              <a:extLst>
                <a:ext uri="{FF2B5EF4-FFF2-40B4-BE49-F238E27FC236}">
                  <a16:creationId xmlns:a16="http://schemas.microsoft.com/office/drawing/2014/main" id="{1EE95CCB-7646-421A-9319-3843CA5ACE51}"/>
                </a:ext>
              </a:extLst>
            </p:cNvPr>
            <p:cNvSpPr txBox="1">
              <a:spLocks noChangeArrowheads="1"/>
            </p:cNvSpPr>
            <p:nvPr/>
          </p:nvSpPr>
          <p:spPr bwMode="auto">
            <a:xfrm>
              <a:off x="768" y="1680"/>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29728" name="Text Box 10">
              <a:extLst>
                <a:ext uri="{FF2B5EF4-FFF2-40B4-BE49-F238E27FC236}">
                  <a16:creationId xmlns:a16="http://schemas.microsoft.com/office/drawing/2014/main" id="{686C63E6-B936-4A3A-A846-1DC561F43B67}"/>
                </a:ext>
              </a:extLst>
            </p:cNvPr>
            <p:cNvSpPr txBox="1">
              <a:spLocks noChangeArrowheads="1"/>
            </p:cNvSpPr>
            <p:nvPr/>
          </p:nvSpPr>
          <p:spPr bwMode="auto">
            <a:xfrm>
              <a:off x="1104" y="1680"/>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29729" name="Text Box 11">
              <a:extLst>
                <a:ext uri="{FF2B5EF4-FFF2-40B4-BE49-F238E27FC236}">
                  <a16:creationId xmlns:a16="http://schemas.microsoft.com/office/drawing/2014/main" id="{65A83E89-B7E6-4955-A587-4EFA260044E6}"/>
                </a:ext>
              </a:extLst>
            </p:cNvPr>
            <p:cNvSpPr txBox="1">
              <a:spLocks noChangeArrowheads="1"/>
            </p:cNvSpPr>
            <p:nvPr/>
          </p:nvSpPr>
          <p:spPr bwMode="auto">
            <a:xfrm>
              <a:off x="1440" y="1680"/>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29730" name="Text Box 12">
              <a:extLst>
                <a:ext uri="{FF2B5EF4-FFF2-40B4-BE49-F238E27FC236}">
                  <a16:creationId xmlns:a16="http://schemas.microsoft.com/office/drawing/2014/main" id="{4B0FF0B7-9AB0-4C9B-8555-00E021E2E4CE}"/>
                </a:ext>
              </a:extLst>
            </p:cNvPr>
            <p:cNvSpPr txBox="1">
              <a:spLocks noChangeArrowheads="1"/>
            </p:cNvSpPr>
            <p:nvPr/>
          </p:nvSpPr>
          <p:spPr bwMode="auto">
            <a:xfrm>
              <a:off x="768" y="1968"/>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29731" name="Text Box 13">
              <a:extLst>
                <a:ext uri="{FF2B5EF4-FFF2-40B4-BE49-F238E27FC236}">
                  <a16:creationId xmlns:a16="http://schemas.microsoft.com/office/drawing/2014/main" id="{B4FFA21A-45E2-43D5-A08C-29924445B732}"/>
                </a:ext>
              </a:extLst>
            </p:cNvPr>
            <p:cNvSpPr txBox="1">
              <a:spLocks noChangeArrowheads="1"/>
            </p:cNvSpPr>
            <p:nvPr/>
          </p:nvSpPr>
          <p:spPr bwMode="auto">
            <a:xfrm>
              <a:off x="1440" y="1968"/>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sp>
          <p:nvSpPr>
            <p:cNvPr id="29732" name="Text Box 14">
              <a:extLst>
                <a:ext uri="{FF2B5EF4-FFF2-40B4-BE49-F238E27FC236}">
                  <a16:creationId xmlns:a16="http://schemas.microsoft.com/office/drawing/2014/main" id="{18C4D309-F9D6-4B15-8148-D27581AE5F58}"/>
                </a:ext>
              </a:extLst>
            </p:cNvPr>
            <p:cNvSpPr txBox="1">
              <a:spLocks noChangeArrowheads="1"/>
            </p:cNvSpPr>
            <p:nvPr/>
          </p:nvSpPr>
          <p:spPr bwMode="auto">
            <a:xfrm>
              <a:off x="1104" y="1968"/>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grpSp>
      <p:grpSp>
        <p:nvGrpSpPr>
          <p:cNvPr id="29702" name="Group 15">
            <a:extLst>
              <a:ext uri="{FF2B5EF4-FFF2-40B4-BE49-F238E27FC236}">
                <a16:creationId xmlns:a16="http://schemas.microsoft.com/office/drawing/2014/main" id="{82F48ADC-25EB-4582-8267-A84FF1C04386}"/>
              </a:ext>
            </a:extLst>
          </p:cNvPr>
          <p:cNvGrpSpPr>
            <a:grpSpLocks/>
          </p:cNvGrpSpPr>
          <p:nvPr/>
        </p:nvGrpSpPr>
        <p:grpSpPr bwMode="auto">
          <a:xfrm>
            <a:off x="1643063" y="1641475"/>
            <a:ext cx="1752600" cy="1524000"/>
            <a:chOff x="4320" y="528"/>
            <a:chExt cx="1104" cy="960"/>
          </a:xfrm>
        </p:grpSpPr>
        <p:sp>
          <p:nvSpPr>
            <p:cNvPr id="29713" name="Rectangle 16">
              <a:extLst>
                <a:ext uri="{FF2B5EF4-FFF2-40B4-BE49-F238E27FC236}">
                  <a16:creationId xmlns:a16="http://schemas.microsoft.com/office/drawing/2014/main" id="{591638B3-F667-4102-AE00-4549C44622B4}"/>
                </a:ext>
              </a:extLst>
            </p:cNvPr>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29714" name="Text Box 17">
              <a:extLst>
                <a:ext uri="{FF2B5EF4-FFF2-40B4-BE49-F238E27FC236}">
                  <a16:creationId xmlns:a16="http://schemas.microsoft.com/office/drawing/2014/main" id="{D2340A02-AC83-4D70-8E12-490D6AED9098}"/>
                </a:ext>
              </a:extLst>
            </p:cNvPr>
            <p:cNvSpPr txBox="1">
              <a:spLocks noChangeArrowheads="1"/>
            </p:cNvSpPr>
            <p:nvPr/>
          </p:nvSpPr>
          <p:spPr bwMode="auto">
            <a:xfrm>
              <a:off x="4368"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29715" name="Text Box 18">
              <a:extLst>
                <a:ext uri="{FF2B5EF4-FFF2-40B4-BE49-F238E27FC236}">
                  <a16:creationId xmlns:a16="http://schemas.microsoft.com/office/drawing/2014/main" id="{98DE6E7C-47D0-41B2-9E74-320FFA59783E}"/>
                </a:ext>
              </a:extLst>
            </p:cNvPr>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sp>
          <p:nvSpPr>
            <p:cNvPr id="29716" name="Text Box 19">
              <a:extLst>
                <a:ext uri="{FF2B5EF4-FFF2-40B4-BE49-F238E27FC236}">
                  <a16:creationId xmlns:a16="http://schemas.microsoft.com/office/drawing/2014/main" id="{36A165F4-4A5D-4A7B-859D-166CD02124CD}"/>
                </a:ext>
              </a:extLst>
            </p:cNvPr>
            <p:cNvSpPr txBox="1">
              <a:spLocks noChangeArrowheads="1"/>
            </p:cNvSpPr>
            <p:nvPr/>
          </p:nvSpPr>
          <p:spPr bwMode="auto">
            <a:xfrm>
              <a:off x="5040"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29717" name="Text Box 20">
              <a:extLst>
                <a:ext uri="{FF2B5EF4-FFF2-40B4-BE49-F238E27FC236}">
                  <a16:creationId xmlns:a16="http://schemas.microsoft.com/office/drawing/2014/main" id="{6355792D-B87F-4DFC-A227-C73BCD0D5CCE}"/>
                </a:ext>
              </a:extLst>
            </p:cNvPr>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29718" name="Text Box 21">
              <a:extLst>
                <a:ext uri="{FF2B5EF4-FFF2-40B4-BE49-F238E27FC236}">
                  <a16:creationId xmlns:a16="http://schemas.microsoft.com/office/drawing/2014/main" id="{1005FB46-331D-4C4F-8A34-50EA054A0ECF}"/>
                </a:ext>
              </a:extLst>
            </p:cNvPr>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29719" name="Text Box 22">
              <a:extLst>
                <a:ext uri="{FF2B5EF4-FFF2-40B4-BE49-F238E27FC236}">
                  <a16:creationId xmlns:a16="http://schemas.microsoft.com/office/drawing/2014/main" id="{52523A79-672F-40CB-B1EE-65C1A9D4FB78}"/>
                </a:ext>
              </a:extLst>
            </p:cNvPr>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29720" name="Text Box 23">
              <a:extLst>
                <a:ext uri="{FF2B5EF4-FFF2-40B4-BE49-F238E27FC236}">
                  <a16:creationId xmlns:a16="http://schemas.microsoft.com/office/drawing/2014/main" id="{98E5A997-7D2A-4A60-9CFF-AFAF12EB0699}"/>
                </a:ext>
              </a:extLst>
            </p:cNvPr>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29721" name="Text Box 24">
              <a:extLst>
                <a:ext uri="{FF2B5EF4-FFF2-40B4-BE49-F238E27FC236}">
                  <a16:creationId xmlns:a16="http://schemas.microsoft.com/office/drawing/2014/main" id="{22B6407B-E038-455A-8847-A1D453370F2B}"/>
                </a:ext>
              </a:extLst>
            </p:cNvPr>
            <p:cNvSpPr txBox="1">
              <a:spLocks noChangeArrowheads="1"/>
            </p:cNvSpPr>
            <p:nvPr/>
          </p:nvSpPr>
          <p:spPr bwMode="auto">
            <a:xfrm>
              <a:off x="4704"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29722" name="Text Box 25">
              <a:extLst>
                <a:ext uri="{FF2B5EF4-FFF2-40B4-BE49-F238E27FC236}">
                  <a16:creationId xmlns:a16="http://schemas.microsoft.com/office/drawing/2014/main" id="{BE2031EA-A577-4AF4-B050-A179C77A7121}"/>
                </a:ext>
              </a:extLst>
            </p:cNvPr>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grpSp>
      <p:grpSp>
        <p:nvGrpSpPr>
          <p:cNvPr id="29703" name="Group 31">
            <a:extLst>
              <a:ext uri="{FF2B5EF4-FFF2-40B4-BE49-F238E27FC236}">
                <a16:creationId xmlns:a16="http://schemas.microsoft.com/office/drawing/2014/main" id="{32FCB57A-A1DD-4D6C-9103-00ECF842ACBE}"/>
              </a:ext>
            </a:extLst>
          </p:cNvPr>
          <p:cNvGrpSpPr>
            <a:grpSpLocks/>
          </p:cNvGrpSpPr>
          <p:nvPr/>
        </p:nvGrpSpPr>
        <p:grpSpPr bwMode="auto">
          <a:xfrm>
            <a:off x="1860550" y="3373438"/>
            <a:ext cx="1100138" cy="862012"/>
            <a:chOff x="1073" y="2592"/>
            <a:chExt cx="693" cy="543"/>
          </a:xfrm>
        </p:grpSpPr>
        <p:sp>
          <p:nvSpPr>
            <p:cNvPr id="29710" name="Text Box 27">
              <a:extLst>
                <a:ext uri="{FF2B5EF4-FFF2-40B4-BE49-F238E27FC236}">
                  <a16:creationId xmlns:a16="http://schemas.microsoft.com/office/drawing/2014/main" id="{1830F067-182E-47F7-BD77-6B3BA0C76351}"/>
                </a:ext>
              </a:extLst>
            </p:cNvPr>
            <p:cNvSpPr txBox="1">
              <a:spLocks noChangeArrowheads="1"/>
            </p:cNvSpPr>
            <p:nvPr/>
          </p:nvSpPr>
          <p:spPr bwMode="auto">
            <a:xfrm>
              <a:off x="1073" y="2592"/>
              <a:ext cx="5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FWD</a:t>
              </a:r>
              <a:endParaRPr lang="en-US" altLang="en-US" sz="2400"/>
            </a:p>
          </p:txBody>
        </p:sp>
        <p:sp>
          <p:nvSpPr>
            <p:cNvPr id="29711" name="Line 29">
              <a:extLst>
                <a:ext uri="{FF2B5EF4-FFF2-40B4-BE49-F238E27FC236}">
                  <a16:creationId xmlns:a16="http://schemas.microsoft.com/office/drawing/2014/main" id="{0937BC3B-06D9-44F7-B8EF-22CAAD0503AB}"/>
                </a:ext>
              </a:extLst>
            </p:cNvPr>
            <p:cNvSpPr>
              <a:spLocks noChangeShapeType="1"/>
            </p:cNvSpPr>
            <p:nvPr/>
          </p:nvSpPr>
          <p:spPr bwMode="auto">
            <a:xfrm>
              <a:off x="1152" y="2880"/>
              <a:ext cx="5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2" name="Text Box 30">
              <a:extLst>
                <a:ext uri="{FF2B5EF4-FFF2-40B4-BE49-F238E27FC236}">
                  <a16:creationId xmlns:a16="http://schemas.microsoft.com/office/drawing/2014/main" id="{D23F6AF7-902F-4F64-B38F-1FD8AAC02B0A}"/>
                </a:ext>
              </a:extLst>
            </p:cNvPr>
            <p:cNvSpPr txBox="1">
              <a:spLocks noChangeArrowheads="1"/>
            </p:cNvSpPr>
            <p:nvPr/>
          </p:nvSpPr>
          <p:spPr bwMode="auto">
            <a:xfrm>
              <a:off x="1511" y="284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C</a:t>
              </a:r>
              <a:endParaRPr lang="en-US" altLang="en-US" sz="2400"/>
            </a:p>
          </p:txBody>
        </p:sp>
      </p:grpSp>
      <p:grpSp>
        <p:nvGrpSpPr>
          <p:cNvPr id="29704" name="Group 36">
            <a:extLst>
              <a:ext uri="{FF2B5EF4-FFF2-40B4-BE49-F238E27FC236}">
                <a16:creationId xmlns:a16="http://schemas.microsoft.com/office/drawing/2014/main" id="{FA7E6731-8FCD-407A-AA04-33B379EFE663}"/>
              </a:ext>
            </a:extLst>
          </p:cNvPr>
          <p:cNvGrpSpPr>
            <a:grpSpLocks/>
          </p:cNvGrpSpPr>
          <p:nvPr/>
        </p:nvGrpSpPr>
        <p:grpSpPr bwMode="auto">
          <a:xfrm>
            <a:off x="6159500" y="3373438"/>
            <a:ext cx="1047750" cy="833437"/>
            <a:chOff x="3840" y="2355"/>
            <a:chExt cx="660" cy="525"/>
          </a:xfrm>
        </p:grpSpPr>
        <p:sp>
          <p:nvSpPr>
            <p:cNvPr id="29707" name="Text Box 28">
              <a:extLst>
                <a:ext uri="{FF2B5EF4-FFF2-40B4-BE49-F238E27FC236}">
                  <a16:creationId xmlns:a16="http://schemas.microsoft.com/office/drawing/2014/main" id="{93B8C1C8-C1EF-4BBB-9681-2D5C8363A869}"/>
                </a:ext>
              </a:extLst>
            </p:cNvPr>
            <p:cNvSpPr txBox="1">
              <a:spLocks noChangeArrowheads="1"/>
            </p:cNvSpPr>
            <p:nvPr/>
          </p:nvSpPr>
          <p:spPr bwMode="auto">
            <a:xfrm>
              <a:off x="3840" y="2592"/>
              <a:ext cx="6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FW  C</a:t>
              </a:r>
              <a:endParaRPr lang="en-US" altLang="en-US" sz="2400"/>
            </a:p>
          </p:txBody>
        </p:sp>
        <p:sp>
          <p:nvSpPr>
            <p:cNvPr id="29708" name="Text Box 33">
              <a:extLst>
                <a:ext uri="{FF2B5EF4-FFF2-40B4-BE49-F238E27FC236}">
                  <a16:creationId xmlns:a16="http://schemas.microsoft.com/office/drawing/2014/main" id="{E592CC61-21F9-4109-8782-B9B589711909}"/>
                </a:ext>
              </a:extLst>
            </p:cNvPr>
            <p:cNvSpPr txBox="1">
              <a:spLocks noChangeArrowheads="1"/>
            </p:cNvSpPr>
            <p:nvPr/>
          </p:nvSpPr>
          <p:spPr bwMode="auto">
            <a:xfrm>
              <a:off x="4161" y="235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D</a:t>
              </a:r>
              <a:endParaRPr lang="en-US" altLang="en-US" sz="2400"/>
            </a:p>
          </p:txBody>
        </p:sp>
        <p:sp>
          <p:nvSpPr>
            <p:cNvPr id="29709" name="Line 34">
              <a:extLst>
                <a:ext uri="{FF2B5EF4-FFF2-40B4-BE49-F238E27FC236}">
                  <a16:creationId xmlns:a16="http://schemas.microsoft.com/office/drawing/2014/main" id="{0A4E14A1-9305-492D-A128-C62B09804DE7}"/>
                </a:ext>
              </a:extLst>
            </p:cNvPr>
            <p:cNvSpPr>
              <a:spLocks noChangeShapeType="1"/>
            </p:cNvSpPr>
            <p:nvPr/>
          </p:nvSpPr>
          <p:spPr bwMode="auto">
            <a:xfrm>
              <a:off x="3906" y="2621"/>
              <a:ext cx="5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1026" name="Picture 2" descr="Peter Renzland's Elegant Rubik's Cube Solution Method">
            <a:extLst>
              <a:ext uri="{FF2B5EF4-FFF2-40B4-BE49-F238E27FC236}">
                <a16:creationId xmlns:a16="http://schemas.microsoft.com/office/drawing/2014/main" id="{4AD61DEE-5D87-4C9C-902D-B47A493ADAD5}"/>
              </a:ext>
            </a:extLst>
          </p:cNvPr>
          <p:cNvPicPr>
            <a:picLocks noChangeAspect="1" noChangeArrowheads="1"/>
          </p:cNvPicPr>
          <p:nvPr/>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5671872" y="4399493"/>
            <a:ext cx="2384162" cy="2312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solve a Rubik's Cube | The ultimate beginner's guide">
            <a:extLst>
              <a:ext uri="{FF2B5EF4-FFF2-40B4-BE49-F238E27FC236}">
                <a16:creationId xmlns:a16="http://schemas.microsoft.com/office/drawing/2014/main" id="{EBD3C8D5-BA21-458B-B8E8-B87BE5055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68" y="4725988"/>
            <a:ext cx="1979613" cy="1979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5">
            <a:extLst>
              <a:ext uri="{FF2B5EF4-FFF2-40B4-BE49-F238E27FC236}">
                <a16:creationId xmlns:a16="http://schemas.microsoft.com/office/drawing/2014/main" id="{80D397CE-3890-4CF1-A8B0-C7987146B3B7}"/>
              </a:ext>
            </a:extLst>
          </p:cNvPr>
          <p:cNvSpPr>
            <a:spLocks noChangeArrowheads="1"/>
          </p:cNvSpPr>
          <p:nvPr/>
        </p:nvSpPr>
        <p:spPr bwMode="auto">
          <a:xfrm>
            <a:off x="0" y="0"/>
            <a:ext cx="9144000" cy="1385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29700" name="Rectangle 2">
            <a:extLst>
              <a:ext uri="{FF2B5EF4-FFF2-40B4-BE49-F238E27FC236}">
                <a16:creationId xmlns:a16="http://schemas.microsoft.com/office/drawing/2014/main" id="{73D20E1F-3D7F-4F68-9203-E7E2F04F2FF2}"/>
              </a:ext>
            </a:extLst>
          </p:cNvPr>
          <p:cNvSpPr>
            <a:spLocks noGrp="1" noChangeArrowheads="1"/>
          </p:cNvSpPr>
          <p:nvPr>
            <p:ph type="title"/>
          </p:nvPr>
        </p:nvSpPr>
        <p:spPr>
          <a:xfrm>
            <a:off x="584200" y="203200"/>
            <a:ext cx="7772400" cy="1143000"/>
          </a:xfrm>
        </p:spPr>
        <p:txBody>
          <a:bodyPr/>
          <a:lstStyle/>
          <a:p>
            <a:r>
              <a:rPr lang="en-US" altLang="en-US" sz="3600"/>
              <a:t>Sometimes we can tell that some states appear better that others...</a:t>
            </a:r>
            <a:r>
              <a:rPr lang="en-US" altLang="en-US"/>
              <a:t> </a:t>
            </a:r>
          </a:p>
        </p:txBody>
      </p:sp>
      <p:pic>
        <p:nvPicPr>
          <p:cNvPr id="37" name="Picture 2">
            <a:extLst>
              <a:ext uri="{FF2B5EF4-FFF2-40B4-BE49-F238E27FC236}">
                <a16:creationId xmlns:a16="http://schemas.microsoft.com/office/drawing/2014/main" id="{AE0F76EE-18E2-48C4-9FAE-A6FD54248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63" t="4608" b="20209"/>
          <a:stretch/>
        </p:blipFill>
        <p:spPr bwMode="auto">
          <a:xfrm>
            <a:off x="0" y="1701800"/>
            <a:ext cx="4187296"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
            <a:extLst>
              <a:ext uri="{FF2B5EF4-FFF2-40B4-BE49-F238E27FC236}">
                <a16:creationId xmlns:a16="http://schemas.microsoft.com/office/drawing/2014/main" id="{F1D73E3D-80BC-44C0-8E53-DC19D6E66F85}"/>
              </a:ext>
            </a:extLst>
          </p:cNvPr>
          <p:cNvSpPr>
            <a:spLocks noChangeArrowheads="1"/>
          </p:cNvSpPr>
          <p:nvPr/>
        </p:nvSpPr>
        <p:spPr bwMode="auto">
          <a:xfrm>
            <a:off x="3822700" y="1897063"/>
            <a:ext cx="266700" cy="266700"/>
          </a:xfrm>
          <a:prstGeom prst="ellipse">
            <a:avLst/>
          </a:prstGeom>
          <a:solidFill>
            <a:srgbClr val="00CC99">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 name="Oval 4">
            <a:extLst>
              <a:ext uri="{FF2B5EF4-FFF2-40B4-BE49-F238E27FC236}">
                <a16:creationId xmlns:a16="http://schemas.microsoft.com/office/drawing/2014/main" id="{CA462B65-3257-4EA9-8211-B6DFD5EA429A}"/>
              </a:ext>
            </a:extLst>
          </p:cNvPr>
          <p:cNvSpPr>
            <a:spLocks noChangeArrowheads="1"/>
          </p:cNvSpPr>
          <p:nvPr/>
        </p:nvSpPr>
        <p:spPr bwMode="auto">
          <a:xfrm>
            <a:off x="1009121" y="5191126"/>
            <a:ext cx="265112" cy="265112"/>
          </a:xfrm>
          <a:prstGeom prst="ellipse">
            <a:avLst/>
          </a:prstGeom>
          <a:solidFill>
            <a:srgbClr val="FF0000">
              <a:alpha val="50195"/>
            </a:srgbClr>
          </a:solidFill>
          <a:ln w="9525" algn="ctr">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42" name="Picture 2">
            <a:extLst>
              <a:ext uri="{FF2B5EF4-FFF2-40B4-BE49-F238E27FC236}">
                <a16:creationId xmlns:a16="http://schemas.microsoft.com/office/drawing/2014/main" id="{AA4ABD76-DB89-4392-8BD5-D70ECDF31F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63" t="4608" b="20209"/>
          <a:stretch/>
        </p:blipFill>
        <p:spPr bwMode="auto">
          <a:xfrm>
            <a:off x="4956704" y="1701800"/>
            <a:ext cx="4187296"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val 3">
            <a:extLst>
              <a:ext uri="{FF2B5EF4-FFF2-40B4-BE49-F238E27FC236}">
                <a16:creationId xmlns:a16="http://schemas.microsoft.com/office/drawing/2014/main" id="{C9092B41-AF70-4BC9-A3BE-C4987326D8A1}"/>
              </a:ext>
            </a:extLst>
          </p:cNvPr>
          <p:cNvSpPr>
            <a:spLocks noChangeArrowheads="1"/>
          </p:cNvSpPr>
          <p:nvPr/>
        </p:nvSpPr>
        <p:spPr bwMode="auto">
          <a:xfrm>
            <a:off x="6887104" y="6240463"/>
            <a:ext cx="266700" cy="266700"/>
          </a:xfrm>
          <a:prstGeom prst="ellipse">
            <a:avLst/>
          </a:prstGeom>
          <a:solidFill>
            <a:srgbClr val="00CC99">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4" name="Oval 4">
            <a:extLst>
              <a:ext uri="{FF2B5EF4-FFF2-40B4-BE49-F238E27FC236}">
                <a16:creationId xmlns:a16="http://schemas.microsoft.com/office/drawing/2014/main" id="{8B530800-D299-4560-A3EB-4A565874575D}"/>
              </a:ext>
            </a:extLst>
          </p:cNvPr>
          <p:cNvSpPr>
            <a:spLocks noChangeArrowheads="1"/>
          </p:cNvSpPr>
          <p:nvPr/>
        </p:nvSpPr>
        <p:spPr bwMode="auto">
          <a:xfrm>
            <a:off x="5965825" y="5191126"/>
            <a:ext cx="265112" cy="265112"/>
          </a:xfrm>
          <a:prstGeom prst="ellipse">
            <a:avLst/>
          </a:prstGeom>
          <a:solidFill>
            <a:srgbClr val="FF0000">
              <a:alpha val="50195"/>
            </a:srgbClr>
          </a:solidFill>
          <a:ln w="9525" algn="ctr">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cxnSp>
        <p:nvCxnSpPr>
          <p:cNvPr id="3" name="Straight Connector 2">
            <a:extLst>
              <a:ext uri="{FF2B5EF4-FFF2-40B4-BE49-F238E27FC236}">
                <a16:creationId xmlns:a16="http://schemas.microsoft.com/office/drawing/2014/main" id="{B5DF50CD-01A9-4030-80A8-E11B1699FCA2}"/>
              </a:ext>
            </a:extLst>
          </p:cNvPr>
          <p:cNvCxnSpPr>
            <a:stCxn id="38" idx="3"/>
            <a:endCxn id="39" idx="7"/>
          </p:cNvCxnSpPr>
          <p:nvPr/>
        </p:nvCxnSpPr>
        <p:spPr bwMode="auto">
          <a:xfrm flipH="1">
            <a:off x="1235408" y="2124706"/>
            <a:ext cx="2626349" cy="3105245"/>
          </a:xfrm>
          <a:prstGeom prst="line">
            <a:avLst/>
          </a:prstGeom>
          <a:solidFill>
            <a:schemeClr val="accent1"/>
          </a:solidFill>
          <a:ln w="38100" cap="flat" cmpd="sng" algn="ctr">
            <a:solidFill>
              <a:srgbClr val="FF33CC"/>
            </a:solidFill>
            <a:prstDash val="sysDot"/>
            <a:round/>
            <a:headEnd type="none" w="med" len="med"/>
            <a:tailEnd type="none" w="med" len="med"/>
          </a:ln>
          <a:effectLst/>
        </p:spPr>
      </p:cxnSp>
      <p:cxnSp>
        <p:nvCxnSpPr>
          <p:cNvPr id="47" name="Straight Connector 46">
            <a:extLst>
              <a:ext uri="{FF2B5EF4-FFF2-40B4-BE49-F238E27FC236}">
                <a16:creationId xmlns:a16="http://schemas.microsoft.com/office/drawing/2014/main" id="{1A8F689F-0ACE-47DB-B171-DC0FFEDF5786}"/>
              </a:ext>
            </a:extLst>
          </p:cNvPr>
          <p:cNvCxnSpPr>
            <a:cxnSpLocks/>
            <a:stCxn id="43" idx="1"/>
            <a:endCxn id="44" idx="5"/>
          </p:cNvCxnSpPr>
          <p:nvPr/>
        </p:nvCxnSpPr>
        <p:spPr bwMode="auto">
          <a:xfrm flipH="1" flipV="1">
            <a:off x="6192112" y="5417413"/>
            <a:ext cx="734049" cy="862107"/>
          </a:xfrm>
          <a:prstGeom prst="line">
            <a:avLst/>
          </a:prstGeom>
          <a:solidFill>
            <a:schemeClr val="accent1"/>
          </a:solidFill>
          <a:ln w="38100" cap="flat" cmpd="sng" algn="ctr">
            <a:solidFill>
              <a:srgbClr val="FF33CC"/>
            </a:solidFill>
            <a:prstDash val="sysDot"/>
            <a:round/>
            <a:headEnd type="none" w="med" len="med"/>
            <a:tailEnd type="none" w="med" len="med"/>
          </a:ln>
          <a:effectLst/>
        </p:spPr>
      </p:cxnSp>
      <p:sp>
        <p:nvSpPr>
          <p:cNvPr id="7" name="TextBox 6">
            <a:extLst>
              <a:ext uri="{FF2B5EF4-FFF2-40B4-BE49-F238E27FC236}">
                <a16:creationId xmlns:a16="http://schemas.microsoft.com/office/drawing/2014/main" id="{523FC386-DAFD-4A0A-94E3-F979FAAEF1DF}"/>
              </a:ext>
            </a:extLst>
          </p:cNvPr>
          <p:cNvSpPr txBox="1"/>
          <p:nvPr/>
        </p:nvSpPr>
        <p:spPr>
          <a:xfrm>
            <a:off x="514417" y="5156200"/>
            <a:ext cx="534121" cy="307777"/>
          </a:xfrm>
          <a:prstGeom prst="rect">
            <a:avLst/>
          </a:prstGeom>
          <a:noFill/>
        </p:spPr>
        <p:txBody>
          <a:bodyPr wrap="none" rtlCol="0">
            <a:spAutoFit/>
          </a:bodyPr>
          <a:lstStyle/>
          <a:p>
            <a:r>
              <a:rPr lang="en-US" sz="1400" dirty="0">
                <a:solidFill>
                  <a:srgbClr val="FF0000"/>
                </a:solidFill>
              </a:rPr>
              <a:t>Goal</a:t>
            </a:r>
          </a:p>
        </p:txBody>
      </p:sp>
      <p:sp>
        <p:nvSpPr>
          <p:cNvPr id="52" name="TextBox 51">
            <a:extLst>
              <a:ext uri="{FF2B5EF4-FFF2-40B4-BE49-F238E27FC236}">
                <a16:creationId xmlns:a16="http://schemas.microsoft.com/office/drawing/2014/main" id="{332342CC-A829-4A93-A680-803C4A907B63}"/>
              </a:ext>
            </a:extLst>
          </p:cNvPr>
          <p:cNvSpPr txBox="1"/>
          <p:nvPr/>
        </p:nvSpPr>
        <p:spPr>
          <a:xfrm>
            <a:off x="5458292" y="5169793"/>
            <a:ext cx="534121" cy="307777"/>
          </a:xfrm>
          <a:prstGeom prst="rect">
            <a:avLst/>
          </a:prstGeom>
          <a:noFill/>
        </p:spPr>
        <p:txBody>
          <a:bodyPr wrap="none" rtlCol="0">
            <a:spAutoFit/>
          </a:bodyPr>
          <a:lstStyle/>
          <a:p>
            <a:r>
              <a:rPr lang="en-US" sz="1400" dirty="0">
                <a:solidFill>
                  <a:srgbClr val="FF0000"/>
                </a:solidFill>
              </a:rPr>
              <a:t>Goal</a:t>
            </a:r>
          </a:p>
        </p:txBody>
      </p:sp>
    </p:spTree>
    <p:extLst>
      <p:ext uri="{BB962C8B-B14F-4D97-AF65-F5344CB8AC3E}">
        <p14:creationId xmlns:p14="http://schemas.microsoft.com/office/powerpoint/2010/main" val="326464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19">
            <a:extLst>
              <a:ext uri="{FF2B5EF4-FFF2-40B4-BE49-F238E27FC236}">
                <a16:creationId xmlns:a16="http://schemas.microsoft.com/office/drawing/2014/main" id="{F1AA2EBC-EFBD-4FDF-912A-F59BB78C3C9B}"/>
              </a:ext>
            </a:extLst>
          </p:cNvPr>
          <p:cNvSpPr txBox="1">
            <a:spLocks noChangeArrowheads="1"/>
          </p:cNvSpPr>
          <p:nvPr/>
        </p:nvSpPr>
        <p:spPr bwMode="auto">
          <a:xfrm>
            <a:off x="57150" y="284163"/>
            <a:ext cx="766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...we can use this knowledge of the relative merit of states to guide search</a:t>
            </a:r>
          </a:p>
        </p:txBody>
      </p:sp>
      <p:sp>
        <p:nvSpPr>
          <p:cNvPr id="30723" name="Text Box 120">
            <a:extLst>
              <a:ext uri="{FF2B5EF4-FFF2-40B4-BE49-F238E27FC236}">
                <a16:creationId xmlns:a16="http://schemas.microsoft.com/office/drawing/2014/main" id="{979635B4-0E32-4D64-A7F5-D605E9368C7D}"/>
              </a:ext>
            </a:extLst>
          </p:cNvPr>
          <p:cNvSpPr txBox="1">
            <a:spLocks noChangeArrowheads="1"/>
          </p:cNvSpPr>
          <p:nvPr/>
        </p:nvSpPr>
        <p:spPr bwMode="auto">
          <a:xfrm>
            <a:off x="276225" y="1076325"/>
            <a:ext cx="86709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dirty="0"/>
              <a:t>Heuristic Search </a:t>
            </a:r>
            <a:r>
              <a:rPr lang="en-US" altLang="en-US" sz="2000" dirty="0"/>
              <a:t>(informed search)</a:t>
            </a:r>
            <a:r>
              <a:rPr lang="en-US" altLang="en-US" sz="3600" dirty="0"/>
              <a:t> </a:t>
            </a:r>
            <a:endParaRPr lang="en-US" altLang="en-US" sz="2400" dirty="0"/>
          </a:p>
          <a:p>
            <a:pPr>
              <a:spcBef>
                <a:spcPct val="0"/>
              </a:spcBef>
              <a:buFontTx/>
              <a:buNone/>
            </a:pPr>
            <a:endParaRPr lang="en-US" altLang="en-US" sz="2400" dirty="0"/>
          </a:p>
          <a:p>
            <a:pPr>
              <a:spcBef>
                <a:spcPct val="0"/>
              </a:spcBef>
              <a:buFontTx/>
              <a:buNone/>
            </a:pPr>
            <a:r>
              <a:rPr lang="en-US" altLang="en-US" sz="2400" dirty="0"/>
              <a:t>A </a:t>
            </a:r>
            <a:r>
              <a:rPr lang="en-US" altLang="en-US" sz="2400" b="1" dirty="0"/>
              <a:t>Heuristic</a:t>
            </a:r>
            <a:r>
              <a:rPr lang="en-US" altLang="en-US" sz="2400" dirty="0"/>
              <a:t> is a function that, when applied to a state, returns a number that is an estimate of the merit of the state, with respect to the goal.               We write it as </a:t>
            </a:r>
            <a:r>
              <a:rPr lang="en-US" altLang="en-US" sz="2400" i="1" dirty="0"/>
              <a:t>h</a:t>
            </a:r>
            <a:r>
              <a:rPr lang="en-US" altLang="en-US" sz="2400" dirty="0"/>
              <a:t>(</a:t>
            </a:r>
            <a:r>
              <a:rPr lang="en-US" altLang="en-US" sz="2400" i="1" dirty="0"/>
              <a:t>n</a:t>
            </a:r>
            <a:r>
              <a:rPr lang="en-US" altLang="en-US" sz="2400" dirty="0"/>
              <a:t>)</a:t>
            </a:r>
          </a:p>
          <a:p>
            <a:pPr>
              <a:spcBef>
                <a:spcPct val="0"/>
              </a:spcBef>
              <a:buFontTx/>
              <a:buNone/>
            </a:pPr>
            <a:endParaRPr lang="en-US" altLang="en-US" sz="2400" dirty="0"/>
          </a:p>
          <a:p>
            <a:pPr>
              <a:spcBef>
                <a:spcPct val="0"/>
              </a:spcBef>
              <a:buFontTx/>
              <a:buNone/>
            </a:pPr>
            <a:r>
              <a:rPr lang="en-US" altLang="en-US" sz="2400" dirty="0"/>
              <a:t>In other words, the heuristic tells us approximately how far the state is from the goal state*. </a:t>
            </a:r>
          </a:p>
          <a:p>
            <a:pPr>
              <a:spcBef>
                <a:spcPct val="0"/>
              </a:spcBef>
              <a:buFontTx/>
              <a:buNone/>
            </a:pPr>
            <a:endParaRPr lang="en-US" altLang="en-US" sz="2400" dirty="0"/>
          </a:p>
          <a:p>
            <a:pPr>
              <a:spcBef>
                <a:spcPct val="0"/>
              </a:spcBef>
              <a:buFontTx/>
              <a:buNone/>
            </a:pPr>
            <a:r>
              <a:rPr lang="en-US" altLang="en-US" sz="2400" dirty="0"/>
              <a:t>Note we said “approximately”. Heuristics might underestimate or overestimate the merit of a state.  But for reasons which we will see, heuristics that </a:t>
            </a:r>
            <a:r>
              <a:rPr lang="en-US" altLang="en-US" sz="2400" i="1" dirty="0"/>
              <a:t>only</a:t>
            </a:r>
            <a:r>
              <a:rPr lang="en-US" altLang="en-US" sz="2400" dirty="0"/>
              <a:t> underestimate are very desirable, and are called admissible. </a:t>
            </a:r>
          </a:p>
        </p:txBody>
      </p:sp>
      <p:sp>
        <p:nvSpPr>
          <p:cNvPr id="30724" name="Text Box 121">
            <a:extLst>
              <a:ext uri="{FF2B5EF4-FFF2-40B4-BE49-F238E27FC236}">
                <a16:creationId xmlns:a16="http://schemas.microsoft.com/office/drawing/2014/main" id="{27B22FFD-A444-4D5A-A431-B1BB49E18BFD}"/>
              </a:ext>
            </a:extLst>
          </p:cNvPr>
          <p:cNvSpPr txBox="1">
            <a:spLocks noChangeArrowheads="1"/>
          </p:cNvSpPr>
          <p:nvPr/>
        </p:nvSpPr>
        <p:spPr bwMode="auto">
          <a:xfrm>
            <a:off x="400050" y="6096000"/>
            <a:ext cx="401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folHlink"/>
                </a:solidFill>
              </a:rPr>
              <a:t>*I.e Smaller numbers are better</a:t>
            </a:r>
            <a:endParaRPr lang="en-US" alt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4">
            <a:extLst>
              <a:ext uri="{FF2B5EF4-FFF2-40B4-BE49-F238E27FC236}">
                <a16:creationId xmlns:a16="http://schemas.microsoft.com/office/drawing/2014/main" id="{A1C4580C-3979-4F62-B025-840200276275}"/>
              </a:ext>
            </a:extLst>
          </p:cNvPr>
          <p:cNvSpPr>
            <a:spLocks noChangeArrowheads="1"/>
          </p:cNvSpPr>
          <p:nvPr/>
        </p:nvSpPr>
        <p:spPr bwMode="auto">
          <a:xfrm>
            <a:off x="0" y="6142038"/>
            <a:ext cx="9144000" cy="7159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1747" name="Rectangle 72">
            <a:extLst>
              <a:ext uri="{FF2B5EF4-FFF2-40B4-BE49-F238E27FC236}">
                <a16:creationId xmlns:a16="http://schemas.microsoft.com/office/drawing/2014/main" id="{9B43F911-A053-49E4-84A4-2FB0978AAA44}"/>
              </a:ext>
            </a:extLst>
          </p:cNvPr>
          <p:cNvSpPr>
            <a:spLocks noChangeArrowheads="1"/>
          </p:cNvSpPr>
          <p:nvPr/>
        </p:nvSpPr>
        <p:spPr bwMode="auto">
          <a:xfrm>
            <a:off x="0" y="0"/>
            <a:ext cx="914400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1748" name="Rectangle 2">
            <a:extLst>
              <a:ext uri="{FF2B5EF4-FFF2-40B4-BE49-F238E27FC236}">
                <a16:creationId xmlns:a16="http://schemas.microsoft.com/office/drawing/2014/main" id="{0DF56C31-DE46-4447-995E-C185DEC3B723}"/>
              </a:ext>
            </a:extLst>
          </p:cNvPr>
          <p:cNvSpPr>
            <a:spLocks noGrp="1" noChangeArrowheads="1"/>
          </p:cNvSpPr>
          <p:nvPr>
            <p:ph type="title"/>
          </p:nvPr>
        </p:nvSpPr>
        <p:spPr>
          <a:xfrm>
            <a:off x="676275" y="-258763"/>
            <a:ext cx="7772400" cy="1143001"/>
          </a:xfrm>
        </p:spPr>
        <p:txBody>
          <a:bodyPr/>
          <a:lstStyle/>
          <a:p>
            <a:r>
              <a:rPr lang="en-US" altLang="en-US"/>
              <a:t>Heuristics for 8-puzzle I</a:t>
            </a:r>
          </a:p>
        </p:txBody>
      </p:sp>
      <p:sp>
        <p:nvSpPr>
          <p:cNvPr id="31749" name="Text Box 3">
            <a:extLst>
              <a:ext uri="{FF2B5EF4-FFF2-40B4-BE49-F238E27FC236}">
                <a16:creationId xmlns:a16="http://schemas.microsoft.com/office/drawing/2014/main" id="{CBF48CD2-F840-4A9A-AFDF-EE357B8D6911}"/>
              </a:ext>
            </a:extLst>
          </p:cNvPr>
          <p:cNvSpPr txBox="1">
            <a:spLocks noChangeArrowheads="1"/>
          </p:cNvSpPr>
          <p:nvPr/>
        </p:nvSpPr>
        <p:spPr bwMode="auto">
          <a:xfrm>
            <a:off x="254000" y="2259013"/>
            <a:ext cx="2139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dirty="0"/>
              <a:t>The number of </a:t>
            </a:r>
            <a:r>
              <a:rPr lang="en-US" altLang="en-US" sz="2400" b="1" dirty="0"/>
              <a:t>misplaced tiles</a:t>
            </a:r>
            <a:r>
              <a:rPr lang="en-US" altLang="en-US" sz="2400" dirty="0"/>
              <a:t> (not including the blank)</a:t>
            </a:r>
          </a:p>
        </p:txBody>
      </p:sp>
      <p:grpSp>
        <p:nvGrpSpPr>
          <p:cNvPr id="31750" name="Group 71">
            <a:extLst>
              <a:ext uri="{FF2B5EF4-FFF2-40B4-BE49-F238E27FC236}">
                <a16:creationId xmlns:a16="http://schemas.microsoft.com/office/drawing/2014/main" id="{C19A6C33-50F3-46C6-BC2F-D18DD237F057}"/>
              </a:ext>
            </a:extLst>
          </p:cNvPr>
          <p:cNvGrpSpPr>
            <a:grpSpLocks/>
          </p:cNvGrpSpPr>
          <p:nvPr/>
        </p:nvGrpSpPr>
        <p:grpSpPr bwMode="auto">
          <a:xfrm>
            <a:off x="3756025" y="1012825"/>
            <a:ext cx="1752600" cy="1524000"/>
            <a:chOff x="2366" y="638"/>
            <a:chExt cx="1104" cy="960"/>
          </a:xfrm>
        </p:grpSpPr>
        <p:sp>
          <p:nvSpPr>
            <p:cNvPr id="31802" name="Rectangle 16">
              <a:extLst>
                <a:ext uri="{FF2B5EF4-FFF2-40B4-BE49-F238E27FC236}">
                  <a16:creationId xmlns:a16="http://schemas.microsoft.com/office/drawing/2014/main" id="{1A5927CE-0EB8-4D48-B563-A28D30F74E57}"/>
                </a:ext>
              </a:extLst>
            </p:cNvPr>
            <p:cNvSpPr>
              <a:spLocks noChangeArrowheads="1"/>
            </p:cNvSpPr>
            <p:nvPr/>
          </p:nvSpPr>
          <p:spPr bwMode="auto">
            <a:xfrm>
              <a:off x="2366" y="638"/>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1803" name="Text Box 17">
              <a:extLst>
                <a:ext uri="{FF2B5EF4-FFF2-40B4-BE49-F238E27FC236}">
                  <a16:creationId xmlns:a16="http://schemas.microsoft.com/office/drawing/2014/main" id="{C59EA74E-B79F-4A9F-BB46-0718665871A3}"/>
                </a:ext>
              </a:extLst>
            </p:cNvPr>
            <p:cNvSpPr txBox="1">
              <a:spLocks noChangeArrowheads="1"/>
            </p:cNvSpPr>
            <p:nvPr/>
          </p:nvSpPr>
          <p:spPr bwMode="auto">
            <a:xfrm>
              <a:off x="2414" y="68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31804" name="Text Box 18">
              <a:extLst>
                <a:ext uri="{FF2B5EF4-FFF2-40B4-BE49-F238E27FC236}">
                  <a16:creationId xmlns:a16="http://schemas.microsoft.com/office/drawing/2014/main" id="{88AB4D2C-DE53-4F1C-9303-B3B335EE6D9E}"/>
                </a:ext>
              </a:extLst>
            </p:cNvPr>
            <p:cNvSpPr txBox="1">
              <a:spLocks noChangeArrowheads="1"/>
            </p:cNvSpPr>
            <p:nvPr/>
          </p:nvSpPr>
          <p:spPr bwMode="auto">
            <a:xfrm>
              <a:off x="2750" y="68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1805" name="Text Box 19">
              <a:extLst>
                <a:ext uri="{FF2B5EF4-FFF2-40B4-BE49-F238E27FC236}">
                  <a16:creationId xmlns:a16="http://schemas.microsoft.com/office/drawing/2014/main" id="{E98D1F79-945B-4FF3-8C8E-908DDF07A794}"/>
                </a:ext>
              </a:extLst>
            </p:cNvPr>
            <p:cNvSpPr txBox="1">
              <a:spLocks noChangeArrowheads="1"/>
            </p:cNvSpPr>
            <p:nvPr/>
          </p:nvSpPr>
          <p:spPr bwMode="auto">
            <a:xfrm>
              <a:off x="3086" y="68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31806" name="Text Box 20">
              <a:extLst>
                <a:ext uri="{FF2B5EF4-FFF2-40B4-BE49-F238E27FC236}">
                  <a16:creationId xmlns:a16="http://schemas.microsoft.com/office/drawing/2014/main" id="{7AC86604-D61F-419A-96D9-203F026E996A}"/>
                </a:ext>
              </a:extLst>
            </p:cNvPr>
            <p:cNvSpPr txBox="1">
              <a:spLocks noChangeArrowheads="1"/>
            </p:cNvSpPr>
            <p:nvPr/>
          </p:nvSpPr>
          <p:spPr bwMode="auto">
            <a:xfrm>
              <a:off x="2414" y="97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1807" name="Text Box 21">
              <a:extLst>
                <a:ext uri="{FF2B5EF4-FFF2-40B4-BE49-F238E27FC236}">
                  <a16:creationId xmlns:a16="http://schemas.microsoft.com/office/drawing/2014/main" id="{C844AA40-E1BC-4D61-82BC-3C135AE1F4CB}"/>
                </a:ext>
              </a:extLst>
            </p:cNvPr>
            <p:cNvSpPr txBox="1">
              <a:spLocks noChangeArrowheads="1"/>
            </p:cNvSpPr>
            <p:nvPr/>
          </p:nvSpPr>
          <p:spPr bwMode="auto">
            <a:xfrm>
              <a:off x="2750" y="97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1808" name="Text Box 22">
              <a:extLst>
                <a:ext uri="{FF2B5EF4-FFF2-40B4-BE49-F238E27FC236}">
                  <a16:creationId xmlns:a16="http://schemas.microsoft.com/office/drawing/2014/main" id="{59D33F3C-E52E-4A4B-8E28-E0DC06BE9866}"/>
                </a:ext>
              </a:extLst>
            </p:cNvPr>
            <p:cNvSpPr txBox="1">
              <a:spLocks noChangeArrowheads="1"/>
            </p:cNvSpPr>
            <p:nvPr/>
          </p:nvSpPr>
          <p:spPr bwMode="auto">
            <a:xfrm>
              <a:off x="3086" y="97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1809" name="Text Box 23">
              <a:extLst>
                <a:ext uri="{FF2B5EF4-FFF2-40B4-BE49-F238E27FC236}">
                  <a16:creationId xmlns:a16="http://schemas.microsoft.com/office/drawing/2014/main" id="{7334518A-9E70-4EC8-8156-A1CFD5779551}"/>
                </a:ext>
              </a:extLst>
            </p:cNvPr>
            <p:cNvSpPr txBox="1">
              <a:spLocks noChangeArrowheads="1"/>
            </p:cNvSpPr>
            <p:nvPr/>
          </p:nvSpPr>
          <p:spPr bwMode="auto">
            <a:xfrm>
              <a:off x="2414" y="126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31810" name="Text Box 24">
              <a:extLst>
                <a:ext uri="{FF2B5EF4-FFF2-40B4-BE49-F238E27FC236}">
                  <a16:creationId xmlns:a16="http://schemas.microsoft.com/office/drawing/2014/main" id="{19E4ECD5-98CA-490A-8D6D-C4E19B21762E}"/>
                </a:ext>
              </a:extLst>
            </p:cNvPr>
            <p:cNvSpPr txBox="1">
              <a:spLocks noChangeArrowheads="1"/>
            </p:cNvSpPr>
            <p:nvPr/>
          </p:nvSpPr>
          <p:spPr bwMode="auto">
            <a:xfrm>
              <a:off x="3086" y="126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sp>
          <p:nvSpPr>
            <p:cNvPr id="31811" name="Text Box 25">
              <a:extLst>
                <a:ext uri="{FF2B5EF4-FFF2-40B4-BE49-F238E27FC236}">
                  <a16:creationId xmlns:a16="http://schemas.microsoft.com/office/drawing/2014/main" id="{7567A071-2D76-4DE3-B203-95A5789CD9F4}"/>
                </a:ext>
              </a:extLst>
            </p:cNvPr>
            <p:cNvSpPr txBox="1">
              <a:spLocks noChangeArrowheads="1"/>
            </p:cNvSpPr>
            <p:nvPr/>
          </p:nvSpPr>
          <p:spPr bwMode="auto">
            <a:xfrm>
              <a:off x="2744" y="1264"/>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grpSp>
      <p:grpSp>
        <p:nvGrpSpPr>
          <p:cNvPr id="31751" name="Group 26">
            <a:extLst>
              <a:ext uri="{FF2B5EF4-FFF2-40B4-BE49-F238E27FC236}">
                <a16:creationId xmlns:a16="http://schemas.microsoft.com/office/drawing/2014/main" id="{D92BEB1A-6522-4435-AFD4-9EEF08E92BFC}"/>
              </a:ext>
            </a:extLst>
          </p:cNvPr>
          <p:cNvGrpSpPr>
            <a:grpSpLocks/>
          </p:cNvGrpSpPr>
          <p:nvPr/>
        </p:nvGrpSpPr>
        <p:grpSpPr bwMode="auto">
          <a:xfrm>
            <a:off x="3756025" y="2757488"/>
            <a:ext cx="1752600" cy="1524000"/>
            <a:chOff x="4320" y="528"/>
            <a:chExt cx="1104" cy="960"/>
          </a:xfrm>
        </p:grpSpPr>
        <p:sp>
          <p:nvSpPr>
            <p:cNvPr id="31792" name="Rectangle 27">
              <a:extLst>
                <a:ext uri="{FF2B5EF4-FFF2-40B4-BE49-F238E27FC236}">
                  <a16:creationId xmlns:a16="http://schemas.microsoft.com/office/drawing/2014/main" id="{1D78233D-C6D9-40A1-97A7-C95179D88CFC}"/>
                </a:ext>
              </a:extLst>
            </p:cNvPr>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1793" name="Text Box 28">
              <a:extLst>
                <a:ext uri="{FF2B5EF4-FFF2-40B4-BE49-F238E27FC236}">
                  <a16:creationId xmlns:a16="http://schemas.microsoft.com/office/drawing/2014/main" id="{B9085DF7-1E7D-428C-BD24-05B2E97DC2E7}"/>
                </a:ext>
              </a:extLst>
            </p:cNvPr>
            <p:cNvSpPr txBox="1">
              <a:spLocks noChangeArrowheads="1"/>
            </p:cNvSpPr>
            <p:nvPr/>
          </p:nvSpPr>
          <p:spPr bwMode="auto">
            <a:xfrm>
              <a:off x="4368"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31794" name="Text Box 29">
              <a:extLst>
                <a:ext uri="{FF2B5EF4-FFF2-40B4-BE49-F238E27FC236}">
                  <a16:creationId xmlns:a16="http://schemas.microsoft.com/office/drawing/2014/main" id="{A2839C49-7FA7-4A76-90CC-3DE2D4C9349C}"/>
                </a:ext>
              </a:extLst>
            </p:cNvPr>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1795" name="Text Box 30">
              <a:extLst>
                <a:ext uri="{FF2B5EF4-FFF2-40B4-BE49-F238E27FC236}">
                  <a16:creationId xmlns:a16="http://schemas.microsoft.com/office/drawing/2014/main" id="{BC67F7EF-581B-49F0-BDAF-3622B31E3A96}"/>
                </a:ext>
              </a:extLst>
            </p:cNvPr>
            <p:cNvSpPr txBox="1">
              <a:spLocks noChangeArrowheads="1"/>
            </p:cNvSpPr>
            <p:nvPr/>
          </p:nvSpPr>
          <p:spPr bwMode="auto">
            <a:xfrm>
              <a:off x="5040"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31796" name="Text Box 31">
              <a:extLst>
                <a:ext uri="{FF2B5EF4-FFF2-40B4-BE49-F238E27FC236}">
                  <a16:creationId xmlns:a16="http://schemas.microsoft.com/office/drawing/2014/main" id="{B1932E3B-1EB3-401B-9756-21B3BB6EA644}"/>
                </a:ext>
              </a:extLst>
            </p:cNvPr>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1797" name="Text Box 32">
              <a:extLst>
                <a:ext uri="{FF2B5EF4-FFF2-40B4-BE49-F238E27FC236}">
                  <a16:creationId xmlns:a16="http://schemas.microsoft.com/office/drawing/2014/main" id="{F9FB627E-0CA9-4449-96BD-0E1A40D05086}"/>
                </a:ext>
              </a:extLst>
            </p:cNvPr>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1798" name="Text Box 33">
              <a:extLst>
                <a:ext uri="{FF2B5EF4-FFF2-40B4-BE49-F238E27FC236}">
                  <a16:creationId xmlns:a16="http://schemas.microsoft.com/office/drawing/2014/main" id="{30EF62A8-9820-4D2F-9491-49C74EB95867}"/>
                </a:ext>
              </a:extLst>
            </p:cNvPr>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1799" name="Text Box 34">
              <a:extLst>
                <a:ext uri="{FF2B5EF4-FFF2-40B4-BE49-F238E27FC236}">
                  <a16:creationId xmlns:a16="http://schemas.microsoft.com/office/drawing/2014/main" id="{2B22840D-603F-41DD-A69A-E6FB7DD5B56E}"/>
                </a:ext>
              </a:extLst>
            </p:cNvPr>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31800" name="Text Box 35">
              <a:extLst>
                <a:ext uri="{FF2B5EF4-FFF2-40B4-BE49-F238E27FC236}">
                  <a16:creationId xmlns:a16="http://schemas.microsoft.com/office/drawing/2014/main" id="{7EB533E6-EB6C-4A87-A64A-09D37C7B146A}"/>
                </a:ext>
              </a:extLst>
            </p:cNvPr>
            <p:cNvSpPr txBox="1">
              <a:spLocks noChangeArrowheads="1"/>
            </p:cNvSpPr>
            <p:nvPr/>
          </p:nvSpPr>
          <p:spPr bwMode="auto">
            <a:xfrm>
              <a:off x="4704"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sp>
          <p:nvSpPr>
            <p:cNvPr id="31801" name="Text Box 36">
              <a:extLst>
                <a:ext uri="{FF2B5EF4-FFF2-40B4-BE49-F238E27FC236}">
                  <a16:creationId xmlns:a16="http://schemas.microsoft.com/office/drawing/2014/main" id="{482A7B9A-833F-4B09-96C3-54C71B5EFAC4}"/>
                </a:ext>
              </a:extLst>
            </p:cNvPr>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grpSp>
      <p:grpSp>
        <p:nvGrpSpPr>
          <p:cNvPr id="31752" name="Group 51">
            <a:extLst>
              <a:ext uri="{FF2B5EF4-FFF2-40B4-BE49-F238E27FC236}">
                <a16:creationId xmlns:a16="http://schemas.microsoft.com/office/drawing/2014/main" id="{1E76C41E-C9EB-4DDE-853B-E8D4405A20D2}"/>
              </a:ext>
            </a:extLst>
          </p:cNvPr>
          <p:cNvGrpSpPr>
            <a:grpSpLocks/>
          </p:cNvGrpSpPr>
          <p:nvPr/>
        </p:nvGrpSpPr>
        <p:grpSpPr bwMode="auto">
          <a:xfrm>
            <a:off x="6983413" y="1989138"/>
            <a:ext cx="1862137" cy="1597025"/>
            <a:chOff x="3998" y="1162"/>
            <a:chExt cx="1173" cy="1006"/>
          </a:xfrm>
        </p:grpSpPr>
        <p:grpSp>
          <p:nvGrpSpPr>
            <p:cNvPr id="31770" name="Group 37">
              <a:extLst>
                <a:ext uri="{FF2B5EF4-FFF2-40B4-BE49-F238E27FC236}">
                  <a16:creationId xmlns:a16="http://schemas.microsoft.com/office/drawing/2014/main" id="{C736A23F-D621-4B73-B527-92BA83B8862D}"/>
                </a:ext>
              </a:extLst>
            </p:cNvPr>
            <p:cNvGrpSpPr>
              <a:grpSpLocks/>
            </p:cNvGrpSpPr>
            <p:nvPr/>
          </p:nvGrpSpPr>
          <p:grpSpPr bwMode="auto">
            <a:xfrm>
              <a:off x="3998" y="1162"/>
              <a:ext cx="1104" cy="960"/>
              <a:chOff x="4320" y="528"/>
              <a:chExt cx="1104" cy="960"/>
            </a:xfrm>
          </p:grpSpPr>
          <p:sp>
            <p:nvSpPr>
              <p:cNvPr id="31782" name="Rectangle 38">
                <a:extLst>
                  <a:ext uri="{FF2B5EF4-FFF2-40B4-BE49-F238E27FC236}">
                    <a16:creationId xmlns:a16="http://schemas.microsoft.com/office/drawing/2014/main" id="{0B9FB4CD-11E5-4885-9FB7-B61213CB90C6}"/>
                  </a:ext>
                </a:extLst>
              </p:cNvPr>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1783" name="Text Box 39">
                <a:extLst>
                  <a:ext uri="{FF2B5EF4-FFF2-40B4-BE49-F238E27FC236}">
                    <a16:creationId xmlns:a16="http://schemas.microsoft.com/office/drawing/2014/main" id="{076EDD21-42D8-45E6-8BE0-C4677387EB57}"/>
                  </a:ext>
                </a:extLst>
              </p:cNvPr>
              <p:cNvSpPr txBox="1">
                <a:spLocks noChangeArrowheads="1"/>
              </p:cNvSpPr>
              <p:nvPr/>
            </p:nvSpPr>
            <p:spPr bwMode="auto">
              <a:xfrm>
                <a:off x="4368"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31784" name="Text Box 40">
                <a:extLst>
                  <a:ext uri="{FF2B5EF4-FFF2-40B4-BE49-F238E27FC236}">
                    <a16:creationId xmlns:a16="http://schemas.microsoft.com/office/drawing/2014/main" id="{34680497-F514-467F-BF06-1C682397A20B}"/>
                  </a:ext>
                </a:extLst>
              </p:cNvPr>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1785" name="Text Box 41">
                <a:extLst>
                  <a:ext uri="{FF2B5EF4-FFF2-40B4-BE49-F238E27FC236}">
                    <a16:creationId xmlns:a16="http://schemas.microsoft.com/office/drawing/2014/main" id="{5845A7D3-68DA-4853-BA22-1DA38C87A3FB}"/>
                  </a:ext>
                </a:extLst>
              </p:cNvPr>
              <p:cNvSpPr txBox="1">
                <a:spLocks noChangeArrowheads="1"/>
              </p:cNvSpPr>
              <p:nvPr/>
            </p:nvSpPr>
            <p:spPr bwMode="auto">
              <a:xfrm>
                <a:off x="5040"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31786" name="Text Box 42">
                <a:extLst>
                  <a:ext uri="{FF2B5EF4-FFF2-40B4-BE49-F238E27FC236}">
                    <a16:creationId xmlns:a16="http://schemas.microsoft.com/office/drawing/2014/main" id="{4CCAC410-AF29-40EC-8B33-FAD047689C2B}"/>
                  </a:ext>
                </a:extLst>
              </p:cNvPr>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1787" name="Text Box 43">
                <a:extLst>
                  <a:ext uri="{FF2B5EF4-FFF2-40B4-BE49-F238E27FC236}">
                    <a16:creationId xmlns:a16="http://schemas.microsoft.com/office/drawing/2014/main" id="{D198F307-2A07-4223-88B2-5EB246FD1A83}"/>
                  </a:ext>
                </a:extLst>
              </p:cNvPr>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1788" name="Text Box 44">
                <a:extLst>
                  <a:ext uri="{FF2B5EF4-FFF2-40B4-BE49-F238E27FC236}">
                    <a16:creationId xmlns:a16="http://schemas.microsoft.com/office/drawing/2014/main" id="{D232A181-EDCF-4F7C-8F16-285EDE8AB4DD}"/>
                  </a:ext>
                </a:extLst>
              </p:cNvPr>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1789" name="Text Box 45">
                <a:extLst>
                  <a:ext uri="{FF2B5EF4-FFF2-40B4-BE49-F238E27FC236}">
                    <a16:creationId xmlns:a16="http://schemas.microsoft.com/office/drawing/2014/main" id="{41879EE3-022B-4113-A5D1-AAAADEB6A66F}"/>
                  </a:ext>
                </a:extLst>
              </p:cNvPr>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31790" name="Text Box 46">
                <a:extLst>
                  <a:ext uri="{FF2B5EF4-FFF2-40B4-BE49-F238E27FC236}">
                    <a16:creationId xmlns:a16="http://schemas.microsoft.com/office/drawing/2014/main" id="{41550EBD-5000-4B9A-80B4-B7B5C270C4CC}"/>
                  </a:ext>
                </a:extLst>
              </p:cNvPr>
              <p:cNvSpPr txBox="1">
                <a:spLocks noChangeArrowheads="1"/>
              </p:cNvSpPr>
              <p:nvPr/>
            </p:nvSpPr>
            <p:spPr bwMode="auto">
              <a:xfrm>
                <a:off x="4704"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sp>
            <p:nvSpPr>
              <p:cNvPr id="31791" name="Text Box 47">
                <a:extLst>
                  <a:ext uri="{FF2B5EF4-FFF2-40B4-BE49-F238E27FC236}">
                    <a16:creationId xmlns:a16="http://schemas.microsoft.com/office/drawing/2014/main" id="{9623F07D-3CCA-450C-A7C2-B623B95A8BDD}"/>
                  </a:ext>
                </a:extLst>
              </p:cNvPr>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grpSp>
        <p:grpSp>
          <p:nvGrpSpPr>
            <p:cNvPr id="31771" name="Group 4">
              <a:extLst>
                <a:ext uri="{FF2B5EF4-FFF2-40B4-BE49-F238E27FC236}">
                  <a16:creationId xmlns:a16="http://schemas.microsoft.com/office/drawing/2014/main" id="{7AF6241F-449B-46BA-A09E-D9A914831C28}"/>
                </a:ext>
              </a:extLst>
            </p:cNvPr>
            <p:cNvGrpSpPr>
              <a:grpSpLocks/>
            </p:cNvGrpSpPr>
            <p:nvPr/>
          </p:nvGrpSpPr>
          <p:grpSpPr bwMode="auto">
            <a:xfrm>
              <a:off x="4067" y="1208"/>
              <a:ext cx="1104" cy="960"/>
              <a:chOff x="720" y="1344"/>
              <a:chExt cx="1104" cy="960"/>
            </a:xfrm>
          </p:grpSpPr>
          <p:sp>
            <p:nvSpPr>
              <p:cNvPr id="31772" name="Rectangle 5">
                <a:extLst>
                  <a:ext uri="{FF2B5EF4-FFF2-40B4-BE49-F238E27FC236}">
                    <a16:creationId xmlns:a16="http://schemas.microsoft.com/office/drawing/2014/main" id="{B7D6E767-C07C-40E7-9E54-C8F15735F2A7}"/>
                  </a:ext>
                </a:extLst>
              </p:cNvPr>
              <p:cNvSpPr>
                <a:spLocks noChangeArrowheads="1"/>
              </p:cNvSpPr>
              <p:nvPr/>
            </p:nvSpPr>
            <p:spPr bwMode="auto">
              <a:xfrm>
                <a:off x="720" y="1344"/>
                <a:ext cx="1104" cy="960"/>
              </a:xfrm>
              <a:prstGeom prst="rect">
                <a:avLst/>
              </a:prstGeom>
              <a:solidFill>
                <a:schemeClr val="tx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1773" name="Text Box 6">
                <a:extLst>
                  <a:ext uri="{FF2B5EF4-FFF2-40B4-BE49-F238E27FC236}">
                    <a16:creationId xmlns:a16="http://schemas.microsoft.com/office/drawing/2014/main" id="{85C17143-B773-4682-AE29-5D1DA3FB6C64}"/>
                  </a:ext>
                </a:extLst>
              </p:cNvPr>
              <p:cNvSpPr txBox="1">
                <a:spLocks noChangeArrowheads="1"/>
              </p:cNvSpPr>
              <p:nvPr/>
            </p:nvSpPr>
            <p:spPr bwMode="auto">
              <a:xfrm>
                <a:off x="768" y="1392"/>
                <a:ext cx="336" cy="304"/>
              </a:xfrm>
              <a:prstGeom prst="rect">
                <a:avLst/>
              </a:prstGeom>
              <a:solidFill>
                <a:srgbClr val="EAEAEA">
                  <a:alpha val="50195"/>
                </a:srgbClr>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31774" name="Text Box 7">
                <a:extLst>
                  <a:ext uri="{FF2B5EF4-FFF2-40B4-BE49-F238E27FC236}">
                    <a16:creationId xmlns:a16="http://schemas.microsoft.com/office/drawing/2014/main" id="{8A0E1681-2C85-4EA2-AE7F-EA0810A28425}"/>
                  </a:ext>
                </a:extLst>
              </p:cNvPr>
              <p:cNvSpPr txBox="1">
                <a:spLocks noChangeArrowheads="1"/>
              </p:cNvSpPr>
              <p:nvPr/>
            </p:nvSpPr>
            <p:spPr bwMode="auto">
              <a:xfrm>
                <a:off x="1104" y="1392"/>
                <a:ext cx="336" cy="304"/>
              </a:xfrm>
              <a:prstGeom prst="rect">
                <a:avLst/>
              </a:prstGeom>
              <a:solidFill>
                <a:srgbClr val="EAEAEA">
                  <a:alpha val="50195"/>
                </a:srgbClr>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1775" name="Text Box 8">
                <a:extLst>
                  <a:ext uri="{FF2B5EF4-FFF2-40B4-BE49-F238E27FC236}">
                    <a16:creationId xmlns:a16="http://schemas.microsoft.com/office/drawing/2014/main" id="{C49BDC21-42BA-4BA9-8205-DC714FCE9097}"/>
                  </a:ext>
                </a:extLst>
              </p:cNvPr>
              <p:cNvSpPr txBox="1">
                <a:spLocks noChangeArrowheads="1"/>
              </p:cNvSpPr>
              <p:nvPr/>
            </p:nvSpPr>
            <p:spPr bwMode="auto">
              <a:xfrm>
                <a:off x="1440" y="1392"/>
                <a:ext cx="336" cy="304"/>
              </a:xfrm>
              <a:prstGeom prst="rect">
                <a:avLst/>
              </a:prstGeom>
              <a:solidFill>
                <a:srgbClr val="EAEAEA">
                  <a:alpha val="50195"/>
                </a:srgbClr>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31776" name="Text Box 9">
                <a:extLst>
                  <a:ext uri="{FF2B5EF4-FFF2-40B4-BE49-F238E27FC236}">
                    <a16:creationId xmlns:a16="http://schemas.microsoft.com/office/drawing/2014/main" id="{7963B8AA-97DF-4A8E-BF75-54F1B8BE2222}"/>
                  </a:ext>
                </a:extLst>
              </p:cNvPr>
              <p:cNvSpPr txBox="1">
                <a:spLocks noChangeArrowheads="1"/>
              </p:cNvSpPr>
              <p:nvPr/>
            </p:nvSpPr>
            <p:spPr bwMode="auto">
              <a:xfrm>
                <a:off x="768" y="1680"/>
                <a:ext cx="336" cy="304"/>
              </a:xfrm>
              <a:prstGeom prst="rect">
                <a:avLst/>
              </a:prstGeom>
              <a:solidFill>
                <a:srgbClr val="EAEAEA">
                  <a:alpha val="50195"/>
                </a:srgbClr>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1777" name="Text Box 10">
                <a:extLst>
                  <a:ext uri="{FF2B5EF4-FFF2-40B4-BE49-F238E27FC236}">
                    <a16:creationId xmlns:a16="http://schemas.microsoft.com/office/drawing/2014/main" id="{07D96216-4934-4CF5-A5CC-084405E6BC86}"/>
                  </a:ext>
                </a:extLst>
              </p:cNvPr>
              <p:cNvSpPr txBox="1">
                <a:spLocks noChangeArrowheads="1"/>
              </p:cNvSpPr>
              <p:nvPr/>
            </p:nvSpPr>
            <p:spPr bwMode="auto">
              <a:xfrm>
                <a:off x="1104" y="1680"/>
                <a:ext cx="336" cy="304"/>
              </a:xfrm>
              <a:prstGeom prst="rect">
                <a:avLst/>
              </a:prstGeom>
              <a:solidFill>
                <a:srgbClr val="EAEAEA">
                  <a:alpha val="50195"/>
                </a:srgbClr>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1778" name="Text Box 11">
                <a:extLst>
                  <a:ext uri="{FF2B5EF4-FFF2-40B4-BE49-F238E27FC236}">
                    <a16:creationId xmlns:a16="http://schemas.microsoft.com/office/drawing/2014/main" id="{2FC1FAFF-B3B3-4CC2-A8FC-32F2E8793146}"/>
                  </a:ext>
                </a:extLst>
              </p:cNvPr>
              <p:cNvSpPr txBox="1">
                <a:spLocks noChangeArrowheads="1"/>
              </p:cNvSpPr>
              <p:nvPr/>
            </p:nvSpPr>
            <p:spPr bwMode="auto">
              <a:xfrm>
                <a:off x="1440" y="1680"/>
                <a:ext cx="336" cy="304"/>
              </a:xfrm>
              <a:prstGeom prst="rect">
                <a:avLst/>
              </a:prstGeom>
              <a:solidFill>
                <a:srgbClr val="EAEAEA">
                  <a:alpha val="50195"/>
                </a:srgbClr>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1779" name="Text Box 12">
                <a:extLst>
                  <a:ext uri="{FF2B5EF4-FFF2-40B4-BE49-F238E27FC236}">
                    <a16:creationId xmlns:a16="http://schemas.microsoft.com/office/drawing/2014/main" id="{532FD526-F205-4DC4-983A-8D2410D88D2D}"/>
                  </a:ext>
                </a:extLst>
              </p:cNvPr>
              <p:cNvSpPr txBox="1">
                <a:spLocks noChangeArrowheads="1"/>
              </p:cNvSpPr>
              <p:nvPr/>
            </p:nvSpPr>
            <p:spPr bwMode="auto">
              <a:xfrm>
                <a:off x="768" y="1968"/>
                <a:ext cx="336" cy="304"/>
              </a:xfrm>
              <a:prstGeom prst="rect">
                <a:avLst/>
              </a:prstGeom>
              <a:solidFill>
                <a:srgbClr val="EAEAEA">
                  <a:alpha val="50195"/>
                </a:srgbClr>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31780" name="Text Box 13">
                <a:extLst>
                  <a:ext uri="{FF2B5EF4-FFF2-40B4-BE49-F238E27FC236}">
                    <a16:creationId xmlns:a16="http://schemas.microsoft.com/office/drawing/2014/main" id="{5342C191-9542-46CC-B3A8-C374838B8F42}"/>
                  </a:ext>
                </a:extLst>
              </p:cNvPr>
              <p:cNvSpPr txBox="1">
                <a:spLocks noChangeArrowheads="1"/>
              </p:cNvSpPr>
              <p:nvPr/>
            </p:nvSpPr>
            <p:spPr bwMode="auto">
              <a:xfrm>
                <a:off x="1440" y="1968"/>
                <a:ext cx="336" cy="304"/>
              </a:xfrm>
              <a:prstGeom prst="rect">
                <a:avLst/>
              </a:prstGeom>
              <a:solidFill>
                <a:srgbClr val="EAEAEA">
                  <a:alpha val="50195"/>
                </a:srgbClr>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sp>
            <p:nvSpPr>
              <p:cNvPr id="31781" name="Text Box 14">
                <a:extLst>
                  <a:ext uri="{FF2B5EF4-FFF2-40B4-BE49-F238E27FC236}">
                    <a16:creationId xmlns:a16="http://schemas.microsoft.com/office/drawing/2014/main" id="{F45A91B8-A237-455A-B747-5746AF994D93}"/>
                  </a:ext>
                </a:extLst>
              </p:cNvPr>
              <p:cNvSpPr txBox="1">
                <a:spLocks noChangeArrowheads="1"/>
              </p:cNvSpPr>
              <p:nvPr/>
            </p:nvSpPr>
            <p:spPr bwMode="auto">
              <a:xfrm>
                <a:off x="1104" y="1968"/>
                <a:ext cx="336" cy="304"/>
              </a:xfrm>
              <a:prstGeom prst="rect">
                <a:avLst/>
              </a:prstGeom>
              <a:solidFill>
                <a:schemeClr val="bg1">
                  <a:alpha val="50195"/>
                </a:schemeClr>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grpSp>
      </p:grpSp>
      <p:sp>
        <p:nvSpPr>
          <p:cNvPr id="31753" name="AutoShape 48">
            <a:extLst>
              <a:ext uri="{FF2B5EF4-FFF2-40B4-BE49-F238E27FC236}">
                <a16:creationId xmlns:a16="http://schemas.microsoft.com/office/drawing/2014/main" id="{2723BA58-1E4B-42AC-8F0C-1D89C22A066D}"/>
              </a:ext>
            </a:extLst>
          </p:cNvPr>
          <p:cNvSpPr>
            <a:spLocks noChangeArrowheads="1"/>
          </p:cNvSpPr>
          <p:nvPr/>
        </p:nvSpPr>
        <p:spPr bwMode="auto">
          <a:xfrm rot="2684388">
            <a:off x="5767388" y="1449388"/>
            <a:ext cx="1111250" cy="552450"/>
          </a:xfrm>
          <a:prstGeom prst="rightArrow">
            <a:avLst>
              <a:gd name="adj1" fmla="val 50000"/>
              <a:gd name="adj2" fmla="val 5028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1754" name="AutoShape 49">
            <a:extLst>
              <a:ext uri="{FF2B5EF4-FFF2-40B4-BE49-F238E27FC236}">
                <a16:creationId xmlns:a16="http://schemas.microsoft.com/office/drawing/2014/main" id="{AEC0E848-A65E-4857-B1C4-21DA7E6D1DC7}"/>
              </a:ext>
            </a:extLst>
          </p:cNvPr>
          <p:cNvSpPr>
            <a:spLocks noChangeArrowheads="1"/>
          </p:cNvSpPr>
          <p:nvPr/>
        </p:nvSpPr>
        <p:spPr bwMode="auto">
          <a:xfrm rot="-2715612">
            <a:off x="5689600" y="3468688"/>
            <a:ext cx="1111250" cy="552450"/>
          </a:xfrm>
          <a:prstGeom prst="rightArrow">
            <a:avLst>
              <a:gd name="adj1" fmla="val 50000"/>
              <a:gd name="adj2" fmla="val 5028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grpSp>
        <p:nvGrpSpPr>
          <p:cNvPr id="31755" name="Group 67">
            <a:extLst>
              <a:ext uri="{FF2B5EF4-FFF2-40B4-BE49-F238E27FC236}">
                <a16:creationId xmlns:a16="http://schemas.microsoft.com/office/drawing/2014/main" id="{C7A04CDB-E6F9-40F9-989D-8A2DB9C560EA}"/>
              </a:ext>
            </a:extLst>
          </p:cNvPr>
          <p:cNvGrpSpPr>
            <a:grpSpLocks/>
          </p:cNvGrpSpPr>
          <p:nvPr/>
        </p:nvGrpSpPr>
        <p:grpSpPr bwMode="auto">
          <a:xfrm>
            <a:off x="7070725" y="4227513"/>
            <a:ext cx="1601788" cy="1389062"/>
            <a:chOff x="4136" y="3119"/>
            <a:chExt cx="1009" cy="875"/>
          </a:xfrm>
        </p:grpSpPr>
        <p:sp>
          <p:nvSpPr>
            <p:cNvPr id="31760" name="Text Box 54">
              <a:extLst>
                <a:ext uri="{FF2B5EF4-FFF2-40B4-BE49-F238E27FC236}">
                  <a16:creationId xmlns:a16="http://schemas.microsoft.com/office/drawing/2014/main" id="{91E985E0-CF13-4B76-8E20-AAF70963221F}"/>
                </a:ext>
              </a:extLst>
            </p:cNvPr>
            <p:cNvSpPr txBox="1">
              <a:spLocks noChangeArrowheads="1"/>
            </p:cNvSpPr>
            <p:nvPr/>
          </p:nvSpPr>
          <p:spPr bwMode="auto">
            <a:xfrm>
              <a:off x="4136" y="3119"/>
              <a:ext cx="336" cy="29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N</a:t>
              </a:r>
              <a:endParaRPr lang="en-US" altLang="en-US" sz="2400"/>
            </a:p>
          </p:txBody>
        </p:sp>
        <p:sp>
          <p:nvSpPr>
            <p:cNvPr id="31761" name="Text Box 55">
              <a:extLst>
                <a:ext uri="{FF2B5EF4-FFF2-40B4-BE49-F238E27FC236}">
                  <a16:creationId xmlns:a16="http://schemas.microsoft.com/office/drawing/2014/main" id="{7D80EA7C-6347-4BC7-BE5A-F13DF85547E7}"/>
                </a:ext>
              </a:extLst>
            </p:cNvPr>
            <p:cNvSpPr txBox="1">
              <a:spLocks noChangeArrowheads="1"/>
            </p:cNvSpPr>
            <p:nvPr/>
          </p:nvSpPr>
          <p:spPr bwMode="auto">
            <a:xfrm>
              <a:off x="4472" y="3119"/>
              <a:ext cx="336" cy="29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N</a:t>
              </a:r>
              <a:endParaRPr lang="en-US" altLang="en-US" sz="2400"/>
            </a:p>
          </p:txBody>
        </p:sp>
        <p:sp>
          <p:nvSpPr>
            <p:cNvPr id="31762" name="Text Box 56">
              <a:extLst>
                <a:ext uri="{FF2B5EF4-FFF2-40B4-BE49-F238E27FC236}">
                  <a16:creationId xmlns:a16="http://schemas.microsoft.com/office/drawing/2014/main" id="{FD2032EF-F120-49BE-93F0-FCCC1A9AAE2D}"/>
                </a:ext>
              </a:extLst>
            </p:cNvPr>
            <p:cNvSpPr txBox="1">
              <a:spLocks noChangeArrowheads="1"/>
            </p:cNvSpPr>
            <p:nvPr/>
          </p:nvSpPr>
          <p:spPr bwMode="auto">
            <a:xfrm>
              <a:off x="4808" y="3119"/>
              <a:ext cx="336" cy="29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N</a:t>
              </a:r>
              <a:endParaRPr lang="en-US" altLang="en-US" sz="2400"/>
            </a:p>
          </p:txBody>
        </p:sp>
        <p:sp>
          <p:nvSpPr>
            <p:cNvPr id="31763" name="Text Box 57">
              <a:extLst>
                <a:ext uri="{FF2B5EF4-FFF2-40B4-BE49-F238E27FC236}">
                  <a16:creationId xmlns:a16="http://schemas.microsoft.com/office/drawing/2014/main" id="{66AA34DA-1FE3-433F-AE15-2F39E0F21E32}"/>
                </a:ext>
              </a:extLst>
            </p:cNvPr>
            <p:cNvSpPr txBox="1">
              <a:spLocks noChangeArrowheads="1"/>
            </p:cNvSpPr>
            <p:nvPr/>
          </p:nvSpPr>
          <p:spPr bwMode="auto">
            <a:xfrm>
              <a:off x="4136" y="3407"/>
              <a:ext cx="336" cy="29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N</a:t>
              </a:r>
              <a:endParaRPr lang="en-US" altLang="en-US" sz="2400"/>
            </a:p>
          </p:txBody>
        </p:sp>
        <p:sp>
          <p:nvSpPr>
            <p:cNvPr id="31764" name="Text Box 58">
              <a:extLst>
                <a:ext uri="{FF2B5EF4-FFF2-40B4-BE49-F238E27FC236}">
                  <a16:creationId xmlns:a16="http://schemas.microsoft.com/office/drawing/2014/main" id="{A6280E80-1FC4-4720-83ED-47EA8AE73AC3}"/>
                </a:ext>
              </a:extLst>
            </p:cNvPr>
            <p:cNvSpPr txBox="1">
              <a:spLocks noChangeArrowheads="1"/>
            </p:cNvSpPr>
            <p:nvPr/>
          </p:nvSpPr>
          <p:spPr bwMode="auto">
            <a:xfrm>
              <a:off x="4472" y="3407"/>
              <a:ext cx="336" cy="29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N</a:t>
              </a:r>
              <a:endParaRPr lang="en-US" altLang="en-US" sz="2400"/>
            </a:p>
          </p:txBody>
        </p:sp>
        <p:sp>
          <p:nvSpPr>
            <p:cNvPr id="31765" name="Text Box 59">
              <a:extLst>
                <a:ext uri="{FF2B5EF4-FFF2-40B4-BE49-F238E27FC236}">
                  <a16:creationId xmlns:a16="http://schemas.microsoft.com/office/drawing/2014/main" id="{2705CEC2-8FBD-478E-96FE-3CA1476B2270}"/>
                </a:ext>
              </a:extLst>
            </p:cNvPr>
            <p:cNvSpPr txBox="1">
              <a:spLocks noChangeArrowheads="1"/>
            </p:cNvSpPr>
            <p:nvPr/>
          </p:nvSpPr>
          <p:spPr bwMode="auto">
            <a:xfrm>
              <a:off x="4808" y="3407"/>
              <a:ext cx="336" cy="29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N</a:t>
              </a:r>
              <a:endParaRPr lang="en-US" altLang="en-US" sz="2400"/>
            </a:p>
          </p:txBody>
        </p:sp>
        <p:grpSp>
          <p:nvGrpSpPr>
            <p:cNvPr id="31766" name="Group 66">
              <a:extLst>
                <a:ext uri="{FF2B5EF4-FFF2-40B4-BE49-F238E27FC236}">
                  <a16:creationId xmlns:a16="http://schemas.microsoft.com/office/drawing/2014/main" id="{6336BA13-65C6-4D4A-BF36-F449CF96C31F}"/>
                </a:ext>
              </a:extLst>
            </p:cNvPr>
            <p:cNvGrpSpPr>
              <a:grpSpLocks/>
            </p:cNvGrpSpPr>
            <p:nvPr/>
          </p:nvGrpSpPr>
          <p:grpSpPr bwMode="auto">
            <a:xfrm>
              <a:off x="4137" y="3700"/>
              <a:ext cx="1008" cy="294"/>
              <a:chOff x="4132" y="3694"/>
              <a:chExt cx="1008" cy="294"/>
            </a:xfrm>
          </p:grpSpPr>
          <p:sp>
            <p:nvSpPr>
              <p:cNvPr id="31767" name="Text Box 63">
                <a:extLst>
                  <a:ext uri="{FF2B5EF4-FFF2-40B4-BE49-F238E27FC236}">
                    <a16:creationId xmlns:a16="http://schemas.microsoft.com/office/drawing/2014/main" id="{518F3CD1-E51E-42B6-926A-0784C1D5EDCC}"/>
                  </a:ext>
                </a:extLst>
              </p:cNvPr>
              <p:cNvSpPr txBox="1">
                <a:spLocks noChangeArrowheads="1"/>
              </p:cNvSpPr>
              <p:nvPr/>
            </p:nvSpPr>
            <p:spPr bwMode="auto">
              <a:xfrm>
                <a:off x="4132" y="3694"/>
                <a:ext cx="336" cy="29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N</a:t>
                </a:r>
                <a:endParaRPr lang="en-US" altLang="en-US" sz="2400"/>
              </a:p>
            </p:txBody>
          </p:sp>
          <p:sp>
            <p:nvSpPr>
              <p:cNvPr id="31768" name="Text Box 64">
                <a:extLst>
                  <a:ext uri="{FF2B5EF4-FFF2-40B4-BE49-F238E27FC236}">
                    <a16:creationId xmlns:a16="http://schemas.microsoft.com/office/drawing/2014/main" id="{60FAF829-A5DB-4F3C-BF6A-0DFA5E90C2EC}"/>
                  </a:ext>
                </a:extLst>
              </p:cNvPr>
              <p:cNvSpPr txBox="1">
                <a:spLocks noChangeArrowheads="1"/>
              </p:cNvSpPr>
              <p:nvPr/>
            </p:nvSpPr>
            <p:spPr bwMode="auto">
              <a:xfrm>
                <a:off x="4468" y="3694"/>
                <a:ext cx="336" cy="29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dirty="0"/>
                  <a:t>Y</a:t>
                </a:r>
                <a:endParaRPr lang="en-US" altLang="en-US" sz="2400" dirty="0"/>
              </a:p>
            </p:txBody>
          </p:sp>
          <p:sp>
            <p:nvSpPr>
              <p:cNvPr id="31769" name="Text Box 65">
                <a:extLst>
                  <a:ext uri="{FF2B5EF4-FFF2-40B4-BE49-F238E27FC236}">
                    <a16:creationId xmlns:a16="http://schemas.microsoft.com/office/drawing/2014/main" id="{585443E6-0305-4806-9BAE-80407DB6DE36}"/>
                  </a:ext>
                </a:extLst>
              </p:cNvPr>
              <p:cNvSpPr txBox="1">
                <a:spLocks noChangeArrowheads="1"/>
              </p:cNvSpPr>
              <p:nvPr/>
            </p:nvSpPr>
            <p:spPr bwMode="auto">
              <a:xfrm>
                <a:off x="4804" y="3694"/>
                <a:ext cx="336" cy="29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grpSp>
      </p:grpSp>
      <p:sp>
        <p:nvSpPr>
          <p:cNvPr id="31756" name="Text Box 68">
            <a:extLst>
              <a:ext uri="{FF2B5EF4-FFF2-40B4-BE49-F238E27FC236}">
                <a16:creationId xmlns:a16="http://schemas.microsoft.com/office/drawing/2014/main" id="{C4B5130C-CB00-4C7D-A4F8-53BA264DADB3}"/>
              </a:ext>
            </a:extLst>
          </p:cNvPr>
          <p:cNvSpPr txBox="1">
            <a:spLocks noChangeArrowheads="1"/>
          </p:cNvSpPr>
          <p:nvPr/>
        </p:nvSpPr>
        <p:spPr bwMode="auto">
          <a:xfrm>
            <a:off x="279400" y="4532313"/>
            <a:ext cx="56388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In this case, only “</a:t>
            </a:r>
            <a:r>
              <a:rPr lang="en-US" altLang="en-US" sz="2000" b="1"/>
              <a:t>8</a:t>
            </a:r>
            <a:r>
              <a:rPr lang="en-US" altLang="en-US" sz="2000"/>
              <a:t>” is misplaced, so the heuristic function evaluates to 1.</a:t>
            </a:r>
          </a:p>
          <a:p>
            <a:pPr>
              <a:spcBef>
                <a:spcPct val="0"/>
              </a:spcBef>
              <a:buFontTx/>
              <a:buNone/>
            </a:pPr>
            <a:r>
              <a:rPr lang="en-US" altLang="en-US" sz="1800">
                <a:solidFill>
                  <a:schemeClr val="folHlink"/>
                </a:solidFill>
              </a:rPr>
              <a:t>In other words, the heuristic is </a:t>
            </a:r>
            <a:r>
              <a:rPr lang="en-US" altLang="en-US" sz="1800" i="1">
                <a:solidFill>
                  <a:schemeClr val="folHlink"/>
                </a:solidFill>
              </a:rPr>
              <a:t>telling</a:t>
            </a:r>
            <a:r>
              <a:rPr lang="en-US" altLang="en-US" sz="1800">
                <a:solidFill>
                  <a:schemeClr val="folHlink"/>
                </a:solidFill>
              </a:rPr>
              <a:t> us, that it </a:t>
            </a:r>
            <a:r>
              <a:rPr lang="en-US" altLang="en-US" sz="1800" i="1">
                <a:solidFill>
                  <a:schemeClr val="folHlink"/>
                </a:solidFill>
              </a:rPr>
              <a:t>thinks</a:t>
            </a:r>
            <a:r>
              <a:rPr lang="en-US" altLang="en-US" sz="1800">
                <a:solidFill>
                  <a:schemeClr val="folHlink"/>
                </a:solidFill>
              </a:rPr>
              <a:t> a solution might be available in just 1 more move.</a:t>
            </a:r>
            <a:endParaRPr lang="en-US" altLang="en-US" sz="2400"/>
          </a:p>
        </p:txBody>
      </p:sp>
      <p:sp>
        <p:nvSpPr>
          <p:cNvPr id="31757" name="Text Box 69">
            <a:extLst>
              <a:ext uri="{FF2B5EF4-FFF2-40B4-BE49-F238E27FC236}">
                <a16:creationId xmlns:a16="http://schemas.microsoft.com/office/drawing/2014/main" id="{EF5F6761-095F-4222-8AD3-EEE948CB23CE}"/>
              </a:ext>
            </a:extLst>
          </p:cNvPr>
          <p:cNvSpPr txBox="1">
            <a:spLocks noChangeArrowheads="1"/>
          </p:cNvSpPr>
          <p:nvPr/>
        </p:nvSpPr>
        <p:spPr bwMode="auto">
          <a:xfrm>
            <a:off x="2881313" y="3140075"/>
            <a:ext cx="105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Goal State</a:t>
            </a:r>
            <a:endParaRPr lang="en-US" altLang="en-US" sz="2400"/>
          </a:p>
        </p:txBody>
      </p:sp>
      <p:sp>
        <p:nvSpPr>
          <p:cNvPr id="31758" name="Text Box 70">
            <a:extLst>
              <a:ext uri="{FF2B5EF4-FFF2-40B4-BE49-F238E27FC236}">
                <a16:creationId xmlns:a16="http://schemas.microsoft.com/office/drawing/2014/main" id="{DAC9E80C-118A-4E6C-B52A-B059601D1555}"/>
              </a:ext>
            </a:extLst>
          </p:cNvPr>
          <p:cNvSpPr txBox="1">
            <a:spLocks noChangeArrowheads="1"/>
          </p:cNvSpPr>
          <p:nvPr/>
        </p:nvSpPr>
        <p:spPr bwMode="auto">
          <a:xfrm>
            <a:off x="2801938" y="1370013"/>
            <a:ext cx="1187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Current State</a:t>
            </a:r>
            <a:endParaRPr lang="en-US" altLang="en-US" sz="2400"/>
          </a:p>
        </p:txBody>
      </p:sp>
      <p:sp>
        <p:nvSpPr>
          <p:cNvPr id="31759" name="Text Box 73">
            <a:extLst>
              <a:ext uri="{FF2B5EF4-FFF2-40B4-BE49-F238E27FC236}">
                <a16:creationId xmlns:a16="http://schemas.microsoft.com/office/drawing/2014/main" id="{86A8DA73-553D-4DFC-A714-DABC538FF906}"/>
              </a:ext>
            </a:extLst>
          </p:cNvPr>
          <p:cNvSpPr txBox="1">
            <a:spLocks noChangeArrowheads="1"/>
          </p:cNvSpPr>
          <p:nvPr/>
        </p:nvSpPr>
        <p:spPr bwMode="auto">
          <a:xfrm>
            <a:off x="508000" y="6197600"/>
            <a:ext cx="5387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Notation:   </a:t>
            </a:r>
            <a:r>
              <a:rPr lang="en-US" altLang="en-US" sz="2400" i="1" dirty="0"/>
              <a:t>h</a:t>
            </a:r>
            <a:r>
              <a:rPr lang="en-US" altLang="en-US" sz="2400" dirty="0"/>
              <a:t>(n)            </a:t>
            </a:r>
            <a:r>
              <a:rPr lang="en-US" altLang="en-US" sz="2400" i="1" dirty="0"/>
              <a:t>h</a:t>
            </a:r>
            <a:r>
              <a:rPr lang="en-US" altLang="en-US" sz="2400" dirty="0"/>
              <a:t>(current state) = 1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0">
            <a:extLst>
              <a:ext uri="{FF2B5EF4-FFF2-40B4-BE49-F238E27FC236}">
                <a16:creationId xmlns:a16="http://schemas.microsoft.com/office/drawing/2014/main" id="{EF316CB3-2666-4F95-9B40-305B7B176034}"/>
              </a:ext>
            </a:extLst>
          </p:cNvPr>
          <p:cNvSpPr>
            <a:spLocks noChangeArrowheads="1"/>
          </p:cNvSpPr>
          <p:nvPr/>
        </p:nvSpPr>
        <p:spPr bwMode="auto">
          <a:xfrm>
            <a:off x="0" y="0"/>
            <a:ext cx="9144000" cy="7143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771" name="Rectangle 2">
            <a:extLst>
              <a:ext uri="{FF2B5EF4-FFF2-40B4-BE49-F238E27FC236}">
                <a16:creationId xmlns:a16="http://schemas.microsoft.com/office/drawing/2014/main" id="{0526971A-CA44-4432-8457-C23F033D6995}"/>
              </a:ext>
            </a:extLst>
          </p:cNvPr>
          <p:cNvSpPr>
            <a:spLocks noGrp="1" noChangeArrowheads="1"/>
          </p:cNvSpPr>
          <p:nvPr>
            <p:ph type="title"/>
          </p:nvPr>
        </p:nvSpPr>
        <p:spPr>
          <a:xfrm>
            <a:off x="665163" y="-211138"/>
            <a:ext cx="7772400" cy="1143001"/>
          </a:xfrm>
        </p:spPr>
        <p:txBody>
          <a:bodyPr/>
          <a:lstStyle/>
          <a:p>
            <a:r>
              <a:rPr lang="en-US" altLang="en-US"/>
              <a:t>Heuristics for 8-puzzle II</a:t>
            </a:r>
          </a:p>
        </p:txBody>
      </p:sp>
      <p:sp>
        <p:nvSpPr>
          <p:cNvPr id="32772" name="Text Box 3">
            <a:extLst>
              <a:ext uri="{FF2B5EF4-FFF2-40B4-BE49-F238E27FC236}">
                <a16:creationId xmlns:a16="http://schemas.microsoft.com/office/drawing/2014/main" id="{D68E3B77-1E95-4D69-A96F-8D01F6724AAA}"/>
              </a:ext>
            </a:extLst>
          </p:cNvPr>
          <p:cNvSpPr txBox="1">
            <a:spLocks noChangeArrowheads="1"/>
          </p:cNvSpPr>
          <p:nvPr/>
        </p:nvSpPr>
        <p:spPr bwMode="auto">
          <a:xfrm>
            <a:off x="176213" y="2400300"/>
            <a:ext cx="21145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000" dirty="0"/>
              <a:t>The </a:t>
            </a:r>
            <a:r>
              <a:rPr lang="en-US" altLang="en-US" sz="2000" b="1" dirty="0"/>
              <a:t>Manhattan Distance</a:t>
            </a:r>
            <a:r>
              <a:rPr lang="en-US" altLang="en-US" sz="2000" dirty="0"/>
              <a:t> (not including the blank)</a:t>
            </a:r>
            <a:endParaRPr lang="en-US" altLang="en-US" sz="2400" dirty="0"/>
          </a:p>
        </p:txBody>
      </p:sp>
      <p:sp>
        <p:nvSpPr>
          <p:cNvPr id="32773" name="Text Box 62">
            <a:extLst>
              <a:ext uri="{FF2B5EF4-FFF2-40B4-BE49-F238E27FC236}">
                <a16:creationId xmlns:a16="http://schemas.microsoft.com/office/drawing/2014/main" id="{FD94F5AF-D496-4E61-B3A8-FE65B485DC17}"/>
              </a:ext>
            </a:extLst>
          </p:cNvPr>
          <p:cNvSpPr txBox="1">
            <a:spLocks noChangeArrowheads="1"/>
          </p:cNvSpPr>
          <p:nvPr/>
        </p:nvSpPr>
        <p:spPr bwMode="auto">
          <a:xfrm>
            <a:off x="233363" y="4567238"/>
            <a:ext cx="55451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In this case, only the “</a:t>
            </a:r>
            <a:r>
              <a:rPr lang="en-US" altLang="en-US" sz="2000" b="1"/>
              <a:t>3</a:t>
            </a:r>
            <a:r>
              <a:rPr lang="en-US" altLang="en-US" sz="2000"/>
              <a:t>”, “</a:t>
            </a:r>
            <a:r>
              <a:rPr lang="en-US" altLang="en-US" sz="2000" b="1"/>
              <a:t>8</a:t>
            </a:r>
            <a:r>
              <a:rPr lang="en-US" altLang="en-US" sz="2000"/>
              <a:t>” and “</a:t>
            </a:r>
            <a:r>
              <a:rPr lang="en-US" altLang="en-US" sz="2000" b="1"/>
              <a:t>1</a:t>
            </a:r>
            <a:r>
              <a:rPr lang="en-US" altLang="en-US" sz="2000"/>
              <a:t>” tiles are misplaced, by 2, 3, and 3 squares respectively,  so the heuristic function evaluates to 8.</a:t>
            </a:r>
          </a:p>
          <a:p>
            <a:pPr>
              <a:spcBef>
                <a:spcPct val="0"/>
              </a:spcBef>
              <a:buFontTx/>
              <a:buNone/>
            </a:pPr>
            <a:r>
              <a:rPr lang="en-US" altLang="en-US" sz="1800">
                <a:solidFill>
                  <a:schemeClr val="folHlink"/>
                </a:solidFill>
              </a:rPr>
              <a:t>In other words, the heuristic is </a:t>
            </a:r>
            <a:r>
              <a:rPr lang="en-US" altLang="en-US" sz="1800" i="1">
                <a:solidFill>
                  <a:schemeClr val="folHlink"/>
                </a:solidFill>
              </a:rPr>
              <a:t>telling</a:t>
            </a:r>
            <a:r>
              <a:rPr lang="en-US" altLang="en-US" sz="1800">
                <a:solidFill>
                  <a:schemeClr val="folHlink"/>
                </a:solidFill>
              </a:rPr>
              <a:t> us, that it </a:t>
            </a:r>
            <a:r>
              <a:rPr lang="en-US" altLang="en-US" sz="1800" i="1">
                <a:solidFill>
                  <a:schemeClr val="folHlink"/>
                </a:solidFill>
              </a:rPr>
              <a:t>thinks</a:t>
            </a:r>
            <a:r>
              <a:rPr lang="en-US" altLang="en-US" sz="1800">
                <a:solidFill>
                  <a:schemeClr val="folHlink"/>
                </a:solidFill>
              </a:rPr>
              <a:t> a solution is available in just 8 more moves.</a:t>
            </a:r>
            <a:endParaRPr lang="en-US" altLang="en-US" sz="2000"/>
          </a:p>
        </p:txBody>
      </p:sp>
      <p:grpSp>
        <p:nvGrpSpPr>
          <p:cNvPr id="32774" name="Group 4">
            <a:extLst>
              <a:ext uri="{FF2B5EF4-FFF2-40B4-BE49-F238E27FC236}">
                <a16:creationId xmlns:a16="http://schemas.microsoft.com/office/drawing/2014/main" id="{97270A86-419B-404D-BD21-A38B68A6345E}"/>
              </a:ext>
            </a:extLst>
          </p:cNvPr>
          <p:cNvGrpSpPr>
            <a:grpSpLocks/>
          </p:cNvGrpSpPr>
          <p:nvPr/>
        </p:nvGrpSpPr>
        <p:grpSpPr bwMode="auto">
          <a:xfrm>
            <a:off x="3225800" y="1095375"/>
            <a:ext cx="1752600" cy="1524000"/>
            <a:chOff x="4320" y="528"/>
            <a:chExt cx="1104" cy="960"/>
          </a:xfrm>
        </p:grpSpPr>
        <p:sp>
          <p:nvSpPr>
            <p:cNvPr id="32829" name="Rectangle 5">
              <a:extLst>
                <a:ext uri="{FF2B5EF4-FFF2-40B4-BE49-F238E27FC236}">
                  <a16:creationId xmlns:a16="http://schemas.microsoft.com/office/drawing/2014/main" id="{95EBC7BD-8092-4F67-9F7F-45B813BDCF53}"/>
                </a:ext>
              </a:extLst>
            </p:cNvPr>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830" name="Text Box 6">
              <a:extLst>
                <a:ext uri="{FF2B5EF4-FFF2-40B4-BE49-F238E27FC236}">
                  <a16:creationId xmlns:a16="http://schemas.microsoft.com/office/drawing/2014/main" id="{07FDCA9C-8CBD-4262-AB91-0B5661249185}"/>
                </a:ext>
              </a:extLst>
            </p:cNvPr>
            <p:cNvSpPr txBox="1">
              <a:spLocks noChangeArrowheads="1"/>
            </p:cNvSpPr>
            <p:nvPr/>
          </p:nvSpPr>
          <p:spPr bwMode="auto">
            <a:xfrm>
              <a:off x="4368"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dirty="0"/>
                <a:t>3</a:t>
              </a:r>
              <a:endParaRPr lang="en-US" altLang="en-US" sz="2400" dirty="0"/>
            </a:p>
          </p:txBody>
        </p:sp>
        <p:sp>
          <p:nvSpPr>
            <p:cNvPr id="32831" name="Text Box 7">
              <a:extLst>
                <a:ext uri="{FF2B5EF4-FFF2-40B4-BE49-F238E27FC236}">
                  <a16:creationId xmlns:a16="http://schemas.microsoft.com/office/drawing/2014/main" id="{A3AA8014-4E26-4FCA-A944-A737DD2D8972}"/>
                </a:ext>
              </a:extLst>
            </p:cNvPr>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2832" name="Text Box 8">
              <a:extLst>
                <a:ext uri="{FF2B5EF4-FFF2-40B4-BE49-F238E27FC236}">
                  <a16:creationId xmlns:a16="http://schemas.microsoft.com/office/drawing/2014/main" id="{DB60D02E-DF45-41E5-ABA9-A8499A5FF93F}"/>
                </a:ext>
              </a:extLst>
            </p:cNvPr>
            <p:cNvSpPr txBox="1">
              <a:spLocks noChangeArrowheads="1"/>
            </p:cNvSpPr>
            <p:nvPr/>
          </p:nvSpPr>
          <p:spPr bwMode="auto">
            <a:xfrm>
              <a:off x="5040"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dirty="0"/>
                <a:t>8</a:t>
              </a:r>
              <a:endParaRPr lang="en-US" altLang="en-US" sz="2400" dirty="0"/>
            </a:p>
          </p:txBody>
        </p:sp>
        <p:sp>
          <p:nvSpPr>
            <p:cNvPr id="32833" name="Text Box 9">
              <a:extLst>
                <a:ext uri="{FF2B5EF4-FFF2-40B4-BE49-F238E27FC236}">
                  <a16:creationId xmlns:a16="http://schemas.microsoft.com/office/drawing/2014/main" id="{AD94E351-7EA2-4663-81D1-5970E58C225D}"/>
                </a:ext>
              </a:extLst>
            </p:cNvPr>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2834" name="Text Box 10">
              <a:extLst>
                <a:ext uri="{FF2B5EF4-FFF2-40B4-BE49-F238E27FC236}">
                  <a16:creationId xmlns:a16="http://schemas.microsoft.com/office/drawing/2014/main" id="{2EB1AE67-9842-458F-AEAC-AF79A1FE74C1}"/>
                </a:ext>
              </a:extLst>
            </p:cNvPr>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2835" name="Text Box 11">
              <a:extLst>
                <a:ext uri="{FF2B5EF4-FFF2-40B4-BE49-F238E27FC236}">
                  <a16:creationId xmlns:a16="http://schemas.microsoft.com/office/drawing/2014/main" id="{183264A2-0B9B-4C7F-9FFE-6F621AEBF32B}"/>
                </a:ext>
              </a:extLst>
            </p:cNvPr>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2836" name="Text Box 12">
              <a:extLst>
                <a:ext uri="{FF2B5EF4-FFF2-40B4-BE49-F238E27FC236}">
                  <a16:creationId xmlns:a16="http://schemas.microsoft.com/office/drawing/2014/main" id="{DC419192-F02F-4064-A015-69D5D15C328A}"/>
                </a:ext>
              </a:extLst>
            </p:cNvPr>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32837" name="Text Box 13">
              <a:extLst>
                <a:ext uri="{FF2B5EF4-FFF2-40B4-BE49-F238E27FC236}">
                  <a16:creationId xmlns:a16="http://schemas.microsoft.com/office/drawing/2014/main" id="{E55E6966-E5CC-460B-8DE9-AC59CFD61E78}"/>
                </a:ext>
              </a:extLst>
            </p:cNvPr>
            <p:cNvSpPr txBox="1">
              <a:spLocks noChangeArrowheads="1"/>
            </p:cNvSpPr>
            <p:nvPr/>
          </p:nvSpPr>
          <p:spPr bwMode="auto">
            <a:xfrm>
              <a:off x="4704"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dirty="0"/>
                <a:t>1</a:t>
              </a:r>
              <a:endParaRPr lang="en-US" altLang="en-US" sz="2400" dirty="0"/>
            </a:p>
          </p:txBody>
        </p:sp>
        <p:sp>
          <p:nvSpPr>
            <p:cNvPr id="32838" name="Text Box 14">
              <a:extLst>
                <a:ext uri="{FF2B5EF4-FFF2-40B4-BE49-F238E27FC236}">
                  <a16:creationId xmlns:a16="http://schemas.microsoft.com/office/drawing/2014/main" id="{85063563-FA2A-4127-B5E2-F30185658421}"/>
                </a:ext>
              </a:extLst>
            </p:cNvPr>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grpSp>
      <p:grpSp>
        <p:nvGrpSpPr>
          <p:cNvPr id="32775" name="Group 15">
            <a:extLst>
              <a:ext uri="{FF2B5EF4-FFF2-40B4-BE49-F238E27FC236}">
                <a16:creationId xmlns:a16="http://schemas.microsoft.com/office/drawing/2014/main" id="{E15879CB-26CC-4441-B340-B50F428D6DB5}"/>
              </a:ext>
            </a:extLst>
          </p:cNvPr>
          <p:cNvGrpSpPr>
            <a:grpSpLocks/>
          </p:cNvGrpSpPr>
          <p:nvPr/>
        </p:nvGrpSpPr>
        <p:grpSpPr bwMode="auto">
          <a:xfrm>
            <a:off x="3249848" y="2825750"/>
            <a:ext cx="1752600" cy="1524000"/>
            <a:chOff x="4320" y="528"/>
            <a:chExt cx="1104" cy="960"/>
          </a:xfrm>
        </p:grpSpPr>
        <p:sp>
          <p:nvSpPr>
            <p:cNvPr id="32819" name="Rectangle 16">
              <a:extLst>
                <a:ext uri="{FF2B5EF4-FFF2-40B4-BE49-F238E27FC236}">
                  <a16:creationId xmlns:a16="http://schemas.microsoft.com/office/drawing/2014/main" id="{9FB6C1BD-CA8E-4D03-B82F-D9B23E17210D}"/>
                </a:ext>
              </a:extLst>
            </p:cNvPr>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820" name="Text Box 17">
              <a:extLst>
                <a:ext uri="{FF2B5EF4-FFF2-40B4-BE49-F238E27FC236}">
                  <a16:creationId xmlns:a16="http://schemas.microsoft.com/office/drawing/2014/main" id="{1DD7A1E4-8F03-493E-BD4F-75605CB7A583}"/>
                </a:ext>
              </a:extLst>
            </p:cNvPr>
            <p:cNvSpPr txBox="1">
              <a:spLocks noChangeArrowheads="1"/>
            </p:cNvSpPr>
            <p:nvPr/>
          </p:nvSpPr>
          <p:spPr bwMode="auto">
            <a:xfrm>
              <a:off x="4368"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dirty="0"/>
                <a:t>1</a:t>
              </a:r>
              <a:endParaRPr lang="en-US" altLang="en-US" sz="2400" dirty="0"/>
            </a:p>
          </p:txBody>
        </p:sp>
        <p:sp>
          <p:nvSpPr>
            <p:cNvPr id="32821" name="Text Box 18">
              <a:extLst>
                <a:ext uri="{FF2B5EF4-FFF2-40B4-BE49-F238E27FC236}">
                  <a16:creationId xmlns:a16="http://schemas.microsoft.com/office/drawing/2014/main" id="{2C1CC46A-75F2-425E-8F8C-726D21673DCD}"/>
                </a:ext>
              </a:extLst>
            </p:cNvPr>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2822" name="Text Box 19">
              <a:extLst>
                <a:ext uri="{FF2B5EF4-FFF2-40B4-BE49-F238E27FC236}">
                  <a16:creationId xmlns:a16="http://schemas.microsoft.com/office/drawing/2014/main" id="{E8409212-B7D0-48A0-BB97-2027EA508500}"/>
                </a:ext>
              </a:extLst>
            </p:cNvPr>
            <p:cNvSpPr txBox="1">
              <a:spLocks noChangeArrowheads="1"/>
            </p:cNvSpPr>
            <p:nvPr/>
          </p:nvSpPr>
          <p:spPr bwMode="auto">
            <a:xfrm>
              <a:off x="5040"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dirty="0"/>
                <a:t>3</a:t>
              </a:r>
              <a:endParaRPr lang="en-US" altLang="en-US" sz="2400" dirty="0"/>
            </a:p>
          </p:txBody>
        </p:sp>
        <p:sp>
          <p:nvSpPr>
            <p:cNvPr id="32823" name="Text Box 20">
              <a:extLst>
                <a:ext uri="{FF2B5EF4-FFF2-40B4-BE49-F238E27FC236}">
                  <a16:creationId xmlns:a16="http://schemas.microsoft.com/office/drawing/2014/main" id="{D8C0FD6F-0B55-4651-A424-1932D65A8DCE}"/>
                </a:ext>
              </a:extLst>
            </p:cNvPr>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2824" name="Text Box 21">
              <a:extLst>
                <a:ext uri="{FF2B5EF4-FFF2-40B4-BE49-F238E27FC236}">
                  <a16:creationId xmlns:a16="http://schemas.microsoft.com/office/drawing/2014/main" id="{4D5C41D5-C294-4CFD-9062-163D6AD566FA}"/>
                </a:ext>
              </a:extLst>
            </p:cNvPr>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2825" name="Text Box 22">
              <a:extLst>
                <a:ext uri="{FF2B5EF4-FFF2-40B4-BE49-F238E27FC236}">
                  <a16:creationId xmlns:a16="http://schemas.microsoft.com/office/drawing/2014/main" id="{9059EB9C-ABB4-4FC8-8415-B33B5A48EFF2}"/>
                </a:ext>
              </a:extLst>
            </p:cNvPr>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2826" name="Text Box 23">
              <a:extLst>
                <a:ext uri="{FF2B5EF4-FFF2-40B4-BE49-F238E27FC236}">
                  <a16:creationId xmlns:a16="http://schemas.microsoft.com/office/drawing/2014/main" id="{E984A148-B62D-4518-9AAF-E52C42F5399D}"/>
                </a:ext>
              </a:extLst>
            </p:cNvPr>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32827" name="Text Box 24">
              <a:extLst>
                <a:ext uri="{FF2B5EF4-FFF2-40B4-BE49-F238E27FC236}">
                  <a16:creationId xmlns:a16="http://schemas.microsoft.com/office/drawing/2014/main" id="{8681B423-F426-4E7C-BEE4-F347B641346E}"/>
                </a:ext>
              </a:extLst>
            </p:cNvPr>
            <p:cNvSpPr txBox="1">
              <a:spLocks noChangeArrowheads="1"/>
            </p:cNvSpPr>
            <p:nvPr/>
          </p:nvSpPr>
          <p:spPr bwMode="auto">
            <a:xfrm>
              <a:off x="4704"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dirty="0"/>
                <a:t>8</a:t>
              </a:r>
              <a:endParaRPr lang="en-US" altLang="en-US" sz="2400" dirty="0"/>
            </a:p>
          </p:txBody>
        </p:sp>
        <p:sp>
          <p:nvSpPr>
            <p:cNvPr id="32828" name="Text Box 25">
              <a:extLst>
                <a:ext uri="{FF2B5EF4-FFF2-40B4-BE49-F238E27FC236}">
                  <a16:creationId xmlns:a16="http://schemas.microsoft.com/office/drawing/2014/main" id="{D2A9627E-CB7E-4347-936E-94E14E441B85}"/>
                </a:ext>
              </a:extLst>
            </p:cNvPr>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grpSp>
      <p:sp>
        <p:nvSpPr>
          <p:cNvPr id="32776" name="Text Box 63">
            <a:extLst>
              <a:ext uri="{FF2B5EF4-FFF2-40B4-BE49-F238E27FC236}">
                <a16:creationId xmlns:a16="http://schemas.microsoft.com/office/drawing/2014/main" id="{AE571427-E6F1-442B-BE66-AF9CB02ED156}"/>
              </a:ext>
            </a:extLst>
          </p:cNvPr>
          <p:cNvSpPr txBox="1">
            <a:spLocks noChangeArrowheads="1"/>
          </p:cNvSpPr>
          <p:nvPr/>
        </p:nvSpPr>
        <p:spPr bwMode="auto">
          <a:xfrm>
            <a:off x="2351088" y="3222625"/>
            <a:ext cx="105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Goal State</a:t>
            </a:r>
            <a:endParaRPr lang="en-US" altLang="en-US" sz="2400"/>
          </a:p>
        </p:txBody>
      </p:sp>
      <p:sp>
        <p:nvSpPr>
          <p:cNvPr id="32777" name="Text Box 64">
            <a:extLst>
              <a:ext uri="{FF2B5EF4-FFF2-40B4-BE49-F238E27FC236}">
                <a16:creationId xmlns:a16="http://schemas.microsoft.com/office/drawing/2014/main" id="{5BCC4CE9-8EDC-49F8-BE0B-4514E1DA7D6B}"/>
              </a:ext>
            </a:extLst>
          </p:cNvPr>
          <p:cNvSpPr txBox="1">
            <a:spLocks noChangeArrowheads="1"/>
          </p:cNvSpPr>
          <p:nvPr/>
        </p:nvSpPr>
        <p:spPr bwMode="auto">
          <a:xfrm>
            <a:off x="2271713" y="1452563"/>
            <a:ext cx="1187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Current State</a:t>
            </a:r>
            <a:endParaRPr lang="en-US" altLang="en-US" sz="2400"/>
          </a:p>
        </p:txBody>
      </p:sp>
      <p:sp>
        <p:nvSpPr>
          <p:cNvPr id="32778" name="Rectangle 66">
            <a:extLst>
              <a:ext uri="{FF2B5EF4-FFF2-40B4-BE49-F238E27FC236}">
                <a16:creationId xmlns:a16="http://schemas.microsoft.com/office/drawing/2014/main" id="{5DD76D1D-9AA0-462A-A8C3-DD4723AC1C57}"/>
              </a:ext>
            </a:extLst>
          </p:cNvPr>
          <p:cNvSpPr>
            <a:spLocks noChangeArrowheads="1"/>
          </p:cNvSpPr>
          <p:nvPr/>
        </p:nvSpPr>
        <p:spPr bwMode="auto">
          <a:xfrm>
            <a:off x="5965825" y="1012825"/>
            <a:ext cx="1752600" cy="1524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779" name="Text Box 67">
            <a:extLst>
              <a:ext uri="{FF2B5EF4-FFF2-40B4-BE49-F238E27FC236}">
                <a16:creationId xmlns:a16="http://schemas.microsoft.com/office/drawing/2014/main" id="{D498745D-16C4-4CB0-97EF-F900BF8EF46F}"/>
              </a:ext>
            </a:extLst>
          </p:cNvPr>
          <p:cNvSpPr txBox="1">
            <a:spLocks noChangeArrowheads="1"/>
          </p:cNvSpPr>
          <p:nvPr/>
        </p:nvSpPr>
        <p:spPr bwMode="auto">
          <a:xfrm>
            <a:off x="6042025" y="1089025"/>
            <a:ext cx="533400" cy="482600"/>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32780" name="Text Box 68">
            <a:extLst>
              <a:ext uri="{FF2B5EF4-FFF2-40B4-BE49-F238E27FC236}">
                <a16:creationId xmlns:a16="http://schemas.microsoft.com/office/drawing/2014/main" id="{F6F46AC5-0C89-46C4-915D-3BC20AD8F7EF}"/>
              </a:ext>
            </a:extLst>
          </p:cNvPr>
          <p:cNvSpPr txBox="1">
            <a:spLocks noChangeArrowheads="1"/>
          </p:cNvSpPr>
          <p:nvPr/>
        </p:nvSpPr>
        <p:spPr bwMode="auto">
          <a:xfrm>
            <a:off x="6575425" y="1089025"/>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81" name="Text Box 69">
            <a:extLst>
              <a:ext uri="{FF2B5EF4-FFF2-40B4-BE49-F238E27FC236}">
                <a16:creationId xmlns:a16="http://schemas.microsoft.com/office/drawing/2014/main" id="{EF85CC2D-9A97-4B63-9AC8-D7EE74293512}"/>
              </a:ext>
            </a:extLst>
          </p:cNvPr>
          <p:cNvSpPr txBox="1">
            <a:spLocks noChangeArrowheads="1"/>
          </p:cNvSpPr>
          <p:nvPr/>
        </p:nvSpPr>
        <p:spPr bwMode="auto">
          <a:xfrm>
            <a:off x="7108825" y="1089025"/>
            <a:ext cx="533400" cy="482600"/>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u="sng"/>
              <a:t>3</a:t>
            </a:r>
            <a:endParaRPr lang="en-US" altLang="en-US" sz="2400"/>
          </a:p>
        </p:txBody>
      </p:sp>
      <p:sp>
        <p:nvSpPr>
          <p:cNvPr id="32782" name="Text Box 70">
            <a:extLst>
              <a:ext uri="{FF2B5EF4-FFF2-40B4-BE49-F238E27FC236}">
                <a16:creationId xmlns:a16="http://schemas.microsoft.com/office/drawing/2014/main" id="{DAE3FAB6-4D45-4766-B807-02D8884AF7DF}"/>
              </a:ext>
            </a:extLst>
          </p:cNvPr>
          <p:cNvSpPr txBox="1">
            <a:spLocks noChangeArrowheads="1"/>
          </p:cNvSpPr>
          <p:nvPr/>
        </p:nvSpPr>
        <p:spPr bwMode="auto">
          <a:xfrm>
            <a:off x="6042025" y="1546225"/>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83" name="Text Box 71">
            <a:extLst>
              <a:ext uri="{FF2B5EF4-FFF2-40B4-BE49-F238E27FC236}">
                <a16:creationId xmlns:a16="http://schemas.microsoft.com/office/drawing/2014/main" id="{19D7E8AB-598D-42A2-84DB-6069DFFD6054}"/>
              </a:ext>
            </a:extLst>
          </p:cNvPr>
          <p:cNvSpPr txBox="1">
            <a:spLocks noChangeArrowheads="1"/>
          </p:cNvSpPr>
          <p:nvPr/>
        </p:nvSpPr>
        <p:spPr bwMode="auto">
          <a:xfrm>
            <a:off x="6575425" y="1546225"/>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84" name="Text Box 72">
            <a:extLst>
              <a:ext uri="{FF2B5EF4-FFF2-40B4-BE49-F238E27FC236}">
                <a16:creationId xmlns:a16="http://schemas.microsoft.com/office/drawing/2014/main" id="{C0934904-7A26-402C-BE13-CAEA04D0F006}"/>
              </a:ext>
            </a:extLst>
          </p:cNvPr>
          <p:cNvSpPr txBox="1">
            <a:spLocks noChangeArrowheads="1"/>
          </p:cNvSpPr>
          <p:nvPr/>
        </p:nvSpPr>
        <p:spPr bwMode="auto">
          <a:xfrm>
            <a:off x="7108825" y="1546225"/>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85" name="Text Box 73">
            <a:extLst>
              <a:ext uri="{FF2B5EF4-FFF2-40B4-BE49-F238E27FC236}">
                <a16:creationId xmlns:a16="http://schemas.microsoft.com/office/drawing/2014/main" id="{3DAFF1D8-BF79-4163-9F01-D6DB3289CC68}"/>
              </a:ext>
            </a:extLst>
          </p:cNvPr>
          <p:cNvSpPr txBox="1">
            <a:spLocks noChangeArrowheads="1"/>
          </p:cNvSpPr>
          <p:nvPr/>
        </p:nvSpPr>
        <p:spPr bwMode="auto">
          <a:xfrm>
            <a:off x="6042025" y="2003425"/>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86" name="Text Box 74">
            <a:extLst>
              <a:ext uri="{FF2B5EF4-FFF2-40B4-BE49-F238E27FC236}">
                <a16:creationId xmlns:a16="http://schemas.microsoft.com/office/drawing/2014/main" id="{23DD13C5-AA80-4560-BA21-58685DD19472}"/>
              </a:ext>
            </a:extLst>
          </p:cNvPr>
          <p:cNvSpPr txBox="1">
            <a:spLocks noChangeArrowheads="1"/>
          </p:cNvSpPr>
          <p:nvPr/>
        </p:nvSpPr>
        <p:spPr bwMode="auto">
          <a:xfrm>
            <a:off x="6575425" y="2003425"/>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87" name="Text Box 75">
            <a:extLst>
              <a:ext uri="{FF2B5EF4-FFF2-40B4-BE49-F238E27FC236}">
                <a16:creationId xmlns:a16="http://schemas.microsoft.com/office/drawing/2014/main" id="{10B65952-B41F-4FA9-86D5-A30E8543E830}"/>
              </a:ext>
            </a:extLst>
          </p:cNvPr>
          <p:cNvSpPr txBox="1">
            <a:spLocks noChangeArrowheads="1"/>
          </p:cNvSpPr>
          <p:nvPr/>
        </p:nvSpPr>
        <p:spPr bwMode="auto">
          <a:xfrm>
            <a:off x="7108825" y="2003425"/>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88" name="Rectangle 77">
            <a:extLst>
              <a:ext uri="{FF2B5EF4-FFF2-40B4-BE49-F238E27FC236}">
                <a16:creationId xmlns:a16="http://schemas.microsoft.com/office/drawing/2014/main" id="{89E398FF-9EC4-4267-B466-AFF00ECAD2A8}"/>
              </a:ext>
            </a:extLst>
          </p:cNvPr>
          <p:cNvSpPr>
            <a:spLocks noChangeArrowheads="1"/>
          </p:cNvSpPr>
          <p:nvPr/>
        </p:nvSpPr>
        <p:spPr bwMode="auto">
          <a:xfrm>
            <a:off x="5965825" y="2622550"/>
            <a:ext cx="1752600" cy="1524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789" name="Text Box 78">
            <a:extLst>
              <a:ext uri="{FF2B5EF4-FFF2-40B4-BE49-F238E27FC236}">
                <a16:creationId xmlns:a16="http://schemas.microsoft.com/office/drawing/2014/main" id="{37C0F695-FDF8-4FDC-A68D-BB314CE92E78}"/>
              </a:ext>
            </a:extLst>
          </p:cNvPr>
          <p:cNvSpPr txBox="1">
            <a:spLocks noChangeArrowheads="1"/>
          </p:cNvSpPr>
          <p:nvPr/>
        </p:nvSpPr>
        <p:spPr bwMode="auto">
          <a:xfrm>
            <a:off x="6042025" y="2698750"/>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90" name="Text Box 79">
            <a:extLst>
              <a:ext uri="{FF2B5EF4-FFF2-40B4-BE49-F238E27FC236}">
                <a16:creationId xmlns:a16="http://schemas.microsoft.com/office/drawing/2014/main" id="{377973D1-53ED-4941-816B-4C4CE97628B4}"/>
              </a:ext>
            </a:extLst>
          </p:cNvPr>
          <p:cNvSpPr txBox="1">
            <a:spLocks noChangeArrowheads="1"/>
          </p:cNvSpPr>
          <p:nvPr/>
        </p:nvSpPr>
        <p:spPr bwMode="auto">
          <a:xfrm>
            <a:off x="6575425" y="2698750"/>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91" name="Text Box 80">
            <a:extLst>
              <a:ext uri="{FF2B5EF4-FFF2-40B4-BE49-F238E27FC236}">
                <a16:creationId xmlns:a16="http://schemas.microsoft.com/office/drawing/2014/main" id="{B377953A-3E4F-4194-9879-B3E3A702F627}"/>
              </a:ext>
            </a:extLst>
          </p:cNvPr>
          <p:cNvSpPr txBox="1">
            <a:spLocks noChangeArrowheads="1"/>
          </p:cNvSpPr>
          <p:nvPr/>
        </p:nvSpPr>
        <p:spPr bwMode="auto">
          <a:xfrm>
            <a:off x="7108825" y="2698750"/>
            <a:ext cx="533400" cy="482600"/>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sp>
        <p:nvSpPr>
          <p:cNvPr id="32792" name="Text Box 81">
            <a:extLst>
              <a:ext uri="{FF2B5EF4-FFF2-40B4-BE49-F238E27FC236}">
                <a16:creationId xmlns:a16="http://schemas.microsoft.com/office/drawing/2014/main" id="{A59112AA-ECCC-4186-B25F-6D295CDF918C}"/>
              </a:ext>
            </a:extLst>
          </p:cNvPr>
          <p:cNvSpPr txBox="1">
            <a:spLocks noChangeArrowheads="1"/>
          </p:cNvSpPr>
          <p:nvPr/>
        </p:nvSpPr>
        <p:spPr bwMode="auto">
          <a:xfrm>
            <a:off x="6042025" y="3155950"/>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93" name="Text Box 82">
            <a:extLst>
              <a:ext uri="{FF2B5EF4-FFF2-40B4-BE49-F238E27FC236}">
                <a16:creationId xmlns:a16="http://schemas.microsoft.com/office/drawing/2014/main" id="{AD68EA3E-2E35-4A55-BF65-8B6AEDEEBC09}"/>
              </a:ext>
            </a:extLst>
          </p:cNvPr>
          <p:cNvSpPr txBox="1">
            <a:spLocks noChangeArrowheads="1"/>
          </p:cNvSpPr>
          <p:nvPr/>
        </p:nvSpPr>
        <p:spPr bwMode="auto">
          <a:xfrm>
            <a:off x="6575425" y="3155950"/>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94" name="Text Box 83">
            <a:extLst>
              <a:ext uri="{FF2B5EF4-FFF2-40B4-BE49-F238E27FC236}">
                <a16:creationId xmlns:a16="http://schemas.microsoft.com/office/drawing/2014/main" id="{CA4B887A-D863-45D1-8052-E995FD6BB2AD}"/>
              </a:ext>
            </a:extLst>
          </p:cNvPr>
          <p:cNvSpPr txBox="1">
            <a:spLocks noChangeArrowheads="1"/>
          </p:cNvSpPr>
          <p:nvPr/>
        </p:nvSpPr>
        <p:spPr bwMode="auto">
          <a:xfrm>
            <a:off x="7108825" y="3155950"/>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95" name="Text Box 84">
            <a:extLst>
              <a:ext uri="{FF2B5EF4-FFF2-40B4-BE49-F238E27FC236}">
                <a16:creationId xmlns:a16="http://schemas.microsoft.com/office/drawing/2014/main" id="{B2A78B7D-E726-47A5-8BD9-53BCFDCA3861}"/>
              </a:ext>
            </a:extLst>
          </p:cNvPr>
          <p:cNvSpPr txBox="1">
            <a:spLocks noChangeArrowheads="1"/>
          </p:cNvSpPr>
          <p:nvPr/>
        </p:nvSpPr>
        <p:spPr bwMode="auto">
          <a:xfrm>
            <a:off x="6042025" y="3613150"/>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96" name="Text Box 85">
            <a:extLst>
              <a:ext uri="{FF2B5EF4-FFF2-40B4-BE49-F238E27FC236}">
                <a16:creationId xmlns:a16="http://schemas.microsoft.com/office/drawing/2014/main" id="{76716C63-DE4A-4F08-8BE4-B34C0BBE3213}"/>
              </a:ext>
            </a:extLst>
          </p:cNvPr>
          <p:cNvSpPr txBox="1">
            <a:spLocks noChangeArrowheads="1"/>
          </p:cNvSpPr>
          <p:nvPr/>
        </p:nvSpPr>
        <p:spPr bwMode="auto">
          <a:xfrm>
            <a:off x="6575425" y="3613150"/>
            <a:ext cx="533400" cy="482600"/>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u="sng"/>
              <a:t>8</a:t>
            </a:r>
            <a:endParaRPr lang="en-US" altLang="en-US" sz="2400"/>
          </a:p>
        </p:txBody>
      </p:sp>
      <p:sp>
        <p:nvSpPr>
          <p:cNvPr id="32797" name="Text Box 86">
            <a:extLst>
              <a:ext uri="{FF2B5EF4-FFF2-40B4-BE49-F238E27FC236}">
                <a16:creationId xmlns:a16="http://schemas.microsoft.com/office/drawing/2014/main" id="{722483A5-4EE3-4064-8BE0-CCF9002F7E54}"/>
              </a:ext>
            </a:extLst>
          </p:cNvPr>
          <p:cNvSpPr txBox="1">
            <a:spLocks noChangeArrowheads="1"/>
          </p:cNvSpPr>
          <p:nvPr/>
        </p:nvSpPr>
        <p:spPr bwMode="auto">
          <a:xfrm>
            <a:off x="7108825" y="3613150"/>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798" name="Rectangle 88">
            <a:extLst>
              <a:ext uri="{FF2B5EF4-FFF2-40B4-BE49-F238E27FC236}">
                <a16:creationId xmlns:a16="http://schemas.microsoft.com/office/drawing/2014/main" id="{9FEAB87C-8D56-4A7C-AE6C-E017F01D54A2}"/>
              </a:ext>
            </a:extLst>
          </p:cNvPr>
          <p:cNvSpPr>
            <a:spLocks noChangeArrowheads="1"/>
          </p:cNvSpPr>
          <p:nvPr/>
        </p:nvSpPr>
        <p:spPr bwMode="auto">
          <a:xfrm>
            <a:off x="5965825" y="4233863"/>
            <a:ext cx="1752600" cy="1524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799" name="Text Box 89">
            <a:extLst>
              <a:ext uri="{FF2B5EF4-FFF2-40B4-BE49-F238E27FC236}">
                <a16:creationId xmlns:a16="http://schemas.microsoft.com/office/drawing/2014/main" id="{F9E39623-8E48-4003-A5C5-C1BBD46706AF}"/>
              </a:ext>
            </a:extLst>
          </p:cNvPr>
          <p:cNvSpPr txBox="1">
            <a:spLocks noChangeArrowheads="1"/>
          </p:cNvSpPr>
          <p:nvPr/>
        </p:nvSpPr>
        <p:spPr bwMode="auto">
          <a:xfrm>
            <a:off x="6042025" y="4310063"/>
            <a:ext cx="533400" cy="482600"/>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u="sng"/>
              <a:t>1</a:t>
            </a:r>
            <a:endParaRPr lang="en-US" altLang="en-US" sz="2400"/>
          </a:p>
        </p:txBody>
      </p:sp>
      <p:sp>
        <p:nvSpPr>
          <p:cNvPr id="32800" name="Text Box 90">
            <a:extLst>
              <a:ext uri="{FF2B5EF4-FFF2-40B4-BE49-F238E27FC236}">
                <a16:creationId xmlns:a16="http://schemas.microsoft.com/office/drawing/2014/main" id="{16388F67-6D9B-4D64-8587-B74A8A08716F}"/>
              </a:ext>
            </a:extLst>
          </p:cNvPr>
          <p:cNvSpPr txBox="1">
            <a:spLocks noChangeArrowheads="1"/>
          </p:cNvSpPr>
          <p:nvPr/>
        </p:nvSpPr>
        <p:spPr bwMode="auto">
          <a:xfrm>
            <a:off x="6575425" y="4310063"/>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801" name="Text Box 91">
            <a:extLst>
              <a:ext uri="{FF2B5EF4-FFF2-40B4-BE49-F238E27FC236}">
                <a16:creationId xmlns:a16="http://schemas.microsoft.com/office/drawing/2014/main" id="{B6976FA2-7431-4A7A-BF07-BB4C548017C7}"/>
              </a:ext>
            </a:extLst>
          </p:cNvPr>
          <p:cNvSpPr txBox="1">
            <a:spLocks noChangeArrowheads="1"/>
          </p:cNvSpPr>
          <p:nvPr/>
        </p:nvSpPr>
        <p:spPr bwMode="auto">
          <a:xfrm>
            <a:off x="7108825" y="4310063"/>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802" name="Text Box 92">
            <a:extLst>
              <a:ext uri="{FF2B5EF4-FFF2-40B4-BE49-F238E27FC236}">
                <a16:creationId xmlns:a16="http://schemas.microsoft.com/office/drawing/2014/main" id="{AA59B360-3689-425B-91F9-693939BE52AE}"/>
              </a:ext>
            </a:extLst>
          </p:cNvPr>
          <p:cNvSpPr txBox="1">
            <a:spLocks noChangeArrowheads="1"/>
          </p:cNvSpPr>
          <p:nvPr/>
        </p:nvSpPr>
        <p:spPr bwMode="auto">
          <a:xfrm>
            <a:off x="6042025" y="4767263"/>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803" name="Text Box 93">
            <a:extLst>
              <a:ext uri="{FF2B5EF4-FFF2-40B4-BE49-F238E27FC236}">
                <a16:creationId xmlns:a16="http://schemas.microsoft.com/office/drawing/2014/main" id="{A3243AF1-1DE0-468F-8902-F50992286AFF}"/>
              </a:ext>
            </a:extLst>
          </p:cNvPr>
          <p:cNvSpPr txBox="1">
            <a:spLocks noChangeArrowheads="1"/>
          </p:cNvSpPr>
          <p:nvPr/>
        </p:nvSpPr>
        <p:spPr bwMode="auto">
          <a:xfrm>
            <a:off x="6575425" y="4767263"/>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804" name="Text Box 94">
            <a:extLst>
              <a:ext uri="{FF2B5EF4-FFF2-40B4-BE49-F238E27FC236}">
                <a16:creationId xmlns:a16="http://schemas.microsoft.com/office/drawing/2014/main" id="{2C0E8E30-4FEF-4833-9BD4-3CB4EA2C1870}"/>
              </a:ext>
            </a:extLst>
          </p:cNvPr>
          <p:cNvSpPr txBox="1">
            <a:spLocks noChangeArrowheads="1"/>
          </p:cNvSpPr>
          <p:nvPr/>
        </p:nvSpPr>
        <p:spPr bwMode="auto">
          <a:xfrm>
            <a:off x="7108825" y="4767263"/>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805" name="Text Box 95">
            <a:extLst>
              <a:ext uri="{FF2B5EF4-FFF2-40B4-BE49-F238E27FC236}">
                <a16:creationId xmlns:a16="http://schemas.microsoft.com/office/drawing/2014/main" id="{DC56864D-9486-4474-AF50-011454D48284}"/>
              </a:ext>
            </a:extLst>
          </p:cNvPr>
          <p:cNvSpPr txBox="1">
            <a:spLocks noChangeArrowheads="1"/>
          </p:cNvSpPr>
          <p:nvPr/>
        </p:nvSpPr>
        <p:spPr bwMode="auto">
          <a:xfrm>
            <a:off x="6042025" y="5224463"/>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806" name="Text Box 96">
            <a:extLst>
              <a:ext uri="{FF2B5EF4-FFF2-40B4-BE49-F238E27FC236}">
                <a16:creationId xmlns:a16="http://schemas.microsoft.com/office/drawing/2014/main" id="{FB949BFA-ED24-4436-B4B6-AB0207AD06DA}"/>
              </a:ext>
            </a:extLst>
          </p:cNvPr>
          <p:cNvSpPr txBox="1">
            <a:spLocks noChangeArrowheads="1"/>
          </p:cNvSpPr>
          <p:nvPr/>
        </p:nvSpPr>
        <p:spPr bwMode="auto">
          <a:xfrm>
            <a:off x="6575425" y="5224463"/>
            <a:ext cx="533400" cy="482600"/>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32807" name="Text Box 97">
            <a:extLst>
              <a:ext uri="{FF2B5EF4-FFF2-40B4-BE49-F238E27FC236}">
                <a16:creationId xmlns:a16="http://schemas.microsoft.com/office/drawing/2014/main" id="{88A9B9B1-FFED-40D8-9635-B3F02FFB41E8}"/>
              </a:ext>
            </a:extLst>
          </p:cNvPr>
          <p:cNvSpPr txBox="1">
            <a:spLocks noChangeArrowheads="1"/>
          </p:cNvSpPr>
          <p:nvPr/>
        </p:nvSpPr>
        <p:spPr bwMode="auto">
          <a:xfrm>
            <a:off x="7108825" y="5224463"/>
            <a:ext cx="533400" cy="482600"/>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2808" name="AutoShape 100">
            <a:extLst>
              <a:ext uri="{FF2B5EF4-FFF2-40B4-BE49-F238E27FC236}">
                <a16:creationId xmlns:a16="http://schemas.microsoft.com/office/drawing/2014/main" id="{2BFF4D8D-264C-45D0-9F44-0B06496D2798}"/>
              </a:ext>
            </a:extLst>
          </p:cNvPr>
          <p:cNvSpPr>
            <a:spLocks noChangeArrowheads="1"/>
          </p:cNvSpPr>
          <p:nvPr/>
        </p:nvSpPr>
        <p:spPr bwMode="auto">
          <a:xfrm>
            <a:off x="6678613" y="1201738"/>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809" name="AutoShape 101">
            <a:extLst>
              <a:ext uri="{FF2B5EF4-FFF2-40B4-BE49-F238E27FC236}">
                <a16:creationId xmlns:a16="http://schemas.microsoft.com/office/drawing/2014/main" id="{8D54F8B9-929B-45A4-B600-CE979FD74DFC}"/>
              </a:ext>
            </a:extLst>
          </p:cNvPr>
          <p:cNvSpPr>
            <a:spLocks noChangeArrowheads="1"/>
          </p:cNvSpPr>
          <p:nvPr/>
        </p:nvSpPr>
        <p:spPr bwMode="auto">
          <a:xfrm rot="16200000" flipV="1">
            <a:off x="6688138" y="4870450"/>
            <a:ext cx="293687" cy="246063"/>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810" name="AutoShape 102">
            <a:extLst>
              <a:ext uri="{FF2B5EF4-FFF2-40B4-BE49-F238E27FC236}">
                <a16:creationId xmlns:a16="http://schemas.microsoft.com/office/drawing/2014/main" id="{186CFD04-873C-4C8F-8893-397F716D2659}"/>
              </a:ext>
            </a:extLst>
          </p:cNvPr>
          <p:cNvSpPr>
            <a:spLocks noChangeArrowheads="1"/>
          </p:cNvSpPr>
          <p:nvPr/>
        </p:nvSpPr>
        <p:spPr bwMode="auto">
          <a:xfrm rot="10800000">
            <a:off x="6665913" y="4459288"/>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811" name="AutoShape 103">
            <a:extLst>
              <a:ext uri="{FF2B5EF4-FFF2-40B4-BE49-F238E27FC236}">
                <a16:creationId xmlns:a16="http://schemas.microsoft.com/office/drawing/2014/main" id="{CE4D7A8F-C70E-4C66-9134-487F0BF103B5}"/>
              </a:ext>
            </a:extLst>
          </p:cNvPr>
          <p:cNvSpPr>
            <a:spLocks noChangeArrowheads="1"/>
          </p:cNvSpPr>
          <p:nvPr/>
        </p:nvSpPr>
        <p:spPr bwMode="auto">
          <a:xfrm rot="5400000">
            <a:off x="6677025" y="3271838"/>
            <a:ext cx="293688" cy="246062"/>
          </a:xfrm>
          <a:prstGeom prst="rightArrow">
            <a:avLst>
              <a:gd name="adj1" fmla="val 41935"/>
              <a:gd name="adj2" fmla="val 48389"/>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812" name="AutoShape 104">
            <a:extLst>
              <a:ext uri="{FF2B5EF4-FFF2-40B4-BE49-F238E27FC236}">
                <a16:creationId xmlns:a16="http://schemas.microsoft.com/office/drawing/2014/main" id="{27716204-A658-4998-A7CB-BA33E835316D}"/>
              </a:ext>
            </a:extLst>
          </p:cNvPr>
          <p:cNvSpPr>
            <a:spLocks noChangeArrowheads="1"/>
          </p:cNvSpPr>
          <p:nvPr/>
        </p:nvSpPr>
        <p:spPr bwMode="auto">
          <a:xfrm rot="10800000">
            <a:off x="6700838" y="2824163"/>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813" name="Text Box 105">
            <a:extLst>
              <a:ext uri="{FF2B5EF4-FFF2-40B4-BE49-F238E27FC236}">
                <a16:creationId xmlns:a16="http://schemas.microsoft.com/office/drawing/2014/main" id="{144D3C58-3656-4DF8-BD7E-CC7B1E6FC28D}"/>
              </a:ext>
            </a:extLst>
          </p:cNvPr>
          <p:cNvSpPr txBox="1">
            <a:spLocks noChangeArrowheads="1"/>
          </p:cNvSpPr>
          <p:nvPr/>
        </p:nvSpPr>
        <p:spPr bwMode="auto">
          <a:xfrm>
            <a:off x="7727950" y="1565275"/>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2 spaces</a:t>
            </a:r>
          </a:p>
        </p:txBody>
      </p:sp>
      <p:sp>
        <p:nvSpPr>
          <p:cNvPr id="32814" name="Text Box 107">
            <a:extLst>
              <a:ext uri="{FF2B5EF4-FFF2-40B4-BE49-F238E27FC236}">
                <a16:creationId xmlns:a16="http://schemas.microsoft.com/office/drawing/2014/main" id="{45BA1F72-F6C8-437D-97B6-3D08DBFB3703}"/>
              </a:ext>
            </a:extLst>
          </p:cNvPr>
          <p:cNvSpPr txBox="1">
            <a:spLocks noChangeArrowheads="1"/>
          </p:cNvSpPr>
          <p:nvPr/>
        </p:nvSpPr>
        <p:spPr bwMode="auto">
          <a:xfrm>
            <a:off x="7750175" y="3176588"/>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3 spaces</a:t>
            </a:r>
          </a:p>
        </p:txBody>
      </p:sp>
      <p:sp>
        <p:nvSpPr>
          <p:cNvPr id="32815" name="Text Box 108">
            <a:extLst>
              <a:ext uri="{FF2B5EF4-FFF2-40B4-BE49-F238E27FC236}">
                <a16:creationId xmlns:a16="http://schemas.microsoft.com/office/drawing/2014/main" id="{7C2C573A-B7D7-40E7-A9AF-A35D302F789E}"/>
              </a:ext>
            </a:extLst>
          </p:cNvPr>
          <p:cNvSpPr txBox="1">
            <a:spLocks noChangeArrowheads="1"/>
          </p:cNvSpPr>
          <p:nvPr/>
        </p:nvSpPr>
        <p:spPr bwMode="auto">
          <a:xfrm>
            <a:off x="7737475" y="4751388"/>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3 spaces</a:t>
            </a:r>
          </a:p>
        </p:txBody>
      </p:sp>
      <p:sp>
        <p:nvSpPr>
          <p:cNvPr id="32816" name="Text Box 109">
            <a:extLst>
              <a:ext uri="{FF2B5EF4-FFF2-40B4-BE49-F238E27FC236}">
                <a16:creationId xmlns:a16="http://schemas.microsoft.com/office/drawing/2014/main" id="{FA41B326-CDC1-4F1A-B1AF-C0626BCEF074}"/>
              </a:ext>
            </a:extLst>
          </p:cNvPr>
          <p:cNvSpPr txBox="1">
            <a:spLocks noChangeArrowheads="1"/>
          </p:cNvSpPr>
          <p:nvPr/>
        </p:nvSpPr>
        <p:spPr bwMode="auto">
          <a:xfrm>
            <a:off x="7785100" y="5621338"/>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Total 8</a:t>
            </a:r>
          </a:p>
        </p:txBody>
      </p:sp>
      <p:sp>
        <p:nvSpPr>
          <p:cNvPr id="32817" name="Rectangle 111">
            <a:extLst>
              <a:ext uri="{FF2B5EF4-FFF2-40B4-BE49-F238E27FC236}">
                <a16:creationId xmlns:a16="http://schemas.microsoft.com/office/drawing/2014/main" id="{563D75F4-DFED-4436-824A-16E005600700}"/>
              </a:ext>
            </a:extLst>
          </p:cNvPr>
          <p:cNvSpPr>
            <a:spLocks noChangeArrowheads="1"/>
          </p:cNvSpPr>
          <p:nvPr/>
        </p:nvSpPr>
        <p:spPr bwMode="auto">
          <a:xfrm>
            <a:off x="0" y="6224588"/>
            <a:ext cx="9144000" cy="6334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2818" name="Text Box 112">
            <a:extLst>
              <a:ext uri="{FF2B5EF4-FFF2-40B4-BE49-F238E27FC236}">
                <a16:creationId xmlns:a16="http://schemas.microsoft.com/office/drawing/2014/main" id="{E9B5F6C3-EEDC-4267-86C4-444432E62DCC}"/>
              </a:ext>
            </a:extLst>
          </p:cNvPr>
          <p:cNvSpPr txBox="1">
            <a:spLocks noChangeArrowheads="1"/>
          </p:cNvSpPr>
          <p:nvPr/>
        </p:nvSpPr>
        <p:spPr bwMode="auto">
          <a:xfrm>
            <a:off x="566738" y="6248400"/>
            <a:ext cx="5387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Notation:   </a:t>
            </a:r>
            <a:r>
              <a:rPr lang="en-US" altLang="en-US" sz="2400" i="1" dirty="0"/>
              <a:t>h</a:t>
            </a:r>
            <a:r>
              <a:rPr lang="en-US" altLang="en-US" sz="2400" dirty="0"/>
              <a:t>(n)            </a:t>
            </a:r>
            <a:r>
              <a:rPr lang="en-US" altLang="en-US" sz="2400" i="1" dirty="0"/>
              <a:t>h</a:t>
            </a:r>
            <a:r>
              <a:rPr lang="en-US" altLang="en-US" sz="2400" dirty="0"/>
              <a:t>(current state) = 8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2C1DAD-D5B0-4D63-B936-B9886A60B6AD}"/>
              </a:ext>
            </a:extLst>
          </p:cNvPr>
          <p:cNvPicPr>
            <a:picLocks noChangeAspect="1"/>
          </p:cNvPicPr>
          <p:nvPr/>
        </p:nvPicPr>
        <p:blipFill rotWithShape="1">
          <a:blip r:embed="rId2"/>
          <a:srcRect b="22741"/>
          <a:stretch/>
        </p:blipFill>
        <p:spPr>
          <a:xfrm>
            <a:off x="2321560" y="2873225"/>
            <a:ext cx="6350000" cy="3679472"/>
          </a:xfrm>
          <a:prstGeom prst="rect">
            <a:avLst/>
          </a:prstGeom>
          <a:ln>
            <a:solidFill>
              <a:schemeClr val="bg1">
                <a:lumMod val="50000"/>
              </a:schemeClr>
            </a:solidFill>
          </a:ln>
        </p:spPr>
      </p:pic>
      <p:sp>
        <p:nvSpPr>
          <p:cNvPr id="5" name="TextBox 4">
            <a:extLst>
              <a:ext uri="{FF2B5EF4-FFF2-40B4-BE49-F238E27FC236}">
                <a16:creationId xmlns:a16="http://schemas.microsoft.com/office/drawing/2014/main" id="{9446F984-762A-4B81-9EDF-5A9AD945F05C}"/>
              </a:ext>
            </a:extLst>
          </p:cNvPr>
          <p:cNvSpPr txBox="1"/>
          <p:nvPr/>
        </p:nvSpPr>
        <p:spPr>
          <a:xfrm>
            <a:off x="269240" y="206048"/>
            <a:ext cx="8702040" cy="2308324"/>
          </a:xfrm>
          <a:prstGeom prst="rect">
            <a:avLst/>
          </a:prstGeom>
          <a:noFill/>
        </p:spPr>
        <p:txBody>
          <a:bodyPr wrap="square">
            <a:spAutoFit/>
          </a:bodyPr>
          <a:lstStyle/>
          <a:p>
            <a:r>
              <a:rPr lang="en-US" altLang="en-US" dirty="0">
                <a:solidFill>
                  <a:schemeClr val="tx1"/>
                </a:solidFill>
              </a:rPr>
              <a:t>We can use a heuristic with our general search algorithm.</a:t>
            </a:r>
          </a:p>
          <a:p>
            <a:endParaRPr lang="en-US" altLang="en-US" dirty="0">
              <a:solidFill>
                <a:schemeClr val="tx1"/>
              </a:solidFill>
            </a:endParaRPr>
          </a:p>
          <a:p>
            <a:r>
              <a:rPr lang="en-US" altLang="en-US" dirty="0">
                <a:solidFill>
                  <a:schemeClr val="tx1"/>
                </a:solidFill>
              </a:rPr>
              <a:t>We simply use the queuing function, sort by cheapest </a:t>
            </a:r>
            <a:r>
              <a:rPr lang="en-US" altLang="en-US" i="1" dirty="0">
                <a:solidFill>
                  <a:schemeClr val="tx1"/>
                </a:solidFill>
              </a:rPr>
              <a:t>h</a:t>
            </a:r>
            <a:r>
              <a:rPr lang="en-US" altLang="en-US" dirty="0">
                <a:solidFill>
                  <a:schemeClr val="tx1"/>
                </a:solidFill>
              </a:rPr>
              <a:t>(n).</a:t>
            </a:r>
          </a:p>
          <a:p>
            <a:endParaRPr lang="en-US" altLang="en-US" dirty="0">
              <a:solidFill>
                <a:schemeClr val="tx1"/>
              </a:solidFill>
            </a:endParaRPr>
          </a:p>
          <a:p>
            <a:r>
              <a:rPr lang="en-US" altLang="en-US" dirty="0">
                <a:solidFill>
                  <a:schemeClr val="tx1"/>
                </a:solidFill>
              </a:rPr>
              <a:t>This algorithm is called </a:t>
            </a:r>
            <a:r>
              <a:rPr lang="en-US" altLang="en-US" i="1" dirty="0">
                <a:solidFill>
                  <a:schemeClr val="tx1"/>
                </a:solidFill>
              </a:rPr>
              <a:t>greedy search </a:t>
            </a:r>
            <a:r>
              <a:rPr lang="en-US" altLang="en-US" dirty="0">
                <a:solidFill>
                  <a:schemeClr val="tx1"/>
                </a:solidFill>
              </a:rPr>
              <a:t>or </a:t>
            </a:r>
            <a:r>
              <a:rPr lang="en-US" altLang="en-US" i="1" dirty="0">
                <a:solidFill>
                  <a:schemeClr val="tx1"/>
                </a:solidFill>
              </a:rPr>
              <a:t>hill climbing search </a:t>
            </a:r>
            <a:r>
              <a:rPr lang="en-US" altLang="en-US" dirty="0">
                <a:solidFill>
                  <a:schemeClr val="tx1"/>
                </a:solidFill>
              </a:rPr>
              <a:t>or</a:t>
            </a:r>
            <a:r>
              <a:rPr lang="en-US" altLang="en-US" i="1" dirty="0">
                <a:solidFill>
                  <a:schemeClr val="tx1"/>
                </a:solidFill>
              </a:rPr>
              <a:t> best first search </a:t>
            </a:r>
            <a:endParaRPr lang="en-US" i="1" dirty="0">
              <a:solidFill>
                <a:schemeClr val="tx1"/>
              </a:solidFill>
            </a:endParaRPr>
          </a:p>
        </p:txBody>
      </p:sp>
    </p:spTree>
    <p:extLst>
      <p:ext uri="{BB962C8B-B14F-4D97-AF65-F5344CB8AC3E}">
        <p14:creationId xmlns:p14="http://schemas.microsoft.com/office/powerpoint/2010/main" val="3944439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4">
            <a:extLst>
              <a:ext uri="{FF2B5EF4-FFF2-40B4-BE49-F238E27FC236}">
                <a16:creationId xmlns:a16="http://schemas.microsoft.com/office/drawing/2014/main" id="{53D0201B-9722-4394-9E7A-1E3C5F0416C5}"/>
              </a:ext>
            </a:extLst>
          </p:cNvPr>
          <p:cNvGrpSpPr>
            <a:grpSpLocks/>
          </p:cNvGrpSpPr>
          <p:nvPr/>
        </p:nvGrpSpPr>
        <p:grpSpPr bwMode="auto">
          <a:xfrm>
            <a:off x="4083050" y="252413"/>
            <a:ext cx="4906963" cy="6386512"/>
            <a:chOff x="173" y="114"/>
            <a:chExt cx="3091" cy="4023"/>
          </a:xfrm>
        </p:grpSpPr>
        <p:pic>
          <p:nvPicPr>
            <p:cNvPr id="33813" name="Picture 2">
              <a:extLst>
                <a:ext uri="{FF2B5EF4-FFF2-40B4-BE49-F238E27FC236}">
                  <a16:creationId xmlns:a16="http://schemas.microsoft.com/office/drawing/2014/main" id="{F6B9B285-2647-40FA-99DD-42DE9EE6C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 y="114"/>
              <a:ext cx="2883" cy="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4" name="Text Box 3">
              <a:extLst>
                <a:ext uri="{FF2B5EF4-FFF2-40B4-BE49-F238E27FC236}">
                  <a16:creationId xmlns:a16="http://schemas.microsoft.com/office/drawing/2014/main" id="{25C3EC5D-C544-4347-89FB-B1C500A02B55}"/>
                </a:ext>
              </a:extLst>
            </p:cNvPr>
            <p:cNvSpPr txBox="1">
              <a:spLocks noChangeArrowheads="1"/>
            </p:cNvSpPr>
            <p:nvPr/>
          </p:nvSpPr>
          <p:spPr bwMode="auto">
            <a:xfrm>
              <a:off x="1238" y="25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5</a:t>
              </a:r>
              <a:endParaRPr lang="en-US" altLang="en-US" sz="2400"/>
            </a:p>
          </p:txBody>
        </p:sp>
        <p:sp>
          <p:nvSpPr>
            <p:cNvPr id="33815" name="Text Box 4">
              <a:extLst>
                <a:ext uri="{FF2B5EF4-FFF2-40B4-BE49-F238E27FC236}">
                  <a16:creationId xmlns:a16="http://schemas.microsoft.com/office/drawing/2014/main" id="{56E8E161-FF86-43F1-8B63-6047D2849A8A}"/>
                </a:ext>
              </a:extLst>
            </p:cNvPr>
            <p:cNvSpPr txBox="1">
              <a:spLocks noChangeArrowheads="1"/>
            </p:cNvSpPr>
            <p:nvPr/>
          </p:nvSpPr>
          <p:spPr bwMode="auto">
            <a:xfrm>
              <a:off x="816" y="94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6</a:t>
              </a:r>
              <a:endParaRPr lang="en-US" altLang="en-US" sz="2400"/>
            </a:p>
          </p:txBody>
        </p:sp>
        <p:sp>
          <p:nvSpPr>
            <p:cNvPr id="33816" name="Text Box 5">
              <a:extLst>
                <a:ext uri="{FF2B5EF4-FFF2-40B4-BE49-F238E27FC236}">
                  <a16:creationId xmlns:a16="http://schemas.microsoft.com/office/drawing/2014/main" id="{7792C2F4-9B30-486B-B087-ED57EB006E76}"/>
                </a:ext>
              </a:extLst>
            </p:cNvPr>
            <p:cNvSpPr txBox="1">
              <a:spLocks noChangeArrowheads="1"/>
            </p:cNvSpPr>
            <p:nvPr/>
          </p:nvSpPr>
          <p:spPr bwMode="auto">
            <a:xfrm>
              <a:off x="1675" y="94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4</a:t>
              </a:r>
              <a:endParaRPr lang="en-US" altLang="en-US" sz="2400"/>
            </a:p>
          </p:txBody>
        </p:sp>
        <p:sp>
          <p:nvSpPr>
            <p:cNvPr id="33817" name="Text Box 6">
              <a:extLst>
                <a:ext uri="{FF2B5EF4-FFF2-40B4-BE49-F238E27FC236}">
                  <a16:creationId xmlns:a16="http://schemas.microsoft.com/office/drawing/2014/main" id="{C5B6A725-164B-4212-8C6A-B50259B8CC3D}"/>
                </a:ext>
              </a:extLst>
            </p:cNvPr>
            <p:cNvSpPr txBox="1">
              <a:spLocks noChangeArrowheads="1"/>
            </p:cNvSpPr>
            <p:nvPr/>
          </p:nvSpPr>
          <p:spPr bwMode="auto">
            <a:xfrm>
              <a:off x="1691" y="164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3</a:t>
              </a:r>
              <a:endParaRPr lang="en-US" altLang="en-US" sz="2400"/>
            </a:p>
          </p:txBody>
        </p:sp>
        <p:sp>
          <p:nvSpPr>
            <p:cNvPr id="33818" name="Text Box 7">
              <a:extLst>
                <a:ext uri="{FF2B5EF4-FFF2-40B4-BE49-F238E27FC236}">
                  <a16:creationId xmlns:a16="http://schemas.microsoft.com/office/drawing/2014/main" id="{4B6E1E42-D719-4A38-9C93-5CAE55C24231}"/>
                </a:ext>
              </a:extLst>
            </p:cNvPr>
            <p:cNvSpPr txBox="1">
              <a:spLocks noChangeArrowheads="1"/>
            </p:cNvSpPr>
            <p:nvPr/>
          </p:nvSpPr>
          <p:spPr bwMode="auto">
            <a:xfrm>
              <a:off x="1260" y="234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4</a:t>
              </a:r>
              <a:endParaRPr lang="en-US" altLang="en-US" sz="2400"/>
            </a:p>
          </p:txBody>
        </p:sp>
        <p:sp>
          <p:nvSpPr>
            <p:cNvPr id="33819" name="Text Box 8">
              <a:extLst>
                <a:ext uri="{FF2B5EF4-FFF2-40B4-BE49-F238E27FC236}">
                  <a16:creationId xmlns:a16="http://schemas.microsoft.com/office/drawing/2014/main" id="{EDE2F6A4-160A-441D-9594-F58AA44BD47C}"/>
                </a:ext>
              </a:extLst>
            </p:cNvPr>
            <p:cNvSpPr txBox="1">
              <a:spLocks noChangeArrowheads="1"/>
            </p:cNvSpPr>
            <p:nvPr/>
          </p:nvSpPr>
          <p:spPr bwMode="auto">
            <a:xfrm>
              <a:off x="2119" y="2347"/>
              <a:ext cx="2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2</a:t>
              </a:r>
              <a:endParaRPr lang="en-US" altLang="en-US" sz="2400"/>
            </a:p>
          </p:txBody>
        </p:sp>
        <p:sp>
          <p:nvSpPr>
            <p:cNvPr id="33820" name="Text Box 9">
              <a:extLst>
                <a:ext uri="{FF2B5EF4-FFF2-40B4-BE49-F238E27FC236}">
                  <a16:creationId xmlns:a16="http://schemas.microsoft.com/office/drawing/2014/main" id="{34DD51BA-A92F-4388-B42B-D1E80F05B332}"/>
                </a:ext>
              </a:extLst>
            </p:cNvPr>
            <p:cNvSpPr txBox="1">
              <a:spLocks noChangeArrowheads="1"/>
            </p:cNvSpPr>
            <p:nvPr/>
          </p:nvSpPr>
          <p:spPr bwMode="auto">
            <a:xfrm>
              <a:off x="1260" y="301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a:t>
              </a:r>
              <a:endParaRPr lang="en-US" altLang="en-US" sz="2400"/>
            </a:p>
          </p:txBody>
        </p:sp>
        <p:sp>
          <p:nvSpPr>
            <p:cNvPr id="33821" name="Text Box 10">
              <a:extLst>
                <a:ext uri="{FF2B5EF4-FFF2-40B4-BE49-F238E27FC236}">
                  <a16:creationId xmlns:a16="http://schemas.microsoft.com/office/drawing/2014/main" id="{10E9D937-BF55-4444-B2DE-FE2838F9106E}"/>
                </a:ext>
              </a:extLst>
            </p:cNvPr>
            <p:cNvSpPr txBox="1">
              <a:spLocks noChangeArrowheads="1"/>
            </p:cNvSpPr>
            <p:nvPr/>
          </p:nvSpPr>
          <p:spPr bwMode="auto">
            <a:xfrm>
              <a:off x="2157" y="302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3</a:t>
              </a:r>
              <a:endParaRPr lang="en-US" altLang="en-US" sz="2400"/>
            </a:p>
          </p:txBody>
        </p:sp>
        <p:sp>
          <p:nvSpPr>
            <p:cNvPr id="33822" name="Text Box 11">
              <a:extLst>
                <a:ext uri="{FF2B5EF4-FFF2-40B4-BE49-F238E27FC236}">
                  <a16:creationId xmlns:a16="http://schemas.microsoft.com/office/drawing/2014/main" id="{26059541-F010-4383-B8DF-2047BE800605}"/>
                </a:ext>
              </a:extLst>
            </p:cNvPr>
            <p:cNvSpPr txBox="1">
              <a:spLocks noChangeArrowheads="1"/>
            </p:cNvSpPr>
            <p:nvPr/>
          </p:nvSpPr>
          <p:spPr bwMode="auto">
            <a:xfrm>
              <a:off x="3052" y="3037"/>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3</a:t>
              </a:r>
              <a:endParaRPr lang="en-US" altLang="en-US" sz="2400"/>
            </a:p>
          </p:txBody>
        </p:sp>
        <p:sp>
          <p:nvSpPr>
            <p:cNvPr id="33823" name="Text Box 12">
              <a:extLst>
                <a:ext uri="{FF2B5EF4-FFF2-40B4-BE49-F238E27FC236}">
                  <a16:creationId xmlns:a16="http://schemas.microsoft.com/office/drawing/2014/main" id="{2717C449-0201-435A-9F0D-3FD0EF39057D}"/>
                </a:ext>
              </a:extLst>
            </p:cNvPr>
            <p:cNvSpPr txBox="1">
              <a:spLocks noChangeArrowheads="1"/>
            </p:cNvSpPr>
            <p:nvPr/>
          </p:nvSpPr>
          <p:spPr bwMode="auto">
            <a:xfrm>
              <a:off x="771" y="372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0</a:t>
              </a:r>
              <a:endParaRPr lang="en-US" altLang="en-US" sz="2400"/>
            </a:p>
          </p:txBody>
        </p:sp>
        <p:sp>
          <p:nvSpPr>
            <p:cNvPr id="33824" name="Text Box 13">
              <a:extLst>
                <a:ext uri="{FF2B5EF4-FFF2-40B4-BE49-F238E27FC236}">
                  <a16:creationId xmlns:a16="http://schemas.microsoft.com/office/drawing/2014/main" id="{9B45F763-B58F-4E47-BFC9-3C2A06782869}"/>
                </a:ext>
              </a:extLst>
            </p:cNvPr>
            <p:cNvSpPr txBox="1">
              <a:spLocks noChangeArrowheads="1"/>
            </p:cNvSpPr>
            <p:nvPr/>
          </p:nvSpPr>
          <p:spPr bwMode="auto">
            <a:xfrm>
              <a:off x="1690" y="374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2</a:t>
              </a:r>
              <a:endParaRPr lang="en-US" altLang="en-US" sz="2400"/>
            </a:p>
          </p:txBody>
        </p:sp>
      </p:grpSp>
      <p:sp>
        <p:nvSpPr>
          <p:cNvPr id="33795" name="Text Box 15">
            <a:extLst>
              <a:ext uri="{FF2B5EF4-FFF2-40B4-BE49-F238E27FC236}">
                <a16:creationId xmlns:a16="http://schemas.microsoft.com/office/drawing/2014/main" id="{1C712CEE-3216-41A1-8029-EB4D029878EB}"/>
              </a:ext>
            </a:extLst>
          </p:cNvPr>
          <p:cNvSpPr txBox="1">
            <a:spLocks noChangeArrowheads="1"/>
          </p:cNvSpPr>
          <p:nvPr/>
        </p:nvSpPr>
        <p:spPr bwMode="auto">
          <a:xfrm>
            <a:off x="249238" y="1143000"/>
            <a:ext cx="31146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We can use heuristics to guide “hill climbing” search. </a:t>
            </a:r>
          </a:p>
          <a:p>
            <a:pPr>
              <a:spcBef>
                <a:spcPct val="0"/>
              </a:spcBef>
              <a:buFontTx/>
              <a:buNone/>
            </a:pPr>
            <a:endParaRPr lang="en-US" altLang="en-US" sz="2400" dirty="0"/>
          </a:p>
          <a:p>
            <a:pPr>
              <a:spcBef>
                <a:spcPct val="0"/>
              </a:spcBef>
              <a:buFontTx/>
              <a:buNone/>
            </a:pPr>
            <a:r>
              <a:rPr lang="en-US" altLang="en-US" sz="2400" dirty="0"/>
              <a:t>In this example, the Manhattan Distance heuristic helps us quickly find a solution to the 8-puzzle.   </a:t>
            </a:r>
          </a:p>
        </p:txBody>
      </p:sp>
      <p:grpSp>
        <p:nvGrpSpPr>
          <p:cNvPr id="33796" name="Group 18">
            <a:extLst>
              <a:ext uri="{FF2B5EF4-FFF2-40B4-BE49-F238E27FC236}">
                <a16:creationId xmlns:a16="http://schemas.microsoft.com/office/drawing/2014/main" id="{86DBD2C7-481E-495F-9C65-2CB443644E12}"/>
              </a:ext>
            </a:extLst>
          </p:cNvPr>
          <p:cNvGrpSpPr>
            <a:grpSpLocks/>
          </p:cNvGrpSpPr>
          <p:nvPr/>
        </p:nvGrpSpPr>
        <p:grpSpPr bwMode="auto">
          <a:xfrm>
            <a:off x="4867275" y="1150938"/>
            <a:ext cx="835025" cy="106362"/>
            <a:chOff x="3066" y="725"/>
            <a:chExt cx="526" cy="67"/>
          </a:xfrm>
        </p:grpSpPr>
        <p:sp>
          <p:nvSpPr>
            <p:cNvPr id="33811" name="Line 16">
              <a:extLst>
                <a:ext uri="{FF2B5EF4-FFF2-40B4-BE49-F238E27FC236}">
                  <a16:creationId xmlns:a16="http://schemas.microsoft.com/office/drawing/2014/main" id="{A2AEB345-9DE6-4E5B-8202-686DC70AC4F0}"/>
                </a:ext>
              </a:extLst>
            </p:cNvPr>
            <p:cNvSpPr>
              <a:spLocks noChangeShapeType="1"/>
            </p:cNvSpPr>
            <p:nvPr/>
          </p:nvSpPr>
          <p:spPr bwMode="auto">
            <a:xfrm flipH="1">
              <a:off x="3066" y="725"/>
              <a:ext cx="193" cy="6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2" name="Line 17">
              <a:extLst>
                <a:ext uri="{FF2B5EF4-FFF2-40B4-BE49-F238E27FC236}">
                  <a16:creationId xmlns:a16="http://schemas.microsoft.com/office/drawing/2014/main" id="{8EBCCA15-E85A-4196-9370-33904FEC73A3}"/>
                </a:ext>
              </a:extLst>
            </p:cNvPr>
            <p:cNvSpPr>
              <a:spLocks noChangeShapeType="1"/>
            </p:cNvSpPr>
            <p:nvPr/>
          </p:nvSpPr>
          <p:spPr bwMode="auto">
            <a:xfrm>
              <a:off x="3399" y="725"/>
              <a:ext cx="193" cy="6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797" name="Group 19">
            <a:extLst>
              <a:ext uri="{FF2B5EF4-FFF2-40B4-BE49-F238E27FC236}">
                <a16:creationId xmlns:a16="http://schemas.microsoft.com/office/drawing/2014/main" id="{E4A3D942-4A63-4966-BD6B-1F9146CC29FF}"/>
              </a:ext>
            </a:extLst>
          </p:cNvPr>
          <p:cNvGrpSpPr>
            <a:grpSpLocks/>
          </p:cNvGrpSpPr>
          <p:nvPr/>
        </p:nvGrpSpPr>
        <p:grpSpPr bwMode="auto">
          <a:xfrm>
            <a:off x="5632450" y="3384550"/>
            <a:ext cx="835025" cy="106363"/>
            <a:chOff x="3066" y="725"/>
            <a:chExt cx="526" cy="67"/>
          </a:xfrm>
        </p:grpSpPr>
        <p:sp>
          <p:nvSpPr>
            <p:cNvPr id="33809" name="Line 20">
              <a:extLst>
                <a:ext uri="{FF2B5EF4-FFF2-40B4-BE49-F238E27FC236}">
                  <a16:creationId xmlns:a16="http://schemas.microsoft.com/office/drawing/2014/main" id="{ABDF477E-8275-4BDB-9B5F-17D4E17E4A5F}"/>
                </a:ext>
              </a:extLst>
            </p:cNvPr>
            <p:cNvSpPr>
              <a:spLocks noChangeShapeType="1"/>
            </p:cNvSpPr>
            <p:nvPr/>
          </p:nvSpPr>
          <p:spPr bwMode="auto">
            <a:xfrm flipH="1">
              <a:off x="3066" y="725"/>
              <a:ext cx="193" cy="6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0" name="Line 21">
              <a:extLst>
                <a:ext uri="{FF2B5EF4-FFF2-40B4-BE49-F238E27FC236}">
                  <a16:creationId xmlns:a16="http://schemas.microsoft.com/office/drawing/2014/main" id="{CCE62CCF-6773-4544-9D1E-01EA7D776C4A}"/>
                </a:ext>
              </a:extLst>
            </p:cNvPr>
            <p:cNvSpPr>
              <a:spLocks noChangeShapeType="1"/>
            </p:cNvSpPr>
            <p:nvPr/>
          </p:nvSpPr>
          <p:spPr bwMode="auto">
            <a:xfrm>
              <a:off x="3399" y="725"/>
              <a:ext cx="193" cy="6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798" name="Group 22">
            <a:extLst>
              <a:ext uri="{FF2B5EF4-FFF2-40B4-BE49-F238E27FC236}">
                <a16:creationId xmlns:a16="http://schemas.microsoft.com/office/drawing/2014/main" id="{9066E1FF-6EB8-41B1-B548-8A02C10D1254}"/>
              </a:ext>
            </a:extLst>
          </p:cNvPr>
          <p:cNvGrpSpPr>
            <a:grpSpLocks/>
          </p:cNvGrpSpPr>
          <p:nvPr/>
        </p:nvGrpSpPr>
        <p:grpSpPr bwMode="auto">
          <a:xfrm>
            <a:off x="4891088" y="5595938"/>
            <a:ext cx="835025" cy="106362"/>
            <a:chOff x="3066" y="725"/>
            <a:chExt cx="526" cy="67"/>
          </a:xfrm>
        </p:grpSpPr>
        <p:sp>
          <p:nvSpPr>
            <p:cNvPr id="33807" name="Line 23">
              <a:extLst>
                <a:ext uri="{FF2B5EF4-FFF2-40B4-BE49-F238E27FC236}">
                  <a16:creationId xmlns:a16="http://schemas.microsoft.com/office/drawing/2014/main" id="{8E2765E1-434D-4367-AAA6-CBE76BF5D3A3}"/>
                </a:ext>
              </a:extLst>
            </p:cNvPr>
            <p:cNvSpPr>
              <a:spLocks noChangeShapeType="1"/>
            </p:cNvSpPr>
            <p:nvPr/>
          </p:nvSpPr>
          <p:spPr bwMode="auto">
            <a:xfrm flipH="1">
              <a:off x="3066" y="725"/>
              <a:ext cx="193" cy="6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8" name="Line 24">
              <a:extLst>
                <a:ext uri="{FF2B5EF4-FFF2-40B4-BE49-F238E27FC236}">
                  <a16:creationId xmlns:a16="http://schemas.microsoft.com/office/drawing/2014/main" id="{16F475FF-1EEB-4DC8-9498-47F4B6FD6AE8}"/>
                </a:ext>
              </a:extLst>
            </p:cNvPr>
            <p:cNvSpPr>
              <a:spLocks noChangeShapeType="1"/>
            </p:cNvSpPr>
            <p:nvPr/>
          </p:nvSpPr>
          <p:spPr bwMode="auto">
            <a:xfrm>
              <a:off x="3399" y="725"/>
              <a:ext cx="193" cy="6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799" name="Group 25">
            <a:extLst>
              <a:ext uri="{FF2B5EF4-FFF2-40B4-BE49-F238E27FC236}">
                <a16:creationId xmlns:a16="http://schemas.microsoft.com/office/drawing/2014/main" id="{B5ED647B-8323-434D-AA44-DA9EABCC018C}"/>
              </a:ext>
            </a:extLst>
          </p:cNvPr>
          <p:cNvGrpSpPr>
            <a:grpSpLocks/>
          </p:cNvGrpSpPr>
          <p:nvPr/>
        </p:nvGrpSpPr>
        <p:grpSpPr bwMode="auto">
          <a:xfrm>
            <a:off x="5654675" y="4479925"/>
            <a:ext cx="2092325" cy="125413"/>
            <a:chOff x="3066" y="725"/>
            <a:chExt cx="526" cy="67"/>
          </a:xfrm>
        </p:grpSpPr>
        <p:sp>
          <p:nvSpPr>
            <p:cNvPr id="33805" name="Line 26">
              <a:extLst>
                <a:ext uri="{FF2B5EF4-FFF2-40B4-BE49-F238E27FC236}">
                  <a16:creationId xmlns:a16="http://schemas.microsoft.com/office/drawing/2014/main" id="{3972634D-EB42-4574-8684-C562FE8D7571}"/>
                </a:ext>
              </a:extLst>
            </p:cNvPr>
            <p:cNvSpPr>
              <a:spLocks noChangeShapeType="1"/>
            </p:cNvSpPr>
            <p:nvPr/>
          </p:nvSpPr>
          <p:spPr bwMode="auto">
            <a:xfrm flipH="1">
              <a:off x="3066" y="725"/>
              <a:ext cx="193" cy="6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6" name="Line 27">
              <a:extLst>
                <a:ext uri="{FF2B5EF4-FFF2-40B4-BE49-F238E27FC236}">
                  <a16:creationId xmlns:a16="http://schemas.microsoft.com/office/drawing/2014/main" id="{F74EF415-4D53-4788-B40C-3099D711D74D}"/>
                </a:ext>
              </a:extLst>
            </p:cNvPr>
            <p:cNvSpPr>
              <a:spLocks noChangeShapeType="1"/>
            </p:cNvSpPr>
            <p:nvPr/>
          </p:nvSpPr>
          <p:spPr bwMode="auto">
            <a:xfrm>
              <a:off x="3399" y="725"/>
              <a:ext cx="193" cy="6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3800" name="Line 28">
            <a:extLst>
              <a:ext uri="{FF2B5EF4-FFF2-40B4-BE49-F238E27FC236}">
                <a16:creationId xmlns:a16="http://schemas.microsoft.com/office/drawing/2014/main" id="{E4D9856C-4A7A-4A88-8FA1-AA0D52703F84}"/>
              </a:ext>
            </a:extLst>
          </p:cNvPr>
          <p:cNvSpPr>
            <a:spLocks noChangeShapeType="1"/>
          </p:cNvSpPr>
          <p:nvPr/>
        </p:nvSpPr>
        <p:spPr bwMode="auto">
          <a:xfrm>
            <a:off x="5984875" y="2244725"/>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1" name="Line 29">
            <a:extLst>
              <a:ext uri="{FF2B5EF4-FFF2-40B4-BE49-F238E27FC236}">
                <a16:creationId xmlns:a16="http://schemas.microsoft.com/office/drawing/2014/main" id="{536E6E84-B03A-4D75-A30C-2E02EE9B756C}"/>
              </a:ext>
            </a:extLst>
          </p:cNvPr>
          <p:cNvSpPr>
            <a:spLocks noChangeShapeType="1"/>
          </p:cNvSpPr>
          <p:nvPr/>
        </p:nvSpPr>
        <p:spPr bwMode="auto">
          <a:xfrm>
            <a:off x="6724650" y="4454525"/>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30">
            <a:extLst>
              <a:ext uri="{FF2B5EF4-FFF2-40B4-BE49-F238E27FC236}">
                <a16:creationId xmlns:a16="http://schemas.microsoft.com/office/drawing/2014/main" id="{6BDED527-7500-4216-BA5B-D3F2320B10DA}"/>
              </a:ext>
            </a:extLst>
          </p:cNvPr>
          <p:cNvSpPr txBox="1">
            <a:spLocks noChangeArrowheads="1"/>
          </p:cNvSpPr>
          <p:nvPr/>
        </p:nvSpPr>
        <p:spPr bwMode="auto">
          <a:xfrm>
            <a:off x="554038" y="5846763"/>
            <a:ext cx="28876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bg2"/>
                </a:solidFill>
              </a:rPr>
              <a:t>But “hill climbing has a problem...”</a:t>
            </a:r>
            <a:endParaRPr lang="en-US" altLang="en-US" sz="2400"/>
          </a:p>
        </p:txBody>
      </p:sp>
      <p:sp>
        <p:nvSpPr>
          <p:cNvPr id="33803" name="Rectangle 31">
            <a:extLst>
              <a:ext uri="{FF2B5EF4-FFF2-40B4-BE49-F238E27FC236}">
                <a16:creationId xmlns:a16="http://schemas.microsoft.com/office/drawing/2014/main" id="{DE8E1730-E88E-4620-A246-88C2279E1C0E}"/>
              </a:ext>
            </a:extLst>
          </p:cNvPr>
          <p:cNvSpPr>
            <a:spLocks noChangeArrowheads="1"/>
          </p:cNvSpPr>
          <p:nvPr/>
        </p:nvSpPr>
        <p:spPr bwMode="auto">
          <a:xfrm>
            <a:off x="7473950" y="161925"/>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t>h</a:t>
            </a:r>
            <a:r>
              <a:rPr lang="en-US" altLang="en-US" sz="2400"/>
              <a:t>(n)</a:t>
            </a:r>
          </a:p>
        </p:txBody>
      </p:sp>
      <p:sp>
        <p:nvSpPr>
          <p:cNvPr id="33804" name="Line 32">
            <a:extLst>
              <a:ext uri="{FF2B5EF4-FFF2-40B4-BE49-F238E27FC236}">
                <a16:creationId xmlns:a16="http://schemas.microsoft.com/office/drawing/2014/main" id="{E365E591-7A03-41AA-9873-480B5231CB71}"/>
              </a:ext>
            </a:extLst>
          </p:cNvPr>
          <p:cNvSpPr>
            <a:spLocks noChangeShapeType="1"/>
          </p:cNvSpPr>
          <p:nvPr/>
        </p:nvSpPr>
        <p:spPr bwMode="auto">
          <a:xfrm flipH="1">
            <a:off x="6338888" y="434975"/>
            <a:ext cx="1185862" cy="2238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16">
            <a:extLst>
              <a:ext uri="{FF2B5EF4-FFF2-40B4-BE49-F238E27FC236}">
                <a16:creationId xmlns:a16="http://schemas.microsoft.com/office/drawing/2014/main" id="{01C5112C-323F-4602-81A5-ABB70F1DF25C}"/>
              </a:ext>
            </a:extLst>
          </p:cNvPr>
          <p:cNvSpPr>
            <a:spLocks noChangeShapeType="1"/>
          </p:cNvSpPr>
          <p:nvPr/>
        </p:nvSpPr>
        <p:spPr bwMode="auto">
          <a:xfrm flipH="1">
            <a:off x="5363528" y="107951"/>
            <a:ext cx="306388" cy="1063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71">
            <a:extLst>
              <a:ext uri="{FF2B5EF4-FFF2-40B4-BE49-F238E27FC236}">
                <a16:creationId xmlns:a16="http://schemas.microsoft.com/office/drawing/2014/main" id="{D92E1F87-90FA-4B1D-A6D5-78EC20FCBDBC}"/>
              </a:ext>
            </a:extLst>
          </p:cNvPr>
          <p:cNvGrpSpPr>
            <a:grpSpLocks/>
          </p:cNvGrpSpPr>
          <p:nvPr/>
        </p:nvGrpSpPr>
        <p:grpSpPr bwMode="auto">
          <a:xfrm>
            <a:off x="3103563" y="250825"/>
            <a:ext cx="5899150" cy="5829300"/>
            <a:chOff x="1796" y="136"/>
            <a:chExt cx="3716" cy="3672"/>
          </a:xfrm>
        </p:grpSpPr>
        <p:grpSp>
          <p:nvGrpSpPr>
            <p:cNvPr id="34822" name="Group 65">
              <a:extLst>
                <a:ext uri="{FF2B5EF4-FFF2-40B4-BE49-F238E27FC236}">
                  <a16:creationId xmlns:a16="http://schemas.microsoft.com/office/drawing/2014/main" id="{4C76A5F1-AF95-46B9-A2B6-0673B09B5B3C}"/>
                </a:ext>
              </a:extLst>
            </p:cNvPr>
            <p:cNvGrpSpPr>
              <a:grpSpLocks/>
            </p:cNvGrpSpPr>
            <p:nvPr/>
          </p:nvGrpSpPr>
          <p:grpSpPr bwMode="auto">
            <a:xfrm>
              <a:off x="1796" y="136"/>
              <a:ext cx="3460" cy="3672"/>
              <a:chOff x="2166" y="151"/>
              <a:chExt cx="3460" cy="3672"/>
            </a:xfrm>
          </p:grpSpPr>
          <p:grpSp>
            <p:nvGrpSpPr>
              <p:cNvPr id="34828" name="Group 2">
                <a:extLst>
                  <a:ext uri="{FF2B5EF4-FFF2-40B4-BE49-F238E27FC236}">
                    <a16:creationId xmlns:a16="http://schemas.microsoft.com/office/drawing/2014/main" id="{21CB8D58-302B-4D6D-ADBD-121E64A02212}"/>
                  </a:ext>
                </a:extLst>
              </p:cNvPr>
              <p:cNvGrpSpPr>
                <a:grpSpLocks/>
              </p:cNvGrpSpPr>
              <p:nvPr/>
            </p:nvGrpSpPr>
            <p:grpSpPr bwMode="auto">
              <a:xfrm>
                <a:off x="2951" y="151"/>
                <a:ext cx="1104" cy="960"/>
                <a:chOff x="4320" y="528"/>
                <a:chExt cx="1104" cy="960"/>
              </a:xfrm>
            </p:grpSpPr>
            <p:sp>
              <p:nvSpPr>
                <p:cNvPr id="34877" name="Rectangle 3">
                  <a:extLst>
                    <a:ext uri="{FF2B5EF4-FFF2-40B4-BE49-F238E27FC236}">
                      <a16:creationId xmlns:a16="http://schemas.microsoft.com/office/drawing/2014/main" id="{9B570EE6-B650-4504-B0D2-022F59A547C3}"/>
                    </a:ext>
                  </a:extLst>
                </p:cNvPr>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4878" name="Text Box 4">
                  <a:extLst>
                    <a:ext uri="{FF2B5EF4-FFF2-40B4-BE49-F238E27FC236}">
                      <a16:creationId xmlns:a16="http://schemas.microsoft.com/office/drawing/2014/main" id="{2EA781C0-13B1-40F4-AA7F-0091F80A1ABE}"/>
                    </a:ext>
                  </a:extLst>
                </p:cNvPr>
                <p:cNvSpPr txBox="1">
                  <a:spLocks noChangeArrowheads="1"/>
                </p:cNvSpPr>
                <p:nvPr/>
              </p:nvSpPr>
              <p:spPr bwMode="auto">
                <a:xfrm>
                  <a:off x="4368"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34879" name="Text Box 5">
                  <a:extLst>
                    <a:ext uri="{FF2B5EF4-FFF2-40B4-BE49-F238E27FC236}">
                      <a16:creationId xmlns:a16="http://schemas.microsoft.com/office/drawing/2014/main" id="{66FBD260-E51F-4ABB-A4B4-AAF4FDC7781A}"/>
                    </a:ext>
                  </a:extLst>
                </p:cNvPr>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4880" name="Text Box 6">
                  <a:extLst>
                    <a:ext uri="{FF2B5EF4-FFF2-40B4-BE49-F238E27FC236}">
                      <a16:creationId xmlns:a16="http://schemas.microsoft.com/office/drawing/2014/main" id="{5F21DAEF-0A3F-469F-AF01-626E8A01EAD5}"/>
                    </a:ext>
                  </a:extLst>
                </p:cNvPr>
                <p:cNvSpPr txBox="1">
                  <a:spLocks noChangeArrowheads="1"/>
                </p:cNvSpPr>
                <p:nvPr/>
              </p:nvSpPr>
              <p:spPr bwMode="auto">
                <a:xfrm>
                  <a:off x="5040" y="576"/>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34881" name="Text Box 7">
                  <a:extLst>
                    <a:ext uri="{FF2B5EF4-FFF2-40B4-BE49-F238E27FC236}">
                      <a16:creationId xmlns:a16="http://schemas.microsoft.com/office/drawing/2014/main" id="{F92C31AC-FC63-4F9B-97B0-2595AF2FBB7B}"/>
                    </a:ext>
                  </a:extLst>
                </p:cNvPr>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4882" name="Text Box 8">
                  <a:extLst>
                    <a:ext uri="{FF2B5EF4-FFF2-40B4-BE49-F238E27FC236}">
                      <a16:creationId xmlns:a16="http://schemas.microsoft.com/office/drawing/2014/main" id="{67B98046-C1EE-4E1E-AC98-F10BDF9406B3}"/>
                    </a:ext>
                  </a:extLst>
                </p:cNvPr>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4883" name="Text Box 9">
                  <a:extLst>
                    <a:ext uri="{FF2B5EF4-FFF2-40B4-BE49-F238E27FC236}">
                      <a16:creationId xmlns:a16="http://schemas.microsoft.com/office/drawing/2014/main" id="{43164895-B15D-461E-B268-0B9159539DCF}"/>
                    </a:ext>
                  </a:extLst>
                </p:cNvPr>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sp>
              <p:nvSpPr>
                <p:cNvPr id="34884" name="Text Box 10">
                  <a:extLst>
                    <a:ext uri="{FF2B5EF4-FFF2-40B4-BE49-F238E27FC236}">
                      <a16:creationId xmlns:a16="http://schemas.microsoft.com/office/drawing/2014/main" id="{4B4C86AA-5FA1-4A01-A214-AAA7AE4970E0}"/>
                    </a:ext>
                  </a:extLst>
                </p:cNvPr>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4885" name="Text Box 11">
                  <a:extLst>
                    <a:ext uri="{FF2B5EF4-FFF2-40B4-BE49-F238E27FC236}">
                      <a16:creationId xmlns:a16="http://schemas.microsoft.com/office/drawing/2014/main" id="{4E436B75-9601-45EC-B9B3-E115F6CF55C2}"/>
                    </a:ext>
                  </a:extLst>
                </p:cNvPr>
                <p:cNvSpPr txBox="1">
                  <a:spLocks noChangeArrowheads="1"/>
                </p:cNvSpPr>
                <p:nvPr/>
              </p:nvSpPr>
              <p:spPr bwMode="auto">
                <a:xfrm>
                  <a:off x="4704" y="1152"/>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34886" name="Text Box 12">
                  <a:extLst>
                    <a:ext uri="{FF2B5EF4-FFF2-40B4-BE49-F238E27FC236}">
                      <a16:creationId xmlns:a16="http://schemas.microsoft.com/office/drawing/2014/main" id="{2F43280E-D753-4712-9015-E6B3E2B80D21}"/>
                    </a:ext>
                  </a:extLst>
                </p:cNvPr>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grpSp>
          <p:grpSp>
            <p:nvGrpSpPr>
              <p:cNvPr id="34829" name="Group 47">
                <a:extLst>
                  <a:ext uri="{FF2B5EF4-FFF2-40B4-BE49-F238E27FC236}">
                    <a16:creationId xmlns:a16="http://schemas.microsoft.com/office/drawing/2014/main" id="{944F0931-7572-499A-A89B-794A425BEB37}"/>
                  </a:ext>
                </a:extLst>
              </p:cNvPr>
              <p:cNvGrpSpPr>
                <a:grpSpLocks/>
              </p:cNvGrpSpPr>
              <p:nvPr/>
            </p:nvGrpSpPr>
            <p:grpSpPr bwMode="auto">
              <a:xfrm>
                <a:off x="3722" y="1469"/>
                <a:ext cx="1104" cy="960"/>
                <a:chOff x="3722" y="1477"/>
                <a:chExt cx="1104" cy="960"/>
              </a:xfrm>
            </p:grpSpPr>
            <p:sp>
              <p:nvSpPr>
                <p:cNvPr id="34867" name="Rectangle 14">
                  <a:extLst>
                    <a:ext uri="{FF2B5EF4-FFF2-40B4-BE49-F238E27FC236}">
                      <a16:creationId xmlns:a16="http://schemas.microsoft.com/office/drawing/2014/main" id="{102AEE3D-4407-4BED-9D8B-E3FD9C78075B}"/>
                    </a:ext>
                  </a:extLst>
                </p:cNvPr>
                <p:cNvSpPr>
                  <a:spLocks noChangeArrowheads="1"/>
                </p:cNvSpPr>
                <p:nvPr/>
              </p:nvSpPr>
              <p:spPr bwMode="auto">
                <a:xfrm>
                  <a:off x="3722" y="1477"/>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4868" name="Text Box 15">
                  <a:extLst>
                    <a:ext uri="{FF2B5EF4-FFF2-40B4-BE49-F238E27FC236}">
                      <a16:creationId xmlns:a16="http://schemas.microsoft.com/office/drawing/2014/main" id="{A77FD8C7-C16A-400F-8164-EDD8B1C82425}"/>
                    </a:ext>
                  </a:extLst>
                </p:cNvPr>
                <p:cNvSpPr txBox="1">
                  <a:spLocks noChangeArrowheads="1"/>
                </p:cNvSpPr>
                <p:nvPr/>
              </p:nvSpPr>
              <p:spPr bwMode="auto">
                <a:xfrm>
                  <a:off x="3770" y="1525"/>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34869" name="Text Box 16">
                  <a:extLst>
                    <a:ext uri="{FF2B5EF4-FFF2-40B4-BE49-F238E27FC236}">
                      <a16:creationId xmlns:a16="http://schemas.microsoft.com/office/drawing/2014/main" id="{1E098BB8-000B-46AB-94F6-EB101B4072C8}"/>
                    </a:ext>
                  </a:extLst>
                </p:cNvPr>
                <p:cNvSpPr txBox="1">
                  <a:spLocks noChangeArrowheads="1"/>
                </p:cNvSpPr>
                <p:nvPr/>
              </p:nvSpPr>
              <p:spPr bwMode="auto">
                <a:xfrm>
                  <a:off x="4106" y="1525"/>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4870" name="Text Box 17">
                  <a:extLst>
                    <a:ext uri="{FF2B5EF4-FFF2-40B4-BE49-F238E27FC236}">
                      <a16:creationId xmlns:a16="http://schemas.microsoft.com/office/drawing/2014/main" id="{B38486F9-A83A-40FF-A652-2845023AE946}"/>
                    </a:ext>
                  </a:extLst>
                </p:cNvPr>
                <p:cNvSpPr txBox="1">
                  <a:spLocks noChangeArrowheads="1"/>
                </p:cNvSpPr>
                <p:nvPr/>
              </p:nvSpPr>
              <p:spPr bwMode="auto">
                <a:xfrm>
                  <a:off x="4442" y="1525"/>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34871" name="Text Box 18">
                  <a:extLst>
                    <a:ext uri="{FF2B5EF4-FFF2-40B4-BE49-F238E27FC236}">
                      <a16:creationId xmlns:a16="http://schemas.microsoft.com/office/drawing/2014/main" id="{A32A9ED8-EE9D-45FD-8C0F-7CE385207EA4}"/>
                    </a:ext>
                  </a:extLst>
                </p:cNvPr>
                <p:cNvSpPr txBox="1">
                  <a:spLocks noChangeArrowheads="1"/>
                </p:cNvSpPr>
                <p:nvPr/>
              </p:nvSpPr>
              <p:spPr bwMode="auto">
                <a:xfrm>
                  <a:off x="3770" y="1813"/>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4872" name="Text Box 19">
                  <a:extLst>
                    <a:ext uri="{FF2B5EF4-FFF2-40B4-BE49-F238E27FC236}">
                      <a16:creationId xmlns:a16="http://schemas.microsoft.com/office/drawing/2014/main" id="{1DA7EE8A-A5A6-4AE0-A714-25FB47B47230}"/>
                    </a:ext>
                  </a:extLst>
                </p:cNvPr>
                <p:cNvSpPr txBox="1">
                  <a:spLocks noChangeArrowheads="1"/>
                </p:cNvSpPr>
                <p:nvPr/>
              </p:nvSpPr>
              <p:spPr bwMode="auto">
                <a:xfrm>
                  <a:off x="4106" y="1813"/>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4873" name="Text Box 20">
                  <a:extLst>
                    <a:ext uri="{FF2B5EF4-FFF2-40B4-BE49-F238E27FC236}">
                      <a16:creationId xmlns:a16="http://schemas.microsoft.com/office/drawing/2014/main" id="{5DD15D27-F482-40FE-B970-5901D8A3A7AC}"/>
                    </a:ext>
                  </a:extLst>
                </p:cNvPr>
                <p:cNvSpPr txBox="1">
                  <a:spLocks noChangeArrowheads="1"/>
                </p:cNvSpPr>
                <p:nvPr/>
              </p:nvSpPr>
              <p:spPr bwMode="auto">
                <a:xfrm>
                  <a:off x="4442" y="1813"/>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4874" name="Text Box 21">
                  <a:extLst>
                    <a:ext uri="{FF2B5EF4-FFF2-40B4-BE49-F238E27FC236}">
                      <a16:creationId xmlns:a16="http://schemas.microsoft.com/office/drawing/2014/main" id="{4A3052E8-A6E4-492A-9EA6-CDC122E0C18C}"/>
                    </a:ext>
                  </a:extLst>
                </p:cNvPr>
                <p:cNvSpPr txBox="1">
                  <a:spLocks noChangeArrowheads="1"/>
                </p:cNvSpPr>
                <p:nvPr/>
              </p:nvSpPr>
              <p:spPr bwMode="auto">
                <a:xfrm>
                  <a:off x="3770" y="2101"/>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4875" name="Text Box 22">
                  <a:extLst>
                    <a:ext uri="{FF2B5EF4-FFF2-40B4-BE49-F238E27FC236}">
                      <a16:creationId xmlns:a16="http://schemas.microsoft.com/office/drawing/2014/main" id="{ACABF8B8-4AFC-40E5-A2A7-AD0C4E6BD620}"/>
                    </a:ext>
                  </a:extLst>
                </p:cNvPr>
                <p:cNvSpPr txBox="1">
                  <a:spLocks noChangeArrowheads="1"/>
                </p:cNvSpPr>
                <p:nvPr/>
              </p:nvSpPr>
              <p:spPr bwMode="auto">
                <a:xfrm>
                  <a:off x="4106" y="2101"/>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34876" name="Text Box 23">
                  <a:extLst>
                    <a:ext uri="{FF2B5EF4-FFF2-40B4-BE49-F238E27FC236}">
                      <a16:creationId xmlns:a16="http://schemas.microsoft.com/office/drawing/2014/main" id="{EFD65D62-8660-4E6B-9FB1-79533EEBADED}"/>
                    </a:ext>
                  </a:extLst>
                </p:cNvPr>
                <p:cNvSpPr txBox="1">
                  <a:spLocks noChangeArrowheads="1"/>
                </p:cNvSpPr>
                <p:nvPr/>
              </p:nvSpPr>
              <p:spPr bwMode="auto">
                <a:xfrm>
                  <a:off x="4442" y="2101"/>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grpSp>
          <p:grpSp>
            <p:nvGrpSpPr>
              <p:cNvPr id="34830" name="Group 46">
                <a:extLst>
                  <a:ext uri="{FF2B5EF4-FFF2-40B4-BE49-F238E27FC236}">
                    <a16:creationId xmlns:a16="http://schemas.microsoft.com/office/drawing/2014/main" id="{7A4A574B-DBE1-40A7-B0C4-C8EA128E2997}"/>
                  </a:ext>
                </a:extLst>
              </p:cNvPr>
              <p:cNvGrpSpPr>
                <a:grpSpLocks/>
              </p:cNvGrpSpPr>
              <p:nvPr/>
            </p:nvGrpSpPr>
            <p:grpSpPr bwMode="auto">
              <a:xfrm>
                <a:off x="2166" y="1469"/>
                <a:ext cx="1104" cy="960"/>
                <a:chOff x="2166" y="1469"/>
                <a:chExt cx="1104" cy="960"/>
              </a:xfrm>
            </p:grpSpPr>
            <p:sp>
              <p:nvSpPr>
                <p:cNvPr id="34857" name="Rectangle 25">
                  <a:extLst>
                    <a:ext uri="{FF2B5EF4-FFF2-40B4-BE49-F238E27FC236}">
                      <a16:creationId xmlns:a16="http://schemas.microsoft.com/office/drawing/2014/main" id="{C23E0F4F-A7BD-47B7-83B4-D95570801651}"/>
                    </a:ext>
                  </a:extLst>
                </p:cNvPr>
                <p:cNvSpPr>
                  <a:spLocks noChangeArrowheads="1"/>
                </p:cNvSpPr>
                <p:nvPr/>
              </p:nvSpPr>
              <p:spPr bwMode="auto">
                <a:xfrm>
                  <a:off x="2166" y="1469"/>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4858" name="Text Box 26">
                  <a:extLst>
                    <a:ext uri="{FF2B5EF4-FFF2-40B4-BE49-F238E27FC236}">
                      <a16:creationId xmlns:a16="http://schemas.microsoft.com/office/drawing/2014/main" id="{44F8B0B4-C826-497D-B06C-F9C916A22C84}"/>
                    </a:ext>
                  </a:extLst>
                </p:cNvPr>
                <p:cNvSpPr txBox="1">
                  <a:spLocks noChangeArrowheads="1"/>
                </p:cNvSpPr>
                <p:nvPr/>
              </p:nvSpPr>
              <p:spPr bwMode="auto">
                <a:xfrm>
                  <a:off x="2214" y="1517"/>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34859" name="Text Box 27">
                  <a:extLst>
                    <a:ext uri="{FF2B5EF4-FFF2-40B4-BE49-F238E27FC236}">
                      <a16:creationId xmlns:a16="http://schemas.microsoft.com/office/drawing/2014/main" id="{C76C8CB9-07AD-40B3-B92B-141E63D2D5BF}"/>
                    </a:ext>
                  </a:extLst>
                </p:cNvPr>
                <p:cNvSpPr txBox="1">
                  <a:spLocks noChangeArrowheads="1"/>
                </p:cNvSpPr>
                <p:nvPr/>
              </p:nvSpPr>
              <p:spPr bwMode="auto">
                <a:xfrm>
                  <a:off x="2550" y="1517"/>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4860" name="Text Box 28">
                  <a:extLst>
                    <a:ext uri="{FF2B5EF4-FFF2-40B4-BE49-F238E27FC236}">
                      <a16:creationId xmlns:a16="http://schemas.microsoft.com/office/drawing/2014/main" id="{87CF83AD-8628-4A7C-9B9B-DAB1FC61236B}"/>
                    </a:ext>
                  </a:extLst>
                </p:cNvPr>
                <p:cNvSpPr txBox="1">
                  <a:spLocks noChangeArrowheads="1"/>
                </p:cNvSpPr>
                <p:nvPr/>
              </p:nvSpPr>
              <p:spPr bwMode="auto">
                <a:xfrm>
                  <a:off x="2886" y="1517"/>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34861" name="Text Box 29">
                  <a:extLst>
                    <a:ext uri="{FF2B5EF4-FFF2-40B4-BE49-F238E27FC236}">
                      <a16:creationId xmlns:a16="http://schemas.microsoft.com/office/drawing/2014/main" id="{95E36888-0446-4C13-81FC-1809AA99B864}"/>
                    </a:ext>
                  </a:extLst>
                </p:cNvPr>
                <p:cNvSpPr txBox="1">
                  <a:spLocks noChangeArrowheads="1"/>
                </p:cNvSpPr>
                <p:nvPr/>
              </p:nvSpPr>
              <p:spPr bwMode="auto">
                <a:xfrm>
                  <a:off x="2214" y="1805"/>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4862" name="Text Box 30">
                  <a:extLst>
                    <a:ext uri="{FF2B5EF4-FFF2-40B4-BE49-F238E27FC236}">
                      <a16:creationId xmlns:a16="http://schemas.microsoft.com/office/drawing/2014/main" id="{2DBA8297-D14C-45DC-9B5C-A618FE75CEAA}"/>
                    </a:ext>
                  </a:extLst>
                </p:cNvPr>
                <p:cNvSpPr txBox="1">
                  <a:spLocks noChangeArrowheads="1"/>
                </p:cNvSpPr>
                <p:nvPr/>
              </p:nvSpPr>
              <p:spPr bwMode="auto">
                <a:xfrm>
                  <a:off x="2550" y="1805"/>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4863" name="Text Box 31">
                  <a:extLst>
                    <a:ext uri="{FF2B5EF4-FFF2-40B4-BE49-F238E27FC236}">
                      <a16:creationId xmlns:a16="http://schemas.microsoft.com/office/drawing/2014/main" id="{32C813A5-AD7A-4601-BB9A-4D239FFEC89D}"/>
                    </a:ext>
                  </a:extLst>
                </p:cNvPr>
                <p:cNvSpPr txBox="1">
                  <a:spLocks noChangeArrowheads="1"/>
                </p:cNvSpPr>
                <p:nvPr/>
              </p:nvSpPr>
              <p:spPr bwMode="auto">
                <a:xfrm>
                  <a:off x="2886" y="1805"/>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sp>
              <p:nvSpPr>
                <p:cNvPr id="34864" name="Text Box 32">
                  <a:extLst>
                    <a:ext uri="{FF2B5EF4-FFF2-40B4-BE49-F238E27FC236}">
                      <a16:creationId xmlns:a16="http://schemas.microsoft.com/office/drawing/2014/main" id="{F1BE2CF8-28BF-4386-A91E-E24E28C11731}"/>
                    </a:ext>
                  </a:extLst>
                </p:cNvPr>
                <p:cNvSpPr txBox="1">
                  <a:spLocks noChangeArrowheads="1"/>
                </p:cNvSpPr>
                <p:nvPr/>
              </p:nvSpPr>
              <p:spPr bwMode="auto">
                <a:xfrm>
                  <a:off x="2214" y="2093"/>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4865" name="Text Box 33">
                  <a:extLst>
                    <a:ext uri="{FF2B5EF4-FFF2-40B4-BE49-F238E27FC236}">
                      <a16:creationId xmlns:a16="http://schemas.microsoft.com/office/drawing/2014/main" id="{625A8D0D-A82B-4A73-898F-B9B8AFECDA38}"/>
                    </a:ext>
                  </a:extLst>
                </p:cNvPr>
                <p:cNvSpPr txBox="1">
                  <a:spLocks noChangeArrowheads="1"/>
                </p:cNvSpPr>
                <p:nvPr/>
              </p:nvSpPr>
              <p:spPr bwMode="auto">
                <a:xfrm>
                  <a:off x="2550" y="2093"/>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4866" name="Text Box 34">
                  <a:extLst>
                    <a:ext uri="{FF2B5EF4-FFF2-40B4-BE49-F238E27FC236}">
                      <a16:creationId xmlns:a16="http://schemas.microsoft.com/office/drawing/2014/main" id="{5B0DC751-6707-445D-9FFA-A22C9976870C}"/>
                    </a:ext>
                  </a:extLst>
                </p:cNvPr>
                <p:cNvSpPr txBox="1">
                  <a:spLocks noChangeArrowheads="1"/>
                </p:cNvSpPr>
                <p:nvPr/>
              </p:nvSpPr>
              <p:spPr bwMode="auto">
                <a:xfrm>
                  <a:off x="2886" y="2093"/>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grpSp>
          <p:grpSp>
            <p:nvGrpSpPr>
              <p:cNvPr id="34831" name="Group 59">
                <a:extLst>
                  <a:ext uri="{FF2B5EF4-FFF2-40B4-BE49-F238E27FC236}">
                    <a16:creationId xmlns:a16="http://schemas.microsoft.com/office/drawing/2014/main" id="{52E6CBEB-CCFC-4814-A114-8D9A6FDF17B0}"/>
                  </a:ext>
                </a:extLst>
              </p:cNvPr>
              <p:cNvGrpSpPr>
                <a:grpSpLocks/>
              </p:cNvGrpSpPr>
              <p:nvPr/>
            </p:nvGrpSpPr>
            <p:grpSpPr bwMode="auto">
              <a:xfrm>
                <a:off x="2989" y="2863"/>
                <a:ext cx="1104" cy="960"/>
                <a:chOff x="2730" y="2893"/>
                <a:chExt cx="1104" cy="960"/>
              </a:xfrm>
            </p:grpSpPr>
            <p:sp>
              <p:nvSpPr>
                <p:cNvPr id="34847" name="Rectangle 36">
                  <a:extLst>
                    <a:ext uri="{FF2B5EF4-FFF2-40B4-BE49-F238E27FC236}">
                      <a16:creationId xmlns:a16="http://schemas.microsoft.com/office/drawing/2014/main" id="{CDC3C408-35F4-44C1-BFC0-208BCAC2BE7F}"/>
                    </a:ext>
                  </a:extLst>
                </p:cNvPr>
                <p:cNvSpPr>
                  <a:spLocks noChangeArrowheads="1"/>
                </p:cNvSpPr>
                <p:nvPr/>
              </p:nvSpPr>
              <p:spPr bwMode="auto">
                <a:xfrm>
                  <a:off x="2730" y="2893"/>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4848" name="Text Box 37">
                  <a:extLst>
                    <a:ext uri="{FF2B5EF4-FFF2-40B4-BE49-F238E27FC236}">
                      <a16:creationId xmlns:a16="http://schemas.microsoft.com/office/drawing/2014/main" id="{03B85828-B118-4A43-9CBF-C3F73E8186C3}"/>
                    </a:ext>
                  </a:extLst>
                </p:cNvPr>
                <p:cNvSpPr txBox="1">
                  <a:spLocks noChangeArrowheads="1"/>
                </p:cNvSpPr>
                <p:nvPr/>
              </p:nvSpPr>
              <p:spPr bwMode="auto">
                <a:xfrm>
                  <a:off x="2778" y="2941"/>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34849" name="Text Box 38">
                  <a:extLst>
                    <a:ext uri="{FF2B5EF4-FFF2-40B4-BE49-F238E27FC236}">
                      <a16:creationId xmlns:a16="http://schemas.microsoft.com/office/drawing/2014/main" id="{A2FB1237-25D6-453E-B31C-747B94095B73}"/>
                    </a:ext>
                  </a:extLst>
                </p:cNvPr>
                <p:cNvSpPr txBox="1">
                  <a:spLocks noChangeArrowheads="1"/>
                </p:cNvSpPr>
                <p:nvPr/>
              </p:nvSpPr>
              <p:spPr bwMode="auto">
                <a:xfrm>
                  <a:off x="3114" y="2941"/>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4850" name="Text Box 39">
                  <a:extLst>
                    <a:ext uri="{FF2B5EF4-FFF2-40B4-BE49-F238E27FC236}">
                      <a16:creationId xmlns:a16="http://schemas.microsoft.com/office/drawing/2014/main" id="{88378F6E-AA64-4EC0-9B86-61894DE5842F}"/>
                    </a:ext>
                  </a:extLst>
                </p:cNvPr>
                <p:cNvSpPr txBox="1">
                  <a:spLocks noChangeArrowheads="1"/>
                </p:cNvSpPr>
                <p:nvPr/>
              </p:nvSpPr>
              <p:spPr bwMode="auto">
                <a:xfrm>
                  <a:off x="3450" y="2941"/>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34851" name="Text Box 40">
                  <a:extLst>
                    <a:ext uri="{FF2B5EF4-FFF2-40B4-BE49-F238E27FC236}">
                      <a16:creationId xmlns:a16="http://schemas.microsoft.com/office/drawing/2014/main" id="{D9CAADD6-C66D-4E54-BD01-864A9D4314FA}"/>
                    </a:ext>
                  </a:extLst>
                </p:cNvPr>
                <p:cNvSpPr txBox="1">
                  <a:spLocks noChangeArrowheads="1"/>
                </p:cNvSpPr>
                <p:nvPr/>
              </p:nvSpPr>
              <p:spPr bwMode="auto">
                <a:xfrm>
                  <a:off x="2778" y="3229"/>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4852" name="Text Box 41">
                  <a:extLst>
                    <a:ext uri="{FF2B5EF4-FFF2-40B4-BE49-F238E27FC236}">
                      <a16:creationId xmlns:a16="http://schemas.microsoft.com/office/drawing/2014/main" id="{335BFB33-99DD-4B4A-AB4A-84306FEDCE8D}"/>
                    </a:ext>
                  </a:extLst>
                </p:cNvPr>
                <p:cNvSpPr txBox="1">
                  <a:spLocks noChangeArrowheads="1"/>
                </p:cNvSpPr>
                <p:nvPr/>
              </p:nvSpPr>
              <p:spPr bwMode="auto">
                <a:xfrm>
                  <a:off x="3114" y="3229"/>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4853" name="Text Box 42">
                  <a:extLst>
                    <a:ext uri="{FF2B5EF4-FFF2-40B4-BE49-F238E27FC236}">
                      <a16:creationId xmlns:a16="http://schemas.microsoft.com/office/drawing/2014/main" id="{996320A6-4AC4-4ACC-B292-AEF763C8A44E}"/>
                    </a:ext>
                  </a:extLst>
                </p:cNvPr>
                <p:cNvSpPr txBox="1">
                  <a:spLocks noChangeArrowheads="1"/>
                </p:cNvSpPr>
                <p:nvPr/>
              </p:nvSpPr>
              <p:spPr bwMode="auto">
                <a:xfrm>
                  <a:off x="3450" y="3229"/>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4854" name="Text Box 43">
                  <a:extLst>
                    <a:ext uri="{FF2B5EF4-FFF2-40B4-BE49-F238E27FC236}">
                      <a16:creationId xmlns:a16="http://schemas.microsoft.com/office/drawing/2014/main" id="{920890B0-602C-4DE0-96AB-201C6D5A73A0}"/>
                    </a:ext>
                  </a:extLst>
                </p:cNvPr>
                <p:cNvSpPr txBox="1">
                  <a:spLocks noChangeArrowheads="1"/>
                </p:cNvSpPr>
                <p:nvPr/>
              </p:nvSpPr>
              <p:spPr bwMode="auto">
                <a:xfrm>
                  <a:off x="2778" y="3517"/>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4855" name="Text Box 44">
                  <a:extLst>
                    <a:ext uri="{FF2B5EF4-FFF2-40B4-BE49-F238E27FC236}">
                      <a16:creationId xmlns:a16="http://schemas.microsoft.com/office/drawing/2014/main" id="{35524BC4-0CFD-4B1C-AC62-6557EA676915}"/>
                    </a:ext>
                  </a:extLst>
                </p:cNvPr>
                <p:cNvSpPr txBox="1">
                  <a:spLocks noChangeArrowheads="1"/>
                </p:cNvSpPr>
                <p:nvPr/>
              </p:nvSpPr>
              <p:spPr bwMode="auto">
                <a:xfrm>
                  <a:off x="3114" y="3517"/>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34856" name="Text Box 45">
                  <a:extLst>
                    <a:ext uri="{FF2B5EF4-FFF2-40B4-BE49-F238E27FC236}">
                      <a16:creationId xmlns:a16="http://schemas.microsoft.com/office/drawing/2014/main" id="{7ACDB98E-E7D5-49BF-B454-928300304E90}"/>
                    </a:ext>
                  </a:extLst>
                </p:cNvPr>
                <p:cNvSpPr txBox="1">
                  <a:spLocks noChangeArrowheads="1"/>
                </p:cNvSpPr>
                <p:nvPr/>
              </p:nvSpPr>
              <p:spPr bwMode="auto">
                <a:xfrm>
                  <a:off x="3450" y="3517"/>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grpSp>
          <p:grpSp>
            <p:nvGrpSpPr>
              <p:cNvPr id="34832" name="Group 60">
                <a:extLst>
                  <a:ext uri="{FF2B5EF4-FFF2-40B4-BE49-F238E27FC236}">
                    <a16:creationId xmlns:a16="http://schemas.microsoft.com/office/drawing/2014/main" id="{7DD92439-42DA-4404-8A8A-359A0BD0069D}"/>
                  </a:ext>
                </a:extLst>
              </p:cNvPr>
              <p:cNvGrpSpPr>
                <a:grpSpLocks/>
              </p:cNvGrpSpPr>
              <p:nvPr/>
            </p:nvGrpSpPr>
            <p:grpSpPr bwMode="auto">
              <a:xfrm>
                <a:off x="4522" y="2863"/>
                <a:ext cx="1104" cy="960"/>
                <a:chOff x="4263" y="2863"/>
                <a:chExt cx="1104" cy="960"/>
              </a:xfrm>
            </p:grpSpPr>
            <p:sp>
              <p:nvSpPr>
                <p:cNvPr id="34837" name="Rectangle 49">
                  <a:extLst>
                    <a:ext uri="{FF2B5EF4-FFF2-40B4-BE49-F238E27FC236}">
                      <a16:creationId xmlns:a16="http://schemas.microsoft.com/office/drawing/2014/main" id="{487D8F18-6358-438F-B7C0-4EA9771DD128}"/>
                    </a:ext>
                  </a:extLst>
                </p:cNvPr>
                <p:cNvSpPr>
                  <a:spLocks noChangeArrowheads="1"/>
                </p:cNvSpPr>
                <p:nvPr/>
              </p:nvSpPr>
              <p:spPr bwMode="auto">
                <a:xfrm>
                  <a:off x="4263" y="2863"/>
                  <a:ext cx="1104" cy="96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4838" name="Text Box 50">
                  <a:extLst>
                    <a:ext uri="{FF2B5EF4-FFF2-40B4-BE49-F238E27FC236}">
                      <a16:creationId xmlns:a16="http://schemas.microsoft.com/office/drawing/2014/main" id="{174A692D-C19A-4892-ABF4-B5963FBF1B4A}"/>
                    </a:ext>
                  </a:extLst>
                </p:cNvPr>
                <p:cNvSpPr txBox="1">
                  <a:spLocks noChangeArrowheads="1"/>
                </p:cNvSpPr>
                <p:nvPr/>
              </p:nvSpPr>
              <p:spPr bwMode="auto">
                <a:xfrm>
                  <a:off x="4311" y="2911"/>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1</a:t>
                  </a:r>
                  <a:endParaRPr lang="en-US" altLang="en-US" sz="2400"/>
                </a:p>
              </p:txBody>
            </p:sp>
            <p:sp>
              <p:nvSpPr>
                <p:cNvPr id="34839" name="Text Box 51">
                  <a:extLst>
                    <a:ext uri="{FF2B5EF4-FFF2-40B4-BE49-F238E27FC236}">
                      <a16:creationId xmlns:a16="http://schemas.microsoft.com/office/drawing/2014/main" id="{E0E8A3CC-9C21-4426-ABCA-DE3555E59EB7}"/>
                    </a:ext>
                  </a:extLst>
                </p:cNvPr>
                <p:cNvSpPr txBox="1">
                  <a:spLocks noChangeArrowheads="1"/>
                </p:cNvSpPr>
                <p:nvPr/>
              </p:nvSpPr>
              <p:spPr bwMode="auto">
                <a:xfrm>
                  <a:off x="4647" y="2911"/>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2</a:t>
                  </a:r>
                  <a:endParaRPr lang="en-US" altLang="en-US" sz="2400"/>
                </a:p>
              </p:txBody>
            </p:sp>
            <p:sp>
              <p:nvSpPr>
                <p:cNvPr id="34840" name="Text Box 52">
                  <a:extLst>
                    <a:ext uri="{FF2B5EF4-FFF2-40B4-BE49-F238E27FC236}">
                      <a16:creationId xmlns:a16="http://schemas.microsoft.com/office/drawing/2014/main" id="{EC95B913-0733-4719-9D23-5EF32C35A3D5}"/>
                    </a:ext>
                  </a:extLst>
                </p:cNvPr>
                <p:cNvSpPr txBox="1">
                  <a:spLocks noChangeArrowheads="1"/>
                </p:cNvSpPr>
                <p:nvPr/>
              </p:nvSpPr>
              <p:spPr bwMode="auto">
                <a:xfrm>
                  <a:off x="4983" y="2911"/>
                  <a:ext cx="336" cy="304"/>
                </a:xfrm>
                <a:prstGeom prst="rect">
                  <a:avLst/>
                </a:prstGeom>
                <a:solidFill>
                  <a:schemeClr val="bg1"/>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n-US" altLang="en-US" sz="2400"/>
                </a:p>
              </p:txBody>
            </p:sp>
            <p:sp>
              <p:nvSpPr>
                <p:cNvPr id="34841" name="Text Box 53">
                  <a:extLst>
                    <a:ext uri="{FF2B5EF4-FFF2-40B4-BE49-F238E27FC236}">
                      <a16:creationId xmlns:a16="http://schemas.microsoft.com/office/drawing/2014/main" id="{942D4776-BD4C-4017-8399-FAF880D06BB8}"/>
                    </a:ext>
                  </a:extLst>
                </p:cNvPr>
                <p:cNvSpPr txBox="1">
                  <a:spLocks noChangeArrowheads="1"/>
                </p:cNvSpPr>
                <p:nvPr/>
              </p:nvSpPr>
              <p:spPr bwMode="auto">
                <a:xfrm>
                  <a:off x="4311" y="3199"/>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4</a:t>
                  </a:r>
                  <a:endParaRPr lang="en-US" altLang="en-US" sz="2400"/>
                </a:p>
              </p:txBody>
            </p:sp>
            <p:sp>
              <p:nvSpPr>
                <p:cNvPr id="34842" name="Text Box 54">
                  <a:extLst>
                    <a:ext uri="{FF2B5EF4-FFF2-40B4-BE49-F238E27FC236}">
                      <a16:creationId xmlns:a16="http://schemas.microsoft.com/office/drawing/2014/main" id="{D4A136A0-B489-4CC1-9482-A34F72346CB4}"/>
                    </a:ext>
                  </a:extLst>
                </p:cNvPr>
                <p:cNvSpPr txBox="1">
                  <a:spLocks noChangeArrowheads="1"/>
                </p:cNvSpPr>
                <p:nvPr/>
              </p:nvSpPr>
              <p:spPr bwMode="auto">
                <a:xfrm>
                  <a:off x="4647" y="3199"/>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5</a:t>
                  </a:r>
                  <a:endParaRPr lang="en-US" altLang="en-US" sz="2400"/>
                </a:p>
              </p:txBody>
            </p:sp>
            <p:sp>
              <p:nvSpPr>
                <p:cNvPr id="34843" name="Text Box 55">
                  <a:extLst>
                    <a:ext uri="{FF2B5EF4-FFF2-40B4-BE49-F238E27FC236}">
                      <a16:creationId xmlns:a16="http://schemas.microsoft.com/office/drawing/2014/main" id="{E2D1C48A-24F5-47F5-8164-34842B61497E}"/>
                    </a:ext>
                  </a:extLst>
                </p:cNvPr>
                <p:cNvSpPr txBox="1">
                  <a:spLocks noChangeArrowheads="1"/>
                </p:cNvSpPr>
                <p:nvPr/>
              </p:nvSpPr>
              <p:spPr bwMode="auto">
                <a:xfrm>
                  <a:off x="4983" y="3199"/>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3</a:t>
                  </a:r>
                  <a:endParaRPr lang="en-US" altLang="en-US" sz="2400"/>
                </a:p>
              </p:txBody>
            </p:sp>
            <p:sp>
              <p:nvSpPr>
                <p:cNvPr id="34844" name="Text Box 56">
                  <a:extLst>
                    <a:ext uri="{FF2B5EF4-FFF2-40B4-BE49-F238E27FC236}">
                      <a16:creationId xmlns:a16="http://schemas.microsoft.com/office/drawing/2014/main" id="{49FBBFF3-C0D2-446A-9D69-FB0509364DC3}"/>
                    </a:ext>
                  </a:extLst>
                </p:cNvPr>
                <p:cNvSpPr txBox="1">
                  <a:spLocks noChangeArrowheads="1"/>
                </p:cNvSpPr>
                <p:nvPr/>
              </p:nvSpPr>
              <p:spPr bwMode="auto">
                <a:xfrm>
                  <a:off x="4311" y="3487"/>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6</a:t>
                  </a:r>
                  <a:endParaRPr lang="en-US" altLang="en-US" sz="2400"/>
                </a:p>
              </p:txBody>
            </p:sp>
            <p:sp>
              <p:nvSpPr>
                <p:cNvPr id="34845" name="Text Box 57">
                  <a:extLst>
                    <a:ext uri="{FF2B5EF4-FFF2-40B4-BE49-F238E27FC236}">
                      <a16:creationId xmlns:a16="http://schemas.microsoft.com/office/drawing/2014/main" id="{DFCE1CE4-31AE-49C6-9566-E5B421CD2077}"/>
                    </a:ext>
                  </a:extLst>
                </p:cNvPr>
                <p:cNvSpPr txBox="1">
                  <a:spLocks noChangeArrowheads="1"/>
                </p:cNvSpPr>
                <p:nvPr/>
              </p:nvSpPr>
              <p:spPr bwMode="auto">
                <a:xfrm>
                  <a:off x="4647" y="3487"/>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7</a:t>
                  </a:r>
                  <a:endParaRPr lang="en-US" altLang="en-US" sz="2400"/>
                </a:p>
              </p:txBody>
            </p:sp>
            <p:sp>
              <p:nvSpPr>
                <p:cNvPr id="34846" name="Text Box 58">
                  <a:extLst>
                    <a:ext uri="{FF2B5EF4-FFF2-40B4-BE49-F238E27FC236}">
                      <a16:creationId xmlns:a16="http://schemas.microsoft.com/office/drawing/2014/main" id="{A4BF7307-1693-47C7-97F3-B7295AD23127}"/>
                    </a:ext>
                  </a:extLst>
                </p:cNvPr>
                <p:cNvSpPr txBox="1">
                  <a:spLocks noChangeArrowheads="1"/>
                </p:cNvSpPr>
                <p:nvPr/>
              </p:nvSpPr>
              <p:spPr bwMode="auto">
                <a:xfrm>
                  <a:off x="4983" y="3487"/>
                  <a:ext cx="336" cy="304"/>
                </a:xfrm>
                <a:prstGeom prst="rect">
                  <a:avLst/>
                </a:prstGeom>
                <a:solidFill>
                  <a:srgbClr val="EAEAEA"/>
                </a:solidFill>
                <a:ln w="25400">
                  <a:solidFill>
                    <a:srgbClr val="80808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a:t>8</a:t>
                  </a:r>
                  <a:endParaRPr lang="en-US" altLang="en-US" sz="2400"/>
                </a:p>
              </p:txBody>
            </p:sp>
          </p:grpSp>
          <p:sp>
            <p:nvSpPr>
              <p:cNvPr id="34833" name="Line 61">
                <a:extLst>
                  <a:ext uri="{FF2B5EF4-FFF2-40B4-BE49-F238E27FC236}">
                    <a16:creationId xmlns:a16="http://schemas.microsoft.com/office/drawing/2014/main" id="{6915B5EE-827C-49CF-A6A4-BC4E31F4EABF}"/>
                  </a:ext>
                </a:extLst>
              </p:cNvPr>
              <p:cNvSpPr>
                <a:spLocks noChangeShapeType="1"/>
              </p:cNvSpPr>
              <p:nvPr/>
            </p:nvSpPr>
            <p:spPr bwMode="auto">
              <a:xfrm flipH="1">
                <a:off x="2815" y="1185"/>
                <a:ext cx="525" cy="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62">
                <a:extLst>
                  <a:ext uri="{FF2B5EF4-FFF2-40B4-BE49-F238E27FC236}">
                    <a16:creationId xmlns:a16="http://schemas.microsoft.com/office/drawing/2014/main" id="{4C10C861-1C20-4A5D-BE2D-5D73B70946AB}"/>
                  </a:ext>
                </a:extLst>
              </p:cNvPr>
              <p:cNvSpPr>
                <a:spLocks noChangeShapeType="1"/>
              </p:cNvSpPr>
              <p:nvPr/>
            </p:nvSpPr>
            <p:spPr bwMode="auto">
              <a:xfrm>
                <a:off x="3652" y="1192"/>
                <a:ext cx="525" cy="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63">
                <a:extLst>
                  <a:ext uri="{FF2B5EF4-FFF2-40B4-BE49-F238E27FC236}">
                    <a16:creationId xmlns:a16="http://schemas.microsoft.com/office/drawing/2014/main" id="{03401BC6-CEEB-4A7F-9FDE-A209047B564C}"/>
                  </a:ext>
                </a:extLst>
              </p:cNvPr>
              <p:cNvSpPr>
                <a:spLocks noChangeShapeType="1"/>
              </p:cNvSpPr>
              <p:nvPr/>
            </p:nvSpPr>
            <p:spPr bwMode="auto">
              <a:xfrm flipH="1">
                <a:off x="3615" y="2511"/>
                <a:ext cx="502" cy="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6" name="Line 64">
                <a:extLst>
                  <a:ext uri="{FF2B5EF4-FFF2-40B4-BE49-F238E27FC236}">
                    <a16:creationId xmlns:a16="http://schemas.microsoft.com/office/drawing/2014/main" id="{3C36DF2F-A60B-4949-B35B-B427C36A88C9}"/>
                  </a:ext>
                </a:extLst>
              </p:cNvPr>
              <p:cNvSpPr>
                <a:spLocks noChangeShapeType="1"/>
              </p:cNvSpPr>
              <p:nvPr/>
            </p:nvSpPr>
            <p:spPr bwMode="auto">
              <a:xfrm>
                <a:off x="4437" y="2504"/>
                <a:ext cx="487" cy="2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823" name="Text Box 66">
              <a:extLst>
                <a:ext uri="{FF2B5EF4-FFF2-40B4-BE49-F238E27FC236}">
                  <a16:creationId xmlns:a16="http://schemas.microsoft.com/office/drawing/2014/main" id="{29C651F9-325F-4365-8C3C-84FF11303D84}"/>
                </a:ext>
              </a:extLst>
            </p:cNvPr>
            <p:cNvSpPr txBox="1">
              <a:spLocks noChangeArrowheads="1"/>
            </p:cNvSpPr>
            <p:nvPr/>
          </p:nvSpPr>
          <p:spPr bwMode="auto">
            <a:xfrm>
              <a:off x="3742" y="410"/>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t>6</a:t>
              </a:r>
              <a:endParaRPr lang="en-US" altLang="en-US" sz="2400"/>
            </a:p>
          </p:txBody>
        </p:sp>
        <p:sp>
          <p:nvSpPr>
            <p:cNvPr id="34824" name="Text Box 67">
              <a:extLst>
                <a:ext uri="{FF2B5EF4-FFF2-40B4-BE49-F238E27FC236}">
                  <a16:creationId xmlns:a16="http://schemas.microsoft.com/office/drawing/2014/main" id="{9E8EFD26-D3FC-4947-9D01-8C872C49B555}"/>
                </a:ext>
              </a:extLst>
            </p:cNvPr>
            <p:cNvSpPr txBox="1">
              <a:spLocks noChangeArrowheads="1"/>
            </p:cNvSpPr>
            <p:nvPr/>
          </p:nvSpPr>
          <p:spPr bwMode="auto">
            <a:xfrm>
              <a:off x="2912" y="1743"/>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t>7</a:t>
              </a:r>
              <a:endParaRPr lang="en-US" altLang="en-US" sz="2400"/>
            </a:p>
          </p:txBody>
        </p:sp>
        <p:sp>
          <p:nvSpPr>
            <p:cNvPr id="34825" name="Text Box 68">
              <a:extLst>
                <a:ext uri="{FF2B5EF4-FFF2-40B4-BE49-F238E27FC236}">
                  <a16:creationId xmlns:a16="http://schemas.microsoft.com/office/drawing/2014/main" id="{B86DE7FA-25A9-4F5B-9963-4E67B170B1B1}"/>
                </a:ext>
              </a:extLst>
            </p:cNvPr>
            <p:cNvSpPr txBox="1">
              <a:spLocks noChangeArrowheads="1"/>
            </p:cNvSpPr>
            <p:nvPr/>
          </p:nvSpPr>
          <p:spPr bwMode="auto">
            <a:xfrm>
              <a:off x="4475" y="1728"/>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t>5</a:t>
              </a:r>
              <a:endParaRPr lang="en-US" altLang="en-US" sz="2400"/>
            </a:p>
          </p:txBody>
        </p:sp>
        <p:sp>
          <p:nvSpPr>
            <p:cNvPr id="34826" name="Text Box 69">
              <a:extLst>
                <a:ext uri="{FF2B5EF4-FFF2-40B4-BE49-F238E27FC236}">
                  <a16:creationId xmlns:a16="http://schemas.microsoft.com/office/drawing/2014/main" id="{70C9F896-DD5C-40A7-B081-FEEF04524498}"/>
                </a:ext>
              </a:extLst>
            </p:cNvPr>
            <p:cNvSpPr txBox="1">
              <a:spLocks noChangeArrowheads="1"/>
            </p:cNvSpPr>
            <p:nvPr/>
          </p:nvSpPr>
          <p:spPr bwMode="auto">
            <a:xfrm>
              <a:off x="3728" y="3120"/>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t>6</a:t>
              </a:r>
              <a:endParaRPr lang="en-US" altLang="en-US" sz="2400"/>
            </a:p>
          </p:txBody>
        </p:sp>
        <p:sp>
          <p:nvSpPr>
            <p:cNvPr id="34827" name="Text Box 70">
              <a:extLst>
                <a:ext uri="{FF2B5EF4-FFF2-40B4-BE49-F238E27FC236}">
                  <a16:creationId xmlns:a16="http://schemas.microsoft.com/office/drawing/2014/main" id="{7744D4D0-DADB-4B2E-8F07-19D2F2EC87BE}"/>
                </a:ext>
              </a:extLst>
            </p:cNvPr>
            <p:cNvSpPr txBox="1">
              <a:spLocks noChangeArrowheads="1"/>
            </p:cNvSpPr>
            <p:nvPr/>
          </p:nvSpPr>
          <p:spPr bwMode="auto">
            <a:xfrm>
              <a:off x="5252" y="3120"/>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t>6</a:t>
              </a:r>
              <a:endParaRPr lang="en-US" altLang="en-US" sz="2400"/>
            </a:p>
          </p:txBody>
        </p:sp>
      </p:grpSp>
      <p:sp>
        <p:nvSpPr>
          <p:cNvPr id="34819" name="Text Box 72">
            <a:extLst>
              <a:ext uri="{FF2B5EF4-FFF2-40B4-BE49-F238E27FC236}">
                <a16:creationId xmlns:a16="http://schemas.microsoft.com/office/drawing/2014/main" id="{2BD625F1-3941-4F04-AA2C-9643783C709A}"/>
              </a:ext>
            </a:extLst>
          </p:cNvPr>
          <p:cNvSpPr txBox="1">
            <a:spLocks noChangeArrowheads="1"/>
          </p:cNvSpPr>
          <p:nvPr/>
        </p:nvSpPr>
        <p:spPr bwMode="auto">
          <a:xfrm>
            <a:off x="212725" y="774700"/>
            <a:ext cx="21812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In this example, hill climbing does not work!</a:t>
            </a:r>
          </a:p>
          <a:p>
            <a:pPr>
              <a:spcBef>
                <a:spcPct val="0"/>
              </a:spcBef>
              <a:buFontTx/>
              <a:buNone/>
            </a:pPr>
            <a:endParaRPr lang="en-US" altLang="en-US" sz="2400" dirty="0"/>
          </a:p>
          <a:p>
            <a:pPr>
              <a:spcBef>
                <a:spcPct val="0"/>
              </a:spcBef>
              <a:buFontTx/>
              <a:buNone/>
            </a:pPr>
            <a:r>
              <a:rPr lang="en-US" altLang="en-US" sz="2400" dirty="0"/>
              <a:t>All the nodes on the fringe are taking a step “backwards”</a:t>
            </a:r>
          </a:p>
          <a:p>
            <a:pPr>
              <a:spcBef>
                <a:spcPct val="0"/>
              </a:spcBef>
              <a:buFontTx/>
              <a:buNone/>
            </a:pPr>
            <a:r>
              <a:rPr lang="en-US" altLang="en-US" sz="2400" dirty="0"/>
              <a:t>(local minima)</a:t>
            </a:r>
          </a:p>
          <a:p>
            <a:pPr>
              <a:spcBef>
                <a:spcPct val="0"/>
              </a:spcBef>
              <a:buFontTx/>
              <a:buNone/>
            </a:pPr>
            <a:endParaRPr lang="en-US" altLang="en-US" sz="2400" dirty="0"/>
          </a:p>
          <a:p>
            <a:pPr>
              <a:spcBef>
                <a:spcPct val="0"/>
              </a:spcBef>
              <a:buFontTx/>
              <a:buNone/>
            </a:pPr>
            <a:r>
              <a:rPr lang="en-US" altLang="en-US" sz="2400" dirty="0"/>
              <a:t>Note that this puzzle </a:t>
            </a:r>
            <a:r>
              <a:rPr lang="en-US" altLang="en-US" sz="2400" i="1" dirty="0"/>
              <a:t>is</a:t>
            </a:r>
            <a:r>
              <a:rPr lang="en-US" altLang="en-US" sz="2400" dirty="0"/>
              <a:t> solvable in just 12 more steps.</a:t>
            </a:r>
          </a:p>
        </p:txBody>
      </p:sp>
      <p:sp>
        <p:nvSpPr>
          <p:cNvPr id="34820" name="Rectangle 73">
            <a:extLst>
              <a:ext uri="{FF2B5EF4-FFF2-40B4-BE49-F238E27FC236}">
                <a16:creationId xmlns:a16="http://schemas.microsoft.com/office/drawing/2014/main" id="{E84196F4-6E18-44FE-ABFC-B361622CD174}"/>
              </a:ext>
            </a:extLst>
          </p:cNvPr>
          <p:cNvSpPr>
            <a:spLocks noChangeArrowheads="1"/>
          </p:cNvSpPr>
          <p:nvPr/>
        </p:nvSpPr>
        <p:spPr bwMode="auto">
          <a:xfrm>
            <a:off x="7885113" y="369888"/>
            <a:ext cx="777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i="1"/>
              <a:t>h</a:t>
            </a:r>
            <a:r>
              <a:rPr lang="en-US" altLang="en-US" sz="2800"/>
              <a:t>(n)</a:t>
            </a:r>
            <a:endParaRPr lang="en-US" altLang="en-US" sz="2400"/>
          </a:p>
        </p:txBody>
      </p:sp>
      <p:sp>
        <p:nvSpPr>
          <p:cNvPr id="34821" name="Line 74">
            <a:extLst>
              <a:ext uri="{FF2B5EF4-FFF2-40B4-BE49-F238E27FC236}">
                <a16:creationId xmlns:a16="http://schemas.microsoft.com/office/drawing/2014/main" id="{B8FC7A6C-7657-4E39-957C-E671021783B8}"/>
              </a:ext>
            </a:extLst>
          </p:cNvPr>
          <p:cNvSpPr>
            <a:spLocks noChangeShapeType="1"/>
          </p:cNvSpPr>
          <p:nvPr/>
        </p:nvSpPr>
        <p:spPr bwMode="auto">
          <a:xfrm flipH="1">
            <a:off x="6937375" y="741363"/>
            <a:ext cx="987425" cy="209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82CC127-F60B-4A97-AA9D-D4DB0696A884}"/>
              </a:ext>
            </a:extLst>
          </p:cNvPr>
          <p:cNvSpPr/>
          <p:nvPr/>
        </p:nvSpPr>
        <p:spPr bwMode="auto">
          <a:xfrm>
            <a:off x="537633" y="3140391"/>
            <a:ext cx="8492067" cy="3595460"/>
          </a:xfrm>
          <a:custGeom>
            <a:avLst/>
            <a:gdLst>
              <a:gd name="connsiteX0" fmla="*/ 0 w 7755466"/>
              <a:gd name="connsiteY0" fmla="*/ 3476309 h 3595460"/>
              <a:gd name="connsiteX1" fmla="*/ 29633 w 7755466"/>
              <a:gd name="connsiteY1" fmla="*/ 3480542 h 3595460"/>
              <a:gd name="connsiteX2" fmla="*/ 59266 w 7755466"/>
              <a:gd name="connsiteY2" fmla="*/ 3463609 h 3595460"/>
              <a:gd name="connsiteX3" fmla="*/ 84666 w 7755466"/>
              <a:gd name="connsiteY3" fmla="*/ 3442442 h 3595460"/>
              <a:gd name="connsiteX4" fmla="*/ 101600 w 7755466"/>
              <a:gd name="connsiteY4" fmla="*/ 3429742 h 3595460"/>
              <a:gd name="connsiteX5" fmla="*/ 114300 w 7755466"/>
              <a:gd name="connsiteY5" fmla="*/ 3412809 h 3595460"/>
              <a:gd name="connsiteX6" fmla="*/ 135466 w 7755466"/>
              <a:gd name="connsiteY6" fmla="*/ 3400109 h 3595460"/>
              <a:gd name="connsiteX7" fmla="*/ 173566 w 7755466"/>
              <a:gd name="connsiteY7" fmla="*/ 3362009 h 3595460"/>
              <a:gd name="connsiteX8" fmla="*/ 203200 w 7755466"/>
              <a:gd name="connsiteY8" fmla="*/ 3323909 h 3595460"/>
              <a:gd name="connsiteX9" fmla="*/ 220133 w 7755466"/>
              <a:gd name="connsiteY9" fmla="*/ 3298509 h 3595460"/>
              <a:gd name="connsiteX10" fmla="*/ 245533 w 7755466"/>
              <a:gd name="connsiteY10" fmla="*/ 3277342 h 3595460"/>
              <a:gd name="connsiteX11" fmla="*/ 262466 w 7755466"/>
              <a:gd name="connsiteY11" fmla="*/ 3247709 h 3595460"/>
              <a:gd name="connsiteX12" fmla="*/ 266700 w 7755466"/>
              <a:gd name="connsiteY12" fmla="*/ 3226542 h 3595460"/>
              <a:gd name="connsiteX13" fmla="*/ 279400 w 7755466"/>
              <a:gd name="connsiteY13" fmla="*/ 3209609 h 3595460"/>
              <a:gd name="connsiteX14" fmla="*/ 287866 w 7755466"/>
              <a:gd name="connsiteY14" fmla="*/ 3196909 h 3595460"/>
              <a:gd name="connsiteX15" fmla="*/ 300566 w 7755466"/>
              <a:gd name="connsiteY15" fmla="*/ 3188442 h 3595460"/>
              <a:gd name="connsiteX16" fmla="*/ 313266 w 7755466"/>
              <a:gd name="connsiteY16" fmla="*/ 3175742 h 3595460"/>
              <a:gd name="connsiteX17" fmla="*/ 334433 w 7755466"/>
              <a:gd name="connsiteY17" fmla="*/ 3146109 h 3595460"/>
              <a:gd name="connsiteX18" fmla="*/ 347133 w 7755466"/>
              <a:gd name="connsiteY18" fmla="*/ 3120709 h 3595460"/>
              <a:gd name="connsiteX19" fmla="*/ 364066 w 7755466"/>
              <a:gd name="connsiteY19" fmla="*/ 3103776 h 3595460"/>
              <a:gd name="connsiteX20" fmla="*/ 376766 w 7755466"/>
              <a:gd name="connsiteY20" fmla="*/ 3086842 h 3595460"/>
              <a:gd name="connsiteX21" fmla="*/ 402166 w 7755466"/>
              <a:gd name="connsiteY21" fmla="*/ 3057209 h 3595460"/>
              <a:gd name="connsiteX22" fmla="*/ 414866 w 7755466"/>
              <a:gd name="connsiteY22" fmla="*/ 3040276 h 3595460"/>
              <a:gd name="connsiteX23" fmla="*/ 436033 w 7755466"/>
              <a:gd name="connsiteY23" fmla="*/ 3019109 h 3595460"/>
              <a:gd name="connsiteX24" fmla="*/ 444500 w 7755466"/>
              <a:gd name="connsiteY24" fmla="*/ 3006409 h 3595460"/>
              <a:gd name="connsiteX25" fmla="*/ 474133 w 7755466"/>
              <a:gd name="connsiteY25" fmla="*/ 2993709 h 3595460"/>
              <a:gd name="connsiteX26" fmla="*/ 478366 w 7755466"/>
              <a:gd name="connsiteY26" fmla="*/ 2981009 h 3595460"/>
              <a:gd name="connsiteX27" fmla="*/ 499533 w 7755466"/>
              <a:gd name="connsiteY27" fmla="*/ 2955609 h 3595460"/>
              <a:gd name="connsiteX28" fmla="*/ 524933 w 7755466"/>
              <a:gd name="connsiteY28" fmla="*/ 2942909 h 3595460"/>
              <a:gd name="connsiteX29" fmla="*/ 571500 w 7755466"/>
              <a:gd name="connsiteY29" fmla="*/ 2883642 h 3595460"/>
              <a:gd name="connsiteX30" fmla="*/ 588433 w 7755466"/>
              <a:gd name="connsiteY30" fmla="*/ 2875176 h 3595460"/>
              <a:gd name="connsiteX31" fmla="*/ 601133 w 7755466"/>
              <a:gd name="connsiteY31" fmla="*/ 2862476 h 3595460"/>
              <a:gd name="connsiteX32" fmla="*/ 630766 w 7755466"/>
              <a:gd name="connsiteY32" fmla="*/ 2837076 h 3595460"/>
              <a:gd name="connsiteX33" fmla="*/ 639233 w 7755466"/>
              <a:gd name="connsiteY33" fmla="*/ 2820142 h 3595460"/>
              <a:gd name="connsiteX34" fmla="*/ 673100 w 7755466"/>
              <a:gd name="connsiteY34" fmla="*/ 2803209 h 3595460"/>
              <a:gd name="connsiteX35" fmla="*/ 681566 w 7755466"/>
              <a:gd name="connsiteY35" fmla="*/ 2790509 h 3595460"/>
              <a:gd name="connsiteX36" fmla="*/ 694266 w 7755466"/>
              <a:gd name="connsiteY36" fmla="*/ 2777809 h 3595460"/>
              <a:gd name="connsiteX37" fmla="*/ 706966 w 7755466"/>
              <a:gd name="connsiteY37" fmla="*/ 2752409 h 3595460"/>
              <a:gd name="connsiteX38" fmla="*/ 723900 w 7755466"/>
              <a:gd name="connsiteY38" fmla="*/ 2743942 h 3595460"/>
              <a:gd name="connsiteX39" fmla="*/ 736600 w 7755466"/>
              <a:gd name="connsiteY39" fmla="*/ 2731242 h 3595460"/>
              <a:gd name="connsiteX40" fmla="*/ 745066 w 7755466"/>
              <a:gd name="connsiteY40" fmla="*/ 2718542 h 3595460"/>
              <a:gd name="connsiteX41" fmla="*/ 787400 w 7755466"/>
              <a:gd name="connsiteY41" fmla="*/ 2680442 h 3595460"/>
              <a:gd name="connsiteX42" fmla="*/ 808566 w 7755466"/>
              <a:gd name="connsiteY42" fmla="*/ 2650809 h 3595460"/>
              <a:gd name="connsiteX43" fmla="*/ 825500 w 7755466"/>
              <a:gd name="connsiteY43" fmla="*/ 2633876 h 3595460"/>
              <a:gd name="connsiteX44" fmla="*/ 846666 w 7755466"/>
              <a:gd name="connsiteY44" fmla="*/ 2616942 h 3595460"/>
              <a:gd name="connsiteX45" fmla="*/ 876300 w 7755466"/>
              <a:gd name="connsiteY45" fmla="*/ 2574609 h 3595460"/>
              <a:gd name="connsiteX46" fmla="*/ 889000 w 7755466"/>
              <a:gd name="connsiteY46" fmla="*/ 2566142 h 3595460"/>
              <a:gd name="connsiteX47" fmla="*/ 901700 w 7755466"/>
              <a:gd name="connsiteY47" fmla="*/ 2544976 h 3595460"/>
              <a:gd name="connsiteX48" fmla="*/ 914400 w 7755466"/>
              <a:gd name="connsiteY48" fmla="*/ 2528042 h 3595460"/>
              <a:gd name="connsiteX49" fmla="*/ 922866 w 7755466"/>
              <a:gd name="connsiteY49" fmla="*/ 2506876 h 3595460"/>
              <a:gd name="connsiteX50" fmla="*/ 939800 w 7755466"/>
              <a:gd name="connsiteY50" fmla="*/ 2494176 h 3595460"/>
              <a:gd name="connsiteX51" fmla="*/ 952500 w 7755466"/>
              <a:gd name="connsiteY51" fmla="*/ 2481476 h 3595460"/>
              <a:gd name="connsiteX52" fmla="*/ 969433 w 7755466"/>
              <a:gd name="connsiteY52" fmla="*/ 2451842 h 3595460"/>
              <a:gd name="connsiteX53" fmla="*/ 990600 w 7755466"/>
              <a:gd name="connsiteY53" fmla="*/ 2426442 h 3595460"/>
              <a:gd name="connsiteX54" fmla="*/ 1007533 w 7755466"/>
              <a:gd name="connsiteY54" fmla="*/ 2401042 h 3595460"/>
              <a:gd name="connsiteX55" fmla="*/ 1011766 w 7755466"/>
              <a:gd name="connsiteY55" fmla="*/ 2388342 h 3595460"/>
              <a:gd name="connsiteX56" fmla="*/ 1041400 w 7755466"/>
              <a:gd name="connsiteY56" fmla="*/ 2350242 h 3595460"/>
              <a:gd name="connsiteX57" fmla="*/ 1062566 w 7755466"/>
              <a:gd name="connsiteY57" fmla="*/ 2316376 h 3595460"/>
              <a:gd name="connsiteX58" fmla="*/ 1075266 w 7755466"/>
              <a:gd name="connsiteY58" fmla="*/ 2282509 h 3595460"/>
              <a:gd name="connsiteX59" fmla="*/ 1087966 w 7755466"/>
              <a:gd name="connsiteY59" fmla="*/ 2261342 h 3595460"/>
              <a:gd name="connsiteX60" fmla="*/ 1113366 w 7755466"/>
              <a:gd name="connsiteY60" fmla="*/ 2227476 h 3595460"/>
              <a:gd name="connsiteX61" fmla="*/ 1126066 w 7755466"/>
              <a:gd name="connsiteY61" fmla="*/ 2197842 h 3595460"/>
              <a:gd name="connsiteX62" fmla="*/ 1130300 w 7755466"/>
              <a:gd name="connsiteY62" fmla="*/ 2185142 h 3595460"/>
              <a:gd name="connsiteX63" fmla="*/ 1143000 w 7755466"/>
              <a:gd name="connsiteY63" fmla="*/ 2176676 h 3595460"/>
              <a:gd name="connsiteX64" fmla="*/ 1151466 w 7755466"/>
              <a:gd name="connsiteY64" fmla="*/ 2155509 h 3595460"/>
              <a:gd name="connsiteX65" fmla="*/ 1185333 w 7755466"/>
              <a:gd name="connsiteY65" fmla="*/ 2125876 h 3595460"/>
              <a:gd name="connsiteX66" fmla="*/ 1214966 w 7755466"/>
              <a:gd name="connsiteY66" fmla="*/ 2096242 h 3595460"/>
              <a:gd name="connsiteX67" fmla="*/ 1231900 w 7755466"/>
              <a:gd name="connsiteY67" fmla="*/ 2079309 h 3595460"/>
              <a:gd name="connsiteX68" fmla="*/ 1253066 w 7755466"/>
              <a:gd name="connsiteY68" fmla="*/ 2070842 h 3595460"/>
              <a:gd name="connsiteX69" fmla="*/ 1265766 w 7755466"/>
              <a:gd name="connsiteY69" fmla="*/ 2058142 h 3595460"/>
              <a:gd name="connsiteX70" fmla="*/ 1270000 w 7755466"/>
              <a:gd name="connsiteY70" fmla="*/ 2045442 h 3595460"/>
              <a:gd name="connsiteX71" fmla="*/ 1286933 w 7755466"/>
              <a:gd name="connsiteY71" fmla="*/ 2036976 h 3595460"/>
              <a:gd name="connsiteX72" fmla="*/ 1303866 w 7755466"/>
              <a:gd name="connsiteY72" fmla="*/ 2024276 h 3595460"/>
              <a:gd name="connsiteX73" fmla="*/ 1329266 w 7755466"/>
              <a:gd name="connsiteY73" fmla="*/ 1998876 h 3595460"/>
              <a:gd name="connsiteX74" fmla="*/ 1358900 w 7755466"/>
              <a:gd name="connsiteY74" fmla="*/ 1977709 h 3595460"/>
              <a:gd name="connsiteX75" fmla="*/ 1388533 w 7755466"/>
              <a:gd name="connsiteY75" fmla="*/ 1956542 h 3595460"/>
              <a:gd name="connsiteX76" fmla="*/ 1405466 w 7755466"/>
              <a:gd name="connsiteY76" fmla="*/ 1935376 h 3595460"/>
              <a:gd name="connsiteX77" fmla="*/ 1430866 w 7755466"/>
              <a:gd name="connsiteY77" fmla="*/ 1926909 h 3595460"/>
              <a:gd name="connsiteX78" fmla="*/ 1473200 w 7755466"/>
              <a:gd name="connsiteY78" fmla="*/ 1918442 h 3595460"/>
              <a:gd name="connsiteX79" fmla="*/ 1519766 w 7755466"/>
              <a:gd name="connsiteY79" fmla="*/ 1931142 h 3595460"/>
              <a:gd name="connsiteX80" fmla="*/ 1540933 w 7755466"/>
              <a:gd name="connsiteY80" fmla="*/ 1935376 h 3595460"/>
              <a:gd name="connsiteX81" fmla="*/ 1595966 w 7755466"/>
              <a:gd name="connsiteY81" fmla="*/ 1956542 h 3595460"/>
              <a:gd name="connsiteX82" fmla="*/ 1625600 w 7755466"/>
              <a:gd name="connsiteY82" fmla="*/ 1969242 h 3595460"/>
              <a:gd name="connsiteX83" fmla="*/ 1646766 w 7755466"/>
              <a:gd name="connsiteY83" fmla="*/ 1977709 h 3595460"/>
              <a:gd name="connsiteX84" fmla="*/ 1680633 w 7755466"/>
              <a:gd name="connsiteY84" fmla="*/ 1998876 h 3595460"/>
              <a:gd name="connsiteX85" fmla="*/ 1706033 w 7755466"/>
              <a:gd name="connsiteY85" fmla="*/ 2041209 h 3595460"/>
              <a:gd name="connsiteX86" fmla="*/ 1718733 w 7755466"/>
              <a:gd name="connsiteY86" fmla="*/ 2062376 h 3595460"/>
              <a:gd name="connsiteX87" fmla="*/ 1739900 w 7755466"/>
              <a:gd name="connsiteY87" fmla="*/ 2092009 h 3595460"/>
              <a:gd name="connsiteX88" fmla="*/ 1752600 w 7755466"/>
              <a:gd name="connsiteY88" fmla="*/ 2108942 h 3595460"/>
              <a:gd name="connsiteX89" fmla="*/ 1769533 w 7755466"/>
              <a:gd name="connsiteY89" fmla="*/ 2151276 h 3595460"/>
              <a:gd name="connsiteX90" fmla="*/ 1782233 w 7755466"/>
              <a:gd name="connsiteY90" fmla="*/ 2176676 h 3595460"/>
              <a:gd name="connsiteX91" fmla="*/ 1799166 w 7755466"/>
              <a:gd name="connsiteY91" fmla="*/ 2189376 h 3595460"/>
              <a:gd name="connsiteX92" fmla="*/ 1811866 w 7755466"/>
              <a:gd name="connsiteY92" fmla="*/ 2202076 h 3595460"/>
              <a:gd name="connsiteX93" fmla="*/ 2197100 w 7755466"/>
              <a:gd name="connsiteY93" fmla="*/ 2197842 h 3595460"/>
              <a:gd name="connsiteX94" fmla="*/ 2214033 w 7755466"/>
              <a:gd name="connsiteY94" fmla="*/ 2168209 h 3595460"/>
              <a:gd name="connsiteX95" fmla="*/ 2235200 w 7755466"/>
              <a:gd name="connsiteY95" fmla="*/ 2147042 h 3595460"/>
              <a:gd name="connsiteX96" fmla="*/ 2239433 w 7755466"/>
              <a:gd name="connsiteY96" fmla="*/ 2125876 h 3595460"/>
              <a:gd name="connsiteX97" fmla="*/ 2247900 w 7755466"/>
              <a:gd name="connsiteY97" fmla="*/ 2113176 h 3595460"/>
              <a:gd name="connsiteX98" fmla="*/ 2252133 w 7755466"/>
              <a:gd name="connsiteY98" fmla="*/ 2087776 h 3595460"/>
              <a:gd name="connsiteX99" fmla="*/ 2256366 w 7755466"/>
              <a:gd name="connsiteY99" fmla="*/ 2075076 h 3595460"/>
              <a:gd name="connsiteX100" fmla="*/ 2260600 w 7755466"/>
              <a:gd name="connsiteY100" fmla="*/ 2053909 h 3595460"/>
              <a:gd name="connsiteX101" fmla="*/ 2273300 w 7755466"/>
              <a:gd name="connsiteY101" fmla="*/ 2032742 h 3595460"/>
              <a:gd name="connsiteX102" fmla="*/ 2286000 w 7755466"/>
              <a:gd name="connsiteY102" fmla="*/ 2007342 h 3595460"/>
              <a:gd name="connsiteX103" fmla="*/ 2302933 w 7755466"/>
              <a:gd name="connsiteY103" fmla="*/ 1956542 h 3595460"/>
              <a:gd name="connsiteX104" fmla="*/ 2332566 w 7755466"/>
              <a:gd name="connsiteY104" fmla="*/ 1909976 h 3595460"/>
              <a:gd name="connsiteX105" fmla="*/ 2341033 w 7755466"/>
              <a:gd name="connsiteY105" fmla="*/ 1880342 h 3595460"/>
              <a:gd name="connsiteX106" fmla="*/ 2370666 w 7755466"/>
              <a:gd name="connsiteY106" fmla="*/ 1829542 h 3595460"/>
              <a:gd name="connsiteX107" fmla="*/ 2387600 w 7755466"/>
              <a:gd name="connsiteY107" fmla="*/ 1774509 h 3595460"/>
              <a:gd name="connsiteX108" fmla="*/ 2404533 w 7755466"/>
              <a:gd name="connsiteY108" fmla="*/ 1757576 h 3595460"/>
              <a:gd name="connsiteX109" fmla="*/ 2413000 w 7755466"/>
              <a:gd name="connsiteY109" fmla="*/ 1719476 h 3595460"/>
              <a:gd name="connsiteX110" fmla="*/ 2425700 w 7755466"/>
              <a:gd name="connsiteY110" fmla="*/ 1706776 h 3595460"/>
              <a:gd name="connsiteX111" fmla="*/ 2434166 w 7755466"/>
              <a:gd name="connsiteY111" fmla="*/ 1681376 h 3595460"/>
              <a:gd name="connsiteX112" fmla="*/ 2455333 w 7755466"/>
              <a:gd name="connsiteY112" fmla="*/ 1639042 h 3595460"/>
              <a:gd name="connsiteX113" fmla="*/ 2484966 w 7755466"/>
              <a:gd name="connsiteY113" fmla="*/ 1605176 h 3595460"/>
              <a:gd name="connsiteX114" fmla="*/ 2493433 w 7755466"/>
              <a:gd name="connsiteY114" fmla="*/ 1571309 h 3595460"/>
              <a:gd name="connsiteX115" fmla="*/ 2497666 w 7755466"/>
              <a:gd name="connsiteY115" fmla="*/ 1554376 h 3595460"/>
              <a:gd name="connsiteX116" fmla="*/ 2518833 w 7755466"/>
              <a:gd name="connsiteY116" fmla="*/ 1524742 h 3595460"/>
              <a:gd name="connsiteX117" fmla="*/ 2561166 w 7755466"/>
              <a:gd name="connsiteY117" fmla="*/ 1461242 h 3595460"/>
              <a:gd name="connsiteX118" fmla="*/ 2586566 w 7755466"/>
              <a:gd name="connsiteY118" fmla="*/ 1410442 h 3595460"/>
              <a:gd name="connsiteX119" fmla="*/ 2595033 w 7755466"/>
              <a:gd name="connsiteY119" fmla="*/ 1389276 h 3595460"/>
              <a:gd name="connsiteX120" fmla="*/ 2599266 w 7755466"/>
              <a:gd name="connsiteY120" fmla="*/ 1372342 h 3595460"/>
              <a:gd name="connsiteX121" fmla="*/ 2624666 w 7755466"/>
              <a:gd name="connsiteY121" fmla="*/ 1334242 h 3595460"/>
              <a:gd name="connsiteX122" fmla="*/ 2645833 w 7755466"/>
              <a:gd name="connsiteY122" fmla="*/ 1291909 h 3595460"/>
              <a:gd name="connsiteX123" fmla="*/ 2650066 w 7755466"/>
              <a:gd name="connsiteY123" fmla="*/ 1279209 h 3595460"/>
              <a:gd name="connsiteX124" fmla="*/ 2654300 w 7755466"/>
              <a:gd name="connsiteY124" fmla="*/ 1258042 h 3595460"/>
              <a:gd name="connsiteX125" fmla="*/ 2662766 w 7755466"/>
              <a:gd name="connsiteY125" fmla="*/ 1245342 h 3595460"/>
              <a:gd name="connsiteX126" fmla="*/ 2696633 w 7755466"/>
              <a:gd name="connsiteY126" fmla="*/ 1194542 h 3595460"/>
              <a:gd name="connsiteX127" fmla="*/ 2705100 w 7755466"/>
              <a:gd name="connsiteY127" fmla="*/ 1173376 h 3595460"/>
              <a:gd name="connsiteX128" fmla="*/ 2709333 w 7755466"/>
              <a:gd name="connsiteY128" fmla="*/ 1160676 h 3595460"/>
              <a:gd name="connsiteX129" fmla="*/ 2722033 w 7755466"/>
              <a:gd name="connsiteY129" fmla="*/ 1139509 h 3595460"/>
              <a:gd name="connsiteX130" fmla="*/ 2726266 w 7755466"/>
              <a:gd name="connsiteY130" fmla="*/ 1126809 h 3595460"/>
              <a:gd name="connsiteX131" fmla="*/ 2751666 w 7755466"/>
              <a:gd name="connsiteY131" fmla="*/ 1084476 h 3595460"/>
              <a:gd name="connsiteX132" fmla="*/ 2772833 w 7755466"/>
              <a:gd name="connsiteY132" fmla="*/ 1050609 h 3595460"/>
              <a:gd name="connsiteX133" fmla="*/ 2789766 w 7755466"/>
              <a:gd name="connsiteY133" fmla="*/ 1025209 h 3595460"/>
              <a:gd name="connsiteX134" fmla="*/ 2810933 w 7755466"/>
              <a:gd name="connsiteY134" fmla="*/ 995576 h 3595460"/>
              <a:gd name="connsiteX135" fmla="*/ 2827866 w 7755466"/>
              <a:gd name="connsiteY135" fmla="*/ 953242 h 3595460"/>
              <a:gd name="connsiteX136" fmla="*/ 2836333 w 7755466"/>
              <a:gd name="connsiteY136" fmla="*/ 932076 h 3595460"/>
              <a:gd name="connsiteX137" fmla="*/ 2853266 w 7755466"/>
              <a:gd name="connsiteY137" fmla="*/ 923609 h 3595460"/>
              <a:gd name="connsiteX138" fmla="*/ 2878666 w 7755466"/>
              <a:gd name="connsiteY138" fmla="*/ 885509 h 3595460"/>
              <a:gd name="connsiteX139" fmla="*/ 2887133 w 7755466"/>
              <a:gd name="connsiteY139" fmla="*/ 872809 h 3595460"/>
              <a:gd name="connsiteX140" fmla="*/ 2908300 w 7755466"/>
              <a:gd name="connsiteY140" fmla="*/ 830476 h 3595460"/>
              <a:gd name="connsiteX141" fmla="*/ 2912533 w 7755466"/>
              <a:gd name="connsiteY141" fmla="*/ 817776 h 3595460"/>
              <a:gd name="connsiteX142" fmla="*/ 2942166 w 7755466"/>
              <a:gd name="connsiteY142" fmla="*/ 788142 h 3595460"/>
              <a:gd name="connsiteX143" fmla="*/ 2946400 w 7755466"/>
              <a:gd name="connsiteY143" fmla="*/ 766976 h 3595460"/>
              <a:gd name="connsiteX144" fmla="*/ 2988733 w 7755466"/>
              <a:gd name="connsiteY144" fmla="*/ 699242 h 3595460"/>
              <a:gd name="connsiteX145" fmla="*/ 3014133 w 7755466"/>
              <a:gd name="connsiteY145" fmla="*/ 665376 h 3595460"/>
              <a:gd name="connsiteX146" fmla="*/ 3026833 w 7755466"/>
              <a:gd name="connsiteY146" fmla="*/ 644209 h 3595460"/>
              <a:gd name="connsiteX147" fmla="*/ 3048000 w 7755466"/>
              <a:gd name="connsiteY147" fmla="*/ 627276 h 3595460"/>
              <a:gd name="connsiteX148" fmla="*/ 3069166 w 7755466"/>
              <a:gd name="connsiteY148" fmla="*/ 593409 h 3595460"/>
              <a:gd name="connsiteX149" fmla="*/ 3073400 w 7755466"/>
              <a:gd name="connsiteY149" fmla="*/ 580709 h 3595460"/>
              <a:gd name="connsiteX150" fmla="*/ 3098800 w 7755466"/>
              <a:gd name="connsiteY150" fmla="*/ 555309 h 3595460"/>
              <a:gd name="connsiteX151" fmla="*/ 3111500 w 7755466"/>
              <a:gd name="connsiteY151" fmla="*/ 525676 h 3595460"/>
              <a:gd name="connsiteX152" fmla="*/ 3132666 w 7755466"/>
              <a:gd name="connsiteY152" fmla="*/ 487576 h 3595460"/>
              <a:gd name="connsiteX153" fmla="*/ 3153833 w 7755466"/>
              <a:gd name="connsiteY153" fmla="*/ 470642 h 3595460"/>
              <a:gd name="connsiteX154" fmla="*/ 3179233 w 7755466"/>
              <a:gd name="connsiteY154" fmla="*/ 436776 h 3595460"/>
              <a:gd name="connsiteX155" fmla="*/ 3204633 w 7755466"/>
              <a:gd name="connsiteY155" fmla="*/ 411376 h 3595460"/>
              <a:gd name="connsiteX156" fmla="*/ 3221566 w 7755466"/>
              <a:gd name="connsiteY156" fmla="*/ 390209 h 3595460"/>
              <a:gd name="connsiteX157" fmla="*/ 3230033 w 7755466"/>
              <a:gd name="connsiteY157" fmla="*/ 377509 h 3595460"/>
              <a:gd name="connsiteX158" fmla="*/ 3268133 w 7755466"/>
              <a:gd name="connsiteY158" fmla="*/ 339409 h 3595460"/>
              <a:gd name="connsiteX159" fmla="*/ 3285066 w 7755466"/>
              <a:gd name="connsiteY159" fmla="*/ 309776 h 3595460"/>
              <a:gd name="connsiteX160" fmla="*/ 3314700 w 7755466"/>
              <a:gd name="connsiteY160" fmla="*/ 258976 h 3595460"/>
              <a:gd name="connsiteX161" fmla="*/ 3344333 w 7755466"/>
              <a:gd name="connsiteY161" fmla="*/ 229342 h 3595460"/>
              <a:gd name="connsiteX162" fmla="*/ 3357033 w 7755466"/>
              <a:gd name="connsiteY162" fmla="*/ 195476 h 3595460"/>
              <a:gd name="connsiteX163" fmla="*/ 3369733 w 7755466"/>
              <a:gd name="connsiteY163" fmla="*/ 174309 h 3595460"/>
              <a:gd name="connsiteX164" fmla="*/ 3399366 w 7755466"/>
              <a:gd name="connsiteY164" fmla="*/ 153142 h 3595460"/>
              <a:gd name="connsiteX165" fmla="*/ 3412066 w 7755466"/>
              <a:gd name="connsiteY165" fmla="*/ 136209 h 3595460"/>
              <a:gd name="connsiteX166" fmla="*/ 3429000 w 7755466"/>
              <a:gd name="connsiteY166" fmla="*/ 119276 h 3595460"/>
              <a:gd name="connsiteX167" fmla="*/ 3458633 w 7755466"/>
              <a:gd name="connsiteY167" fmla="*/ 89642 h 3595460"/>
              <a:gd name="connsiteX168" fmla="*/ 3479800 w 7755466"/>
              <a:gd name="connsiteY168" fmla="*/ 85409 h 3595460"/>
              <a:gd name="connsiteX169" fmla="*/ 3513666 w 7755466"/>
              <a:gd name="connsiteY169" fmla="*/ 55776 h 3595460"/>
              <a:gd name="connsiteX170" fmla="*/ 3534833 w 7755466"/>
              <a:gd name="connsiteY170" fmla="*/ 47309 h 3595460"/>
              <a:gd name="connsiteX171" fmla="*/ 3572933 w 7755466"/>
              <a:gd name="connsiteY171" fmla="*/ 34609 h 3595460"/>
              <a:gd name="connsiteX172" fmla="*/ 3585633 w 7755466"/>
              <a:gd name="connsiteY172" fmla="*/ 17676 h 3595460"/>
              <a:gd name="connsiteX173" fmla="*/ 3627966 w 7755466"/>
              <a:gd name="connsiteY173" fmla="*/ 13442 h 3595460"/>
              <a:gd name="connsiteX174" fmla="*/ 3649133 w 7755466"/>
              <a:gd name="connsiteY174" fmla="*/ 9209 h 3595460"/>
              <a:gd name="connsiteX175" fmla="*/ 3687233 w 7755466"/>
              <a:gd name="connsiteY175" fmla="*/ 4976 h 3595460"/>
              <a:gd name="connsiteX176" fmla="*/ 3725333 w 7755466"/>
              <a:gd name="connsiteY176" fmla="*/ 4976 h 3595460"/>
              <a:gd name="connsiteX177" fmla="*/ 3729566 w 7755466"/>
              <a:gd name="connsiteY177" fmla="*/ 30376 h 3595460"/>
              <a:gd name="connsiteX178" fmla="*/ 3738033 w 7755466"/>
              <a:gd name="connsiteY178" fmla="*/ 47309 h 3595460"/>
              <a:gd name="connsiteX179" fmla="*/ 3771900 w 7755466"/>
              <a:gd name="connsiteY179" fmla="*/ 81176 h 3595460"/>
              <a:gd name="connsiteX180" fmla="*/ 3780366 w 7755466"/>
              <a:gd name="connsiteY180" fmla="*/ 98109 h 3595460"/>
              <a:gd name="connsiteX181" fmla="*/ 3793066 w 7755466"/>
              <a:gd name="connsiteY181" fmla="*/ 110809 h 3595460"/>
              <a:gd name="connsiteX182" fmla="*/ 3831166 w 7755466"/>
              <a:gd name="connsiteY182" fmla="*/ 170076 h 3595460"/>
              <a:gd name="connsiteX183" fmla="*/ 3835400 w 7755466"/>
              <a:gd name="connsiteY183" fmla="*/ 182776 h 3595460"/>
              <a:gd name="connsiteX184" fmla="*/ 3839633 w 7755466"/>
              <a:gd name="connsiteY184" fmla="*/ 203942 h 3595460"/>
              <a:gd name="connsiteX185" fmla="*/ 3852333 w 7755466"/>
              <a:gd name="connsiteY185" fmla="*/ 237809 h 3595460"/>
              <a:gd name="connsiteX186" fmla="*/ 3865033 w 7755466"/>
              <a:gd name="connsiteY186" fmla="*/ 254742 h 3595460"/>
              <a:gd name="connsiteX187" fmla="*/ 3873500 w 7755466"/>
              <a:gd name="connsiteY187" fmla="*/ 284376 h 3595460"/>
              <a:gd name="connsiteX188" fmla="*/ 3886200 w 7755466"/>
              <a:gd name="connsiteY188" fmla="*/ 297076 h 3595460"/>
              <a:gd name="connsiteX189" fmla="*/ 3898900 w 7755466"/>
              <a:gd name="connsiteY189" fmla="*/ 318242 h 3595460"/>
              <a:gd name="connsiteX190" fmla="*/ 3911600 w 7755466"/>
              <a:gd name="connsiteY190" fmla="*/ 335176 h 3595460"/>
              <a:gd name="connsiteX191" fmla="*/ 3915833 w 7755466"/>
              <a:gd name="connsiteY191" fmla="*/ 360576 h 3595460"/>
              <a:gd name="connsiteX192" fmla="*/ 3945466 w 7755466"/>
              <a:gd name="connsiteY192" fmla="*/ 398676 h 3595460"/>
              <a:gd name="connsiteX193" fmla="*/ 3966633 w 7755466"/>
              <a:gd name="connsiteY193" fmla="*/ 449476 h 3595460"/>
              <a:gd name="connsiteX194" fmla="*/ 4000500 w 7755466"/>
              <a:gd name="connsiteY194" fmla="*/ 479109 h 3595460"/>
              <a:gd name="connsiteX195" fmla="*/ 4021666 w 7755466"/>
              <a:gd name="connsiteY195" fmla="*/ 504509 h 3595460"/>
              <a:gd name="connsiteX196" fmla="*/ 4038600 w 7755466"/>
              <a:gd name="connsiteY196" fmla="*/ 542609 h 3595460"/>
              <a:gd name="connsiteX197" fmla="*/ 4055533 w 7755466"/>
              <a:gd name="connsiteY197" fmla="*/ 551076 h 3595460"/>
              <a:gd name="connsiteX198" fmla="*/ 4072466 w 7755466"/>
              <a:gd name="connsiteY198" fmla="*/ 580709 h 3595460"/>
              <a:gd name="connsiteX199" fmla="*/ 4085166 w 7755466"/>
              <a:gd name="connsiteY199" fmla="*/ 606109 h 3595460"/>
              <a:gd name="connsiteX200" fmla="*/ 4106333 w 7755466"/>
              <a:gd name="connsiteY200" fmla="*/ 648442 h 3595460"/>
              <a:gd name="connsiteX201" fmla="*/ 4127500 w 7755466"/>
              <a:gd name="connsiteY201" fmla="*/ 669609 h 3595460"/>
              <a:gd name="connsiteX202" fmla="*/ 4135966 w 7755466"/>
              <a:gd name="connsiteY202" fmla="*/ 690776 h 3595460"/>
              <a:gd name="connsiteX203" fmla="*/ 4144433 w 7755466"/>
              <a:gd name="connsiteY203" fmla="*/ 716176 h 3595460"/>
              <a:gd name="connsiteX204" fmla="*/ 4169833 w 7755466"/>
              <a:gd name="connsiteY204" fmla="*/ 741576 h 3595460"/>
              <a:gd name="connsiteX205" fmla="*/ 4182533 w 7755466"/>
              <a:gd name="connsiteY205" fmla="*/ 775442 h 3595460"/>
              <a:gd name="connsiteX206" fmla="*/ 4195233 w 7755466"/>
              <a:gd name="connsiteY206" fmla="*/ 813542 h 3595460"/>
              <a:gd name="connsiteX207" fmla="*/ 4246033 w 7755466"/>
              <a:gd name="connsiteY207" fmla="*/ 889742 h 3595460"/>
              <a:gd name="connsiteX208" fmla="*/ 4271433 w 7755466"/>
              <a:gd name="connsiteY208" fmla="*/ 927842 h 3595460"/>
              <a:gd name="connsiteX209" fmla="*/ 4292600 w 7755466"/>
              <a:gd name="connsiteY209" fmla="*/ 978642 h 3595460"/>
              <a:gd name="connsiteX210" fmla="*/ 4339166 w 7755466"/>
              <a:gd name="connsiteY210" fmla="*/ 1071776 h 3595460"/>
              <a:gd name="connsiteX211" fmla="*/ 4351866 w 7755466"/>
              <a:gd name="connsiteY211" fmla="*/ 1114109 h 3595460"/>
              <a:gd name="connsiteX212" fmla="*/ 4419600 w 7755466"/>
              <a:gd name="connsiteY212" fmla="*/ 1224176 h 3595460"/>
              <a:gd name="connsiteX213" fmla="*/ 4440766 w 7755466"/>
              <a:gd name="connsiteY213" fmla="*/ 1296142 h 3595460"/>
              <a:gd name="connsiteX214" fmla="*/ 4508500 w 7755466"/>
              <a:gd name="connsiteY214" fmla="*/ 1410442 h 3595460"/>
              <a:gd name="connsiteX215" fmla="*/ 4572000 w 7755466"/>
              <a:gd name="connsiteY215" fmla="*/ 1537442 h 3595460"/>
              <a:gd name="connsiteX216" fmla="*/ 4639733 w 7755466"/>
              <a:gd name="connsiteY216" fmla="*/ 1668676 h 3595460"/>
              <a:gd name="connsiteX217" fmla="*/ 4673600 w 7755466"/>
              <a:gd name="connsiteY217" fmla="*/ 1740642 h 3595460"/>
              <a:gd name="connsiteX218" fmla="*/ 4745566 w 7755466"/>
              <a:gd name="connsiteY218" fmla="*/ 1854942 h 3595460"/>
              <a:gd name="connsiteX219" fmla="*/ 4770966 w 7755466"/>
              <a:gd name="connsiteY219" fmla="*/ 1926909 h 3595460"/>
              <a:gd name="connsiteX220" fmla="*/ 4842933 w 7755466"/>
              <a:gd name="connsiteY220" fmla="*/ 2041209 h 3595460"/>
              <a:gd name="connsiteX221" fmla="*/ 4893733 w 7755466"/>
              <a:gd name="connsiteY221" fmla="*/ 2151276 h 3595460"/>
              <a:gd name="connsiteX222" fmla="*/ 4974166 w 7755466"/>
              <a:gd name="connsiteY222" fmla="*/ 2303676 h 3595460"/>
              <a:gd name="connsiteX223" fmla="*/ 4995333 w 7755466"/>
              <a:gd name="connsiteY223" fmla="*/ 2350242 h 3595460"/>
              <a:gd name="connsiteX224" fmla="*/ 5008033 w 7755466"/>
              <a:gd name="connsiteY224" fmla="*/ 2396809 h 3595460"/>
              <a:gd name="connsiteX225" fmla="*/ 5071533 w 7755466"/>
              <a:gd name="connsiteY225" fmla="*/ 2532276 h 3595460"/>
              <a:gd name="connsiteX226" fmla="*/ 5122333 w 7755466"/>
              <a:gd name="connsiteY226" fmla="*/ 2659276 h 3595460"/>
              <a:gd name="connsiteX227" fmla="*/ 5143500 w 7755466"/>
              <a:gd name="connsiteY227" fmla="*/ 2705842 h 3595460"/>
              <a:gd name="connsiteX228" fmla="*/ 5168900 w 7755466"/>
              <a:gd name="connsiteY228" fmla="*/ 2777809 h 3595460"/>
              <a:gd name="connsiteX229" fmla="*/ 5190066 w 7755466"/>
              <a:gd name="connsiteY229" fmla="*/ 2849776 h 3595460"/>
              <a:gd name="connsiteX230" fmla="*/ 5215466 w 7755466"/>
              <a:gd name="connsiteY230" fmla="*/ 2925976 h 3595460"/>
              <a:gd name="connsiteX231" fmla="*/ 5223933 w 7755466"/>
              <a:gd name="connsiteY231" fmla="*/ 2959842 h 3595460"/>
              <a:gd name="connsiteX232" fmla="*/ 5228166 w 7755466"/>
              <a:gd name="connsiteY232" fmla="*/ 2985242 h 3595460"/>
              <a:gd name="connsiteX233" fmla="*/ 5240866 w 7755466"/>
              <a:gd name="connsiteY233" fmla="*/ 3014876 h 3595460"/>
              <a:gd name="connsiteX234" fmla="*/ 5274733 w 7755466"/>
              <a:gd name="connsiteY234" fmla="*/ 3095309 h 3595460"/>
              <a:gd name="connsiteX235" fmla="*/ 5283200 w 7755466"/>
              <a:gd name="connsiteY235" fmla="*/ 3141876 h 3595460"/>
              <a:gd name="connsiteX236" fmla="*/ 5291666 w 7755466"/>
              <a:gd name="connsiteY236" fmla="*/ 3163042 h 3595460"/>
              <a:gd name="connsiteX237" fmla="*/ 5304366 w 7755466"/>
              <a:gd name="connsiteY237" fmla="*/ 3171509 h 3595460"/>
              <a:gd name="connsiteX238" fmla="*/ 5334000 w 7755466"/>
              <a:gd name="connsiteY238" fmla="*/ 3230776 h 3595460"/>
              <a:gd name="connsiteX239" fmla="*/ 5355166 w 7755466"/>
              <a:gd name="connsiteY239" fmla="*/ 3264642 h 3595460"/>
              <a:gd name="connsiteX240" fmla="*/ 5363633 w 7755466"/>
              <a:gd name="connsiteY240" fmla="*/ 3277342 h 3595460"/>
              <a:gd name="connsiteX241" fmla="*/ 5376333 w 7755466"/>
              <a:gd name="connsiteY241" fmla="*/ 3281576 h 3595460"/>
              <a:gd name="connsiteX242" fmla="*/ 5401733 w 7755466"/>
              <a:gd name="connsiteY242" fmla="*/ 3298509 h 3595460"/>
              <a:gd name="connsiteX243" fmla="*/ 5427133 w 7755466"/>
              <a:gd name="connsiteY243" fmla="*/ 3306976 h 3595460"/>
              <a:gd name="connsiteX244" fmla="*/ 5461000 w 7755466"/>
              <a:gd name="connsiteY244" fmla="*/ 3323909 h 3595460"/>
              <a:gd name="connsiteX245" fmla="*/ 5499100 w 7755466"/>
              <a:gd name="connsiteY245" fmla="*/ 3336609 h 3595460"/>
              <a:gd name="connsiteX246" fmla="*/ 5520266 w 7755466"/>
              <a:gd name="connsiteY246" fmla="*/ 3349309 h 3595460"/>
              <a:gd name="connsiteX247" fmla="*/ 5549900 w 7755466"/>
              <a:gd name="connsiteY247" fmla="*/ 3353542 h 3595460"/>
              <a:gd name="connsiteX248" fmla="*/ 5566833 w 7755466"/>
              <a:gd name="connsiteY248" fmla="*/ 3357776 h 3595460"/>
              <a:gd name="connsiteX249" fmla="*/ 5604933 w 7755466"/>
              <a:gd name="connsiteY249" fmla="*/ 3366242 h 3595460"/>
              <a:gd name="connsiteX250" fmla="*/ 5621866 w 7755466"/>
              <a:gd name="connsiteY250" fmla="*/ 3370476 h 3595460"/>
              <a:gd name="connsiteX251" fmla="*/ 5664200 w 7755466"/>
              <a:gd name="connsiteY251" fmla="*/ 3378942 h 3595460"/>
              <a:gd name="connsiteX252" fmla="*/ 5676900 w 7755466"/>
              <a:gd name="connsiteY252" fmla="*/ 3383176 h 3595460"/>
              <a:gd name="connsiteX253" fmla="*/ 5710766 w 7755466"/>
              <a:gd name="connsiteY253" fmla="*/ 3391642 h 3595460"/>
              <a:gd name="connsiteX254" fmla="*/ 5799666 w 7755466"/>
              <a:gd name="connsiteY254" fmla="*/ 3400109 h 3595460"/>
              <a:gd name="connsiteX255" fmla="*/ 5871633 w 7755466"/>
              <a:gd name="connsiteY255" fmla="*/ 3421276 h 3595460"/>
              <a:gd name="connsiteX256" fmla="*/ 5922433 w 7755466"/>
              <a:gd name="connsiteY256" fmla="*/ 3429742 h 3595460"/>
              <a:gd name="connsiteX257" fmla="*/ 5939366 w 7755466"/>
              <a:gd name="connsiteY257" fmla="*/ 3433976 h 3595460"/>
              <a:gd name="connsiteX258" fmla="*/ 6371166 w 7755466"/>
              <a:gd name="connsiteY258" fmla="*/ 3442442 h 3595460"/>
              <a:gd name="connsiteX259" fmla="*/ 6726766 w 7755466"/>
              <a:gd name="connsiteY259" fmla="*/ 3450909 h 3595460"/>
              <a:gd name="connsiteX260" fmla="*/ 6786033 w 7755466"/>
              <a:gd name="connsiteY260" fmla="*/ 3459376 h 3595460"/>
              <a:gd name="connsiteX261" fmla="*/ 6849533 w 7755466"/>
              <a:gd name="connsiteY261" fmla="*/ 3463609 h 3595460"/>
              <a:gd name="connsiteX262" fmla="*/ 6925733 w 7755466"/>
              <a:gd name="connsiteY262" fmla="*/ 3476309 h 3595460"/>
              <a:gd name="connsiteX263" fmla="*/ 6963833 w 7755466"/>
              <a:gd name="connsiteY263" fmla="*/ 3480542 h 3595460"/>
              <a:gd name="connsiteX264" fmla="*/ 6997700 w 7755466"/>
              <a:gd name="connsiteY264" fmla="*/ 3489009 h 3595460"/>
              <a:gd name="connsiteX265" fmla="*/ 7069666 w 7755466"/>
              <a:gd name="connsiteY265" fmla="*/ 3497476 h 3595460"/>
              <a:gd name="connsiteX266" fmla="*/ 7133166 w 7755466"/>
              <a:gd name="connsiteY266" fmla="*/ 3514409 h 3595460"/>
              <a:gd name="connsiteX267" fmla="*/ 7162800 w 7755466"/>
              <a:gd name="connsiteY267" fmla="*/ 3522876 h 3595460"/>
              <a:gd name="connsiteX268" fmla="*/ 7209366 w 7755466"/>
              <a:gd name="connsiteY268" fmla="*/ 3531342 h 3595460"/>
              <a:gd name="connsiteX269" fmla="*/ 7234766 w 7755466"/>
              <a:gd name="connsiteY269" fmla="*/ 3539809 h 3595460"/>
              <a:gd name="connsiteX270" fmla="*/ 7298266 w 7755466"/>
              <a:gd name="connsiteY270" fmla="*/ 3544042 h 3595460"/>
              <a:gd name="connsiteX271" fmla="*/ 7387166 w 7755466"/>
              <a:gd name="connsiteY271" fmla="*/ 3560976 h 3595460"/>
              <a:gd name="connsiteX272" fmla="*/ 7433733 w 7755466"/>
              <a:gd name="connsiteY272" fmla="*/ 3569442 h 3595460"/>
              <a:gd name="connsiteX273" fmla="*/ 7577666 w 7755466"/>
              <a:gd name="connsiteY273" fmla="*/ 3582142 h 3595460"/>
              <a:gd name="connsiteX274" fmla="*/ 7590366 w 7755466"/>
              <a:gd name="connsiteY274" fmla="*/ 3586376 h 3595460"/>
              <a:gd name="connsiteX275" fmla="*/ 7755466 w 7755466"/>
              <a:gd name="connsiteY275" fmla="*/ 3594842 h 3595460"/>
              <a:gd name="connsiteX0" fmla="*/ 0 w 7755466"/>
              <a:gd name="connsiteY0" fmla="*/ 3476309 h 3595460"/>
              <a:gd name="connsiteX1" fmla="*/ 29633 w 7755466"/>
              <a:gd name="connsiteY1" fmla="*/ 3480542 h 3595460"/>
              <a:gd name="connsiteX2" fmla="*/ 59266 w 7755466"/>
              <a:gd name="connsiteY2" fmla="*/ 3463609 h 3595460"/>
              <a:gd name="connsiteX3" fmla="*/ 84666 w 7755466"/>
              <a:gd name="connsiteY3" fmla="*/ 3442442 h 3595460"/>
              <a:gd name="connsiteX4" fmla="*/ 101600 w 7755466"/>
              <a:gd name="connsiteY4" fmla="*/ 3429742 h 3595460"/>
              <a:gd name="connsiteX5" fmla="*/ 114300 w 7755466"/>
              <a:gd name="connsiteY5" fmla="*/ 3412809 h 3595460"/>
              <a:gd name="connsiteX6" fmla="*/ 135466 w 7755466"/>
              <a:gd name="connsiteY6" fmla="*/ 3400109 h 3595460"/>
              <a:gd name="connsiteX7" fmla="*/ 173566 w 7755466"/>
              <a:gd name="connsiteY7" fmla="*/ 3362009 h 3595460"/>
              <a:gd name="connsiteX8" fmla="*/ 203200 w 7755466"/>
              <a:gd name="connsiteY8" fmla="*/ 3323909 h 3595460"/>
              <a:gd name="connsiteX9" fmla="*/ 220133 w 7755466"/>
              <a:gd name="connsiteY9" fmla="*/ 3298509 h 3595460"/>
              <a:gd name="connsiteX10" fmla="*/ 245533 w 7755466"/>
              <a:gd name="connsiteY10" fmla="*/ 3277342 h 3595460"/>
              <a:gd name="connsiteX11" fmla="*/ 262466 w 7755466"/>
              <a:gd name="connsiteY11" fmla="*/ 3247709 h 3595460"/>
              <a:gd name="connsiteX12" fmla="*/ 266700 w 7755466"/>
              <a:gd name="connsiteY12" fmla="*/ 3226542 h 3595460"/>
              <a:gd name="connsiteX13" fmla="*/ 279400 w 7755466"/>
              <a:gd name="connsiteY13" fmla="*/ 3209609 h 3595460"/>
              <a:gd name="connsiteX14" fmla="*/ 287866 w 7755466"/>
              <a:gd name="connsiteY14" fmla="*/ 3196909 h 3595460"/>
              <a:gd name="connsiteX15" fmla="*/ 300566 w 7755466"/>
              <a:gd name="connsiteY15" fmla="*/ 3188442 h 3595460"/>
              <a:gd name="connsiteX16" fmla="*/ 313266 w 7755466"/>
              <a:gd name="connsiteY16" fmla="*/ 3175742 h 3595460"/>
              <a:gd name="connsiteX17" fmla="*/ 334433 w 7755466"/>
              <a:gd name="connsiteY17" fmla="*/ 3146109 h 3595460"/>
              <a:gd name="connsiteX18" fmla="*/ 347133 w 7755466"/>
              <a:gd name="connsiteY18" fmla="*/ 3120709 h 3595460"/>
              <a:gd name="connsiteX19" fmla="*/ 364066 w 7755466"/>
              <a:gd name="connsiteY19" fmla="*/ 3103776 h 3595460"/>
              <a:gd name="connsiteX20" fmla="*/ 376766 w 7755466"/>
              <a:gd name="connsiteY20" fmla="*/ 3086842 h 3595460"/>
              <a:gd name="connsiteX21" fmla="*/ 402166 w 7755466"/>
              <a:gd name="connsiteY21" fmla="*/ 3057209 h 3595460"/>
              <a:gd name="connsiteX22" fmla="*/ 414866 w 7755466"/>
              <a:gd name="connsiteY22" fmla="*/ 3040276 h 3595460"/>
              <a:gd name="connsiteX23" fmla="*/ 436033 w 7755466"/>
              <a:gd name="connsiteY23" fmla="*/ 3019109 h 3595460"/>
              <a:gd name="connsiteX24" fmla="*/ 444500 w 7755466"/>
              <a:gd name="connsiteY24" fmla="*/ 3006409 h 3595460"/>
              <a:gd name="connsiteX25" fmla="*/ 474133 w 7755466"/>
              <a:gd name="connsiteY25" fmla="*/ 2993709 h 3595460"/>
              <a:gd name="connsiteX26" fmla="*/ 478366 w 7755466"/>
              <a:gd name="connsiteY26" fmla="*/ 2981009 h 3595460"/>
              <a:gd name="connsiteX27" fmla="*/ 499533 w 7755466"/>
              <a:gd name="connsiteY27" fmla="*/ 2955609 h 3595460"/>
              <a:gd name="connsiteX28" fmla="*/ 524933 w 7755466"/>
              <a:gd name="connsiteY28" fmla="*/ 2942909 h 3595460"/>
              <a:gd name="connsiteX29" fmla="*/ 571500 w 7755466"/>
              <a:gd name="connsiteY29" fmla="*/ 2883642 h 3595460"/>
              <a:gd name="connsiteX30" fmla="*/ 588433 w 7755466"/>
              <a:gd name="connsiteY30" fmla="*/ 2875176 h 3595460"/>
              <a:gd name="connsiteX31" fmla="*/ 601133 w 7755466"/>
              <a:gd name="connsiteY31" fmla="*/ 2862476 h 3595460"/>
              <a:gd name="connsiteX32" fmla="*/ 630766 w 7755466"/>
              <a:gd name="connsiteY32" fmla="*/ 2837076 h 3595460"/>
              <a:gd name="connsiteX33" fmla="*/ 639233 w 7755466"/>
              <a:gd name="connsiteY33" fmla="*/ 2820142 h 3595460"/>
              <a:gd name="connsiteX34" fmla="*/ 673100 w 7755466"/>
              <a:gd name="connsiteY34" fmla="*/ 2803209 h 3595460"/>
              <a:gd name="connsiteX35" fmla="*/ 681566 w 7755466"/>
              <a:gd name="connsiteY35" fmla="*/ 2790509 h 3595460"/>
              <a:gd name="connsiteX36" fmla="*/ 694266 w 7755466"/>
              <a:gd name="connsiteY36" fmla="*/ 2777809 h 3595460"/>
              <a:gd name="connsiteX37" fmla="*/ 706966 w 7755466"/>
              <a:gd name="connsiteY37" fmla="*/ 2752409 h 3595460"/>
              <a:gd name="connsiteX38" fmla="*/ 723900 w 7755466"/>
              <a:gd name="connsiteY38" fmla="*/ 2743942 h 3595460"/>
              <a:gd name="connsiteX39" fmla="*/ 736600 w 7755466"/>
              <a:gd name="connsiteY39" fmla="*/ 2731242 h 3595460"/>
              <a:gd name="connsiteX40" fmla="*/ 745066 w 7755466"/>
              <a:gd name="connsiteY40" fmla="*/ 2718542 h 3595460"/>
              <a:gd name="connsiteX41" fmla="*/ 787400 w 7755466"/>
              <a:gd name="connsiteY41" fmla="*/ 2680442 h 3595460"/>
              <a:gd name="connsiteX42" fmla="*/ 808566 w 7755466"/>
              <a:gd name="connsiteY42" fmla="*/ 2650809 h 3595460"/>
              <a:gd name="connsiteX43" fmla="*/ 825500 w 7755466"/>
              <a:gd name="connsiteY43" fmla="*/ 2633876 h 3595460"/>
              <a:gd name="connsiteX44" fmla="*/ 846666 w 7755466"/>
              <a:gd name="connsiteY44" fmla="*/ 2616942 h 3595460"/>
              <a:gd name="connsiteX45" fmla="*/ 876300 w 7755466"/>
              <a:gd name="connsiteY45" fmla="*/ 2574609 h 3595460"/>
              <a:gd name="connsiteX46" fmla="*/ 889000 w 7755466"/>
              <a:gd name="connsiteY46" fmla="*/ 2566142 h 3595460"/>
              <a:gd name="connsiteX47" fmla="*/ 901700 w 7755466"/>
              <a:gd name="connsiteY47" fmla="*/ 2544976 h 3595460"/>
              <a:gd name="connsiteX48" fmla="*/ 914400 w 7755466"/>
              <a:gd name="connsiteY48" fmla="*/ 2528042 h 3595460"/>
              <a:gd name="connsiteX49" fmla="*/ 922866 w 7755466"/>
              <a:gd name="connsiteY49" fmla="*/ 2506876 h 3595460"/>
              <a:gd name="connsiteX50" fmla="*/ 939800 w 7755466"/>
              <a:gd name="connsiteY50" fmla="*/ 2494176 h 3595460"/>
              <a:gd name="connsiteX51" fmla="*/ 952500 w 7755466"/>
              <a:gd name="connsiteY51" fmla="*/ 2481476 h 3595460"/>
              <a:gd name="connsiteX52" fmla="*/ 969433 w 7755466"/>
              <a:gd name="connsiteY52" fmla="*/ 2451842 h 3595460"/>
              <a:gd name="connsiteX53" fmla="*/ 990600 w 7755466"/>
              <a:gd name="connsiteY53" fmla="*/ 2426442 h 3595460"/>
              <a:gd name="connsiteX54" fmla="*/ 1007533 w 7755466"/>
              <a:gd name="connsiteY54" fmla="*/ 2401042 h 3595460"/>
              <a:gd name="connsiteX55" fmla="*/ 1011766 w 7755466"/>
              <a:gd name="connsiteY55" fmla="*/ 2388342 h 3595460"/>
              <a:gd name="connsiteX56" fmla="*/ 1041400 w 7755466"/>
              <a:gd name="connsiteY56" fmla="*/ 2350242 h 3595460"/>
              <a:gd name="connsiteX57" fmla="*/ 1062566 w 7755466"/>
              <a:gd name="connsiteY57" fmla="*/ 2316376 h 3595460"/>
              <a:gd name="connsiteX58" fmla="*/ 1075266 w 7755466"/>
              <a:gd name="connsiteY58" fmla="*/ 2282509 h 3595460"/>
              <a:gd name="connsiteX59" fmla="*/ 1087966 w 7755466"/>
              <a:gd name="connsiteY59" fmla="*/ 2261342 h 3595460"/>
              <a:gd name="connsiteX60" fmla="*/ 1113366 w 7755466"/>
              <a:gd name="connsiteY60" fmla="*/ 2227476 h 3595460"/>
              <a:gd name="connsiteX61" fmla="*/ 1126066 w 7755466"/>
              <a:gd name="connsiteY61" fmla="*/ 2197842 h 3595460"/>
              <a:gd name="connsiteX62" fmla="*/ 1130300 w 7755466"/>
              <a:gd name="connsiteY62" fmla="*/ 2185142 h 3595460"/>
              <a:gd name="connsiteX63" fmla="*/ 1143000 w 7755466"/>
              <a:gd name="connsiteY63" fmla="*/ 2176676 h 3595460"/>
              <a:gd name="connsiteX64" fmla="*/ 1151466 w 7755466"/>
              <a:gd name="connsiteY64" fmla="*/ 2155509 h 3595460"/>
              <a:gd name="connsiteX65" fmla="*/ 1185333 w 7755466"/>
              <a:gd name="connsiteY65" fmla="*/ 2125876 h 3595460"/>
              <a:gd name="connsiteX66" fmla="*/ 1214966 w 7755466"/>
              <a:gd name="connsiteY66" fmla="*/ 2096242 h 3595460"/>
              <a:gd name="connsiteX67" fmla="*/ 1231900 w 7755466"/>
              <a:gd name="connsiteY67" fmla="*/ 2079309 h 3595460"/>
              <a:gd name="connsiteX68" fmla="*/ 1253066 w 7755466"/>
              <a:gd name="connsiteY68" fmla="*/ 2070842 h 3595460"/>
              <a:gd name="connsiteX69" fmla="*/ 1265766 w 7755466"/>
              <a:gd name="connsiteY69" fmla="*/ 2058142 h 3595460"/>
              <a:gd name="connsiteX70" fmla="*/ 1270000 w 7755466"/>
              <a:gd name="connsiteY70" fmla="*/ 2045442 h 3595460"/>
              <a:gd name="connsiteX71" fmla="*/ 1286933 w 7755466"/>
              <a:gd name="connsiteY71" fmla="*/ 2036976 h 3595460"/>
              <a:gd name="connsiteX72" fmla="*/ 1303866 w 7755466"/>
              <a:gd name="connsiteY72" fmla="*/ 2024276 h 3595460"/>
              <a:gd name="connsiteX73" fmla="*/ 1329266 w 7755466"/>
              <a:gd name="connsiteY73" fmla="*/ 1998876 h 3595460"/>
              <a:gd name="connsiteX74" fmla="*/ 1358900 w 7755466"/>
              <a:gd name="connsiteY74" fmla="*/ 1977709 h 3595460"/>
              <a:gd name="connsiteX75" fmla="*/ 1388533 w 7755466"/>
              <a:gd name="connsiteY75" fmla="*/ 1956542 h 3595460"/>
              <a:gd name="connsiteX76" fmla="*/ 1405466 w 7755466"/>
              <a:gd name="connsiteY76" fmla="*/ 1935376 h 3595460"/>
              <a:gd name="connsiteX77" fmla="*/ 1430866 w 7755466"/>
              <a:gd name="connsiteY77" fmla="*/ 1926909 h 3595460"/>
              <a:gd name="connsiteX78" fmla="*/ 1473200 w 7755466"/>
              <a:gd name="connsiteY78" fmla="*/ 1918442 h 3595460"/>
              <a:gd name="connsiteX79" fmla="*/ 1519766 w 7755466"/>
              <a:gd name="connsiteY79" fmla="*/ 1931142 h 3595460"/>
              <a:gd name="connsiteX80" fmla="*/ 1540933 w 7755466"/>
              <a:gd name="connsiteY80" fmla="*/ 1935376 h 3595460"/>
              <a:gd name="connsiteX81" fmla="*/ 1595966 w 7755466"/>
              <a:gd name="connsiteY81" fmla="*/ 1956542 h 3595460"/>
              <a:gd name="connsiteX82" fmla="*/ 1625600 w 7755466"/>
              <a:gd name="connsiteY82" fmla="*/ 1969242 h 3595460"/>
              <a:gd name="connsiteX83" fmla="*/ 1646766 w 7755466"/>
              <a:gd name="connsiteY83" fmla="*/ 1977709 h 3595460"/>
              <a:gd name="connsiteX84" fmla="*/ 1680633 w 7755466"/>
              <a:gd name="connsiteY84" fmla="*/ 1998876 h 3595460"/>
              <a:gd name="connsiteX85" fmla="*/ 1706033 w 7755466"/>
              <a:gd name="connsiteY85" fmla="*/ 2041209 h 3595460"/>
              <a:gd name="connsiteX86" fmla="*/ 1718733 w 7755466"/>
              <a:gd name="connsiteY86" fmla="*/ 2062376 h 3595460"/>
              <a:gd name="connsiteX87" fmla="*/ 1739900 w 7755466"/>
              <a:gd name="connsiteY87" fmla="*/ 2092009 h 3595460"/>
              <a:gd name="connsiteX88" fmla="*/ 1752600 w 7755466"/>
              <a:gd name="connsiteY88" fmla="*/ 2108942 h 3595460"/>
              <a:gd name="connsiteX89" fmla="*/ 1769533 w 7755466"/>
              <a:gd name="connsiteY89" fmla="*/ 2151276 h 3595460"/>
              <a:gd name="connsiteX90" fmla="*/ 1782233 w 7755466"/>
              <a:gd name="connsiteY90" fmla="*/ 2176676 h 3595460"/>
              <a:gd name="connsiteX91" fmla="*/ 1799166 w 7755466"/>
              <a:gd name="connsiteY91" fmla="*/ 2189376 h 3595460"/>
              <a:gd name="connsiteX92" fmla="*/ 2015066 w 7755466"/>
              <a:gd name="connsiteY92" fmla="*/ 2460309 h 3595460"/>
              <a:gd name="connsiteX93" fmla="*/ 2197100 w 7755466"/>
              <a:gd name="connsiteY93" fmla="*/ 2197842 h 3595460"/>
              <a:gd name="connsiteX94" fmla="*/ 2214033 w 7755466"/>
              <a:gd name="connsiteY94" fmla="*/ 2168209 h 3595460"/>
              <a:gd name="connsiteX95" fmla="*/ 2235200 w 7755466"/>
              <a:gd name="connsiteY95" fmla="*/ 2147042 h 3595460"/>
              <a:gd name="connsiteX96" fmla="*/ 2239433 w 7755466"/>
              <a:gd name="connsiteY96" fmla="*/ 2125876 h 3595460"/>
              <a:gd name="connsiteX97" fmla="*/ 2247900 w 7755466"/>
              <a:gd name="connsiteY97" fmla="*/ 2113176 h 3595460"/>
              <a:gd name="connsiteX98" fmla="*/ 2252133 w 7755466"/>
              <a:gd name="connsiteY98" fmla="*/ 2087776 h 3595460"/>
              <a:gd name="connsiteX99" fmla="*/ 2256366 w 7755466"/>
              <a:gd name="connsiteY99" fmla="*/ 2075076 h 3595460"/>
              <a:gd name="connsiteX100" fmla="*/ 2260600 w 7755466"/>
              <a:gd name="connsiteY100" fmla="*/ 2053909 h 3595460"/>
              <a:gd name="connsiteX101" fmla="*/ 2273300 w 7755466"/>
              <a:gd name="connsiteY101" fmla="*/ 2032742 h 3595460"/>
              <a:gd name="connsiteX102" fmla="*/ 2286000 w 7755466"/>
              <a:gd name="connsiteY102" fmla="*/ 2007342 h 3595460"/>
              <a:gd name="connsiteX103" fmla="*/ 2302933 w 7755466"/>
              <a:gd name="connsiteY103" fmla="*/ 1956542 h 3595460"/>
              <a:gd name="connsiteX104" fmla="*/ 2332566 w 7755466"/>
              <a:gd name="connsiteY104" fmla="*/ 1909976 h 3595460"/>
              <a:gd name="connsiteX105" fmla="*/ 2341033 w 7755466"/>
              <a:gd name="connsiteY105" fmla="*/ 1880342 h 3595460"/>
              <a:gd name="connsiteX106" fmla="*/ 2370666 w 7755466"/>
              <a:gd name="connsiteY106" fmla="*/ 1829542 h 3595460"/>
              <a:gd name="connsiteX107" fmla="*/ 2387600 w 7755466"/>
              <a:gd name="connsiteY107" fmla="*/ 1774509 h 3595460"/>
              <a:gd name="connsiteX108" fmla="*/ 2404533 w 7755466"/>
              <a:gd name="connsiteY108" fmla="*/ 1757576 h 3595460"/>
              <a:gd name="connsiteX109" fmla="*/ 2413000 w 7755466"/>
              <a:gd name="connsiteY109" fmla="*/ 1719476 h 3595460"/>
              <a:gd name="connsiteX110" fmla="*/ 2425700 w 7755466"/>
              <a:gd name="connsiteY110" fmla="*/ 1706776 h 3595460"/>
              <a:gd name="connsiteX111" fmla="*/ 2434166 w 7755466"/>
              <a:gd name="connsiteY111" fmla="*/ 1681376 h 3595460"/>
              <a:gd name="connsiteX112" fmla="*/ 2455333 w 7755466"/>
              <a:gd name="connsiteY112" fmla="*/ 1639042 h 3595460"/>
              <a:gd name="connsiteX113" fmla="*/ 2484966 w 7755466"/>
              <a:gd name="connsiteY113" fmla="*/ 1605176 h 3595460"/>
              <a:gd name="connsiteX114" fmla="*/ 2493433 w 7755466"/>
              <a:gd name="connsiteY114" fmla="*/ 1571309 h 3595460"/>
              <a:gd name="connsiteX115" fmla="*/ 2497666 w 7755466"/>
              <a:gd name="connsiteY115" fmla="*/ 1554376 h 3595460"/>
              <a:gd name="connsiteX116" fmla="*/ 2518833 w 7755466"/>
              <a:gd name="connsiteY116" fmla="*/ 1524742 h 3595460"/>
              <a:gd name="connsiteX117" fmla="*/ 2561166 w 7755466"/>
              <a:gd name="connsiteY117" fmla="*/ 1461242 h 3595460"/>
              <a:gd name="connsiteX118" fmla="*/ 2586566 w 7755466"/>
              <a:gd name="connsiteY118" fmla="*/ 1410442 h 3595460"/>
              <a:gd name="connsiteX119" fmla="*/ 2595033 w 7755466"/>
              <a:gd name="connsiteY119" fmla="*/ 1389276 h 3595460"/>
              <a:gd name="connsiteX120" fmla="*/ 2599266 w 7755466"/>
              <a:gd name="connsiteY120" fmla="*/ 1372342 h 3595460"/>
              <a:gd name="connsiteX121" fmla="*/ 2624666 w 7755466"/>
              <a:gd name="connsiteY121" fmla="*/ 1334242 h 3595460"/>
              <a:gd name="connsiteX122" fmla="*/ 2645833 w 7755466"/>
              <a:gd name="connsiteY122" fmla="*/ 1291909 h 3595460"/>
              <a:gd name="connsiteX123" fmla="*/ 2650066 w 7755466"/>
              <a:gd name="connsiteY123" fmla="*/ 1279209 h 3595460"/>
              <a:gd name="connsiteX124" fmla="*/ 2654300 w 7755466"/>
              <a:gd name="connsiteY124" fmla="*/ 1258042 h 3595460"/>
              <a:gd name="connsiteX125" fmla="*/ 2662766 w 7755466"/>
              <a:gd name="connsiteY125" fmla="*/ 1245342 h 3595460"/>
              <a:gd name="connsiteX126" fmla="*/ 2696633 w 7755466"/>
              <a:gd name="connsiteY126" fmla="*/ 1194542 h 3595460"/>
              <a:gd name="connsiteX127" fmla="*/ 2705100 w 7755466"/>
              <a:gd name="connsiteY127" fmla="*/ 1173376 h 3595460"/>
              <a:gd name="connsiteX128" fmla="*/ 2709333 w 7755466"/>
              <a:gd name="connsiteY128" fmla="*/ 1160676 h 3595460"/>
              <a:gd name="connsiteX129" fmla="*/ 2722033 w 7755466"/>
              <a:gd name="connsiteY129" fmla="*/ 1139509 h 3595460"/>
              <a:gd name="connsiteX130" fmla="*/ 2726266 w 7755466"/>
              <a:gd name="connsiteY130" fmla="*/ 1126809 h 3595460"/>
              <a:gd name="connsiteX131" fmla="*/ 2751666 w 7755466"/>
              <a:gd name="connsiteY131" fmla="*/ 1084476 h 3595460"/>
              <a:gd name="connsiteX132" fmla="*/ 2772833 w 7755466"/>
              <a:gd name="connsiteY132" fmla="*/ 1050609 h 3595460"/>
              <a:gd name="connsiteX133" fmla="*/ 2789766 w 7755466"/>
              <a:gd name="connsiteY133" fmla="*/ 1025209 h 3595460"/>
              <a:gd name="connsiteX134" fmla="*/ 2810933 w 7755466"/>
              <a:gd name="connsiteY134" fmla="*/ 995576 h 3595460"/>
              <a:gd name="connsiteX135" fmla="*/ 2827866 w 7755466"/>
              <a:gd name="connsiteY135" fmla="*/ 953242 h 3595460"/>
              <a:gd name="connsiteX136" fmla="*/ 2836333 w 7755466"/>
              <a:gd name="connsiteY136" fmla="*/ 932076 h 3595460"/>
              <a:gd name="connsiteX137" fmla="*/ 2853266 w 7755466"/>
              <a:gd name="connsiteY137" fmla="*/ 923609 h 3595460"/>
              <a:gd name="connsiteX138" fmla="*/ 2878666 w 7755466"/>
              <a:gd name="connsiteY138" fmla="*/ 885509 h 3595460"/>
              <a:gd name="connsiteX139" fmla="*/ 2887133 w 7755466"/>
              <a:gd name="connsiteY139" fmla="*/ 872809 h 3595460"/>
              <a:gd name="connsiteX140" fmla="*/ 2908300 w 7755466"/>
              <a:gd name="connsiteY140" fmla="*/ 830476 h 3595460"/>
              <a:gd name="connsiteX141" fmla="*/ 2912533 w 7755466"/>
              <a:gd name="connsiteY141" fmla="*/ 817776 h 3595460"/>
              <a:gd name="connsiteX142" fmla="*/ 2942166 w 7755466"/>
              <a:gd name="connsiteY142" fmla="*/ 788142 h 3595460"/>
              <a:gd name="connsiteX143" fmla="*/ 2946400 w 7755466"/>
              <a:gd name="connsiteY143" fmla="*/ 766976 h 3595460"/>
              <a:gd name="connsiteX144" fmla="*/ 2988733 w 7755466"/>
              <a:gd name="connsiteY144" fmla="*/ 699242 h 3595460"/>
              <a:gd name="connsiteX145" fmla="*/ 3014133 w 7755466"/>
              <a:gd name="connsiteY145" fmla="*/ 665376 h 3595460"/>
              <a:gd name="connsiteX146" fmla="*/ 3026833 w 7755466"/>
              <a:gd name="connsiteY146" fmla="*/ 644209 h 3595460"/>
              <a:gd name="connsiteX147" fmla="*/ 3048000 w 7755466"/>
              <a:gd name="connsiteY147" fmla="*/ 627276 h 3595460"/>
              <a:gd name="connsiteX148" fmla="*/ 3069166 w 7755466"/>
              <a:gd name="connsiteY148" fmla="*/ 593409 h 3595460"/>
              <a:gd name="connsiteX149" fmla="*/ 3073400 w 7755466"/>
              <a:gd name="connsiteY149" fmla="*/ 580709 h 3595460"/>
              <a:gd name="connsiteX150" fmla="*/ 3098800 w 7755466"/>
              <a:gd name="connsiteY150" fmla="*/ 555309 h 3595460"/>
              <a:gd name="connsiteX151" fmla="*/ 3111500 w 7755466"/>
              <a:gd name="connsiteY151" fmla="*/ 525676 h 3595460"/>
              <a:gd name="connsiteX152" fmla="*/ 3132666 w 7755466"/>
              <a:gd name="connsiteY152" fmla="*/ 487576 h 3595460"/>
              <a:gd name="connsiteX153" fmla="*/ 3153833 w 7755466"/>
              <a:gd name="connsiteY153" fmla="*/ 470642 h 3595460"/>
              <a:gd name="connsiteX154" fmla="*/ 3179233 w 7755466"/>
              <a:gd name="connsiteY154" fmla="*/ 436776 h 3595460"/>
              <a:gd name="connsiteX155" fmla="*/ 3204633 w 7755466"/>
              <a:gd name="connsiteY155" fmla="*/ 411376 h 3595460"/>
              <a:gd name="connsiteX156" fmla="*/ 3221566 w 7755466"/>
              <a:gd name="connsiteY156" fmla="*/ 390209 h 3595460"/>
              <a:gd name="connsiteX157" fmla="*/ 3230033 w 7755466"/>
              <a:gd name="connsiteY157" fmla="*/ 377509 h 3595460"/>
              <a:gd name="connsiteX158" fmla="*/ 3268133 w 7755466"/>
              <a:gd name="connsiteY158" fmla="*/ 339409 h 3595460"/>
              <a:gd name="connsiteX159" fmla="*/ 3285066 w 7755466"/>
              <a:gd name="connsiteY159" fmla="*/ 309776 h 3595460"/>
              <a:gd name="connsiteX160" fmla="*/ 3314700 w 7755466"/>
              <a:gd name="connsiteY160" fmla="*/ 258976 h 3595460"/>
              <a:gd name="connsiteX161" fmla="*/ 3344333 w 7755466"/>
              <a:gd name="connsiteY161" fmla="*/ 229342 h 3595460"/>
              <a:gd name="connsiteX162" fmla="*/ 3357033 w 7755466"/>
              <a:gd name="connsiteY162" fmla="*/ 195476 h 3595460"/>
              <a:gd name="connsiteX163" fmla="*/ 3369733 w 7755466"/>
              <a:gd name="connsiteY163" fmla="*/ 174309 h 3595460"/>
              <a:gd name="connsiteX164" fmla="*/ 3399366 w 7755466"/>
              <a:gd name="connsiteY164" fmla="*/ 153142 h 3595460"/>
              <a:gd name="connsiteX165" fmla="*/ 3412066 w 7755466"/>
              <a:gd name="connsiteY165" fmla="*/ 136209 h 3595460"/>
              <a:gd name="connsiteX166" fmla="*/ 3429000 w 7755466"/>
              <a:gd name="connsiteY166" fmla="*/ 119276 h 3595460"/>
              <a:gd name="connsiteX167" fmla="*/ 3458633 w 7755466"/>
              <a:gd name="connsiteY167" fmla="*/ 89642 h 3595460"/>
              <a:gd name="connsiteX168" fmla="*/ 3479800 w 7755466"/>
              <a:gd name="connsiteY168" fmla="*/ 85409 h 3595460"/>
              <a:gd name="connsiteX169" fmla="*/ 3513666 w 7755466"/>
              <a:gd name="connsiteY169" fmla="*/ 55776 h 3595460"/>
              <a:gd name="connsiteX170" fmla="*/ 3534833 w 7755466"/>
              <a:gd name="connsiteY170" fmla="*/ 47309 h 3595460"/>
              <a:gd name="connsiteX171" fmla="*/ 3572933 w 7755466"/>
              <a:gd name="connsiteY171" fmla="*/ 34609 h 3595460"/>
              <a:gd name="connsiteX172" fmla="*/ 3585633 w 7755466"/>
              <a:gd name="connsiteY172" fmla="*/ 17676 h 3595460"/>
              <a:gd name="connsiteX173" fmla="*/ 3627966 w 7755466"/>
              <a:gd name="connsiteY173" fmla="*/ 13442 h 3595460"/>
              <a:gd name="connsiteX174" fmla="*/ 3649133 w 7755466"/>
              <a:gd name="connsiteY174" fmla="*/ 9209 h 3595460"/>
              <a:gd name="connsiteX175" fmla="*/ 3687233 w 7755466"/>
              <a:gd name="connsiteY175" fmla="*/ 4976 h 3595460"/>
              <a:gd name="connsiteX176" fmla="*/ 3725333 w 7755466"/>
              <a:gd name="connsiteY176" fmla="*/ 4976 h 3595460"/>
              <a:gd name="connsiteX177" fmla="*/ 3729566 w 7755466"/>
              <a:gd name="connsiteY177" fmla="*/ 30376 h 3595460"/>
              <a:gd name="connsiteX178" fmla="*/ 3738033 w 7755466"/>
              <a:gd name="connsiteY178" fmla="*/ 47309 h 3595460"/>
              <a:gd name="connsiteX179" fmla="*/ 3771900 w 7755466"/>
              <a:gd name="connsiteY179" fmla="*/ 81176 h 3595460"/>
              <a:gd name="connsiteX180" fmla="*/ 3780366 w 7755466"/>
              <a:gd name="connsiteY180" fmla="*/ 98109 h 3595460"/>
              <a:gd name="connsiteX181" fmla="*/ 3793066 w 7755466"/>
              <a:gd name="connsiteY181" fmla="*/ 110809 h 3595460"/>
              <a:gd name="connsiteX182" fmla="*/ 3831166 w 7755466"/>
              <a:gd name="connsiteY182" fmla="*/ 170076 h 3595460"/>
              <a:gd name="connsiteX183" fmla="*/ 3835400 w 7755466"/>
              <a:gd name="connsiteY183" fmla="*/ 182776 h 3595460"/>
              <a:gd name="connsiteX184" fmla="*/ 3839633 w 7755466"/>
              <a:gd name="connsiteY184" fmla="*/ 203942 h 3595460"/>
              <a:gd name="connsiteX185" fmla="*/ 3852333 w 7755466"/>
              <a:gd name="connsiteY185" fmla="*/ 237809 h 3595460"/>
              <a:gd name="connsiteX186" fmla="*/ 3865033 w 7755466"/>
              <a:gd name="connsiteY186" fmla="*/ 254742 h 3595460"/>
              <a:gd name="connsiteX187" fmla="*/ 3873500 w 7755466"/>
              <a:gd name="connsiteY187" fmla="*/ 284376 h 3595460"/>
              <a:gd name="connsiteX188" fmla="*/ 3886200 w 7755466"/>
              <a:gd name="connsiteY188" fmla="*/ 297076 h 3595460"/>
              <a:gd name="connsiteX189" fmla="*/ 3898900 w 7755466"/>
              <a:gd name="connsiteY189" fmla="*/ 318242 h 3595460"/>
              <a:gd name="connsiteX190" fmla="*/ 3911600 w 7755466"/>
              <a:gd name="connsiteY190" fmla="*/ 335176 h 3595460"/>
              <a:gd name="connsiteX191" fmla="*/ 3915833 w 7755466"/>
              <a:gd name="connsiteY191" fmla="*/ 360576 h 3595460"/>
              <a:gd name="connsiteX192" fmla="*/ 3945466 w 7755466"/>
              <a:gd name="connsiteY192" fmla="*/ 398676 h 3595460"/>
              <a:gd name="connsiteX193" fmla="*/ 3966633 w 7755466"/>
              <a:gd name="connsiteY193" fmla="*/ 449476 h 3595460"/>
              <a:gd name="connsiteX194" fmla="*/ 4000500 w 7755466"/>
              <a:gd name="connsiteY194" fmla="*/ 479109 h 3595460"/>
              <a:gd name="connsiteX195" fmla="*/ 4021666 w 7755466"/>
              <a:gd name="connsiteY195" fmla="*/ 504509 h 3595460"/>
              <a:gd name="connsiteX196" fmla="*/ 4038600 w 7755466"/>
              <a:gd name="connsiteY196" fmla="*/ 542609 h 3595460"/>
              <a:gd name="connsiteX197" fmla="*/ 4055533 w 7755466"/>
              <a:gd name="connsiteY197" fmla="*/ 551076 h 3595460"/>
              <a:gd name="connsiteX198" fmla="*/ 4072466 w 7755466"/>
              <a:gd name="connsiteY198" fmla="*/ 580709 h 3595460"/>
              <a:gd name="connsiteX199" fmla="*/ 4085166 w 7755466"/>
              <a:gd name="connsiteY199" fmla="*/ 606109 h 3595460"/>
              <a:gd name="connsiteX200" fmla="*/ 4106333 w 7755466"/>
              <a:gd name="connsiteY200" fmla="*/ 648442 h 3595460"/>
              <a:gd name="connsiteX201" fmla="*/ 4127500 w 7755466"/>
              <a:gd name="connsiteY201" fmla="*/ 669609 h 3595460"/>
              <a:gd name="connsiteX202" fmla="*/ 4135966 w 7755466"/>
              <a:gd name="connsiteY202" fmla="*/ 690776 h 3595460"/>
              <a:gd name="connsiteX203" fmla="*/ 4144433 w 7755466"/>
              <a:gd name="connsiteY203" fmla="*/ 716176 h 3595460"/>
              <a:gd name="connsiteX204" fmla="*/ 4169833 w 7755466"/>
              <a:gd name="connsiteY204" fmla="*/ 741576 h 3595460"/>
              <a:gd name="connsiteX205" fmla="*/ 4182533 w 7755466"/>
              <a:gd name="connsiteY205" fmla="*/ 775442 h 3595460"/>
              <a:gd name="connsiteX206" fmla="*/ 4195233 w 7755466"/>
              <a:gd name="connsiteY206" fmla="*/ 813542 h 3595460"/>
              <a:gd name="connsiteX207" fmla="*/ 4246033 w 7755466"/>
              <a:gd name="connsiteY207" fmla="*/ 889742 h 3595460"/>
              <a:gd name="connsiteX208" fmla="*/ 4271433 w 7755466"/>
              <a:gd name="connsiteY208" fmla="*/ 927842 h 3595460"/>
              <a:gd name="connsiteX209" fmla="*/ 4292600 w 7755466"/>
              <a:gd name="connsiteY209" fmla="*/ 978642 h 3595460"/>
              <a:gd name="connsiteX210" fmla="*/ 4339166 w 7755466"/>
              <a:gd name="connsiteY210" fmla="*/ 1071776 h 3595460"/>
              <a:gd name="connsiteX211" fmla="*/ 4351866 w 7755466"/>
              <a:gd name="connsiteY211" fmla="*/ 1114109 h 3595460"/>
              <a:gd name="connsiteX212" fmla="*/ 4419600 w 7755466"/>
              <a:gd name="connsiteY212" fmla="*/ 1224176 h 3595460"/>
              <a:gd name="connsiteX213" fmla="*/ 4440766 w 7755466"/>
              <a:gd name="connsiteY213" fmla="*/ 1296142 h 3595460"/>
              <a:gd name="connsiteX214" fmla="*/ 4508500 w 7755466"/>
              <a:gd name="connsiteY214" fmla="*/ 1410442 h 3595460"/>
              <a:gd name="connsiteX215" fmla="*/ 4572000 w 7755466"/>
              <a:gd name="connsiteY215" fmla="*/ 1537442 h 3595460"/>
              <a:gd name="connsiteX216" fmla="*/ 4639733 w 7755466"/>
              <a:gd name="connsiteY216" fmla="*/ 1668676 h 3595460"/>
              <a:gd name="connsiteX217" fmla="*/ 4673600 w 7755466"/>
              <a:gd name="connsiteY217" fmla="*/ 1740642 h 3595460"/>
              <a:gd name="connsiteX218" fmla="*/ 4745566 w 7755466"/>
              <a:gd name="connsiteY218" fmla="*/ 1854942 h 3595460"/>
              <a:gd name="connsiteX219" fmla="*/ 4770966 w 7755466"/>
              <a:gd name="connsiteY219" fmla="*/ 1926909 h 3595460"/>
              <a:gd name="connsiteX220" fmla="*/ 4842933 w 7755466"/>
              <a:gd name="connsiteY220" fmla="*/ 2041209 h 3595460"/>
              <a:gd name="connsiteX221" fmla="*/ 4893733 w 7755466"/>
              <a:gd name="connsiteY221" fmla="*/ 2151276 h 3595460"/>
              <a:gd name="connsiteX222" fmla="*/ 4974166 w 7755466"/>
              <a:gd name="connsiteY222" fmla="*/ 2303676 h 3595460"/>
              <a:gd name="connsiteX223" fmla="*/ 4995333 w 7755466"/>
              <a:gd name="connsiteY223" fmla="*/ 2350242 h 3595460"/>
              <a:gd name="connsiteX224" fmla="*/ 5008033 w 7755466"/>
              <a:gd name="connsiteY224" fmla="*/ 2396809 h 3595460"/>
              <a:gd name="connsiteX225" fmla="*/ 5071533 w 7755466"/>
              <a:gd name="connsiteY225" fmla="*/ 2532276 h 3595460"/>
              <a:gd name="connsiteX226" fmla="*/ 5122333 w 7755466"/>
              <a:gd name="connsiteY226" fmla="*/ 2659276 h 3595460"/>
              <a:gd name="connsiteX227" fmla="*/ 5143500 w 7755466"/>
              <a:gd name="connsiteY227" fmla="*/ 2705842 h 3595460"/>
              <a:gd name="connsiteX228" fmla="*/ 5168900 w 7755466"/>
              <a:gd name="connsiteY228" fmla="*/ 2777809 h 3595460"/>
              <a:gd name="connsiteX229" fmla="*/ 5190066 w 7755466"/>
              <a:gd name="connsiteY229" fmla="*/ 2849776 h 3595460"/>
              <a:gd name="connsiteX230" fmla="*/ 5215466 w 7755466"/>
              <a:gd name="connsiteY230" fmla="*/ 2925976 h 3595460"/>
              <a:gd name="connsiteX231" fmla="*/ 5223933 w 7755466"/>
              <a:gd name="connsiteY231" fmla="*/ 2959842 h 3595460"/>
              <a:gd name="connsiteX232" fmla="*/ 5228166 w 7755466"/>
              <a:gd name="connsiteY232" fmla="*/ 2985242 h 3595460"/>
              <a:gd name="connsiteX233" fmla="*/ 5240866 w 7755466"/>
              <a:gd name="connsiteY233" fmla="*/ 3014876 h 3595460"/>
              <a:gd name="connsiteX234" fmla="*/ 5274733 w 7755466"/>
              <a:gd name="connsiteY234" fmla="*/ 3095309 h 3595460"/>
              <a:gd name="connsiteX235" fmla="*/ 5283200 w 7755466"/>
              <a:gd name="connsiteY235" fmla="*/ 3141876 h 3595460"/>
              <a:gd name="connsiteX236" fmla="*/ 5291666 w 7755466"/>
              <a:gd name="connsiteY236" fmla="*/ 3163042 h 3595460"/>
              <a:gd name="connsiteX237" fmla="*/ 5304366 w 7755466"/>
              <a:gd name="connsiteY237" fmla="*/ 3171509 h 3595460"/>
              <a:gd name="connsiteX238" fmla="*/ 5334000 w 7755466"/>
              <a:gd name="connsiteY238" fmla="*/ 3230776 h 3595460"/>
              <a:gd name="connsiteX239" fmla="*/ 5355166 w 7755466"/>
              <a:gd name="connsiteY239" fmla="*/ 3264642 h 3595460"/>
              <a:gd name="connsiteX240" fmla="*/ 5363633 w 7755466"/>
              <a:gd name="connsiteY240" fmla="*/ 3277342 h 3595460"/>
              <a:gd name="connsiteX241" fmla="*/ 5376333 w 7755466"/>
              <a:gd name="connsiteY241" fmla="*/ 3281576 h 3595460"/>
              <a:gd name="connsiteX242" fmla="*/ 5401733 w 7755466"/>
              <a:gd name="connsiteY242" fmla="*/ 3298509 h 3595460"/>
              <a:gd name="connsiteX243" fmla="*/ 5427133 w 7755466"/>
              <a:gd name="connsiteY243" fmla="*/ 3306976 h 3595460"/>
              <a:gd name="connsiteX244" fmla="*/ 5461000 w 7755466"/>
              <a:gd name="connsiteY244" fmla="*/ 3323909 h 3595460"/>
              <a:gd name="connsiteX245" fmla="*/ 5499100 w 7755466"/>
              <a:gd name="connsiteY245" fmla="*/ 3336609 h 3595460"/>
              <a:gd name="connsiteX246" fmla="*/ 5520266 w 7755466"/>
              <a:gd name="connsiteY246" fmla="*/ 3349309 h 3595460"/>
              <a:gd name="connsiteX247" fmla="*/ 5549900 w 7755466"/>
              <a:gd name="connsiteY247" fmla="*/ 3353542 h 3595460"/>
              <a:gd name="connsiteX248" fmla="*/ 5566833 w 7755466"/>
              <a:gd name="connsiteY248" fmla="*/ 3357776 h 3595460"/>
              <a:gd name="connsiteX249" fmla="*/ 5604933 w 7755466"/>
              <a:gd name="connsiteY249" fmla="*/ 3366242 h 3595460"/>
              <a:gd name="connsiteX250" fmla="*/ 5621866 w 7755466"/>
              <a:gd name="connsiteY250" fmla="*/ 3370476 h 3595460"/>
              <a:gd name="connsiteX251" fmla="*/ 5664200 w 7755466"/>
              <a:gd name="connsiteY251" fmla="*/ 3378942 h 3595460"/>
              <a:gd name="connsiteX252" fmla="*/ 5676900 w 7755466"/>
              <a:gd name="connsiteY252" fmla="*/ 3383176 h 3595460"/>
              <a:gd name="connsiteX253" fmla="*/ 5710766 w 7755466"/>
              <a:gd name="connsiteY253" fmla="*/ 3391642 h 3595460"/>
              <a:gd name="connsiteX254" fmla="*/ 5799666 w 7755466"/>
              <a:gd name="connsiteY254" fmla="*/ 3400109 h 3595460"/>
              <a:gd name="connsiteX255" fmla="*/ 5871633 w 7755466"/>
              <a:gd name="connsiteY255" fmla="*/ 3421276 h 3595460"/>
              <a:gd name="connsiteX256" fmla="*/ 5922433 w 7755466"/>
              <a:gd name="connsiteY256" fmla="*/ 3429742 h 3595460"/>
              <a:gd name="connsiteX257" fmla="*/ 5939366 w 7755466"/>
              <a:gd name="connsiteY257" fmla="*/ 3433976 h 3595460"/>
              <a:gd name="connsiteX258" fmla="*/ 6371166 w 7755466"/>
              <a:gd name="connsiteY258" fmla="*/ 3442442 h 3595460"/>
              <a:gd name="connsiteX259" fmla="*/ 6726766 w 7755466"/>
              <a:gd name="connsiteY259" fmla="*/ 3450909 h 3595460"/>
              <a:gd name="connsiteX260" fmla="*/ 6786033 w 7755466"/>
              <a:gd name="connsiteY260" fmla="*/ 3459376 h 3595460"/>
              <a:gd name="connsiteX261" fmla="*/ 6849533 w 7755466"/>
              <a:gd name="connsiteY261" fmla="*/ 3463609 h 3595460"/>
              <a:gd name="connsiteX262" fmla="*/ 6925733 w 7755466"/>
              <a:gd name="connsiteY262" fmla="*/ 3476309 h 3595460"/>
              <a:gd name="connsiteX263" fmla="*/ 6963833 w 7755466"/>
              <a:gd name="connsiteY263" fmla="*/ 3480542 h 3595460"/>
              <a:gd name="connsiteX264" fmla="*/ 6997700 w 7755466"/>
              <a:gd name="connsiteY264" fmla="*/ 3489009 h 3595460"/>
              <a:gd name="connsiteX265" fmla="*/ 7069666 w 7755466"/>
              <a:gd name="connsiteY265" fmla="*/ 3497476 h 3595460"/>
              <a:gd name="connsiteX266" fmla="*/ 7133166 w 7755466"/>
              <a:gd name="connsiteY266" fmla="*/ 3514409 h 3595460"/>
              <a:gd name="connsiteX267" fmla="*/ 7162800 w 7755466"/>
              <a:gd name="connsiteY267" fmla="*/ 3522876 h 3595460"/>
              <a:gd name="connsiteX268" fmla="*/ 7209366 w 7755466"/>
              <a:gd name="connsiteY268" fmla="*/ 3531342 h 3595460"/>
              <a:gd name="connsiteX269" fmla="*/ 7234766 w 7755466"/>
              <a:gd name="connsiteY269" fmla="*/ 3539809 h 3595460"/>
              <a:gd name="connsiteX270" fmla="*/ 7298266 w 7755466"/>
              <a:gd name="connsiteY270" fmla="*/ 3544042 h 3595460"/>
              <a:gd name="connsiteX271" fmla="*/ 7387166 w 7755466"/>
              <a:gd name="connsiteY271" fmla="*/ 3560976 h 3595460"/>
              <a:gd name="connsiteX272" fmla="*/ 7433733 w 7755466"/>
              <a:gd name="connsiteY272" fmla="*/ 3569442 h 3595460"/>
              <a:gd name="connsiteX273" fmla="*/ 7577666 w 7755466"/>
              <a:gd name="connsiteY273" fmla="*/ 3582142 h 3595460"/>
              <a:gd name="connsiteX274" fmla="*/ 7590366 w 7755466"/>
              <a:gd name="connsiteY274" fmla="*/ 3586376 h 3595460"/>
              <a:gd name="connsiteX275" fmla="*/ 7755466 w 7755466"/>
              <a:gd name="connsiteY275" fmla="*/ 3594842 h 3595460"/>
              <a:gd name="connsiteX0" fmla="*/ 0 w 7755466"/>
              <a:gd name="connsiteY0" fmla="*/ 3476309 h 3595460"/>
              <a:gd name="connsiteX1" fmla="*/ 29633 w 7755466"/>
              <a:gd name="connsiteY1" fmla="*/ 3480542 h 3595460"/>
              <a:gd name="connsiteX2" fmla="*/ 59266 w 7755466"/>
              <a:gd name="connsiteY2" fmla="*/ 3463609 h 3595460"/>
              <a:gd name="connsiteX3" fmla="*/ 84666 w 7755466"/>
              <a:gd name="connsiteY3" fmla="*/ 3442442 h 3595460"/>
              <a:gd name="connsiteX4" fmla="*/ 101600 w 7755466"/>
              <a:gd name="connsiteY4" fmla="*/ 3429742 h 3595460"/>
              <a:gd name="connsiteX5" fmla="*/ 114300 w 7755466"/>
              <a:gd name="connsiteY5" fmla="*/ 3412809 h 3595460"/>
              <a:gd name="connsiteX6" fmla="*/ 135466 w 7755466"/>
              <a:gd name="connsiteY6" fmla="*/ 3400109 h 3595460"/>
              <a:gd name="connsiteX7" fmla="*/ 173566 w 7755466"/>
              <a:gd name="connsiteY7" fmla="*/ 3362009 h 3595460"/>
              <a:gd name="connsiteX8" fmla="*/ 203200 w 7755466"/>
              <a:gd name="connsiteY8" fmla="*/ 3323909 h 3595460"/>
              <a:gd name="connsiteX9" fmla="*/ 220133 w 7755466"/>
              <a:gd name="connsiteY9" fmla="*/ 3298509 h 3595460"/>
              <a:gd name="connsiteX10" fmla="*/ 245533 w 7755466"/>
              <a:gd name="connsiteY10" fmla="*/ 3277342 h 3595460"/>
              <a:gd name="connsiteX11" fmla="*/ 262466 w 7755466"/>
              <a:gd name="connsiteY11" fmla="*/ 3247709 h 3595460"/>
              <a:gd name="connsiteX12" fmla="*/ 266700 w 7755466"/>
              <a:gd name="connsiteY12" fmla="*/ 3226542 h 3595460"/>
              <a:gd name="connsiteX13" fmla="*/ 279400 w 7755466"/>
              <a:gd name="connsiteY13" fmla="*/ 3209609 h 3595460"/>
              <a:gd name="connsiteX14" fmla="*/ 287866 w 7755466"/>
              <a:gd name="connsiteY14" fmla="*/ 3196909 h 3595460"/>
              <a:gd name="connsiteX15" fmla="*/ 300566 w 7755466"/>
              <a:gd name="connsiteY15" fmla="*/ 3188442 h 3595460"/>
              <a:gd name="connsiteX16" fmla="*/ 313266 w 7755466"/>
              <a:gd name="connsiteY16" fmla="*/ 3175742 h 3595460"/>
              <a:gd name="connsiteX17" fmla="*/ 334433 w 7755466"/>
              <a:gd name="connsiteY17" fmla="*/ 3146109 h 3595460"/>
              <a:gd name="connsiteX18" fmla="*/ 347133 w 7755466"/>
              <a:gd name="connsiteY18" fmla="*/ 3120709 h 3595460"/>
              <a:gd name="connsiteX19" fmla="*/ 364066 w 7755466"/>
              <a:gd name="connsiteY19" fmla="*/ 3103776 h 3595460"/>
              <a:gd name="connsiteX20" fmla="*/ 376766 w 7755466"/>
              <a:gd name="connsiteY20" fmla="*/ 3086842 h 3595460"/>
              <a:gd name="connsiteX21" fmla="*/ 402166 w 7755466"/>
              <a:gd name="connsiteY21" fmla="*/ 3057209 h 3595460"/>
              <a:gd name="connsiteX22" fmla="*/ 414866 w 7755466"/>
              <a:gd name="connsiteY22" fmla="*/ 3040276 h 3595460"/>
              <a:gd name="connsiteX23" fmla="*/ 436033 w 7755466"/>
              <a:gd name="connsiteY23" fmla="*/ 3019109 h 3595460"/>
              <a:gd name="connsiteX24" fmla="*/ 444500 w 7755466"/>
              <a:gd name="connsiteY24" fmla="*/ 3006409 h 3595460"/>
              <a:gd name="connsiteX25" fmla="*/ 474133 w 7755466"/>
              <a:gd name="connsiteY25" fmla="*/ 2993709 h 3595460"/>
              <a:gd name="connsiteX26" fmla="*/ 478366 w 7755466"/>
              <a:gd name="connsiteY26" fmla="*/ 2981009 h 3595460"/>
              <a:gd name="connsiteX27" fmla="*/ 499533 w 7755466"/>
              <a:gd name="connsiteY27" fmla="*/ 2955609 h 3595460"/>
              <a:gd name="connsiteX28" fmla="*/ 524933 w 7755466"/>
              <a:gd name="connsiteY28" fmla="*/ 2942909 h 3595460"/>
              <a:gd name="connsiteX29" fmla="*/ 571500 w 7755466"/>
              <a:gd name="connsiteY29" fmla="*/ 2883642 h 3595460"/>
              <a:gd name="connsiteX30" fmla="*/ 588433 w 7755466"/>
              <a:gd name="connsiteY30" fmla="*/ 2875176 h 3595460"/>
              <a:gd name="connsiteX31" fmla="*/ 601133 w 7755466"/>
              <a:gd name="connsiteY31" fmla="*/ 2862476 h 3595460"/>
              <a:gd name="connsiteX32" fmla="*/ 630766 w 7755466"/>
              <a:gd name="connsiteY32" fmla="*/ 2837076 h 3595460"/>
              <a:gd name="connsiteX33" fmla="*/ 639233 w 7755466"/>
              <a:gd name="connsiteY33" fmla="*/ 2820142 h 3595460"/>
              <a:gd name="connsiteX34" fmla="*/ 673100 w 7755466"/>
              <a:gd name="connsiteY34" fmla="*/ 2803209 h 3595460"/>
              <a:gd name="connsiteX35" fmla="*/ 681566 w 7755466"/>
              <a:gd name="connsiteY35" fmla="*/ 2790509 h 3595460"/>
              <a:gd name="connsiteX36" fmla="*/ 694266 w 7755466"/>
              <a:gd name="connsiteY36" fmla="*/ 2777809 h 3595460"/>
              <a:gd name="connsiteX37" fmla="*/ 706966 w 7755466"/>
              <a:gd name="connsiteY37" fmla="*/ 2752409 h 3595460"/>
              <a:gd name="connsiteX38" fmla="*/ 723900 w 7755466"/>
              <a:gd name="connsiteY38" fmla="*/ 2743942 h 3595460"/>
              <a:gd name="connsiteX39" fmla="*/ 736600 w 7755466"/>
              <a:gd name="connsiteY39" fmla="*/ 2731242 h 3595460"/>
              <a:gd name="connsiteX40" fmla="*/ 745066 w 7755466"/>
              <a:gd name="connsiteY40" fmla="*/ 2718542 h 3595460"/>
              <a:gd name="connsiteX41" fmla="*/ 787400 w 7755466"/>
              <a:gd name="connsiteY41" fmla="*/ 2680442 h 3595460"/>
              <a:gd name="connsiteX42" fmla="*/ 808566 w 7755466"/>
              <a:gd name="connsiteY42" fmla="*/ 2650809 h 3595460"/>
              <a:gd name="connsiteX43" fmla="*/ 825500 w 7755466"/>
              <a:gd name="connsiteY43" fmla="*/ 2633876 h 3595460"/>
              <a:gd name="connsiteX44" fmla="*/ 846666 w 7755466"/>
              <a:gd name="connsiteY44" fmla="*/ 2616942 h 3595460"/>
              <a:gd name="connsiteX45" fmla="*/ 876300 w 7755466"/>
              <a:gd name="connsiteY45" fmla="*/ 2574609 h 3595460"/>
              <a:gd name="connsiteX46" fmla="*/ 889000 w 7755466"/>
              <a:gd name="connsiteY46" fmla="*/ 2566142 h 3595460"/>
              <a:gd name="connsiteX47" fmla="*/ 901700 w 7755466"/>
              <a:gd name="connsiteY47" fmla="*/ 2544976 h 3595460"/>
              <a:gd name="connsiteX48" fmla="*/ 914400 w 7755466"/>
              <a:gd name="connsiteY48" fmla="*/ 2528042 h 3595460"/>
              <a:gd name="connsiteX49" fmla="*/ 922866 w 7755466"/>
              <a:gd name="connsiteY49" fmla="*/ 2506876 h 3595460"/>
              <a:gd name="connsiteX50" fmla="*/ 939800 w 7755466"/>
              <a:gd name="connsiteY50" fmla="*/ 2494176 h 3595460"/>
              <a:gd name="connsiteX51" fmla="*/ 952500 w 7755466"/>
              <a:gd name="connsiteY51" fmla="*/ 2481476 h 3595460"/>
              <a:gd name="connsiteX52" fmla="*/ 969433 w 7755466"/>
              <a:gd name="connsiteY52" fmla="*/ 2451842 h 3595460"/>
              <a:gd name="connsiteX53" fmla="*/ 990600 w 7755466"/>
              <a:gd name="connsiteY53" fmla="*/ 2426442 h 3595460"/>
              <a:gd name="connsiteX54" fmla="*/ 1007533 w 7755466"/>
              <a:gd name="connsiteY54" fmla="*/ 2401042 h 3595460"/>
              <a:gd name="connsiteX55" fmla="*/ 1011766 w 7755466"/>
              <a:gd name="connsiteY55" fmla="*/ 2388342 h 3595460"/>
              <a:gd name="connsiteX56" fmla="*/ 1041400 w 7755466"/>
              <a:gd name="connsiteY56" fmla="*/ 2350242 h 3595460"/>
              <a:gd name="connsiteX57" fmla="*/ 1062566 w 7755466"/>
              <a:gd name="connsiteY57" fmla="*/ 2316376 h 3595460"/>
              <a:gd name="connsiteX58" fmla="*/ 1075266 w 7755466"/>
              <a:gd name="connsiteY58" fmla="*/ 2282509 h 3595460"/>
              <a:gd name="connsiteX59" fmla="*/ 1087966 w 7755466"/>
              <a:gd name="connsiteY59" fmla="*/ 2261342 h 3595460"/>
              <a:gd name="connsiteX60" fmla="*/ 1113366 w 7755466"/>
              <a:gd name="connsiteY60" fmla="*/ 2227476 h 3595460"/>
              <a:gd name="connsiteX61" fmla="*/ 1126066 w 7755466"/>
              <a:gd name="connsiteY61" fmla="*/ 2197842 h 3595460"/>
              <a:gd name="connsiteX62" fmla="*/ 1130300 w 7755466"/>
              <a:gd name="connsiteY62" fmla="*/ 2185142 h 3595460"/>
              <a:gd name="connsiteX63" fmla="*/ 1143000 w 7755466"/>
              <a:gd name="connsiteY63" fmla="*/ 2176676 h 3595460"/>
              <a:gd name="connsiteX64" fmla="*/ 1151466 w 7755466"/>
              <a:gd name="connsiteY64" fmla="*/ 2155509 h 3595460"/>
              <a:gd name="connsiteX65" fmla="*/ 1185333 w 7755466"/>
              <a:gd name="connsiteY65" fmla="*/ 2125876 h 3595460"/>
              <a:gd name="connsiteX66" fmla="*/ 1214966 w 7755466"/>
              <a:gd name="connsiteY66" fmla="*/ 2096242 h 3595460"/>
              <a:gd name="connsiteX67" fmla="*/ 1231900 w 7755466"/>
              <a:gd name="connsiteY67" fmla="*/ 2079309 h 3595460"/>
              <a:gd name="connsiteX68" fmla="*/ 1253066 w 7755466"/>
              <a:gd name="connsiteY68" fmla="*/ 2070842 h 3595460"/>
              <a:gd name="connsiteX69" fmla="*/ 1265766 w 7755466"/>
              <a:gd name="connsiteY69" fmla="*/ 2058142 h 3595460"/>
              <a:gd name="connsiteX70" fmla="*/ 1270000 w 7755466"/>
              <a:gd name="connsiteY70" fmla="*/ 2045442 h 3595460"/>
              <a:gd name="connsiteX71" fmla="*/ 1286933 w 7755466"/>
              <a:gd name="connsiteY71" fmla="*/ 2036976 h 3595460"/>
              <a:gd name="connsiteX72" fmla="*/ 1303866 w 7755466"/>
              <a:gd name="connsiteY72" fmla="*/ 2024276 h 3595460"/>
              <a:gd name="connsiteX73" fmla="*/ 1329266 w 7755466"/>
              <a:gd name="connsiteY73" fmla="*/ 1998876 h 3595460"/>
              <a:gd name="connsiteX74" fmla="*/ 1358900 w 7755466"/>
              <a:gd name="connsiteY74" fmla="*/ 1977709 h 3595460"/>
              <a:gd name="connsiteX75" fmla="*/ 1388533 w 7755466"/>
              <a:gd name="connsiteY75" fmla="*/ 1956542 h 3595460"/>
              <a:gd name="connsiteX76" fmla="*/ 1405466 w 7755466"/>
              <a:gd name="connsiteY76" fmla="*/ 1935376 h 3595460"/>
              <a:gd name="connsiteX77" fmla="*/ 1430866 w 7755466"/>
              <a:gd name="connsiteY77" fmla="*/ 1926909 h 3595460"/>
              <a:gd name="connsiteX78" fmla="*/ 1473200 w 7755466"/>
              <a:gd name="connsiteY78" fmla="*/ 1918442 h 3595460"/>
              <a:gd name="connsiteX79" fmla="*/ 1519766 w 7755466"/>
              <a:gd name="connsiteY79" fmla="*/ 1931142 h 3595460"/>
              <a:gd name="connsiteX80" fmla="*/ 1540933 w 7755466"/>
              <a:gd name="connsiteY80" fmla="*/ 1935376 h 3595460"/>
              <a:gd name="connsiteX81" fmla="*/ 1595966 w 7755466"/>
              <a:gd name="connsiteY81" fmla="*/ 1956542 h 3595460"/>
              <a:gd name="connsiteX82" fmla="*/ 1625600 w 7755466"/>
              <a:gd name="connsiteY82" fmla="*/ 1969242 h 3595460"/>
              <a:gd name="connsiteX83" fmla="*/ 1646766 w 7755466"/>
              <a:gd name="connsiteY83" fmla="*/ 1977709 h 3595460"/>
              <a:gd name="connsiteX84" fmla="*/ 1680633 w 7755466"/>
              <a:gd name="connsiteY84" fmla="*/ 1998876 h 3595460"/>
              <a:gd name="connsiteX85" fmla="*/ 1706033 w 7755466"/>
              <a:gd name="connsiteY85" fmla="*/ 2041209 h 3595460"/>
              <a:gd name="connsiteX86" fmla="*/ 1718733 w 7755466"/>
              <a:gd name="connsiteY86" fmla="*/ 2062376 h 3595460"/>
              <a:gd name="connsiteX87" fmla="*/ 1739900 w 7755466"/>
              <a:gd name="connsiteY87" fmla="*/ 2092009 h 3595460"/>
              <a:gd name="connsiteX88" fmla="*/ 1752600 w 7755466"/>
              <a:gd name="connsiteY88" fmla="*/ 2108942 h 3595460"/>
              <a:gd name="connsiteX89" fmla="*/ 1769533 w 7755466"/>
              <a:gd name="connsiteY89" fmla="*/ 2151276 h 3595460"/>
              <a:gd name="connsiteX90" fmla="*/ 1782233 w 7755466"/>
              <a:gd name="connsiteY90" fmla="*/ 2176676 h 3595460"/>
              <a:gd name="connsiteX91" fmla="*/ 1799166 w 7755466"/>
              <a:gd name="connsiteY91" fmla="*/ 2189376 h 3595460"/>
              <a:gd name="connsiteX92" fmla="*/ 2015066 w 7755466"/>
              <a:gd name="connsiteY92" fmla="*/ 2460309 h 3595460"/>
              <a:gd name="connsiteX93" fmla="*/ 2214033 w 7755466"/>
              <a:gd name="connsiteY93" fmla="*/ 2168209 h 3595460"/>
              <a:gd name="connsiteX94" fmla="*/ 2235200 w 7755466"/>
              <a:gd name="connsiteY94" fmla="*/ 2147042 h 3595460"/>
              <a:gd name="connsiteX95" fmla="*/ 2239433 w 7755466"/>
              <a:gd name="connsiteY95" fmla="*/ 2125876 h 3595460"/>
              <a:gd name="connsiteX96" fmla="*/ 2247900 w 7755466"/>
              <a:gd name="connsiteY96" fmla="*/ 2113176 h 3595460"/>
              <a:gd name="connsiteX97" fmla="*/ 2252133 w 7755466"/>
              <a:gd name="connsiteY97" fmla="*/ 2087776 h 3595460"/>
              <a:gd name="connsiteX98" fmla="*/ 2256366 w 7755466"/>
              <a:gd name="connsiteY98" fmla="*/ 2075076 h 3595460"/>
              <a:gd name="connsiteX99" fmla="*/ 2260600 w 7755466"/>
              <a:gd name="connsiteY99" fmla="*/ 2053909 h 3595460"/>
              <a:gd name="connsiteX100" fmla="*/ 2273300 w 7755466"/>
              <a:gd name="connsiteY100" fmla="*/ 2032742 h 3595460"/>
              <a:gd name="connsiteX101" fmla="*/ 2286000 w 7755466"/>
              <a:gd name="connsiteY101" fmla="*/ 2007342 h 3595460"/>
              <a:gd name="connsiteX102" fmla="*/ 2302933 w 7755466"/>
              <a:gd name="connsiteY102" fmla="*/ 1956542 h 3595460"/>
              <a:gd name="connsiteX103" fmla="*/ 2332566 w 7755466"/>
              <a:gd name="connsiteY103" fmla="*/ 1909976 h 3595460"/>
              <a:gd name="connsiteX104" fmla="*/ 2341033 w 7755466"/>
              <a:gd name="connsiteY104" fmla="*/ 1880342 h 3595460"/>
              <a:gd name="connsiteX105" fmla="*/ 2370666 w 7755466"/>
              <a:gd name="connsiteY105" fmla="*/ 1829542 h 3595460"/>
              <a:gd name="connsiteX106" fmla="*/ 2387600 w 7755466"/>
              <a:gd name="connsiteY106" fmla="*/ 1774509 h 3595460"/>
              <a:gd name="connsiteX107" fmla="*/ 2404533 w 7755466"/>
              <a:gd name="connsiteY107" fmla="*/ 1757576 h 3595460"/>
              <a:gd name="connsiteX108" fmla="*/ 2413000 w 7755466"/>
              <a:gd name="connsiteY108" fmla="*/ 1719476 h 3595460"/>
              <a:gd name="connsiteX109" fmla="*/ 2425700 w 7755466"/>
              <a:gd name="connsiteY109" fmla="*/ 1706776 h 3595460"/>
              <a:gd name="connsiteX110" fmla="*/ 2434166 w 7755466"/>
              <a:gd name="connsiteY110" fmla="*/ 1681376 h 3595460"/>
              <a:gd name="connsiteX111" fmla="*/ 2455333 w 7755466"/>
              <a:gd name="connsiteY111" fmla="*/ 1639042 h 3595460"/>
              <a:gd name="connsiteX112" fmla="*/ 2484966 w 7755466"/>
              <a:gd name="connsiteY112" fmla="*/ 1605176 h 3595460"/>
              <a:gd name="connsiteX113" fmla="*/ 2493433 w 7755466"/>
              <a:gd name="connsiteY113" fmla="*/ 1571309 h 3595460"/>
              <a:gd name="connsiteX114" fmla="*/ 2497666 w 7755466"/>
              <a:gd name="connsiteY114" fmla="*/ 1554376 h 3595460"/>
              <a:gd name="connsiteX115" fmla="*/ 2518833 w 7755466"/>
              <a:gd name="connsiteY115" fmla="*/ 1524742 h 3595460"/>
              <a:gd name="connsiteX116" fmla="*/ 2561166 w 7755466"/>
              <a:gd name="connsiteY116" fmla="*/ 1461242 h 3595460"/>
              <a:gd name="connsiteX117" fmla="*/ 2586566 w 7755466"/>
              <a:gd name="connsiteY117" fmla="*/ 1410442 h 3595460"/>
              <a:gd name="connsiteX118" fmla="*/ 2595033 w 7755466"/>
              <a:gd name="connsiteY118" fmla="*/ 1389276 h 3595460"/>
              <a:gd name="connsiteX119" fmla="*/ 2599266 w 7755466"/>
              <a:gd name="connsiteY119" fmla="*/ 1372342 h 3595460"/>
              <a:gd name="connsiteX120" fmla="*/ 2624666 w 7755466"/>
              <a:gd name="connsiteY120" fmla="*/ 1334242 h 3595460"/>
              <a:gd name="connsiteX121" fmla="*/ 2645833 w 7755466"/>
              <a:gd name="connsiteY121" fmla="*/ 1291909 h 3595460"/>
              <a:gd name="connsiteX122" fmla="*/ 2650066 w 7755466"/>
              <a:gd name="connsiteY122" fmla="*/ 1279209 h 3595460"/>
              <a:gd name="connsiteX123" fmla="*/ 2654300 w 7755466"/>
              <a:gd name="connsiteY123" fmla="*/ 1258042 h 3595460"/>
              <a:gd name="connsiteX124" fmla="*/ 2662766 w 7755466"/>
              <a:gd name="connsiteY124" fmla="*/ 1245342 h 3595460"/>
              <a:gd name="connsiteX125" fmla="*/ 2696633 w 7755466"/>
              <a:gd name="connsiteY125" fmla="*/ 1194542 h 3595460"/>
              <a:gd name="connsiteX126" fmla="*/ 2705100 w 7755466"/>
              <a:gd name="connsiteY126" fmla="*/ 1173376 h 3595460"/>
              <a:gd name="connsiteX127" fmla="*/ 2709333 w 7755466"/>
              <a:gd name="connsiteY127" fmla="*/ 1160676 h 3595460"/>
              <a:gd name="connsiteX128" fmla="*/ 2722033 w 7755466"/>
              <a:gd name="connsiteY128" fmla="*/ 1139509 h 3595460"/>
              <a:gd name="connsiteX129" fmla="*/ 2726266 w 7755466"/>
              <a:gd name="connsiteY129" fmla="*/ 1126809 h 3595460"/>
              <a:gd name="connsiteX130" fmla="*/ 2751666 w 7755466"/>
              <a:gd name="connsiteY130" fmla="*/ 1084476 h 3595460"/>
              <a:gd name="connsiteX131" fmla="*/ 2772833 w 7755466"/>
              <a:gd name="connsiteY131" fmla="*/ 1050609 h 3595460"/>
              <a:gd name="connsiteX132" fmla="*/ 2789766 w 7755466"/>
              <a:gd name="connsiteY132" fmla="*/ 1025209 h 3595460"/>
              <a:gd name="connsiteX133" fmla="*/ 2810933 w 7755466"/>
              <a:gd name="connsiteY133" fmla="*/ 995576 h 3595460"/>
              <a:gd name="connsiteX134" fmla="*/ 2827866 w 7755466"/>
              <a:gd name="connsiteY134" fmla="*/ 953242 h 3595460"/>
              <a:gd name="connsiteX135" fmla="*/ 2836333 w 7755466"/>
              <a:gd name="connsiteY135" fmla="*/ 932076 h 3595460"/>
              <a:gd name="connsiteX136" fmla="*/ 2853266 w 7755466"/>
              <a:gd name="connsiteY136" fmla="*/ 923609 h 3595460"/>
              <a:gd name="connsiteX137" fmla="*/ 2878666 w 7755466"/>
              <a:gd name="connsiteY137" fmla="*/ 885509 h 3595460"/>
              <a:gd name="connsiteX138" fmla="*/ 2887133 w 7755466"/>
              <a:gd name="connsiteY138" fmla="*/ 872809 h 3595460"/>
              <a:gd name="connsiteX139" fmla="*/ 2908300 w 7755466"/>
              <a:gd name="connsiteY139" fmla="*/ 830476 h 3595460"/>
              <a:gd name="connsiteX140" fmla="*/ 2912533 w 7755466"/>
              <a:gd name="connsiteY140" fmla="*/ 817776 h 3595460"/>
              <a:gd name="connsiteX141" fmla="*/ 2942166 w 7755466"/>
              <a:gd name="connsiteY141" fmla="*/ 788142 h 3595460"/>
              <a:gd name="connsiteX142" fmla="*/ 2946400 w 7755466"/>
              <a:gd name="connsiteY142" fmla="*/ 766976 h 3595460"/>
              <a:gd name="connsiteX143" fmla="*/ 2988733 w 7755466"/>
              <a:gd name="connsiteY143" fmla="*/ 699242 h 3595460"/>
              <a:gd name="connsiteX144" fmla="*/ 3014133 w 7755466"/>
              <a:gd name="connsiteY144" fmla="*/ 665376 h 3595460"/>
              <a:gd name="connsiteX145" fmla="*/ 3026833 w 7755466"/>
              <a:gd name="connsiteY145" fmla="*/ 644209 h 3595460"/>
              <a:gd name="connsiteX146" fmla="*/ 3048000 w 7755466"/>
              <a:gd name="connsiteY146" fmla="*/ 627276 h 3595460"/>
              <a:gd name="connsiteX147" fmla="*/ 3069166 w 7755466"/>
              <a:gd name="connsiteY147" fmla="*/ 593409 h 3595460"/>
              <a:gd name="connsiteX148" fmla="*/ 3073400 w 7755466"/>
              <a:gd name="connsiteY148" fmla="*/ 580709 h 3595460"/>
              <a:gd name="connsiteX149" fmla="*/ 3098800 w 7755466"/>
              <a:gd name="connsiteY149" fmla="*/ 555309 h 3595460"/>
              <a:gd name="connsiteX150" fmla="*/ 3111500 w 7755466"/>
              <a:gd name="connsiteY150" fmla="*/ 525676 h 3595460"/>
              <a:gd name="connsiteX151" fmla="*/ 3132666 w 7755466"/>
              <a:gd name="connsiteY151" fmla="*/ 487576 h 3595460"/>
              <a:gd name="connsiteX152" fmla="*/ 3153833 w 7755466"/>
              <a:gd name="connsiteY152" fmla="*/ 470642 h 3595460"/>
              <a:gd name="connsiteX153" fmla="*/ 3179233 w 7755466"/>
              <a:gd name="connsiteY153" fmla="*/ 436776 h 3595460"/>
              <a:gd name="connsiteX154" fmla="*/ 3204633 w 7755466"/>
              <a:gd name="connsiteY154" fmla="*/ 411376 h 3595460"/>
              <a:gd name="connsiteX155" fmla="*/ 3221566 w 7755466"/>
              <a:gd name="connsiteY155" fmla="*/ 390209 h 3595460"/>
              <a:gd name="connsiteX156" fmla="*/ 3230033 w 7755466"/>
              <a:gd name="connsiteY156" fmla="*/ 377509 h 3595460"/>
              <a:gd name="connsiteX157" fmla="*/ 3268133 w 7755466"/>
              <a:gd name="connsiteY157" fmla="*/ 339409 h 3595460"/>
              <a:gd name="connsiteX158" fmla="*/ 3285066 w 7755466"/>
              <a:gd name="connsiteY158" fmla="*/ 309776 h 3595460"/>
              <a:gd name="connsiteX159" fmla="*/ 3314700 w 7755466"/>
              <a:gd name="connsiteY159" fmla="*/ 258976 h 3595460"/>
              <a:gd name="connsiteX160" fmla="*/ 3344333 w 7755466"/>
              <a:gd name="connsiteY160" fmla="*/ 229342 h 3595460"/>
              <a:gd name="connsiteX161" fmla="*/ 3357033 w 7755466"/>
              <a:gd name="connsiteY161" fmla="*/ 195476 h 3595460"/>
              <a:gd name="connsiteX162" fmla="*/ 3369733 w 7755466"/>
              <a:gd name="connsiteY162" fmla="*/ 174309 h 3595460"/>
              <a:gd name="connsiteX163" fmla="*/ 3399366 w 7755466"/>
              <a:gd name="connsiteY163" fmla="*/ 153142 h 3595460"/>
              <a:gd name="connsiteX164" fmla="*/ 3412066 w 7755466"/>
              <a:gd name="connsiteY164" fmla="*/ 136209 h 3595460"/>
              <a:gd name="connsiteX165" fmla="*/ 3429000 w 7755466"/>
              <a:gd name="connsiteY165" fmla="*/ 119276 h 3595460"/>
              <a:gd name="connsiteX166" fmla="*/ 3458633 w 7755466"/>
              <a:gd name="connsiteY166" fmla="*/ 89642 h 3595460"/>
              <a:gd name="connsiteX167" fmla="*/ 3479800 w 7755466"/>
              <a:gd name="connsiteY167" fmla="*/ 85409 h 3595460"/>
              <a:gd name="connsiteX168" fmla="*/ 3513666 w 7755466"/>
              <a:gd name="connsiteY168" fmla="*/ 55776 h 3595460"/>
              <a:gd name="connsiteX169" fmla="*/ 3534833 w 7755466"/>
              <a:gd name="connsiteY169" fmla="*/ 47309 h 3595460"/>
              <a:gd name="connsiteX170" fmla="*/ 3572933 w 7755466"/>
              <a:gd name="connsiteY170" fmla="*/ 34609 h 3595460"/>
              <a:gd name="connsiteX171" fmla="*/ 3585633 w 7755466"/>
              <a:gd name="connsiteY171" fmla="*/ 17676 h 3595460"/>
              <a:gd name="connsiteX172" fmla="*/ 3627966 w 7755466"/>
              <a:gd name="connsiteY172" fmla="*/ 13442 h 3595460"/>
              <a:gd name="connsiteX173" fmla="*/ 3649133 w 7755466"/>
              <a:gd name="connsiteY173" fmla="*/ 9209 h 3595460"/>
              <a:gd name="connsiteX174" fmla="*/ 3687233 w 7755466"/>
              <a:gd name="connsiteY174" fmla="*/ 4976 h 3595460"/>
              <a:gd name="connsiteX175" fmla="*/ 3725333 w 7755466"/>
              <a:gd name="connsiteY175" fmla="*/ 4976 h 3595460"/>
              <a:gd name="connsiteX176" fmla="*/ 3729566 w 7755466"/>
              <a:gd name="connsiteY176" fmla="*/ 30376 h 3595460"/>
              <a:gd name="connsiteX177" fmla="*/ 3738033 w 7755466"/>
              <a:gd name="connsiteY177" fmla="*/ 47309 h 3595460"/>
              <a:gd name="connsiteX178" fmla="*/ 3771900 w 7755466"/>
              <a:gd name="connsiteY178" fmla="*/ 81176 h 3595460"/>
              <a:gd name="connsiteX179" fmla="*/ 3780366 w 7755466"/>
              <a:gd name="connsiteY179" fmla="*/ 98109 h 3595460"/>
              <a:gd name="connsiteX180" fmla="*/ 3793066 w 7755466"/>
              <a:gd name="connsiteY180" fmla="*/ 110809 h 3595460"/>
              <a:gd name="connsiteX181" fmla="*/ 3831166 w 7755466"/>
              <a:gd name="connsiteY181" fmla="*/ 170076 h 3595460"/>
              <a:gd name="connsiteX182" fmla="*/ 3835400 w 7755466"/>
              <a:gd name="connsiteY182" fmla="*/ 182776 h 3595460"/>
              <a:gd name="connsiteX183" fmla="*/ 3839633 w 7755466"/>
              <a:gd name="connsiteY183" fmla="*/ 203942 h 3595460"/>
              <a:gd name="connsiteX184" fmla="*/ 3852333 w 7755466"/>
              <a:gd name="connsiteY184" fmla="*/ 237809 h 3595460"/>
              <a:gd name="connsiteX185" fmla="*/ 3865033 w 7755466"/>
              <a:gd name="connsiteY185" fmla="*/ 254742 h 3595460"/>
              <a:gd name="connsiteX186" fmla="*/ 3873500 w 7755466"/>
              <a:gd name="connsiteY186" fmla="*/ 284376 h 3595460"/>
              <a:gd name="connsiteX187" fmla="*/ 3886200 w 7755466"/>
              <a:gd name="connsiteY187" fmla="*/ 297076 h 3595460"/>
              <a:gd name="connsiteX188" fmla="*/ 3898900 w 7755466"/>
              <a:gd name="connsiteY188" fmla="*/ 318242 h 3595460"/>
              <a:gd name="connsiteX189" fmla="*/ 3911600 w 7755466"/>
              <a:gd name="connsiteY189" fmla="*/ 335176 h 3595460"/>
              <a:gd name="connsiteX190" fmla="*/ 3915833 w 7755466"/>
              <a:gd name="connsiteY190" fmla="*/ 360576 h 3595460"/>
              <a:gd name="connsiteX191" fmla="*/ 3945466 w 7755466"/>
              <a:gd name="connsiteY191" fmla="*/ 398676 h 3595460"/>
              <a:gd name="connsiteX192" fmla="*/ 3966633 w 7755466"/>
              <a:gd name="connsiteY192" fmla="*/ 449476 h 3595460"/>
              <a:gd name="connsiteX193" fmla="*/ 4000500 w 7755466"/>
              <a:gd name="connsiteY193" fmla="*/ 479109 h 3595460"/>
              <a:gd name="connsiteX194" fmla="*/ 4021666 w 7755466"/>
              <a:gd name="connsiteY194" fmla="*/ 504509 h 3595460"/>
              <a:gd name="connsiteX195" fmla="*/ 4038600 w 7755466"/>
              <a:gd name="connsiteY195" fmla="*/ 542609 h 3595460"/>
              <a:gd name="connsiteX196" fmla="*/ 4055533 w 7755466"/>
              <a:gd name="connsiteY196" fmla="*/ 551076 h 3595460"/>
              <a:gd name="connsiteX197" fmla="*/ 4072466 w 7755466"/>
              <a:gd name="connsiteY197" fmla="*/ 580709 h 3595460"/>
              <a:gd name="connsiteX198" fmla="*/ 4085166 w 7755466"/>
              <a:gd name="connsiteY198" fmla="*/ 606109 h 3595460"/>
              <a:gd name="connsiteX199" fmla="*/ 4106333 w 7755466"/>
              <a:gd name="connsiteY199" fmla="*/ 648442 h 3595460"/>
              <a:gd name="connsiteX200" fmla="*/ 4127500 w 7755466"/>
              <a:gd name="connsiteY200" fmla="*/ 669609 h 3595460"/>
              <a:gd name="connsiteX201" fmla="*/ 4135966 w 7755466"/>
              <a:gd name="connsiteY201" fmla="*/ 690776 h 3595460"/>
              <a:gd name="connsiteX202" fmla="*/ 4144433 w 7755466"/>
              <a:gd name="connsiteY202" fmla="*/ 716176 h 3595460"/>
              <a:gd name="connsiteX203" fmla="*/ 4169833 w 7755466"/>
              <a:gd name="connsiteY203" fmla="*/ 741576 h 3595460"/>
              <a:gd name="connsiteX204" fmla="*/ 4182533 w 7755466"/>
              <a:gd name="connsiteY204" fmla="*/ 775442 h 3595460"/>
              <a:gd name="connsiteX205" fmla="*/ 4195233 w 7755466"/>
              <a:gd name="connsiteY205" fmla="*/ 813542 h 3595460"/>
              <a:gd name="connsiteX206" fmla="*/ 4246033 w 7755466"/>
              <a:gd name="connsiteY206" fmla="*/ 889742 h 3595460"/>
              <a:gd name="connsiteX207" fmla="*/ 4271433 w 7755466"/>
              <a:gd name="connsiteY207" fmla="*/ 927842 h 3595460"/>
              <a:gd name="connsiteX208" fmla="*/ 4292600 w 7755466"/>
              <a:gd name="connsiteY208" fmla="*/ 978642 h 3595460"/>
              <a:gd name="connsiteX209" fmla="*/ 4339166 w 7755466"/>
              <a:gd name="connsiteY209" fmla="*/ 1071776 h 3595460"/>
              <a:gd name="connsiteX210" fmla="*/ 4351866 w 7755466"/>
              <a:gd name="connsiteY210" fmla="*/ 1114109 h 3595460"/>
              <a:gd name="connsiteX211" fmla="*/ 4419600 w 7755466"/>
              <a:gd name="connsiteY211" fmla="*/ 1224176 h 3595460"/>
              <a:gd name="connsiteX212" fmla="*/ 4440766 w 7755466"/>
              <a:gd name="connsiteY212" fmla="*/ 1296142 h 3595460"/>
              <a:gd name="connsiteX213" fmla="*/ 4508500 w 7755466"/>
              <a:gd name="connsiteY213" fmla="*/ 1410442 h 3595460"/>
              <a:gd name="connsiteX214" fmla="*/ 4572000 w 7755466"/>
              <a:gd name="connsiteY214" fmla="*/ 1537442 h 3595460"/>
              <a:gd name="connsiteX215" fmla="*/ 4639733 w 7755466"/>
              <a:gd name="connsiteY215" fmla="*/ 1668676 h 3595460"/>
              <a:gd name="connsiteX216" fmla="*/ 4673600 w 7755466"/>
              <a:gd name="connsiteY216" fmla="*/ 1740642 h 3595460"/>
              <a:gd name="connsiteX217" fmla="*/ 4745566 w 7755466"/>
              <a:gd name="connsiteY217" fmla="*/ 1854942 h 3595460"/>
              <a:gd name="connsiteX218" fmla="*/ 4770966 w 7755466"/>
              <a:gd name="connsiteY218" fmla="*/ 1926909 h 3595460"/>
              <a:gd name="connsiteX219" fmla="*/ 4842933 w 7755466"/>
              <a:gd name="connsiteY219" fmla="*/ 2041209 h 3595460"/>
              <a:gd name="connsiteX220" fmla="*/ 4893733 w 7755466"/>
              <a:gd name="connsiteY220" fmla="*/ 2151276 h 3595460"/>
              <a:gd name="connsiteX221" fmla="*/ 4974166 w 7755466"/>
              <a:gd name="connsiteY221" fmla="*/ 2303676 h 3595460"/>
              <a:gd name="connsiteX222" fmla="*/ 4995333 w 7755466"/>
              <a:gd name="connsiteY222" fmla="*/ 2350242 h 3595460"/>
              <a:gd name="connsiteX223" fmla="*/ 5008033 w 7755466"/>
              <a:gd name="connsiteY223" fmla="*/ 2396809 h 3595460"/>
              <a:gd name="connsiteX224" fmla="*/ 5071533 w 7755466"/>
              <a:gd name="connsiteY224" fmla="*/ 2532276 h 3595460"/>
              <a:gd name="connsiteX225" fmla="*/ 5122333 w 7755466"/>
              <a:gd name="connsiteY225" fmla="*/ 2659276 h 3595460"/>
              <a:gd name="connsiteX226" fmla="*/ 5143500 w 7755466"/>
              <a:gd name="connsiteY226" fmla="*/ 2705842 h 3595460"/>
              <a:gd name="connsiteX227" fmla="*/ 5168900 w 7755466"/>
              <a:gd name="connsiteY227" fmla="*/ 2777809 h 3595460"/>
              <a:gd name="connsiteX228" fmla="*/ 5190066 w 7755466"/>
              <a:gd name="connsiteY228" fmla="*/ 2849776 h 3595460"/>
              <a:gd name="connsiteX229" fmla="*/ 5215466 w 7755466"/>
              <a:gd name="connsiteY229" fmla="*/ 2925976 h 3595460"/>
              <a:gd name="connsiteX230" fmla="*/ 5223933 w 7755466"/>
              <a:gd name="connsiteY230" fmla="*/ 2959842 h 3595460"/>
              <a:gd name="connsiteX231" fmla="*/ 5228166 w 7755466"/>
              <a:gd name="connsiteY231" fmla="*/ 2985242 h 3595460"/>
              <a:gd name="connsiteX232" fmla="*/ 5240866 w 7755466"/>
              <a:gd name="connsiteY232" fmla="*/ 3014876 h 3595460"/>
              <a:gd name="connsiteX233" fmla="*/ 5274733 w 7755466"/>
              <a:gd name="connsiteY233" fmla="*/ 3095309 h 3595460"/>
              <a:gd name="connsiteX234" fmla="*/ 5283200 w 7755466"/>
              <a:gd name="connsiteY234" fmla="*/ 3141876 h 3595460"/>
              <a:gd name="connsiteX235" fmla="*/ 5291666 w 7755466"/>
              <a:gd name="connsiteY235" fmla="*/ 3163042 h 3595460"/>
              <a:gd name="connsiteX236" fmla="*/ 5304366 w 7755466"/>
              <a:gd name="connsiteY236" fmla="*/ 3171509 h 3595460"/>
              <a:gd name="connsiteX237" fmla="*/ 5334000 w 7755466"/>
              <a:gd name="connsiteY237" fmla="*/ 3230776 h 3595460"/>
              <a:gd name="connsiteX238" fmla="*/ 5355166 w 7755466"/>
              <a:gd name="connsiteY238" fmla="*/ 3264642 h 3595460"/>
              <a:gd name="connsiteX239" fmla="*/ 5363633 w 7755466"/>
              <a:gd name="connsiteY239" fmla="*/ 3277342 h 3595460"/>
              <a:gd name="connsiteX240" fmla="*/ 5376333 w 7755466"/>
              <a:gd name="connsiteY240" fmla="*/ 3281576 h 3595460"/>
              <a:gd name="connsiteX241" fmla="*/ 5401733 w 7755466"/>
              <a:gd name="connsiteY241" fmla="*/ 3298509 h 3595460"/>
              <a:gd name="connsiteX242" fmla="*/ 5427133 w 7755466"/>
              <a:gd name="connsiteY242" fmla="*/ 3306976 h 3595460"/>
              <a:gd name="connsiteX243" fmla="*/ 5461000 w 7755466"/>
              <a:gd name="connsiteY243" fmla="*/ 3323909 h 3595460"/>
              <a:gd name="connsiteX244" fmla="*/ 5499100 w 7755466"/>
              <a:gd name="connsiteY244" fmla="*/ 3336609 h 3595460"/>
              <a:gd name="connsiteX245" fmla="*/ 5520266 w 7755466"/>
              <a:gd name="connsiteY245" fmla="*/ 3349309 h 3595460"/>
              <a:gd name="connsiteX246" fmla="*/ 5549900 w 7755466"/>
              <a:gd name="connsiteY246" fmla="*/ 3353542 h 3595460"/>
              <a:gd name="connsiteX247" fmla="*/ 5566833 w 7755466"/>
              <a:gd name="connsiteY247" fmla="*/ 3357776 h 3595460"/>
              <a:gd name="connsiteX248" fmla="*/ 5604933 w 7755466"/>
              <a:gd name="connsiteY248" fmla="*/ 3366242 h 3595460"/>
              <a:gd name="connsiteX249" fmla="*/ 5621866 w 7755466"/>
              <a:gd name="connsiteY249" fmla="*/ 3370476 h 3595460"/>
              <a:gd name="connsiteX250" fmla="*/ 5664200 w 7755466"/>
              <a:gd name="connsiteY250" fmla="*/ 3378942 h 3595460"/>
              <a:gd name="connsiteX251" fmla="*/ 5676900 w 7755466"/>
              <a:gd name="connsiteY251" fmla="*/ 3383176 h 3595460"/>
              <a:gd name="connsiteX252" fmla="*/ 5710766 w 7755466"/>
              <a:gd name="connsiteY252" fmla="*/ 3391642 h 3595460"/>
              <a:gd name="connsiteX253" fmla="*/ 5799666 w 7755466"/>
              <a:gd name="connsiteY253" fmla="*/ 3400109 h 3595460"/>
              <a:gd name="connsiteX254" fmla="*/ 5871633 w 7755466"/>
              <a:gd name="connsiteY254" fmla="*/ 3421276 h 3595460"/>
              <a:gd name="connsiteX255" fmla="*/ 5922433 w 7755466"/>
              <a:gd name="connsiteY255" fmla="*/ 3429742 h 3595460"/>
              <a:gd name="connsiteX256" fmla="*/ 5939366 w 7755466"/>
              <a:gd name="connsiteY256" fmla="*/ 3433976 h 3595460"/>
              <a:gd name="connsiteX257" fmla="*/ 6371166 w 7755466"/>
              <a:gd name="connsiteY257" fmla="*/ 3442442 h 3595460"/>
              <a:gd name="connsiteX258" fmla="*/ 6726766 w 7755466"/>
              <a:gd name="connsiteY258" fmla="*/ 3450909 h 3595460"/>
              <a:gd name="connsiteX259" fmla="*/ 6786033 w 7755466"/>
              <a:gd name="connsiteY259" fmla="*/ 3459376 h 3595460"/>
              <a:gd name="connsiteX260" fmla="*/ 6849533 w 7755466"/>
              <a:gd name="connsiteY260" fmla="*/ 3463609 h 3595460"/>
              <a:gd name="connsiteX261" fmla="*/ 6925733 w 7755466"/>
              <a:gd name="connsiteY261" fmla="*/ 3476309 h 3595460"/>
              <a:gd name="connsiteX262" fmla="*/ 6963833 w 7755466"/>
              <a:gd name="connsiteY262" fmla="*/ 3480542 h 3595460"/>
              <a:gd name="connsiteX263" fmla="*/ 6997700 w 7755466"/>
              <a:gd name="connsiteY263" fmla="*/ 3489009 h 3595460"/>
              <a:gd name="connsiteX264" fmla="*/ 7069666 w 7755466"/>
              <a:gd name="connsiteY264" fmla="*/ 3497476 h 3595460"/>
              <a:gd name="connsiteX265" fmla="*/ 7133166 w 7755466"/>
              <a:gd name="connsiteY265" fmla="*/ 3514409 h 3595460"/>
              <a:gd name="connsiteX266" fmla="*/ 7162800 w 7755466"/>
              <a:gd name="connsiteY266" fmla="*/ 3522876 h 3595460"/>
              <a:gd name="connsiteX267" fmla="*/ 7209366 w 7755466"/>
              <a:gd name="connsiteY267" fmla="*/ 3531342 h 3595460"/>
              <a:gd name="connsiteX268" fmla="*/ 7234766 w 7755466"/>
              <a:gd name="connsiteY268" fmla="*/ 3539809 h 3595460"/>
              <a:gd name="connsiteX269" fmla="*/ 7298266 w 7755466"/>
              <a:gd name="connsiteY269" fmla="*/ 3544042 h 3595460"/>
              <a:gd name="connsiteX270" fmla="*/ 7387166 w 7755466"/>
              <a:gd name="connsiteY270" fmla="*/ 3560976 h 3595460"/>
              <a:gd name="connsiteX271" fmla="*/ 7433733 w 7755466"/>
              <a:gd name="connsiteY271" fmla="*/ 3569442 h 3595460"/>
              <a:gd name="connsiteX272" fmla="*/ 7577666 w 7755466"/>
              <a:gd name="connsiteY272" fmla="*/ 3582142 h 3595460"/>
              <a:gd name="connsiteX273" fmla="*/ 7590366 w 7755466"/>
              <a:gd name="connsiteY273" fmla="*/ 3586376 h 3595460"/>
              <a:gd name="connsiteX274" fmla="*/ 7755466 w 7755466"/>
              <a:gd name="connsiteY274" fmla="*/ 3594842 h 359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7755466" h="3595460">
                <a:moveTo>
                  <a:pt x="0" y="3476309"/>
                </a:moveTo>
                <a:cubicBezTo>
                  <a:pt x="9878" y="3477720"/>
                  <a:pt x="19877" y="3482633"/>
                  <a:pt x="29633" y="3480542"/>
                </a:cubicBezTo>
                <a:cubicBezTo>
                  <a:pt x="40757" y="3478158"/>
                  <a:pt x="49511" y="3469462"/>
                  <a:pt x="59266" y="3463609"/>
                </a:cubicBezTo>
                <a:cubicBezTo>
                  <a:pt x="80058" y="3451134"/>
                  <a:pt x="64708" y="3459548"/>
                  <a:pt x="84666" y="3442442"/>
                </a:cubicBezTo>
                <a:cubicBezTo>
                  <a:pt x="90023" y="3437850"/>
                  <a:pt x="96611" y="3434731"/>
                  <a:pt x="101600" y="3429742"/>
                </a:cubicBezTo>
                <a:cubicBezTo>
                  <a:pt x="106589" y="3424753"/>
                  <a:pt x="108990" y="3417455"/>
                  <a:pt x="114300" y="3412809"/>
                </a:cubicBezTo>
                <a:cubicBezTo>
                  <a:pt x="120492" y="3407391"/>
                  <a:pt x="128411" y="3404342"/>
                  <a:pt x="135466" y="3400109"/>
                </a:cubicBezTo>
                <a:cubicBezTo>
                  <a:pt x="166438" y="3348489"/>
                  <a:pt x="125198" y="3410376"/>
                  <a:pt x="173566" y="3362009"/>
                </a:cubicBezTo>
                <a:cubicBezTo>
                  <a:pt x="184943" y="3350632"/>
                  <a:pt x="194275" y="3337296"/>
                  <a:pt x="203200" y="3323909"/>
                </a:cubicBezTo>
                <a:cubicBezTo>
                  <a:pt x="208844" y="3315442"/>
                  <a:pt x="212938" y="3305704"/>
                  <a:pt x="220133" y="3298509"/>
                </a:cubicBezTo>
                <a:cubicBezTo>
                  <a:pt x="236431" y="3282211"/>
                  <a:pt x="227852" y="3289130"/>
                  <a:pt x="245533" y="3277342"/>
                </a:cubicBezTo>
                <a:cubicBezTo>
                  <a:pt x="251728" y="3268050"/>
                  <a:pt x="258884" y="3258454"/>
                  <a:pt x="262466" y="3247709"/>
                </a:cubicBezTo>
                <a:cubicBezTo>
                  <a:pt x="264741" y="3240883"/>
                  <a:pt x="263778" y="3233117"/>
                  <a:pt x="266700" y="3226542"/>
                </a:cubicBezTo>
                <a:cubicBezTo>
                  <a:pt x="269566" y="3220095"/>
                  <a:pt x="275299" y="3215350"/>
                  <a:pt x="279400" y="3209609"/>
                </a:cubicBezTo>
                <a:cubicBezTo>
                  <a:pt x="282357" y="3205469"/>
                  <a:pt x="284269" y="3200507"/>
                  <a:pt x="287866" y="3196909"/>
                </a:cubicBezTo>
                <a:cubicBezTo>
                  <a:pt x="291464" y="3193311"/>
                  <a:pt x="296657" y="3191699"/>
                  <a:pt x="300566" y="3188442"/>
                </a:cubicBezTo>
                <a:cubicBezTo>
                  <a:pt x="305165" y="3184609"/>
                  <a:pt x="309033" y="3179975"/>
                  <a:pt x="313266" y="3175742"/>
                </a:cubicBezTo>
                <a:cubicBezTo>
                  <a:pt x="339860" y="3109262"/>
                  <a:pt x="304539" y="3185968"/>
                  <a:pt x="334433" y="3146109"/>
                </a:cubicBezTo>
                <a:cubicBezTo>
                  <a:pt x="340113" y="3138536"/>
                  <a:pt x="341705" y="3128464"/>
                  <a:pt x="347133" y="3120709"/>
                </a:cubicBezTo>
                <a:cubicBezTo>
                  <a:pt x="351711" y="3114170"/>
                  <a:pt x="358810" y="3109783"/>
                  <a:pt x="364066" y="3103776"/>
                </a:cubicBezTo>
                <a:cubicBezTo>
                  <a:pt x="368712" y="3098466"/>
                  <a:pt x="372298" y="3092303"/>
                  <a:pt x="376766" y="3086842"/>
                </a:cubicBezTo>
                <a:cubicBezTo>
                  <a:pt x="385004" y="3076773"/>
                  <a:pt x="393928" y="3067278"/>
                  <a:pt x="402166" y="3057209"/>
                </a:cubicBezTo>
                <a:cubicBezTo>
                  <a:pt x="406634" y="3051748"/>
                  <a:pt x="410179" y="3045549"/>
                  <a:pt x="414866" y="3040276"/>
                </a:cubicBezTo>
                <a:cubicBezTo>
                  <a:pt x="421495" y="3032818"/>
                  <a:pt x="429462" y="3026618"/>
                  <a:pt x="436033" y="3019109"/>
                </a:cubicBezTo>
                <a:cubicBezTo>
                  <a:pt x="439383" y="3015280"/>
                  <a:pt x="440591" y="3009666"/>
                  <a:pt x="444500" y="3006409"/>
                </a:cubicBezTo>
                <a:cubicBezTo>
                  <a:pt x="451477" y="3000595"/>
                  <a:pt x="465309" y="2996650"/>
                  <a:pt x="474133" y="2993709"/>
                </a:cubicBezTo>
                <a:cubicBezTo>
                  <a:pt x="475544" y="2989476"/>
                  <a:pt x="476370" y="2985000"/>
                  <a:pt x="478366" y="2981009"/>
                </a:cubicBezTo>
                <a:cubicBezTo>
                  <a:pt x="482270" y="2973200"/>
                  <a:pt x="492512" y="2960290"/>
                  <a:pt x="499533" y="2955609"/>
                </a:cubicBezTo>
                <a:cubicBezTo>
                  <a:pt x="507409" y="2950358"/>
                  <a:pt x="516466" y="2947142"/>
                  <a:pt x="524933" y="2942909"/>
                </a:cubicBezTo>
                <a:cubicBezTo>
                  <a:pt x="547454" y="2907519"/>
                  <a:pt x="544027" y="2900812"/>
                  <a:pt x="571500" y="2883642"/>
                </a:cubicBezTo>
                <a:cubicBezTo>
                  <a:pt x="576851" y="2880298"/>
                  <a:pt x="582789" y="2877998"/>
                  <a:pt x="588433" y="2875176"/>
                </a:cubicBezTo>
                <a:cubicBezTo>
                  <a:pt x="592666" y="2870943"/>
                  <a:pt x="596587" y="2866372"/>
                  <a:pt x="601133" y="2862476"/>
                </a:cubicBezTo>
                <a:cubicBezTo>
                  <a:pt x="611782" y="2853348"/>
                  <a:pt x="622474" y="2848686"/>
                  <a:pt x="630766" y="2837076"/>
                </a:cubicBezTo>
                <a:cubicBezTo>
                  <a:pt x="634434" y="2831941"/>
                  <a:pt x="634305" y="2824084"/>
                  <a:pt x="639233" y="2820142"/>
                </a:cubicBezTo>
                <a:cubicBezTo>
                  <a:pt x="649089" y="2812257"/>
                  <a:pt x="673100" y="2803209"/>
                  <a:pt x="673100" y="2803209"/>
                </a:cubicBezTo>
                <a:cubicBezTo>
                  <a:pt x="675922" y="2798976"/>
                  <a:pt x="678309" y="2794418"/>
                  <a:pt x="681566" y="2790509"/>
                </a:cubicBezTo>
                <a:cubicBezTo>
                  <a:pt x="685399" y="2785910"/>
                  <a:pt x="690945" y="2782790"/>
                  <a:pt x="694266" y="2777809"/>
                </a:cubicBezTo>
                <a:cubicBezTo>
                  <a:pt x="699517" y="2769933"/>
                  <a:pt x="700733" y="2759533"/>
                  <a:pt x="706966" y="2752409"/>
                </a:cubicBezTo>
                <a:cubicBezTo>
                  <a:pt x="711122" y="2747660"/>
                  <a:pt x="718765" y="2747610"/>
                  <a:pt x="723900" y="2743942"/>
                </a:cubicBezTo>
                <a:cubicBezTo>
                  <a:pt x="728772" y="2740462"/>
                  <a:pt x="732767" y="2735841"/>
                  <a:pt x="736600" y="2731242"/>
                </a:cubicBezTo>
                <a:cubicBezTo>
                  <a:pt x="739857" y="2727333"/>
                  <a:pt x="741662" y="2722324"/>
                  <a:pt x="745066" y="2718542"/>
                </a:cubicBezTo>
                <a:cubicBezTo>
                  <a:pt x="769987" y="2690852"/>
                  <a:pt x="766104" y="2694640"/>
                  <a:pt x="787400" y="2680442"/>
                </a:cubicBezTo>
                <a:cubicBezTo>
                  <a:pt x="793723" y="2670956"/>
                  <a:pt x="801212" y="2659213"/>
                  <a:pt x="808566" y="2650809"/>
                </a:cubicBezTo>
                <a:cubicBezTo>
                  <a:pt x="813823" y="2644802"/>
                  <a:pt x="819534" y="2639179"/>
                  <a:pt x="825500" y="2633876"/>
                </a:cubicBezTo>
                <a:cubicBezTo>
                  <a:pt x="832253" y="2627873"/>
                  <a:pt x="840622" y="2623658"/>
                  <a:pt x="846666" y="2616942"/>
                </a:cubicBezTo>
                <a:cubicBezTo>
                  <a:pt x="859107" y="2603118"/>
                  <a:pt x="863323" y="2587586"/>
                  <a:pt x="876300" y="2574609"/>
                </a:cubicBezTo>
                <a:cubicBezTo>
                  <a:pt x="879898" y="2571011"/>
                  <a:pt x="884767" y="2568964"/>
                  <a:pt x="889000" y="2566142"/>
                </a:cubicBezTo>
                <a:cubicBezTo>
                  <a:pt x="893233" y="2559087"/>
                  <a:pt x="897136" y="2551822"/>
                  <a:pt x="901700" y="2544976"/>
                </a:cubicBezTo>
                <a:cubicBezTo>
                  <a:pt x="905614" y="2539105"/>
                  <a:pt x="910974" y="2534210"/>
                  <a:pt x="914400" y="2528042"/>
                </a:cubicBezTo>
                <a:cubicBezTo>
                  <a:pt x="918090" y="2521399"/>
                  <a:pt x="918307" y="2512955"/>
                  <a:pt x="922866" y="2506876"/>
                </a:cubicBezTo>
                <a:cubicBezTo>
                  <a:pt x="927099" y="2501231"/>
                  <a:pt x="934443" y="2498768"/>
                  <a:pt x="939800" y="2494176"/>
                </a:cubicBezTo>
                <a:cubicBezTo>
                  <a:pt x="944346" y="2490280"/>
                  <a:pt x="948267" y="2485709"/>
                  <a:pt x="952500" y="2481476"/>
                </a:cubicBezTo>
                <a:cubicBezTo>
                  <a:pt x="960816" y="2456527"/>
                  <a:pt x="951128" y="2481130"/>
                  <a:pt x="969433" y="2451842"/>
                </a:cubicBezTo>
                <a:cubicBezTo>
                  <a:pt x="984778" y="2427290"/>
                  <a:pt x="968938" y="2440884"/>
                  <a:pt x="990600" y="2426442"/>
                </a:cubicBezTo>
                <a:cubicBezTo>
                  <a:pt x="996244" y="2417975"/>
                  <a:pt x="1004315" y="2410696"/>
                  <a:pt x="1007533" y="2401042"/>
                </a:cubicBezTo>
                <a:cubicBezTo>
                  <a:pt x="1008944" y="2396809"/>
                  <a:pt x="1009599" y="2392243"/>
                  <a:pt x="1011766" y="2388342"/>
                </a:cubicBezTo>
                <a:cubicBezTo>
                  <a:pt x="1024424" y="2365557"/>
                  <a:pt x="1025974" y="2365668"/>
                  <a:pt x="1041400" y="2350242"/>
                </a:cubicBezTo>
                <a:cubicBezTo>
                  <a:pt x="1067380" y="2285289"/>
                  <a:pt x="1032446" y="2364568"/>
                  <a:pt x="1062566" y="2316376"/>
                </a:cubicBezTo>
                <a:cubicBezTo>
                  <a:pt x="1078168" y="2291413"/>
                  <a:pt x="1065413" y="2302215"/>
                  <a:pt x="1075266" y="2282509"/>
                </a:cubicBezTo>
                <a:cubicBezTo>
                  <a:pt x="1078946" y="2275149"/>
                  <a:pt x="1083282" y="2268107"/>
                  <a:pt x="1087966" y="2261342"/>
                </a:cubicBezTo>
                <a:cubicBezTo>
                  <a:pt x="1095998" y="2249740"/>
                  <a:pt x="1113366" y="2227476"/>
                  <a:pt x="1113366" y="2227476"/>
                </a:cubicBezTo>
                <a:cubicBezTo>
                  <a:pt x="1122177" y="2192235"/>
                  <a:pt x="1111449" y="2227075"/>
                  <a:pt x="1126066" y="2197842"/>
                </a:cubicBezTo>
                <a:cubicBezTo>
                  <a:pt x="1128062" y="2193851"/>
                  <a:pt x="1127512" y="2188626"/>
                  <a:pt x="1130300" y="2185142"/>
                </a:cubicBezTo>
                <a:cubicBezTo>
                  <a:pt x="1133478" y="2181169"/>
                  <a:pt x="1138767" y="2179498"/>
                  <a:pt x="1143000" y="2176676"/>
                </a:cubicBezTo>
                <a:cubicBezTo>
                  <a:pt x="1145822" y="2169620"/>
                  <a:pt x="1147439" y="2161953"/>
                  <a:pt x="1151466" y="2155509"/>
                </a:cubicBezTo>
                <a:cubicBezTo>
                  <a:pt x="1156718" y="2147106"/>
                  <a:pt x="1180375" y="2130421"/>
                  <a:pt x="1185333" y="2125876"/>
                </a:cubicBezTo>
                <a:cubicBezTo>
                  <a:pt x="1195631" y="2116437"/>
                  <a:pt x="1205088" y="2106120"/>
                  <a:pt x="1214966" y="2096242"/>
                </a:cubicBezTo>
                <a:cubicBezTo>
                  <a:pt x="1220611" y="2090597"/>
                  <a:pt x="1224488" y="2082274"/>
                  <a:pt x="1231900" y="2079309"/>
                </a:cubicBezTo>
                <a:lnTo>
                  <a:pt x="1253066" y="2070842"/>
                </a:lnTo>
                <a:cubicBezTo>
                  <a:pt x="1257299" y="2066609"/>
                  <a:pt x="1262445" y="2063123"/>
                  <a:pt x="1265766" y="2058142"/>
                </a:cubicBezTo>
                <a:cubicBezTo>
                  <a:pt x="1268241" y="2054429"/>
                  <a:pt x="1266845" y="2048597"/>
                  <a:pt x="1270000" y="2045442"/>
                </a:cubicBezTo>
                <a:cubicBezTo>
                  <a:pt x="1274462" y="2040980"/>
                  <a:pt x="1281582" y="2040321"/>
                  <a:pt x="1286933" y="2036976"/>
                </a:cubicBezTo>
                <a:cubicBezTo>
                  <a:pt x="1292916" y="2033237"/>
                  <a:pt x="1298622" y="2028996"/>
                  <a:pt x="1303866" y="2024276"/>
                </a:cubicBezTo>
                <a:cubicBezTo>
                  <a:pt x="1312766" y="2016266"/>
                  <a:pt x="1319303" y="2005518"/>
                  <a:pt x="1329266" y="1998876"/>
                </a:cubicBezTo>
                <a:cubicBezTo>
                  <a:pt x="1339314" y="1992177"/>
                  <a:pt x="1349715" y="1985582"/>
                  <a:pt x="1358900" y="1977709"/>
                </a:cubicBezTo>
                <a:cubicBezTo>
                  <a:pt x="1382929" y="1957113"/>
                  <a:pt x="1359007" y="1971306"/>
                  <a:pt x="1388533" y="1956542"/>
                </a:cubicBezTo>
                <a:cubicBezTo>
                  <a:pt x="1394177" y="1949487"/>
                  <a:pt x="1398064" y="1940557"/>
                  <a:pt x="1405466" y="1935376"/>
                </a:cubicBezTo>
                <a:cubicBezTo>
                  <a:pt x="1412777" y="1930258"/>
                  <a:pt x="1422399" y="1929731"/>
                  <a:pt x="1430866" y="1926909"/>
                </a:cubicBezTo>
                <a:cubicBezTo>
                  <a:pt x="1453029" y="1919521"/>
                  <a:pt x="1439155" y="1923306"/>
                  <a:pt x="1473200" y="1918442"/>
                </a:cubicBezTo>
                <a:cubicBezTo>
                  <a:pt x="1487667" y="1922576"/>
                  <a:pt x="1504624" y="1927777"/>
                  <a:pt x="1519766" y="1931142"/>
                </a:cubicBezTo>
                <a:cubicBezTo>
                  <a:pt x="1526790" y="1932703"/>
                  <a:pt x="1534107" y="1933101"/>
                  <a:pt x="1540933" y="1935376"/>
                </a:cubicBezTo>
                <a:cubicBezTo>
                  <a:pt x="1559579" y="1941591"/>
                  <a:pt x="1577717" y="1949243"/>
                  <a:pt x="1595966" y="1956542"/>
                </a:cubicBezTo>
                <a:cubicBezTo>
                  <a:pt x="1605944" y="1960533"/>
                  <a:pt x="1615680" y="1965109"/>
                  <a:pt x="1625600" y="1969242"/>
                </a:cubicBezTo>
                <a:cubicBezTo>
                  <a:pt x="1632614" y="1972165"/>
                  <a:pt x="1640250" y="1973799"/>
                  <a:pt x="1646766" y="1977709"/>
                </a:cubicBezTo>
                <a:cubicBezTo>
                  <a:pt x="1672296" y="1993027"/>
                  <a:pt x="1661087" y="1985845"/>
                  <a:pt x="1680633" y="1998876"/>
                </a:cubicBezTo>
                <a:lnTo>
                  <a:pt x="1706033" y="2041209"/>
                </a:lnTo>
                <a:cubicBezTo>
                  <a:pt x="1710266" y="2048265"/>
                  <a:pt x="1713796" y="2055793"/>
                  <a:pt x="1718733" y="2062376"/>
                </a:cubicBezTo>
                <a:cubicBezTo>
                  <a:pt x="1760238" y="2117715"/>
                  <a:pt x="1708949" y="2048678"/>
                  <a:pt x="1739900" y="2092009"/>
                </a:cubicBezTo>
                <a:cubicBezTo>
                  <a:pt x="1744001" y="2097750"/>
                  <a:pt x="1748367" y="2103298"/>
                  <a:pt x="1752600" y="2108942"/>
                </a:cubicBezTo>
                <a:cubicBezTo>
                  <a:pt x="1771869" y="2166755"/>
                  <a:pt x="1750846" y="2107673"/>
                  <a:pt x="1769533" y="2151276"/>
                </a:cubicBezTo>
                <a:cubicBezTo>
                  <a:pt x="1774698" y="2163328"/>
                  <a:pt x="1772062" y="2166505"/>
                  <a:pt x="1782233" y="2176676"/>
                </a:cubicBezTo>
                <a:cubicBezTo>
                  <a:pt x="1787222" y="2181665"/>
                  <a:pt x="1760361" y="2142104"/>
                  <a:pt x="1799166" y="2189376"/>
                </a:cubicBezTo>
                <a:cubicBezTo>
                  <a:pt x="1837972" y="2236648"/>
                  <a:pt x="2010833" y="2456076"/>
                  <a:pt x="2015066" y="2460309"/>
                </a:cubicBezTo>
                <a:cubicBezTo>
                  <a:pt x="2084211" y="2456781"/>
                  <a:pt x="2177344" y="2220420"/>
                  <a:pt x="2214033" y="2168209"/>
                </a:cubicBezTo>
                <a:cubicBezTo>
                  <a:pt x="2250722" y="2115998"/>
                  <a:pt x="2228144" y="2154098"/>
                  <a:pt x="2235200" y="2147042"/>
                </a:cubicBezTo>
                <a:cubicBezTo>
                  <a:pt x="2236611" y="2139987"/>
                  <a:pt x="2236907" y="2132613"/>
                  <a:pt x="2239433" y="2125876"/>
                </a:cubicBezTo>
                <a:cubicBezTo>
                  <a:pt x="2241220" y="2121112"/>
                  <a:pt x="2246291" y="2118003"/>
                  <a:pt x="2247900" y="2113176"/>
                </a:cubicBezTo>
                <a:cubicBezTo>
                  <a:pt x="2250614" y="2105033"/>
                  <a:pt x="2250271" y="2096155"/>
                  <a:pt x="2252133" y="2087776"/>
                </a:cubicBezTo>
                <a:cubicBezTo>
                  <a:pt x="2253101" y="2083420"/>
                  <a:pt x="2255284" y="2079405"/>
                  <a:pt x="2256366" y="2075076"/>
                </a:cubicBezTo>
                <a:cubicBezTo>
                  <a:pt x="2258111" y="2068095"/>
                  <a:pt x="2257928" y="2060590"/>
                  <a:pt x="2260600" y="2053909"/>
                </a:cubicBezTo>
                <a:cubicBezTo>
                  <a:pt x="2263656" y="2046269"/>
                  <a:pt x="2269360" y="2039966"/>
                  <a:pt x="2273300" y="2032742"/>
                </a:cubicBezTo>
                <a:cubicBezTo>
                  <a:pt x="2277833" y="2024432"/>
                  <a:pt x="2282569" y="2016164"/>
                  <a:pt x="2286000" y="2007342"/>
                </a:cubicBezTo>
                <a:cubicBezTo>
                  <a:pt x="2292469" y="1990706"/>
                  <a:pt x="2293032" y="1971394"/>
                  <a:pt x="2302933" y="1956542"/>
                </a:cubicBezTo>
                <a:cubicBezTo>
                  <a:pt x="2324430" y="1924296"/>
                  <a:pt x="2314631" y="1939867"/>
                  <a:pt x="2332566" y="1909976"/>
                </a:cubicBezTo>
                <a:cubicBezTo>
                  <a:pt x="2335388" y="1900098"/>
                  <a:pt x="2336635" y="1889626"/>
                  <a:pt x="2341033" y="1880342"/>
                </a:cubicBezTo>
                <a:cubicBezTo>
                  <a:pt x="2349425" y="1862625"/>
                  <a:pt x="2370666" y="1829542"/>
                  <a:pt x="2370666" y="1829542"/>
                </a:cubicBezTo>
                <a:cubicBezTo>
                  <a:pt x="2374630" y="1809724"/>
                  <a:pt x="2376788" y="1793043"/>
                  <a:pt x="2387600" y="1774509"/>
                </a:cubicBezTo>
                <a:cubicBezTo>
                  <a:pt x="2391622" y="1767614"/>
                  <a:pt x="2398889" y="1763220"/>
                  <a:pt x="2404533" y="1757576"/>
                </a:cubicBezTo>
                <a:cubicBezTo>
                  <a:pt x="2407355" y="1744876"/>
                  <a:pt x="2407996" y="1731485"/>
                  <a:pt x="2413000" y="1719476"/>
                </a:cubicBezTo>
                <a:cubicBezTo>
                  <a:pt x="2415303" y="1713950"/>
                  <a:pt x="2422793" y="1712009"/>
                  <a:pt x="2425700" y="1706776"/>
                </a:cubicBezTo>
                <a:cubicBezTo>
                  <a:pt x="2430034" y="1698974"/>
                  <a:pt x="2430589" y="1689552"/>
                  <a:pt x="2434166" y="1681376"/>
                </a:cubicBezTo>
                <a:cubicBezTo>
                  <a:pt x="2440490" y="1666922"/>
                  <a:pt x="2449118" y="1653543"/>
                  <a:pt x="2455333" y="1639042"/>
                </a:cubicBezTo>
                <a:cubicBezTo>
                  <a:pt x="2470325" y="1604061"/>
                  <a:pt x="2457607" y="1612015"/>
                  <a:pt x="2484966" y="1605176"/>
                </a:cubicBezTo>
                <a:cubicBezTo>
                  <a:pt x="2493576" y="1562134"/>
                  <a:pt x="2484754" y="1601688"/>
                  <a:pt x="2493433" y="1571309"/>
                </a:cubicBezTo>
                <a:cubicBezTo>
                  <a:pt x="2495031" y="1565715"/>
                  <a:pt x="2495374" y="1559724"/>
                  <a:pt x="2497666" y="1554376"/>
                </a:cubicBezTo>
                <a:cubicBezTo>
                  <a:pt x="2500026" y="1548870"/>
                  <a:pt x="2516978" y="1527628"/>
                  <a:pt x="2518833" y="1524742"/>
                </a:cubicBezTo>
                <a:cubicBezTo>
                  <a:pt x="2559808" y="1461003"/>
                  <a:pt x="2527954" y="1502758"/>
                  <a:pt x="2561166" y="1461242"/>
                </a:cubicBezTo>
                <a:cubicBezTo>
                  <a:pt x="2594681" y="1371869"/>
                  <a:pt x="2555900" y="1465639"/>
                  <a:pt x="2586566" y="1410442"/>
                </a:cubicBezTo>
                <a:cubicBezTo>
                  <a:pt x="2590256" y="1403799"/>
                  <a:pt x="2592630" y="1396485"/>
                  <a:pt x="2595033" y="1389276"/>
                </a:cubicBezTo>
                <a:cubicBezTo>
                  <a:pt x="2596873" y="1383756"/>
                  <a:pt x="2596508" y="1377465"/>
                  <a:pt x="2599266" y="1372342"/>
                </a:cubicBezTo>
                <a:cubicBezTo>
                  <a:pt x="2606502" y="1358903"/>
                  <a:pt x="2619839" y="1348722"/>
                  <a:pt x="2624666" y="1334242"/>
                </a:cubicBezTo>
                <a:cubicBezTo>
                  <a:pt x="2635364" y="1302149"/>
                  <a:pt x="2627778" y="1315982"/>
                  <a:pt x="2645833" y="1291909"/>
                </a:cubicBezTo>
                <a:cubicBezTo>
                  <a:pt x="2647244" y="1287676"/>
                  <a:pt x="2648984" y="1283538"/>
                  <a:pt x="2650066" y="1279209"/>
                </a:cubicBezTo>
                <a:cubicBezTo>
                  <a:pt x="2651811" y="1272228"/>
                  <a:pt x="2651774" y="1264779"/>
                  <a:pt x="2654300" y="1258042"/>
                </a:cubicBezTo>
                <a:cubicBezTo>
                  <a:pt x="2656086" y="1253278"/>
                  <a:pt x="2660295" y="1249789"/>
                  <a:pt x="2662766" y="1245342"/>
                </a:cubicBezTo>
                <a:cubicBezTo>
                  <a:pt x="2686269" y="1203036"/>
                  <a:pt x="2662567" y="1235420"/>
                  <a:pt x="2696633" y="1194542"/>
                </a:cubicBezTo>
                <a:cubicBezTo>
                  <a:pt x="2699455" y="1187487"/>
                  <a:pt x="2702432" y="1180491"/>
                  <a:pt x="2705100" y="1173376"/>
                </a:cubicBezTo>
                <a:cubicBezTo>
                  <a:pt x="2706667" y="1169198"/>
                  <a:pt x="2707337" y="1164667"/>
                  <a:pt x="2709333" y="1160676"/>
                </a:cubicBezTo>
                <a:cubicBezTo>
                  <a:pt x="2713013" y="1153316"/>
                  <a:pt x="2718353" y="1146869"/>
                  <a:pt x="2722033" y="1139509"/>
                </a:cubicBezTo>
                <a:cubicBezTo>
                  <a:pt x="2724029" y="1135518"/>
                  <a:pt x="2724270" y="1130800"/>
                  <a:pt x="2726266" y="1126809"/>
                </a:cubicBezTo>
                <a:cubicBezTo>
                  <a:pt x="2759305" y="1060732"/>
                  <a:pt x="2730816" y="1120965"/>
                  <a:pt x="2751666" y="1084476"/>
                </a:cubicBezTo>
                <a:cubicBezTo>
                  <a:pt x="2776693" y="1040677"/>
                  <a:pt x="2741360" y="1095570"/>
                  <a:pt x="2772833" y="1050609"/>
                </a:cubicBezTo>
                <a:cubicBezTo>
                  <a:pt x="2778668" y="1042273"/>
                  <a:pt x="2784893" y="1034142"/>
                  <a:pt x="2789766" y="1025209"/>
                </a:cubicBezTo>
                <a:cubicBezTo>
                  <a:pt x="2806040" y="995374"/>
                  <a:pt x="2787948" y="1010898"/>
                  <a:pt x="2810933" y="995576"/>
                </a:cubicBezTo>
                <a:cubicBezTo>
                  <a:pt x="2827265" y="946583"/>
                  <a:pt x="2811259" y="990608"/>
                  <a:pt x="2827866" y="953242"/>
                </a:cubicBezTo>
                <a:cubicBezTo>
                  <a:pt x="2830952" y="946298"/>
                  <a:pt x="2831388" y="937845"/>
                  <a:pt x="2836333" y="932076"/>
                </a:cubicBezTo>
                <a:cubicBezTo>
                  <a:pt x="2840440" y="927285"/>
                  <a:pt x="2847622" y="926431"/>
                  <a:pt x="2853266" y="923609"/>
                </a:cubicBezTo>
                <a:lnTo>
                  <a:pt x="2878666" y="885509"/>
                </a:lnTo>
                <a:lnTo>
                  <a:pt x="2887133" y="872809"/>
                </a:lnTo>
                <a:cubicBezTo>
                  <a:pt x="2896841" y="843683"/>
                  <a:pt x="2884366" y="878344"/>
                  <a:pt x="2908300" y="830476"/>
                </a:cubicBezTo>
                <a:cubicBezTo>
                  <a:pt x="2910296" y="826485"/>
                  <a:pt x="2909745" y="821261"/>
                  <a:pt x="2912533" y="817776"/>
                </a:cubicBezTo>
                <a:cubicBezTo>
                  <a:pt x="2921259" y="806868"/>
                  <a:pt x="2942166" y="788142"/>
                  <a:pt x="2942166" y="788142"/>
                </a:cubicBezTo>
                <a:cubicBezTo>
                  <a:pt x="2943577" y="781087"/>
                  <a:pt x="2943728" y="773656"/>
                  <a:pt x="2946400" y="766976"/>
                </a:cubicBezTo>
                <a:cubicBezTo>
                  <a:pt x="2964518" y="721681"/>
                  <a:pt x="2963038" y="731944"/>
                  <a:pt x="2988733" y="699242"/>
                </a:cubicBezTo>
                <a:cubicBezTo>
                  <a:pt x="2997451" y="688146"/>
                  <a:pt x="3006873" y="677476"/>
                  <a:pt x="3014133" y="665376"/>
                </a:cubicBezTo>
                <a:cubicBezTo>
                  <a:pt x="3018366" y="658320"/>
                  <a:pt x="3021366" y="650359"/>
                  <a:pt x="3026833" y="644209"/>
                </a:cubicBezTo>
                <a:cubicBezTo>
                  <a:pt x="3032836" y="637456"/>
                  <a:pt x="3041611" y="633665"/>
                  <a:pt x="3048000" y="627276"/>
                </a:cubicBezTo>
                <a:cubicBezTo>
                  <a:pt x="3057117" y="618159"/>
                  <a:pt x="3064136" y="605146"/>
                  <a:pt x="3069166" y="593409"/>
                </a:cubicBezTo>
                <a:cubicBezTo>
                  <a:pt x="3070924" y="589307"/>
                  <a:pt x="3070543" y="584137"/>
                  <a:pt x="3073400" y="580709"/>
                </a:cubicBezTo>
                <a:cubicBezTo>
                  <a:pt x="3125910" y="517698"/>
                  <a:pt x="3063699" y="607959"/>
                  <a:pt x="3098800" y="555309"/>
                </a:cubicBezTo>
                <a:cubicBezTo>
                  <a:pt x="3110953" y="506693"/>
                  <a:pt x="3093958" y="566607"/>
                  <a:pt x="3111500" y="525676"/>
                </a:cubicBezTo>
                <a:cubicBezTo>
                  <a:pt x="3123473" y="497739"/>
                  <a:pt x="3103482" y="516760"/>
                  <a:pt x="3132666" y="487576"/>
                </a:cubicBezTo>
                <a:cubicBezTo>
                  <a:pt x="3139055" y="481187"/>
                  <a:pt x="3147727" y="477303"/>
                  <a:pt x="3153833" y="470642"/>
                </a:cubicBezTo>
                <a:cubicBezTo>
                  <a:pt x="3163368" y="460240"/>
                  <a:pt x="3170050" y="447490"/>
                  <a:pt x="3179233" y="436776"/>
                </a:cubicBezTo>
                <a:cubicBezTo>
                  <a:pt x="3187025" y="427685"/>
                  <a:pt x="3196579" y="420236"/>
                  <a:pt x="3204633" y="411376"/>
                </a:cubicBezTo>
                <a:cubicBezTo>
                  <a:pt x="3210711" y="404690"/>
                  <a:pt x="3216145" y="397437"/>
                  <a:pt x="3221566" y="390209"/>
                </a:cubicBezTo>
                <a:cubicBezTo>
                  <a:pt x="3224619" y="386139"/>
                  <a:pt x="3226595" y="381260"/>
                  <a:pt x="3230033" y="377509"/>
                </a:cubicBezTo>
                <a:cubicBezTo>
                  <a:pt x="3242169" y="364269"/>
                  <a:pt x="3260100" y="355473"/>
                  <a:pt x="3268133" y="339409"/>
                </a:cubicBezTo>
                <a:cubicBezTo>
                  <a:pt x="3286294" y="303089"/>
                  <a:pt x="3267119" y="339688"/>
                  <a:pt x="3285066" y="309776"/>
                </a:cubicBezTo>
                <a:cubicBezTo>
                  <a:pt x="3295152" y="292966"/>
                  <a:pt x="3300838" y="272838"/>
                  <a:pt x="3314700" y="258976"/>
                </a:cubicBezTo>
                <a:lnTo>
                  <a:pt x="3344333" y="229342"/>
                </a:lnTo>
                <a:cubicBezTo>
                  <a:pt x="3349169" y="209996"/>
                  <a:pt x="3346970" y="213590"/>
                  <a:pt x="3357033" y="195476"/>
                </a:cubicBezTo>
                <a:cubicBezTo>
                  <a:pt x="3361029" y="188283"/>
                  <a:pt x="3363915" y="180127"/>
                  <a:pt x="3369733" y="174309"/>
                </a:cubicBezTo>
                <a:cubicBezTo>
                  <a:pt x="3378316" y="165725"/>
                  <a:pt x="3390343" y="161262"/>
                  <a:pt x="3399366" y="153142"/>
                </a:cubicBezTo>
                <a:cubicBezTo>
                  <a:pt x="3404610" y="148422"/>
                  <a:pt x="3407420" y="141519"/>
                  <a:pt x="3412066" y="136209"/>
                </a:cubicBezTo>
                <a:cubicBezTo>
                  <a:pt x="3417323" y="130202"/>
                  <a:pt x="3423697" y="125242"/>
                  <a:pt x="3429000" y="119276"/>
                </a:cubicBezTo>
                <a:cubicBezTo>
                  <a:pt x="3438500" y="108588"/>
                  <a:pt x="3444390" y="94983"/>
                  <a:pt x="3458633" y="89642"/>
                </a:cubicBezTo>
                <a:cubicBezTo>
                  <a:pt x="3465370" y="87116"/>
                  <a:pt x="3472744" y="86820"/>
                  <a:pt x="3479800" y="85409"/>
                </a:cubicBezTo>
                <a:cubicBezTo>
                  <a:pt x="3490838" y="74370"/>
                  <a:pt x="3499662" y="62778"/>
                  <a:pt x="3513666" y="55776"/>
                </a:cubicBezTo>
                <a:cubicBezTo>
                  <a:pt x="3520463" y="52378"/>
                  <a:pt x="3527677" y="49865"/>
                  <a:pt x="3534833" y="47309"/>
                </a:cubicBezTo>
                <a:cubicBezTo>
                  <a:pt x="3547440" y="42806"/>
                  <a:pt x="3572933" y="34609"/>
                  <a:pt x="3572933" y="34609"/>
                </a:cubicBezTo>
                <a:cubicBezTo>
                  <a:pt x="3577166" y="28965"/>
                  <a:pt x="3579048" y="20209"/>
                  <a:pt x="3585633" y="17676"/>
                </a:cubicBezTo>
                <a:cubicBezTo>
                  <a:pt x="3598869" y="12585"/>
                  <a:pt x="3613909" y="15316"/>
                  <a:pt x="3627966" y="13442"/>
                </a:cubicBezTo>
                <a:cubicBezTo>
                  <a:pt x="3635098" y="12491"/>
                  <a:pt x="3642010" y="10226"/>
                  <a:pt x="3649133" y="9209"/>
                </a:cubicBezTo>
                <a:cubicBezTo>
                  <a:pt x="3661783" y="7402"/>
                  <a:pt x="3674533" y="6387"/>
                  <a:pt x="3687233" y="4976"/>
                </a:cubicBezTo>
                <a:cubicBezTo>
                  <a:pt x="3696321" y="2704"/>
                  <a:pt x="3716796" y="-4984"/>
                  <a:pt x="3725333" y="4976"/>
                </a:cubicBezTo>
                <a:cubicBezTo>
                  <a:pt x="3730919" y="11493"/>
                  <a:pt x="3727100" y="22155"/>
                  <a:pt x="3729566" y="30376"/>
                </a:cubicBezTo>
                <a:cubicBezTo>
                  <a:pt x="3731379" y="36420"/>
                  <a:pt x="3733993" y="42461"/>
                  <a:pt x="3738033" y="47309"/>
                </a:cubicBezTo>
                <a:cubicBezTo>
                  <a:pt x="3748254" y="59574"/>
                  <a:pt x="3771900" y="81176"/>
                  <a:pt x="3771900" y="81176"/>
                </a:cubicBezTo>
                <a:cubicBezTo>
                  <a:pt x="3774722" y="86820"/>
                  <a:pt x="3776698" y="92974"/>
                  <a:pt x="3780366" y="98109"/>
                </a:cubicBezTo>
                <a:cubicBezTo>
                  <a:pt x="3783846" y="102981"/>
                  <a:pt x="3790589" y="105359"/>
                  <a:pt x="3793066" y="110809"/>
                </a:cubicBezTo>
                <a:cubicBezTo>
                  <a:pt x="3820267" y="170650"/>
                  <a:pt x="3775281" y="122174"/>
                  <a:pt x="3831166" y="170076"/>
                </a:cubicBezTo>
                <a:cubicBezTo>
                  <a:pt x="3832577" y="174309"/>
                  <a:pt x="3834318" y="178447"/>
                  <a:pt x="3835400" y="182776"/>
                </a:cubicBezTo>
                <a:cubicBezTo>
                  <a:pt x="3837145" y="189756"/>
                  <a:pt x="3837517" y="197065"/>
                  <a:pt x="3839633" y="203942"/>
                </a:cubicBezTo>
                <a:cubicBezTo>
                  <a:pt x="3843179" y="215465"/>
                  <a:pt x="3846941" y="227025"/>
                  <a:pt x="3852333" y="237809"/>
                </a:cubicBezTo>
                <a:cubicBezTo>
                  <a:pt x="3855488" y="244120"/>
                  <a:pt x="3860800" y="249098"/>
                  <a:pt x="3865033" y="254742"/>
                </a:cubicBezTo>
                <a:cubicBezTo>
                  <a:pt x="3867855" y="264620"/>
                  <a:pt x="3868906" y="275187"/>
                  <a:pt x="3873500" y="284376"/>
                </a:cubicBezTo>
                <a:cubicBezTo>
                  <a:pt x="3876177" y="289731"/>
                  <a:pt x="3882608" y="292287"/>
                  <a:pt x="3886200" y="297076"/>
                </a:cubicBezTo>
                <a:cubicBezTo>
                  <a:pt x="3891137" y="303658"/>
                  <a:pt x="3894336" y="311396"/>
                  <a:pt x="3898900" y="318242"/>
                </a:cubicBezTo>
                <a:cubicBezTo>
                  <a:pt x="3902814" y="324113"/>
                  <a:pt x="3907367" y="329531"/>
                  <a:pt x="3911600" y="335176"/>
                </a:cubicBezTo>
                <a:cubicBezTo>
                  <a:pt x="3913011" y="343643"/>
                  <a:pt x="3912900" y="352509"/>
                  <a:pt x="3915833" y="360576"/>
                </a:cubicBezTo>
                <a:cubicBezTo>
                  <a:pt x="3922235" y="378181"/>
                  <a:pt x="3932810" y="386019"/>
                  <a:pt x="3945466" y="398676"/>
                </a:cubicBezTo>
                <a:cubicBezTo>
                  <a:pt x="3952522" y="415609"/>
                  <a:pt x="3952308" y="438017"/>
                  <a:pt x="3966633" y="449476"/>
                </a:cubicBezTo>
                <a:cubicBezTo>
                  <a:pt x="3978070" y="458625"/>
                  <a:pt x="3990956" y="467655"/>
                  <a:pt x="4000500" y="479109"/>
                </a:cubicBezTo>
                <a:cubicBezTo>
                  <a:pt x="4029968" y="514472"/>
                  <a:pt x="3984562" y="467405"/>
                  <a:pt x="4021666" y="504509"/>
                </a:cubicBezTo>
                <a:cubicBezTo>
                  <a:pt x="4022952" y="507724"/>
                  <a:pt x="4034644" y="538653"/>
                  <a:pt x="4038600" y="542609"/>
                </a:cubicBezTo>
                <a:cubicBezTo>
                  <a:pt x="4043062" y="547071"/>
                  <a:pt x="4049889" y="548254"/>
                  <a:pt x="4055533" y="551076"/>
                </a:cubicBezTo>
                <a:cubicBezTo>
                  <a:pt x="4064428" y="577763"/>
                  <a:pt x="4053245" y="548674"/>
                  <a:pt x="4072466" y="580709"/>
                </a:cubicBezTo>
                <a:cubicBezTo>
                  <a:pt x="4077336" y="588826"/>
                  <a:pt x="4081249" y="597491"/>
                  <a:pt x="4085166" y="606109"/>
                </a:cubicBezTo>
                <a:cubicBezTo>
                  <a:pt x="4093599" y="624662"/>
                  <a:pt x="4093068" y="631861"/>
                  <a:pt x="4106333" y="648442"/>
                </a:cubicBezTo>
                <a:cubicBezTo>
                  <a:pt x="4112566" y="656234"/>
                  <a:pt x="4120444" y="662553"/>
                  <a:pt x="4127500" y="669609"/>
                </a:cubicBezTo>
                <a:cubicBezTo>
                  <a:pt x="4130322" y="676665"/>
                  <a:pt x="4133369" y="683634"/>
                  <a:pt x="4135966" y="690776"/>
                </a:cubicBezTo>
                <a:cubicBezTo>
                  <a:pt x="4139016" y="699163"/>
                  <a:pt x="4139482" y="708750"/>
                  <a:pt x="4144433" y="716176"/>
                </a:cubicBezTo>
                <a:cubicBezTo>
                  <a:pt x="4151075" y="726139"/>
                  <a:pt x="4161366" y="733109"/>
                  <a:pt x="4169833" y="741576"/>
                </a:cubicBezTo>
                <a:cubicBezTo>
                  <a:pt x="4185376" y="788208"/>
                  <a:pt x="4157241" y="704625"/>
                  <a:pt x="4182533" y="775442"/>
                </a:cubicBezTo>
                <a:cubicBezTo>
                  <a:pt x="4187036" y="788049"/>
                  <a:pt x="4188732" y="801840"/>
                  <a:pt x="4195233" y="813542"/>
                </a:cubicBezTo>
                <a:cubicBezTo>
                  <a:pt x="4210058" y="840227"/>
                  <a:pt x="4229100" y="864342"/>
                  <a:pt x="4246033" y="889742"/>
                </a:cubicBezTo>
                <a:cubicBezTo>
                  <a:pt x="4254500" y="902442"/>
                  <a:pt x="4265562" y="913753"/>
                  <a:pt x="4271433" y="927842"/>
                </a:cubicBezTo>
                <a:cubicBezTo>
                  <a:pt x="4278489" y="944775"/>
                  <a:pt x="4284685" y="962093"/>
                  <a:pt x="4292600" y="978642"/>
                </a:cubicBezTo>
                <a:cubicBezTo>
                  <a:pt x="4318850" y="1033528"/>
                  <a:pt x="4317737" y="1015524"/>
                  <a:pt x="4339166" y="1071776"/>
                </a:cubicBezTo>
                <a:cubicBezTo>
                  <a:pt x="4344411" y="1085543"/>
                  <a:pt x="4344990" y="1101080"/>
                  <a:pt x="4351866" y="1114109"/>
                </a:cubicBezTo>
                <a:cubicBezTo>
                  <a:pt x="4371974" y="1152208"/>
                  <a:pt x="4419600" y="1224176"/>
                  <a:pt x="4419600" y="1224176"/>
                </a:cubicBezTo>
                <a:cubicBezTo>
                  <a:pt x="4426655" y="1248165"/>
                  <a:pt x="4429996" y="1273576"/>
                  <a:pt x="4440766" y="1296142"/>
                </a:cubicBezTo>
                <a:cubicBezTo>
                  <a:pt x="4459842" y="1336111"/>
                  <a:pt x="4492052" y="1369322"/>
                  <a:pt x="4508500" y="1410442"/>
                </a:cubicBezTo>
                <a:cubicBezTo>
                  <a:pt x="4555155" y="1527078"/>
                  <a:pt x="4509083" y="1421675"/>
                  <a:pt x="4572000" y="1537442"/>
                </a:cubicBezTo>
                <a:cubicBezTo>
                  <a:pt x="4595507" y="1580695"/>
                  <a:pt x="4618772" y="1624134"/>
                  <a:pt x="4639733" y="1668676"/>
                </a:cubicBezTo>
                <a:cubicBezTo>
                  <a:pt x="4651022" y="1692665"/>
                  <a:pt x="4660503" y="1717591"/>
                  <a:pt x="4673600" y="1740642"/>
                </a:cubicBezTo>
                <a:cubicBezTo>
                  <a:pt x="4695842" y="1779787"/>
                  <a:pt x="4730582" y="1812486"/>
                  <a:pt x="4745566" y="1854942"/>
                </a:cubicBezTo>
                <a:cubicBezTo>
                  <a:pt x="4754033" y="1878931"/>
                  <a:pt x="4759181" y="1904364"/>
                  <a:pt x="4770966" y="1926909"/>
                </a:cubicBezTo>
                <a:cubicBezTo>
                  <a:pt x="4791823" y="1966810"/>
                  <a:pt x="4824066" y="2000330"/>
                  <a:pt x="4842933" y="2041209"/>
                </a:cubicBezTo>
                <a:cubicBezTo>
                  <a:pt x="4859866" y="2077898"/>
                  <a:pt x="4874487" y="2115745"/>
                  <a:pt x="4893733" y="2151276"/>
                </a:cubicBezTo>
                <a:cubicBezTo>
                  <a:pt x="4925579" y="2210069"/>
                  <a:pt x="4947371" y="2247650"/>
                  <a:pt x="4974166" y="2303676"/>
                </a:cubicBezTo>
                <a:cubicBezTo>
                  <a:pt x="4981523" y="2319058"/>
                  <a:pt x="4990847" y="2333792"/>
                  <a:pt x="4995333" y="2350242"/>
                </a:cubicBezTo>
                <a:cubicBezTo>
                  <a:pt x="4999566" y="2365764"/>
                  <a:pt x="5001584" y="2382069"/>
                  <a:pt x="5008033" y="2396809"/>
                </a:cubicBezTo>
                <a:cubicBezTo>
                  <a:pt x="5070754" y="2540171"/>
                  <a:pt x="5038976" y="2434604"/>
                  <a:pt x="5071533" y="2532276"/>
                </a:cubicBezTo>
                <a:cubicBezTo>
                  <a:pt x="5102071" y="2623892"/>
                  <a:pt x="5059396" y="2519916"/>
                  <a:pt x="5122333" y="2659276"/>
                </a:cubicBezTo>
                <a:cubicBezTo>
                  <a:pt x="5129351" y="2674815"/>
                  <a:pt x="5143500" y="2705842"/>
                  <a:pt x="5143500" y="2705842"/>
                </a:cubicBezTo>
                <a:cubicBezTo>
                  <a:pt x="5152631" y="2778899"/>
                  <a:pt x="5138254" y="2698128"/>
                  <a:pt x="5168900" y="2777809"/>
                </a:cubicBezTo>
                <a:cubicBezTo>
                  <a:pt x="5177876" y="2801147"/>
                  <a:pt x="5182159" y="2826054"/>
                  <a:pt x="5190066" y="2849776"/>
                </a:cubicBezTo>
                <a:cubicBezTo>
                  <a:pt x="5198533" y="2875176"/>
                  <a:pt x="5208972" y="2900002"/>
                  <a:pt x="5215466" y="2925976"/>
                </a:cubicBezTo>
                <a:cubicBezTo>
                  <a:pt x="5218288" y="2937265"/>
                  <a:pt x="5221495" y="2948464"/>
                  <a:pt x="5223933" y="2959842"/>
                </a:cubicBezTo>
                <a:cubicBezTo>
                  <a:pt x="5225731" y="2968235"/>
                  <a:pt x="5225642" y="2977038"/>
                  <a:pt x="5228166" y="2985242"/>
                </a:cubicBezTo>
                <a:cubicBezTo>
                  <a:pt x="5231326" y="2995514"/>
                  <a:pt x="5237251" y="3004755"/>
                  <a:pt x="5240866" y="3014876"/>
                </a:cubicBezTo>
                <a:cubicBezTo>
                  <a:pt x="5266492" y="3086628"/>
                  <a:pt x="5222702" y="2991247"/>
                  <a:pt x="5274733" y="3095309"/>
                </a:cubicBezTo>
                <a:cubicBezTo>
                  <a:pt x="5275740" y="3101349"/>
                  <a:pt x="5280979" y="3134472"/>
                  <a:pt x="5283200" y="3141876"/>
                </a:cubicBezTo>
                <a:cubicBezTo>
                  <a:pt x="5285384" y="3149154"/>
                  <a:pt x="5287249" y="3156859"/>
                  <a:pt x="5291666" y="3163042"/>
                </a:cubicBezTo>
                <a:cubicBezTo>
                  <a:pt x="5294623" y="3167182"/>
                  <a:pt x="5300133" y="3168687"/>
                  <a:pt x="5304366" y="3171509"/>
                </a:cubicBezTo>
                <a:cubicBezTo>
                  <a:pt x="5323921" y="3220393"/>
                  <a:pt x="5312181" y="3201683"/>
                  <a:pt x="5334000" y="3230776"/>
                </a:cubicBezTo>
                <a:cubicBezTo>
                  <a:pt x="5341577" y="3253508"/>
                  <a:pt x="5334460" y="3237034"/>
                  <a:pt x="5355166" y="3264642"/>
                </a:cubicBezTo>
                <a:cubicBezTo>
                  <a:pt x="5358219" y="3268712"/>
                  <a:pt x="5359660" y="3274164"/>
                  <a:pt x="5363633" y="3277342"/>
                </a:cubicBezTo>
                <a:cubicBezTo>
                  <a:pt x="5367118" y="3280130"/>
                  <a:pt x="5372432" y="3279409"/>
                  <a:pt x="5376333" y="3281576"/>
                </a:cubicBezTo>
                <a:cubicBezTo>
                  <a:pt x="5385228" y="3286518"/>
                  <a:pt x="5392080" y="3295291"/>
                  <a:pt x="5401733" y="3298509"/>
                </a:cubicBezTo>
                <a:cubicBezTo>
                  <a:pt x="5410200" y="3301331"/>
                  <a:pt x="5418977" y="3303351"/>
                  <a:pt x="5427133" y="3306976"/>
                </a:cubicBezTo>
                <a:cubicBezTo>
                  <a:pt x="5473795" y="3327714"/>
                  <a:pt x="5393827" y="3301518"/>
                  <a:pt x="5461000" y="3323909"/>
                </a:cubicBezTo>
                <a:cubicBezTo>
                  <a:pt x="5485255" y="3331994"/>
                  <a:pt x="5472597" y="3323357"/>
                  <a:pt x="5499100" y="3336609"/>
                </a:cubicBezTo>
                <a:cubicBezTo>
                  <a:pt x="5506459" y="3340289"/>
                  <a:pt x="5512460" y="3346707"/>
                  <a:pt x="5520266" y="3349309"/>
                </a:cubicBezTo>
                <a:cubicBezTo>
                  <a:pt x="5529732" y="3352464"/>
                  <a:pt x="5540083" y="3351757"/>
                  <a:pt x="5549900" y="3353542"/>
                </a:cubicBezTo>
                <a:cubicBezTo>
                  <a:pt x="5555624" y="3354583"/>
                  <a:pt x="5561164" y="3356468"/>
                  <a:pt x="5566833" y="3357776"/>
                </a:cubicBezTo>
                <a:lnTo>
                  <a:pt x="5604933" y="3366242"/>
                </a:lnTo>
                <a:cubicBezTo>
                  <a:pt x="5610602" y="3367550"/>
                  <a:pt x="5616177" y="3369257"/>
                  <a:pt x="5621866" y="3370476"/>
                </a:cubicBezTo>
                <a:cubicBezTo>
                  <a:pt x="5635937" y="3373491"/>
                  <a:pt x="5650178" y="3375706"/>
                  <a:pt x="5664200" y="3378942"/>
                </a:cubicBezTo>
                <a:cubicBezTo>
                  <a:pt x="5668548" y="3379945"/>
                  <a:pt x="5672595" y="3382002"/>
                  <a:pt x="5676900" y="3383176"/>
                </a:cubicBezTo>
                <a:cubicBezTo>
                  <a:pt x="5688126" y="3386238"/>
                  <a:pt x="5699356" y="3389360"/>
                  <a:pt x="5710766" y="3391642"/>
                </a:cubicBezTo>
                <a:cubicBezTo>
                  <a:pt x="5738130" y="3397115"/>
                  <a:pt x="5773869" y="3398266"/>
                  <a:pt x="5799666" y="3400109"/>
                </a:cubicBezTo>
                <a:cubicBezTo>
                  <a:pt x="5888678" y="3419890"/>
                  <a:pt x="5789310" y="3395947"/>
                  <a:pt x="5871633" y="3421276"/>
                </a:cubicBezTo>
                <a:cubicBezTo>
                  <a:pt x="5884307" y="3425176"/>
                  <a:pt x="5911022" y="3427667"/>
                  <a:pt x="5922433" y="3429742"/>
                </a:cubicBezTo>
                <a:cubicBezTo>
                  <a:pt x="5928157" y="3430783"/>
                  <a:pt x="5933550" y="3433811"/>
                  <a:pt x="5939366" y="3433976"/>
                </a:cubicBezTo>
                <a:lnTo>
                  <a:pt x="6371166" y="3442442"/>
                </a:lnTo>
                <a:cubicBezTo>
                  <a:pt x="6519234" y="3460953"/>
                  <a:pt x="6320352" y="3437362"/>
                  <a:pt x="6726766" y="3450909"/>
                </a:cubicBezTo>
                <a:cubicBezTo>
                  <a:pt x="6746711" y="3451574"/>
                  <a:pt x="6766183" y="3457323"/>
                  <a:pt x="6786033" y="3459376"/>
                </a:cubicBezTo>
                <a:cubicBezTo>
                  <a:pt x="6807134" y="3461559"/>
                  <a:pt x="6828366" y="3462198"/>
                  <a:pt x="6849533" y="3463609"/>
                </a:cubicBezTo>
                <a:lnTo>
                  <a:pt x="6925733" y="3476309"/>
                </a:lnTo>
                <a:cubicBezTo>
                  <a:pt x="6938373" y="3478182"/>
                  <a:pt x="6951249" y="3478321"/>
                  <a:pt x="6963833" y="3480542"/>
                </a:cubicBezTo>
                <a:cubicBezTo>
                  <a:pt x="6975292" y="3482564"/>
                  <a:pt x="6986210" y="3487170"/>
                  <a:pt x="6997700" y="3489009"/>
                </a:cubicBezTo>
                <a:cubicBezTo>
                  <a:pt x="7021551" y="3492825"/>
                  <a:pt x="7045677" y="3494654"/>
                  <a:pt x="7069666" y="3497476"/>
                </a:cubicBezTo>
                <a:cubicBezTo>
                  <a:pt x="7123561" y="3520574"/>
                  <a:pt x="7074023" y="3502580"/>
                  <a:pt x="7133166" y="3514409"/>
                </a:cubicBezTo>
                <a:cubicBezTo>
                  <a:pt x="7143240" y="3516424"/>
                  <a:pt x="7152790" y="3520566"/>
                  <a:pt x="7162800" y="3522876"/>
                </a:cubicBezTo>
                <a:cubicBezTo>
                  <a:pt x="7183773" y="3527716"/>
                  <a:pt x="7189444" y="3525909"/>
                  <a:pt x="7209366" y="3531342"/>
                </a:cubicBezTo>
                <a:cubicBezTo>
                  <a:pt x="7217976" y="3533690"/>
                  <a:pt x="7225931" y="3538547"/>
                  <a:pt x="7234766" y="3539809"/>
                </a:cubicBezTo>
                <a:cubicBezTo>
                  <a:pt x="7255766" y="3542809"/>
                  <a:pt x="7277099" y="3542631"/>
                  <a:pt x="7298266" y="3544042"/>
                </a:cubicBezTo>
                <a:cubicBezTo>
                  <a:pt x="7396982" y="3566822"/>
                  <a:pt x="7314921" y="3549861"/>
                  <a:pt x="7387166" y="3560976"/>
                </a:cubicBezTo>
                <a:cubicBezTo>
                  <a:pt x="7406411" y="3563937"/>
                  <a:pt x="7413569" y="3567552"/>
                  <a:pt x="7433733" y="3569442"/>
                </a:cubicBezTo>
                <a:cubicBezTo>
                  <a:pt x="7620521" y="3586953"/>
                  <a:pt x="7487074" y="3570819"/>
                  <a:pt x="7577666" y="3582142"/>
                </a:cubicBezTo>
                <a:cubicBezTo>
                  <a:pt x="7581899" y="3583553"/>
                  <a:pt x="7585958" y="3585680"/>
                  <a:pt x="7590366" y="3586376"/>
                </a:cubicBezTo>
                <a:cubicBezTo>
                  <a:pt x="7669478" y="3598867"/>
                  <a:pt x="7665053" y="3594842"/>
                  <a:pt x="7755466" y="3594842"/>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pic>
        <p:nvPicPr>
          <p:cNvPr id="2050" name="Picture 2" descr="643 Stick Figure Videos and HD Footage - Getty Images">
            <a:extLst>
              <a:ext uri="{FF2B5EF4-FFF2-40B4-BE49-F238E27FC236}">
                <a16:creationId xmlns:a16="http://schemas.microsoft.com/office/drawing/2014/main" id="{78B23998-FA3C-4B69-AF0D-ADE5CF1F0BF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777" r="57986"/>
          <a:stretch/>
        </p:blipFill>
        <p:spPr bwMode="auto">
          <a:xfrm>
            <a:off x="962901" y="4988203"/>
            <a:ext cx="506066" cy="97366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Brace 2">
            <a:extLst>
              <a:ext uri="{FF2B5EF4-FFF2-40B4-BE49-F238E27FC236}">
                <a16:creationId xmlns:a16="http://schemas.microsoft.com/office/drawing/2014/main" id="{024755AF-734E-4CAD-93F0-F6F2AF13B584}"/>
              </a:ext>
            </a:extLst>
          </p:cNvPr>
          <p:cNvSpPr/>
          <p:nvPr/>
        </p:nvSpPr>
        <p:spPr bwMode="auto">
          <a:xfrm rot="16200000">
            <a:off x="795867" y="5888504"/>
            <a:ext cx="186267" cy="359833"/>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5" name="Right Brace 4">
            <a:extLst>
              <a:ext uri="{FF2B5EF4-FFF2-40B4-BE49-F238E27FC236}">
                <a16:creationId xmlns:a16="http://schemas.microsoft.com/office/drawing/2014/main" id="{2F840580-7673-45AF-AAA2-3CC3AD680ACA}"/>
              </a:ext>
            </a:extLst>
          </p:cNvPr>
          <p:cNvSpPr/>
          <p:nvPr/>
        </p:nvSpPr>
        <p:spPr bwMode="auto">
          <a:xfrm rot="16200000">
            <a:off x="1155700" y="5888503"/>
            <a:ext cx="186267" cy="359833"/>
          </a:xfrm>
          <a:prstGeom prst="rightBrace">
            <a:avLst/>
          </a:prstGeom>
          <a:noFill/>
          <a:ln w="190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pic>
        <p:nvPicPr>
          <p:cNvPr id="6" name="Picture 2" descr="643 Stick Figure Videos and HD Footage - Getty Images">
            <a:extLst>
              <a:ext uri="{FF2B5EF4-FFF2-40B4-BE49-F238E27FC236}">
                <a16:creationId xmlns:a16="http://schemas.microsoft.com/office/drawing/2014/main" id="{81782B95-F097-46AD-96F3-70667D277213}"/>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777" r="57986"/>
          <a:stretch/>
        </p:blipFill>
        <p:spPr bwMode="auto">
          <a:xfrm flipH="1">
            <a:off x="5496801" y="4027953"/>
            <a:ext cx="506066" cy="973666"/>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a:extLst>
              <a:ext uri="{FF2B5EF4-FFF2-40B4-BE49-F238E27FC236}">
                <a16:creationId xmlns:a16="http://schemas.microsoft.com/office/drawing/2014/main" id="{015B2568-836D-4FDE-B455-7198841E596B}"/>
              </a:ext>
            </a:extLst>
          </p:cNvPr>
          <p:cNvSpPr/>
          <p:nvPr/>
        </p:nvSpPr>
        <p:spPr bwMode="auto">
          <a:xfrm rot="16200000">
            <a:off x="5549900" y="4914838"/>
            <a:ext cx="186267" cy="359833"/>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8" name="Right Brace 7">
            <a:extLst>
              <a:ext uri="{FF2B5EF4-FFF2-40B4-BE49-F238E27FC236}">
                <a16:creationId xmlns:a16="http://schemas.microsoft.com/office/drawing/2014/main" id="{8D91F2EF-F88E-4549-94D7-72F7671D6E3F}"/>
              </a:ext>
            </a:extLst>
          </p:cNvPr>
          <p:cNvSpPr/>
          <p:nvPr/>
        </p:nvSpPr>
        <p:spPr bwMode="auto">
          <a:xfrm rot="16200000">
            <a:off x="5909733" y="4914837"/>
            <a:ext cx="186267" cy="359833"/>
          </a:xfrm>
          <a:prstGeom prst="rightBrace">
            <a:avLst/>
          </a:prstGeom>
          <a:noFill/>
          <a:ln w="190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4" name="TextBox 3">
            <a:extLst>
              <a:ext uri="{FF2B5EF4-FFF2-40B4-BE49-F238E27FC236}">
                <a16:creationId xmlns:a16="http://schemas.microsoft.com/office/drawing/2014/main" id="{634170D5-2673-42B4-AEB2-00976FAA8DB9}"/>
              </a:ext>
            </a:extLst>
          </p:cNvPr>
          <p:cNvSpPr txBox="1"/>
          <p:nvPr/>
        </p:nvSpPr>
        <p:spPr>
          <a:xfrm>
            <a:off x="122766" y="67733"/>
            <a:ext cx="5973110" cy="523220"/>
          </a:xfrm>
          <a:prstGeom prst="rect">
            <a:avLst/>
          </a:prstGeom>
          <a:noFill/>
        </p:spPr>
        <p:txBody>
          <a:bodyPr wrap="none" rtlCol="0">
            <a:spAutoFit/>
          </a:bodyPr>
          <a:lstStyle/>
          <a:p>
            <a:r>
              <a:rPr lang="en-US" sz="2800" dirty="0">
                <a:solidFill>
                  <a:schemeClr val="tx1"/>
                </a:solidFill>
              </a:rPr>
              <a:t>The physical analogy of Hill-Climbing I</a:t>
            </a:r>
          </a:p>
        </p:txBody>
      </p:sp>
      <p:sp>
        <p:nvSpPr>
          <p:cNvPr id="10" name="Text Box 15">
            <a:extLst>
              <a:ext uri="{FF2B5EF4-FFF2-40B4-BE49-F238E27FC236}">
                <a16:creationId xmlns:a16="http://schemas.microsoft.com/office/drawing/2014/main" id="{8D72B67A-EFE8-45C1-88EC-19F53E1DAB55}"/>
              </a:ext>
            </a:extLst>
          </p:cNvPr>
          <p:cNvSpPr txBox="1">
            <a:spLocks noChangeArrowheads="1"/>
          </p:cNvSpPr>
          <p:nvPr/>
        </p:nvSpPr>
        <p:spPr bwMode="auto">
          <a:xfrm>
            <a:off x="274638" y="810012"/>
            <a:ext cx="86873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Imagine two blind men trying to climb a mountain.</a:t>
            </a:r>
          </a:p>
          <a:p>
            <a:pPr>
              <a:spcBef>
                <a:spcPct val="0"/>
              </a:spcBef>
              <a:buFontTx/>
              <a:buNone/>
            </a:pPr>
            <a:endParaRPr lang="en-US" altLang="en-US" sz="2400" dirty="0"/>
          </a:p>
          <a:p>
            <a:pPr>
              <a:spcBef>
                <a:spcPct val="0"/>
              </a:spcBef>
              <a:buFontTx/>
              <a:buNone/>
            </a:pPr>
            <a:r>
              <a:rPr lang="en-US" altLang="en-US" sz="2400" dirty="0"/>
              <a:t>They repeatedly feel one step to the </a:t>
            </a:r>
            <a:r>
              <a:rPr lang="en-US" altLang="en-US" sz="2400" dirty="0">
                <a:solidFill>
                  <a:srgbClr val="FF0000"/>
                </a:solidFill>
              </a:rPr>
              <a:t>left</a:t>
            </a:r>
            <a:r>
              <a:rPr lang="en-US" altLang="en-US" sz="2400" dirty="0"/>
              <a:t>, then one step to the </a:t>
            </a:r>
            <a:r>
              <a:rPr lang="en-US" altLang="en-US" sz="2400" dirty="0">
                <a:solidFill>
                  <a:srgbClr val="FF33CC"/>
                </a:solidFill>
              </a:rPr>
              <a:t>right</a:t>
            </a:r>
            <a:r>
              <a:rPr lang="en-US" altLang="en-US" sz="2400" dirty="0"/>
              <a:t>, and go in the direction that was highest…</a:t>
            </a:r>
          </a:p>
        </p:txBody>
      </p:sp>
    </p:spTree>
    <p:extLst>
      <p:ext uri="{BB962C8B-B14F-4D97-AF65-F5344CB8AC3E}">
        <p14:creationId xmlns:p14="http://schemas.microsoft.com/office/powerpoint/2010/main" val="382623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A611-E977-4393-8FD0-1561DE4A014A}"/>
              </a:ext>
            </a:extLst>
          </p:cNvPr>
          <p:cNvSpPr>
            <a:spLocks noGrp="1"/>
          </p:cNvSpPr>
          <p:nvPr>
            <p:ph type="title"/>
          </p:nvPr>
        </p:nvSpPr>
        <p:spPr>
          <a:xfrm>
            <a:off x="0" y="0"/>
            <a:ext cx="4974431" cy="900112"/>
          </a:xfrm>
        </p:spPr>
        <p:txBody>
          <a:bodyPr/>
          <a:lstStyle/>
          <a:p>
            <a:r>
              <a:rPr lang="en-US" sz="3600" kern="1200" dirty="0">
                <a:solidFill>
                  <a:schemeClr val="accent2"/>
                </a:solidFill>
                <a:latin typeface="Times New Roman" panose="02020603050405020304" pitchFamily="18" charset="0"/>
                <a:ea typeface="+mn-ea"/>
                <a:cs typeface="+mn-cs"/>
              </a:rPr>
              <a:t>How to read my figures</a:t>
            </a:r>
          </a:p>
        </p:txBody>
      </p:sp>
      <p:pic>
        <p:nvPicPr>
          <p:cNvPr id="4" name="Picture 3">
            <a:extLst>
              <a:ext uri="{FF2B5EF4-FFF2-40B4-BE49-F238E27FC236}">
                <a16:creationId xmlns:a16="http://schemas.microsoft.com/office/drawing/2014/main" id="{1B872CBA-E8B6-48D0-9827-7D64A2610DC0}"/>
              </a:ext>
            </a:extLst>
          </p:cNvPr>
          <p:cNvPicPr>
            <a:picLocks noChangeAspect="1"/>
          </p:cNvPicPr>
          <p:nvPr/>
        </p:nvPicPr>
        <p:blipFill rotWithShape="1">
          <a:blip r:embed="rId2"/>
          <a:srcRect l="42760" t="17501" r="14323" b="22778"/>
          <a:stretch/>
        </p:blipFill>
        <p:spPr>
          <a:xfrm>
            <a:off x="3425526" y="2784142"/>
            <a:ext cx="5718474" cy="4037346"/>
          </a:xfrm>
          <a:prstGeom prst="rect">
            <a:avLst/>
          </a:prstGeom>
        </p:spPr>
      </p:pic>
      <p:sp>
        <p:nvSpPr>
          <p:cNvPr id="5" name="TextBox 4">
            <a:extLst>
              <a:ext uri="{FF2B5EF4-FFF2-40B4-BE49-F238E27FC236}">
                <a16:creationId xmlns:a16="http://schemas.microsoft.com/office/drawing/2014/main" id="{DE6C51E2-C2DC-4112-9EE1-00CA5293CFD7}"/>
              </a:ext>
            </a:extLst>
          </p:cNvPr>
          <p:cNvSpPr txBox="1"/>
          <p:nvPr/>
        </p:nvSpPr>
        <p:spPr>
          <a:xfrm>
            <a:off x="6803196" y="2997200"/>
            <a:ext cx="1217000" cy="369332"/>
          </a:xfrm>
          <a:prstGeom prst="rect">
            <a:avLst/>
          </a:prstGeom>
          <a:noFill/>
        </p:spPr>
        <p:txBody>
          <a:bodyPr wrap="none" rtlCol="0">
            <a:spAutoFit/>
          </a:bodyPr>
          <a:lstStyle/>
          <a:p>
            <a:r>
              <a:rPr lang="en-US" sz="1800" dirty="0"/>
              <a:t>Initial state</a:t>
            </a:r>
          </a:p>
        </p:txBody>
      </p:sp>
      <p:sp>
        <p:nvSpPr>
          <p:cNvPr id="6" name="TextBox 5">
            <a:extLst>
              <a:ext uri="{FF2B5EF4-FFF2-40B4-BE49-F238E27FC236}">
                <a16:creationId xmlns:a16="http://schemas.microsoft.com/office/drawing/2014/main" id="{C07C43A7-918A-4F02-A0ED-90AA4740AD53}"/>
              </a:ext>
            </a:extLst>
          </p:cNvPr>
          <p:cNvSpPr txBox="1"/>
          <p:nvPr/>
        </p:nvSpPr>
        <p:spPr>
          <a:xfrm>
            <a:off x="6578166" y="4697665"/>
            <a:ext cx="576263" cy="523220"/>
          </a:xfrm>
          <a:prstGeom prst="rect">
            <a:avLst/>
          </a:prstGeom>
          <a:noFill/>
        </p:spPr>
        <p:txBody>
          <a:bodyPr wrap="square" rtlCol="0">
            <a:spAutoFit/>
          </a:bodyPr>
          <a:lstStyle/>
          <a:p>
            <a:r>
              <a:rPr lang="en-US" sz="1400" dirty="0"/>
              <a:t>Goal state</a:t>
            </a:r>
          </a:p>
        </p:txBody>
      </p:sp>
      <p:sp>
        <p:nvSpPr>
          <p:cNvPr id="8" name="TextBox 7">
            <a:extLst>
              <a:ext uri="{FF2B5EF4-FFF2-40B4-BE49-F238E27FC236}">
                <a16:creationId xmlns:a16="http://schemas.microsoft.com/office/drawing/2014/main" id="{90186571-2903-4274-8918-1079BBD28BB6}"/>
              </a:ext>
            </a:extLst>
          </p:cNvPr>
          <p:cNvSpPr txBox="1"/>
          <p:nvPr/>
        </p:nvSpPr>
        <p:spPr>
          <a:xfrm>
            <a:off x="139930" y="1719232"/>
            <a:ext cx="4974431" cy="3554819"/>
          </a:xfrm>
          <a:prstGeom prst="rect">
            <a:avLst/>
          </a:prstGeom>
          <a:noFill/>
        </p:spPr>
        <p:txBody>
          <a:bodyPr wrap="square">
            <a:spAutoFit/>
          </a:bodyPr>
          <a:lstStyle/>
          <a:p>
            <a:r>
              <a:rPr lang="en-US" dirty="0">
                <a:solidFill>
                  <a:srgbClr val="000000"/>
                </a:solidFill>
                <a:latin typeface="Arial" panose="020B0604020202020204" pitchFamily="34" charset="0"/>
              </a:rPr>
              <a:t>Key</a:t>
            </a:r>
          </a:p>
          <a:p>
            <a:endParaRPr lang="en-US" sz="1800" dirty="0">
              <a:solidFill>
                <a:srgbClr val="000000"/>
              </a:solidFill>
              <a:latin typeface="Arial" panose="020B0604020202020204" pitchFamily="34" charset="0"/>
            </a:endParaRPr>
          </a:p>
          <a:p>
            <a:r>
              <a:rPr lang="en-US" b="1" dirty="0">
                <a:solidFill>
                  <a:srgbClr val="CCFF33"/>
                </a:solidFill>
                <a:latin typeface="Arial" panose="020B0604020202020204" pitchFamily="34" charset="0"/>
              </a:rPr>
              <a:t>Green</a:t>
            </a:r>
            <a:r>
              <a:rPr lang="en-US" dirty="0">
                <a:solidFill>
                  <a:srgbClr val="000000"/>
                </a:solidFill>
                <a:latin typeface="Arial" panose="020B0604020202020204" pitchFamily="34" charset="0"/>
              </a:rPr>
              <a:t>: Nodes on the solution path</a:t>
            </a:r>
          </a:p>
          <a:p>
            <a:r>
              <a:rPr lang="en-US" b="1" dirty="0">
                <a:solidFill>
                  <a:schemeClr val="bg1">
                    <a:lumMod val="50000"/>
                  </a:schemeClr>
                </a:solidFill>
                <a:latin typeface="Arial" panose="020B0604020202020204" pitchFamily="34" charset="0"/>
              </a:rPr>
              <a:t>Gray: </a:t>
            </a:r>
            <a:r>
              <a:rPr lang="en-US" dirty="0">
                <a:solidFill>
                  <a:srgbClr val="000000"/>
                </a:solidFill>
                <a:latin typeface="Arial" panose="020B0604020202020204" pitchFamily="34" charset="0"/>
              </a:rPr>
              <a:t>Nodes that were tested to see if they were goal state</a:t>
            </a:r>
          </a:p>
          <a:p>
            <a:r>
              <a:rPr lang="en-US" b="1" dirty="0">
                <a:solidFill>
                  <a:srgbClr val="97C2FC"/>
                </a:solidFill>
                <a:latin typeface="Arial" panose="020B0604020202020204" pitchFamily="34" charset="0"/>
              </a:rPr>
              <a:t>Blue</a:t>
            </a:r>
            <a:r>
              <a:rPr lang="en-US" dirty="0">
                <a:solidFill>
                  <a:srgbClr val="000000"/>
                </a:solidFill>
                <a:latin typeface="Arial" panose="020B0604020202020204" pitchFamily="34" charset="0"/>
              </a:rPr>
              <a:t>: Nodes currently in the fronter (in </a:t>
            </a:r>
            <a:r>
              <a:rPr lang="en-US" i="1" dirty="0">
                <a:solidFill>
                  <a:srgbClr val="000000"/>
                </a:solidFill>
                <a:latin typeface="Arial" panose="020B0604020202020204" pitchFamily="34" charset="0"/>
              </a:rPr>
              <a:t>nodes</a:t>
            </a:r>
            <a:r>
              <a:rPr lang="en-US" dirty="0">
                <a:solidFill>
                  <a:srgbClr val="000000"/>
                </a:solidFill>
                <a:latin typeface="Arial" panose="020B0604020202020204" pitchFamily="34" charset="0"/>
              </a:rPr>
              <a:t> queue) </a:t>
            </a:r>
          </a:p>
          <a:p>
            <a:endParaRPr lang="en-US" sz="1800" dirty="0">
              <a:solidFill>
                <a:srgbClr val="000000"/>
              </a:solidFill>
              <a:latin typeface="Arial" panose="020B0604020202020204" pitchFamily="34" charset="0"/>
            </a:endParaRPr>
          </a:p>
          <a:p>
            <a:r>
              <a:rPr lang="en-US" sz="1500" dirty="0">
                <a:solidFill>
                  <a:srgbClr val="000000"/>
                </a:solidFill>
                <a:latin typeface="Arial" panose="020B0604020202020204" pitchFamily="34" charset="0"/>
              </a:rPr>
              <a:t>Solved! Depth: 2</a:t>
            </a:r>
            <a:br>
              <a:rPr lang="en-US" sz="1500" dirty="0"/>
            </a:br>
            <a:r>
              <a:rPr lang="en-US" sz="1500" dirty="0">
                <a:solidFill>
                  <a:srgbClr val="000000"/>
                </a:solidFill>
                <a:latin typeface="Arial" panose="020B0604020202020204" pitchFamily="34" charset="0"/>
              </a:rPr>
              <a:t>Expanded nodes:  6</a:t>
            </a:r>
            <a:br>
              <a:rPr lang="en-US" sz="1500" dirty="0"/>
            </a:br>
            <a:r>
              <a:rPr lang="en-US" sz="1500" dirty="0">
                <a:solidFill>
                  <a:srgbClr val="000000"/>
                </a:solidFill>
                <a:latin typeface="Arial" panose="020B0604020202020204" pitchFamily="34" charset="0"/>
              </a:rPr>
              <a:t>Frontier nodes: now 7, the maximum was 8</a:t>
            </a:r>
            <a:endParaRPr lang="en-US" sz="1500" dirty="0"/>
          </a:p>
        </p:txBody>
      </p:sp>
      <p:sp>
        <p:nvSpPr>
          <p:cNvPr id="17" name="TextBox 16">
            <a:extLst>
              <a:ext uri="{FF2B5EF4-FFF2-40B4-BE49-F238E27FC236}">
                <a16:creationId xmlns:a16="http://schemas.microsoft.com/office/drawing/2014/main" id="{00B5AD87-408A-4D07-A4E9-14CD5AC6F2CD}"/>
              </a:ext>
            </a:extLst>
          </p:cNvPr>
          <p:cNvSpPr txBox="1"/>
          <p:nvPr/>
        </p:nvSpPr>
        <p:spPr>
          <a:xfrm>
            <a:off x="193321" y="5380672"/>
            <a:ext cx="3277924" cy="1477328"/>
          </a:xfrm>
          <a:prstGeom prst="rect">
            <a:avLst/>
          </a:prstGeom>
          <a:noFill/>
        </p:spPr>
        <p:txBody>
          <a:bodyPr wrap="square">
            <a:spAutoFit/>
          </a:bodyPr>
          <a:lstStyle/>
          <a:p>
            <a:r>
              <a:rPr lang="en-US" sz="1800" dirty="0"/>
              <a:t>Recall that the number of “</a:t>
            </a:r>
            <a:r>
              <a:rPr lang="en-US" sz="1800" i="1" dirty="0"/>
              <a:t>Expanded nodes</a:t>
            </a:r>
            <a:r>
              <a:rPr lang="en-US" sz="1800" dirty="0"/>
              <a:t>” correlates with time spent, and “</a:t>
            </a:r>
            <a:r>
              <a:rPr lang="en-US" sz="1800" i="1" dirty="0"/>
              <a:t>maximum Frontier node</a:t>
            </a:r>
            <a:r>
              <a:rPr lang="en-US" sz="1800" dirty="0"/>
              <a:t>” correlates with memory needed.</a:t>
            </a:r>
          </a:p>
        </p:txBody>
      </p:sp>
      <p:pic>
        <p:nvPicPr>
          <p:cNvPr id="19" name="Picture 18">
            <a:extLst>
              <a:ext uri="{FF2B5EF4-FFF2-40B4-BE49-F238E27FC236}">
                <a16:creationId xmlns:a16="http://schemas.microsoft.com/office/drawing/2014/main" id="{A4026830-F8A7-4130-9FB6-23FCFFA5C40B}"/>
              </a:ext>
            </a:extLst>
          </p:cNvPr>
          <p:cNvPicPr>
            <a:picLocks noChangeAspect="1"/>
          </p:cNvPicPr>
          <p:nvPr/>
        </p:nvPicPr>
        <p:blipFill>
          <a:blip r:embed="rId3"/>
          <a:stretch>
            <a:fillRect/>
          </a:stretch>
        </p:blipFill>
        <p:spPr>
          <a:xfrm>
            <a:off x="5566446" y="101884"/>
            <a:ext cx="3507510" cy="2478730"/>
          </a:xfrm>
          <a:prstGeom prst="rect">
            <a:avLst/>
          </a:prstGeom>
          <a:ln>
            <a:solidFill>
              <a:schemeClr val="bg1">
                <a:lumMod val="75000"/>
              </a:schemeClr>
            </a:solidFill>
          </a:ln>
        </p:spPr>
      </p:pic>
    </p:spTree>
    <p:extLst>
      <p:ext uri="{BB962C8B-B14F-4D97-AF65-F5344CB8AC3E}">
        <p14:creationId xmlns:p14="http://schemas.microsoft.com/office/powerpoint/2010/main" val="3418806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82CC127-F60B-4A97-AA9D-D4DB0696A884}"/>
              </a:ext>
            </a:extLst>
          </p:cNvPr>
          <p:cNvSpPr/>
          <p:nvPr/>
        </p:nvSpPr>
        <p:spPr bwMode="auto">
          <a:xfrm>
            <a:off x="537633" y="3140391"/>
            <a:ext cx="8492067" cy="3595460"/>
          </a:xfrm>
          <a:custGeom>
            <a:avLst/>
            <a:gdLst>
              <a:gd name="connsiteX0" fmla="*/ 0 w 7755466"/>
              <a:gd name="connsiteY0" fmla="*/ 3476309 h 3595460"/>
              <a:gd name="connsiteX1" fmla="*/ 29633 w 7755466"/>
              <a:gd name="connsiteY1" fmla="*/ 3480542 h 3595460"/>
              <a:gd name="connsiteX2" fmla="*/ 59266 w 7755466"/>
              <a:gd name="connsiteY2" fmla="*/ 3463609 h 3595460"/>
              <a:gd name="connsiteX3" fmla="*/ 84666 w 7755466"/>
              <a:gd name="connsiteY3" fmla="*/ 3442442 h 3595460"/>
              <a:gd name="connsiteX4" fmla="*/ 101600 w 7755466"/>
              <a:gd name="connsiteY4" fmla="*/ 3429742 h 3595460"/>
              <a:gd name="connsiteX5" fmla="*/ 114300 w 7755466"/>
              <a:gd name="connsiteY5" fmla="*/ 3412809 h 3595460"/>
              <a:gd name="connsiteX6" fmla="*/ 135466 w 7755466"/>
              <a:gd name="connsiteY6" fmla="*/ 3400109 h 3595460"/>
              <a:gd name="connsiteX7" fmla="*/ 173566 w 7755466"/>
              <a:gd name="connsiteY7" fmla="*/ 3362009 h 3595460"/>
              <a:gd name="connsiteX8" fmla="*/ 203200 w 7755466"/>
              <a:gd name="connsiteY8" fmla="*/ 3323909 h 3595460"/>
              <a:gd name="connsiteX9" fmla="*/ 220133 w 7755466"/>
              <a:gd name="connsiteY9" fmla="*/ 3298509 h 3595460"/>
              <a:gd name="connsiteX10" fmla="*/ 245533 w 7755466"/>
              <a:gd name="connsiteY10" fmla="*/ 3277342 h 3595460"/>
              <a:gd name="connsiteX11" fmla="*/ 262466 w 7755466"/>
              <a:gd name="connsiteY11" fmla="*/ 3247709 h 3595460"/>
              <a:gd name="connsiteX12" fmla="*/ 266700 w 7755466"/>
              <a:gd name="connsiteY12" fmla="*/ 3226542 h 3595460"/>
              <a:gd name="connsiteX13" fmla="*/ 279400 w 7755466"/>
              <a:gd name="connsiteY13" fmla="*/ 3209609 h 3595460"/>
              <a:gd name="connsiteX14" fmla="*/ 287866 w 7755466"/>
              <a:gd name="connsiteY14" fmla="*/ 3196909 h 3595460"/>
              <a:gd name="connsiteX15" fmla="*/ 300566 w 7755466"/>
              <a:gd name="connsiteY15" fmla="*/ 3188442 h 3595460"/>
              <a:gd name="connsiteX16" fmla="*/ 313266 w 7755466"/>
              <a:gd name="connsiteY16" fmla="*/ 3175742 h 3595460"/>
              <a:gd name="connsiteX17" fmla="*/ 334433 w 7755466"/>
              <a:gd name="connsiteY17" fmla="*/ 3146109 h 3595460"/>
              <a:gd name="connsiteX18" fmla="*/ 347133 w 7755466"/>
              <a:gd name="connsiteY18" fmla="*/ 3120709 h 3595460"/>
              <a:gd name="connsiteX19" fmla="*/ 364066 w 7755466"/>
              <a:gd name="connsiteY19" fmla="*/ 3103776 h 3595460"/>
              <a:gd name="connsiteX20" fmla="*/ 376766 w 7755466"/>
              <a:gd name="connsiteY20" fmla="*/ 3086842 h 3595460"/>
              <a:gd name="connsiteX21" fmla="*/ 402166 w 7755466"/>
              <a:gd name="connsiteY21" fmla="*/ 3057209 h 3595460"/>
              <a:gd name="connsiteX22" fmla="*/ 414866 w 7755466"/>
              <a:gd name="connsiteY22" fmla="*/ 3040276 h 3595460"/>
              <a:gd name="connsiteX23" fmla="*/ 436033 w 7755466"/>
              <a:gd name="connsiteY23" fmla="*/ 3019109 h 3595460"/>
              <a:gd name="connsiteX24" fmla="*/ 444500 w 7755466"/>
              <a:gd name="connsiteY24" fmla="*/ 3006409 h 3595460"/>
              <a:gd name="connsiteX25" fmla="*/ 474133 w 7755466"/>
              <a:gd name="connsiteY25" fmla="*/ 2993709 h 3595460"/>
              <a:gd name="connsiteX26" fmla="*/ 478366 w 7755466"/>
              <a:gd name="connsiteY26" fmla="*/ 2981009 h 3595460"/>
              <a:gd name="connsiteX27" fmla="*/ 499533 w 7755466"/>
              <a:gd name="connsiteY27" fmla="*/ 2955609 h 3595460"/>
              <a:gd name="connsiteX28" fmla="*/ 524933 w 7755466"/>
              <a:gd name="connsiteY28" fmla="*/ 2942909 h 3595460"/>
              <a:gd name="connsiteX29" fmla="*/ 571500 w 7755466"/>
              <a:gd name="connsiteY29" fmla="*/ 2883642 h 3595460"/>
              <a:gd name="connsiteX30" fmla="*/ 588433 w 7755466"/>
              <a:gd name="connsiteY30" fmla="*/ 2875176 h 3595460"/>
              <a:gd name="connsiteX31" fmla="*/ 601133 w 7755466"/>
              <a:gd name="connsiteY31" fmla="*/ 2862476 h 3595460"/>
              <a:gd name="connsiteX32" fmla="*/ 630766 w 7755466"/>
              <a:gd name="connsiteY32" fmla="*/ 2837076 h 3595460"/>
              <a:gd name="connsiteX33" fmla="*/ 639233 w 7755466"/>
              <a:gd name="connsiteY33" fmla="*/ 2820142 h 3595460"/>
              <a:gd name="connsiteX34" fmla="*/ 673100 w 7755466"/>
              <a:gd name="connsiteY34" fmla="*/ 2803209 h 3595460"/>
              <a:gd name="connsiteX35" fmla="*/ 681566 w 7755466"/>
              <a:gd name="connsiteY35" fmla="*/ 2790509 h 3595460"/>
              <a:gd name="connsiteX36" fmla="*/ 694266 w 7755466"/>
              <a:gd name="connsiteY36" fmla="*/ 2777809 h 3595460"/>
              <a:gd name="connsiteX37" fmla="*/ 706966 w 7755466"/>
              <a:gd name="connsiteY37" fmla="*/ 2752409 h 3595460"/>
              <a:gd name="connsiteX38" fmla="*/ 723900 w 7755466"/>
              <a:gd name="connsiteY38" fmla="*/ 2743942 h 3595460"/>
              <a:gd name="connsiteX39" fmla="*/ 736600 w 7755466"/>
              <a:gd name="connsiteY39" fmla="*/ 2731242 h 3595460"/>
              <a:gd name="connsiteX40" fmla="*/ 745066 w 7755466"/>
              <a:gd name="connsiteY40" fmla="*/ 2718542 h 3595460"/>
              <a:gd name="connsiteX41" fmla="*/ 787400 w 7755466"/>
              <a:gd name="connsiteY41" fmla="*/ 2680442 h 3595460"/>
              <a:gd name="connsiteX42" fmla="*/ 808566 w 7755466"/>
              <a:gd name="connsiteY42" fmla="*/ 2650809 h 3595460"/>
              <a:gd name="connsiteX43" fmla="*/ 825500 w 7755466"/>
              <a:gd name="connsiteY43" fmla="*/ 2633876 h 3595460"/>
              <a:gd name="connsiteX44" fmla="*/ 846666 w 7755466"/>
              <a:gd name="connsiteY44" fmla="*/ 2616942 h 3595460"/>
              <a:gd name="connsiteX45" fmla="*/ 876300 w 7755466"/>
              <a:gd name="connsiteY45" fmla="*/ 2574609 h 3595460"/>
              <a:gd name="connsiteX46" fmla="*/ 889000 w 7755466"/>
              <a:gd name="connsiteY46" fmla="*/ 2566142 h 3595460"/>
              <a:gd name="connsiteX47" fmla="*/ 901700 w 7755466"/>
              <a:gd name="connsiteY47" fmla="*/ 2544976 h 3595460"/>
              <a:gd name="connsiteX48" fmla="*/ 914400 w 7755466"/>
              <a:gd name="connsiteY48" fmla="*/ 2528042 h 3595460"/>
              <a:gd name="connsiteX49" fmla="*/ 922866 w 7755466"/>
              <a:gd name="connsiteY49" fmla="*/ 2506876 h 3595460"/>
              <a:gd name="connsiteX50" fmla="*/ 939800 w 7755466"/>
              <a:gd name="connsiteY50" fmla="*/ 2494176 h 3595460"/>
              <a:gd name="connsiteX51" fmla="*/ 952500 w 7755466"/>
              <a:gd name="connsiteY51" fmla="*/ 2481476 h 3595460"/>
              <a:gd name="connsiteX52" fmla="*/ 969433 w 7755466"/>
              <a:gd name="connsiteY52" fmla="*/ 2451842 h 3595460"/>
              <a:gd name="connsiteX53" fmla="*/ 990600 w 7755466"/>
              <a:gd name="connsiteY53" fmla="*/ 2426442 h 3595460"/>
              <a:gd name="connsiteX54" fmla="*/ 1007533 w 7755466"/>
              <a:gd name="connsiteY54" fmla="*/ 2401042 h 3595460"/>
              <a:gd name="connsiteX55" fmla="*/ 1011766 w 7755466"/>
              <a:gd name="connsiteY55" fmla="*/ 2388342 h 3595460"/>
              <a:gd name="connsiteX56" fmla="*/ 1041400 w 7755466"/>
              <a:gd name="connsiteY56" fmla="*/ 2350242 h 3595460"/>
              <a:gd name="connsiteX57" fmla="*/ 1062566 w 7755466"/>
              <a:gd name="connsiteY57" fmla="*/ 2316376 h 3595460"/>
              <a:gd name="connsiteX58" fmla="*/ 1075266 w 7755466"/>
              <a:gd name="connsiteY58" fmla="*/ 2282509 h 3595460"/>
              <a:gd name="connsiteX59" fmla="*/ 1087966 w 7755466"/>
              <a:gd name="connsiteY59" fmla="*/ 2261342 h 3595460"/>
              <a:gd name="connsiteX60" fmla="*/ 1113366 w 7755466"/>
              <a:gd name="connsiteY60" fmla="*/ 2227476 h 3595460"/>
              <a:gd name="connsiteX61" fmla="*/ 1126066 w 7755466"/>
              <a:gd name="connsiteY61" fmla="*/ 2197842 h 3595460"/>
              <a:gd name="connsiteX62" fmla="*/ 1130300 w 7755466"/>
              <a:gd name="connsiteY62" fmla="*/ 2185142 h 3595460"/>
              <a:gd name="connsiteX63" fmla="*/ 1143000 w 7755466"/>
              <a:gd name="connsiteY63" fmla="*/ 2176676 h 3595460"/>
              <a:gd name="connsiteX64" fmla="*/ 1151466 w 7755466"/>
              <a:gd name="connsiteY64" fmla="*/ 2155509 h 3595460"/>
              <a:gd name="connsiteX65" fmla="*/ 1185333 w 7755466"/>
              <a:gd name="connsiteY65" fmla="*/ 2125876 h 3595460"/>
              <a:gd name="connsiteX66" fmla="*/ 1214966 w 7755466"/>
              <a:gd name="connsiteY66" fmla="*/ 2096242 h 3595460"/>
              <a:gd name="connsiteX67" fmla="*/ 1231900 w 7755466"/>
              <a:gd name="connsiteY67" fmla="*/ 2079309 h 3595460"/>
              <a:gd name="connsiteX68" fmla="*/ 1253066 w 7755466"/>
              <a:gd name="connsiteY68" fmla="*/ 2070842 h 3595460"/>
              <a:gd name="connsiteX69" fmla="*/ 1265766 w 7755466"/>
              <a:gd name="connsiteY69" fmla="*/ 2058142 h 3595460"/>
              <a:gd name="connsiteX70" fmla="*/ 1270000 w 7755466"/>
              <a:gd name="connsiteY70" fmla="*/ 2045442 h 3595460"/>
              <a:gd name="connsiteX71" fmla="*/ 1286933 w 7755466"/>
              <a:gd name="connsiteY71" fmla="*/ 2036976 h 3595460"/>
              <a:gd name="connsiteX72" fmla="*/ 1303866 w 7755466"/>
              <a:gd name="connsiteY72" fmla="*/ 2024276 h 3595460"/>
              <a:gd name="connsiteX73" fmla="*/ 1329266 w 7755466"/>
              <a:gd name="connsiteY73" fmla="*/ 1998876 h 3595460"/>
              <a:gd name="connsiteX74" fmla="*/ 1358900 w 7755466"/>
              <a:gd name="connsiteY74" fmla="*/ 1977709 h 3595460"/>
              <a:gd name="connsiteX75" fmla="*/ 1388533 w 7755466"/>
              <a:gd name="connsiteY75" fmla="*/ 1956542 h 3595460"/>
              <a:gd name="connsiteX76" fmla="*/ 1405466 w 7755466"/>
              <a:gd name="connsiteY76" fmla="*/ 1935376 h 3595460"/>
              <a:gd name="connsiteX77" fmla="*/ 1430866 w 7755466"/>
              <a:gd name="connsiteY77" fmla="*/ 1926909 h 3595460"/>
              <a:gd name="connsiteX78" fmla="*/ 1473200 w 7755466"/>
              <a:gd name="connsiteY78" fmla="*/ 1918442 h 3595460"/>
              <a:gd name="connsiteX79" fmla="*/ 1519766 w 7755466"/>
              <a:gd name="connsiteY79" fmla="*/ 1931142 h 3595460"/>
              <a:gd name="connsiteX80" fmla="*/ 1540933 w 7755466"/>
              <a:gd name="connsiteY80" fmla="*/ 1935376 h 3595460"/>
              <a:gd name="connsiteX81" fmla="*/ 1595966 w 7755466"/>
              <a:gd name="connsiteY81" fmla="*/ 1956542 h 3595460"/>
              <a:gd name="connsiteX82" fmla="*/ 1625600 w 7755466"/>
              <a:gd name="connsiteY82" fmla="*/ 1969242 h 3595460"/>
              <a:gd name="connsiteX83" fmla="*/ 1646766 w 7755466"/>
              <a:gd name="connsiteY83" fmla="*/ 1977709 h 3595460"/>
              <a:gd name="connsiteX84" fmla="*/ 1680633 w 7755466"/>
              <a:gd name="connsiteY84" fmla="*/ 1998876 h 3595460"/>
              <a:gd name="connsiteX85" fmla="*/ 1706033 w 7755466"/>
              <a:gd name="connsiteY85" fmla="*/ 2041209 h 3595460"/>
              <a:gd name="connsiteX86" fmla="*/ 1718733 w 7755466"/>
              <a:gd name="connsiteY86" fmla="*/ 2062376 h 3595460"/>
              <a:gd name="connsiteX87" fmla="*/ 1739900 w 7755466"/>
              <a:gd name="connsiteY87" fmla="*/ 2092009 h 3595460"/>
              <a:gd name="connsiteX88" fmla="*/ 1752600 w 7755466"/>
              <a:gd name="connsiteY88" fmla="*/ 2108942 h 3595460"/>
              <a:gd name="connsiteX89" fmla="*/ 1769533 w 7755466"/>
              <a:gd name="connsiteY89" fmla="*/ 2151276 h 3595460"/>
              <a:gd name="connsiteX90" fmla="*/ 1782233 w 7755466"/>
              <a:gd name="connsiteY90" fmla="*/ 2176676 h 3595460"/>
              <a:gd name="connsiteX91" fmla="*/ 1799166 w 7755466"/>
              <a:gd name="connsiteY91" fmla="*/ 2189376 h 3595460"/>
              <a:gd name="connsiteX92" fmla="*/ 1811866 w 7755466"/>
              <a:gd name="connsiteY92" fmla="*/ 2202076 h 3595460"/>
              <a:gd name="connsiteX93" fmla="*/ 2197100 w 7755466"/>
              <a:gd name="connsiteY93" fmla="*/ 2197842 h 3595460"/>
              <a:gd name="connsiteX94" fmla="*/ 2214033 w 7755466"/>
              <a:gd name="connsiteY94" fmla="*/ 2168209 h 3595460"/>
              <a:gd name="connsiteX95" fmla="*/ 2235200 w 7755466"/>
              <a:gd name="connsiteY95" fmla="*/ 2147042 h 3595460"/>
              <a:gd name="connsiteX96" fmla="*/ 2239433 w 7755466"/>
              <a:gd name="connsiteY96" fmla="*/ 2125876 h 3595460"/>
              <a:gd name="connsiteX97" fmla="*/ 2247900 w 7755466"/>
              <a:gd name="connsiteY97" fmla="*/ 2113176 h 3595460"/>
              <a:gd name="connsiteX98" fmla="*/ 2252133 w 7755466"/>
              <a:gd name="connsiteY98" fmla="*/ 2087776 h 3595460"/>
              <a:gd name="connsiteX99" fmla="*/ 2256366 w 7755466"/>
              <a:gd name="connsiteY99" fmla="*/ 2075076 h 3595460"/>
              <a:gd name="connsiteX100" fmla="*/ 2260600 w 7755466"/>
              <a:gd name="connsiteY100" fmla="*/ 2053909 h 3595460"/>
              <a:gd name="connsiteX101" fmla="*/ 2273300 w 7755466"/>
              <a:gd name="connsiteY101" fmla="*/ 2032742 h 3595460"/>
              <a:gd name="connsiteX102" fmla="*/ 2286000 w 7755466"/>
              <a:gd name="connsiteY102" fmla="*/ 2007342 h 3595460"/>
              <a:gd name="connsiteX103" fmla="*/ 2302933 w 7755466"/>
              <a:gd name="connsiteY103" fmla="*/ 1956542 h 3595460"/>
              <a:gd name="connsiteX104" fmla="*/ 2332566 w 7755466"/>
              <a:gd name="connsiteY104" fmla="*/ 1909976 h 3595460"/>
              <a:gd name="connsiteX105" fmla="*/ 2341033 w 7755466"/>
              <a:gd name="connsiteY105" fmla="*/ 1880342 h 3595460"/>
              <a:gd name="connsiteX106" fmla="*/ 2370666 w 7755466"/>
              <a:gd name="connsiteY106" fmla="*/ 1829542 h 3595460"/>
              <a:gd name="connsiteX107" fmla="*/ 2387600 w 7755466"/>
              <a:gd name="connsiteY107" fmla="*/ 1774509 h 3595460"/>
              <a:gd name="connsiteX108" fmla="*/ 2404533 w 7755466"/>
              <a:gd name="connsiteY108" fmla="*/ 1757576 h 3595460"/>
              <a:gd name="connsiteX109" fmla="*/ 2413000 w 7755466"/>
              <a:gd name="connsiteY109" fmla="*/ 1719476 h 3595460"/>
              <a:gd name="connsiteX110" fmla="*/ 2425700 w 7755466"/>
              <a:gd name="connsiteY110" fmla="*/ 1706776 h 3595460"/>
              <a:gd name="connsiteX111" fmla="*/ 2434166 w 7755466"/>
              <a:gd name="connsiteY111" fmla="*/ 1681376 h 3595460"/>
              <a:gd name="connsiteX112" fmla="*/ 2455333 w 7755466"/>
              <a:gd name="connsiteY112" fmla="*/ 1639042 h 3595460"/>
              <a:gd name="connsiteX113" fmla="*/ 2484966 w 7755466"/>
              <a:gd name="connsiteY113" fmla="*/ 1605176 h 3595460"/>
              <a:gd name="connsiteX114" fmla="*/ 2493433 w 7755466"/>
              <a:gd name="connsiteY114" fmla="*/ 1571309 h 3595460"/>
              <a:gd name="connsiteX115" fmla="*/ 2497666 w 7755466"/>
              <a:gd name="connsiteY115" fmla="*/ 1554376 h 3595460"/>
              <a:gd name="connsiteX116" fmla="*/ 2518833 w 7755466"/>
              <a:gd name="connsiteY116" fmla="*/ 1524742 h 3595460"/>
              <a:gd name="connsiteX117" fmla="*/ 2561166 w 7755466"/>
              <a:gd name="connsiteY117" fmla="*/ 1461242 h 3595460"/>
              <a:gd name="connsiteX118" fmla="*/ 2586566 w 7755466"/>
              <a:gd name="connsiteY118" fmla="*/ 1410442 h 3595460"/>
              <a:gd name="connsiteX119" fmla="*/ 2595033 w 7755466"/>
              <a:gd name="connsiteY119" fmla="*/ 1389276 h 3595460"/>
              <a:gd name="connsiteX120" fmla="*/ 2599266 w 7755466"/>
              <a:gd name="connsiteY120" fmla="*/ 1372342 h 3595460"/>
              <a:gd name="connsiteX121" fmla="*/ 2624666 w 7755466"/>
              <a:gd name="connsiteY121" fmla="*/ 1334242 h 3595460"/>
              <a:gd name="connsiteX122" fmla="*/ 2645833 w 7755466"/>
              <a:gd name="connsiteY122" fmla="*/ 1291909 h 3595460"/>
              <a:gd name="connsiteX123" fmla="*/ 2650066 w 7755466"/>
              <a:gd name="connsiteY123" fmla="*/ 1279209 h 3595460"/>
              <a:gd name="connsiteX124" fmla="*/ 2654300 w 7755466"/>
              <a:gd name="connsiteY124" fmla="*/ 1258042 h 3595460"/>
              <a:gd name="connsiteX125" fmla="*/ 2662766 w 7755466"/>
              <a:gd name="connsiteY125" fmla="*/ 1245342 h 3595460"/>
              <a:gd name="connsiteX126" fmla="*/ 2696633 w 7755466"/>
              <a:gd name="connsiteY126" fmla="*/ 1194542 h 3595460"/>
              <a:gd name="connsiteX127" fmla="*/ 2705100 w 7755466"/>
              <a:gd name="connsiteY127" fmla="*/ 1173376 h 3595460"/>
              <a:gd name="connsiteX128" fmla="*/ 2709333 w 7755466"/>
              <a:gd name="connsiteY128" fmla="*/ 1160676 h 3595460"/>
              <a:gd name="connsiteX129" fmla="*/ 2722033 w 7755466"/>
              <a:gd name="connsiteY129" fmla="*/ 1139509 h 3595460"/>
              <a:gd name="connsiteX130" fmla="*/ 2726266 w 7755466"/>
              <a:gd name="connsiteY130" fmla="*/ 1126809 h 3595460"/>
              <a:gd name="connsiteX131" fmla="*/ 2751666 w 7755466"/>
              <a:gd name="connsiteY131" fmla="*/ 1084476 h 3595460"/>
              <a:gd name="connsiteX132" fmla="*/ 2772833 w 7755466"/>
              <a:gd name="connsiteY132" fmla="*/ 1050609 h 3595460"/>
              <a:gd name="connsiteX133" fmla="*/ 2789766 w 7755466"/>
              <a:gd name="connsiteY133" fmla="*/ 1025209 h 3595460"/>
              <a:gd name="connsiteX134" fmla="*/ 2810933 w 7755466"/>
              <a:gd name="connsiteY134" fmla="*/ 995576 h 3595460"/>
              <a:gd name="connsiteX135" fmla="*/ 2827866 w 7755466"/>
              <a:gd name="connsiteY135" fmla="*/ 953242 h 3595460"/>
              <a:gd name="connsiteX136" fmla="*/ 2836333 w 7755466"/>
              <a:gd name="connsiteY136" fmla="*/ 932076 h 3595460"/>
              <a:gd name="connsiteX137" fmla="*/ 2853266 w 7755466"/>
              <a:gd name="connsiteY137" fmla="*/ 923609 h 3595460"/>
              <a:gd name="connsiteX138" fmla="*/ 2878666 w 7755466"/>
              <a:gd name="connsiteY138" fmla="*/ 885509 h 3595460"/>
              <a:gd name="connsiteX139" fmla="*/ 2887133 w 7755466"/>
              <a:gd name="connsiteY139" fmla="*/ 872809 h 3595460"/>
              <a:gd name="connsiteX140" fmla="*/ 2908300 w 7755466"/>
              <a:gd name="connsiteY140" fmla="*/ 830476 h 3595460"/>
              <a:gd name="connsiteX141" fmla="*/ 2912533 w 7755466"/>
              <a:gd name="connsiteY141" fmla="*/ 817776 h 3595460"/>
              <a:gd name="connsiteX142" fmla="*/ 2942166 w 7755466"/>
              <a:gd name="connsiteY142" fmla="*/ 788142 h 3595460"/>
              <a:gd name="connsiteX143" fmla="*/ 2946400 w 7755466"/>
              <a:gd name="connsiteY143" fmla="*/ 766976 h 3595460"/>
              <a:gd name="connsiteX144" fmla="*/ 2988733 w 7755466"/>
              <a:gd name="connsiteY144" fmla="*/ 699242 h 3595460"/>
              <a:gd name="connsiteX145" fmla="*/ 3014133 w 7755466"/>
              <a:gd name="connsiteY145" fmla="*/ 665376 h 3595460"/>
              <a:gd name="connsiteX146" fmla="*/ 3026833 w 7755466"/>
              <a:gd name="connsiteY146" fmla="*/ 644209 h 3595460"/>
              <a:gd name="connsiteX147" fmla="*/ 3048000 w 7755466"/>
              <a:gd name="connsiteY147" fmla="*/ 627276 h 3595460"/>
              <a:gd name="connsiteX148" fmla="*/ 3069166 w 7755466"/>
              <a:gd name="connsiteY148" fmla="*/ 593409 h 3595460"/>
              <a:gd name="connsiteX149" fmla="*/ 3073400 w 7755466"/>
              <a:gd name="connsiteY149" fmla="*/ 580709 h 3595460"/>
              <a:gd name="connsiteX150" fmla="*/ 3098800 w 7755466"/>
              <a:gd name="connsiteY150" fmla="*/ 555309 h 3595460"/>
              <a:gd name="connsiteX151" fmla="*/ 3111500 w 7755466"/>
              <a:gd name="connsiteY151" fmla="*/ 525676 h 3595460"/>
              <a:gd name="connsiteX152" fmla="*/ 3132666 w 7755466"/>
              <a:gd name="connsiteY152" fmla="*/ 487576 h 3595460"/>
              <a:gd name="connsiteX153" fmla="*/ 3153833 w 7755466"/>
              <a:gd name="connsiteY153" fmla="*/ 470642 h 3595460"/>
              <a:gd name="connsiteX154" fmla="*/ 3179233 w 7755466"/>
              <a:gd name="connsiteY154" fmla="*/ 436776 h 3595460"/>
              <a:gd name="connsiteX155" fmla="*/ 3204633 w 7755466"/>
              <a:gd name="connsiteY155" fmla="*/ 411376 h 3595460"/>
              <a:gd name="connsiteX156" fmla="*/ 3221566 w 7755466"/>
              <a:gd name="connsiteY156" fmla="*/ 390209 h 3595460"/>
              <a:gd name="connsiteX157" fmla="*/ 3230033 w 7755466"/>
              <a:gd name="connsiteY157" fmla="*/ 377509 h 3595460"/>
              <a:gd name="connsiteX158" fmla="*/ 3268133 w 7755466"/>
              <a:gd name="connsiteY158" fmla="*/ 339409 h 3595460"/>
              <a:gd name="connsiteX159" fmla="*/ 3285066 w 7755466"/>
              <a:gd name="connsiteY159" fmla="*/ 309776 h 3595460"/>
              <a:gd name="connsiteX160" fmla="*/ 3314700 w 7755466"/>
              <a:gd name="connsiteY160" fmla="*/ 258976 h 3595460"/>
              <a:gd name="connsiteX161" fmla="*/ 3344333 w 7755466"/>
              <a:gd name="connsiteY161" fmla="*/ 229342 h 3595460"/>
              <a:gd name="connsiteX162" fmla="*/ 3357033 w 7755466"/>
              <a:gd name="connsiteY162" fmla="*/ 195476 h 3595460"/>
              <a:gd name="connsiteX163" fmla="*/ 3369733 w 7755466"/>
              <a:gd name="connsiteY163" fmla="*/ 174309 h 3595460"/>
              <a:gd name="connsiteX164" fmla="*/ 3399366 w 7755466"/>
              <a:gd name="connsiteY164" fmla="*/ 153142 h 3595460"/>
              <a:gd name="connsiteX165" fmla="*/ 3412066 w 7755466"/>
              <a:gd name="connsiteY165" fmla="*/ 136209 h 3595460"/>
              <a:gd name="connsiteX166" fmla="*/ 3429000 w 7755466"/>
              <a:gd name="connsiteY166" fmla="*/ 119276 h 3595460"/>
              <a:gd name="connsiteX167" fmla="*/ 3458633 w 7755466"/>
              <a:gd name="connsiteY167" fmla="*/ 89642 h 3595460"/>
              <a:gd name="connsiteX168" fmla="*/ 3479800 w 7755466"/>
              <a:gd name="connsiteY168" fmla="*/ 85409 h 3595460"/>
              <a:gd name="connsiteX169" fmla="*/ 3513666 w 7755466"/>
              <a:gd name="connsiteY169" fmla="*/ 55776 h 3595460"/>
              <a:gd name="connsiteX170" fmla="*/ 3534833 w 7755466"/>
              <a:gd name="connsiteY170" fmla="*/ 47309 h 3595460"/>
              <a:gd name="connsiteX171" fmla="*/ 3572933 w 7755466"/>
              <a:gd name="connsiteY171" fmla="*/ 34609 h 3595460"/>
              <a:gd name="connsiteX172" fmla="*/ 3585633 w 7755466"/>
              <a:gd name="connsiteY172" fmla="*/ 17676 h 3595460"/>
              <a:gd name="connsiteX173" fmla="*/ 3627966 w 7755466"/>
              <a:gd name="connsiteY173" fmla="*/ 13442 h 3595460"/>
              <a:gd name="connsiteX174" fmla="*/ 3649133 w 7755466"/>
              <a:gd name="connsiteY174" fmla="*/ 9209 h 3595460"/>
              <a:gd name="connsiteX175" fmla="*/ 3687233 w 7755466"/>
              <a:gd name="connsiteY175" fmla="*/ 4976 h 3595460"/>
              <a:gd name="connsiteX176" fmla="*/ 3725333 w 7755466"/>
              <a:gd name="connsiteY176" fmla="*/ 4976 h 3595460"/>
              <a:gd name="connsiteX177" fmla="*/ 3729566 w 7755466"/>
              <a:gd name="connsiteY177" fmla="*/ 30376 h 3595460"/>
              <a:gd name="connsiteX178" fmla="*/ 3738033 w 7755466"/>
              <a:gd name="connsiteY178" fmla="*/ 47309 h 3595460"/>
              <a:gd name="connsiteX179" fmla="*/ 3771900 w 7755466"/>
              <a:gd name="connsiteY179" fmla="*/ 81176 h 3595460"/>
              <a:gd name="connsiteX180" fmla="*/ 3780366 w 7755466"/>
              <a:gd name="connsiteY180" fmla="*/ 98109 h 3595460"/>
              <a:gd name="connsiteX181" fmla="*/ 3793066 w 7755466"/>
              <a:gd name="connsiteY181" fmla="*/ 110809 h 3595460"/>
              <a:gd name="connsiteX182" fmla="*/ 3831166 w 7755466"/>
              <a:gd name="connsiteY182" fmla="*/ 170076 h 3595460"/>
              <a:gd name="connsiteX183" fmla="*/ 3835400 w 7755466"/>
              <a:gd name="connsiteY183" fmla="*/ 182776 h 3595460"/>
              <a:gd name="connsiteX184" fmla="*/ 3839633 w 7755466"/>
              <a:gd name="connsiteY184" fmla="*/ 203942 h 3595460"/>
              <a:gd name="connsiteX185" fmla="*/ 3852333 w 7755466"/>
              <a:gd name="connsiteY185" fmla="*/ 237809 h 3595460"/>
              <a:gd name="connsiteX186" fmla="*/ 3865033 w 7755466"/>
              <a:gd name="connsiteY186" fmla="*/ 254742 h 3595460"/>
              <a:gd name="connsiteX187" fmla="*/ 3873500 w 7755466"/>
              <a:gd name="connsiteY187" fmla="*/ 284376 h 3595460"/>
              <a:gd name="connsiteX188" fmla="*/ 3886200 w 7755466"/>
              <a:gd name="connsiteY188" fmla="*/ 297076 h 3595460"/>
              <a:gd name="connsiteX189" fmla="*/ 3898900 w 7755466"/>
              <a:gd name="connsiteY189" fmla="*/ 318242 h 3595460"/>
              <a:gd name="connsiteX190" fmla="*/ 3911600 w 7755466"/>
              <a:gd name="connsiteY190" fmla="*/ 335176 h 3595460"/>
              <a:gd name="connsiteX191" fmla="*/ 3915833 w 7755466"/>
              <a:gd name="connsiteY191" fmla="*/ 360576 h 3595460"/>
              <a:gd name="connsiteX192" fmla="*/ 3945466 w 7755466"/>
              <a:gd name="connsiteY192" fmla="*/ 398676 h 3595460"/>
              <a:gd name="connsiteX193" fmla="*/ 3966633 w 7755466"/>
              <a:gd name="connsiteY193" fmla="*/ 449476 h 3595460"/>
              <a:gd name="connsiteX194" fmla="*/ 4000500 w 7755466"/>
              <a:gd name="connsiteY194" fmla="*/ 479109 h 3595460"/>
              <a:gd name="connsiteX195" fmla="*/ 4021666 w 7755466"/>
              <a:gd name="connsiteY195" fmla="*/ 504509 h 3595460"/>
              <a:gd name="connsiteX196" fmla="*/ 4038600 w 7755466"/>
              <a:gd name="connsiteY196" fmla="*/ 542609 h 3595460"/>
              <a:gd name="connsiteX197" fmla="*/ 4055533 w 7755466"/>
              <a:gd name="connsiteY197" fmla="*/ 551076 h 3595460"/>
              <a:gd name="connsiteX198" fmla="*/ 4072466 w 7755466"/>
              <a:gd name="connsiteY198" fmla="*/ 580709 h 3595460"/>
              <a:gd name="connsiteX199" fmla="*/ 4085166 w 7755466"/>
              <a:gd name="connsiteY199" fmla="*/ 606109 h 3595460"/>
              <a:gd name="connsiteX200" fmla="*/ 4106333 w 7755466"/>
              <a:gd name="connsiteY200" fmla="*/ 648442 h 3595460"/>
              <a:gd name="connsiteX201" fmla="*/ 4127500 w 7755466"/>
              <a:gd name="connsiteY201" fmla="*/ 669609 h 3595460"/>
              <a:gd name="connsiteX202" fmla="*/ 4135966 w 7755466"/>
              <a:gd name="connsiteY202" fmla="*/ 690776 h 3595460"/>
              <a:gd name="connsiteX203" fmla="*/ 4144433 w 7755466"/>
              <a:gd name="connsiteY203" fmla="*/ 716176 h 3595460"/>
              <a:gd name="connsiteX204" fmla="*/ 4169833 w 7755466"/>
              <a:gd name="connsiteY204" fmla="*/ 741576 h 3595460"/>
              <a:gd name="connsiteX205" fmla="*/ 4182533 w 7755466"/>
              <a:gd name="connsiteY205" fmla="*/ 775442 h 3595460"/>
              <a:gd name="connsiteX206" fmla="*/ 4195233 w 7755466"/>
              <a:gd name="connsiteY206" fmla="*/ 813542 h 3595460"/>
              <a:gd name="connsiteX207" fmla="*/ 4246033 w 7755466"/>
              <a:gd name="connsiteY207" fmla="*/ 889742 h 3595460"/>
              <a:gd name="connsiteX208" fmla="*/ 4271433 w 7755466"/>
              <a:gd name="connsiteY208" fmla="*/ 927842 h 3595460"/>
              <a:gd name="connsiteX209" fmla="*/ 4292600 w 7755466"/>
              <a:gd name="connsiteY209" fmla="*/ 978642 h 3595460"/>
              <a:gd name="connsiteX210" fmla="*/ 4339166 w 7755466"/>
              <a:gd name="connsiteY210" fmla="*/ 1071776 h 3595460"/>
              <a:gd name="connsiteX211" fmla="*/ 4351866 w 7755466"/>
              <a:gd name="connsiteY211" fmla="*/ 1114109 h 3595460"/>
              <a:gd name="connsiteX212" fmla="*/ 4419600 w 7755466"/>
              <a:gd name="connsiteY212" fmla="*/ 1224176 h 3595460"/>
              <a:gd name="connsiteX213" fmla="*/ 4440766 w 7755466"/>
              <a:gd name="connsiteY213" fmla="*/ 1296142 h 3595460"/>
              <a:gd name="connsiteX214" fmla="*/ 4508500 w 7755466"/>
              <a:gd name="connsiteY214" fmla="*/ 1410442 h 3595460"/>
              <a:gd name="connsiteX215" fmla="*/ 4572000 w 7755466"/>
              <a:gd name="connsiteY215" fmla="*/ 1537442 h 3595460"/>
              <a:gd name="connsiteX216" fmla="*/ 4639733 w 7755466"/>
              <a:gd name="connsiteY216" fmla="*/ 1668676 h 3595460"/>
              <a:gd name="connsiteX217" fmla="*/ 4673600 w 7755466"/>
              <a:gd name="connsiteY217" fmla="*/ 1740642 h 3595460"/>
              <a:gd name="connsiteX218" fmla="*/ 4745566 w 7755466"/>
              <a:gd name="connsiteY218" fmla="*/ 1854942 h 3595460"/>
              <a:gd name="connsiteX219" fmla="*/ 4770966 w 7755466"/>
              <a:gd name="connsiteY219" fmla="*/ 1926909 h 3595460"/>
              <a:gd name="connsiteX220" fmla="*/ 4842933 w 7755466"/>
              <a:gd name="connsiteY220" fmla="*/ 2041209 h 3595460"/>
              <a:gd name="connsiteX221" fmla="*/ 4893733 w 7755466"/>
              <a:gd name="connsiteY221" fmla="*/ 2151276 h 3595460"/>
              <a:gd name="connsiteX222" fmla="*/ 4974166 w 7755466"/>
              <a:gd name="connsiteY222" fmla="*/ 2303676 h 3595460"/>
              <a:gd name="connsiteX223" fmla="*/ 4995333 w 7755466"/>
              <a:gd name="connsiteY223" fmla="*/ 2350242 h 3595460"/>
              <a:gd name="connsiteX224" fmla="*/ 5008033 w 7755466"/>
              <a:gd name="connsiteY224" fmla="*/ 2396809 h 3595460"/>
              <a:gd name="connsiteX225" fmla="*/ 5071533 w 7755466"/>
              <a:gd name="connsiteY225" fmla="*/ 2532276 h 3595460"/>
              <a:gd name="connsiteX226" fmla="*/ 5122333 w 7755466"/>
              <a:gd name="connsiteY226" fmla="*/ 2659276 h 3595460"/>
              <a:gd name="connsiteX227" fmla="*/ 5143500 w 7755466"/>
              <a:gd name="connsiteY227" fmla="*/ 2705842 h 3595460"/>
              <a:gd name="connsiteX228" fmla="*/ 5168900 w 7755466"/>
              <a:gd name="connsiteY228" fmla="*/ 2777809 h 3595460"/>
              <a:gd name="connsiteX229" fmla="*/ 5190066 w 7755466"/>
              <a:gd name="connsiteY229" fmla="*/ 2849776 h 3595460"/>
              <a:gd name="connsiteX230" fmla="*/ 5215466 w 7755466"/>
              <a:gd name="connsiteY230" fmla="*/ 2925976 h 3595460"/>
              <a:gd name="connsiteX231" fmla="*/ 5223933 w 7755466"/>
              <a:gd name="connsiteY231" fmla="*/ 2959842 h 3595460"/>
              <a:gd name="connsiteX232" fmla="*/ 5228166 w 7755466"/>
              <a:gd name="connsiteY232" fmla="*/ 2985242 h 3595460"/>
              <a:gd name="connsiteX233" fmla="*/ 5240866 w 7755466"/>
              <a:gd name="connsiteY233" fmla="*/ 3014876 h 3595460"/>
              <a:gd name="connsiteX234" fmla="*/ 5274733 w 7755466"/>
              <a:gd name="connsiteY234" fmla="*/ 3095309 h 3595460"/>
              <a:gd name="connsiteX235" fmla="*/ 5283200 w 7755466"/>
              <a:gd name="connsiteY235" fmla="*/ 3141876 h 3595460"/>
              <a:gd name="connsiteX236" fmla="*/ 5291666 w 7755466"/>
              <a:gd name="connsiteY236" fmla="*/ 3163042 h 3595460"/>
              <a:gd name="connsiteX237" fmla="*/ 5304366 w 7755466"/>
              <a:gd name="connsiteY237" fmla="*/ 3171509 h 3595460"/>
              <a:gd name="connsiteX238" fmla="*/ 5334000 w 7755466"/>
              <a:gd name="connsiteY238" fmla="*/ 3230776 h 3595460"/>
              <a:gd name="connsiteX239" fmla="*/ 5355166 w 7755466"/>
              <a:gd name="connsiteY239" fmla="*/ 3264642 h 3595460"/>
              <a:gd name="connsiteX240" fmla="*/ 5363633 w 7755466"/>
              <a:gd name="connsiteY240" fmla="*/ 3277342 h 3595460"/>
              <a:gd name="connsiteX241" fmla="*/ 5376333 w 7755466"/>
              <a:gd name="connsiteY241" fmla="*/ 3281576 h 3595460"/>
              <a:gd name="connsiteX242" fmla="*/ 5401733 w 7755466"/>
              <a:gd name="connsiteY242" fmla="*/ 3298509 h 3595460"/>
              <a:gd name="connsiteX243" fmla="*/ 5427133 w 7755466"/>
              <a:gd name="connsiteY243" fmla="*/ 3306976 h 3595460"/>
              <a:gd name="connsiteX244" fmla="*/ 5461000 w 7755466"/>
              <a:gd name="connsiteY244" fmla="*/ 3323909 h 3595460"/>
              <a:gd name="connsiteX245" fmla="*/ 5499100 w 7755466"/>
              <a:gd name="connsiteY245" fmla="*/ 3336609 h 3595460"/>
              <a:gd name="connsiteX246" fmla="*/ 5520266 w 7755466"/>
              <a:gd name="connsiteY246" fmla="*/ 3349309 h 3595460"/>
              <a:gd name="connsiteX247" fmla="*/ 5549900 w 7755466"/>
              <a:gd name="connsiteY247" fmla="*/ 3353542 h 3595460"/>
              <a:gd name="connsiteX248" fmla="*/ 5566833 w 7755466"/>
              <a:gd name="connsiteY248" fmla="*/ 3357776 h 3595460"/>
              <a:gd name="connsiteX249" fmla="*/ 5604933 w 7755466"/>
              <a:gd name="connsiteY249" fmla="*/ 3366242 h 3595460"/>
              <a:gd name="connsiteX250" fmla="*/ 5621866 w 7755466"/>
              <a:gd name="connsiteY250" fmla="*/ 3370476 h 3595460"/>
              <a:gd name="connsiteX251" fmla="*/ 5664200 w 7755466"/>
              <a:gd name="connsiteY251" fmla="*/ 3378942 h 3595460"/>
              <a:gd name="connsiteX252" fmla="*/ 5676900 w 7755466"/>
              <a:gd name="connsiteY252" fmla="*/ 3383176 h 3595460"/>
              <a:gd name="connsiteX253" fmla="*/ 5710766 w 7755466"/>
              <a:gd name="connsiteY253" fmla="*/ 3391642 h 3595460"/>
              <a:gd name="connsiteX254" fmla="*/ 5799666 w 7755466"/>
              <a:gd name="connsiteY254" fmla="*/ 3400109 h 3595460"/>
              <a:gd name="connsiteX255" fmla="*/ 5871633 w 7755466"/>
              <a:gd name="connsiteY255" fmla="*/ 3421276 h 3595460"/>
              <a:gd name="connsiteX256" fmla="*/ 5922433 w 7755466"/>
              <a:gd name="connsiteY256" fmla="*/ 3429742 h 3595460"/>
              <a:gd name="connsiteX257" fmla="*/ 5939366 w 7755466"/>
              <a:gd name="connsiteY257" fmla="*/ 3433976 h 3595460"/>
              <a:gd name="connsiteX258" fmla="*/ 6371166 w 7755466"/>
              <a:gd name="connsiteY258" fmla="*/ 3442442 h 3595460"/>
              <a:gd name="connsiteX259" fmla="*/ 6726766 w 7755466"/>
              <a:gd name="connsiteY259" fmla="*/ 3450909 h 3595460"/>
              <a:gd name="connsiteX260" fmla="*/ 6786033 w 7755466"/>
              <a:gd name="connsiteY260" fmla="*/ 3459376 h 3595460"/>
              <a:gd name="connsiteX261" fmla="*/ 6849533 w 7755466"/>
              <a:gd name="connsiteY261" fmla="*/ 3463609 h 3595460"/>
              <a:gd name="connsiteX262" fmla="*/ 6925733 w 7755466"/>
              <a:gd name="connsiteY262" fmla="*/ 3476309 h 3595460"/>
              <a:gd name="connsiteX263" fmla="*/ 6963833 w 7755466"/>
              <a:gd name="connsiteY263" fmla="*/ 3480542 h 3595460"/>
              <a:gd name="connsiteX264" fmla="*/ 6997700 w 7755466"/>
              <a:gd name="connsiteY264" fmla="*/ 3489009 h 3595460"/>
              <a:gd name="connsiteX265" fmla="*/ 7069666 w 7755466"/>
              <a:gd name="connsiteY265" fmla="*/ 3497476 h 3595460"/>
              <a:gd name="connsiteX266" fmla="*/ 7133166 w 7755466"/>
              <a:gd name="connsiteY266" fmla="*/ 3514409 h 3595460"/>
              <a:gd name="connsiteX267" fmla="*/ 7162800 w 7755466"/>
              <a:gd name="connsiteY267" fmla="*/ 3522876 h 3595460"/>
              <a:gd name="connsiteX268" fmla="*/ 7209366 w 7755466"/>
              <a:gd name="connsiteY268" fmla="*/ 3531342 h 3595460"/>
              <a:gd name="connsiteX269" fmla="*/ 7234766 w 7755466"/>
              <a:gd name="connsiteY269" fmla="*/ 3539809 h 3595460"/>
              <a:gd name="connsiteX270" fmla="*/ 7298266 w 7755466"/>
              <a:gd name="connsiteY270" fmla="*/ 3544042 h 3595460"/>
              <a:gd name="connsiteX271" fmla="*/ 7387166 w 7755466"/>
              <a:gd name="connsiteY271" fmla="*/ 3560976 h 3595460"/>
              <a:gd name="connsiteX272" fmla="*/ 7433733 w 7755466"/>
              <a:gd name="connsiteY272" fmla="*/ 3569442 h 3595460"/>
              <a:gd name="connsiteX273" fmla="*/ 7577666 w 7755466"/>
              <a:gd name="connsiteY273" fmla="*/ 3582142 h 3595460"/>
              <a:gd name="connsiteX274" fmla="*/ 7590366 w 7755466"/>
              <a:gd name="connsiteY274" fmla="*/ 3586376 h 3595460"/>
              <a:gd name="connsiteX275" fmla="*/ 7755466 w 7755466"/>
              <a:gd name="connsiteY275" fmla="*/ 3594842 h 3595460"/>
              <a:gd name="connsiteX0" fmla="*/ 0 w 7755466"/>
              <a:gd name="connsiteY0" fmla="*/ 3476309 h 3595460"/>
              <a:gd name="connsiteX1" fmla="*/ 29633 w 7755466"/>
              <a:gd name="connsiteY1" fmla="*/ 3480542 h 3595460"/>
              <a:gd name="connsiteX2" fmla="*/ 59266 w 7755466"/>
              <a:gd name="connsiteY2" fmla="*/ 3463609 h 3595460"/>
              <a:gd name="connsiteX3" fmla="*/ 84666 w 7755466"/>
              <a:gd name="connsiteY3" fmla="*/ 3442442 h 3595460"/>
              <a:gd name="connsiteX4" fmla="*/ 101600 w 7755466"/>
              <a:gd name="connsiteY4" fmla="*/ 3429742 h 3595460"/>
              <a:gd name="connsiteX5" fmla="*/ 114300 w 7755466"/>
              <a:gd name="connsiteY5" fmla="*/ 3412809 h 3595460"/>
              <a:gd name="connsiteX6" fmla="*/ 135466 w 7755466"/>
              <a:gd name="connsiteY6" fmla="*/ 3400109 h 3595460"/>
              <a:gd name="connsiteX7" fmla="*/ 173566 w 7755466"/>
              <a:gd name="connsiteY7" fmla="*/ 3362009 h 3595460"/>
              <a:gd name="connsiteX8" fmla="*/ 203200 w 7755466"/>
              <a:gd name="connsiteY8" fmla="*/ 3323909 h 3595460"/>
              <a:gd name="connsiteX9" fmla="*/ 220133 w 7755466"/>
              <a:gd name="connsiteY9" fmla="*/ 3298509 h 3595460"/>
              <a:gd name="connsiteX10" fmla="*/ 245533 w 7755466"/>
              <a:gd name="connsiteY10" fmla="*/ 3277342 h 3595460"/>
              <a:gd name="connsiteX11" fmla="*/ 262466 w 7755466"/>
              <a:gd name="connsiteY11" fmla="*/ 3247709 h 3595460"/>
              <a:gd name="connsiteX12" fmla="*/ 266700 w 7755466"/>
              <a:gd name="connsiteY12" fmla="*/ 3226542 h 3595460"/>
              <a:gd name="connsiteX13" fmla="*/ 279400 w 7755466"/>
              <a:gd name="connsiteY13" fmla="*/ 3209609 h 3595460"/>
              <a:gd name="connsiteX14" fmla="*/ 287866 w 7755466"/>
              <a:gd name="connsiteY14" fmla="*/ 3196909 h 3595460"/>
              <a:gd name="connsiteX15" fmla="*/ 300566 w 7755466"/>
              <a:gd name="connsiteY15" fmla="*/ 3188442 h 3595460"/>
              <a:gd name="connsiteX16" fmla="*/ 313266 w 7755466"/>
              <a:gd name="connsiteY16" fmla="*/ 3175742 h 3595460"/>
              <a:gd name="connsiteX17" fmla="*/ 334433 w 7755466"/>
              <a:gd name="connsiteY17" fmla="*/ 3146109 h 3595460"/>
              <a:gd name="connsiteX18" fmla="*/ 347133 w 7755466"/>
              <a:gd name="connsiteY18" fmla="*/ 3120709 h 3595460"/>
              <a:gd name="connsiteX19" fmla="*/ 364066 w 7755466"/>
              <a:gd name="connsiteY19" fmla="*/ 3103776 h 3595460"/>
              <a:gd name="connsiteX20" fmla="*/ 376766 w 7755466"/>
              <a:gd name="connsiteY20" fmla="*/ 3086842 h 3595460"/>
              <a:gd name="connsiteX21" fmla="*/ 402166 w 7755466"/>
              <a:gd name="connsiteY21" fmla="*/ 3057209 h 3595460"/>
              <a:gd name="connsiteX22" fmla="*/ 414866 w 7755466"/>
              <a:gd name="connsiteY22" fmla="*/ 3040276 h 3595460"/>
              <a:gd name="connsiteX23" fmla="*/ 436033 w 7755466"/>
              <a:gd name="connsiteY23" fmla="*/ 3019109 h 3595460"/>
              <a:gd name="connsiteX24" fmla="*/ 444500 w 7755466"/>
              <a:gd name="connsiteY24" fmla="*/ 3006409 h 3595460"/>
              <a:gd name="connsiteX25" fmla="*/ 474133 w 7755466"/>
              <a:gd name="connsiteY25" fmla="*/ 2993709 h 3595460"/>
              <a:gd name="connsiteX26" fmla="*/ 478366 w 7755466"/>
              <a:gd name="connsiteY26" fmla="*/ 2981009 h 3595460"/>
              <a:gd name="connsiteX27" fmla="*/ 499533 w 7755466"/>
              <a:gd name="connsiteY27" fmla="*/ 2955609 h 3595460"/>
              <a:gd name="connsiteX28" fmla="*/ 524933 w 7755466"/>
              <a:gd name="connsiteY28" fmla="*/ 2942909 h 3595460"/>
              <a:gd name="connsiteX29" fmla="*/ 571500 w 7755466"/>
              <a:gd name="connsiteY29" fmla="*/ 2883642 h 3595460"/>
              <a:gd name="connsiteX30" fmla="*/ 588433 w 7755466"/>
              <a:gd name="connsiteY30" fmla="*/ 2875176 h 3595460"/>
              <a:gd name="connsiteX31" fmla="*/ 601133 w 7755466"/>
              <a:gd name="connsiteY31" fmla="*/ 2862476 h 3595460"/>
              <a:gd name="connsiteX32" fmla="*/ 630766 w 7755466"/>
              <a:gd name="connsiteY32" fmla="*/ 2837076 h 3595460"/>
              <a:gd name="connsiteX33" fmla="*/ 639233 w 7755466"/>
              <a:gd name="connsiteY33" fmla="*/ 2820142 h 3595460"/>
              <a:gd name="connsiteX34" fmla="*/ 673100 w 7755466"/>
              <a:gd name="connsiteY34" fmla="*/ 2803209 h 3595460"/>
              <a:gd name="connsiteX35" fmla="*/ 681566 w 7755466"/>
              <a:gd name="connsiteY35" fmla="*/ 2790509 h 3595460"/>
              <a:gd name="connsiteX36" fmla="*/ 694266 w 7755466"/>
              <a:gd name="connsiteY36" fmla="*/ 2777809 h 3595460"/>
              <a:gd name="connsiteX37" fmla="*/ 706966 w 7755466"/>
              <a:gd name="connsiteY37" fmla="*/ 2752409 h 3595460"/>
              <a:gd name="connsiteX38" fmla="*/ 723900 w 7755466"/>
              <a:gd name="connsiteY38" fmla="*/ 2743942 h 3595460"/>
              <a:gd name="connsiteX39" fmla="*/ 736600 w 7755466"/>
              <a:gd name="connsiteY39" fmla="*/ 2731242 h 3595460"/>
              <a:gd name="connsiteX40" fmla="*/ 745066 w 7755466"/>
              <a:gd name="connsiteY40" fmla="*/ 2718542 h 3595460"/>
              <a:gd name="connsiteX41" fmla="*/ 787400 w 7755466"/>
              <a:gd name="connsiteY41" fmla="*/ 2680442 h 3595460"/>
              <a:gd name="connsiteX42" fmla="*/ 808566 w 7755466"/>
              <a:gd name="connsiteY42" fmla="*/ 2650809 h 3595460"/>
              <a:gd name="connsiteX43" fmla="*/ 825500 w 7755466"/>
              <a:gd name="connsiteY43" fmla="*/ 2633876 h 3595460"/>
              <a:gd name="connsiteX44" fmla="*/ 846666 w 7755466"/>
              <a:gd name="connsiteY44" fmla="*/ 2616942 h 3595460"/>
              <a:gd name="connsiteX45" fmla="*/ 876300 w 7755466"/>
              <a:gd name="connsiteY45" fmla="*/ 2574609 h 3595460"/>
              <a:gd name="connsiteX46" fmla="*/ 889000 w 7755466"/>
              <a:gd name="connsiteY46" fmla="*/ 2566142 h 3595460"/>
              <a:gd name="connsiteX47" fmla="*/ 901700 w 7755466"/>
              <a:gd name="connsiteY47" fmla="*/ 2544976 h 3595460"/>
              <a:gd name="connsiteX48" fmla="*/ 914400 w 7755466"/>
              <a:gd name="connsiteY48" fmla="*/ 2528042 h 3595460"/>
              <a:gd name="connsiteX49" fmla="*/ 922866 w 7755466"/>
              <a:gd name="connsiteY49" fmla="*/ 2506876 h 3595460"/>
              <a:gd name="connsiteX50" fmla="*/ 939800 w 7755466"/>
              <a:gd name="connsiteY50" fmla="*/ 2494176 h 3595460"/>
              <a:gd name="connsiteX51" fmla="*/ 952500 w 7755466"/>
              <a:gd name="connsiteY51" fmla="*/ 2481476 h 3595460"/>
              <a:gd name="connsiteX52" fmla="*/ 969433 w 7755466"/>
              <a:gd name="connsiteY52" fmla="*/ 2451842 h 3595460"/>
              <a:gd name="connsiteX53" fmla="*/ 990600 w 7755466"/>
              <a:gd name="connsiteY53" fmla="*/ 2426442 h 3595460"/>
              <a:gd name="connsiteX54" fmla="*/ 1007533 w 7755466"/>
              <a:gd name="connsiteY54" fmla="*/ 2401042 h 3595460"/>
              <a:gd name="connsiteX55" fmla="*/ 1011766 w 7755466"/>
              <a:gd name="connsiteY55" fmla="*/ 2388342 h 3595460"/>
              <a:gd name="connsiteX56" fmla="*/ 1041400 w 7755466"/>
              <a:gd name="connsiteY56" fmla="*/ 2350242 h 3595460"/>
              <a:gd name="connsiteX57" fmla="*/ 1062566 w 7755466"/>
              <a:gd name="connsiteY57" fmla="*/ 2316376 h 3595460"/>
              <a:gd name="connsiteX58" fmla="*/ 1075266 w 7755466"/>
              <a:gd name="connsiteY58" fmla="*/ 2282509 h 3595460"/>
              <a:gd name="connsiteX59" fmla="*/ 1087966 w 7755466"/>
              <a:gd name="connsiteY59" fmla="*/ 2261342 h 3595460"/>
              <a:gd name="connsiteX60" fmla="*/ 1113366 w 7755466"/>
              <a:gd name="connsiteY60" fmla="*/ 2227476 h 3595460"/>
              <a:gd name="connsiteX61" fmla="*/ 1126066 w 7755466"/>
              <a:gd name="connsiteY61" fmla="*/ 2197842 h 3595460"/>
              <a:gd name="connsiteX62" fmla="*/ 1130300 w 7755466"/>
              <a:gd name="connsiteY62" fmla="*/ 2185142 h 3595460"/>
              <a:gd name="connsiteX63" fmla="*/ 1143000 w 7755466"/>
              <a:gd name="connsiteY63" fmla="*/ 2176676 h 3595460"/>
              <a:gd name="connsiteX64" fmla="*/ 1151466 w 7755466"/>
              <a:gd name="connsiteY64" fmla="*/ 2155509 h 3595460"/>
              <a:gd name="connsiteX65" fmla="*/ 1185333 w 7755466"/>
              <a:gd name="connsiteY65" fmla="*/ 2125876 h 3595460"/>
              <a:gd name="connsiteX66" fmla="*/ 1214966 w 7755466"/>
              <a:gd name="connsiteY66" fmla="*/ 2096242 h 3595460"/>
              <a:gd name="connsiteX67" fmla="*/ 1231900 w 7755466"/>
              <a:gd name="connsiteY67" fmla="*/ 2079309 h 3595460"/>
              <a:gd name="connsiteX68" fmla="*/ 1253066 w 7755466"/>
              <a:gd name="connsiteY68" fmla="*/ 2070842 h 3595460"/>
              <a:gd name="connsiteX69" fmla="*/ 1265766 w 7755466"/>
              <a:gd name="connsiteY69" fmla="*/ 2058142 h 3595460"/>
              <a:gd name="connsiteX70" fmla="*/ 1270000 w 7755466"/>
              <a:gd name="connsiteY70" fmla="*/ 2045442 h 3595460"/>
              <a:gd name="connsiteX71" fmla="*/ 1286933 w 7755466"/>
              <a:gd name="connsiteY71" fmla="*/ 2036976 h 3595460"/>
              <a:gd name="connsiteX72" fmla="*/ 1303866 w 7755466"/>
              <a:gd name="connsiteY72" fmla="*/ 2024276 h 3595460"/>
              <a:gd name="connsiteX73" fmla="*/ 1329266 w 7755466"/>
              <a:gd name="connsiteY73" fmla="*/ 1998876 h 3595460"/>
              <a:gd name="connsiteX74" fmla="*/ 1358900 w 7755466"/>
              <a:gd name="connsiteY74" fmla="*/ 1977709 h 3595460"/>
              <a:gd name="connsiteX75" fmla="*/ 1388533 w 7755466"/>
              <a:gd name="connsiteY75" fmla="*/ 1956542 h 3595460"/>
              <a:gd name="connsiteX76" fmla="*/ 1405466 w 7755466"/>
              <a:gd name="connsiteY76" fmla="*/ 1935376 h 3595460"/>
              <a:gd name="connsiteX77" fmla="*/ 1430866 w 7755466"/>
              <a:gd name="connsiteY77" fmla="*/ 1926909 h 3595460"/>
              <a:gd name="connsiteX78" fmla="*/ 1473200 w 7755466"/>
              <a:gd name="connsiteY78" fmla="*/ 1918442 h 3595460"/>
              <a:gd name="connsiteX79" fmla="*/ 1519766 w 7755466"/>
              <a:gd name="connsiteY79" fmla="*/ 1931142 h 3595460"/>
              <a:gd name="connsiteX80" fmla="*/ 1540933 w 7755466"/>
              <a:gd name="connsiteY80" fmla="*/ 1935376 h 3595460"/>
              <a:gd name="connsiteX81" fmla="*/ 1595966 w 7755466"/>
              <a:gd name="connsiteY81" fmla="*/ 1956542 h 3595460"/>
              <a:gd name="connsiteX82" fmla="*/ 1625600 w 7755466"/>
              <a:gd name="connsiteY82" fmla="*/ 1969242 h 3595460"/>
              <a:gd name="connsiteX83" fmla="*/ 1646766 w 7755466"/>
              <a:gd name="connsiteY83" fmla="*/ 1977709 h 3595460"/>
              <a:gd name="connsiteX84" fmla="*/ 1680633 w 7755466"/>
              <a:gd name="connsiteY84" fmla="*/ 1998876 h 3595460"/>
              <a:gd name="connsiteX85" fmla="*/ 1706033 w 7755466"/>
              <a:gd name="connsiteY85" fmla="*/ 2041209 h 3595460"/>
              <a:gd name="connsiteX86" fmla="*/ 1718733 w 7755466"/>
              <a:gd name="connsiteY86" fmla="*/ 2062376 h 3595460"/>
              <a:gd name="connsiteX87" fmla="*/ 1739900 w 7755466"/>
              <a:gd name="connsiteY87" fmla="*/ 2092009 h 3595460"/>
              <a:gd name="connsiteX88" fmla="*/ 1752600 w 7755466"/>
              <a:gd name="connsiteY88" fmla="*/ 2108942 h 3595460"/>
              <a:gd name="connsiteX89" fmla="*/ 1769533 w 7755466"/>
              <a:gd name="connsiteY89" fmla="*/ 2151276 h 3595460"/>
              <a:gd name="connsiteX90" fmla="*/ 1782233 w 7755466"/>
              <a:gd name="connsiteY90" fmla="*/ 2176676 h 3595460"/>
              <a:gd name="connsiteX91" fmla="*/ 1799166 w 7755466"/>
              <a:gd name="connsiteY91" fmla="*/ 2189376 h 3595460"/>
              <a:gd name="connsiteX92" fmla="*/ 2015066 w 7755466"/>
              <a:gd name="connsiteY92" fmla="*/ 2460309 h 3595460"/>
              <a:gd name="connsiteX93" fmla="*/ 2197100 w 7755466"/>
              <a:gd name="connsiteY93" fmla="*/ 2197842 h 3595460"/>
              <a:gd name="connsiteX94" fmla="*/ 2214033 w 7755466"/>
              <a:gd name="connsiteY94" fmla="*/ 2168209 h 3595460"/>
              <a:gd name="connsiteX95" fmla="*/ 2235200 w 7755466"/>
              <a:gd name="connsiteY95" fmla="*/ 2147042 h 3595460"/>
              <a:gd name="connsiteX96" fmla="*/ 2239433 w 7755466"/>
              <a:gd name="connsiteY96" fmla="*/ 2125876 h 3595460"/>
              <a:gd name="connsiteX97" fmla="*/ 2247900 w 7755466"/>
              <a:gd name="connsiteY97" fmla="*/ 2113176 h 3595460"/>
              <a:gd name="connsiteX98" fmla="*/ 2252133 w 7755466"/>
              <a:gd name="connsiteY98" fmla="*/ 2087776 h 3595460"/>
              <a:gd name="connsiteX99" fmla="*/ 2256366 w 7755466"/>
              <a:gd name="connsiteY99" fmla="*/ 2075076 h 3595460"/>
              <a:gd name="connsiteX100" fmla="*/ 2260600 w 7755466"/>
              <a:gd name="connsiteY100" fmla="*/ 2053909 h 3595460"/>
              <a:gd name="connsiteX101" fmla="*/ 2273300 w 7755466"/>
              <a:gd name="connsiteY101" fmla="*/ 2032742 h 3595460"/>
              <a:gd name="connsiteX102" fmla="*/ 2286000 w 7755466"/>
              <a:gd name="connsiteY102" fmla="*/ 2007342 h 3595460"/>
              <a:gd name="connsiteX103" fmla="*/ 2302933 w 7755466"/>
              <a:gd name="connsiteY103" fmla="*/ 1956542 h 3595460"/>
              <a:gd name="connsiteX104" fmla="*/ 2332566 w 7755466"/>
              <a:gd name="connsiteY104" fmla="*/ 1909976 h 3595460"/>
              <a:gd name="connsiteX105" fmla="*/ 2341033 w 7755466"/>
              <a:gd name="connsiteY105" fmla="*/ 1880342 h 3595460"/>
              <a:gd name="connsiteX106" fmla="*/ 2370666 w 7755466"/>
              <a:gd name="connsiteY106" fmla="*/ 1829542 h 3595460"/>
              <a:gd name="connsiteX107" fmla="*/ 2387600 w 7755466"/>
              <a:gd name="connsiteY107" fmla="*/ 1774509 h 3595460"/>
              <a:gd name="connsiteX108" fmla="*/ 2404533 w 7755466"/>
              <a:gd name="connsiteY108" fmla="*/ 1757576 h 3595460"/>
              <a:gd name="connsiteX109" fmla="*/ 2413000 w 7755466"/>
              <a:gd name="connsiteY109" fmla="*/ 1719476 h 3595460"/>
              <a:gd name="connsiteX110" fmla="*/ 2425700 w 7755466"/>
              <a:gd name="connsiteY110" fmla="*/ 1706776 h 3595460"/>
              <a:gd name="connsiteX111" fmla="*/ 2434166 w 7755466"/>
              <a:gd name="connsiteY111" fmla="*/ 1681376 h 3595460"/>
              <a:gd name="connsiteX112" fmla="*/ 2455333 w 7755466"/>
              <a:gd name="connsiteY112" fmla="*/ 1639042 h 3595460"/>
              <a:gd name="connsiteX113" fmla="*/ 2484966 w 7755466"/>
              <a:gd name="connsiteY113" fmla="*/ 1605176 h 3595460"/>
              <a:gd name="connsiteX114" fmla="*/ 2493433 w 7755466"/>
              <a:gd name="connsiteY114" fmla="*/ 1571309 h 3595460"/>
              <a:gd name="connsiteX115" fmla="*/ 2497666 w 7755466"/>
              <a:gd name="connsiteY115" fmla="*/ 1554376 h 3595460"/>
              <a:gd name="connsiteX116" fmla="*/ 2518833 w 7755466"/>
              <a:gd name="connsiteY116" fmla="*/ 1524742 h 3595460"/>
              <a:gd name="connsiteX117" fmla="*/ 2561166 w 7755466"/>
              <a:gd name="connsiteY117" fmla="*/ 1461242 h 3595460"/>
              <a:gd name="connsiteX118" fmla="*/ 2586566 w 7755466"/>
              <a:gd name="connsiteY118" fmla="*/ 1410442 h 3595460"/>
              <a:gd name="connsiteX119" fmla="*/ 2595033 w 7755466"/>
              <a:gd name="connsiteY119" fmla="*/ 1389276 h 3595460"/>
              <a:gd name="connsiteX120" fmla="*/ 2599266 w 7755466"/>
              <a:gd name="connsiteY120" fmla="*/ 1372342 h 3595460"/>
              <a:gd name="connsiteX121" fmla="*/ 2624666 w 7755466"/>
              <a:gd name="connsiteY121" fmla="*/ 1334242 h 3595460"/>
              <a:gd name="connsiteX122" fmla="*/ 2645833 w 7755466"/>
              <a:gd name="connsiteY122" fmla="*/ 1291909 h 3595460"/>
              <a:gd name="connsiteX123" fmla="*/ 2650066 w 7755466"/>
              <a:gd name="connsiteY123" fmla="*/ 1279209 h 3595460"/>
              <a:gd name="connsiteX124" fmla="*/ 2654300 w 7755466"/>
              <a:gd name="connsiteY124" fmla="*/ 1258042 h 3595460"/>
              <a:gd name="connsiteX125" fmla="*/ 2662766 w 7755466"/>
              <a:gd name="connsiteY125" fmla="*/ 1245342 h 3595460"/>
              <a:gd name="connsiteX126" fmla="*/ 2696633 w 7755466"/>
              <a:gd name="connsiteY126" fmla="*/ 1194542 h 3595460"/>
              <a:gd name="connsiteX127" fmla="*/ 2705100 w 7755466"/>
              <a:gd name="connsiteY127" fmla="*/ 1173376 h 3595460"/>
              <a:gd name="connsiteX128" fmla="*/ 2709333 w 7755466"/>
              <a:gd name="connsiteY128" fmla="*/ 1160676 h 3595460"/>
              <a:gd name="connsiteX129" fmla="*/ 2722033 w 7755466"/>
              <a:gd name="connsiteY129" fmla="*/ 1139509 h 3595460"/>
              <a:gd name="connsiteX130" fmla="*/ 2726266 w 7755466"/>
              <a:gd name="connsiteY130" fmla="*/ 1126809 h 3595460"/>
              <a:gd name="connsiteX131" fmla="*/ 2751666 w 7755466"/>
              <a:gd name="connsiteY131" fmla="*/ 1084476 h 3595460"/>
              <a:gd name="connsiteX132" fmla="*/ 2772833 w 7755466"/>
              <a:gd name="connsiteY132" fmla="*/ 1050609 h 3595460"/>
              <a:gd name="connsiteX133" fmla="*/ 2789766 w 7755466"/>
              <a:gd name="connsiteY133" fmla="*/ 1025209 h 3595460"/>
              <a:gd name="connsiteX134" fmla="*/ 2810933 w 7755466"/>
              <a:gd name="connsiteY134" fmla="*/ 995576 h 3595460"/>
              <a:gd name="connsiteX135" fmla="*/ 2827866 w 7755466"/>
              <a:gd name="connsiteY135" fmla="*/ 953242 h 3595460"/>
              <a:gd name="connsiteX136" fmla="*/ 2836333 w 7755466"/>
              <a:gd name="connsiteY136" fmla="*/ 932076 h 3595460"/>
              <a:gd name="connsiteX137" fmla="*/ 2853266 w 7755466"/>
              <a:gd name="connsiteY137" fmla="*/ 923609 h 3595460"/>
              <a:gd name="connsiteX138" fmla="*/ 2878666 w 7755466"/>
              <a:gd name="connsiteY138" fmla="*/ 885509 h 3595460"/>
              <a:gd name="connsiteX139" fmla="*/ 2887133 w 7755466"/>
              <a:gd name="connsiteY139" fmla="*/ 872809 h 3595460"/>
              <a:gd name="connsiteX140" fmla="*/ 2908300 w 7755466"/>
              <a:gd name="connsiteY140" fmla="*/ 830476 h 3595460"/>
              <a:gd name="connsiteX141" fmla="*/ 2912533 w 7755466"/>
              <a:gd name="connsiteY141" fmla="*/ 817776 h 3595460"/>
              <a:gd name="connsiteX142" fmla="*/ 2942166 w 7755466"/>
              <a:gd name="connsiteY142" fmla="*/ 788142 h 3595460"/>
              <a:gd name="connsiteX143" fmla="*/ 2946400 w 7755466"/>
              <a:gd name="connsiteY143" fmla="*/ 766976 h 3595460"/>
              <a:gd name="connsiteX144" fmla="*/ 2988733 w 7755466"/>
              <a:gd name="connsiteY144" fmla="*/ 699242 h 3595460"/>
              <a:gd name="connsiteX145" fmla="*/ 3014133 w 7755466"/>
              <a:gd name="connsiteY145" fmla="*/ 665376 h 3595460"/>
              <a:gd name="connsiteX146" fmla="*/ 3026833 w 7755466"/>
              <a:gd name="connsiteY146" fmla="*/ 644209 h 3595460"/>
              <a:gd name="connsiteX147" fmla="*/ 3048000 w 7755466"/>
              <a:gd name="connsiteY147" fmla="*/ 627276 h 3595460"/>
              <a:gd name="connsiteX148" fmla="*/ 3069166 w 7755466"/>
              <a:gd name="connsiteY148" fmla="*/ 593409 h 3595460"/>
              <a:gd name="connsiteX149" fmla="*/ 3073400 w 7755466"/>
              <a:gd name="connsiteY149" fmla="*/ 580709 h 3595460"/>
              <a:gd name="connsiteX150" fmla="*/ 3098800 w 7755466"/>
              <a:gd name="connsiteY150" fmla="*/ 555309 h 3595460"/>
              <a:gd name="connsiteX151" fmla="*/ 3111500 w 7755466"/>
              <a:gd name="connsiteY151" fmla="*/ 525676 h 3595460"/>
              <a:gd name="connsiteX152" fmla="*/ 3132666 w 7755466"/>
              <a:gd name="connsiteY152" fmla="*/ 487576 h 3595460"/>
              <a:gd name="connsiteX153" fmla="*/ 3153833 w 7755466"/>
              <a:gd name="connsiteY153" fmla="*/ 470642 h 3595460"/>
              <a:gd name="connsiteX154" fmla="*/ 3179233 w 7755466"/>
              <a:gd name="connsiteY154" fmla="*/ 436776 h 3595460"/>
              <a:gd name="connsiteX155" fmla="*/ 3204633 w 7755466"/>
              <a:gd name="connsiteY155" fmla="*/ 411376 h 3595460"/>
              <a:gd name="connsiteX156" fmla="*/ 3221566 w 7755466"/>
              <a:gd name="connsiteY156" fmla="*/ 390209 h 3595460"/>
              <a:gd name="connsiteX157" fmla="*/ 3230033 w 7755466"/>
              <a:gd name="connsiteY157" fmla="*/ 377509 h 3595460"/>
              <a:gd name="connsiteX158" fmla="*/ 3268133 w 7755466"/>
              <a:gd name="connsiteY158" fmla="*/ 339409 h 3595460"/>
              <a:gd name="connsiteX159" fmla="*/ 3285066 w 7755466"/>
              <a:gd name="connsiteY159" fmla="*/ 309776 h 3595460"/>
              <a:gd name="connsiteX160" fmla="*/ 3314700 w 7755466"/>
              <a:gd name="connsiteY160" fmla="*/ 258976 h 3595460"/>
              <a:gd name="connsiteX161" fmla="*/ 3344333 w 7755466"/>
              <a:gd name="connsiteY161" fmla="*/ 229342 h 3595460"/>
              <a:gd name="connsiteX162" fmla="*/ 3357033 w 7755466"/>
              <a:gd name="connsiteY162" fmla="*/ 195476 h 3595460"/>
              <a:gd name="connsiteX163" fmla="*/ 3369733 w 7755466"/>
              <a:gd name="connsiteY163" fmla="*/ 174309 h 3595460"/>
              <a:gd name="connsiteX164" fmla="*/ 3399366 w 7755466"/>
              <a:gd name="connsiteY164" fmla="*/ 153142 h 3595460"/>
              <a:gd name="connsiteX165" fmla="*/ 3412066 w 7755466"/>
              <a:gd name="connsiteY165" fmla="*/ 136209 h 3595460"/>
              <a:gd name="connsiteX166" fmla="*/ 3429000 w 7755466"/>
              <a:gd name="connsiteY166" fmla="*/ 119276 h 3595460"/>
              <a:gd name="connsiteX167" fmla="*/ 3458633 w 7755466"/>
              <a:gd name="connsiteY167" fmla="*/ 89642 h 3595460"/>
              <a:gd name="connsiteX168" fmla="*/ 3479800 w 7755466"/>
              <a:gd name="connsiteY168" fmla="*/ 85409 h 3595460"/>
              <a:gd name="connsiteX169" fmla="*/ 3513666 w 7755466"/>
              <a:gd name="connsiteY169" fmla="*/ 55776 h 3595460"/>
              <a:gd name="connsiteX170" fmla="*/ 3534833 w 7755466"/>
              <a:gd name="connsiteY170" fmla="*/ 47309 h 3595460"/>
              <a:gd name="connsiteX171" fmla="*/ 3572933 w 7755466"/>
              <a:gd name="connsiteY171" fmla="*/ 34609 h 3595460"/>
              <a:gd name="connsiteX172" fmla="*/ 3585633 w 7755466"/>
              <a:gd name="connsiteY172" fmla="*/ 17676 h 3595460"/>
              <a:gd name="connsiteX173" fmla="*/ 3627966 w 7755466"/>
              <a:gd name="connsiteY173" fmla="*/ 13442 h 3595460"/>
              <a:gd name="connsiteX174" fmla="*/ 3649133 w 7755466"/>
              <a:gd name="connsiteY174" fmla="*/ 9209 h 3595460"/>
              <a:gd name="connsiteX175" fmla="*/ 3687233 w 7755466"/>
              <a:gd name="connsiteY175" fmla="*/ 4976 h 3595460"/>
              <a:gd name="connsiteX176" fmla="*/ 3725333 w 7755466"/>
              <a:gd name="connsiteY176" fmla="*/ 4976 h 3595460"/>
              <a:gd name="connsiteX177" fmla="*/ 3729566 w 7755466"/>
              <a:gd name="connsiteY177" fmla="*/ 30376 h 3595460"/>
              <a:gd name="connsiteX178" fmla="*/ 3738033 w 7755466"/>
              <a:gd name="connsiteY178" fmla="*/ 47309 h 3595460"/>
              <a:gd name="connsiteX179" fmla="*/ 3771900 w 7755466"/>
              <a:gd name="connsiteY179" fmla="*/ 81176 h 3595460"/>
              <a:gd name="connsiteX180" fmla="*/ 3780366 w 7755466"/>
              <a:gd name="connsiteY180" fmla="*/ 98109 h 3595460"/>
              <a:gd name="connsiteX181" fmla="*/ 3793066 w 7755466"/>
              <a:gd name="connsiteY181" fmla="*/ 110809 h 3595460"/>
              <a:gd name="connsiteX182" fmla="*/ 3831166 w 7755466"/>
              <a:gd name="connsiteY182" fmla="*/ 170076 h 3595460"/>
              <a:gd name="connsiteX183" fmla="*/ 3835400 w 7755466"/>
              <a:gd name="connsiteY183" fmla="*/ 182776 h 3595460"/>
              <a:gd name="connsiteX184" fmla="*/ 3839633 w 7755466"/>
              <a:gd name="connsiteY184" fmla="*/ 203942 h 3595460"/>
              <a:gd name="connsiteX185" fmla="*/ 3852333 w 7755466"/>
              <a:gd name="connsiteY185" fmla="*/ 237809 h 3595460"/>
              <a:gd name="connsiteX186" fmla="*/ 3865033 w 7755466"/>
              <a:gd name="connsiteY186" fmla="*/ 254742 h 3595460"/>
              <a:gd name="connsiteX187" fmla="*/ 3873500 w 7755466"/>
              <a:gd name="connsiteY187" fmla="*/ 284376 h 3595460"/>
              <a:gd name="connsiteX188" fmla="*/ 3886200 w 7755466"/>
              <a:gd name="connsiteY188" fmla="*/ 297076 h 3595460"/>
              <a:gd name="connsiteX189" fmla="*/ 3898900 w 7755466"/>
              <a:gd name="connsiteY189" fmla="*/ 318242 h 3595460"/>
              <a:gd name="connsiteX190" fmla="*/ 3911600 w 7755466"/>
              <a:gd name="connsiteY190" fmla="*/ 335176 h 3595460"/>
              <a:gd name="connsiteX191" fmla="*/ 3915833 w 7755466"/>
              <a:gd name="connsiteY191" fmla="*/ 360576 h 3595460"/>
              <a:gd name="connsiteX192" fmla="*/ 3945466 w 7755466"/>
              <a:gd name="connsiteY192" fmla="*/ 398676 h 3595460"/>
              <a:gd name="connsiteX193" fmla="*/ 3966633 w 7755466"/>
              <a:gd name="connsiteY193" fmla="*/ 449476 h 3595460"/>
              <a:gd name="connsiteX194" fmla="*/ 4000500 w 7755466"/>
              <a:gd name="connsiteY194" fmla="*/ 479109 h 3595460"/>
              <a:gd name="connsiteX195" fmla="*/ 4021666 w 7755466"/>
              <a:gd name="connsiteY195" fmla="*/ 504509 h 3595460"/>
              <a:gd name="connsiteX196" fmla="*/ 4038600 w 7755466"/>
              <a:gd name="connsiteY196" fmla="*/ 542609 h 3595460"/>
              <a:gd name="connsiteX197" fmla="*/ 4055533 w 7755466"/>
              <a:gd name="connsiteY197" fmla="*/ 551076 h 3595460"/>
              <a:gd name="connsiteX198" fmla="*/ 4072466 w 7755466"/>
              <a:gd name="connsiteY198" fmla="*/ 580709 h 3595460"/>
              <a:gd name="connsiteX199" fmla="*/ 4085166 w 7755466"/>
              <a:gd name="connsiteY199" fmla="*/ 606109 h 3595460"/>
              <a:gd name="connsiteX200" fmla="*/ 4106333 w 7755466"/>
              <a:gd name="connsiteY200" fmla="*/ 648442 h 3595460"/>
              <a:gd name="connsiteX201" fmla="*/ 4127500 w 7755466"/>
              <a:gd name="connsiteY201" fmla="*/ 669609 h 3595460"/>
              <a:gd name="connsiteX202" fmla="*/ 4135966 w 7755466"/>
              <a:gd name="connsiteY202" fmla="*/ 690776 h 3595460"/>
              <a:gd name="connsiteX203" fmla="*/ 4144433 w 7755466"/>
              <a:gd name="connsiteY203" fmla="*/ 716176 h 3595460"/>
              <a:gd name="connsiteX204" fmla="*/ 4169833 w 7755466"/>
              <a:gd name="connsiteY204" fmla="*/ 741576 h 3595460"/>
              <a:gd name="connsiteX205" fmla="*/ 4182533 w 7755466"/>
              <a:gd name="connsiteY205" fmla="*/ 775442 h 3595460"/>
              <a:gd name="connsiteX206" fmla="*/ 4195233 w 7755466"/>
              <a:gd name="connsiteY206" fmla="*/ 813542 h 3595460"/>
              <a:gd name="connsiteX207" fmla="*/ 4246033 w 7755466"/>
              <a:gd name="connsiteY207" fmla="*/ 889742 h 3595460"/>
              <a:gd name="connsiteX208" fmla="*/ 4271433 w 7755466"/>
              <a:gd name="connsiteY208" fmla="*/ 927842 h 3595460"/>
              <a:gd name="connsiteX209" fmla="*/ 4292600 w 7755466"/>
              <a:gd name="connsiteY209" fmla="*/ 978642 h 3595460"/>
              <a:gd name="connsiteX210" fmla="*/ 4339166 w 7755466"/>
              <a:gd name="connsiteY210" fmla="*/ 1071776 h 3595460"/>
              <a:gd name="connsiteX211" fmla="*/ 4351866 w 7755466"/>
              <a:gd name="connsiteY211" fmla="*/ 1114109 h 3595460"/>
              <a:gd name="connsiteX212" fmla="*/ 4419600 w 7755466"/>
              <a:gd name="connsiteY212" fmla="*/ 1224176 h 3595460"/>
              <a:gd name="connsiteX213" fmla="*/ 4440766 w 7755466"/>
              <a:gd name="connsiteY213" fmla="*/ 1296142 h 3595460"/>
              <a:gd name="connsiteX214" fmla="*/ 4508500 w 7755466"/>
              <a:gd name="connsiteY214" fmla="*/ 1410442 h 3595460"/>
              <a:gd name="connsiteX215" fmla="*/ 4572000 w 7755466"/>
              <a:gd name="connsiteY215" fmla="*/ 1537442 h 3595460"/>
              <a:gd name="connsiteX216" fmla="*/ 4639733 w 7755466"/>
              <a:gd name="connsiteY216" fmla="*/ 1668676 h 3595460"/>
              <a:gd name="connsiteX217" fmla="*/ 4673600 w 7755466"/>
              <a:gd name="connsiteY217" fmla="*/ 1740642 h 3595460"/>
              <a:gd name="connsiteX218" fmla="*/ 4745566 w 7755466"/>
              <a:gd name="connsiteY218" fmla="*/ 1854942 h 3595460"/>
              <a:gd name="connsiteX219" fmla="*/ 4770966 w 7755466"/>
              <a:gd name="connsiteY219" fmla="*/ 1926909 h 3595460"/>
              <a:gd name="connsiteX220" fmla="*/ 4842933 w 7755466"/>
              <a:gd name="connsiteY220" fmla="*/ 2041209 h 3595460"/>
              <a:gd name="connsiteX221" fmla="*/ 4893733 w 7755466"/>
              <a:gd name="connsiteY221" fmla="*/ 2151276 h 3595460"/>
              <a:gd name="connsiteX222" fmla="*/ 4974166 w 7755466"/>
              <a:gd name="connsiteY222" fmla="*/ 2303676 h 3595460"/>
              <a:gd name="connsiteX223" fmla="*/ 4995333 w 7755466"/>
              <a:gd name="connsiteY223" fmla="*/ 2350242 h 3595460"/>
              <a:gd name="connsiteX224" fmla="*/ 5008033 w 7755466"/>
              <a:gd name="connsiteY224" fmla="*/ 2396809 h 3595460"/>
              <a:gd name="connsiteX225" fmla="*/ 5071533 w 7755466"/>
              <a:gd name="connsiteY225" fmla="*/ 2532276 h 3595460"/>
              <a:gd name="connsiteX226" fmla="*/ 5122333 w 7755466"/>
              <a:gd name="connsiteY226" fmla="*/ 2659276 h 3595460"/>
              <a:gd name="connsiteX227" fmla="*/ 5143500 w 7755466"/>
              <a:gd name="connsiteY227" fmla="*/ 2705842 h 3595460"/>
              <a:gd name="connsiteX228" fmla="*/ 5168900 w 7755466"/>
              <a:gd name="connsiteY228" fmla="*/ 2777809 h 3595460"/>
              <a:gd name="connsiteX229" fmla="*/ 5190066 w 7755466"/>
              <a:gd name="connsiteY229" fmla="*/ 2849776 h 3595460"/>
              <a:gd name="connsiteX230" fmla="*/ 5215466 w 7755466"/>
              <a:gd name="connsiteY230" fmla="*/ 2925976 h 3595460"/>
              <a:gd name="connsiteX231" fmla="*/ 5223933 w 7755466"/>
              <a:gd name="connsiteY231" fmla="*/ 2959842 h 3595460"/>
              <a:gd name="connsiteX232" fmla="*/ 5228166 w 7755466"/>
              <a:gd name="connsiteY232" fmla="*/ 2985242 h 3595460"/>
              <a:gd name="connsiteX233" fmla="*/ 5240866 w 7755466"/>
              <a:gd name="connsiteY233" fmla="*/ 3014876 h 3595460"/>
              <a:gd name="connsiteX234" fmla="*/ 5274733 w 7755466"/>
              <a:gd name="connsiteY234" fmla="*/ 3095309 h 3595460"/>
              <a:gd name="connsiteX235" fmla="*/ 5283200 w 7755466"/>
              <a:gd name="connsiteY235" fmla="*/ 3141876 h 3595460"/>
              <a:gd name="connsiteX236" fmla="*/ 5291666 w 7755466"/>
              <a:gd name="connsiteY236" fmla="*/ 3163042 h 3595460"/>
              <a:gd name="connsiteX237" fmla="*/ 5304366 w 7755466"/>
              <a:gd name="connsiteY237" fmla="*/ 3171509 h 3595460"/>
              <a:gd name="connsiteX238" fmla="*/ 5334000 w 7755466"/>
              <a:gd name="connsiteY238" fmla="*/ 3230776 h 3595460"/>
              <a:gd name="connsiteX239" fmla="*/ 5355166 w 7755466"/>
              <a:gd name="connsiteY239" fmla="*/ 3264642 h 3595460"/>
              <a:gd name="connsiteX240" fmla="*/ 5363633 w 7755466"/>
              <a:gd name="connsiteY240" fmla="*/ 3277342 h 3595460"/>
              <a:gd name="connsiteX241" fmla="*/ 5376333 w 7755466"/>
              <a:gd name="connsiteY241" fmla="*/ 3281576 h 3595460"/>
              <a:gd name="connsiteX242" fmla="*/ 5401733 w 7755466"/>
              <a:gd name="connsiteY242" fmla="*/ 3298509 h 3595460"/>
              <a:gd name="connsiteX243" fmla="*/ 5427133 w 7755466"/>
              <a:gd name="connsiteY243" fmla="*/ 3306976 h 3595460"/>
              <a:gd name="connsiteX244" fmla="*/ 5461000 w 7755466"/>
              <a:gd name="connsiteY244" fmla="*/ 3323909 h 3595460"/>
              <a:gd name="connsiteX245" fmla="*/ 5499100 w 7755466"/>
              <a:gd name="connsiteY245" fmla="*/ 3336609 h 3595460"/>
              <a:gd name="connsiteX246" fmla="*/ 5520266 w 7755466"/>
              <a:gd name="connsiteY246" fmla="*/ 3349309 h 3595460"/>
              <a:gd name="connsiteX247" fmla="*/ 5549900 w 7755466"/>
              <a:gd name="connsiteY247" fmla="*/ 3353542 h 3595460"/>
              <a:gd name="connsiteX248" fmla="*/ 5566833 w 7755466"/>
              <a:gd name="connsiteY248" fmla="*/ 3357776 h 3595460"/>
              <a:gd name="connsiteX249" fmla="*/ 5604933 w 7755466"/>
              <a:gd name="connsiteY249" fmla="*/ 3366242 h 3595460"/>
              <a:gd name="connsiteX250" fmla="*/ 5621866 w 7755466"/>
              <a:gd name="connsiteY250" fmla="*/ 3370476 h 3595460"/>
              <a:gd name="connsiteX251" fmla="*/ 5664200 w 7755466"/>
              <a:gd name="connsiteY251" fmla="*/ 3378942 h 3595460"/>
              <a:gd name="connsiteX252" fmla="*/ 5676900 w 7755466"/>
              <a:gd name="connsiteY252" fmla="*/ 3383176 h 3595460"/>
              <a:gd name="connsiteX253" fmla="*/ 5710766 w 7755466"/>
              <a:gd name="connsiteY253" fmla="*/ 3391642 h 3595460"/>
              <a:gd name="connsiteX254" fmla="*/ 5799666 w 7755466"/>
              <a:gd name="connsiteY254" fmla="*/ 3400109 h 3595460"/>
              <a:gd name="connsiteX255" fmla="*/ 5871633 w 7755466"/>
              <a:gd name="connsiteY255" fmla="*/ 3421276 h 3595460"/>
              <a:gd name="connsiteX256" fmla="*/ 5922433 w 7755466"/>
              <a:gd name="connsiteY256" fmla="*/ 3429742 h 3595460"/>
              <a:gd name="connsiteX257" fmla="*/ 5939366 w 7755466"/>
              <a:gd name="connsiteY257" fmla="*/ 3433976 h 3595460"/>
              <a:gd name="connsiteX258" fmla="*/ 6371166 w 7755466"/>
              <a:gd name="connsiteY258" fmla="*/ 3442442 h 3595460"/>
              <a:gd name="connsiteX259" fmla="*/ 6726766 w 7755466"/>
              <a:gd name="connsiteY259" fmla="*/ 3450909 h 3595460"/>
              <a:gd name="connsiteX260" fmla="*/ 6786033 w 7755466"/>
              <a:gd name="connsiteY260" fmla="*/ 3459376 h 3595460"/>
              <a:gd name="connsiteX261" fmla="*/ 6849533 w 7755466"/>
              <a:gd name="connsiteY261" fmla="*/ 3463609 h 3595460"/>
              <a:gd name="connsiteX262" fmla="*/ 6925733 w 7755466"/>
              <a:gd name="connsiteY262" fmla="*/ 3476309 h 3595460"/>
              <a:gd name="connsiteX263" fmla="*/ 6963833 w 7755466"/>
              <a:gd name="connsiteY263" fmla="*/ 3480542 h 3595460"/>
              <a:gd name="connsiteX264" fmla="*/ 6997700 w 7755466"/>
              <a:gd name="connsiteY264" fmla="*/ 3489009 h 3595460"/>
              <a:gd name="connsiteX265" fmla="*/ 7069666 w 7755466"/>
              <a:gd name="connsiteY265" fmla="*/ 3497476 h 3595460"/>
              <a:gd name="connsiteX266" fmla="*/ 7133166 w 7755466"/>
              <a:gd name="connsiteY266" fmla="*/ 3514409 h 3595460"/>
              <a:gd name="connsiteX267" fmla="*/ 7162800 w 7755466"/>
              <a:gd name="connsiteY267" fmla="*/ 3522876 h 3595460"/>
              <a:gd name="connsiteX268" fmla="*/ 7209366 w 7755466"/>
              <a:gd name="connsiteY268" fmla="*/ 3531342 h 3595460"/>
              <a:gd name="connsiteX269" fmla="*/ 7234766 w 7755466"/>
              <a:gd name="connsiteY269" fmla="*/ 3539809 h 3595460"/>
              <a:gd name="connsiteX270" fmla="*/ 7298266 w 7755466"/>
              <a:gd name="connsiteY270" fmla="*/ 3544042 h 3595460"/>
              <a:gd name="connsiteX271" fmla="*/ 7387166 w 7755466"/>
              <a:gd name="connsiteY271" fmla="*/ 3560976 h 3595460"/>
              <a:gd name="connsiteX272" fmla="*/ 7433733 w 7755466"/>
              <a:gd name="connsiteY272" fmla="*/ 3569442 h 3595460"/>
              <a:gd name="connsiteX273" fmla="*/ 7577666 w 7755466"/>
              <a:gd name="connsiteY273" fmla="*/ 3582142 h 3595460"/>
              <a:gd name="connsiteX274" fmla="*/ 7590366 w 7755466"/>
              <a:gd name="connsiteY274" fmla="*/ 3586376 h 3595460"/>
              <a:gd name="connsiteX275" fmla="*/ 7755466 w 7755466"/>
              <a:gd name="connsiteY275" fmla="*/ 3594842 h 3595460"/>
              <a:gd name="connsiteX0" fmla="*/ 0 w 7755466"/>
              <a:gd name="connsiteY0" fmla="*/ 3476309 h 3595460"/>
              <a:gd name="connsiteX1" fmla="*/ 29633 w 7755466"/>
              <a:gd name="connsiteY1" fmla="*/ 3480542 h 3595460"/>
              <a:gd name="connsiteX2" fmla="*/ 59266 w 7755466"/>
              <a:gd name="connsiteY2" fmla="*/ 3463609 h 3595460"/>
              <a:gd name="connsiteX3" fmla="*/ 84666 w 7755466"/>
              <a:gd name="connsiteY3" fmla="*/ 3442442 h 3595460"/>
              <a:gd name="connsiteX4" fmla="*/ 101600 w 7755466"/>
              <a:gd name="connsiteY4" fmla="*/ 3429742 h 3595460"/>
              <a:gd name="connsiteX5" fmla="*/ 114300 w 7755466"/>
              <a:gd name="connsiteY5" fmla="*/ 3412809 h 3595460"/>
              <a:gd name="connsiteX6" fmla="*/ 135466 w 7755466"/>
              <a:gd name="connsiteY6" fmla="*/ 3400109 h 3595460"/>
              <a:gd name="connsiteX7" fmla="*/ 173566 w 7755466"/>
              <a:gd name="connsiteY7" fmla="*/ 3362009 h 3595460"/>
              <a:gd name="connsiteX8" fmla="*/ 203200 w 7755466"/>
              <a:gd name="connsiteY8" fmla="*/ 3323909 h 3595460"/>
              <a:gd name="connsiteX9" fmla="*/ 220133 w 7755466"/>
              <a:gd name="connsiteY9" fmla="*/ 3298509 h 3595460"/>
              <a:gd name="connsiteX10" fmla="*/ 245533 w 7755466"/>
              <a:gd name="connsiteY10" fmla="*/ 3277342 h 3595460"/>
              <a:gd name="connsiteX11" fmla="*/ 262466 w 7755466"/>
              <a:gd name="connsiteY11" fmla="*/ 3247709 h 3595460"/>
              <a:gd name="connsiteX12" fmla="*/ 266700 w 7755466"/>
              <a:gd name="connsiteY12" fmla="*/ 3226542 h 3595460"/>
              <a:gd name="connsiteX13" fmla="*/ 279400 w 7755466"/>
              <a:gd name="connsiteY13" fmla="*/ 3209609 h 3595460"/>
              <a:gd name="connsiteX14" fmla="*/ 287866 w 7755466"/>
              <a:gd name="connsiteY14" fmla="*/ 3196909 h 3595460"/>
              <a:gd name="connsiteX15" fmla="*/ 300566 w 7755466"/>
              <a:gd name="connsiteY15" fmla="*/ 3188442 h 3595460"/>
              <a:gd name="connsiteX16" fmla="*/ 313266 w 7755466"/>
              <a:gd name="connsiteY16" fmla="*/ 3175742 h 3595460"/>
              <a:gd name="connsiteX17" fmla="*/ 334433 w 7755466"/>
              <a:gd name="connsiteY17" fmla="*/ 3146109 h 3595460"/>
              <a:gd name="connsiteX18" fmla="*/ 347133 w 7755466"/>
              <a:gd name="connsiteY18" fmla="*/ 3120709 h 3595460"/>
              <a:gd name="connsiteX19" fmla="*/ 364066 w 7755466"/>
              <a:gd name="connsiteY19" fmla="*/ 3103776 h 3595460"/>
              <a:gd name="connsiteX20" fmla="*/ 376766 w 7755466"/>
              <a:gd name="connsiteY20" fmla="*/ 3086842 h 3595460"/>
              <a:gd name="connsiteX21" fmla="*/ 402166 w 7755466"/>
              <a:gd name="connsiteY21" fmla="*/ 3057209 h 3595460"/>
              <a:gd name="connsiteX22" fmla="*/ 414866 w 7755466"/>
              <a:gd name="connsiteY22" fmla="*/ 3040276 h 3595460"/>
              <a:gd name="connsiteX23" fmla="*/ 436033 w 7755466"/>
              <a:gd name="connsiteY23" fmla="*/ 3019109 h 3595460"/>
              <a:gd name="connsiteX24" fmla="*/ 444500 w 7755466"/>
              <a:gd name="connsiteY24" fmla="*/ 3006409 h 3595460"/>
              <a:gd name="connsiteX25" fmla="*/ 474133 w 7755466"/>
              <a:gd name="connsiteY25" fmla="*/ 2993709 h 3595460"/>
              <a:gd name="connsiteX26" fmla="*/ 478366 w 7755466"/>
              <a:gd name="connsiteY26" fmla="*/ 2981009 h 3595460"/>
              <a:gd name="connsiteX27" fmla="*/ 499533 w 7755466"/>
              <a:gd name="connsiteY27" fmla="*/ 2955609 h 3595460"/>
              <a:gd name="connsiteX28" fmla="*/ 524933 w 7755466"/>
              <a:gd name="connsiteY28" fmla="*/ 2942909 h 3595460"/>
              <a:gd name="connsiteX29" fmla="*/ 571500 w 7755466"/>
              <a:gd name="connsiteY29" fmla="*/ 2883642 h 3595460"/>
              <a:gd name="connsiteX30" fmla="*/ 588433 w 7755466"/>
              <a:gd name="connsiteY30" fmla="*/ 2875176 h 3595460"/>
              <a:gd name="connsiteX31" fmla="*/ 601133 w 7755466"/>
              <a:gd name="connsiteY31" fmla="*/ 2862476 h 3595460"/>
              <a:gd name="connsiteX32" fmla="*/ 630766 w 7755466"/>
              <a:gd name="connsiteY32" fmla="*/ 2837076 h 3595460"/>
              <a:gd name="connsiteX33" fmla="*/ 639233 w 7755466"/>
              <a:gd name="connsiteY33" fmla="*/ 2820142 h 3595460"/>
              <a:gd name="connsiteX34" fmla="*/ 673100 w 7755466"/>
              <a:gd name="connsiteY34" fmla="*/ 2803209 h 3595460"/>
              <a:gd name="connsiteX35" fmla="*/ 681566 w 7755466"/>
              <a:gd name="connsiteY35" fmla="*/ 2790509 h 3595460"/>
              <a:gd name="connsiteX36" fmla="*/ 694266 w 7755466"/>
              <a:gd name="connsiteY36" fmla="*/ 2777809 h 3595460"/>
              <a:gd name="connsiteX37" fmla="*/ 706966 w 7755466"/>
              <a:gd name="connsiteY37" fmla="*/ 2752409 h 3595460"/>
              <a:gd name="connsiteX38" fmla="*/ 723900 w 7755466"/>
              <a:gd name="connsiteY38" fmla="*/ 2743942 h 3595460"/>
              <a:gd name="connsiteX39" fmla="*/ 736600 w 7755466"/>
              <a:gd name="connsiteY39" fmla="*/ 2731242 h 3595460"/>
              <a:gd name="connsiteX40" fmla="*/ 745066 w 7755466"/>
              <a:gd name="connsiteY40" fmla="*/ 2718542 h 3595460"/>
              <a:gd name="connsiteX41" fmla="*/ 787400 w 7755466"/>
              <a:gd name="connsiteY41" fmla="*/ 2680442 h 3595460"/>
              <a:gd name="connsiteX42" fmla="*/ 808566 w 7755466"/>
              <a:gd name="connsiteY42" fmla="*/ 2650809 h 3595460"/>
              <a:gd name="connsiteX43" fmla="*/ 825500 w 7755466"/>
              <a:gd name="connsiteY43" fmla="*/ 2633876 h 3595460"/>
              <a:gd name="connsiteX44" fmla="*/ 846666 w 7755466"/>
              <a:gd name="connsiteY44" fmla="*/ 2616942 h 3595460"/>
              <a:gd name="connsiteX45" fmla="*/ 876300 w 7755466"/>
              <a:gd name="connsiteY45" fmla="*/ 2574609 h 3595460"/>
              <a:gd name="connsiteX46" fmla="*/ 889000 w 7755466"/>
              <a:gd name="connsiteY46" fmla="*/ 2566142 h 3595460"/>
              <a:gd name="connsiteX47" fmla="*/ 901700 w 7755466"/>
              <a:gd name="connsiteY47" fmla="*/ 2544976 h 3595460"/>
              <a:gd name="connsiteX48" fmla="*/ 914400 w 7755466"/>
              <a:gd name="connsiteY48" fmla="*/ 2528042 h 3595460"/>
              <a:gd name="connsiteX49" fmla="*/ 922866 w 7755466"/>
              <a:gd name="connsiteY49" fmla="*/ 2506876 h 3595460"/>
              <a:gd name="connsiteX50" fmla="*/ 939800 w 7755466"/>
              <a:gd name="connsiteY50" fmla="*/ 2494176 h 3595460"/>
              <a:gd name="connsiteX51" fmla="*/ 952500 w 7755466"/>
              <a:gd name="connsiteY51" fmla="*/ 2481476 h 3595460"/>
              <a:gd name="connsiteX52" fmla="*/ 969433 w 7755466"/>
              <a:gd name="connsiteY52" fmla="*/ 2451842 h 3595460"/>
              <a:gd name="connsiteX53" fmla="*/ 990600 w 7755466"/>
              <a:gd name="connsiteY53" fmla="*/ 2426442 h 3595460"/>
              <a:gd name="connsiteX54" fmla="*/ 1007533 w 7755466"/>
              <a:gd name="connsiteY54" fmla="*/ 2401042 h 3595460"/>
              <a:gd name="connsiteX55" fmla="*/ 1011766 w 7755466"/>
              <a:gd name="connsiteY55" fmla="*/ 2388342 h 3595460"/>
              <a:gd name="connsiteX56" fmla="*/ 1041400 w 7755466"/>
              <a:gd name="connsiteY56" fmla="*/ 2350242 h 3595460"/>
              <a:gd name="connsiteX57" fmla="*/ 1062566 w 7755466"/>
              <a:gd name="connsiteY57" fmla="*/ 2316376 h 3595460"/>
              <a:gd name="connsiteX58" fmla="*/ 1075266 w 7755466"/>
              <a:gd name="connsiteY58" fmla="*/ 2282509 h 3595460"/>
              <a:gd name="connsiteX59" fmla="*/ 1087966 w 7755466"/>
              <a:gd name="connsiteY59" fmla="*/ 2261342 h 3595460"/>
              <a:gd name="connsiteX60" fmla="*/ 1113366 w 7755466"/>
              <a:gd name="connsiteY60" fmla="*/ 2227476 h 3595460"/>
              <a:gd name="connsiteX61" fmla="*/ 1126066 w 7755466"/>
              <a:gd name="connsiteY61" fmla="*/ 2197842 h 3595460"/>
              <a:gd name="connsiteX62" fmla="*/ 1130300 w 7755466"/>
              <a:gd name="connsiteY62" fmla="*/ 2185142 h 3595460"/>
              <a:gd name="connsiteX63" fmla="*/ 1143000 w 7755466"/>
              <a:gd name="connsiteY63" fmla="*/ 2176676 h 3595460"/>
              <a:gd name="connsiteX64" fmla="*/ 1151466 w 7755466"/>
              <a:gd name="connsiteY64" fmla="*/ 2155509 h 3595460"/>
              <a:gd name="connsiteX65" fmla="*/ 1185333 w 7755466"/>
              <a:gd name="connsiteY65" fmla="*/ 2125876 h 3595460"/>
              <a:gd name="connsiteX66" fmla="*/ 1214966 w 7755466"/>
              <a:gd name="connsiteY66" fmla="*/ 2096242 h 3595460"/>
              <a:gd name="connsiteX67" fmla="*/ 1231900 w 7755466"/>
              <a:gd name="connsiteY67" fmla="*/ 2079309 h 3595460"/>
              <a:gd name="connsiteX68" fmla="*/ 1253066 w 7755466"/>
              <a:gd name="connsiteY68" fmla="*/ 2070842 h 3595460"/>
              <a:gd name="connsiteX69" fmla="*/ 1265766 w 7755466"/>
              <a:gd name="connsiteY69" fmla="*/ 2058142 h 3595460"/>
              <a:gd name="connsiteX70" fmla="*/ 1270000 w 7755466"/>
              <a:gd name="connsiteY70" fmla="*/ 2045442 h 3595460"/>
              <a:gd name="connsiteX71" fmla="*/ 1286933 w 7755466"/>
              <a:gd name="connsiteY71" fmla="*/ 2036976 h 3595460"/>
              <a:gd name="connsiteX72" fmla="*/ 1303866 w 7755466"/>
              <a:gd name="connsiteY72" fmla="*/ 2024276 h 3595460"/>
              <a:gd name="connsiteX73" fmla="*/ 1329266 w 7755466"/>
              <a:gd name="connsiteY73" fmla="*/ 1998876 h 3595460"/>
              <a:gd name="connsiteX74" fmla="*/ 1358900 w 7755466"/>
              <a:gd name="connsiteY74" fmla="*/ 1977709 h 3595460"/>
              <a:gd name="connsiteX75" fmla="*/ 1388533 w 7755466"/>
              <a:gd name="connsiteY75" fmla="*/ 1956542 h 3595460"/>
              <a:gd name="connsiteX76" fmla="*/ 1405466 w 7755466"/>
              <a:gd name="connsiteY76" fmla="*/ 1935376 h 3595460"/>
              <a:gd name="connsiteX77" fmla="*/ 1430866 w 7755466"/>
              <a:gd name="connsiteY77" fmla="*/ 1926909 h 3595460"/>
              <a:gd name="connsiteX78" fmla="*/ 1473200 w 7755466"/>
              <a:gd name="connsiteY78" fmla="*/ 1918442 h 3595460"/>
              <a:gd name="connsiteX79" fmla="*/ 1519766 w 7755466"/>
              <a:gd name="connsiteY79" fmla="*/ 1931142 h 3595460"/>
              <a:gd name="connsiteX80" fmla="*/ 1540933 w 7755466"/>
              <a:gd name="connsiteY80" fmla="*/ 1935376 h 3595460"/>
              <a:gd name="connsiteX81" fmla="*/ 1595966 w 7755466"/>
              <a:gd name="connsiteY81" fmla="*/ 1956542 h 3595460"/>
              <a:gd name="connsiteX82" fmla="*/ 1625600 w 7755466"/>
              <a:gd name="connsiteY82" fmla="*/ 1969242 h 3595460"/>
              <a:gd name="connsiteX83" fmla="*/ 1646766 w 7755466"/>
              <a:gd name="connsiteY83" fmla="*/ 1977709 h 3595460"/>
              <a:gd name="connsiteX84" fmla="*/ 1680633 w 7755466"/>
              <a:gd name="connsiteY84" fmla="*/ 1998876 h 3595460"/>
              <a:gd name="connsiteX85" fmla="*/ 1706033 w 7755466"/>
              <a:gd name="connsiteY85" fmla="*/ 2041209 h 3595460"/>
              <a:gd name="connsiteX86" fmla="*/ 1718733 w 7755466"/>
              <a:gd name="connsiteY86" fmla="*/ 2062376 h 3595460"/>
              <a:gd name="connsiteX87" fmla="*/ 1739900 w 7755466"/>
              <a:gd name="connsiteY87" fmla="*/ 2092009 h 3595460"/>
              <a:gd name="connsiteX88" fmla="*/ 1752600 w 7755466"/>
              <a:gd name="connsiteY88" fmla="*/ 2108942 h 3595460"/>
              <a:gd name="connsiteX89" fmla="*/ 1769533 w 7755466"/>
              <a:gd name="connsiteY89" fmla="*/ 2151276 h 3595460"/>
              <a:gd name="connsiteX90" fmla="*/ 1782233 w 7755466"/>
              <a:gd name="connsiteY90" fmla="*/ 2176676 h 3595460"/>
              <a:gd name="connsiteX91" fmla="*/ 1799166 w 7755466"/>
              <a:gd name="connsiteY91" fmla="*/ 2189376 h 3595460"/>
              <a:gd name="connsiteX92" fmla="*/ 2015066 w 7755466"/>
              <a:gd name="connsiteY92" fmla="*/ 2460309 h 3595460"/>
              <a:gd name="connsiteX93" fmla="*/ 2214033 w 7755466"/>
              <a:gd name="connsiteY93" fmla="*/ 2168209 h 3595460"/>
              <a:gd name="connsiteX94" fmla="*/ 2235200 w 7755466"/>
              <a:gd name="connsiteY94" fmla="*/ 2147042 h 3595460"/>
              <a:gd name="connsiteX95" fmla="*/ 2239433 w 7755466"/>
              <a:gd name="connsiteY95" fmla="*/ 2125876 h 3595460"/>
              <a:gd name="connsiteX96" fmla="*/ 2247900 w 7755466"/>
              <a:gd name="connsiteY96" fmla="*/ 2113176 h 3595460"/>
              <a:gd name="connsiteX97" fmla="*/ 2252133 w 7755466"/>
              <a:gd name="connsiteY97" fmla="*/ 2087776 h 3595460"/>
              <a:gd name="connsiteX98" fmla="*/ 2256366 w 7755466"/>
              <a:gd name="connsiteY98" fmla="*/ 2075076 h 3595460"/>
              <a:gd name="connsiteX99" fmla="*/ 2260600 w 7755466"/>
              <a:gd name="connsiteY99" fmla="*/ 2053909 h 3595460"/>
              <a:gd name="connsiteX100" fmla="*/ 2273300 w 7755466"/>
              <a:gd name="connsiteY100" fmla="*/ 2032742 h 3595460"/>
              <a:gd name="connsiteX101" fmla="*/ 2286000 w 7755466"/>
              <a:gd name="connsiteY101" fmla="*/ 2007342 h 3595460"/>
              <a:gd name="connsiteX102" fmla="*/ 2302933 w 7755466"/>
              <a:gd name="connsiteY102" fmla="*/ 1956542 h 3595460"/>
              <a:gd name="connsiteX103" fmla="*/ 2332566 w 7755466"/>
              <a:gd name="connsiteY103" fmla="*/ 1909976 h 3595460"/>
              <a:gd name="connsiteX104" fmla="*/ 2341033 w 7755466"/>
              <a:gd name="connsiteY104" fmla="*/ 1880342 h 3595460"/>
              <a:gd name="connsiteX105" fmla="*/ 2370666 w 7755466"/>
              <a:gd name="connsiteY105" fmla="*/ 1829542 h 3595460"/>
              <a:gd name="connsiteX106" fmla="*/ 2387600 w 7755466"/>
              <a:gd name="connsiteY106" fmla="*/ 1774509 h 3595460"/>
              <a:gd name="connsiteX107" fmla="*/ 2404533 w 7755466"/>
              <a:gd name="connsiteY107" fmla="*/ 1757576 h 3595460"/>
              <a:gd name="connsiteX108" fmla="*/ 2413000 w 7755466"/>
              <a:gd name="connsiteY108" fmla="*/ 1719476 h 3595460"/>
              <a:gd name="connsiteX109" fmla="*/ 2425700 w 7755466"/>
              <a:gd name="connsiteY109" fmla="*/ 1706776 h 3595460"/>
              <a:gd name="connsiteX110" fmla="*/ 2434166 w 7755466"/>
              <a:gd name="connsiteY110" fmla="*/ 1681376 h 3595460"/>
              <a:gd name="connsiteX111" fmla="*/ 2455333 w 7755466"/>
              <a:gd name="connsiteY111" fmla="*/ 1639042 h 3595460"/>
              <a:gd name="connsiteX112" fmla="*/ 2484966 w 7755466"/>
              <a:gd name="connsiteY112" fmla="*/ 1605176 h 3595460"/>
              <a:gd name="connsiteX113" fmla="*/ 2493433 w 7755466"/>
              <a:gd name="connsiteY113" fmla="*/ 1571309 h 3595460"/>
              <a:gd name="connsiteX114" fmla="*/ 2497666 w 7755466"/>
              <a:gd name="connsiteY114" fmla="*/ 1554376 h 3595460"/>
              <a:gd name="connsiteX115" fmla="*/ 2518833 w 7755466"/>
              <a:gd name="connsiteY115" fmla="*/ 1524742 h 3595460"/>
              <a:gd name="connsiteX116" fmla="*/ 2561166 w 7755466"/>
              <a:gd name="connsiteY116" fmla="*/ 1461242 h 3595460"/>
              <a:gd name="connsiteX117" fmla="*/ 2586566 w 7755466"/>
              <a:gd name="connsiteY117" fmla="*/ 1410442 h 3595460"/>
              <a:gd name="connsiteX118" fmla="*/ 2595033 w 7755466"/>
              <a:gd name="connsiteY118" fmla="*/ 1389276 h 3595460"/>
              <a:gd name="connsiteX119" fmla="*/ 2599266 w 7755466"/>
              <a:gd name="connsiteY119" fmla="*/ 1372342 h 3595460"/>
              <a:gd name="connsiteX120" fmla="*/ 2624666 w 7755466"/>
              <a:gd name="connsiteY120" fmla="*/ 1334242 h 3595460"/>
              <a:gd name="connsiteX121" fmla="*/ 2645833 w 7755466"/>
              <a:gd name="connsiteY121" fmla="*/ 1291909 h 3595460"/>
              <a:gd name="connsiteX122" fmla="*/ 2650066 w 7755466"/>
              <a:gd name="connsiteY122" fmla="*/ 1279209 h 3595460"/>
              <a:gd name="connsiteX123" fmla="*/ 2654300 w 7755466"/>
              <a:gd name="connsiteY123" fmla="*/ 1258042 h 3595460"/>
              <a:gd name="connsiteX124" fmla="*/ 2662766 w 7755466"/>
              <a:gd name="connsiteY124" fmla="*/ 1245342 h 3595460"/>
              <a:gd name="connsiteX125" fmla="*/ 2696633 w 7755466"/>
              <a:gd name="connsiteY125" fmla="*/ 1194542 h 3595460"/>
              <a:gd name="connsiteX126" fmla="*/ 2705100 w 7755466"/>
              <a:gd name="connsiteY126" fmla="*/ 1173376 h 3595460"/>
              <a:gd name="connsiteX127" fmla="*/ 2709333 w 7755466"/>
              <a:gd name="connsiteY127" fmla="*/ 1160676 h 3595460"/>
              <a:gd name="connsiteX128" fmla="*/ 2722033 w 7755466"/>
              <a:gd name="connsiteY128" fmla="*/ 1139509 h 3595460"/>
              <a:gd name="connsiteX129" fmla="*/ 2726266 w 7755466"/>
              <a:gd name="connsiteY129" fmla="*/ 1126809 h 3595460"/>
              <a:gd name="connsiteX130" fmla="*/ 2751666 w 7755466"/>
              <a:gd name="connsiteY130" fmla="*/ 1084476 h 3595460"/>
              <a:gd name="connsiteX131" fmla="*/ 2772833 w 7755466"/>
              <a:gd name="connsiteY131" fmla="*/ 1050609 h 3595460"/>
              <a:gd name="connsiteX132" fmla="*/ 2789766 w 7755466"/>
              <a:gd name="connsiteY132" fmla="*/ 1025209 h 3595460"/>
              <a:gd name="connsiteX133" fmla="*/ 2810933 w 7755466"/>
              <a:gd name="connsiteY133" fmla="*/ 995576 h 3595460"/>
              <a:gd name="connsiteX134" fmla="*/ 2827866 w 7755466"/>
              <a:gd name="connsiteY134" fmla="*/ 953242 h 3595460"/>
              <a:gd name="connsiteX135" fmla="*/ 2836333 w 7755466"/>
              <a:gd name="connsiteY135" fmla="*/ 932076 h 3595460"/>
              <a:gd name="connsiteX136" fmla="*/ 2853266 w 7755466"/>
              <a:gd name="connsiteY136" fmla="*/ 923609 h 3595460"/>
              <a:gd name="connsiteX137" fmla="*/ 2878666 w 7755466"/>
              <a:gd name="connsiteY137" fmla="*/ 885509 h 3595460"/>
              <a:gd name="connsiteX138" fmla="*/ 2887133 w 7755466"/>
              <a:gd name="connsiteY138" fmla="*/ 872809 h 3595460"/>
              <a:gd name="connsiteX139" fmla="*/ 2908300 w 7755466"/>
              <a:gd name="connsiteY139" fmla="*/ 830476 h 3595460"/>
              <a:gd name="connsiteX140" fmla="*/ 2912533 w 7755466"/>
              <a:gd name="connsiteY140" fmla="*/ 817776 h 3595460"/>
              <a:gd name="connsiteX141" fmla="*/ 2942166 w 7755466"/>
              <a:gd name="connsiteY141" fmla="*/ 788142 h 3595460"/>
              <a:gd name="connsiteX142" fmla="*/ 2946400 w 7755466"/>
              <a:gd name="connsiteY142" fmla="*/ 766976 h 3595460"/>
              <a:gd name="connsiteX143" fmla="*/ 2988733 w 7755466"/>
              <a:gd name="connsiteY143" fmla="*/ 699242 h 3595460"/>
              <a:gd name="connsiteX144" fmla="*/ 3014133 w 7755466"/>
              <a:gd name="connsiteY144" fmla="*/ 665376 h 3595460"/>
              <a:gd name="connsiteX145" fmla="*/ 3026833 w 7755466"/>
              <a:gd name="connsiteY145" fmla="*/ 644209 h 3595460"/>
              <a:gd name="connsiteX146" fmla="*/ 3048000 w 7755466"/>
              <a:gd name="connsiteY146" fmla="*/ 627276 h 3595460"/>
              <a:gd name="connsiteX147" fmla="*/ 3069166 w 7755466"/>
              <a:gd name="connsiteY147" fmla="*/ 593409 h 3595460"/>
              <a:gd name="connsiteX148" fmla="*/ 3073400 w 7755466"/>
              <a:gd name="connsiteY148" fmla="*/ 580709 h 3595460"/>
              <a:gd name="connsiteX149" fmla="*/ 3098800 w 7755466"/>
              <a:gd name="connsiteY149" fmla="*/ 555309 h 3595460"/>
              <a:gd name="connsiteX150" fmla="*/ 3111500 w 7755466"/>
              <a:gd name="connsiteY150" fmla="*/ 525676 h 3595460"/>
              <a:gd name="connsiteX151" fmla="*/ 3132666 w 7755466"/>
              <a:gd name="connsiteY151" fmla="*/ 487576 h 3595460"/>
              <a:gd name="connsiteX152" fmla="*/ 3153833 w 7755466"/>
              <a:gd name="connsiteY152" fmla="*/ 470642 h 3595460"/>
              <a:gd name="connsiteX153" fmla="*/ 3179233 w 7755466"/>
              <a:gd name="connsiteY153" fmla="*/ 436776 h 3595460"/>
              <a:gd name="connsiteX154" fmla="*/ 3204633 w 7755466"/>
              <a:gd name="connsiteY154" fmla="*/ 411376 h 3595460"/>
              <a:gd name="connsiteX155" fmla="*/ 3221566 w 7755466"/>
              <a:gd name="connsiteY155" fmla="*/ 390209 h 3595460"/>
              <a:gd name="connsiteX156" fmla="*/ 3230033 w 7755466"/>
              <a:gd name="connsiteY156" fmla="*/ 377509 h 3595460"/>
              <a:gd name="connsiteX157" fmla="*/ 3268133 w 7755466"/>
              <a:gd name="connsiteY157" fmla="*/ 339409 h 3595460"/>
              <a:gd name="connsiteX158" fmla="*/ 3285066 w 7755466"/>
              <a:gd name="connsiteY158" fmla="*/ 309776 h 3595460"/>
              <a:gd name="connsiteX159" fmla="*/ 3314700 w 7755466"/>
              <a:gd name="connsiteY159" fmla="*/ 258976 h 3595460"/>
              <a:gd name="connsiteX160" fmla="*/ 3344333 w 7755466"/>
              <a:gd name="connsiteY160" fmla="*/ 229342 h 3595460"/>
              <a:gd name="connsiteX161" fmla="*/ 3357033 w 7755466"/>
              <a:gd name="connsiteY161" fmla="*/ 195476 h 3595460"/>
              <a:gd name="connsiteX162" fmla="*/ 3369733 w 7755466"/>
              <a:gd name="connsiteY162" fmla="*/ 174309 h 3595460"/>
              <a:gd name="connsiteX163" fmla="*/ 3399366 w 7755466"/>
              <a:gd name="connsiteY163" fmla="*/ 153142 h 3595460"/>
              <a:gd name="connsiteX164" fmla="*/ 3412066 w 7755466"/>
              <a:gd name="connsiteY164" fmla="*/ 136209 h 3595460"/>
              <a:gd name="connsiteX165" fmla="*/ 3429000 w 7755466"/>
              <a:gd name="connsiteY165" fmla="*/ 119276 h 3595460"/>
              <a:gd name="connsiteX166" fmla="*/ 3458633 w 7755466"/>
              <a:gd name="connsiteY166" fmla="*/ 89642 h 3595460"/>
              <a:gd name="connsiteX167" fmla="*/ 3479800 w 7755466"/>
              <a:gd name="connsiteY167" fmla="*/ 85409 h 3595460"/>
              <a:gd name="connsiteX168" fmla="*/ 3513666 w 7755466"/>
              <a:gd name="connsiteY168" fmla="*/ 55776 h 3595460"/>
              <a:gd name="connsiteX169" fmla="*/ 3534833 w 7755466"/>
              <a:gd name="connsiteY169" fmla="*/ 47309 h 3595460"/>
              <a:gd name="connsiteX170" fmla="*/ 3572933 w 7755466"/>
              <a:gd name="connsiteY170" fmla="*/ 34609 h 3595460"/>
              <a:gd name="connsiteX171" fmla="*/ 3585633 w 7755466"/>
              <a:gd name="connsiteY171" fmla="*/ 17676 h 3595460"/>
              <a:gd name="connsiteX172" fmla="*/ 3627966 w 7755466"/>
              <a:gd name="connsiteY172" fmla="*/ 13442 h 3595460"/>
              <a:gd name="connsiteX173" fmla="*/ 3649133 w 7755466"/>
              <a:gd name="connsiteY173" fmla="*/ 9209 h 3595460"/>
              <a:gd name="connsiteX174" fmla="*/ 3687233 w 7755466"/>
              <a:gd name="connsiteY174" fmla="*/ 4976 h 3595460"/>
              <a:gd name="connsiteX175" fmla="*/ 3725333 w 7755466"/>
              <a:gd name="connsiteY175" fmla="*/ 4976 h 3595460"/>
              <a:gd name="connsiteX176" fmla="*/ 3729566 w 7755466"/>
              <a:gd name="connsiteY176" fmla="*/ 30376 h 3595460"/>
              <a:gd name="connsiteX177" fmla="*/ 3738033 w 7755466"/>
              <a:gd name="connsiteY177" fmla="*/ 47309 h 3595460"/>
              <a:gd name="connsiteX178" fmla="*/ 3771900 w 7755466"/>
              <a:gd name="connsiteY178" fmla="*/ 81176 h 3595460"/>
              <a:gd name="connsiteX179" fmla="*/ 3780366 w 7755466"/>
              <a:gd name="connsiteY179" fmla="*/ 98109 h 3595460"/>
              <a:gd name="connsiteX180" fmla="*/ 3793066 w 7755466"/>
              <a:gd name="connsiteY180" fmla="*/ 110809 h 3595460"/>
              <a:gd name="connsiteX181" fmla="*/ 3831166 w 7755466"/>
              <a:gd name="connsiteY181" fmla="*/ 170076 h 3595460"/>
              <a:gd name="connsiteX182" fmla="*/ 3835400 w 7755466"/>
              <a:gd name="connsiteY182" fmla="*/ 182776 h 3595460"/>
              <a:gd name="connsiteX183" fmla="*/ 3839633 w 7755466"/>
              <a:gd name="connsiteY183" fmla="*/ 203942 h 3595460"/>
              <a:gd name="connsiteX184" fmla="*/ 3852333 w 7755466"/>
              <a:gd name="connsiteY184" fmla="*/ 237809 h 3595460"/>
              <a:gd name="connsiteX185" fmla="*/ 3865033 w 7755466"/>
              <a:gd name="connsiteY185" fmla="*/ 254742 h 3595460"/>
              <a:gd name="connsiteX186" fmla="*/ 3873500 w 7755466"/>
              <a:gd name="connsiteY186" fmla="*/ 284376 h 3595460"/>
              <a:gd name="connsiteX187" fmla="*/ 3886200 w 7755466"/>
              <a:gd name="connsiteY187" fmla="*/ 297076 h 3595460"/>
              <a:gd name="connsiteX188" fmla="*/ 3898900 w 7755466"/>
              <a:gd name="connsiteY188" fmla="*/ 318242 h 3595460"/>
              <a:gd name="connsiteX189" fmla="*/ 3911600 w 7755466"/>
              <a:gd name="connsiteY189" fmla="*/ 335176 h 3595460"/>
              <a:gd name="connsiteX190" fmla="*/ 3915833 w 7755466"/>
              <a:gd name="connsiteY190" fmla="*/ 360576 h 3595460"/>
              <a:gd name="connsiteX191" fmla="*/ 3945466 w 7755466"/>
              <a:gd name="connsiteY191" fmla="*/ 398676 h 3595460"/>
              <a:gd name="connsiteX192" fmla="*/ 3966633 w 7755466"/>
              <a:gd name="connsiteY192" fmla="*/ 449476 h 3595460"/>
              <a:gd name="connsiteX193" fmla="*/ 4000500 w 7755466"/>
              <a:gd name="connsiteY193" fmla="*/ 479109 h 3595460"/>
              <a:gd name="connsiteX194" fmla="*/ 4021666 w 7755466"/>
              <a:gd name="connsiteY194" fmla="*/ 504509 h 3595460"/>
              <a:gd name="connsiteX195" fmla="*/ 4038600 w 7755466"/>
              <a:gd name="connsiteY195" fmla="*/ 542609 h 3595460"/>
              <a:gd name="connsiteX196" fmla="*/ 4055533 w 7755466"/>
              <a:gd name="connsiteY196" fmla="*/ 551076 h 3595460"/>
              <a:gd name="connsiteX197" fmla="*/ 4072466 w 7755466"/>
              <a:gd name="connsiteY197" fmla="*/ 580709 h 3595460"/>
              <a:gd name="connsiteX198" fmla="*/ 4085166 w 7755466"/>
              <a:gd name="connsiteY198" fmla="*/ 606109 h 3595460"/>
              <a:gd name="connsiteX199" fmla="*/ 4106333 w 7755466"/>
              <a:gd name="connsiteY199" fmla="*/ 648442 h 3595460"/>
              <a:gd name="connsiteX200" fmla="*/ 4127500 w 7755466"/>
              <a:gd name="connsiteY200" fmla="*/ 669609 h 3595460"/>
              <a:gd name="connsiteX201" fmla="*/ 4135966 w 7755466"/>
              <a:gd name="connsiteY201" fmla="*/ 690776 h 3595460"/>
              <a:gd name="connsiteX202" fmla="*/ 4144433 w 7755466"/>
              <a:gd name="connsiteY202" fmla="*/ 716176 h 3595460"/>
              <a:gd name="connsiteX203" fmla="*/ 4169833 w 7755466"/>
              <a:gd name="connsiteY203" fmla="*/ 741576 h 3595460"/>
              <a:gd name="connsiteX204" fmla="*/ 4182533 w 7755466"/>
              <a:gd name="connsiteY204" fmla="*/ 775442 h 3595460"/>
              <a:gd name="connsiteX205" fmla="*/ 4195233 w 7755466"/>
              <a:gd name="connsiteY205" fmla="*/ 813542 h 3595460"/>
              <a:gd name="connsiteX206" fmla="*/ 4246033 w 7755466"/>
              <a:gd name="connsiteY206" fmla="*/ 889742 h 3595460"/>
              <a:gd name="connsiteX207" fmla="*/ 4271433 w 7755466"/>
              <a:gd name="connsiteY207" fmla="*/ 927842 h 3595460"/>
              <a:gd name="connsiteX208" fmla="*/ 4292600 w 7755466"/>
              <a:gd name="connsiteY208" fmla="*/ 978642 h 3595460"/>
              <a:gd name="connsiteX209" fmla="*/ 4339166 w 7755466"/>
              <a:gd name="connsiteY209" fmla="*/ 1071776 h 3595460"/>
              <a:gd name="connsiteX210" fmla="*/ 4351866 w 7755466"/>
              <a:gd name="connsiteY210" fmla="*/ 1114109 h 3595460"/>
              <a:gd name="connsiteX211" fmla="*/ 4419600 w 7755466"/>
              <a:gd name="connsiteY211" fmla="*/ 1224176 h 3595460"/>
              <a:gd name="connsiteX212" fmla="*/ 4440766 w 7755466"/>
              <a:gd name="connsiteY212" fmla="*/ 1296142 h 3595460"/>
              <a:gd name="connsiteX213" fmla="*/ 4508500 w 7755466"/>
              <a:gd name="connsiteY213" fmla="*/ 1410442 h 3595460"/>
              <a:gd name="connsiteX214" fmla="*/ 4572000 w 7755466"/>
              <a:gd name="connsiteY214" fmla="*/ 1537442 h 3595460"/>
              <a:gd name="connsiteX215" fmla="*/ 4639733 w 7755466"/>
              <a:gd name="connsiteY215" fmla="*/ 1668676 h 3595460"/>
              <a:gd name="connsiteX216" fmla="*/ 4673600 w 7755466"/>
              <a:gd name="connsiteY216" fmla="*/ 1740642 h 3595460"/>
              <a:gd name="connsiteX217" fmla="*/ 4745566 w 7755466"/>
              <a:gd name="connsiteY217" fmla="*/ 1854942 h 3595460"/>
              <a:gd name="connsiteX218" fmla="*/ 4770966 w 7755466"/>
              <a:gd name="connsiteY218" fmla="*/ 1926909 h 3595460"/>
              <a:gd name="connsiteX219" fmla="*/ 4842933 w 7755466"/>
              <a:gd name="connsiteY219" fmla="*/ 2041209 h 3595460"/>
              <a:gd name="connsiteX220" fmla="*/ 4893733 w 7755466"/>
              <a:gd name="connsiteY220" fmla="*/ 2151276 h 3595460"/>
              <a:gd name="connsiteX221" fmla="*/ 4974166 w 7755466"/>
              <a:gd name="connsiteY221" fmla="*/ 2303676 h 3595460"/>
              <a:gd name="connsiteX222" fmla="*/ 4995333 w 7755466"/>
              <a:gd name="connsiteY222" fmla="*/ 2350242 h 3595460"/>
              <a:gd name="connsiteX223" fmla="*/ 5008033 w 7755466"/>
              <a:gd name="connsiteY223" fmla="*/ 2396809 h 3595460"/>
              <a:gd name="connsiteX224" fmla="*/ 5071533 w 7755466"/>
              <a:gd name="connsiteY224" fmla="*/ 2532276 h 3595460"/>
              <a:gd name="connsiteX225" fmla="*/ 5122333 w 7755466"/>
              <a:gd name="connsiteY225" fmla="*/ 2659276 h 3595460"/>
              <a:gd name="connsiteX226" fmla="*/ 5143500 w 7755466"/>
              <a:gd name="connsiteY226" fmla="*/ 2705842 h 3595460"/>
              <a:gd name="connsiteX227" fmla="*/ 5168900 w 7755466"/>
              <a:gd name="connsiteY227" fmla="*/ 2777809 h 3595460"/>
              <a:gd name="connsiteX228" fmla="*/ 5190066 w 7755466"/>
              <a:gd name="connsiteY228" fmla="*/ 2849776 h 3595460"/>
              <a:gd name="connsiteX229" fmla="*/ 5215466 w 7755466"/>
              <a:gd name="connsiteY229" fmla="*/ 2925976 h 3595460"/>
              <a:gd name="connsiteX230" fmla="*/ 5223933 w 7755466"/>
              <a:gd name="connsiteY230" fmla="*/ 2959842 h 3595460"/>
              <a:gd name="connsiteX231" fmla="*/ 5228166 w 7755466"/>
              <a:gd name="connsiteY231" fmla="*/ 2985242 h 3595460"/>
              <a:gd name="connsiteX232" fmla="*/ 5240866 w 7755466"/>
              <a:gd name="connsiteY232" fmla="*/ 3014876 h 3595460"/>
              <a:gd name="connsiteX233" fmla="*/ 5274733 w 7755466"/>
              <a:gd name="connsiteY233" fmla="*/ 3095309 h 3595460"/>
              <a:gd name="connsiteX234" fmla="*/ 5283200 w 7755466"/>
              <a:gd name="connsiteY234" fmla="*/ 3141876 h 3595460"/>
              <a:gd name="connsiteX235" fmla="*/ 5291666 w 7755466"/>
              <a:gd name="connsiteY235" fmla="*/ 3163042 h 3595460"/>
              <a:gd name="connsiteX236" fmla="*/ 5304366 w 7755466"/>
              <a:gd name="connsiteY236" fmla="*/ 3171509 h 3595460"/>
              <a:gd name="connsiteX237" fmla="*/ 5334000 w 7755466"/>
              <a:gd name="connsiteY237" fmla="*/ 3230776 h 3595460"/>
              <a:gd name="connsiteX238" fmla="*/ 5355166 w 7755466"/>
              <a:gd name="connsiteY238" fmla="*/ 3264642 h 3595460"/>
              <a:gd name="connsiteX239" fmla="*/ 5363633 w 7755466"/>
              <a:gd name="connsiteY239" fmla="*/ 3277342 h 3595460"/>
              <a:gd name="connsiteX240" fmla="*/ 5376333 w 7755466"/>
              <a:gd name="connsiteY240" fmla="*/ 3281576 h 3595460"/>
              <a:gd name="connsiteX241" fmla="*/ 5401733 w 7755466"/>
              <a:gd name="connsiteY241" fmla="*/ 3298509 h 3595460"/>
              <a:gd name="connsiteX242" fmla="*/ 5427133 w 7755466"/>
              <a:gd name="connsiteY242" fmla="*/ 3306976 h 3595460"/>
              <a:gd name="connsiteX243" fmla="*/ 5461000 w 7755466"/>
              <a:gd name="connsiteY243" fmla="*/ 3323909 h 3595460"/>
              <a:gd name="connsiteX244" fmla="*/ 5499100 w 7755466"/>
              <a:gd name="connsiteY244" fmla="*/ 3336609 h 3595460"/>
              <a:gd name="connsiteX245" fmla="*/ 5520266 w 7755466"/>
              <a:gd name="connsiteY245" fmla="*/ 3349309 h 3595460"/>
              <a:gd name="connsiteX246" fmla="*/ 5549900 w 7755466"/>
              <a:gd name="connsiteY246" fmla="*/ 3353542 h 3595460"/>
              <a:gd name="connsiteX247" fmla="*/ 5566833 w 7755466"/>
              <a:gd name="connsiteY247" fmla="*/ 3357776 h 3595460"/>
              <a:gd name="connsiteX248" fmla="*/ 5604933 w 7755466"/>
              <a:gd name="connsiteY248" fmla="*/ 3366242 h 3595460"/>
              <a:gd name="connsiteX249" fmla="*/ 5621866 w 7755466"/>
              <a:gd name="connsiteY249" fmla="*/ 3370476 h 3595460"/>
              <a:gd name="connsiteX250" fmla="*/ 5664200 w 7755466"/>
              <a:gd name="connsiteY250" fmla="*/ 3378942 h 3595460"/>
              <a:gd name="connsiteX251" fmla="*/ 5676900 w 7755466"/>
              <a:gd name="connsiteY251" fmla="*/ 3383176 h 3595460"/>
              <a:gd name="connsiteX252" fmla="*/ 5710766 w 7755466"/>
              <a:gd name="connsiteY252" fmla="*/ 3391642 h 3595460"/>
              <a:gd name="connsiteX253" fmla="*/ 5799666 w 7755466"/>
              <a:gd name="connsiteY253" fmla="*/ 3400109 h 3595460"/>
              <a:gd name="connsiteX254" fmla="*/ 5871633 w 7755466"/>
              <a:gd name="connsiteY254" fmla="*/ 3421276 h 3595460"/>
              <a:gd name="connsiteX255" fmla="*/ 5922433 w 7755466"/>
              <a:gd name="connsiteY255" fmla="*/ 3429742 h 3595460"/>
              <a:gd name="connsiteX256" fmla="*/ 5939366 w 7755466"/>
              <a:gd name="connsiteY256" fmla="*/ 3433976 h 3595460"/>
              <a:gd name="connsiteX257" fmla="*/ 6371166 w 7755466"/>
              <a:gd name="connsiteY257" fmla="*/ 3442442 h 3595460"/>
              <a:gd name="connsiteX258" fmla="*/ 6726766 w 7755466"/>
              <a:gd name="connsiteY258" fmla="*/ 3450909 h 3595460"/>
              <a:gd name="connsiteX259" fmla="*/ 6786033 w 7755466"/>
              <a:gd name="connsiteY259" fmla="*/ 3459376 h 3595460"/>
              <a:gd name="connsiteX260" fmla="*/ 6849533 w 7755466"/>
              <a:gd name="connsiteY260" fmla="*/ 3463609 h 3595460"/>
              <a:gd name="connsiteX261" fmla="*/ 6925733 w 7755466"/>
              <a:gd name="connsiteY261" fmla="*/ 3476309 h 3595460"/>
              <a:gd name="connsiteX262" fmla="*/ 6963833 w 7755466"/>
              <a:gd name="connsiteY262" fmla="*/ 3480542 h 3595460"/>
              <a:gd name="connsiteX263" fmla="*/ 6997700 w 7755466"/>
              <a:gd name="connsiteY263" fmla="*/ 3489009 h 3595460"/>
              <a:gd name="connsiteX264" fmla="*/ 7069666 w 7755466"/>
              <a:gd name="connsiteY264" fmla="*/ 3497476 h 3595460"/>
              <a:gd name="connsiteX265" fmla="*/ 7133166 w 7755466"/>
              <a:gd name="connsiteY265" fmla="*/ 3514409 h 3595460"/>
              <a:gd name="connsiteX266" fmla="*/ 7162800 w 7755466"/>
              <a:gd name="connsiteY266" fmla="*/ 3522876 h 3595460"/>
              <a:gd name="connsiteX267" fmla="*/ 7209366 w 7755466"/>
              <a:gd name="connsiteY267" fmla="*/ 3531342 h 3595460"/>
              <a:gd name="connsiteX268" fmla="*/ 7234766 w 7755466"/>
              <a:gd name="connsiteY268" fmla="*/ 3539809 h 3595460"/>
              <a:gd name="connsiteX269" fmla="*/ 7298266 w 7755466"/>
              <a:gd name="connsiteY269" fmla="*/ 3544042 h 3595460"/>
              <a:gd name="connsiteX270" fmla="*/ 7387166 w 7755466"/>
              <a:gd name="connsiteY270" fmla="*/ 3560976 h 3595460"/>
              <a:gd name="connsiteX271" fmla="*/ 7433733 w 7755466"/>
              <a:gd name="connsiteY271" fmla="*/ 3569442 h 3595460"/>
              <a:gd name="connsiteX272" fmla="*/ 7577666 w 7755466"/>
              <a:gd name="connsiteY272" fmla="*/ 3582142 h 3595460"/>
              <a:gd name="connsiteX273" fmla="*/ 7590366 w 7755466"/>
              <a:gd name="connsiteY273" fmla="*/ 3586376 h 3595460"/>
              <a:gd name="connsiteX274" fmla="*/ 7755466 w 7755466"/>
              <a:gd name="connsiteY274" fmla="*/ 3594842 h 359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7755466" h="3595460">
                <a:moveTo>
                  <a:pt x="0" y="3476309"/>
                </a:moveTo>
                <a:cubicBezTo>
                  <a:pt x="9878" y="3477720"/>
                  <a:pt x="19877" y="3482633"/>
                  <a:pt x="29633" y="3480542"/>
                </a:cubicBezTo>
                <a:cubicBezTo>
                  <a:pt x="40757" y="3478158"/>
                  <a:pt x="49511" y="3469462"/>
                  <a:pt x="59266" y="3463609"/>
                </a:cubicBezTo>
                <a:cubicBezTo>
                  <a:pt x="80058" y="3451134"/>
                  <a:pt x="64708" y="3459548"/>
                  <a:pt x="84666" y="3442442"/>
                </a:cubicBezTo>
                <a:cubicBezTo>
                  <a:pt x="90023" y="3437850"/>
                  <a:pt x="96611" y="3434731"/>
                  <a:pt x="101600" y="3429742"/>
                </a:cubicBezTo>
                <a:cubicBezTo>
                  <a:pt x="106589" y="3424753"/>
                  <a:pt x="108990" y="3417455"/>
                  <a:pt x="114300" y="3412809"/>
                </a:cubicBezTo>
                <a:cubicBezTo>
                  <a:pt x="120492" y="3407391"/>
                  <a:pt x="128411" y="3404342"/>
                  <a:pt x="135466" y="3400109"/>
                </a:cubicBezTo>
                <a:cubicBezTo>
                  <a:pt x="166438" y="3348489"/>
                  <a:pt x="125198" y="3410376"/>
                  <a:pt x="173566" y="3362009"/>
                </a:cubicBezTo>
                <a:cubicBezTo>
                  <a:pt x="184943" y="3350632"/>
                  <a:pt x="194275" y="3337296"/>
                  <a:pt x="203200" y="3323909"/>
                </a:cubicBezTo>
                <a:cubicBezTo>
                  <a:pt x="208844" y="3315442"/>
                  <a:pt x="212938" y="3305704"/>
                  <a:pt x="220133" y="3298509"/>
                </a:cubicBezTo>
                <a:cubicBezTo>
                  <a:pt x="236431" y="3282211"/>
                  <a:pt x="227852" y="3289130"/>
                  <a:pt x="245533" y="3277342"/>
                </a:cubicBezTo>
                <a:cubicBezTo>
                  <a:pt x="251728" y="3268050"/>
                  <a:pt x="258884" y="3258454"/>
                  <a:pt x="262466" y="3247709"/>
                </a:cubicBezTo>
                <a:cubicBezTo>
                  <a:pt x="264741" y="3240883"/>
                  <a:pt x="263778" y="3233117"/>
                  <a:pt x="266700" y="3226542"/>
                </a:cubicBezTo>
                <a:cubicBezTo>
                  <a:pt x="269566" y="3220095"/>
                  <a:pt x="275299" y="3215350"/>
                  <a:pt x="279400" y="3209609"/>
                </a:cubicBezTo>
                <a:cubicBezTo>
                  <a:pt x="282357" y="3205469"/>
                  <a:pt x="284269" y="3200507"/>
                  <a:pt x="287866" y="3196909"/>
                </a:cubicBezTo>
                <a:cubicBezTo>
                  <a:pt x="291464" y="3193311"/>
                  <a:pt x="296657" y="3191699"/>
                  <a:pt x="300566" y="3188442"/>
                </a:cubicBezTo>
                <a:cubicBezTo>
                  <a:pt x="305165" y="3184609"/>
                  <a:pt x="309033" y="3179975"/>
                  <a:pt x="313266" y="3175742"/>
                </a:cubicBezTo>
                <a:cubicBezTo>
                  <a:pt x="339860" y="3109262"/>
                  <a:pt x="304539" y="3185968"/>
                  <a:pt x="334433" y="3146109"/>
                </a:cubicBezTo>
                <a:cubicBezTo>
                  <a:pt x="340113" y="3138536"/>
                  <a:pt x="341705" y="3128464"/>
                  <a:pt x="347133" y="3120709"/>
                </a:cubicBezTo>
                <a:cubicBezTo>
                  <a:pt x="351711" y="3114170"/>
                  <a:pt x="358810" y="3109783"/>
                  <a:pt x="364066" y="3103776"/>
                </a:cubicBezTo>
                <a:cubicBezTo>
                  <a:pt x="368712" y="3098466"/>
                  <a:pt x="372298" y="3092303"/>
                  <a:pt x="376766" y="3086842"/>
                </a:cubicBezTo>
                <a:cubicBezTo>
                  <a:pt x="385004" y="3076773"/>
                  <a:pt x="393928" y="3067278"/>
                  <a:pt x="402166" y="3057209"/>
                </a:cubicBezTo>
                <a:cubicBezTo>
                  <a:pt x="406634" y="3051748"/>
                  <a:pt x="410179" y="3045549"/>
                  <a:pt x="414866" y="3040276"/>
                </a:cubicBezTo>
                <a:cubicBezTo>
                  <a:pt x="421495" y="3032818"/>
                  <a:pt x="429462" y="3026618"/>
                  <a:pt x="436033" y="3019109"/>
                </a:cubicBezTo>
                <a:cubicBezTo>
                  <a:pt x="439383" y="3015280"/>
                  <a:pt x="440591" y="3009666"/>
                  <a:pt x="444500" y="3006409"/>
                </a:cubicBezTo>
                <a:cubicBezTo>
                  <a:pt x="451477" y="3000595"/>
                  <a:pt x="465309" y="2996650"/>
                  <a:pt x="474133" y="2993709"/>
                </a:cubicBezTo>
                <a:cubicBezTo>
                  <a:pt x="475544" y="2989476"/>
                  <a:pt x="476370" y="2985000"/>
                  <a:pt x="478366" y="2981009"/>
                </a:cubicBezTo>
                <a:cubicBezTo>
                  <a:pt x="482270" y="2973200"/>
                  <a:pt x="492512" y="2960290"/>
                  <a:pt x="499533" y="2955609"/>
                </a:cubicBezTo>
                <a:cubicBezTo>
                  <a:pt x="507409" y="2950358"/>
                  <a:pt x="516466" y="2947142"/>
                  <a:pt x="524933" y="2942909"/>
                </a:cubicBezTo>
                <a:cubicBezTo>
                  <a:pt x="547454" y="2907519"/>
                  <a:pt x="544027" y="2900812"/>
                  <a:pt x="571500" y="2883642"/>
                </a:cubicBezTo>
                <a:cubicBezTo>
                  <a:pt x="576851" y="2880298"/>
                  <a:pt x="582789" y="2877998"/>
                  <a:pt x="588433" y="2875176"/>
                </a:cubicBezTo>
                <a:cubicBezTo>
                  <a:pt x="592666" y="2870943"/>
                  <a:pt x="596587" y="2866372"/>
                  <a:pt x="601133" y="2862476"/>
                </a:cubicBezTo>
                <a:cubicBezTo>
                  <a:pt x="611782" y="2853348"/>
                  <a:pt x="622474" y="2848686"/>
                  <a:pt x="630766" y="2837076"/>
                </a:cubicBezTo>
                <a:cubicBezTo>
                  <a:pt x="634434" y="2831941"/>
                  <a:pt x="634305" y="2824084"/>
                  <a:pt x="639233" y="2820142"/>
                </a:cubicBezTo>
                <a:cubicBezTo>
                  <a:pt x="649089" y="2812257"/>
                  <a:pt x="673100" y="2803209"/>
                  <a:pt x="673100" y="2803209"/>
                </a:cubicBezTo>
                <a:cubicBezTo>
                  <a:pt x="675922" y="2798976"/>
                  <a:pt x="678309" y="2794418"/>
                  <a:pt x="681566" y="2790509"/>
                </a:cubicBezTo>
                <a:cubicBezTo>
                  <a:pt x="685399" y="2785910"/>
                  <a:pt x="690945" y="2782790"/>
                  <a:pt x="694266" y="2777809"/>
                </a:cubicBezTo>
                <a:cubicBezTo>
                  <a:pt x="699517" y="2769933"/>
                  <a:pt x="700733" y="2759533"/>
                  <a:pt x="706966" y="2752409"/>
                </a:cubicBezTo>
                <a:cubicBezTo>
                  <a:pt x="711122" y="2747660"/>
                  <a:pt x="718765" y="2747610"/>
                  <a:pt x="723900" y="2743942"/>
                </a:cubicBezTo>
                <a:cubicBezTo>
                  <a:pt x="728772" y="2740462"/>
                  <a:pt x="732767" y="2735841"/>
                  <a:pt x="736600" y="2731242"/>
                </a:cubicBezTo>
                <a:cubicBezTo>
                  <a:pt x="739857" y="2727333"/>
                  <a:pt x="741662" y="2722324"/>
                  <a:pt x="745066" y="2718542"/>
                </a:cubicBezTo>
                <a:cubicBezTo>
                  <a:pt x="769987" y="2690852"/>
                  <a:pt x="766104" y="2694640"/>
                  <a:pt x="787400" y="2680442"/>
                </a:cubicBezTo>
                <a:cubicBezTo>
                  <a:pt x="793723" y="2670956"/>
                  <a:pt x="801212" y="2659213"/>
                  <a:pt x="808566" y="2650809"/>
                </a:cubicBezTo>
                <a:cubicBezTo>
                  <a:pt x="813823" y="2644802"/>
                  <a:pt x="819534" y="2639179"/>
                  <a:pt x="825500" y="2633876"/>
                </a:cubicBezTo>
                <a:cubicBezTo>
                  <a:pt x="832253" y="2627873"/>
                  <a:pt x="840622" y="2623658"/>
                  <a:pt x="846666" y="2616942"/>
                </a:cubicBezTo>
                <a:cubicBezTo>
                  <a:pt x="859107" y="2603118"/>
                  <a:pt x="863323" y="2587586"/>
                  <a:pt x="876300" y="2574609"/>
                </a:cubicBezTo>
                <a:cubicBezTo>
                  <a:pt x="879898" y="2571011"/>
                  <a:pt x="884767" y="2568964"/>
                  <a:pt x="889000" y="2566142"/>
                </a:cubicBezTo>
                <a:cubicBezTo>
                  <a:pt x="893233" y="2559087"/>
                  <a:pt x="897136" y="2551822"/>
                  <a:pt x="901700" y="2544976"/>
                </a:cubicBezTo>
                <a:cubicBezTo>
                  <a:pt x="905614" y="2539105"/>
                  <a:pt x="910974" y="2534210"/>
                  <a:pt x="914400" y="2528042"/>
                </a:cubicBezTo>
                <a:cubicBezTo>
                  <a:pt x="918090" y="2521399"/>
                  <a:pt x="918307" y="2512955"/>
                  <a:pt x="922866" y="2506876"/>
                </a:cubicBezTo>
                <a:cubicBezTo>
                  <a:pt x="927099" y="2501231"/>
                  <a:pt x="934443" y="2498768"/>
                  <a:pt x="939800" y="2494176"/>
                </a:cubicBezTo>
                <a:cubicBezTo>
                  <a:pt x="944346" y="2490280"/>
                  <a:pt x="948267" y="2485709"/>
                  <a:pt x="952500" y="2481476"/>
                </a:cubicBezTo>
                <a:cubicBezTo>
                  <a:pt x="960816" y="2456527"/>
                  <a:pt x="951128" y="2481130"/>
                  <a:pt x="969433" y="2451842"/>
                </a:cubicBezTo>
                <a:cubicBezTo>
                  <a:pt x="984778" y="2427290"/>
                  <a:pt x="968938" y="2440884"/>
                  <a:pt x="990600" y="2426442"/>
                </a:cubicBezTo>
                <a:cubicBezTo>
                  <a:pt x="996244" y="2417975"/>
                  <a:pt x="1004315" y="2410696"/>
                  <a:pt x="1007533" y="2401042"/>
                </a:cubicBezTo>
                <a:cubicBezTo>
                  <a:pt x="1008944" y="2396809"/>
                  <a:pt x="1009599" y="2392243"/>
                  <a:pt x="1011766" y="2388342"/>
                </a:cubicBezTo>
                <a:cubicBezTo>
                  <a:pt x="1024424" y="2365557"/>
                  <a:pt x="1025974" y="2365668"/>
                  <a:pt x="1041400" y="2350242"/>
                </a:cubicBezTo>
                <a:cubicBezTo>
                  <a:pt x="1067380" y="2285289"/>
                  <a:pt x="1032446" y="2364568"/>
                  <a:pt x="1062566" y="2316376"/>
                </a:cubicBezTo>
                <a:cubicBezTo>
                  <a:pt x="1078168" y="2291413"/>
                  <a:pt x="1065413" y="2302215"/>
                  <a:pt x="1075266" y="2282509"/>
                </a:cubicBezTo>
                <a:cubicBezTo>
                  <a:pt x="1078946" y="2275149"/>
                  <a:pt x="1083282" y="2268107"/>
                  <a:pt x="1087966" y="2261342"/>
                </a:cubicBezTo>
                <a:cubicBezTo>
                  <a:pt x="1095998" y="2249740"/>
                  <a:pt x="1113366" y="2227476"/>
                  <a:pt x="1113366" y="2227476"/>
                </a:cubicBezTo>
                <a:cubicBezTo>
                  <a:pt x="1122177" y="2192235"/>
                  <a:pt x="1111449" y="2227075"/>
                  <a:pt x="1126066" y="2197842"/>
                </a:cubicBezTo>
                <a:cubicBezTo>
                  <a:pt x="1128062" y="2193851"/>
                  <a:pt x="1127512" y="2188626"/>
                  <a:pt x="1130300" y="2185142"/>
                </a:cubicBezTo>
                <a:cubicBezTo>
                  <a:pt x="1133478" y="2181169"/>
                  <a:pt x="1138767" y="2179498"/>
                  <a:pt x="1143000" y="2176676"/>
                </a:cubicBezTo>
                <a:cubicBezTo>
                  <a:pt x="1145822" y="2169620"/>
                  <a:pt x="1147439" y="2161953"/>
                  <a:pt x="1151466" y="2155509"/>
                </a:cubicBezTo>
                <a:cubicBezTo>
                  <a:pt x="1156718" y="2147106"/>
                  <a:pt x="1180375" y="2130421"/>
                  <a:pt x="1185333" y="2125876"/>
                </a:cubicBezTo>
                <a:cubicBezTo>
                  <a:pt x="1195631" y="2116437"/>
                  <a:pt x="1205088" y="2106120"/>
                  <a:pt x="1214966" y="2096242"/>
                </a:cubicBezTo>
                <a:cubicBezTo>
                  <a:pt x="1220611" y="2090597"/>
                  <a:pt x="1224488" y="2082274"/>
                  <a:pt x="1231900" y="2079309"/>
                </a:cubicBezTo>
                <a:lnTo>
                  <a:pt x="1253066" y="2070842"/>
                </a:lnTo>
                <a:cubicBezTo>
                  <a:pt x="1257299" y="2066609"/>
                  <a:pt x="1262445" y="2063123"/>
                  <a:pt x="1265766" y="2058142"/>
                </a:cubicBezTo>
                <a:cubicBezTo>
                  <a:pt x="1268241" y="2054429"/>
                  <a:pt x="1266845" y="2048597"/>
                  <a:pt x="1270000" y="2045442"/>
                </a:cubicBezTo>
                <a:cubicBezTo>
                  <a:pt x="1274462" y="2040980"/>
                  <a:pt x="1281582" y="2040321"/>
                  <a:pt x="1286933" y="2036976"/>
                </a:cubicBezTo>
                <a:cubicBezTo>
                  <a:pt x="1292916" y="2033237"/>
                  <a:pt x="1298622" y="2028996"/>
                  <a:pt x="1303866" y="2024276"/>
                </a:cubicBezTo>
                <a:cubicBezTo>
                  <a:pt x="1312766" y="2016266"/>
                  <a:pt x="1319303" y="2005518"/>
                  <a:pt x="1329266" y="1998876"/>
                </a:cubicBezTo>
                <a:cubicBezTo>
                  <a:pt x="1339314" y="1992177"/>
                  <a:pt x="1349715" y="1985582"/>
                  <a:pt x="1358900" y="1977709"/>
                </a:cubicBezTo>
                <a:cubicBezTo>
                  <a:pt x="1382929" y="1957113"/>
                  <a:pt x="1359007" y="1971306"/>
                  <a:pt x="1388533" y="1956542"/>
                </a:cubicBezTo>
                <a:cubicBezTo>
                  <a:pt x="1394177" y="1949487"/>
                  <a:pt x="1398064" y="1940557"/>
                  <a:pt x="1405466" y="1935376"/>
                </a:cubicBezTo>
                <a:cubicBezTo>
                  <a:pt x="1412777" y="1930258"/>
                  <a:pt x="1422399" y="1929731"/>
                  <a:pt x="1430866" y="1926909"/>
                </a:cubicBezTo>
                <a:cubicBezTo>
                  <a:pt x="1453029" y="1919521"/>
                  <a:pt x="1439155" y="1923306"/>
                  <a:pt x="1473200" y="1918442"/>
                </a:cubicBezTo>
                <a:cubicBezTo>
                  <a:pt x="1487667" y="1922576"/>
                  <a:pt x="1504624" y="1927777"/>
                  <a:pt x="1519766" y="1931142"/>
                </a:cubicBezTo>
                <a:cubicBezTo>
                  <a:pt x="1526790" y="1932703"/>
                  <a:pt x="1534107" y="1933101"/>
                  <a:pt x="1540933" y="1935376"/>
                </a:cubicBezTo>
                <a:cubicBezTo>
                  <a:pt x="1559579" y="1941591"/>
                  <a:pt x="1577717" y="1949243"/>
                  <a:pt x="1595966" y="1956542"/>
                </a:cubicBezTo>
                <a:cubicBezTo>
                  <a:pt x="1605944" y="1960533"/>
                  <a:pt x="1615680" y="1965109"/>
                  <a:pt x="1625600" y="1969242"/>
                </a:cubicBezTo>
                <a:cubicBezTo>
                  <a:pt x="1632614" y="1972165"/>
                  <a:pt x="1640250" y="1973799"/>
                  <a:pt x="1646766" y="1977709"/>
                </a:cubicBezTo>
                <a:cubicBezTo>
                  <a:pt x="1672296" y="1993027"/>
                  <a:pt x="1661087" y="1985845"/>
                  <a:pt x="1680633" y="1998876"/>
                </a:cubicBezTo>
                <a:lnTo>
                  <a:pt x="1706033" y="2041209"/>
                </a:lnTo>
                <a:cubicBezTo>
                  <a:pt x="1710266" y="2048265"/>
                  <a:pt x="1713796" y="2055793"/>
                  <a:pt x="1718733" y="2062376"/>
                </a:cubicBezTo>
                <a:cubicBezTo>
                  <a:pt x="1760238" y="2117715"/>
                  <a:pt x="1708949" y="2048678"/>
                  <a:pt x="1739900" y="2092009"/>
                </a:cubicBezTo>
                <a:cubicBezTo>
                  <a:pt x="1744001" y="2097750"/>
                  <a:pt x="1748367" y="2103298"/>
                  <a:pt x="1752600" y="2108942"/>
                </a:cubicBezTo>
                <a:cubicBezTo>
                  <a:pt x="1771869" y="2166755"/>
                  <a:pt x="1750846" y="2107673"/>
                  <a:pt x="1769533" y="2151276"/>
                </a:cubicBezTo>
                <a:cubicBezTo>
                  <a:pt x="1774698" y="2163328"/>
                  <a:pt x="1772062" y="2166505"/>
                  <a:pt x="1782233" y="2176676"/>
                </a:cubicBezTo>
                <a:cubicBezTo>
                  <a:pt x="1787222" y="2181665"/>
                  <a:pt x="1760361" y="2142104"/>
                  <a:pt x="1799166" y="2189376"/>
                </a:cubicBezTo>
                <a:cubicBezTo>
                  <a:pt x="1837972" y="2236648"/>
                  <a:pt x="2010833" y="2456076"/>
                  <a:pt x="2015066" y="2460309"/>
                </a:cubicBezTo>
                <a:cubicBezTo>
                  <a:pt x="2084211" y="2456781"/>
                  <a:pt x="2177344" y="2220420"/>
                  <a:pt x="2214033" y="2168209"/>
                </a:cubicBezTo>
                <a:cubicBezTo>
                  <a:pt x="2250722" y="2115998"/>
                  <a:pt x="2228144" y="2154098"/>
                  <a:pt x="2235200" y="2147042"/>
                </a:cubicBezTo>
                <a:cubicBezTo>
                  <a:pt x="2236611" y="2139987"/>
                  <a:pt x="2236907" y="2132613"/>
                  <a:pt x="2239433" y="2125876"/>
                </a:cubicBezTo>
                <a:cubicBezTo>
                  <a:pt x="2241220" y="2121112"/>
                  <a:pt x="2246291" y="2118003"/>
                  <a:pt x="2247900" y="2113176"/>
                </a:cubicBezTo>
                <a:cubicBezTo>
                  <a:pt x="2250614" y="2105033"/>
                  <a:pt x="2250271" y="2096155"/>
                  <a:pt x="2252133" y="2087776"/>
                </a:cubicBezTo>
                <a:cubicBezTo>
                  <a:pt x="2253101" y="2083420"/>
                  <a:pt x="2255284" y="2079405"/>
                  <a:pt x="2256366" y="2075076"/>
                </a:cubicBezTo>
                <a:cubicBezTo>
                  <a:pt x="2258111" y="2068095"/>
                  <a:pt x="2257928" y="2060590"/>
                  <a:pt x="2260600" y="2053909"/>
                </a:cubicBezTo>
                <a:cubicBezTo>
                  <a:pt x="2263656" y="2046269"/>
                  <a:pt x="2269360" y="2039966"/>
                  <a:pt x="2273300" y="2032742"/>
                </a:cubicBezTo>
                <a:cubicBezTo>
                  <a:pt x="2277833" y="2024432"/>
                  <a:pt x="2282569" y="2016164"/>
                  <a:pt x="2286000" y="2007342"/>
                </a:cubicBezTo>
                <a:cubicBezTo>
                  <a:pt x="2292469" y="1990706"/>
                  <a:pt x="2293032" y="1971394"/>
                  <a:pt x="2302933" y="1956542"/>
                </a:cubicBezTo>
                <a:cubicBezTo>
                  <a:pt x="2324430" y="1924296"/>
                  <a:pt x="2314631" y="1939867"/>
                  <a:pt x="2332566" y="1909976"/>
                </a:cubicBezTo>
                <a:cubicBezTo>
                  <a:pt x="2335388" y="1900098"/>
                  <a:pt x="2336635" y="1889626"/>
                  <a:pt x="2341033" y="1880342"/>
                </a:cubicBezTo>
                <a:cubicBezTo>
                  <a:pt x="2349425" y="1862625"/>
                  <a:pt x="2370666" y="1829542"/>
                  <a:pt x="2370666" y="1829542"/>
                </a:cubicBezTo>
                <a:cubicBezTo>
                  <a:pt x="2374630" y="1809724"/>
                  <a:pt x="2376788" y="1793043"/>
                  <a:pt x="2387600" y="1774509"/>
                </a:cubicBezTo>
                <a:cubicBezTo>
                  <a:pt x="2391622" y="1767614"/>
                  <a:pt x="2398889" y="1763220"/>
                  <a:pt x="2404533" y="1757576"/>
                </a:cubicBezTo>
                <a:cubicBezTo>
                  <a:pt x="2407355" y="1744876"/>
                  <a:pt x="2407996" y="1731485"/>
                  <a:pt x="2413000" y="1719476"/>
                </a:cubicBezTo>
                <a:cubicBezTo>
                  <a:pt x="2415303" y="1713950"/>
                  <a:pt x="2422793" y="1712009"/>
                  <a:pt x="2425700" y="1706776"/>
                </a:cubicBezTo>
                <a:cubicBezTo>
                  <a:pt x="2430034" y="1698974"/>
                  <a:pt x="2430589" y="1689552"/>
                  <a:pt x="2434166" y="1681376"/>
                </a:cubicBezTo>
                <a:cubicBezTo>
                  <a:pt x="2440490" y="1666922"/>
                  <a:pt x="2449118" y="1653543"/>
                  <a:pt x="2455333" y="1639042"/>
                </a:cubicBezTo>
                <a:cubicBezTo>
                  <a:pt x="2470325" y="1604061"/>
                  <a:pt x="2457607" y="1612015"/>
                  <a:pt x="2484966" y="1605176"/>
                </a:cubicBezTo>
                <a:cubicBezTo>
                  <a:pt x="2493576" y="1562134"/>
                  <a:pt x="2484754" y="1601688"/>
                  <a:pt x="2493433" y="1571309"/>
                </a:cubicBezTo>
                <a:cubicBezTo>
                  <a:pt x="2495031" y="1565715"/>
                  <a:pt x="2495374" y="1559724"/>
                  <a:pt x="2497666" y="1554376"/>
                </a:cubicBezTo>
                <a:cubicBezTo>
                  <a:pt x="2500026" y="1548870"/>
                  <a:pt x="2516978" y="1527628"/>
                  <a:pt x="2518833" y="1524742"/>
                </a:cubicBezTo>
                <a:cubicBezTo>
                  <a:pt x="2559808" y="1461003"/>
                  <a:pt x="2527954" y="1502758"/>
                  <a:pt x="2561166" y="1461242"/>
                </a:cubicBezTo>
                <a:cubicBezTo>
                  <a:pt x="2594681" y="1371869"/>
                  <a:pt x="2555900" y="1465639"/>
                  <a:pt x="2586566" y="1410442"/>
                </a:cubicBezTo>
                <a:cubicBezTo>
                  <a:pt x="2590256" y="1403799"/>
                  <a:pt x="2592630" y="1396485"/>
                  <a:pt x="2595033" y="1389276"/>
                </a:cubicBezTo>
                <a:cubicBezTo>
                  <a:pt x="2596873" y="1383756"/>
                  <a:pt x="2596508" y="1377465"/>
                  <a:pt x="2599266" y="1372342"/>
                </a:cubicBezTo>
                <a:cubicBezTo>
                  <a:pt x="2606502" y="1358903"/>
                  <a:pt x="2619839" y="1348722"/>
                  <a:pt x="2624666" y="1334242"/>
                </a:cubicBezTo>
                <a:cubicBezTo>
                  <a:pt x="2635364" y="1302149"/>
                  <a:pt x="2627778" y="1315982"/>
                  <a:pt x="2645833" y="1291909"/>
                </a:cubicBezTo>
                <a:cubicBezTo>
                  <a:pt x="2647244" y="1287676"/>
                  <a:pt x="2648984" y="1283538"/>
                  <a:pt x="2650066" y="1279209"/>
                </a:cubicBezTo>
                <a:cubicBezTo>
                  <a:pt x="2651811" y="1272228"/>
                  <a:pt x="2651774" y="1264779"/>
                  <a:pt x="2654300" y="1258042"/>
                </a:cubicBezTo>
                <a:cubicBezTo>
                  <a:pt x="2656086" y="1253278"/>
                  <a:pt x="2660295" y="1249789"/>
                  <a:pt x="2662766" y="1245342"/>
                </a:cubicBezTo>
                <a:cubicBezTo>
                  <a:pt x="2686269" y="1203036"/>
                  <a:pt x="2662567" y="1235420"/>
                  <a:pt x="2696633" y="1194542"/>
                </a:cubicBezTo>
                <a:cubicBezTo>
                  <a:pt x="2699455" y="1187487"/>
                  <a:pt x="2702432" y="1180491"/>
                  <a:pt x="2705100" y="1173376"/>
                </a:cubicBezTo>
                <a:cubicBezTo>
                  <a:pt x="2706667" y="1169198"/>
                  <a:pt x="2707337" y="1164667"/>
                  <a:pt x="2709333" y="1160676"/>
                </a:cubicBezTo>
                <a:cubicBezTo>
                  <a:pt x="2713013" y="1153316"/>
                  <a:pt x="2718353" y="1146869"/>
                  <a:pt x="2722033" y="1139509"/>
                </a:cubicBezTo>
                <a:cubicBezTo>
                  <a:pt x="2724029" y="1135518"/>
                  <a:pt x="2724270" y="1130800"/>
                  <a:pt x="2726266" y="1126809"/>
                </a:cubicBezTo>
                <a:cubicBezTo>
                  <a:pt x="2759305" y="1060732"/>
                  <a:pt x="2730816" y="1120965"/>
                  <a:pt x="2751666" y="1084476"/>
                </a:cubicBezTo>
                <a:cubicBezTo>
                  <a:pt x="2776693" y="1040677"/>
                  <a:pt x="2741360" y="1095570"/>
                  <a:pt x="2772833" y="1050609"/>
                </a:cubicBezTo>
                <a:cubicBezTo>
                  <a:pt x="2778668" y="1042273"/>
                  <a:pt x="2784893" y="1034142"/>
                  <a:pt x="2789766" y="1025209"/>
                </a:cubicBezTo>
                <a:cubicBezTo>
                  <a:pt x="2806040" y="995374"/>
                  <a:pt x="2787948" y="1010898"/>
                  <a:pt x="2810933" y="995576"/>
                </a:cubicBezTo>
                <a:cubicBezTo>
                  <a:pt x="2827265" y="946583"/>
                  <a:pt x="2811259" y="990608"/>
                  <a:pt x="2827866" y="953242"/>
                </a:cubicBezTo>
                <a:cubicBezTo>
                  <a:pt x="2830952" y="946298"/>
                  <a:pt x="2831388" y="937845"/>
                  <a:pt x="2836333" y="932076"/>
                </a:cubicBezTo>
                <a:cubicBezTo>
                  <a:pt x="2840440" y="927285"/>
                  <a:pt x="2847622" y="926431"/>
                  <a:pt x="2853266" y="923609"/>
                </a:cubicBezTo>
                <a:lnTo>
                  <a:pt x="2878666" y="885509"/>
                </a:lnTo>
                <a:lnTo>
                  <a:pt x="2887133" y="872809"/>
                </a:lnTo>
                <a:cubicBezTo>
                  <a:pt x="2896841" y="843683"/>
                  <a:pt x="2884366" y="878344"/>
                  <a:pt x="2908300" y="830476"/>
                </a:cubicBezTo>
                <a:cubicBezTo>
                  <a:pt x="2910296" y="826485"/>
                  <a:pt x="2909745" y="821261"/>
                  <a:pt x="2912533" y="817776"/>
                </a:cubicBezTo>
                <a:cubicBezTo>
                  <a:pt x="2921259" y="806868"/>
                  <a:pt x="2942166" y="788142"/>
                  <a:pt x="2942166" y="788142"/>
                </a:cubicBezTo>
                <a:cubicBezTo>
                  <a:pt x="2943577" y="781087"/>
                  <a:pt x="2943728" y="773656"/>
                  <a:pt x="2946400" y="766976"/>
                </a:cubicBezTo>
                <a:cubicBezTo>
                  <a:pt x="2964518" y="721681"/>
                  <a:pt x="2963038" y="731944"/>
                  <a:pt x="2988733" y="699242"/>
                </a:cubicBezTo>
                <a:cubicBezTo>
                  <a:pt x="2997451" y="688146"/>
                  <a:pt x="3006873" y="677476"/>
                  <a:pt x="3014133" y="665376"/>
                </a:cubicBezTo>
                <a:cubicBezTo>
                  <a:pt x="3018366" y="658320"/>
                  <a:pt x="3021366" y="650359"/>
                  <a:pt x="3026833" y="644209"/>
                </a:cubicBezTo>
                <a:cubicBezTo>
                  <a:pt x="3032836" y="637456"/>
                  <a:pt x="3041611" y="633665"/>
                  <a:pt x="3048000" y="627276"/>
                </a:cubicBezTo>
                <a:cubicBezTo>
                  <a:pt x="3057117" y="618159"/>
                  <a:pt x="3064136" y="605146"/>
                  <a:pt x="3069166" y="593409"/>
                </a:cubicBezTo>
                <a:cubicBezTo>
                  <a:pt x="3070924" y="589307"/>
                  <a:pt x="3070543" y="584137"/>
                  <a:pt x="3073400" y="580709"/>
                </a:cubicBezTo>
                <a:cubicBezTo>
                  <a:pt x="3125910" y="517698"/>
                  <a:pt x="3063699" y="607959"/>
                  <a:pt x="3098800" y="555309"/>
                </a:cubicBezTo>
                <a:cubicBezTo>
                  <a:pt x="3110953" y="506693"/>
                  <a:pt x="3093958" y="566607"/>
                  <a:pt x="3111500" y="525676"/>
                </a:cubicBezTo>
                <a:cubicBezTo>
                  <a:pt x="3123473" y="497739"/>
                  <a:pt x="3103482" y="516760"/>
                  <a:pt x="3132666" y="487576"/>
                </a:cubicBezTo>
                <a:cubicBezTo>
                  <a:pt x="3139055" y="481187"/>
                  <a:pt x="3147727" y="477303"/>
                  <a:pt x="3153833" y="470642"/>
                </a:cubicBezTo>
                <a:cubicBezTo>
                  <a:pt x="3163368" y="460240"/>
                  <a:pt x="3170050" y="447490"/>
                  <a:pt x="3179233" y="436776"/>
                </a:cubicBezTo>
                <a:cubicBezTo>
                  <a:pt x="3187025" y="427685"/>
                  <a:pt x="3196579" y="420236"/>
                  <a:pt x="3204633" y="411376"/>
                </a:cubicBezTo>
                <a:cubicBezTo>
                  <a:pt x="3210711" y="404690"/>
                  <a:pt x="3216145" y="397437"/>
                  <a:pt x="3221566" y="390209"/>
                </a:cubicBezTo>
                <a:cubicBezTo>
                  <a:pt x="3224619" y="386139"/>
                  <a:pt x="3226595" y="381260"/>
                  <a:pt x="3230033" y="377509"/>
                </a:cubicBezTo>
                <a:cubicBezTo>
                  <a:pt x="3242169" y="364269"/>
                  <a:pt x="3260100" y="355473"/>
                  <a:pt x="3268133" y="339409"/>
                </a:cubicBezTo>
                <a:cubicBezTo>
                  <a:pt x="3286294" y="303089"/>
                  <a:pt x="3267119" y="339688"/>
                  <a:pt x="3285066" y="309776"/>
                </a:cubicBezTo>
                <a:cubicBezTo>
                  <a:pt x="3295152" y="292966"/>
                  <a:pt x="3300838" y="272838"/>
                  <a:pt x="3314700" y="258976"/>
                </a:cubicBezTo>
                <a:lnTo>
                  <a:pt x="3344333" y="229342"/>
                </a:lnTo>
                <a:cubicBezTo>
                  <a:pt x="3349169" y="209996"/>
                  <a:pt x="3346970" y="213590"/>
                  <a:pt x="3357033" y="195476"/>
                </a:cubicBezTo>
                <a:cubicBezTo>
                  <a:pt x="3361029" y="188283"/>
                  <a:pt x="3363915" y="180127"/>
                  <a:pt x="3369733" y="174309"/>
                </a:cubicBezTo>
                <a:cubicBezTo>
                  <a:pt x="3378316" y="165725"/>
                  <a:pt x="3390343" y="161262"/>
                  <a:pt x="3399366" y="153142"/>
                </a:cubicBezTo>
                <a:cubicBezTo>
                  <a:pt x="3404610" y="148422"/>
                  <a:pt x="3407420" y="141519"/>
                  <a:pt x="3412066" y="136209"/>
                </a:cubicBezTo>
                <a:cubicBezTo>
                  <a:pt x="3417323" y="130202"/>
                  <a:pt x="3423697" y="125242"/>
                  <a:pt x="3429000" y="119276"/>
                </a:cubicBezTo>
                <a:cubicBezTo>
                  <a:pt x="3438500" y="108588"/>
                  <a:pt x="3444390" y="94983"/>
                  <a:pt x="3458633" y="89642"/>
                </a:cubicBezTo>
                <a:cubicBezTo>
                  <a:pt x="3465370" y="87116"/>
                  <a:pt x="3472744" y="86820"/>
                  <a:pt x="3479800" y="85409"/>
                </a:cubicBezTo>
                <a:cubicBezTo>
                  <a:pt x="3490838" y="74370"/>
                  <a:pt x="3499662" y="62778"/>
                  <a:pt x="3513666" y="55776"/>
                </a:cubicBezTo>
                <a:cubicBezTo>
                  <a:pt x="3520463" y="52378"/>
                  <a:pt x="3527677" y="49865"/>
                  <a:pt x="3534833" y="47309"/>
                </a:cubicBezTo>
                <a:cubicBezTo>
                  <a:pt x="3547440" y="42806"/>
                  <a:pt x="3572933" y="34609"/>
                  <a:pt x="3572933" y="34609"/>
                </a:cubicBezTo>
                <a:cubicBezTo>
                  <a:pt x="3577166" y="28965"/>
                  <a:pt x="3579048" y="20209"/>
                  <a:pt x="3585633" y="17676"/>
                </a:cubicBezTo>
                <a:cubicBezTo>
                  <a:pt x="3598869" y="12585"/>
                  <a:pt x="3613909" y="15316"/>
                  <a:pt x="3627966" y="13442"/>
                </a:cubicBezTo>
                <a:cubicBezTo>
                  <a:pt x="3635098" y="12491"/>
                  <a:pt x="3642010" y="10226"/>
                  <a:pt x="3649133" y="9209"/>
                </a:cubicBezTo>
                <a:cubicBezTo>
                  <a:pt x="3661783" y="7402"/>
                  <a:pt x="3674533" y="6387"/>
                  <a:pt x="3687233" y="4976"/>
                </a:cubicBezTo>
                <a:cubicBezTo>
                  <a:pt x="3696321" y="2704"/>
                  <a:pt x="3716796" y="-4984"/>
                  <a:pt x="3725333" y="4976"/>
                </a:cubicBezTo>
                <a:cubicBezTo>
                  <a:pt x="3730919" y="11493"/>
                  <a:pt x="3727100" y="22155"/>
                  <a:pt x="3729566" y="30376"/>
                </a:cubicBezTo>
                <a:cubicBezTo>
                  <a:pt x="3731379" y="36420"/>
                  <a:pt x="3733993" y="42461"/>
                  <a:pt x="3738033" y="47309"/>
                </a:cubicBezTo>
                <a:cubicBezTo>
                  <a:pt x="3748254" y="59574"/>
                  <a:pt x="3771900" y="81176"/>
                  <a:pt x="3771900" y="81176"/>
                </a:cubicBezTo>
                <a:cubicBezTo>
                  <a:pt x="3774722" y="86820"/>
                  <a:pt x="3776698" y="92974"/>
                  <a:pt x="3780366" y="98109"/>
                </a:cubicBezTo>
                <a:cubicBezTo>
                  <a:pt x="3783846" y="102981"/>
                  <a:pt x="3790589" y="105359"/>
                  <a:pt x="3793066" y="110809"/>
                </a:cubicBezTo>
                <a:cubicBezTo>
                  <a:pt x="3820267" y="170650"/>
                  <a:pt x="3775281" y="122174"/>
                  <a:pt x="3831166" y="170076"/>
                </a:cubicBezTo>
                <a:cubicBezTo>
                  <a:pt x="3832577" y="174309"/>
                  <a:pt x="3834318" y="178447"/>
                  <a:pt x="3835400" y="182776"/>
                </a:cubicBezTo>
                <a:cubicBezTo>
                  <a:pt x="3837145" y="189756"/>
                  <a:pt x="3837517" y="197065"/>
                  <a:pt x="3839633" y="203942"/>
                </a:cubicBezTo>
                <a:cubicBezTo>
                  <a:pt x="3843179" y="215465"/>
                  <a:pt x="3846941" y="227025"/>
                  <a:pt x="3852333" y="237809"/>
                </a:cubicBezTo>
                <a:cubicBezTo>
                  <a:pt x="3855488" y="244120"/>
                  <a:pt x="3860800" y="249098"/>
                  <a:pt x="3865033" y="254742"/>
                </a:cubicBezTo>
                <a:cubicBezTo>
                  <a:pt x="3867855" y="264620"/>
                  <a:pt x="3868906" y="275187"/>
                  <a:pt x="3873500" y="284376"/>
                </a:cubicBezTo>
                <a:cubicBezTo>
                  <a:pt x="3876177" y="289731"/>
                  <a:pt x="3882608" y="292287"/>
                  <a:pt x="3886200" y="297076"/>
                </a:cubicBezTo>
                <a:cubicBezTo>
                  <a:pt x="3891137" y="303658"/>
                  <a:pt x="3894336" y="311396"/>
                  <a:pt x="3898900" y="318242"/>
                </a:cubicBezTo>
                <a:cubicBezTo>
                  <a:pt x="3902814" y="324113"/>
                  <a:pt x="3907367" y="329531"/>
                  <a:pt x="3911600" y="335176"/>
                </a:cubicBezTo>
                <a:cubicBezTo>
                  <a:pt x="3913011" y="343643"/>
                  <a:pt x="3912900" y="352509"/>
                  <a:pt x="3915833" y="360576"/>
                </a:cubicBezTo>
                <a:cubicBezTo>
                  <a:pt x="3922235" y="378181"/>
                  <a:pt x="3932810" y="386019"/>
                  <a:pt x="3945466" y="398676"/>
                </a:cubicBezTo>
                <a:cubicBezTo>
                  <a:pt x="3952522" y="415609"/>
                  <a:pt x="3952308" y="438017"/>
                  <a:pt x="3966633" y="449476"/>
                </a:cubicBezTo>
                <a:cubicBezTo>
                  <a:pt x="3978070" y="458625"/>
                  <a:pt x="3990956" y="467655"/>
                  <a:pt x="4000500" y="479109"/>
                </a:cubicBezTo>
                <a:cubicBezTo>
                  <a:pt x="4029968" y="514472"/>
                  <a:pt x="3984562" y="467405"/>
                  <a:pt x="4021666" y="504509"/>
                </a:cubicBezTo>
                <a:cubicBezTo>
                  <a:pt x="4022952" y="507724"/>
                  <a:pt x="4034644" y="538653"/>
                  <a:pt x="4038600" y="542609"/>
                </a:cubicBezTo>
                <a:cubicBezTo>
                  <a:pt x="4043062" y="547071"/>
                  <a:pt x="4049889" y="548254"/>
                  <a:pt x="4055533" y="551076"/>
                </a:cubicBezTo>
                <a:cubicBezTo>
                  <a:pt x="4064428" y="577763"/>
                  <a:pt x="4053245" y="548674"/>
                  <a:pt x="4072466" y="580709"/>
                </a:cubicBezTo>
                <a:cubicBezTo>
                  <a:pt x="4077336" y="588826"/>
                  <a:pt x="4081249" y="597491"/>
                  <a:pt x="4085166" y="606109"/>
                </a:cubicBezTo>
                <a:cubicBezTo>
                  <a:pt x="4093599" y="624662"/>
                  <a:pt x="4093068" y="631861"/>
                  <a:pt x="4106333" y="648442"/>
                </a:cubicBezTo>
                <a:cubicBezTo>
                  <a:pt x="4112566" y="656234"/>
                  <a:pt x="4120444" y="662553"/>
                  <a:pt x="4127500" y="669609"/>
                </a:cubicBezTo>
                <a:cubicBezTo>
                  <a:pt x="4130322" y="676665"/>
                  <a:pt x="4133369" y="683634"/>
                  <a:pt x="4135966" y="690776"/>
                </a:cubicBezTo>
                <a:cubicBezTo>
                  <a:pt x="4139016" y="699163"/>
                  <a:pt x="4139482" y="708750"/>
                  <a:pt x="4144433" y="716176"/>
                </a:cubicBezTo>
                <a:cubicBezTo>
                  <a:pt x="4151075" y="726139"/>
                  <a:pt x="4161366" y="733109"/>
                  <a:pt x="4169833" y="741576"/>
                </a:cubicBezTo>
                <a:cubicBezTo>
                  <a:pt x="4185376" y="788208"/>
                  <a:pt x="4157241" y="704625"/>
                  <a:pt x="4182533" y="775442"/>
                </a:cubicBezTo>
                <a:cubicBezTo>
                  <a:pt x="4187036" y="788049"/>
                  <a:pt x="4188732" y="801840"/>
                  <a:pt x="4195233" y="813542"/>
                </a:cubicBezTo>
                <a:cubicBezTo>
                  <a:pt x="4210058" y="840227"/>
                  <a:pt x="4229100" y="864342"/>
                  <a:pt x="4246033" y="889742"/>
                </a:cubicBezTo>
                <a:cubicBezTo>
                  <a:pt x="4254500" y="902442"/>
                  <a:pt x="4265562" y="913753"/>
                  <a:pt x="4271433" y="927842"/>
                </a:cubicBezTo>
                <a:cubicBezTo>
                  <a:pt x="4278489" y="944775"/>
                  <a:pt x="4284685" y="962093"/>
                  <a:pt x="4292600" y="978642"/>
                </a:cubicBezTo>
                <a:cubicBezTo>
                  <a:pt x="4318850" y="1033528"/>
                  <a:pt x="4317737" y="1015524"/>
                  <a:pt x="4339166" y="1071776"/>
                </a:cubicBezTo>
                <a:cubicBezTo>
                  <a:pt x="4344411" y="1085543"/>
                  <a:pt x="4344990" y="1101080"/>
                  <a:pt x="4351866" y="1114109"/>
                </a:cubicBezTo>
                <a:cubicBezTo>
                  <a:pt x="4371974" y="1152208"/>
                  <a:pt x="4419600" y="1224176"/>
                  <a:pt x="4419600" y="1224176"/>
                </a:cubicBezTo>
                <a:cubicBezTo>
                  <a:pt x="4426655" y="1248165"/>
                  <a:pt x="4429996" y="1273576"/>
                  <a:pt x="4440766" y="1296142"/>
                </a:cubicBezTo>
                <a:cubicBezTo>
                  <a:pt x="4459842" y="1336111"/>
                  <a:pt x="4492052" y="1369322"/>
                  <a:pt x="4508500" y="1410442"/>
                </a:cubicBezTo>
                <a:cubicBezTo>
                  <a:pt x="4555155" y="1527078"/>
                  <a:pt x="4509083" y="1421675"/>
                  <a:pt x="4572000" y="1537442"/>
                </a:cubicBezTo>
                <a:cubicBezTo>
                  <a:pt x="4595507" y="1580695"/>
                  <a:pt x="4618772" y="1624134"/>
                  <a:pt x="4639733" y="1668676"/>
                </a:cubicBezTo>
                <a:cubicBezTo>
                  <a:pt x="4651022" y="1692665"/>
                  <a:pt x="4660503" y="1717591"/>
                  <a:pt x="4673600" y="1740642"/>
                </a:cubicBezTo>
                <a:cubicBezTo>
                  <a:pt x="4695842" y="1779787"/>
                  <a:pt x="4730582" y="1812486"/>
                  <a:pt x="4745566" y="1854942"/>
                </a:cubicBezTo>
                <a:cubicBezTo>
                  <a:pt x="4754033" y="1878931"/>
                  <a:pt x="4759181" y="1904364"/>
                  <a:pt x="4770966" y="1926909"/>
                </a:cubicBezTo>
                <a:cubicBezTo>
                  <a:pt x="4791823" y="1966810"/>
                  <a:pt x="4824066" y="2000330"/>
                  <a:pt x="4842933" y="2041209"/>
                </a:cubicBezTo>
                <a:cubicBezTo>
                  <a:pt x="4859866" y="2077898"/>
                  <a:pt x="4874487" y="2115745"/>
                  <a:pt x="4893733" y="2151276"/>
                </a:cubicBezTo>
                <a:cubicBezTo>
                  <a:pt x="4925579" y="2210069"/>
                  <a:pt x="4947371" y="2247650"/>
                  <a:pt x="4974166" y="2303676"/>
                </a:cubicBezTo>
                <a:cubicBezTo>
                  <a:pt x="4981523" y="2319058"/>
                  <a:pt x="4990847" y="2333792"/>
                  <a:pt x="4995333" y="2350242"/>
                </a:cubicBezTo>
                <a:cubicBezTo>
                  <a:pt x="4999566" y="2365764"/>
                  <a:pt x="5001584" y="2382069"/>
                  <a:pt x="5008033" y="2396809"/>
                </a:cubicBezTo>
                <a:cubicBezTo>
                  <a:pt x="5070754" y="2540171"/>
                  <a:pt x="5038976" y="2434604"/>
                  <a:pt x="5071533" y="2532276"/>
                </a:cubicBezTo>
                <a:cubicBezTo>
                  <a:pt x="5102071" y="2623892"/>
                  <a:pt x="5059396" y="2519916"/>
                  <a:pt x="5122333" y="2659276"/>
                </a:cubicBezTo>
                <a:cubicBezTo>
                  <a:pt x="5129351" y="2674815"/>
                  <a:pt x="5143500" y="2705842"/>
                  <a:pt x="5143500" y="2705842"/>
                </a:cubicBezTo>
                <a:cubicBezTo>
                  <a:pt x="5152631" y="2778899"/>
                  <a:pt x="5138254" y="2698128"/>
                  <a:pt x="5168900" y="2777809"/>
                </a:cubicBezTo>
                <a:cubicBezTo>
                  <a:pt x="5177876" y="2801147"/>
                  <a:pt x="5182159" y="2826054"/>
                  <a:pt x="5190066" y="2849776"/>
                </a:cubicBezTo>
                <a:cubicBezTo>
                  <a:pt x="5198533" y="2875176"/>
                  <a:pt x="5208972" y="2900002"/>
                  <a:pt x="5215466" y="2925976"/>
                </a:cubicBezTo>
                <a:cubicBezTo>
                  <a:pt x="5218288" y="2937265"/>
                  <a:pt x="5221495" y="2948464"/>
                  <a:pt x="5223933" y="2959842"/>
                </a:cubicBezTo>
                <a:cubicBezTo>
                  <a:pt x="5225731" y="2968235"/>
                  <a:pt x="5225642" y="2977038"/>
                  <a:pt x="5228166" y="2985242"/>
                </a:cubicBezTo>
                <a:cubicBezTo>
                  <a:pt x="5231326" y="2995514"/>
                  <a:pt x="5237251" y="3004755"/>
                  <a:pt x="5240866" y="3014876"/>
                </a:cubicBezTo>
                <a:cubicBezTo>
                  <a:pt x="5266492" y="3086628"/>
                  <a:pt x="5222702" y="2991247"/>
                  <a:pt x="5274733" y="3095309"/>
                </a:cubicBezTo>
                <a:cubicBezTo>
                  <a:pt x="5275740" y="3101349"/>
                  <a:pt x="5280979" y="3134472"/>
                  <a:pt x="5283200" y="3141876"/>
                </a:cubicBezTo>
                <a:cubicBezTo>
                  <a:pt x="5285384" y="3149154"/>
                  <a:pt x="5287249" y="3156859"/>
                  <a:pt x="5291666" y="3163042"/>
                </a:cubicBezTo>
                <a:cubicBezTo>
                  <a:pt x="5294623" y="3167182"/>
                  <a:pt x="5300133" y="3168687"/>
                  <a:pt x="5304366" y="3171509"/>
                </a:cubicBezTo>
                <a:cubicBezTo>
                  <a:pt x="5323921" y="3220393"/>
                  <a:pt x="5312181" y="3201683"/>
                  <a:pt x="5334000" y="3230776"/>
                </a:cubicBezTo>
                <a:cubicBezTo>
                  <a:pt x="5341577" y="3253508"/>
                  <a:pt x="5334460" y="3237034"/>
                  <a:pt x="5355166" y="3264642"/>
                </a:cubicBezTo>
                <a:cubicBezTo>
                  <a:pt x="5358219" y="3268712"/>
                  <a:pt x="5359660" y="3274164"/>
                  <a:pt x="5363633" y="3277342"/>
                </a:cubicBezTo>
                <a:cubicBezTo>
                  <a:pt x="5367118" y="3280130"/>
                  <a:pt x="5372432" y="3279409"/>
                  <a:pt x="5376333" y="3281576"/>
                </a:cubicBezTo>
                <a:cubicBezTo>
                  <a:pt x="5385228" y="3286518"/>
                  <a:pt x="5392080" y="3295291"/>
                  <a:pt x="5401733" y="3298509"/>
                </a:cubicBezTo>
                <a:cubicBezTo>
                  <a:pt x="5410200" y="3301331"/>
                  <a:pt x="5418977" y="3303351"/>
                  <a:pt x="5427133" y="3306976"/>
                </a:cubicBezTo>
                <a:cubicBezTo>
                  <a:pt x="5473795" y="3327714"/>
                  <a:pt x="5393827" y="3301518"/>
                  <a:pt x="5461000" y="3323909"/>
                </a:cubicBezTo>
                <a:cubicBezTo>
                  <a:pt x="5485255" y="3331994"/>
                  <a:pt x="5472597" y="3323357"/>
                  <a:pt x="5499100" y="3336609"/>
                </a:cubicBezTo>
                <a:cubicBezTo>
                  <a:pt x="5506459" y="3340289"/>
                  <a:pt x="5512460" y="3346707"/>
                  <a:pt x="5520266" y="3349309"/>
                </a:cubicBezTo>
                <a:cubicBezTo>
                  <a:pt x="5529732" y="3352464"/>
                  <a:pt x="5540083" y="3351757"/>
                  <a:pt x="5549900" y="3353542"/>
                </a:cubicBezTo>
                <a:cubicBezTo>
                  <a:pt x="5555624" y="3354583"/>
                  <a:pt x="5561164" y="3356468"/>
                  <a:pt x="5566833" y="3357776"/>
                </a:cubicBezTo>
                <a:lnTo>
                  <a:pt x="5604933" y="3366242"/>
                </a:lnTo>
                <a:cubicBezTo>
                  <a:pt x="5610602" y="3367550"/>
                  <a:pt x="5616177" y="3369257"/>
                  <a:pt x="5621866" y="3370476"/>
                </a:cubicBezTo>
                <a:cubicBezTo>
                  <a:pt x="5635937" y="3373491"/>
                  <a:pt x="5650178" y="3375706"/>
                  <a:pt x="5664200" y="3378942"/>
                </a:cubicBezTo>
                <a:cubicBezTo>
                  <a:pt x="5668548" y="3379945"/>
                  <a:pt x="5672595" y="3382002"/>
                  <a:pt x="5676900" y="3383176"/>
                </a:cubicBezTo>
                <a:cubicBezTo>
                  <a:pt x="5688126" y="3386238"/>
                  <a:pt x="5699356" y="3389360"/>
                  <a:pt x="5710766" y="3391642"/>
                </a:cubicBezTo>
                <a:cubicBezTo>
                  <a:pt x="5738130" y="3397115"/>
                  <a:pt x="5773869" y="3398266"/>
                  <a:pt x="5799666" y="3400109"/>
                </a:cubicBezTo>
                <a:cubicBezTo>
                  <a:pt x="5888678" y="3419890"/>
                  <a:pt x="5789310" y="3395947"/>
                  <a:pt x="5871633" y="3421276"/>
                </a:cubicBezTo>
                <a:cubicBezTo>
                  <a:pt x="5884307" y="3425176"/>
                  <a:pt x="5911022" y="3427667"/>
                  <a:pt x="5922433" y="3429742"/>
                </a:cubicBezTo>
                <a:cubicBezTo>
                  <a:pt x="5928157" y="3430783"/>
                  <a:pt x="5933550" y="3433811"/>
                  <a:pt x="5939366" y="3433976"/>
                </a:cubicBezTo>
                <a:lnTo>
                  <a:pt x="6371166" y="3442442"/>
                </a:lnTo>
                <a:cubicBezTo>
                  <a:pt x="6519234" y="3460953"/>
                  <a:pt x="6320352" y="3437362"/>
                  <a:pt x="6726766" y="3450909"/>
                </a:cubicBezTo>
                <a:cubicBezTo>
                  <a:pt x="6746711" y="3451574"/>
                  <a:pt x="6766183" y="3457323"/>
                  <a:pt x="6786033" y="3459376"/>
                </a:cubicBezTo>
                <a:cubicBezTo>
                  <a:pt x="6807134" y="3461559"/>
                  <a:pt x="6828366" y="3462198"/>
                  <a:pt x="6849533" y="3463609"/>
                </a:cubicBezTo>
                <a:lnTo>
                  <a:pt x="6925733" y="3476309"/>
                </a:lnTo>
                <a:cubicBezTo>
                  <a:pt x="6938373" y="3478182"/>
                  <a:pt x="6951249" y="3478321"/>
                  <a:pt x="6963833" y="3480542"/>
                </a:cubicBezTo>
                <a:cubicBezTo>
                  <a:pt x="6975292" y="3482564"/>
                  <a:pt x="6986210" y="3487170"/>
                  <a:pt x="6997700" y="3489009"/>
                </a:cubicBezTo>
                <a:cubicBezTo>
                  <a:pt x="7021551" y="3492825"/>
                  <a:pt x="7045677" y="3494654"/>
                  <a:pt x="7069666" y="3497476"/>
                </a:cubicBezTo>
                <a:cubicBezTo>
                  <a:pt x="7123561" y="3520574"/>
                  <a:pt x="7074023" y="3502580"/>
                  <a:pt x="7133166" y="3514409"/>
                </a:cubicBezTo>
                <a:cubicBezTo>
                  <a:pt x="7143240" y="3516424"/>
                  <a:pt x="7152790" y="3520566"/>
                  <a:pt x="7162800" y="3522876"/>
                </a:cubicBezTo>
                <a:cubicBezTo>
                  <a:pt x="7183773" y="3527716"/>
                  <a:pt x="7189444" y="3525909"/>
                  <a:pt x="7209366" y="3531342"/>
                </a:cubicBezTo>
                <a:cubicBezTo>
                  <a:pt x="7217976" y="3533690"/>
                  <a:pt x="7225931" y="3538547"/>
                  <a:pt x="7234766" y="3539809"/>
                </a:cubicBezTo>
                <a:cubicBezTo>
                  <a:pt x="7255766" y="3542809"/>
                  <a:pt x="7277099" y="3542631"/>
                  <a:pt x="7298266" y="3544042"/>
                </a:cubicBezTo>
                <a:cubicBezTo>
                  <a:pt x="7396982" y="3566822"/>
                  <a:pt x="7314921" y="3549861"/>
                  <a:pt x="7387166" y="3560976"/>
                </a:cubicBezTo>
                <a:cubicBezTo>
                  <a:pt x="7406411" y="3563937"/>
                  <a:pt x="7413569" y="3567552"/>
                  <a:pt x="7433733" y="3569442"/>
                </a:cubicBezTo>
                <a:cubicBezTo>
                  <a:pt x="7620521" y="3586953"/>
                  <a:pt x="7487074" y="3570819"/>
                  <a:pt x="7577666" y="3582142"/>
                </a:cubicBezTo>
                <a:cubicBezTo>
                  <a:pt x="7581899" y="3583553"/>
                  <a:pt x="7585958" y="3585680"/>
                  <a:pt x="7590366" y="3586376"/>
                </a:cubicBezTo>
                <a:cubicBezTo>
                  <a:pt x="7669478" y="3598867"/>
                  <a:pt x="7665053" y="3594842"/>
                  <a:pt x="7755466" y="3594842"/>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pic>
        <p:nvPicPr>
          <p:cNvPr id="2050" name="Picture 2" descr="643 Stick Figure Videos and HD Footage - Getty Images">
            <a:extLst>
              <a:ext uri="{FF2B5EF4-FFF2-40B4-BE49-F238E27FC236}">
                <a16:creationId xmlns:a16="http://schemas.microsoft.com/office/drawing/2014/main" id="{78B23998-FA3C-4B69-AF0D-ADE5CF1F0BF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777" r="57986"/>
          <a:stretch/>
        </p:blipFill>
        <p:spPr bwMode="auto">
          <a:xfrm>
            <a:off x="2029701" y="3900236"/>
            <a:ext cx="506066" cy="97366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Brace 2">
            <a:extLst>
              <a:ext uri="{FF2B5EF4-FFF2-40B4-BE49-F238E27FC236}">
                <a16:creationId xmlns:a16="http://schemas.microsoft.com/office/drawing/2014/main" id="{024755AF-734E-4CAD-93F0-F6F2AF13B584}"/>
              </a:ext>
            </a:extLst>
          </p:cNvPr>
          <p:cNvSpPr/>
          <p:nvPr/>
        </p:nvSpPr>
        <p:spPr bwMode="auto">
          <a:xfrm rot="16200000">
            <a:off x="1862667" y="4800537"/>
            <a:ext cx="186267" cy="359833"/>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5" name="Right Brace 4">
            <a:extLst>
              <a:ext uri="{FF2B5EF4-FFF2-40B4-BE49-F238E27FC236}">
                <a16:creationId xmlns:a16="http://schemas.microsoft.com/office/drawing/2014/main" id="{2F840580-7673-45AF-AAA2-3CC3AD680ACA}"/>
              </a:ext>
            </a:extLst>
          </p:cNvPr>
          <p:cNvSpPr/>
          <p:nvPr/>
        </p:nvSpPr>
        <p:spPr bwMode="auto">
          <a:xfrm rot="16200000">
            <a:off x="2222500" y="4800536"/>
            <a:ext cx="186267" cy="359833"/>
          </a:xfrm>
          <a:prstGeom prst="rightBrace">
            <a:avLst/>
          </a:prstGeom>
          <a:noFill/>
          <a:ln w="190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pic>
        <p:nvPicPr>
          <p:cNvPr id="6" name="Picture 2" descr="643 Stick Figure Videos and HD Footage - Getty Images">
            <a:extLst>
              <a:ext uri="{FF2B5EF4-FFF2-40B4-BE49-F238E27FC236}">
                <a16:creationId xmlns:a16="http://schemas.microsoft.com/office/drawing/2014/main" id="{81782B95-F097-46AD-96F3-70667D277213}"/>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777" r="57986"/>
          <a:stretch/>
        </p:blipFill>
        <p:spPr bwMode="auto">
          <a:xfrm flipH="1">
            <a:off x="4235267" y="1980456"/>
            <a:ext cx="506066" cy="973666"/>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a:extLst>
              <a:ext uri="{FF2B5EF4-FFF2-40B4-BE49-F238E27FC236}">
                <a16:creationId xmlns:a16="http://schemas.microsoft.com/office/drawing/2014/main" id="{015B2568-836D-4FDE-B455-7198841E596B}"/>
              </a:ext>
            </a:extLst>
          </p:cNvPr>
          <p:cNvSpPr/>
          <p:nvPr/>
        </p:nvSpPr>
        <p:spPr bwMode="auto">
          <a:xfrm rot="16200000">
            <a:off x="4288366" y="2867341"/>
            <a:ext cx="186267" cy="359833"/>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8" name="Right Brace 7">
            <a:extLst>
              <a:ext uri="{FF2B5EF4-FFF2-40B4-BE49-F238E27FC236}">
                <a16:creationId xmlns:a16="http://schemas.microsoft.com/office/drawing/2014/main" id="{8D91F2EF-F88E-4549-94D7-72F7671D6E3F}"/>
              </a:ext>
            </a:extLst>
          </p:cNvPr>
          <p:cNvSpPr/>
          <p:nvPr/>
        </p:nvSpPr>
        <p:spPr bwMode="auto">
          <a:xfrm rot="16200000">
            <a:off x="4648199" y="2867340"/>
            <a:ext cx="186267" cy="359833"/>
          </a:xfrm>
          <a:prstGeom prst="rightBrace">
            <a:avLst/>
          </a:prstGeom>
          <a:noFill/>
          <a:ln w="190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4" name="TextBox 3">
            <a:extLst>
              <a:ext uri="{FF2B5EF4-FFF2-40B4-BE49-F238E27FC236}">
                <a16:creationId xmlns:a16="http://schemas.microsoft.com/office/drawing/2014/main" id="{634170D5-2673-42B4-AEB2-00976FAA8DB9}"/>
              </a:ext>
            </a:extLst>
          </p:cNvPr>
          <p:cNvSpPr txBox="1"/>
          <p:nvPr/>
        </p:nvSpPr>
        <p:spPr>
          <a:xfrm>
            <a:off x="122766" y="67733"/>
            <a:ext cx="6093335" cy="523220"/>
          </a:xfrm>
          <a:prstGeom prst="rect">
            <a:avLst/>
          </a:prstGeom>
          <a:noFill/>
        </p:spPr>
        <p:txBody>
          <a:bodyPr wrap="none" rtlCol="0">
            <a:spAutoFit/>
          </a:bodyPr>
          <a:lstStyle/>
          <a:p>
            <a:r>
              <a:rPr lang="en-US" sz="2800" dirty="0">
                <a:solidFill>
                  <a:schemeClr val="tx1"/>
                </a:solidFill>
              </a:rPr>
              <a:t>The physical analogy of Hill-Climbing II</a:t>
            </a:r>
          </a:p>
        </p:txBody>
      </p:sp>
      <p:sp>
        <p:nvSpPr>
          <p:cNvPr id="10" name="Text Box 15">
            <a:extLst>
              <a:ext uri="{FF2B5EF4-FFF2-40B4-BE49-F238E27FC236}">
                <a16:creationId xmlns:a16="http://schemas.microsoft.com/office/drawing/2014/main" id="{8D72B67A-EFE8-45C1-88EC-19F53E1DAB55}"/>
              </a:ext>
            </a:extLst>
          </p:cNvPr>
          <p:cNvSpPr txBox="1">
            <a:spLocks noChangeArrowheads="1"/>
          </p:cNvSpPr>
          <p:nvPr/>
        </p:nvSpPr>
        <p:spPr bwMode="auto">
          <a:xfrm>
            <a:off x="5037666" y="1419396"/>
            <a:ext cx="33570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This </a:t>
            </a:r>
            <a:r>
              <a:rPr lang="en-US" altLang="en-US" sz="2400" i="1" dirty="0"/>
              <a:t>sometimes</a:t>
            </a:r>
            <a:r>
              <a:rPr lang="en-US" altLang="en-US" sz="2400" dirty="0"/>
              <a:t> gives the optimal solution.</a:t>
            </a:r>
          </a:p>
        </p:txBody>
      </p:sp>
      <p:sp>
        <p:nvSpPr>
          <p:cNvPr id="11" name="Text Box 15">
            <a:extLst>
              <a:ext uri="{FF2B5EF4-FFF2-40B4-BE49-F238E27FC236}">
                <a16:creationId xmlns:a16="http://schemas.microsoft.com/office/drawing/2014/main" id="{93686D61-CE61-4217-921E-E011CC1C15AF}"/>
              </a:ext>
            </a:extLst>
          </p:cNvPr>
          <p:cNvSpPr txBox="1">
            <a:spLocks noChangeArrowheads="1"/>
          </p:cNvSpPr>
          <p:nvPr/>
        </p:nvSpPr>
        <p:spPr bwMode="auto">
          <a:xfrm>
            <a:off x="173565" y="2752896"/>
            <a:ext cx="33570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But it can </a:t>
            </a:r>
            <a:r>
              <a:rPr lang="en-US" altLang="en-US" sz="2400" i="1" dirty="0"/>
              <a:t>fail</a:t>
            </a:r>
            <a:r>
              <a:rPr lang="en-US" altLang="en-US" sz="2400" dirty="0"/>
              <a:t> to give the optimal solution. And it can fail badly.</a:t>
            </a:r>
          </a:p>
        </p:txBody>
      </p:sp>
    </p:spTree>
    <p:extLst>
      <p:ext uri="{BB962C8B-B14F-4D97-AF65-F5344CB8AC3E}">
        <p14:creationId xmlns:p14="http://schemas.microsoft.com/office/powerpoint/2010/main" val="3738186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1A092837-13C7-4707-8281-DDB1E2CC6DED}"/>
              </a:ext>
            </a:extLst>
          </p:cNvPr>
          <p:cNvSpPr txBox="1">
            <a:spLocks noChangeArrowheads="1"/>
          </p:cNvSpPr>
          <p:nvPr/>
        </p:nvSpPr>
        <p:spPr bwMode="auto">
          <a:xfrm>
            <a:off x="565150" y="361950"/>
            <a:ext cx="8083550" cy="581660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800" dirty="0"/>
              <a:t>We have seen two interesting algorithms.</a:t>
            </a:r>
            <a:endParaRPr lang="en-US" altLang="en-US" sz="2400" dirty="0"/>
          </a:p>
          <a:p>
            <a:pPr>
              <a:spcBef>
                <a:spcPct val="0"/>
              </a:spcBef>
              <a:buFontTx/>
              <a:buNone/>
              <a:defRPr/>
            </a:pPr>
            <a:endParaRPr lang="en-US" altLang="en-US" sz="2400" dirty="0"/>
          </a:p>
          <a:p>
            <a:pPr>
              <a:spcBef>
                <a:spcPct val="0"/>
              </a:spcBef>
              <a:buFontTx/>
              <a:buNone/>
              <a:defRPr/>
            </a:pPr>
            <a:r>
              <a:rPr lang="en-US" altLang="en-US" sz="2800" b="1" dirty="0"/>
              <a:t>Uniform Cost</a:t>
            </a:r>
            <a:r>
              <a:rPr lang="en-US" altLang="en-US" sz="2400" dirty="0"/>
              <a:t> </a:t>
            </a:r>
          </a:p>
          <a:p>
            <a:pPr>
              <a:spcBef>
                <a:spcPct val="0"/>
              </a:spcBef>
              <a:defRPr/>
            </a:pPr>
            <a:r>
              <a:rPr lang="en-US" altLang="en-US" sz="2400" dirty="0"/>
              <a:t> Measures the cost to each node from the initial state.</a:t>
            </a:r>
          </a:p>
          <a:p>
            <a:pPr>
              <a:spcBef>
                <a:spcPct val="0"/>
              </a:spcBef>
              <a:defRPr/>
            </a:pPr>
            <a:r>
              <a:rPr lang="en-US" altLang="en-US" sz="2400" dirty="0"/>
              <a:t> Is optimal and complete!</a:t>
            </a:r>
          </a:p>
          <a:p>
            <a:pPr>
              <a:spcBef>
                <a:spcPct val="0"/>
              </a:spcBef>
              <a:defRPr/>
            </a:pPr>
            <a:r>
              <a:rPr lang="en-US" altLang="en-US" sz="2400" dirty="0"/>
              <a:t> Can be very slow.</a:t>
            </a:r>
          </a:p>
          <a:p>
            <a:pPr>
              <a:spcBef>
                <a:spcPct val="0"/>
              </a:spcBef>
              <a:buFontTx/>
              <a:buNone/>
              <a:defRPr/>
            </a:pPr>
            <a:endParaRPr lang="en-US" altLang="en-US" sz="2400" dirty="0"/>
          </a:p>
          <a:p>
            <a:pPr>
              <a:spcBef>
                <a:spcPct val="0"/>
              </a:spcBef>
              <a:buFontTx/>
              <a:buNone/>
              <a:defRPr/>
            </a:pPr>
            <a:r>
              <a:rPr lang="en-US" altLang="en-US" sz="2800" b="1" dirty="0"/>
              <a:t>Hill Climbing </a:t>
            </a:r>
            <a:r>
              <a:rPr lang="en-US" altLang="en-US" sz="2800" b="1" dirty="0">
                <a:solidFill>
                  <a:schemeClr val="bg1">
                    <a:lumMod val="75000"/>
                  </a:schemeClr>
                </a:solidFill>
              </a:rPr>
              <a:t>(Best-First, Greedy)</a:t>
            </a:r>
            <a:endParaRPr lang="en-US" altLang="en-US" sz="2400" dirty="0">
              <a:solidFill>
                <a:schemeClr val="bg1">
                  <a:lumMod val="75000"/>
                </a:schemeClr>
              </a:solidFill>
            </a:endParaRPr>
          </a:p>
          <a:p>
            <a:pPr>
              <a:spcBef>
                <a:spcPct val="0"/>
              </a:spcBef>
              <a:defRPr/>
            </a:pPr>
            <a:r>
              <a:rPr lang="en-US" altLang="en-US" sz="2400" dirty="0"/>
              <a:t> Estimates how far away the goal is.</a:t>
            </a:r>
          </a:p>
          <a:p>
            <a:pPr>
              <a:spcBef>
                <a:spcPct val="0"/>
              </a:spcBef>
              <a:defRPr/>
            </a:pPr>
            <a:r>
              <a:rPr lang="en-US" altLang="en-US" sz="2400" dirty="0"/>
              <a:t> Is neither optimal nor complete.</a:t>
            </a:r>
          </a:p>
          <a:p>
            <a:pPr>
              <a:spcBef>
                <a:spcPct val="0"/>
              </a:spcBef>
              <a:defRPr/>
            </a:pPr>
            <a:r>
              <a:rPr lang="en-US" altLang="en-US" sz="2400" dirty="0"/>
              <a:t> Can be very fast.</a:t>
            </a:r>
          </a:p>
          <a:p>
            <a:pPr>
              <a:spcBef>
                <a:spcPct val="0"/>
              </a:spcBef>
              <a:buFontTx/>
              <a:buNone/>
              <a:defRPr/>
            </a:pPr>
            <a:endParaRPr lang="en-US" altLang="en-US" sz="2400" dirty="0"/>
          </a:p>
          <a:p>
            <a:pPr>
              <a:spcBef>
                <a:spcPct val="0"/>
              </a:spcBef>
              <a:buFontTx/>
              <a:buNone/>
              <a:defRPr/>
            </a:pPr>
            <a:r>
              <a:rPr lang="en-US" altLang="en-US" sz="2400" dirty="0"/>
              <a:t>Can we combine them to create an optimal and complete algorithm that is also very fast?</a:t>
            </a:r>
          </a:p>
          <a:p>
            <a:pPr>
              <a:spcBef>
                <a:spcPct val="0"/>
              </a:spcBef>
              <a:buFontTx/>
              <a:buNone/>
              <a:defRPr/>
            </a:pPr>
            <a:endParaRPr lang="en-US" alt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59">
            <a:extLst>
              <a:ext uri="{FF2B5EF4-FFF2-40B4-BE49-F238E27FC236}">
                <a16:creationId xmlns:a16="http://schemas.microsoft.com/office/drawing/2014/main" id="{53F0EAC7-CFF0-4243-AF81-7A0745127C74}"/>
              </a:ext>
            </a:extLst>
          </p:cNvPr>
          <p:cNvSpPr>
            <a:spLocks noChangeArrowheads="1"/>
          </p:cNvSpPr>
          <p:nvPr/>
        </p:nvSpPr>
        <p:spPr bwMode="auto">
          <a:xfrm>
            <a:off x="0" y="0"/>
            <a:ext cx="9144000" cy="34321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867" name="Rectangle 2">
            <a:extLst>
              <a:ext uri="{FF2B5EF4-FFF2-40B4-BE49-F238E27FC236}">
                <a16:creationId xmlns:a16="http://schemas.microsoft.com/office/drawing/2014/main" id="{DEEB5434-ADD9-4EFA-9369-0130534B7968}"/>
              </a:ext>
            </a:extLst>
          </p:cNvPr>
          <p:cNvSpPr>
            <a:spLocks noChangeArrowheads="1"/>
          </p:cNvSpPr>
          <p:nvPr/>
        </p:nvSpPr>
        <p:spPr bwMode="auto">
          <a:xfrm>
            <a:off x="592138"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a:solidFill>
                  <a:schemeClr val="tx2"/>
                </a:solidFill>
              </a:rPr>
              <a:t>Uniform Cost Search</a:t>
            </a:r>
            <a:br>
              <a:rPr lang="en-US" altLang="en-US" sz="4400">
                <a:solidFill>
                  <a:schemeClr val="tx2"/>
                </a:solidFill>
              </a:rPr>
            </a:br>
            <a:r>
              <a:rPr lang="en-US" altLang="en-US" sz="1400"/>
              <a:t>Enqueue nodes in order of cost</a:t>
            </a:r>
            <a:endParaRPr lang="en-US" altLang="en-US" sz="4400">
              <a:latin typeface="Courier New" panose="02070309020205020404" pitchFamily="49" charset="0"/>
            </a:endParaRPr>
          </a:p>
        </p:txBody>
      </p:sp>
      <p:sp>
        <p:nvSpPr>
          <p:cNvPr id="36868" name="Text Box 4">
            <a:extLst>
              <a:ext uri="{FF2B5EF4-FFF2-40B4-BE49-F238E27FC236}">
                <a16:creationId xmlns:a16="http://schemas.microsoft.com/office/drawing/2014/main" id="{3E40E62A-7988-4FDB-A70B-6787F3E5611E}"/>
              </a:ext>
            </a:extLst>
          </p:cNvPr>
          <p:cNvSpPr txBox="1">
            <a:spLocks noChangeArrowheads="1"/>
          </p:cNvSpPr>
          <p:nvPr/>
        </p:nvSpPr>
        <p:spPr bwMode="auto">
          <a:xfrm>
            <a:off x="252413" y="2670175"/>
            <a:ext cx="485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dirty="0"/>
              <a:t>Intuition: Expand the cheapest node. Where the cost is the path cost g(n) </a:t>
            </a:r>
            <a:endParaRPr lang="en-US" altLang="en-US" sz="2400" dirty="0"/>
          </a:p>
        </p:txBody>
      </p:sp>
      <p:grpSp>
        <p:nvGrpSpPr>
          <p:cNvPr id="36869" name="Group 5">
            <a:extLst>
              <a:ext uri="{FF2B5EF4-FFF2-40B4-BE49-F238E27FC236}">
                <a16:creationId xmlns:a16="http://schemas.microsoft.com/office/drawing/2014/main" id="{ED4FEBF2-35D8-403B-A913-B36699E52D48}"/>
              </a:ext>
            </a:extLst>
          </p:cNvPr>
          <p:cNvGrpSpPr>
            <a:grpSpLocks/>
          </p:cNvGrpSpPr>
          <p:nvPr/>
        </p:nvGrpSpPr>
        <p:grpSpPr bwMode="auto">
          <a:xfrm>
            <a:off x="7235825" y="1506538"/>
            <a:ext cx="214313" cy="511175"/>
            <a:chOff x="2400" y="864"/>
            <a:chExt cx="432" cy="1034"/>
          </a:xfrm>
        </p:grpSpPr>
        <p:sp>
          <p:nvSpPr>
            <p:cNvPr id="37021" name="Oval 6">
              <a:extLst>
                <a:ext uri="{FF2B5EF4-FFF2-40B4-BE49-F238E27FC236}">
                  <a16:creationId xmlns:a16="http://schemas.microsoft.com/office/drawing/2014/main" id="{863279F6-ECB4-485F-9656-13D693D47E63}"/>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22" name="Text Box 7">
              <a:extLst>
                <a:ext uri="{FF2B5EF4-FFF2-40B4-BE49-F238E27FC236}">
                  <a16:creationId xmlns:a16="http://schemas.microsoft.com/office/drawing/2014/main" id="{DA26CEC8-180B-49AA-9C9B-AB28A9E3B94F}"/>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870" name="Group 8">
            <a:extLst>
              <a:ext uri="{FF2B5EF4-FFF2-40B4-BE49-F238E27FC236}">
                <a16:creationId xmlns:a16="http://schemas.microsoft.com/office/drawing/2014/main" id="{994A86DB-B7AE-49FA-96CF-FDF7F94C4FD5}"/>
              </a:ext>
            </a:extLst>
          </p:cNvPr>
          <p:cNvGrpSpPr>
            <a:grpSpLocks/>
          </p:cNvGrpSpPr>
          <p:nvPr/>
        </p:nvGrpSpPr>
        <p:grpSpPr bwMode="auto">
          <a:xfrm>
            <a:off x="6643688" y="1909763"/>
            <a:ext cx="212725" cy="511175"/>
            <a:chOff x="2400" y="864"/>
            <a:chExt cx="432" cy="1034"/>
          </a:xfrm>
        </p:grpSpPr>
        <p:sp>
          <p:nvSpPr>
            <p:cNvPr id="37019" name="Oval 9">
              <a:extLst>
                <a:ext uri="{FF2B5EF4-FFF2-40B4-BE49-F238E27FC236}">
                  <a16:creationId xmlns:a16="http://schemas.microsoft.com/office/drawing/2014/main" id="{2EF6451C-2771-4B79-9546-598D92B32A89}"/>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20" name="Text Box 10">
              <a:extLst>
                <a:ext uri="{FF2B5EF4-FFF2-40B4-BE49-F238E27FC236}">
                  <a16:creationId xmlns:a16="http://schemas.microsoft.com/office/drawing/2014/main" id="{259F6ACB-3BCF-429D-9944-CD1F57C64C97}"/>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871" name="Group 11">
            <a:extLst>
              <a:ext uri="{FF2B5EF4-FFF2-40B4-BE49-F238E27FC236}">
                <a16:creationId xmlns:a16="http://schemas.microsoft.com/office/drawing/2014/main" id="{0D5F25A9-1D2F-4349-BB73-F3ED690489EB}"/>
              </a:ext>
            </a:extLst>
          </p:cNvPr>
          <p:cNvGrpSpPr>
            <a:grpSpLocks/>
          </p:cNvGrpSpPr>
          <p:nvPr/>
        </p:nvGrpSpPr>
        <p:grpSpPr bwMode="auto">
          <a:xfrm>
            <a:off x="8043863" y="1909763"/>
            <a:ext cx="212725" cy="511175"/>
            <a:chOff x="2400" y="864"/>
            <a:chExt cx="432" cy="1034"/>
          </a:xfrm>
        </p:grpSpPr>
        <p:sp>
          <p:nvSpPr>
            <p:cNvPr id="37017" name="Oval 12">
              <a:extLst>
                <a:ext uri="{FF2B5EF4-FFF2-40B4-BE49-F238E27FC236}">
                  <a16:creationId xmlns:a16="http://schemas.microsoft.com/office/drawing/2014/main" id="{ED7E7237-5CB6-4F33-9D30-EA191A2D0879}"/>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18" name="Text Box 13">
              <a:extLst>
                <a:ext uri="{FF2B5EF4-FFF2-40B4-BE49-F238E27FC236}">
                  <a16:creationId xmlns:a16="http://schemas.microsoft.com/office/drawing/2014/main" id="{3F575854-40BB-4378-B960-359461CAA53F}"/>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872" name="Group 14">
            <a:extLst>
              <a:ext uri="{FF2B5EF4-FFF2-40B4-BE49-F238E27FC236}">
                <a16:creationId xmlns:a16="http://schemas.microsoft.com/office/drawing/2014/main" id="{3D0E245D-31DA-42A2-A12B-54BC089ECEC8}"/>
              </a:ext>
            </a:extLst>
          </p:cNvPr>
          <p:cNvGrpSpPr>
            <a:grpSpLocks/>
          </p:cNvGrpSpPr>
          <p:nvPr/>
        </p:nvGrpSpPr>
        <p:grpSpPr bwMode="auto">
          <a:xfrm>
            <a:off x="8399463" y="2455863"/>
            <a:ext cx="212725" cy="511175"/>
            <a:chOff x="2400" y="864"/>
            <a:chExt cx="432" cy="1035"/>
          </a:xfrm>
        </p:grpSpPr>
        <p:sp>
          <p:nvSpPr>
            <p:cNvPr id="37015" name="Oval 15">
              <a:extLst>
                <a:ext uri="{FF2B5EF4-FFF2-40B4-BE49-F238E27FC236}">
                  <a16:creationId xmlns:a16="http://schemas.microsoft.com/office/drawing/2014/main" id="{57AA6324-7A5D-487A-A712-9E008AD4379A}"/>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16" name="Text Box 16">
              <a:extLst>
                <a:ext uri="{FF2B5EF4-FFF2-40B4-BE49-F238E27FC236}">
                  <a16:creationId xmlns:a16="http://schemas.microsoft.com/office/drawing/2014/main" id="{F8C699A9-8154-41F3-9CCE-AFC62E068E4F}"/>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873" name="Group 17">
            <a:extLst>
              <a:ext uri="{FF2B5EF4-FFF2-40B4-BE49-F238E27FC236}">
                <a16:creationId xmlns:a16="http://schemas.microsoft.com/office/drawing/2014/main" id="{6EC47709-3FE6-4BEC-BCAC-9735D449A98B}"/>
              </a:ext>
            </a:extLst>
          </p:cNvPr>
          <p:cNvGrpSpPr>
            <a:grpSpLocks/>
          </p:cNvGrpSpPr>
          <p:nvPr/>
        </p:nvGrpSpPr>
        <p:grpSpPr bwMode="auto">
          <a:xfrm>
            <a:off x="7686675" y="2455863"/>
            <a:ext cx="214313" cy="511175"/>
            <a:chOff x="2400" y="864"/>
            <a:chExt cx="432" cy="1035"/>
          </a:xfrm>
        </p:grpSpPr>
        <p:sp>
          <p:nvSpPr>
            <p:cNvPr id="37013" name="Oval 18">
              <a:extLst>
                <a:ext uri="{FF2B5EF4-FFF2-40B4-BE49-F238E27FC236}">
                  <a16:creationId xmlns:a16="http://schemas.microsoft.com/office/drawing/2014/main" id="{A2422A4F-FB1C-4048-B0B3-4C140FB7F261}"/>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14" name="Text Box 19">
              <a:extLst>
                <a:ext uri="{FF2B5EF4-FFF2-40B4-BE49-F238E27FC236}">
                  <a16:creationId xmlns:a16="http://schemas.microsoft.com/office/drawing/2014/main" id="{88997443-036F-4964-A60A-7B3BAEC56295}"/>
                </a:ext>
              </a:extLst>
            </p:cNvPr>
            <p:cNvSpPr txBox="1">
              <a:spLocks noChangeArrowheads="1"/>
            </p:cNvSpPr>
            <p:nvPr/>
          </p:nvSpPr>
          <p:spPr bwMode="auto">
            <a:xfrm>
              <a:off x="2412"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36874" name="Line 20">
            <a:extLst>
              <a:ext uri="{FF2B5EF4-FFF2-40B4-BE49-F238E27FC236}">
                <a16:creationId xmlns:a16="http://schemas.microsoft.com/office/drawing/2014/main" id="{4A497C96-32B9-4E64-8B8B-34EF0F2444AC}"/>
              </a:ext>
            </a:extLst>
          </p:cNvPr>
          <p:cNvSpPr>
            <a:spLocks noChangeShapeType="1"/>
          </p:cNvSpPr>
          <p:nvPr/>
        </p:nvSpPr>
        <p:spPr bwMode="auto">
          <a:xfrm flipH="1">
            <a:off x="6835775" y="1673225"/>
            <a:ext cx="409575"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5" name="Line 21">
            <a:extLst>
              <a:ext uri="{FF2B5EF4-FFF2-40B4-BE49-F238E27FC236}">
                <a16:creationId xmlns:a16="http://schemas.microsoft.com/office/drawing/2014/main" id="{DB2FCB76-5A3D-4C86-9797-B15680DF2E97}"/>
              </a:ext>
            </a:extLst>
          </p:cNvPr>
          <p:cNvSpPr>
            <a:spLocks noChangeShapeType="1"/>
          </p:cNvSpPr>
          <p:nvPr/>
        </p:nvSpPr>
        <p:spPr bwMode="auto">
          <a:xfrm flipH="1">
            <a:off x="7861300" y="2109788"/>
            <a:ext cx="233363" cy="368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6" name="Line 22">
            <a:extLst>
              <a:ext uri="{FF2B5EF4-FFF2-40B4-BE49-F238E27FC236}">
                <a16:creationId xmlns:a16="http://schemas.microsoft.com/office/drawing/2014/main" id="{AC1ADDCB-EDA9-40CB-8EE6-C304167003D5}"/>
              </a:ext>
            </a:extLst>
          </p:cNvPr>
          <p:cNvSpPr>
            <a:spLocks noChangeShapeType="1"/>
          </p:cNvSpPr>
          <p:nvPr/>
        </p:nvSpPr>
        <p:spPr bwMode="auto">
          <a:xfrm>
            <a:off x="8197850" y="2119313"/>
            <a:ext cx="219075" cy="388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7" name="Line 23">
            <a:extLst>
              <a:ext uri="{FF2B5EF4-FFF2-40B4-BE49-F238E27FC236}">
                <a16:creationId xmlns:a16="http://schemas.microsoft.com/office/drawing/2014/main" id="{6329E3FF-38E2-46A2-94A1-525A274EFC7A}"/>
              </a:ext>
            </a:extLst>
          </p:cNvPr>
          <p:cNvSpPr>
            <a:spLocks noChangeShapeType="1"/>
          </p:cNvSpPr>
          <p:nvPr/>
        </p:nvSpPr>
        <p:spPr bwMode="auto">
          <a:xfrm>
            <a:off x="7421563" y="1681163"/>
            <a:ext cx="619125" cy="336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6878" name="Group 24">
            <a:extLst>
              <a:ext uri="{FF2B5EF4-FFF2-40B4-BE49-F238E27FC236}">
                <a16:creationId xmlns:a16="http://schemas.microsoft.com/office/drawing/2014/main" id="{B4FCDBA8-C674-4C24-9D3F-158247EA5390}"/>
              </a:ext>
            </a:extLst>
          </p:cNvPr>
          <p:cNvGrpSpPr>
            <a:grpSpLocks/>
          </p:cNvGrpSpPr>
          <p:nvPr/>
        </p:nvGrpSpPr>
        <p:grpSpPr bwMode="auto">
          <a:xfrm>
            <a:off x="4165600" y="1493838"/>
            <a:ext cx="214313" cy="511175"/>
            <a:chOff x="2400" y="864"/>
            <a:chExt cx="432" cy="1034"/>
          </a:xfrm>
        </p:grpSpPr>
        <p:sp>
          <p:nvSpPr>
            <p:cNvPr id="37011" name="Oval 25">
              <a:extLst>
                <a:ext uri="{FF2B5EF4-FFF2-40B4-BE49-F238E27FC236}">
                  <a16:creationId xmlns:a16="http://schemas.microsoft.com/office/drawing/2014/main" id="{B4080BE7-A247-405E-B457-571A46E4FB38}"/>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12" name="Text Box 26">
              <a:extLst>
                <a:ext uri="{FF2B5EF4-FFF2-40B4-BE49-F238E27FC236}">
                  <a16:creationId xmlns:a16="http://schemas.microsoft.com/office/drawing/2014/main" id="{51124FD1-0D48-4E75-8A36-97A61E14CCFD}"/>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879" name="Group 27">
            <a:extLst>
              <a:ext uri="{FF2B5EF4-FFF2-40B4-BE49-F238E27FC236}">
                <a16:creationId xmlns:a16="http://schemas.microsoft.com/office/drawing/2014/main" id="{059AC74F-11FB-4BC2-B887-B6C6F3659B1E}"/>
              </a:ext>
            </a:extLst>
          </p:cNvPr>
          <p:cNvGrpSpPr>
            <a:grpSpLocks/>
          </p:cNvGrpSpPr>
          <p:nvPr/>
        </p:nvGrpSpPr>
        <p:grpSpPr bwMode="auto">
          <a:xfrm>
            <a:off x="3573463" y="1897063"/>
            <a:ext cx="212725" cy="511175"/>
            <a:chOff x="2400" y="864"/>
            <a:chExt cx="432" cy="1034"/>
          </a:xfrm>
        </p:grpSpPr>
        <p:sp>
          <p:nvSpPr>
            <p:cNvPr id="37009" name="Oval 28">
              <a:extLst>
                <a:ext uri="{FF2B5EF4-FFF2-40B4-BE49-F238E27FC236}">
                  <a16:creationId xmlns:a16="http://schemas.microsoft.com/office/drawing/2014/main" id="{EB50216D-72E5-4F4C-8D96-D1AD9000683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10" name="Text Box 29">
              <a:extLst>
                <a:ext uri="{FF2B5EF4-FFF2-40B4-BE49-F238E27FC236}">
                  <a16:creationId xmlns:a16="http://schemas.microsoft.com/office/drawing/2014/main" id="{AC530469-E58D-4548-B197-51983E7B3D9E}"/>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880" name="Group 30">
            <a:extLst>
              <a:ext uri="{FF2B5EF4-FFF2-40B4-BE49-F238E27FC236}">
                <a16:creationId xmlns:a16="http://schemas.microsoft.com/office/drawing/2014/main" id="{431D7BE6-C9B7-444D-AF05-8B8020E50705}"/>
              </a:ext>
            </a:extLst>
          </p:cNvPr>
          <p:cNvGrpSpPr>
            <a:grpSpLocks/>
          </p:cNvGrpSpPr>
          <p:nvPr/>
        </p:nvGrpSpPr>
        <p:grpSpPr bwMode="auto">
          <a:xfrm>
            <a:off x="4973638" y="1897063"/>
            <a:ext cx="212725" cy="511175"/>
            <a:chOff x="2400" y="864"/>
            <a:chExt cx="432" cy="1034"/>
          </a:xfrm>
        </p:grpSpPr>
        <p:sp>
          <p:nvSpPr>
            <p:cNvPr id="37007" name="Oval 31">
              <a:extLst>
                <a:ext uri="{FF2B5EF4-FFF2-40B4-BE49-F238E27FC236}">
                  <a16:creationId xmlns:a16="http://schemas.microsoft.com/office/drawing/2014/main" id="{5CBF1A3F-FAF7-4DF5-82B6-2B8FC327E9C3}"/>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08" name="Text Box 32">
              <a:extLst>
                <a:ext uri="{FF2B5EF4-FFF2-40B4-BE49-F238E27FC236}">
                  <a16:creationId xmlns:a16="http://schemas.microsoft.com/office/drawing/2014/main" id="{6491A11C-7875-48DE-AF69-49C00A12F303}"/>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881" name="Group 33">
            <a:extLst>
              <a:ext uri="{FF2B5EF4-FFF2-40B4-BE49-F238E27FC236}">
                <a16:creationId xmlns:a16="http://schemas.microsoft.com/office/drawing/2014/main" id="{C65CFBE3-62C9-469B-A224-E448D1FEF2DF}"/>
              </a:ext>
            </a:extLst>
          </p:cNvPr>
          <p:cNvGrpSpPr>
            <a:grpSpLocks/>
          </p:cNvGrpSpPr>
          <p:nvPr/>
        </p:nvGrpSpPr>
        <p:grpSpPr bwMode="auto">
          <a:xfrm>
            <a:off x="5329238" y="2443163"/>
            <a:ext cx="212725" cy="511175"/>
            <a:chOff x="2400" y="864"/>
            <a:chExt cx="432" cy="1035"/>
          </a:xfrm>
        </p:grpSpPr>
        <p:sp>
          <p:nvSpPr>
            <p:cNvPr id="37005" name="Oval 34">
              <a:extLst>
                <a:ext uri="{FF2B5EF4-FFF2-40B4-BE49-F238E27FC236}">
                  <a16:creationId xmlns:a16="http://schemas.microsoft.com/office/drawing/2014/main" id="{24ED9817-1E1D-4D1B-8F87-08E1403978CD}"/>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06" name="Text Box 35">
              <a:extLst>
                <a:ext uri="{FF2B5EF4-FFF2-40B4-BE49-F238E27FC236}">
                  <a16:creationId xmlns:a16="http://schemas.microsoft.com/office/drawing/2014/main" id="{4B26459E-4F2F-4851-90FB-55A5554BF71E}"/>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882" name="Group 36">
            <a:extLst>
              <a:ext uri="{FF2B5EF4-FFF2-40B4-BE49-F238E27FC236}">
                <a16:creationId xmlns:a16="http://schemas.microsoft.com/office/drawing/2014/main" id="{4D2EDD5E-B7F0-4C18-89FD-2ACB4152ED51}"/>
              </a:ext>
            </a:extLst>
          </p:cNvPr>
          <p:cNvGrpSpPr>
            <a:grpSpLocks/>
          </p:cNvGrpSpPr>
          <p:nvPr/>
        </p:nvGrpSpPr>
        <p:grpSpPr bwMode="auto">
          <a:xfrm>
            <a:off x="4616450" y="2443163"/>
            <a:ext cx="214313" cy="511175"/>
            <a:chOff x="2400" y="864"/>
            <a:chExt cx="432" cy="1035"/>
          </a:xfrm>
        </p:grpSpPr>
        <p:sp>
          <p:nvSpPr>
            <p:cNvPr id="37003" name="Oval 37">
              <a:extLst>
                <a:ext uri="{FF2B5EF4-FFF2-40B4-BE49-F238E27FC236}">
                  <a16:creationId xmlns:a16="http://schemas.microsoft.com/office/drawing/2014/main" id="{C1E16827-F931-436D-9DAD-317248210218}"/>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04" name="Text Box 38">
              <a:extLst>
                <a:ext uri="{FF2B5EF4-FFF2-40B4-BE49-F238E27FC236}">
                  <a16:creationId xmlns:a16="http://schemas.microsoft.com/office/drawing/2014/main" id="{CE3EA2C1-25C7-4246-924D-FB9AC238E243}"/>
                </a:ext>
              </a:extLst>
            </p:cNvPr>
            <p:cNvSpPr txBox="1">
              <a:spLocks noChangeArrowheads="1"/>
            </p:cNvSpPr>
            <p:nvPr/>
          </p:nvSpPr>
          <p:spPr bwMode="auto">
            <a:xfrm>
              <a:off x="2412"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36883" name="Line 39">
            <a:extLst>
              <a:ext uri="{FF2B5EF4-FFF2-40B4-BE49-F238E27FC236}">
                <a16:creationId xmlns:a16="http://schemas.microsoft.com/office/drawing/2014/main" id="{34FC7815-A08F-44F5-B76A-1F44306DEF1F}"/>
              </a:ext>
            </a:extLst>
          </p:cNvPr>
          <p:cNvSpPr>
            <a:spLocks noChangeShapeType="1"/>
          </p:cNvSpPr>
          <p:nvPr/>
        </p:nvSpPr>
        <p:spPr bwMode="auto">
          <a:xfrm flipH="1">
            <a:off x="3765550" y="1660525"/>
            <a:ext cx="409575"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4" name="Line 40">
            <a:extLst>
              <a:ext uri="{FF2B5EF4-FFF2-40B4-BE49-F238E27FC236}">
                <a16:creationId xmlns:a16="http://schemas.microsoft.com/office/drawing/2014/main" id="{655209BE-B276-444D-9EC3-72F8710F46A5}"/>
              </a:ext>
            </a:extLst>
          </p:cNvPr>
          <p:cNvSpPr>
            <a:spLocks noChangeShapeType="1"/>
          </p:cNvSpPr>
          <p:nvPr/>
        </p:nvSpPr>
        <p:spPr bwMode="auto">
          <a:xfrm flipH="1">
            <a:off x="4791075" y="2097088"/>
            <a:ext cx="233363" cy="368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5" name="Line 41">
            <a:extLst>
              <a:ext uri="{FF2B5EF4-FFF2-40B4-BE49-F238E27FC236}">
                <a16:creationId xmlns:a16="http://schemas.microsoft.com/office/drawing/2014/main" id="{02C939A3-39D4-449D-899A-4694CE30B35B}"/>
              </a:ext>
            </a:extLst>
          </p:cNvPr>
          <p:cNvSpPr>
            <a:spLocks noChangeShapeType="1"/>
          </p:cNvSpPr>
          <p:nvPr/>
        </p:nvSpPr>
        <p:spPr bwMode="auto">
          <a:xfrm>
            <a:off x="5127625" y="2106613"/>
            <a:ext cx="219075" cy="388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6" name="Line 42">
            <a:extLst>
              <a:ext uri="{FF2B5EF4-FFF2-40B4-BE49-F238E27FC236}">
                <a16:creationId xmlns:a16="http://schemas.microsoft.com/office/drawing/2014/main" id="{7D6503EA-5B8E-4BEC-BD15-5273D95B0D92}"/>
              </a:ext>
            </a:extLst>
          </p:cNvPr>
          <p:cNvSpPr>
            <a:spLocks noChangeShapeType="1"/>
          </p:cNvSpPr>
          <p:nvPr/>
        </p:nvSpPr>
        <p:spPr bwMode="auto">
          <a:xfrm>
            <a:off x="4351338" y="1668463"/>
            <a:ext cx="619125" cy="336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6887" name="Group 43">
            <a:extLst>
              <a:ext uri="{FF2B5EF4-FFF2-40B4-BE49-F238E27FC236}">
                <a16:creationId xmlns:a16="http://schemas.microsoft.com/office/drawing/2014/main" id="{43100F00-B2C1-4948-A9EA-4561797AE61B}"/>
              </a:ext>
            </a:extLst>
          </p:cNvPr>
          <p:cNvGrpSpPr>
            <a:grpSpLocks/>
          </p:cNvGrpSpPr>
          <p:nvPr/>
        </p:nvGrpSpPr>
        <p:grpSpPr bwMode="auto">
          <a:xfrm>
            <a:off x="285750" y="1503363"/>
            <a:ext cx="212725" cy="511175"/>
            <a:chOff x="2400" y="864"/>
            <a:chExt cx="432" cy="1035"/>
          </a:xfrm>
        </p:grpSpPr>
        <p:sp>
          <p:nvSpPr>
            <p:cNvPr id="37001" name="Oval 44">
              <a:extLst>
                <a:ext uri="{FF2B5EF4-FFF2-40B4-BE49-F238E27FC236}">
                  <a16:creationId xmlns:a16="http://schemas.microsoft.com/office/drawing/2014/main" id="{18691390-DCBB-47F5-A5C8-D139D8549A2A}"/>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02" name="Text Box 45">
              <a:extLst>
                <a:ext uri="{FF2B5EF4-FFF2-40B4-BE49-F238E27FC236}">
                  <a16:creationId xmlns:a16="http://schemas.microsoft.com/office/drawing/2014/main" id="{1CBB1998-0F13-4622-89D9-1EC359A92041}"/>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888" name="Group 46">
            <a:extLst>
              <a:ext uri="{FF2B5EF4-FFF2-40B4-BE49-F238E27FC236}">
                <a16:creationId xmlns:a16="http://schemas.microsoft.com/office/drawing/2014/main" id="{0ABEF3EE-EA6E-40C5-B158-9DC23CBDB861}"/>
              </a:ext>
            </a:extLst>
          </p:cNvPr>
          <p:cNvGrpSpPr>
            <a:grpSpLocks/>
          </p:cNvGrpSpPr>
          <p:nvPr/>
        </p:nvGrpSpPr>
        <p:grpSpPr bwMode="auto">
          <a:xfrm>
            <a:off x="1230313" y="1482725"/>
            <a:ext cx="1612900" cy="914400"/>
            <a:chOff x="1397" y="934"/>
            <a:chExt cx="1016" cy="576"/>
          </a:xfrm>
        </p:grpSpPr>
        <p:grpSp>
          <p:nvGrpSpPr>
            <p:cNvPr id="36990" name="Group 47">
              <a:extLst>
                <a:ext uri="{FF2B5EF4-FFF2-40B4-BE49-F238E27FC236}">
                  <a16:creationId xmlns:a16="http://schemas.microsoft.com/office/drawing/2014/main" id="{72406C12-1598-4562-955D-8366DBE3DC66}"/>
                </a:ext>
              </a:extLst>
            </p:cNvPr>
            <p:cNvGrpSpPr>
              <a:grpSpLocks/>
            </p:cNvGrpSpPr>
            <p:nvPr/>
          </p:nvGrpSpPr>
          <p:grpSpPr bwMode="auto">
            <a:xfrm>
              <a:off x="1770" y="934"/>
              <a:ext cx="135" cy="322"/>
              <a:chOff x="2400" y="864"/>
              <a:chExt cx="432" cy="1034"/>
            </a:xfrm>
          </p:grpSpPr>
          <p:sp>
            <p:nvSpPr>
              <p:cNvPr id="36999" name="Oval 48">
                <a:extLst>
                  <a:ext uri="{FF2B5EF4-FFF2-40B4-BE49-F238E27FC236}">
                    <a16:creationId xmlns:a16="http://schemas.microsoft.com/office/drawing/2014/main" id="{E0ADC2D5-802D-4196-B695-553321DDDBEA}"/>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7000" name="Text Box 49">
                <a:extLst>
                  <a:ext uri="{FF2B5EF4-FFF2-40B4-BE49-F238E27FC236}">
                    <a16:creationId xmlns:a16="http://schemas.microsoft.com/office/drawing/2014/main" id="{67EBC55B-65FB-48FC-AE57-BC9EB8A1AE0B}"/>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91" name="Group 50">
              <a:extLst>
                <a:ext uri="{FF2B5EF4-FFF2-40B4-BE49-F238E27FC236}">
                  <a16:creationId xmlns:a16="http://schemas.microsoft.com/office/drawing/2014/main" id="{BC110575-797B-4B98-9068-4ABFBC846FB6}"/>
                </a:ext>
              </a:extLst>
            </p:cNvPr>
            <p:cNvGrpSpPr>
              <a:grpSpLocks/>
            </p:cNvGrpSpPr>
            <p:nvPr/>
          </p:nvGrpSpPr>
          <p:grpSpPr bwMode="auto">
            <a:xfrm>
              <a:off x="1397" y="1188"/>
              <a:ext cx="134" cy="322"/>
              <a:chOff x="2400" y="864"/>
              <a:chExt cx="432" cy="1034"/>
            </a:xfrm>
          </p:grpSpPr>
          <p:sp>
            <p:nvSpPr>
              <p:cNvPr id="36997" name="Oval 51">
                <a:extLst>
                  <a:ext uri="{FF2B5EF4-FFF2-40B4-BE49-F238E27FC236}">
                    <a16:creationId xmlns:a16="http://schemas.microsoft.com/office/drawing/2014/main" id="{09DC595B-6402-47F5-963F-5867E3357E56}"/>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98" name="Text Box 52">
                <a:extLst>
                  <a:ext uri="{FF2B5EF4-FFF2-40B4-BE49-F238E27FC236}">
                    <a16:creationId xmlns:a16="http://schemas.microsoft.com/office/drawing/2014/main" id="{BCEF4BB5-6ADA-418C-A7F2-C160F98F04F8}"/>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92" name="Group 53">
              <a:extLst>
                <a:ext uri="{FF2B5EF4-FFF2-40B4-BE49-F238E27FC236}">
                  <a16:creationId xmlns:a16="http://schemas.microsoft.com/office/drawing/2014/main" id="{A30F61B7-EFF7-45F2-8F6D-47C9C3FEEC6C}"/>
                </a:ext>
              </a:extLst>
            </p:cNvPr>
            <p:cNvGrpSpPr>
              <a:grpSpLocks/>
            </p:cNvGrpSpPr>
            <p:nvPr/>
          </p:nvGrpSpPr>
          <p:grpSpPr bwMode="auto">
            <a:xfrm>
              <a:off x="2279" y="1188"/>
              <a:ext cx="134" cy="322"/>
              <a:chOff x="2400" y="864"/>
              <a:chExt cx="432" cy="1034"/>
            </a:xfrm>
          </p:grpSpPr>
          <p:sp>
            <p:nvSpPr>
              <p:cNvPr id="36995" name="Oval 54">
                <a:extLst>
                  <a:ext uri="{FF2B5EF4-FFF2-40B4-BE49-F238E27FC236}">
                    <a16:creationId xmlns:a16="http://schemas.microsoft.com/office/drawing/2014/main" id="{468B3649-2B9D-4179-BBF2-87E114C1EFA9}"/>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96" name="Text Box 55">
                <a:extLst>
                  <a:ext uri="{FF2B5EF4-FFF2-40B4-BE49-F238E27FC236}">
                    <a16:creationId xmlns:a16="http://schemas.microsoft.com/office/drawing/2014/main" id="{3CB9B4CF-D1E6-447C-8719-09398D44D25D}"/>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36993" name="Line 56">
              <a:extLst>
                <a:ext uri="{FF2B5EF4-FFF2-40B4-BE49-F238E27FC236}">
                  <a16:creationId xmlns:a16="http://schemas.microsoft.com/office/drawing/2014/main" id="{26484823-4A47-4E20-930E-4F25149F6F5E}"/>
                </a:ext>
              </a:extLst>
            </p:cNvPr>
            <p:cNvSpPr>
              <a:spLocks noChangeShapeType="1"/>
            </p:cNvSpPr>
            <p:nvPr/>
          </p:nvSpPr>
          <p:spPr bwMode="auto">
            <a:xfrm flipH="1">
              <a:off x="1518" y="1039"/>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94" name="Line 57">
              <a:extLst>
                <a:ext uri="{FF2B5EF4-FFF2-40B4-BE49-F238E27FC236}">
                  <a16:creationId xmlns:a16="http://schemas.microsoft.com/office/drawing/2014/main" id="{11284B2B-443D-40B0-8A2D-EB3ED8422271}"/>
                </a:ext>
              </a:extLst>
            </p:cNvPr>
            <p:cNvSpPr>
              <a:spLocks noChangeShapeType="1"/>
            </p:cNvSpPr>
            <p:nvPr/>
          </p:nvSpPr>
          <p:spPr bwMode="auto">
            <a:xfrm>
              <a:off x="1887" y="1044"/>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6889" name="Text Box 58">
            <a:extLst>
              <a:ext uri="{FF2B5EF4-FFF2-40B4-BE49-F238E27FC236}">
                <a16:creationId xmlns:a16="http://schemas.microsoft.com/office/drawing/2014/main" id="{974EDC20-6A7A-413A-B6B3-5D226FBCC8F5}"/>
              </a:ext>
            </a:extLst>
          </p:cNvPr>
          <p:cNvSpPr txBox="1">
            <a:spLocks noChangeArrowheads="1"/>
          </p:cNvSpPr>
          <p:nvPr/>
        </p:nvSpPr>
        <p:spPr bwMode="auto">
          <a:xfrm>
            <a:off x="2308225" y="138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2</a:t>
            </a:r>
            <a:endParaRPr lang="en-US" altLang="en-US" sz="2400"/>
          </a:p>
        </p:txBody>
      </p:sp>
      <p:sp>
        <p:nvSpPr>
          <p:cNvPr id="36890" name="Text Box 59">
            <a:extLst>
              <a:ext uri="{FF2B5EF4-FFF2-40B4-BE49-F238E27FC236}">
                <a16:creationId xmlns:a16="http://schemas.microsoft.com/office/drawing/2014/main" id="{684611AD-1A65-409D-9640-F3384533C101}"/>
              </a:ext>
            </a:extLst>
          </p:cNvPr>
          <p:cNvSpPr txBox="1">
            <a:spLocks noChangeArrowheads="1"/>
          </p:cNvSpPr>
          <p:nvPr/>
        </p:nvSpPr>
        <p:spPr bwMode="auto">
          <a:xfrm>
            <a:off x="1295400" y="138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5</a:t>
            </a:r>
            <a:endParaRPr lang="en-US" altLang="en-US" sz="2400"/>
          </a:p>
        </p:txBody>
      </p:sp>
      <p:sp>
        <p:nvSpPr>
          <p:cNvPr id="36891" name="Text Box 60">
            <a:extLst>
              <a:ext uri="{FF2B5EF4-FFF2-40B4-BE49-F238E27FC236}">
                <a16:creationId xmlns:a16="http://schemas.microsoft.com/office/drawing/2014/main" id="{166771EC-C37D-48A5-9E27-7D65D72D3D00}"/>
              </a:ext>
            </a:extLst>
          </p:cNvPr>
          <p:cNvSpPr txBox="1">
            <a:spLocks noChangeArrowheads="1"/>
          </p:cNvSpPr>
          <p:nvPr/>
        </p:nvSpPr>
        <p:spPr bwMode="auto">
          <a:xfrm>
            <a:off x="4706938" y="1412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2</a:t>
            </a:r>
            <a:endParaRPr lang="en-US" altLang="en-US" sz="2400"/>
          </a:p>
        </p:txBody>
      </p:sp>
      <p:sp>
        <p:nvSpPr>
          <p:cNvPr id="36892" name="Text Box 61">
            <a:extLst>
              <a:ext uri="{FF2B5EF4-FFF2-40B4-BE49-F238E27FC236}">
                <a16:creationId xmlns:a16="http://schemas.microsoft.com/office/drawing/2014/main" id="{AD1882A3-6B38-44DE-AC2F-E08D0F2D3A3E}"/>
              </a:ext>
            </a:extLst>
          </p:cNvPr>
          <p:cNvSpPr txBox="1">
            <a:spLocks noChangeArrowheads="1"/>
          </p:cNvSpPr>
          <p:nvPr/>
        </p:nvSpPr>
        <p:spPr bwMode="auto">
          <a:xfrm>
            <a:off x="3694113" y="1412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5</a:t>
            </a:r>
            <a:endParaRPr lang="en-US" altLang="en-US" sz="2400"/>
          </a:p>
        </p:txBody>
      </p:sp>
      <p:sp>
        <p:nvSpPr>
          <p:cNvPr id="36893" name="Text Box 62">
            <a:extLst>
              <a:ext uri="{FF2B5EF4-FFF2-40B4-BE49-F238E27FC236}">
                <a16:creationId xmlns:a16="http://schemas.microsoft.com/office/drawing/2014/main" id="{21AB8BD3-7A50-4D99-B939-FDBAF933F855}"/>
              </a:ext>
            </a:extLst>
          </p:cNvPr>
          <p:cNvSpPr txBox="1">
            <a:spLocks noChangeArrowheads="1"/>
          </p:cNvSpPr>
          <p:nvPr/>
        </p:nvSpPr>
        <p:spPr bwMode="auto">
          <a:xfrm>
            <a:off x="4576763" y="19780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a:t>
            </a:r>
            <a:endParaRPr lang="en-US" altLang="en-US" sz="2400"/>
          </a:p>
        </p:txBody>
      </p:sp>
      <p:sp>
        <p:nvSpPr>
          <p:cNvPr id="36894" name="Text Box 63">
            <a:extLst>
              <a:ext uri="{FF2B5EF4-FFF2-40B4-BE49-F238E27FC236}">
                <a16:creationId xmlns:a16="http://schemas.microsoft.com/office/drawing/2014/main" id="{7EB79557-7EE8-4CE4-9F85-DE1E37DC30CF}"/>
              </a:ext>
            </a:extLst>
          </p:cNvPr>
          <p:cNvSpPr txBox="1">
            <a:spLocks noChangeArrowheads="1"/>
          </p:cNvSpPr>
          <p:nvPr/>
        </p:nvSpPr>
        <p:spPr bwMode="auto">
          <a:xfrm>
            <a:off x="5280025" y="19542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7</a:t>
            </a:r>
            <a:endParaRPr lang="en-US" altLang="en-US" sz="2400"/>
          </a:p>
        </p:txBody>
      </p:sp>
      <p:grpSp>
        <p:nvGrpSpPr>
          <p:cNvPr id="36895" name="Group 64">
            <a:extLst>
              <a:ext uri="{FF2B5EF4-FFF2-40B4-BE49-F238E27FC236}">
                <a16:creationId xmlns:a16="http://schemas.microsoft.com/office/drawing/2014/main" id="{69DE39B3-881B-4142-8C69-272B073E1916}"/>
              </a:ext>
            </a:extLst>
          </p:cNvPr>
          <p:cNvGrpSpPr>
            <a:grpSpLocks/>
          </p:cNvGrpSpPr>
          <p:nvPr/>
        </p:nvGrpSpPr>
        <p:grpSpPr bwMode="auto">
          <a:xfrm>
            <a:off x="7321550" y="2697163"/>
            <a:ext cx="923925" cy="857250"/>
            <a:chOff x="3946" y="1329"/>
            <a:chExt cx="582" cy="540"/>
          </a:xfrm>
        </p:grpSpPr>
        <p:grpSp>
          <p:nvGrpSpPr>
            <p:cNvPr id="36981" name="Group 65">
              <a:extLst>
                <a:ext uri="{FF2B5EF4-FFF2-40B4-BE49-F238E27FC236}">
                  <a16:creationId xmlns:a16="http://schemas.microsoft.com/office/drawing/2014/main" id="{18966683-BD68-428F-A63F-DA7B45442EC9}"/>
                </a:ext>
              </a:extLst>
            </p:cNvPr>
            <p:cNvGrpSpPr>
              <a:grpSpLocks/>
            </p:cNvGrpSpPr>
            <p:nvPr/>
          </p:nvGrpSpPr>
          <p:grpSpPr bwMode="auto">
            <a:xfrm>
              <a:off x="4394" y="1547"/>
              <a:ext cx="134" cy="322"/>
              <a:chOff x="2400" y="864"/>
              <a:chExt cx="432" cy="1035"/>
            </a:xfrm>
          </p:grpSpPr>
          <p:sp>
            <p:nvSpPr>
              <p:cNvPr id="36988" name="Oval 66">
                <a:extLst>
                  <a:ext uri="{FF2B5EF4-FFF2-40B4-BE49-F238E27FC236}">
                    <a16:creationId xmlns:a16="http://schemas.microsoft.com/office/drawing/2014/main" id="{B4B47A12-8BC2-437B-984D-5A33D28CDCD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89" name="Text Box 67">
                <a:extLst>
                  <a:ext uri="{FF2B5EF4-FFF2-40B4-BE49-F238E27FC236}">
                    <a16:creationId xmlns:a16="http://schemas.microsoft.com/office/drawing/2014/main" id="{A8E4D83D-EE82-4A36-8FE1-955F5569951D}"/>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82" name="Group 68">
              <a:extLst>
                <a:ext uri="{FF2B5EF4-FFF2-40B4-BE49-F238E27FC236}">
                  <a16:creationId xmlns:a16="http://schemas.microsoft.com/office/drawing/2014/main" id="{1D910445-3239-4498-9C29-8B169F599084}"/>
                </a:ext>
              </a:extLst>
            </p:cNvPr>
            <p:cNvGrpSpPr>
              <a:grpSpLocks/>
            </p:cNvGrpSpPr>
            <p:nvPr/>
          </p:nvGrpSpPr>
          <p:grpSpPr bwMode="auto">
            <a:xfrm>
              <a:off x="3946" y="1547"/>
              <a:ext cx="134" cy="322"/>
              <a:chOff x="2400" y="864"/>
              <a:chExt cx="432" cy="1035"/>
            </a:xfrm>
          </p:grpSpPr>
          <p:sp>
            <p:nvSpPr>
              <p:cNvPr id="36986" name="Oval 69">
                <a:extLst>
                  <a:ext uri="{FF2B5EF4-FFF2-40B4-BE49-F238E27FC236}">
                    <a16:creationId xmlns:a16="http://schemas.microsoft.com/office/drawing/2014/main" id="{23E8D6DC-8F56-465A-943A-AFC8422ED18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87" name="Text Box 70">
                <a:extLst>
                  <a:ext uri="{FF2B5EF4-FFF2-40B4-BE49-F238E27FC236}">
                    <a16:creationId xmlns:a16="http://schemas.microsoft.com/office/drawing/2014/main" id="{46551DC1-65ED-478D-93BF-CA1D396966A5}"/>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83" name="Group 71">
              <a:extLst>
                <a:ext uri="{FF2B5EF4-FFF2-40B4-BE49-F238E27FC236}">
                  <a16:creationId xmlns:a16="http://schemas.microsoft.com/office/drawing/2014/main" id="{B735A57E-872D-4A3F-AFCB-B1CFEF94C12C}"/>
                </a:ext>
              </a:extLst>
            </p:cNvPr>
            <p:cNvGrpSpPr>
              <a:grpSpLocks/>
            </p:cNvGrpSpPr>
            <p:nvPr/>
          </p:nvGrpSpPr>
          <p:grpSpPr bwMode="auto">
            <a:xfrm>
              <a:off x="4045" y="1329"/>
              <a:ext cx="360" cy="242"/>
              <a:chOff x="896" y="1363"/>
              <a:chExt cx="1156" cy="778"/>
            </a:xfrm>
          </p:grpSpPr>
          <p:sp>
            <p:nvSpPr>
              <p:cNvPr id="36984" name="Line 72">
                <a:extLst>
                  <a:ext uri="{FF2B5EF4-FFF2-40B4-BE49-F238E27FC236}">
                    <a16:creationId xmlns:a16="http://schemas.microsoft.com/office/drawing/2014/main" id="{206CCB53-6534-45BB-B36B-FA0C81024DBD}"/>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85" name="Line 73">
                <a:extLst>
                  <a:ext uri="{FF2B5EF4-FFF2-40B4-BE49-F238E27FC236}">
                    <a16:creationId xmlns:a16="http://schemas.microsoft.com/office/drawing/2014/main" id="{69124170-E074-48C9-8E37-1A0BA4B58D15}"/>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6896" name="Text Box 74">
            <a:extLst>
              <a:ext uri="{FF2B5EF4-FFF2-40B4-BE49-F238E27FC236}">
                <a16:creationId xmlns:a16="http://schemas.microsoft.com/office/drawing/2014/main" id="{B3AA5465-6C0B-4BC2-BB46-633C3D68AB8C}"/>
              </a:ext>
            </a:extLst>
          </p:cNvPr>
          <p:cNvSpPr txBox="1">
            <a:spLocks noChangeArrowheads="1"/>
          </p:cNvSpPr>
          <p:nvPr/>
        </p:nvSpPr>
        <p:spPr bwMode="auto">
          <a:xfrm>
            <a:off x="7751763" y="14700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2</a:t>
            </a:r>
            <a:endParaRPr lang="en-US" altLang="en-US" sz="2400"/>
          </a:p>
        </p:txBody>
      </p:sp>
      <p:sp>
        <p:nvSpPr>
          <p:cNvPr id="36897" name="Text Box 75">
            <a:extLst>
              <a:ext uri="{FF2B5EF4-FFF2-40B4-BE49-F238E27FC236}">
                <a16:creationId xmlns:a16="http://schemas.microsoft.com/office/drawing/2014/main" id="{1E939F67-6156-4934-9B65-AA6FBF8D01A6}"/>
              </a:ext>
            </a:extLst>
          </p:cNvPr>
          <p:cNvSpPr txBox="1">
            <a:spLocks noChangeArrowheads="1"/>
          </p:cNvSpPr>
          <p:nvPr/>
        </p:nvSpPr>
        <p:spPr bwMode="auto">
          <a:xfrm>
            <a:off x="6738938" y="14700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5</a:t>
            </a:r>
            <a:endParaRPr lang="en-US" altLang="en-US" sz="2400"/>
          </a:p>
        </p:txBody>
      </p:sp>
      <p:sp>
        <p:nvSpPr>
          <p:cNvPr id="36898" name="Text Box 76">
            <a:extLst>
              <a:ext uri="{FF2B5EF4-FFF2-40B4-BE49-F238E27FC236}">
                <a16:creationId xmlns:a16="http://schemas.microsoft.com/office/drawing/2014/main" id="{98F93086-02C3-422B-B6DD-C242CFB03AE0}"/>
              </a:ext>
            </a:extLst>
          </p:cNvPr>
          <p:cNvSpPr txBox="1">
            <a:spLocks noChangeArrowheads="1"/>
          </p:cNvSpPr>
          <p:nvPr/>
        </p:nvSpPr>
        <p:spPr bwMode="auto">
          <a:xfrm>
            <a:off x="7631113" y="20224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a:t>
            </a:r>
            <a:endParaRPr lang="en-US" altLang="en-US" sz="2400"/>
          </a:p>
        </p:txBody>
      </p:sp>
      <p:sp>
        <p:nvSpPr>
          <p:cNvPr id="36899" name="Text Box 77">
            <a:extLst>
              <a:ext uri="{FF2B5EF4-FFF2-40B4-BE49-F238E27FC236}">
                <a16:creationId xmlns:a16="http://schemas.microsoft.com/office/drawing/2014/main" id="{F29D4F98-74C2-4001-8362-E18BC82DF73D}"/>
              </a:ext>
            </a:extLst>
          </p:cNvPr>
          <p:cNvSpPr txBox="1">
            <a:spLocks noChangeArrowheads="1"/>
          </p:cNvSpPr>
          <p:nvPr/>
        </p:nvSpPr>
        <p:spPr bwMode="auto">
          <a:xfrm>
            <a:off x="8324850" y="2011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7</a:t>
            </a:r>
            <a:endParaRPr lang="en-US" altLang="en-US" sz="2400"/>
          </a:p>
        </p:txBody>
      </p:sp>
      <p:sp>
        <p:nvSpPr>
          <p:cNvPr id="36900" name="Text Box 78">
            <a:extLst>
              <a:ext uri="{FF2B5EF4-FFF2-40B4-BE49-F238E27FC236}">
                <a16:creationId xmlns:a16="http://schemas.microsoft.com/office/drawing/2014/main" id="{8054175B-769B-4FB2-A7BC-0B49160A31CA}"/>
              </a:ext>
            </a:extLst>
          </p:cNvPr>
          <p:cNvSpPr txBox="1">
            <a:spLocks noChangeArrowheads="1"/>
          </p:cNvSpPr>
          <p:nvPr/>
        </p:nvSpPr>
        <p:spPr bwMode="auto">
          <a:xfrm>
            <a:off x="7265988" y="2574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4</a:t>
            </a:r>
            <a:endParaRPr lang="en-US" altLang="en-US" sz="2400"/>
          </a:p>
        </p:txBody>
      </p:sp>
      <p:sp>
        <p:nvSpPr>
          <p:cNvPr id="36901" name="Text Box 79">
            <a:extLst>
              <a:ext uri="{FF2B5EF4-FFF2-40B4-BE49-F238E27FC236}">
                <a16:creationId xmlns:a16="http://schemas.microsoft.com/office/drawing/2014/main" id="{168B5B52-F375-498A-90E0-6EEF5CC0FA17}"/>
              </a:ext>
            </a:extLst>
          </p:cNvPr>
          <p:cNvSpPr txBox="1">
            <a:spLocks noChangeArrowheads="1"/>
          </p:cNvSpPr>
          <p:nvPr/>
        </p:nvSpPr>
        <p:spPr bwMode="auto">
          <a:xfrm>
            <a:off x="7959725" y="2563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5</a:t>
            </a:r>
            <a:endParaRPr lang="en-US" altLang="en-US" sz="2400"/>
          </a:p>
        </p:txBody>
      </p:sp>
      <p:sp>
        <p:nvSpPr>
          <p:cNvPr id="36902" name="Rectangle 82">
            <a:extLst>
              <a:ext uri="{FF2B5EF4-FFF2-40B4-BE49-F238E27FC236}">
                <a16:creationId xmlns:a16="http://schemas.microsoft.com/office/drawing/2014/main" id="{B06718B6-C34E-4DF9-A3D5-763838252630}"/>
              </a:ext>
            </a:extLst>
          </p:cNvPr>
          <p:cNvSpPr>
            <a:spLocks noChangeArrowheads="1"/>
          </p:cNvSpPr>
          <p:nvPr/>
        </p:nvSpPr>
        <p:spPr bwMode="auto">
          <a:xfrm>
            <a:off x="698500" y="33035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a:solidFill>
                  <a:schemeClr val="tx2"/>
                </a:solidFill>
              </a:rPr>
              <a:t>Hill Climbing Search</a:t>
            </a:r>
            <a:br>
              <a:rPr lang="en-US" altLang="en-US" sz="4400">
                <a:solidFill>
                  <a:schemeClr val="tx2"/>
                </a:solidFill>
              </a:rPr>
            </a:br>
            <a:r>
              <a:rPr lang="en-US" altLang="en-US" sz="1400"/>
              <a:t>Enqueue nodes in order of  estimated distance to goal</a:t>
            </a:r>
            <a:endParaRPr lang="en-US" altLang="en-US" sz="4400">
              <a:latin typeface="Courier New" panose="02070309020205020404" pitchFamily="49" charset="0"/>
            </a:endParaRPr>
          </a:p>
        </p:txBody>
      </p:sp>
      <p:sp>
        <p:nvSpPr>
          <p:cNvPr id="36903" name="Text Box 83">
            <a:extLst>
              <a:ext uri="{FF2B5EF4-FFF2-40B4-BE49-F238E27FC236}">
                <a16:creationId xmlns:a16="http://schemas.microsoft.com/office/drawing/2014/main" id="{EE2F16A8-4EC4-4B74-A844-C469C6382FA3}"/>
              </a:ext>
            </a:extLst>
          </p:cNvPr>
          <p:cNvSpPr txBox="1">
            <a:spLocks noChangeArrowheads="1"/>
          </p:cNvSpPr>
          <p:nvPr/>
        </p:nvSpPr>
        <p:spPr bwMode="auto">
          <a:xfrm>
            <a:off x="300038" y="5970588"/>
            <a:ext cx="5381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a:t>Intuition: Expand the node you think is nearest to goal. Where the estimate of distance to goal is h(n) </a:t>
            </a:r>
            <a:endParaRPr lang="en-US" altLang="en-US" sz="2400"/>
          </a:p>
        </p:txBody>
      </p:sp>
      <p:grpSp>
        <p:nvGrpSpPr>
          <p:cNvPr id="36904" name="Group 122">
            <a:extLst>
              <a:ext uri="{FF2B5EF4-FFF2-40B4-BE49-F238E27FC236}">
                <a16:creationId xmlns:a16="http://schemas.microsoft.com/office/drawing/2014/main" id="{3EAF771C-E086-4457-B3AE-A9C5CFAE0DBE}"/>
              </a:ext>
            </a:extLst>
          </p:cNvPr>
          <p:cNvGrpSpPr>
            <a:grpSpLocks/>
          </p:cNvGrpSpPr>
          <p:nvPr/>
        </p:nvGrpSpPr>
        <p:grpSpPr bwMode="auto">
          <a:xfrm>
            <a:off x="381000" y="4513263"/>
            <a:ext cx="212725" cy="511175"/>
            <a:chOff x="2400" y="864"/>
            <a:chExt cx="432" cy="1035"/>
          </a:xfrm>
        </p:grpSpPr>
        <p:sp>
          <p:nvSpPr>
            <p:cNvPr id="36979" name="Oval 123">
              <a:extLst>
                <a:ext uri="{FF2B5EF4-FFF2-40B4-BE49-F238E27FC236}">
                  <a16:creationId xmlns:a16="http://schemas.microsoft.com/office/drawing/2014/main" id="{20EF18A4-5A51-416F-A4FF-496E0A2364F9}"/>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80" name="Text Box 124">
              <a:extLst>
                <a:ext uri="{FF2B5EF4-FFF2-40B4-BE49-F238E27FC236}">
                  <a16:creationId xmlns:a16="http://schemas.microsoft.com/office/drawing/2014/main" id="{2A8B8317-BB87-44C5-9C92-F69001802022}"/>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05" name="Group 125">
            <a:extLst>
              <a:ext uri="{FF2B5EF4-FFF2-40B4-BE49-F238E27FC236}">
                <a16:creationId xmlns:a16="http://schemas.microsoft.com/office/drawing/2014/main" id="{8A1F4592-C553-49EC-B8F2-14A5F12ED039}"/>
              </a:ext>
            </a:extLst>
          </p:cNvPr>
          <p:cNvGrpSpPr>
            <a:grpSpLocks/>
          </p:cNvGrpSpPr>
          <p:nvPr/>
        </p:nvGrpSpPr>
        <p:grpSpPr bwMode="auto">
          <a:xfrm>
            <a:off x="1325563" y="4492625"/>
            <a:ext cx="1612900" cy="914400"/>
            <a:chOff x="1397" y="934"/>
            <a:chExt cx="1016" cy="576"/>
          </a:xfrm>
        </p:grpSpPr>
        <p:grpSp>
          <p:nvGrpSpPr>
            <p:cNvPr id="36968" name="Group 126">
              <a:extLst>
                <a:ext uri="{FF2B5EF4-FFF2-40B4-BE49-F238E27FC236}">
                  <a16:creationId xmlns:a16="http://schemas.microsoft.com/office/drawing/2014/main" id="{DBFB856B-6E2C-4E0C-84AD-19857762E669}"/>
                </a:ext>
              </a:extLst>
            </p:cNvPr>
            <p:cNvGrpSpPr>
              <a:grpSpLocks/>
            </p:cNvGrpSpPr>
            <p:nvPr/>
          </p:nvGrpSpPr>
          <p:grpSpPr bwMode="auto">
            <a:xfrm>
              <a:off x="1770" y="934"/>
              <a:ext cx="135" cy="322"/>
              <a:chOff x="2400" y="864"/>
              <a:chExt cx="432" cy="1034"/>
            </a:xfrm>
          </p:grpSpPr>
          <p:sp>
            <p:nvSpPr>
              <p:cNvPr id="36977" name="Oval 127">
                <a:extLst>
                  <a:ext uri="{FF2B5EF4-FFF2-40B4-BE49-F238E27FC236}">
                    <a16:creationId xmlns:a16="http://schemas.microsoft.com/office/drawing/2014/main" id="{3806D20A-2C98-400E-B405-4D8BCF148E79}"/>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78" name="Text Box 128">
                <a:extLst>
                  <a:ext uri="{FF2B5EF4-FFF2-40B4-BE49-F238E27FC236}">
                    <a16:creationId xmlns:a16="http://schemas.microsoft.com/office/drawing/2014/main" id="{B7B84CDE-CCFD-469E-A7DF-B40EB8E74720}"/>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69" name="Group 129">
              <a:extLst>
                <a:ext uri="{FF2B5EF4-FFF2-40B4-BE49-F238E27FC236}">
                  <a16:creationId xmlns:a16="http://schemas.microsoft.com/office/drawing/2014/main" id="{3AFB3E5A-72E5-4FCF-A3CD-3A296837B092}"/>
                </a:ext>
              </a:extLst>
            </p:cNvPr>
            <p:cNvGrpSpPr>
              <a:grpSpLocks/>
            </p:cNvGrpSpPr>
            <p:nvPr/>
          </p:nvGrpSpPr>
          <p:grpSpPr bwMode="auto">
            <a:xfrm>
              <a:off x="1397" y="1188"/>
              <a:ext cx="134" cy="322"/>
              <a:chOff x="2400" y="864"/>
              <a:chExt cx="432" cy="1034"/>
            </a:xfrm>
          </p:grpSpPr>
          <p:sp>
            <p:nvSpPr>
              <p:cNvPr id="36975" name="Oval 130">
                <a:extLst>
                  <a:ext uri="{FF2B5EF4-FFF2-40B4-BE49-F238E27FC236}">
                    <a16:creationId xmlns:a16="http://schemas.microsoft.com/office/drawing/2014/main" id="{9D394A30-0DB2-47CD-9F2A-099E4E8BBD2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76" name="Text Box 131">
                <a:extLst>
                  <a:ext uri="{FF2B5EF4-FFF2-40B4-BE49-F238E27FC236}">
                    <a16:creationId xmlns:a16="http://schemas.microsoft.com/office/drawing/2014/main" id="{D2A3C4F9-B700-4F8E-9143-16D516272116}"/>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70" name="Group 132">
              <a:extLst>
                <a:ext uri="{FF2B5EF4-FFF2-40B4-BE49-F238E27FC236}">
                  <a16:creationId xmlns:a16="http://schemas.microsoft.com/office/drawing/2014/main" id="{4BBCC39C-F9B0-4158-81FA-EAF95BE61B6D}"/>
                </a:ext>
              </a:extLst>
            </p:cNvPr>
            <p:cNvGrpSpPr>
              <a:grpSpLocks/>
            </p:cNvGrpSpPr>
            <p:nvPr/>
          </p:nvGrpSpPr>
          <p:grpSpPr bwMode="auto">
            <a:xfrm>
              <a:off x="2279" y="1188"/>
              <a:ext cx="134" cy="322"/>
              <a:chOff x="2400" y="864"/>
              <a:chExt cx="432" cy="1034"/>
            </a:xfrm>
          </p:grpSpPr>
          <p:sp>
            <p:nvSpPr>
              <p:cNvPr id="36973" name="Oval 133">
                <a:extLst>
                  <a:ext uri="{FF2B5EF4-FFF2-40B4-BE49-F238E27FC236}">
                    <a16:creationId xmlns:a16="http://schemas.microsoft.com/office/drawing/2014/main" id="{3BA1FF3A-73A1-47A7-AB86-97BC296AF5BE}"/>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74" name="Text Box 134">
                <a:extLst>
                  <a:ext uri="{FF2B5EF4-FFF2-40B4-BE49-F238E27FC236}">
                    <a16:creationId xmlns:a16="http://schemas.microsoft.com/office/drawing/2014/main" id="{3F4B4736-08FD-4096-BED5-9696B6AB7429}"/>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36971" name="Line 135">
              <a:extLst>
                <a:ext uri="{FF2B5EF4-FFF2-40B4-BE49-F238E27FC236}">
                  <a16:creationId xmlns:a16="http://schemas.microsoft.com/office/drawing/2014/main" id="{6E1AA23E-9A13-4C60-8F00-CA0F867F8A6B}"/>
                </a:ext>
              </a:extLst>
            </p:cNvPr>
            <p:cNvSpPr>
              <a:spLocks noChangeShapeType="1"/>
            </p:cNvSpPr>
            <p:nvPr/>
          </p:nvSpPr>
          <p:spPr bwMode="auto">
            <a:xfrm flipH="1">
              <a:off x="1518" y="1039"/>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72" name="Line 136">
              <a:extLst>
                <a:ext uri="{FF2B5EF4-FFF2-40B4-BE49-F238E27FC236}">
                  <a16:creationId xmlns:a16="http://schemas.microsoft.com/office/drawing/2014/main" id="{ACA0161B-1C55-465A-8D5E-89B576236469}"/>
                </a:ext>
              </a:extLst>
            </p:cNvPr>
            <p:cNvSpPr>
              <a:spLocks noChangeShapeType="1"/>
            </p:cNvSpPr>
            <p:nvPr/>
          </p:nvSpPr>
          <p:spPr bwMode="auto">
            <a:xfrm>
              <a:off x="1887" y="1044"/>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6906" name="Text Box 137">
            <a:extLst>
              <a:ext uri="{FF2B5EF4-FFF2-40B4-BE49-F238E27FC236}">
                <a16:creationId xmlns:a16="http://schemas.microsoft.com/office/drawing/2014/main" id="{03CEE8E2-555A-4927-9114-4205EE616C67}"/>
              </a:ext>
            </a:extLst>
          </p:cNvPr>
          <p:cNvSpPr txBox="1">
            <a:spLocks noChangeArrowheads="1"/>
          </p:cNvSpPr>
          <p:nvPr/>
        </p:nvSpPr>
        <p:spPr bwMode="auto">
          <a:xfrm>
            <a:off x="2284413" y="43767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19</a:t>
            </a:r>
            <a:endParaRPr lang="en-US" altLang="en-US" sz="2400"/>
          </a:p>
        </p:txBody>
      </p:sp>
      <p:sp>
        <p:nvSpPr>
          <p:cNvPr id="36907" name="Text Box 138">
            <a:extLst>
              <a:ext uri="{FF2B5EF4-FFF2-40B4-BE49-F238E27FC236}">
                <a16:creationId xmlns:a16="http://schemas.microsoft.com/office/drawing/2014/main" id="{9B8DECBC-11D9-4185-A72A-DAEC20CDFC12}"/>
              </a:ext>
            </a:extLst>
          </p:cNvPr>
          <p:cNvSpPr txBox="1">
            <a:spLocks noChangeArrowheads="1"/>
          </p:cNvSpPr>
          <p:nvPr/>
        </p:nvSpPr>
        <p:spPr bwMode="auto">
          <a:xfrm>
            <a:off x="1355725" y="43640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17</a:t>
            </a:r>
            <a:endParaRPr lang="en-US" altLang="en-US" sz="2400"/>
          </a:p>
        </p:txBody>
      </p:sp>
      <p:grpSp>
        <p:nvGrpSpPr>
          <p:cNvPr id="36908" name="Group 184">
            <a:extLst>
              <a:ext uri="{FF2B5EF4-FFF2-40B4-BE49-F238E27FC236}">
                <a16:creationId xmlns:a16="http://schemas.microsoft.com/office/drawing/2014/main" id="{113DB544-0952-49B4-8CB9-C0E448FBD6BE}"/>
              </a:ext>
            </a:extLst>
          </p:cNvPr>
          <p:cNvGrpSpPr>
            <a:grpSpLocks/>
          </p:cNvGrpSpPr>
          <p:nvPr/>
        </p:nvGrpSpPr>
        <p:grpSpPr bwMode="auto">
          <a:xfrm>
            <a:off x="3389313" y="4397375"/>
            <a:ext cx="2103437" cy="1590675"/>
            <a:chOff x="2002" y="2770"/>
            <a:chExt cx="1325" cy="1002"/>
          </a:xfrm>
        </p:grpSpPr>
        <p:grpSp>
          <p:nvGrpSpPr>
            <p:cNvPr id="36945" name="Group 103">
              <a:extLst>
                <a:ext uri="{FF2B5EF4-FFF2-40B4-BE49-F238E27FC236}">
                  <a16:creationId xmlns:a16="http://schemas.microsoft.com/office/drawing/2014/main" id="{1869905A-85E3-4C17-ADA2-41B429C86E79}"/>
                </a:ext>
              </a:extLst>
            </p:cNvPr>
            <p:cNvGrpSpPr>
              <a:grpSpLocks/>
            </p:cNvGrpSpPr>
            <p:nvPr/>
          </p:nvGrpSpPr>
          <p:grpSpPr bwMode="auto">
            <a:xfrm>
              <a:off x="2684" y="2837"/>
              <a:ext cx="135" cy="322"/>
              <a:chOff x="2400" y="864"/>
              <a:chExt cx="432" cy="1034"/>
            </a:xfrm>
          </p:grpSpPr>
          <p:sp>
            <p:nvSpPr>
              <p:cNvPr id="36966" name="Oval 104">
                <a:extLst>
                  <a:ext uri="{FF2B5EF4-FFF2-40B4-BE49-F238E27FC236}">
                    <a16:creationId xmlns:a16="http://schemas.microsoft.com/office/drawing/2014/main" id="{BDD93014-93B2-4419-BD45-6DEFEADB7949}"/>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67" name="Text Box 105">
                <a:extLst>
                  <a:ext uri="{FF2B5EF4-FFF2-40B4-BE49-F238E27FC236}">
                    <a16:creationId xmlns:a16="http://schemas.microsoft.com/office/drawing/2014/main" id="{F177B512-8B3E-4CE8-8121-BD0968C8FF66}"/>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46" name="Group 106">
              <a:extLst>
                <a:ext uri="{FF2B5EF4-FFF2-40B4-BE49-F238E27FC236}">
                  <a16:creationId xmlns:a16="http://schemas.microsoft.com/office/drawing/2014/main" id="{41A97522-8781-416F-A3F0-C1C134D1175C}"/>
                </a:ext>
              </a:extLst>
            </p:cNvPr>
            <p:cNvGrpSpPr>
              <a:grpSpLocks/>
            </p:cNvGrpSpPr>
            <p:nvPr/>
          </p:nvGrpSpPr>
          <p:grpSpPr bwMode="auto">
            <a:xfrm>
              <a:off x="2311" y="3091"/>
              <a:ext cx="134" cy="322"/>
              <a:chOff x="2400" y="864"/>
              <a:chExt cx="432" cy="1034"/>
            </a:xfrm>
          </p:grpSpPr>
          <p:sp>
            <p:nvSpPr>
              <p:cNvPr id="36964" name="Oval 107">
                <a:extLst>
                  <a:ext uri="{FF2B5EF4-FFF2-40B4-BE49-F238E27FC236}">
                    <a16:creationId xmlns:a16="http://schemas.microsoft.com/office/drawing/2014/main" id="{AEC43380-F18F-4FBD-B3DD-9345F1A6753B}"/>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65" name="Text Box 108">
                <a:extLst>
                  <a:ext uri="{FF2B5EF4-FFF2-40B4-BE49-F238E27FC236}">
                    <a16:creationId xmlns:a16="http://schemas.microsoft.com/office/drawing/2014/main" id="{9D168EF1-35B4-446A-A915-293E97DAF289}"/>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47" name="Group 109">
              <a:extLst>
                <a:ext uri="{FF2B5EF4-FFF2-40B4-BE49-F238E27FC236}">
                  <a16:creationId xmlns:a16="http://schemas.microsoft.com/office/drawing/2014/main" id="{150E42D4-633A-46E4-8B47-F9ED8641CDBD}"/>
                </a:ext>
              </a:extLst>
            </p:cNvPr>
            <p:cNvGrpSpPr>
              <a:grpSpLocks/>
            </p:cNvGrpSpPr>
            <p:nvPr/>
          </p:nvGrpSpPr>
          <p:grpSpPr bwMode="auto">
            <a:xfrm>
              <a:off x="3193" y="3091"/>
              <a:ext cx="134" cy="322"/>
              <a:chOff x="2400" y="864"/>
              <a:chExt cx="432" cy="1034"/>
            </a:xfrm>
          </p:grpSpPr>
          <p:sp>
            <p:nvSpPr>
              <p:cNvPr id="36962" name="Oval 110">
                <a:extLst>
                  <a:ext uri="{FF2B5EF4-FFF2-40B4-BE49-F238E27FC236}">
                    <a16:creationId xmlns:a16="http://schemas.microsoft.com/office/drawing/2014/main" id="{539C8F2E-D913-4005-888B-CD1182BCCF75}"/>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63" name="Text Box 111">
                <a:extLst>
                  <a:ext uri="{FF2B5EF4-FFF2-40B4-BE49-F238E27FC236}">
                    <a16:creationId xmlns:a16="http://schemas.microsoft.com/office/drawing/2014/main" id="{5314F7E4-3258-45C8-925C-1786EA09739B}"/>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48" name="Group 112">
              <a:extLst>
                <a:ext uri="{FF2B5EF4-FFF2-40B4-BE49-F238E27FC236}">
                  <a16:creationId xmlns:a16="http://schemas.microsoft.com/office/drawing/2014/main" id="{5A5A197A-1F2D-4E6E-99AD-DE9ABFD74A8F}"/>
                </a:ext>
              </a:extLst>
            </p:cNvPr>
            <p:cNvGrpSpPr>
              <a:grpSpLocks/>
            </p:cNvGrpSpPr>
            <p:nvPr/>
          </p:nvGrpSpPr>
          <p:grpSpPr bwMode="auto">
            <a:xfrm>
              <a:off x="2528" y="3450"/>
              <a:ext cx="134" cy="322"/>
              <a:chOff x="2400" y="864"/>
              <a:chExt cx="432" cy="1035"/>
            </a:xfrm>
          </p:grpSpPr>
          <p:sp>
            <p:nvSpPr>
              <p:cNvPr id="36960" name="Oval 113">
                <a:extLst>
                  <a:ext uri="{FF2B5EF4-FFF2-40B4-BE49-F238E27FC236}">
                    <a16:creationId xmlns:a16="http://schemas.microsoft.com/office/drawing/2014/main" id="{77D41AB5-E485-4696-ADE7-A5C45B5F773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61" name="Text Box 114">
                <a:extLst>
                  <a:ext uri="{FF2B5EF4-FFF2-40B4-BE49-F238E27FC236}">
                    <a16:creationId xmlns:a16="http://schemas.microsoft.com/office/drawing/2014/main" id="{A5ADF0D8-E538-4E49-85DC-103C4F3A2D53}"/>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49" name="Group 115">
              <a:extLst>
                <a:ext uri="{FF2B5EF4-FFF2-40B4-BE49-F238E27FC236}">
                  <a16:creationId xmlns:a16="http://schemas.microsoft.com/office/drawing/2014/main" id="{F6C033BD-9ED0-4FFB-B442-26CAF82F9E99}"/>
                </a:ext>
              </a:extLst>
            </p:cNvPr>
            <p:cNvGrpSpPr>
              <a:grpSpLocks/>
            </p:cNvGrpSpPr>
            <p:nvPr/>
          </p:nvGrpSpPr>
          <p:grpSpPr bwMode="auto">
            <a:xfrm>
              <a:off x="2079" y="3450"/>
              <a:ext cx="135" cy="322"/>
              <a:chOff x="2400" y="864"/>
              <a:chExt cx="432" cy="1035"/>
            </a:xfrm>
          </p:grpSpPr>
          <p:sp>
            <p:nvSpPr>
              <p:cNvPr id="36958" name="Oval 116">
                <a:extLst>
                  <a:ext uri="{FF2B5EF4-FFF2-40B4-BE49-F238E27FC236}">
                    <a16:creationId xmlns:a16="http://schemas.microsoft.com/office/drawing/2014/main" id="{FCC2A6B7-0C8E-44F9-93AD-325641C28E07}"/>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59" name="Text Box 117">
                <a:extLst>
                  <a:ext uri="{FF2B5EF4-FFF2-40B4-BE49-F238E27FC236}">
                    <a16:creationId xmlns:a16="http://schemas.microsoft.com/office/drawing/2014/main" id="{6367FA0A-C12A-4771-BAAA-99AA3FAF7817}"/>
                  </a:ext>
                </a:extLst>
              </p:cNvPr>
              <p:cNvSpPr txBox="1">
                <a:spLocks noChangeArrowheads="1"/>
              </p:cNvSpPr>
              <p:nvPr/>
            </p:nvSpPr>
            <p:spPr bwMode="auto">
              <a:xfrm>
                <a:off x="2412"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36950" name="Line 118">
              <a:extLst>
                <a:ext uri="{FF2B5EF4-FFF2-40B4-BE49-F238E27FC236}">
                  <a16:creationId xmlns:a16="http://schemas.microsoft.com/office/drawing/2014/main" id="{27291E4F-EA28-4725-94AF-1218EAF0EA92}"/>
                </a:ext>
              </a:extLst>
            </p:cNvPr>
            <p:cNvSpPr>
              <a:spLocks noChangeShapeType="1"/>
            </p:cNvSpPr>
            <p:nvPr/>
          </p:nvSpPr>
          <p:spPr bwMode="auto">
            <a:xfrm flipH="1">
              <a:off x="2432" y="2942"/>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51" name="Line 119">
              <a:extLst>
                <a:ext uri="{FF2B5EF4-FFF2-40B4-BE49-F238E27FC236}">
                  <a16:creationId xmlns:a16="http://schemas.microsoft.com/office/drawing/2014/main" id="{28181FF2-6700-434F-942B-2DD2131886B0}"/>
                </a:ext>
              </a:extLst>
            </p:cNvPr>
            <p:cNvSpPr>
              <a:spLocks noChangeShapeType="1"/>
            </p:cNvSpPr>
            <p:nvPr/>
          </p:nvSpPr>
          <p:spPr bwMode="auto">
            <a:xfrm flipH="1">
              <a:off x="2189" y="3232"/>
              <a:ext cx="147" cy="2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52" name="Line 120">
              <a:extLst>
                <a:ext uri="{FF2B5EF4-FFF2-40B4-BE49-F238E27FC236}">
                  <a16:creationId xmlns:a16="http://schemas.microsoft.com/office/drawing/2014/main" id="{5B9905C2-3785-4002-98EC-7A22F7AE1C8F}"/>
                </a:ext>
              </a:extLst>
            </p:cNvPr>
            <p:cNvSpPr>
              <a:spLocks noChangeShapeType="1"/>
            </p:cNvSpPr>
            <p:nvPr/>
          </p:nvSpPr>
          <p:spPr bwMode="auto">
            <a:xfrm>
              <a:off x="2401" y="3238"/>
              <a:ext cx="138" cy="2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53" name="Line 121">
              <a:extLst>
                <a:ext uri="{FF2B5EF4-FFF2-40B4-BE49-F238E27FC236}">
                  <a16:creationId xmlns:a16="http://schemas.microsoft.com/office/drawing/2014/main" id="{E61681F9-112B-4CA8-BAF9-920101264F9F}"/>
                </a:ext>
              </a:extLst>
            </p:cNvPr>
            <p:cNvSpPr>
              <a:spLocks noChangeShapeType="1"/>
            </p:cNvSpPr>
            <p:nvPr/>
          </p:nvSpPr>
          <p:spPr bwMode="auto">
            <a:xfrm>
              <a:off x="2801" y="2947"/>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54" name="Text Box 139">
              <a:extLst>
                <a:ext uri="{FF2B5EF4-FFF2-40B4-BE49-F238E27FC236}">
                  <a16:creationId xmlns:a16="http://schemas.microsoft.com/office/drawing/2014/main" id="{677461B6-B311-4AE6-981B-7C5B195922AE}"/>
                </a:ext>
              </a:extLst>
            </p:cNvPr>
            <p:cNvSpPr txBox="1">
              <a:spLocks noChangeArrowheads="1"/>
            </p:cNvSpPr>
            <p:nvPr/>
          </p:nvSpPr>
          <p:spPr bwMode="auto">
            <a:xfrm>
              <a:off x="2899" y="2770"/>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19</a:t>
              </a:r>
              <a:endParaRPr lang="en-US" altLang="en-US" sz="2400"/>
            </a:p>
          </p:txBody>
        </p:sp>
        <p:sp>
          <p:nvSpPr>
            <p:cNvPr id="36955" name="Text Box 140">
              <a:extLst>
                <a:ext uri="{FF2B5EF4-FFF2-40B4-BE49-F238E27FC236}">
                  <a16:creationId xmlns:a16="http://schemas.microsoft.com/office/drawing/2014/main" id="{B4CE743D-0650-45B3-BEE2-126951F700BD}"/>
                </a:ext>
              </a:extLst>
            </p:cNvPr>
            <p:cNvSpPr txBox="1">
              <a:spLocks noChangeArrowheads="1"/>
            </p:cNvSpPr>
            <p:nvPr/>
          </p:nvSpPr>
          <p:spPr bwMode="auto">
            <a:xfrm>
              <a:off x="2320" y="2772"/>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17</a:t>
              </a:r>
              <a:endParaRPr lang="en-US" altLang="en-US" sz="2400"/>
            </a:p>
          </p:txBody>
        </p:sp>
        <p:sp>
          <p:nvSpPr>
            <p:cNvPr id="36956" name="Text Box 141">
              <a:extLst>
                <a:ext uri="{FF2B5EF4-FFF2-40B4-BE49-F238E27FC236}">
                  <a16:creationId xmlns:a16="http://schemas.microsoft.com/office/drawing/2014/main" id="{F4A24647-2329-49D9-BFD2-E37723460787}"/>
                </a:ext>
              </a:extLst>
            </p:cNvPr>
            <p:cNvSpPr txBox="1">
              <a:spLocks noChangeArrowheads="1"/>
            </p:cNvSpPr>
            <p:nvPr/>
          </p:nvSpPr>
          <p:spPr bwMode="auto">
            <a:xfrm>
              <a:off x="2002" y="3172"/>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16</a:t>
              </a:r>
              <a:endParaRPr lang="en-US" altLang="en-US" sz="2400"/>
            </a:p>
          </p:txBody>
        </p:sp>
        <p:sp>
          <p:nvSpPr>
            <p:cNvPr id="36957" name="Text Box 142">
              <a:extLst>
                <a:ext uri="{FF2B5EF4-FFF2-40B4-BE49-F238E27FC236}">
                  <a16:creationId xmlns:a16="http://schemas.microsoft.com/office/drawing/2014/main" id="{91413FF9-2614-41EB-9A33-C44E0263C7BF}"/>
                </a:ext>
              </a:extLst>
            </p:cNvPr>
            <p:cNvSpPr txBox="1">
              <a:spLocks noChangeArrowheads="1"/>
            </p:cNvSpPr>
            <p:nvPr/>
          </p:nvSpPr>
          <p:spPr bwMode="auto">
            <a:xfrm>
              <a:off x="2497" y="3157"/>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14</a:t>
              </a:r>
              <a:endParaRPr lang="en-US" altLang="en-US" sz="2400"/>
            </a:p>
          </p:txBody>
        </p:sp>
      </p:grpSp>
      <p:grpSp>
        <p:nvGrpSpPr>
          <p:cNvPr id="36909" name="Group 183">
            <a:extLst>
              <a:ext uri="{FF2B5EF4-FFF2-40B4-BE49-F238E27FC236}">
                <a16:creationId xmlns:a16="http://schemas.microsoft.com/office/drawing/2014/main" id="{A8245216-2DE1-43DE-AD67-AFF009F6BB6F}"/>
              </a:ext>
            </a:extLst>
          </p:cNvPr>
          <p:cNvGrpSpPr>
            <a:grpSpLocks/>
          </p:cNvGrpSpPr>
          <p:nvPr/>
        </p:nvGrpSpPr>
        <p:grpSpPr bwMode="auto">
          <a:xfrm>
            <a:off x="6269038" y="4327525"/>
            <a:ext cx="2103437" cy="2178050"/>
            <a:chOff x="3949" y="2726"/>
            <a:chExt cx="1325" cy="1372"/>
          </a:xfrm>
        </p:grpSpPr>
        <p:grpSp>
          <p:nvGrpSpPr>
            <p:cNvPr id="36910" name="Group 143">
              <a:extLst>
                <a:ext uri="{FF2B5EF4-FFF2-40B4-BE49-F238E27FC236}">
                  <a16:creationId xmlns:a16="http://schemas.microsoft.com/office/drawing/2014/main" id="{96D02E09-4E06-41E6-AAC0-26D5FE493441}"/>
                </a:ext>
              </a:extLst>
            </p:cNvPr>
            <p:cNvGrpSpPr>
              <a:grpSpLocks/>
            </p:cNvGrpSpPr>
            <p:nvPr/>
          </p:nvGrpSpPr>
          <p:grpSpPr bwMode="auto">
            <a:xfrm>
              <a:off x="4242" y="3558"/>
              <a:ext cx="582" cy="540"/>
              <a:chOff x="3946" y="1329"/>
              <a:chExt cx="582" cy="540"/>
            </a:xfrm>
          </p:grpSpPr>
          <p:grpSp>
            <p:nvGrpSpPr>
              <p:cNvPr id="36936" name="Group 144">
                <a:extLst>
                  <a:ext uri="{FF2B5EF4-FFF2-40B4-BE49-F238E27FC236}">
                    <a16:creationId xmlns:a16="http://schemas.microsoft.com/office/drawing/2014/main" id="{7E8DE02C-5A1F-4815-815A-ED99059C1357}"/>
                  </a:ext>
                </a:extLst>
              </p:cNvPr>
              <p:cNvGrpSpPr>
                <a:grpSpLocks/>
              </p:cNvGrpSpPr>
              <p:nvPr/>
            </p:nvGrpSpPr>
            <p:grpSpPr bwMode="auto">
              <a:xfrm>
                <a:off x="4394" y="1547"/>
                <a:ext cx="134" cy="322"/>
                <a:chOff x="2400" y="864"/>
                <a:chExt cx="432" cy="1035"/>
              </a:xfrm>
            </p:grpSpPr>
            <p:sp>
              <p:nvSpPr>
                <p:cNvPr id="36943" name="Oval 145">
                  <a:extLst>
                    <a:ext uri="{FF2B5EF4-FFF2-40B4-BE49-F238E27FC236}">
                      <a16:creationId xmlns:a16="http://schemas.microsoft.com/office/drawing/2014/main" id="{2F0CF1CA-CCA2-4AEF-AB8E-E2066B714000}"/>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44" name="Text Box 146">
                  <a:extLst>
                    <a:ext uri="{FF2B5EF4-FFF2-40B4-BE49-F238E27FC236}">
                      <a16:creationId xmlns:a16="http://schemas.microsoft.com/office/drawing/2014/main" id="{F1B36922-5F0D-4B83-B2EC-2A5B0AE82DA1}"/>
                    </a:ext>
                  </a:extLst>
                </p:cNvPr>
                <p:cNvSpPr txBox="1">
                  <a:spLocks noChangeArrowheads="1"/>
                </p:cNvSpPr>
                <p:nvPr/>
              </p:nvSpPr>
              <p:spPr bwMode="auto">
                <a:xfrm>
                  <a:off x="2410"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37" name="Group 147">
                <a:extLst>
                  <a:ext uri="{FF2B5EF4-FFF2-40B4-BE49-F238E27FC236}">
                    <a16:creationId xmlns:a16="http://schemas.microsoft.com/office/drawing/2014/main" id="{605ACA17-2D86-4800-A92F-32F4FB0C5BAA}"/>
                  </a:ext>
                </a:extLst>
              </p:cNvPr>
              <p:cNvGrpSpPr>
                <a:grpSpLocks/>
              </p:cNvGrpSpPr>
              <p:nvPr/>
            </p:nvGrpSpPr>
            <p:grpSpPr bwMode="auto">
              <a:xfrm>
                <a:off x="3946" y="1547"/>
                <a:ext cx="134" cy="322"/>
                <a:chOff x="2400" y="864"/>
                <a:chExt cx="432" cy="1035"/>
              </a:xfrm>
            </p:grpSpPr>
            <p:sp>
              <p:nvSpPr>
                <p:cNvPr id="36941" name="Oval 148">
                  <a:extLst>
                    <a:ext uri="{FF2B5EF4-FFF2-40B4-BE49-F238E27FC236}">
                      <a16:creationId xmlns:a16="http://schemas.microsoft.com/office/drawing/2014/main" id="{4788A304-F084-4416-BDF9-448D0CBF7AAB}"/>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42" name="Text Box 149">
                  <a:extLst>
                    <a:ext uri="{FF2B5EF4-FFF2-40B4-BE49-F238E27FC236}">
                      <a16:creationId xmlns:a16="http://schemas.microsoft.com/office/drawing/2014/main" id="{BCB562DC-96A2-4476-A94F-3778B64A3320}"/>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38" name="Group 150">
                <a:extLst>
                  <a:ext uri="{FF2B5EF4-FFF2-40B4-BE49-F238E27FC236}">
                    <a16:creationId xmlns:a16="http://schemas.microsoft.com/office/drawing/2014/main" id="{B9215C51-9E47-4334-88E6-B497CD0D9E00}"/>
                  </a:ext>
                </a:extLst>
              </p:cNvPr>
              <p:cNvGrpSpPr>
                <a:grpSpLocks/>
              </p:cNvGrpSpPr>
              <p:nvPr/>
            </p:nvGrpSpPr>
            <p:grpSpPr bwMode="auto">
              <a:xfrm>
                <a:off x="4045" y="1329"/>
                <a:ext cx="360" cy="242"/>
                <a:chOff x="896" y="1363"/>
                <a:chExt cx="1156" cy="778"/>
              </a:xfrm>
            </p:grpSpPr>
            <p:sp>
              <p:nvSpPr>
                <p:cNvPr id="36939" name="Line 151">
                  <a:extLst>
                    <a:ext uri="{FF2B5EF4-FFF2-40B4-BE49-F238E27FC236}">
                      <a16:creationId xmlns:a16="http://schemas.microsoft.com/office/drawing/2014/main" id="{7CB2D488-E1A4-43AF-840E-9463EA6207A3}"/>
                    </a:ext>
                  </a:extLst>
                </p:cNvPr>
                <p:cNvSpPr>
                  <a:spLocks noChangeShapeType="1"/>
                </p:cNvSpPr>
                <p:nvPr/>
              </p:nvSpPr>
              <p:spPr bwMode="auto">
                <a:xfrm flipH="1">
                  <a:off x="896" y="1363"/>
                  <a:ext cx="53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40" name="Line 152">
                  <a:extLst>
                    <a:ext uri="{FF2B5EF4-FFF2-40B4-BE49-F238E27FC236}">
                      <a16:creationId xmlns:a16="http://schemas.microsoft.com/office/drawing/2014/main" id="{5E82BA88-8C15-4AA3-A95F-85251F11E355}"/>
                    </a:ext>
                  </a:extLst>
                </p:cNvPr>
                <p:cNvSpPr>
                  <a:spLocks noChangeShapeType="1"/>
                </p:cNvSpPr>
                <p:nvPr/>
              </p:nvSpPr>
              <p:spPr bwMode="auto">
                <a:xfrm>
                  <a:off x="1674" y="1378"/>
                  <a:ext cx="378" cy="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6911" name="Text Box 157">
              <a:extLst>
                <a:ext uri="{FF2B5EF4-FFF2-40B4-BE49-F238E27FC236}">
                  <a16:creationId xmlns:a16="http://schemas.microsoft.com/office/drawing/2014/main" id="{9FE6B995-E793-4166-9DC2-91110A96818C}"/>
                </a:ext>
              </a:extLst>
            </p:cNvPr>
            <p:cNvSpPr txBox="1">
              <a:spLocks noChangeArrowheads="1"/>
            </p:cNvSpPr>
            <p:nvPr/>
          </p:nvSpPr>
          <p:spPr bwMode="auto">
            <a:xfrm>
              <a:off x="4170" y="3473"/>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13</a:t>
              </a:r>
              <a:endParaRPr lang="en-US" altLang="en-US" sz="2400"/>
            </a:p>
          </p:txBody>
        </p:sp>
        <p:sp>
          <p:nvSpPr>
            <p:cNvPr id="36912" name="Text Box 158">
              <a:extLst>
                <a:ext uri="{FF2B5EF4-FFF2-40B4-BE49-F238E27FC236}">
                  <a16:creationId xmlns:a16="http://schemas.microsoft.com/office/drawing/2014/main" id="{A7B59050-D6BD-4728-AD50-B714050DB3C9}"/>
                </a:ext>
              </a:extLst>
            </p:cNvPr>
            <p:cNvSpPr txBox="1">
              <a:spLocks noChangeArrowheads="1"/>
            </p:cNvSpPr>
            <p:nvPr/>
          </p:nvSpPr>
          <p:spPr bwMode="auto">
            <a:xfrm>
              <a:off x="4644" y="3474"/>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15</a:t>
              </a:r>
              <a:endParaRPr lang="en-US" altLang="en-US" sz="2400"/>
            </a:p>
          </p:txBody>
        </p:sp>
        <p:grpSp>
          <p:nvGrpSpPr>
            <p:cNvPr id="36913" name="Group 160">
              <a:extLst>
                <a:ext uri="{FF2B5EF4-FFF2-40B4-BE49-F238E27FC236}">
                  <a16:creationId xmlns:a16="http://schemas.microsoft.com/office/drawing/2014/main" id="{406C3B26-2E89-4BB8-BB77-920CEDE37B7C}"/>
                </a:ext>
              </a:extLst>
            </p:cNvPr>
            <p:cNvGrpSpPr>
              <a:grpSpLocks/>
            </p:cNvGrpSpPr>
            <p:nvPr/>
          </p:nvGrpSpPr>
          <p:grpSpPr bwMode="auto">
            <a:xfrm>
              <a:off x="4631" y="2800"/>
              <a:ext cx="135" cy="322"/>
              <a:chOff x="2400" y="864"/>
              <a:chExt cx="432" cy="1034"/>
            </a:xfrm>
          </p:grpSpPr>
          <p:sp>
            <p:nvSpPr>
              <p:cNvPr id="36934" name="Oval 161">
                <a:extLst>
                  <a:ext uri="{FF2B5EF4-FFF2-40B4-BE49-F238E27FC236}">
                    <a16:creationId xmlns:a16="http://schemas.microsoft.com/office/drawing/2014/main" id="{F0D8918C-40F7-4B55-BCBF-B261073552C4}"/>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35" name="Text Box 162">
                <a:extLst>
                  <a:ext uri="{FF2B5EF4-FFF2-40B4-BE49-F238E27FC236}">
                    <a16:creationId xmlns:a16="http://schemas.microsoft.com/office/drawing/2014/main" id="{AA11CACA-426F-4A40-8A8C-FE8F2286E9B8}"/>
                  </a:ext>
                </a:extLst>
              </p:cNvPr>
              <p:cNvSpPr txBox="1">
                <a:spLocks noChangeArrowheads="1"/>
              </p:cNvSpPr>
              <p:nvPr/>
            </p:nvSpPr>
            <p:spPr bwMode="auto">
              <a:xfrm>
                <a:off x="2412" y="973"/>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14" name="Group 163">
              <a:extLst>
                <a:ext uri="{FF2B5EF4-FFF2-40B4-BE49-F238E27FC236}">
                  <a16:creationId xmlns:a16="http://schemas.microsoft.com/office/drawing/2014/main" id="{1CF608AF-2516-420C-9FEC-012D848062B9}"/>
                </a:ext>
              </a:extLst>
            </p:cNvPr>
            <p:cNvGrpSpPr>
              <a:grpSpLocks/>
            </p:cNvGrpSpPr>
            <p:nvPr/>
          </p:nvGrpSpPr>
          <p:grpSpPr bwMode="auto">
            <a:xfrm>
              <a:off x="4258" y="3054"/>
              <a:ext cx="134" cy="322"/>
              <a:chOff x="2400" y="864"/>
              <a:chExt cx="432" cy="1034"/>
            </a:xfrm>
          </p:grpSpPr>
          <p:sp>
            <p:nvSpPr>
              <p:cNvPr id="36932" name="Oval 164">
                <a:extLst>
                  <a:ext uri="{FF2B5EF4-FFF2-40B4-BE49-F238E27FC236}">
                    <a16:creationId xmlns:a16="http://schemas.microsoft.com/office/drawing/2014/main" id="{2DD7945B-E0C7-4B7D-A2D3-AADD824D879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33" name="Text Box 165">
                <a:extLst>
                  <a:ext uri="{FF2B5EF4-FFF2-40B4-BE49-F238E27FC236}">
                    <a16:creationId xmlns:a16="http://schemas.microsoft.com/office/drawing/2014/main" id="{2D7B907F-0D1C-470E-8934-AD699306F61C}"/>
                  </a:ext>
                </a:extLst>
              </p:cNvPr>
              <p:cNvSpPr txBox="1">
                <a:spLocks noChangeArrowheads="1"/>
              </p:cNvSpPr>
              <p:nvPr/>
            </p:nvSpPr>
            <p:spPr bwMode="auto">
              <a:xfrm>
                <a:off x="2410"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15" name="Group 166">
              <a:extLst>
                <a:ext uri="{FF2B5EF4-FFF2-40B4-BE49-F238E27FC236}">
                  <a16:creationId xmlns:a16="http://schemas.microsoft.com/office/drawing/2014/main" id="{01A81CE4-DE04-4CD9-93F1-97DBBDB6EC93}"/>
                </a:ext>
              </a:extLst>
            </p:cNvPr>
            <p:cNvGrpSpPr>
              <a:grpSpLocks/>
            </p:cNvGrpSpPr>
            <p:nvPr/>
          </p:nvGrpSpPr>
          <p:grpSpPr bwMode="auto">
            <a:xfrm>
              <a:off x="5140" y="3054"/>
              <a:ext cx="134" cy="322"/>
              <a:chOff x="2400" y="864"/>
              <a:chExt cx="432" cy="1034"/>
            </a:xfrm>
          </p:grpSpPr>
          <p:sp>
            <p:nvSpPr>
              <p:cNvPr id="36930" name="Oval 167">
                <a:extLst>
                  <a:ext uri="{FF2B5EF4-FFF2-40B4-BE49-F238E27FC236}">
                    <a16:creationId xmlns:a16="http://schemas.microsoft.com/office/drawing/2014/main" id="{C8CA8AD0-5A91-4BA7-A84C-2150FC04B57F}"/>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31" name="Text Box 168">
                <a:extLst>
                  <a:ext uri="{FF2B5EF4-FFF2-40B4-BE49-F238E27FC236}">
                    <a16:creationId xmlns:a16="http://schemas.microsoft.com/office/drawing/2014/main" id="{B8391E50-AEE1-4840-9AF3-ACF14EE71DAC}"/>
                  </a:ext>
                </a:extLst>
              </p:cNvPr>
              <p:cNvSpPr txBox="1">
                <a:spLocks noChangeArrowheads="1"/>
              </p:cNvSpPr>
              <p:nvPr/>
            </p:nvSpPr>
            <p:spPr bwMode="auto">
              <a:xfrm>
                <a:off x="2411" y="973"/>
                <a:ext cx="373"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16" name="Group 169">
              <a:extLst>
                <a:ext uri="{FF2B5EF4-FFF2-40B4-BE49-F238E27FC236}">
                  <a16:creationId xmlns:a16="http://schemas.microsoft.com/office/drawing/2014/main" id="{444EDA49-F75F-47A1-A9B2-BA13DE3A15F5}"/>
                </a:ext>
              </a:extLst>
            </p:cNvPr>
            <p:cNvGrpSpPr>
              <a:grpSpLocks/>
            </p:cNvGrpSpPr>
            <p:nvPr/>
          </p:nvGrpSpPr>
          <p:grpSpPr bwMode="auto">
            <a:xfrm>
              <a:off x="4475" y="3413"/>
              <a:ext cx="134" cy="322"/>
              <a:chOff x="2400" y="864"/>
              <a:chExt cx="432" cy="1035"/>
            </a:xfrm>
          </p:grpSpPr>
          <p:sp>
            <p:nvSpPr>
              <p:cNvPr id="36928" name="Oval 170">
                <a:extLst>
                  <a:ext uri="{FF2B5EF4-FFF2-40B4-BE49-F238E27FC236}">
                    <a16:creationId xmlns:a16="http://schemas.microsoft.com/office/drawing/2014/main" id="{2D45F0CB-B79B-4853-8B72-FC1067D5910D}"/>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29" name="Text Box 171">
                <a:extLst>
                  <a:ext uri="{FF2B5EF4-FFF2-40B4-BE49-F238E27FC236}">
                    <a16:creationId xmlns:a16="http://schemas.microsoft.com/office/drawing/2014/main" id="{51FEAF57-63E3-42F4-96E4-9267B7A494F4}"/>
                  </a:ext>
                </a:extLst>
              </p:cNvPr>
              <p:cNvSpPr txBox="1">
                <a:spLocks noChangeArrowheads="1"/>
              </p:cNvSpPr>
              <p:nvPr/>
            </p:nvSpPr>
            <p:spPr bwMode="auto">
              <a:xfrm>
                <a:off x="2411"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36917" name="Group 172">
              <a:extLst>
                <a:ext uri="{FF2B5EF4-FFF2-40B4-BE49-F238E27FC236}">
                  <a16:creationId xmlns:a16="http://schemas.microsoft.com/office/drawing/2014/main" id="{CF8A952D-31C8-4BA0-91AF-CD2EB53F7147}"/>
                </a:ext>
              </a:extLst>
            </p:cNvPr>
            <p:cNvGrpSpPr>
              <a:grpSpLocks/>
            </p:cNvGrpSpPr>
            <p:nvPr/>
          </p:nvGrpSpPr>
          <p:grpSpPr bwMode="auto">
            <a:xfrm>
              <a:off x="4026" y="3413"/>
              <a:ext cx="135" cy="322"/>
              <a:chOff x="2400" y="864"/>
              <a:chExt cx="432" cy="1035"/>
            </a:xfrm>
          </p:grpSpPr>
          <p:sp>
            <p:nvSpPr>
              <p:cNvPr id="36926" name="Oval 173">
                <a:extLst>
                  <a:ext uri="{FF2B5EF4-FFF2-40B4-BE49-F238E27FC236}">
                    <a16:creationId xmlns:a16="http://schemas.microsoft.com/office/drawing/2014/main" id="{B6B3FFE5-A730-4271-BFC9-B02DD87CB965}"/>
                  </a:ext>
                </a:extLst>
              </p:cNvPr>
              <p:cNvSpPr>
                <a:spLocks noChangeArrowheads="1"/>
              </p:cNvSpPr>
              <p:nvPr/>
            </p:nvSpPr>
            <p:spPr bwMode="auto">
              <a:xfrm>
                <a:off x="2400" y="864"/>
                <a:ext cx="432" cy="432"/>
              </a:xfrm>
              <a:prstGeom prst="ellipse">
                <a:avLst/>
              </a:prstGeom>
              <a:solidFill>
                <a:srgbClr val="C0C0C0">
                  <a:alpha val="50195"/>
                </a:srgbClr>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36927" name="Text Box 174">
                <a:extLst>
                  <a:ext uri="{FF2B5EF4-FFF2-40B4-BE49-F238E27FC236}">
                    <a16:creationId xmlns:a16="http://schemas.microsoft.com/office/drawing/2014/main" id="{E92E8508-43A9-4832-AECF-CC8FE706BF86}"/>
                  </a:ext>
                </a:extLst>
              </p:cNvPr>
              <p:cNvSpPr txBox="1">
                <a:spLocks noChangeArrowheads="1"/>
              </p:cNvSpPr>
              <p:nvPr/>
            </p:nvSpPr>
            <p:spPr bwMode="auto">
              <a:xfrm>
                <a:off x="2412" y="974"/>
                <a:ext cx="37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36918" name="Line 175">
              <a:extLst>
                <a:ext uri="{FF2B5EF4-FFF2-40B4-BE49-F238E27FC236}">
                  <a16:creationId xmlns:a16="http://schemas.microsoft.com/office/drawing/2014/main" id="{308938C6-E333-45BD-B9F6-6A1CCA0B86A7}"/>
                </a:ext>
              </a:extLst>
            </p:cNvPr>
            <p:cNvSpPr>
              <a:spLocks noChangeShapeType="1"/>
            </p:cNvSpPr>
            <p:nvPr/>
          </p:nvSpPr>
          <p:spPr bwMode="auto">
            <a:xfrm flipH="1">
              <a:off x="4379" y="2905"/>
              <a:ext cx="258"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9" name="Line 176">
              <a:extLst>
                <a:ext uri="{FF2B5EF4-FFF2-40B4-BE49-F238E27FC236}">
                  <a16:creationId xmlns:a16="http://schemas.microsoft.com/office/drawing/2014/main" id="{C618DB77-C294-43A5-BF90-34DEC3227C98}"/>
                </a:ext>
              </a:extLst>
            </p:cNvPr>
            <p:cNvSpPr>
              <a:spLocks noChangeShapeType="1"/>
            </p:cNvSpPr>
            <p:nvPr/>
          </p:nvSpPr>
          <p:spPr bwMode="auto">
            <a:xfrm flipH="1">
              <a:off x="4136" y="3195"/>
              <a:ext cx="147" cy="2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0" name="Line 177">
              <a:extLst>
                <a:ext uri="{FF2B5EF4-FFF2-40B4-BE49-F238E27FC236}">
                  <a16:creationId xmlns:a16="http://schemas.microsoft.com/office/drawing/2014/main" id="{8F439FDB-30DB-4BD3-966B-1315BAF8DC1B}"/>
                </a:ext>
              </a:extLst>
            </p:cNvPr>
            <p:cNvSpPr>
              <a:spLocks noChangeShapeType="1"/>
            </p:cNvSpPr>
            <p:nvPr/>
          </p:nvSpPr>
          <p:spPr bwMode="auto">
            <a:xfrm>
              <a:off x="4348" y="3201"/>
              <a:ext cx="138" cy="2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1" name="Line 178">
              <a:extLst>
                <a:ext uri="{FF2B5EF4-FFF2-40B4-BE49-F238E27FC236}">
                  <a16:creationId xmlns:a16="http://schemas.microsoft.com/office/drawing/2014/main" id="{107D4F7B-66BC-4302-8901-8AC84CB5BD49}"/>
                </a:ext>
              </a:extLst>
            </p:cNvPr>
            <p:cNvSpPr>
              <a:spLocks noChangeShapeType="1"/>
            </p:cNvSpPr>
            <p:nvPr/>
          </p:nvSpPr>
          <p:spPr bwMode="auto">
            <a:xfrm>
              <a:off x="4748" y="2910"/>
              <a:ext cx="3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2" name="Text Box 179">
              <a:extLst>
                <a:ext uri="{FF2B5EF4-FFF2-40B4-BE49-F238E27FC236}">
                  <a16:creationId xmlns:a16="http://schemas.microsoft.com/office/drawing/2014/main" id="{74549A5A-C2F4-4ADD-A05A-0BDB1754B4BA}"/>
                </a:ext>
              </a:extLst>
            </p:cNvPr>
            <p:cNvSpPr txBox="1">
              <a:spLocks noChangeArrowheads="1"/>
            </p:cNvSpPr>
            <p:nvPr/>
          </p:nvSpPr>
          <p:spPr bwMode="auto">
            <a:xfrm>
              <a:off x="4824" y="2726"/>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19</a:t>
              </a:r>
              <a:endParaRPr lang="en-US" altLang="en-US" sz="2400"/>
            </a:p>
          </p:txBody>
        </p:sp>
        <p:sp>
          <p:nvSpPr>
            <p:cNvPr id="36923" name="Text Box 180">
              <a:extLst>
                <a:ext uri="{FF2B5EF4-FFF2-40B4-BE49-F238E27FC236}">
                  <a16:creationId xmlns:a16="http://schemas.microsoft.com/office/drawing/2014/main" id="{BA865655-7272-4FC8-B1B5-064BE58AB2F1}"/>
                </a:ext>
              </a:extLst>
            </p:cNvPr>
            <p:cNvSpPr txBox="1">
              <a:spLocks noChangeArrowheads="1"/>
            </p:cNvSpPr>
            <p:nvPr/>
          </p:nvSpPr>
          <p:spPr bwMode="auto">
            <a:xfrm>
              <a:off x="4260" y="2727"/>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17</a:t>
              </a:r>
              <a:endParaRPr lang="en-US" altLang="en-US" sz="2400"/>
            </a:p>
          </p:txBody>
        </p:sp>
        <p:sp>
          <p:nvSpPr>
            <p:cNvPr id="36924" name="Text Box 181">
              <a:extLst>
                <a:ext uri="{FF2B5EF4-FFF2-40B4-BE49-F238E27FC236}">
                  <a16:creationId xmlns:a16="http://schemas.microsoft.com/office/drawing/2014/main" id="{2C861C76-0D22-480F-AFF5-203A9EBE84AE}"/>
                </a:ext>
              </a:extLst>
            </p:cNvPr>
            <p:cNvSpPr txBox="1">
              <a:spLocks noChangeArrowheads="1"/>
            </p:cNvSpPr>
            <p:nvPr/>
          </p:nvSpPr>
          <p:spPr bwMode="auto">
            <a:xfrm>
              <a:off x="3949" y="3135"/>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16</a:t>
              </a:r>
              <a:endParaRPr lang="en-US" altLang="en-US" sz="2400"/>
            </a:p>
          </p:txBody>
        </p:sp>
        <p:sp>
          <p:nvSpPr>
            <p:cNvPr id="36925" name="Text Box 182">
              <a:extLst>
                <a:ext uri="{FF2B5EF4-FFF2-40B4-BE49-F238E27FC236}">
                  <a16:creationId xmlns:a16="http://schemas.microsoft.com/office/drawing/2014/main" id="{E4454031-5117-4808-A16B-855901D0C47A}"/>
                </a:ext>
              </a:extLst>
            </p:cNvPr>
            <p:cNvSpPr txBox="1">
              <a:spLocks noChangeArrowheads="1"/>
            </p:cNvSpPr>
            <p:nvPr/>
          </p:nvSpPr>
          <p:spPr bwMode="auto">
            <a:xfrm>
              <a:off x="4444" y="3120"/>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14</a:t>
              </a:r>
              <a:endParaRPr lang="en-US" altLang="en-US" sz="2400"/>
            </a:p>
          </p:txBody>
        </p:sp>
      </p:grpSp>
      <p:sp>
        <p:nvSpPr>
          <p:cNvPr id="3" name="TextBox 2">
            <a:extLst>
              <a:ext uri="{FF2B5EF4-FFF2-40B4-BE49-F238E27FC236}">
                <a16:creationId xmlns:a16="http://schemas.microsoft.com/office/drawing/2014/main" id="{7931E8F8-ABBC-4FE8-9CC1-08B8E4D3A35D}"/>
              </a:ext>
            </a:extLst>
          </p:cNvPr>
          <p:cNvSpPr txBox="1"/>
          <p:nvPr/>
        </p:nvSpPr>
        <p:spPr>
          <a:xfrm>
            <a:off x="33746" y="709370"/>
            <a:ext cx="1566454" cy="307777"/>
          </a:xfrm>
          <a:prstGeom prst="rect">
            <a:avLst/>
          </a:prstGeom>
          <a:noFill/>
        </p:spPr>
        <p:txBody>
          <a:bodyPr wrap="none" rtlCol="0">
            <a:spAutoFit/>
          </a:bodyPr>
          <a:lstStyle/>
          <a:p>
            <a:r>
              <a:rPr lang="en-US" sz="1400" dirty="0">
                <a:solidFill>
                  <a:srgbClr val="FF0000"/>
                </a:solidFill>
              </a:rPr>
              <a:t>‘Looks backwards’</a:t>
            </a:r>
          </a:p>
        </p:txBody>
      </p:sp>
      <p:sp>
        <p:nvSpPr>
          <p:cNvPr id="161" name="TextBox 160">
            <a:extLst>
              <a:ext uri="{FF2B5EF4-FFF2-40B4-BE49-F238E27FC236}">
                <a16:creationId xmlns:a16="http://schemas.microsoft.com/office/drawing/2014/main" id="{35134CBE-F1EF-436A-85FA-B2ECBDF60929}"/>
              </a:ext>
            </a:extLst>
          </p:cNvPr>
          <p:cNvSpPr txBox="1"/>
          <p:nvPr/>
        </p:nvSpPr>
        <p:spPr>
          <a:xfrm>
            <a:off x="-28166" y="3821842"/>
            <a:ext cx="1435008" cy="307777"/>
          </a:xfrm>
          <a:prstGeom prst="rect">
            <a:avLst/>
          </a:prstGeom>
          <a:noFill/>
        </p:spPr>
        <p:txBody>
          <a:bodyPr wrap="none" rtlCol="0">
            <a:spAutoFit/>
          </a:bodyPr>
          <a:lstStyle/>
          <a:p>
            <a:r>
              <a:rPr lang="en-US" sz="1400" dirty="0">
                <a:solidFill>
                  <a:srgbClr val="FF0000"/>
                </a:solidFill>
              </a:rPr>
              <a:t>‘Looks forwards’</a:t>
            </a:r>
          </a:p>
        </p:txBody>
      </p:sp>
      <p:sp>
        <p:nvSpPr>
          <p:cNvPr id="163" name="TextBox 162">
            <a:extLst>
              <a:ext uri="{FF2B5EF4-FFF2-40B4-BE49-F238E27FC236}">
                <a16:creationId xmlns:a16="http://schemas.microsoft.com/office/drawing/2014/main" id="{C6886F5B-9BB4-4DF9-97B5-80A7D2D8CB3A}"/>
              </a:ext>
            </a:extLst>
          </p:cNvPr>
          <p:cNvSpPr txBox="1"/>
          <p:nvPr/>
        </p:nvSpPr>
        <p:spPr>
          <a:xfrm>
            <a:off x="640822" y="1407200"/>
            <a:ext cx="4595282" cy="400110"/>
          </a:xfrm>
          <a:prstGeom prst="rect">
            <a:avLst/>
          </a:prstGeom>
          <a:noFill/>
        </p:spPr>
        <p:txBody>
          <a:bodyPr wrap="square">
            <a:spAutoFit/>
          </a:bodyPr>
          <a:lstStyle/>
          <a:p>
            <a:r>
              <a:rPr lang="en-US" altLang="en-US" sz="2000" i="1" dirty="0"/>
              <a:t>g</a:t>
            </a:r>
            <a:r>
              <a:rPr lang="en-US" altLang="en-US" sz="2000" dirty="0"/>
              <a:t>(</a:t>
            </a:r>
            <a:r>
              <a:rPr lang="en-US" altLang="en-US" sz="2000" i="1" dirty="0"/>
              <a:t>n</a:t>
            </a:r>
            <a:r>
              <a:rPr lang="en-US" altLang="en-US" sz="2000" dirty="0"/>
              <a:t>)</a:t>
            </a:r>
            <a:r>
              <a:rPr lang="en-US" altLang="en-US" sz="2000" i="1" dirty="0"/>
              <a:t>=</a:t>
            </a:r>
            <a:endParaRPr lang="en-US" sz="2000" dirty="0"/>
          </a:p>
        </p:txBody>
      </p:sp>
      <p:sp>
        <p:nvSpPr>
          <p:cNvPr id="164" name="TextBox 163">
            <a:extLst>
              <a:ext uri="{FF2B5EF4-FFF2-40B4-BE49-F238E27FC236}">
                <a16:creationId xmlns:a16="http://schemas.microsoft.com/office/drawing/2014/main" id="{437FF8BC-6FB2-4843-BD82-F1653A193370}"/>
              </a:ext>
            </a:extLst>
          </p:cNvPr>
          <p:cNvSpPr txBox="1"/>
          <p:nvPr/>
        </p:nvSpPr>
        <p:spPr>
          <a:xfrm>
            <a:off x="720852" y="4399767"/>
            <a:ext cx="4595282" cy="400110"/>
          </a:xfrm>
          <a:prstGeom prst="rect">
            <a:avLst/>
          </a:prstGeom>
          <a:noFill/>
        </p:spPr>
        <p:txBody>
          <a:bodyPr wrap="square">
            <a:spAutoFit/>
          </a:bodyPr>
          <a:lstStyle/>
          <a:p>
            <a:r>
              <a:rPr lang="en-US" altLang="en-US" sz="2000" i="1" dirty="0"/>
              <a:t>h</a:t>
            </a:r>
            <a:r>
              <a:rPr lang="en-US" altLang="en-US" sz="2000" dirty="0"/>
              <a:t>(</a:t>
            </a:r>
            <a:r>
              <a:rPr lang="en-US" altLang="en-US" sz="2000" i="1" dirty="0"/>
              <a:t>n</a:t>
            </a:r>
            <a:r>
              <a:rPr lang="en-US" altLang="en-US" sz="2000" dirty="0"/>
              <a:t>)</a:t>
            </a:r>
            <a:r>
              <a:rPr lang="en-US" altLang="en-US" sz="2000" i="1" dirty="0"/>
              <a:t>=</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8255C-5ACC-46F4-A8FF-F2F614DB0AB1}"/>
              </a:ext>
            </a:extLst>
          </p:cNvPr>
          <p:cNvPicPr>
            <a:picLocks noChangeAspect="1"/>
          </p:cNvPicPr>
          <p:nvPr/>
        </p:nvPicPr>
        <p:blipFill>
          <a:blip r:embed="rId2"/>
          <a:stretch>
            <a:fillRect/>
          </a:stretch>
        </p:blipFill>
        <p:spPr>
          <a:xfrm>
            <a:off x="6431845" y="1204383"/>
            <a:ext cx="2825044" cy="2118783"/>
          </a:xfrm>
          <a:prstGeom prst="rect">
            <a:avLst/>
          </a:prstGeom>
          <a:ln>
            <a:solidFill>
              <a:schemeClr val="bg1">
                <a:lumMod val="75000"/>
              </a:schemeClr>
            </a:solidFill>
          </a:ln>
          <a:scene3d>
            <a:camera prst="perspectiveContrastingLeftFacing"/>
            <a:lightRig rig="threePt" dir="t"/>
          </a:scene3d>
        </p:spPr>
      </p:pic>
      <p:sp>
        <p:nvSpPr>
          <p:cNvPr id="37890" name="Rectangle 5">
            <a:extLst>
              <a:ext uri="{FF2B5EF4-FFF2-40B4-BE49-F238E27FC236}">
                <a16:creationId xmlns:a16="http://schemas.microsoft.com/office/drawing/2014/main" id="{23B63FF8-5E5F-4F0F-9690-0ADBA309A58C}"/>
              </a:ext>
            </a:extLst>
          </p:cNvPr>
          <p:cNvSpPr>
            <a:spLocks noChangeArrowheads="1"/>
          </p:cNvSpPr>
          <p:nvPr/>
        </p:nvSpPr>
        <p:spPr bwMode="auto">
          <a:xfrm>
            <a:off x="0" y="5498570"/>
            <a:ext cx="9144000" cy="135942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13314" name="Rectangle 2">
            <a:extLst>
              <a:ext uri="{FF2B5EF4-FFF2-40B4-BE49-F238E27FC236}">
                <a16:creationId xmlns:a16="http://schemas.microsoft.com/office/drawing/2014/main" id="{0D5C72B8-5A43-4ECE-B24F-6D812E7CE3A4}"/>
              </a:ext>
            </a:extLst>
          </p:cNvPr>
          <p:cNvSpPr>
            <a:spLocks noGrp="1" noChangeArrowheads="1"/>
          </p:cNvSpPr>
          <p:nvPr>
            <p:ph type="title"/>
          </p:nvPr>
        </p:nvSpPr>
        <p:spPr>
          <a:xfrm>
            <a:off x="0" y="61383"/>
            <a:ext cx="9144000" cy="1143000"/>
          </a:xfrm>
        </p:spPr>
        <p:txBody>
          <a:bodyPr/>
          <a:lstStyle/>
          <a:p>
            <a:pPr>
              <a:defRPr/>
            </a:pPr>
            <a:r>
              <a:rPr lang="en-US" dirty="0">
                <a:effectLst>
                  <a:outerShdw blurRad="38100" dist="38100" dir="2700000" algn="tl">
                    <a:srgbClr val="000000">
                      <a:alpha val="43137"/>
                    </a:srgbClr>
                  </a:outerShdw>
                </a:effectLst>
              </a:rPr>
              <a:t>The A* Algorithm </a:t>
            </a:r>
            <a:r>
              <a:rPr lang="en-US" sz="3600" dirty="0">
                <a:effectLst>
                  <a:outerShdw blurRad="38100" dist="38100" dir="2700000" algn="tl">
                    <a:srgbClr val="000000">
                      <a:alpha val="43137"/>
                    </a:srgbClr>
                  </a:outerShdw>
                </a:effectLst>
              </a:rPr>
              <a:t>(“A-Star”)</a:t>
            </a:r>
            <a:br>
              <a:rPr lang="en-US" sz="3600" dirty="0">
                <a:effectLst>
                  <a:outerShdw blurRad="38100" dist="38100" dir="2700000" algn="tl">
                    <a:srgbClr val="000000">
                      <a:alpha val="43137"/>
                    </a:srgbClr>
                  </a:outerShdw>
                </a:effectLst>
              </a:rPr>
            </a:br>
            <a:r>
              <a:rPr lang="en-US" sz="3600" dirty="0"/>
              <a:t> </a:t>
            </a:r>
            <a:r>
              <a:rPr lang="en-US" sz="1400" dirty="0">
                <a:solidFill>
                  <a:schemeClr val="tx1"/>
                </a:solidFill>
              </a:rPr>
              <a:t>Enqueue nodes in order of estimate cost to goal, </a:t>
            </a:r>
            <a:r>
              <a:rPr lang="en-US" sz="1400" i="1" dirty="0">
                <a:solidFill>
                  <a:schemeClr val="tx1"/>
                </a:solidFill>
              </a:rPr>
              <a:t>f</a:t>
            </a:r>
            <a:r>
              <a:rPr lang="en-US" sz="1400" dirty="0">
                <a:solidFill>
                  <a:schemeClr val="tx1"/>
                </a:solidFill>
              </a:rPr>
              <a:t>(n)</a:t>
            </a:r>
            <a:r>
              <a:rPr lang="en-US" dirty="0"/>
              <a:t> </a:t>
            </a:r>
          </a:p>
        </p:txBody>
      </p:sp>
      <p:sp>
        <p:nvSpPr>
          <p:cNvPr id="37892" name="Text Box 3">
            <a:extLst>
              <a:ext uri="{FF2B5EF4-FFF2-40B4-BE49-F238E27FC236}">
                <a16:creationId xmlns:a16="http://schemas.microsoft.com/office/drawing/2014/main" id="{968A9524-16BD-4FC4-A3BE-946F3B572C29}"/>
              </a:ext>
            </a:extLst>
          </p:cNvPr>
          <p:cNvSpPr txBox="1">
            <a:spLocks noChangeArrowheads="1"/>
          </p:cNvSpPr>
          <p:nvPr/>
        </p:nvSpPr>
        <p:spPr bwMode="auto">
          <a:xfrm>
            <a:off x="325438" y="1553452"/>
            <a:ext cx="73707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dirty="0"/>
              <a:t>g</a:t>
            </a:r>
            <a:r>
              <a:rPr lang="en-US" altLang="en-US" sz="2400" dirty="0"/>
              <a:t>(</a:t>
            </a:r>
            <a:r>
              <a:rPr lang="en-US" altLang="en-US" sz="2400" i="1" dirty="0"/>
              <a:t>n</a:t>
            </a:r>
            <a:r>
              <a:rPr lang="en-US" altLang="en-US" sz="2400" dirty="0"/>
              <a:t>) is the cost to get to a node.</a:t>
            </a:r>
          </a:p>
          <a:p>
            <a:pPr>
              <a:spcBef>
                <a:spcPct val="0"/>
              </a:spcBef>
              <a:buFontTx/>
              <a:buNone/>
            </a:pPr>
            <a:r>
              <a:rPr lang="en-US" altLang="en-US" sz="2400" i="1" dirty="0"/>
              <a:t>h</a:t>
            </a:r>
            <a:r>
              <a:rPr lang="en-US" altLang="en-US" sz="2400" dirty="0"/>
              <a:t>(</a:t>
            </a:r>
            <a:r>
              <a:rPr lang="en-US" altLang="en-US" sz="2400" i="1" dirty="0"/>
              <a:t>n</a:t>
            </a:r>
            <a:r>
              <a:rPr lang="en-US" altLang="en-US" sz="2400" dirty="0"/>
              <a:t>) is the estimated distance to the goal.</a:t>
            </a:r>
          </a:p>
          <a:p>
            <a:pPr>
              <a:spcBef>
                <a:spcPct val="0"/>
              </a:spcBef>
              <a:buFontTx/>
              <a:buNone/>
            </a:pPr>
            <a:endParaRPr lang="en-US" altLang="en-US" sz="2400" dirty="0"/>
          </a:p>
          <a:p>
            <a:pPr>
              <a:spcBef>
                <a:spcPct val="0"/>
              </a:spcBef>
              <a:buFontTx/>
              <a:buNone/>
            </a:pPr>
            <a:r>
              <a:rPr lang="en-US" altLang="en-US" sz="2400" i="1" dirty="0"/>
              <a:t>f</a:t>
            </a:r>
            <a:r>
              <a:rPr lang="en-US" altLang="en-US" sz="2400" dirty="0"/>
              <a:t>(</a:t>
            </a:r>
            <a:r>
              <a:rPr lang="en-US" altLang="en-US" sz="2400" i="1" dirty="0"/>
              <a:t>n</a:t>
            </a:r>
            <a:r>
              <a:rPr lang="en-US" altLang="en-US" sz="2400" dirty="0"/>
              <a:t>) = </a:t>
            </a:r>
            <a:r>
              <a:rPr lang="en-US" altLang="en-US" sz="2400" i="1" dirty="0"/>
              <a:t>g</a:t>
            </a:r>
            <a:r>
              <a:rPr lang="en-US" altLang="en-US" sz="2400" dirty="0"/>
              <a:t>(</a:t>
            </a:r>
            <a:r>
              <a:rPr lang="en-US" altLang="en-US" sz="2400" i="1" dirty="0"/>
              <a:t>n</a:t>
            </a:r>
            <a:r>
              <a:rPr lang="en-US" altLang="en-US" sz="2400" dirty="0"/>
              <a:t>)  + </a:t>
            </a:r>
            <a:r>
              <a:rPr lang="en-US" altLang="en-US" sz="2400" i="1" dirty="0"/>
              <a:t>h</a:t>
            </a:r>
            <a:r>
              <a:rPr lang="en-US" altLang="en-US" sz="2400" dirty="0"/>
              <a:t>(</a:t>
            </a:r>
            <a:r>
              <a:rPr lang="en-US" altLang="en-US" sz="2400" i="1" dirty="0"/>
              <a:t>n</a:t>
            </a:r>
            <a:r>
              <a:rPr lang="en-US" altLang="en-US" sz="2400" dirty="0"/>
              <a:t>) </a:t>
            </a:r>
          </a:p>
          <a:p>
            <a:pPr>
              <a:spcBef>
                <a:spcPct val="0"/>
              </a:spcBef>
              <a:buFontTx/>
              <a:buNone/>
            </a:pPr>
            <a:endParaRPr lang="en-US" altLang="en-US" sz="2400" dirty="0"/>
          </a:p>
          <a:p>
            <a:pPr>
              <a:spcBef>
                <a:spcPct val="0"/>
              </a:spcBef>
              <a:buFontTx/>
              <a:buNone/>
            </a:pPr>
            <a:r>
              <a:rPr lang="en-US" altLang="en-US" sz="1600" dirty="0"/>
              <a:t>We can think of </a:t>
            </a:r>
            <a:r>
              <a:rPr lang="en-US" altLang="en-US" sz="1600" i="1" dirty="0"/>
              <a:t>f</a:t>
            </a:r>
            <a:r>
              <a:rPr lang="en-US" altLang="en-US" sz="1600" dirty="0"/>
              <a:t>(</a:t>
            </a:r>
            <a:r>
              <a:rPr lang="en-US" altLang="en-US" sz="1600" i="1" dirty="0"/>
              <a:t>n</a:t>
            </a:r>
            <a:r>
              <a:rPr lang="en-US" altLang="en-US" sz="1600" dirty="0"/>
              <a:t>) as the estimated cost of the cheapest solution that goes through node </a:t>
            </a:r>
            <a:r>
              <a:rPr lang="en-US" altLang="en-US" sz="1600" i="1" dirty="0"/>
              <a:t>n</a:t>
            </a:r>
            <a:endParaRPr lang="en-US" altLang="en-US" sz="2400" i="1" dirty="0"/>
          </a:p>
          <a:p>
            <a:pPr>
              <a:spcBef>
                <a:spcPct val="0"/>
              </a:spcBef>
              <a:buFontTx/>
              <a:buNone/>
            </a:pPr>
            <a:endParaRPr lang="en-US" altLang="en-US" sz="2400" dirty="0"/>
          </a:p>
          <a:p>
            <a:pPr>
              <a:spcBef>
                <a:spcPct val="0"/>
              </a:spcBef>
              <a:buFontTx/>
              <a:buNone/>
            </a:pPr>
            <a:r>
              <a:rPr lang="en-US" altLang="en-US" sz="2400" dirty="0"/>
              <a:t>Note that we can use the general search algorithm we used before. All that we have changed is the queuing strategy.</a:t>
            </a:r>
          </a:p>
        </p:txBody>
      </p:sp>
      <p:sp>
        <p:nvSpPr>
          <p:cNvPr id="37893" name="Text Box 4">
            <a:extLst>
              <a:ext uri="{FF2B5EF4-FFF2-40B4-BE49-F238E27FC236}">
                <a16:creationId xmlns:a16="http://schemas.microsoft.com/office/drawing/2014/main" id="{43D0F328-658D-4CB0-8005-A65B3E9AED3A}"/>
              </a:ext>
            </a:extLst>
          </p:cNvPr>
          <p:cNvSpPr txBox="1">
            <a:spLocks noChangeArrowheads="1"/>
          </p:cNvSpPr>
          <p:nvPr/>
        </p:nvSpPr>
        <p:spPr bwMode="auto">
          <a:xfrm>
            <a:off x="384704" y="5498571"/>
            <a:ext cx="8228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If the heuristic is </a:t>
            </a:r>
            <a:r>
              <a:rPr lang="en-US" altLang="en-US" sz="2400" i="1" dirty="0"/>
              <a:t>admissible</a:t>
            </a:r>
            <a:r>
              <a:rPr lang="en-US" altLang="en-US" sz="2400" dirty="0"/>
              <a:t>, that is to say, it never overestimates the distance to the goal, then…</a:t>
            </a:r>
          </a:p>
          <a:p>
            <a:pPr>
              <a:spcBef>
                <a:spcPct val="0"/>
              </a:spcBef>
              <a:buFontTx/>
              <a:buNone/>
            </a:pPr>
            <a:r>
              <a:rPr lang="en-US" altLang="en-US" sz="2400" dirty="0"/>
              <a:t>A* is optimal and complete!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75CBBF-9F65-4A87-9981-D6D6318B4B12}"/>
              </a:ext>
            </a:extLst>
          </p:cNvPr>
          <p:cNvSpPr txBox="1"/>
          <p:nvPr/>
        </p:nvSpPr>
        <p:spPr>
          <a:xfrm>
            <a:off x="101600" y="873760"/>
            <a:ext cx="8971280" cy="624786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solidFill>
                  <a:schemeClr val="tx1"/>
                </a:solidFill>
              </a:rPr>
              <a:t>The h(</a:t>
            </a:r>
            <a:r>
              <a:rPr lang="en-US" sz="2000" i="1" dirty="0">
                <a:solidFill>
                  <a:schemeClr val="tx1"/>
                </a:solidFill>
              </a:rPr>
              <a:t>n</a:t>
            </a:r>
            <a:r>
              <a:rPr lang="en-US" sz="2000" dirty="0">
                <a:solidFill>
                  <a:schemeClr val="tx1"/>
                </a:solidFill>
              </a:rPr>
              <a:t>) of the goal state </a:t>
            </a:r>
            <a:r>
              <a:rPr lang="en-US" sz="2000" i="1" dirty="0">
                <a:solidFill>
                  <a:schemeClr val="tx1"/>
                </a:solidFill>
              </a:rPr>
              <a:t>must</a:t>
            </a:r>
            <a:r>
              <a:rPr lang="en-US" sz="2000" dirty="0">
                <a:solidFill>
                  <a:schemeClr val="tx1"/>
                </a:solidFill>
              </a:rPr>
              <a:t> be zero.</a:t>
            </a:r>
          </a:p>
          <a:p>
            <a:pPr marL="342900" indent="-342900">
              <a:spcAft>
                <a:spcPts val="600"/>
              </a:spcAft>
              <a:buFont typeface="Arial" panose="020B0604020202020204" pitchFamily="34" charset="0"/>
              <a:buChar char="•"/>
            </a:pPr>
            <a:r>
              <a:rPr lang="en-US" sz="2000" dirty="0">
                <a:solidFill>
                  <a:schemeClr val="tx1"/>
                </a:solidFill>
              </a:rPr>
              <a:t>However, if the h(</a:t>
            </a:r>
            <a:r>
              <a:rPr lang="en-US" sz="2000" i="1" dirty="0">
                <a:solidFill>
                  <a:schemeClr val="tx1"/>
                </a:solidFill>
              </a:rPr>
              <a:t>n</a:t>
            </a:r>
            <a:r>
              <a:rPr lang="en-US" sz="2000" dirty="0">
                <a:solidFill>
                  <a:schemeClr val="tx1"/>
                </a:solidFill>
              </a:rPr>
              <a:t>) is zero, it does not necessarily mean that we are at the goal state (it </a:t>
            </a:r>
            <a:r>
              <a:rPr lang="en-US" sz="2000" i="1" dirty="0">
                <a:solidFill>
                  <a:schemeClr val="tx1"/>
                </a:solidFill>
              </a:rPr>
              <a:t>might</a:t>
            </a:r>
            <a:r>
              <a:rPr lang="en-US" sz="2000" dirty="0">
                <a:solidFill>
                  <a:schemeClr val="tx1"/>
                </a:solidFill>
              </a:rPr>
              <a:t> for some heuristics, but it is not true in general).</a:t>
            </a:r>
          </a:p>
          <a:p>
            <a:pPr marL="342900" indent="-342900">
              <a:spcAft>
                <a:spcPts val="600"/>
              </a:spcAft>
              <a:buFont typeface="Arial" panose="020B0604020202020204" pitchFamily="34" charset="0"/>
              <a:buChar char="•"/>
            </a:pPr>
            <a:endParaRPr lang="en-US" sz="2000" dirty="0">
              <a:solidFill>
                <a:schemeClr val="tx1"/>
              </a:solidFill>
            </a:endParaRPr>
          </a:p>
          <a:p>
            <a:pPr marL="342900" indent="-342900">
              <a:spcAft>
                <a:spcPts val="600"/>
              </a:spcAft>
              <a:buFont typeface="Arial" panose="020B0604020202020204" pitchFamily="34" charset="0"/>
              <a:buChar char="•"/>
            </a:pPr>
            <a:r>
              <a:rPr lang="en-US" sz="2000" dirty="0">
                <a:solidFill>
                  <a:schemeClr val="tx1"/>
                </a:solidFill>
              </a:rPr>
              <a:t>If we hardcode a heuristic to always return zero, A* becomes uniform cost search</a:t>
            </a:r>
          </a:p>
          <a:p>
            <a:pPr marL="342900" indent="-342900">
              <a:spcAft>
                <a:spcPts val="600"/>
              </a:spcAft>
              <a:buFont typeface="Arial" panose="020B0604020202020204" pitchFamily="34" charset="0"/>
              <a:buChar char="•"/>
            </a:pPr>
            <a:endParaRPr lang="en-US" sz="2000" dirty="0">
              <a:solidFill>
                <a:schemeClr val="tx1"/>
              </a:solidFill>
            </a:endParaRPr>
          </a:p>
          <a:p>
            <a:pPr marL="342900" indent="-342900">
              <a:spcAft>
                <a:spcPts val="600"/>
              </a:spcAft>
              <a:buFont typeface="Arial" panose="020B0604020202020204" pitchFamily="34" charset="0"/>
              <a:buChar char="•"/>
            </a:pPr>
            <a:r>
              <a:rPr lang="en-US" sz="2000" dirty="0">
                <a:solidFill>
                  <a:schemeClr val="tx1"/>
                </a:solidFill>
              </a:rPr>
              <a:t>In general, we want a heuristic to be “tight”. That is to say, be as close to the true distance to the solution as possible (without going over).</a:t>
            </a:r>
          </a:p>
          <a:p>
            <a:pPr marL="342900" indent="-342900">
              <a:spcAft>
                <a:spcPts val="600"/>
              </a:spcAft>
              <a:buFont typeface="Arial" panose="020B0604020202020204" pitchFamily="34" charset="0"/>
              <a:buChar char="•"/>
            </a:pPr>
            <a:r>
              <a:rPr lang="en-US" sz="2000" dirty="0">
                <a:solidFill>
                  <a:schemeClr val="tx1"/>
                </a:solidFill>
              </a:rPr>
              <a:t>Suppose we discover that for all n,  </a:t>
            </a:r>
            <a:r>
              <a:rPr lang="en-US" sz="2000" dirty="0" err="1">
                <a:solidFill>
                  <a:schemeClr val="tx1"/>
                </a:solidFill>
              </a:rPr>
              <a:t>h</a:t>
            </a:r>
            <a:r>
              <a:rPr lang="en-US" sz="2000" baseline="-25000" dirty="0" err="1">
                <a:solidFill>
                  <a:schemeClr val="tx1"/>
                </a:solidFill>
              </a:rPr>
              <a:t>Misplacedtile</a:t>
            </a:r>
            <a:r>
              <a:rPr lang="en-US" sz="2000" dirty="0">
                <a:solidFill>
                  <a:schemeClr val="tx1"/>
                </a:solidFill>
              </a:rPr>
              <a:t>(n)  ≤  </a:t>
            </a:r>
            <a:r>
              <a:rPr lang="en-US" sz="2000" dirty="0" err="1">
                <a:solidFill>
                  <a:schemeClr val="tx1"/>
                </a:solidFill>
              </a:rPr>
              <a:t>h</a:t>
            </a:r>
            <a:r>
              <a:rPr lang="en-US" sz="2000" baseline="-25000" dirty="0" err="1">
                <a:solidFill>
                  <a:schemeClr val="tx1"/>
                </a:solidFill>
              </a:rPr>
              <a:t>Manhattan</a:t>
            </a:r>
            <a:r>
              <a:rPr lang="en-US" sz="2000" dirty="0">
                <a:solidFill>
                  <a:schemeClr val="tx1"/>
                </a:solidFill>
              </a:rPr>
              <a:t>(n) </a:t>
            </a:r>
          </a:p>
          <a:p>
            <a:pPr marL="342900" indent="-342900">
              <a:spcAft>
                <a:spcPts val="600"/>
              </a:spcAft>
              <a:buFont typeface="Arial" panose="020B0604020202020204" pitchFamily="34" charset="0"/>
              <a:buChar char="•"/>
            </a:pPr>
            <a:r>
              <a:rPr lang="en-US" sz="2000" dirty="0">
                <a:solidFill>
                  <a:schemeClr val="tx1"/>
                </a:solidFill>
              </a:rPr>
              <a:t>Then the Manhattan heuristic is said to </a:t>
            </a:r>
            <a:r>
              <a:rPr lang="en-US" sz="2000" i="1" dirty="0">
                <a:solidFill>
                  <a:schemeClr val="tx1"/>
                </a:solidFill>
              </a:rPr>
              <a:t>dominate</a:t>
            </a:r>
            <a:r>
              <a:rPr lang="en-US" sz="2000" dirty="0">
                <a:solidFill>
                  <a:schemeClr val="tx1"/>
                </a:solidFill>
              </a:rPr>
              <a:t> the misplaced tile heuristic, and we should only use the Manhattan heuristic.</a:t>
            </a:r>
          </a:p>
          <a:p>
            <a:pPr marL="342900" indent="-342900">
              <a:spcAft>
                <a:spcPts val="600"/>
              </a:spcAft>
              <a:buFont typeface="Arial" panose="020B0604020202020204" pitchFamily="34" charset="0"/>
              <a:buChar char="•"/>
            </a:pPr>
            <a:endParaRPr lang="en-US" sz="2000" dirty="0">
              <a:solidFill>
                <a:schemeClr val="tx1"/>
              </a:solidFill>
            </a:endParaRPr>
          </a:p>
          <a:p>
            <a:pPr marL="342900" indent="-342900">
              <a:spcAft>
                <a:spcPts val="600"/>
              </a:spcAft>
              <a:buFont typeface="Arial" panose="020B0604020202020204" pitchFamily="34" charset="0"/>
              <a:buChar char="•"/>
            </a:pPr>
            <a:r>
              <a:rPr lang="en-US" sz="2000" dirty="0">
                <a:solidFill>
                  <a:schemeClr val="tx1"/>
                </a:solidFill>
              </a:rPr>
              <a:t>However, it is possible that we can have two heuristics h</a:t>
            </a:r>
            <a:r>
              <a:rPr lang="en-US" sz="2000" baseline="-25000" dirty="0">
                <a:solidFill>
                  <a:schemeClr val="tx1"/>
                </a:solidFill>
              </a:rPr>
              <a:t>1</a:t>
            </a:r>
            <a:r>
              <a:rPr lang="en-US" sz="2000" dirty="0">
                <a:solidFill>
                  <a:schemeClr val="tx1"/>
                </a:solidFill>
              </a:rPr>
              <a:t>(n) and h</a:t>
            </a:r>
            <a:r>
              <a:rPr lang="en-US" sz="2000" baseline="-25000" dirty="0">
                <a:solidFill>
                  <a:schemeClr val="tx1"/>
                </a:solidFill>
              </a:rPr>
              <a:t>2</a:t>
            </a:r>
            <a:r>
              <a:rPr lang="en-US" sz="2000" dirty="0">
                <a:solidFill>
                  <a:schemeClr val="tx1"/>
                </a:solidFill>
              </a:rPr>
              <a:t>(n), neither of which dominates the other. </a:t>
            </a:r>
          </a:p>
          <a:p>
            <a:pPr marL="342900" indent="-342900">
              <a:spcAft>
                <a:spcPts val="600"/>
              </a:spcAft>
              <a:buFont typeface="Arial" panose="020B0604020202020204" pitchFamily="34" charset="0"/>
              <a:buChar char="•"/>
            </a:pPr>
            <a:r>
              <a:rPr lang="en-US" sz="2000" dirty="0">
                <a:solidFill>
                  <a:schemeClr val="tx1"/>
                </a:solidFill>
              </a:rPr>
              <a:t>If that is the case, we can simply use both!</a:t>
            </a:r>
          </a:p>
          <a:p>
            <a:pPr>
              <a:spcAft>
                <a:spcPts val="600"/>
              </a:spcAft>
            </a:pPr>
            <a:r>
              <a:rPr lang="en-US" sz="2000" dirty="0">
                <a:solidFill>
                  <a:schemeClr val="tx1"/>
                </a:solidFill>
              </a:rPr>
              <a:t>				h</a:t>
            </a:r>
            <a:r>
              <a:rPr lang="en-US" sz="2000" baseline="-25000" dirty="0">
                <a:solidFill>
                  <a:schemeClr val="tx1"/>
                </a:solidFill>
              </a:rPr>
              <a:t>3</a:t>
            </a:r>
            <a:r>
              <a:rPr lang="en-US" sz="2000" dirty="0">
                <a:solidFill>
                  <a:schemeClr val="tx1"/>
                </a:solidFill>
              </a:rPr>
              <a:t>(n) = max[ h</a:t>
            </a:r>
            <a:r>
              <a:rPr lang="en-US" sz="2000" baseline="-25000" dirty="0">
                <a:solidFill>
                  <a:schemeClr val="tx1"/>
                </a:solidFill>
              </a:rPr>
              <a:t>1</a:t>
            </a:r>
            <a:r>
              <a:rPr lang="en-US" sz="2000" dirty="0">
                <a:solidFill>
                  <a:schemeClr val="tx1"/>
                </a:solidFill>
              </a:rPr>
              <a:t>(n), h</a:t>
            </a:r>
            <a:r>
              <a:rPr lang="en-US" sz="2000" baseline="-25000" dirty="0">
                <a:solidFill>
                  <a:schemeClr val="tx1"/>
                </a:solidFill>
              </a:rPr>
              <a:t>2</a:t>
            </a:r>
            <a:r>
              <a:rPr lang="en-US" sz="2000" dirty="0">
                <a:solidFill>
                  <a:schemeClr val="tx1"/>
                </a:solidFill>
              </a:rPr>
              <a:t>(n)]</a:t>
            </a:r>
          </a:p>
          <a:p>
            <a:pPr marL="342900" indent="-342900">
              <a:buFont typeface="Arial" panose="020B0604020202020204" pitchFamily="34" charset="0"/>
              <a:buChar char="•"/>
            </a:pPr>
            <a:endParaRPr lang="en-US" sz="2000" dirty="0">
              <a:solidFill>
                <a:schemeClr val="tx1"/>
              </a:solidFill>
            </a:endParaRPr>
          </a:p>
        </p:txBody>
      </p:sp>
      <p:sp>
        <p:nvSpPr>
          <p:cNvPr id="3" name="TextBox 2">
            <a:extLst>
              <a:ext uri="{FF2B5EF4-FFF2-40B4-BE49-F238E27FC236}">
                <a16:creationId xmlns:a16="http://schemas.microsoft.com/office/drawing/2014/main" id="{26859EC6-3CDA-43D2-A795-98499AE666CC}"/>
              </a:ext>
            </a:extLst>
          </p:cNvPr>
          <p:cNvSpPr txBox="1"/>
          <p:nvPr/>
        </p:nvSpPr>
        <p:spPr>
          <a:xfrm>
            <a:off x="2280920" y="0"/>
            <a:ext cx="4698722" cy="646331"/>
          </a:xfrm>
          <a:prstGeom prst="rect">
            <a:avLst/>
          </a:prstGeom>
          <a:noFill/>
        </p:spPr>
        <p:txBody>
          <a:bodyPr wrap="none" rtlCol="0">
            <a:spAutoFit/>
          </a:bodyPr>
          <a:lstStyle/>
          <a:p>
            <a:r>
              <a:rPr lang="en-US" sz="3600" dirty="0"/>
              <a:t>Discussion of Heuristics</a:t>
            </a:r>
          </a:p>
        </p:txBody>
      </p:sp>
    </p:spTree>
    <p:extLst>
      <p:ext uri="{BB962C8B-B14F-4D97-AF65-F5344CB8AC3E}">
        <p14:creationId xmlns:p14="http://schemas.microsoft.com/office/powerpoint/2010/main" val="205909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A18BABDE-7E4F-4B12-A871-012797D66EE0}"/>
              </a:ext>
            </a:extLst>
          </p:cNvPr>
          <p:cNvSpPr txBox="1">
            <a:spLocks noChangeArrowheads="1"/>
          </p:cNvSpPr>
          <p:nvPr/>
        </p:nvSpPr>
        <p:spPr bwMode="auto">
          <a:xfrm>
            <a:off x="218440" y="128588"/>
            <a:ext cx="8839200" cy="601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t>Informal </a:t>
            </a:r>
            <a:r>
              <a:rPr lang="en-US" altLang="en-US" sz="2400" b="1" i="1" dirty="0"/>
              <a:t>proof</a:t>
            </a:r>
            <a:r>
              <a:rPr lang="en-US" altLang="en-US" sz="2400" b="1" dirty="0"/>
              <a:t> outline of A* completeness</a:t>
            </a:r>
            <a:endParaRPr lang="en-US" altLang="en-US" sz="2400" dirty="0"/>
          </a:p>
          <a:p>
            <a:pPr>
              <a:spcBef>
                <a:spcPct val="0"/>
              </a:spcBef>
            </a:pPr>
            <a:r>
              <a:rPr lang="en-US" altLang="en-US" sz="2400" dirty="0"/>
              <a:t> Assume that every operator has some minimum positive cost, </a:t>
            </a:r>
            <a:r>
              <a:rPr lang="en-US" altLang="en-US" sz="2400" i="1" dirty="0"/>
              <a:t>epsilon</a:t>
            </a:r>
            <a:r>
              <a:rPr lang="en-US" altLang="en-US" sz="2400" dirty="0"/>
              <a:t>.</a:t>
            </a:r>
          </a:p>
          <a:p>
            <a:pPr>
              <a:spcBef>
                <a:spcPct val="0"/>
              </a:spcBef>
            </a:pPr>
            <a:r>
              <a:rPr lang="en-US" altLang="en-US" sz="2400" dirty="0"/>
              <a:t> Assume that a goal state exists, therefore some finite set of operators lead to it.</a:t>
            </a:r>
          </a:p>
          <a:p>
            <a:pPr>
              <a:spcBef>
                <a:spcPct val="0"/>
              </a:spcBef>
            </a:pPr>
            <a:r>
              <a:rPr lang="en-US" altLang="en-US" sz="2400" dirty="0"/>
              <a:t> Expanding nodes produces paths whose actual costs increase by at least epsilon each time. Since the algorithm will not terminate until it finds a goal state, it must expand a goal state in finite time.</a:t>
            </a:r>
          </a:p>
          <a:p>
            <a:pPr>
              <a:spcBef>
                <a:spcPct val="0"/>
              </a:spcBef>
            </a:pPr>
            <a:endParaRPr lang="en-US" altLang="en-US" sz="2400" dirty="0"/>
          </a:p>
          <a:p>
            <a:pPr>
              <a:spcBef>
                <a:spcPct val="0"/>
              </a:spcBef>
              <a:buFontTx/>
              <a:buNone/>
            </a:pPr>
            <a:r>
              <a:rPr lang="en-US" altLang="en-US" sz="2400" b="1" dirty="0"/>
              <a:t>Informal </a:t>
            </a:r>
            <a:r>
              <a:rPr lang="en-US" altLang="en-US" sz="2400" b="1" i="1" dirty="0"/>
              <a:t>proof</a:t>
            </a:r>
            <a:r>
              <a:rPr lang="en-US" altLang="en-US" sz="2400" b="1" dirty="0"/>
              <a:t> outline of A* optimality</a:t>
            </a:r>
            <a:r>
              <a:rPr lang="en-US" altLang="en-US" sz="2400" dirty="0"/>
              <a:t> </a:t>
            </a:r>
          </a:p>
          <a:p>
            <a:pPr>
              <a:spcBef>
                <a:spcPct val="0"/>
              </a:spcBef>
            </a:pPr>
            <a:r>
              <a:rPr lang="en-US" altLang="en-US" sz="2400" dirty="0"/>
              <a:t> When A* terminates, it has found a goal state</a:t>
            </a:r>
          </a:p>
          <a:p>
            <a:pPr>
              <a:spcBef>
                <a:spcPct val="0"/>
              </a:spcBef>
            </a:pPr>
            <a:r>
              <a:rPr lang="en-US" altLang="en-US" sz="2400" dirty="0"/>
              <a:t> All remaining nodes have an estimated cost to goal (</a:t>
            </a:r>
            <a:r>
              <a:rPr lang="en-US" altLang="en-US" sz="2400" i="1" dirty="0"/>
              <a:t>f</a:t>
            </a:r>
            <a:r>
              <a:rPr lang="en-US" altLang="en-US" sz="2400" dirty="0"/>
              <a:t>(</a:t>
            </a:r>
            <a:r>
              <a:rPr lang="en-US" altLang="en-US" sz="2400" i="1" dirty="0"/>
              <a:t>n</a:t>
            </a:r>
            <a:r>
              <a:rPr lang="en-US" altLang="en-US" sz="2400" dirty="0"/>
              <a:t>)) greater than or equal to that of goal we have found.</a:t>
            </a:r>
          </a:p>
          <a:p>
            <a:pPr>
              <a:spcBef>
                <a:spcPct val="0"/>
              </a:spcBef>
            </a:pPr>
            <a:r>
              <a:rPr lang="en-US" altLang="en-US" sz="2400" dirty="0"/>
              <a:t> Since the heuristic function was optimistic, the actual cost to goal for these other paths can be no better than the cost of the one we have already found.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490CC6-F547-49CF-8993-4F5987BBA22F}"/>
              </a:ext>
            </a:extLst>
          </p:cNvPr>
          <p:cNvSpPr txBox="1"/>
          <p:nvPr/>
        </p:nvSpPr>
        <p:spPr>
          <a:xfrm>
            <a:off x="2310586" y="751996"/>
            <a:ext cx="2305933" cy="923330"/>
          </a:xfrm>
          <a:prstGeom prst="rect">
            <a:avLst/>
          </a:prstGeom>
          <a:noFill/>
        </p:spPr>
        <p:txBody>
          <a:bodyPr wrap="square" rtlCol="0">
            <a:spAutoFit/>
          </a:bodyPr>
          <a:lstStyle/>
          <a:p>
            <a:r>
              <a:rPr lang="en-US" sz="1800" dirty="0">
                <a:solidFill>
                  <a:schemeClr val="tx1"/>
                </a:solidFill>
              </a:rPr>
              <a:t>f(n) = g(n) + h(n)</a:t>
            </a:r>
          </a:p>
          <a:p>
            <a:endParaRPr lang="en-US" sz="1800" dirty="0"/>
          </a:p>
          <a:p>
            <a:r>
              <a:rPr lang="en-US" sz="1800" dirty="0"/>
              <a:t> </a:t>
            </a:r>
          </a:p>
        </p:txBody>
      </p:sp>
      <p:graphicFrame>
        <p:nvGraphicFramePr>
          <p:cNvPr id="5" name="Table 5">
            <a:extLst>
              <a:ext uri="{FF2B5EF4-FFF2-40B4-BE49-F238E27FC236}">
                <a16:creationId xmlns:a16="http://schemas.microsoft.com/office/drawing/2014/main" id="{4F91EC13-1B14-4899-B2BD-BBE9D0F4D661}"/>
              </a:ext>
            </a:extLst>
          </p:cNvPr>
          <p:cNvGraphicFramePr>
            <a:graphicFrameLocks noGrp="1"/>
          </p:cNvGraphicFramePr>
          <p:nvPr>
            <p:extLst>
              <p:ext uri="{D42A27DB-BD31-4B8C-83A1-F6EECF244321}">
                <p14:modId xmlns:p14="http://schemas.microsoft.com/office/powerpoint/2010/main" val="593820260"/>
              </p:ext>
            </p:extLst>
          </p:nvPr>
        </p:nvGraphicFramePr>
        <p:xfrm>
          <a:off x="-1585493" y="2057674"/>
          <a:ext cx="6096000" cy="28194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506162245"/>
                    </a:ext>
                  </a:extLst>
                </a:gridCol>
                <a:gridCol w="1524000">
                  <a:extLst>
                    <a:ext uri="{9D8B030D-6E8A-4147-A177-3AD203B41FA5}">
                      <a16:colId xmlns:a16="http://schemas.microsoft.com/office/drawing/2014/main" val="815757219"/>
                    </a:ext>
                  </a:extLst>
                </a:gridCol>
                <a:gridCol w="1524000">
                  <a:extLst>
                    <a:ext uri="{9D8B030D-6E8A-4147-A177-3AD203B41FA5}">
                      <a16:colId xmlns:a16="http://schemas.microsoft.com/office/drawing/2014/main" val="1676421256"/>
                    </a:ext>
                  </a:extLst>
                </a:gridCol>
                <a:gridCol w="1524000">
                  <a:extLst>
                    <a:ext uri="{9D8B030D-6E8A-4147-A177-3AD203B41FA5}">
                      <a16:colId xmlns:a16="http://schemas.microsoft.com/office/drawing/2014/main" val="436836466"/>
                    </a:ext>
                  </a:extLst>
                </a:gridCol>
              </a:tblGrid>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13 = 12 + 1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13 = 1  + 12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12 = 12 + 0</a:t>
                      </a:r>
                    </a:p>
                  </a:txBody>
                  <a:tcPr marL="68580" marR="68580" marT="34290" marB="34290"/>
                </a:tc>
                <a:extLst>
                  <a:ext uri="{0D108BD9-81ED-4DB2-BD59-A6C34878D82A}">
                    <a16:rowId xmlns:a16="http://schemas.microsoft.com/office/drawing/2014/main" val="2560939932"/>
                  </a:ext>
                </a:extLst>
              </a:tr>
            </a:tbl>
          </a:graphicData>
        </a:graphic>
      </p:graphicFrame>
      <p:graphicFrame>
        <p:nvGraphicFramePr>
          <p:cNvPr id="7" name="Table 5">
            <a:extLst>
              <a:ext uri="{FF2B5EF4-FFF2-40B4-BE49-F238E27FC236}">
                <a16:creationId xmlns:a16="http://schemas.microsoft.com/office/drawing/2014/main" id="{3AF62327-CEAE-4755-8311-2464C3161D05}"/>
              </a:ext>
            </a:extLst>
          </p:cNvPr>
          <p:cNvGraphicFramePr>
            <a:graphicFrameLocks noGrp="1"/>
          </p:cNvGraphicFramePr>
          <p:nvPr/>
        </p:nvGraphicFramePr>
        <p:xfrm>
          <a:off x="-50063" y="2903746"/>
          <a:ext cx="6096000" cy="28194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506162245"/>
                    </a:ext>
                  </a:extLst>
                </a:gridCol>
                <a:gridCol w="1524000">
                  <a:extLst>
                    <a:ext uri="{9D8B030D-6E8A-4147-A177-3AD203B41FA5}">
                      <a16:colId xmlns:a16="http://schemas.microsoft.com/office/drawing/2014/main" val="815757219"/>
                    </a:ext>
                  </a:extLst>
                </a:gridCol>
                <a:gridCol w="1524000">
                  <a:extLst>
                    <a:ext uri="{9D8B030D-6E8A-4147-A177-3AD203B41FA5}">
                      <a16:colId xmlns:a16="http://schemas.microsoft.com/office/drawing/2014/main" val="1676421256"/>
                    </a:ext>
                  </a:extLst>
                </a:gridCol>
                <a:gridCol w="1524000">
                  <a:extLst>
                    <a:ext uri="{9D8B030D-6E8A-4147-A177-3AD203B41FA5}">
                      <a16:colId xmlns:a16="http://schemas.microsoft.com/office/drawing/2014/main" val="436836466"/>
                    </a:ext>
                  </a:extLst>
                </a:gridCol>
              </a:tblGrid>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14 = 7 + 7</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13 = 12 + 1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13 = 1  + 12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tc>
                <a:extLst>
                  <a:ext uri="{0D108BD9-81ED-4DB2-BD59-A6C34878D82A}">
                    <a16:rowId xmlns:a16="http://schemas.microsoft.com/office/drawing/2014/main" val="2560939932"/>
                  </a:ext>
                </a:extLst>
              </a:tr>
            </a:tbl>
          </a:graphicData>
        </a:graphic>
      </p:graphicFrame>
      <p:cxnSp>
        <p:nvCxnSpPr>
          <p:cNvPr id="9" name="Straight Arrow Connector 8">
            <a:extLst>
              <a:ext uri="{FF2B5EF4-FFF2-40B4-BE49-F238E27FC236}">
                <a16:creationId xmlns:a16="http://schemas.microsoft.com/office/drawing/2014/main" id="{E29B4F6F-AFB2-4EFF-8D22-3EA4F3CA4DFF}"/>
              </a:ext>
            </a:extLst>
          </p:cNvPr>
          <p:cNvCxnSpPr/>
          <p:nvPr/>
        </p:nvCxnSpPr>
        <p:spPr>
          <a:xfrm>
            <a:off x="2344353" y="2401099"/>
            <a:ext cx="948690" cy="403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E1F0BFF-19DC-41DF-8F56-1CA8ED98E92D}"/>
              </a:ext>
            </a:extLst>
          </p:cNvPr>
          <p:cNvCxnSpPr/>
          <p:nvPr/>
        </p:nvCxnSpPr>
        <p:spPr>
          <a:xfrm>
            <a:off x="988162" y="2430781"/>
            <a:ext cx="948690" cy="403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5B6FD55-A4E7-4D8C-982F-6CA6A3067012}"/>
              </a:ext>
            </a:extLst>
          </p:cNvPr>
          <p:cNvCxnSpPr/>
          <p:nvPr/>
        </p:nvCxnSpPr>
        <p:spPr>
          <a:xfrm>
            <a:off x="-562677" y="2385586"/>
            <a:ext cx="948690" cy="403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F27D91-C0DA-4342-9F0E-FB72D85C116B}"/>
              </a:ext>
            </a:extLst>
          </p:cNvPr>
          <p:cNvSpPr/>
          <p:nvPr/>
        </p:nvSpPr>
        <p:spPr>
          <a:xfrm>
            <a:off x="4527484" y="2830033"/>
            <a:ext cx="1586696" cy="454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C082DFED-4B5B-4D37-9208-33AC30E36FD1}"/>
              </a:ext>
            </a:extLst>
          </p:cNvPr>
          <p:cNvSpPr txBox="1"/>
          <p:nvPr/>
        </p:nvSpPr>
        <p:spPr>
          <a:xfrm>
            <a:off x="72710" y="751996"/>
            <a:ext cx="2305933" cy="338554"/>
          </a:xfrm>
          <a:prstGeom prst="rect">
            <a:avLst/>
          </a:prstGeom>
          <a:noFill/>
        </p:spPr>
        <p:txBody>
          <a:bodyPr wrap="square" rtlCol="0">
            <a:spAutoFit/>
          </a:bodyPr>
          <a:lstStyle/>
          <a:p>
            <a:r>
              <a:rPr lang="en-US" sz="1600" b="1" dirty="0">
                <a:solidFill>
                  <a:schemeClr val="tx1"/>
                </a:solidFill>
              </a:rPr>
              <a:t>Nodes</a:t>
            </a:r>
            <a:r>
              <a:rPr lang="en-US" sz="1600" dirty="0">
                <a:solidFill>
                  <a:schemeClr val="tx1"/>
                </a:solidFill>
              </a:rPr>
              <a:t> Data Structure </a:t>
            </a:r>
          </a:p>
        </p:txBody>
      </p:sp>
      <p:sp>
        <p:nvSpPr>
          <p:cNvPr id="14" name="TextBox 13">
            <a:extLst>
              <a:ext uri="{FF2B5EF4-FFF2-40B4-BE49-F238E27FC236}">
                <a16:creationId xmlns:a16="http://schemas.microsoft.com/office/drawing/2014/main" id="{667C7C3A-85F1-4D1A-81C1-51F7BEE8385C}"/>
              </a:ext>
            </a:extLst>
          </p:cNvPr>
          <p:cNvSpPr txBox="1"/>
          <p:nvPr/>
        </p:nvSpPr>
        <p:spPr>
          <a:xfrm>
            <a:off x="145983" y="3450890"/>
            <a:ext cx="8850630" cy="3323987"/>
          </a:xfrm>
          <a:prstGeom prst="rect">
            <a:avLst/>
          </a:prstGeom>
          <a:noFill/>
        </p:spPr>
        <p:txBody>
          <a:bodyPr wrap="square" rtlCol="0">
            <a:spAutoFit/>
          </a:bodyPr>
          <a:lstStyle/>
          <a:p>
            <a:r>
              <a:rPr lang="en-US" sz="1600" dirty="0">
                <a:solidFill>
                  <a:schemeClr val="tx1"/>
                </a:solidFill>
              </a:rPr>
              <a:t>At time t, we pop off  the node corresponding to “</a:t>
            </a:r>
            <a:r>
              <a:rPr lang="en-US" sz="1600" dirty="0">
                <a:solidFill>
                  <a:srgbClr val="C00000"/>
                </a:solidFill>
              </a:rPr>
              <a:t>12 = 12 + 0</a:t>
            </a:r>
            <a:r>
              <a:rPr lang="en-US" sz="1600" dirty="0">
                <a:solidFill>
                  <a:schemeClr val="tx1"/>
                </a:solidFill>
              </a:rPr>
              <a:t>”, test to see if it is the goal state, and it is!</a:t>
            </a:r>
          </a:p>
          <a:p>
            <a:endParaRPr lang="en-US" sz="1600" dirty="0">
              <a:solidFill>
                <a:schemeClr val="tx1"/>
              </a:solidFill>
            </a:endParaRPr>
          </a:p>
          <a:p>
            <a:r>
              <a:rPr lang="en-US" sz="1600" dirty="0">
                <a:solidFill>
                  <a:schemeClr val="tx1"/>
                </a:solidFill>
              </a:rPr>
              <a:t>Could anything in the Node Data Structure have a cheaper cost? In other words, is our solution optimal?</a:t>
            </a:r>
          </a:p>
          <a:p>
            <a:endParaRPr lang="en-US" sz="1600" dirty="0">
              <a:solidFill>
                <a:schemeClr val="tx1"/>
              </a:solidFill>
            </a:endParaRPr>
          </a:p>
          <a:p>
            <a:r>
              <a:rPr lang="en-US" sz="1600" dirty="0">
                <a:solidFill>
                  <a:schemeClr val="tx1"/>
                </a:solidFill>
              </a:rPr>
              <a:t>The f(n) of all the items in the Node Data Structure can have essentially any combination of g(n) and h(n) that adds up to a value greater than 12 (if less than 12, they would have been dequeued first).</a:t>
            </a:r>
          </a:p>
          <a:p>
            <a:endParaRPr lang="en-US" sz="1600" dirty="0">
              <a:solidFill>
                <a:schemeClr val="tx1"/>
              </a:solidFill>
            </a:endParaRPr>
          </a:p>
          <a:p>
            <a:r>
              <a:rPr lang="en-US" sz="1600" dirty="0">
                <a:solidFill>
                  <a:schemeClr val="tx1"/>
                </a:solidFill>
              </a:rPr>
              <a:t>But whatever their value, any solution that passes through that node has to have a value greater than or equal to its current f(n) value, because the g(n) part will not change, and the h(n) part was a guess that was less than or equal to the </a:t>
            </a:r>
            <a:r>
              <a:rPr lang="en-US" sz="1600" i="1" dirty="0">
                <a:solidFill>
                  <a:schemeClr val="tx1"/>
                </a:solidFill>
              </a:rPr>
              <a:t>true</a:t>
            </a:r>
            <a:r>
              <a:rPr lang="en-US" sz="1600" dirty="0">
                <a:solidFill>
                  <a:schemeClr val="tx1"/>
                </a:solidFill>
              </a:rPr>
              <a:t> best path that passes through that node.</a:t>
            </a:r>
          </a:p>
          <a:p>
            <a:endParaRPr lang="en-US" sz="1600" dirty="0">
              <a:solidFill>
                <a:schemeClr val="tx1"/>
              </a:solidFill>
            </a:endParaRPr>
          </a:p>
          <a:p>
            <a:r>
              <a:rPr lang="en-US" sz="1600" dirty="0">
                <a:solidFill>
                  <a:schemeClr val="tx1"/>
                </a:solidFill>
              </a:rPr>
              <a:t>So “</a:t>
            </a:r>
            <a:r>
              <a:rPr lang="en-US" sz="1600" dirty="0">
                <a:solidFill>
                  <a:srgbClr val="C00000"/>
                </a:solidFill>
              </a:rPr>
              <a:t>12 = 12 + 0</a:t>
            </a:r>
            <a:r>
              <a:rPr lang="en-US" sz="1600" dirty="0">
                <a:solidFill>
                  <a:schemeClr val="tx1"/>
                </a:solidFill>
              </a:rPr>
              <a:t>”, was optimal.  </a:t>
            </a:r>
          </a:p>
          <a:p>
            <a:r>
              <a:rPr lang="en-US" sz="1800" dirty="0"/>
              <a:t> </a:t>
            </a:r>
          </a:p>
        </p:txBody>
      </p:sp>
      <p:graphicFrame>
        <p:nvGraphicFramePr>
          <p:cNvPr id="15" name="Table 5">
            <a:extLst>
              <a:ext uri="{FF2B5EF4-FFF2-40B4-BE49-F238E27FC236}">
                <a16:creationId xmlns:a16="http://schemas.microsoft.com/office/drawing/2014/main" id="{395D29A3-F927-4634-AD84-B15A8C383CD2}"/>
              </a:ext>
            </a:extLst>
          </p:cNvPr>
          <p:cNvGraphicFramePr>
            <a:graphicFrameLocks noGrp="1"/>
          </p:cNvGraphicFramePr>
          <p:nvPr/>
        </p:nvGraphicFramePr>
        <p:xfrm>
          <a:off x="-1568517" y="1214080"/>
          <a:ext cx="6096000" cy="28194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506162245"/>
                    </a:ext>
                  </a:extLst>
                </a:gridCol>
                <a:gridCol w="1524000">
                  <a:extLst>
                    <a:ext uri="{9D8B030D-6E8A-4147-A177-3AD203B41FA5}">
                      <a16:colId xmlns:a16="http://schemas.microsoft.com/office/drawing/2014/main" val="815757219"/>
                    </a:ext>
                  </a:extLst>
                </a:gridCol>
                <a:gridCol w="1524000">
                  <a:extLst>
                    <a:ext uri="{9D8B030D-6E8A-4147-A177-3AD203B41FA5}">
                      <a16:colId xmlns:a16="http://schemas.microsoft.com/office/drawing/2014/main" val="1676421256"/>
                    </a:ext>
                  </a:extLst>
                </a:gridCol>
                <a:gridCol w="1524000">
                  <a:extLst>
                    <a:ext uri="{9D8B030D-6E8A-4147-A177-3AD203B41FA5}">
                      <a16:colId xmlns:a16="http://schemas.microsoft.com/office/drawing/2014/main" val="436836466"/>
                    </a:ext>
                  </a:extLst>
                </a:gridCol>
              </a:tblGrid>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13 = 1  + 12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12 = 12 + 0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 = 2 + 4</a:t>
                      </a:r>
                    </a:p>
                  </a:txBody>
                  <a:tcPr marL="68580" marR="68580" marT="34290" marB="34290"/>
                </a:tc>
                <a:extLst>
                  <a:ext uri="{0D108BD9-81ED-4DB2-BD59-A6C34878D82A}">
                    <a16:rowId xmlns:a16="http://schemas.microsoft.com/office/drawing/2014/main" val="2560939932"/>
                  </a:ext>
                </a:extLst>
              </a:tr>
            </a:tbl>
          </a:graphicData>
        </a:graphic>
      </p:graphicFrame>
      <p:cxnSp>
        <p:nvCxnSpPr>
          <p:cNvPr id="16" name="Straight Arrow Connector 15">
            <a:extLst>
              <a:ext uri="{FF2B5EF4-FFF2-40B4-BE49-F238E27FC236}">
                <a16:creationId xmlns:a16="http://schemas.microsoft.com/office/drawing/2014/main" id="{5202AFE1-2E70-4B40-8FBA-87120900271B}"/>
              </a:ext>
            </a:extLst>
          </p:cNvPr>
          <p:cNvCxnSpPr/>
          <p:nvPr/>
        </p:nvCxnSpPr>
        <p:spPr>
          <a:xfrm>
            <a:off x="2378643" y="1539125"/>
            <a:ext cx="948690" cy="403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25D7E1-AFED-4F63-BFD2-B523E688F498}"/>
              </a:ext>
            </a:extLst>
          </p:cNvPr>
          <p:cNvCxnSpPr/>
          <p:nvPr/>
        </p:nvCxnSpPr>
        <p:spPr>
          <a:xfrm>
            <a:off x="1022452" y="1568807"/>
            <a:ext cx="948690" cy="403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4928A5-ABB7-4869-B42F-9D8AEFA08BCD}"/>
              </a:ext>
            </a:extLst>
          </p:cNvPr>
          <p:cNvCxnSpPr/>
          <p:nvPr/>
        </p:nvCxnSpPr>
        <p:spPr>
          <a:xfrm>
            <a:off x="-528387" y="1523612"/>
            <a:ext cx="948690" cy="403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E8F0C13-3D60-4523-9768-8C451849A96A}"/>
              </a:ext>
            </a:extLst>
          </p:cNvPr>
          <p:cNvSpPr txBox="1"/>
          <p:nvPr/>
        </p:nvSpPr>
        <p:spPr>
          <a:xfrm>
            <a:off x="4616519" y="1208594"/>
            <a:ext cx="1103561" cy="369332"/>
          </a:xfrm>
          <a:prstGeom prst="rect">
            <a:avLst/>
          </a:prstGeom>
          <a:noFill/>
        </p:spPr>
        <p:txBody>
          <a:bodyPr wrap="square">
            <a:spAutoFit/>
          </a:bodyPr>
          <a:lstStyle/>
          <a:p>
            <a:r>
              <a:rPr lang="en-US" sz="1800" dirty="0"/>
              <a:t>Time t-1</a:t>
            </a:r>
          </a:p>
        </p:txBody>
      </p:sp>
      <p:sp>
        <p:nvSpPr>
          <p:cNvPr id="21" name="TextBox 20">
            <a:extLst>
              <a:ext uri="{FF2B5EF4-FFF2-40B4-BE49-F238E27FC236}">
                <a16:creationId xmlns:a16="http://schemas.microsoft.com/office/drawing/2014/main" id="{883BCE23-C482-4664-9D21-CE0480058728}"/>
              </a:ext>
            </a:extLst>
          </p:cNvPr>
          <p:cNvSpPr txBox="1"/>
          <p:nvPr/>
        </p:nvSpPr>
        <p:spPr>
          <a:xfrm>
            <a:off x="4616519" y="2036078"/>
            <a:ext cx="1906201" cy="369332"/>
          </a:xfrm>
          <a:prstGeom prst="rect">
            <a:avLst/>
          </a:prstGeom>
          <a:noFill/>
        </p:spPr>
        <p:txBody>
          <a:bodyPr wrap="square">
            <a:spAutoFit/>
          </a:bodyPr>
          <a:lstStyle/>
          <a:p>
            <a:r>
              <a:rPr lang="en-US" sz="1800" dirty="0"/>
              <a:t>Time t  Goal!</a:t>
            </a:r>
          </a:p>
        </p:txBody>
      </p:sp>
      <p:pic>
        <p:nvPicPr>
          <p:cNvPr id="19" name="Picture 18">
            <a:extLst>
              <a:ext uri="{FF2B5EF4-FFF2-40B4-BE49-F238E27FC236}">
                <a16:creationId xmlns:a16="http://schemas.microsoft.com/office/drawing/2014/main" id="{CB8D455D-EBEC-47C8-A15C-DE2D21E41215}"/>
              </a:ext>
            </a:extLst>
          </p:cNvPr>
          <p:cNvPicPr>
            <a:picLocks noChangeAspect="1"/>
          </p:cNvPicPr>
          <p:nvPr/>
        </p:nvPicPr>
        <p:blipFill>
          <a:blip r:embed="rId2"/>
          <a:stretch>
            <a:fillRect/>
          </a:stretch>
        </p:blipFill>
        <p:spPr>
          <a:xfrm>
            <a:off x="5733523" y="258712"/>
            <a:ext cx="3374312" cy="2530734"/>
          </a:xfrm>
          <a:prstGeom prst="rect">
            <a:avLst/>
          </a:prstGeom>
          <a:ln>
            <a:solidFill>
              <a:schemeClr val="bg1">
                <a:lumMod val="75000"/>
              </a:schemeClr>
            </a:solidFill>
          </a:ln>
          <a:scene3d>
            <a:camera prst="perspectiveContrastingLeftFacing"/>
            <a:lightRig rig="threePt" dir="t"/>
          </a:scene3d>
        </p:spPr>
      </p:pic>
    </p:spTree>
    <p:extLst>
      <p:ext uri="{BB962C8B-B14F-4D97-AF65-F5344CB8AC3E}">
        <p14:creationId xmlns:p14="http://schemas.microsoft.com/office/powerpoint/2010/main" val="889236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565E059-DABF-40F4-9FEC-2494C0BFD197}"/>
              </a:ext>
            </a:extLst>
          </p:cNvPr>
          <p:cNvSpPr>
            <a:spLocks noGrp="1" noChangeArrowheads="1"/>
          </p:cNvSpPr>
          <p:nvPr>
            <p:ph type="title"/>
          </p:nvPr>
        </p:nvSpPr>
        <p:spPr>
          <a:xfrm>
            <a:off x="709613" y="150813"/>
            <a:ext cx="7772400" cy="1143000"/>
          </a:xfrm>
        </p:spPr>
        <p:txBody>
          <a:bodyPr/>
          <a:lstStyle/>
          <a:p>
            <a:pPr>
              <a:defRPr/>
            </a:pPr>
            <a:r>
              <a:rPr lang="en-US" dirty="0">
                <a:effectLst>
                  <a:outerShdw blurRad="38100" dist="38100" dir="2700000" algn="tl">
                    <a:srgbClr val="000000">
                      <a:alpha val="43137"/>
                    </a:srgbClr>
                  </a:outerShdw>
                </a:effectLst>
              </a:rPr>
              <a:t>How fast is A*?</a:t>
            </a:r>
          </a:p>
        </p:txBody>
      </p:sp>
      <p:sp>
        <p:nvSpPr>
          <p:cNvPr id="39939" name="Text Box 3">
            <a:extLst>
              <a:ext uri="{FF2B5EF4-FFF2-40B4-BE49-F238E27FC236}">
                <a16:creationId xmlns:a16="http://schemas.microsoft.com/office/drawing/2014/main" id="{30346115-C021-4A1E-8AE8-7412211CAC9D}"/>
              </a:ext>
            </a:extLst>
          </p:cNvPr>
          <p:cNvSpPr txBox="1">
            <a:spLocks noChangeArrowheads="1"/>
          </p:cNvSpPr>
          <p:nvPr/>
        </p:nvSpPr>
        <p:spPr bwMode="auto">
          <a:xfrm>
            <a:off x="673100" y="1365250"/>
            <a:ext cx="7899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t>A* is the fastest search algorithm</a:t>
            </a:r>
            <a:r>
              <a:rPr lang="en-US" altLang="en-US" sz="2400" dirty="0"/>
              <a:t>. That is, for any given heuristic, no algorithm can expand fewer nodes than A*.</a:t>
            </a:r>
          </a:p>
          <a:p>
            <a:pPr>
              <a:spcBef>
                <a:spcPct val="0"/>
              </a:spcBef>
              <a:buFontTx/>
              <a:buNone/>
            </a:pPr>
            <a:endParaRPr lang="en-US" altLang="en-US" sz="2400" dirty="0"/>
          </a:p>
          <a:p>
            <a:pPr>
              <a:spcBef>
                <a:spcPct val="0"/>
              </a:spcBef>
              <a:buFontTx/>
              <a:buNone/>
            </a:pPr>
            <a:r>
              <a:rPr lang="en-US" altLang="en-US" sz="2400" dirty="0"/>
              <a:t>How fast is it? Depends on the quality of the heuristic.</a:t>
            </a:r>
          </a:p>
          <a:p>
            <a:pPr>
              <a:spcBef>
                <a:spcPct val="0"/>
              </a:spcBef>
              <a:buFontTx/>
              <a:buNone/>
            </a:pPr>
            <a:endParaRPr lang="en-US" altLang="en-US" sz="2400" dirty="0"/>
          </a:p>
          <a:p>
            <a:pPr>
              <a:spcBef>
                <a:spcPct val="0"/>
              </a:spcBef>
            </a:pPr>
            <a:r>
              <a:rPr lang="en-US" altLang="en-US" sz="2400" dirty="0"/>
              <a:t> If the heuristic is useless (</a:t>
            </a:r>
            <a:r>
              <a:rPr lang="en-US" altLang="en-US" sz="2400" dirty="0" err="1"/>
              <a:t>ie</a:t>
            </a:r>
            <a:r>
              <a:rPr lang="en-US" altLang="en-US" sz="2400" dirty="0"/>
              <a:t> </a:t>
            </a:r>
            <a:r>
              <a:rPr lang="en-US" altLang="en-US" sz="2400" i="1" dirty="0"/>
              <a:t>h</a:t>
            </a:r>
            <a:r>
              <a:rPr lang="en-US" altLang="en-US" sz="2400" dirty="0"/>
              <a:t>(</a:t>
            </a:r>
            <a:r>
              <a:rPr lang="en-US" altLang="en-US" sz="2400" i="1" dirty="0"/>
              <a:t>n</a:t>
            </a:r>
            <a:r>
              <a:rPr lang="en-US" altLang="en-US" sz="2400" dirty="0"/>
              <a:t>) is hardcoded to equal 0 ), the algorithm degenerates to uniform cost.</a:t>
            </a:r>
          </a:p>
          <a:p>
            <a:pPr>
              <a:spcBef>
                <a:spcPct val="0"/>
              </a:spcBef>
              <a:buFontTx/>
              <a:buNone/>
            </a:pPr>
            <a:endParaRPr lang="en-US" altLang="en-US" sz="2400" dirty="0"/>
          </a:p>
          <a:p>
            <a:pPr>
              <a:spcBef>
                <a:spcPct val="0"/>
              </a:spcBef>
            </a:pPr>
            <a:r>
              <a:rPr lang="en-US" altLang="en-US" sz="2400" dirty="0"/>
              <a:t> If the heuristic is perfect, there is no real search, we just march down the tree to the goal.</a:t>
            </a:r>
          </a:p>
          <a:p>
            <a:pPr>
              <a:spcBef>
                <a:spcPct val="0"/>
              </a:spcBef>
              <a:buFontTx/>
              <a:buNone/>
            </a:pPr>
            <a:endParaRPr lang="en-US" altLang="en-US" sz="2400" dirty="0"/>
          </a:p>
          <a:p>
            <a:pPr>
              <a:spcBef>
                <a:spcPct val="0"/>
              </a:spcBef>
              <a:buFontTx/>
              <a:buNone/>
            </a:pPr>
            <a:r>
              <a:rPr lang="en-US" altLang="en-US" sz="2400" dirty="0"/>
              <a:t>Generally, we are somewhere in between the two situations above. The time taken depends on the quality of the heuristic.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33EE6D6-1DDD-49EE-9B72-80EA496F336A}"/>
              </a:ext>
            </a:extLst>
          </p:cNvPr>
          <p:cNvSpPr>
            <a:spLocks noGrp="1" noChangeArrowheads="1"/>
          </p:cNvSpPr>
          <p:nvPr>
            <p:ph type="title"/>
          </p:nvPr>
        </p:nvSpPr>
        <p:spPr>
          <a:xfrm>
            <a:off x="709613" y="150813"/>
            <a:ext cx="7772400" cy="1143000"/>
          </a:xfrm>
        </p:spPr>
        <p:txBody>
          <a:bodyPr/>
          <a:lstStyle/>
          <a:p>
            <a:pPr>
              <a:defRPr/>
            </a:pPr>
            <a:r>
              <a:rPr lang="en-US" dirty="0">
                <a:effectLst>
                  <a:outerShdw blurRad="38100" dist="38100" dir="2700000" algn="tl">
                    <a:srgbClr val="000000">
                      <a:alpha val="43137"/>
                    </a:srgbClr>
                  </a:outerShdw>
                </a:effectLst>
              </a:rPr>
              <a:t>What is A*’s space complexity?</a:t>
            </a:r>
          </a:p>
        </p:txBody>
      </p:sp>
      <p:sp>
        <p:nvSpPr>
          <p:cNvPr id="40963" name="Text Box 3">
            <a:extLst>
              <a:ext uri="{FF2B5EF4-FFF2-40B4-BE49-F238E27FC236}">
                <a16:creationId xmlns:a16="http://schemas.microsoft.com/office/drawing/2014/main" id="{3F8D1338-0435-459B-820D-13DB2E99F567}"/>
              </a:ext>
            </a:extLst>
          </p:cNvPr>
          <p:cNvSpPr txBox="1">
            <a:spLocks noChangeArrowheads="1"/>
          </p:cNvSpPr>
          <p:nvPr/>
        </p:nvSpPr>
        <p:spPr bwMode="auto">
          <a:xfrm>
            <a:off x="673100" y="1365250"/>
            <a:ext cx="7899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A* has worst case O(b</a:t>
            </a:r>
            <a:r>
              <a:rPr lang="en-US" altLang="en-US" sz="2400" baseline="30000" dirty="0"/>
              <a:t>d</a:t>
            </a:r>
            <a:r>
              <a:rPr lang="en-US" altLang="en-US" sz="2400" dirty="0"/>
              <a:t>) space complexity, but an iterative deepening version is possible, IDA*</a:t>
            </a:r>
          </a:p>
          <a:p>
            <a:pPr>
              <a:spcBef>
                <a:spcPct val="0"/>
              </a:spcBef>
              <a:buFontTx/>
              <a:buNone/>
            </a:pPr>
            <a:endParaRPr lang="en-US" altLang="en-US" sz="2400" dirty="0"/>
          </a:p>
          <a:p>
            <a:pPr>
              <a:spcBef>
                <a:spcPct val="0"/>
              </a:spcBef>
              <a:buFontTx/>
              <a:buNone/>
            </a:pPr>
            <a:endParaRPr lang="en-US" altLang="en-US" sz="2400" dirty="0"/>
          </a:p>
          <a:p>
            <a:pPr>
              <a:spcBef>
                <a:spcPct val="0"/>
              </a:spcBef>
              <a:buNone/>
            </a:pPr>
            <a:r>
              <a:rPr lang="en-US" altLang="en-US" sz="2400" dirty="0"/>
              <a:t>IDA* has a space complexity of just O(bd) </a:t>
            </a:r>
          </a:p>
          <a:p>
            <a:pPr>
              <a:spcBef>
                <a:spcPct val="0"/>
              </a:spcBef>
              <a:buFontTx/>
              <a:buNone/>
            </a:pPr>
            <a:endParaRPr lang="en-US" altLang="en-US" sz="2400" dirty="0"/>
          </a:p>
          <a:p>
            <a:pPr>
              <a:spcBef>
                <a:spcPct val="0"/>
              </a:spcBef>
              <a:buFontTx/>
              <a:buNone/>
            </a:pPr>
            <a:endParaRPr lang="en-US" alt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33EE6D6-1DDD-49EE-9B72-80EA496F336A}"/>
              </a:ext>
            </a:extLst>
          </p:cNvPr>
          <p:cNvSpPr>
            <a:spLocks noGrp="1" noChangeArrowheads="1"/>
          </p:cNvSpPr>
          <p:nvPr>
            <p:ph type="title"/>
          </p:nvPr>
        </p:nvSpPr>
        <p:spPr>
          <a:xfrm>
            <a:off x="709613" y="150813"/>
            <a:ext cx="7772400" cy="1143000"/>
          </a:xfrm>
        </p:spPr>
        <p:txBody>
          <a:bodyPr/>
          <a:lstStyle/>
          <a:p>
            <a:pPr>
              <a:defRPr/>
            </a:pPr>
            <a:r>
              <a:rPr lang="en-US" dirty="0">
                <a:effectLst>
                  <a:outerShdw blurRad="38100" dist="38100" dir="2700000" algn="tl">
                    <a:srgbClr val="000000">
                      <a:alpha val="43137"/>
                    </a:srgbClr>
                  </a:outerShdw>
                </a:effectLst>
              </a:rPr>
              <a:t>A*’is the last word</a:t>
            </a:r>
          </a:p>
        </p:txBody>
      </p:sp>
      <p:sp>
        <p:nvSpPr>
          <p:cNvPr id="40963" name="Text Box 3">
            <a:extLst>
              <a:ext uri="{FF2B5EF4-FFF2-40B4-BE49-F238E27FC236}">
                <a16:creationId xmlns:a16="http://schemas.microsoft.com/office/drawing/2014/main" id="{3F8D1338-0435-459B-820D-13DB2E99F567}"/>
              </a:ext>
            </a:extLst>
          </p:cNvPr>
          <p:cNvSpPr txBox="1">
            <a:spLocks noChangeArrowheads="1"/>
          </p:cNvSpPr>
          <p:nvPr/>
        </p:nvSpPr>
        <p:spPr bwMode="auto">
          <a:xfrm>
            <a:off x="673100" y="1365250"/>
            <a:ext cx="7899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There is no way to beat A*</a:t>
            </a:r>
          </a:p>
          <a:p>
            <a:pPr>
              <a:spcBef>
                <a:spcPct val="0"/>
              </a:spcBef>
              <a:buFontTx/>
              <a:buNone/>
            </a:pPr>
            <a:endParaRPr lang="en-US" altLang="en-US" sz="2400" dirty="0"/>
          </a:p>
          <a:p>
            <a:pPr>
              <a:spcBef>
                <a:spcPct val="0"/>
              </a:spcBef>
              <a:buFontTx/>
              <a:buNone/>
            </a:pPr>
            <a:r>
              <a:rPr lang="en-US" altLang="en-US" sz="2400" dirty="0"/>
              <a:t>So all research is on creating better heuristics </a:t>
            </a:r>
          </a:p>
          <a:p>
            <a:pPr>
              <a:spcBef>
                <a:spcPct val="0"/>
              </a:spcBef>
              <a:buFontTx/>
              <a:buNone/>
            </a:pPr>
            <a:endParaRPr lang="en-US" altLang="en-US" sz="2400" dirty="0"/>
          </a:p>
          <a:p>
            <a:pPr>
              <a:spcBef>
                <a:spcPct val="0"/>
              </a:spcBef>
              <a:buFontTx/>
              <a:buNone/>
            </a:pPr>
            <a:endParaRPr lang="en-US" altLang="en-US" sz="2400" dirty="0"/>
          </a:p>
        </p:txBody>
      </p:sp>
    </p:spTree>
    <p:extLst>
      <p:ext uri="{BB962C8B-B14F-4D97-AF65-F5344CB8AC3E}">
        <p14:creationId xmlns:p14="http://schemas.microsoft.com/office/powerpoint/2010/main" val="125328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D3DFB0C-AEC9-49B5-9885-5554E2BCEB39}"/>
              </a:ext>
            </a:extLst>
          </p:cNvPr>
          <p:cNvSpPr txBox="1"/>
          <p:nvPr/>
        </p:nvSpPr>
        <p:spPr>
          <a:xfrm>
            <a:off x="65903" y="5208607"/>
            <a:ext cx="4645798" cy="923330"/>
          </a:xfrm>
          <a:prstGeom prst="rect">
            <a:avLst/>
          </a:prstGeom>
          <a:noFill/>
        </p:spPr>
        <p:txBody>
          <a:bodyPr wrap="square" rtlCol="0">
            <a:spAutoFit/>
          </a:bodyPr>
          <a:lstStyle/>
          <a:p>
            <a:r>
              <a:rPr lang="en-US" sz="1800" dirty="0">
                <a:solidFill>
                  <a:srgbClr val="000000"/>
                </a:solidFill>
                <a:latin typeface="Arial" panose="020B0604020202020204" pitchFamily="34" charset="0"/>
              </a:rPr>
              <a:t>104 nodes were expanded</a:t>
            </a:r>
          </a:p>
          <a:p>
            <a:r>
              <a:rPr lang="en-US" sz="1800" dirty="0">
                <a:solidFill>
                  <a:srgbClr val="000000"/>
                </a:solidFill>
                <a:latin typeface="Arial" panose="020B0604020202020204" pitchFamily="34" charset="0"/>
              </a:rPr>
              <a:t>Largest size of queue was 82</a:t>
            </a:r>
          </a:p>
          <a:p>
            <a:r>
              <a:rPr lang="en-US" sz="1800" dirty="0">
                <a:solidFill>
                  <a:srgbClr val="000000"/>
                </a:solidFill>
                <a:latin typeface="Arial" panose="020B0604020202020204" pitchFamily="34" charset="0"/>
              </a:rPr>
              <a:t>Solution is at depth 7, which is optimal</a:t>
            </a:r>
            <a:endParaRPr lang="en-US" sz="1800" dirty="0"/>
          </a:p>
        </p:txBody>
      </p:sp>
      <p:sp>
        <p:nvSpPr>
          <p:cNvPr id="19" name="TextBox 18">
            <a:extLst>
              <a:ext uri="{FF2B5EF4-FFF2-40B4-BE49-F238E27FC236}">
                <a16:creationId xmlns:a16="http://schemas.microsoft.com/office/drawing/2014/main" id="{ECBDBCA5-0C38-421D-AFEC-384C9004F34A}"/>
              </a:ext>
            </a:extLst>
          </p:cNvPr>
          <p:cNvSpPr txBox="1"/>
          <p:nvPr/>
        </p:nvSpPr>
        <p:spPr>
          <a:xfrm>
            <a:off x="24628" y="857250"/>
            <a:ext cx="8138766" cy="415498"/>
          </a:xfrm>
          <a:prstGeom prst="rect">
            <a:avLst/>
          </a:prstGeom>
          <a:noFill/>
        </p:spPr>
        <p:txBody>
          <a:bodyPr wrap="none" rtlCol="0">
            <a:spAutoFit/>
          </a:bodyPr>
          <a:lstStyle/>
          <a:p>
            <a:r>
              <a:rPr lang="en-US" sz="2100" dirty="0"/>
              <a:t>Uniform Cost Search </a:t>
            </a:r>
            <a:r>
              <a:rPr lang="en-US" sz="2100" dirty="0">
                <a:solidFill>
                  <a:schemeClr val="bg1">
                    <a:lumMod val="50000"/>
                  </a:schemeClr>
                </a:solidFill>
              </a:rPr>
              <a:t>(for this problem this is equivalent to Breadth-First)</a:t>
            </a:r>
          </a:p>
        </p:txBody>
      </p:sp>
      <p:pic>
        <p:nvPicPr>
          <p:cNvPr id="5" name="Picture 4">
            <a:extLst>
              <a:ext uri="{FF2B5EF4-FFF2-40B4-BE49-F238E27FC236}">
                <a16:creationId xmlns:a16="http://schemas.microsoft.com/office/drawing/2014/main" id="{28E6E2F5-E07C-4318-97B2-987B7D354F1F}"/>
              </a:ext>
            </a:extLst>
          </p:cNvPr>
          <p:cNvPicPr>
            <a:picLocks noChangeAspect="1"/>
          </p:cNvPicPr>
          <p:nvPr/>
        </p:nvPicPr>
        <p:blipFill>
          <a:blip r:embed="rId3"/>
          <a:stretch>
            <a:fillRect/>
          </a:stretch>
        </p:blipFill>
        <p:spPr>
          <a:xfrm>
            <a:off x="0" y="2783447"/>
            <a:ext cx="9144000" cy="1587881"/>
          </a:xfrm>
          <a:prstGeom prst="rect">
            <a:avLst/>
          </a:prstGeom>
        </p:spPr>
      </p:pic>
    </p:spTree>
    <p:extLst>
      <p:ext uri="{BB962C8B-B14F-4D97-AF65-F5344CB8AC3E}">
        <p14:creationId xmlns:p14="http://schemas.microsoft.com/office/powerpoint/2010/main" val="2563617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D3DFB0C-AEC9-49B5-9885-5554E2BCEB39}"/>
              </a:ext>
            </a:extLst>
          </p:cNvPr>
          <p:cNvSpPr txBox="1"/>
          <p:nvPr/>
        </p:nvSpPr>
        <p:spPr>
          <a:xfrm>
            <a:off x="65903" y="5208607"/>
            <a:ext cx="4645798" cy="923330"/>
          </a:xfrm>
          <a:prstGeom prst="rect">
            <a:avLst/>
          </a:prstGeom>
          <a:noFill/>
        </p:spPr>
        <p:txBody>
          <a:bodyPr wrap="square" rtlCol="0">
            <a:spAutoFit/>
          </a:bodyPr>
          <a:lstStyle/>
          <a:p>
            <a:r>
              <a:rPr lang="en-US" sz="1800" dirty="0">
                <a:solidFill>
                  <a:srgbClr val="000000"/>
                </a:solidFill>
                <a:latin typeface="Arial" panose="020B0604020202020204" pitchFamily="34" charset="0"/>
              </a:rPr>
              <a:t>8 nodes were expanded</a:t>
            </a:r>
          </a:p>
          <a:p>
            <a:r>
              <a:rPr lang="en-US" sz="1800" dirty="0">
                <a:solidFill>
                  <a:srgbClr val="000000"/>
                </a:solidFill>
                <a:latin typeface="Arial" panose="020B0604020202020204" pitchFamily="34" charset="0"/>
              </a:rPr>
              <a:t>Largest size of queue was 8</a:t>
            </a:r>
          </a:p>
          <a:p>
            <a:r>
              <a:rPr lang="en-US" sz="1800" dirty="0">
                <a:solidFill>
                  <a:srgbClr val="000000"/>
                </a:solidFill>
                <a:latin typeface="Arial" panose="020B0604020202020204" pitchFamily="34" charset="0"/>
              </a:rPr>
              <a:t>Solution is at depth 7, which is optimal</a:t>
            </a:r>
            <a:endParaRPr lang="en-US" sz="1800" dirty="0"/>
          </a:p>
        </p:txBody>
      </p:sp>
      <p:sp>
        <p:nvSpPr>
          <p:cNvPr id="19" name="TextBox 18">
            <a:extLst>
              <a:ext uri="{FF2B5EF4-FFF2-40B4-BE49-F238E27FC236}">
                <a16:creationId xmlns:a16="http://schemas.microsoft.com/office/drawing/2014/main" id="{ECBDBCA5-0C38-421D-AFEC-384C9004F34A}"/>
              </a:ext>
            </a:extLst>
          </p:cNvPr>
          <p:cNvSpPr txBox="1"/>
          <p:nvPr/>
        </p:nvSpPr>
        <p:spPr>
          <a:xfrm>
            <a:off x="151136" y="2617431"/>
            <a:ext cx="3360215" cy="415498"/>
          </a:xfrm>
          <a:prstGeom prst="rect">
            <a:avLst/>
          </a:prstGeom>
          <a:noFill/>
        </p:spPr>
        <p:txBody>
          <a:bodyPr wrap="none" rtlCol="0">
            <a:spAutoFit/>
          </a:bodyPr>
          <a:lstStyle/>
          <a:p>
            <a:r>
              <a:rPr lang="en-US" sz="2100" dirty="0"/>
              <a:t>A-Star (Manhattan Heuristic)</a:t>
            </a:r>
          </a:p>
        </p:txBody>
      </p:sp>
      <p:pic>
        <p:nvPicPr>
          <p:cNvPr id="18" name="Picture 17">
            <a:extLst>
              <a:ext uri="{FF2B5EF4-FFF2-40B4-BE49-F238E27FC236}">
                <a16:creationId xmlns:a16="http://schemas.microsoft.com/office/drawing/2014/main" id="{D04BF0D9-77C7-4382-B67F-122428BDFC93}"/>
              </a:ext>
            </a:extLst>
          </p:cNvPr>
          <p:cNvPicPr>
            <a:picLocks noChangeAspect="1"/>
          </p:cNvPicPr>
          <p:nvPr/>
        </p:nvPicPr>
        <p:blipFill>
          <a:blip r:embed="rId3"/>
          <a:stretch>
            <a:fillRect/>
          </a:stretch>
        </p:blipFill>
        <p:spPr>
          <a:xfrm>
            <a:off x="4057651" y="857250"/>
            <a:ext cx="3724274" cy="5043855"/>
          </a:xfrm>
          <a:prstGeom prst="rect">
            <a:avLst/>
          </a:prstGeom>
        </p:spPr>
      </p:pic>
      <p:graphicFrame>
        <p:nvGraphicFramePr>
          <p:cNvPr id="16" name="Table 2">
            <a:extLst>
              <a:ext uri="{FF2B5EF4-FFF2-40B4-BE49-F238E27FC236}">
                <a16:creationId xmlns:a16="http://schemas.microsoft.com/office/drawing/2014/main" id="{6AAE5DD6-9255-467E-879E-ADE238FE11C1}"/>
              </a:ext>
            </a:extLst>
          </p:cNvPr>
          <p:cNvGraphicFramePr>
            <a:graphicFrameLocks noGrp="1"/>
          </p:cNvGraphicFramePr>
          <p:nvPr>
            <p:extLst>
              <p:ext uri="{D42A27DB-BD31-4B8C-83A1-F6EECF244321}">
                <p14:modId xmlns:p14="http://schemas.microsoft.com/office/powerpoint/2010/main" val="2741216828"/>
              </p:ext>
            </p:extLst>
          </p:nvPr>
        </p:nvGraphicFramePr>
        <p:xfrm>
          <a:off x="151136" y="239953"/>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tc>
                  <a:txBody>
                    <a:bodyPr/>
                    <a:lstStyle/>
                    <a:p>
                      <a:pPr algn="ctr">
                        <a:spcBef>
                          <a:spcPts val="1200"/>
                        </a:spcBef>
                      </a:pPr>
                      <a:endParaRPr lang="en-US" sz="2400" dirty="0"/>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sp>
        <p:nvSpPr>
          <p:cNvPr id="20" name="Rectangle 19">
            <a:extLst>
              <a:ext uri="{FF2B5EF4-FFF2-40B4-BE49-F238E27FC236}">
                <a16:creationId xmlns:a16="http://schemas.microsoft.com/office/drawing/2014/main" id="{4E4ECC6C-31F3-4EAE-9247-7FA1277883DA}"/>
              </a:ext>
            </a:extLst>
          </p:cNvPr>
          <p:cNvSpPr/>
          <p:nvPr/>
        </p:nvSpPr>
        <p:spPr bwMode="auto">
          <a:xfrm>
            <a:off x="1113223" y="723899"/>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21" name="TextBox 20">
            <a:extLst>
              <a:ext uri="{FF2B5EF4-FFF2-40B4-BE49-F238E27FC236}">
                <a16:creationId xmlns:a16="http://schemas.microsoft.com/office/drawing/2014/main" id="{90CB6D20-D1BE-4FA9-868E-9EB2B97F0DFD}"/>
              </a:ext>
            </a:extLst>
          </p:cNvPr>
          <p:cNvSpPr txBox="1"/>
          <p:nvPr/>
        </p:nvSpPr>
        <p:spPr>
          <a:xfrm>
            <a:off x="1831243" y="259003"/>
            <a:ext cx="5594801" cy="523220"/>
          </a:xfrm>
          <a:prstGeom prst="rect">
            <a:avLst/>
          </a:prstGeom>
          <a:noFill/>
        </p:spPr>
        <p:txBody>
          <a:bodyPr wrap="none" rtlCol="0">
            <a:spAutoFit/>
          </a:bodyPr>
          <a:lstStyle/>
          <a:p>
            <a:r>
              <a:rPr lang="en-US" sz="2800" dirty="0"/>
              <a:t>Let us revisit our benchmark problem</a:t>
            </a:r>
          </a:p>
        </p:txBody>
      </p:sp>
      <p:sp>
        <p:nvSpPr>
          <p:cNvPr id="22" name="TextBox 21">
            <a:extLst>
              <a:ext uri="{FF2B5EF4-FFF2-40B4-BE49-F238E27FC236}">
                <a16:creationId xmlns:a16="http://schemas.microsoft.com/office/drawing/2014/main" id="{85B2DA54-60C9-43C8-AD05-608480DC0E93}"/>
              </a:ext>
            </a:extLst>
          </p:cNvPr>
          <p:cNvSpPr txBox="1"/>
          <p:nvPr/>
        </p:nvSpPr>
        <p:spPr>
          <a:xfrm>
            <a:off x="6301830" y="5348824"/>
            <a:ext cx="2401619" cy="415498"/>
          </a:xfrm>
          <a:prstGeom prst="rect">
            <a:avLst/>
          </a:prstGeom>
          <a:noFill/>
        </p:spPr>
        <p:txBody>
          <a:bodyPr wrap="none" rtlCol="0">
            <a:spAutoFit/>
          </a:bodyPr>
          <a:lstStyle/>
          <a:p>
            <a:r>
              <a:rPr lang="en-US" sz="2100" dirty="0">
                <a:solidFill>
                  <a:srgbClr val="FF0000"/>
                </a:solidFill>
              </a:rPr>
              <a:t>A-Star is amazing!!!</a:t>
            </a:r>
          </a:p>
        </p:txBody>
      </p:sp>
    </p:spTree>
    <p:extLst>
      <p:ext uri="{BB962C8B-B14F-4D97-AF65-F5344CB8AC3E}">
        <p14:creationId xmlns:p14="http://schemas.microsoft.com/office/powerpoint/2010/main" val="3024813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CBDBCA5-0C38-421D-AFEC-384C9004F34A}"/>
              </a:ext>
            </a:extLst>
          </p:cNvPr>
          <p:cNvSpPr txBox="1"/>
          <p:nvPr/>
        </p:nvSpPr>
        <p:spPr>
          <a:xfrm>
            <a:off x="151136" y="2409682"/>
            <a:ext cx="1779654" cy="415498"/>
          </a:xfrm>
          <a:prstGeom prst="rect">
            <a:avLst/>
          </a:prstGeom>
          <a:noFill/>
        </p:spPr>
        <p:txBody>
          <a:bodyPr wrap="none" rtlCol="0">
            <a:spAutoFit/>
          </a:bodyPr>
          <a:lstStyle/>
          <a:p>
            <a:r>
              <a:rPr lang="en-US" sz="2100" dirty="0"/>
              <a:t>Greedy Search</a:t>
            </a:r>
          </a:p>
        </p:txBody>
      </p:sp>
      <p:pic>
        <p:nvPicPr>
          <p:cNvPr id="4" name="Picture 3">
            <a:extLst>
              <a:ext uri="{FF2B5EF4-FFF2-40B4-BE49-F238E27FC236}">
                <a16:creationId xmlns:a16="http://schemas.microsoft.com/office/drawing/2014/main" id="{F8ACB6DB-EA40-4FA7-A023-1B2B987050E2}"/>
              </a:ext>
            </a:extLst>
          </p:cNvPr>
          <p:cNvPicPr>
            <a:picLocks noChangeAspect="1"/>
          </p:cNvPicPr>
          <p:nvPr/>
        </p:nvPicPr>
        <p:blipFill>
          <a:blip r:embed="rId3"/>
          <a:stretch>
            <a:fillRect/>
          </a:stretch>
        </p:blipFill>
        <p:spPr>
          <a:xfrm>
            <a:off x="3817162" y="857250"/>
            <a:ext cx="3840938" cy="5143500"/>
          </a:xfrm>
          <a:prstGeom prst="rect">
            <a:avLst/>
          </a:prstGeom>
        </p:spPr>
      </p:pic>
      <p:sp>
        <p:nvSpPr>
          <p:cNvPr id="5" name="TextBox 4">
            <a:extLst>
              <a:ext uri="{FF2B5EF4-FFF2-40B4-BE49-F238E27FC236}">
                <a16:creationId xmlns:a16="http://schemas.microsoft.com/office/drawing/2014/main" id="{8F461168-0A3C-4A66-91F6-2DC68F3EACD3}"/>
              </a:ext>
            </a:extLst>
          </p:cNvPr>
          <p:cNvSpPr txBox="1"/>
          <p:nvPr/>
        </p:nvSpPr>
        <p:spPr>
          <a:xfrm>
            <a:off x="6435724" y="3480435"/>
            <a:ext cx="2708276" cy="2031325"/>
          </a:xfrm>
          <a:prstGeom prst="rect">
            <a:avLst/>
          </a:prstGeom>
          <a:noFill/>
        </p:spPr>
        <p:txBody>
          <a:bodyPr wrap="square" rtlCol="0">
            <a:spAutoFit/>
          </a:bodyPr>
          <a:lstStyle/>
          <a:p>
            <a:r>
              <a:rPr lang="en-US" sz="1800" dirty="0">
                <a:highlight>
                  <a:srgbClr val="FFFF00"/>
                </a:highlight>
              </a:rPr>
              <a:t>Important note:</a:t>
            </a:r>
          </a:p>
          <a:p>
            <a:r>
              <a:rPr lang="en-US" sz="1800" dirty="0"/>
              <a:t>In </a:t>
            </a:r>
            <a:r>
              <a:rPr lang="en-US" sz="1800" i="1" dirty="0"/>
              <a:t>this</a:t>
            </a:r>
            <a:r>
              <a:rPr lang="en-US" sz="1800" dirty="0"/>
              <a:t> case it found the optimal solution, and it found it fast.</a:t>
            </a:r>
          </a:p>
          <a:p>
            <a:r>
              <a:rPr lang="en-US" sz="1800" dirty="0"/>
              <a:t>However, neither are true in the general case.</a:t>
            </a:r>
          </a:p>
          <a:p>
            <a:r>
              <a:rPr lang="en-US" sz="1800" dirty="0"/>
              <a:t>See later example</a:t>
            </a:r>
          </a:p>
        </p:txBody>
      </p:sp>
      <p:sp>
        <p:nvSpPr>
          <p:cNvPr id="17" name="TextBox 16">
            <a:extLst>
              <a:ext uri="{FF2B5EF4-FFF2-40B4-BE49-F238E27FC236}">
                <a16:creationId xmlns:a16="http://schemas.microsoft.com/office/drawing/2014/main" id="{ED3DFB0C-AEC9-49B5-9885-5554E2BCEB39}"/>
              </a:ext>
            </a:extLst>
          </p:cNvPr>
          <p:cNvSpPr txBox="1"/>
          <p:nvPr/>
        </p:nvSpPr>
        <p:spPr>
          <a:xfrm>
            <a:off x="65903" y="5208607"/>
            <a:ext cx="4645798" cy="923330"/>
          </a:xfrm>
          <a:prstGeom prst="rect">
            <a:avLst/>
          </a:prstGeom>
          <a:noFill/>
        </p:spPr>
        <p:txBody>
          <a:bodyPr wrap="square" rtlCol="0">
            <a:spAutoFit/>
          </a:bodyPr>
          <a:lstStyle/>
          <a:p>
            <a:r>
              <a:rPr lang="en-US" sz="1800" dirty="0">
                <a:solidFill>
                  <a:srgbClr val="000000"/>
                </a:solidFill>
                <a:latin typeface="Arial" panose="020B0604020202020204" pitchFamily="34" charset="0"/>
              </a:rPr>
              <a:t>7 nodes were expanded</a:t>
            </a:r>
          </a:p>
          <a:p>
            <a:r>
              <a:rPr lang="en-US" sz="1800" dirty="0">
                <a:solidFill>
                  <a:srgbClr val="000000"/>
                </a:solidFill>
                <a:latin typeface="Arial" panose="020B0604020202020204" pitchFamily="34" charset="0"/>
              </a:rPr>
              <a:t>Largest size of queue was 8</a:t>
            </a:r>
          </a:p>
          <a:p>
            <a:r>
              <a:rPr lang="en-US" sz="1800" dirty="0">
                <a:solidFill>
                  <a:srgbClr val="000000"/>
                </a:solidFill>
                <a:latin typeface="Arial" panose="020B0604020202020204" pitchFamily="34" charset="0"/>
              </a:rPr>
              <a:t>Solution is at depth 7, which is optimal</a:t>
            </a:r>
            <a:endParaRPr lang="en-US" sz="1800" dirty="0"/>
          </a:p>
        </p:txBody>
      </p:sp>
      <p:graphicFrame>
        <p:nvGraphicFramePr>
          <p:cNvPr id="6" name="Table 2">
            <a:extLst>
              <a:ext uri="{FF2B5EF4-FFF2-40B4-BE49-F238E27FC236}">
                <a16:creationId xmlns:a16="http://schemas.microsoft.com/office/drawing/2014/main" id="{53299AAA-F6A9-4F9A-ABB3-B341DE56FF6A}"/>
              </a:ext>
            </a:extLst>
          </p:cNvPr>
          <p:cNvGraphicFramePr>
            <a:graphicFrameLocks noGrp="1"/>
          </p:cNvGraphicFramePr>
          <p:nvPr>
            <p:extLst>
              <p:ext uri="{D42A27DB-BD31-4B8C-83A1-F6EECF244321}">
                <p14:modId xmlns:p14="http://schemas.microsoft.com/office/powerpoint/2010/main" val="3718176548"/>
              </p:ext>
            </p:extLst>
          </p:nvPr>
        </p:nvGraphicFramePr>
        <p:xfrm>
          <a:off x="151136" y="239953"/>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tc>
                  <a:txBody>
                    <a:bodyPr/>
                    <a:lstStyle/>
                    <a:p>
                      <a:pPr algn="ctr">
                        <a:spcBef>
                          <a:spcPts val="1200"/>
                        </a:spcBef>
                      </a:pPr>
                      <a:endParaRPr lang="en-US" sz="2400" dirty="0"/>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7</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6</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sp>
        <p:nvSpPr>
          <p:cNvPr id="7" name="Rectangle 6">
            <a:extLst>
              <a:ext uri="{FF2B5EF4-FFF2-40B4-BE49-F238E27FC236}">
                <a16:creationId xmlns:a16="http://schemas.microsoft.com/office/drawing/2014/main" id="{D5EF0B83-2A68-467B-9382-D4504052D914}"/>
              </a:ext>
            </a:extLst>
          </p:cNvPr>
          <p:cNvSpPr/>
          <p:nvPr/>
        </p:nvSpPr>
        <p:spPr bwMode="auto">
          <a:xfrm>
            <a:off x="1113223" y="723899"/>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Tree>
    <p:extLst>
      <p:ext uri="{BB962C8B-B14F-4D97-AF65-F5344CB8AC3E}">
        <p14:creationId xmlns:p14="http://schemas.microsoft.com/office/powerpoint/2010/main" val="486714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745DED-FBCC-4EB8-828D-DFD5BBE35A89}"/>
              </a:ext>
            </a:extLst>
          </p:cNvPr>
          <p:cNvPicPr>
            <a:picLocks noChangeAspect="1"/>
          </p:cNvPicPr>
          <p:nvPr/>
        </p:nvPicPr>
        <p:blipFill>
          <a:blip r:embed="rId3"/>
          <a:stretch>
            <a:fillRect/>
          </a:stretch>
        </p:blipFill>
        <p:spPr>
          <a:xfrm>
            <a:off x="7170106" y="161290"/>
            <a:ext cx="1940092" cy="5143500"/>
          </a:xfrm>
          <a:prstGeom prst="rect">
            <a:avLst/>
          </a:prstGeom>
        </p:spPr>
      </p:pic>
      <p:sp>
        <p:nvSpPr>
          <p:cNvPr id="7" name="TextBox 6">
            <a:extLst>
              <a:ext uri="{FF2B5EF4-FFF2-40B4-BE49-F238E27FC236}">
                <a16:creationId xmlns:a16="http://schemas.microsoft.com/office/drawing/2014/main" id="{B40985DC-85E2-4FCE-8A93-B01DF7AD54B7}"/>
              </a:ext>
            </a:extLst>
          </p:cNvPr>
          <p:cNvSpPr txBox="1"/>
          <p:nvPr/>
        </p:nvSpPr>
        <p:spPr>
          <a:xfrm>
            <a:off x="5715346" y="5417472"/>
            <a:ext cx="3629446" cy="923330"/>
          </a:xfrm>
          <a:prstGeom prst="rect">
            <a:avLst/>
          </a:prstGeom>
          <a:noFill/>
        </p:spPr>
        <p:txBody>
          <a:bodyPr wrap="square" rtlCol="0">
            <a:spAutoFit/>
          </a:bodyPr>
          <a:lstStyle/>
          <a:p>
            <a:r>
              <a:rPr lang="en-US" sz="1800" dirty="0">
                <a:solidFill>
                  <a:srgbClr val="000000"/>
                </a:solidFill>
                <a:latin typeface="Arial" panose="020B0604020202020204" pitchFamily="34" charset="0"/>
              </a:rPr>
              <a:t>96 nodes were expanded</a:t>
            </a:r>
          </a:p>
          <a:p>
            <a:r>
              <a:rPr lang="en-US" sz="1800" dirty="0">
                <a:solidFill>
                  <a:srgbClr val="000000"/>
                </a:solidFill>
                <a:latin typeface="Arial" panose="020B0604020202020204" pitchFamily="34" charset="0"/>
              </a:rPr>
              <a:t>Largest size of queue was 65</a:t>
            </a:r>
          </a:p>
          <a:p>
            <a:r>
              <a:rPr lang="en-US" sz="1800" dirty="0">
                <a:solidFill>
                  <a:srgbClr val="000000"/>
                </a:solidFill>
                <a:latin typeface="Arial" panose="020B0604020202020204" pitchFamily="34" charset="0"/>
              </a:rPr>
              <a:t>Solution is at depth 38</a:t>
            </a:r>
            <a:endParaRPr lang="en-US" sz="1800" dirty="0"/>
          </a:p>
        </p:txBody>
      </p:sp>
      <p:pic>
        <p:nvPicPr>
          <p:cNvPr id="9" name="Picture 8">
            <a:extLst>
              <a:ext uri="{FF2B5EF4-FFF2-40B4-BE49-F238E27FC236}">
                <a16:creationId xmlns:a16="http://schemas.microsoft.com/office/drawing/2014/main" id="{0A1F0CD7-FF62-411A-95E4-6E5976B904F2}"/>
              </a:ext>
            </a:extLst>
          </p:cNvPr>
          <p:cNvPicPr>
            <a:picLocks noChangeAspect="1"/>
          </p:cNvPicPr>
          <p:nvPr/>
        </p:nvPicPr>
        <p:blipFill>
          <a:blip r:embed="rId4"/>
          <a:stretch>
            <a:fillRect/>
          </a:stretch>
        </p:blipFill>
        <p:spPr>
          <a:xfrm>
            <a:off x="3639803" y="328931"/>
            <a:ext cx="2553337" cy="2010110"/>
          </a:xfrm>
          <a:prstGeom prst="rect">
            <a:avLst/>
          </a:prstGeom>
        </p:spPr>
      </p:pic>
      <p:sp>
        <p:nvSpPr>
          <p:cNvPr id="14" name="TextBox 13">
            <a:extLst>
              <a:ext uri="{FF2B5EF4-FFF2-40B4-BE49-F238E27FC236}">
                <a16:creationId xmlns:a16="http://schemas.microsoft.com/office/drawing/2014/main" id="{B29060F1-4A35-4CD1-886A-BB63D702394A}"/>
              </a:ext>
            </a:extLst>
          </p:cNvPr>
          <p:cNvSpPr txBox="1"/>
          <p:nvPr/>
        </p:nvSpPr>
        <p:spPr>
          <a:xfrm>
            <a:off x="3438933" y="2481184"/>
            <a:ext cx="3169229" cy="923330"/>
          </a:xfrm>
          <a:prstGeom prst="rect">
            <a:avLst/>
          </a:prstGeom>
          <a:noFill/>
        </p:spPr>
        <p:txBody>
          <a:bodyPr wrap="square" rtlCol="0">
            <a:spAutoFit/>
          </a:bodyPr>
          <a:lstStyle/>
          <a:p>
            <a:r>
              <a:rPr lang="en-US" sz="1800" dirty="0">
                <a:solidFill>
                  <a:srgbClr val="000000"/>
                </a:solidFill>
                <a:latin typeface="Arial" panose="020B0604020202020204" pitchFamily="34" charset="0"/>
              </a:rPr>
              <a:t>79 nodes were expanded</a:t>
            </a:r>
          </a:p>
          <a:p>
            <a:r>
              <a:rPr lang="en-US" sz="1800" dirty="0">
                <a:solidFill>
                  <a:srgbClr val="000000"/>
                </a:solidFill>
                <a:latin typeface="Arial" panose="020B0604020202020204" pitchFamily="34" charset="0"/>
              </a:rPr>
              <a:t>Largest size of queue was 55</a:t>
            </a:r>
          </a:p>
          <a:p>
            <a:r>
              <a:rPr lang="en-US" sz="1800" dirty="0">
                <a:solidFill>
                  <a:srgbClr val="000000"/>
                </a:solidFill>
                <a:latin typeface="Arial" panose="020B0604020202020204" pitchFamily="34" charset="0"/>
              </a:rPr>
              <a:t>Solution is at depth 16</a:t>
            </a:r>
            <a:endParaRPr lang="en-US" sz="1800" dirty="0"/>
          </a:p>
        </p:txBody>
      </p:sp>
      <p:sp>
        <p:nvSpPr>
          <p:cNvPr id="17" name="TextBox 16">
            <a:extLst>
              <a:ext uri="{FF2B5EF4-FFF2-40B4-BE49-F238E27FC236}">
                <a16:creationId xmlns:a16="http://schemas.microsoft.com/office/drawing/2014/main" id="{8D01D95E-7A01-486B-81C3-72889C001B8E}"/>
              </a:ext>
            </a:extLst>
          </p:cNvPr>
          <p:cNvSpPr txBox="1"/>
          <p:nvPr/>
        </p:nvSpPr>
        <p:spPr>
          <a:xfrm>
            <a:off x="6730453" y="161290"/>
            <a:ext cx="1779654" cy="415498"/>
          </a:xfrm>
          <a:prstGeom prst="rect">
            <a:avLst/>
          </a:prstGeom>
          <a:noFill/>
        </p:spPr>
        <p:txBody>
          <a:bodyPr wrap="none" rtlCol="0">
            <a:spAutoFit/>
          </a:bodyPr>
          <a:lstStyle/>
          <a:p>
            <a:r>
              <a:rPr lang="en-US" sz="2100" dirty="0"/>
              <a:t>Greedy Search</a:t>
            </a:r>
          </a:p>
        </p:txBody>
      </p:sp>
      <p:sp>
        <p:nvSpPr>
          <p:cNvPr id="18" name="TextBox 17">
            <a:extLst>
              <a:ext uri="{FF2B5EF4-FFF2-40B4-BE49-F238E27FC236}">
                <a16:creationId xmlns:a16="http://schemas.microsoft.com/office/drawing/2014/main" id="{72D19011-568D-47BB-BE5D-E10E2F214E70}"/>
              </a:ext>
            </a:extLst>
          </p:cNvPr>
          <p:cNvSpPr txBox="1"/>
          <p:nvPr/>
        </p:nvSpPr>
        <p:spPr>
          <a:xfrm>
            <a:off x="3512805" y="110283"/>
            <a:ext cx="902811" cy="415498"/>
          </a:xfrm>
          <a:prstGeom prst="rect">
            <a:avLst/>
          </a:prstGeom>
          <a:noFill/>
        </p:spPr>
        <p:txBody>
          <a:bodyPr wrap="none" rtlCol="0">
            <a:spAutoFit/>
          </a:bodyPr>
          <a:lstStyle/>
          <a:p>
            <a:r>
              <a:rPr lang="en-US" sz="2100" dirty="0"/>
              <a:t>A-Star</a:t>
            </a:r>
          </a:p>
        </p:txBody>
      </p:sp>
      <p:sp>
        <p:nvSpPr>
          <p:cNvPr id="19" name="TextBox 18">
            <a:extLst>
              <a:ext uri="{FF2B5EF4-FFF2-40B4-BE49-F238E27FC236}">
                <a16:creationId xmlns:a16="http://schemas.microsoft.com/office/drawing/2014/main" id="{697B205C-602B-4CB7-96DA-62DB49329C35}"/>
              </a:ext>
            </a:extLst>
          </p:cNvPr>
          <p:cNvSpPr txBox="1"/>
          <p:nvPr/>
        </p:nvSpPr>
        <p:spPr>
          <a:xfrm>
            <a:off x="33802" y="1291217"/>
            <a:ext cx="2927838" cy="1077218"/>
          </a:xfrm>
          <a:prstGeom prst="rect">
            <a:avLst/>
          </a:prstGeom>
          <a:noFill/>
        </p:spPr>
        <p:txBody>
          <a:bodyPr wrap="square" rtlCol="0">
            <a:spAutoFit/>
          </a:bodyPr>
          <a:lstStyle/>
          <a:p>
            <a:r>
              <a:rPr lang="en-US" sz="1600" dirty="0"/>
              <a:t>In the example above Greedy Search was as good as A-star. </a:t>
            </a:r>
          </a:p>
          <a:p>
            <a:r>
              <a:rPr lang="en-US" sz="1600" dirty="0"/>
              <a:t>However, it can be </a:t>
            </a:r>
            <a:r>
              <a:rPr lang="en-US" sz="1600" i="1" dirty="0"/>
              <a:t>much</a:t>
            </a:r>
            <a:r>
              <a:rPr lang="en-US" sz="1600" dirty="0"/>
              <a:t> worse.</a:t>
            </a:r>
          </a:p>
          <a:p>
            <a:r>
              <a:rPr lang="en-US" sz="1600" dirty="0"/>
              <a:t>Consider this example…</a:t>
            </a:r>
          </a:p>
        </p:txBody>
      </p:sp>
      <p:sp>
        <p:nvSpPr>
          <p:cNvPr id="20" name="TextBox 19">
            <a:extLst>
              <a:ext uri="{FF2B5EF4-FFF2-40B4-BE49-F238E27FC236}">
                <a16:creationId xmlns:a16="http://schemas.microsoft.com/office/drawing/2014/main" id="{F3954219-A1B1-4F4C-9A0A-BA297D0FAA76}"/>
              </a:ext>
            </a:extLst>
          </p:cNvPr>
          <p:cNvSpPr txBox="1"/>
          <p:nvPr/>
        </p:nvSpPr>
        <p:spPr>
          <a:xfrm>
            <a:off x="33802" y="4190540"/>
            <a:ext cx="3044678" cy="1323439"/>
          </a:xfrm>
          <a:prstGeom prst="rect">
            <a:avLst/>
          </a:prstGeom>
          <a:noFill/>
        </p:spPr>
        <p:txBody>
          <a:bodyPr wrap="square" rtlCol="0">
            <a:spAutoFit/>
          </a:bodyPr>
          <a:lstStyle/>
          <a:p>
            <a:r>
              <a:rPr lang="en-US" sz="2000" dirty="0"/>
              <a:t>Imagine someone give you driving directions that took 38 miles, when there was a 16-mile route!</a:t>
            </a:r>
          </a:p>
        </p:txBody>
      </p:sp>
      <p:graphicFrame>
        <p:nvGraphicFramePr>
          <p:cNvPr id="11" name="Table 2">
            <a:extLst>
              <a:ext uri="{FF2B5EF4-FFF2-40B4-BE49-F238E27FC236}">
                <a16:creationId xmlns:a16="http://schemas.microsoft.com/office/drawing/2014/main" id="{E07034BB-C42B-49F3-B07C-54475499CB7F}"/>
              </a:ext>
            </a:extLst>
          </p:cNvPr>
          <p:cNvGraphicFramePr>
            <a:graphicFrameLocks noGrp="1"/>
          </p:cNvGraphicFramePr>
          <p:nvPr>
            <p:extLst>
              <p:ext uri="{D42A27DB-BD31-4B8C-83A1-F6EECF244321}">
                <p14:modId xmlns:p14="http://schemas.microsoft.com/office/powerpoint/2010/main" val="2392440180"/>
              </p:ext>
            </p:extLst>
          </p:nvPr>
        </p:nvGraphicFramePr>
        <p:xfrm>
          <a:off x="308532" y="2563176"/>
          <a:ext cx="1432623" cy="1432623"/>
        </p:xfrm>
        <a:graphic>
          <a:graphicData uri="http://schemas.openxmlformats.org/drawingml/2006/table">
            <a:tbl>
              <a:tblPr firstRow="1" bandRow="1">
                <a:tableStyleId>{5940675A-B579-460E-94D1-54222C63F5DA}</a:tableStyleId>
              </a:tblPr>
              <a:tblGrid>
                <a:gridCol w="477541">
                  <a:extLst>
                    <a:ext uri="{9D8B030D-6E8A-4147-A177-3AD203B41FA5}">
                      <a16:colId xmlns:a16="http://schemas.microsoft.com/office/drawing/2014/main" val="3317503189"/>
                    </a:ext>
                  </a:extLst>
                </a:gridCol>
                <a:gridCol w="477541">
                  <a:extLst>
                    <a:ext uri="{9D8B030D-6E8A-4147-A177-3AD203B41FA5}">
                      <a16:colId xmlns:a16="http://schemas.microsoft.com/office/drawing/2014/main" val="2913654144"/>
                    </a:ext>
                  </a:extLst>
                </a:gridCol>
                <a:gridCol w="477541">
                  <a:extLst>
                    <a:ext uri="{9D8B030D-6E8A-4147-A177-3AD203B41FA5}">
                      <a16:colId xmlns:a16="http://schemas.microsoft.com/office/drawing/2014/main" val="3001318566"/>
                    </a:ext>
                  </a:extLst>
                </a:gridCol>
              </a:tblGrid>
              <a:tr h="477541">
                <a:tc>
                  <a:txBody>
                    <a:bodyPr/>
                    <a:lstStyle/>
                    <a:p>
                      <a:pPr algn="ctr">
                        <a:spcBef>
                          <a:spcPts val="1200"/>
                        </a:spcBef>
                      </a:pPr>
                      <a:r>
                        <a:rPr lang="en-US" sz="2400" dirty="0"/>
                        <a:t>1</a:t>
                      </a:r>
                    </a:p>
                  </a:txBody>
                  <a:tcPr>
                    <a:cell3D prstMaterial="dkEdge">
                      <a:bevel/>
                      <a:lightRig rig="flood" dir="t"/>
                    </a:cell3D>
                  </a:tcPr>
                </a:tc>
                <a:tc>
                  <a:txBody>
                    <a:bodyPr/>
                    <a:lstStyle/>
                    <a:p>
                      <a:pPr algn="ctr">
                        <a:spcBef>
                          <a:spcPts val="1200"/>
                        </a:spcBef>
                      </a:pPr>
                      <a:r>
                        <a:rPr lang="en-US" sz="2400" dirty="0"/>
                        <a:t>5</a:t>
                      </a:r>
                    </a:p>
                  </a:txBody>
                  <a:tcPr>
                    <a:cell3D prstMaterial="dkEdge">
                      <a:bevel/>
                      <a:lightRig rig="flood" dir="t"/>
                    </a:cell3D>
                  </a:tcPr>
                </a:tc>
                <a:tc>
                  <a:txBody>
                    <a:bodyPr/>
                    <a:lstStyle/>
                    <a:p>
                      <a:pPr algn="ctr">
                        <a:spcBef>
                          <a:spcPts val="1200"/>
                        </a:spcBef>
                      </a:pPr>
                      <a:r>
                        <a:rPr lang="en-US" sz="2400" dirty="0"/>
                        <a:t>2</a:t>
                      </a:r>
                    </a:p>
                  </a:txBody>
                  <a:tcPr>
                    <a:cell3D prstMaterial="dkEdge">
                      <a:bevel/>
                      <a:lightRig rig="flood" dir="t"/>
                    </a:cell3D>
                  </a:tcPr>
                </a:tc>
                <a:extLst>
                  <a:ext uri="{0D108BD9-81ED-4DB2-BD59-A6C34878D82A}">
                    <a16:rowId xmlns:a16="http://schemas.microsoft.com/office/drawing/2014/main" val="3543801895"/>
                  </a:ext>
                </a:extLst>
              </a:tr>
              <a:tr h="477541">
                <a:tc>
                  <a:txBody>
                    <a:bodyPr/>
                    <a:lstStyle/>
                    <a:p>
                      <a:pPr algn="ctr">
                        <a:spcBef>
                          <a:spcPts val="1200"/>
                        </a:spcBef>
                      </a:pPr>
                      <a:r>
                        <a:rPr lang="en-US" sz="2400" dirty="0"/>
                        <a:t>4</a:t>
                      </a:r>
                    </a:p>
                  </a:txBody>
                  <a:tcPr>
                    <a:cell3D prstMaterial="dkEdge">
                      <a:bevel/>
                      <a:lightRig rig="flood" dir="t"/>
                    </a:cell3D>
                  </a:tcPr>
                </a:tc>
                <a:tc>
                  <a:txBody>
                    <a:bodyPr/>
                    <a:lstStyle/>
                    <a:p>
                      <a:pPr algn="ctr">
                        <a:spcBef>
                          <a:spcPts val="1200"/>
                        </a:spcBef>
                      </a:pPr>
                      <a:r>
                        <a:rPr lang="en-US" sz="2400" dirty="0"/>
                        <a:t>8</a:t>
                      </a:r>
                    </a:p>
                  </a:txBody>
                  <a:tcPr>
                    <a:cell3D prstMaterial="dkEdge">
                      <a:bevel/>
                      <a:lightRig rig="flood" dir="t"/>
                    </a:cell3D>
                  </a:tcPr>
                </a:tc>
                <a:tc>
                  <a:txBody>
                    <a:bodyPr/>
                    <a:lstStyle/>
                    <a:p>
                      <a:pPr algn="ctr">
                        <a:spcBef>
                          <a:spcPts val="1200"/>
                        </a:spcBef>
                      </a:pPr>
                      <a:r>
                        <a:rPr lang="en-US" sz="2400" dirty="0"/>
                        <a:t>7</a:t>
                      </a:r>
                    </a:p>
                  </a:txBody>
                  <a:tcPr>
                    <a:cell3D prstMaterial="dkEdge">
                      <a:bevel/>
                      <a:lightRig rig="flood" dir="t"/>
                    </a:cell3D>
                  </a:tcPr>
                </a:tc>
                <a:extLst>
                  <a:ext uri="{0D108BD9-81ED-4DB2-BD59-A6C34878D82A}">
                    <a16:rowId xmlns:a16="http://schemas.microsoft.com/office/drawing/2014/main" val="2845032090"/>
                  </a:ext>
                </a:extLst>
              </a:tr>
              <a:tr h="477541">
                <a:tc>
                  <a:txBody>
                    <a:bodyPr/>
                    <a:lstStyle/>
                    <a:p>
                      <a:pPr algn="ctr">
                        <a:spcBef>
                          <a:spcPts val="1200"/>
                        </a:spcBef>
                      </a:pPr>
                      <a:r>
                        <a:rPr lang="en-US" sz="2400" dirty="0"/>
                        <a:t>6</a:t>
                      </a:r>
                    </a:p>
                  </a:txBody>
                  <a:tcPr>
                    <a:cell3D prstMaterial="dkEdge">
                      <a:bevel/>
                      <a:lightRig rig="flood" dir="t"/>
                    </a:cell3D>
                  </a:tcPr>
                </a:tc>
                <a:tc>
                  <a:txBody>
                    <a:bodyPr/>
                    <a:lstStyle/>
                    <a:p>
                      <a:pPr algn="ctr">
                        <a:spcBef>
                          <a:spcPts val="1200"/>
                        </a:spcBef>
                      </a:pPr>
                      <a:r>
                        <a:rPr lang="en-US" sz="2400" dirty="0"/>
                        <a:t>3</a:t>
                      </a:r>
                    </a:p>
                  </a:txBody>
                  <a:tcPr>
                    <a:cell3D prstMaterial="dkEdge">
                      <a:bevel/>
                      <a:lightRig rig="flood" dir="t"/>
                    </a:cell3D>
                  </a:tcPr>
                </a:tc>
                <a:tc>
                  <a:txBody>
                    <a:bodyPr/>
                    <a:lstStyle/>
                    <a:p>
                      <a:pPr algn="ctr">
                        <a:spcBef>
                          <a:spcPts val="1200"/>
                        </a:spcBef>
                      </a:pPr>
                      <a:r>
                        <a:rPr lang="en-US" sz="2400" dirty="0"/>
                        <a:t>0</a:t>
                      </a:r>
                    </a:p>
                  </a:txBody>
                  <a:tcPr>
                    <a:cell3D prstMaterial="dkEdge">
                      <a:bevel/>
                      <a:lightRig rig="flood" dir="t"/>
                    </a:cell3D>
                  </a:tcPr>
                </a:tc>
                <a:extLst>
                  <a:ext uri="{0D108BD9-81ED-4DB2-BD59-A6C34878D82A}">
                    <a16:rowId xmlns:a16="http://schemas.microsoft.com/office/drawing/2014/main" val="2758464018"/>
                  </a:ext>
                </a:extLst>
              </a:tr>
            </a:tbl>
          </a:graphicData>
        </a:graphic>
      </p:graphicFrame>
      <p:sp>
        <p:nvSpPr>
          <p:cNvPr id="12" name="Rectangle 11">
            <a:extLst>
              <a:ext uri="{FF2B5EF4-FFF2-40B4-BE49-F238E27FC236}">
                <a16:creationId xmlns:a16="http://schemas.microsoft.com/office/drawing/2014/main" id="{B5208C02-55C4-48C2-BA15-C21324AA886A}"/>
              </a:ext>
            </a:extLst>
          </p:cNvPr>
          <p:cNvSpPr/>
          <p:nvPr/>
        </p:nvSpPr>
        <p:spPr bwMode="auto">
          <a:xfrm>
            <a:off x="1113223" y="723899"/>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
        <p:nvSpPr>
          <p:cNvPr id="13" name="Rectangle 12">
            <a:extLst>
              <a:ext uri="{FF2B5EF4-FFF2-40B4-BE49-F238E27FC236}">
                <a16:creationId xmlns:a16="http://schemas.microsoft.com/office/drawing/2014/main" id="{7CAF0033-55C0-4649-9178-70EF2BEF24C3}"/>
              </a:ext>
            </a:extLst>
          </p:cNvPr>
          <p:cNvSpPr/>
          <p:nvPr/>
        </p:nvSpPr>
        <p:spPr bwMode="auto">
          <a:xfrm>
            <a:off x="1268504" y="3049300"/>
            <a:ext cx="464185" cy="460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pitchFamily="18" charset="0"/>
            </a:endParaRPr>
          </a:p>
        </p:txBody>
      </p:sp>
    </p:spTree>
    <p:extLst>
      <p:ext uri="{BB962C8B-B14F-4D97-AF65-F5344CB8AC3E}">
        <p14:creationId xmlns:p14="http://schemas.microsoft.com/office/powerpoint/2010/main" val="2745215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70512B5-1C36-4B19-BF00-5924E87BCB5F}"/>
              </a:ext>
            </a:extLst>
          </p:cNvPr>
          <p:cNvSpPr>
            <a:spLocks noGrp="1" noChangeArrowheads="1"/>
          </p:cNvSpPr>
          <p:nvPr>
            <p:ph type="title"/>
          </p:nvPr>
        </p:nvSpPr>
        <p:spPr>
          <a:xfrm>
            <a:off x="0" y="0"/>
            <a:ext cx="9144000" cy="1143000"/>
          </a:xfrm>
        </p:spPr>
        <p:txBody>
          <a:bodyPr/>
          <a:lstStyle/>
          <a:p>
            <a:r>
              <a:rPr lang="en-US" altLang="en-US"/>
              <a:t>A Worked Example: Maze Traversal </a:t>
            </a:r>
          </a:p>
        </p:txBody>
      </p:sp>
      <p:sp>
        <p:nvSpPr>
          <p:cNvPr id="41987" name="Rectangle 4">
            <a:extLst>
              <a:ext uri="{FF2B5EF4-FFF2-40B4-BE49-F238E27FC236}">
                <a16:creationId xmlns:a16="http://schemas.microsoft.com/office/drawing/2014/main" id="{893020B9-D731-4330-88EB-53BA0E052CFC}"/>
              </a:ext>
            </a:extLst>
          </p:cNvPr>
          <p:cNvSpPr>
            <a:spLocks noChangeArrowheads="1"/>
          </p:cNvSpPr>
          <p:nvPr/>
        </p:nvSpPr>
        <p:spPr bwMode="auto">
          <a:xfrm>
            <a:off x="6629400" y="13716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88" name="Rectangle 5">
            <a:extLst>
              <a:ext uri="{FF2B5EF4-FFF2-40B4-BE49-F238E27FC236}">
                <a16:creationId xmlns:a16="http://schemas.microsoft.com/office/drawing/2014/main" id="{FA13587A-BCC0-4057-99B1-BDE314625D10}"/>
              </a:ext>
            </a:extLst>
          </p:cNvPr>
          <p:cNvSpPr>
            <a:spLocks noChangeArrowheads="1"/>
          </p:cNvSpPr>
          <p:nvPr/>
        </p:nvSpPr>
        <p:spPr bwMode="auto">
          <a:xfrm>
            <a:off x="7086600" y="13716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89" name="Rectangle 6">
            <a:extLst>
              <a:ext uri="{FF2B5EF4-FFF2-40B4-BE49-F238E27FC236}">
                <a16:creationId xmlns:a16="http://schemas.microsoft.com/office/drawing/2014/main" id="{B785AC30-CAF4-4662-A163-0F6F7BA2EFCC}"/>
              </a:ext>
            </a:extLst>
          </p:cNvPr>
          <p:cNvSpPr>
            <a:spLocks noChangeArrowheads="1"/>
          </p:cNvSpPr>
          <p:nvPr/>
        </p:nvSpPr>
        <p:spPr bwMode="auto">
          <a:xfrm>
            <a:off x="7543800" y="1371600"/>
            <a:ext cx="457200" cy="457200"/>
          </a:xfrm>
          <a:prstGeom prst="rect">
            <a:avLst/>
          </a:prstGeom>
          <a:solidFill>
            <a:srgbClr val="FF00FF">
              <a:alpha val="5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90" name="Rectangle 7">
            <a:extLst>
              <a:ext uri="{FF2B5EF4-FFF2-40B4-BE49-F238E27FC236}">
                <a16:creationId xmlns:a16="http://schemas.microsoft.com/office/drawing/2014/main" id="{4697ECD2-6A1B-4255-9B56-5F1F42902D04}"/>
              </a:ext>
            </a:extLst>
          </p:cNvPr>
          <p:cNvSpPr>
            <a:spLocks noChangeArrowheads="1"/>
          </p:cNvSpPr>
          <p:nvPr/>
        </p:nvSpPr>
        <p:spPr bwMode="auto">
          <a:xfrm>
            <a:off x="8001000" y="13716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91" name="Rectangle 8">
            <a:extLst>
              <a:ext uri="{FF2B5EF4-FFF2-40B4-BE49-F238E27FC236}">
                <a16:creationId xmlns:a16="http://schemas.microsoft.com/office/drawing/2014/main" id="{C75A390F-2054-4410-91C1-23960DDEEE71}"/>
              </a:ext>
            </a:extLst>
          </p:cNvPr>
          <p:cNvSpPr>
            <a:spLocks noChangeArrowheads="1"/>
          </p:cNvSpPr>
          <p:nvPr/>
        </p:nvSpPr>
        <p:spPr bwMode="auto">
          <a:xfrm>
            <a:off x="6629400" y="1828800"/>
            <a:ext cx="4572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92" name="Rectangle 9">
            <a:extLst>
              <a:ext uri="{FF2B5EF4-FFF2-40B4-BE49-F238E27FC236}">
                <a16:creationId xmlns:a16="http://schemas.microsoft.com/office/drawing/2014/main" id="{27AA29B3-CABF-48B1-AEBF-62194E5636A2}"/>
              </a:ext>
            </a:extLst>
          </p:cNvPr>
          <p:cNvSpPr>
            <a:spLocks noChangeArrowheads="1"/>
          </p:cNvSpPr>
          <p:nvPr/>
        </p:nvSpPr>
        <p:spPr bwMode="auto">
          <a:xfrm>
            <a:off x="7086600" y="18288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93" name="Rectangle 10">
            <a:extLst>
              <a:ext uri="{FF2B5EF4-FFF2-40B4-BE49-F238E27FC236}">
                <a16:creationId xmlns:a16="http://schemas.microsoft.com/office/drawing/2014/main" id="{4F5C5BB7-A509-4A6C-A7F8-21CA64BECF55}"/>
              </a:ext>
            </a:extLst>
          </p:cNvPr>
          <p:cNvSpPr>
            <a:spLocks noChangeArrowheads="1"/>
          </p:cNvSpPr>
          <p:nvPr/>
        </p:nvSpPr>
        <p:spPr bwMode="auto">
          <a:xfrm>
            <a:off x="7543800" y="18288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94" name="Rectangle 11">
            <a:extLst>
              <a:ext uri="{FF2B5EF4-FFF2-40B4-BE49-F238E27FC236}">
                <a16:creationId xmlns:a16="http://schemas.microsoft.com/office/drawing/2014/main" id="{E7A59F79-E267-4F2B-853B-2A62FBF9DFE1}"/>
              </a:ext>
            </a:extLst>
          </p:cNvPr>
          <p:cNvSpPr>
            <a:spLocks noChangeArrowheads="1"/>
          </p:cNvSpPr>
          <p:nvPr/>
        </p:nvSpPr>
        <p:spPr bwMode="auto">
          <a:xfrm>
            <a:off x="8001000" y="18288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95" name="Rectangle 12">
            <a:extLst>
              <a:ext uri="{FF2B5EF4-FFF2-40B4-BE49-F238E27FC236}">
                <a16:creationId xmlns:a16="http://schemas.microsoft.com/office/drawing/2014/main" id="{D143CA30-F921-43C1-BBE3-ECDDE5F96EA7}"/>
              </a:ext>
            </a:extLst>
          </p:cNvPr>
          <p:cNvSpPr>
            <a:spLocks noChangeArrowheads="1"/>
          </p:cNvSpPr>
          <p:nvPr/>
        </p:nvSpPr>
        <p:spPr bwMode="auto">
          <a:xfrm>
            <a:off x="6629400" y="22860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96" name="Rectangle 13">
            <a:extLst>
              <a:ext uri="{FF2B5EF4-FFF2-40B4-BE49-F238E27FC236}">
                <a16:creationId xmlns:a16="http://schemas.microsoft.com/office/drawing/2014/main" id="{D8CAD6AA-1D13-4692-8450-71E30C4EB8D9}"/>
              </a:ext>
            </a:extLst>
          </p:cNvPr>
          <p:cNvSpPr>
            <a:spLocks noChangeArrowheads="1"/>
          </p:cNvSpPr>
          <p:nvPr/>
        </p:nvSpPr>
        <p:spPr bwMode="auto">
          <a:xfrm>
            <a:off x="7086600" y="22860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97" name="Rectangle 14">
            <a:extLst>
              <a:ext uri="{FF2B5EF4-FFF2-40B4-BE49-F238E27FC236}">
                <a16:creationId xmlns:a16="http://schemas.microsoft.com/office/drawing/2014/main" id="{29B7A5EB-8493-42B2-A5B2-F51DE49FAF5A}"/>
              </a:ext>
            </a:extLst>
          </p:cNvPr>
          <p:cNvSpPr>
            <a:spLocks noChangeArrowheads="1"/>
          </p:cNvSpPr>
          <p:nvPr/>
        </p:nvSpPr>
        <p:spPr bwMode="auto">
          <a:xfrm>
            <a:off x="7543800" y="22860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98" name="Rectangle 15">
            <a:extLst>
              <a:ext uri="{FF2B5EF4-FFF2-40B4-BE49-F238E27FC236}">
                <a16:creationId xmlns:a16="http://schemas.microsoft.com/office/drawing/2014/main" id="{19A0965F-070C-440E-BDED-039C20B3BF47}"/>
              </a:ext>
            </a:extLst>
          </p:cNvPr>
          <p:cNvSpPr>
            <a:spLocks noChangeArrowheads="1"/>
          </p:cNvSpPr>
          <p:nvPr/>
        </p:nvSpPr>
        <p:spPr bwMode="auto">
          <a:xfrm>
            <a:off x="8001000" y="22860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1999" name="Rectangle 16">
            <a:extLst>
              <a:ext uri="{FF2B5EF4-FFF2-40B4-BE49-F238E27FC236}">
                <a16:creationId xmlns:a16="http://schemas.microsoft.com/office/drawing/2014/main" id="{DE65EDD0-99B4-4EEB-B1FA-0D0F9EB5166F}"/>
              </a:ext>
            </a:extLst>
          </p:cNvPr>
          <p:cNvSpPr>
            <a:spLocks noChangeArrowheads="1"/>
          </p:cNvSpPr>
          <p:nvPr/>
        </p:nvSpPr>
        <p:spPr bwMode="auto">
          <a:xfrm>
            <a:off x="6629400" y="27432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00" name="Rectangle 17">
            <a:extLst>
              <a:ext uri="{FF2B5EF4-FFF2-40B4-BE49-F238E27FC236}">
                <a16:creationId xmlns:a16="http://schemas.microsoft.com/office/drawing/2014/main" id="{8BE99CE7-4449-4CC8-AD91-AE6A961FFEB9}"/>
              </a:ext>
            </a:extLst>
          </p:cNvPr>
          <p:cNvSpPr>
            <a:spLocks noChangeArrowheads="1"/>
          </p:cNvSpPr>
          <p:nvPr/>
        </p:nvSpPr>
        <p:spPr bwMode="auto">
          <a:xfrm>
            <a:off x="7086600" y="27432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01" name="Rectangle 18">
            <a:extLst>
              <a:ext uri="{FF2B5EF4-FFF2-40B4-BE49-F238E27FC236}">
                <a16:creationId xmlns:a16="http://schemas.microsoft.com/office/drawing/2014/main" id="{3D64DC41-1DB3-4091-AD87-5DA7ED5525CD}"/>
              </a:ext>
            </a:extLst>
          </p:cNvPr>
          <p:cNvSpPr>
            <a:spLocks noChangeArrowheads="1"/>
          </p:cNvSpPr>
          <p:nvPr/>
        </p:nvSpPr>
        <p:spPr bwMode="auto">
          <a:xfrm>
            <a:off x="7543800" y="27432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02" name="Rectangle 19">
            <a:extLst>
              <a:ext uri="{FF2B5EF4-FFF2-40B4-BE49-F238E27FC236}">
                <a16:creationId xmlns:a16="http://schemas.microsoft.com/office/drawing/2014/main" id="{989BB703-4535-4521-8561-0F2FC44DB059}"/>
              </a:ext>
            </a:extLst>
          </p:cNvPr>
          <p:cNvSpPr>
            <a:spLocks noChangeArrowheads="1"/>
          </p:cNvSpPr>
          <p:nvPr/>
        </p:nvSpPr>
        <p:spPr bwMode="auto">
          <a:xfrm>
            <a:off x="8001000" y="27432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03" name="Rectangle 20">
            <a:extLst>
              <a:ext uri="{FF2B5EF4-FFF2-40B4-BE49-F238E27FC236}">
                <a16:creationId xmlns:a16="http://schemas.microsoft.com/office/drawing/2014/main" id="{20AE75C9-437E-4814-B34B-8A252CE4149A}"/>
              </a:ext>
            </a:extLst>
          </p:cNvPr>
          <p:cNvSpPr>
            <a:spLocks noChangeArrowheads="1"/>
          </p:cNvSpPr>
          <p:nvPr/>
        </p:nvSpPr>
        <p:spPr bwMode="auto">
          <a:xfrm>
            <a:off x="6629400" y="32004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04" name="Rectangle 21">
            <a:extLst>
              <a:ext uri="{FF2B5EF4-FFF2-40B4-BE49-F238E27FC236}">
                <a16:creationId xmlns:a16="http://schemas.microsoft.com/office/drawing/2014/main" id="{249E44FC-3551-4F10-A26B-F941942867CC}"/>
              </a:ext>
            </a:extLst>
          </p:cNvPr>
          <p:cNvSpPr>
            <a:spLocks noChangeArrowheads="1"/>
          </p:cNvSpPr>
          <p:nvPr/>
        </p:nvSpPr>
        <p:spPr bwMode="auto">
          <a:xfrm>
            <a:off x="7086600" y="3200400"/>
            <a:ext cx="457200" cy="4572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05" name="Rectangle 22">
            <a:extLst>
              <a:ext uri="{FF2B5EF4-FFF2-40B4-BE49-F238E27FC236}">
                <a16:creationId xmlns:a16="http://schemas.microsoft.com/office/drawing/2014/main" id="{52AE9DDD-127C-4B2E-AA57-33054FF8569A}"/>
              </a:ext>
            </a:extLst>
          </p:cNvPr>
          <p:cNvSpPr>
            <a:spLocks noChangeArrowheads="1"/>
          </p:cNvSpPr>
          <p:nvPr/>
        </p:nvSpPr>
        <p:spPr bwMode="auto">
          <a:xfrm>
            <a:off x="7543800" y="32004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06" name="Rectangle 23">
            <a:extLst>
              <a:ext uri="{FF2B5EF4-FFF2-40B4-BE49-F238E27FC236}">
                <a16:creationId xmlns:a16="http://schemas.microsoft.com/office/drawing/2014/main" id="{7132D0BF-84D6-49E6-A5C1-E49AA8207FA1}"/>
              </a:ext>
            </a:extLst>
          </p:cNvPr>
          <p:cNvSpPr>
            <a:spLocks noChangeArrowheads="1"/>
          </p:cNvSpPr>
          <p:nvPr/>
        </p:nvSpPr>
        <p:spPr bwMode="auto">
          <a:xfrm>
            <a:off x="8001000" y="32004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07" name="Rectangle 28">
            <a:extLst>
              <a:ext uri="{FF2B5EF4-FFF2-40B4-BE49-F238E27FC236}">
                <a16:creationId xmlns:a16="http://schemas.microsoft.com/office/drawing/2014/main" id="{76D140A6-5A35-43A5-9249-C757310BEF02}"/>
              </a:ext>
            </a:extLst>
          </p:cNvPr>
          <p:cNvSpPr>
            <a:spLocks noChangeArrowheads="1"/>
          </p:cNvSpPr>
          <p:nvPr/>
        </p:nvSpPr>
        <p:spPr bwMode="auto">
          <a:xfrm>
            <a:off x="8458200" y="13716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08" name="Rectangle 29">
            <a:extLst>
              <a:ext uri="{FF2B5EF4-FFF2-40B4-BE49-F238E27FC236}">
                <a16:creationId xmlns:a16="http://schemas.microsoft.com/office/drawing/2014/main" id="{CAD8CDA8-A568-4743-A5D4-46B92DFC74C2}"/>
              </a:ext>
            </a:extLst>
          </p:cNvPr>
          <p:cNvSpPr>
            <a:spLocks noChangeArrowheads="1"/>
          </p:cNvSpPr>
          <p:nvPr/>
        </p:nvSpPr>
        <p:spPr bwMode="auto">
          <a:xfrm>
            <a:off x="8458200" y="18288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09" name="Rectangle 30">
            <a:extLst>
              <a:ext uri="{FF2B5EF4-FFF2-40B4-BE49-F238E27FC236}">
                <a16:creationId xmlns:a16="http://schemas.microsoft.com/office/drawing/2014/main" id="{671BC237-1A5B-4559-AD93-7F95B4300258}"/>
              </a:ext>
            </a:extLst>
          </p:cNvPr>
          <p:cNvSpPr>
            <a:spLocks noChangeArrowheads="1"/>
          </p:cNvSpPr>
          <p:nvPr/>
        </p:nvSpPr>
        <p:spPr bwMode="auto">
          <a:xfrm>
            <a:off x="8458200" y="22860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10" name="Rectangle 31">
            <a:extLst>
              <a:ext uri="{FF2B5EF4-FFF2-40B4-BE49-F238E27FC236}">
                <a16:creationId xmlns:a16="http://schemas.microsoft.com/office/drawing/2014/main" id="{275D68AE-8B5C-45C5-8176-6B4EEA95A24F}"/>
              </a:ext>
            </a:extLst>
          </p:cNvPr>
          <p:cNvSpPr>
            <a:spLocks noChangeArrowheads="1"/>
          </p:cNvSpPr>
          <p:nvPr/>
        </p:nvSpPr>
        <p:spPr bwMode="auto">
          <a:xfrm>
            <a:off x="8458200" y="27432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11" name="Rectangle 32">
            <a:extLst>
              <a:ext uri="{FF2B5EF4-FFF2-40B4-BE49-F238E27FC236}">
                <a16:creationId xmlns:a16="http://schemas.microsoft.com/office/drawing/2014/main" id="{D0EA6A0D-9D30-474E-8CCB-2F7E2B2E76F1}"/>
              </a:ext>
            </a:extLst>
          </p:cNvPr>
          <p:cNvSpPr>
            <a:spLocks noChangeArrowheads="1"/>
          </p:cNvSpPr>
          <p:nvPr/>
        </p:nvSpPr>
        <p:spPr bwMode="auto">
          <a:xfrm>
            <a:off x="8458200" y="32004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2012" name="Text Box 34">
            <a:extLst>
              <a:ext uri="{FF2B5EF4-FFF2-40B4-BE49-F238E27FC236}">
                <a16:creationId xmlns:a16="http://schemas.microsoft.com/office/drawing/2014/main" id="{2502B67A-16AF-479C-B112-8B6CD5CBE841}"/>
              </a:ext>
            </a:extLst>
          </p:cNvPr>
          <p:cNvSpPr txBox="1">
            <a:spLocks noChangeArrowheads="1"/>
          </p:cNvSpPr>
          <p:nvPr/>
        </p:nvSpPr>
        <p:spPr bwMode="auto">
          <a:xfrm>
            <a:off x="66294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2013" name="Text Box 35">
            <a:extLst>
              <a:ext uri="{FF2B5EF4-FFF2-40B4-BE49-F238E27FC236}">
                <a16:creationId xmlns:a16="http://schemas.microsoft.com/office/drawing/2014/main" id="{E335738F-64B8-4376-9B31-D50839009646}"/>
              </a:ext>
            </a:extLst>
          </p:cNvPr>
          <p:cNvSpPr txBox="1">
            <a:spLocks noChangeArrowheads="1"/>
          </p:cNvSpPr>
          <p:nvPr/>
        </p:nvSpPr>
        <p:spPr bwMode="auto">
          <a:xfrm>
            <a:off x="70866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42014" name="Text Box 36">
            <a:extLst>
              <a:ext uri="{FF2B5EF4-FFF2-40B4-BE49-F238E27FC236}">
                <a16:creationId xmlns:a16="http://schemas.microsoft.com/office/drawing/2014/main" id="{6E2ADE8B-B6F5-4FB2-999B-DA3F6750865B}"/>
              </a:ext>
            </a:extLst>
          </p:cNvPr>
          <p:cNvSpPr txBox="1">
            <a:spLocks noChangeArrowheads="1"/>
          </p:cNvSpPr>
          <p:nvPr/>
        </p:nvSpPr>
        <p:spPr bwMode="auto">
          <a:xfrm>
            <a:off x="75438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42015" name="Text Box 37">
            <a:extLst>
              <a:ext uri="{FF2B5EF4-FFF2-40B4-BE49-F238E27FC236}">
                <a16:creationId xmlns:a16="http://schemas.microsoft.com/office/drawing/2014/main" id="{F5251586-4E67-4120-9E84-3060FA9E92A9}"/>
              </a:ext>
            </a:extLst>
          </p:cNvPr>
          <p:cNvSpPr txBox="1">
            <a:spLocks noChangeArrowheads="1"/>
          </p:cNvSpPr>
          <p:nvPr/>
        </p:nvSpPr>
        <p:spPr bwMode="auto">
          <a:xfrm>
            <a:off x="80010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a:t>
            </a:r>
          </a:p>
        </p:txBody>
      </p:sp>
      <p:sp>
        <p:nvSpPr>
          <p:cNvPr id="42016" name="Text Box 38">
            <a:extLst>
              <a:ext uri="{FF2B5EF4-FFF2-40B4-BE49-F238E27FC236}">
                <a16:creationId xmlns:a16="http://schemas.microsoft.com/office/drawing/2014/main" id="{6B17BD96-2A80-4476-9D24-B40604926A99}"/>
              </a:ext>
            </a:extLst>
          </p:cNvPr>
          <p:cNvSpPr txBox="1">
            <a:spLocks noChangeArrowheads="1"/>
          </p:cNvSpPr>
          <p:nvPr/>
        </p:nvSpPr>
        <p:spPr bwMode="auto">
          <a:xfrm>
            <a:off x="84582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42017" name="Text Box 39">
            <a:extLst>
              <a:ext uri="{FF2B5EF4-FFF2-40B4-BE49-F238E27FC236}">
                <a16:creationId xmlns:a16="http://schemas.microsoft.com/office/drawing/2014/main" id="{8924B44C-4D5A-48B6-9B17-0F9709170DE4}"/>
              </a:ext>
            </a:extLst>
          </p:cNvPr>
          <p:cNvSpPr txBox="1">
            <a:spLocks noChangeArrowheads="1"/>
          </p:cNvSpPr>
          <p:nvPr/>
        </p:nvSpPr>
        <p:spPr bwMode="auto">
          <a:xfrm>
            <a:off x="6248400" y="13716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2018" name="Text Box 40">
            <a:extLst>
              <a:ext uri="{FF2B5EF4-FFF2-40B4-BE49-F238E27FC236}">
                <a16:creationId xmlns:a16="http://schemas.microsoft.com/office/drawing/2014/main" id="{8DB85C1E-3359-436C-ACD2-DFDB64BF4D08}"/>
              </a:ext>
            </a:extLst>
          </p:cNvPr>
          <p:cNvSpPr txBox="1">
            <a:spLocks noChangeArrowheads="1"/>
          </p:cNvSpPr>
          <p:nvPr/>
        </p:nvSpPr>
        <p:spPr bwMode="auto">
          <a:xfrm>
            <a:off x="6248400" y="1828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2019" name="Text Box 41">
            <a:extLst>
              <a:ext uri="{FF2B5EF4-FFF2-40B4-BE49-F238E27FC236}">
                <a16:creationId xmlns:a16="http://schemas.microsoft.com/office/drawing/2014/main" id="{0B3BF59D-BB16-4976-982B-A34B25E12CFD}"/>
              </a:ext>
            </a:extLst>
          </p:cNvPr>
          <p:cNvSpPr txBox="1">
            <a:spLocks noChangeArrowheads="1"/>
          </p:cNvSpPr>
          <p:nvPr/>
        </p:nvSpPr>
        <p:spPr bwMode="auto">
          <a:xfrm>
            <a:off x="6248400" y="2743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2020" name="Text Box 42">
            <a:extLst>
              <a:ext uri="{FF2B5EF4-FFF2-40B4-BE49-F238E27FC236}">
                <a16:creationId xmlns:a16="http://schemas.microsoft.com/office/drawing/2014/main" id="{09A1F167-554F-41CC-AFA8-126F4DAF7A35}"/>
              </a:ext>
            </a:extLst>
          </p:cNvPr>
          <p:cNvSpPr txBox="1">
            <a:spLocks noChangeArrowheads="1"/>
          </p:cNvSpPr>
          <p:nvPr/>
        </p:nvSpPr>
        <p:spPr bwMode="auto">
          <a:xfrm>
            <a:off x="6248400" y="2286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2021" name="Text Box 43">
            <a:extLst>
              <a:ext uri="{FF2B5EF4-FFF2-40B4-BE49-F238E27FC236}">
                <a16:creationId xmlns:a16="http://schemas.microsoft.com/office/drawing/2014/main" id="{D58D53B6-3A6A-483D-B322-6F2123DBA101}"/>
              </a:ext>
            </a:extLst>
          </p:cNvPr>
          <p:cNvSpPr txBox="1">
            <a:spLocks noChangeArrowheads="1"/>
          </p:cNvSpPr>
          <p:nvPr/>
        </p:nvSpPr>
        <p:spPr bwMode="auto">
          <a:xfrm>
            <a:off x="6248400" y="3200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42022" name="Text Box 45">
            <a:extLst>
              <a:ext uri="{FF2B5EF4-FFF2-40B4-BE49-F238E27FC236}">
                <a16:creationId xmlns:a16="http://schemas.microsoft.com/office/drawing/2014/main" id="{6D21245A-4231-4147-94FA-499FB16E425D}"/>
              </a:ext>
            </a:extLst>
          </p:cNvPr>
          <p:cNvSpPr txBox="1">
            <a:spLocks noChangeArrowheads="1"/>
          </p:cNvSpPr>
          <p:nvPr/>
        </p:nvSpPr>
        <p:spPr bwMode="auto">
          <a:xfrm>
            <a:off x="228600" y="1219200"/>
            <a:ext cx="5334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t>Problem</a:t>
            </a:r>
            <a:r>
              <a:rPr lang="en-US" altLang="en-US" sz="2400" dirty="0"/>
              <a:t>: To get from square </a:t>
            </a:r>
            <a:r>
              <a:rPr lang="en-US" altLang="en-US" sz="2400" b="1" dirty="0">
                <a:solidFill>
                  <a:srgbClr val="FF33CC"/>
                </a:solidFill>
              </a:rPr>
              <a:t>A3</a:t>
            </a:r>
            <a:r>
              <a:rPr lang="en-US" altLang="en-US" sz="2400" dirty="0"/>
              <a:t> to square </a:t>
            </a:r>
            <a:r>
              <a:rPr lang="en-US" altLang="en-US" sz="2400" b="1" dirty="0">
                <a:solidFill>
                  <a:schemeClr val="accent2"/>
                </a:solidFill>
              </a:rPr>
              <a:t>E2</a:t>
            </a:r>
            <a:r>
              <a:rPr lang="en-US" altLang="en-US" sz="2400" dirty="0"/>
              <a:t>, one step at a time, avoiding obstacles (black squares).</a:t>
            </a:r>
          </a:p>
          <a:p>
            <a:pPr>
              <a:spcBef>
                <a:spcPct val="0"/>
              </a:spcBef>
              <a:buFontTx/>
              <a:buNone/>
            </a:pPr>
            <a:endParaRPr lang="en-US" altLang="en-US" sz="2400" dirty="0"/>
          </a:p>
          <a:p>
            <a:pPr>
              <a:spcBef>
                <a:spcPct val="0"/>
              </a:spcBef>
              <a:buFontTx/>
              <a:buNone/>
            </a:pPr>
            <a:r>
              <a:rPr lang="en-US" altLang="en-US" sz="2400" b="1" dirty="0"/>
              <a:t>Operators</a:t>
            </a:r>
            <a:r>
              <a:rPr lang="en-US" altLang="en-US" sz="2400" dirty="0"/>
              <a:t>: (in order)</a:t>
            </a:r>
          </a:p>
          <a:p>
            <a:pPr>
              <a:spcBef>
                <a:spcPct val="0"/>
              </a:spcBef>
            </a:pPr>
            <a:r>
              <a:rPr lang="en-US" altLang="en-US" sz="2400" b="1" dirty="0" err="1">
                <a:latin typeface="Courier New" panose="02070309020205020404" pitchFamily="49" charset="0"/>
              </a:rPr>
              <a:t>go_left</a:t>
            </a:r>
            <a:r>
              <a:rPr lang="en-US" altLang="en-US" sz="2400" dirty="0"/>
              <a:t>(n) </a:t>
            </a:r>
          </a:p>
          <a:p>
            <a:pPr>
              <a:spcBef>
                <a:spcPct val="0"/>
              </a:spcBef>
            </a:pPr>
            <a:r>
              <a:rPr lang="en-US" altLang="en-US" sz="2400" b="1" dirty="0" err="1">
                <a:latin typeface="Courier New" panose="02070309020205020404" pitchFamily="49" charset="0"/>
              </a:rPr>
              <a:t>go_down</a:t>
            </a:r>
            <a:r>
              <a:rPr lang="en-US" altLang="en-US" sz="2400" dirty="0"/>
              <a:t>(n) </a:t>
            </a:r>
          </a:p>
          <a:p>
            <a:pPr>
              <a:spcBef>
                <a:spcPct val="0"/>
              </a:spcBef>
            </a:pPr>
            <a:r>
              <a:rPr lang="en-US" altLang="en-US" sz="2400" b="1" dirty="0" err="1">
                <a:latin typeface="Courier New" panose="02070309020205020404" pitchFamily="49" charset="0"/>
              </a:rPr>
              <a:t>go_right</a:t>
            </a:r>
            <a:r>
              <a:rPr lang="en-US" altLang="en-US" sz="2400" dirty="0"/>
              <a:t>(n) </a:t>
            </a:r>
          </a:p>
          <a:p>
            <a:pPr>
              <a:spcBef>
                <a:spcPct val="0"/>
              </a:spcBef>
              <a:buFontTx/>
              <a:buNone/>
            </a:pPr>
            <a:r>
              <a:rPr lang="en-US" altLang="en-US" sz="2400" dirty="0"/>
              <a:t>each operator costs 1.</a:t>
            </a:r>
          </a:p>
          <a:p>
            <a:pPr>
              <a:spcBef>
                <a:spcPct val="0"/>
              </a:spcBef>
              <a:buFontTx/>
              <a:buNone/>
            </a:pPr>
            <a:endParaRPr lang="en-US" altLang="en-US" sz="2400" dirty="0"/>
          </a:p>
          <a:p>
            <a:pPr>
              <a:spcBef>
                <a:spcPct val="0"/>
              </a:spcBef>
              <a:buFontTx/>
              <a:buNone/>
            </a:pPr>
            <a:r>
              <a:rPr lang="en-US" altLang="en-US" sz="2400" b="1" dirty="0"/>
              <a:t>Heuristic</a:t>
            </a:r>
            <a:r>
              <a:rPr lang="en-US" altLang="en-US" sz="2400" dirty="0"/>
              <a:t>: Manhattan distance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2DCEE59E-CBD2-4FDE-A040-E5CBB51C95F4}"/>
              </a:ext>
            </a:extLst>
          </p:cNvPr>
          <p:cNvSpPr txBox="1">
            <a:spLocks noChangeArrowheads="1"/>
          </p:cNvSpPr>
          <p:nvPr/>
        </p:nvSpPr>
        <p:spPr bwMode="auto">
          <a:xfrm>
            <a:off x="6032500" y="3530600"/>
            <a:ext cx="533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a:p>
            <a:pPr>
              <a:spcBef>
                <a:spcPct val="0"/>
              </a:spcBef>
              <a:buFontTx/>
              <a:buNone/>
            </a:pPr>
            <a:endParaRPr lang="en-US" altLang="en-US" sz="2400"/>
          </a:p>
          <a:p>
            <a:pPr>
              <a:spcBef>
                <a:spcPct val="0"/>
              </a:spcBef>
              <a:buFontTx/>
              <a:buNone/>
            </a:pPr>
            <a:r>
              <a:rPr lang="en-US" altLang="en-US" sz="2400" b="1"/>
              <a:t>Operators</a:t>
            </a:r>
            <a:r>
              <a:rPr lang="en-US" altLang="en-US" sz="2400"/>
              <a:t>: (in order)</a:t>
            </a:r>
          </a:p>
          <a:p>
            <a:pPr>
              <a:spcBef>
                <a:spcPct val="0"/>
              </a:spcBef>
            </a:pPr>
            <a:r>
              <a:rPr lang="en-US" altLang="en-US" sz="2400" b="1">
                <a:latin typeface="Courier New" panose="02070309020205020404" pitchFamily="49" charset="0"/>
              </a:rPr>
              <a:t>go_left</a:t>
            </a:r>
            <a:r>
              <a:rPr lang="en-US" altLang="en-US" sz="2400"/>
              <a:t>(n) </a:t>
            </a:r>
          </a:p>
          <a:p>
            <a:pPr>
              <a:spcBef>
                <a:spcPct val="0"/>
              </a:spcBef>
            </a:pPr>
            <a:r>
              <a:rPr lang="en-US" altLang="en-US" sz="2400" b="1">
                <a:latin typeface="Courier New" panose="02070309020205020404" pitchFamily="49" charset="0"/>
              </a:rPr>
              <a:t>go_down</a:t>
            </a:r>
            <a:r>
              <a:rPr lang="en-US" altLang="en-US" sz="2400"/>
              <a:t>(n) </a:t>
            </a:r>
          </a:p>
          <a:p>
            <a:pPr>
              <a:spcBef>
                <a:spcPct val="0"/>
              </a:spcBef>
            </a:pPr>
            <a:r>
              <a:rPr lang="en-US" altLang="en-US" sz="2400" b="1">
                <a:latin typeface="Courier New" panose="02070309020205020404" pitchFamily="49" charset="0"/>
              </a:rPr>
              <a:t>go_right</a:t>
            </a:r>
            <a:r>
              <a:rPr lang="en-US" altLang="en-US" sz="2400"/>
              <a:t>(n) </a:t>
            </a:r>
          </a:p>
          <a:p>
            <a:pPr>
              <a:spcBef>
                <a:spcPct val="0"/>
              </a:spcBef>
              <a:buFontTx/>
              <a:buNone/>
            </a:pPr>
            <a:r>
              <a:rPr lang="en-US" altLang="en-US" sz="2400"/>
              <a:t>each operator costs 1.</a:t>
            </a:r>
          </a:p>
          <a:p>
            <a:pPr>
              <a:spcBef>
                <a:spcPct val="0"/>
              </a:spcBef>
              <a:buFontTx/>
              <a:buNone/>
            </a:pPr>
            <a:endParaRPr lang="en-US" altLang="en-US" sz="2400"/>
          </a:p>
        </p:txBody>
      </p:sp>
      <p:sp>
        <p:nvSpPr>
          <p:cNvPr id="43011" name="Text Box 3">
            <a:extLst>
              <a:ext uri="{FF2B5EF4-FFF2-40B4-BE49-F238E27FC236}">
                <a16:creationId xmlns:a16="http://schemas.microsoft.com/office/drawing/2014/main" id="{39A6FDD0-74B8-4C6F-877D-BCBF1A73AA2D}"/>
              </a:ext>
            </a:extLst>
          </p:cNvPr>
          <p:cNvSpPr txBox="1">
            <a:spLocks noChangeArrowheads="1"/>
          </p:cNvSpPr>
          <p:nvPr/>
        </p:nvSpPr>
        <p:spPr bwMode="auto">
          <a:xfrm>
            <a:off x="533400" y="9144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A2</a:t>
            </a:r>
          </a:p>
        </p:txBody>
      </p:sp>
      <p:sp>
        <p:nvSpPr>
          <p:cNvPr id="43012" name="Text Box 4">
            <a:extLst>
              <a:ext uri="{FF2B5EF4-FFF2-40B4-BE49-F238E27FC236}">
                <a16:creationId xmlns:a16="http://schemas.microsoft.com/office/drawing/2014/main" id="{5FB24015-461D-43EC-BBE7-9DD91FB8299D}"/>
              </a:ext>
            </a:extLst>
          </p:cNvPr>
          <p:cNvSpPr txBox="1">
            <a:spLocks noChangeArrowheads="1"/>
          </p:cNvSpPr>
          <p:nvPr/>
        </p:nvSpPr>
        <p:spPr bwMode="auto">
          <a:xfrm>
            <a:off x="2514600" y="2286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A3</a:t>
            </a:r>
          </a:p>
        </p:txBody>
      </p:sp>
      <p:sp>
        <p:nvSpPr>
          <p:cNvPr id="43013" name="Text Box 5">
            <a:extLst>
              <a:ext uri="{FF2B5EF4-FFF2-40B4-BE49-F238E27FC236}">
                <a16:creationId xmlns:a16="http://schemas.microsoft.com/office/drawing/2014/main" id="{C5528F13-CD43-4F6D-9E56-AF507829001D}"/>
              </a:ext>
            </a:extLst>
          </p:cNvPr>
          <p:cNvSpPr txBox="1">
            <a:spLocks noChangeArrowheads="1"/>
          </p:cNvSpPr>
          <p:nvPr/>
        </p:nvSpPr>
        <p:spPr bwMode="auto">
          <a:xfrm>
            <a:off x="2514600" y="914400"/>
            <a:ext cx="5492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B3</a:t>
            </a:r>
          </a:p>
        </p:txBody>
      </p:sp>
      <p:sp>
        <p:nvSpPr>
          <p:cNvPr id="43014" name="Text Box 6">
            <a:extLst>
              <a:ext uri="{FF2B5EF4-FFF2-40B4-BE49-F238E27FC236}">
                <a16:creationId xmlns:a16="http://schemas.microsoft.com/office/drawing/2014/main" id="{81896E0F-C26E-46DD-9430-ECDC45367AEE}"/>
              </a:ext>
            </a:extLst>
          </p:cNvPr>
          <p:cNvSpPr txBox="1">
            <a:spLocks noChangeArrowheads="1"/>
          </p:cNvSpPr>
          <p:nvPr/>
        </p:nvSpPr>
        <p:spPr bwMode="auto">
          <a:xfrm>
            <a:off x="4495800" y="9144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A4</a:t>
            </a:r>
          </a:p>
        </p:txBody>
      </p:sp>
      <p:sp>
        <p:nvSpPr>
          <p:cNvPr id="43015" name="Text Box 7">
            <a:extLst>
              <a:ext uri="{FF2B5EF4-FFF2-40B4-BE49-F238E27FC236}">
                <a16:creationId xmlns:a16="http://schemas.microsoft.com/office/drawing/2014/main" id="{93A628D1-3ADA-4ED7-B249-58E1CC751731}"/>
              </a:ext>
            </a:extLst>
          </p:cNvPr>
          <p:cNvSpPr txBox="1">
            <a:spLocks noChangeArrowheads="1"/>
          </p:cNvSpPr>
          <p:nvPr/>
        </p:nvSpPr>
        <p:spPr bwMode="auto">
          <a:xfrm>
            <a:off x="1143000" y="8382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g(A2) = 1</a:t>
            </a:r>
          </a:p>
          <a:p>
            <a:pPr>
              <a:spcBef>
                <a:spcPct val="0"/>
              </a:spcBef>
              <a:buFontTx/>
              <a:buNone/>
            </a:pPr>
            <a:r>
              <a:rPr lang="en-US" altLang="en-US" sz="1600"/>
              <a:t>h(A2) = 4</a:t>
            </a:r>
            <a:endParaRPr lang="en-US" altLang="en-US" sz="2400"/>
          </a:p>
        </p:txBody>
      </p:sp>
      <p:sp>
        <p:nvSpPr>
          <p:cNvPr id="43016" name="Text Box 8">
            <a:extLst>
              <a:ext uri="{FF2B5EF4-FFF2-40B4-BE49-F238E27FC236}">
                <a16:creationId xmlns:a16="http://schemas.microsoft.com/office/drawing/2014/main" id="{1F18F365-0A83-43EC-910A-FAE24B2FFD5B}"/>
              </a:ext>
            </a:extLst>
          </p:cNvPr>
          <p:cNvSpPr txBox="1">
            <a:spLocks noChangeArrowheads="1"/>
          </p:cNvSpPr>
          <p:nvPr/>
        </p:nvSpPr>
        <p:spPr bwMode="auto">
          <a:xfrm>
            <a:off x="3124200" y="8382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g(B3) = 1</a:t>
            </a:r>
          </a:p>
          <a:p>
            <a:pPr>
              <a:spcBef>
                <a:spcPct val="0"/>
              </a:spcBef>
              <a:buFontTx/>
              <a:buNone/>
            </a:pPr>
            <a:r>
              <a:rPr lang="en-US" altLang="en-US" sz="1600"/>
              <a:t>h(B3) = 4</a:t>
            </a:r>
            <a:endParaRPr lang="en-US" altLang="en-US" sz="2400"/>
          </a:p>
        </p:txBody>
      </p:sp>
      <p:sp>
        <p:nvSpPr>
          <p:cNvPr id="43017" name="Text Box 9">
            <a:extLst>
              <a:ext uri="{FF2B5EF4-FFF2-40B4-BE49-F238E27FC236}">
                <a16:creationId xmlns:a16="http://schemas.microsoft.com/office/drawing/2014/main" id="{BAF7CC8E-170D-4483-95C6-CC8FFF3338DC}"/>
              </a:ext>
            </a:extLst>
          </p:cNvPr>
          <p:cNvSpPr txBox="1">
            <a:spLocks noChangeArrowheads="1"/>
          </p:cNvSpPr>
          <p:nvPr/>
        </p:nvSpPr>
        <p:spPr bwMode="auto">
          <a:xfrm>
            <a:off x="5105400" y="8382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g(A4) = 1</a:t>
            </a:r>
          </a:p>
          <a:p>
            <a:pPr>
              <a:spcBef>
                <a:spcPct val="0"/>
              </a:spcBef>
              <a:buFontTx/>
              <a:buNone/>
            </a:pPr>
            <a:r>
              <a:rPr lang="en-US" altLang="en-US" sz="1600"/>
              <a:t>h(A4) = 6</a:t>
            </a:r>
            <a:endParaRPr lang="en-US" altLang="en-US" sz="2400"/>
          </a:p>
        </p:txBody>
      </p:sp>
      <p:grpSp>
        <p:nvGrpSpPr>
          <p:cNvPr id="43018" name="Group 51">
            <a:extLst>
              <a:ext uri="{FF2B5EF4-FFF2-40B4-BE49-F238E27FC236}">
                <a16:creationId xmlns:a16="http://schemas.microsoft.com/office/drawing/2014/main" id="{E0880589-A8AA-42B0-8E9B-F3F08F273971}"/>
              </a:ext>
            </a:extLst>
          </p:cNvPr>
          <p:cNvGrpSpPr>
            <a:grpSpLocks/>
          </p:cNvGrpSpPr>
          <p:nvPr/>
        </p:nvGrpSpPr>
        <p:grpSpPr bwMode="auto">
          <a:xfrm>
            <a:off x="1128713" y="773113"/>
            <a:ext cx="3367087" cy="95250"/>
            <a:chOff x="711" y="495"/>
            <a:chExt cx="2121" cy="60"/>
          </a:xfrm>
        </p:grpSpPr>
        <p:sp>
          <p:nvSpPr>
            <p:cNvPr id="43057" name="Line 52">
              <a:extLst>
                <a:ext uri="{FF2B5EF4-FFF2-40B4-BE49-F238E27FC236}">
                  <a16:creationId xmlns:a16="http://schemas.microsoft.com/office/drawing/2014/main" id="{36D17210-5DFB-4F4C-932F-AF203533AE84}"/>
                </a:ext>
              </a:extLst>
            </p:cNvPr>
            <p:cNvSpPr>
              <a:spLocks noChangeShapeType="1"/>
            </p:cNvSpPr>
            <p:nvPr/>
          </p:nvSpPr>
          <p:spPr bwMode="auto">
            <a:xfrm>
              <a:off x="1776" y="507"/>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58" name="Line 53">
              <a:extLst>
                <a:ext uri="{FF2B5EF4-FFF2-40B4-BE49-F238E27FC236}">
                  <a16:creationId xmlns:a16="http://schemas.microsoft.com/office/drawing/2014/main" id="{BE9969A8-CA6C-4868-994B-CE4C3A7D6DF1}"/>
                </a:ext>
              </a:extLst>
            </p:cNvPr>
            <p:cNvSpPr>
              <a:spLocks noChangeShapeType="1"/>
            </p:cNvSpPr>
            <p:nvPr/>
          </p:nvSpPr>
          <p:spPr bwMode="auto">
            <a:xfrm flipH="1">
              <a:off x="711" y="495"/>
              <a:ext cx="894"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59" name="Line 54">
              <a:extLst>
                <a:ext uri="{FF2B5EF4-FFF2-40B4-BE49-F238E27FC236}">
                  <a16:creationId xmlns:a16="http://schemas.microsoft.com/office/drawing/2014/main" id="{F1C3A6F5-3474-441D-B95F-F0FDF95EE8BA}"/>
                </a:ext>
              </a:extLst>
            </p:cNvPr>
            <p:cNvSpPr>
              <a:spLocks noChangeShapeType="1"/>
            </p:cNvSpPr>
            <p:nvPr/>
          </p:nvSpPr>
          <p:spPr bwMode="auto">
            <a:xfrm>
              <a:off x="1920" y="495"/>
              <a:ext cx="912"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3019" name="Rectangle 97">
            <a:extLst>
              <a:ext uri="{FF2B5EF4-FFF2-40B4-BE49-F238E27FC236}">
                <a16:creationId xmlns:a16="http://schemas.microsoft.com/office/drawing/2014/main" id="{761ABF91-0B3D-4D0A-8B9B-6DADAC1F1107}"/>
              </a:ext>
            </a:extLst>
          </p:cNvPr>
          <p:cNvSpPr>
            <a:spLocks noChangeArrowheads="1"/>
          </p:cNvSpPr>
          <p:nvPr/>
        </p:nvSpPr>
        <p:spPr bwMode="auto">
          <a:xfrm>
            <a:off x="66548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20" name="Rectangle 98">
            <a:extLst>
              <a:ext uri="{FF2B5EF4-FFF2-40B4-BE49-F238E27FC236}">
                <a16:creationId xmlns:a16="http://schemas.microsoft.com/office/drawing/2014/main" id="{9D740143-6C39-4990-922A-F596FEA9E111}"/>
              </a:ext>
            </a:extLst>
          </p:cNvPr>
          <p:cNvSpPr>
            <a:spLocks noChangeArrowheads="1"/>
          </p:cNvSpPr>
          <p:nvPr/>
        </p:nvSpPr>
        <p:spPr bwMode="auto">
          <a:xfrm>
            <a:off x="71120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21" name="Rectangle 99">
            <a:extLst>
              <a:ext uri="{FF2B5EF4-FFF2-40B4-BE49-F238E27FC236}">
                <a16:creationId xmlns:a16="http://schemas.microsoft.com/office/drawing/2014/main" id="{A6545E27-43CE-4A8D-A749-4BDF071C57BC}"/>
              </a:ext>
            </a:extLst>
          </p:cNvPr>
          <p:cNvSpPr>
            <a:spLocks noChangeArrowheads="1"/>
          </p:cNvSpPr>
          <p:nvPr/>
        </p:nvSpPr>
        <p:spPr bwMode="auto">
          <a:xfrm>
            <a:off x="7569200" y="342900"/>
            <a:ext cx="457200" cy="457200"/>
          </a:xfrm>
          <a:prstGeom prst="rect">
            <a:avLst/>
          </a:prstGeom>
          <a:solidFill>
            <a:srgbClr val="FF33CC">
              <a:alpha val="5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22" name="Rectangle 100">
            <a:extLst>
              <a:ext uri="{FF2B5EF4-FFF2-40B4-BE49-F238E27FC236}">
                <a16:creationId xmlns:a16="http://schemas.microsoft.com/office/drawing/2014/main" id="{0789D7F6-6A03-46F8-874A-1E58467AC335}"/>
              </a:ext>
            </a:extLst>
          </p:cNvPr>
          <p:cNvSpPr>
            <a:spLocks noChangeArrowheads="1"/>
          </p:cNvSpPr>
          <p:nvPr/>
        </p:nvSpPr>
        <p:spPr bwMode="auto">
          <a:xfrm>
            <a:off x="80264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23" name="Rectangle 101">
            <a:extLst>
              <a:ext uri="{FF2B5EF4-FFF2-40B4-BE49-F238E27FC236}">
                <a16:creationId xmlns:a16="http://schemas.microsoft.com/office/drawing/2014/main" id="{CE491117-72D2-4C9D-8B41-C65F42F3EC46}"/>
              </a:ext>
            </a:extLst>
          </p:cNvPr>
          <p:cNvSpPr>
            <a:spLocks noChangeArrowheads="1"/>
          </p:cNvSpPr>
          <p:nvPr/>
        </p:nvSpPr>
        <p:spPr bwMode="auto">
          <a:xfrm>
            <a:off x="6654800" y="800100"/>
            <a:ext cx="4572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24" name="Rectangle 102">
            <a:extLst>
              <a:ext uri="{FF2B5EF4-FFF2-40B4-BE49-F238E27FC236}">
                <a16:creationId xmlns:a16="http://schemas.microsoft.com/office/drawing/2014/main" id="{DB5B0C70-DB40-4414-A7AA-E2F3BEC04271}"/>
              </a:ext>
            </a:extLst>
          </p:cNvPr>
          <p:cNvSpPr>
            <a:spLocks noChangeArrowheads="1"/>
          </p:cNvSpPr>
          <p:nvPr/>
        </p:nvSpPr>
        <p:spPr bwMode="auto">
          <a:xfrm>
            <a:off x="7112000" y="8001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25" name="Rectangle 103">
            <a:extLst>
              <a:ext uri="{FF2B5EF4-FFF2-40B4-BE49-F238E27FC236}">
                <a16:creationId xmlns:a16="http://schemas.microsoft.com/office/drawing/2014/main" id="{3E8484A3-D013-4F01-ACA9-1C2F25DDDD68}"/>
              </a:ext>
            </a:extLst>
          </p:cNvPr>
          <p:cNvSpPr>
            <a:spLocks noChangeArrowheads="1"/>
          </p:cNvSpPr>
          <p:nvPr/>
        </p:nvSpPr>
        <p:spPr bwMode="auto">
          <a:xfrm>
            <a:off x="75692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26" name="Rectangle 104">
            <a:extLst>
              <a:ext uri="{FF2B5EF4-FFF2-40B4-BE49-F238E27FC236}">
                <a16:creationId xmlns:a16="http://schemas.microsoft.com/office/drawing/2014/main" id="{A204D451-A9BD-4827-83FA-62FE327101BF}"/>
              </a:ext>
            </a:extLst>
          </p:cNvPr>
          <p:cNvSpPr>
            <a:spLocks noChangeArrowheads="1"/>
          </p:cNvSpPr>
          <p:nvPr/>
        </p:nvSpPr>
        <p:spPr bwMode="auto">
          <a:xfrm>
            <a:off x="80264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27" name="Rectangle 105">
            <a:extLst>
              <a:ext uri="{FF2B5EF4-FFF2-40B4-BE49-F238E27FC236}">
                <a16:creationId xmlns:a16="http://schemas.microsoft.com/office/drawing/2014/main" id="{18175DE7-C189-4D4D-BA34-6AC926546103}"/>
              </a:ext>
            </a:extLst>
          </p:cNvPr>
          <p:cNvSpPr>
            <a:spLocks noChangeArrowheads="1"/>
          </p:cNvSpPr>
          <p:nvPr/>
        </p:nvSpPr>
        <p:spPr bwMode="auto">
          <a:xfrm>
            <a:off x="66548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28" name="Rectangle 106">
            <a:extLst>
              <a:ext uri="{FF2B5EF4-FFF2-40B4-BE49-F238E27FC236}">
                <a16:creationId xmlns:a16="http://schemas.microsoft.com/office/drawing/2014/main" id="{450642E0-6D82-4F67-B081-73DE34EDD6AC}"/>
              </a:ext>
            </a:extLst>
          </p:cNvPr>
          <p:cNvSpPr>
            <a:spLocks noChangeArrowheads="1"/>
          </p:cNvSpPr>
          <p:nvPr/>
        </p:nvSpPr>
        <p:spPr bwMode="auto">
          <a:xfrm>
            <a:off x="71120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29" name="Rectangle 107">
            <a:extLst>
              <a:ext uri="{FF2B5EF4-FFF2-40B4-BE49-F238E27FC236}">
                <a16:creationId xmlns:a16="http://schemas.microsoft.com/office/drawing/2014/main" id="{113EBB50-8FBF-4F86-8E04-4AD97ED3ADFA}"/>
              </a:ext>
            </a:extLst>
          </p:cNvPr>
          <p:cNvSpPr>
            <a:spLocks noChangeArrowheads="1"/>
          </p:cNvSpPr>
          <p:nvPr/>
        </p:nvSpPr>
        <p:spPr bwMode="auto">
          <a:xfrm>
            <a:off x="7569200" y="12573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30" name="Rectangle 108">
            <a:extLst>
              <a:ext uri="{FF2B5EF4-FFF2-40B4-BE49-F238E27FC236}">
                <a16:creationId xmlns:a16="http://schemas.microsoft.com/office/drawing/2014/main" id="{08AE9A22-D8F3-4AAB-9E93-67C8DC78CCA4}"/>
              </a:ext>
            </a:extLst>
          </p:cNvPr>
          <p:cNvSpPr>
            <a:spLocks noChangeArrowheads="1"/>
          </p:cNvSpPr>
          <p:nvPr/>
        </p:nvSpPr>
        <p:spPr bwMode="auto">
          <a:xfrm>
            <a:off x="80264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31" name="Rectangle 109">
            <a:extLst>
              <a:ext uri="{FF2B5EF4-FFF2-40B4-BE49-F238E27FC236}">
                <a16:creationId xmlns:a16="http://schemas.microsoft.com/office/drawing/2014/main" id="{89D5F626-90F1-4AE2-836D-111D229F9354}"/>
              </a:ext>
            </a:extLst>
          </p:cNvPr>
          <p:cNvSpPr>
            <a:spLocks noChangeArrowheads="1"/>
          </p:cNvSpPr>
          <p:nvPr/>
        </p:nvSpPr>
        <p:spPr bwMode="auto">
          <a:xfrm>
            <a:off x="66548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32" name="Rectangle 110">
            <a:extLst>
              <a:ext uri="{FF2B5EF4-FFF2-40B4-BE49-F238E27FC236}">
                <a16:creationId xmlns:a16="http://schemas.microsoft.com/office/drawing/2014/main" id="{9E7CE713-7ACE-4947-AACC-32C231AACFFE}"/>
              </a:ext>
            </a:extLst>
          </p:cNvPr>
          <p:cNvSpPr>
            <a:spLocks noChangeArrowheads="1"/>
          </p:cNvSpPr>
          <p:nvPr/>
        </p:nvSpPr>
        <p:spPr bwMode="auto">
          <a:xfrm>
            <a:off x="71120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33" name="Rectangle 111">
            <a:extLst>
              <a:ext uri="{FF2B5EF4-FFF2-40B4-BE49-F238E27FC236}">
                <a16:creationId xmlns:a16="http://schemas.microsoft.com/office/drawing/2014/main" id="{9C251DD2-FAFB-4ED3-960F-151A46063911}"/>
              </a:ext>
            </a:extLst>
          </p:cNvPr>
          <p:cNvSpPr>
            <a:spLocks noChangeArrowheads="1"/>
          </p:cNvSpPr>
          <p:nvPr/>
        </p:nvSpPr>
        <p:spPr bwMode="auto">
          <a:xfrm>
            <a:off x="7569200" y="17145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34" name="Rectangle 112">
            <a:extLst>
              <a:ext uri="{FF2B5EF4-FFF2-40B4-BE49-F238E27FC236}">
                <a16:creationId xmlns:a16="http://schemas.microsoft.com/office/drawing/2014/main" id="{A6F2A5D1-2CBB-48DD-988D-377FD5059BF9}"/>
              </a:ext>
            </a:extLst>
          </p:cNvPr>
          <p:cNvSpPr>
            <a:spLocks noChangeArrowheads="1"/>
          </p:cNvSpPr>
          <p:nvPr/>
        </p:nvSpPr>
        <p:spPr bwMode="auto">
          <a:xfrm>
            <a:off x="80264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35" name="Rectangle 113">
            <a:extLst>
              <a:ext uri="{FF2B5EF4-FFF2-40B4-BE49-F238E27FC236}">
                <a16:creationId xmlns:a16="http://schemas.microsoft.com/office/drawing/2014/main" id="{98348CD2-8BE0-4A5B-94F5-9BE6C74F93B9}"/>
              </a:ext>
            </a:extLst>
          </p:cNvPr>
          <p:cNvSpPr>
            <a:spLocks noChangeArrowheads="1"/>
          </p:cNvSpPr>
          <p:nvPr/>
        </p:nvSpPr>
        <p:spPr bwMode="auto">
          <a:xfrm>
            <a:off x="6654800" y="21717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36" name="Rectangle 114">
            <a:extLst>
              <a:ext uri="{FF2B5EF4-FFF2-40B4-BE49-F238E27FC236}">
                <a16:creationId xmlns:a16="http://schemas.microsoft.com/office/drawing/2014/main" id="{B8B26BB2-53A3-49ED-8C7F-7575B6E64A8B}"/>
              </a:ext>
            </a:extLst>
          </p:cNvPr>
          <p:cNvSpPr>
            <a:spLocks noChangeArrowheads="1"/>
          </p:cNvSpPr>
          <p:nvPr/>
        </p:nvSpPr>
        <p:spPr bwMode="auto">
          <a:xfrm>
            <a:off x="7112000" y="2171700"/>
            <a:ext cx="457200" cy="4572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37" name="Rectangle 115">
            <a:extLst>
              <a:ext uri="{FF2B5EF4-FFF2-40B4-BE49-F238E27FC236}">
                <a16:creationId xmlns:a16="http://schemas.microsoft.com/office/drawing/2014/main" id="{2ACA7F4C-37E0-489A-BF3E-690A6C1204C6}"/>
              </a:ext>
            </a:extLst>
          </p:cNvPr>
          <p:cNvSpPr>
            <a:spLocks noChangeArrowheads="1"/>
          </p:cNvSpPr>
          <p:nvPr/>
        </p:nvSpPr>
        <p:spPr bwMode="auto">
          <a:xfrm>
            <a:off x="7569200" y="21717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38" name="Rectangle 116">
            <a:extLst>
              <a:ext uri="{FF2B5EF4-FFF2-40B4-BE49-F238E27FC236}">
                <a16:creationId xmlns:a16="http://schemas.microsoft.com/office/drawing/2014/main" id="{ACFC6CB1-0802-4B1F-8CA9-BEC3B0722340}"/>
              </a:ext>
            </a:extLst>
          </p:cNvPr>
          <p:cNvSpPr>
            <a:spLocks noChangeArrowheads="1"/>
          </p:cNvSpPr>
          <p:nvPr/>
        </p:nvSpPr>
        <p:spPr bwMode="auto">
          <a:xfrm>
            <a:off x="8026400" y="21717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39" name="Rectangle 117">
            <a:extLst>
              <a:ext uri="{FF2B5EF4-FFF2-40B4-BE49-F238E27FC236}">
                <a16:creationId xmlns:a16="http://schemas.microsoft.com/office/drawing/2014/main" id="{C7E898F1-9DE5-494C-81D6-F76A63AF2129}"/>
              </a:ext>
            </a:extLst>
          </p:cNvPr>
          <p:cNvSpPr>
            <a:spLocks noChangeArrowheads="1"/>
          </p:cNvSpPr>
          <p:nvPr/>
        </p:nvSpPr>
        <p:spPr bwMode="auto">
          <a:xfrm>
            <a:off x="8483600" y="3429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40" name="Rectangle 118">
            <a:extLst>
              <a:ext uri="{FF2B5EF4-FFF2-40B4-BE49-F238E27FC236}">
                <a16:creationId xmlns:a16="http://schemas.microsoft.com/office/drawing/2014/main" id="{85E53488-2FE2-435A-877B-0E14C959662F}"/>
              </a:ext>
            </a:extLst>
          </p:cNvPr>
          <p:cNvSpPr>
            <a:spLocks noChangeArrowheads="1"/>
          </p:cNvSpPr>
          <p:nvPr/>
        </p:nvSpPr>
        <p:spPr bwMode="auto">
          <a:xfrm>
            <a:off x="84836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41" name="Rectangle 119">
            <a:extLst>
              <a:ext uri="{FF2B5EF4-FFF2-40B4-BE49-F238E27FC236}">
                <a16:creationId xmlns:a16="http://schemas.microsoft.com/office/drawing/2014/main" id="{5886C6D1-7767-4705-AFAD-16F75150CDFE}"/>
              </a:ext>
            </a:extLst>
          </p:cNvPr>
          <p:cNvSpPr>
            <a:spLocks noChangeArrowheads="1"/>
          </p:cNvSpPr>
          <p:nvPr/>
        </p:nvSpPr>
        <p:spPr bwMode="auto">
          <a:xfrm>
            <a:off x="8483600" y="12573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42" name="Rectangle 120">
            <a:extLst>
              <a:ext uri="{FF2B5EF4-FFF2-40B4-BE49-F238E27FC236}">
                <a16:creationId xmlns:a16="http://schemas.microsoft.com/office/drawing/2014/main" id="{6C935274-CA9A-4C1F-A3EB-0E149FFBD5BB}"/>
              </a:ext>
            </a:extLst>
          </p:cNvPr>
          <p:cNvSpPr>
            <a:spLocks noChangeArrowheads="1"/>
          </p:cNvSpPr>
          <p:nvPr/>
        </p:nvSpPr>
        <p:spPr bwMode="auto">
          <a:xfrm>
            <a:off x="84836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43" name="Rectangle 121">
            <a:extLst>
              <a:ext uri="{FF2B5EF4-FFF2-40B4-BE49-F238E27FC236}">
                <a16:creationId xmlns:a16="http://schemas.microsoft.com/office/drawing/2014/main" id="{A61BBD0C-A08C-4500-8561-986B40BAA59E}"/>
              </a:ext>
            </a:extLst>
          </p:cNvPr>
          <p:cNvSpPr>
            <a:spLocks noChangeArrowheads="1"/>
          </p:cNvSpPr>
          <p:nvPr/>
        </p:nvSpPr>
        <p:spPr bwMode="auto">
          <a:xfrm>
            <a:off x="8483600" y="21717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3044" name="Text Box 122">
            <a:extLst>
              <a:ext uri="{FF2B5EF4-FFF2-40B4-BE49-F238E27FC236}">
                <a16:creationId xmlns:a16="http://schemas.microsoft.com/office/drawing/2014/main" id="{F5B57AB4-A9EC-49B3-9412-B66964D80E13}"/>
              </a:ext>
            </a:extLst>
          </p:cNvPr>
          <p:cNvSpPr txBox="1">
            <a:spLocks noChangeArrowheads="1"/>
          </p:cNvSpPr>
          <p:nvPr/>
        </p:nvSpPr>
        <p:spPr bwMode="auto">
          <a:xfrm>
            <a:off x="66548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3045" name="Text Box 123">
            <a:extLst>
              <a:ext uri="{FF2B5EF4-FFF2-40B4-BE49-F238E27FC236}">
                <a16:creationId xmlns:a16="http://schemas.microsoft.com/office/drawing/2014/main" id="{76B11E00-CF33-45D4-88C0-B2A7D163C750}"/>
              </a:ext>
            </a:extLst>
          </p:cNvPr>
          <p:cNvSpPr txBox="1">
            <a:spLocks noChangeArrowheads="1"/>
          </p:cNvSpPr>
          <p:nvPr/>
        </p:nvSpPr>
        <p:spPr bwMode="auto">
          <a:xfrm>
            <a:off x="71120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43046" name="Text Box 124">
            <a:extLst>
              <a:ext uri="{FF2B5EF4-FFF2-40B4-BE49-F238E27FC236}">
                <a16:creationId xmlns:a16="http://schemas.microsoft.com/office/drawing/2014/main" id="{91C80A22-7E5D-4EA9-BF7C-4CB9B0A6D142}"/>
              </a:ext>
            </a:extLst>
          </p:cNvPr>
          <p:cNvSpPr txBox="1">
            <a:spLocks noChangeArrowheads="1"/>
          </p:cNvSpPr>
          <p:nvPr/>
        </p:nvSpPr>
        <p:spPr bwMode="auto">
          <a:xfrm>
            <a:off x="75692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43047" name="Text Box 125">
            <a:extLst>
              <a:ext uri="{FF2B5EF4-FFF2-40B4-BE49-F238E27FC236}">
                <a16:creationId xmlns:a16="http://schemas.microsoft.com/office/drawing/2014/main" id="{95C67CFB-EEE9-48CC-8970-564668F6FA4A}"/>
              </a:ext>
            </a:extLst>
          </p:cNvPr>
          <p:cNvSpPr txBox="1">
            <a:spLocks noChangeArrowheads="1"/>
          </p:cNvSpPr>
          <p:nvPr/>
        </p:nvSpPr>
        <p:spPr bwMode="auto">
          <a:xfrm>
            <a:off x="80264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a:t>
            </a:r>
          </a:p>
        </p:txBody>
      </p:sp>
      <p:sp>
        <p:nvSpPr>
          <p:cNvPr id="43048" name="Text Box 126">
            <a:extLst>
              <a:ext uri="{FF2B5EF4-FFF2-40B4-BE49-F238E27FC236}">
                <a16:creationId xmlns:a16="http://schemas.microsoft.com/office/drawing/2014/main" id="{47AAFB13-0D96-49F4-B962-E20DCE6BA331}"/>
              </a:ext>
            </a:extLst>
          </p:cNvPr>
          <p:cNvSpPr txBox="1">
            <a:spLocks noChangeArrowheads="1"/>
          </p:cNvSpPr>
          <p:nvPr/>
        </p:nvSpPr>
        <p:spPr bwMode="auto">
          <a:xfrm>
            <a:off x="84836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43049" name="Text Box 127">
            <a:extLst>
              <a:ext uri="{FF2B5EF4-FFF2-40B4-BE49-F238E27FC236}">
                <a16:creationId xmlns:a16="http://schemas.microsoft.com/office/drawing/2014/main" id="{D9587AF2-4DFE-4A92-8D8C-8A41992A42BB}"/>
              </a:ext>
            </a:extLst>
          </p:cNvPr>
          <p:cNvSpPr txBox="1">
            <a:spLocks noChangeArrowheads="1"/>
          </p:cNvSpPr>
          <p:nvPr/>
        </p:nvSpPr>
        <p:spPr bwMode="auto">
          <a:xfrm>
            <a:off x="6273800" y="3429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3050" name="Text Box 128">
            <a:extLst>
              <a:ext uri="{FF2B5EF4-FFF2-40B4-BE49-F238E27FC236}">
                <a16:creationId xmlns:a16="http://schemas.microsoft.com/office/drawing/2014/main" id="{CC749820-33A3-4742-AD63-B14600644EEA}"/>
              </a:ext>
            </a:extLst>
          </p:cNvPr>
          <p:cNvSpPr txBox="1">
            <a:spLocks noChangeArrowheads="1"/>
          </p:cNvSpPr>
          <p:nvPr/>
        </p:nvSpPr>
        <p:spPr bwMode="auto">
          <a:xfrm>
            <a:off x="6273800" y="800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3051" name="Text Box 129">
            <a:extLst>
              <a:ext uri="{FF2B5EF4-FFF2-40B4-BE49-F238E27FC236}">
                <a16:creationId xmlns:a16="http://schemas.microsoft.com/office/drawing/2014/main" id="{957A1D35-9508-4FA8-972A-683DAC796DAD}"/>
              </a:ext>
            </a:extLst>
          </p:cNvPr>
          <p:cNvSpPr txBox="1">
            <a:spLocks noChangeArrowheads="1"/>
          </p:cNvSpPr>
          <p:nvPr/>
        </p:nvSpPr>
        <p:spPr bwMode="auto">
          <a:xfrm>
            <a:off x="6273800" y="17145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3052" name="Text Box 130">
            <a:extLst>
              <a:ext uri="{FF2B5EF4-FFF2-40B4-BE49-F238E27FC236}">
                <a16:creationId xmlns:a16="http://schemas.microsoft.com/office/drawing/2014/main" id="{B6FD572F-8228-4BF4-A4AB-9FF9904D346A}"/>
              </a:ext>
            </a:extLst>
          </p:cNvPr>
          <p:cNvSpPr txBox="1">
            <a:spLocks noChangeArrowheads="1"/>
          </p:cNvSpPr>
          <p:nvPr/>
        </p:nvSpPr>
        <p:spPr bwMode="auto">
          <a:xfrm>
            <a:off x="6273800" y="12573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3053" name="Text Box 131">
            <a:extLst>
              <a:ext uri="{FF2B5EF4-FFF2-40B4-BE49-F238E27FC236}">
                <a16:creationId xmlns:a16="http://schemas.microsoft.com/office/drawing/2014/main" id="{57BA7BD4-CF26-46DE-B503-704BA9F498F9}"/>
              </a:ext>
            </a:extLst>
          </p:cNvPr>
          <p:cNvSpPr txBox="1">
            <a:spLocks noChangeArrowheads="1"/>
          </p:cNvSpPr>
          <p:nvPr/>
        </p:nvSpPr>
        <p:spPr bwMode="auto">
          <a:xfrm>
            <a:off x="6273800" y="21717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43054" name="Text Box 144">
            <a:extLst>
              <a:ext uri="{FF2B5EF4-FFF2-40B4-BE49-F238E27FC236}">
                <a16:creationId xmlns:a16="http://schemas.microsoft.com/office/drawing/2014/main" id="{F3A83B85-31C6-4B3D-B034-A78BB3FFA551}"/>
              </a:ext>
            </a:extLst>
          </p:cNvPr>
          <p:cNvSpPr txBox="1">
            <a:spLocks noChangeArrowheads="1"/>
          </p:cNvSpPr>
          <p:nvPr/>
        </p:nvSpPr>
        <p:spPr bwMode="auto">
          <a:xfrm>
            <a:off x="7058025" y="37465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A2</a:t>
            </a:r>
          </a:p>
        </p:txBody>
      </p:sp>
      <p:sp>
        <p:nvSpPr>
          <p:cNvPr id="43055" name="Text Box 145">
            <a:extLst>
              <a:ext uri="{FF2B5EF4-FFF2-40B4-BE49-F238E27FC236}">
                <a16:creationId xmlns:a16="http://schemas.microsoft.com/office/drawing/2014/main" id="{14981013-790A-4E79-B315-AE43AB81F1F9}"/>
              </a:ext>
            </a:extLst>
          </p:cNvPr>
          <p:cNvSpPr txBox="1">
            <a:spLocks noChangeArrowheads="1"/>
          </p:cNvSpPr>
          <p:nvPr/>
        </p:nvSpPr>
        <p:spPr bwMode="auto">
          <a:xfrm>
            <a:off x="7542213" y="7747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B3</a:t>
            </a:r>
          </a:p>
        </p:txBody>
      </p:sp>
      <p:sp>
        <p:nvSpPr>
          <p:cNvPr id="43056" name="Text Box 146">
            <a:extLst>
              <a:ext uri="{FF2B5EF4-FFF2-40B4-BE49-F238E27FC236}">
                <a16:creationId xmlns:a16="http://schemas.microsoft.com/office/drawing/2014/main" id="{1D8528DE-9D05-4BB5-980B-014BDDDA012C}"/>
              </a:ext>
            </a:extLst>
          </p:cNvPr>
          <p:cNvSpPr txBox="1">
            <a:spLocks noChangeArrowheads="1"/>
          </p:cNvSpPr>
          <p:nvPr/>
        </p:nvSpPr>
        <p:spPr bwMode="auto">
          <a:xfrm>
            <a:off x="7953375" y="382588"/>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DB287CFA-97B4-4133-A96C-18D90A1F14DD}"/>
              </a:ext>
            </a:extLst>
          </p:cNvPr>
          <p:cNvSpPr txBox="1">
            <a:spLocks noChangeArrowheads="1"/>
          </p:cNvSpPr>
          <p:nvPr/>
        </p:nvSpPr>
        <p:spPr bwMode="auto">
          <a:xfrm>
            <a:off x="6032500" y="3530600"/>
            <a:ext cx="533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a:p>
            <a:pPr>
              <a:spcBef>
                <a:spcPct val="0"/>
              </a:spcBef>
              <a:buFontTx/>
              <a:buNone/>
            </a:pPr>
            <a:endParaRPr lang="en-US" altLang="en-US" sz="2400"/>
          </a:p>
          <a:p>
            <a:pPr>
              <a:spcBef>
                <a:spcPct val="0"/>
              </a:spcBef>
              <a:buFontTx/>
              <a:buNone/>
            </a:pPr>
            <a:r>
              <a:rPr lang="en-US" altLang="en-US" sz="2400" b="1"/>
              <a:t>Operators</a:t>
            </a:r>
            <a:r>
              <a:rPr lang="en-US" altLang="en-US" sz="2400"/>
              <a:t>: (in order)</a:t>
            </a:r>
          </a:p>
          <a:p>
            <a:pPr>
              <a:spcBef>
                <a:spcPct val="0"/>
              </a:spcBef>
            </a:pPr>
            <a:r>
              <a:rPr lang="en-US" altLang="en-US" sz="2400" b="1">
                <a:latin typeface="Courier New" panose="02070309020205020404" pitchFamily="49" charset="0"/>
              </a:rPr>
              <a:t>go_left</a:t>
            </a:r>
            <a:r>
              <a:rPr lang="en-US" altLang="en-US" sz="2400"/>
              <a:t>(n) </a:t>
            </a:r>
          </a:p>
          <a:p>
            <a:pPr>
              <a:spcBef>
                <a:spcPct val="0"/>
              </a:spcBef>
            </a:pPr>
            <a:r>
              <a:rPr lang="en-US" altLang="en-US" sz="2400" b="1">
                <a:latin typeface="Courier New" panose="02070309020205020404" pitchFamily="49" charset="0"/>
              </a:rPr>
              <a:t>go_down</a:t>
            </a:r>
            <a:r>
              <a:rPr lang="en-US" altLang="en-US" sz="2400"/>
              <a:t>(n) </a:t>
            </a:r>
          </a:p>
          <a:p>
            <a:pPr>
              <a:spcBef>
                <a:spcPct val="0"/>
              </a:spcBef>
            </a:pPr>
            <a:r>
              <a:rPr lang="en-US" altLang="en-US" sz="2400" b="1">
                <a:latin typeface="Courier New" panose="02070309020205020404" pitchFamily="49" charset="0"/>
              </a:rPr>
              <a:t>go_right</a:t>
            </a:r>
            <a:r>
              <a:rPr lang="en-US" altLang="en-US" sz="2400"/>
              <a:t>(n) </a:t>
            </a:r>
          </a:p>
          <a:p>
            <a:pPr>
              <a:spcBef>
                <a:spcPct val="0"/>
              </a:spcBef>
              <a:buFontTx/>
              <a:buNone/>
            </a:pPr>
            <a:r>
              <a:rPr lang="en-US" altLang="en-US" sz="2400"/>
              <a:t>each operator costs 1.</a:t>
            </a:r>
          </a:p>
          <a:p>
            <a:pPr>
              <a:spcBef>
                <a:spcPct val="0"/>
              </a:spcBef>
              <a:buFontTx/>
              <a:buNone/>
            </a:pPr>
            <a:endParaRPr lang="en-US" altLang="en-US" sz="2400"/>
          </a:p>
        </p:txBody>
      </p:sp>
      <p:sp>
        <p:nvSpPr>
          <p:cNvPr id="44035" name="Text Box 3">
            <a:extLst>
              <a:ext uri="{FF2B5EF4-FFF2-40B4-BE49-F238E27FC236}">
                <a16:creationId xmlns:a16="http://schemas.microsoft.com/office/drawing/2014/main" id="{27AAF9D8-986F-482D-ADB4-F700BCC64567}"/>
              </a:ext>
            </a:extLst>
          </p:cNvPr>
          <p:cNvSpPr txBox="1">
            <a:spLocks noChangeArrowheads="1"/>
          </p:cNvSpPr>
          <p:nvPr/>
        </p:nvSpPr>
        <p:spPr bwMode="auto">
          <a:xfrm>
            <a:off x="533400" y="9144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A2</a:t>
            </a:r>
          </a:p>
        </p:txBody>
      </p:sp>
      <p:sp>
        <p:nvSpPr>
          <p:cNvPr id="44036" name="Text Box 4">
            <a:extLst>
              <a:ext uri="{FF2B5EF4-FFF2-40B4-BE49-F238E27FC236}">
                <a16:creationId xmlns:a16="http://schemas.microsoft.com/office/drawing/2014/main" id="{6B565780-F0F7-438F-B263-057EF01F9E79}"/>
              </a:ext>
            </a:extLst>
          </p:cNvPr>
          <p:cNvSpPr txBox="1">
            <a:spLocks noChangeArrowheads="1"/>
          </p:cNvSpPr>
          <p:nvPr/>
        </p:nvSpPr>
        <p:spPr bwMode="auto">
          <a:xfrm>
            <a:off x="2514600" y="2286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A3</a:t>
            </a:r>
          </a:p>
        </p:txBody>
      </p:sp>
      <p:sp>
        <p:nvSpPr>
          <p:cNvPr id="44037" name="Text Box 5">
            <a:extLst>
              <a:ext uri="{FF2B5EF4-FFF2-40B4-BE49-F238E27FC236}">
                <a16:creationId xmlns:a16="http://schemas.microsoft.com/office/drawing/2014/main" id="{27894D5F-3462-4B4B-945A-938B11E05BDD}"/>
              </a:ext>
            </a:extLst>
          </p:cNvPr>
          <p:cNvSpPr txBox="1">
            <a:spLocks noChangeArrowheads="1"/>
          </p:cNvSpPr>
          <p:nvPr/>
        </p:nvSpPr>
        <p:spPr bwMode="auto">
          <a:xfrm>
            <a:off x="2514600" y="914400"/>
            <a:ext cx="5492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B3</a:t>
            </a:r>
          </a:p>
        </p:txBody>
      </p:sp>
      <p:sp>
        <p:nvSpPr>
          <p:cNvPr id="44038" name="Text Box 6">
            <a:extLst>
              <a:ext uri="{FF2B5EF4-FFF2-40B4-BE49-F238E27FC236}">
                <a16:creationId xmlns:a16="http://schemas.microsoft.com/office/drawing/2014/main" id="{1530CB60-2F3C-4491-B2A5-12DB2729319E}"/>
              </a:ext>
            </a:extLst>
          </p:cNvPr>
          <p:cNvSpPr txBox="1">
            <a:spLocks noChangeArrowheads="1"/>
          </p:cNvSpPr>
          <p:nvPr/>
        </p:nvSpPr>
        <p:spPr bwMode="auto">
          <a:xfrm>
            <a:off x="4495800" y="9144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A4</a:t>
            </a:r>
          </a:p>
        </p:txBody>
      </p:sp>
      <p:sp>
        <p:nvSpPr>
          <p:cNvPr id="44039" name="Text Box 7">
            <a:extLst>
              <a:ext uri="{FF2B5EF4-FFF2-40B4-BE49-F238E27FC236}">
                <a16:creationId xmlns:a16="http://schemas.microsoft.com/office/drawing/2014/main" id="{B8365A54-0BED-4B67-9AA6-9EA15F5384C9}"/>
              </a:ext>
            </a:extLst>
          </p:cNvPr>
          <p:cNvSpPr txBox="1">
            <a:spLocks noChangeArrowheads="1"/>
          </p:cNvSpPr>
          <p:nvPr/>
        </p:nvSpPr>
        <p:spPr bwMode="auto">
          <a:xfrm>
            <a:off x="1143000" y="8382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g(A2) = 1</a:t>
            </a:r>
          </a:p>
          <a:p>
            <a:pPr>
              <a:spcBef>
                <a:spcPct val="0"/>
              </a:spcBef>
              <a:buFontTx/>
              <a:buNone/>
            </a:pPr>
            <a:r>
              <a:rPr lang="en-US" altLang="en-US" sz="1600"/>
              <a:t>h(A2) = 4</a:t>
            </a:r>
            <a:endParaRPr lang="en-US" altLang="en-US" sz="2400"/>
          </a:p>
        </p:txBody>
      </p:sp>
      <p:sp>
        <p:nvSpPr>
          <p:cNvPr id="44040" name="Text Box 8">
            <a:extLst>
              <a:ext uri="{FF2B5EF4-FFF2-40B4-BE49-F238E27FC236}">
                <a16:creationId xmlns:a16="http://schemas.microsoft.com/office/drawing/2014/main" id="{FB0E761C-04F2-4AF3-8DFA-F2458E9D0B9C}"/>
              </a:ext>
            </a:extLst>
          </p:cNvPr>
          <p:cNvSpPr txBox="1">
            <a:spLocks noChangeArrowheads="1"/>
          </p:cNvSpPr>
          <p:nvPr/>
        </p:nvSpPr>
        <p:spPr bwMode="auto">
          <a:xfrm>
            <a:off x="3124200" y="8382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g(B3) = 1</a:t>
            </a:r>
          </a:p>
          <a:p>
            <a:pPr>
              <a:spcBef>
                <a:spcPct val="0"/>
              </a:spcBef>
              <a:buFontTx/>
              <a:buNone/>
            </a:pPr>
            <a:r>
              <a:rPr lang="en-US" altLang="en-US" sz="1600"/>
              <a:t>h(B3) = 4</a:t>
            </a:r>
            <a:endParaRPr lang="en-US" altLang="en-US" sz="2400"/>
          </a:p>
        </p:txBody>
      </p:sp>
      <p:sp>
        <p:nvSpPr>
          <p:cNvPr id="44041" name="Text Box 9">
            <a:extLst>
              <a:ext uri="{FF2B5EF4-FFF2-40B4-BE49-F238E27FC236}">
                <a16:creationId xmlns:a16="http://schemas.microsoft.com/office/drawing/2014/main" id="{08B1F2B8-CF71-4028-9500-965116FA4A4D}"/>
              </a:ext>
            </a:extLst>
          </p:cNvPr>
          <p:cNvSpPr txBox="1">
            <a:spLocks noChangeArrowheads="1"/>
          </p:cNvSpPr>
          <p:nvPr/>
        </p:nvSpPr>
        <p:spPr bwMode="auto">
          <a:xfrm>
            <a:off x="5105400" y="8382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g(A4) = 1</a:t>
            </a:r>
          </a:p>
          <a:p>
            <a:pPr>
              <a:spcBef>
                <a:spcPct val="0"/>
              </a:spcBef>
              <a:buFontTx/>
              <a:buNone/>
            </a:pPr>
            <a:r>
              <a:rPr lang="en-US" altLang="en-US" sz="1600"/>
              <a:t>h(A4) = 6</a:t>
            </a:r>
            <a:endParaRPr lang="en-US" altLang="en-US" sz="2400"/>
          </a:p>
        </p:txBody>
      </p:sp>
      <p:grpSp>
        <p:nvGrpSpPr>
          <p:cNvPr id="44042" name="Group 10">
            <a:extLst>
              <a:ext uri="{FF2B5EF4-FFF2-40B4-BE49-F238E27FC236}">
                <a16:creationId xmlns:a16="http://schemas.microsoft.com/office/drawing/2014/main" id="{E7A79BB0-05D5-45C9-9119-F3A05A79BBF4}"/>
              </a:ext>
            </a:extLst>
          </p:cNvPr>
          <p:cNvGrpSpPr>
            <a:grpSpLocks/>
          </p:cNvGrpSpPr>
          <p:nvPr/>
        </p:nvGrpSpPr>
        <p:grpSpPr bwMode="auto">
          <a:xfrm>
            <a:off x="1128713" y="773113"/>
            <a:ext cx="3367087" cy="95250"/>
            <a:chOff x="711" y="495"/>
            <a:chExt cx="2121" cy="60"/>
          </a:xfrm>
        </p:grpSpPr>
        <p:sp>
          <p:nvSpPr>
            <p:cNvPr id="44085" name="Line 11">
              <a:extLst>
                <a:ext uri="{FF2B5EF4-FFF2-40B4-BE49-F238E27FC236}">
                  <a16:creationId xmlns:a16="http://schemas.microsoft.com/office/drawing/2014/main" id="{AD3A99EB-4E67-426B-A1E1-8CECBB076414}"/>
                </a:ext>
              </a:extLst>
            </p:cNvPr>
            <p:cNvSpPr>
              <a:spLocks noChangeShapeType="1"/>
            </p:cNvSpPr>
            <p:nvPr/>
          </p:nvSpPr>
          <p:spPr bwMode="auto">
            <a:xfrm>
              <a:off x="1776" y="507"/>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86" name="Line 12">
              <a:extLst>
                <a:ext uri="{FF2B5EF4-FFF2-40B4-BE49-F238E27FC236}">
                  <a16:creationId xmlns:a16="http://schemas.microsoft.com/office/drawing/2014/main" id="{23F3AB08-A229-475B-AAB2-690950180404}"/>
                </a:ext>
              </a:extLst>
            </p:cNvPr>
            <p:cNvSpPr>
              <a:spLocks noChangeShapeType="1"/>
            </p:cNvSpPr>
            <p:nvPr/>
          </p:nvSpPr>
          <p:spPr bwMode="auto">
            <a:xfrm flipH="1">
              <a:off x="711" y="495"/>
              <a:ext cx="894"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87" name="Line 13">
              <a:extLst>
                <a:ext uri="{FF2B5EF4-FFF2-40B4-BE49-F238E27FC236}">
                  <a16:creationId xmlns:a16="http://schemas.microsoft.com/office/drawing/2014/main" id="{88DF2547-EA86-4287-B123-6EB6E56CD59A}"/>
                </a:ext>
              </a:extLst>
            </p:cNvPr>
            <p:cNvSpPr>
              <a:spLocks noChangeShapeType="1"/>
            </p:cNvSpPr>
            <p:nvPr/>
          </p:nvSpPr>
          <p:spPr bwMode="auto">
            <a:xfrm>
              <a:off x="1920" y="495"/>
              <a:ext cx="912"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043" name="Text Box 21">
            <a:extLst>
              <a:ext uri="{FF2B5EF4-FFF2-40B4-BE49-F238E27FC236}">
                <a16:creationId xmlns:a16="http://schemas.microsoft.com/office/drawing/2014/main" id="{DF86F2B9-CCFE-410E-9518-C80021BC5311}"/>
              </a:ext>
            </a:extLst>
          </p:cNvPr>
          <p:cNvSpPr txBox="1">
            <a:spLocks noChangeArrowheads="1"/>
          </p:cNvSpPr>
          <p:nvPr/>
        </p:nvSpPr>
        <p:spPr bwMode="auto">
          <a:xfrm>
            <a:off x="533400" y="19558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A1</a:t>
            </a:r>
          </a:p>
        </p:txBody>
      </p:sp>
      <p:sp>
        <p:nvSpPr>
          <p:cNvPr id="44044" name="Text Box 22">
            <a:extLst>
              <a:ext uri="{FF2B5EF4-FFF2-40B4-BE49-F238E27FC236}">
                <a16:creationId xmlns:a16="http://schemas.microsoft.com/office/drawing/2014/main" id="{DF9EE1AF-D1B5-4C30-BFB6-9E7660A54E36}"/>
              </a:ext>
            </a:extLst>
          </p:cNvPr>
          <p:cNvSpPr txBox="1">
            <a:spLocks noChangeArrowheads="1"/>
          </p:cNvSpPr>
          <p:nvPr/>
        </p:nvSpPr>
        <p:spPr bwMode="auto">
          <a:xfrm>
            <a:off x="1143000" y="18796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g(A1) = 2</a:t>
            </a:r>
          </a:p>
          <a:p>
            <a:pPr>
              <a:spcBef>
                <a:spcPct val="0"/>
              </a:spcBef>
              <a:buFontTx/>
              <a:buNone/>
            </a:pPr>
            <a:r>
              <a:rPr lang="en-US" altLang="en-US" sz="1600"/>
              <a:t>h(A1) = 5</a:t>
            </a:r>
            <a:endParaRPr lang="en-US" altLang="en-US" sz="2400"/>
          </a:p>
        </p:txBody>
      </p:sp>
      <p:sp>
        <p:nvSpPr>
          <p:cNvPr id="44045" name="Line 23">
            <a:extLst>
              <a:ext uri="{FF2B5EF4-FFF2-40B4-BE49-F238E27FC236}">
                <a16:creationId xmlns:a16="http://schemas.microsoft.com/office/drawing/2014/main" id="{27D5CA18-CDC9-4278-AF6F-1C973B6D8FF7}"/>
              </a:ext>
            </a:extLst>
          </p:cNvPr>
          <p:cNvSpPr>
            <a:spLocks noChangeShapeType="1"/>
          </p:cNvSpPr>
          <p:nvPr/>
        </p:nvSpPr>
        <p:spPr bwMode="auto">
          <a:xfrm>
            <a:off x="800100" y="1447800"/>
            <a:ext cx="0" cy="48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6" name="Rectangle 24">
            <a:extLst>
              <a:ext uri="{FF2B5EF4-FFF2-40B4-BE49-F238E27FC236}">
                <a16:creationId xmlns:a16="http://schemas.microsoft.com/office/drawing/2014/main" id="{FB6DD187-5B2F-4A57-9E04-E40DB66F3E2B}"/>
              </a:ext>
            </a:extLst>
          </p:cNvPr>
          <p:cNvSpPr>
            <a:spLocks noChangeArrowheads="1"/>
          </p:cNvSpPr>
          <p:nvPr/>
        </p:nvSpPr>
        <p:spPr bwMode="auto">
          <a:xfrm>
            <a:off x="66548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47" name="Rectangle 25">
            <a:extLst>
              <a:ext uri="{FF2B5EF4-FFF2-40B4-BE49-F238E27FC236}">
                <a16:creationId xmlns:a16="http://schemas.microsoft.com/office/drawing/2014/main" id="{DDC272B3-DE78-4B03-BC39-0DC92229D857}"/>
              </a:ext>
            </a:extLst>
          </p:cNvPr>
          <p:cNvSpPr>
            <a:spLocks noChangeArrowheads="1"/>
          </p:cNvSpPr>
          <p:nvPr/>
        </p:nvSpPr>
        <p:spPr bwMode="auto">
          <a:xfrm>
            <a:off x="71120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48" name="Rectangle 26">
            <a:extLst>
              <a:ext uri="{FF2B5EF4-FFF2-40B4-BE49-F238E27FC236}">
                <a16:creationId xmlns:a16="http://schemas.microsoft.com/office/drawing/2014/main" id="{3CC36AF4-AD20-48B1-9BD7-DDAAC6C859D0}"/>
              </a:ext>
            </a:extLst>
          </p:cNvPr>
          <p:cNvSpPr>
            <a:spLocks noChangeArrowheads="1"/>
          </p:cNvSpPr>
          <p:nvPr/>
        </p:nvSpPr>
        <p:spPr bwMode="auto">
          <a:xfrm>
            <a:off x="7569200" y="342900"/>
            <a:ext cx="457200" cy="457200"/>
          </a:xfrm>
          <a:prstGeom prst="rect">
            <a:avLst/>
          </a:prstGeom>
          <a:solidFill>
            <a:srgbClr val="FF33CC">
              <a:alpha val="5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49" name="Rectangle 27">
            <a:extLst>
              <a:ext uri="{FF2B5EF4-FFF2-40B4-BE49-F238E27FC236}">
                <a16:creationId xmlns:a16="http://schemas.microsoft.com/office/drawing/2014/main" id="{56AD3CBE-6263-4BAE-9401-9A5E392248FB}"/>
              </a:ext>
            </a:extLst>
          </p:cNvPr>
          <p:cNvSpPr>
            <a:spLocks noChangeArrowheads="1"/>
          </p:cNvSpPr>
          <p:nvPr/>
        </p:nvSpPr>
        <p:spPr bwMode="auto">
          <a:xfrm>
            <a:off x="80264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50" name="Rectangle 28">
            <a:extLst>
              <a:ext uri="{FF2B5EF4-FFF2-40B4-BE49-F238E27FC236}">
                <a16:creationId xmlns:a16="http://schemas.microsoft.com/office/drawing/2014/main" id="{BB09F7BC-5438-483A-BC3C-33E2D18A5546}"/>
              </a:ext>
            </a:extLst>
          </p:cNvPr>
          <p:cNvSpPr>
            <a:spLocks noChangeArrowheads="1"/>
          </p:cNvSpPr>
          <p:nvPr/>
        </p:nvSpPr>
        <p:spPr bwMode="auto">
          <a:xfrm>
            <a:off x="6654800" y="800100"/>
            <a:ext cx="4572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51" name="Rectangle 29">
            <a:extLst>
              <a:ext uri="{FF2B5EF4-FFF2-40B4-BE49-F238E27FC236}">
                <a16:creationId xmlns:a16="http://schemas.microsoft.com/office/drawing/2014/main" id="{6ED46ADB-874E-43F4-8BFE-0843CD0C0257}"/>
              </a:ext>
            </a:extLst>
          </p:cNvPr>
          <p:cNvSpPr>
            <a:spLocks noChangeArrowheads="1"/>
          </p:cNvSpPr>
          <p:nvPr/>
        </p:nvSpPr>
        <p:spPr bwMode="auto">
          <a:xfrm>
            <a:off x="7112000" y="8001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52" name="Rectangle 30">
            <a:extLst>
              <a:ext uri="{FF2B5EF4-FFF2-40B4-BE49-F238E27FC236}">
                <a16:creationId xmlns:a16="http://schemas.microsoft.com/office/drawing/2014/main" id="{FD392FE0-D9B0-457C-AC42-D5767829FBEF}"/>
              </a:ext>
            </a:extLst>
          </p:cNvPr>
          <p:cNvSpPr>
            <a:spLocks noChangeArrowheads="1"/>
          </p:cNvSpPr>
          <p:nvPr/>
        </p:nvSpPr>
        <p:spPr bwMode="auto">
          <a:xfrm>
            <a:off x="75692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53" name="Rectangle 31">
            <a:extLst>
              <a:ext uri="{FF2B5EF4-FFF2-40B4-BE49-F238E27FC236}">
                <a16:creationId xmlns:a16="http://schemas.microsoft.com/office/drawing/2014/main" id="{FB6EA0AF-ABC0-43A3-93EE-C80229F29637}"/>
              </a:ext>
            </a:extLst>
          </p:cNvPr>
          <p:cNvSpPr>
            <a:spLocks noChangeArrowheads="1"/>
          </p:cNvSpPr>
          <p:nvPr/>
        </p:nvSpPr>
        <p:spPr bwMode="auto">
          <a:xfrm>
            <a:off x="80264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54" name="Rectangle 32">
            <a:extLst>
              <a:ext uri="{FF2B5EF4-FFF2-40B4-BE49-F238E27FC236}">
                <a16:creationId xmlns:a16="http://schemas.microsoft.com/office/drawing/2014/main" id="{1B3B5913-A551-4F35-BD6C-70A16C6344CC}"/>
              </a:ext>
            </a:extLst>
          </p:cNvPr>
          <p:cNvSpPr>
            <a:spLocks noChangeArrowheads="1"/>
          </p:cNvSpPr>
          <p:nvPr/>
        </p:nvSpPr>
        <p:spPr bwMode="auto">
          <a:xfrm>
            <a:off x="66548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55" name="Rectangle 33">
            <a:extLst>
              <a:ext uri="{FF2B5EF4-FFF2-40B4-BE49-F238E27FC236}">
                <a16:creationId xmlns:a16="http://schemas.microsoft.com/office/drawing/2014/main" id="{DB612C85-DC84-483F-8DE8-719D0E4BD154}"/>
              </a:ext>
            </a:extLst>
          </p:cNvPr>
          <p:cNvSpPr>
            <a:spLocks noChangeArrowheads="1"/>
          </p:cNvSpPr>
          <p:nvPr/>
        </p:nvSpPr>
        <p:spPr bwMode="auto">
          <a:xfrm>
            <a:off x="71120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56" name="Rectangle 34">
            <a:extLst>
              <a:ext uri="{FF2B5EF4-FFF2-40B4-BE49-F238E27FC236}">
                <a16:creationId xmlns:a16="http://schemas.microsoft.com/office/drawing/2014/main" id="{42E1CC84-199B-4D39-B498-3DF85E9BF270}"/>
              </a:ext>
            </a:extLst>
          </p:cNvPr>
          <p:cNvSpPr>
            <a:spLocks noChangeArrowheads="1"/>
          </p:cNvSpPr>
          <p:nvPr/>
        </p:nvSpPr>
        <p:spPr bwMode="auto">
          <a:xfrm>
            <a:off x="7569200" y="12573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57" name="Rectangle 35">
            <a:extLst>
              <a:ext uri="{FF2B5EF4-FFF2-40B4-BE49-F238E27FC236}">
                <a16:creationId xmlns:a16="http://schemas.microsoft.com/office/drawing/2014/main" id="{E8782EF6-BF6B-4183-A055-2E7E40EE1584}"/>
              </a:ext>
            </a:extLst>
          </p:cNvPr>
          <p:cNvSpPr>
            <a:spLocks noChangeArrowheads="1"/>
          </p:cNvSpPr>
          <p:nvPr/>
        </p:nvSpPr>
        <p:spPr bwMode="auto">
          <a:xfrm>
            <a:off x="80264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58" name="Rectangle 36">
            <a:extLst>
              <a:ext uri="{FF2B5EF4-FFF2-40B4-BE49-F238E27FC236}">
                <a16:creationId xmlns:a16="http://schemas.microsoft.com/office/drawing/2014/main" id="{EF332BC5-E4F8-4F47-B07B-59974DC48116}"/>
              </a:ext>
            </a:extLst>
          </p:cNvPr>
          <p:cNvSpPr>
            <a:spLocks noChangeArrowheads="1"/>
          </p:cNvSpPr>
          <p:nvPr/>
        </p:nvSpPr>
        <p:spPr bwMode="auto">
          <a:xfrm>
            <a:off x="66548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59" name="Rectangle 37">
            <a:extLst>
              <a:ext uri="{FF2B5EF4-FFF2-40B4-BE49-F238E27FC236}">
                <a16:creationId xmlns:a16="http://schemas.microsoft.com/office/drawing/2014/main" id="{3A20FCB9-E83C-4B95-A87F-A081974E7A06}"/>
              </a:ext>
            </a:extLst>
          </p:cNvPr>
          <p:cNvSpPr>
            <a:spLocks noChangeArrowheads="1"/>
          </p:cNvSpPr>
          <p:nvPr/>
        </p:nvSpPr>
        <p:spPr bwMode="auto">
          <a:xfrm>
            <a:off x="71120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60" name="Rectangle 38">
            <a:extLst>
              <a:ext uri="{FF2B5EF4-FFF2-40B4-BE49-F238E27FC236}">
                <a16:creationId xmlns:a16="http://schemas.microsoft.com/office/drawing/2014/main" id="{8C4B93F4-904D-4F1E-89D8-0043F53156A3}"/>
              </a:ext>
            </a:extLst>
          </p:cNvPr>
          <p:cNvSpPr>
            <a:spLocks noChangeArrowheads="1"/>
          </p:cNvSpPr>
          <p:nvPr/>
        </p:nvSpPr>
        <p:spPr bwMode="auto">
          <a:xfrm>
            <a:off x="7569200" y="17145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61" name="Rectangle 39">
            <a:extLst>
              <a:ext uri="{FF2B5EF4-FFF2-40B4-BE49-F238E27FC236}">
                <a16:creationId xmlns:a16="http://schemas.microsoft.com/office/drawing/2014/main" id="{79FAAC9E-8A32-4ECA-B45A-CF02276DC5AF}"/>
              </a:ext>
            </a:extLst>
          </p:cNvPr>
          <p:cNvSpPr>
            <a:spLocks noChangeArrowheads="1"/>
          </p:cNvSpPr>
          <p:nvPr/>
        </p:nvSpPr>
        <p:spPr bwMode="auto">
          <a:xfrm>
            <a:off x="80264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62" name="Rectangle 40">
            <a:extLst>
              <a:ext uri="{FF2B5EF4-FFF2-40B4-BE49-F238E27FC236}">
                <a16:creationId xmlns:a16="http://schemas.microsoft.com/office/drawing/2014/main" id="{B638CBFF-0E99-4C56-AB24-0DF5FF2301E0}"/>
              </a:ext>
            </a:extLst>
          </p:cNvPr>
          <p:cNvSpPr>
            <a:spLocks noChangeArrowheads="1"/>
          </p:cNvSpPr>
          <p:nvPr/>
        </p:nvSpPr>
        <p:spPr bwMode="auto">
          <a:xfrm>
            <a:off x="6654800" y="21717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63" name="Rectangle 41">
            <a:extLst>
              <a:ext uri="{FF2B5EF4-FFF2-40B4-BE49-F238E27FC236}">
                <a16:creationId xmlns:a16="http://schemas.microsoft.com/office/drawing/2014/main" id="{13C435AB-98DA-431E-AE6D-BF16314D1DC7}"/>
              </a:ext>
            </a:extLst>
          </p:cNvPr>
          <p:cNvSpPr>
            <a:spLocks noChangeArrowheads="1"/>
          </p:cNvSpPr>
          <p:nvPr/>
        </p:nvSpPr>
        <p:spPr bwMode="auto">
          <a:xfrm>
            <a:off x="7112000" y="2171700"/>
            <a:ext cx="457200" cy="4572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64" name="Rectangle 42">
            <a:extLst>
              <a:ext uri="{FF2B5EF4-FFF2-40B4-BE49-F238E27FC236}">
                <a16:creationId xmlns:a16="http://schemas.microsoft.com/office/drawing/2014/main" id="{2BCD5567-73A3-46A1-921E-057B19459D73}"/>
              </a:ext>
            </a:extLst>
          </p:cNvPr>
          <p:cNvSpPr>
            <a:spLocks noChangeArrowheads="1"/>
          </p:cNvSpPr>
          <p:nvPr/>
        </p:nvSpPr>
        <p:spPr bwMode="auto">
          <a:xfrm>
            <a:off x="7569200" y="21717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65" name="Rectangle 43">
            <a:extLst>
              <a:ext uri="{FF2B5EF4-FFF2-40B4-BE49-F238E27FC236}">
                <a16:creationId xmlns:a16="http://schemas.microsoft.com/office/drawing/2014/main" id="{C63A36F6-3C2A-4E77-9A2D-186E472FC8C8}"/>
              </a:ext>
            </a:extLst>
          </p:cNvPr>
          <p:cNvSpPr>
            <a:spLocks noChangeArrowheads="1"/>
          </p:cNvSpPr>
          <p:nvPr/>
        </p:nvSpPr>
        <p:spPr bwMode="auto">
          <a:xfrm>
            <a:off x="8026400" y="21717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66" name="Rectangle 44">
            <a:extLst>
              <a:ext uri="{FF2B5EF4-FFF2-40B4-BE49-F238E27FC236}">
                <a16:creationId xmlns:a16="http://schemas.microsoft.com/office/drawing/2014/main" id="{3AC95D40-E518-45C8-B369-E3113F3A291A}"/>
              </a:ext>
            </a:extLst>
          </p:cNvPr>
          <p:cNvSpPr>
            <a:spLocks noChangeArrowheads="1"/>
          </p:cNvSpPr>
          <p:nvPr/>
        </p:nvSpPr>
        <p:spPr bwMode="auto">
          <a:xfrm>
            <a:off x="8483600" y="3429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67" name="Rectangle 45">
            <a:extLst>
              <a:ext uri="{FF2B5EF4-FFF2-40B4-BE49-F238E27FC236}">
                <a16:creationId xmlns:a16="http://schemas.microsoft.com/office/drawing/2014/main" id="{7B0B2074-C03E-485B-B65E-C713CF1F3441}"/>
              </a:ext>
            </a:extLst>
          </p:cNvPr>
          <p:cNvSpPr>
            <a:spLocks noChangeArrowheads="1"/>
          </p:cNvSpPr>
          <p:nvPr/>
        </p:nvSpPr>
        <p:spPr bwMode="auto">
          <a:xfrm>
            <a:off x="84836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68" name="Rectangle 46">
            <a:extLst>
              <a:ext uri="{FF2B5EF4-FFF2-40B4-BE49-F238E27FC236}">
                <a16:creationId xmlns:a16="http://schemas.microsoft.com/office/drawing/2014/main" id="{C9661D8D-D364-4BC1-ADE5-F22720AB8F73}"/>
              </a:ext>
            </a:extLst>
          </p:cNvPr>
          <p:cNvSpPr>
            <a:spLocks noChangeArrowheads="1"/>
          </p:cNvSpPr>
          <p:nvPr/>
        </p:nvSpPr>
        <p:spPr bwMode="auto">
          <a:xfrm>
            <a:off x="8483600" y="12573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69" name="Rectangle 47">
            <a:extLst>
              <a:ext uri="{FF2B5EF4-FFF2-40B4-BE49-F238E27FC236}">
                <a16:creationId xmlns:a16="http://schemas.microsoft.com/office/drawing/2014/main" id="{AF1C81B5-1F2E-40DA-9A63-74BEAE322CFF}"/>
              </a:ext>
            </a:extLst>
          </p:cNvPr>
          <p:cNvSpPr>
            <a:spLocks noChangeArrowheads="1"/>
          </p:cNvSpPr>
          <p:nvPr/>
        </p:nvSpPr>
        <p:spPr bwMode="auto">
          <a:xfrm>
            <a:off x="84836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70" name="Rectangle 48">
            <a:extLst>
              <a:ext uri="{FF2B5EF4-FFF2-40B4-BE49-F238E27FC236}">
                <a16:creationId xmlns:a16="http://schemas.microsoft.com/office/drawing/2014/main" id="{F500C508-5720-4CB7-B393-27D641F42C48}"/>
              </a:ext>
            </a:extLst>
          </p:cNvPr>
          <p:cNvSpPr>
            <a:spLocks noChangeArrowheads="1"/>
          </p:cNvSpPr>
          <p:nvPr/>
        </p:nvSpPr>
        <p:spPr bwMode="auto">
          <a:xfrm>
            <a:off x="8483600" y="21717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4071" name="Text Box 49">
            <a:extLst>
              <a:ext uri="{FF2B5EF4-FFF2-40B4-BE49-F238E27FC236}">
                <a16:creationId xmlns:a16="http://schemas.microsoft.com/office/drawing/2014/main" id="{FE07358D-512F-4E1C-AAB8-DDDCFAB72796}"/>
              </a:ext>
            </a:extLst>
          </p:cNvPr>
          <p:cNvSpPr txBox="1">
            <a:spLocks noChangeArrowheads="1"/>
          </p:cNvSpPr>
          <p:nvPr/>
        </p:nvSpPr>
        <p:spPr bwMode="auto">
          <a:xfrm>
            <a:off x="66548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4072" name="Text Box 50">
            <a:extLst>
              <a:ext uri="{FF2B5EF4-FFF2-40B4-BE49-F238E27FC236}">
                <a16:creationId xmlns:a16="http://schemas.microsoft.com/office/drawing/2014/main" id="{DBD48BCB-5734-4B01-AE5B-9A0432BC693A}"/>
              </a:ext>
            </a:extLst>
          </p:cNvPr>
          <p:cNvSpPr txBox="1">
            <a:spLocks noChangeArrowheads="1"/>
          </p:cNvSpPr>
          <p:nvPr/>
        </p:nvSpPr>
        <p:spPr bwMode="auto">
          <a:xfrm>
            <a:off x="71120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44073" name="Text Box 51">
            <a:extLst>
              <a:ext uri="{FF2B5EF4-FFF2-40B4-BE49-F238E27FC236}">
                <a16:creationId xmlns:a16="http://schemas.microsoft.com/office/drawing/2014/main" id="{7B11C5FB-A795-4E91-8FDA-A228796FA57C}"/>
              </a:ext>
            </a:extLst>
          </p:cNvPr>
          <p:cNvSpPr txBox="1">
            <a:spLocks noChangeArrowheads="1"/>
          </p:cNvSpPr>
          <p:nvPr/>
        </p:nvSpPr>
        <p:spPr bwMode="auto">
          <a:xfrm>
            <a:off x="75692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44074" name="Text Box 52">
            <a:extLst>
              <a:ext uri="{FF2B5EF4-FFF2-40B4-BE49-F238E27FC236}">
                <a16:creationId xmlns:a16="http://schemas.microsoft.com/office/drawing/2014/main" id="{398F8B80-B686-4416-ABDA-9D59F475AE08}"/>
              </a:ext>
            </a:extLst>
          </p:cNvPr>
          <p:cNvSpPr txBox="1">
            <a:spLocks noChangeArrowheads="1"/>
          </p:cNvSpPr>
          <p:nvPr/>
        </p:nvSpPr>
        <p:spPr bwMode="auto">
          <a:xfrm>
            <a:off x="80264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a:t>
            </a:r>
          </a:p>
        </p:txBody>
      </p:sp>
      <p:sp>
        <p:nvSpPr>
          <p:cNvPr id="44075" name="Text Box 53">
            <a:extLst>
              <a:ext uri="{FF2B5EF4-FFF2-40B4-BE49-F238E27FC236}">
                <a16:creationId xmlns:a16="http://schemas.microsoft.com/office/drawing/2014/main" id="{40AE8BBB-AFFE-4F11-B20D-48AD5A5C55E8}"/>
              </a:ext>
            </a:extLst>
          </p:cNvPr>
          <p:cNvSpPr txBox="1">
            <a:spLocks noChangeArrowheads="1"/>
          </p:cNvSpPr>
          <p:nvPr/>
        </p:nvSpPr>
        <p:spPr bwMode="auto">
          <a:xfrm>
            <a:off x="84836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44076" name="Text Box 54">
            <a:extLst>
              <a:ext uri="{FF2B5EF4-FFF2-40B4-BE49-F238E27FC236}">
                <a16:creationId xmlns:a16="http://schemas.microsoft.com/office/drawing/2014/main" id="{7554A5FD-EEA3-4D1A-88F3-186EAD2EDBCD}"/>
              </a:ext>
            </a:extLst>
          </p:cNvPr>
          <p:cNvSpPr txBox="1">
            <a:spLocks noChangeArrowheads="1"/>
          </p:cNvSpPr>
          <p:nvPr/>
        </p:nvSpPr>
        <p:spPr bwMode="auto">
          <a:xfrm>
            <a:off x="6273800" y="3429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4077" name="Text Box 55">
            <a:extLst>
              <a:ext uri="{FF2B5EF4-FFF2-40B4-BE49-F238E27FC236}">
                <a16:creationId xmlns:a16="http://schemas.microsoft.com/office/drawing/2014/main" id="{6ADB89DA-8FA4-43B6-9D8D-881494C9F80A}"/>
              </a:ext>
            </a:extLst>
          </p:cNvPr>
          <p:cNvSpPr txBox="1">
            <a:spLocks noChangeArrowheads="1"/>
          </p:cNvSpPr>
          <p:nvPr/>
        </p:nvSpPr>
        <p:spPr bwMode="auto">
          <a:xfrm>
            <a:off x="6273800" y="800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4078" name="Text Box 56">
            <a:extLst>
              <a:ext uri="{FF2B5EF4-FFF2-40B4-BE49-F238E27FC236}">
                <a16:creationId xmlns:a16="http://schemas.microsoft.com/office/drawing/2014/main" id="{D648646D-4EC4-412A-9116-2F4F1C440B4E}"/>
              </a:ext>
            </a:extLst>
          </p:cNvPr>
          <p:cNvSpPr txBox="1">
            <a:spLocks noChangeArrowheads="1"/>
          </p:cNvSpPr>
          <p:nvPr/>
        </p:nvSpPr>
        <p:spPr bwMode="auto">
          <a:xfrm>
            <a:off x="6273800" y="17145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4079" name="Text Box 57">
            <a:extLst>
              <a:ext uri="{FF2B5EF4-FFF2-40B4-BE49-F238E27FC236}">
                <a16:creationId xmlns:a16="http://schemas.microsoft.com/office/drawing/2014/main" id="{7877B7A3-7D91-4BC0-8636-93EEC3960B06}"/>
              </a:ext>
            </a:extLst>
          </p:cNvPr>
          <p:cNvSpPr txBox="1">
            <a:spLocks noChangeArrowheads="1"/>
          </p:cNvSpPr>
          <p:nvPr/>
        </p:nvSpPr>
        <p:spPr bwMode="auto">
          <a:xfrm>
            <a:off x="6273800" y="12573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4080" name="Text Box 58">
            <a:extLst>
              <a:ext uri="{FF2B5EF4-FFF2-40B4-BE49-F238E27FC236}">
                <a16:creationId xmlns:a16="http://schemas.microsoft.com/office/drawing/2014/main" id="{BF054309-3C4F-43F0-A219-B248672DFCED}"/>
              </a:ext>
            </a:extLst>
          </p:cNvPr>
          <p:cNvSpPr txBox="1">
            <a:spLocks noChangeArrowheads="1"/>
          </p:cNvSpPr>
          <p:nvPr/>
        </p:nvSpPr>
        <p:spPr bwMode="auto">
          <a:xfrm>
            <a:off x="6273800" y="21717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44081" name="Text Box 66">
            <a:extLst>
              <a:ext uri="{FF2B5EF4-FFF2-40B4-BE49-F238E27FC236}">
                <a16:creationId xmlns:a16="http://schemas.microsoft.com/office/drawing/2014/main" id="{697EEAD4-3B52-449E-9BC9-6EB62068F8F2}"/>
              </a:ext>
            </a:extLst>
          </p:cNvPr>
          <p:cNvSpPr txBox="1">
            <a:spLocks noChangeArrowheads="1"/>
          </p:cNvSpPr>
          <p:nvPr/>
        </p:nvSpPr>
        <p:spPr bwMode="auto">
          <a:xfrm>
            <a:off x="7058025" y="37465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A2</a:t>
            </a:r>
          </a:p>
        </p:txBody>
      </p:sp>
      <p:sp>
        <p:nvSpPr>
          <p:cNvPr id="44082" name="Text Box 67">
            <a:extLst>
              <a:ext uri="{FF2B5EF4-FFF2-40B4-BE49-F238E27FC236}">
                <a16:creationId xmlns:a16="http://schemas.microsoft.com/office/drawing/2014/main" id="{C1AD403C-5C6F-4D3C-B2D3-655F0C06C524}"/>
              </a:ext>
            </a:extLst>
          </p:cNvPr>
          <p:cNvSpPr txBox="1">
            <a:spLocks noChangeArrowheads="1"/>
          </p:cNvSpPr>
          <p:nvPr/>
        </p:nvSpPr>
        <p:spPr bwMode="auto">
          <a:xfrm>
            <a:off x="7542213" y="7747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B3</a:t>
            </a:r>
          </a:p>
        </p:txBody>
      </p:sp>
      <p:sp>
        <p:nvSpPr>
          <p:cNvPr id="44083" name="Text Box 69">
            <a:extLst>
              <a:ext uri="{FF2B5EF4-FFF2-40B4-BE49-F238E27FC236}">
                <a16:creationId xmlns:a16="http://schemas.microsoft.com/office/drawing/2014/main" id="{767E0764-680C-4107-873C-AE8C681BD25F}"/>
              </a:ext>
            </a:extLst>
          </p:cNvPr>
          <p:cNvSpPr txBox="1">
            <a:spLocks noChangeArrowheads="1"/>
          </p:cNvSpPr>
          <p:nvPr/>
        </p:nvSpPr>
        <p:spPr bwMode="auto">
          <a:xfrm>
            <a:off x="6623050" y="373063"/>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A1</a:t>
            </a:r>
          </a:p>
        </p:txBody>
      </p:sp>
      <p:sp>
        <p:nvSpPr>
          <p:cNvPr id="44084" name="Text Box 73">
            <a:extLst>
              <a:ext uri="{FF2B5EF4-FFF2-40B4-BE49-F238E27FC236}">
                <a16:creationId xmlns:a16="http://schemas.microsoft.com/office/drawing/2014/main" id="{FAB5FA42-DC2E-48DE-8D53-A74F28A41F9A}"/>
              </a:ext>
            </a:extLst>
          </p:cNvPr>
          <p:cNvSpPr txBox="1">
            <a:spLocks noChangeArrowheads="1"/>
          </p:cNvSpPr>
          <p:nvPr/>
        </p:nvSpPr>
        <p:spPr bwMode="auto">
          <a:xfrm>
            <a:off x="7981950" y="36195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D0518C7A-5431-4A18-9D99-673179955432}"/>
              </a:ext>
            </a:extLst>
          </p:cNvPr>
          <p:cNvSpPr txBox="1">
            <a:spLocks noChangeArrowheads="1"/>
          </p:cNvSpPr>
          <p:nvPr/>
        </p:nvSpPr>
        <p:spPr bwMode="auto">
          <a:xfrm>
            <a:off x="6032500" y="3530600"/>
            <a:ext cx="533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a:p>
            <a:pPr>
              <a:spcBef>
                <a:spcPct val="0"/>
              </a:spcBef>
              <a:buFontTx/>
              <a:buNone/>
            </a:pPr>
            <a:endParaRPr lang="en-US" altLang="en-US" sz="2400"/>
          </a:p>
          <a:p>
            <a:pPr>
              <a:spcBef>
                <a:spcPct val="0"/>
              </a:spcBef>
              <a:buFontTx/>
              <a:buNone/>
            </a:pPr>
            <a:r>
              <a:rPr lang="en-US" altLang="en-US" sz="2400" b="1"/>
              <a:t>Operators</a:t>
            </a:r>
            <a:r>
              <a:rPr lang="en-US" altLang="en-US" sz="2400"/>
              <a:t>: (in order)</a:t>
            </a:r>
          </a:p>
          <a:p>
            <a:pPr>
              <a:spcBef>
                <a:spcPct val="0"/>
              </a:spcBef>
            </a:pPr>
            <a:r>
              <a:rPr lang="en-US" altLang="en-US" sz="2400" b="1">
                <a:latin typeface="Courier New" panose="02070309020205020404" pitchFamily="49" charset="0"/>
              </a:rPr>
              <a:t>go_left</a:t>
            </a:r>
            <a:r>
              <a:rPr lang="en-US" altLang="en-US" sz="2400"/>
              <a:t>(n) </a:t>
            </a:r>
          </a:p>
          <a:p>
            <a:pPr>
              <a:spcBef>
                <a:spcPct val="0"/>
              </a:spcBef>
            </a:pPr>
            <a:r>
              <a:rPr lang="en-US" altLang="en-US" sz="2400" b="1">
                <a:latin typeface="Courier New" panose="02070309020205020404" pitchFamily="49" charset="0"/>
              </a:rPr>
              <a:t>go_down</a:t>
            </a:r>
            <a:r>
              <a:rPr lang="en-US" altLang="en-US" sz="2400"/>
              <a:t>(n) </a:t>
            </a:r>
          </a:p>
          <a:p>
            <a:pPr>
              <a:spcBef>
                <a:spcPct val="0"/>
              </a:spcBef>
            </a:pPr>
            <a:r>
              <a:rPr lang="en-US" altLang="en-US" sz="2400" b="1">
                <a:latin typeface="Courier New" panose="02070309020205020404" pitchFamily="49" charset="0"/>
              </a:rPr>
              <a:t>go_right</a:t>
            </a:r>
            <a:r>
              <a:rPr lang="en-US" altLang="en-US" sz="2400"/>
              <a:t>(n) </a:t>
            </a:r>
          </a:p>
          <a:p>
            <a:pPr>
              <a:spcBef>
                <a:spcPct val="0"/>
              </a:spcBef>
              <a:buFontTx/>
              <a:buNone/>
            </a:pPr>
            <a:r>
              <a:rPr lang="en-US" altLang="en-US" sz="2400"/>
              <a:t>each operator costs 1.</a:t>
            </a:r>
          </a:p>
          <a:p>
            <a:pPr>
              <a:spcBef>
                <a:spcPct val="0"/>
              </a:spcBef>
              <a:buFontTx/>
              <a:buNone/>
            </a:pPr>
            <a:endParaRPr lang="en-US" altLang="en-US" sz="2400"/>
          </a:p>
        </p:txBody>
      </p:sp>
      <p:sp>
        <p:nvSpPr>
          <p:cNvPr id="45059" name="Text Box 3">
            <a:extLst>
              <a:ext uri="{FF2B5EF4-FFF2-40B4-BE49-F238E27FC236}">
                <a16:creationId xmlns:a16="http://schemas.microsoft.com/office/drawing/2014/main" id="{4142BE7D-D769-4694-A675-8101D5AF61D8}"/>
              </a:ext>
            </a:extLst>
          </p:cNvPr>
          <p:cNvSpPr txBox="1">
            <a:spLocks noChangeArrowheads="1"/>
          </p:cNvSpPr>
          <p:nvPr/>
        </p:nvSpPr>
        <p:spPr bwMode="auto">
          <a:xfrm>
            <a:off x="533400" y="9144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A2</a:t>
            </a:r>
          </a:p>
        </p:txBody>
      </p:sp>
      <p:sp>
        <p:nvSpPr>
          <p:cNvPr id="45060" name="Text Box 4">
            <a:extLst>
              <a:ext uri="{FF2B5EF4-FFF2-40B4-BE49-F238E27FC236}">
                <a16:creationId xmlns:a16="http://schemas.microsoft.com/office/drawing/2014/main" id="{9BDAF74A-47B7-46CC-B909-987EF3A6C6B9}"/>
              </a:ext>
            </a:extLst>
          </p:cNvPr>
          <p:cNvSpPr txBox="1">
            <a:spLocks noChangeArrowheads="1"/>
          </p:cNvSpPr>
          <p:nvPr/>
        </p:nvSpPr>
        <p:spPr bwMode="auto">
          <a:xfrm>
            <a:off x="2514600" y="2286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A3</a:t>
            </a:r>
          </a:p>
        </p:txBody>
      </p:sp>
      <p:sp>
        <p:nvSpPr>
          <p:cNvPr id="45061" name="Text Box 5">
            <a:extLst>
              <a:ext uri="{FF2B5EF4-FFF2-40B4-BE49-F238E27FC236}">
                <a16:creationId xmlns:a16="http://schemas.microsoft.com/office/drawing/2014/main" id="{9A47D264-61F8-4A94-A821-E4063F5EFF56}"/>
              </a:ext>
            </a:extLst>
          </p:cNvPr>
          <p:cNvSpPr txBox="1">
            <a:spLocks noChangeArrowheads="1"/>
          </p:cNvSpPr>
          <p:nvPr/>
        </p:nvSpPr>
        <p:spPr bwMode="auto">
          <a:xfrm>
            <a:off x="2514600" y="914400"/>
            <a:ext cx="5492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B3</a:t>
            </a:r>
          </a:p>
        </p:txBody>
      </p:sp>
      <p:sp>
        <p:nvSpPr>
          <p:cNvPr id="45062" name="Text Box 6">
            <a:extLst>
              <a:ext uri="{FF2B5EF4-FFF2-40B4-BE49-F238E27FC236}">
                <a16:creationId xmlns:a16="http://schemas.microsoft.com/office/drawing/2014/main" id="{87E06C00-64B0-4183-AD21-D58D6F17A1C8}"/>
              </a:ext>
            </a:extLst>
          </p:cNvPr>
          <p:cNvSpPr txBox="1">
            <a:spLocks noChangeArrowheads="1"/>
          </p:cNvSpPr>
          <p:nvPr/>
        </p:nvSpPr>
        <p:spPr bwMode="auto">
          <a:xfrm>
            <a:off x="4495800" y="9144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A4</a:t>
            </a:r>
          </a:p>
        </p:txBody>
      </p:sp>
      <p:sp>
        <p:nvSpPr>
          <p:cNvPr id="45063" name="Text Box 7">
            <a:extLst>
              <a:ext uri="{FF2B5EF4-FFF2-40B4-BE49-F238E27FC236}">
                <a16:creationId xmlns:a16="http://schemas.microsoft.com/office/drawing/2014/main" id="{50ABD37A-470C-475C-B757-EDDE3FD8766D}"/>
              </a:ext>
            </a:extLst>
          </p:cNvPr>
          <p:cNvSpPr txBox="1">
            <a:spLocks noChangeArrowheads="1"/>
          </p:cNvSpPr>
          <p:nvPr/>
        </p:nvSpPr>
        <p:spPr bwMode="auto">
          <a:xfrm>
            <a:off x="1143000" y="8382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g(A2) = 1</a:t>
            </a:r>
          </a:p>
          <a:p>
            <a:pPr>
              <a:spcBef>
                <a:spcPct val="0"/>
              </a:spcBef>
              <a:buFontTx/>
              <a:buNone/>
            </a:pPr>
            <a:r>
              <a:rPr lang="en-US" altLang="en-US" sz="1600"/>
              <a:t>h(A2) = 4</a:t>
            </a:r>
            <a:endParaRPr lang="en-US" altLang="en-US" sz="2400"/>
          </a:p>
        </p:txBody>
      </p:sp>
      <p:sp>
        <p:nvSpPr>
          <p:cNvPr id="45064" name="Text Box 8">
            <a:extLst>
              <a:ext uri="{FF2B5EF4-FFF2-40B4-BE49-F238E27FC236}">
                <a16:creationId xmlns:a16="http://schemas.microsoft.com/office/drawing/2014/main" id="{1EAFF411-B311-46AC-83E4-AEBAB6D64B8F}"/>
              </a:ext>
            </a:extLst>
          </p:cNvPr>
          <p:cNvSpPr txBox="1">
            <a:spLocks noChangeArrowheads="1"/>
          </p:cNvSpPr>
          <p:nvPr/>
        </p:nvSpPr>
        <p:spPr bwMode="auto">
          <a:xfrm>
            <a:off x="3124200" y="8382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g(B3) = 1</a:t>
            </a:r>
          </a:p>
          <a:p>
            <a:pPr>
              <a:spcBef>
                <a:spcPct val="0"/>
              </a:spcBef>
              <a:buFontTx/>
              <a:buNone/>
            </a:pPr>
            <a:r>
              <a:rPr lang="en-US" altLang="en-US" sz="1600"/>
              <a:t>h(B3) = 4</a:t>
            </a:r>
            <a:endParaRPr lang="en-US" altLang="en-US" sz="2400"/>
          </a:p>
        </p:txBody>
      </p:sp>
      <p:sp>
        <p:nvSpPr>
          <p:cNvPr id="45065" name="Text Box 9">
            <a:extLst>
              <a:ext uri="{FF2B5EF4-FFF2-40B4-BE49-F238E27FC236}">
                <a16:creationId xmlns:a16="http://schemas.microsoft.com/office/drawing/2014/main" id="{C382B82F-5C8E-42A6-BDB9-4E87C790F08C}"/>
              </a:ext>
            </a:extLst>
          </p:cNvPr>
          <p:cNvSpPr txBox="1">
            <a:spLocks noChangeArrowheads="1"/>
          </p:cNvSpPr>
          <p:nvPr/>
        </p:nvSpPr>
        <p:spPr bwMode="auto">
          <a:xfrm>
            <a:off x="5105400" y="8382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g(A4) = 1</a:t>
            </a:r>
          </a:p>
          <a:p>
            <a:pPr>
              <a:spcBef>
                <a:spcPct val="0"/>
              </a:spcBef>
              <a:buFontTx/>
              <a:buNone/>
            </a:pPr>
            <a:r>
              <a:rPr lang="en-US" altLang="en-US" sz="1600"/>
              <a:t>h(A4) = 6</a:t>
            </a:r>
            <a:endParaRPr lang="en-US" altLang="en-US" sz="2400"/>
          </a:p>
        </p:txBody>
      </p:sp>
      <p:grpSp>
        <p:nvGrpSpPr>
          <p:cNvPr id="45066" name="Group 10">
            <a:extLst>
              <a:ext uri="{FF2B5EF4-FFF2-40B4-BE49-F238E27FC236}">
                <a16:creationId xmlns:a16="http://schemas.microsoft.com/office/drawing/2014/main" id="{755DCC17-9A52-4518-95F1-2C01D7DB466A}"/>
              </a:ext>
            </a:extLst>
          </p:cNvPr>
          <p:cNvGrpSpPr>
            <a:grpSpLocks/>
          </p:cNvGrpSpPr>
          <p:nvPr/>
        </p:nvGrpSpPr>
        <p:grpSpPr bwMode="auto">
          <a:xfrm>
            <a:off x="1128713" y="773113"/>
            <a:ext cx="3367087" cy="95250"/>
            <a:chOff x="711" y="495"/>
            <a:chExt cx="2121" cy="60"/>
          </a:xfrm>
        </p:grpSpPr>
        <p:sp>
          <p:nvSpPr>
            <p:cNvPr id="45118" name="Line 11">
              <a:extLst>
                <a:ext uri="{FF2B5EF4-FFF2-40B4-BE49-F238E27FC236}">
                  <a16:creationId xmlns:a16="http://schemas.microsoft.com/office/drawing/2014/main" id="{37371D18-CA26-4066-928C-4A113B18D48B}"/>
                </a:ext>
              </a:extLst>
            </p:cNvPr>
            <p:cNvSpPr>
              <a:spLocks noChangeShapeType="1"/>
            </p:cNvSpPr>
            <p:nvPr/>
          </p:nvSpPr>
          <p:spPr bwMode="auto">
            <a:xfrm>
              <a:off x="1776" y="507"/>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19" name="Line 12">
              <a:extLst>
                <a:ext uri="{FF2B5EF4-FFF2-40B4-BE49-F238E27FC236}">
                  <a16:creationId xmlns:a16="http://schemas.microsoft.com/office/drawing/2014/main" id="{C5D7EF7B-0999-402F-B9CC-6199D8E60DA8}"/>
                </a:ext>
              </a:extLst>
            </p:cNvPr>
            <p:cNvSpPr>
              <a:spLocks noChangeShapeType="1"/>
            </p:cNvSpPr>
            <p:nvPr/>
          </p:nvSpPr>
          <p:spPr bwMode="auto">
            <a:xfrm flipH="1">
              <a:off x="711" y="495"/>
              <a:ext cx="894"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20" name="Line 13">
              <a:extLst>
                <a:ext uri="{FF2B5EF4-FFF2-40B4-BE49-F238E27FC236}">
                  <a16:creationId xmlns:a16="http://schemas.microsoft.com/office/drawing/2014/main" id="{D93995E1-8808-4801-8A4F-5E877780AA39}"/>
                </a:ext>
              </a:extLst>
            </p:cNvPr>
            <p:cNvSpPr>
              <a:spLocks noChangeShapeType="1"/>
            </p:cNvSpPr>
            <p:nvPr/>
          </p:nvSpPr>
          <p:spPr bwMode="auto">
            <a:xfrm>
              <a:off x="1920" y="495"/>
              <a:ext cx="912"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5067" name="Text Box 14">
            <a:extLst>
              <a:ext uri="{FF2B5EF4-FFF2-40B4-BE49-F238E27FC236}">
                <a16:creationId xmlns:a16="http://schemas.microsoft.com/office/drawing/2014/main" id="{EDE2DED0-EB5F-4813-9569-E4E099FC0FED}"/>
              </a:ext>
            </a:extLst>
          </p:cNvPr>
          <p:cNvSpPr txBox="1">
            <a:spLocks noChangeArrowheads="1"/>
          </p:cNvSpPr>
          <p:nvPr/>
        </p:nvSpPr>
        <p:spPr bwMode="auto">
          <a:xfrm>
            <a:off x="1701800" y="2654300"/>
            <a:ext cx="577850" cy="4953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C3</a:t>
            </a:r>
          </a:p>
        </p:txBody>
      </p:sp>
      <p:sp>
        <p:nvSpPr>
          <p:cNvPr id="45068" name="Text Box 15">
            <a:extLst>
              <a:ext uri="{FF2B5EF4-FFF2-40B4-BE49-F238E27FC236}">
                <a16:creationId xmlns:a16="http://schemas.microsoft.com/office/drawing/2014/main" id="{00AC216E-3A52-43BD-AB1A-86D229187979}"/>
              </a:ext>
            </a:extLst>
          </p:cNvPr>
          <p:cNvSpPr txBox="1">
            <a:spLocks noChangeArrowheads="1"/>
          </p:cNvSpPr>
          <p:nvPr/>
        </p:nvSpPr>
        <p:spPr bwMode="auto">
          <a:xfrm>
            <a:off x="3327400" y="2654300"/>
            <a:ext cx="5492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B4</a:t>
            </a:r>
          </a:p>
        </p:txBody>
      </p:sp>
      <p:sp>
        <p:nvSpPr>
          <p:cNvPr id="45069" name="Text Box 16">
            <a:extLst>
              <a:ext uri="{FF2B5EF4-FFF2-40B4-BE49-F238E27FC236}">
                <a16:creationId xmlns:a16="http://schemas.microsoft.com/office/drawing/2014/main" id="{E289321C-2098-42BD-AA32-0F5345748F35}"/>
              </a:ext>
            </a:extLst>
          </p:cNvPr>
          <p:cNvSpPr txBox="1">
            <a:spLocks noChangeArrowheads="1"/>
          </p:cNvSpPr>
          <p:nvPr/>
        </p:nvSpPr>
        <p:spPr bwMode="auto">
          <a:xfrm>
            <a:off x="2311400" y="25781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g(C3) = 2</a:t>
            </a:r>
          </a:p>
          <a:p>
            <a:pPr>
              <a:spcBef>
                <a:spcPct val="0"/>
              </a:spcBef>
              <a:buFontTx/>
              <a:buNone/>
            </a:pPr>
            <a:r>
              <a:rPr lang="en-US" altLang="en-US" sz="1600"/>
              <a:t>h(C3) = 3</a:t>
            </a:r>
            <a:endParaRPr lang="en-US" altLang="en-US" sz="2400"/>
          </a:p>
        </p:txBody>
      </p:sp>
      <p:sp>
        <p:nvSpPr>
          <p:cNvPr id="45070" name="Text Box 17">
            <a:extLst>
              <a:ext uri="{FF2B5EF4-FFF2-40B4-BE49-F238E27FC236}">
                <a16:creationId xmlns:a16="http://schemas.microsoft.com/office/drawing/2014/main" id="{0E94B86C-371F-47C8-9187-64632B2130E3}"/>
              </a:ext>
            </a:extLst>
          </p:cNvPr>
          <p:cNvSpPr txBox="1">
            <a:spLocks noChangeArrowheads="1"/>
          </p:cNvSpPr>
          <p:nvPr/>
        </p:nvSpPr>
        <p:spPr bwMode="auto">
          <a:xfrm>
            <a:off x="3937000" y="25781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g(B4) = 2</a:t>
            </a:r>
          </a:p>
          <a:p>
            <a:pPr>
              <a:spcBef>
                <a:spcPct val="0"/>
              </a:spcBef>
              <a:buFontTx/>
              <a:buNone/>
            </a:pPr>
            <a:r>
              <a:rPr lang="en-US" altLang="en-US" sz="1600"/>
              <a:t>h(B4) = 5</a:t>
            </a:r>
            <a:endParaRPr lang="en-US" altLang="en-US" sz="2400"/>
          </a:p>
        </p:txBody>
      </p:sp>
      <p:grpSp>
        <p:nvGrpSpPr>
          <p:cNvPr id="45071" name="Group 18">
            <a:extLst>
              <a:ext uri="{FF2B5EF4-FFF2-40B4-BE49-F238E27FC236}">
                <a16:creationId xmlns:a16="http://schemas.microsoft.com/office/drawing/2014/main" id="{03AFF9C9-0422-4D1C-9221-547CA87046B2}"/>
              </a:ext>
            </a:extLst>
          </p:cNvPr>
          <p:cNvGrpSpPr>
            <a:grpSpLocks/>
          </p:cNvGrpSpPr>
          <p:nvPr/>
        </p:nvGrpSpPr>
        <p:grpSpPr bwMode="auto">
          <a:xfrm>
            <a:off x="2222500" y="1511300"/>
            <a:ext cx="1143000" cy="1092200"/>
            <a:chOff x="1312" y="3184"/>
            <a:chExt cx="1056" cy="312"/>
          </a:xfrm>
        </p:grpSpPr>
        <p:sp>
          <p:nvSpPr>
            <p:cNvPr id="45116" name="Line 19">
              <a:extLst>
                <a:ext uri="{FF2B5EF4-FFF2-40B4-BE49-F238E27FC236}">
                  <a16:creationId xmlns:a16="http://schemas.microsoft.com/office/drawing/2014/main" id="{5F31374E-D75C-40AE-AD79-7573E721EFF8}"/>
                </a:ext>
              </a:extLst>
            </p:cNvPr>
            <p:cNvSpPr>
              <a:spLocks noChangeShapeType="1"/>
            </p:cNvSpPr>
            <p:nvPr/>
          </p:nvSpPr>
          <p:spPr bwMode="auto">
            <a:xfrm flipH="1">
              <a:off x="1312" y="3184"/>
              <a:ext cx="424"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17" name="Line 20">
              <a:extLst>
                <a:ext uri="{FF2B5EF4-FFF2-40B4-BE49-F238E27FC236}">
                  <a16:creationId xmlns:a16="http://schemas.microsoft.com/office/drawing/2014/main" id="{1B394FC8-A2A2-477B-83C8-DC3FDD32F856}"/>
                </a:ext>
              </a:extLst>
            </p:cNvPr>
            <p:cNvSpPr>
              <a:spLocks noChangeShapeType="1"/>
            </p:cNvSpPr>
            <p:nvPr/>
          </p:nvSpPr>
          <p:spPr bwMode="auto">
            <a:xfrm>
              <a:off x="1944" y="3184"/>
              <a:ext cx="424"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5072" name="Text Box 21">
            <a:extLst>
              <a:ext uri="{FF2B5EF4-FFF2-40B4-BE49-F238E27FC236}">
                <a16:creationId xmlns:a16="http://schemas.microsoft.com/office/drawing/2014/main" id="{0FDC8C41-B0F7-453A-B22F-8C38063F3D2B}"/>
              </a:ext>
            </a:extLst>
          </p:cNvPr>
          <p:cNvSpPr txBox="1">
            <a:spLocks noChangeArrowheads="1"/>
          </p:cNvSpPr>
          <p:nvPr/>
        </p:nvSpPr>
        <p:spPr bwMode="auto">
          <a:xfrm>
            <a:off x="533400" y="19558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A1</a:t>
            </a:r>
          </a:p>
        </p:txBody>
      </p:sp>
      <p:sp>
        <p:nvSpPr>
          <p:cNvPr id="45073" name="Text Box 22">
            <a:extLst>
              <a:ext uri="{FF2B5EF4-FFF2-40B4-BE49-F238E27FC236}">
                <a16:creationId xmlns:a16="http://schemas.microsoft.com/office/drawing/2014/main" id="{BD2253B0-422D-4BA5-A441-0C0B89135A07}"/>
              </a:ext>
            </a:extLst>
          </p:cNvPr>
          <p:cNvSpPr txBox="1">
            <a:spLocks noChangeArrowheads="1"/>
          </p:cNvSpPr>
          <p:nvPr/>
        </p:nvSpPr>
        <p:spPr bwMode="auto">
          <a:xfrm>
            <a:off x="1143000" y="18796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g(A1) = 2</a:t>
            </a:r>
          </a:p>
          <a:p>
            <a:pPr>
              <a:spcBef>
                <a:spcPct val="0"/>
              </a:spcBef>
              <a:buFontTx/>
              <a:buNone/>
            </a:pPr>
            <a:r>
              <a:rPr lang="en-US" altLang="en-US" sz="1600"/>
              <a:t>h(A1) = 5</a:t>
            </a:r>
            <a:endParaRPr lang="en-US" altLang="en-US" sz="2400"/>
          </a:p>
        </p:txBody>
      </p:sp>
      <p:sp>
        <p:nvSpPr>
          <p:cNvPr id="45074" name="Line 23">
            <a:extLst>
              <a:ext uri="{FF2B5EF4-FFF2-40B4-BE49-F238E27FC236}">
                <a16:creationId xmlns:a16="http://schemas.microsoft.com/office/drawing/2014/main" id="{5CC8A664-3951-400C-BFEC-4EC008805AB8}"/>
              </a:ext>
            </a:extLst>
          </p:cNvPr>
          <p:cNvSpPr>
            <a:spLocks noChangeShapeType="1"/>
          </p:cNvSpPr>
          <p:nvPr/>
        </p:nvSpPr>
        <p:spPr bwMode="auto">
          <a:xfrm>
            <a:off x="800100" y="1447800"/>
            <a:ext cx="0" cy="48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5" name="Rectangle 24">
            <a:extLst>
              <a:ext uri="{FF2B5EF4-FFF2-40B4-BE49-F238E27FC236}">
                <a16:creationId xmlns:a16="http://schemas.microsoft.com/office/drawing/2014/main" id="{EEC92AD1-1E2D-492D-B92D-7E5FC98C1480}"/>
              </a:ext>
            </a:extLst>
          </p:cNvPr>
          <p:cNvSpPr>
            <a:spLocks noChangeArrowheads="1"/>
          </p:cNvSpPr>
          <p:nvPr/>
        </p:nvSpPr>
        <p:spPr bwMode="auto">
          <a:xfrm>
            <a:off x="66548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76" name="Rectangle 25">
            <a:extLst>
              <a:ext uri="{FF2B5EF4-FFF2-40B4-BE49-F238E27FC236}">
                <a16:creationId xmlns:a16="http://schemas.microsoft.com/office/drawing/2014/main" id="{FD1ED438-D425-4C40-ADED-0061F7F10BA4}"/>
              </a:ext>
            </a:extLst>
          </p:cNvPr>
          <p:cNvSpPr>
            <a:spLocks noChangeArrowheads="1"/>
          </p:cNvSpPr>
          <p:nvPr/>
        </p:nvSpPr>
        <p:spPr bwMode="auto">
          <a:xfrm>
            <a:off x="71120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77" name="Rectangle 26">
            <a:extLst>
              <a:ext uri="{FF2B5EF4-FFF2-40B4-BE49-F238E27FC236}">
                <a16:creationId xmlns:a16="http://schemas.microsoft.com/office/drawing/2014/main" id="{93C73970-634C-4154-A823-1527F237FBA7}"/>
              </a:ext>
            </a:extLst>
          </p:cNvPr>
          <p:cNvSpPr>
            <a:spLocks noChangeArrowheads="1"/>
          </p:cNvSpPr>
          <p:nvPr/>
        </p:nvSpPr>
        <p:spPr bwMode="auto">
          <a:xfrm>
            <a:off x="7569200" y="342900"/>
            <a:ext cx="457200" cy="457200"/>
          </a:xfrm>
          <a:prstGeom prst="rect">
            <a:avLst/>
          </a:prstGeom>
          <a:solidFill>
            <a:srgbClr val="FF33CC">
              <a:alpha val="5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78" name="Rectangle 27">
            <a:extLst>
              <a:ext uri="{FF2B5EF4-FFF2-40B4-BE49-F238E27FC236}">
                <a16:creationId xmlns:a16="http://schemas.microsoft.com/office/drawing/2014/main" id="{E1D71748-E22F-409D-94FD-3CE764B74A1B}"/>
              </a:ext>
            </a:extLst>
          </p:cNvPr>
          <p:cNvSpPr>
            <a:spLocks noChangeArrowheads="1"/>
          </p:cNvSpPr>
          <p:nvPr/>
        </p:nvSpPr>
        <p:spPr bwMode="auto">
          <a:xfrm>
            <a:off x="80264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79" name="Rectangle 28">
            <a:extLst>
              <a:ext uri="{FF2B5EF4-FFF2-40B4-BE49-F238E27FC236}">
                <a16:creationId xmlns:a16="http://schemas.microsoft.com/office/drawing/2014/main" id="{A6E2D64C-BE28-4F07-898D-251792077922}"/>
              </a:ext>
            </a:extLst>
          </p:cNvPr>
          <p:cNvSpPr>
            <a:spLocks noChangeArrowheads="1"/>
          </p:cNvSpPr>
          <p:nvPr/>
        </p:nvSpPr>
        <p:spPr bwMode="auto">
          <a:xfrm>
            <a:off x="6654800" y="800100"/>
            <a:ext cx="4572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80" name="Rectangle 29">
            <a:extLst>
              <a:ext uri="{FF2B5EF4-FFF2-40B4-BE49-F238E27FC236}">
                <a16:creationId xmlns:a16="http://schemas.microsoft.com/office/drawing/2014/main" id="{C1F18914-2C52-43D4-AAC0-50CE634B1AC1}"/>
              </a:ext>
            </a:extLst>
          </p:cNvPr>
          <p:cNvSpPr>
            <a:spLocks noChangeArrowheads="1"/>
          </p:cNvSpPr>
          <p:nvPr/>
        </p:nvSpPr>
        <p:spPr bwMode="auto">
          <a:xfrm>
            <a:off x="7112000" y="8001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81" name="Rectangle 30">
            <a:extLst>
              <a:ext uri="{FF2B5EF4-FFF2-40B4-BE49-F238E27FC236}">
                <a16:creationId xmlns:a16="http://schemas.microsoft.com/office/drawing/2014/main" id="{9D0CF255-0163-4D9E-8C0C-51AA92C2822B}"/>
              </a:ext>
            </a:extLst>
          </p:cNvPr>
          <p:cNvSpPr>
            <a:spLocks noChangeArrowheads="1"/>
          </p:cNvSpPr>
          <p:nvPr/>
        </p:nvSpPr>
        <p:spPr bwMode="auto">
          <a:xfrm>
            <a:off x="75692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82" name="Rectangle 31">
            <a:extLst>
              <a:ext uri="{FF2B5EF4-FFF2-40B4-BE49-F238E27FC236}">
                <a16:creationId xmlns:a16="http://schemas.microsoft.com/office/drawing/2014/main" id="{76C3F117-7380-45DF-B109-3F07E2705042}"/>
              </a:ext>
            </a:extLst>
          </p:cNvPr>
          <p:cNvSpPr>
            <a:spLocks noChangeArrowheads="1"/>
          </p:cNvSpPr>
          <p:nvPr/>
        </p:nvSpPr>
        <p:spPr bwMode="auto">
          <a:xfrm>
            <a:off x="80264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83" name="Rectangle 32">
            <a:extLst>
              <a:ext uri="{FF2B5EF4-FFF2-40B4-BE49-F238E27FC236}">
                <a16:creationId xmlns:a16="http://schemas.microsoft.com/office/drawing/2014/main" id="{E9FD3EB2-E448-486A-8215-C9F391C0901B}"/>
              </a:ext>
            </a:extLst>
          </p:cNvPr>
          <p:cNvSpPr>
            <a:spLocks noChangeArrowheads="1"/>
          </p:cNvSpPr>
          <p:nvPr/>
        </p:nvSpPr>
        <p:spPr bwMode="auto">
          <a:xfrm>
            <a:off x="66548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84" name="Rectangle 33">
            <a:extLst>
              <a:ext uri="{FF2B5EF4-FFF2-40B4-BE49-F238E27FC236}">
                <a16:creationId xmlns:a16="http://schemas.microsoft.com/office/drawing/2014/main" id="{227AC3D9-48C3-49BC-9A02-9189F1C25E40}"/>
              </a:ext>
            </a:extLst>
          </p:cNvPr>
          <p:cNvSpPr>
            <a:spLocks noChangeArrowheads="1"/>
          </p:cNvSpPr>
          <p:nvPr/>
        </p:nvSpPr>
        <p:spPr bwMode="auto">
          <a:xfrm>
            <a:off x="71120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85" name="Rectangle 34">
            <a:extLst>
              <a:ext uri="{FF2B5EF4-FFF2-40B4-BE49-F238E27FC236}">
                <a16:creationId xmlns:a16="http://schemas.microsoft.com/office/drawing/2014/main" id="{DD20448B-15AB-4B9B-8FEC-4C15E7296D0D}"/>
              </a:ext>
            </a:extLst>
          </p:cNvPr>
          <p:cNvSpPr>
            <a:spLocks noChangeArrowheads="1"/>
          </p:cNvSpPr>
          <p:nvPr/>
        </p:nvSpPr>
        <p:spPr bwMode="auto">
          <a:xfrm>
            <a:off x="7569200" y="12573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86" name="Rectangle 35">
            <a:extLst>
              <a:ext uri="{FF2B5EF4-FFF2-40B4-BE49-F238E27FC236}">
                <a16:creationId xmlns:a16="http://schemas.microsoft.com/office/drawing/2014/main" id="{F4A22F66-8B03-4565-83AC-98CBB2DA031C}"/>
              </a:ext>
            </a:extLst>
          </p:cNvPr>
          <p:cNvSpPr>
            <a:spLocks noChangeArrowheads="1"/>
          </p:cNvSpPr>
          <p:nvPr/>
        </p:nvSpPr>
        <p:spPr bwMode="auto">
          <a:xfrm>
            <a:off x="80264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87" name="Rectangle 36">
            <a:extLst>
              <a:ext uri="{FF2B5EF4-FFF2-40B4-BE49-F238E27FC236}">
                <a16:creationId xmlns:a16="http://schemas.microsoft.com/office/drawing/2014/main" id="{565893AF-FB54-459F-B5F3-93969234B077}"/>
              </a:ext>
            </a:extLst>
          </p:cNvPr>
          <p:cNvSpPr>
            <a:spLocks noChangeArrowheads="1"/>
          </p:cNvSpPr>
          <p:nvPr/>
        </p:nvSpPr>
        <p:spPr bwMode="auto">
          <a:xfrm>
            <a:off x="66548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88" name="Rectangle 37">
            <a:extLst>
              <a:ext uri="{FF2B5EF4-FFF2-40B4-BE49-F238E27FC236}">
                <a16:creationId xmlns:a16="http://schemas.microsoft.com/office/drawing/2014/main" id="{E0AB8879-0611-41DD-8912-C02DF2EF632E}"/>
              </a:ext>
            </a:extLst>
          </p:cNvPr>
          <p:cNvSpPr>
            <a:spLocks noChangeArrowheads="1"/>
          </p:cNvSpPr>
          <p:nvPr/>
        </p:nvSpPr>
        <p:spPr bwMode="auto">
          <a:xfrm>
            <a:off x="71120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89" name="Rectangle 38">
            <a:extLst>
              <a:ext uri="{FF2B5EF4-FFF2-40B4-BE49-F238E27FC236}">
                <a16:creationId xmlns:a16="http://schemas.microsoft.com/office/drawing/2014/main" id="{3567D6EA-717D-4CB3-9DD5-9183FB32F028}"/>
              </a:ext>
            </a:extLst>
          </p:cNvPr>
          <p:cNvSpPr>
            <a:spLocks noChangeArrowheads="1"/>
          </p:cNvSpPr>
          <p:nvPr/>
        </p:nvSpPr>
        <p:spPr bwMode="auto">
          <a:xfrm>
            <a:off x="7569200" y="17145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90" name="Rectangle 39">
            <a:extLst>
              <a:ext uri="{FF2B5EF4-FFF2-40B4-BE49-F238E27FC236}">
                <a16:creationId xmlns:a16="http://schemas.microsoft.com/office/drawing/2014/main" id="{E7146E95-2ADB-4D9B-88E5-9EAF56531898}"/>
              </a:ext>
            </a:extLst>
          </p:cNvPr>
          <p:cNvSpPr>
            <a:spLocks noChangeArrowheads="1"/>
          </p:cNvSpPr>
          <p:nvPr/>
        </p:nvSpPr>
        <p:spPr bwMode="auto">
          <a:xfrm>
            <a:off x="80264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91" name="Rectangle 40">
            <a:extLst>
              <a:ext uri="{FF2B5EF4-FFF2-40B4-BE49-F238E27FC236}">
                <a16:creationId xmlns:a16="http://schemas.microsoft.com/office/drawing/2014/main" id="{4724A69E-8252-40B6-AE32-DABD4223F17E}"/>
              </a:ext>
            </a:extLst>
          </p:cNvPr>
          <p:cNvSpPr>
            <a:spLocks noChangeArrowheads="1"/>
          </p:cNvSpPr>
          <p:nvPr/>
        </p:nvSpPr>
        <p:spPr bwMode="auto">
          <a:xfrm>
            <a:off x="6654800" y="21717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92" name="Rectangle 41">
            <a:extLst>
              <a:ext uri="{FF2B5EF4-FFF2-40B4-BE49-F238E27FC236}">
                <a16:creationId xmlns:a16="http://schemas.microsoft.com/office/drawing/2014/main" id="{0D1AB52E-4088-4920-991C-9CB0FC2E17DE}"/>
              </a:ext>
            </a:extLst>
          </p:cNvPr>
          <p:cNvSpPr>
            <a:spLocks noChangeArrowheads="1"/>
          </p:cNvSpPr>
          <p:nvPr/>
        </p:nvSpPr>
        <p:spPr bwMode="auto">
          <a:xfrm>
            <a:off x="7112000" y="2171700"/>
            <a:ext cx="457200" cy="4572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93" name="Rectangle 42">
            <a:extLst>
              <a:ext uri="{FF2B5EF4-FFF2-40B4-BE49-F238E27FC236}">
                <a16:creationId xmlns:a16="http://schemas.microsoft.com/office/drawing/2014/main" id="{2DA34CBF-D2C0-4C6D-BF36-016A5C21D03A}"/>
              </a:ext>
            </a:extLst>
          </p:cNvPr>
          <p:cNvSpPr>
            <a:spLocks noChangeArrowheads="1"/>
          </p:cNvSpPr>
          <p:nvPr/>
        </p:nvSpPr>
        <p:spPr bwMode="auto">
          <a:xfrm>
            <a:off x="7569200" y="21717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94" name="Rectangle 43">
            <a:extLst>
              <a:ext uri="{FF2B5EF4-FFF2-40B4-BE49-F238E27FC236}">
                <a16:creationId xmlns:a16="http://schemas.microsoft.com/office/drawing/2014/main" id="{26530083-6C07-4BCE-9E71-F61D7E15BDA4}"/>
              </a:ext>
            </a:extLst>
          </p:cNvPr>
          <p:cNvSpPr>
            <a:spLocks noChangeArrowheads="1"/>
          </p:cNvSpPr>
          <p:nvPr/>
        </p:nvSpPr>
        <p:spPr bwMode="auto">
          <a:xfrm>
            <a:off x="8026400" y="21717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95" name="Rectangle 44">
            <a:extLst>
              <a:ext uri="{FF2B5EF4-FFF2-40B4-BE49-F238E27FC236}">
                <a16:creationId xmlns:a16="http://schemas.microsoft.com/office/drawing/2014/main" id="{DD244319-FF07-4BA2-BC65-D2B94B81AAD3}"/>
              </a:ext>
            </a:extLst>
          </p:cNvPr>
          <p:cNvSpPr>
            <a:spLocks noChangeArrowheads="1"/>
          </p:cNvSpPr>
          <p:nvPr/>
        </p:nvSpPr>
        <p:spPr bwMode="auto">
          <a:xfrm>
            <a:off x="8483600" y="3429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96" name="Rectangle 45">
            <a:extLst>
              <a:ext uri="{FF2B5EF4-FFF2-40B4-BE49-F238E27FC236}">
                <a16:creationId xmlns:a16="http://schemas.microsoft.com/office/drawing/2014/main" id="{6AF0C9D0-A15D-42E6-B596-75C3F1B227CB}"/>
              </a:ext>
            </a:extLst>
          </p:cNvPr>
          <p:cNvSpPr>
            <a:spLocks noChangeArrowheads="1"/>
          </p:cNvSpPr>
          <p:nvPr/>
        </p:nvSpPr>
        <p:spPr bwMode="auto">
          <a:xfrm>
            <a:off x="84836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97" name="Rectangle 46">
            <a:extLst>
              <a:ext uri="{FF2B5EF4-FFF2-40B4-BE49-F238E27FC236}">
                <a16:creationId xmlns:a16="http://schemas.microsoft.com/office/drawing/2014/main" id="{B7068693-71C4-4A91-8086-FA7DF338960D}"/>
              </a:ext>
            </a:extLst>
          </p:cNvPr>
          <p:cNvSpPr>
            <a:spLocks noChangeArrowheads="1"/>
          </p:cNvSpPr>
          <p:nvPr/>
        </p:nvSpPr>
        <p:spPr bwMode="auto">
          <a:xfrm>
            <a:off x="8483600" y="12573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98" name="Rectangle 47">
            <a:extLst>
              <a:ext uri="{FF2B5EF4-FFF2-40B4-BE49-F238E27FC236}">
                <a16:creationId xmlns:a16="http://schemas.microsoft.com/office/drawing/2014/main" id="{DB328E51-6B2E-42AA-9AC9-9C100635F28C}"/>
              </a:ext>
            </a:extLst>
          </p:cNvPr>
          <p:cNvSpPr>
            <a:spLocks noChangeArrowheads="1"/>
          </p:cNvSpPr>
          <p:nvPr/>
        </p:nvSpPr>
        <p:spPr bwMode="auto">
          <a:xfrm>
            <a:off x="84836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099" name="Rectangle 48">
            <a:extLst>
              <a:ext uri="{FF2B5EF4-FFF2-40B4-BE49-F238E27FC236}">
                <a16:creationId xmlns:a16="http://schemas.microsoft.com/office/drawing/2014/main" id="{AB93404A-888A-43B9-A689-844717C25564}"/>
              </a:ext>
            </a:extLst>
          </p:cNvPr>
          <p:cNvSpPr>
            <a:spLocks noChangeArrowheads="1"/>
          </p:cNvSpPr>
          <p:nvPr/>
        </p:nvSpPr>
        <p:spPr bwMode="auto">
          <a:xfrm>
            <a:off x="8483600" y="21717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5100" name="Text Box 49">
            <a:extLst>
              <a:ext uri="{FF2B5EF4-FFF2-40B4-BE49-F238E27FC236}">
                <a16:creationId xmlns:a16="http://schemas.microsoft.com/office/drawing/2014/main" id="{A926BB53-5D80-4CFE-9721-326411E80534}"/>
              </a:ext>
            </a:extLst>
          </p:cNvPr>
          <p:cNvSpPr txBox="1">
            <a:spLocks noChangeArrowheads="1"/>
          </p:cNvSpPr>
          <p:nvPr/>
        </p:nvSpPr>
        <p:spPr bwMode="auto">
          <a:xfrm>
            <a:off x="66548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5101" name="Text Box 50">
            <a:extLst>
              <a:ext uri="{FF2B5EF4-FFF2-40B4-BE49-F238E27FC236}">
                <a16:creationId xmlns:a16="http://schemas.microsoft.com/office/drawing/2014/main" id="{61A526BD-9601-43EA-B285-614538282428}"/>
              </a:ext>
            </a:extLst>
          </p:cNvPr>
          <p:cNvSpPr txBox="1">
            <a:spLocks noChangeArrowheads="1"/>
          </p:cNvSpPr>
          <p:nvPr/>
        </p:nvSpPr>
        <p:spPr bwMode="auto">
          <a:xfrm>
            <a:off x="71120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45102" name="Text Box 51">
            <a:extLst>
              <a:ext uri="{FF2B5EF4-FFF2-40B4-BE49-F238E27FC236}">
                <a16:creationId xmlns:a16="http://schemas.microsoft.com/office/drawing/2014/main" id="{0F36AEE4-9492-4164-A047-D08808A110BF}"/>
              </a:ext>
            </a:extLst>
          </p:cNvPr>
          <p:cNvSpPr txBox="1">
            <a:spLocks noChangeArrowheads="1"/>
          </p:cNvSpPr>
          <p:nvPr/>
        </p:nvSpPr>
        <p:spPr bwMode="auto">
          <a:xfrm>
            <a:off x="75692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45103" name="Text Box 52">
            <a:extLst>
              <a:ext uri="{FF2B5EF4-FFF2-40B4-BE49-F238E27FC236}">
                <a16:creationId xmlns:a16="http://schemas.microsoft.com/office/drawing/2014/main" id="{2E605F22-0B01-43F9-9CDB-020A39AC7F85}"/>
              </a:ext>
            </a:extLst>
          </p:cNvPr>
          <p:cNvSpPr txBox="1">
            <a:spLocks noChangeArrowheads="1"/>
          </p:cNvSpPr>
          <p:nvPr/>
        </p:nvSpPr>
        <p:spPr bwMode="auto">
          <a:xfrm>
            <a:off x="80264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a:t>
            </a:r>
          </a:p>
        </p:txBody>
      </p:sp>
      <p:sp>
        <p:nvSpPr>
          <p:cNvPr id="45104" name="Text Box 53">
            <a:extLst>
              <a:ext uri="{FF2B5EF4-FFF2-40B4-BE49-F238E27FC236}">
                <a16:creationId xmlns:a16="http://schemas.microsoft.com/office/drawing/2014/main" id="{F5DB4CE6-F0E0-4467-815F-6CBBAE474F65}"/>
              </a:ext>
            </a:extLst>
          </p:cNvPr>
          <p:cNvSpPr txBox="1">
            <a:spLocks noChangeArrowheads="1"/>
          </p:cNvSpPr>
          <p:nvPr/>
        </p:nvSpPr>
        <p:spPr bwMode="auto">
          <a:xfrm>
            <a:off x="84836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45105" name="Text Box 54">
            <a:extLst>
              <a:ext uri="{FF2B5EF4-FFF2-40B4-BE49-F238E27FC236}">
                <a16:creationId xmlns:a16="http://schemas.microsoft.com/office/drawing/2014/main" id="{0D43C5BE-D1C6-4A0C-8CF7-6B1E9BBD1ACE}"/>
              </a:ext>
            </a:extLst>
          </p:cNvPr>
          <p:cNvSpPr txBox="1">
            <a:spLocks noChangeArrowheads="1"/>
          </p:cNvSpPr>
          <p:nvPr/>
        </p:nvSpPr>
        <p:spPr bwMode="auto">
          <a:xfrm>
            <a:off x="6273800" y="3429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5106" name="Text Box 55">
            <a:extLst>
              <a:ext uri="{FF2B5EF4-FFF2-40B4-BE49-F238E27FC236}">
                <a16:creationId xmlns:a16="http://schemas.microsoft.com/office/drawing/2014/main" id="{5590F479-C2B8-40B3-ADD1-A7D5ECB934C0}"/>
              </a:ext>
            </a:extLst>
          </p:cNvPr>
          <p:cNvSpPr txBox="1">
            <a:spLocks noChangeArrowheads="1"/>
          </p:cNvSpPr>
          <p:nvPr/>
        </p:nvSpPr>
        <p:spPr bwMode="auto">
          <a:xfrm>
            <a:off x="6273800" y="800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5107" name="Text Box 56">
            <a:extLst>
              <a:ext uri="{FF2B5EF4-FFF2-40B4-BE49-F238E27FC236}">
                <a16:creationId xmlns:a16="http://schemas.microsoft.com/office/drawing/2014/main" id="{C6A248AF-1DA9-42DA-8D08-9C5A46233572}"/>
              </a:ext>
            </a:extLst>
          </p:cNvPr>
          <p:cNvSpPr txBox="1">
            <a:spLocks noChangeArrowheads="1"/>
          </p:cNvSpPr>
          <p:nvPr/>
        </p:nvSpPr>
        <p:spPr bwMode="auto">
          <a:xfrm>
            <a:off x="6273800" y="17145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5108" name="Text Box 57">
            <a:extLst>
              <a:ext uri="{FF2B5EF4-FFF2-40B4-BE49-F238E27FC236}">
                <a16:creationId xmlns:a16="http://schemas.microsoft.com/office/drawing/2014/main" id="{8557EAA9-FEE3-4CFB-9159-F3C5589F79F1}"/>
              </a:ext>
            </a:extLst>
          </p:cNvPr>
          <p:cNvSpPr txBox="1">
            <a:spLocks noChangeArrowheads="1"/>
          </p:cNvSpPr>
          <p:nvPr/>
        </p:nvSpPr>
        <p:spPr bwMode="auto">
          <a:xfrm>
            <a:off x="6273800" y="12573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5109" name="Text Box 58">
            <a:extLst>
              <a:ext uri="{FF2B5EF4-FFF2-40B4-BE49-F238E27FC236}">
                <a16:creationId xmlns:a16="http://schemas.microsoft.com/office/drawing/2014/main" id="{D9C2B60B-76F9-4E40-9D19-81B66FB4E521}"/>
              </a:ext>
            </a:extLst>
          </p:cNvPr>
          <p:cNvSpPr txBox="1">
            <a:spLocks noChangeArrowheads="1"/>
          </p:cNvSpPr>
          <p:nvPr/>
        </p:nvSpPr>
        <p:spPr bwMode="auto">
          <a:xfrm>
            <a:off x="6273800" y="21717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45110" name="Text Box 66">
            <a:extLst>
              <a:ext uri="{FF2B5EF4-FFF2-40B4-BE49-F238E27FC236}">
                <a16:creationId xmlns:a16="http://schemas.microsoft.com/office/drawing/2014/main" id="{42D0C941-2C62-446E-95A0-AA757C0B1542}"/>
              </a:ext>
            </a:extLst>
          </p:cNvPr>
          <p:cNvSpPr txBox="1">
            <a:spLocks noChangeArrowheads="1"/>
          </p:cNvSpPr>
          <p:nvPr/>
        </p:nvSpPr>
        <p:spPr bwMode="auto">
          <a:xfrm>
            <a:off x="7058025" y="37465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A2</a:t>
            </a:r>
          </a:p>
        </p:txBody>
      </p:sp>
      <p:sp>
        <p:nvSpPr>
          <p:cNvPr id="45111" name="Text Box 67">
            <a:extLst>
              <a:ext uri="{FF2B5EF4-FFF2-40B4-BE49-F238E27FC236}">
                <a16:creationId xmlns:a16="http://schemas.microsoft.com/office/drawing/2014/main" id="{E808E2A7-083E-4D71-A98E-7AC35898EEBB}"/>
              </a:ext>
            </a:extLst>
          </p:cNvPr>
          <p:cNvSpPr txBox="1">
            <a:spLocks noChangeArrowheads="1"/>
          </p:cNvSpPr>
          <p:nvPr/>
        </p:nvSpPr>
        <p:spPr bwMode="auto">
          <a:xfrm>
            <a:off x="7542213" y="7747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B3</a:t>
            </a:r>
          </a:p>
        </p:txBody>
      </p:sp>
      <p:sp>
        <p:nvSpPr>
          <p:cNvPr id="45112" name="Text Box 68">
            <a:extLst>
              <a:ext uri="{FF2B5EF4-FFF2-40B4-BE49-F238E27FC236}">
                <a16:creationId xmlns:a16="http://schemas.microsoft.com/office/drawing/2014/main" id="{A535A534-B612-4469-875B-DBAB093551AD}"/>
              </a:ext>
            </a:extLst>
          </p:cNvPr>
          <p:cNvSpPr txBox="1">
            <a:spLocks noChangeArrowheads="1"/>
          </p:cNvSpPr>
          <p:nvPr/>
        </p:nvSpPr>
        <p:spPr bwMode="auto">
          <a:xfrm>
            <a:off x="7953375" y="382588"/>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A4</a:t>
            </a:r>
          </a:p>
        </p:txBody>
      </p:sp>
      <p:sp>
        <p:nvSpPr>
          <p:cNvPr id="45113" name="Text Box 69">
            <a:extLst>
              <a:ext uri="{FF2B5EF4-FFF2-40B4-BE49-F238E27FC236}">
                <a16:creationId xmlns:a16="http://schemas.microsoft.com/office/drawing/2014/main" id="{B3288076-1281-48CD-B190-BB45801A1049}"/>
              </a:ext>
            </a:extLst>
          </p:cNvPr>
          <p:cNvSpPr txBox="1">
            <a:spLocks noChangeArrowheads="1"/>
          </p:cNvSpPr>
          <p:nvPr/>
        </p:nvSpPr>
        <p:spPr bwMode="auto">
          <a:xfrm>
            <a:off x="6623050" y="373063"/>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A1</a:t>
            </a:r>
          </a:p>
        </p:txBody>
      </p:sp>
      <p:sp>
        <p:nvSpPr>
          <p:cNvPr id="45114" name="Text Box 71">
            <a:extLst>
              <a:ext uri="{FF2B5EF4-FFF2-40B4-BE49-F238E27FC236}">
                <a16:creationId xmlns:a16="http://schemas.microsoft.com/office/drawing/2014/main" id="{4EA98D20-C008-4A37-BE6F-F2F577AD8456}"/>
              </a:ext>
            </a:extLst>
          </p:cNvPr>
          <p:cNvSpPr txBox="1">
            <a:spLocks noChangeArrowheads="1"/>
          </p:cNvSpPr>
          <p:nvPr/>
        </p:nvSpPr>
        <p:spPr bwMode="auto">
          <a:xfrm>
            <a:off x="7502525" y="125095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C3</a:t>
            </a:r>
          </a:p>
        </p:txBody>
      </p:sp>
      <p:sp>
        <p:nvSpPr>
          <p:cNvPr id="45115" name="Text Box 72">
            <a:extLst>
              <a:ext uri="{FF2B5EF4-FFF2-40B4-BE49-F238E27FC236}">
                <a16:creationId xmlns:a16="http://schemas.microsoft.com/office/drawing/2014/main" id="{397EF468-CA6B-49A2-952A-F905A35A246A}"/>
              </a:ext>
            </a:extLst>
          </p:cNvPr>
          <p:cNvSpPr txBox="1">
            <a:spLocks noChangeArrowheads="1"/>
          </p:cNvSpPr>
          <p:nvPr/>
        </p:nvSpPr>
        <p:spPr bwMode="auto">
          <a:xfrm>
            <a:off x="7996238" y="7747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3D4541D1-3654-4104-A8A8-306C171F0377}"/>
              </a:ext>
            </a:extLst>
          </p:cNvPr>
          <p:cNvSpPr txBox="1">
            <a:spLocks noChangeArrowheads="1"/>
          </p:cNvSpPr>
          <p:nvPr/>
        </p:nvSpPr>
        <p:spPr bwMode="auto">
          <a:xfrm>
            <a:off x="6032500" y="3530600"/>
            <a:ext cx="533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a:p>
            <a:pPr>
              <a:spcBef>
                <a:spcPct val="0"/>
              </a:spcBef>
              <a:buFontTx/>
              <a:buNone/>
            </a:pPr>
            <a:endParaRPr lang="en-US" altLang="en-US" sz="2400"/>
          </a:p>
          <a:p>
            <a:pPr>
              <a:spcBef>
                <a:spcPct val="0"/>
              </a:spcBef>
              <a:buFontTx/>
              <a:buNone/>
            </a:pPr>
            <a:r>
              <a:rPr lang="en-US" altLang="en-US" sz="2400" b="1"/>
              <a:t>Operators</a:t>
            </a:r>
            <a:r>
              <a:rPr lang="en-US" altLang="en-US" sz="2400"/>
              <a:t>: (in order)</a:t>
            </a:r>
          </a:p>
          <a:p>
            <a:pPr>
              <a:spcBef>
                <a:spcPct val="0"/>
              </a:spcBef>
            </a:pPr>
            <a:r>
              <a:rPr lang="en-US" altLang="en-US" sz="2400" b="1">
                <a:latin typeface="Courier New" panose="02070309020205020404" pitchFamily="49" charset="0"/>
              </a:rPr>
              <a:t>go_left</a:t>
            </a:r>
            <a:r>
              <a:rPr lang="en-US" altLang="en-US" sz="2400"/>
              <a:t>(n) </a:t>
            </a:r>
          </a:p>
          <a:p>
            <a:pPr>
              <a:spcBef>
                <a:spcPct val="0"/>
              </a:spcBef>
            </a:pPr>
            <a:r>
              <a:rPr lang="en-US" altLang="en-US" sz="2400" b="1">
                <a:latin typeface="Courier New" panose="02070309020205020404" pitchFamily="49" charset="0"/>
              </a:rPr>
              <a:t>go_down</a:t>
            </a:r>
            <a:r>
              <a:rPr lang="en-US" altLang="en-US" sz="2400"/>
              <a:t>(n) </a:t>
            </a:r>
          </a:p>
          <a:p>
            <a:pPr>
              <a:spcBef>
                <a:spcPct val="0"/>
              </a:spcBef>
            </a:pPr>
            <a:r>
              <a:rPr lang="en-US" altLang="en-US" sz="2400" b="1">
                <a:latin typeface="Courier New" panose="02070309020205020404" pitchFamily="49" charset="0"/>
              </a:rPr>
              <a:t>go_right</a:t>
            </a:r>
            <a:r>
              <a:rPr lang="en-US" altLang="en-US" sz="2400"/>
              <a:t>(n) </a:t>
            </a:r>
          </a:p>
          <a:p>
            <a:pPr>
              <a:spcBef>
                <a:spcPct val="0"/>
              </a:spcBef>
              <a:buFontTx/>
              <a:buNone/>
            </a:pPr>
            <a:r>
              <a:rPr lang="en-US" altLang="en-US" sz="2400"/>
              <a:t>each operator costs 1.</a:t>
            </a:r>
          </a:p>
          <a:p>
            <a:pPr>
              <a:spcBef>
                <a:spcPct val="0"/>
              </a:spcBef>
              <a:buFontTx/>
              <a:buNone/>
            </a:pPr>
            <a:endParaRPr lang="en-US" altLang="en-US" sz="2400"/>
          </a:p>
        </p:txBody>
      </p:sp>
      <p:sp>
        <p:nvSpPr>
          <p:cNvPr id="46083" name="Text Box 3">
            <a:extLst>
              <a:ext uri="{FF2B5EF4-FFF2-40B4-BE49-F238E27FC236}">
                <a16:creationId xmlns:a16="http://schemas.microsoft.com/office/drawing/2014/main" id="{80E44566-B9F2-438E-9739-E24865ACB83B}"/>
              </a:ext>
            </a:extLst>
          </p:cNvPr>
          <p:cNvSpPr txBox="1">
            <a:spLocks noChangeArrowheads="1"/>
          </p:cNvSpPr>
          <p:nvPr/>
        </p:nvSpPr>
        <p:spPr bwMode="auto">
          <a:xfrm>
            <a:off x="533400" y="9144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A2</a:t>
            </a:r>
          </a:p>
        </p:txBody>
      </p:sp>
      <p:sp>
        <p:nvSpPr>
          <p:cNvPr id="46084" name="Text Box 4">
            <a:extLst>
              <a:ext uri="{FF2B5EF4-FFF2-40B4-BE49-F238E27FC236}">
                <a16:creationId xmlns:a16="http://schemas.microsoft.com/office/drawing/2014/main" id="{451D0D26-A152-47C9-991C-543001C2EF56}"/>
              </a:ext>
            </a:extLst>
          </p:cNvPr>
          <p:cNvSpPr txBox="1">
            <a:spLocks noChangeArrowheads="1"/>
          </p:cNvSpPr>
          <p:nvPr/>
        </p:nvSpPr>
        <p:spPr bwMode="auto">
          <a:xfrm>
            <a:off x="2514600" y="2286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A3</a:t>
            </a:r>
          </a:p>
        </p:txBody>
      </p:sp>
      <p:sp>
        <p:nvSpPr>
          <p:cNvPr id="46085" name="Text Box 5">
            <a:extLst>
              <a:ext uri="{FF2B5EF4-FFF2-40B4-BE49-F238E27FC236}">
                <a16:creationId xmlns:a16="http://schemas.microsoft.com/office/drawing/2014/main" id="{6E4CDE70-3010-4A05-BD6A-314CB4254AE3}"/>
              </a:ext>
            </a:extLst>
          </p:cNvPr>
          <p:cNvSpPr txBox="1">
            <a:spLocks noChangeArrowheads="1"/>
          </p:cNvSpPr>
          <p:nvPr/>
        </p:nvSpPr>
        <p:spPr bwMode="auto">
          <a:xfrm>
            <a:off x="2514600" y="914400"/>
            <a:ext cx="5492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B3</a:t>
            </a:r>
          </a:p>
        </p:txBody>
      </p:sp>
      <p:sp>
        <p:nvSpPr>
          <p:cNvPr id="46086" name="Text Box 6">
            <a:extLst>
              <a:ext uri="{FF2B5EF4-FFF2-40B4-BE49-F238E27FC236}">
                <a16:creationId xmlns:a16="http://schemas.microsoft.com/office/drawing/2014/main" id="{DC3599D9-21AB-4B12-AE03-A6FF71C2A5C3}"/>
              </a:ext>
            </a:extLst>
          </p:cNvPr>
          <p:cNvSpPr txBox="1">
            <a:spLocks noChangeArrowheads="1"/>
          </p:cNvSpPr>
          <p:nvPr/>
        </p:nvSpPr>
        <p:spPr bwMode="auto">
          <a:xfrm>
            <a:off x="4495800" y="9144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A4</a:t>
            </a:r>
          </a:p>
        </p:txBody>
      </p:sp>
      <p:sp>
        <p:nvSpPr>
          <p:cNvPr id="46087" name="Text Box 7">
            <a:extLst>
              <a:ext uri="{FF2B5EF4-FFF2-40B4-BE49-F238E27FC236}">
                <a16:creationId xmlns:a16="http://schemas.microsoft.com/office/drawing/2014/main" id="{8BFADBAE-C53D-4FCC-863E-C00D3F10388B}"/>
              </a:ext>
            </a:extLst>
          </p:cNvPr>
          <p:cNvSpPr txBox="1">
            <a:spLocks noChangeArrowheads="1"/>
          </p:cNvSpPr>
          <p:nvPr/>
        </p:nvSpPr>
        <p:spPr bwMode="auto">
          <a:xfrm>
            <a:off x="1143000" y="8382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g(A2) = 1</a:t>
            </a:r>
          </a:p>
          <a:p>
            <a:pPr>
              <a:spcBef>
                <a:spcPct val="0"/>
              </a:spcBef>
              <a:buFontTx/>
              <a:buNone/>
            </a:pPr>
            <a:r>
              <a:rPr lang="en-US" altLang="en-US" sz="1600"/>
              <a:t>h(A2) = 4</a:t>
            </a:r>
            <a:endParaRPr lang="en-US" altLang="en-US" sz="2400"/>
          </a:p>
        </p:txBody>
      </p:sp>
      <p:sp>
        <p:nvSpPr>
          <p:cNvPr id="46088" name="Text Box 8">
            <a:extLst>
              <a:ext uri="{FF2B5EF4-FFF2-40B4-BE49-F238E27FC236}">
                <a16:creationId xmlns:a16="http://schemas.microsoft.com/office/drawing/2014/main" id="{F304432C-77E8-4520-BDE5-477CAEA77BDA}"/>
              </a:ext>
            </a:extLst>
          </p:cNvPr>
          <p:cNvSpPr txBox="1">
            <a:spLocks noChangeArrowheads="1"/>
          </p:cNvSpPr>
          <p:nvPr/>
        </p:nvSpPr>
        <p:spPr bwMode="auto">
          <a:xfrm>
            <a:off x="3124200" y="8382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g(B3) = 1</a:t>
            </a:r>
          </a:p>
          <a:p>
            <a:pPr>
              <a:spcBef>
                <a:spcPct val="0"/>
              </a:spcBef>
              <a:buFontTx/>
              <a:buNone/>
            </a:pPr>
            <a:r>
              <a:rPr lang="en-US" altLang="en-US" sz="1600"/>
              <a:t>h(B3) = 4</a:t>
            </a:r>
            <a:endParaRPr lang="en-US" altLang="en-US" sz="2400"/>
          </a:p>
        </p:txBody>
      </p:sp>
      <p:sp>
        <p:nvSpPr>
          <p:cNvPr id="46089" name="Text Box 9">
            <a:extLst>
              <a:ext uri="{FF2B5EF4-FFF2-40B4-BE49-F238E27FC236}">
                <a16:creationId xmlns:a16="http://schemas.microsoft.com/office/drawing/2014/main" id="{B80831F9-27D4-455C-9C3A-27220C74D383}"/>
              </a:ext>
            </a:extLst>
          </p:cNvPr>
          <p:cNvSpPr txBox="1">
            <a:spLocks noChangeArrowheads="1"/>
          </p:cNvSpPr>
          <p:nvPr/>
        </p:nvSpPr>
        <p:spPr bwMode="auto">
          <a:xfrm>
            <a:off x="5105400" y="8382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g(A4) = 1</a:t>
            </a:r>
          </a:p>
          <a:p>
            <a:pPr>
              <a:spcBef>
                <a:spcPct val="0"/>
              </a:spcBef>
              <a:buFontTx/>
              <a:buNone/>
            </a:pPr>
            <a:r>
              <a:rPr lang="en-US" altLang="en-US" sz="1600"/>
              <a:t>h(A4) = 6</a:t>
            </a:r>
            <a:endParaRPr lang="en-US" altLang="en-US" sz="2400"/>
          </a:p>
        </p:txBody>
      </p:sp>
      <p:grpSp>
        <p:nvGrpSpPr>
          <p:cNvPr id="46090" name="Group 10">
            <a:extLst>
              <a:ext uri="{FF2B5EF4-FFF2-40B4-BE49-F238E27FC236}">
                <a16:creationId xmlns:a16="http://schemas.microsoft.com/office/drawing/2014/main" id="{6B5AFC78-4DBF-4F97-8B3D-8B8876219462}"/>
              </a:ext>
            </a:extLst>
          </p:cNvPr>
          <p:cNvGrpSpPr>
            <a:grpSpLocks/>
          </p:cNvGrpSpPr>
          <p:nvPr/>
        </p:nvGrpSpPr>
        <p:grpSpPr bwMode="auto">
          <a:xfrm>
            <a:off x="1128713" y="773113"/>
            <a:ext cx="3367087" cy="95250"/>
            <a:chOff x="711" y="495"/>
            <a:chExt cx="2121" cy="60"/>
          </a:xfrm>
        </p:grpSpPr>
        <p:sp>
          <p:nvSpPr>
            <p:cNvPr id="46146" name="Line 11">
              <a:extLst>
                <a:ext uri="{FF2B5EF4-FFF2-40B4-BE49-F238E27FC236}">
                  <a16:creationId xmlns:a16="http://schemas.microsoft.com/office/drawing/2014/main" id="{CCBD79C3-DE8E-47C7-93C8-4F4A5FB736E3}"/>
                </a:ext>
              </a:extLst>
            </p:cNvPr>
            <p:cNvSpPr>
              <a:spLocks noChangeShapeType="1"/>
            </p:cNvSpPr>
            <p:nvPr/>
          </p:nvSpPr>
          <p:spPr bwMode="auto">
            <a:xfrm>
              <a:off x="1776" y="507"/>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47" name="Line 12">
              <a:extLst>
                <a:ext uri="{FF2B5EF4-FFF2-40B4-BE49-F238E27FC236}">
                  <a16:creationId xmlns:a16="http://schemas.microsoft.com/office/drawing/2014/main" id="{2D3621CB-425A-482A-8BF5-CB5FBE8339B7}"/>
                </a:ext>
              </a:extLst>
            </p:cNvPr>
            <p:cNvSpPr>
              <a:spLocks noChangeShapeType="1"/>
            </p:cNvSpPr>
            <p:nvPr/>
          </p:nvSpPr>
          <p:spPr bwMode="auto">
            <a:xfrm flipH="1">
              <a:off x="711" y="495"/>
              <a:ext cx="894"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48" name="Line 13">
              <a:extLst>
                <a:ext uri="{FF2B5EF4-FFF2-40B4-BE49-F238E27FC236}">
                  <a16:creationId xmlns:a16="http://schemas.microsoft.com/office/drawing/2014/main" id="{9E369E46-DAF6-4F23-8C85-BC74749CB864}"/>
                </a:ext>
              </a:extLst>
            </p:cNvPr>
            <p:cNvSpPr>
              <a:spLocks noChangeShapeType="1"/>
            </p:cNvSpPr>
            <p:nvPr/>
          </p:nvSpPr>
          <p:spPr bwMode="auto">
            <a:xfrm>
              <a:off x="1920" y="495"/>
              <a:ext cx="912"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6091" name="Text Box 14">
            <a:extLst>
              <a:ext uri="{FF2B5EF4-FFF2-40B4-BE49-F238E27FC236}">
                <a16:creationId xmlns:a16="http://schemas.microsoft.com/office/drawing/2014/main" id="{685A2308-BF23-4D4A-A7BB-B7C2EC44C450}"/>
              </a:ext>
            </a:extLst>
          </p:cNvPr>
          <p:cNvSpPr txBox="1">
            <a:spLocks noChangeArrowheads="1"/>
          </p:cNvSpPr>
          <p:nvPr/>
        </p:nvSpPr>
        <p:spPr bwMode="auto">
          <a:xfrm>
            <a:off x="1701800" y="2654300"/>
            <a:ext cx="577850" cy="4953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C3</a:t>
            </a:r>
          </a:p>
        </p:txBody>
      </p:sp>
      <p:sp>
        <p:nvSpPr>
          <p:cNvPr id="46092" name="Text Box 15">
            <a:extLst>
              <a:ext uri="{FF2B5EF4-FFF2-40B4-BE49-F238E27FC236}">
                <a16:creationId xmlns:a16="http://schemas.microsoft.com/office/drawing/2014/main" id="{DD9F6FAC-3A16-485F-A8D5-AC08C7832F8C}"/>
              </a:ext>
            </a:extLst>
          </p:cNvPr>
          <p:cNvSpPr txBox="1">
            <a:spLocks noChangeArrowheads="1"/>
          </p:cNvSpPr>
          <p:nvPr/>
        </p:nvSpPr>
        <p:spPr bwMode="auto">
          <a:xfrm>
            <a:off x="3327400" y="2654300"/>
            <a:ext cx="5492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B4</a:t>
            </a:r>
          </a:p>
        </p:txBody>
      </p:sp>
      <p:sp>
        <p:nvSpPr>
          <p:cNvPr id="46093" name="Text Box 16">
            <a:extLst>
              <a:ext uri="{FF2B5EF4-FFF2-40B4-BE49-F238E27FC236}">
                <a16:creationId xmlns:a16="http://schemas.microsoft.com/office/drawing/2014/main" id="{E450B694-B92C-402F-9C5F-6987444113B2}"/>
              </a:ext>
            </a:extLst>
          </p:cNvPr>
          <p:cNvSpPr txBox="1">
            <a:spLocks noChangeArrowheads="1"/>
          </p:cNvSpPr>
          <p:nvPr/>
        </p:nvSpPr>
        <p:spPr bwMode="auto">
          <a:xfrm>
            <a:off x="2311400" y="25781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g(C3) = 2</a:t>
            </a:r>
          </a:p>
          <a:p>
            <a:pPr>
              <a:spcBef>
                <a:spcPct val="0"/>
              </a:spcBef>
              <a:buFontTx/>
              <a:buNone/>
            </a:pPr>
            <a:r>
              <a:rPr lang="en-US" altLang="en-US" sz="1600"/>
              <a:t>h(C3) = 3</a:t>
            </a:r>
            <a:endParaRPr lang="en-US" altLang="en-US" sz="2400"/>
          </a:p>
        </p:txBody>
      </p:sp>
      <p:sp>
        <p:nvSpPr>
          <p:cNvPr id="46094" name="Text Box 17">
            <a:extLst>
              <a:ext uri="{FF2B5EF4-FFF2-40B4-BE49-F238E27FC236}">
                <a16:creationId xmlns:a16="http://schemas.microsoft.com/office/drawing/2014/main" id="{A9379A14-5498-43FB-B542-DE914B1B7244}"/>
              </a:ext>
            </a:extLst>
          </p:cNvPr>
          <p:cNvSpPr txBox="1">
            <a:spLocks noChangeArrowheads="1"/>
          </p:cNvSpPr>
          <p:nvPr/>
        </p:nvSpPr>
        <p:spPr bwMode="auto">
          <a:xfrm>
            <a:off x="3937000" y="25781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g(B4) = 2</a:t>
            </a:r>
          </a:p>
          <a:p>
            <a:pPr>
              <a:spcBef>
                <a:spcPct val="0"/>
              </a:spcBef>
              <a:buFontTx/>
              <a:buNone/>
            </a:pPr>
            <a:r>
              <a:rPr lang="en-US" altLang="en-US" sz="1600"/>
              <a:t>h(B4) = 5</a:t>
            </a:r>
            <a:endParaRPr lang="en-US" altLang="en-US" sz="2400"/>
          </a:p>
        </p:txBody>
      </p:sp>
      <p:grpSp>
        <p:nvGrpSpPr>
          <p:cNvPr id="46095" name="Group 18">
            <a:extLst>
              <a:ext uri="{FF2B5EF4-FFF2-40B4-BE49-F238E27FC236}">
                <a16:creationId xmlns:a16="http://schemas.microsoft.com/office/drawing/2014/main" id="{FA64C8EE-B19D-4C41-B5AE-56EB244F7B4E}"/>
              </a:ext>
            </a:extLst>
          </p:cNvPr>
          <p:cNvGrpSpPr>
            <a:grpSpLocks/>
          </p:cNvGrpSpPr>
          <p:nvPr/>
        </p:nvGrpSpPr>
        <p:grpSpPr bwMode="auto">
          <a:xfrm>
            <a:off x="2222500" y="1511300"/>
            <a:ext cx="1143000" cy="1092200"/>
            <a:chOff x="1312" y="3184"/>
            <a:chExt cx="1056" cy="312"/>
          </a:xfrm>
        </p:grpSpPr>
        <p:sp>
          <p:nvSpPr>
            <p:cNvPr id="46144" name="Line 19">
              <a:extLst>
                <a:ext uri="{FF2B5EF4-FFF2-40B4-BE49-F238E27FC236}">
                  <a16:creationId xmlns:a16="http://schemas.microsoft.com/office/drawing/2014/main" id="{8A56D960-73F0-4C91-A61E-3C6ED41AD960}"/>
                </a:ext>
              </a:extLst>
            </p:cNvPr>
            <p:cNvSpPr>
              <a:spLocks noChangeShapeType="1"/>
            </p:cNvSpPr>
            <p:nvPr/>
          </p:nvSpPr>
          <p:spPr bwMode="auto">
            <a:xfrm flipH="1">
              <a:off x="1312" y="3184"/>
              <a:ext cx="424"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45" name="Line 20">
              <a:extLst>
                <a:ext uri="{FF2B5EF4-FFF2-40B4-BE49-F238E27FC236}">
                  <a16:creationId xmlns:a16="http://schemas.microsoft.com/office/drawing/2014/main" id="{BE79808A-165D-4ACB-81AD-2495353A6464}"/>
                </a:ext>
              </a:extLst>
            </p:cNvPr>
            <p:cNvSpPr>
              <a:spLocks noChangeShapeType="1"/>
            </p:cNvSpPr>
            <p:nvPr/>
          </p:nvSpPr>
          <p:spPr bwMode="auto">
            <a:xfrm>
              <a:off x="1944" y="3184"/>
              <a:ext cx="424"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6096" name="Text Box 21">
            <a:extLst>
              <a:ext uri="{FF2B5EF4-FFF2-40B4-BE49-F238E27FC236}">
                <a16:creationId xmlns:a16="http://schemas.microsoft.com/office/drawing/2014/main" id="{6278B5FA-73C7-49EA-A3A3-ACC6D33CE536}"/>
              </a:ext>
            </a:extLst>
          </p:cNvPr>
          <p:cNvSpPr txBox="1">
            <a:spLocks noChangeArrowheads="1"/>
          </p:cNvSpPr>
          <p:nvPr/>
        </p:nvSpPr>
        <p:spPr bwMode="auto">
          <a:xfrm>
            <a:off x="533400" y="19558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A1</a:t>
            </a:r>
          </a:p>
        </p:txBody>
      </p:sp>
      <p:sp>
        <p:nvSpPr>
          <p:cNvPr id="46097" name="Text Box 22">
            <a:extLst>
              <a:ext uri="{FF2B5EF4-FFF2-40B4-BE49-F238E27FC236}">
                <a16:creationId xmlns:a16="http://schemas.microsoft.com/office/drawing/2014/main" id="{4BE48C26-7DCD-4D95-84C8-194ADDD86A03}"/>
              </a:ext>
            </a:extLst>
          </p:cNvPr>
          <p:cNvSpPr txBox="1">
            <a:spLocks noChangeArrowheads="1"/>
          </p:cNvSpPr>
          <p:nvPr/>
        </p:nvSpPr>
        <p:spPr bwMode="auto">
          <a:xfrm>
            <a:off x="1143000" y="18796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g(A1) = 2</a:t>
            </a:r>
          </a:p>
          <a:p>
            <a:pPr>
              <a:spcBef>
                <a:spcPct val="0"/>
              </a:spcBef>
              <a:buFontTx/>
              <a:buNone/>
            </a:pPr>
            <a:r>
              <a:rPr lang="en-US" altLang="en-US" sz="1600"/>
              <a:t>h(A1) = 5</a:t>
            </a:r>
            <a:endParaRPr lang="en-US" altLang="en-US" sz="2400"/>
          </a:p>
        </p:txBody>
      </p:sp>
      <p:sp>
        <p:nvSpPr>
          <p:cNvPr id="46098" name="Line 23">
            <a:extLst>
              <a:ext uri="{FF2B5EF4-FFF2-40B4-BE49-F238E27FC236}">
                <a16:creationId xmlns:a16="http://schemas.microsoft.com/office/drawing/2014/main" id="{6BD3E242-6489-4332-A209-C10BE4F97C73}"/>
              </a:ext>
            </a:extLst>
          </p:cNvPr>
          <p:cNvSpPr>
            <a:spLocks noChangeShapeType="1"/>
          </p:cNvSpPr>
          <p:nvPr/>
        </p:nvSpPr>
        <p:spPr bwMode="auto">
          <a:xfrm>
            <a:off x="800100" y="1447800"/>
            <a:ext cx="0" cy="48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9" name="Rectangle 24">
            <a:extLst>
              <a:ext uri="{FF2B5EF4-FFF2-40B4-BE49-F238E27FC236}">
                <a16:creationId xmlns:a16="http://schemas.microsoft.com/office/drawing/2014/main" id="{58DE0A88-C691-4753-A143-FC26C406A727}"/>
              </a:ext>
            </a:extLst>
          </p:cNvPr>
          <p:cNvSpPr>
            <a:spLocks noChangeArrowheads="1"/>
          </p:cNvSpPr>
          <p:nvPr/>
        </p:nvSpPr>
        <p:spPr bwMode="auto">
          <a:xfrm>
            <a:off x="66548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00" name="Rectangle 25">
            <a:extLst>
              <a:ext uri="{FF2B5EF4-FFF2-40B4-BE49-F238E27FC236}">
                <a16:creationId xmlns:a16="http://schemas.microsoft.com/office/drawing/2014/main" id="{C55E66F7-8F7A-4B0C-A15E-3A0E8A8F2513}"/>
              </a:ext>
            </a:extLst>
          </p:cNvPr>
          <p:cNvSpPr>
            <a:spLocks noChangeArrowheads="1"/>
          </p:cNvSpPr>
          <p:nvPr/>
        </p:nvSpPr>
        <p:spPr bwMode="auto">
          <a:xfrm>
            <a:off x="71120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01" name="Rectangle 26">
            <a:extLst>
              <a:ext uri="{FF2B5EF4-FFF2-40B4-BE49-F238E27FC236}">
                <a16:creationId xmlns:a16="http://schemas.microsoft.com/office/drawing/2014/main" id="{E80B2F0D-C438-4C6D-9B34-8B0F0D7C544D}"/>
              </a:ext>
            </a:extLst>
          </p:cNvPr>
          <p:cNvSpPr>
            <a:spLocks noChangeArrowheads="1"/>
          </p:cNvSpPr>
          <p:nvPr/>
        </p:nvSpPr>
        <p:spPr bwMode="auto">
          <a:xfrm>
            <a:off x="7569200" y="342900"/>
            <a:ext cx="457200" cy="457200"/>
          </a:xfrm>
          <a:prstGeom prst="rect">
            <a:avLst/>
          </a:prstGeom>
          <a:solidFill>
            <a:srgbClr val="FF33CC">
              <a:alpha val="5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02" name="Rectangle 27">
            <a:extLst>
              <a:ext uri="{FF2B5EF4-FFF2-40B4-BE49-F238E27FC236}">
                <a16:creationId xmlns:a16="http://schemas.microsoft.com/office/drawing/2014/main" id="{B2C6E8DC-F22A-4BA1-9C3A-6E6C872DA2E8}"/>
              </a:ext>
            </a:extLst>
          </p:cNvPr>
          <p:cNvSpPr>
            <a:spLocks noChangeArrowheads="1"/>
          </p:cNvSpPr>
          <p:nvPr/>
        </p:nvSpPr>
        <p:spPr bwMode="auto">
          <a:xfrm>
            <a:off x="80264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03" name="Rectangle 28">
            <a:extLst>
              <a:ext uri="{FF2B5EF4-FFF2-40B4-BE49-F238E27FC236}">
                <a16:creationId xmlns:a16="http://schemas.microsoft.com/office/drawing/2014/main" id="{14DBF4F2-42C2-41C4-8E72-8DE12CA717DC}"/>
              </a:ext>
            </a:extLst>
          </p:cNvPr>
          <p:cNvSpPr>
            <a:spLocks noChangeArrowheads="1"/>
          </p:cNvSpPr>
          <p:nvPr/>
        </p:nvSpPr>
        <p:spPr bwMode="auto">
          <a:xfrm>
            <a:off x="6654800" y="800100"/>
            <a:ext cx="4572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04" name="Rectangle 29">
            <a:extLst>
              <a:ext uri="{FF2B5EF4-FFF2-40B4-BE49-F238E27FC236}">
                <a16:creationId xmlns:a16="http://schemas.microsoft.com/office/drawing/2014/main" id="{4E0E827E-7C86-4011-BF40-603AB6E309B1}"/>
              </a:ext>
            </a:extLst>
          </p:cNvPr>
          <p:cNvSpPr>
            <a:spLocks noChangeArrowheads="1"/>
          </p:cNvSpPr>
          <p:nvPr/>
        </p:nvSpPr>
        <p:spPr bwMode="auto">
          <a:xfrm>
            <a:off x="7112000" y="8001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05" name="Rectangle 30">
            <a:extLst>
              <a:ext uri="{FF2B5EF4-FFF2-40B4-BE49-F238E27FC236}">
                <a16:creationId xmlns:a16="http://schemas.microsoft.com/office/drawing/2014/main" id="{8DFF7C31-9C00-420B-8D72-786137DA62A8}"/>
              </a:ext>
            </a:extLst>
          </p:cNvPr>
          <p:cNvSpPr>
            <a:spLocks noChangeArrowheads="1"/>
          </p:cNvSpPr>
          <p:nvPr/>
        </p:nvSpPr>
        <p:spPr bwMode="auto">
          <a:xfrm>
            <a:off x="75692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06" name="Rectangle 31">
            <a:extLst>
              <a:ext uri="{FF2B5EF4-FFF2-40B4-BE49-F238E27FC236}">
                <a16:creationId xmlns:a16="http://schemas.microsoft.com/office/drawing/2014/main" id="{8D8272E0-A71C-4196-A843-41C18AF82F33}"/>
              </a:ext>
            </a:extLst>
          </p:cNvPr>
          <p:cNvSpPr>
            <a:spLocks noChangeArrowheads="1"/>
          </p:cNvSpPr>
          <p:nvPr/>
        </p:nvSpPr>
        <p:spPr bwMode="auto">
          <a:xfrm>
            <a:off x="80264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07" name="Rectangle 32">
            <a:extLst>
              <a:ext uri="{FF2B5EF4-FFF2-40B4-BE49-F238E27FC236}">
                <a16:creationId xmlns:a16="http://schemas.microsoft.com/office/drawing/2014/main" id="{808F7733-859E-4AAF-8E41-82AA20D28898}"/>
              </a:ext>
            </a:extLst>
          </p:cNvPr>
          <p:cNvSpPr>
            <a:spLocks noChangeArrowheads="1"/>
          </p:cNvSpPr>
          <p:nvPr/>
        </p:nvSpPr>
        <p:spPr bwMode="auto">
          <a:xfrm>
            <a:off x="66548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08" name="Rectangle 33">
            <a:extLst>
              <a:ext uri="{FF2B5EF4-FFF2-40B4-BE49-F238E27FC236}">
                <a16:creationId xmlns:a16="http://schemas.microsoft.com/office/drawing/2014/main" id="{C2ADA799-37FA-43A4-A468-19BA43532EA3}"/>
              </a:ext>
            </a:extLst>
          </p:cNvPr>
          <p:cNvSpPr>
            <a:spLocks noChangeArrowheads="1"/>
          </p:cNvSpPr>
          <p:nvPr/>
        </p:nvSpPr>
        <p:spPr bwMode="auto">
          <a:xfrm>
            <a:off x="71120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09" name="Rectangle 34">
            <a:extLst>
              <a:ext uri="{FF2B5EF4-FFF2-40B4-BE49-F238E27FC236}">
                <a16:creationId xmlns:a16="http://schemas.microsoft.com/office/drawing/2014/main" id="{0303F796-E10F-4122-A332-E86FAEB2A219}"/>
              </a:ext>
            </a:extLst>
          </p:cNvPr>
          <p:cNvSpPr>
            <a:spLocks noChangeArrowheads="1"/>
          </p:cNvSpPr>
          <p:nvPr/>
        </p:nvSpPr>
        <p:spPr bwMode="auto">
          <a:xfrm>
            <a:off x="7569200" y="12573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10" name="Rectangle 35">
            <a:extLst>
              <a:ext uri="{FF2B5EF4-FFF2-40B4-BE49-F238E27FC236}">
                <a16:creationId xmlns:a16="http://schemas.microsoft.com/office/drawing/2014/main" id="{CEEADC11-5BB5-46CC-B838-8A6069496791}"/>
              </a:ext>
            </a:extLst>
          </p:cNvPr>
          <p:cNvSpPr>
            <a:spLocks noChangeArrowheads="1"/>
          </p:cNvSpPr>
          <p:nvPr/>
        </p:nvSpPr>
        <p:spPr bwMode="auto">
          <a:xfrm>
            <a:off x="80264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11" name="Rectangle 36">
            <a:extLst>
              <a:ext uri="{FF2B5EF4-FFF2-40B4-BE49-F238E27FC236}">
                <a16:creationId xmlns:a16="http://schemas.microsoft.com/office/drawing/2014/main" id="{6CB037CA-CD5E-4676-A894-53295224D025}"/>
              </a:ext>
            </a:extLst>
          </p:cNvPr>
          <p:cNvSpPr>
            <a:spLocks noChangeArrowheads="1"/>
          </p:cNvSpPr>
          <p:nvPr/>
        </p:nvSpPr>
        <p:spPr bwMode="auto">
          <a:xfrm>
            <a:off x="66548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12" name="Rectangle 37">
            <a:extLst>
              <a:ext uri="{FF2B5EF4-FFF2-40B4-BE49-F238E27FC236}">
                <a16:creationId xmlns:a16="http://schemas.microsoft.com/office/drawing/2014/main" id="{2E247D43-5210-4381-9042-EBAC092B5C59}"/>
              </a:ext>
            </a:extLst>
          </p:cNvPr>
          <p:cNvSpPr>
            <a:spLocks noChangeArrowheads="1"/>
          </p:cNvSpPr>
          <p:nvPr/>
        </p:nvSpPr>
        <p:spPr bwMode="auto">
          <a:xfrm>
            <a:off x="71120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13" name="Rectangle 38">
            <a:extLst>
              <a:ext uri="{FF2B5EF4-FFF2-40B4-BE49-F238E27FC236}">
                <a16:creationId xmlns:a16="http://schemas.microsoft.com/office/drawing/2014/main" id="{4B381583-F5E3-424E-ABED-254E8BE7C5B5}"/>
              </a:ext>
            </a:extLst>
          </p:cNvPr>
          <p:cNvSpPr>
            <a:spLocks noChangeArrowheads="1"/>
          </p:cNvSpPr>
          <p:nvPr/>
        </p:nvSpPr>
        <p:spPr bwMode="auto">
          <a:xfrm>
            <a:off x="7569200" y="17145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14" name="Rectangle 39">
            <a:extLst>
              <a:ext uri="{FF2B5EF4-FFF2-40B4-BE49-F238E27FC236}">
                <a16:creationId xmlns:a16="http://schemas.microsoft.com/office/drawing/2014/main" id="{1C649512-80FB-464A-B189-06457C3A4464}"/>
              </a:ext>
            </a:extLst>
          </p:cNvPr>
          <p:cNvSpPr>
            <a:spLocks noChangeArrowheads="1"/>
          </p:cNvSpPr>
          <p:nvPr/>
        </p:nvSpPr>
        <p:spPr bwMode="auto">
          <a:xfrm>
            <a:off x="80264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15" name="Rectangle 40">
            <a:extLst>
              <a:ext uri="{FF2B5EF4-FFF2-40B4-BE49-F238E27FC236}">
                <a16:creationId xmlns:a16="http://schemas.microsoft.com/office/drawing/2014/main" id="{26E3CB6F-51E6-4D80-B71B-5C590C79813C}"/>
              </a:ext>
            </a:extLst>
          </p:cNvPr>
          <p:cNvSpPr>
            <a:spLocks noChangeArrowheads="1"/>
          </p:cNvSpPr>
          <p:nvPr/>
        </p:nvSpPr>
        <p:spPr bwMode="auto">
          <a:xfrm>
            <a:off x="6654800" y="21717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16" name="Rectangle 41">
            <a:extLst>
              <a:ext uri="{FF2B5EF4-FFF2-40B4-BE49-F238E27FC236}">
                <a16:creationId xmlns:a16="http://schemas.microsoft.com/office/drawing/2014/main" id="{C4032EE6-9E97-4EF8-944B-786552475B36}"/>
              </a:ext>
            </a:extLst>
          </p:cNvPr>
          <p:cNvSpPr>
            <a:spLocks noChangeArrowheads="1"/>
          </p:cNvSpPr>
          <p:nvPr/>
        </p:nvSpPr>
        <p:spPr bwMode="auto">
          <a:xfrm>
            <a:off x="7112000" y="2171700"/>
            <a:ext cx="457200" cy="4572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17" name="Rectangle 42">
            <a:extLst>
              <a:ext uri="{FF2B5EF4-FFF2-40B4-BE49-F238E27FC236}">
                <a16:creationId xmlns:a16="http://schemas.microsoft.com/office/drawing/2014/main" id="{1AD83D43-29AB-4E92-A96E-7942FA3EC592}"/>
              </a:ext>
            </a:extLst>
          </p:cNvPr>
          <p:cNvSpPr>
            <a:spLocks noChangeArrowheads="1"/>
          </p:cNvSpPr>
          <p:nvPr/>
        </p:nvSpPr>
        <p:spPr bwMode="auto">
          <a:xfrm>
            <a:off x="7569200" y="21717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18" name="Rectangle 43">
            <a:extLst>
              <a:ext uri="{FF2B5EF4-FFF2-40B4-BE49-F238E27FC236}">
                <a16:creationId xmlns:a16="http://schemas.microsoft.com/office/drawing/2014/main" id="{9E899F71-C63A-4E4A-8488-69ABAB3475DC}"/>
              </a:ext>
            </a:extLst>
          </p:cNvPr>
          <p:cNvSpPr>
            <a:spLocks noChangeArrowheads="1"/>
          </p:cNvSpPr>
          <p:nvPr/>
        </p:nvSpPr>
        <p:spPr bwMode="auto">
          <a:xfrm>
            <a:off x="8026400" y="21717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19" name="Rectangle 44">
            <a:extLst>
              <a:ext uri="{FF2B5EF4-FFF2-40B4-BE49-F238E27FC236}">
                <a16:creationId xmlns:a16="http://schemas.microsoft.com/office/drawing/2014/main" id="{21405371-52DC-47EA-A53A-F2E179DAA2BF}"/>
              </a:ext>
            </a:extLst>
          </p:cNvPr>
          <p:cNvSpPr>
            <a:spLocks noChangeArrowheads="1"/>
          </p:cNvSpPr>
          <p:nvPr/>
        </p:nvSpPr>
        <p:spPr bwMode="auto">
          <a:xfrm>
            <a:off x="8483600" y="3429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20" name="Rectangle 45">
            <a:extLst>
              <a:ext uri="{FF2B5EF4-FFF2-40B4-BE49-F238E27FC236}">
                <a16:creationId xmlns:a16="http://schemas.microsoft.com/office/drawing/2014/main" id="{4AFF2E0B-EA20-4DEA-9688-D3606AF2F75E}"/>
              </a:ext>
            </a:extLst>
          </p:cNvPr>
          <p:cNvSpPr>
            <a:spLocks noChangeArrowheads="1"/>
          </p:cNvSpPr>
          <p:nvPr/>
        </p:nvSpPr>
        <p:spPr bwMode="auto">
          <a:xfrm>
            <a:off x="84836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21" name="Rectangle 46">
            <a:extLst>
              <a:ext uri="{FF2B5EF4-FFF2-40B4-BE49-F238E27FC236}">
                <a16:creationId xmlns:a16="http://schemas.microsoft.com/office/drawing/2014/main" id="{F179B1E2-A03E-40BC-9731-3FC69CCB739B}"/>
              </a:ext>
            </a:extLst>
          </p:cNvPr>
          <p:cNvSpPr>
            <a:spLocks noChangeArrowheads="1"/>
          </p:cNvSpPr>
          <p:nvPr/>
        </p:nvSpPr>
        <p:spPr bwMode="auto">
          <a:xfrm>
            <a:off x="8483600" y="12573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22" name="Rectangle 47">
            <a:extLst>
              <a:ext uri="{FF2B5EF4-FFF2-40B4-BE49-F238E27FC236}">
                <a16:creationId xmlns:a16="http://schemas.microsoft.com/office/drawing/2014/main" id="{37F3CB69-A4E3-4326-940A-2921DE2E03A2}"/>
              </a:ext>
            </a:extLst>
          </p:cNvPr>
          <p:cNvSpPr>
            <a:spLocks noChangeArrowheads="1"/>
          </p:cNvSpPr>
          <p:nvPr/>
        </p:nvSpPr>
        <p:spPr bwMode="auto">
          <a:xfrm>
            <a:off x="84836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23" name="Rectangle 48">
            <a:extLst>
              <a:ext uri="{FF2B5EF4-FFF2-40B4-BE49-F238E27FC236}">
                <a16:creationId xmlns:a16="http://schemas.microsoft.com/office/drawing/2014/main" id="{FD594A88-72D7-40BB-BAA1-DD9A18E32C8F}"/>
              </a:ext>
            </a:extLst>
          </p:cNvPr>
          <p:cNvSpPr>
            <a:spLocks noChangeArrowheads="1"/>
          </p:cNvSpPr>
          <p:nvPr/>
        </p:nvSpPr>
        <p:spPr bwMode="auto">
          <a:xfrm>
            <a:off x="8483600" y="21717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6124" name="Text Box 49">
            <a:extLst>
              <a:ext uri="{FF2B5EF4-FFF2-40B4-BE49-F238E27FC236}">
                <a16:creationId xmlns:a16="http://schemas.microsoft.com/office/drawing/2014/main" id="{EF98EC13-C2F6-411C-9771-85024C4E4F62}"/>
              </a:ext>
            </a:extLst>
          </p:cNvPr>
          <p:cNvSpPr txBox="1">
            <a:spLocks noChangeArrowheads="1"/>
          </p:cNvSpPr>
          <p:nvPr/>
        </p:nvSpPr>
        <p:spPr bwMode="auto">
          <a:xfrm>
            <a:off x="66548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6125" name="Text Box 50">
            <a:extLst>
              <a:ext uri="{FF2B5EF4-FFF2-40B4-BE49-F238E27FC236}">
                <a16:creationId xmlns:a16="http://schemas.microsoft.com/office/drawing/2014/main" id="{E43194C2-E2D2-4FFC-BA0E-53F1CD593A03}"/>
              </a:ext>
            </a:extLst>
          </p:cNvPr>
          <p:cNvSpPr txBox="1">
            <a:spLocks noChangeArrowheads="1"/>
          </p:cNvSpPr>
          <p:nvPr/>
        </p:nvSpPr>
        <p:spPr bwMode="auto">
          <a:xfrm>
            <a:off x="71120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46126" name="Text Box 51">
            <a:extLst>
              <a:ext uri="{FF2B5EF4-FFF2-40B4-BE49-F238E27FC236}">
                <a16:creationId xmlns:a16="http://schemas.microsoft.com/office/drawing/2014/main" id="{5F8650DF-FB2C-4DC4-ADED-8DBE9D810E2D}"/>
              </a:ext>
            </a:extLst>
          </p:cNvPr>
          <p:cNvSpPr txBox="1">
            <a:spLocks noChangeArrowheads="1"/>
          </p:cNvSpPr>
          <p:nvPr/>
        </p:nvSpPr>
        <p:spPr bwMode="auto">
          <a:xfrm>
            <a:off x="75692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46127" name="Text Box 52">
            <a:extLst>
              <a:ext uri="{FF2B5EF4-FFF2-40B4-BE49-F238E27FC236}">
                <a16:creationId xmlns:a16="http://schemas.microsoft.com/office/drawing/2014/main" id="{77C48828-82F9-4B2B-BC01-C738C6BCDD4C}"/>
              </a:ext>
            </a:extLst>
          </p:cNvPr>
          <p:cNvSpPr txBox="1">
            <a:spLocks noChangeArrowheads="1"/>
          </p:cNvSpPr>
          <p:nvPr/>
        </p:nvSpPr>
        <p:spPr bwMode="auto">
          <a:xfrm>
            <a:off x="80264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a:t>
            </a:r>
          </a:p>
        </p:txBody>
      </p:sp>
      <p:sp>
        <p:nvSpPr>
          <p:cNvPr id="46128" name="Text Box 53">
            <a:extLst>
              <a:ext uri="{FF2B5EF4-FFF2-40B4-BE49-F238E27FC236}">
                <a16:creationId xmlns:a16="http://schemas.microsoft.com/office/drawing/2014/main" id="{D907EE39-846C-443D-B237-7F9708FB1616}"/>
              </a:ext>
            </a:extLst>
          </p:cNvPr>
          <p:cNvSpPr txBox="1">
            <a:spLocks noChangeArrowheads="1"/>
          </p:cNvSpPr>
          <p:nvPr/>
        </p:nvSpPr>
        <p:spPr bwMode="auto">
          <a:xfrm>
            <a:off x="84836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46129" name="Text Box 54">
            <a:extLst>
              <a:ext uri="{FF2B5EF4-FFF2-40B4-BE49-F238E27FC236}">
                <a16:creationId xmlns:a16="http://schemas.microsoft.com/office/drawing/2014/main" id="{E7B6C622-F5DF-4417-B4C6-7A0DBD914291}"/>
              </a:ext>
            </a:extLst>
          </p:cNvPr>
          <p:cNvSpPr txBox="1">
            <a:spLocks noChangeArrowheads="1"/>
          </p:cNvSpPr>
          <p:nvPr/>
        </p:nvSpPr>
        <p:spPr bwMode="auto">
          <a:xfrm>
            <a:off x="6273800" y="3429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6130" name="Text Box 55">
            <a:extLst>
              <a:ext uri="{FF2B5EF4-FFF2-40B4-BE49-F238E27FC236}">
                <a16:creationId xmlns:a16="http://schemas.microsoft.com/office/drawing/2014/main" id="{F85F85D3-3B4E-44E7-8C0B-151999BD30D1}"/>
              </a:ext>
            </a:extLst>
          </p:cNvPr>
          <p:cNvSpPr txBox="1">
            <a:spLocks noChangeArrowheads="1"/>
          </p:cNvSpPr>
          <p:nvPr/>
        </p:nvSpPr>
        <p:spPr bwMode="auto">
          <a:xfrm>
            <a:off x="6273800" y="800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6131" name="Text Box 56">
            <a:extLst>
              <a:ext uri="{FF2B5EF4-FFF2-40B4-BE49-F238E27FC236}">
                <a16:creationId xmlns:a16="http://schemas.microsoft.com/office/drawing/2014/main" id="{7AF667D0-584D-4243-A4D3-F579CBEDD238}"/>
              </a:ext>
            </a:extLst>
          </p:cNvPr>
          <p:cNvSpPr txBox="1">
            <a:spLocks noChangeArrowheads="1"/>
          </p:cNvSpPr>
          <p:nvPr/>
        </p:nvSpPr>
        <p:spPr bwMode="auto">
          <a:xfrm>
            <a:off x="6273800" y="17145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6132" name="Text Box 57">
            <a:extLst>
              <a:ext uri="{FF2B5EF4-FFF2-40B4-BE49-F238E27FC236}">
                <a16:creationId xmlns:a16="http://schemas.microsoft.com/office/drawing/2014/main" id="{36CF698F-9AA6-482F-90A9-AE8BA7D6E1D7}"/>
              </a:ext>
            </a:extLst>
          </p:cNvPr>
          <p:cNvSpPr txBox="1">
            <a:spLocks noChangeArrowheads="1"/>
          </p:cNvSpPr>
          <p:nvPr/>
        </p:nvSpPr>
        <p:spPr bwMode="auto">
          <a:xfrm>
            <a:off x="6273800" y="12573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6133" name="Text Box 58">
            <a:extLst>
              <a:ext uri="{FF2B5EF4-FFF2-40B4-BE49-F238E27FC236}">
                <a16:creationId xmlns:a16="http://schemas.microsoft.com/office/drawing/2014/main" id="{C0A29ED4-C06E-4AE1-AB67-084E24256C0A}"/>
              </a:ext>
            </a:extLst>
          </p:cNvPr>
          <p:cNvSpPr txBox="1">
            <a:spLocks noChangeArrowheads="1"/>
          </p:cNvSpPr>
          <p:nvPr/>
        </p:nvSpPr>
        <p:spPr bwMode="auto">
          <a:xfrm>
            <a:off x="6273800" y="21717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46134" name="Text Box 59">
            <a:extLst>
              <a:ext uri="{FF2B5EF4-FFF2-40B4-BE49-F238E27FC236}">
                <a16:creationId xmlns:a16="http://schemas.microsoft.com/office/drawing/2014/main" id="{2BC3E4FD-DB84-4E48-BD41-7C0B626E153A}"/>
              </a:ext>
            </a:extLst>
          </p:cNvPr>
          <p:cNvSpPr txBox="1">
            <a:spLocks noChangeArrowheads="1"/>
          </p:cNvSpPr>
          <p:nvPr/>
        </p:nvSpPr>
        <p:spPr bwMode="auto">
          <a:xfrm>
            <a:off x="546100" y="3416300"/>
            <a:ext cx="577850" cy="4953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B1</a:t>
            </a:r>
          </a:p>
        </p:txBody>
      </p:sp>
      <p:sp>
        <p:nvSpPr>
          <p:cNvPr id="46135" name="Text Box 60">
            <a:extLst>
              <a:ext uri="{FF2B5EF4-FFF2-40B4-BE49-F238E27FC236}">
                <a16:creationId xmlns:a16="http://schemas.microsoft.com/office/drawing/2014/main" id="{B3F61B89-ACEE-4922-9880-B8E03B5DDD7A}"/>
              </a:ext>
            </a:extLst>
          </p:cNvPr>
          <p:cNvSpPr txBox="1">
            <a:spLocks noChangeArrowheads="1"/>
          </p:cNvSpPr>
          <p:nvPr/>
        </p:nvSpPr>
        <p:spPr bwMode="auto">
          <a:xfrm>
            <a:off x="1155700" y="33401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g(B1) = 3</a:t>
            </a:r>
          </a:p>
          <a:p>
            <a:pPr>
              <a:spcBef>
                <a:spcPct val="0"/>
              </a:spcBef>
              <a:buFontTx/>
              <a:buNone/>
            </a:pPr>
            <a:r>
              <a:rPr lang="en-US" altLang="en-US" sz="1600"/>
              <a:t>h(B1) = 4</a:t>
            </a:r>
            <a:endParaRPr lang="en-US" altLang="en-US" sz="2400"/>
          </a:p>
        </p:txBody>
      </p:sp>
      <p:sp>
        <p:nvSpPr>
          <p:cNvPr id="46136" name="Line 61">
            <a:extLst>
              <a:ext uri="{FF2B5EF4-FFF2-40B4-BE49-F238E27FC236}">
                <a16:creationId xmlns:a16="http://schemas.microsoft.com/office/drawing/2014/main" id="{B2107C65-9DC7-4B9A-95BE-D72FF1A25AD5}"/>
              </a:ext>
            </a:extLst>
          </p:cNvPr>
          <p:cNvSpPr>
            <a:spLocks noChangeShapeType="1"/>
          </p:cNvSpPr>
          <p:nvPr/>
        </p:nvSpPr>
        <p:spPr bwMode="auto">
          <a:xfrm>
            <a:off x="787400" y="2514600"/>
            <a:ext cx="0" cy="850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37" name="Text Box 66">
            <a:extLst>
              <a:ext uri="{FF2B5EF4-FFF2-40B4-BE49-F238E27FC236}">
                <a16:creationId xmlns:a16="http://schemas.microsoft.com/office/drawing/2014/main" id="{FA56D12B-FB4F-4DD5-B6B6-F03EAD888226}"/>
              </a:ext>
            </a:extLst>
          </p:cNvPr>
          <p:cNvSpPr txBox="1">
            <a:spLocks noChangeArrowheads="1"/>
          </p:cNvSpPr>
          <p:nvPr/>
        </p:nvSpPr>
        <p:spPr bwMode="auto">
          <a:xfrm>
            <a:off x="7058025" y="37465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A2</a:t>
            </a:r>
          </a:p>
        </p:txBody>
      </p:sp>
      <p:sp>
        <p:nvSpPr>
          <p:cNvPr id="46138" name="Text Box 67">
            <a:extLst>
              <a:ext uri="{FF2B5EF4-FFF2-40B4-BE49-F238E27FC236}">
                <a16:creationId xmlns:a16="http://schemas.microsoft.com/office/drawing/2014/main" id="{AA274E0F-0AFD-4616-A3DC-C0DB0217227B}"/>
              </a:ext>
            </a:extLst>
          </p:cNvPr>
          <p:cNvSpPr txBox="1">
            <a:spLocks noChangeArrowheads="1"/>
          </p:cNvSpPr>
          <p:nvPr/>
        </p:nvSpPr>
        <p:spPr bwMode="auto">
          <a:xfrm>
            <a:off x="7542213" y="7747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B3</a:t>
            </a:r>
          </a:p>
        </p:txBody>
      </p:sp>
      <p:sp>
        <p:nvSpPr>
          <p:cNvPr id="46139" name="Text Box 68">
            <a:extLst>
              <a:ext uri="{FF2B5EF4-FFF2-40B4-BE49-F238E27FC236}">
                <a16:creationId xmlns:a16="http://schemas.microsoft.com/office/drawing/2014/main" id="{EFD55077-3186-46EE-95D0-BAFAA6D4C1C5}"/>
              </a:ext>
            </a:extLst>
          </p:cNvPr>
          <p:cNvSpPr txBox="1">
            <a:spLocks noChangeArrowheads="1"/>
          </p:cNvSpPr>
          <p:nvPr/>
        </p:nvSpPr>
        <p:spPr bwMode="auto">
          <a:xfrm>
            <a:off x="7953375" y="382588"/>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A4</a:t>
            </a:r>
          </a:p>
        </p:txBody>
      </p:sp>
      <p:sp>
        <p:nvSpPr>
          <p:cNvPr id="46140" name="Text Box 69">
            <a:extLst>
              <a:ext uri="{FF2B5EF4-FFF2-40B4-BE49-F238E27FC236}">
                <a16:creationId xmlns:a16="http://schemas.microsoft.com/office/drawing/2014/main" id="{3B32813E-E0C6-4388-B1EA-0B469AC0CF1A}"/>
              </a:ext>
            </a:extLst>
          </p:cNvPr>
          <p:cNvSpPr txBox="1">
            <a:spLocks noChangeArrowheads="1"/>
          </p:cNvSpPr>
          <p:nvPr/>
        </p:nvSpPr>
        <p:spPr bwMode="auto">
          <a:xfrm>
            <a:off x="6623050" y="373063"/>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A1</a:t>
            </a:r>
          </a:p>
        </p:txBody>
      </p:sp>
      <p:sp>
        <p:nvSpPr>
          <p:cNvPr id="46141" name="Text Box 70">
            <a:extLst>
              <a:ext uri="{FF2B5EF4-FFF2-40B4-BE49-F238E27FC236}">
                <a16:creationId xmlns:a16="http://schemas.microsoft.com/office/drawing/2014/main" id="{0AC97DBA-F669-49B9-8A46-E25AE941C23E}"/>
              </a:ext>
            </a:extLst>
          </p:cNvPr>
          <p:cNvSpPr txBox="1">
            <a:spLocks noChangeArrowheads="1"/>
          </p:cNvSpPr>
          <p:nvPr/>
        </p:nvSpPr>
        <p:spPr bwMode="auto">
          <a:xfrm>
            <a:off x="6600825" y="79375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B1</a:t>
            </a:r>
          </a:p>
        </p:txBody>
      </p:sp>
      <p:sp>
        <p:nvSpPr>
          <p:cNvPr id="46142" name="Text Box 71">
            <a:extLst>
              <a:ext uri="{FF2B5EF4-FFF2-40B4-BE49-F238E27FC236}">
                <a16:creationId xmlns:a16="http://schemas.microsoft.com/office/drawing/2014/main" id="{EDD36D99-906F-4E24-9C9F-3AA82B7665C8}"/>
              </a:ext>
            </a:extLst>
          </p:cNvPr>
          <p:cNvSpPr txBox="1">
            <a:spLocks noChangeArrowheads="1"/>
          </p:cNvSpPr>
          <p:nvPr/>
        </p:nvSpPr>
        <p:spPr bwMode="auto">
          <a:xfrm>
            <a:off x="7502525" y="1241425"/>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C3</a:t>
            </a:r>
          </a:p>
        </p:txBody>
      </p:sp>
      <p:sp>
        <p:nvSpPr>
          <p:cNvPr id="46143" name="Text Box 72">
            <a:extLst>
              <a:ext uri="{FF2B5EF4-FFF2-40B4-BE49-F238E27FC236}">
                <a16:creationId xmlns:a16="http://schemas.microsoft.com/office/drawing/2014/main" id="{C73F91F4-CC7C-4463-927A-563FA39779AD}"/>
              </a:ext>
            </a:extLst>
          </p:cNvPr>
          <p:cNvSpPr txBox="1">
            <a:spLocks noChangeArrowheads="1"/>
          </p:cNvSpPr>
          <p:nvPr/>
        </p:nvSpPr>
        <p:spPr bwMode="auto">
          <a:xfrm>
            <a:off x="7996238" y="7747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B665C83B-1AAC-4259-96D7-03769546870E}"/>
              </a:ext>
            </a:extLst>
          </p:cNvPr>
          <p:cNvSpPr txBox="1">
            <a:spLocks noChangeArrowheads="1"/>
          </p:cNvSpPr>
          <p:nvPr/>
        </p:nvSpPr>
        <p:spPr bwMode="auto">
          <a:xfrm>
            <a:off x="6032500" y="3530600"/>
            <a:ext cx="533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a:p>
            <a:pPr>
              <a:spcBef>
                <a:spcPct val="0"/>
              </a:spcBef>
              <a:buFontTx/>
              <a:buNone/>
            </a:pPr>
            <a:endParaRPr lang="en-US" altLang="en-US" sz="2400"/>
          </a:p>
          <a:p>
            <a:pPr>
              <a:spcBef>
                <a:spcPct val="0"/>
              </a:spcBef>
              <a:buFontTx/>
              <a:buNone/>
            </a:pPr>
            <a:r>
              <a:rPr lang="en-US" altLang="en-US" sz="2400" b="1"/>
              <a:t>Operators</a:t>
            </a:r>
            <a:r>
              <a:rPr lang="en-US" altLang="en-US" sz="2400"/>
              <a:t>: (in order)</a:t>
            </a:r>
          </a:p>
          <a:p>
            <a:pPr>
              <a:spcBef>
                <a:spcPct val="0"/>
              </a:spcBef>
            </a:pPr>
            <a:r>
              <a:rPr lang="en-US" altLang="en-US" sz="2400" b="1">
                <a:latin typeface="Courier New" panose="02070309020205020404" pitchFamily="49" charset="0"/>
              </a:rPr>
              <a:t>go_left</a:t>
            </a:r>
            <a:r>
              <a:rPr lang="en-US" altLang="en-US" sz="2400"/>
              <a:t>(n) </a:t>
            </a:r>
          </a:p>
          <a:p>
            <a:pPr>
              <a:spcBef>
                <a:spcPct val="0"/>
              </a:spcBef>
            </a:pPr>
            <a:r>
              <a:rPr lang="en-US" altLang="en-US" sz="2400" b="1">
                <a:latin typeface="Courier New" panose="02070309020205020404" pitchFamily="49" charset="0"/>
              </a:rPr>
              <a:t>go_down</a:t>
            </a:r>
            <a:r>
              <a:rPr lang="en-US" altLang="en-US" sz="2400"/>
              <a:t>(n) </a:t>
            </a:r>
          </a:p>
          <a:p>
            <a:pPr>
              <a:spcBef>
                <a:spcPct val="0"/>
              </a:spcBef>
            </a:pPr>
            <a:r>
              <a:rPr lang="en-US" altLang="en-US" sz="2400" b="1">
                <a:latin typeface="Courier New" panose="02070309020205020404" pitchFamily="49" charset="0"/>
              </a:rPr>
              <a:t>go_right</a:t>
            </a:r>
            <a:r>
              <a:rPr lang="en-US" altLang="en-US" sz="2400"/>
              <a:t>(n) </a:t>
            </a:r>
          </a:p>
          <a:p>
            <a:pPr>
              <a:spcBef>
                <a:spcPct val="0"/>
              </a:spcBef>
              <a:buFontTx/>
              <a:buNone/>
            </a:pPr>
            <a:r>
              <a:rPr lang="en-US" altLang="en-US" sz="2400"/>
              <a:t>each operator costs 1.</a:t>
            </a:r>
          </a:p>
          <a:p>
            <a:pPr>
              <a:spcBef>
                <a:spcPct val="0"/>
              </a:spcBef>
              <a:buFontTx/>
              <a:buNone/>
            </a:pPr>
            <a:endParaRPr lang="en-US" altLang="en-US" sz="2400"/>
          </a:p>
        </p:txBody>
      </p:sp>
      <p:sp>
        <p:nvSpPr>
          <p:cNvPr id="47107" name="Text Box 3">
            <a:extLst>
              <a:ext uri="{FF2B5EF4-FFF2-40B4-BE49-F238E27FC236}">
                <a16:creationId xmlns:a16="http://schemas.microsoft.com/office/drawing/2014/main" id="{629EBE79-A673-405A-A468-93756CD530DC}"/>
              </a:ext>
            </a:extLst>
          </p:cNvPr>
          <p:cNvSpPr txBox="1">
            <a:spLocks noChangeArrowheads="1"/>
          </p:cNvSpPr>
          <p:nvPr/>
        </p:nvSpPr>
        <p:spPr bwMode="auto">
          <a:xfrm>
            <a:off x="533400" y="9144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A2</a:t>
            </a:r>
          </a:p>
        </p:txBody>
      </p:sp>
      <p:sp>
        <p:nvSpPr>
          <p:cNvPr id="47108" name="Text Box 4">
            <a:extLst>
              <a:ext uri="{FF2B5EF4-FFF2-40B4-BE49-F238E27FC236}">
                <a16:creationId xmlns:a16="http://schemas.microsoft.com/office/drawing/2014/main" id="{1B730E6B-A6A9-4608-8ABB-8D4EF630118F}"/>
              </a:ext>
            </a:extLst>
          </p:cNvPr>
          <p:cNvSpPr txBox="1">
            <a:spLocks noChangeArrowheads="1"/>
          </p:cNvSpPr>
          <p:nvPr/>
        </p:nvSpPr>
        <p:spPr bwMode="auto">
          <a:xfrm>
            <a:off x="2514600" y="2286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A3</a:t>
            </a:r>
          </a:p>
        </p:txBody>
      </p:sp>
      <p:sp>
        <p:nvSpPr>
          <p:cNvPr id="47109" name="Text Box 5">
            <a:extLst>
              <a:ext uri="{FF2B5EF4-FFF2-40B4-BE49-F238E27FC236}">
                <a16:creationId xmlns:a16="http://schemas.microsoft.com/office/drawing/2014/main" id="{B94CA633-4F0B-4EE8-B09F-C19E921FB331}"/>
              </a:ext>
            </a:extLst>
          </p:cNvPr>
          <p:cNvSpPr txBox="1">
            <a:spLocks noChangeArrowheads="1"/>
          </p:cNvSpPr>
          <p:nvPr/>
        </p:nvSpPr>
        <p:spPr bwMode="auto">
          <a:xfrm>
            <a:off x="2514600" y="914400"/>
            <a:ext cx="5492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B3</a:t>
            </a:r>
          </a:p>
        </p:txBody>
      </p:sp>
      <p:sp>
        <p:nvSpPr>
          <p:cNvPr id="47110" name="Text Box 6">
            <a:extLst>
              <a:ext uri="{FF2B5EF4-FFF2-40B4-BE49-F238E27FC236}">
                <a16:creationId xmlns:a16="http://schemas.microsoft.com/office/drawing/2014/main" id="{004EEF1D-4C69-4FBA-96CD-266B155BD2E4}"/>
              </a:ext>
            </a:extLst>
          </p:cNvPr>
          <p:cNvSpPr txBox="1">
            <a:spLocks noChangeArrowheads="1"/>
          </p:cNvSpPr>
          <p:nvPr/>
        </p:nvSpPr>
        <p:spPr bwMode="auto">
          <a:xfrm>
            <a:off x="4495800" y="9144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A4</a:t>
            </a:r>
          </a:p>
        </p:txBody>
      </p:sp>
      <p:sp>
        <p:nvSpPr>
          <p:cNvPr id="47111" name="Text Box 7">
            <a:extLst>
              <a:ext uri="{FF2B5EF4-FFF2-40B4-BE49-F238E27FC236}">
                <a16:creationId xmlns:a16="http://schemas.microsoft.com/office/drawing/2014/main" id="{8A6EF5AC-EC58-47BE-B449-BBA3C53F25B4}"/>
              </a:ext>
            </a:extLst>
          </p:cNvPr>
          <p:cNvSpPr txBox="1">
            <a:spLocks noChangeArrowheads="1"/>
          </p:cNvSpPr>
          <p:nvPr/>
        </p:nvSpPr>
        <p:spPr bwMode="auto">
          <a:xfrm>
            <a:off x="1143000" y="8382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g(A2) = 1</a:t>
            </a:r>
          </a:p>
          <a:p>
            <a:pPr>
              <a:spcBef>
                <a:spcPct val="0"/>
              </a:spcBef>
              <a:buFontTx/>
              <a:buNone/>
            </a:pPr>
            <a:r>
              <a:rPr lang="en-US" altLang="en-US" sz="1600"/>
              <a:t>h(A2) = 4</a:t>
            </a:r>
            <a:endParaRPr lang="en-US" altLang="en-US" sz="2400"/>
          </a:p>
        </p:txBody>
      </p:sp>
      <p:sp>
        <p:nvSpPr>
          <p:cNvPr id="47112" name="Text Box 8">
            <a:extLst>
              <a:ext uri="{FF2B5EF4-FFF2-40B4-BE49-F238E27FC236}">
                <a16:creationId xmlns:a16="http://schemas.microsoft.com/office/drawing/2014/main" id="{C5C2F3E4-1C0D-47CA-8281-3437BE971E42}"/>
              </a:ext>
            </a:extLst>
          </p:cNvPr>
          <p:cNvSpPr txBox="1">
            <a:spLocks noChangeArrowheads="1"/>
          </p:cNvSpPr>
          <p:nvPr/>
        </p:nvSpPr>
        <p:spPr bwMode="auto">
          <a:xfrm>
            <a:off x="3124200" y="8382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g(B3) = 1</a:t>
            </a:r>
          </a:p>
          <a:p>
            <a:pPr>
              <a:spcBef>
                <a:spcPct val="0"/>
              </a:spcBef>
              <a:buFontTx/>
              <a:buNone/>
            </a:pPr>
            <a:r>
              <a:rPr lang="en-US" altLang="en-US" sz="1600"/>
              <a:t>h(B3) = 4</a:t>
            </a:r>
            <a:endParaRPr lang="en-US" altLang="en-US" sz="2400"/>
          </a:p>
        </p:txBody>
      </p:sp>
      <p:sp>
        <p:nvSpPr>
          <p:cNvPr id="47113" name="Text Box 9">
            <a:extLst>
              <a:ext uri="{FF2B5EF4-FFF2-40B4-BE49-F238E27FC236}">
                <a16:creationId xmlns:a16="http://schemas.microsoft.com/office/drawing/2014/main" id="{E8448C34-0679-4C21-8B3E-DFCD6B31C38A}"/>
              </a:ext>
            </a:extLst>
          </p:cNvPr>
          <p:cNvSpPr txBox="1">
            <a:spLocks noChangeArrowheads="1"/>
          </p:cNvSpPr>
          <p:nvPr/>
        </p:nvSpPr>
        <p:spPr bwMode="auto">
          <a:xfrm>
            <a:off x="5105400" y="8382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g(A4) = 1</a:t>
            </a:r>
          </a:p>
          <a:p>
            <a:pPr>
              <a:spcBef>
                <a:spcPct val="0"/>
              </a:spcBef>
              <a:buFontTx/>
              <a:buNone/>
            </a:pPr>
            <a:r>
              <a:rPr lang="en-US" altLang="en-US" sz="1600"/>
              <a:t>h(A4) = 6</a:t>
            </a:r>
            <a:endParaRPr lang="en-US" altLang="en-US" sz="2400"/>
          </a:p>
        </p:txBody>
      </p:sp>
      <p:grpSp>
        <p:nvGrpSpPr>
          <p:cNvPr id="47114" name="Group 10">
            <a:extLst>
              <a:ext uri="{FF2B5EF4-FFF2-40B4-BE49-F238E27FC236}">
                <a16:creationId xmlns:a16="http://schemas.microsoft.com/office/drawing/2014/main" id="{E5C7C9A2-40FF-4397-B3D1-6C16AEBAF3B4}"/>
              </a:ext>
            </a:extLst>
          </p:cNvPr>
          <p:cNvGrpSpPr>
            <a:grpSpLocks/>
          </p:cNvGrpSpPr>
          <p:nvPr/>
        </p:nvGrpSpPr>
        <p:grpSpPr bwMode="auto">
          <a:xfrm>
            <a:off x="1128713" y="773113"/>
            <a:ext cx="3367087" cy="95250"/>
            <a:chOff x="711" y="495"/>
            <a:chExt cx="2121" cy="60"/>
          </a:xfrm>
        </p:grpSpPr>
        <p:sp>
          <p:nvSpPr>
            <p:cNvPr id="47175" name="Line 11">
              <a:extLst>
                <a:ext uri="{FF2B5EF4-FFF2-40B4-BE49-F238E27FC236}">
                  <a16:creationId xmlns:a16="http://schemas.microsoft.com/office/drawing/2014/main" id="{319638CD-DD00-4D53-9C8C-A11BD5DC5F54}"/>
                </a:ext>
              </a:extLst>
            </p:cNvPr>
            <p:cNvSpPr>
              <a:spLocks noChangeShapeType="1"/>
            </p:cNvSpPr>
            <p:nvPr/>
          </p:nvSpPr>
          <p:spPr bwMode="auto">
            <a:xfrm>
              <a:off x="1776" y="507"/>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6" name="Line 12">
              <a:extLst>
                <a:ext uri="{FF2B5EF4-FFF2-40B4-BE49-F238E27FC236}">
                  <a16:creationId xmlns:a16="http://schemas.microsoft.com/office/drawing/2014/main" id="{0177B345-1EF1-47C9-B4CF-25B16604996B}"/>
                </a:ext>
              </a:extLst>
            </p:cNvPr>
            <p:cNvSpPr>
              <a:spLocks noChangeShapeType="1"/>
            </p:cNvSpPr>
            <p:nvPr/>
          </p:nvSpPr>
          <p:spPr bwMode="auto">
            <a:xfrm flipH="1">
              <a:off x="711" y="495"/>
              <a:ext cx="894"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7" name="Line 13">
              <a:extLst>
                <a:ext uri="{FF2B5EF4-FFF2-40B4-BE49-F238E27FC236}">
                  <a16:creationId xmlns:a16="http://schemas.microsoft.com/office/drawing/2014/main" id="{E865A1F2-77A3-4834-ABC1-CD8538FAFB0E}"/>
                </a:ext>
              </a:extLst>
            </p:cNvPr>
            <p:cNvSpPr>
              <a:spLocks noChangeShapeType="1"/>
            </p:cNvSpPr>
            <p:nvPr/>
          </p:nvSpPr>
          <p:spPr bwMode="auto">
            <a:xfrm>
              <a:off x="1920" y="495"/>
              <a:ext cx="912"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7115" name="Text Box 14">
            <a:extLst>
              <a:ext uri="{FF2B5EF4-FFF2-40B4-BE49-F238E27FC236}">
                <a16:creationId xmlns:a16="http://schemas.microsoft.com/office/drawing/2014/main" id="{D99BC5A7-2F14-44C7-82EB-63A29A56956F}"/>
              </a:ext>
            </a:extLst>
          </p:cNvPr>
          <p:cNvSpPr txBox="1">
            <a:spLocks noChangeArrowheads="1"/>
          </p:cNvSpPr>
          <p:nvPr/>
        </p:nvSpPr>
        <p:spPr bwMode="auto">
          <a:xfrm>
            <a:off x="1701800" y="2654300"/>
            <a:ext cx="577850" cy="4953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C3</a:t>
            </a:r>
          </a:p>
        </p:txBody>
      </p:sp>
      <p:sp>
        <p:nvSpPr>
          <p:cNvPr id="47116" name="Text Box 15">
            <a:extLst>
              <a:ext uri="{FF2B5EF4-FFF2-40B4-BE49-F238E27FC236}">
                <a16:creationId xmlns:a16="http://schemas.microsoft.com/office/drawing/2014/main" id="{704B638C-3E65-4E47-B085-C2CD8474F68E}"/>
              </a:ext>
            </a:extLst>
          </p:cNvPr>
          <p:cNvSpPr txBox="1">
            <a:spLocks noChangeArrowheads="1"/>
          </p:cNvSpPr>
          <p:nvPr/>
        </p:nvSpPr>
        <p:spPr bwMode="auto">
          <a:xfrm>
            <a:off x="3327400" y="2654300"/>
            <a:ext cx="5492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B4</a:t>
            </a:r>
          </a:p>
        </p:txBody>
      </p:sp>
      <p:sp>
        <p:nvSpPr>
          <p:cNvPr id="47117" name="Text Box 16">
            <a:extLst>
              <a:ext uri="{FF2B5EF4-FFF2-40B4-BE49-F238E27FC236}">
                <a16:creationId xmlns:a16="http://schemas.microsoft.com/office/drawing/2014/main" id="{83EECEB6-8A1A-4853-B3D2-74033293F772}"/>
              </a:ext>
            </a:extLst>
          </p:cNvPr>
          <p:cNvSpPr txBox="1">
            <a:spLocks noChangeArrowheads="1"/>
          </p:cNvSpPr>
          <p:nvPr/>
        </p:nvSpPr>
        <p:spPr bwMode="auto">
          <a:xfrm>
            <a:off x="2311400" y="25781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g(C3) = 2</a:t>
            </a:r>
          </a:p>
          <a:p>
            <a:pPr>
              <a:spcBef>
                <a:spcPct val="0"/>
              </a:spcBef>
              <a:buFontTx/>
              <a:buNone/>
            </a:pPr>
            <a:r>
              <a:rPr lang="en-US" altLang="en-US" sz="1600"/>
              <a:t>h(C3) = 3</a:t>
            </a:r>
            <a:endParaRPr lang="en-US" altLang="en-US" sz="2400"/>
          </a:p>
        </p:txBody>
      </p:sp>
      <p:sp>
        <p:nvSpPr>
          <p:cNvPr id="47118" name="Text Box 17">
            <a:extLst>
              <a:ext uri="{FF2B5EF4-FFF2-40B4-BE49-F238E27FC236}">
                <a16:creationId xmlns:a16="http://schemas.microsoft.com/office/drawing/2014/main" id="{5EF009FA-7530-4BE6-BA1E-4A749E3E6531}"/>
              </a:ext>
            </a:extLst>
          </p:cNvPr>
          <p:cNvSpPr txBox="1">
            <a:spLocks noChangeArrowheads="1"/>
          </p:cNvSpPr>
          <p:nvPr/>
        </p:nvSpPr>
        <p:spPr bwMode="auto">
          <a:xfrm>
            <a:off x="3937000" y="25781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g(B4) = 2</a:t>
            </a:r>
          </a:p>
          <a:p>
            <a:pPr>
              <a:spcBef>
                <a:spcPct val="0"/>
              </a:spcBef>
              <a:buFontTx/>
              <a:buNone/>
            </a:pPr>
            <a:r>
              <a:rPr lang="en-US" altLang="en-US" sz="1600"/>
              <a:t>h(B4) = 5</a:t>
            </a:r>
            <a:endParaRPr lang="en-US" altLang="en-US" sz="2400"/>
          </a:p>
        </p:txBody>
      </p:sp>
      <p:grpSp>
        <p:nvGrpSpPr>
          <p:cNvPr id="47119" name="Group 18">
            <a:extLst>
              <a:ext uri="{FF2B5EF4-FFF2-40B4-BE49-F238E27FC236}">
                <a16:creationId xmlns:a16="http://schemas.microsoft.com/office/drawing/2014/main" id="{F328BFEA-CACF-4DD2-BE3B-A5F9EE807626}"/>
              </a:ext>
            </a:extLst>
          </p:cNvPr>
          <p:cNvGrpSpPr>
            <a:grpSpLocks/>
          </p:cNvGrpSpPr>
          <p:nvPr/>
        </p:nvGrpSpPr>
        <p:grpSpPr bwMode="auto">
          <a:xfrm>
            <a:off x="2222500" y="1511300"/>
            <a:ext cx="1143000" cy="1092200"/>
            <a:chOff x="1312" y="3184"/>
            <a:chExt cx="1056" cy="312"/>
          </a:xfrm>
        </p:grpSpPr>
        <p:sp>
          <p:nvSpPr>
            <p:cNvPr id="47173" name="Line 19">
              <a:extLst>
                <a:ext uri="{FF2B5EF4-FFF2-40B4-BE49-F238E27FC236}">
                  <a16:creationId xmlns:a16="http://schemas.microsoft.com/office/drawing/2014/main" id="{988F95B7-0C44-418D-8963-8A103CC40BD6}"/>
                </a:ext>
              </a:extLst>
            </p:cNvPr>
            <p:cNvSpPr>
              <a:spLocks noChangeShapeType="1"/>
            </p:cNvSpPr>
            <p:nvPr/>
          </p:nvSpPr>
          <p:spPr bwMode="auto">
            <a:xfrm flipH="1">
              <a:off x="1312" y="3184"/>
              <a:ext cx="424"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4" name="Line 20">
              <a:extLst>
                <a:ext uri="{FF2B5EF4-FFF2-40B4-BE49-F238E27FC236}">
                  <a16:creationId xmlns:a16="http://schemas.microsoft.com/office/drawing/2014/main" id="{362CE654-837E-4477-8C76-4CEE0B4E391C}"/>
                </a:ext>
              </a:extLst>
            </p:cNvPr>
            <p:cNvSpPr>
              <a:spLocks noChangeShapeType="1"/>
            </p:cNvSpPr>
            <p:nvPr/>
          </p:nvSpPr>
          <p:spPr bwMode="auto">
            <a:xfrm>
              <a:off x="1944" y="3184"/>
              <a:ext cx="424"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7120" name="Text Box 21">
            <a:extLst>
              <a:ext uri="{FF2B5EF4-FFF2-40B4-BE49-F238E27FC236}">
                <a16:creationId xmlns:a16="http://schemas.microsoft.com/office/drawing/2014/main" id="{CF4CBF9F-0A15-4B8D-9518-5C825755DAB3}"/>
              </a:ext>
            </a:extLst>
          </p:cNvPr>
          <p:cNvSpPr txBox="1">
            <a:spLocks noChangeArrowheads="1"/>
          </p:cNvSpPr>
          <p:nvPr/>
        </p:nvSpPr>
        <p:spPr bwMode="auto">
          <a:xfrm>
            <a:off x="533400" y="1955800"/>
            <a:ext cx="5667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A1</a:t>
            </a:r>
          </a:p>
        </p:txBody>
      </p:sp>
      <p:sp>
        <p:nvSpPr>
          <p:cNvPr id="47121" name="Text Box 22">
            <a:extLst>
              <a:ext uri="{FF2B5EF4-FFF2-40B4-BE49-F238E27FC236}">
                <a16:creationId xmlns:a16="http://schemas.microsoft.com/office/drawing/2014/main" id="{78853765-5554-4F32-96D2-0DC306C482B6}"/>
              </a:ext>
            </a:extLst>
          </p:cNvPr>
          <p:cNvSpPr txBox="1">
            <a:spLocks noChangeArrowheads="1"/>
          </p:cNvSpPr>
          <p:nvPr/>
        </p:nvSpPr>
        <p:spPr bwMode="auto">
          <a:xfrm>
            <a:off x="1143000" y="18796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g(A1) = 2</a:t>
            </a:r>
          </a:p>
          <a:p>
            <a:pPr>
              <a:spcBef>
                <a:spcPct val="0"/>
              </a:spcBef>
              <a:buFontTx/>
              <a:buNone/>
            </a:pPr>
            <a:r>
              <a:rPr lang="en-US" altLang="en-US" sz="1600"/>
              <a:t>h(A1) = 5</a:t>
            </a:r>
            <a:endParaRPr lang="en-US" altLang="en-US" sz="2400"/>
          </a:p>
        </p:txBody>
      </p:sp>
      <p:sp>
        <p:nvSpPr>
          <p:cNvPr id="47122" name="Line 23">
            <a:extLst>
              <a:ext uri="{FF2B5EF4-FFF2-40B4-BE49-F238E27FC236}">
                <a16:creationId xmlns:a16="http://schemas.microsoft.com/office/drawing/2014/main" id="{5F0015D9-6EAC-4AE3-B02C-35D209C367CD}"/>
              </a:ext>
            </a:extLst>
          </p:cNvPr>
          <p:cNvSpPr>
            <a:spLocks noChangeShapeType="1"/>
          </p:cNvSpPr>
          <p:nvPr/>
        </p:nvSpPr>
        <p:spPr bwMode="auto">
          <a:xfrm>
            <a:off x="800100" y="1447800"/>
            <a:ext cx="0" cy="48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3" name="Rectangle 24">
            <a:extLst>
              <a:ext uri="{FF2B5EF4-FFF2-40B4-BE49-F238E27FC236}">
                <a16:creationId xmlns:a16="http://schemas.microsoft.com/office/drawing/2014/main" id="{388BCF0E-58F2-421F-B8D9-91788E3A254F}"/>
              </a:ext>
            </a:extLst>
          </p:cNvPr>
          <p:cNvSpPr>
            <a:spLocks noChangeArrowheads="1"/>
          </p:cNvSpPr>
          <p:nvPr/>
        </p:nvSpPr>
        <p:spPr bwMode="auto">
          <a:xfrm>
            <a:off x="66548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24" name="Rectangle 25">
            <a:extLst>
              <a:ext uri="{FF2B5EF4-FFF2-40B4-BE49-F238E27FC236}">
                <a16:creationId xmlns:a16="http://schemas.microsoft.com/office/drawing/2014/main" id="{88CCE3A3-10C9-4E8A-9992-8E4E142F65A9}"/>
              </a:ext>
            </a:extLst>
          </p:cNvPr>
          <p:cNvSpPr>
            <a:spLocks noChangeArrowheads="1"/>
          </p:cNvSpPr>
          <p:nvPr/>
        </p:nvSpPr>
        <p:spPr bwMode="auto">
          <a:xfrm>
            <a:off x="71120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25" name="Rectangle 26">
            <a:extLst>
              <a:ext uri="{FF2B5EF4-FFF2-40B4-BE49-F238E27FC236}">
                <a16:creationId xmlns:a16="http://schemas.microsoft.com/office/drawing/2014/main" id="{4A5CF6EB-903B-4204-8263-BDFC121F25E4}"/>
              </a:ext>
            </a:extLst>
          </p:cNvPr>
          <p:cNvSpPr>
            <a:spLocks noChangeArrowheads="1"/>
          </p:cNvSpPr>
          <p:nvPr/>
        </p:nvSpPr>
        <p:spPr bwMode="auto">
          <a:xfrm>
            <a:off x="7569200" y="342900"/>
            <a:ext cx="457200" cy="457200"/>
          </a:xfrm>
          <a:prstGeom prst="rect">
            <a:avLst/>
          </a:prstGeom>
          <a:solidFill>
            <a:srgbClr val="FF33CC">
              <a:alpha val="5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26" name="Rectangle 27">
            <a:extLst>
              <a:ext uri="{FF2B5EF4-FFF2-40B4-BE49-F238E27FC236}">
                <a16:creationId xmlns:a16="http://schemas.microsoft.com/office/drawing/2014/main" id="{F75C2DD3-9240-4EFE-B160-A71B0C4C144A}"/>
              </a:ext>
            </a:extLst>
          </p:cNvPr>
          <p:cNvSpPr>
            <a:spLocks noChangeArrowheads="1"/>
          </p:cNvSpPr>
          <p:nvPr/>
        </p:nvSpPr>
        <p:spPr bwMode="auto">
          <a:xfrm>
            <a:off x="8026400" y="3429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27" name="Rectangle 28">
            <a:extLst>
              <a:ext uri="{FF2B5EF4-FFF2-40B4-BE49-F238E27FC236}">
                <a16:creationId xmlns:a16="http://schemas.microsoft.com/office/drawing/2014/main" id="{A677BC7D-2722-4A81-9A5D-16F21F7DF413}"/>
              </a:ext>
            </a:extLst>
          </p:cNvPr>
          <p:cNvSpPr>
            <a:spLocks noChangeArrowheads="1"/>
          </p:cNvSpPr>
          <p:nvPr/>
        </p:nvSpPr>
        <p:spPr bwMode="auto">
          <a:xfrm>
            <a:off x="6654800" y="800100"/>
            <a:ext cx="4572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28" name="Rectangle 29">
            <a:extLst>
              <a:ext uri="{FF2B5EF4-FFF2-40B4-BE49-F238E27FC236}">
                <a16:creationId xmlns:a16="http://schemas.microsoft.com/office/drawing/2014/main" id="{158155DD-9809-46EA-9EA9-3CF84B234F94}"/>
              </a:ext>
            </a:extLst>
          </p:cNvPr>
          <p:cNvSpPr>
            <a:spLocks noChangeArrowheads="1"/>
          </p:cNvSpPr>
          <p:nvPr/>
        </p:nvSpPr>
        <p:spPr bwMode="auto">
          <a:xfrm>
            <a:off x="7112000" y="8001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29" name="Rectangle 30">
            <a:extLst>
              <a:ext uri="{FF2B5EF4-FFF2-40B4-BE49-F238E27FC236}">
                <a16:creationId xmlns:a16="http://schemas.microsoft.com/office/drawing/2014/main" id="{E407BC3A-9F2D-4D0A-9148-4CA6711FFCBF}"/>
              </a:ext>
            </a:extLst>
          </p:cNvPr>
          <p:cNvSpPr>
            <a:spLocks noChangeArrowheads="1"/>
          </p:cNvSpPr>
          <p:nvPr/>
        </p:nvSpPr>
        <p:spPr bwMode="auto">
          <a:xfrm>
            <a:off x="75692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30" name="Rectangle 31">
            <a:extLst>
              <a:ext uri="{FF2B5EF4-FFF2-40B4-BE49-F238E27FC236}">
                <a16:creationId xmlns:a16="http://schemas.microsoft.com/office/drawing/2014/main" id="{3AF595F9-893D-49F1-AD7F-62870E8B92B5}"/>
              </a:ext>
            </a:extLst>
          </p:cNvPr>
          <p:cNvSpPr>
            <a:spLocks noChangeArrowheads="1"/>
          </p:cNvSpPr>
          <p:nvPr/>
        </p:nvSpPr>
        <p:spPr bwMode="auto">
          <a:xfrm>
            <a:off x="80264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31" name="Rectangle 32">
            <a:extLst>
              <a:ext uri="{FF2B5EF4-FFF2-40B4-BE49-F238E27FC236}">
                <a16:creationId xmlns:a16="http://schemas.microsoft.com/office/drawing/2014/main" id="{9B189CFB-E3CA-4C8D-9149-C1D910FFEDAA}"/>
              </a:ext>
            </a:extLst>
          </p:cNvPr>
          <p:cNvSpPr>
            <a:spLocks noChangeArrowheads="1"/>
          </p:cNvSpPr>
          <p:nvPr/>
        </p:nvSpPr>
        <p:spPr bwMode="auto">
          <a:xfrm>
            <a:off x="66548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32" name="Rectangle 33">
            <a:extLst>
              <a:ext uri="{FF2B5EF4-FFF2-40B4-BE49-F238E27FC236}">
                <a16:creationId xmlns:a16="http://schemas.microsoft.com/office/drawing/2014/main" id="{740AF640-5D94-4CBF-AF5F-F3B8E92DD519}"/>
              </a:ext>
            </a:extLst>
          </p:cNvPr>
          <p:cNvSpPr>
            <a:spLocks noChangeArrowheads="1"/>
          </p:cNvSpPr>
          <p:nvPr/>
        </p:nvSpPr>
        <p:spPr bwMode="auto">
          <a:xfrm>
            <a:off x="71120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33" name="Rectangle 34">
            <a:extLst>
              <a:ext uri="{FF2B5EF4-FFF2-40B4-BE49-F238E27FC236}">
                <a16:creationId xmlns:a16="http://schemas.microsoft.com/office/drawing/2014/main" id="{2421201B-779B-41B1-9E33-D76E60889B0B}"/>
              </a:ext>
            </a:extLst>
          </p:cNvPr>
          <p:cNvSpPr>
            <a:spLocks noChangeArrowheads="1"/>
          </p:cNvSpPr>
          <p:nvPr/>
        </p:nvSpPr>
        <p:spPr bwMode="auto">
          <a:xfrm>
            <a:off x="7569200" y="12573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34" name="Rectangle 35">
            <a:extLst>
              <a:ext uri="{FF2B5EF4-FFF2-40B4-BE49-F238E27FC236}">
                <a16:creationId xmlns:a16="http://schemas.microsoft.com/office/drawing/2014/main" id="{F724AE5E-45B3-401D-8C1A-004F3CB86B74}"/>
              </a:ext>
            </a:extLst>
          </p:cNvPr>
          <p:cNvSpPr>
            <a:spLocks noChangeArrowheads="1"/>
          </p:cNvSpPr>
          <p:nvPr/>
        </p:nvSpPr>
        <p:spPr bwMode="auto">
          <a:xfrm>
            <a:off x="8026400" y="12573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35" name="Rectangle 36">
            <a:extLst>
              <a:ext uri="{FF2B5EF4-FFF2-40B4-BE49-F238E27FC236}">
                <a16:creationId xmlns:a16="http://schemas.microsoft.com/office/drawing/2014/main" id="{1C7F2CEF-4F57-4E6B-B4A5-B0F29C2A4A41}"/>
              </a:ext>
            </a:extLst>
          </p:cNvPr>
          <p:cNvSpPr>
            <a:spLocks noChangeArrowheads="1"/>
          </p:cNvSpPr>
          <p:nvPr/>
        </p:nvSpPr>
        <p:spPr bwMode="auto">
          <a:xfrm>
            <a:off x="66548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36" name="Rectangle 37">
            <a:extLst>
              <a:ext uri="{FF2B5EF4-FFF2-40B4-BE49-F238E27FC236}">
                <a16:creationId xmlns:a16="http://schemas.microsoft.com/office/drawing/2014/main" id="{C04FAD70-E7D3-4444-A8E1-6C7818456D5F}"/>
              </a:ext>
            </a:extLst>
          </p:cNvPr>
          <p:cNvSpPr>
            <a:spLocks noChangeArrowheads="1"/>
          </p:cNvSpPr>
          <p:nvPr/>
        </p:nvSpPr>
        <p:spPr bwMode="auto">
          <a:xfrm>
            <a:off x="71120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37" name="Rectangle 38">
            <a:extLst>
              <a:ext uri="{FF2B5EF4-FFF2-40B4-BE49-F238E27FC236}">
                <a16:creationId xmlns:a16="http://schemas.microsoft.com/office/drawing/2014/main" id="{B6010890-1452-494E-A672-29BE7B6FF465}"/>
              </a:ext>
            </a:extLst>
          </p:cNvPr>
          <p:cNvSpPr>
            <a:spLocks noChangeArrowheads="1"/>
          </p:cNvSpPr>
          <p:nvPr/>
        </p:nvSpPr>
        <p:spPr bwMode="auto">
          <a:xfrm>
            <a:off x="7569200" y="17145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38" name="Rectangle 39">
            <a:extLst>
              <a:ext uri="{FF2B5EF4-FFF2-40B4-BE49-F238E27FC236}">
                <a16:creationId xmlns:a16="http://schemas.microsoft.com/office/drawing/2014/main" id="{78E12D6C-9EA9-47B6-A16C-0568871A9990}"/>
              </a:ext>
            </a:extLst>
          </p:cNvPr>
          <p:cNvSpPr>
            <a:spLocks noChangeArrowheads="1"/>
          </p:cNvSpPr>
          <p:nvPr/>
        </p:nvSpPr>
        <p:spPr bwMode="auto">
          <a:xfrm>
            <a:off x="80264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39" name="Rectangle 40">
            <a:extLst>
              <a:ext uri="{FF2B5EF4-FFF2-40B4-BE49-F238E27FC236}">
                <a16:creationId xmlns:a16="http://schemas.microsoft.com/office/drawing/2014/main" id="{8DEAB232-4EBB-4394-A321-D63701819032}"/>
              </a:ext>
            </a:extLst>
          </p:cNvPr>
          <p:cNvSpPr>
            <a:spLocks noChangeArrowheads="1"/>
          </p:cNvSpPr>
          <p:nvPr/>
        </p:nvSpPr>
        <p:spPr bwMode="auto">
          <a:xfrm>
            <a:off x="6654800" y="21717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40" name="Rectangle 41">
            <a:extLst>
              <a:ext uri="{FF2B5EF4-FFF2-40B4-BE49-F238E27FC236}">
                <a16:creationId xmlns:a16="http://schemas.microsoft.com/office/drawing/2014/main" id="{8E2DCF8D-2244-4236-8026-985022CE15C1}"/>
              </a:ext>
            </a:extLst>
          </p:cNvPr>
          <p:cNvSpPr>
            <a:spLocks noChangeArrowheads="1"/>
          </p:cNvSpPr>
          <p:nvPr/>
        </p:nvSpPr>
        <p:spPr bwMode="auto">
          <a:xfrm>
            <a:off x="7112000" y="2171700"/>
            <a:ext cx="457200" cy="4572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41" name="Rectangle 42">
            <a:extLst>
              <a:ext uri="{FF2B5EF4-FFF2-40B4-BE49-F238E27FC236}">
                <a16:creationId xmlns:a16="http://schemas.microsoft.com/office/drawing/2014/main" id="{1F74AD06-7689-491F-918C-B95746EBA6C0}"/>
              </a:ext>
            </a:extLst>
          </p:cNvPr>
          <p:cNvSpPr>
            <a:spLocks noChangeArrowheads="1"/>
          </p:cNvSpPr>
          <p:nvPr/>
        </p:nvSpPr>
        <p:spPr bwMode="auto">
          <a:xfrm>
            <a:off x="7569200" y="21717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42" name="Rectangle 43">
            <a:extLst>
              <a:ext uri="{FF2B5EF4-FFF2-40B4-BE49-F238E27FC236}">
                <a16:creationId xmlns:a16="http://schemas.microsoft.com/office/drawing/2014/main" id="{39EAF2CA-4820-46C2-A6E9-604FDC62062A}"/>
              </a:ext>
            </a:extLst>
          </p:cNvPr>
          <p:cNvSpPr>
            <a:spLocks noChangeArrowheads="1"/>
          </p:cNvSpPr>
          <p:nvPr/>
        </p:nvSpPr>
        <p:spPr bwMode="auto">
          <a:xfrm>
            <a:off x="8026400" y="2171700"/>
            <a:ext cx="457200" cy="457200"/>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43" name="Rectangle 44">
            <a:extLst>
              <a:ext uri="{FF2B5EF4-FFF2-40B4-BE49-F238E27FC236}">
                <a16:creationId xmlns:a16="http://schemas.microsoft.com/office/drawing/2014/main" id="{7CEE558A-186C-4F59-9A90-B0036F47CE3A}"/>
              </a:ext>
            </a:extLst>
          </p:cNvPr>
          <p:cNvSpPr>
            <a:spLocks noChangeArrowheads="1"/>
          </p:cNvSpPr>
          <p:nvPr/>
        </p:nvSpPr>
        <p:spPr bwMode="auto">
          <a:xfrm>
            <a:off x="8483600" y="3429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44" name="Rectangle 45">
            <a:extLst>
              <a:ext uri="{FF2B5EF4-FFF2-40B4-BE49-F238E27FC236}">
                <a16:creationId xmlns:a16="http://schemas.microsoft.com/office/drawing/2014/main" id="{E73AB409-790A-485D-82BA-5541DA822FC5}"/>
              </a:ext>
            </a:extLst>
          </p:cNvPr>
          <p:cNvSpPr>
            <a:spLocks noChangeArrowheads="1"/>
          </p:cNvSpPr>
          <p:nvPr/>
        </p:nvSpPr>
        <p:spPr bwMode="auto">
          <a:xfrm>
            <a:off x="8483600" y="8001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45" name="Rectangle 46">
            <a:extLst>
              <a:ext uri="{FF2B5EF4-FFF2-40B4-BE49-F238E27FC236}">
                <a16:creationId xmlns:a16="http://schemas.microsoft.com/office/drawing/2014/main" id="{BB7AAF8C-A0DA-4F9E-810D-D7CAD6480B67}"/>
              </a:ext>
            </a:extLst>
          </p:cNvPr>
          <p:cNvSpPr>
            <a:spLocks noChangeArrowheads="1"/>
          </p:cNvSpPr>
          <p:nvPr/>
        </p:nvSpPr>
        <p:spPr bwMode="auto">
          <a:xfrm>
            <a:off x="8483600" y="12573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46" name="Rectangle 47">
            <a:extLst>
              <a:ext uri="{FF2B5EF4-FFF2-40B4-BE49-F238E27FC236}">
                <a16:creationId xmlns:a16="http://schemas.microsoft.com/office/drawing/2014/main" id="{D18081F0-AF8A-43BC-B658-3B9172A6FCF7}"/>
              </a:ext>
            </a:extLst>
          </p:cNvPr>
          <p:cNvSpPr>
            <a:spLocks noChangeArrowheads="1"/>
          </p:cNvSpPr>
          <p:nvPr/>
        </p:nvSpPr>
        <p:spPr bwMode="auto">
          <a:xfrm>
            <a:off x="8483600" y="1714500"/>
            <a:ext cx="45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47" name="Rectangle 48">
            <a:extLst>
              <a:ext uri="{FF2B5EF4-FFF2-40B4-BE49-F238E27FC236}">
                <a16:creationId xmlns:a16="http://schemas.microsoft.com/office/drawing/2014/main" id="{16805673-C84A-4CAE-A18D-1A638B28DEFA}"/>
              </a:ext>
            </a:extLst>
          </p:cNvPr>
          <p:cNvSpPr>
            <a:spLocks noChangeArrowheads="1"/>
          </p:cNvSpPr>
          <p:nvPr/>
        </p:nvSpPr>
        <p:spPr bwMode="auto">
          <a:xfrm>
            <a:off x="8483600" y="2171700"/>
            <a:ext cx="457200" cy="457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accent2"/>
              </a:solidFill>
            </a:endParaRPr>
          </a:p>
        </p:txBody>
      </p:sp>
      <p:sp>
        <p:nvSpPr>
          <p:cNvPr id="47148" name="Text Box 49">
            <a:extLst>
              <a:ext uri="{FF2B5EF4-FFF2-40B4-BE49-F238E27FC236}">
                <a16:creationId xmlns:a16="http://schemas.microsoft.com/office/drawing/2014/main" id="{BA8C6861-2668-445F-B80F-F1CE5B6CA039}"/>
              </a:ext>
            </a:extLst>
          </p:cNvPr>
          <p:cNvSpPr txBox="1">
            <a:spLocks noChangeArrowheads="1"/>
          </p:cNvSpPr>
          <p:nvPr/>
        </p:nvSpPr>
        <p:spPr bwMode="auto">
          <a:xfrm>
            <a:off x="66548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7149" name="Text Box 50">
            <a:extLst>
              <a:ext uri="{FF2B5EF4-FFF2-40B4-BE49-F238E27FC236}">
                <a16:creationId xmlns:a16="http://schemas.microsoft.com/office/drawing/2014/main" id="{2F1B2136-06D1-4213-AF26-E3ED7976A0F6}"/>
              </a:ext>
            </a:extLst>
          </p:cNvPr>
          <p:cNvSpPr txBox="1">
            <a:spLocks noChangeArrowheads="1"/>
          </p:cNvSpPr>
          <p:nvPr/>
        </p:nvSpPr>
        <p:spPr bwMode="auto">
          <a:xfrm>
            <a:off x="71120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47150" name="Text Box 51">
            <a:extLst>
              <a:ext uri="{FF2B5EF4-FFF2-40B4-BE49-F238E27FC236}">
                <a16:creationId xmlns:a16="http://schemas.microsoft.com/office/drawing/2014/main" id="{33BD4D51-5F24-45CD-B31C-CEEAB6884312}"/>
              </a:ext>
            </a:extLst>
          </p:cNvPr>
          <p:cNvSpPr txBox="1">
            <a:spLocks noChangeArrowheads="1"/>
          </p:cNvSpPr>
          <p:nvPr/>
        </p:nvSpPr>
        <p:spPr bwMode="auto">
          <a:xfrm>
            <a:off x="75692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47151" name="Text Box 52">
            <a:extLst>
              <a:ext uri="{FF2B5EF4-FFF2-40B4-BE49-F238E27FC236}">
                <a16:creationId xmlns:a16="http://schemas.microsoft.com/office/drawing/2014/main" id="{766B4B1B-DE49-4E61-81DB-C3FE39F3621F}"/>
              </a:ext>
            </a:extLst>
          </p:cNvPr>
          <p:cNvSpPr txBox="1">
            <a:spLocks noChangeArrowheads="1"/>
          </p:cNvSpPr>
          <p:nvPr/>
        </p:nvSpPr>
        <p:spPr bwMode="auto">
          <a:xfrm>
            <a:off x="80264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a:t>
            </a:r>
          </a:p>
        </p:txBody>
      </p:sp>
      <p:sp>
        <p:nvSpPr>
          <p:cNvPr id="47152" name="Text Box 53">
            <a:extLst>
              <a:ext uri="{FF2B5EF4-FFF2-40B4-BE49-F238E27FC236}">
                <a16:creationId xmlns:a16="http://schemas.microsoft.com/office/drawing/2014/main" id="{2E3ABF02-C066-4C77-A8B4-A8968670AA68}"/>
              </a:ext>
            </a:extLst>
          </p:cNvPr>
          <p:cNvSpPr txBox="1">
            <a:spLocks noChangeArrowheads="1"/>
          </p:cNvSpPr>
          <p:nvPr/>
        </p:nvSpPr>
        <p:spPr bwMode="auto">
          <a:xfrm>
            <a:off x="8483600" y="26289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47153" name="Text Box 54">
            <a:extLst>
              <a:ext uri="{FF2B5EF4-FFF2-40B4-BE49-F238E27FC236}">
                <a16:creationId xmlns:a16="http://schemas.microsoft.com/office/drawing/2014/main" id="{0AD969CD-15B9-4F60-A5B7-3CF0047A261C}"/>
              </a:ext>
            </a:extLst>
          </p:cNvPr>
          <p:cNvSpPr txBox="1">
            <a:spLocks noChangeArrowheads="1"/>
          </p:cNvSpPr>
          <p:nvPr/>
        </p:nvSpPr>
        <p:spPr bwMode="auto">
          <a:xfrm>
            <a:off x="6273800" y="3429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7154" name="Text Box 55">
            <a:extLst>
              <a:ext uri="{FF2B5EF4-FFF2-40B4-BE49-F238E27FC236}">
                <a16:creationId xmlns:a16="http://schemas.microsoft.com/office/drawing/2014/main" id="{BC410D10-4840-4A19-B34F-5EFA40AB267B}"/>
              </a:ext>
            </a:extLst>
          </p:cNvPr>
          <p:cNvSpPr txBox="1">
            <a:spLocks noChangeArrowheads="1"/>
          </p:cNvSpPr>
          <p:nvPr/>
        </p:nvSpPr>
        <p:spPr bwMode="auto">
          <a:xfrm>
            <a:off x="6273800" y="800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7155" name="Text Box 56">
            <a:extLst>
              <a:ext uri="{FF2B5EF4-FFF2-40B4-BE49-F238E27FC236}">
                <a16:creationId xmlns:a16="http://schemas.microsoft.com/office/drawing/2014/main" id="{839FF77A-2BDA-4312-B571-41CF5C9B42F0}"/>
              </a:ext>
            </a:extLst>
          </p:cNvPr>
          <p:cNvSpPr txBox="1">
            <a:spLocks noChangeArrowheads="1"/>
          </p:cNvSpPr>
          <p:nvPr/>
        </p:nvSpPr>
        <p:spPr bwMode="auto">
          <a:xfrm>
            <a:off x="6273800" y="17145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7156" name="Text Box 57">
            <a:extLst>
              <a:ext uri="{FF2B5EF4-FFF2-40B4-BE49-F238E27FC236}">
                <a16:creationId xmlns:a16="http://schemas.microsoft.com/office/drawing/2014/main" id="{3EFD0E1A-F11F-4EB2-94D2-EA53E510B79E}"/>
              </a:ext>
            </a:extLst>
          </p:cNvPr>
          <p:cNvSpPr txBox="1">
            <a:spLocks noChangeArrowheads="1"/>
          </p:cNvSpPr>
          <p:nvPr/>
        </p:nvSpPr>
        <p:spPr bwMode="auto">
          <a:xfrm>
            <a:off x="6273800" y="12573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7157" name="Text Box 58">
            <a:extLst>
              <a:ext uri="{FF2B5EF4-FFF2-40B4-BE49-F238E27FC236}">
                <a16:creationId xmlns:a16="http://schemas.microsoft.com/office/drawing/2014/main" id="{025BC9DC-0357-4B3E-8A18-2E9A2352A00D}"/>
              </a:ext>
            </a:extLst>
          </p:cNvPr>
          <p:cNvSpPr txBox="1">
            <a:spLocks noChangeArrowheads="1"/>
          </p:cNvSpPr>
          <p:nvPr/>
        </p:nvSpPr>
        <p:spPr bwMode="auto">
          <a:xfrm>
            <a:off x="6273800" y="21717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47158" name="Text Box 59">
            <a:extLst>
              <a:ext uri="{FF2B5EF4-FFF2-40B4-BE49-F238E27FC236}">
                <a16:creationId xmlns:a16="http://schemas.microsoft.com/office/drawing/2014/main" id="{C1F0E98D-870C-4A73-A757-7246C42F1B8B}"/>
              </a:ext>
            </a:extLst>
          </p:cNvPr>
          <p:cNvSpPr txBox="1">
            <a:spLocks noChangeArrowheads="1"/>
          </p:cNvSpPr>
          <p:nvPr/>
        </p:nvSpPr>
        <p:spPr bwMode="auto">
          <a:xfrm>
            <a:off x="546100" y="3416300"/>
            <a:ext cx="577850" cy="4953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B1</a:t>
            </a:r>
          </a:p>
        </p:txBody>
      </p:sp>
      <p:sp>
        <p:nvSpPr>
          <p:cNvPr id="47159" name="Text Box 60">
            <a:extLst>
              <a:ext uri="{FF2B5EF4-FFF2-40B4-BE49-F238E27FC236}">
                <a16:creationId xmlns:a16="http://schemas.microsoft.com/office/drawing/2014/main" id="{2153AEE4-7C7E-443D-95ED-80FA33746D37}"/>
              </a:ext>
            </a:extLst>
          </p:cNvPr>
          <p:cNvSpPr txBox="1">
            <a:spLocks noChangeArrowheads="1"/>
          </p:cNvSpPr>
          <p:nvPr/>
        </p:nvSpPr>
        <p:spPr bwMode="auto">
          <a:xfrm>
            <a:off x="1155700" y="33401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g(B1) = 3</a:t>
            </a:r>
          </a:p>
          <a:p>
            <a:pPr>
              <a:spcBef>
                <a:spcPct val="0"/>
              </a:spcBef>
              <a:buFontTx/>
              <a:buNone/>
            </a:pPr>
            <a:r>
              <a:rPr lang="en-US" altLang="en-US" sz="1600"/>
              <a:t>h(B1) = 4</a:t>
            </a:r>
            <a:endParaRPr lang="en-US" altLang="en-US" sz="2400"/>
          </a:p>
        </p:txBody>
      </p:sp>
      <p:sp>
        <p:nvSpPr>
          <p:cNvPr id="47160" name="Line 61">
            <a:extLst>
              <a:ext uri="{FF2B5EF4-FFF2-40B4-BE49-F238E27FC236}">
                <a16:creationId xmlns:a16="http://schemas.microsoft.com/office/drawing/2014/main" id="{ABCE697D-8C56-4C66-AD98-623CE4EC1820}"/>
              </a:ext>
            </a:extLst>
          </p:cNvPr>
          <p:cNvSpPr>
            <a:spLocks noChangeShapeType="1"/>
          </p:cNvSpPr>
          <p:nvPr/>
        </p:nvSpPr>
        <p:spPr bwMode="auto">
          <a:xfrm>
            <a:off x="787400" y="2514600"/>
            <a:ext cx="0" cy="850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1" name="Text Box 62">
            <a:extLst>
              <a:ext uri="{FF2B5EF4-FFF2-40B4-BE49-F238E27FC236}">
                <a16:creationId xmlns:a16="http://schemas.microsoft.com/office/drawing/2014/main" id="{38E26275-52A0-419A-8D71-9B2285C7BD13}"/>
              </a:ext>
            </a:extLst>
          </p:cNvPr>
          <p:cNvSpPr txBox="1">
            <a:spLocks noChangeArrowheads="1"/>
          </p:cNvSpPr>
          <p:nvPr/>
        </p:nvSpPr>
        <p:spPr bwMode="auto">
          <a:xfrm>
            <a:off x="3340100" y="3949700"/>
            <a:ext cx="5492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B5</a:t>
            </a:r>
          </a:p>
        </p:txBody>
      </p:sp>
      <p:sp>
        <p:nvSpPr>
          <p:cNvPr id="47162" name="Text Box 63">
            <a:extLst>
              <a:ext uri="{FF2B5EF4-FFF2-40B4-BE49-F238E27FC236}">
                <a16:creationId xmlns:a16="http://schemas.microsoft.com/office/drawing/2014/main" id="{81742C1A-D617-45AE-9CF7-F0E39FEBDE66}"/>
              </a:ext>
            </a:extLst>
          </p:cNvPr>
          <p:cNvSpPr txBox="1">
            <a:spLocks noChangeArrowheads="1"/>
          </p:cNvSpPr>
          <p:nvPr/>
        </p:nvSpPr>
        <p:spPr bwMode="auto">
          <a:xfrm>
            <a:off x="3949700" y="3873500"/>
            <a:ext cx="9763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g(B5) = 3</a:t>
            </a:r>
          </a:p>
          <a:p>
            <a:pPr>
              <a:spcBef>
                <a:spcPct val="0"/>
              </a:spcBef>
              <a:buFontTx/>
              <a:buNone/>
            </a:pPr>
            <a:r>
              <a:rPr lang="en-US" altLang="en-US" sz="1600"/>
              <a:t>h(B5) = 6</a:t>
            </a:r>
            <a:endParaRPr lang="en-US" altLang="en-US" sz="2400"/>
          </a:p>
        </p:txBody>
      </p:sp>
      <p:sp>
        <p:nvSpPr>
          <p:cNvPr id="47163" name="Line 64">
            <a:extLst>
              <a:ext uri="{FF2B5EF4-FFF2-40B4-BE49-F238E27FC236}">
                <a16:creationId xmlns:a16="http://schemas.microsoft.com/office/drawing/2014/main" id="{2196ED5C-D9E1-4E90-A25E-9DB3393CB990}"/>
              </a:ext>
            </a:extLst>
          </p:cNvPr>
          <p:cNvSpPr>
            <a:spLocks noChangeShapeType="1"/>
          </p:cNvSpPr>
          <p:nvPr/>
        </p:nvSpPr>
        <p:spPr bwMode="auto">
          <a:xfrm>
            <a:off x="3619500" y="3162300"/>
            <a:ext cx="0" cy="73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4" name="Line 65">
            <a:extLst>
              <a:ext uri="{FF2B5EF4-FFF2-40B4-BE49-F238E27FC236}">
                <a16:creationId xmlns:a16="http://schemas.microsoft.com/office/drawing/2014/main" id="{3845E41E-3612-42FD-A740-BDD76BF24EE7}"/>
              </a:ext>
            </a:extLst>
          </p:cNvPr>
          <p:cNvSpPr>
            <a:spLocks noChangeShapeType="1"/>
          </p:cNvSpPr>
          <p:nvPr/>
        </p:nvSpPr>
        <p:spPr bwMode="auto">
          <a:xfrm>
            <a:off x="3606800" y="4445000"/>
            <a:ext cx="0" cy="850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5" name="Text Box 66">
            <a:extLst>
              <a:ext uri="{FF2B5EF4-FFF2-40B4-BE49-F238E27FC236}">
                <a16:creationId xmlns:a16="http://schemas.microsoft.com/office/drawing/2014/main" id="{A2862C85-522A-43FB-B25F-1BA0489CD8F8}"/>
              </a:ext>
            </a:extLst>
          </p:cNvPr>
          <p:cNvSpPr txBox="1">
            <a:spLocks noChangeArrowheads="1"/>
          </p:cNvSpPr>
          <p:nvPr/>
        </p:nvSpPr>
        <p:spPr bwMode="auto">
          <a:xfrm>
            <a:off x="7058025" y="37465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A2</a:t>
            </a:r>
          </a:p>
        </p:txBody>
      </p:sp>
      <p:sp>
        <p:nvSpPr>
          <p:cNvPr id="47166" name="Text Box 67">
            <a:extLst>
              <a:ext uri="{FF2B5EF4-FFF2-40B4-BE49-F238E27FC236}">
                <a16:creationId xmlns:a16="http://schemas.microsoft.com/office/drawing/2014/main" id="{6C47D9FD-3B0D-4C17-AF6D-569C65603941}"/>
              </a:ext>
            </a:extLst>
          </p:cNvPr>
          <p:cNvSpPr txBox="1">
            <a:spLocks noChangeArrowheads="1"/>
          </p:cNvSpPr>
          <p:nvPr/>
        </p:nvSpPr>
        <p:spPr bwMode="auto">
          <a:xfrm>
            <a:off x="7542213" y="7747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B3</a:t>
            </a:r>
          </a:p>
        </p:txBody>
      </p:sp>
      <p:sp>
        <p:nvSpPr>
          <p:cNvPr id="47167" name="Text Box 68">
            <a:extLst>
              <a:ext uri="{FF2B5EF4-FFF2-40B4-BE49-F238E27FC236}">
                <a16:creationId xmlns:a16="http://schemas.microsoft.com/office/drawing/2014/main" id="{80498E9E-3B7B-4CC9-BAE9-CE7202CAD1C5}"/>
              </a:ext>
            </a:extLst>
          </p:cNvPr>
          <p:cNvSpPr txBox="1">
            <a:spLocks noChangeArrowheads="1"/>
          </p:cNvSpPr>
          <p:nvPr/>
        </p:nvSpPr>
        <p:spPr bwMode="auto">
          <a:xfrm>
            <a:off x="7953375" y="382588"/>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A4</a:t>
            </a:r>
          </a:p>
        </p:txBody>
      </p:sp>
      <p:sp>
        <p:nvSpPr>
          <p:cNvPr id="47168" name="Text Box 69">
            <a:extLst>
              <a:ext uri="{FF2B5EF4-FFF2-40B4-BE49-F238E27FC236}">
                <a16:creationId xmlns:a16="http://schemas.microsoft.com/office/drawing/2014/main" id="{BF043E36-3007-4DB9-A63B-83001DD2EF47}"/>
              </a:ext>
            </a:extLst>
          </p:cNvPr>
          <p:cNvSpPr txBox="1">
            <a:spLocks noChangeArrowheads="1"/>
          </p:cNvSpPr>
          <p:nvPr/>
        </p:nvSpPr>
        <p:spPr bwMode="auto">
          <a:xfrm>
            <a:off x="6623050" y="373063"/>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A1</a:t>
            </a:r>
          </a:p>
        </p:txBody>
      </p:sp>
      <p:sp>
        <p:nvSpPr>
          <p:cNvPr id="47169" name="Text Box 70">
            <a:extLst>
              <a:ext uri="{FF2B5EF4-FFF2-40B4-BE49-F238E27FC236}">
                <a16:creationId xmlns:a16="http://schemas.microsoft.com/office/drawing/2014/main" id="{5A030508-3C66-4B07-8639-C9CC2CA5D6AC}"/>
              </a:ext>
            </a:extLst>
          </p:cNvPr>
          <p:cNvSpPr txBox="1">
            <a:spLocks noChangeArrowheads="1"/>
          </p:cNvSpPr>
          <p:nvPr/>
        </p:nvSpPr>
        <p:spPr bwMode="auto">
          <a:xfrm>
            <a:off x="6600825" y="79375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B1</a:t>
            </a:r>
          </a:p>
        </p:txBody>
      </p:sp>
      <p:sp>
        <p:nvSpPr>
          <p:cNvPr id="47170" name="Text Box 71">
            <a:extLst>
              <a:ext uri="{FF2B5EF4-FFF2-40B4-BE49-F238E27FC236}">
                <a16:creationId xmlns:a16="http://schemas.microsoft.com/office/drawing/2014/main" id="{6EADF05B-A8D7-4249-8E8C-0309C10B6A1B}"/>
              </a:ext>
            </a:extLst>
          </p:cNvPr>
          <p:cNvSpPr txBox="1">
            <a:spLocks noChangeArrowheads="1"/>
          </p:cNvSpPr>
          <p:nvPr/>
        </p:nvSpPr>
        <p:spPr bwMode="auto">
          <a:xfrm>
            <a:off x="7502525" y="1241425"/>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C3</a:t>
            </a:r>
          </a:p>
        </p:txBody>
      </p:sp>
      <p:sp>
        <p:nvSpPr>
          <p:cNvPr id="47171" name="Text Box 72">
            <a:extLst>
              <a:ext uri="{FF2B5EF4-FFF2-40B4-BE49-F238E27FC236}">
                <a16:creationId xmlns:a16="http://schemas.microsoft.com/office/drawing/2014/main" id="{1196B68B-8C9E-4BAF-8CC9-BC2D1617B3B3}"/>
              </a:ext>
            </a:extLst>
          </p:cNvPr>
          <p:cNvSpPr txBox="1">
            <a:spLocks noChangeArrowheads="1"/>
          </p:cNvSpPr>
          <p:nvPr/>
        </p:nvSpPr>
        <p:spPr bwMode="auto">
          <a:xfrm>
            <a:off x="7996238" y="7747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B4</a:t>
            </a:r>
          </a:p>
        </p:txBody>
      </p:sp>
      <p:sp>
        <p:nvSpPr>
          <p:cNvPr id="47172" name="Text Box 73">
            <a:extLst>
              <a:ext uri="{FF2B5EF4-FFF2-40B4-BE49-F238E27FC236}">
                <a16:creationId xmlns:a16="http://schemas.microsoft.com/office/drawing/2014/main" id="{CAAEE5FF-82C0-45CC-B758-E70C4DE859BB}"/>
              </a:ext>
            </a:extLst>
          </p:cNvPr>
          <p:cNvSpPr txBox="1">
            <a:spLocks noChangeArrowheads="1"/>
          </p:cNvSpPr>
          <p:nvPr/>
        </p:nvSpPr>
        <p:spPr bwMode="auto">
          <a:xfrm>
            <a:off x="8443913" y="7874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a:extLst>
              <a:ext uri="{FF2B5EF4-FFF2-40B4-BE49-F238E27FC236}">
                <a16:creationId xmlns:a16="http://schemas.microsoft.com/office/drawing/2014/main" id="{6674E0DE-C811-41FB-A86D-421F2BF1AD04}"/>
              </a:ext>
            </a:extLst>
          </p:cNvPr>
          <p:cNvSpPr txBox="1">
            <a:spLocks noChangeArrowheads="1"/>
          </p:cNvSpPr>
          <p:nvPr/>
        </p:nvSpPr>
        <p:spPr bwMode="auto">
          <a:xfrm>
            <a:off x="535516" y="1101725"/>
            <a:ext cx="811318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dirty="0">
                <a:solidFill>
                  <a:schemeClr val="accent2"/>
                </a:solidFill>
              </a:rPr>
              <a:t>There is a very nice tool for “playing” with search on a grid</a:t>
            </a:r>
          </a:p>
          <a:p>
            <a:pPr>
              <a:spcBef>
                <a:spcPct val="0"/>
              </a:spcBef>
              <a:buFontTx/>
              <a:buNone/>
            </a:pPr>
            <a:endParaRPr lang="en-US" altLang="en-US" dirty="0">
              <a:solidFill>
                <a:schemeClr val="accent2"/>
              </a:solidFill>
            </a:endParaRPr>
          </a:p>
          <a:p>
            <a:pPr>
              <a:spcBef>
                <a:spcPct val="0"/>
              </a:spcBef>
              <a:buFontTx/>
              <a:buNone/>
            </a:pPr>
            <a:r>
              <a:rPr lang="en-US" altLang="en-US" dirty="0">
                <a:solidFill>
                  <a:schemeClr val="accent2"/>
                </a:solidFill>
              </a:rPr>
              <a:t>https://qiao.github.io/PathFinding.js/visual/</a:t>
            </a:r>
          </a:p>
          <a:p>
            <a:pPr>
              <a:spcBef>
                <a:spcPct val="0"/>
              </a:spcBef>
              <a:buFontTx/>
              <a:buNone/>
            </a:pPr>
            <a:endParaRPr lang="en-US" altLang="en-US" dirty="0">
              <a:solidFill>
                <a:schemeClr val="accent2"/>
              </a:solidFill>
            </a:endParaRPr>
          </a:p>
          <a:p>
            <a:pPr>
              <a:spcBef>
                <a:spcPct val="0"/>
              </a:spcBef>
              <a:buFontTx/>
              <a:buNone/>
            </a:pPr>
            <a:endParaRPr lang="en-US" altLang="en-US" dirty="0">
              <a:solidFill>
                <a:schemeClr val="accent2"/>
              </a:solidFill>
            </a:endParaRPr>
          </a:p>
          <a:p>
            <a:pPr>
              <a:spcBef>
                <a:spcPct val="0"/>
              </a:spcBef>
              <a:buFontTx/>
              <a:buNone/>
            </a:pPr>
            <a:r>
              <a:rPr lang="en-US" altLang="en-US" dirty="0">
                <a:solidFill>
                  <a:schemeClr val="accent2"/>
                </a:solidFill>
              </a:rPr>
              <a:t>Note that what this tool calls </a:t>
            </a:r>
            <a:r>
              <a:rPr lang="en-US" altLang="en-US" i="1" dirty="0">
                <a:solidFill>
                  <a:schemeClr val="accent2"/>
                </a:solidFill>
              </a:rPr>
              <a:t>best-first-search </a:t>
            </a:r>
            <a:r>
              <a:rPr lang="en-US" altLang="en-US" dirty="0">
                <a:solidFill>
                  <a:schemeClr val="accent2"/>
                </a:solidFill>
              </a:rPr>
              <a:t>we have been calling </a:t>
            </a:r>
            <a:r>
              <a:rPr lang="en-US" altLang="en-US" i="1" dirty="0">
                <a:solidFill>
                  <a:schemeClr val="accent2"/>
                </a:solidFill>
              </a:rPr>
              <a:t>hill-climbing search</a:t>
            </a:r>
            <a:r>
              <a:rPr lang="en-US" altLang="en-US" dirty="0">
                <a:solidFill>
                  <a:schemeClr val="accent2"/>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D3DFB0C-AEC9-49B5-9885-5554E2BCEB39}"/>
              </a:ext>
            </a:extLst>
          </p:cNvPr>
          <p:cNvSpPr txBox="1"/>
          <p:nvPr/>
        </p:nvSpPr>
        <p:spPr>
          <a:xfrm>
            <a:off x="53202" y="5373708"/>
            <a:ext cx="4645798" cy="1200329"/>
          </a:xfrm>
          <a:prstGeom prst="rect">
            <a:avLst/>
          </a:prstGeom>
          <a:noFill/>
        </p:spPr>
        <p:txBody>
          <a:bodyPr wrap="square" rtlCol="0">
            <a:spAutoFit/>
          </a:bodyPr>
          <a:lstStyle/>
          <a:p>
            <a:r>
              <a:rPr lang="en-US" sz="1800" dirty="0">
                <a:solidFill>
                  <a:srgbClr val="000000"/>
                </a:solidFill>
                <a:latin typeface="Arial" panose="020B0604020202020204" pitchFamily="34" charset="0"/>
              </a:rPr>
              <a:t>19 nodes were expanded</a:t>
            </a:r>
          </a:p>
          <a:p>
            <a:r>
              <a:rPr lang="en-US" sz="1800" dirty="0">
                <a:solidFill>
                  <a:srgbClr val="000000"/>
                </a:solidFill>
                <a:latin typeface="Arial" panose="020B0604020202020204" pitchFamily="34" charset="0"/>
              </a:rPr>
              <a:t>Largest size of queue was 3</a:t>
            </a:r>
          </a:p>
          <a:p>
            <a:endParaRPr lang="en-US" sz="1800" dirty="0">
              <a:solidFill>
                <a:srgbClr val="000000"/>
              </a:solidFill>
              <a:latin typeface="Arial" panose="020B0604020202020204" pitchFamily="34" charset="0"/>
            </a:endParaRPr>
          </a:p>
          <a:p>
            <a:r>
              <a:rPr lang="en-US" sz="1800" dirty="0">
                <a:solidFill>
                  <a:srgbClr val="FF0000"/>
                </a:solidFill>
                <a:latin typeface="Arial" panose="020B0604020202020204" pitchFamily="34" charset="0"/>
              </a:rPr>
              <a:t>Failed to find solution!</a:t>
            </a:r>
          </a:p>
        </p:txBody>
      </p:sp>
      <p:sp>
        <p:nvSpPr>
          <p:cNvPr id="19" name="TextBox 18">
            <a:extLst>
              <a:ext uri="{FF2B5EF4-FFF2-40B4-BE49-F238E27FC236}">
                <a16:creationId xmlns:a16="http://schemas.microsoft.com/office/drawing/2014/main" id="{ECBDBCA5-0C38-421D-AFEC-384C9004F34A}"/>
              </a:ext>
            </a:extLst>
          </p:cNvPr>
          <p:cNvSpPr txBox="1"/>
          <p:nvPr/>
        </p:nvSpPr>
        <p:spPr>
          <a:xfrm>
            <a:off x="27803" y="887896"/>
            <a:ext cx="4362092" cy="415498"/>
          </a:xfrm>
          <a:prstGeom prst="rect">
            <a:avLst/>
          </a:prstGeom>
          <a:noFill/>
        </p:spPr>
        <p:txBody>
          <a:bodyPr wrap="none" rtlCol="0">
            <a:spAutoFit/>
          </a:bodyPr>
          <a:lstStyle/>
          <a:p>
            <a:r>
              <a:rPr lang="en-US" sz="2100" dirty="0"/>
              <a:t>Depth-Limited Search with Limit = 3</a:t>
            </a:r>
          </a:p>
        </p:txBody>
      </p:sp>
      <p:sp>
        <p:nvSpPr>
          <p:cNvPr id="2" name="TextBox 1">
            <a:extLst>
              <a:ext uri="{FF2B5EF4-FFF2-40B4-BE49-F238E27FC236}">
                <a16:creationId xmlns:a16="http://schemas.microsoft.com/office/drawing/2014/main" id="{9502D069-1760-4E44-BE88-FB17CF962B23}"/>
              </a:ext>
            </a:extLst>
          </p:cNvPr>
          <p:cNvSpPr txBox="1"/>
          <p:nvPr/>
        </p:nvSpPr>
        <p:spPr>
          <a:xfrm>
            <a:off x="643247" y="1431824"/>
            <a:ext cx="7707366" cy="584775"/>
          </a:xfrm>
          <a:prstGeom prst="rect">
            <a:avLst/>
          </a:prstGeom>
          <a:noFill/>
        </p:spPr>
        <p:txBody>
          <a:bodyPr wrap="none" rtlCol="0">
            <a:spAutoFit/>
          </a:bodyPr>
          <a:lstStyle/>
          <a:p>
            <a:r>
              <a:rPr lang="en-US" sz="1600" dirty="0">
                <a:solidFill>
                  <a:schemeClr val="bg1">
                    <a:lumMod val="65000"/>
                  </a:schemeClr>
                </a:solidFill>
              </a:rPr>
              <a:t>Here I guessed a limit of 3. It turns out, that was a bad guess, not high enough.</a:t>
            </a:r>
          </a:p>
          <a:p>
            <a:r>
              <a:rPr lang="en-US" sz="1600" dirty="0">
                <a:solidFill>
                  <a:schemeClr val="bg1">
                    <a:lumMod val="65000"/>
                  </a:schemeClr>
                </a:solidFill>
              </a:rPr>
              <a:t>However, this reveals a weakness of Depth-Limited Search, it is often hard to guess a limit </a:t>
            </a:r>
          </a:p>
        </p:txBody>
      </p:sp>
      <p:pic>
        <p:nvPicPr>
          <p:cNvPr id="18" name="Picture 17">
            <a:extLst>
              <a:ext uri="{FF2B5EF4-FFF2-40B4-BE49-F238E27FC236}">
                <a16:creationId xmlns:a16="http://schemas.microsoft.com/office/drawing/2014/main" id="{EA2F47B8-6064-4414-85D7-B3D714962BF2}"/>
              </a:ext>
            </a:extLst>
          </p:cNvPr>
          <p:cNvPicPr>
            <a:picLocks noChangeAspect="1"/>
          </p:cNvPicPr>
          <p:nvPr/>
        </p:nvPicPr>
        <p:blipFill>
          <a:blip r:embed="rId3"/>
          <a:stretch>
            <a:fillRect/>
          </a:stretch>
        </p:blipFill>
        <p:spPr>
          <a:xfrm>
            <a:off x="2050474" y="2145029"/>
            <a:ext cx="5035136" cy="2244883"/>
          </a:xfrm>
          <a:prstGeom prst="rect">
            <a:avLst/>
          </a:prstGeom>
        </p:spPr>
      </p:pic>
    </p:spTree>
    <p:extLst>
      <p:ext uri="{BB962C8B-B14F-4D97-AF65-F5344CB8AC3E}">
        <p14:creationId xmlns:p14="http://schemas.microsoft.com/office/powerpoint/2010/main" val="3999808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DB0AD3E9-97FE-45B8-BD5F-9CF7DD636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140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5">
            <a:extLst>
              <a:ext uri="{FF2B5EF4-FFF2-40B4-BE49-F238E27FC236}">
                <a16:creationId xmlns:a16="http://schemas.microsoft.com/office/drawing/2014/main" id="{32EA576C-034B-466F-8579-49175334EE77}"/>
              </a:ext>
            </a:extLst>
          </p:cNvPr>
          <p:cNvSpPr txBox="1">
            <a:spLocks noChangeArrowheads="1"/>
          </p:cNvSpPr>
          <p:nvPr/>
        </p:nvSpPr>
        <p:spPr bwMode="auto">
          <a:xfrm>
            <a:off x="92075" y="92075"/>
            <a:ext cx="9051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Let us create a problem. The </a:t>
            </a:r>
            <a:r>
              <a:rPr lang="en-US" altLang="en-US" sz="2400">
                <a:solidFill>
                  <a:srgbClr val="00B050"/>
                </a:solidFill>
              </a:rPr>
              <a:t>green</a:t>
            </a:r>
            <a:r>
              <a:rPr lang="en-US" altLang="en-US" sz="2400"/>
              <a:t> cell is the initial state, the </a:t>
            </a:r>
            <a:r>
              <a:rPr lang="en-US" altLang="en-US" sz="2400">
                <a:solidFill>
                  <a:srgbClr val="FF0000"/>
                </a:solidFill>
              </a:rPr>
              <a:t>red</a:t>
            </a:r>
            <a:r>
              <a:rPr lang="en-US" altLang="en-US" sz="2400"/>
              <a:t> cell is the goal state, and the gray cells are walls.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8AD8CAA7-49EB-4FA7-96FB-AA55C8F46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4588"/>
            <a:ext cx="9144000"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3">
            <a:extLst>
              <a:ext uri="{FF2B5EF4-FFF2-40B4-BE49-F238E27FC236}">
                <a16:creationId xmlns:a16="http://schemas.microsoft.com/office/drawing/2014/main" id="{0E15CB85-FB4D-46A7-992B-5BE1C8EE17CB}"/>
              </a:ext>
            </a:extLst>
          </p:cNvPr>
          <p:cNvSpPr txBox="1">
            <a:spLocks noChangeArrowheads="1"/>
          </p:cNvSpPr>
          <p:nvPr/>
        </p:nvSpPr>
        <p:spPr bwMode="auto">
          <a:xfrm>
            <a:off x="92075" y="92075"/>
            <a:ext cx="9051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This is a snapshot of running </a:t>
            </a:r>
            <a:r>
              <a:rPr lang="en-US" altLang="en-US" sz="2000" b="1"/>
              <a:t>breath-first-search</a:t>
            </a:r>
            <a:r>
              <a:rPr lang="en-US" altLang="en-US" sz="2000"/>
              <a:t>. The cyan nodes have all been tested, the green nodes are on the frontier (they are in the nodes data structure).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4F1002E4-109C-46BB-A7DC-C2559572D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9363"/>
            <a:ext cx="914400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4">
            <a:extLst>
              <a:ext uri="{FF2B5EF4-FFF2-40B4-BE49-F238E27FC236}">
                <a16:creationId xmlns:a16="http://schemas.microsoft.com/office/drawing/2014/main" id="{72BDCEB7-974F-4DE3-8FB0-648DA466A34A}"/>
              </a:ext>
            </a:extLst>
          </p:cNvPr>
          <p:cNvSpPr txBox="1">
            <a:spLocks noChangeArrowheads="1"/>
          </p:cNvSpPr>
          <p:nvPr/>
        </p:nvSpPr>
        <p:spPr bwMode="auto">
          <a:xfrm>
            <a:off x="92075" y="92075"/>
            <a:ext cx="905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Breath-first-search</a:t>
            </a:r>
            <a:r>
              <a:rPr lang="en-US" altLang="en-US" sz="2000"/>
              <a:t> finds the optimal answer, but in doing so expanded 2,026 nodes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6E031910-F4E0-4395-8F28-C304B8A19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44"/>
          <a:stretch>
            <a:fillRect/>
          </a:stretch>
        </p:blipFill>
        <p:spPr bwMode="auto">
          <a:xfrm>
            <a:off x="0" y="1200150"/>
            <a:ext cx="91440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0632320-F2B9-478F-9622-42BE266F196E}"/>
              </a:ext>
            </a:extLst>
          </p:cNvPr>
          <p:cNvSpPr txBox="1"/>
          <p:nvPr/>
        </p:nvSpPr>
        <p:spPr>
          <a:xfrm>
            <a:off x="92075" y="215900"/>
            <a:ext cx="9051925" cy="708025"/>
          </a:xfrm>
          <a:prstGeom prst="rect">
            <a:avLst/>
          </a:prstGeom>
          <a:noFill/>
        </p:spPr>
        <p:txBody>
          <a:bodyPr>
            <a:spAutoFit/>
          </a:bodyPr>
          <a:lstStyle/>
          <a:p>
            <a:pPr>
              <a:defRPr/>
            </a:pPr>
            <a:r>
              <a:rPr lang="en-US" sz="2000" b="1" dirty="0">
                <a:solidFill>
                  <a:schemeClr val="tx1"/>
                </a:solidFill>
              </a:rPr>
              <a:t>Hill-climbing search</a:t>
            </a:r>
            <a:r>
              <a:rPr lang="en-US" sz="2000" dirty="0">
                <a:solidFill>
                  <a:schemeClr val="tx1"/>
                </a:solidFill>
              </a:rPr>
              <a:t> finds the optimal answer (in this case), expanding 158 nodes.</a:t>
            </a:r>
          </a:p>
          <a:p>
            <a:pPr>
              <a:defRPr/>
            </a:pPr>
            <a:endParaRPr lang="en-US" sz="2000" dirty="0">
              <a:solidFill>
                <a:schemeClr val="bg1">
                  <a:lumMod val="6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a:extLst>
              <a:ext uri="{FF2B5EF4-FFF2-40B4-BE49-F238E27FC236}">
                <a16:creationId xmlns:a16="http://schemas.microsoft.com/office/drawing/2014/main" id="{CB9361A7-42B2-456A-8B42-87450639E389}"/>
              </a:ext>
            </a:extLst>
          </p:cNvPr>
          <p:cNvSpPr txBox="1">
            <a:spLocks noChangeArrowheads="1"/>
          </p:cNvSpPr>
          <p:nvPr/>
        </p:nvSpPr>
        <p:spPr bwMode="auto">
          <a:xfrm>
            <a:off x="92075" y="215900"/>
            <a:ext cx="905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A-star search</a:t>
            </a:r>
            <a:r>
              <a:rPr lang="en-US" altLang="en-US" sz="2000"/>
              <a:t> finds the optimal answer, expanding 493 nodes.</a:t>
            </a:r>
          </a:p>
        </p:txBody>
      </p:sp>
      <p:pic>
        <p:nvPicPr>
          <p:cNvPr id="54275" name="Picture 1">
            <a:extLst>
              <a:ext uri="{FF2B5EF4-FFF2-40B4-BE49-F238E27FC236}">
                <a16:creationId xmlns:a16="http://schemas.microsoft.com/office/drawing/2014/main" id="{565B9E07-6C15-47C7-A2A4-11790BB6F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6163"/>
            <a:ext cx="9144000" cy="58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a:extLst>
              <a:ext uri="{FF2B5EF4-FFF2-40B4-BE49-F238E27FC236}">
                <a16:creationId xmlns:a16="http://schemas.microsoft.com/office/drawing/2014/main" id="{CE643DF5-CB30-4468-B6CE-AAE097661F6B}"/>
              </a:ext>
            </a:extLst>
          </p:cNvPr>
          <p:cNvSpPr txBox="1">
            <a:spLocks noChangeArrowheads="1"/>
          </p:cNvSpPr>
          <p:nvPr/>
        </p:nvSpPr>
        <p:spPr bwMode="auto">
          <a:xfrm>
            <a:off x="361950" y="476250"/>
            <a:ext cx="7315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From the previous example, it seems that greedy search is a good algorithm. It gave the optimal answer here, </a:t>
            </a:r>
            <a:r>
              <a:rPr lang="en-US" altLang="en-US" sz="2400" i="1" dirty="0"/>
              <a:t>and</a:t>
            </a:r>
            <a:r>
              <a:rPr lang="en-US" altLang="en-US" sz="2400" dirty="0"/>
              <a:t> expanded fewer nodes.</a:t>
            </a:r>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r>
              <a:rPr lang="en-US" altLang="en-US" sz="2400" dirty="0"/>
              <a:t>However, it is possible to have a simple problem were greedy search gives a very </a:t>
            </a:r>
            <a:r>
              <a:rPr lang="en-US" altLang="en-US" sz="2400" dirty="0" err="1"/>
              <a:t>very</a:t>
            </a:r>
            <a:r>
              <a:rPr lang="en-US" altLang="en-US" sz="2400" dirty="0"/>
              <a:t> poor answer, and/or expands more nodes.</a:t>
            </a:r>
          </a:p>
          <a:p>
            <a:pPr>
              <a:spcBef>
                <a:spcPct val="0"/>
              </a:spcBef>
              <a:buFontTx/>
              <a:buNone/>
            </a:pPr>
            <a:endParaRPr lang="en-US" altLang="en-US" sz="2400" dirty="0"/>
          </a:p>
          <a:p>
            <a:pPr>
              <a:spcBef>
                <a:spcPct val="0"/>
              </a:spcBef>
              <a:buFontTx/>
              <a:buNone/>
            </a:pPr>
            <a:r>
              <a:rPr lang="en-US" altLang="en-US" sz="2400" dirty="0"/>
              <a:t>Let us see an example.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a:extLst>
              <a:ext uri="{FF2B5EF4-FFF2-40B4-BE49-F238E27FC236}">
                <a16:creationId xmlns:a16="http://schemas.microsoft.com/office/drawing/2014/main" id="{5E18D6F2-A3A6-4E79-8FA7-4EDDCE6E6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37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a:extLst>
              <a:ext uri="{FF2B5EF4-FFF2-40B4-BE49-F238E27FC236}">
                <a16:creationId xmlns:a16="http://schemas.microsoft.com/office/drawing/2014/main" id="{79AE30B6-C8C8-4654-82E1-CC56A41BC41B}"/>
              </a:ext>
            </a:extLst>
          </p:cNvPr>
          <p:cNvSpPr txBox="1">
            <a:spLocks noChangeArrowheads="1"/>
          </p:cNvSpPr>
          <p:nvPr/>
        </p:nvSpPr>
        <p:spPr bwMode="auto">
          <a:xfrm>
            <a:off x="7710488" y="285750"/>
            <a:ext cx="11191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accent2"/>
                </a:solidFill>
              </a:rPr>
              <a:t>Let us compare hill-climbing and A-Star on this simple problem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E48E50AB-D8A0-45B9-8D58-0B4C5C2D9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1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a:extLst>
              <a:ext uri="{FF2B5EF4-FFF2-40B4-BE49-F238E27FC236}">
                <a16:creationId xmlns:a16="http://schemas.microsoft.com/office/drawing/2014/main" id="{66E7F069-1ADA-4492-9349-FA0C3D71B5FF}"/>
              </a:ext>
            </a:extLst>
          </p:cNvPr>
          <p:cNvSpPr>
            <a:spLocks noChangeArrowheads="1"/>
          </p:cNvSpPr>
          <p:nvPr/>
        </p:nvSpPr>
        <p:spPr bwMode="auto">
          <a:xfrm>
            <a:off x="7677150" y="379413"/>
            <a:ext cx="14668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accent2"/>
                </a:solidFill>
              </a:rPr>
              <a:t>hill-climbing solution is 108.3 inches, expanding 450 nodes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ABFF63AD-44F1-47C0-B22F-C3A8FFAD1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88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a:extLst>
              <a:ext uri="{FF2B5EF4-FFF2-40B4-BE49-F238E27FC236}">
                <a16:creationId xmlns:a16="http://schemas.microsoft.com/office/drawing/2014/main" id="{B619E3C0-804C-4EEC-8E72-3C13DB830D3E}"/>
              </a:ext>
            </a:extLst>
          </p:cNvPr>
          <p:cNvSpPr>
            <a:spLocks noChangeArrowheads="1"/>
          </p:cNvSpPr>
          <p:nvPr/>
        </p:nvSpPr>
        <p:spPr bwMode="auto">
          <a:xfrm>
            <a:off x="7677150" y="379413"/>
            <a:ext cx="1466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accent2"/>
                </a:solidFill>
              </a:rPr>
              <a:t>A-star’s solution is 25.6 inches, expanding 283 nodes </a:t>
            </a:r>
          </a:p>
        </p:txBody>
      </p:sp>
      <p:cxnSp>
        <p:nvCxnSpPr>
          <p:cNvPr id="6" name="Straight Connector 5">
            <a:extLst>
              <a:ext uri="{FF2B5EF4-FFF2-40B4-BE49-F238E27FC236}">
                <a16:creationId xmlns:a16="http://schemas.microsoft.com/office/drawing/2014/main" id="{9170A408-986F-4536-9D8F-66D23BD2B7F4}"/>
              </a:ext>
            </a:extLst>
          </p:cNvPr>
          <p:cNvCxnSpPr/>
          <p:nvPr/>
        </p:nvCxnSpPr>
        <p:spPr bwMode="auto">
          <a:xfrm>
            <a:off x="7581900" y="0"/>
            <a:ext cx="0" cy="6858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F0A717DF-F23B-4F88-85FD-F61CEE9D7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48" t="12428" r="7616" b="24780"/>
          <a:stretch>
            <a:fillRect/>
          </a:stretch>
        </p:blipFill>
        <p:spPr bwMode="auto">
          <a:xfrm>
            <a:off x="1209675" y="2381250"/>
            <a:ext cx="49149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4">
            <a:extLst>
              <a:ext uri="{FF2B5EF4-FFF2-40B4-BE49-F238E27FC236}">
                <a16:creationId xmlns:a16="http://schemas.microsoft.com/office/drawing/2014/main" id="{34B06F5B-E53B-4B82-BB91-44FA05BA6CB3}"/>
              </a:ext>
            </a:extLst>
          </p:cNvPr>
          <p:cNvSpPr>
            <a:spLocks noChangeArrowheads="1"/>
          </p:cNvSpPr>
          <p:nvPr/>
        </p:nvSpPr>
        <p:spPr bwMode="auto">
          <a:xfrm>
            <a:off x="123825" y="217488"/>
            <a:ext cx="9020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accent2"/>
                </a:solidFill>
              </a:rPr>
              <a:t>What will happen 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23FE50-21D3-4394-ABFD-3C6EE510E044}"/>
              </a:ext>
            </a:extLst>
          </p:cNvPr>
          <p:cNvPicPr>
            <a:picLocks noChangeAspect="1"/>
          </p:cNvPicPr>
          <p:nvPr/>
        </p:nvPicPr>
        <p:blipFill>
          <a:blip r:embed="rId3"/>
          <a:stretch>
            <a:fillRect/>
          </a:stretch>
        </p:blipFill>
        <p:spPr>
          <a:xfrm>
            <a:off x="0" y="3429000"/>
            <a:ext cx="9144000" cy="1226924"/>
          </a:xfrm>
          <a:prstGeom prst="rect">
            <a:avLst/>
          </a:prstGeom>
        </p:spPr>
      </p:pic>
      <p:pic>
        <p:nvPicPr>
          <p:cNvPr id="6" name="Picture 5">
            <a:extLst>
              <a:ext uri="{FF2B5EF4-FFF2-40B4-BE49-F238E27FC236}">
                <a16:creationId xmlns:a16="http://schemas.microsoft.com/office/drawing/2014/main" id="{02CD6CF0-6076-494A-A529-1FCD889F8EA5}"/>
              </a:ext>
            </a:extLst>
          </p:cNvPr>
          <p:cNvPicPr>
            <a:picLocks noChangeAspect="1"/>
          </p:cNvPicPr>
          <p:nvPr/>
        </p:nvPicPr>
        <p:blipFill>
          <a:blip r:embed="rId4"/>
          <a:stretch>
            <a:fillRect/>
          </a:stretch>
        </p:blipFill>
        <p:spPr>
          <a:xfrm>
            <a:off x="0" y="2522123"/>
            <a:ext cx="9144000" cy="213554"/>
          </a:xfrm>
          <a:prstGeom prst="rect">
            <a:avLst/>
          </a:prstGeom>
        </p:spPr>
      </p:pic>
      <p:sp>
        <p:nvSpPr>
          <p:cNvPr id="8" name="Rectangle 7">
            <a:extLst>
              <a:ext uri="{FF2B5EF4-FFF2-40B4-BE49-F238E27FC236}">
                <a16:creationId xmlns:a16="http://schemas.microsoft.com/office/drawing/2014/main" id="{AE8B1810-45D3-4FE7-8A26-D34698B3EECA}"/>
              </a:ext>
            </a:extLst>
          </p:cNvPr>
          <p:cNvSpPr/>
          <p:nvPr/>
        </p:nvSpPr>
        <p:spPr>
          <a:xfrm>
            <a:off x="4699000" y="2522123"/>
            <a:ext cx="892175" cy="213554"/>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E4C60CB4-CF95-4F3D-8947-87A610F15F4F}"/>
              </a:ext>
            </a:extLst>
          </p:cNvPr>
          <p:cNvCxnSpPr>
            <a:cxnSpLocks/>
          </p:cNvCxnSpPr>
          <p:nvPr/>
        </p:nvCxnSpPr>
        <p:spPr>
          <a:xfrm flipH="1">
            <a:off x="0" y="2522123"/>
            <a:ext cx="4699002" cy="96519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B62BE8-6286-4167-B41A-210851C7F436}"/>
              </a:ext>
            </a:extLst>
          </p:cNvPr>
          <p:cNvCxnSpPr>
            <a:cxnSpLocks/>
          </p:cNvCxnSpPr>
          <p:nvPr/>
        </p:nvCxnSpPr>
        <p:spPr>
          <a:xfrm>
            <a:off x="5591175" y="2522123"/>
            <a:ext cx="3521157" cy="96519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93C8B0F-C30D-4B8F-9F19-FD55D4754082}"/>
              </a:ext>
            </a:extLst>
          </p:cNvPr>
          <p:cNvSpPr txBox="1"/>
          <p:nvPr/>
        </p:nvSpPr>
        <p:spPr>
          <a:xfrm>
            <a:off x="2396300" y="2279135"/>
            <a:ext cx="1025152" cy="369332"/>
          </a:xfrm>
          <a:prstGeom prst="rect">
            <a:avLst/>
          </a:prstGeom>
          <a:noFill/>
        </p:spPr>
        <p:txBody>
          <a:bodyPr wrap="none" rtlCol="0">
            <a:spAutoFit/>
          </a:bodyPr>
          <a:lstStyle/>
          <a:p>
            <a:r>
              <a:rPr lang="en-US" sz="1800" dirty="0"/>
              <a:t>Full Tree</a:t>
            </a:r>
          </a:p>
        </p:txBody>
      </p:sp>
      <p:sp>
        <p:nvSpPr>
          <p:cNvPr id="16" name="TextBox 15">
            <a:extLst>
              <a:ext uri="{FF2B5EF4-FFF2-40B4-BE49-F238E27FC236}">
                <a16:creationId xmlns:a16="http://schemas.microsoft.com/office/drawing/2014/main" id="{8DDBE987-9928-4F8E-8444-A3B1E9A509D8}"/>
              </a:ext>
            </a:extLst>
          </p:cNvPr>
          <p:cNvSpPr txBox="1"/>
          <p:nvPr/>
        </p:nvSpPr>
        <p:spPr>
          <a:xfrm>
            <a:off x="27802" y="4678148"/>
            <a:ext cx="1029473" cy="369332"/>
          </a:xfrm>
          <a:prstGeom prst="rect">
            <a:avLst/>
          </a:prstGeom>
          <a:noFill/>
        </p:spPr>
        <p:txBody>
          <a:bodyPr wrap="square" rtlCol="0">
            <a:spAutoFit/>
          </a:bodyPr>
          <a:lstStyle/>
          <a:p>
            <a:r>
              <a:rPr lang="en-US" sz="1800" dirty="0"/>
              <a:t>Zoom-in</a:t>
            </a:r>
          </a:p>
        </p:txBody>
      </p:sp>
      <p:sp>
        <p:nvSpPr>
          <p:cNvPr id="17" name="TextBox 16">
            <a:extLst>
              <a:ext uri="{FF2B5EF4-FFF2-40B4-BE49-F238E27FC236}">
                <a16:creationId xmlns:a16="http://schemas.microsoft.com/office/drawing/2014/main" id="{ED3DFB0C-AEC9-49B5-9885-5554E2BCEB39}"/>
              </a:ext>
            </a:extLst>
          </p:cNvPr>
          <p:cNvSpPr txBox="1"/>
          <p:nvPr/>
        </p:nvSpPr>
        <p:spPr>
          <a:xfrm>
            <a:off x="53202" y="5373708"/>
            <a:ext cx="6612814" cy="923330"/>
          </a:xfrm>
          <a:prstGeom prst="rect">
            <a:avLst/>
          </a:prstGeom>
          <a:noFill/>
        </p:spPr>
        <p:txBody>
          <a:bodyPr wrap="square" rtlCol="0">
            <a:spAutoFit/>
          </a:bodyPr>
          <a:lstStyle/>
          <a:p>
            <a:r>
              <a:rPr lang="en-US" sz="1800" dirty="0">
                <a:solidFill>
                  <a:srgbClr val="000000"/>
                </a:solidFill>
                <a:latin typeface="Arial" panose="020B0604020202020204" pitchFamily="34" charset="0"/>
              </a:rPr>
              <a:t>6,550 nodes were expanded</a:t>
            </a:r>
          </a:p>
          <a:p>
            <a:r>
              <a:rPr lang="en-US" sz="1800" dirty="0">
                <a:solidFill>
                  <a:srgbClr val="000000"/>
                </a:solidFill>
                <a:latin typeface="Arial" panose="020B0604020202020204" pitchFamily="34" charset="0"/>
              </a:rPr>
              <a:t>Solution is at depth 15, recall optimal solution is at depth 7  </a:t>
            </a:r>
          </a:p>
          <a:p>
            <a:r>
              <a:rPr lang="en-US" sz="1800" dirty="0">
                <a:solidFill>
                  <a:srgbClr val="000000"/>
                </a:solidFill>
                <a:latin typeface="Arial" panose="020B0604020202020204" pitchFamily="34" charset="0"/>
              </a:rPr>
              <a:t>Largest size of queue was 18</a:t>
            </a:r>
            <a:endParaRPr lang="en-US" sz="1800" dirty="0"/>
          </a:p>
        </p:txBody>
      </p:sp>
      <p:sp>
        <p:nvSpPr>
          <p:cNvPr id="19" name="TextBox 18">
            <a:extLst>
              <a:ext uri="{FF2B5EF4-FFF2-40B4-BE49-F238E27FC236}">
                <a16:creationId xmlns:a16="http://schemas.microsoft.com/office/drawing/2014/main" id="{ECBDBCA5-0C38-421D-AFEC-384C9004F34A}"/>
              </a:ext>
            </a:extLst>
          </p:cNvPr>
          <p:cNvSpPr txBox="1"/>
          <p:nvPr/>
        </p:nvSpPr>
        <p:spPr>
          <a:xfrm>
            <a:off x="27803" y="887896"/>
            <a:ext cx="4362092" cy="415498"/>
          </a:xfrm>
          <a:prstGeom prst="rect">
            <a:avLst/>
          </a:prstGeom>
          <a:noFill/>
        </p:spPr>
        <p:txBody>
          <a:bodyPr wrap="none" rtlCol="0">
            <a:spAutoFit/>
          </a:bodyPr>
          <a:lstStyle/>
          <a:p>
            <a:r>
              <a:rPr lang="en-US" sz="2100" dirty="0"/>
              <a:t>Depth-Limited Search with Limit = 18</a:t>
            </a:r>
          </a:p>
        </p:txBody>
      </p:sp>
      <p:sp>
        <p:nvSpPr>
          <p:cNvPr id="9" name="Rectangle 8">
            <a:extLst>
              <a:ext uri="{FF2B5EF4-FFF2-40B4-BE49-F238E27FC236}">
                <a16:creationId xmlns:a16="http://schemas.microsoft.com/office/drawing/2014/main" id="{C92D54FC-E68F-4019-9344-222F9277482A}"/>
              </a:ext>
            </a:extLst>
          </p:cNvPr>
          <p:cNvSpPr/>
          <p:nvPr/>
        </p:nvSpPr>
        <p:spPr>
          <a:xfrm>
            <a:off x="0" y="3487322"/>
            <a:ext cx="9144000" cy="1226924"/>
          </a:xfrm>
          <a:prstGeom prst="rect">
            <a:avLst/>
          </a:prstGeom>
          <a:solidFill>
            <a:srgbClr val="FFFF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Arrow Connector 2">
            <a:extLst>
              <a:ext uri="{FF2B5EF4-FFF2-40B4-BE49-F238E27FC236}">
                <a16:creationId xmlns:a16="http://schemas.microsoft.com/office/drawing/2014/main" id="{4860C230-8E58-4F6B-A641-33CAF164F8E3}"/>
              </a:ext>
            </a:extLst>
          </p:cNvPr>
          <p:cNvCxnSpPr>
            <a:cxnSpLocks/>
          </p:cNvCxnSpPr>
          <p:nvPr/>
        </p:nvCxnSpPr>
        <p:spPr>
          <a:xfrm>
            <a:off x="7046026" y="3313216"/>
            <a:ext cx="1586164" cy="1034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6A04E09-9328-496B-A8A3-927D00F284F8}"/>
              </a:ext>
            </a:extLst>
          </p:cNvPr>
          <p:cNvSpPr txBox="1"/>
          <p:nvPr/>
        </p:nvSpPr>
        <p:spPr>
          <a:xfrm>
            <a:off x="5921829" y="3088829"/>
            <a:ext cx="2107055" cy="369332"/>
          </a:xfrm>
          <a:prstGeom prst="rect">
            <a:avLst/>
          </a:prstGeom>
          <a:noFill/>
        </p:spPr>
        <p:txBody>
          <a:bodyPr wrap="square" rtlCol="0">
            <a:spAutoFit/>
          </a:bodyPr>
          <a:lstStyle/>
          <a:p>
            <a:r>
              <a:rPr lang="en-US" sz="1800" dirty="0"/>
              <a:t>Goal State</a:t>
            </a:r>
          </a:p>
        </p:txBody>
      </p:sp>
      <p:sp>
        <p:nvSpPr>
          <p:cNvPr id="2" name="TextBox 1">
            <a:extLst>
              <a:ext uri="{FF2B5EF4-FFF2-40B4-BE49-F238E27FC236}">
                <a16:creationId xmlns:a16="http://schemas.microsoft.com/office/drawing/2014/main" id="{9502D069-1760-4E44-BE88-FB17CF962B23}"/>
              </a:ext>
            </a:extLst>
          </p:cNvPr>
          <p:cNvSpPr txBox="1"/>
          <p:nvPr/>
        </p:nvSpPr>
        <p:spPr>
          <a:xfrm>
            <a:off x="643247" y="1431824"/>
            <a:ext cx="7707366" cy="584775"/>
          </a:xfrm>
          <a:prstGeom prst="rect">
            <a:avLst/>
          </a:prstGeom>
          <a:noFill/>
        </p:spPr>
        <p:txBody>
          <a:bodyPr wrap="none" rtlCol="0">
            <a:spAutoFit/>
          </a:bodyPr>
          <a:lstStyle/>
          <a:p>
            <a:r>
              <a:rPr lang="en-US" sz="1600" dirty="0">
                <a:solidFill>
                  <a:schemeClr val="bg1">
                    <a:lumMod val="65000"/>
                  </a:schemeClr>
                </a:solidFill>
              </a:rPr>
              <a:t>Here I guessed a limit of 18. It turns out, that was a bad guess, much too high.</a:t>
            </a:r>
          </a:p>
          <a:p>
            <a:r>
              <a:rPr lang="en-US" sz="1600" dirty="0">
                <a:solidFill>
                  <a:schemeClr val="bg1">
                    <a:lumMod val="65000"/>
                  </a:schemeClr>
                </a:solidFill>
              </a:rPr>
              <a:t>However, this reveals a weakness of Depth-Limited Search, it is often hard to guess a limit </a:t>
            </a:r>
          </a:p>
        </p:txBody>
      </p:sp>
    </p:spTree>
    <p:extLst>
      <p:ext uri="{BB962C8B-B14F-4D97-AF65-F5344CB8AC3E}">
        <p14:creationId xmlns:p14="http://schemas.microsoft.com/office/powerpoint/2010/main" val="2960176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A86E3D2A-2CC2-4BB0-B004-309439750D37}"/>
              </a:ext>
            </a:extLst>
          </p:cNvPr>
          <p:cNvPicPr>
            <a:picLocks noChangeAspect="1"/>
          </p:cNvPicPr>
          <p:nvPr/>
        </p:nvPicPr>
        <p:blipFill>
          <a:blip r:embed="rId2">
            <a:extLst>
              <a:ext uri="{28A0092B-C50C-407E-A947-70E740481C1C}">
                <a14:useLocalDpi xmlns:a14="http://schemas.microsoft.com/office/drawing/2010/main" val="0"/>
              </a:ext>
            </a:extLst>
          </a:blip>
          <a:srcRect l="369" t="748" r="400"/>
          <a:stretch>
            <a:fillRect/>
          </a:stretch>
        </p:blipFill>
        <p:spPr bwMode="auto">
          <a:xfrm>
            <a:off x="238125" y="1133475"/>
            <a:ext cx="6751638" cy="55911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19" name="Rectangle 3">
            <a:extLst>
              <a:ext uri="{FF2B5EF4-FFF2-40B4-BE49-F238E27FC236}">
                <a16:creationId xmlns:a16="http://schemas.microsoft.com/office/drawing/2014/main" id="{CD0F86AB-3CA2-490F-AC28-DB7AF2FA356C}"/>
              </a:ext>
            </a:extLst>
          </p:cNvPr>
          <p:cNvSpPr>
            <a:spLocks noChangeArrowheads="1"/>
          </p:cNvSpPr>
          <p:nvPr/>
        </p:nvSpPr>
        <p:spPr bwMode="auto">
          <a:xfrm>
            <a:off x="95250" y="104775"/>
            <a:ext cx="9109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solidFill>
                  <a:schemeClr val="accent2"/>
                </a:solidFill>
              </a:rPr>
              <a:t>If the implementation considers the grid as </a:t>
            </a:r>
            <a:r>
              <a:rPr lang="en-US" altLang="en-US" sz="1600" b="1" dirty="0">
                <a:solidFill>
                  <a:schemeClr val="accent2"/>
                </a:solidFill>
              </a:rPr>
              <a:t>bounded</a:t>
            </a:r>
            <a:r>
              <a:rPr lang="en-US" altLang="en-US" sz="1600" dirty="0">
                <a:solidFill>
                  <a:schemeClr val="accent2"/>
                </a:solidFill>
              </a:rPr>
              <a:t>, then the green cells will flood to the edges. Then, one by one they get changed to cyan (they get </a:t>
            </a:r>
            <a:r>
              <a:rPr lang="en-US" altLang="en-US" sz="1600" i="1" dirty="0">
                <a:solidFill>
                  <a:schemeClr val="accent2"/>
                </a:solidFill>
              </a:rPr>
              <a:t>popped off </a:t>
            </a:r>
            <a:r>
              <a:rPr lang="en-US" altLang="en-US" sz="1600" dirty="0">
                <a:solidFill>
                  <a:schemeClr val="accent2"/>
                </a:solidFill>
              </a:rPr>
              <a:t>the nodes queue). When the queue is empty, and the search algorithm tries to access it, the algorithm will report “failure”.</a:t>
            </a:r>
          </a:p>
        </p:txBody>
      </p:sp>
      <p:sp>
        <p:nvSpPr>
          <p:cNvPr id="60420" name="Rectangle 4">
            <a:extLst>
              <a:ext uri="{FF2B5EF4-FFF2-40B4-BE49-F238E27FC236}">
                <a16:creationId xmlns:a16="http://schemas.microsoft.com/office/drawing/2014/main" id="{36044B21-A56B-453A-8D01-498713CC5AED}"/>
              </a:ext>
            </a:extLst>
          </p:cNvPr>
          <p:cNvSpPr>
            <a:spLocks noChangeArrowheads="1"/>
          </p:cNvSpPr>
          <p:nvPr/>
        </p:nvSpPr>
        <p:spPr bwMode="auto">
          <a:xfrm>
            <a:off x="7199313" y="5405438"/>
            <a:ext cx="1698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accent2"/>
                </a:solidFill>
              </a:rPr>
              <a:t>This shows breath first search about half way thru its search</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37EE9966-F7E5-40B1-80AF-9D978FCC7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68" t="749" r="1820" b="2158"/>
          <a:stretch>
            <a:fillRect/>
          </a:stretch>
        </p:blipFill>
        <p:spPr bwMode="auto">
          <a:xfrm>
            <a:off x="123825" y="1273175"/>
            <a:ext cx="65325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61443" name="Rectangle 3">
            <a:extLst>
              <a:ext uri="{FF2B5EF4-FFF2-40B4-BE49-F238E27FC236}">
                <a16:creationId xmlns:a16="http://schemas.microsoft.com/office/drawing/2014/main" id="{27017E19-980A-4479-BA51-80DB8E07783F}"/>
              </a:ext>
            </a:extLst>
          </p:cNvPr>
          <p:cNvSpPr>
            <a:spLocks noChangeArrowheads="1"/>
          </p:cNvSpPr>
          <p:nvPr/>
        </p:nvSpPr>
        <p:spPr bwMode="auto">
          <a:xfrm>
            <a:off x="95250" y="104775"/>
            <a:ext cx="910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solidFill>
                  <a:schemeClr val="accent2"/>
                </a:solidFill>
              </a:rPr>
              <a:t>If the implementation considers the grid as </a:t>
            </a:r>
            <a:r>
              <a:rPr lang="en-US" altLang="en-US" sz="1600" b="1" dirty="0">
                <a:solidFill>
                  <a:schemeClr val="accent2"/>
                </a:solidFill>
              </a:rPr>
              <a:t>unbounded</a:t>
            </a:r>
            <a:r>
              <a:rPr lang="en-US" altLang="en-US" sz="1600" dirty="0">
                <a:solidFill>
                  <a:schemeClr val="accent2"/>
                </a:solidFill>
              </a:rPr>
              <a:t>, then we will keep searching forever.</a:t>
            </a:r>
          </a:p>
          <a:p>
            <a:pPr>
              <a:spcBef>
                <a:spcPct val="0"/>
              </a:spcBef>
              <a:buFontTx/>
              <a:buNone/>
            </a:pPr>
            <a:r>
              <a:rPr lang="en-US" altLang="en-US" sz="1600" dirty="0">
                <a:solidFill>
                  <a:schemeClr val="accent2"/>
                </a:solidFill>
              </a:rPr>
              <a:t>In practice, at some point, we just run out of memory or time.  </a:t>
            </a:r>
          </a:p>
        </p:txBody>
      </p:sp>
      <p:sp>
        <p:nvSpPr>
          <p:cNvPr id="61444" name="Rectangle 4">
            <a:extLst>
              <a:ext uri="{FF2B5EF4-FFF2-40B4-BE49-F238E27FC236}">
                <a16:creationId xmlns:a16="http://schemas.microsoft.com/office/drawing/2014/main" id="{7F5C417D-54EA-494E-84D0-B270FCD6445A}"/>
              </a:ext>
            </a:extLst>
          </p:cNvPr>
          <p:cNvSpPr>
            <a:spLocks noChangeArrowheads="1"/>
          </p:cNvSpPr>
          <p:nvPr/>
        </p:nvSpPr>
        <p:spPr bwMode="auto">
          <a:xfrm>
            <a:off x="7199313" y="5405438"/>
            <a:ext cx="1698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accent2"/>
                </a:solidFill>
              </a:rPr>
              <a:t>This shows breath first search during its search.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72C75E-110A-45D2-B9D8-F66F825D63EB}"/>
              </a:ext>
            </a:extLst>
          </p:cNvPr>
          <p:cNvSpPr txBox="1">
            <a:spLocks noChangeArrowheads="1"/>
          </p:cNvSpPr>
          <p:nvPr/>
        </p:nvSpPr>
        <p:spPr bwMode="auto">
          <a:xfrm>
            <a:off x="142874" y="128057"/>
            <a:ext cx="875665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chemeClr val="accent2"/>
                </a:solidFill>
              </a:rPr>
              <a:t>Assignment</a:t>
            </a:r>
          </a:p>
          <a:p>
            <a:pPr>
              <a:spcBef>
                <a:spcPct val="0"/>
              </a:spcBef>
              <a:buFontTx/>
              <a:buNone/>
            </a:pPr>
            <a:r>
              <a:rPr lang="en-US" altLang="en-US" sz="2400" dirty="0">
                <a:solidFill>
                  <a:schemeClr val="accent2"/>
                </a:solidFill>
              </a:rPr>
              <a:t>Nothing to hand in, but please make a </a:t>
            </a:r>
            <a:r>
              <a:rPr lang="en-US" altLang="en-US" sz="2400" dirty="0" err="1">
                <a:solidFill>
                  <a:schemeClr val="accent2"/>
                </a:solidFill>
              </a:rPr>
              <a:t>screendump</a:t>
            </a:r>
            <a:r>
              <a:rPr lang="en-US" altLang="en-US" sz="2400" dirty="0">
                <a:solidFill>
                  <a:schemeClr val="accent2"/>
                </a:solidFill>
              </a:rPr>
              <a:t> of your solution, and be able to show it if I ask for it  </a:t>
            </a:r>
          </a:p>
          <a:p>
            <a:pPr>
              <a:spcBef>
                <a:spcPct val="0"/>
              </a:spcBef>
              <a:buFontTx/>
              <a:buNone/>
            </a:pPr>
            <a:r>
              <a:rPr lang="en-US" altLang="en-US" sz="2400" dirty="0">
                <a:solidFill>
                  <a:schemeClr val="accent2"/>
                </a:solidFill>
              </a:rPr>
              <a:t>Go to https://qiao.github.io/PathFinding.js/visual/</a:t>
            </a:r>
          </a:p>
          <a:p>
            <a:pPr>
              <a:spcBef>
                <a:spcPct val="0"/>
              </a:spcBef>
              <a:buFontTx/>
              <a:buNone/>
            </a:pPr>
            <a:endParaRPr lang="en-US" altLang="en-US" sz="2400" dirty="0">
              <a:solidFill>
                <a:schemeClr val="accent2"/>
              </a:solidFill>
            </a:endParaRPr>
          </a:p>
          <a:p>
            <a:pPr>
              <a:spcBef>
                <a:spcPct val="0"/>
              </a:spcBef>
              <a:buFontTx/>
              <a:buNone/>
            </a:pPr>
            <a:endParaRPr lang="en-US" altLang="en-US" sz="2400" dirty="0">
              <a:solidFill>
                <a:schemeClr val="accent2"/>
              </a:solidFill>
            </a:endParaRPr>
          </a:p>
          <a:p>
            <a:pPr>
              <a:spcBef>
                <a:spcPct val="0"/>
              </a:spcBef>
              <a:buFontTx/>
              <a:buNone/>
            </a:pPr>
            <a:endParaRPr lang="en-US" altLang="en-US" sz="2400" dirty="0">
              <a:solidFill>
                <a:schemeClr val="accent2"/>
              </a:solidFill>
            </a:endParaRPr>
          </a:p>
          <a:p>
            <a:pPr>
              <a:spcBef>
                <a:spcPct val="0"/>
              </a:spcBef>
              <a:buFontTx/>
              <a:buNone/>
            </a:pPr>
            <a:endParaRPr lang="en-US" altLang="en-US" sz="2400" dirty="0">
              <a:solidFill>
                <a:schemeClr val="accent2"/>
              </a:solidFill>
            </a:endParaRPr>
          </a:p>
        </p:txBody>
      </p:sp>
      <p:pic>
        <p:nvPicPr>
          <p:cNvPr id="5" name="Picture 4">
            <a:extLst>
              <a:ext uri="{FF2B5EF4-FFF2-40B4-BE49-F238E27FC236}">
                <a16:creationId xmlns:a16="http://schemas.microsoft.com/office/drawing/2014/main" id="{5307467E-0737-46A0-B91F-DF659D9029AF}"/>
              </a:ext>
            </a:extLst>
          </p:cNvPr>
          <p:cNvPicPr>
            <a:picLocks noChangeAspect="1"/>
          </p:cNvPicPr>
          <p:nvPr/>
        </p:nvPicPr>
        <p:blipFill>
          <a:blip r:embed="rId2"/>
          <a:stretch>
            <a:fillRect/>
          </a:stretch>
        </p:blipFill>
        <p:spPr>
          <a:xfrm>
            <a:off x="5508547" y="2599266"/>
            <a:ext cx="3492579" cy="4072467"/>
          </a:xfrm>
          <a:prstGeom prst="rect">
            <a:avLst/>
          </a:prstGeom>
          <a:ln>
            <a:solidFill>
              <a:schemeClr val="bg1">
                <a:lumMod val="65000"/>
              </a:schemeClr>
            </a:solidFill>
          </a:ln>
        </p:spPr>
      </p:pic>
      <p:sp>
        <p:nvSpPr>
          <p:cNvPr id="7" name="TextBox 6">
            <a:extLst>
              <a:ext uri="{FF2B5EF4-FFF2-40B4-BE49-F238E27FC236}">
                <a16:creationId xmlns:a16="http://schemas.microsoft.com/office/drawing/2014/main" id="{293BFA6D-FC71-4F63-AF83-DF5BA5B0EB1F}"/>
              </a:ext>
            </a:extLst>
          </p:cNvPr>
          <p:cNvSpPr txBox="1"/>
          <p:nvPr/>
        </p:nvSpPr>
        <p:spPr>
          <a:xfrm>
            <a:off x="71967" y="6273225"/>
            <a:ext cx="4572000" cy="584775"/>
          </a:xfrm>
          <a:prstGeom prst="rect">
            <a:avLst/>
          </a:prstGeom>
          <a:noFill/>
        </p:spPr>
        <p:txBody>
          <a:bodyPr wrap="square">
            <a:spAutoFit/>
          </a:bodyPr>
          <a:lstStyle/>
          <a:p>
            <a:pPr>
              <a:spcBef>
                <a:spcPct val="0"/>
              </a:spcBef>
              <a:buFontTx/>
              <a:buNone/>
            </a:pPr>
            <a:r>
              <a:rPr lang="en-US" altLang="en-US" sz="1600" dirty="0">
                <a:solidFill>
                  <a:schemeClr val="accent2"/>
                </a:solidFill>
              </a:rPr>
              <a:t>Note that what this tool calls </a:t>
            </a:r>
            <a:r>
              <a:rPr lang="en-US" altLang="en-US" sz="1600" i="1" dirty="0">
                <a:solidFill>
                  <a:schemeClr val="accent2"/>
                </a:solidFill>
              </a:rPr>
              <a:t>best-first-search </a:t>
            </a:r>
            <a:r>
              <a:rPr lang="en-US" altLang="en-US" sz="1600" dirty="0">
                <a:solidFill>
                  <a:schemeClr val="accent2"/>
                </a:solidFill>
              </a:rPr>
              <a:t>we have been calling </a:t>
            </a:r>
            <a:r>
              <a:rPr lang="en-US" altLang="en-US" sz="1600" i="1" dirty="0">
                <a:solidFill>
                  <a:schemeClr val="accent2"/>
                </a:solidFill>
              </a:rPr>
              <a:t>hill-climbing search</a:t>
            </a:r>
            <a:r>
              <a:rPr lang="en-US" altLang="en-US" sz="1600" dirty="0">
                <a:solidFill>
                  <a:schemeClr val="accent2"/>
                </a:solidFill>
              </a:rPr>
              <a:t>.</a:t>
            </a:r>
          </a:p>
        </p:txBody>
      </p:sp>
      <p:sp>
        <p:nvSpPr>
          <p:cNvPr id="9" name="TextBox 8">
            <a:extLst>
              <a:ext uri="{FF2B5EF4-FFF2-40B4-BE49-F238E27FC236}">
                <a16:creationId xmlns:a16="http://schemas.microsoft.com/office/drawing/2014/main" id="{A8ADFF7F-4D59-4C9E-9280-90E141A18C20}"/>
              </a:ext>
            </a:extLst>
          </p:cNvPr>
          <p:cNvSpPr txBox="1"/>
          <p:nvPr/>
        </p:nvSpPr>
        <p:spPr>
          <a:xfrm>
            <a:off x="110067" y="2599266"/>
            <a:ext cx="4572000" cy="1938992"/>
          </a:xfrm>
          <a:prstGeom prst="rect">
            <a:avLst/>
          </a:prstGeom>
          <a:noFill/>
        </p:spPr>
        <p:txBody>
          <a:bodyPr wrap="square">
            <a:spAutoFit/>
          </a:bodyPr>
          <a:lstStyle/>
          <a:p>
            <a:pPr>
              <a:spcBef>
                <a:spcPct val="0"/>
              </a:spcBef>
              <a:buFontTx/>
              <a:buNone/>
            </a:pPr>
            <a:r>
              <a:rPr lang="en-US" altLang="en-US" sz="2400" dirty="0">
                <a:solidFill>
                  <a:schemeClr val="accent2"/>
                </a:solidFill>
              </a:rPr>
              <a:t>Create a single maze problem were</a:t>
            </a:r>
            <a:endParaRPr lang="en-US" altLang="en-US" dirty="0"/>
          </a:p>
          <a:p>
            <a:pPr>
              <a:spcBef>
                <a:spcPct val="0"/>
              </a:spcBef>
              <a:buFontTx/>
              <a:buNone/>
            </a:pPr>
            <a:endParaRPr lang="en-US" altLang="en-US" sz="2400" dirty="0">
              <a:solidFill>
                <a:schemeClr val="accent2"/>
              </a:solidFill>
            </a:endParaRPr>
          </a:p>
          <a:p>
            <a:pPr marL="457200" indent="-457200">
              <a:spcBef>
                <a:spcPct val="0"/>
              </a:spcBef>
              <a:buFontTx/>
              <a:buAutoNum type="arabicParenR"/>
            </a:pPr>
            <a:r>
              <a:rPr lang="en-US" altLang="en-US" sz="1800" dirty="0"/>
              <a:t>The optimal solution is about 20. Show it is optimal, by having A-star find it.</a:t>
            </a:r>
          </a:p>
          <a:p>
            <a:pPr marL="457200" indent="-457200">
              <a:spcBef>
                <a:spcPct val="0"/>
              </a:spcBef>
              <a:buFontTx/>
              <a:buAutoNum type="arabicParenR"/>
            </a:pPr>
            <a:r>
              <a:rPr lang="en-US" altLang="en-US" sz="1800" dirty="0">
                <a:solidFill>
                  <a:schemeClr val="accent2"/>
                </a:solidFill>
              </a:rPr>
              <a:t>The solution found by </a:t>
            </a:r>
            <a:r>
              <a:rPr lang="en-US" altLang="en-US" sz="1800" i="1" dirty="0">
                <a:solidFill>
                  <a:schemeClr val="accent2"/>
                </a:solidFill>
              </a:rPr>
              <a:t>hill-climbing search</a:t>
            </a:r>
            <a:r>
              <a:rPr lang="en-US" altLang="en-US" sz="1800" i="1" dirty="0"/>
              <a:t> </a:t>
            </a:r>
            <a:r>
              <a:rPr lang="en-US" altLang="en-US" sz="1800" dirty="0"/>
              <a:t>has a cost of at least 100.</a:t>
            </a:r>
            <a:endParaRPr lang="en-US" altLang="en-US" sz="1800" dirty="0">
              <a:solidFill>
                <a:schemeClr val="accent2"/>
              </a:solidFill>
            </a:endParaRPr>
          </a:p>
        </p:txBody>
      </p:sp>
      <p:cxnSp>
        <p:nvCxnSpPr>
          <p:cNvPr id="11" name="Straight Arrow Connector 10">
            <a:extLst>
              <a:ext uri="{FF2B5EF4-FFF2-40B4-BE49-F238E27FC236}">
                <a16:creationId xmlns:a16="http://schemas.microsoft.com/office/drawing/2014/main" id="{AA0FF530-E679-4FC4-B2CB-B3BFA1518219}"/>
              </a:ext>
            </a:extLst>
          </p:cNvPr>
          <p:cNvCxnSpPr>
            <a:cxnSpLocks/>
          </p:cNvCxnSpPr>
          <p:nvPr/>
        </p:nvCxnSpPr>
        <p:spPr bwMode="auto">
          <a:xfrm>
            <a:off x="4521199" y="5835328"/>
            <a:ext cx="1109134" cy="3961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a:extLst>
              <a:ext uri="{FF2B5EF4-FFF2-40B4-BE49-F238E27FC236}">
                <a16:creationId xmlns:a16="http://schemas.microsoft.com/office/drawing/2014/main" id="{45417B4E-38B7-4A80-A732-883240C7DC50}"/>
              </a:ext>
            </a:extLst>
          </p:cNvPr>
          <p:cNvSpPr txBox="1"/>
          <p:nvPr/>
        </p:nvSpPr>
        <p:spPr>
          <a:xfrm>
            <a:off x="3871135" y="5513363"/>
            <a:ext cx="679994" cy="461665"/>
          </a:xfrm>
          <a:prstGeom prst="rect">
            <a:avLst/>
          </a:prstGeom>
          <a:noFill/>
        </p:spPr>
        <p:txBody>
          <a:bodyPr wrap="none" rtlCol="0">
            <a:spAutoFit/>
          </a:bodyPr>
          <a:lstStyle/>
          <a:p>
            <a:r>
              <a:rPr lang="en-US" dirty="0">
                <a:solidFill>
                  <a:srgbClr val="FF0000"/>
                </a:solidFill>
              </a:rPr>
              <a:t>cost</a:t>
            </a:r>
          </a:p>
        </p:txBody>
      </p:sp>
    </p:spTree>
    <p:extLst>
      <p:ext uri="{BB962C8B-B14F-4D97-AF65-F5344CB8AC3E}">
        <p14:creationId xmlns:p14="http://schemas.microsoft.com/office/powerpoint/2010/main" val="189746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D3DFB0C-AEC9-49B5-9885-5554E2BCEB39}"/>
              </a:ext>
            </a:extLst>
          </p:cNvPr>
          <p:cNvSpPr txBox="1"/>
          <p:nvPr/>
        </p:nvSpPr>
        <p:spPr>
          <a:xfrm>
            <a:off x="65901" y="5208607"/>
            <a:ext cx="8997665" cy="923330"/>
          </a:xfrm>
          <a:prstGeom prst="rect">
            <a:avLst/>
          </a:prstGeom>
          <a:noFill/>
        </p:spPr>
        <p:txBody>
          <a:bodyPr wrap="square" rtlCol="0">
            <a:spAutoFit/>
          </a:bodyPr>
          <a:lstStyle/>
          <a:p>
            <a:r>
              <a:rPr lang="en-US" sz="1800" dirty="0">
                <a:solidFill>
                  <a:srgbClr val="000000"/>
                </a:solidFill>
                <a:latin typeface="Arial" panose="020B0604020202020204" pitchFamily="34" charset="0"/>
              </a:rPr>
              <a:t>181 nodes were expanded. This includes the nodes that were expanded multiple times</a:t>
            </a:r>
          </a:p>
          <a:p>
            <a:r>
              <a:rPr lang="en-US" sz="1800" dirty="0">
                <a:solidFill>
                  <a:srgbClr val="000000"/>
                </a:solidFill>
                <a:latin typeface="Arial" panose="020B0604020202020204" pitchFamily="34" charset="0"/>
              </a:rPr>
              <a:t>Largest size of queue was 8</a:t>
            </a:r>
          </a:p>
          <a:p>
            <a:r>
              <a:rPr lang="en-US" sz="1800" dirty="0">
                <a:solidFill>
                  <a:srgbClr val="000000"/>
                </a:solidFill>
                <a:latin typeface="Arial" panose="020B0604020202020204" pitchFamily="34" charset="0"/>
              </a:rPr>
              <a:t>Solution is at depth 7, which is optimal</a:t>
            </a:r>
            <a:endParaRPr lang="en-US" sz="1800" dirty="0"/>
          </a:p>
        </p:txBody>
      </p:sp>
      <p:sp>
        <p:nvSpPr>
          <p:cNvPr id="19" name="TextBox 18">
            <a:extLst>
              <a:ext uri="{FF2B5EF4-FFF2-40B4-BE49-F238E27FC236}">
                <a16:creationId xmlns:a16="http://schemas.microsoft.com/office/drawing/2014/main" id="{ECBDBCA5-0C38-421D-AFEC-384C9004F34A}"/>
              </a:ext>
            </a:extLst>
          </p:cNvPr>
          <p:cNvSpPr txBox="1"/>
          <p:nvPr/>
        </p:nvSpPr>
        <p:spPr>
          <a:xfrm>
            <a:off x="27803" y="887896"/>
            <a:ext cx="2321469" cy="415498"/>
          </a:xfrm>
          <a:prstGeom prst="rect">
            <a:avLst/>
          </a:prstGeom>
          <a:noFill/>
        </p:spPr>
        <p:txBody>
          <a:bodyPr wrap="none" rtlCol="0">
            <a:spAutoFit/>
          </a:bodyPr>
          <a:lstStyle/>
          <a:p>
            <a:r>
              <a:rPr lang="en-US" sz="2100" dirty="0"/>
              <a:t>Iterative Deepening</a:t>
            </a:r>
          </a:p>
        </p:txBody>
      </p:sp>
      <p:pic>
        <p:nvPicPr>
          <p:cNvPr id="4" name="Picture 3">
            <a:extLst>
              <a:ext uri="{FF2B5EF4-FFF2-40B4-BE49-F238E27FC236}">
                <a16:creationId xmlns:a16="http://schemas.microsoft.com/office/drawing/2014/main" id="{5C5840D6-042C-4D7F-B81A-0C52606C4088}"/>
              </a:ext>
            </a:extLst>
          </p:cNvPr>
          <p:cNvPicPr>
            <a:picLocks noChangeAspect="1"/>
          </p:cNvPicPr>
          <p:nvPr/>
        </p:nvPicPr>
        <p:blipFill>
          <a:blip r:embed="rId3"/>
          <a:stretch>
            <a:fillRect/>
          </a:stretch>
        </p:blipFill>
        <p:spPr>
          <a:xfrm>
            <a:off x="0" y="3678743"/>
            <a:ext cx="9144000" cy="1386465"/>
          </a:xfrm>
          <a:prstGeom prst="rect">
            <a:avLst/>
          </a:prstGeom>
        </p:spPr>
      </p:pic>
      <p:pic>
        <p:nvPicPr>
          <p:cNvPr id="5" name="Picture 4">
            <a:extLst>
              <a:ext uri="{FF2B5EF4-FFF2-40B4-BE49-F238E27FC236}">
                <a16:creationId xmlns:a16="http://schemas.microsoft.com/office/drawing/2014/main" id="{616CA58F-2324-4A1D-BDA0-299FA8CD184C}"/>
              </a:ext>
            </a:extLst>
          </p:cNvPr>
          <p:cNvPicPr>
            <a:picLocks noChangeAspect="1"/>
          </p:cNvPicPr>
          <p:nvPr/>
        </p:nvPicPr>
        <p:blipFill>
          <a:blip r:embed="rId4"/>
          <a:stretch>
            <a:fillRect/>
          </a:stretch>
        </p:blipFill>
        <p:spPr>
          <a:xfrm>
            <a:off x="4481319" y="1113233"/>
            <a:ext cx="404354" cy="334157"/>
          </a:xfrm>
          <a:prstGeom prst="rect">
            <a:avLst/>
          </a:prstGeom>
        </p:spPr>
      </p:pic>
      <p:pic>
        <p:nvPicPr>
          <p:cNvPr id="6" name="Picture 5">
            <a:extLst>
              <a:ext uri="{FF2B5EF4-FFF2-40B4-BE49-F238E27FC236}">
                <a16:creationId xmlns:a16="http://schemas.microsoft.com/office/drawing/2014/main" id="{31B0EE58-A282-4FC1-99DB-C610D7CB54E7}"/>
              </a:ext>
            </a:extLst>
          </p:cNvPr>
          <p:cNvPicPr>
            <a:picLocks noChangeAspect="1"/>
          </p:cNvPicPr>
          <p:nvPr/>
        </p:nvPicPr>
        <p:blipFill rotWithShape="1">
          <a:blip r:embed="rId4"/>
          <a:srcRect b="62793"/>
          <a:stretch/>
        </p:blipFill>
        <p:spPr>
          <a:xfrm>
            <a:off x="4481320" y="887896"/>
            <a:ext cx="404354" cy="124331"/>
          </a:xfrm>
          <a:prstGeom prst="rect">
            <a:avLst/>
          </a:prstGeom>
        </p:spPr>
      </p:pic>
      <p:pic>
        <p:nvPicPr>
          <p:cNvPr id="8" name="Picture 7">
            <a:extLst>
              <a:ext uri="{FF2B5EF4-FFF2-40B4-BE49-F238E27FC236}">
                <a16:creationId xmlns:a16="http://schemas.microsoft.com/office/drawing/2014/main" id="{24E2B3AC-B46E-4EE7-9F9F-DC01C0141274}"/>
              </a:ext>
            </a:extLst>
          </p:cNvPr>
          <p:cNvPicPr>
            <a:picLocks noChangeAspect="1"/>
          </p:cNvPicPr>
          <p:nvPr/>
        </p:nvPicPr>
        <p:blipFill>
          <a:blip r:embed="rId5"/>
          <a:stretch>
            <a:fillRect/>
          </a:stretch>
        </p:blipFill>
        <p:spPr>
          <a:xfrm>
            <a:off x="4299148" y="1590790"/>
            <a:ext cx="742036" cy="596935"/>
          </a:xfrm>
          <a:prstGeom prst="rect">
            <a:avLst/>
          </a:prstGeom>
        </p:spPr>
      </p:pic>
      <p:pic>
        <p:nvPicPr>
          <p:cNvPr id="10" name="Picture 9">
            <a:extLst>
              <a:ext uri="{FF2B5EF4-FFF2-40B4-BE49-F238E27FC236}">
                <a16:creationId xmlns:a16="http://schemas.microsoft.com/office/drawing/2014/main" id="{419A7B38-B35E-48FF-905C-A529059466A6}"/>
              </a:ext>
            </a:extLst>
          </p:cNvPr>
          <p:cNvPicPr>
            <a:picLocks noChangeAspect="1"/>
          </p:cNvPicPr>
          <p:nvPr/>
        </p:nvPicPr>
        <p:blipFill>
          <a:blip r:embed="rId6"/>
          <a:stretch>
            <a:fillRect/>
          </a:stretch>
        </p:blipFill>
        <p:spPr>
          <a:xfrm>
            <a:off x="3999357" y="2251120"/>
            <a:ext cx="1358927" cy="796485"/>
          </a:xfrm>
          <a:prstGeom prst="rect">
            <a:avLst/>
          </a:prstGeom>
        </p:spPr>
      </p:pic>
      <p:sp>
        <p:nvSpPr>
          <p:cNvPr id="14" name="TextBox 13">
            <a:extLst>
              <a:ext uri="{FF2B5EF4-FFF2-40B4-BE49-F238E27FC236}">
                <a16:creationId xmlns:a16="http://schemas.microsoft.com/office/drawing/2014/main" id="{B523C3BE-E291-41A7-BD92-ADD117D4C777}"/>
              </a:ext>
            </a:extLst>
          </p:cNvPr>
          <p:cNvSpPr txBox="1"/>
          <p:nvPr/>
        </p:nvSpPr>
        <p:spPr>
          <a:xfrm>
            <a:off x="4843649" y="857940"/>
            <a:ext cx="669942" cy="230832"/>
          </a:xfrm>
          <a:prstGeom prst="rect">
            <a:avLst/>
          </a:prstGeom>
          <a:noFill/>
        </p:spPr>
        <p:txBody>
          <a:bodyPr wrap="square">
            <a:spAutoFit/>
          </a:bodyPr>
          <a:lstStyle/>
          <a:p>
            <a:r>
              <a:rPr lang="en-US" sz="900" dirty="0">
                <a:solidFill>
                  <a:srgbClr val="000000"/>
                </a:solidFill>
                <a:latin typeface="Arial" panose="020B0604020202020204" pitchFamily="34" charset="0"/>
              </a:rPr>
              <a:t>depth 0</a:t>
            </a:r>
            <a:endParaRPr lang="en-US" sz="900" dirty="0"/>
          </a:p>
        </p:txBody>
      </p:sp>
      <p:sp>
        <p:nvSpPr>
          <p:cNvPr id="15" name="TextBox 14">
            <a:extLst>
              <a:ext uri="{FF2B5EF4-FFF2-40B4-BE49-F238E27FC236}">
                <a16:creationId xmlns:a16="http://schemas.microsoft.com/office/drawing/2014/main" id="{9F887EF0-3C50-47DF-8F59-58FAD161D782}"/>
              </a:ext>
            </a:extLst>
          </p:cNvPr>
          <p:cNvSpPr txBox="1"/>
          <p:nvPr/>
        </p:nvSpPr>
        <p:spPr>
          <a:xfrm>
            <a:off x="4919074" y="1101374"/>
            <a:ext cx="669942" cy="230832"/>
          </a:xfrm>
          <a:prstGeom prst="rect">
            <a:avLst/>
          </a:prstGeom>
          <a:noFill/>
        </p:spPr>
        <p:txBody>
          <a:bodyPr wrap="square">
            <a:spAutoFit/>
          </a:bodyPr>
          <a:lstStyle/>
          <a:p>
            <a:r>
              <a:rPr lang="en-US" sz="900" dirty="0">
                <a:solidFill>
                  <a:srgbClr val="000000"/>
                </a:solidFill>
                <a:latin typeface="Arial" panose="020B0604020202020204" pitchFamily="34" charset="0"/>
              </a:rPr>
              <a:t>depth 1</a:t>
            </a:r>
            <a:endParaRPr lang="en-US" sz="900" dirty="0"/>
          </a:p>
        </p:txBody>
      </p:sp>
      <p:sp>
        <p:nvSpPr>
          <p:cNvPr id="16" name="TextBox 15">
            <a:extLst>
              <a:ext uri="{FF2B5EF4-FFF2-40B4-BE49-F238E27FC236}">
                <a16:creationId xmlns:a16="http://schemas.microsoft.com/office/drawing/2014/main" id="{0CBB8846-F922-49EC-B1F4-7722E3409EE3}"/>
              </a:ext>
            </a:extLst>
          </p:cNvPr>
          <p:cNvSpPr txBox="1"/>
          <p:nvPr/>
        </p:nvSpPr>
        <p:spPr>
          <a:xfrm>
            <a:off x="5123542" y="1572371"/>
            <a:ext cx="669942" cy="230832"/>
          </a:xfrm>
          <a:prstGeom prst="rect">
            <a:avLst/>
          </a:prstGeom>
          <a:noFill/>
        </p:spPr>
        <p:txBody>
          <a:bodyPr wrap="square">
            <a:spAutoFit/>
          </a:bodyPr>
          <a:lstStyle/>
          <a:p>
            <a:r>
              <a:rPr lang="en-US" sz="900" dirty="0">
                <a:solidFill>
                  <a:srgbClr val="000000"/>
                </a:solidFill>
                <a:latin typeface="Arial" panose="020B0604020202020204" pitchFamily="34" charset="0"/>
              </a:rPr>
              <a:t>depth 2</a:t>
            </a:r>
            <a:endParaRPr lang="en-US" sz="900" dirty="0"/>
          </a:p>
        </p:txBody>
      </p:sp>
      <p:sp>
        <p:nvSpPr>
          <p:cNvPr id="18" name="TextBox 17">
            <a:extLst>
              <a:ext uri="{FF2B5EF4-FFF2-40B4-BE49-F238E27FC236}">
                <a16:creationId xmlns:a16="http://schemas.microsoft.com/office/drawing/2014/main" id="{1E03F206-D5C1-40CF-A895-382D8C098CDD}"/>
              </a:ext>
            </a:extLst>
          </p:cNvPr>
          <p:cNvSpPr txBox="1"/>
          <p:nvPr/>
        </p:nvSpPr>
        <p:spPr>
          <a:xfrm>
            <a:off x="5370113" y="2187725"/>
            <a:ext cx="669942" cy="230832"/>
          </a:xfrm>
          <a:prstGeom prst="rect">
            <a:avLst/>
          </a:prstGeom>
          <a:noFill/>
        </p:spPr>
        <p:txBody>
          <a:bodyPr wrap="square">
            <a:spAutoFit/>
          </a:bodyPr>
          <a:lstStyle/>
          <a:p>
            <a:r>
              <a:rPr lang="en-US" sz="900" dirty="0">
                <a:solidFill>
                  <a:srgbClr val="000000"/>
                </a:solidFill>
                <a:latin typeface="Arial" panose="020B0604020202020204" pitchFamily="34" charset="0"/>
              </a:rPr>
              <a:t>depth 3</a:t>
            </a:r>
            <a:endParaRPr lang="en-US" sz="900" dirty="0"/>
          </a:p>
        </p:txBody>
      </p:sp>
      <p:sp>
        <p:nvSpPr>
          <p:cNvPr id="20" name="TextBox 19">
            <a:extLst>
              <a:ext uri="{FF2B5EF4-FFF2-40B4-BE49-F238E27FC236}">
                <a16:creationId xmlns:a16="http://schemas.microsoft.com/office/drawing/2014/main" id="{7F8DCF5B-2D41-4DB9-8DF3-45A8AF2ED924}"/>
              </a:ext>
            </a:extLst>
          </p:cNvPr>
          <p:cNvSpPr txBox="1"/>
          <p:nvPr/>
        </p:nvSpPr>
        <p:spPr>
          <a:xfrm>
            <a:off x="5936368" y="3601920"/>
            <a:ext cx="669942" cy="230832"/>
          </a:xfrm>
          <a:prstGeom prst="rect">
            <a:avLst/>
          </a:prstGeom>
          <a:noFill/>
        </p:spPr>
        <p:txBody>
          <a:bodyPr wrap="square">
            <a:spAutoFit/>
          </a:bodyPr>
          <a:lstStyle/>
          <a:p>
            <a:r>
              <a:rPr lang="en-US" sz="900" dirty="0">
                <a:solidFill>
                  <a:srgbClr val="000000"/>
                </a:solidFill>
                <a:latin typeface="Arial" panose="020B0604020202020204" pitchFamily="34" charset="0"/>
              </a:rPr>
              <a:t>depth 7</a:t>
            </a:r>
            <a:endParaRPr lang="en-US" sz="900" dirty="0"/>
          </a:p>
        </p:txBody>
      </p:sp>
      <p:sp>
        <p:nvSpPr>
          <p:cNvPr id="21" name="TextBox 20">
            <a:extLst>
              <a:ext uri="{FF2B5EF4-FFF2-40B4-BE49-F238E27FC236}">
                <a16:creationId xmlns:a16="http://schemas.microsoft.com/office/drawing/2014/main" id="{7D470685-A4F9-4D2D-8AE2-67963DF964C6}"/>
              </a:ext>
            </a:extLst>
          </p:cNvPr>
          <p:cNvSpPr txBox="1"/>
          <p:nvPr/>
        </p:nvSpPr>
        <p:spPr>
          <a:xfrm>
            <a:off x="3182293" y="3101843"/>
            <a:ext cx="3717782" cy="461665"/>
          </a:xfrm>
          <a:prstGeom prst="rect">
            <a:avLst/>
          </a:prstGeom>
          <a:noFill/>
        </p:spPr>
        <p:txBody>
          <a:bodyPr wrap="square">
            <a:spAutoFit/>
          </a:bodyPr>
          <a:lstStyle/>
          <a:p>
            <a:r>
              <a:rPr lang="en-US" dirty="0">
                <a:solidFill>
                  <a:schemeClr val="bg1">
                    <a:lumMod val="85000"/>
                  </a:schemeClr>
                </a:solidFill>
                <a:latin typeface="Arial" panose="020B0604020202020204" pitchFamily="34" charset="0"/>
              </a:rPr>
              <a:t>depth 4, 5 and 6 omitted</a:t>
            </a:r>
            <a:endParaRPr lang="en-US" dirty="0">
              <a:solidFill>
                <a:schemeClr val="bg1">
                  <a:lumMod val="85000"/>
                </a:schemeClr>
              </a:solidFill>
            </a:endParaRPr>
          </a:p>
        </p:txBody>
      </p:sp>
    </p:spTree>
    <p:extLst>
      <p:ext uri="{BB962C8B-B14F-4D97-AF65-F5344CB8AC3E}">
        <p14:creationId xmlns:p14="http://schemas.microsoft.com/office/powerpoint/2010/main" val="52761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DDBE987-9928-4F8E-8444-A3B1E9A509D8}"/>
              </a:ext>
            </a:extLst>
          </p:cNvPr>
          <p:cNvSpPr txBox="1"/>
          <p:nvPr/>
        </p:nvSpPr>
        <p:spPr>
          <a:xfrm>
            <a:off x="444363" y="1843509"/>
            <a:ext cx="8532950" cy="3000821"/>
          </a:xfrm>
          <a:prstGeom prst="rect">
            <a:avLst/>
          </a:prstGeom>
          <a:noFill/>
        </p:spPr>
        <p:txBody>
          <a:bodyPr wrap="square" rtlCol="0">
            <a:spAutoFit/>
          </a:bodyPr>
          <a:lstStyle/>
          <a:p>
            <a:r>
              <a:rPr lang="en-US" sz="2100" dirty="0"/>
              <a:t>If we do this search without checking for repeated states, in general  it will run forever.</a:t>
            </a:r>
          </a:p>
          <a:p>
            <a:endParaRPr lang="en-US" sz="2100" dirty="0"/>
          </a:p>
          <a:p>
            <a:r>
              <a:rPr lang="en-US" sz="2100" dirty="0"/>
              <a:t>If we check repeated states, then we may have to expand up to 181,440 nodes, the full size of the problem space.  </a:t>
            </a:r>
          </a:p>
          <a:p>
            <a:endParaRPr lang="en-US" sz="2100" dirty="0"/>
          </a:p>
          <a:p>
            <a:r>
              <a:rPr lang="en-US" sz="2100" dirty="0"/>
              <a:t>Recall that even </a:t>
            </a:r>
            <a:r>
              <a:rPr lang="en-US" sz="2100" i="1" dirty="0"/>
              <a:t>if</a:t>
            </a:r>
            <a:r>
              <a:rPr lang="en-US" sz="2100" dirty="0"/>
              <a:t> we do check repeated states, </a:t>
            </a:r>
          </a:p>
          <a:p>
            <a:pPr marL="600075" lvl="1" indent="-257175">
              <a:buFont typeface="Arial" panose="020B0604020202020204" pitchFamily="34" charset="0"/>
              <a:buChar char="•"/>
            </a:pPr>
            <a:r>
              <a:rPr lang="en-US" sz="2100" dirty="0"/>
              <a:t>We need memory of the order of 181,440  </a:t>
            </a:r>
            <a:r>
              <a:rPr lang="en-US" sz="1500" dirty="0"/>
              <a:t>(to keep track of repeated states)</a:t>
            </a:r>
          </a:p>
          <a:p>
            <a:pPr marL="600075" lvl="1" indent="-257175">
              <a:buFont typeface="Arial" panose="020B0604020202020204" pitchFamily="34" charset="0"/>
              <a:buChar char="•"/>
            </a:pPr>
            <a:r>
              <a:rPr lang="en-US" sz="2100" dirty="0"/>
              <a:t>We may not find the optimal solution </a:t>
            </a:r>
          </a:p>
        </p:txBody>
      </p:sp>
      <p:sp>
        <p:nvSpPr>
          <p:cNvPr id="17" name="TextBox 16">
            <a:extLst>
              <a:ext uri="{FF2B5EF4-FFF2-40B4-BE49-F238E27FC236}">
                <a16:creationId xmlns:a16="http://schemas.microsoft.com/office/drawing/2014/main" id="{ED3DFB0C-AEC9-49B5-9885-5554E2BCEB39}"/>
              </a:ext>
            </a:extLst>
          </p:cNvPr>
          <p:cNvSpPr txBox="1"/>
          <p:nvPr/>
        </p:nvSpPr>
        <p:spPr>
          <a:xfrm>
            <a:off x="27803" y="5308252"/>
            <a:ext cx="6092328" cy="1200329"/>
          </a:xfrm>
          <a:prstGeom prst="rect">
            <a:avLst/>
          </a:prstGeom>
          <a:noFill/>
        </p:spPr>
        <p:txBody>
          <a:bodyPr wrap="square" rtlCol="0">
            <a:spAutoFit/>
          </a:bodyPr>
          <a:lstStyle/>
          <a:p>
            <a:r>
              <a:rPr lang="en-US" sz="1800" i="1" dirty="0">
                <a:solidFill>
                  <a:srgbClr val="000000"/>
                </a:solidFill>
                <a:latin typeface="Arial" panose="020B0604020202020204" pitchFamily="34" charset="0"/>
              </a:rPr>
              <a:t>(assuming we track repeated states)</a:t>
            </a:r>
          </a:p>
          <a:p>
            <a:r>
              <a:rPr lang="en-US" sz="1800" i="1" dirty="0">
                <a:solidFill>
                  <a:srgbClr val="000000"/>
                </a:solidFill>
                <a:latin typeface="Arial" panose="020B0604020202020204" pitchFamily="34" charset="0"/>
              </a:rPr>
              <a:t>Up to </a:t>
            </a:r>
            <a:r>
              <a:rPr lang="en-US" sz="1800" dirty="0">
                <a:solidFill>
                  <a:srgbClr val="000000"/>
                </a:solidFill>
                <a:latin typeface="Arial" panose="020B0604020202020204" pitchFamily="34" charset="0"/>
              </a:rPr>
              <a:t>181,440 nodes may be expanded</a:t>
            </a:r>
          </a:p>
          <a:p>
            <a:r>
              <a:rPr lang="en-US" sz="1800" dirty="0">
                <a:solidFill>
                  <a:srgbClr val="000000"/>
                </a:solidFill>
                <a:latin typeface="Arial" panose="020B0604020202020204" pitchFamily="34" charset="0"/>
              </a:rPr>
              <a:t>Solution could be </a:t>
            </a:r>
            <a:r>
              <a:rPr lang="en-US" sz="1800" i="1" dirty="0">
                <a:solidFill>
                  <a:srgbClr val="000000"/>
                </a:solidFill>
                <a:latin typeface="Arial" panose="020B0604020202020204" pitchFamily="34" charset="0"/>
              </a:rPr>
              <a:t>as deep as </a:t>
            </a:r>
            <a:r>
              <a:rPr lang="en-US" sz="1800" dirty="0">
                <a:solidFill>
                  <a:srgbClr val="000000"/>
                </a:solidFill>
                <a:latin typeface="Arial" panose="020B0604020202020204" pitchFamily="34" charset="0"/>
              </a:rPr>
              <a:t>31, recall optimal solution is at depth 7  </a:t>
            </a:r>
            <a:endParaRPr lang="en-US" sz="1800" dirty="0"/>
          </a:p>
        </p:txBody>
      </p:sp>
      <p:sp>
        <p:nvSpPr>
          <p:cNvPr id="19" name="TextBox 18">
            <a:extLst>
              <a:ext uri="{FF2B5EF4-FFF2-40B4-BE49-F238E27FC236}">
                <a16:creationId xmlns:a16="http://schemas.microsoft.com/office/drawing/2014/main" id="{ECBDBCA5-0C38-421D-AFEC-384C9004F34A}"/>
              </a:ext>
            </a:extLst>
          </p:cNvPr>
          <p:cNvSpPr txBox="1"/>
          <p:nvPr/>
        </p:nvSpPr>
        <p:spPr>
          <a:xfrm>
            <a:off x="27802" y="887896"/>
            <a:ext cx="1426994" cy="415498"/>
          </a:xfrm>
          <a:prstGeom prst="rect">
            <a:avLst/>
          </a:prstGeom>
          <a:noFill/>
        </p:spPr>
        <p:txBody>
          <a:bodyPr wrap="none" rtlCol="0">
            <a:spAutoFit/>
          </a:bodyPr>
          <a:lstStyle/>
          <a:p>
            <a:r>
              <a:rPr lang="en-US" sz="2100" dirty="0"/>
              <a:t>Depth-First</a:t>
            </a:r>
          </a:p>
        </p:txBody>
      </p:sp>
    </p:spTree>
    <p:extLst>
      <p:ext uri="{BB962C8B-B14F-4D97-AF65-F5344CB8AC3E}">
        <p14:creationId xmlns:p14="http://schemas.microsoft.com/office/powerpoint/2010/main" val="73651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5F0A-7CEA-467C-B347-868DFE19A8AB}"/>
              </a:ext>
            </a:extLst>
          </p:cNvPr>
          <p:cNvSpPr>
            <a:spLocks noGrp="1"/>
          </p:cNvSpPr>
          <p:nvPr>
            <p:ph type="title"/>
          </p:nvPr>
        </p:nvSpPr>
        <p:spPr/>
        <p:txBody>
          <a:bodyPr/>
          <a:lstStyle/>
          <a:p>
            <a:r>
              <a:rPr lang="en-US" dirty="0"/>
              <a:t>An Apparent Digression</a:t>
            </a:r>
          </a:p>
        </p:txBody>
      </p:sp>
    </p:spTree>
    <p:extLst>
      <p:ext uri="{BB962C8B-B14F-4D97-AF65-F5344CB8AC3E}">
        <p14:creationId xmlns:p14="http://schemas.microsoft.com/office/powerpoint/2010/main" val="41538066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6629</TotalTime>
  <Words>4525</Words>
  <Application>Microsoft Office PowerPoint</Application>
  <PresentationFormat>On-screen Show (4:3)</PresentationFormat>
  <Paragraphs>877</Paragraphs>
  <Slides>62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Courier New</vt:lpstr>
      <vt:lpstr>Times New Roman</vt:lpstr>
      <vt:lpstr>Default Design</vt:lpstr>
      <vt:lpstr>PowerPoint Presentation</vt:lpstr>
      <vt:lpstr>PowerPoint Presentation</vt:lpstr>
      <vt:lpstr>How to read my figures</vt:lpstr>
      <vt:lpstr>PowerPoint Presentation</vt:lpstr>
      <vt:lpstr>PowerPoint Presentation</vt:lpstr>
      <vt:lpstr>PowerPoint Presentation</vt:lpstr>
      <vt:lpstr>PowerPoint Presentation</vt:lpstr>
      <vt:lpstr>PowerPoint Presentation</vt:lpstr>
      <vt:lpstr>An Apparent Digression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Heuristic Search </vt:lpstr>
      <vt:lpstr>Sometimes we can tell that some states appear better that others... </vt:lpstr>
      <vt:lpstr>Sometimes we can tell that some states appear better that others... </vt:lpstr>
      <vt:lpstr>PowerPoint Presentation</vt:lpstr>
      <vt:lpstr>Heuristics for 8-puzzle I</vt:lpstr>
      <vt:lpstr>Heuristics for 8-puzzle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 Algorithm (“A-Star”)  Enqueue nodes in order of estimate cost to goal, f(n) </vt:lpstr>
      <vt:lpstr>PowerPoint Presentation</vt:lpstr>
      <vt:lpstr>PowerPoint Presentation</vt:lpstr>
      <vt:lpstr>PowerPoint Presentation</vt:lpstr>
      <vt:lpstr>How fast is A*?</vt:lpstr>
      <vt:lpstr>What is A*’s space complexity?</vt:lpstr>
      <vt:lpstr>A*’is the last word</vt:lpstr>
      <vt:lpstr>PowerPoint Presentation</vt:lpstr>
      <vt:lpstr>PowerPoint Presentation</vt:lpstr>
      <vt:lpstr>PowerPoint Presentation</vt:lpstr>
      <vt:lpstr>A Worked Example: Maze Traversal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Heuristic Search </dc:title>
  <dc:creator> </dc:creator>
  <cp:lastModifiedBy>Eamonn Keogh</cp:lastModifiedBy>
  <cp:revision>76</cp:revision>
  <cp:lastPrinted>2001-10-09T09:20:51Z</cp:lastPrinted>
  <dcterms:created xsi:type="dcterms:W3CDTF">1996-09-30T18:28:10Z</dcterms:created>
  <dcterms:modified xsi:type="dcterms:W3CDTF">2021-10-01T19:51:37Z</dcterms:modified>
</cp:coreProperties>
</file>