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6" r:id="rId4"/>
    <p:sldId id="259" r:id="rId5"/>
    <p:sldId id="278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7" r:id="rId19"/>
    <p:sldId id="275" r:id="rId20"/>
    <p:sldId id="272" r:id="rId21"/>
    <p:sldId id="273" r:id="rId22"/>
    <p:sldId id="274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159" autoAdjust="0"/>
    <p:restoredTop sz="94660"/>
  </p:normalViewPr>
  <p:slideViewPr>
    <p:cSldViewPr>
      <p:cViewPr>
        <p:scale>
          <a:sx n="100" d="100"/>
          <a:sy n="100" d="100"/>
        </p:scale>
        <p:origin x="-186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8050D-FEC8-4667-BFDB-D09618907FB9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CFCBC-447B-472E-8D23-2D035B544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35F240-FCA7-4D80-AE21-30FB98B809F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9EA3-2E63-422F-909E-510C7B769B9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8406CD-A0D2-431E-B923-89FECB8D40D5}" type="slidenum">
              <a:rPr lang="en-US"/>
              <a:pPr/>
              <a:t>23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jpeg"/><Relationship Id="rId19" Type="http://schemas.openxmlformats.org/officeDocument/2006/relationships/image" Target="../media/image30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2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3188" y="609600"/>
            <a:ext cx="9167812" cy="1446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rgbClr val="FF0000"/>
                </a:solidFill>
                <a:latin typeface="+mn-lt"/>
              </a:rPr>
              <a:t>CS005 Introduction to Programming</a:t>
            </a:r>
          </a:p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latin typeface="+mn-lt"/>
              </a:rPr>
              <a:t>Matlab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67288" y="5257800"/>
            <a:ext cx="4408487" cy="1384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F0000"/>
                </a:solidFill>
                <a:latin typeface="+mj-lt"/>
              </a:rPr>
              <a:t>Eamonn Keogh</a:t>
            </a:r>
          </a:p>
          <a:p>
            <a:pPr algn="ctr">
              <a:defRPr/>
            </a:pPr>
            <a:r>
              <a:rPr lang="en-US" sz="4000" i="1" dirty="0">
                <a:solidFill>
                  <a:srgbClr val="FF0000"/>
                </a:solidFill>
                <a:latin typeface="+mj-lt"/>
              </a:rPr>
              <a:t>eamonn@cs.ucr.edu</a:t>
            </a:r>
            <a:endParaRPr lang="en-US" sz="32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486400"/>
            <a:ext cx="49530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rgbClr val="FFFF00"/>
                </a:solidFill>
                <a:latin typeface="+mn-lt"/>
              </a:rPr>
              <a:t>Today we will start 10 min late, to wait for the stragglers</a:t>
            </a:r>
            <a:r>
              <a:rPr lang="en-US" sz="3600" dirty="0" smtClean="0">
                <a:solidFill>
                  <a:srgbClr val="FFFF00"/>
                </a:solidFill>
                <a:latin typeface="+mn-lt"/>
              </a:rPr>
              <a:t>…</a:t>
            </a:r>
          </a:p>
          <a:p>
            <a:pPr algn="ctr">
              <a:defRPr/>
            </a:pPr>
            <a:endParaRPr lang="en-US" sz="2800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Course Materials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There are lots of free materials online, some are very good</a:t>
            </a:r>
          </a:p>
          <a:p>
            <a:endParaRPr lang="en-US" dirty="0" smtClean="0"/>
          </a:p>
          <a:p>
            <a:r>
              <a:rPr lang="en-US" dirty="0" smtClean="0"/>
              <a:t>However, many are written for engineers or computer scientists, and may scare you off! </a:t>
            </a:r>
          </a:p>
          <a:p>
            <a:endParaRPr lang="en-US" dirty="0" smtClean="0"/>
          </a:p>
          <a:p>
            <a:r>
              <a:rPr lang="en-US" dirty="0" smtClean="0"/>
              <a:t>I recommend</a:t>
            </a:r>
          </a:p>
          <a:p>
            <a:r>
              <a:rPr lang="en-US" sz="2400" dirty="0" smtClean="0"/>
              <a:t>www.mccormick.northwestern.edu/docs/efirst/matlab.pdf</a:t>
            </a:r>
          </a:p>
          <a:p>
            <a:r>
              <a:rPr lang="en-US" sz="2400" dirty="0" smtClean="0"/>
              <a:t>www.contracosta.edu/legacycontent/math/Lmatlab.htm</a:t>
            </a:r>
          </a:p>
          <a:p>
            <a:r>
              <a:rPr lang="en-US" sz="2400" dirty="0" smtClean="0"/>
              <a:t>www.math.umn.edu/~lerman/math5467/matlab_adv.pdf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6000" dirty="0" smtClean="0"/>
              <a:t>Grading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Midterm Exam:  ~ 25% </a:t>
            </a:r>
          </a:p>
          <a:p>
            <a:pPr lvl="0"/>
            <a:r>
              <a:rPr lang="en-US" dirty="0" smtClean="0"/>
              <a:t>Final Exam: ~ 25% </a:t>
            </a:r>
          </a:p>
          <a:p>
            <a:pPr lvl="0"/>
            <a:r>
              <a:rPr lang="en-US" dirty="0" smtClean="0"/>
              <a:t>Homework Assignments:     ~ 10% </a:t>
            </a:r>
          </a:p>
          <a:p>
            <a:pPr lvl="0"/>
            <a:r>
              <a:rPr lang="en-US" dirty="0" smtClean="0"/>
              <a:t>Programming Assignments (lab):  ~ 30% </a:t>
            </a:r>
          </a:p>
          <a:p>
            <a:pPr lvl="0"/>
            <a:r>
              <a:rPr lang="en-US" dirty="0" smtClean="0"/>
              <a:t>Participation / pop quizzes:   ~ 10% 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    </a:t>
            </a:r>
            <a:r>
              <a:rPr lang="en-US" sz="2800" dirty="0" smtClean="0"/>
              <a:t>Homework assignments are a small part of your grade, but I reuse </a:t>
            </a:r>
            <a:r>
              <a:rPr lang="en-US" sz="2800" dirty="0" err="1" smtClean="0"/>
              <a:t>homeworks</a:t>
            </a:r>
            <a:r>
              <a:rPr lang="en-US" sz="2800" dirty="0" smtClean="0"/>
              <a:t> for the midterm and final.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6000" dirty="0" smtClean="0"/>
              <a:t>Grading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Participation / pop quizzes:   ~ 10% 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800" dirty="0" smtClean="0"/>
              <a:t>I may give pop quizzes at the beginning of class. </a:t>
            </a:r>
            <a:r>
              <a:rPr lang="en-US" sz="2800" dirty="0" smtClean="0">
                <a:solidFill>
                  <a:srgbClr val="FF0000"/>
                </a:solidFill>
              </a:rPr>
              <a:t>If you are more than one second late</a:t>
            </a:r>
            <a:r>
              <a:rPr lang="en-US" sz="2800" dirty="0" smtClean="0"/>
              <a:t>, you will not be allowed to take the quiz. You cannot “make up” missed quizzes.</a:t>
            </a:r>
          </a:p>
          <a:p>
            <a:r>
              <a:rPr lang="en-US" sz="2800" dirty="0" smtClean="0"/>
              <a:t>If you are not sure if you are more than one second late, assume you are.</a:t>
            </a:r>
          </a:p>
          <a:p>
            <a:r>
              <a:rPr lang="en-US" sz="2800" dirty="0" smtClean="0"/>
              <a:t>To get </a:t>
            </a:r>
            <a:r>
              <a:rPr lang="en-US" sz="2800" i="1" dirty="0" smtClean="0"/>
              <a:t>participation</a:t>
            </a:r>
            <a:r>
              <a:rPr lang="en-US" sz="2800" dirty="0" smtClean="0"/>
              <a:t> credit you can… ask meaningful questions in class, point out errors in my slides and handouts, email me with pointers to interesting websites (that refer to topics discussed in class)…</a:t>
            </a:r>
          </a:p>
          <a:p>
            <a:pPr>
              <a:buNone/>
            </a:pP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Academic Honesty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906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Anyone caught cheating will given a final grade of F and will have a letter placed in his or her permanent record. </a:t>
            </a:r>
          </a:p>
          <a:p>
            <a:r>
              <a:rPr lang="en-US" dirty="0" smtClean="0"/>
              <a:t>Students are expected to take care that others cannot “cheat off them”. For example, if leave your homework on a shared hard drive or an abandoned USB stick and someone else hands it in, you are liable and will have your grade adjusted downward.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400" dirty="0" smtClean="0"/>
              <a:t>www.cs.ucr.edu/cs14/cs14_04spr/handouts/ucr_aca_dis_policy.html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543800" cy="1143000"/>
          </a:xfrm>
        </p:spPr>
        <p:txBody>
          <a:bodyPr/>
          <a:lstStyle/>
          <a:p>
            <a:r>
              <a:rPr lang="en-US" dirty="0" smtClean="0"/>
              <a:t>Classroom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9556"/>
            <a:ext cx="6400800" cy="5453644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I do not want to hear your cell phone during class. First offence will result in the lowering of your final grade by one letter. Second offence will result in a failing grade and removal from class. </a:t>
            </a:r>
            <a:endParaRPr lang="en-US" sz="2800" smtClean="0"/>
          </a:p>
          <a:p>
            <a:pPr lvl="0"/>
            <a:r>
              <a:rPr lang="en-US" sz="1600" smtClean="0"/>
              <a:t>(</a:t>
            </a:r>
            <a:r>
              <a:rPr lang="en-US" sz="1600" dirty="0" smtClean="0"/>
              <a:t>If you must have instant access to your phone because of some important reason, let me know in advance and I will make an exception).</a:t>
            </a:r>
            <a:endParaRPr lang="en-US" sz="28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3175" y="0"/>
            <a:ext cx="27908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" y="4114800"/>
            <a:ext cx="86106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2800" dirty="0" smtClean="0"/>
              <a:t>You may not use your phone/tablet/laptop to send or receive messages during this class. Penalty, as above…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If you use your device to take notes, it must be in airplane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hemarinaexperiment.com/wp-content/uploads/youre-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0539" y="0"/>
            <a:ext cx="2403461" cy="1600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15200" cy="1143000"/>
          </a:xfrm>
        </p:spPr>
        <p:txBody>
          <a:bodyPr/>
          <a:lstStyle/>
          <a:p>
            <a:r>
              <a:rPr lang="en-US" dirty="0" smtClean="0"/>
              <a:t>Classroom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9556"/>
            <a:ext cx="8382000" cy="5453644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Chronic lateness (or leaving class early) is unacceptable (it is disrespectful and disruptive to the instructor and other students). </a:t>
            </a:r>
          </a:p>
          <a:p>
            <a:pPr lvl="0"/>
            <a:r>
              <a:rPr lang="en-US" dirty="0" smtClean="0"/>
              <a:t>If you are late once, forget about it. The second time you are late you should approach me after class to explain why (failing to do so will result in a 1-percentage point reduction in your grade).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15200" cy="1143000"/>
          </a:xfrm>
        </p:spPr>
        <p:txBody>
          <a:bodyPr/>
          <a:lstStyle/>
          <a:p>
            <a:r>
              <a:rPr lang="en-US" dirty="0" smtClean="0"/>
              <a:t>Classroom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9556"/>
            <a:ext cx="8991600" cy="5453644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Attendance is optional, you will not be penalized for not showing up for class.</a:t>
            </a:r>
          </a:p>
          <a:p>
            <a:pPr lvl="0"/>
            <a:r>
              <a:rPr lang="en-US" dirty="0" smtClean="0"/>
              <a:t> However, it is </a:t>
            </a:r>
            <a:r>
              <a:rPr lang="en-US" b="1" dirty="0" smtClean="0"/>
              <a:t>very hard</a:t>
            </a:r>
            <a:r>
              <a:rPr lang="en-US" dirty="0" smtClean="0"/>
              <a:t> for me to imagine someone doing well in this class without regular attendance (see next slide).</a:t>
            </a:r>
          </a:p>
          <a:p>
            <a:pPr lvl="0"/>
            <a:r>
              <a:rPr lang="en-US" dirty="0" smtClean="0"/>
              <a:t>In addition, if you are regularly absent you should expect the lowest priority for office hours/ TA help and email replies. </a:t>
            </a:r>
          </a:p>
          <a:p>
            <a:pPr lvl="0"/>
            <a:r>
              <a:rPr lang="en-US" dirty="0" smtClean="0"/>
              <a:t>Finally, I may make announcements and or changes in class, you are responsible for knowing what you missed.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15200" cy="1143000"/>
          </a:xfrm>
        </p:spPr>
        <p:txBody>
          <a:bodyPr/>
          <a:lstStyle/>
          <a:p>
            <a:r>
              <a:rPr lang="en-US" dirty="0" smtClean="0"/>
              <a:t>Classroom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9556"/>
            <a:ext cx="8382000" cy="1110244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Attendance is highly correlated with grade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2895600" y="2125768"/>
          <a:ext cx="6248400" cy="4694683"/>
        </p:xfrm>
        <a:graphic>
          <a:graphicData uri="http://schemas.openxmlformats.org/presentationml/2006/ole">
            <p:oleObj spid="_x0000_s30721" name="Slide" r:id="rId3" imgW="4570378" imgH="3427437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15200" cy="1143000"/>
          </a:xfrm>
        </p:spPr>
        <p:txBody>
          <a:bodyPr/>
          <a:lstStyle/>
          <a:p>
            <a:r>
              <a:rPr lang="en-US" dirty="0" smtClean="0"/>
              <a:t>Lab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9556"/>
            <a:ext cx="8686800" cy="4691644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Behave in lab!</a:t>
            </a:r>
          </a:p>
          <a:p>
            <a:pPr lvl="0"/>
            <a:r>
              <a:rPr lang="en-US" dirty="0" smtClean="0"/>
              <a:t>Be consider of others…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Don’t look at objectionable websites, don’t play computer games.</a:t>
            </a:r>
          </a:p>
          <a:p>
            <a:pPr lvl="1"/>
            <a:r>
              <a:rPr lang="en-US" dirty="0" smtClean="0"/>
              <a:t>Keep the volume down.</a:t>
            </a:r>
          </a:p>
          <a:p>
            <a:pPr lvl="1"/>
            <a:r>
              <a:rPr lang="en-US" dirty="0" smtClean="0"/>
              <a:t>Don’t litter.</a:t>
            </a:r>
          </a:p>
          <a:p>
            <a:pPr lvl="1"/>
            <a:r>
              <a:rPr lang="en-US" dirty="0" smtClean="0"/>
              <a:t>Do not use printers for anything except this class.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2743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4400" dirty="0" smtClean="0"/>
              <a:t>Professor: Eamonn Keogh</a:t>
            </a:r>
          </a:p>
          <a:p>
            <a:pPr eaLnBrk="1" hangingPunct="1"/>
            <a:r>
              <a:rPr lang="en-US" dirty="0" smtClean="0"/>
              <a:t>Office Hours: Stop by room Winston Chung (EB II 318) whenever</a:t>
            </a:r>
          </a:p>
          <a:p>
            <a:pPr eaLnBrk="1" hangingPunct="1"/>
            <a:r>
              <a:rPr lang="en-US" dirty="0" smtClean="0"/>
              <a:t>Email: </a:t>
            </a:r>
            <a:r>
              <a:rPr lang="en-US" i="1" dirty="0" smtClean="0"/>
              <a:t>eamonn@cs.ucr.edu</a:t>
            </a:r>
          </a:p>
          <a:p>
            <a:r>
              <a:rPr lang="en-US" dirty="0" smtClean="0"/>
              <a:t>Website: www.cs.ucr.edu/~eamonn/cs005/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858474"/>
            <a:ext cx="2577767" cy="299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90600" y="4191000"/>
            <a:ext cx="52016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Find my webpage, and add</a:t>
            </a:r>
          </a:p>
          <a:p>
            <a:endParaRPr lang="en-US" sz="3600" dirty="0" smtClean="0"/>
          </a:p>
          <a:p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cs005</a:t>
            </a:r>
            <a:r>
              <a:rPr lang="en-US" sz="3600" dirty="0" smtClean="0"/>
              <a:t> to the URL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15200" cy="1143000"/>
          </a:xfrm>
        </p:spPr>
        <p:txBody>
          <a:bodyPr/>
          <a:lstStyle/>
          <a:p>
            <a:r>
              <a:rPr lang="en-US" dirty="0" smtClean="0"/>
              <a:t>Matlab is fun and useful</a:t>
            </a:r>
            <a:endParaRPr lang="en-US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772" name="Picture 4" descr="http://www.math.utah.edu/lab/ms/matlab/gif/surfa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0" y="1905000"/>
            <a:ext cx="6604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0550" y="3581400"/>
            <a:ext cx="4698474" cy="248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799" y="228600"/>
            <a:ext cx="1460586" cy="1905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28600" y="1676400"/>
            <a:ext cx="2190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228600" y="1676400"/>
            <a:ext cx="17938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4691063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10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" y="2819400"/>
            <a:ext cx="4136855" cy="293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52401" y="152400"/>
            <a:ext cx="4267200" cy="1319411"/>
            <a:chOff x="2189791" y="3009900"/>
            <a:chExt cx="2661636" cy="931918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2189791" y="3009900"/>
              <a:ext cx="1472909" cy="926892"/>
              <a:chOff x="1958200" y="3009899"/>
              <a:chExt cx="1472901" cy="926981"/>
            </a:xfrm>
          </p:grpSpPr>
          <p:grpSp>
            <p:nvGrpSpPr>
              <p:cNvPr id="8" name="Group 11"/>
              <p:cNvGrpSpPr>
                <a:grpSpLocks/>
              </p:cNvGrpSpPr>
              <p:nvPr/>
            </p:nvGrpSpPr>
            <p:grpSpPr bwMode="auto">
              <a:xfrm>
                <a:off x="2174748" y="3009899"/>
                <a:ext cx="1256353" cy="698367"/>
                <a:chOff x="594360" y="795337"/>
                <a:chExt cx="3849592" cy="5303565"/>
              </a:xfrm>
            </p:grpSpPr>
            <p:pic>
              <p:nvPicPr>
                <p:cNvPr id="14" name="Picture 15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94360" y="795337"/>
                  <a:ext cx="3849592" cy="2560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" name="Picture 15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94360" y="3538582"/>
                  <a:ext cx="3777202" cy="2560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9" name="Right Brace 8"/>
              <p:cNvSpPr/>
              <p:nvPr/>
            </p:nvSpPr>
            <p:spPr bwMode="auto">
              <a:xfrm rot="5400000">
                <a:off x="2707567" y="3237249"/>
                <a:ext cx="151019" cy="1206506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TextBox 9"/>
              <p:cNvSpPr txBox="1">
                <a:spLocks noChangeArrowheads="1"/>
              </p:cNvSpPr>
              <p:nvPr/>
            </p:nvSpPr>
            <p:spPr bwMode="auto">
              <a:xfrm>
                <a:off x="2834640" y="3840482"/>
                <a:ext cx="396044" cy="96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50" dirty="0">
                    <a:latin typeface="Times New Roman" pitchFamily="18" charset="0"/>
                    <a:cs typeface="Times New Roman" pitchFamily="18" charset="0"/>
                  </a:rPr>
                  <a:t>Forty seconds</a:t>
                </a:r>
              </a:p>
            </p:txBody>
          </p:sp>
          <p:sp>
            <p:nvSpPr>
              <p:cNvPr id="11" name="TextBox 10"/>
              <p:cNvSpPr txBox="1">
                <a:spLocks noChangeArrowheads="1"/>
              </p:cNvSpPr>
              <p:nvPr/>
            </p:nvSpPr>
            <p:spPr bwMode="auto">
              <a:xfrm rot="16200000">
                <a:off x="1737177" y="3388915"/>
                <a:ext cx="523111" cy="81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dirty="0">
                    <a:latin typeface="Times New Roman" pitchFamily="18" charset="0"/>
                    <a:cs typeface="Times New Roman" pitchFamily="18" charset="0"/>
                  </a:rPr>
                  <a:t>Frequency (kHz)</a:t>
                </a:r>
              </a:p>
            </p:txBody>
          </p:sp>
          <p:sp>
            <p:nvSpPr>
              <p:cNvPr id="12" name="TextBox 11"/>
              <p:cNvSpPr txBox="1">
                <a:spLocks noChangeArrowheads="1"/>
              </p:cNvSpPr>
              <p:nvPr/>
            </p:nvSpPr>
            <p:spPr bwMode="auto">
              <a:xfrm>
                <a:off x="2103120" y="3337560"/>
                <a:ext cx="152400" cy="107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700"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</p:txBody>
          </p:sp>
          <p:sp>
            <p:nvSpPr>
              <p:cNvPr id="13" name="TextBox 11"/>
              <p:cNvSpPr txBox="1">
                <a:spLocks noChangeArrowheads="1"/>
              </p:cNvSpPr>
              <p:nvPr/>
            </p:nvSpPr>
            <p:spPr bwMode="auto">
              <a:xfrm>
                <a:off x="2103120" y="3657600"/>
                <a:ext cx="152400" cy="107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700"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6" name="Rectangle 13"/>
            <p:cNvSpPr>
              <a:spLocks noChangeArrowheads="1"/>
            </p:cNvSpPr>
            <p:nvPr/>
          </p:nvSpPr>
          <p:spPr bwMode="auto">
            <a:xfrm>
              <a:off x="3662700" y="3749041"/>
              <a:ext cx="1188727" cy="192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050" dirty="0">
                  <a:latin typeface="Times New Roman" pitchFamily="18" charset="0"/>
                  <a:cs typeface="Times New Roman" pitchFamily="18" charset="0"/>
                </a:rPr>
                <a:t>Common Virtuoso Katydid</a:t>
              </a:r>
            </a:p>
            <a:p>
              <a:pPr algn="ctr"/>
              <a:r>
                <a:rPr lang="en-US" sz="105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1050" i="1" dirty="0" err="1">
                  <a:latin typeface="Times New Roman" pitchFamily="18" charset="0"/>
                  <a:cs typeface="Times New Roman" pitchFamily="18" charset="0"/>
                </a:rPr>
                <a:t>Amblycorypha</a:t>
              </a:r>
              <a:r>
                <a:rPr lang="en-US" sz="105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050" i="1" dirty="0" err="1">
                  <a:latin typeface="Times New Roman" pitchFamily="18" charset="0"/>
                  <a:cs typeface="Times New Roman" pitchFamily="18" charset="0"/>
                </a:rPr>
                <a:t>longinicta</a:t>
              </a:r>
              <a:r>
                <a:rPr lang="en-US" sz="1050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pic>
          <p:nvPicPr>
            <p:cNvPr id="7" name="Picture 35" descr="http://t3.gstatic.com/images?q=tbn:ANd9GcSxnlb1_WjyWcuR4e2UbmD77kdwPg0UJZx5r4z2gx9I0RH0ncW5Zw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49040" y="3022433"/>
              <a:ext cx="1041817" cy="741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2" name="Group 71"/>
          <p:cNvGrpSpPr/>
          <p:nvPr/>
        </p:nvGrpSpPr>
        <p:grpSpPr>
          <a:xfrm>
            <a:off x="102505" y="4648203"/>
            <a:ext cx="8873220" cy="2083909"/>
            <a:chOff x="1195532" y="4675187"/>
            <a:chExt cx="7780193" cy="1827207"/>
          </a:xfrm>
        </p:grpSpPr>
        <p:pic>
          <p:nvPicPr>
            <p:cNvPr id="16" name="Picture 3" descr="C:\Users\Yuan\Desktop\audiotexture\mainExperiment\Recognition\1.png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76400" y="4694237"/>
              <a:ext cx="152400" cy="282575"/>
            </a:xfrm>
            <a:prstGeom prst="rect">
              <a:avLst/>
            </a:prstGeom>
            <a:noFill/>
            <a:ln w="15875">
              <a:solidFill>
                <a:srgbClr val="2630FE"/>
              </a:solidFill>
              <a:miter lim="800000"/>
              <a:headEnd/>
              <a:tailEnd/>
            </a:ln>
          </p:spPr>
        </p:pic>
        <p:pic>
          <p:nvPicPr>
            <p:cNvPr id="17" name="Picture 4" descr="C:\Users\Yuan\Desktop\audiotexture\mainExperiment\Recognition\3.png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76400" y="5608637"/>
              <a:ext cx="152400" cy="282575"/>
            </a:xfrm>
            <a:prstGeom prst="rect">
              <a:avLst/>
            </a:prstGeom>
            <a:noFill/>
            <a:ln w="15875">
              <a:solidFill>
                <a:srgbClr val="00FF00"/>
              </a:solidFill>
              <a:miter lim="800000"/>
              <a:headEnd/>
              <a:tailEnd/>
            </a:ln>
          </p:spPr>
        </p:pic>
        <p:pic>
          <p:nvPicPr>
            <p:cNvPr id="18" name="Picture 5" descr="C:\Users\Yuan\Desktop\audiotexture\mainExperiment\Recognition\2.png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76400" y="5151437"/>
              <a:ext cx="152400" cy="282575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9" name="Freeform 223"/>
            <p:cNvSpPr>
              <a:spLocks/>
            </p:cNvSpPr>
            <p:nvPr/>
          </p:nvSpPr>
          <p:spPr bwMode="auto">
            <a:xfrm>
              <a:off x="2170113" y="4748212"/>
              <a:ext cx="1400175" cy="390525"/>
            </a:xfrm>
            <a:custGeom>
              <a:avLst/>
              <a:gdLst>
                <a:gd name="T0" fmla="*/ 19301746 w 1057"/>
                <a:gd name="T1" fmla="*/ 261504677 h 324"/>
                <a:gd name="T2" fmla="*/ 57906569 w 1057"/>
                <a:gd name="T3" fmla="*/ 278938478 h 324"/>
                <a:gd name="T4" fmla="*/ 115813138 w 1057"/>
                <a:gd name="T5" fmla="*/ 270221578 h 324"/>
                <a:gd name="T6" fmla="*/ 154417945 w 1057"/>
                <a:gd name="T7" fmla="*/ 244070876 h 324"/>
                <a:gd name="T8" fmla="*/ 212324535 w 1057"/>
                <a:gd name="T9" fmla="*/ 217921380 h 324"/>
                <a:gd name="T10" fmla="*/ 250929342 w 1057"/>
                <a:gd name="T11" fmla="*/ 270221578 h 324"/>
                <a:gd name="T12" fmla="*/ 289532825 w 1057"/>
                <a:gd name="T13" fmla="*/ 217921380 h 324"/>
                <a:gd name="T14" fmla="*/ 328137632 w 1057"/>
                <a:gd name="T15" fmla="*/ 209204480 h 324"/>
                <a:gd name="T16" fmla="*/ 366742522 w 1057"/>
                <a:gd name="T17" fmla="*/ 217921380 h 324"/>
                <a:gd name="T18" fmla="*/ 424649070 w 1057"/>
                <a:gd name="T19" fmla="*/ 296372279 h 324"/>
                <a:gd name="T20" fmla="*/ 482555619 w 1057"/>
                <a:gd name="T21" fmla="*/ 139469239 h 324"/>
                <a:gd name="T22" fmla="*/ 521160426 w 1057"/>
                <a:gd name="T23" fmla="*/ 217921380 h 324"/>
                <a:gd name="T24" fmla="*/ 559763908 w 1057"/>
                <a:gd name="T25" fmla="*/ 122035438 h 324"/>
                <a:gd name="T26" fmla="*/ 598368716 w 1057"/>
                <a:gd name="T27" fmla="*/ 470709157 h 324"/>
                <a:gd name="T28" fmla="*/ 656275264 w 1057"/>
                <a:gd name="T29" fmla="*/ 183053779 h 324"/>
                <a:gd name="T30" fmla="*/ 694880237 w 1057"/>
                <a:gd name="T31" fmla="*/ 296372279 h 324"/>
                <a:gd name="T32" fmla="*/ 733483719 w 1057"/>
                <a:gd name="T33" fmla="*/ 235355181 h 324"/>
                <a:gd name="T34" fmla="*/ 772088526 w 1057"/>
                <a:gd name="T35" fmla="*/ 191770679 h 324"/>
                <a:gd name="T36" fmla="*/ 810693334 w 1057"/>
                <a:gd name="T37" fmla="*/ 278938478 h 324"/>
                <a:gd name="T38" fmla="*/ 868599882 w 1057"/>
                <a:gd name="T39" fmla="*/ 200487580 h 324"/>
                <a:gd name="T40" fmla="*/ 907204689 w 1057"/>
                <a:gd name="T41" fmla="*/ 296372279 h 324"/>
                <a:gd name="T42" fmla="*/ 945809496 w 1057"/>
                <a:gd name="T43" fmla="*/ 183053779 h 324"/>
                <a:gd name="T44" fmla="*/ 984412979 w 1057"/>
                <a:gd name="T45" fmla="*/ 400973954 h 324"/>
                <a:gd name="T46" fmla="*/ 1023017786 w 1057"/>
                <a:gd name="T47" fmla="*/ 165619978 h 324"/>
                <a:gd name="T48" fmla="*/ 1080924334 w 1057"/>
                <a:gd name="T49" fmla="*/ 331239956 h 324"/>
                <a:gd name="T50" fmla="*/ 1119529142 w 1057"/>
                <a:gd name="T51" fmla="*/ 200487580 h 324"/>
                <a:gd name="T52" fmla="*/ 1158132624 w 1057"/>
                <a:gd name="T53" fmla="*/ 217921380 h 324"/>
                <a:gd name="T54" fmla="*/ 1196737431 w 1057"/>
                <a:gd name="T55" fmla="*/ 43584521 h 324"/>
                <a:gd name="T56" fmla="*/ 1254643980 w 1057"/>
                <a:gd name="T57" fmla="*/ 43584521 h 324"/>
                <a:gd name="T58" fmla="*/ 1293248787 w 1057"/>
                <a:gd name="T59" fmla="*/ 104601637 h 324"/>
                <a:gd name="T60" fmla="*/ 1331853594 w 1057"/>
                <a:gd name="T61" fmla="*/ 104601637 h 324"/>
                <a:gd name="T62" fmla="*/ 1372212262 w 1057"/>
                <a:gd name="T63" fmla="*/ 52301421 h 324"/>
                <a:gd name="T64" fmla="*/ 1410817400 w 1057"/>
                <a:gd name="T65" fmla="*/ 26150711 h 324"/>
                <a:gd name="T66" fmla="*/ 1468723949 w 1057"/>
                <a:gd name="T67" fmla="*/ 34867611 h 324"/>
                <a:gd name="T68" fmla="*/ 1507327431 w 1057"/>
                <a:gd name="T69" fmla="*/ 78450917 h 324"/>
                <a:gd name="T70" fmla="*/ 1545932238 w 1057"/>
                <a:gd name="T71" fmla="*/ 156903040 h 324"/>
                <a:gd name="T72" fmla="*/ 1584537046 w 1057"/>
                <a:gd name="T73" fmla="*/ 156903040 h 324"/>
                <a:gd name="T74" fmla="*/ 1642443594 w 1057"/>
                <a:gd name="T75" fmla="*/ 78450917 h 324"/>
                <a:gd name="T76" fmla="*/ 1681048401 w 1057"/>
                <a:gd name="T77" fmla="*/ 104601637 h 324"/>
                <a:gd name="T78" fmla="*/ 1719651884 w 1057"/>
                <a:gd name="T79" fmla="*/ 130752339 h 324"/>
                <a:gd name="T80" fmla="*/ 1777558432 w 1057"/>
                <a:gd name="T81" fmla="*/ 69735222 h 324"/>
                <a:gd name="T82" fmla="*/ 1816163239 w 1057"/>
                <a:gd name="T83" fmla="*/ 52301421 h 3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57"/>
                <a:gd name="T127" fmla="*/ 0 h 324"/>
                <a:gd name="T128" fmla="*/ 1057 w 1057"/>
                <a:gd name="T129" fmla="*/ 324 h 32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57" h="324">
                  <a:moveTo>
                    <a:pt x="0" y="114"/>
                  </a:moveTo>
                  <a:lnTo>
                    <a:pt x="0" y="96"/>
                  </a:lnTo>
                  <a:lnTo>
                    <a:pt x="11" y="180"/>
                  </a:lnTo>
                  <a:lnTo>
                    <a:pt x="22" y="288"/>
                  </a:lnTo>
                  <a:lnTo>
                    <a:pt x="22" y="144"/>
                  </a:lnTo>
                  <a:lnTo>
                    <a:pt x="33" y="192"/>
                  </a:lnTo>
                  <a:lnTo>
                    <a:pt x="44" y="108"/>
                  </a:lnTo>
                  <a:lnTo>
                    <a:pt x="55" y="126"/>
                  </a:lnTo>
                  <a:lnTo>
                    <a:pt x="66" y="186"/>
                  </a:lnTo>
                  <a:lnTo>
                    <a:pt x="77" y="192"/>
                  </a:lnTo>
                  <a:lnTo>
                    <a:pt x="88" y="156"/>
                  </a:lnTo>
                  <a:lnTo>
                    <a:pt x="88" y="168"/>
                  </a:lnTo>
                  <a:lnTo>
                    <a:pt x="99" y="72"/>
                  </a:lnTo>
                  <a:lnTo>
                    <a:pt x="110" y="120"/>
                  </a:lnTo>
                  <a:lnTo>
                    <a:pt x="121" y="150"/>
                  </a:lnTo>
                  <a:lnTo>
                    <a:pt x="121" y="270"/>
                  </a:lnTo>
                  <a:lnTo>
                    <a:pt x="132" y="204"/>
                  </a:lnTo>
                  <a:lnTo>
                    <a:pt x="143" y="186"/>
                  </a:lnTo>
                  <a:lnTo>
                    <a:pt x="154" y="150"/>
                  </a:lnTo>
                  <a:lnTo>
                    <a:pt x="154" y="126"/>
                  </a:lnTo>
                  <a:lnTo>
                    <a:pt x="165" y="150"/>
                  </a:lnTo>
                  <a:lnTo>
                    <a:pt x="176" y="246"/>
                  </a:lnTo>
                  <a:lnTo>
                    <a:pt x="187" y="228"/>
                  </a:lnTo>
                  <a:lnTo>
                    <a:pt x="187" y="144"/>
                  </a:lnTo>
                  <a:lnTo>
                    <a:pt x="198" y="126"/>
                  </a:lnTo>
                  <a:lnTo>
                    <a:pt x="209" y="138"/>
                  </a:lnTo>
                  <a:lnTo>
                    <a:pt x="209" y="150"/>
                  </a:lnTo>
                  <a:lnTo>
                    <a:pt x="220" y="150"/>
                  </a:lnTo>
                  <a:lnTo>
                    <a:pt x="231" y="270"/>
                  </a:lnTo>
                  <a:lnTo>
                    <a:pt x="242" y="204"/>
                  </a:lnTo>
                  <a:lnTo>
                    <a:pt x="253" y="174"/>
                  </a:lnTo>
                  <a:lnTo>
                    <a:pt x="264" y="114"/>
                  </a:lnTo>
                  <a:lnTo>
                    <a:pt x="275" y="96"/>
                  </a:lnTo>
                  <a:lnTo>
                    <a:pt x="275" y="162"/>
                  </a:lnTo>
                  <a:lnTo>
                    <a:pt x="286" y="192"/>
                  </a:lnTo>
                  <a:lnTo>
                    <a:pt x="297" y="150"/>
                  </a:lnTo>
                  <a:lnTo>
                    <a:pt x="308" y="168"/>
                  </a:lnTo>
                  <a:lnTo>
                    <a:pt x="308" y="156"/>
                  </a:lnTo>
                  <a:lnTo>
                    <a:pt x="319" y="84"/>
                  </a:lnTo>
                  <a:lnTo>
                    <a:pt x="330" y="162"/>
                  </a:lnTo>
                  <a:lnTo>
                    <a:pt x="341" y="234"/>
                  </a:lnTo>
                  <a:lnTo>
                    <a:pt x="341" y="324"/>
                  </a:lnTo>
                  <a:lnTo>
                    <a:pt x="352" y="204"/>
                  </a:lnTo>
                  <a:lnTo>
                    <a:pt x="363" y="198"/>
                  </a:lnTo>
                  <a:lnTo>
                    <a:pt x="374" y="126"/>
                  </a:lnTo>
                  <a:lnTo>
                    <a:pt x="374" y="114"/>
                  </a:lnTo>
                  <a:lnTo>
                    <a:pt x="385" y="138"/>
                  </a:lnTo>
                  <a:lnTo>
                    <a:pt x="396" y="204"/>
                  </a:lnTo>
                  <a:lnTo>
                    <a:pt x="396" y="306"/>
                  </a:lnTo>
                  <a:lnTo>
                    <a:pt x="407" y="168"/>
                  </a:lnTo>
                  <a:lnTo>
                    <a:pt x="418" y="162"/>
                  </a:lnTo>
                  <a:lnTo>
                    <a:pt x="429" y="132"/>
                  </a:lnTo>
                  <a:lnTo>
                    <a:pt x="429" y="144"/>
                  </a:lnTo>
                  <a:lnTo>
                    <a:pt x="440" y="132"/>
                  </a:lnTo>
                  <a:lnTo>
                    <a:pt x="451" y="228"/>
                  </a:lnTo>
                  <a:lnTo>
                    <a:pt x="462" y="306"/>
                  </a:lnTo>
                  <a:lnTo>
                    <a:pt x="462" y="192"/>
                  </a:lnTo>
                  <a:lnTo>
                    <a:pt x="473" y="240"/>
                  </a:lnTo>
                  <a:lnTo>
                    <a:pt x="484" y="192"/>
                  </a:lnTo>
                  <a:lnTo>
                    <a:pt x="495" y="138"/>
                  </a:lnTo>
                  <a:lnTo>
                    <a:pt x="495" y="210"/>
                  </a:lnTo>
                  <a:lnTo>
                    <a:pt x="506" y="252"/>
                  </a:lnTo>
                  <a:lnTo>
                    <a:pt x="517" y="204"/>
                  </a:lnTo>
                  <a:lnTo>
                    <a:pt x="528" y="210"/>
                  </a:lnTo>
                  <a:lnTo>
                    <a:pt x="528" y="162"/>
                  </a:lnTo>
                  <a:lnTo>
                    <a:pt x="539" y="126"/>
                  </a:lnTo>
                  <a:lnTo>
                    <a:pt x="550" y="114"/>
                  </a:lnTo>
                  <a:lnTo>
                    <a:pt x="561" y="246"/>
                  </a:lnTo>
                  <a:lnTo>
                    <a:pt x="561" y="276"/>
                  </a:lnTo>
                  <a:lnTo>
                    <a:pt x="572" y="222"/>
                  </a:lnTo>
                  <a:lnTo>
                    <a:pt x="583" y="216"/>
                  </a:lnTo>
                  <a:lnTo>
                    <a:pt x="583" y="114"/>
                  </a:lnTo>
                  <a:lnTo>
                    <a:pt x="594" y="120"/>
                  </a:lnTo>
                  <a:lnTo>
                    <a:pt x="605" y="126"/>
                  </a:lnTo>
                  <a:lnTo>
                    <a:pt x="616" y="228"/>
                  </a:lnTo>
                  <a:lnTo>
                    <a:pt x="616" y="258"/>
                  </a:lnTo>
                  <a:lnTo>
                    <a:pt x="627" y="180"/>
                  </a:lnTo>
                  <a:lnTo>
                    <a:pt x="638" y="138"/>
                  </a:lnTo>
                  <a:lnTo>
                    <a:pt x="649" y="156"/>
                  </a:lnTo>
                  <a:lnTo>
                    <a:pt x="649" y="114"/>
                  </a:lnTo>
                  <a:lnTo>
                    <a:pt x="660" y="150"/>
                  </a:lnTo>
                  <a:lnTo>
                    <a:pt x="671" y="126"/>
                  </a:lnTo>
                  <a:lnTo>
                    <a:pt x="682" y="54"/>
                  </a:lnTo>
                  <a:lnTo>
                    <a:pt x="682" y="30"/>
                  </a:lnTo>
                  <a:lnTo>
                    <a:pt x="693" y="0"/>
                  </a:lnTo>
                  <a:lnTo>
                    <a:pt x="704" y="24"/>
                  </a:lnTo>
                  <a:lnTo>
                    <a:pt x="715" y="30"/>
                  </a:lnTo>
                  <a:lnTo>
                    <a:pt x="715" y="6"/>
                  </a:lnTo>
                  <a:lnTo>
                    <a:pt x="726" y="78"/>
                  </a:lnTo>
                  <a:lnTo>
                    <a:pt x="737" y="72"/>
                  </a:lnTo>
                  <a:lnTo>
                    <a:pt x="748" y="54"/>
                  </a:lnTo>
                  <a:lnTo>
                    <a:pt x="748" y="48"/>
                  </a:lnTo>
                  <a:lnTo>
                    <a:pt x="759" y="72"/>
                  </a:lnTo>
                  <a:lnTo>
                    <a:pt x="770" y="48"/>
                  </a:lnTo>
                  <a:lnTo>
                    <a:pt x="770" y="24"/>
                  </a:lnTo>
                  <a:lnTo>
                    <a:pt x="782" y="36"/>
                  </a:lnTo>
                  <a:lnTo>
                    <a:pt x="793" y="72"/>
                  </a:lnTo>
                  <a:lnTo>
                    <a:pt x="804" y="78"/>
                  </a:lnTo>
                  <a:lnTo>
                    <a:pt x="804" y="18"/>
                  </a:lnTo>
                  <a:lnTo>
                    <a:pt x="815" y="30"/>
                  </a:lnTo>
                  <a:lnTo>
                    <a:pt x="826" y="36"/>
                  </a:lnTo>
                  <a:lnTo>
                    <a:pt x="837" y="24"/>
                  </a:lnTo>
                  <a:lnTo>
                    <a:pt x="837" y="60"/>
                  </a:lnTo>
                  <a:lnTo>
                    <a:pt x="848" y="54"/>
                  </a:lnTo>
                  <a:lnTo>
                    <a:pt x="859" y="54"/>
                  </a:lnTo>
                  <a:lnTo>
                    <a:pt x="870" y="72"/>
                  </a:lnTo>
                  <a:lnTo>
                    <a:pt x="870" y="108"/>
                  </a:lnTo>
                  <a:lnTo>
                    <a:pt x="881" y="108"/>
                  </a:lnTo>
                  <a:lnTo>
                    <a:pt x="892" y="78"/>
                  </a:lnTo>
                  <a:lnTo>
                    <a:pt x="903" y="54"/>
                  </a:lnTo>
                  <a:lnTo>
                    <a:pt x="903" y="108"/>
                  </a:lnTo>
                  <a:lnTo>
                    <a:pt x="914" y="90"/>
                  </a:lnTo>
                  <a:lnTo>
                    <a:pt x="925" y="84"/>
                  </a:lnTo>
                  <a:lnTo>
                    <a:pt x="936" y="54"/>
                  </a:lnTo>
                  <a:lnTo>
                    <a:pt x="936" y="84"/>
                  </a:lnTo>
                  <a:lnTo>
                    <a:pt x="947" y="96"/>
                  </a:lnTo>
                  <a:lnTo>
                    <a:pt x="958" y="72"/>
                  </a:lnTo>
                  <a:lnTo>
                    <a:pt x="958" y="78"/>
                  </a:lnTo>
                  <a:lnTo>
                    <a:pt x="969" y="90"/>
                  </a:lnTo>
                  <a:lnTo>
                    <a:pt x="980" y="90"/>
                  </a:lnTo>
                  <a:lnTo>
                    <a:pt x="991" y="60"/>
                  </a:lnTo>
                  <a:lnTo>
                    <a:pt x="1002" y="48"/>
                  </a:lnTo>
                  <a:lnTo>
                    <a:pt x="1013" y="48"/>
                  </a:lnTo>
                  <a:lnTo>
                    <a:pt x="1024" y="42"/>
                  </a:lnTo>
                  <a:lnTo>
                    <a:pt x="1024" y="78"/>
                  </a:lnTo>
                  <a:lnTo>
                    <a:pt x="1035" y="36"/>
                  </a:lnTo>
                  <a:lnTo>
                    <a:pt x="1046" y="48"/>
                  </a:lnTo>
                  <a:lnTo>
                    <a:pt x="1057" y="54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0" name="Freeform 224"/>
            <p:cNvSpPr>
              <a:spLocks/>
            </p:cNvSpPr>
            <p:nvPr/>
          </p:nvSpPr>
          <p:spPr bwMode="auto">
            <a:xfrm>
              <a:off x="3570288" y="4711700"/>
              <a:ext cx="1370012" cy="608012"/>
            </a:xfrm>
            <a:custGeom>
              <a:avLst/>
              <a:gdLst>
                <a:gd name="T0" fmla="*/ 38621346 w 1034"/>
                <a:gd name="T1" fmla="*/ 139712476 h 504"/>
                <a:gd name="T2" fmla="*/ 77242692 w 1034"/>
                <a:gd name="T3" fmla="*/ 227032184 h 504"/>
                <a:gd name="T4" fmla="*/ 115865373 w 1034"/>
                <a:gd name="T5" fmla="*/ 183372349 h 504"/>
                <a:gd name="T6" fmla="*/ 154486708 w 1034"/>
                <a:gd name="T7" fmla="*/ 200837006 h 504"/>
                <a:gd name="T8" fmla="*/ 212419416 w 1034"/>
                <a:gd name="T9" fmla="*/ 148444201 h 504"/>
                <a:gd name="T10" fmla="*/ 251040751 w 1034"/>
                <a:gd name="T11" fmla="*/ 139712476 h 504"/>
                <a:gd name="T12" fmla="*/ 289662087 w 1034"/>
                <a:gd name="T13" fmla="*/ 165908897 h 504"/>
                <a:gd name="T14" fmla="*/ 328283422 w 1034"/>
                <a:gd name="T15" fmla="*/ 122247818 h 504"/>
                <a:gd name="T16" fmla="*/ 386216171 w 1034"/>
                <a:gd name="T17" fmla="*/ 113516092 h 504"/>
                <a:gd name="T18" fmla="*/ 424837506 w 1034"/>
                <a:gd name="T19" fmla="*/ 87319708 h 504"/>
                <a:gd name="T20" fmla="*/ 463458842 w 1034"/>
                <a:gd name="T21" fmla="*/ 122247818 h 504"/>
                <a:gd name="T22" fmla="*/ 502080177 w 1034"/>
                <a:gd name="T23" fmla="*/ 183372349 h 504"/>
                <a:gd name="T24" fmla="*/ 540702838 w 1034"/>
                <a:gd name="T25" fmla="*/ 183372349 h 504"/>
                <a:gd name="T26" fmla="*/ 598634179 w 1034"/>
                <a:gd name="T27" fmla="*/ 157175927 h 504"/>
                <a:gd name="T28" fmla="*/ 637256839 w 1034"/>
                <a:gd name="T29" fmla="*/ 148444201 h 504"/>
                <a:gd name="T30" fmla="*/ 675878175 w 1034"/>
                <a:gd name="T31" fmla="*/ 69856238 h 504"/>
                <a:gd name="T32" fmla="*/ 714499676 w 1034"/>
                <a:gd name="T33" fmla="*/ 78587964 h 504"/>
                <a:gd name="T34" fmla="*/ 772432342 w 1034"/>
                <a:gd name="T35" fmla="*/ 17463456 h 504"/>
                <a:gd name="T36" fmla="*/ 811053677 w 1034"/>
                <a:gd name="T37" fmla="*/ 17463456 h 504"/>
                <a:gd name="T38" fmla="*/ 849675013 w 1034"/>
                <a:gd name="T39" fmla="*/ 34928119 h 504"/>
                <a:gd name="T40" fmla="*/ 888296348 w 1034"/>
                <a:gd name="T41" fmla="*/ 392941081 h 504"/>
                <a:gd name="T42" fmla="*/ 926919009 w 1034"/>
                <a:gd name="T43" fmla="*/ 733489394 h 504"/>
                <a:gd name="T44" fmla="*/ 984850349 w 1034"/>
                <a:gd name="T45" fmla="*/ 305620128 h 504"/>
                <a:gd name="T46" fmla="*/ 1023473010 w 1034"/>
                <a:gd name="T47" fmla="*/ 218300458 h 504"/>
                <a:gd name="T48" fmla="*/ 1062094345 w 1034"/>
                <a:gd name="T49" fmla="*/ 349281245 h 504"/>
                <a:gd name="T50" fmla="*/ 1100715681 w 1034"/>
                <a:gd name="T51" fmla="*/ 576313354 h 504"/>
                <a:gd name="T52" fmla="*/ 1158648347 w 1034"/>
                <a:gd name="T53" fmla="*/ 619973189 h 504"/>
                <a:gd name="T54" fmla="*/ 1197269682 w 1034"/>
                <a:gd name="T55" fmla="*/ 602508531 h 504"/>
                <a:gd name="T56" fmla="*/ 1235891018 w 1034"/>
                <a:gd name="T57" fmla="*/ 585045080 h 504"/>
                <a:gd name="T58" fmla="*/ 1274512353 w 1034"/>
                <a:gd name="T59" fmla="*/ 637436791 h 504"/>
                <a:gd name="T60" fmla="*/ 1313133689 w 1034"/>
                <a:gd name="T61" fmla="*/ 611241463 h 504"/>
                <a:gd name="T62" fmla="*/ 1371066355 w 1034"/>
                <a:gd name="T63" fmla="*/ 541385244 h 504"/>
                <a:gd name="T64" fmla="*/ 1409688021 w 1034"/>
                <a:gd name="T65" fmla="*/ 445332642 h 504"/>
                <a:gd name="T66" fmla="*/ 1448309357 w 1034"/>
                <a:gd name="T67" fmla="*/ 401672807 h 504"/>
                <a:gd name="T68" fmla="*/ 1486932017 w 1034"/>
                <a:gd name="T69" fmla="*/ 716025943 h 504"/>
                <a:gd name="T70" fmla="*/ 1525553353 w 1034"/>
                <a:gd name="T71" fmla="*/ 541385244 h 504"/>
                <a:gd name="T72" fmla="*/ 1583486019 w 1034"/>
                <a:gd name="T73" fmla="*/ 305620128 h 504"/>
                <a:gd name="T74" fmla="*/ 1622107354 w 1034"/>
                <a:gd name="T75" fmla="*/ 270692019 h 504"/>
                <a:gd name="T76" fmla="*/ 1660728690 w 1034"/>
                <a:gd name="T77" fmla="*/ 358012971 h 504"/>
                <a:gd name="T78" fmla="*/ 1699350025 w 1034"/>
                <a:gd name="T79" fmla="*/ 611241463 h 504"/>
                <a:gd name="T80" fmla="*/ 1757282691 w 1034"/>
                <a:gd name="T81" fmla="*/ 567581628 h 504"/>
                <a:gd name="T82" fmla="*/ 1795904026 w 1034"/>
                <a:gd name="T83" fmla="*/ 593776805 h 5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34"/>
                <a:gd name="T127" fmla="*/ 0 h 504"/>
                <a:gd name="T128" fmla="*/ 1034 w 1034"/>
                <a:gd name="T129" fmla="*/ 504 h 5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34" h="504">
                  <a:moveTo>
                    <a:pt x="0" y="84"/>
                  </a:moveTo>
                  <a:lnTo>
                    <a:pt x="11" y="66"/>
                  </a:lnTo>
                  <a:lnTo>
                    <a:pt x="22" y="96"/>
                  </a:lnTo>
                  <a:lnTo>
                    <a:pt x="33" y="90"/>
                  </a:lnTo>
                  <a:lnTo>
                    <a:pt x="33" y="96"/>
                  </a:lnTo>
                  <a:lnTo>
                    <a:pt x="44" y="156"/>
                  </a:lnTo>
                  <a:lnTo>
                    <a:pt x="55" y="96"/>
                  </a:lnTo>
                  <a:lnTo>
                    <a:pt x="66" y="114"/>
                  </a:lnTo>
                  <a:lnTo>
                    <a:pt x="66" y="126"/>
                  </a:lnTo>
                  <a:lnTo>
                    <a:pt x="77" y="102"/>
                  </a:lnTo>
                  <a:lnTo>
                    <a:pt x="88" y="90"/>
                  </a:lnTo>
                  <a:lnTo>
                    <a:pt x="88" y="138"/>
                  </a:lnTo>
                  <a:lnTo>
                    <a:pt x="99" y="138"/>
                  </a:lnTo>
                  <a:lnTo>
                    <a:pt x="110" y="138"/>
                  </a:lnTo>
                  <a:lnTo>
                    <a:pt x="121" y="102"/>
                  </a:lnTo>
                  <a:lnTo>
                    <a:pt x="121" y="90"/>
                  </a:lnTo>
                  <a:lnTo>
                    <a:pt x="132" y="108"/>
                  </a:lnTo>
                  <a:lnTo>
                    <a:pt x="143" y="96"/>
                  </a:lnTo>
                  <a:lnTo>
                    <a:pt x="154" y="90"/>
                  </a:lnTo>
                  <a:lnTo>
                    <a:pt x="154" y="78"/>
                  </a:lnTo>
                  <a:lnTo>
                    <a:pt x="165" y="114"/>
                  </a:lnTo>
                  <a:lnTo>
                    <a:pt x="176" y="114"/>
                  </a:lnTo>
                  <a:lnTo>
                    <a:pt x="187" y="120"/>
                  </a:lnTo>
                  <a:lnTo>
                    <a:pt x="187" y="84"/>
                  </a:lnTo>
                  <a:lnTo>
                    <a:pt x="198" y="60"/>
                  </a:lnTo>
                  <a:lnTo>
                    <a:pt x="209" y="72"/>
                  </a:lnTo>
                  <a:lnTo>
                    <a:pt x="220" y="78"/>
                  </a:lnTo>
                  <a:lnTo>
                    <a:pt x="220" y="66"/>
                  </a:lnTo>
                  <a:lnTo>
                    <a:pt x="231" y="66"/>
                  </a:lnTo>
                  <a:lnTo>
                    <a:pt x="242" y="60"/>
                  </a:lnTo>
                  <a:lnTo>
                    <a:pt x="253" y="72"/>
                  </a:lnTo>
                  <a:lnTo>
                    <a:pt x="253" y="96"/>
                  </a:lnTo>
                  <a:lnTo>
                    <a:pt x="264" y="84"/>
                  </a:lnTo>
                  <a:lnTo>
                    <a:pt x="275" y="78"/>
                  </a:lnTo>
                  <a:lnTo>
                    <a:pt x="275" y="72"/>
                  </a:lnTo>
                  <a:lnTo>
                    <a:pt x="286" y="126"/>
                  </a:lnTo>
                  <a:lnTo>
                    <a:pt x="297" y="144"/>
                  </a:lnTo>
                  <a:lnTo>
                    <a:pt x="308" y="108"/>
                  </a:lnTo>
                  <a:lnTo>
                    <a:pt x="308" y="126"/>
                  </a:lnTo>
                  <a:lnTo>
                    <a:pt x="319" y="144"/>
                  </a:lnTo>
                  <a:lnTo>
                    <a:pt x="330" y="114"/>
                  </a:lnTo>
                  <a:lnTo>
                    <a:pt x="341" y="108"/>
                  </a:lnTo>
                  <a:lnTo>
                    <a:pt x="341" y="72"/>
                  </a:lnTo>
                  <a:lnTo>
                    <a:pt x="352" y="120"/>
                  </a:lnTo>
                  <a:lnTo>
                    <a:pt x="363" y="102"/>
                  </a:lnTo>
                  <a:lnTo>
                    <a:pt x="374" y="96"/>
                  </a:lnTo>
                  <a:lnTo>
                    <a:pt x="374" y="90"/>
                  </a:lnTo>
                  <a:lnTo>
                    <a:pt x="385" y="48"/>
                  </a:lnTo>
                  <a:lnTo>
                    <a:pt x="396" y="48"/>
                  </a:lnTo>
                  <a:lnTo>
                    <a:pt x="407" y="78"/>
                  </a:lnTo>
                  <a:lnTo>
                    <a:pt x="407" y="54"/>
                  </a:lnTo>
                  <a:lnTo>
                    <a:pt x="418" y="42"/>
                  </a:lnTo>
                  <a:lnTo>
                    <a:pt x="429" y="42"/>
                  </a:lnTo>
                  <a:lnTo>
                    <a:pt x="440" y="12"/>
                  </a:lnTo>
                  <a:lnTo>
                    <a:pt x="440" y="0"/>
                  </a:lnTo>
                  <a:lnTo>
                    <a:pt x="451" y="0"/>
                  </a:lnTo>
                  <a:lnTo>
                    <a:pt x="462" y="12"/>
                  </a:lnTo>
                  <a:lnTo>
                    <a:pt x="462" y="66"/>
                  </a:lnTo>
                  <a:lnTo>
                    <a:pt x="473" y="48"/>
                  </a:lnTo>
                  <a:lnTo>
                    <a:pt x="484" y="24"/>
                  </a:lnTo>
                  <a:lnTo>
                    <a:pt x="495" y="30"/>
                  </a:lnTo>
                  <a:lnTo>
                    <a:pt x="495" y="60"/>
                  </a:lnTo>
                  <a:lnTo>
                    <a:pt x="506" y="270"/>
                  </a:lnTo>
                  <a:lnTo>
                    <a:pt x="517" y="294"/>
                  </a:lnTo>
                  <a:lnTo>
                    <a:pt x="528" y="384"/>
                  </a:lnTo>
                  <a:lnTo>
                    <a:pt x="528" y="504"/>
                  </a:lnTo>
                  <a:lnTo>
                    <a:pt x="539" y="264"/>
                  </a:lnTo>
                  <a:lnTo>
                    <a:pt x="550" y="216"/>
                  </a:lnTo>
                  <a:lnTo>
                    <a:pt x="561" y="210"/>
                  </a:lnTo>
                  <a:lnTo>
                    <a:pt x="561" y="138"/>
                  </a:lnTo>
                  <a:lnTo>
                    <a:pt x="572" y="174"/>
                  </a:lnTo>
                  <a:lnTo>
                    <a:pt x="583" y="150"/>
                  </a:lnTo>
                  <a:lnTo>
                    <a:pt x="594" y="204"/>
                  </a:lnTo>
                  <a:lnTo>
                    <a:pt x="594" y="198"/>
                  </a:lnTo>
                  <a:lnTo>
                    <a:pt x="605" y="240"/>
                  </a:lnTo>
                  <a:lnTo>
                    <a:pt x="616" y="294"/>
                  </a:lnTo>
                  <a:lnTo>
                    <a:pt x="627" y="336"/>
                  </a:lnTo>
                  <a:lnTo>
                    <a:pt x="627" y="396"/>
                  </a:lnTo>
                  <a:lnTo>
                    <a:pt x="638" y="402"/>
                  </a:lnTo>
                  <a:lnTo>
                    <a:pt x="649" y="402"/>
                  </a:lnTo>
                  <a:lnTo>
                    <a:pt x="660" y="426"/>
                  </a:lnTo>
                  <a:lnTo>
                    <a:pt x="660" y="396"/>
                  </a:lnTo>
                  <a:lnTo>
                    <a:pt x="671" y="414"/>
                  </a:lnTo>
                  <a:lnTo>
                    <a:pt x="682" y="414"/>
                  </a:lnTo>
                  <a:lnTo>
                    <a:pt x="682" y="390"/>
                  </a:lnTo>
                  <a:lnTo>
                    <a:pt x="693" y="396"/>
                  </a:lnTo>
                  <a:lnTo>
                    <a:pt x="704" y="402"/>
                  </a:lnTo>
                  <a:lnTo>
                    <a:pt x="715" y="402"/>
                  </a:lnTo>
                  <a:lnTo>
                    <a:pt x="715" y="426"/>
                  </a:lnTo>
                  <a:lnTo>
                    <a:pt x="726" y="438"/>
                  </a:lnTo>
                  <a:lnTo>
                    <a:pt x="737" y="396"/>
                  </a:lnTo>
                  <a:lnTo>
                    <a:pt x="748" y="384"/>
                  </a:lnTo>
                  <a:lnTo>
                    <a:pt x="748" y="420"/>
                  </a:lnTo>
                  <a:lnTo>
                    <a:pt x="759" y="426"/>
                  </a:lnTo>
                  <a:lnTo>
                    <a:pt x="770" y="372"/>
                  </a:lnTo>
                  <a:lnTo>
                    <a:pt x="781" y="372"/>
                  </a:lnTo>
                  <a:lnTo>
                    <a:pt x="781" y="246"/>
                  </a:lnTo>
                  <a:lnTo>
                    <a:pt x="792" y="234"/>
                  </a:lnTo>
                  <a:lnTo>
                    <a:pt x="803" y="306"/>
                  </a:lnTo>
                  <a:lnTo>
                    <a:pt x="814" y="276"/>
                  </a:lnTo>
                  <a:lnTo>
                    <a:pt x="814" y="264"/>
                  </a:lnTo>
                  <a:lnTo>
                    <a:pt x="825" y="276"/>
                  </a:lnTo>
                  <a:lnTo>
                    <a:pt x="836" y="294"/>
                  </a:lnTo>
                  <a:lnTo>
                    <a:pt x="847" y="402"/>
                  </a:lnTo>
                  <a:lnTo>
                    <a:pt x="847" y="492"/>
                  </a:lnTo>
                  <a:lnTo>
                    <a:pt x="858" y="492"/>
                  </a:lnTo>
                  <a:lnTo>
                    <a:pt x="869" y="480"/>
                  </a:lnTo>
                  <a:lnTo>
                    <a:pt x="869" y="372"/>
                  </a:lnTo>
                  <a:lnTo>
                    <a:pt x="880" y="216"/>
                  </a:lnTo>
                  <a:lnTo>
                    <a:pt x="891" y="222"/>
                  </a:lnTo>
                  <a:lnTo>
                    <a:pt x="902" y="210"/>
                  </a:lnTo>
                  <a:lnTo>
                    <a:pt x="902" y="138"/>
                  </a:lnTo>
                  <a:lnTo>
                    <a:pt x="913" y="174"/>
                  </a:lnTo>
                  <a:lnTo>
                    <a:pt x="924" y="186"/>
                  </a:lnTo>
                  <a:lnTo>
                    <a:pt x="935" y="168"/>
                  </a:lnTo>
                  <a:lnTo>
                    <a:pt x="935" y="216"/>
                  </a:lnTo>
                  <a:lnTo>
                    <a:pt x="946" y="246"/>
                  </a:lnTo>
                  <a:lnTo>
                    <a:pt x="957" y="342"/>
                  </a:lnTo>
                  <a:lnTo>
                    <a:pt x="968" y="456"/>
                  </a:lnTo>
                  <a:lnTo>
                    <a:pt x="968" y="420"/>
                  </a:lnTo>
                  <a:lnTo>
                    <a:pt x="979" y="432"/>
                  </a:lnTo>
                  <a:lnTo>
                    <a:pt x="990" y="408"/>
                  </a:lnTo>
                  <a:lnTo>
                    <a:pt x="1001" y="390"/>
                  </a:lnTo>
                  <a:lnTo>
                    <a:pt x="1001" y="420"/>
                  </a:lnTo>
                  <a:lnTo>
                    <a:pt x="1012" y="384"/>
                  </a:lnTo>
                  <a:lnTo>
                    <a:pt x="1023" y="408"/>
                  </a:lnTo>
                  <a:lnTo>
                    <a:pt x="1034" y="414"/>
                  </a:lnTo>
                  <a:lnTo>
                    <a:pt x="1034" y="408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1" name="Freeform 225"/>
            <p:cNvSpPr>
              <a:spLocks/>
            </p:cNvSpPr>
            <p:nvPr/>
          </p:nvSpPr>
          <p:spPr bwMode="auto">
            <a:xfrm>
              <a:off x="4940300" y="4697412"/>
              <a:ext cx="1400175" cy="565150"/>
            </a:xfrm>
            <a:custGeom>
              <a:avLst/>
              <a:gdLst>
                <a:gd name="T0" fmla="*/ 38677175 w 1056"/>
                <a:gd name="T1" fmla="*/ 612470435 h 468"/>
                <a:gd name="T2" fmla="*/ 77355676 w 1056"/>
                <a:gd name="T3" fmla="*/ 577472202 h 468"/>
                <a:gd name="T4" fmla="*/ 116032861 w 1056"/>
                <a:gd name="T5" fmla="*/ 621219390 h 468"/>
                <a:gd name="T6" fmla="*/ 154710026 w 1056"/>
                <a:gd name="T7" fmla="*/ 612470435 h 468"/>
                <a:gd name="T8" fmla="*/ 232065723 w 1056"/>
                <a:gd name="T9" fmla="*/ 603720273 h 468"/>
                <a:gd name="T10" fmla="*/ 251404305 w 1056"/>
                <a:gd name="T11" fmla="*/ 594971319 h 468"/>
                <a:gd name="T12" fmla="*/ 290081470 w 1056"/>
                <a:gd name="T13" fmla="*/ 629969552 h 468"/>
                <a:gd name="T14" fmla="*/ 328759960 w 1056"/>
                <a:gd name="T15" fmla="*/ 192490357 h 468"/>
                <a:gd name="T16" fmla="*/ 367437208 w 1056"/>
                <a:gd name="T17" fmla="*/ 262486823 h 468"/>
                <a:gd name="T18" fmla="*/ 425452955 w 1056"/>
                <a:gd name="T19" fmla="*/ 157492086 h 468"/>
                <a:gd name="T20" fmla="*/ 464131445 w 1056"/>
                <a:gd name="T21" fmla="*/ 122493853 h 468"/>
                <a:gd name="T22" fmla="*/ 522147192 w 1056"/>
                <a:gd name="T23" fmla="*/ 104994737 h 468"/>
                <a:gd name="T24" fmla="*/ 580164265 w 1056"/>
                <a:gd name="T25" fmla="*/ 104994737 h 468"/>
                <a:gd name="T26" fmla="*/ 618841430 w 1056"/>
                <a:gd name="T27" fmla="*/ 139992970 h 468"/>
                <a:gd name="T28" fmla="*/ 657518594 w 1056"/>
                <a:gd name="T29" fmla="*/ 87495620 h 468"/>
                <a:gd name="T30" fmla="*/ 696197251 w 1056"/>
                <a:gd name="T31" fmla="*/ 61247530 h 468"/>
                <a:gd name="T32" fmla="*/ 754212998 w 1056"/>
                <a:gd name="T33" fmla="*/ 69996485 h 468"/>
                <a:gd name="T34" fmla="*/ 792890162 w 1056"/>
                <a:gd name="T35" fmla="*/ 78746647 h 468"/>
                <a:gd name="T36" fmla="*/ 831568653 w 1056"/>
                <a:gd name="T37" fmla="*/ 341233526 h 468"/>
                <a:gd name="T38" fmla="*/ 870245817 w 1056"/>
                <a:gd name="T39" fmla="*/ 78746647 h 468"/>
                <a:gd name="T40" fmla="*/ 928262890 w 1056"/>
                <a:gd name="T41" fmla="*/ 131244015 h 468"/>
                <a:gd name="T42" fmla="*/ 966940055 w 1056"/>
                <a:gd name="T43" fmla="*/ 139992970 h 468"/>
                <a:gd name="T44" fmla="*/ 1005617220 w 1056"/>
                <a:gd name="T45" fmla="*/ 157492086 h 468"/>
                <a:gd name="T46" fmla="*/ 1044294384 w 1056"/>
                <a:gd name="T47" fmla="*/ 69996485 h 468"/>
                <a:gd name="T48" fmla="*/ 1082972875 w 1056"/>
                <a:gd name="T49" fmla="*/ 113744899 h 468"/>
                <a:gd name="T50" fmla="*/ 1140988622 w 1056"/>
                <a:gd name="T51" fmla="*/ 131244015 h 468"/>
                <a:gd name="T52" fmla="*/ 1179665786 w 1056"/>
                <a:gd name="T53" fmla="*/ 227488590 h 468"/>
                <a:gd name="T54" fmla="*/ 1218344277 w 1056"/>
                <a:gd name="T55" fmla="*/ 131244015 h 468"/>
                <a:gd name="T56" fmla="*/ 1257021442 w 1056"/>
                <a:gd name="T57" fmla="*/ 69996485 h 468"/>
                <a:gd name="T58" fmla="*/ 1315037189 w 1056"/>
                <a:gd name="T59" fmla="*/ 104994737 h 468"/>
                <a:gd name="T60" fmla="*/ 1353715679 w 1056"/>
                <a:gd name="T61" fmla="*/ 78746647 h 468"/>
                <a:gd name="T62" fmla="*/ 1411731758 w 1056"/>
                <a:gd name="T63" fmla="*/ 87495620 h 468"/>
                <a:gd name="T64" fmla="*/ 1450410248 w 1056"/>
                <a:gd name="T65" fmla="*/ 96245782 h 468"/>
                <a:gd name="T66" fmla="*/ 1489087413 w 1056"/>
                <a:gd name="T67" fmla="*/ 332483364 h 468"/>
                <a:gd name="T68" fmla="*/ 1527764577 w 1056"/>
                <a:gd name="T69" fmla="*/ 61247530 h 468"/>
                <a:gd name="T70" fmla="*/ 1585781650 w 1056"/>
                <a:gd name="T71" fmla="*/ 78746647 h 468"/>
                <a:gd name="T72" fmla="*/ 1624458815 w 1056"/>
                <a:gd name="T73" fmla="*/ 87495620 h 468"/>
                <a:gd name="T74" fmla="*/ 1663135980 w 1056"/>
                <a:gd name="T75" fmla="*/ 52497368 h 468"/>
                <a:gd name="T76" fmla="*/ 1701813144 w 1056"/>
                <a:gd name="T77" fmla="*/ 0 h 468"/>
                <a:gd name="T78" fmla="*/ 1740491635 w 1056"/>
                <a:gd name="T79" fmla="*/ 34998242 h 468"/>
                <a:gd name="T80" fmla="*/ 1798507382 w 1056"/>
                <a:gd name="T81" fmla="*/ 113744899 h 468"/>
                <a:gd name="T82" fmla="*/ 1837185872 w 1056"/>
                <a:gd name="T83" fmla="*/ 122493853 h 4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56"/>
                <a:gd name="T127" fmla="*/ 0 h 468"/>
                <a:gd name="T128" fmla="*/ 1056 w 1056"/>
                <a:gd name="T129" fmla="*/ 468 h 46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56" h="468">
                  <a:moveTo>
                    <a:pt x="0" y="420"/>
                  </a:moveTo>
                  <a:lnTo>
                    <a:pt x="11" y="426"/>
                  </a:lnTo>
                  <a:lnTo>
                    <a:pt x="22" y="420"/>
                  </a:lnTo>
                  <a:lnTo>
                    <a:pt x="22" y="408"/>
                  </a:lnTo>
                  <a:lnTo>
                    <a:pt x="33" y="390"/>
                  </a:lnTo>
                  <a:lnTo>
                    <a:pt x="44" y="396"/>
                  </a:lnTo>
                  <a:lnTo>
                    <a:pt x="55" y="426"/>
                  </a:lnTo>
                  <a:lnTo>
                    <a:pt x="55" y="420"/>
                  </a:lnTo>
                  <a:lnTo>
                    <a:pt x="66" y="426"/>
                  </a:lnTo>
                  <a:lnTo>
                    <a:pt x="77" y="414"/>
                  </a:lnTo>
                  <a:lnTo>
                    <a:pt x="88" y="426"/>
                  </a:lnTo>
                  <a:lnTo>
                    <a:pt x="88" y="420"/>
                  </a:lnTo>
                  <a:lnTo>
                    <a:pt x="99" y="402"/>
                  </a:lnTo>
                  <a:lnTo>
                    <a:pt x="110" y="432"/>
                  </a:lnTo>
                  <a:lnTo>
                    <a:pt x="132" y="414"/>
                  </a:lnTo>
                  <a:lnTo>
                    <a:pt x="121" y="414"/>
                  </a:lnTo>
                  <a:lnTo>
                    <a:pt x="132" y="414"/>
                  </a:lnTo>
                  <a:lnTo>
                    <a:pt x="143" y="408"/>
                  </a:lnTo>
                  <a:lnTo>
                    <a:pt x="154" y="414"/>
                  </a:lnTo>
                  <a:lnTo>
                    <a:pt x="154" y="468"/>
                  </a:lnTo>
                  <a:lnTo>
                    <a:pt x="165" y="432"/>
                  </a:lnTo>
                  <a:lnTo>
                    <a:pt x="176" y="108"/>
                  </a:lnTo>
                  <a:lnTo>
                    <a:pt x="187" y="138"/>
                  </a:lnTo>
                  <a:lnTo>
                    <a:pt x="187" y="132"/>
                  </a:lnTo>
                  <a:lnTo>
                    <a:pt x="198" y="150"/>
                  </a:lnTo>
                  <a:lnTo>
                    <a:pt x="209" y="144"/>
                  </a:lnTo>
                  <a:lnTo>
                    <a:pt x="209" y="180"/>
                  </a:lnTo>
                  <a:lnTo>
                    <a:pt x="220" y="234"/>
                  </a:lnTo>
                  <a:lnTo>
                    <a:pt x="231" y="96"/>
                  </a:lnTo>
                  <a:lnTo>
                    <a:pt x="242" y="108"/>
                  </a:lnTo>
                  <a:lnTo>
                    <a:pt x="242" y="96"/>
                  </a:lnTo>
                  <a:lnTo>
                    <a:pt x="253" y="150"/>
                  </a:lnTo>
                  <a:lnTo>
                    <a:pt x="264" y="84"/>
                  </a:lnTo>
                  <a:lnTo>
                    <a:pt x="275" y="54"/>
                  </a:lnTo>
                  <a:lnTo>
                    <a:pt x="286" y="84"/>
                  </a:lnTo>
                  <a:lnTo>
                    <a:pt x="297" y="72"/>
                  </a:lnTo>
                  <a:lnTo>
                    <a:pt x="308" y="204"/>
                  </a:lnTo>
                  <a:lnTo>
                    <a:pt x="319" y="198"/>
                  </a:lnTo>
                  <a:lnTo>
                    <a:pt x="330" y="72"/>
                  </a:lnTo>
                  <a:lnTo>
                    <a:pt x="341" y="84"/>
                  </a:lnTo>
                  <a:lnTo>
                    <a:pt x="341" y="66"/>
                  </a:lnTo>
                  <a:lnTo>
                    <a:pt x="352" y="96"/>
                  </a:lnTo>
                  <a:lnTo>
                    <a:pt x="363" y="84"/>
                  </a:lnTo>
                  <a:lnTo>
                    <a:pt x="374" y="90"/>
                  </a:lnTo>
                  <a:lnTo>
                    <a:pt x="374" y="60"/>
                  </a:lnTo>
                  <a:lnTo>
                    <a:pt x="385" y="42"/>
                  </a:lnTo>
                  <a:lnTo>
                    <a:pt x="396" y="90"/>
                  </a:lnTo>
                  <a:lnTo>
                    <a:pt x="396" y="42"/>
                  </a:lnTo>
                  <a:lnTo>
                    <a:pt x="407" y="126"/>
                  </a:lnTo>
                  <a:lnTo>
                    <a:pt x="418" y="60"/>
                  </a:lnTo>
                  <a:lnTo>
                    <a:pt x="429" y="48"/>
                  </a:lnTo>
                  <a:lnTo>
                    <a:pt x="429" y="60"/>
                  </a:lnTo>
                  <a:lnTo>
                    <a:pt x="440" y="42"/>
                  </a:lnTo>
                  <a:lnTo>
                    <a:pt x="451" y="54"/>
                  </a:lnTo>
                  <a:lnTo>
                    <a:pt x="462" y="48"/>
                  </a:lnTo>
                  <a:lnTo>
                    <a:pt x="462" y="60"/>
                  </a:lnTo>
                  <a:lnTo>
                    <a:pt x="473" y="234"/>
                  </a:lnTo>
                  <a:lnTo>
                    <a:pt x="484" y="228"/>
                  </a:lnTo>
                  <a:lnTo>
                    <a:pt x="495" y="78"/>
                  </a:lnTo>
                  <a:lnTo>
                    <a:pt x="495" y="54"/>
                  </a:lnTo>
                  <a:lnTo>
                    <a:pt x="506" y="48"/>
                  </a:lnTo>
                  <a:lnTo>
                    <a:pt x="517" y="66"/>
                  </a:lnTo>
                  <a:lnTo>
                    <a:pt x="528" y="90"/>
                  </a:lnTo>
                  <a:lnTo>
                    <a:pt x="528" y="48"/>
                  </a:lnTo>
                  <a:lnTo>
                    <a:pt x="539" y="60"/>
                  </a:lnTo>
                  <a:lnTo>
                    <a:pt x="550" y="96"/>
                  </a:lnTo>
                  <a:lnTo>
                    <a:pt x="561" y="24"/>
                  </a:lnTo>
                  <a:lnTo>
                    <a:pt x="561" y="60"/>
                  </a:lnTo>
                  <a:lnTo>
                    <a:pt x="572" y="108"/>
                  </a:lnTo>
                  <a:lnTo>
                    <a:pt x="583" y="72"/>
                  </a:lnTo>
                  <a:lnTo>
                    <a:pt x="583" y="66"/>
                  </a:lnTo>
                  <a:lnTo>
                    <a:pt x="594" y="48"/>
                  </a:lnTo>
                  <a:lnTo>
                    <a:pt x="605" y="54"/>
                  </a:lnTo>
                  <a:lnTo>
                    <a:pt x="616" y="60"/>
                  </a:lnTo>
                  <a:lnTo>
                    <a:pt x="616" y="78"/>
                  </a:lnTo>
                  <a:lnTo>
                    <a:pt x="627" y="78"/>
                  </a:lnTo>
                  <a:lnTo>
                    <a:pt x="638" y="36"/>
                  </a:lnTo>
                  <a:lnTo>
                    <a:pt x="649" y="90"/>
                  </a:lnTo>
                  <a:lnTo>
                    <a:pt x="649" y="258"/>
                  </a:lnTo>
                  <a:lnTo>
                    <a:pt x="660" y="264"/>
                  </a:lnTo>
                  <a:lnTo>
                    <a:pt x="671" y="156"/>
                  </a:lnTo>
                  <a:lnTo>
                    <a:pt x="682" y="72"/>
                  </a:lnTo>
                  <a:lnTo>
                    <a:pt x="682" y="90"/>
                  </a:lnTo>
                  <a:lnTo>
                    <a:pt x="693" y="90"/>
                  </a:lnTo>
                  <a:lnTo>
                    <a:pt x="704" y="60"/>
                  </a:lnTo>
                  <a:lnTo>
                    <a:pt x="715" y="54"/>
                  </a:lnTo>
                  <a:lnTo>
                    <a:pt x="715" y="48"/>
                  </a:lnTo>
                  <a:lnTo>
                    <a:pt x="726" y="72"/>
                  </a:lnTo>
                  <a:lnTo>
                    <a:pt x="737" y="36"/>
                  </a:lnTo>
                  <a:lnTo>
                    <a:pt x="748" y="72"/>
                  </a:lnTo>
                  <a:lnTo>
                    <a:pt x="748" y="78"/>
                  </a:lnTo>
                  <a:lnTo>
                    <a:pt x="759" y="60"/>
                  </a:lnTo>
                  <a:lnTo>
                    <a:pt x="770" y="54"/>
                  </a:lnTo>
                  <a:lnTo>
                    <a:pt x="781" y="12"/>
                  </a:lnTo>
                  <a:lnTo>
                    <a:pt x="792" y="48"/>
                  </a:lnTo>
                  <a:lnTo>
                    <a:pt x="803" y="60"/>
                  </a:lnTo>
                  <a:lnTo>
                    <a:pt x="803" y="54"/>
                  </a:lnTo>
                  <a:lnTo>
                    <a:pt x="814" y="42"/>
                  </a:lnTo>
                  <a:lnTo>
                    <a:pt x="825" y="66"/>
                  </a:lnTo>
                  <a:lnTo>
                    <a:pt x="836" y="138"/>
                  </a:lnTo>
                  <a:lnTo>
                    <a:pt x="836" y="192"/>
                  </a:lnTo>
                  <a:lnTo>
                    <a:pt x="847" y="228"/>
                  </a:lnTo>
                  <a:lnTo>
                    <a:pt x="858" y="96"/>
                  </a:lnTo>
                  <a:lnTo>
                    <a:pt x="869" y="60"/>
                  </a:lnTo>
                  <a:lnTo>
                    <a:pt x="869" y="42"/>
                  </a:lnTo>
                  <a:lnTo>
                    <a:pt x="880" y="78"/>
                  </a:lnTo>
                  <a:lnTo>
                    <a:pt x="891" y="72"/>
                  </a:lnTo>
                  <a:lnTo>
                    <a:pt x="902" y="54"/>
                  </a:lnTo>
                  <a:lnTo>
                    <a:pt x="902" y="66"/>
                  </a:lnTo>
                  <a:lnTo>
                    <a:pt x="913" y="36"/>
                  </a:lnTo>
                  <a:lnTo>
                    <a:pt x="924" y="60"/>
                  </a:lnTo>
                  <a:lnTo>
                    <a:pt x="935" y="30"/>
                  </a:lnTo>
                  <a:lnTo>
                    <a:pt x="935" y="54"/>
                  </a:lnTo>
                  <a:lnTo>
                    <a:pt x="946" y="36"/>
                  </a:lnTo>
                  <a:lnTo>
                    <a:pt x="957" y="84"/>
                  </a:lnTo>
                  <a:lnTo>
                    <a:pt x="957" y="42"/>
                  </a:lnTo>
                  <a:lnTo>
                    <a:pt x="968" y="0"/>
                  </a:lnTo>
                  <a:lnTo>
                    <a:pt x="979" y="6"/>
                  </a:lnTo>
                  <a:lnTo>
                    <a:pt x="990" y="12"/>
                  </a:lnTo>
                  <a:lnTo>
                    <a:pt x="990" y="24"/>
                  </a:lnTo>
                  <a:lnTo>
                    <a:pt x="1001" y="24"/>
                  </a:lnTo>
                  <a:lnTo>
                    <a:pt x="1012" y="12"/>
                  </a:lnTo>
                  <a:lnTo>
                    <a:pt x="1023" y="78"/>
                  </a:lnTo>
                  <a:lnTo>
                    <a:pt x="1023" y="96"/>
                  </a:lnTo>
                  <a:lnTo>
                    <a:pt x="1034" y="90"/>
                  </a:lnTo>
                  <a:lnTo>
                    <a:pt x="1045" y="84"/>
                  </a:lnTo>
                  <a:lnTo>
                    <a:pt x="1056" y="120"/>
                  </a:lnTo>
                  <a:lnTo>
                    <a:pt x="1056" y="6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2" name="Freeform 226"/>
            <p:cNvSpPr>
              <a:spLocks/>
            </p:cNvSpPr>
            <p:nvPr/>
          </p:nvSpPr>
          <p:spPr bwMode="auto">
            <a:xfrm>
              <a:off x="6340475" y="4711700"/>
              <a:ext cx="1385888" cy="469900"/>
            </a:xfrm>
            <a:custGeom>
              <a:avLst/>
              <a:gdLst>
                <a:gd name="T0" fmla="*/ 38620690 w 1046"/>
                <a:gd name="T1" fmla="*/ 113233853 h 390"/>
                <a:gd name="T2" fmla="*/ 77240054 w 1046"/>
                <a:gd name="T3" fmla="*/ 139365105 h 390"/>
                <a:gd name="T4" fmla="*/ 115860754 w 1046"/>
                <a:gd name="T5" fmla="*/ 139365105 h 390"/>
                <a:gd name="T6" fmla="*/ 173791152 w 1046"/>
                <a:gd name="T7" fmla="*/ 95813823 h 390"/>
                <a:gd name="T8" fmla="*/ 212411831 w 1046"/>
                <a:gd name="T9" fmla="*/ 87102602 h 390"/>
                <a:gd name="T10" fmla="*/ 251032510 w 1046"/>
                <a:gd name="T11" fmla="*/ 95813823 h 390"/>
                <a:gd name="T12" fmla="*/ 289651865 w 1046"/>
                <a:gd name="T13" fmla="*/ 139365105 h 390"/>
                <a:gd name="T14" fmla="*/ 328272544 w 1046"/>
                <a:gd name="T15" fmla="*/ 121943869 h 390"/>
                <a:gd name="T16" fmla="*/ 386202983 w 1046"/>
                <a:gd name="T17" fmla="*/ 191626440 h 390"/>
                <a:gd name="T18" fmla="*/ 424823662 w 1046"/>
                <a:gd name="T19" fmla="*/ 139365105 h 390"/>
                <a:gd name="T20" fmla="*/ 463443016 w 1046"/>
                <a:gd name="T21" fmla="*/ 113233853 h 390"/>
                <a:gd name="T22" fmla="*/ 502063696 w 1046"/>
                <a:gd name="T23" fmla="*/ 87102602 h 390"/>
                <a:gd name="T24" fmla="*/ 540684375 w 1046"/>
                <a:gd name="T25" fmla="*/ 78392568 h 390"/>
                <a:gd name="T26" fmla="*/ 598614731 w 1046"/>
                <a:gd name="T27" fmla="*/ 87102602 h 390"/>
                <a:gd name="T28" fmla="*/ 656545087 w 1046"/>
                <a:gd name="T29" fmla="*/ 104523838 h 390"/>
                <a:gd name="T30" fmla="*/ 695164607 w 1046"/>
                <a:gd name="T31" fmla="*/ 374542865 h 390"/>
                <a:gd name="T32" fmla="*/ 733785287 w 1046"/>
                <a:gd name="T33" fmla="*/ 487776681 h 390"/>
                <a:gd name="T34" fmla="*/ 772405966 w 1046"/>
                <a:gd name="T35" fmla="*/ 182916425 h 390"/>
                <a:gd name="T36" fmla="*/ 830336322 w 1046"/>
                <a:gd name="T37" fmla="*/ 148075120 h 390"/>
                <a:gd name="T38" fmla="*/ 868957001 w 1046"/>
                <a:gd name="T39" fmla="*/ 87102602 h 390"/>
                <a:gd name="T40" fmla="*/ 907576356 w 1046"/>
                <a:gd name="T41" fmla="*/ 78392568 h 390"/>
                <a:gd name="T42" fmla="*/ 946197035 w 1046"/>
                <a:gd name="T43" fmla="*/ 130653884 h 390"/>
                <a:gd name="T44" fmla="*/ 984817714 w 1046"/>
                <a:gd name="T45" fmla="*/ 148075120 h 390"/>
                <a:gd name="T46" fmla="*/ 1042748070 w 1046"/>
                <a:gd name="T47" fmla="*/ 148075120 h 390"/>
                <a:gd name="T48" fmla="*/ 1081367425 w 1046"/>
                <a:gd name="T49" fmla="*/ 148075120 h 390"/>
                <a:gd name="T50" fmla="*/ 1119988104 w 1046"/>
                <a:gd name="T51" fmla="*/ 104523838 h 390"/>
                <a:gd name="T52" fmla="*/ 1158608783 w 1046"/>
                <a:gd name="T53" fmla="*/ 52261317 h 390"/>
                <a:gd name="T54" fmla="*/ 1197228137 w 1046"/>
                <a:gd name="T55" fmla="*/ 34841276 h 390"/>
                <a:gd name="T56" fmla="*/ 1255159819 w 1046"/>
                <a:gd name="T57" fmla="*/ 34841276 h 390"/>
                <a:gd name="T58" fmla="*/ 1293779173 w 1046"/>
                <a:gd name="T59" fmla="*/ 78392568 h 390"/>
                <a:gd name="T60" fmla="*/ 1332399852 w 1046"/>
                <a:gd name="T61" fmla="*/ 60972537 h 390"/>
                <a:gd name="T62" fmla="*/ 1371020531 w 1046"/>
                <a:gd name="T63" fmla="*/ 156785136 h 390"/>
                <a:gd name="T64" fmla="*/ 1430706765 w 1046"/>
                <a:gd name="T65" fmla="*/ 95813823 h 390"/>
                <a:gd name="T66" fmla="*/ 1469326119 w 1046"/>
                <a:gd name="T67" fmla="*/ 226467707 h 390"/>
                <a:gd name="T68" fmla="*/ 1507946798 w 1046"/>
                <a:gd name="T69" fmla="*/ 95813823 h 390"/>
                <a:gd name="T70" fmla="*/ 1546567477 w 1046"/>
                <a:gd name="T71" fmla="*/ 165495189 h 390"/>
                <a:gd name="T72" fmla="*/ 1585186832 w 1046"/>
                <a:gd name="T73" fmla="*/ 60972537 h 390"/>
                <a:gd name="T74" fmla="*/ 1643117188 w 1046"/>
                <a:gd name="T75" fmla="*/ 121943869 h 390"/>
                <a:gd name="T76" fmla="*/ 1681737867 w 1046"/>
                <a:gd name="T77" fmla="*/ 121943869 h 390"/>
                <a:gd name="T78" fmla="*/ 1720358546 w 1046"/>
                <a:gd name="T79" fmla="*/ 191626440 h 390"/>
                <a:gd name="T80" fmla="*/ 1758977901 w 1046"/>
                <a:gd name="T81" fmla="*/ 139365105 h 390"/>
                <a:gd name="T82" fmla="*/ 1816909582 w 1046"/>
                <a:gd name="T83" fmla="*/ 139365105 h 3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46"/>
                <a:gd name="T127" fmla="*/ 0 h 390"/>
                <a:gd name="T128" fmla="*/ 1046 w 1046"/>
                <a:gd name="T129" fmla="*/ 390 h 3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46" h="390">
                  <a:moveTo>
                    <a:pt x="0" y="48"/>
                  </a:moveTo>
                  <a:lnTo>
                    <a:pt x="11" y="60"/>
                  </a:lnTo>
                  <a:lnTo>
                    <a:pt x="22" y="78"/>
                  </a:lnTo>
                  <a:lnTo>
                    <a:pt x="33" y="72"/>
                  </a:lnTo>
                  <a:lnTo>
                    <a:pt x="33" y="102"/>
                  </a:lnTo>
                  <a:lnTo>
                    <a:pt x="44" y="96"/>
                  </a:lnTo>
                  <a:lnTo>
                    <a:pt x="55" y="108"/>
                  </a:lnTo>
                  <a:lnTo>
                    <a:pt x="66" y="108"/>
                  </a:lnTo>
                  <a:lnTo>
                    <a:pt x="66" y="96"/>
                  </a:lnTo>
                  <a:lnTo>
                    <a:pt x="77" y="102"/>
                  </a:lnTo>
                  <a:lnTo>
                    <a:pt x="88" y="90"/>
                  </a:lnTo>
                  <a:lnTo>
                    <a:pt x="99" y="66"/>
                  </a:lnTo>
                  <a:lnTo>
                    <a:pt x="99" y="78"/>
                  </a:lnTo>
                  <a:lnTo>
                    <a:pt x="110" y="66"/>
                  </a:lnTo>
                  <a:lnTo>
                    <a:pt x="121" y="60"/>
                  </a:lnTo>
                  <a:lnTo>
                    <a:pt x="121" y="54"/>
                  </a:lnTo>
                  <a:lnTo>
                    <a:pt x="132" y="96"/>
                  </a:lnTo>
                  <a:lnTo>
                    <a:pt x="143" y="66"/>
                  </a:lnTo>
                  <a:lnTo>
                    <a:pt x="154" y="90"/>
                  </a:lnTo>
                  <a:lnTo>
                    <a:pt x="154" y="36"/>
                  </a:lnTo>
                  <a:lnTo>
                    <a:pt x="165" y="96"/>
                  </a:lnTo>
                  <a:lnTo>
                    <a:pt x="176" y="78"/>
                  </a:lnTo>
                  <a:lnTo>
                    <a:pt x="187" y="108"/>
                  </a:lnTo>
                  <a:lnTo>
                    <a:pt x="187" y="84"/>
                  </a:lnTo>
                  <a:lnTo>
                    <a:pt x="198" y="90"/>
                  </a:lnTo>
                  <a:lnTo>
                    <a:pt x="209" y="126"/>
                  </a:lnTo>
                  <a:lnTo>
                    <a:pt x="220" y="132"/>
                  </a:lnTo>
                  <a:lnTo>
                    <a:pt x="220" y="138"/>
                  </a:lnTo>
                  <a:lnTo>
                    <a:pt x="231" y="102"/>
                  </a:lnTo>
                  <a:lnTo>
                    <a:pt x="242" y="96"/>
                  </a:lnTo>
                  <a:lnTo>
                    <a:pt x="253" y="108"/>
                  </a:lnTo>
                  <a:lnTo>
                    <a:pt x="253" y="132"/>
                  </a:lnTo>
                  <a:lnTo>
                    <a:pt x="264" y="78"/>
                  </a:lnTo>
                  <a:lnTo>
                    <a:pt x="275" y="72"/>
                  </a:lnTo>
                  <a:lnTo>
                    <a:pt x="286" y="30"/>
                  </a:lnTo>
                  <a:lnTo>
                    <a:pt x="286" y="60"/>
                  </a:lnTo>
                  <a:lnTo>
                    <a:pt x="297" y="60"/>
                  </a:lnTo>
                  <a:lnTo>
                    <a:pt x="308" y="66"/>
                  </a:lnTo>
                  <a:lnTo>
                    <a:pt x="308" y="54"/>
                  </a:lnTo>
                  <a:lnTo>
                    <a:pt x="319" y="60"/>
                  </a:lnTo>
                  <a:lnTo>
                    <a:pt x="330" y="54"/>
                  </a:lnTo>
                  <a:lnTo>
                    <a:pt x="341" y="60"/>
                  </a:lnTo>
                  <a:lnTo>
                    <a:pt x="352" y="60"/>
                  </a:lnTo>
                  <a:lnTo>
                    <a:pt x="363" y="84"/>
                  </a:lnTo>
                  <a:lnTo>
                    <a:pt x="374" y="72"/>
                  </a:lnTo>
                  <a:lnTo>
                    <a:pt x="374" y="102"/>
                  </a:lnTo>
                  <a:lnTo>
                    <a:pt x="385" y="198"/>
                  </a:lnTo>
                  <a:lnTo>
                    <a:pt x="396" y="258"/>
                  </a:lnTo>
                  <a:lnTo>
                    <a:pt x="407" y="288"/>
                  </a:lnTo>
                  <a:lnTo>
                    <a:pt x="407" y="282"/>
                  </a:lnTo>
                  <a:lnTo>
                    <a:pt x="418" y="336"/>
                  </a:lnTo>
                  <a:lnTo>
                    <a:pt x="429" y="366"/>
                  </a:lnTo>
                  <a:lnTo>
                    <a:pt x="440" y="390"/>
                  </a:lnTo>
                  <a:lnTo>
                    <a:pt x="440" y="126"/>
                  </a:lnTo>
                  <a:lnTo>
                    <a:pt x="451" y="102"/>
                  </a:lnTo>
                  <a:lnTo>
                    <a:pt x="462" y="84"/>
                  </a:lnTo>
                  <a:lnTo>
                    <a:pt x="473" y="102"/>
                  </a:lnTo>
                  <a:lnTo>
                    <a:pt x="473" y="108"/>
                  </a:lnTo>
                  <a:lnTo>
                    <a:pt x="484" y="90"/>
                  </a:lnTo>
                  <a:lnTo>
                    <a:pt x="495" y="60"/>
                  </a:lnTo>
                  <a:lnTo>
                    <a:pt x="495" y="90"/>
                  </a:lnTo>
                  <a:lnTo>
                    <a:pt x="506" y="54"/>
                  </a:lnTo>
                  <a:lnTo>
                    <a:pt x="517" y="54"/>
                  </a:lnTo>
                  <a:lnTo>
                    <a:pt x="528" y="72"/>
                  </a:lnTo>
                  <a:lnTo>
                    <a:pt x="528" y="114"/>
                  </a:lnTo>
                  <a:lnTo>
                    <a:pt x="539" y="90"/>
                  </a:lnTo>
                  <a:lnTo>
                    <a:pt x="550" y="78"/>
                  </a:lnTo>
                  <a:lnTo>
                    <a:pt x="561" y="66"/>
                  </a:lnTo>
                  <a:lnTo>
                    <a:pt x="561" y="102"/>
                  </a:lnTo>
                  <a:lnTo>
                    <a:pt x="572" y="84"/>
                  </a:lnTo>
                  <a:lnTo>
                    <a:pt x="583" y="102"/>
                  </a:lnTo>
                  <a:lnTo>
                    <a:pt x="594" y="102"/>
                  </a:lnTo>
                  <a:lnTo>
                    <a:pt x="594" y="84"/>
                  </a:lnTo>
                  <a:lnTo>
                    <a:pt x="605" y="96"/>
                  </a:lnTo>
                  <a:lnTo>
                    <a:pt x="616" y="102"/>
                  </a:lnTo>
                  <a:lnTo>
                    <a:pt x="627" y="90"/>
                  </a:lnTo>
                  <a:lnTo>
                    <a:pt x="627" y="84"/>
                  </a:lnTo>
                  <a:lnTo>
                    <a:pt x="638" y="72"/>
                  </a:lnTo>
                  <a:lnTo>
                    <a:pt x="649" y="36"/>
                  </a:lnTo>
                  <a:lnTo>
                    <a:pt x="660" y="84"/>
                  </a:lnTo>
                  <a:lnTo>
                    <a:pt x="660" y="36"/>
                  </a:lnTo>
                  <a:lnTo>
                    <a:pt x="671" y="36"/>
                  </a:lnTo>
                  <a:lnTo>
                    <a:pt x="682" y="36"/>
                  </a:lnTo>
                  <a:lnTo>
                    <a:pt x="682" y="24"/>
                  </a:lnTo>
                  <a:lnTo>
                    <a:pt x="693" y="18"/>
                  </a:lnTo>
                  <a:lnTo>
                    <a:pt x="704" y="66"/>
                  </a:lnTo>
                  <a:lnTo>
                    <a:pt x="715" y="24"/>
                  </a:lnTo>
                  <a:lnTo>
                    <a:pt x="715" y="0"/>
                  </a:lnTo>
                  <a:lnTo>
                    <a:pt x="726" y="24"/>
                  </a:lnTo>
                  <a:lnTo>
                    <a:pt x="737" y="54"/>
                  </a:lnTo>
                  <a:lnTo>
                    <a:pt x="748" y="30"/>
                  </a:lnTo>
                  <a:lnTo>
                    <a:pt x="748" y="36"/>
                  </a:lnTo>
                  <a:lnTo>
                    <a:pt x="759" y="42"/>
                  </a:lnTo>
                  <a:lnTo>
                    <a:pt x="770" y="144"/>
                  </a:lnTo>
                  <a:lnTo>
                    <a:pt x="781" y="84"/>
                  </a:lnTo>
                  <a:lnTo>
                    <a:pt x="781" y="108"/>
                  </a:lnTo>
                  <a:lnTo>
                    <a:pt x="792" y="114"/>
                  </a:lnTo>
                  <a:lnTo>
                    <a:pt x="804" y="72"/>
                  </a:lnTo>
                  <a:lnTo>
                    <a:pt x="815" y="66"/>
                  </a:lnTo>
                  <a:lnTo>
                    <a:pt x="815" y="108"/>
                  </a:lnTo>
                  <a:lnTo>
                    <a:pt x="826" y="150"/>
                  </a:lnTo>
                  <a:lnTo>
                    <a:pt x="837" y="156"/>
                  </a:lnTo>
                  <a:lnTo>
                    <a:pt x="848" y="102"/>
                  </a:lnTo>
                  <a:lnTo>
                    <a:pt x="848" y="96"/>
                  </a:lnTo>
                  <a:lnTo>
                    <a:pt x="859" y="66"/>
                  </a:lnTo>
                  <a:lnTo>
                    <a:pt x="870" y="54"/>
                  </a:lnTo>
                  <a:lnTo>
                    <a:pt x="870" y="108"/>
                  </a:lnTo>
                  <a:lnTo>
                    <a:pt x="881" y="114"/>
                  </a:lnTo>
                  <a:lnTo>
                    <a:pt x="892" y="114"/>
                  </a:lnTo>
                  <a:lnTo>
                    <a:pt x="903" y="114"/>
                  </a:lnTo>
                  <a:lnTo>
                    <a:pt x="903" y="42"/>
                  </a:lnTo>
                  <a:lnTo>
                    <a:pt x="914" y="54"/>
                  </a:lnTo>
                  <a:lnTo>
                    <a:pt x="925" y="60"/>
                  </a:lnTo>
                  <a:lnTo>
                    <a:pt x="936" y="84"/>
                  </a:lnTo>
                  <a:lnTo>
                    <a:pt x="936" y="96"/>
                  </a:lnTo>
                  <a:lnTo>
                    <a:pt x="947" y="72"/>
                  </a:lnTo>
                  <a:lnTo>
                    <a:pt x="958" y="84"/>
                  </a:lnTo>
                  <a:lnTo>
                    <a:pt x="969" y="54"/>
                  </a:lnTo>
                  <a:lnTo>
                    <a:pt x="969" y="78"/>
                  </a:lnTo>
                  <a:lnTo>
                    <a:pt x="980" y="132"/>
                  </a:lnTo>
                  <a:lnTo>
                    <a:pt x="991" y="96"/>
                  </a:lnTo>
                  <a:lnTo>
                    <a:pt x="1002" y="126"/>
                  </a:lnTo>
                  <a:lnTo>
                    <a:pt x="1002" y="96"/>
                  </a:lnTo>
                  <a:lnTo>
                    <a:pt x="1013" y="126"/>
                  </a:lnTo>
                  <a:lnTo>
                    <a:pt x="1024" y="78"/>
                  </a:lnTo>
                  <a:lnTo>
                    <a:pt x="1035" y="96"/>
                  </a:lnTo>
                  <a:lnTo>
                    <a:pt x="1035" y="132"/>
                  </a:lnTo>
                  <a:lnTo>
                    <a:pt x="1046" y="174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3" name="Freeform 227"/>
            <p:cNvSpPr>
              <a:spLocks/>
            </p:cNvSpPr>
            <p:nvPr/>
          </p:nvSpPr>
          <p:spPr bwMode="auto">
            <a:xfrm>
              <a:off x="7726363" y="4768850"/>
              <a:ext cx="596900" cy="152400"/>
            </a:xfrm>
            <a:custGeom>
              <a:avLst/>
              <a:gdLst>
                <a:gd name="T0" fmla="*/ 0 w 451"/>
                <a:gd name="T1" fmla="*/ 184331460 h 126"/>
                <a:gd name="T2" fmla="*/ 19268885 w 451"/>
                <a:gd name="T3" fmla="*/ 122887627 h 126"/>
                <a:gd name="T4" fmla="*/ 19268885 w 451"/>
                <a:gd name="T5" fmla="*/ 35111268 h 126"/>
                <a:gd name="T6" fmla="*/ 38536446 w 451"/>
                <a:gd name="T7" fmla="*/ 52666301 h 126"/>
                <a:gd name="T8" fmla="*/ 57805336 w 451"/>
                <a:gd name="T9" fmla="*/ 35111268 h 126"/>
                <a:gd name="T10" fmla="*/ 77072893 w 451"/>
                <a:gd name="T11" fmla="*/ 96555091 h 126"/>
                <a:gd name="T12" fmla="*/ 96341793 w 451"/>
                <a:gd name="T13" fmla="*/ 105332603 h 126"/>
                <a:gd name="T14" fmla="*/ 115609349 w 451"/>
                <a:gd name="T15" fmla="*/ 70221326 h 126"/>
                <a:gd name="T16" fmla="*/ 134878229 w 451"/>
                <a:gd name="T17" fmla="*/ 17555029 h 126"/>
                <a:gd name="T18" fmla="*/ 154145785 w 451"/>
                <a:gd name="T19" fmla="*/ 78998838 h 126"/>
                <a:gd name="T20" fmla="*/ 173414665 w 451"/>
                <a:gd name="T21" fmla="*/ 52666301 h 126"/>
                <a:gd name="T22" fmla="*/ 192682262 w 451"/>
                <a:gd name="T23" fmla="*/ 70221326 h 126"/>
                <a:gd name="T24" fmla="*/ 192682262 w 451"/>
                <a:gd name="T25" fmla="*/ 87776369 h 126"/>
                <a:gd name="T26" fmla="*/ 211951142 w 451"/>
                <a:gd name="T27" fmla="*/ 35111268 h 126"/>
                <a:gd name="T28" fmla="*/ 231218698 w 451"/>
                <a:gd name="T29" fmla="*/ 26332546 h 126"/>
                <a:gd name="T30" fmla="*/ 250487578 w 451"/>
                <a:gd name="T31" fmla="*/ 52666301 h 126"/>
                <a:gd name="T32" fmla="*/ 250487578 w 451"/>
                <a:gd name="T33" fmla="*/ 61443814 h 126"/>
                <a:gd name="T34" fmla="*/ 269756458 w 451"/>
                <a:gd name="T35" fmla="*/ 43888789 h 126"/>
                <a:gd name="T36" fmla="*/ 289024014 w 451"/>
                <a:gd name="T37" fmla="*/ 43888789 h 126"/>
                <a:gd name="T38" fmla="*/ 308292894 w 451"/>
                <a:gd name="T39" fmla="*/ 78998838 h 126"/>
                <a:gd name="T40" fmla="*/ 308292894 w 451"/>
                <a:gd name="T41" fmla="*/ 61443814 h 126"/>
                <a:gd name="T42" fmla="*/ 327560450 w 451"/>
                <a:gd name="T43" fmla="*/ 0 h 126"/>
                <a:gd name="T44" fmla="*/ 346829329 w 451"/>
                <a:gd name="T45" fmla="*/ 78998838 h 126"/>
                <a:gd name="T46" fmla="*/ 346829329 w 451"/>
                <a:gd name="T47" fmla="*/ 35111268 h 126"/>
                <a:gd name="T48" fmla="*/ 366096968 w 451"/>
                <a:gd name="T49" fmla="*/ 70221326 h 126"/>
                <a:gd name="T50" fmla="*/ 385365848 w 451"/>
                <a:gd name="T51" fmla="*/ 17555029 h 126"/>
                <a:gd name="T52" fmla="*/ 404633404 w 451"/>
                <a:gd name="T53" fmla="*/ 43888789 h 126"/>
                <a:gd name="T54" fmla="*/ 404633404 w 451"/>
                <a:gd name="T55" fmla="*/ 61443814 h 126"/>
                <a:gd name="T56" fmla="*/ 423902284 w 451"/>
                <a:gd name="T57" fmla="*/ 35111268 h 126"/>
                <a:gd name="T58" fmla="*/ 443169840 w 451"/>
                <a:gd name="T59" fmla="*/ 43888789 h 126"/>
                <a:gd name="T60" fmla="*/ 462438720 w 451"/>
                <a:gd name="T61" fmla="*/ 114110115 h 126"/>
                <a:gd name="T62" fmla="*/ 462438720 w 451"/>
                <a:gd name="T63" fmla="*/ 52666301 h 126"/>
                <a:gd name="T64" fmla="*/ 481706276 w 451"/>
                <a:gd name="T65" fmla="*/ 122887627 h 126"/>
                <a:gd name="T66" fmla="*/ 500975156 w 451"/>
                <a:gd name="T67" fmla="*/ 17555029 h 126"/>
                <a:gd name="T68" fmla="*/ 520244035 w 451"/>
                <a:gd name="T69" fmla="*/ 0 h 126"/>
                <a:gd name="T70" fmla="*/ 520244035 w 451"/>
                <a:gd name="T71" fmla="*/ 43888789 h 126"/>
                <a:gd name="T72" fmla="*/ 539511592 w 451"/>
                <a:gd name="T73" fmla="*/ 105332603 h 126"/>
                <a:gd name="T74" fmla="*/ 558780471 w 451"/>
                <a:gd name="T75" fmla="*/ 61443814 h 126"/>
                <a:gd name="T76" fmla="*/ 578048028 w 451"/>
                <a:gd name="T77" fmla="*/ 96555091 h 126"/>
                <a:gd name="T78" fmla="*/ 578048028 w 451"/>
                <a:gd name="T79" fmla="*/ 43888789 h 126"/>
                <a:gd name="T80" fmla="*/ 597316907 w 451"/>
                <a:gd name="T81" fmla="*/ 43888789 h 126"/>
                <a:gd name="T82" fmla="*/ 616584464 w 451"/>
                <a:gd name="T83" fmla="*/ 96555091 h 126"/>
                <a:gd name="T84" fmla="*/ 635853343 w 451"/>
                <a:gd name="T85" fmla="*/ 52666301 h 126"/>
                <a:gd name="T86" fmla="*/ 635853343 w 451"/>
                <a:gd name="T87" fmla="*/ 105332603 h 126"/>
                <a:gd name="T88" fmla="*/ 655120899 w 451"/>
                <a:gd name="T89" fmla="*/ 61443814 h 126"/>
                <a:gd name="T90" fmla="*/ 674389779 w 451"/>
                <a:gd name="T91" fmla="*/ 78998838 h 126"/>
                <a:gd name="T92" fmla="*/ 674389779 w 451"/>
                <a:gd name="T93" fmla="*/ 52666301 h 126"/>
                <a:gd name="T94" fmla="*/ 693657335 w 451"/>
                <a:gd name="T95" fmla="*/ 96555091 h 126"/>
                <a:gd name="T96" fmla="*/ 712926380 w 451"/>
                <a:gd name="T97" fmla="*/ 78998838 h 126"/>
                <a:gd name="T98" fmla="*/ 732193937 w 451"/>
                <a:gd name="T99" fmla="*/ 78998838 h 126"/>
                <a:gd name="T100" fmla="*/ 732193937 w 451"/>
                <a:gd name="T101" fmla="*/ 96555091 h 126"/>
                <a:gd name="T102" fmla="*/ 751462816 w 451"/>
                <a:gd name="T103" fmla="*/ 61443814 h 126"/>
                <a:gd name="T104" fmla="*/ 770730373 w 451"/>
                <a:gd name="T105" fmla="*/ 26332546 h 126"/>
                <a:gd name="T106" fmla="*/ 789999252 w 451"/>
                <a:gd name="T107" fmla="*/ 61443814 h 126"/>
                <a:gd name="T108" fmla="*/ 789999252 w 451"/>
                <a:gd name="T109" fmla="*/ 43888789 h 1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1"/>
                <a:gd name="T166" fmla="*/ 0 h 126"/>
                <a:gd name="T167" fmla="*/ 451 w 451"/>
                <a:gd name="T168" fmla="*/ 126 h 1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1" h="126">
                  <a:moveTo>
                    <a:pt x="0" y="126"/>
                  </a:moveTo>
                  <a:lnTo>
                    <a:pt x="11" y="84"/>
                  </a:lnTo>
                  <a:lnTo>
                    <a:pt x="11" y="24"/>
                  </a:lnTo>
                  <a:lnTo>
                    <a:pt x="22" y="36"/>
                  </a:lnTo>
                  <a:lnTo>
                    <a:pt x="33" y="24"/>
                  </a:lnTo>
                  <a:lnTo>
                    <a:pt x="44" y="66"/>
                  </a:lnTo>
                  <a:lnTo>
                    <a:pt x="55" y="72"/>
                  </a:lnTo>
                  <a:lnTo>
                    <a:pt x="66" y="48"/>
                  </a:lnTo>
                  <a:lnTo>
                    <a:pt x="77" y="12"/>
                  </a:lnTo>
                  <a:lnTo>
                    <a:pt x="88" y="54"/>
                  </a:lnTo>
                  <a:lnTo>
                    <a:pt x="99" y="36"/>
                  </a:lnTo>
                  <a:lnTo>
                    <a:pt x="110" y="48"/>
                  </a:lnTo>
                  <a:lnTo>
                    <a:pt x="110" y="60"/>
                  </a:lnTo>
                  <a:lnTo>
                    <a:pt x="121" y="24"/>
                  </a:lnTo>
                  <a:lnTo>
                    <a:pt x="132" y="18"/>
                  </a:lnTo>
                  <a:lnTo>
                    <a:pt x="143" y="36"/>
                  </a:lnTo>
                  <a:lnTo>
                    <a:pt x="143" y="42"/>
                  </a:lnTo>
                  <a:lnTo>
                    <a:pt x="154" y="30"/>
                  </a:lnTo>
                  <a:lnTo>
                    <a:pt x="165" y="30"/>
                  </a:lnTo>
                  <a:lnTo>
                    <a:pt x="176" y="54"/>
                  </a:lnTo>
                  <a:lnTo>
                    <a:pt x="176" y="42"/>
                  </a:lnTo>
                  <a:lnTo>
                    <a:pt x="187" y="0"/>
                  </a:lnTo>
                  <a:lnTo>
                    <a:pt x="198" y="54"/>
                  </a:lnTo>
                  <a:lnTo>
                    <a:pt x="198" y="24"/>
                  </a:lnTo>
                  <a:lnTo>
                    <a:pt x="209" y="48"/>
                  </a:lnTo>
                  <a:lnTo>
                    <a:pt x="220" y="12"/>
                  </a:lnTo>
                  <a:lnTo>
                    <a:pt x="231" y="30"/>
                  </a:lnTo>
                  <a:lnTo>
                    <a:pt x="231" y="42"/>
                  </a:lnTo>
                  <a:lnTo>
                    <a:pt x="242" y="24"/>
                  </a:lnTo>
                  <a:lnTo>
                    <a:pt x="253" y="30"/>
                  </a:lnTo>
                  <a:lnTo>
                    <a:pt x="264" y="78"/>
                  </a:lnTo>
                  <a:lnTo>
                    <a:pt x="264" y="36"/>
                  </a:lnTo>
                  <a:lnTo>
                    <a:pt x="275" y="84"/>
                  </a:lnTo>
                  <a:lnTo>
                    <a:pt x="286" y="12"/>
                  </a:lnTo>
                  <a:lnTo>
                    <a:pt x="297" y="0"/>
                  </a:lnTo>
                  <a:lnTo>
                    <a:pt x="297" y="30"/>
                  </a:lnTo>
                  <a:lnTo>
                    <a:pt x="308" y="72"/>
                  </a:lnTo>
                  <a:lnTo>
                    <a:pt x="319" y="42"/>
                  </a:lnTo>
                  <a:lnTo>
                    <a:pt x="330" y="66"/>
                  </a:lnTo>
                  <a:lnTo>
                    <a:pt x="330" y="30"/>
                  </a:lnTo>
                  <a:lnTo>
                    <a:pt x="341" y="30"/>
                  </a:lnTo>
                  <a:lnTo>
                    <a:pt x="352" y="66"/>
                  </a:lnTo>
                  <a:lnTo>
                    <a:pt x="363" y="36"/>
                  </a:lnTo>
                  <a:lnTo>
                    <a:pt x="363" y="72"/>
                  </a:lnTo>
                  <a:lnTo>
                    <a:pt x="374" y="42"/>
                  </a:lnTo>
                  <a:lnTo>
                    <a:pt x="385" y="54"/>
                  </a:lnTo>
                  <a:lnTo>
                    <a:pt x="385" y="36"/>
                  </a:lnTo>
                  <a:lnTo>
                    <a:pt x="396" y="66"/>
                  </a:lnTo>
                  <a:lnTo>
                    <a:pt x="407" y="54"/>
                  </a:lnTo>
                  <a:lnTo>
                    <a:pt x="418" y="54"/>
                  </a:lnTo>
                  <a:lnTo>
                    <a:pt x="418" y="66"/>
                  </a:lnTo>
                  <a:lnTo>
                    <a:pt x="429" y="42"/>
                  </a:lnTo>
                  <a:lnTo>
                    <a:pt x="440" y="18"/>
                  </a:lnTo>
                  <a:lnTo>
                    <a:pt x="451" y="42"/>
                  </a:lnTo>
                  <a:lnTo>
                    <a:pt x="451" y="3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" name="Freeform 228"/>
            <p:cNvSpPr>
              <a:spLocks/>
            </p:cNvSpPr>
            <p:nvPr/>
          </p:nvSpPr>
          <p:spPr bwMode="auto">
            <a:xfrm>
              <a:off x="2170113" y="4703762"/>
              <a:ext cx="1443037" cy="398463"/>
            </a:xfrm>
            <a:custGeom>
              <a:avLst/>
              <a:gdLst>
                <a:gd name="T0" fmla="*/ 19279765 w 1090"/>
                <a:gd name="T1" fmla="*/ 87478331 h 330"/>
                <a:gd name="T2" fmla="*/ 77117737 w 1090"/>
                <a:gd name="T3" fmla="*/ 69982170 h 330"/>
                <a:gd name="T4" fmla="*/ 115677278 w 1090"/>
                <a:gd name="T5" fmla="*/ 69982170 h 330"/>
                <a:gd name="T6" fmla="*/ 173515234 w 1090"/>
                <a:gd name="T7" fmla="*/ 52487236 h 330"/>
                <a:gd name="T8" fmla="*/ 212073471 w 1090"/>
                <a:gd name="T9" fmla="*/ 78730241 h 330"/>
                <a:gd name="T10" fmla="*/ 269912751 w 1090"/>
                <a:gd name="T11" fmla="*/ 78730241 h 330"/>
                <a:gd name="T12" fmla="*/ 308470947 w 1090"/>
                <a:gd name="T13" fmla="*/ 87478331 h 330"/>
                <a:gd name="T14" fmla="*/ 385588746 w 1090"/>
                <a:gd name="T15" fmla="*/ 61234100 h 330"/>
                <a:gd name="T16" fmla="*/ 404868506 w 1090"/>
                <a:gd name="T17" fmla="*/ 78730241 h 330"/>
                <a:gd name="T18" fmla="*/ 462706463 w 1090"/>
                <a:gd name="T19" fmla="*/ 61234100 h 330"/>
                <a:gd name="T20" fmla="*/ 501265983 w 1090"/>
                <a:gd name="T21" fmla="*/ 52487236 h 330"/>
                <a:gd name="T22" fmla="*/ 559103939 w 1090"/>
                <a:gd name="T23" fmla="*/ 34991085 h 330"/>
                <a:gd name="T24" fmla="*/ 597662135 w 1090"/>
                <a:gd name="T25" fmla="*/ 87478331 h 330"/>
                <a:gd name="T26" fmla="*/ 655501415 w 1090"/>
                <a:gd name="T27" fmla="*/ 69982170 h 330"/>
                <a:gd name="T28" fmla="*/ 694059611 w 1090"/>
                <a:gd name="T29" fmla="*/ 87478331 h 330"/>
                <a:gd name="T30" fmla="*/ 771177493 w 1090"/>
                <a:gd name="T31" fmla="*/ 69982170 h 330"/>
                <a:gd name="T32" fmla="*/ 790457253 w 1090"/>
                <a:gd name="T33" fmla="*/ 78730241 h 330"/>
                <a:gd name="T34" fmla="*/ 829016773 w 1090"/>
                <a:gd name="T35" fmla="*/ 96226402 h 330"/>
                <a:gd name="T36" fmla="*/ 867574969 w 1090"/>
                <a:gd name="T37" fmla="*/ 78730241 h 330"/>
                <a:gd name="T38" fmla="*/ 944692685 w 1090"/>
                <a:gd name="T39" fmla="*/ 78730241 h 330"/>
                <a:gd name="T40" fmla="*/ 963972445 w 1090"/>
                <a:gd name="T41" fmla="*/ 69982170 h 330"/>
                <a:gd name="T42" fmla="*/ 1002530641 w 1090"/>
                <a:gd name="T43" fmla="*/ 96226402 h 330"/>
                <a:gd name="T44" fmla="*/ 1041090161 w 1090"/>
                <a:gd name="T45" fmla="*/ 78730241 h 330"/>
                <a:gd name="T46" fmla="*/ 1079648357 w 1090"/>
                <a:gd name="T47" fmla="*/ 87478331 h 330"/>
                <a:gd name="T48" fmla="*/ 1137487637 w 1090"/>
                <a:gd name="T49" fmla="*/ 78730241 h 330"/>
                <a:gd name="T50" fmla="*/ 1176045834 w 1090"/>
                <a:gd name="T51" fmla="*/ 34991085 h 330"/>
                <a:gd name="T52" fmla="*/ 1233883790 w 1090"/>
                <a:gd name="T53" fmla="*/ 17496146 h 330"/>
                <a:gd name="T54" fmla="*/ 1291723070 w 1090"/>
                <a:gd name="T55" fmla="*/ 78730241 h 330"/>
                <a:gd name="T56" fmla="*/ 1330281266 w 1090"/>
                <a:gd name="T57" fmla="*/ 61234100 h 330"/>
                <a:gd name="T58" fmla="*/ 1370593612 w 1090"/>
                <a:gd name="T59" fmla="*/ 166208591 h 330"/>
                <a:gd name="T60" fmla="*/ 1409152139 w 1090"/>
                <a:gd name="T61" fmla="*/ 419895475 h 330"/>
                <a:gd name="T62" fmla="*/ 1466990095 w 1090"/>
                <a:gd name="T63" fmla="*/ 367408258 h 330"/>
                <a:gd name="T64" fmla="*/ 1505549615 w 1090"/>
                <a:gd name="T65" fmla="*/ 183703525 h 330"/>
                <a:gd name="T66" fmla="*/ 1544107811 w 1090"/>
                <a:gd name="T67" fmla="*/ 139965548 h 330"/>
                <a:gd name="T68" fmla="*/ 1582667331 w 1090"/>
                <a:gd name="T69" fmla="*/ 87478331 h 330"/>
                <a:gd name="T70" fmla="*/ 1640505287 w 1090"/>
                <a:gd name="T71" fmla="*/ 78730241 h 330"/>
                <a:gd name="T72" fmla="*/ 1679064807 w 1090"/>
                <a:gd name="T73" fmla="*/ 61234100 h 330"/>
                <a:gd name="T74" fmla="*/ 1717623004 w 1090"/>
                <a:gd name="T75" fmla="*/ 69982170 h 330"/>
                <a:gd name="T76" fmla="*/ 1756182524 w 1090"/>
                <a:gd name="T77" fmla="*/ 183703525 h 330"/>
                <a:gd name="T78" fmla="*/ 1794740720 w 1090"/>
                <a:gd name="T79" fmla="*/ 454886551 h 330"/>
                <a:gd name="T80" fmla="*/ 1852580000 w 1090"/>
                <a:gd name="T81" fmla="*/ 297426031 h 330"/>
                <a:gd name="T82" fmla="*/ 1891138196 w 1090"/>
                <a:gd name="T83" fmla="*/ 157460482 h 33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90"/>
                <a:gd name="T127" fmla="*/ 0 h 330"/>
                <a:gd name="T128" fmla="*/ 1090 w 1090"/>
                <a:gd name="T129" fmla="*/ 330 h 33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90" h="330">
                  <a:moveTo>
                    <a:pt x="0" y="54"/>
                  </a:moveTo>
                  <a:lnTo>
                    <a:pt x="0" y="30"/>
                  </a:lnTo>
                  <a:lnTo>
                    <a:pt x="11" y="60"/>
                  </a:lnTo>
                  <a:lnTo>
                    <a:pt x="22" y="54"/>
                  </a:lnTo>
                  <a:lnTo>
                    <a:pt x="33" y="48"/>
                  </a:lnTo>
                  <a:lnTo>
                    <a:pt x="44" y="48"/>
                  </a:lnTo>
                  <a:lnTo>
                    <a:pt x="66" y="48"/>
                  </a:lnTo>
                  <a:lnTo>
                    <a:pt x="55" y="48"/>
                  </a:lnTo>
                  <a:lnTo>
                    <a:pt x="66" y="48"/>
                  </a:lnTo>
                  <a:lnTo>
                    <a:pt x="77" y="54"/>
                  </a:lnTo>
                  <a:lnTo>
                    <a:pt x="88" y="60"/>
                  </a:lnTo>
                  <a:lnTo>
                    <a:pt x="99" y="36"/>
                  </a:lnTo>
                  <a:lnTo>
                    <a:pt x="110" y="42"/>
                  </a:lnTo>
                  <a:lnTo>
                    <a:pt x="121" y="42"/>
                  </a:lnTo>
                  <a:lnTo>
                    <a:pt x="121" y="54"/>
                  </a:lnTo>
                  <a:lnTo>
                    <a:pt x="132" y="60"/>
                  </a:lnTo>
                  <a:lnTo>
                    <a:pt x="143" y="60"/>
                  </a:lnTo>
                  <a:lnTo>
                    <a:pt x="154" y="54"/>
                  </a:lnTo>
                  <a:lnTo>
                    <a:pt x="154" y="42"/>
                  </a:lnTo>
                  <a:lnTo>
                    <a:pt x="165" y="42"/>
                  </a:lnTo>
                  <a:lnTo>
                    <a:pt x="176" y="60"/>
                  </a:lnTo>
                  <a:lnTo>
                    <a:pt x="198" y="60"/>
                  </a:lnTo>
                  <a:lnTo>
                    <a:pt x="220" y="42"/>
                  </a:lnTo>
                  <a:lnTo>
                    <a:pt x="209" y="42"/>
                  </a:lnTo>
                  <a:lnTo>
                    <a:pt x="220" y="42"/>
                  </a:lnTo>
                  <a:lnTo>
                    <a:pt x="231" y="54"/>
                  </a:lnTo>
                  <a:lnTo>
                    <a:pt x="242" y="60"/>
                  </a:lnTo>
                  <a:lnTo>
                    <a:pt x="253" y="54"/>
                  </a:lnTo>
                  <a:lnTo>
                    <a:pt x="264" y="42"/>
                  </a:lnTo>
                  <a:lnTo>
                    <a:pt x="275" y="36"/>
                  </a:lnTo>
                  <a:lnTo>
                    <a:pt x="275" y="42"/>
                  </a:lnTo>
                  <a:lnTo>
                    <a:pt x="286" y="36"/>
                  </a:lnTo>
                  <a:lnTo>
                    <a:pt x="297" y="54"/>
                  </a:lnTo>
                  <a:lnTo>
                    <a:pt x="308" y="48"/>
                  </a:lnTo>
                  <a:lnTo>
                    <a:pt x="319" y="24"/>
                  </a:lnTo>
                  <a:lnTo>
                    <a:pt x="330" y="42"/>
                  </a:lnTo>
                  <a:lnTo>
                    <a:pt x="341" y="48"/>
                  </a:lnTo>
                  <a:lnTo>
                    <a:pt x="341" y="60"/>
                  </a:lnTo>
                  <a:lnTo>
                    <a:pt x="352" y="54"/>
                  </a:lnTo>
                  <a:lnTo>
                    <a:pt x="363" y="54"/>
                  </a:lnTo>
                  <a:lnTo>
                    <a:pt x="374" y="48"/>
                  </a:lnTo>
                  <a:lnTo>
                    <a:pt x="385" y="24"/>
                  </a:lnTo>
                  <a:lnTo>
                    <a:pt x="396" y="54"/>
                  </a:lnTo>
                  <a:lnTo>
                    <a:pt x="396" y="60"/>
                  </a:lnTo>
                  <a:lnTo>
                    <a:pt x="407" y="66"/>
                  </a:lnTo>
                  <a:lnTo>
                    <a:pt x="418" y="60"/>
                  </a:lnTo>
                  <a:lnTo>
                    <a:pt x="440" y="48"/>
                  </a:lnTo>
                  <a:lnTo>
                    <a:pt x="429" y="48"/>
                  </a:lnTo>
                  <a:lnTo>
                    <a:pt x="440" y="48"/>
                  </a:lnTo>
                  <a:lnTo>
                    <a:pt x="451" y="54"/>
                  </a:lnTo>
                  <a:lnTo>
                    <a:pt x="473" y="66"/>
                  </a:lnTo>
                  <a:lnTo>
                    <a:pt x="462" y="66"/>
                  </a:lnTo>
                  <a:lnTo>
                    <a:pt x="473" y="66"/>
                  </a:lnTo>
                  <a:lnTo>
                    <a:pt x="484" y="42"/>
                  </a:lnTo>
                  <a:lnTo>
                    <a:pt x="495" y="48"/>
                  </a:lnTo>
                  <a:lnTo>
                    <a:pt x="495" y="54"/>
                  </a:lnTo>
                  <a:lnTo>
                    <a:pt x="506" y="48"/>
                  </a:lnTo>
                  <a:lnTo>
                    <a:pt x="517" y="54"/>
                  </a:lnTo>
                  <a:lnTo>
                    <a:pt x="539" y="54"/>
                  </a:lnTo>
                  <a:lnTo>
                    <a:pt x="528" y="54"/>
                  </a:lnTo>
                  <a:lnTo>
                    <a:pt x="539" y="54"/>
                  </a:lnTo>
                  <a:lnTo>
                    <a:pt x="550" y="48"/>
                  </a:lnTo>
                  <a:lnTo>
                    <a:pt x="561" y="54"/>
                  </a:lnTo>
                  <a:lnTo>
                    <a:pt x="561" y="66"/>
                  </a:lnTo>
                  <a:lnTo>
                    <a:pt x="572" y="66"/>
                  </a:lnTo>
                  <a:lnTo>
                    <a:pt x="594" y="54"/>
                  </a:lnTo>
                  <a:lnTo>
                    <a:pt x="583" y="54"/>
                  </a:lnTo>
                  <a:lnTo>
                    <a:pt x="594" y="54"/>
                  </a:lnTo>
                  <a:lnTo>
                    <a:pt x="605" y="36"/>
                  </a:lnTo>
                  <a:lnTo>
                    <a:pt x="616" y="48"/>
                  </a:lnTo>
                  <a:lnTo>
                    <a:pt x="616" y="60"/>
                  </a:lnTo>
                  <a:lnTo>
                    <a:pt x="627" y="60"/>
                  </a:lnTo>
                  <a:lnTo>
                    <a:pt x="638" y="54"/>
                  </a:lnTo>
                  <a:lnTo>
                    <a:pt x="649" y="54"/>
                  </a:lnTo>
                  <a:lnTo>
                    <a:pt x="649" y="42"/>
                  </a:lnTo>
                  <a:lnTo>
                    <a:pt x="660" y="48"/>
                  </a:lnTo>
                  <a:lnTo>
                    <a:pt x="671" y="24"/>
                  </a:lnTo>
                  <a:lnTo>
                    <a:pt x="682" y="12"/>
                  </a:lnTo>
                  <a:lnTo>
                    <a:pt x="693" y="0"/>
                  </a:lnTo>
                  <a:lnTo>
                    <a:pt x="704" y="12"/>
                  </a:lnTo>
                  <a:lnTo>
                    <a:pt x="715" y="30"/>
                  </a:lnTo>
                  <a:lnTo>
                    <a:pt x="726" y="24"/>
                  </a:lnTo>
                  <a:lnTo>
                    <a:pt x="737" y="54"/>
                  </a:lnTo>
                  <a:lnTo>
                    <a:pt x="748" y="0"/>
                  </a:lnTo>
                  <a:lnTo>
                    <a:pt x="748" y="18"/>
                  </a:lnTo>
                  <a:lnTo>
                    <a:pt x="759" y="42"/>
                  </a:lnTo>
                  <a:lnTo>
                    <a:pt x="770" y="66"/>
                  </a:lnTo>
                  <a:lnTo>
                    <a:pt x="770" y="60"/>
                  </a:lnTo>
                  <a:lnTo>
                    <a:pt x="782" y="114"/>
                  </a:lnTo>
                  <a:lnTo>
                    <a:pt x="793" y="258"/>
                  </a:lnTo>
                  <a:lnTo>
                    <a:pt x="804" y="270"/>
                  </a:lnTo>
                  <a:lnTo>
                    <a:pt x="804" y="288"/>
                  </a:lnTo>
                  <a:lnTo>
                    <a:pt x="815" y="330"/>
                  </a:lnTo>
                  <a:lnTo>
                    <a:pt x="826" y="306"/>
                  </a:lnTo>
                  <a:lnTo>
                    <a:pt x="837" y="252"/>
                  </a:lnTo>
                  <a:lnTo>
                    <a:pt x="837" y="222"/>
                  </a:lnTo>
                  <a:lnTo>
                    <a:pt x="848" y="174"/>
                  </a:lnTo>
                  <a:lnTo>
                    <a:pt x="859" y="126"/>
                  </a:lnTo>
                  <a:lnTo>
                    <a:pt x="870" y="138"/>
                  </a:lnTo>
                  <a:lnTo>
                    <a:pt x="870" y="114"/>
                  </a:lnTo>
                  <a:lnTo>
                    <a:pt x="881" y="96"/>
                  </a:lnTo>
                  <a:lnTo>
                    <a:pt x="892" y="60"/>
                  </a:lnTo>
                  <a:lnTo>
                    <a:pt x="903" y="84"/>
                  </a:lnTo>
                  <a:lnTo>
                    <a:pt x="903" y="60"/>
                  </a:lnTo>
                  <a:lnTo>
                    <a:pt x="914" y="66"/>
                  </a:lnTo>
                  <a:lnTo>
                    <a:pt x="925" y="78"/>
                  </a:lnTo>
                  <a:lnTo>
                    <a:pt x="936" y="54"/>
                  </a:lnTo>
                  <a:lnTo>
                    <a:pt x="936" y="48"/>
                  </a:lnTo>
                  <a:lnTo>
                    <a:pt x="947" y="78"/>
                  </a:lnTo>
                  <a:lnTo>
                    <a:pt x="958" y="42"/>
                  </a:lnTo>
                  <a:lnTo>
                    <a:pt x="958" y="72"/>
                  </a:lnTo>
                  <a:lnTo>
                    <a:pt x="969" y="36"/>
                  </a:lnTo>
                  <a:lnTo>
                    <a:pt x="980" y="48"/>
                  </a:lnTo>
                  <a:lnTo>
                    <a:pt x="991" y="36"/>
                  </a:lnTo>
                  <a:lnTo>
                    <a:pt x="991" y="96"/>
                  </a:lnTo>
                  <a:lnTo>
                    <a:pt x="1002" y="126"/>
                  </a:lnTo>
                  <a:lnTo>
                    <a:pt x="1013" y="174"/>
                  </a:lnTo>
                  <a:lnTo>
                    <a:pt x="1024" y="174"/>
                  </a:lnTo>
                  <a:lnTo>
                    <a:pt x="1024" y="312"/>
                  </a:lnTo>
                  <a:lnTo>
                    <a:pt x="1035" y="312"/>
                  </a:lnTo>
                  <a:lnTo>
                    <a:pt x="1046" y="264"/>
                  </a:lnTo>
                  <a:lnTo>
                    <a:pt x="1057" y="204"/>
                  </a:lnTo>
                  <a:lnTo>
                    <a:pt x="1057" y="144"/>
                  </a:lnTo>
                  <a:lnTo>
                    <a:pt x="1068" y="132"/>
                  </a:lnTo>
                  <a:lnTo>
                    <a:pt x="1079" y="108"/>
                  </a:lnTo>
                  <a:lnTo>
                    <a:pt x="1090" y="138"/>
                  </a:lnTo>
                  <a:lnTo>
                    <a:pt x="1090" y="12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5" name="Freeform 229"/>
            <p:cNvSpPr>
              <a:spLocks/>
            </p:cNvSpPr>
            <p:nvPr/>
          </p:nvSpPr>
          <p:spPr bwMode="auto">
            <a:xfrm>
              <a:off x="3613150" y="4703762"/>
              <a:ext cx="1414463" cy="420688"/>
            </a:xfrm>
            <a:custGeom>
              <a:avLst/>
              <a:gdLst>
                <a:gd name="T0" fmla="*/ 38661098 w 1067"/>
                <a:gd name="T1" fmla="*/ 96451190 h 348"/>
                <a:gd name="T2" fmla="*/ 77322195 w 1067"/>
                <a:gd name="T3" fmla="*/ 96451190 h 348"/>
                <a:gd name="T4" fmla="*/ 135315172 w 1067"/>
                <a:gd name="T5" fmla="*/ 140292183 h 348"/>
                <a:gd name="T6" fmla="*/ 173976301 w 1067"/>
                <a:gd name="T7" fmla="*/ 43841012 h 348"/>
                <a:gd name="T8" fmla="*/ 212637388 w 1067"/>
                <a:gd name="T9" fmla="*/ 61378135 h 348"/>
                <a:gd name="T10" fmla="*/ 270629019 w 1067"/>
                <a:gd name="T11" fmla="*/ 289352324 h 348"/>
                <a:gd name="T12" fmla="*/ 309290106 w 1067"/>
                <a:gd name="T13" fmla="*/ 412107422 h 348"/>
                <a:gd name="T14" fmla="*/ 347952602 w 1067"/>
                <a:gd name="T15" fmla="*/ 184133214 h 348"/>
                <a:gd name="T16" fmla="*/ 386613689 w 1067"/>
                <a:gd name="T17" fmla="*/ 105219147 h 348"/>
                <a:gd name="T18" fmla="*/ 425274776 w 1067"/>
                <a:gd name="T19" fmla="*/ 43841012 h 348"/>
                <a:gd name="T20" fmla="*/ 483266407 w 1067"/>
                <a:gd name="T21" fmla="*/ 35073046 h 348"/>
                <a:gd name="T22" fmla="*/ 521927494 w 1067"/>
                <a:gd name="T23" fmla="*/ 78914049 h 348"/>
                <a:gd name="T24" fmla="*/ 560589907 w 1067"/>
                <a:gd name="T25" fmla="*/ 227974208 h 348"/>
                <a:gd name="T26" fmla="*/ 599250994 w 1067"/>
                <a:gd name="T27" fmla="*/ 447180458 h 348"/>
                <a:gd name="T28" fmla="*/ 657242625 w 1067"/>
                <a:gd name="T29" fmla="*/ 289352324 h 348"/>
                <a:gd name="T30" fmla="*/ 695903878 w 1067"/>
                <a:gd name="T31" fmla="*/ 184133214 h 348"/>
                <a:gd name="T32" fmla="*/ 734564965 w 1067"/>
                <a:gd name="T33" fmla="*/ 96451190 h 348"/>
                <a:gd name="T34" fmla="*/ 773227378 w 1067"/>
                <a:gd name="T35" fmla="*/ 105219147 h 348"/>
                <a:gd name="T36" fmla="*/ 811888465 w 1067"/>
                <a:gd name="T37" fmla="*/ 149060140 h 348"/>
                <a:gd name="T38" fmla="*/ 869880096 w 1067"/>
                <a:gd name="T39" fmla="*/ 175365257 h 348"/>
                <a:gd name="T40" fmla="*/ 927871727 w 1067"/>
                <a:gd name="T41" fmla="*/ 227974208 h 348"/>
                <a:gd name="T42" fmla="*/ 966534140 w 1067"/>
                <a:gd name="T43" fmla="*/ 157828097 h 348"/>
                <a:gd name="T44" fmla="*/ 1005195227 w 1067"/>
                <a:gd name="T45" fmla="*/ 227974208 h 348"/>
                <a:gd name="T46" fmla="*/ 1043856314 w 1067"/>
                <a:gd name="T47" fmla="*/ 289352324 h 348"/>
                <a:gd name="T48" fmla="*/ 1101847945 w 1067"/>
                <a:gd name="T49" fmla="*/ 315657403 h 348"/>
                <a:gd name="T50" fmla="*/ 1140509032 w 1067"/>
                <a:gd name="T51" fmla="*/ 280584367 h 348"/>
                <a:gd name="T52" fmla="*/ 1179171445 w 1067"/>
                <a:gd name="T53" fmla="*/ 298120280 h 348"/>
                <a:gd name="T54" fmla="*/ 1217832532 w 1067"/>
                <a:gd name="T55" fmla="*/ 306888237 h 348"/>
                <a:gd name="T56" fmla="*/ 1256493620 w 1067"/>
                <a:gd name="T57" fmla="*/ 306888237 h 348"/>
                <a:gd name="T58" fmla="*/ 1314485250 w 1067"/>
                <a:gd name="T59" fmla="*/ 289352324 h 348"/>
                <a:gd name="T60" fmla="*/ 1353146338 w 1067"/>
                <a:gd name="T61" fmla="*/ 210438294 h 348"/>
                <a:gd name="T62" fmla="*/ 1411139626 w 1067"/>
                <a:gd name="T63" fmla="*/ 201670337 h 348"/>
                <a:gd name="T64" fmla="*/ 1469131256 w 1067"/>
                <a:gd name="T65" fmla="*/ 219206251 h 348"/>
                <a:gd name="T66" fmla="*/ 1507792344 w 1067"/>
                <a:gd name="T67" fmla="*/ 201670337 h 348"/>
                <a:gd name="T68" fmla="*/ 1546453431 w 1067"/>
                <a:gd name="T69" fmla="*/ 236743373 h 348"/>
                <a:gd name="T70" fmla="*/ 1585114518 w 1067"/>
                <a:gd name="T71" fmla="*/ 236743373 h 348"/>
                <a:gd name="T72" fmla="*/ 1643107474 w 1067"/>
                <a:gd name="T73" fmla="*/ 306888237 h 348"/>
                <a:gd name="T74" fmla="*/ 1681768562 w 1067"/>
                <a:gd name="T75" fmla="*/ 306888237 h 348"/>
                <a:gd name="T76" fmla="*/ 1720429649 w 1067"/>
                <a:gd name="T77" fmla="*/ 306888237 h 348"/>
                <a:gd name="T78" fmla="*/ 1759090736 w 1067"/>
                <a:gd name="T79" fmla="*/ 271815201 h 348"/>
                <a:gd name="T80" fmla="*/ 1797751823 w 1067"/>
                <a:gd name="T81" fmla="*/ 315657403 h 348"/>
                <a:gd name="T82" fmla="*/ 1855744780 w 1067"/>
                <a:gd name="T83" fmla="*/ 298120280 h 3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67"/>
                <a:gd name="T127" fmla="*/ 0 h 348"/>
                <a:gd name="T128" fmla="*/ 1067 w 1067"/>
                <a:gd name="T129" fmla="*/ 348 h 3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67" h="348">
                  <a:moveTo>
                    <a:pt x="0" y="120"/>
                  </a:moveTo>
                  <a:lnTo>
                    <a:pt x="11" y="90"/>
                  </a:lnTo>
                  <a:lnTo>
                    <a:pt x="22" y="66"/>
                  </a:lnTo>
                  <a:lnTo>
                    <a:pt x="33" y="66"/>
                  </a:lnTo>
                  <a:lnTo>
                    <a:pt x="33" y="78"/>
                  </a:lnTo>
                  <a:lnTo>
                    <a:pt x="44" y="66"/>
                  </a:lnTo>
                  <a:lnTo>
                    <a:pt x="55" y="36"/>
                  </a:lnTo>
                  <a:lnTo>
                    <a:pt x="66" y="36"/>
                  </a:lnTo>
                  <a:lnTo>
                    <a:pt x="77" y="96"/>
                  </a:lnTo>
                  <a:lnTo>
                    <a:pt x="88" y="0"/>
                  </a:lnTo>
                  <a:lnTo>
                    <a:pt x="88" y="48"/>
                  </a:lnTo>
                  <a:lnTo>
                    <a:pt x="99" y="30"/>
                  </a:lnTo>
                  <a:lnTo>
                    <a:pt x="110" y="36"/>
                  </a:lnTo>
                  <a:lnTo>
                    <a:pt x="121" y="66"/>
                  </a:lnTo>
                  <a:lnTo>
                    <a:pt x="121" y="42"/>
                  </a:lnTo>
                  <a:lnTo>
                    <a:pt x="132" y="108"/>
                  </a:lnTo>
                  <a:lnTo>
                    <a:pt x="143" y="216"/>
                  </a:lnTo>
                  <a:lnTo>
                    <a:pt x="154" y="198"/>
                  </a:lnTo>
                  <a:lnTo>
                    <a:pt x="154" y="348"/>
                  </a:lnTo>
                  <a:lnTo>
                    <a:pt x="165" y="318"/>
                  </a:lnTo>
                  <a:lnTo>
                    <a:pt x="176" y="282"/>
                  </a:lnTo>
                  <a:lnTo>
                    <a:pt x="187" y="234"/>
                  </a:lnTo>
                  <a:lnTo>
                    <a:pt x="187" y="162"/>
                  </a:lnTo>
                  <a:lnTo>
                    <a:pt x="198" y="126"/>
                  </a:lnTo>
                  <a:lnTo>
                    <a:pt x="209" y="108"/>
                  </a:lnTo>
                  <a:lnTo>
                    <a:pt x="220" y="120"/>
                  </a:lnTo>
                  <a:lnTo>
                    <a:pt x="220" y="72"/>
                  </a:lnTo>
                  <a:lnTo>
                    <a:pt x="231" y="84"/>
                  </a:lnTo>
                  <a:lnTo>
                    <a:pt x="242" y="24"/>
                  </a:lnTo>
                  <a:lnTo>
                    <a:pt x="242" y="30"/>
                  </a:lnTo>
                  <a:lnTo>
                    <a:pt x="253" y="66"/>
                  </a:lnTo>
                  <a:lnTo>
                    <a:pt x="264" y="60"/>
                  </a:lnTo>
                  <a:lnTo>
                    <a:pt x="275" y="24"/>
                  </a:lnTo>
                  <a:lnTo>
                    <a:pt x="275" y="60"/>
                  </a:lnTo>
                  <a:lnTo>
                    <a:pt x="286" y="90"/>
                  </a:lnTo>
                  <a:lnTo>
                    <a:pt x="297" y="54"/>
                  </a:lnTo>
                  <a:lnTo>
                    <a:pt x="308" y="96"/>
                  </a:lnTo>
                  <a:lnTo>
                    <a:pt x="308" y="24"/>
                  </a:lnTo>
                  <a:lnTo>
                    <a:pt x="319" y="156"/>
                  </a:lnTo>
                  <a:lnTo>
                    <a:pt x="330" y="192"/>
                  </a:lnTo>
                  <a:lnTo>
                    <a:pt x="341" y="276"/>
                  </a:lnTo>
                  <a:lnTo>
                    <a:pt x="341" y="306"/>
                  </a:lnTo>
                  <a:lnTo>
                    <a:pt x="352" y="246"/>
                  </a:lnTo>
                  <a:lnTo>
                    <a:pt x="363" y="246"/>
                  </a:lnTo>
                  <a:lnTo>
                    <a:pt x="374" y="198"/>
                  </a:lnTo>
                  <a:lnTo>
                    <a:pt x="374" y="132"/>
                  </a:lnTo>
                  <a:lnTo>
                    <a:pt x="385" y="96"/>
                  </a:lnTo>
                  <a:lnTo>
                    <a:pt x="396" y="126"/>
                  </a:lnTo>
                  <a:lnTo>
                    <a:pt x="407" y="114"/>
                  </a:lnTo>
                  <a:lnTo>
                    <a:pt x="407" y="48"/>
                  </a:lnTo>
                  <a:lnTo>
                    <a:pt x="418" y="66"/>
                  </a:lnTo>
                  <a:lnTo>
                    <a:pt x="429" y="84"/>
                  </a:lnTo>
                  <a:lnTo>
                    <a:pt x="429" y="90"/>
                  </a:lnTo>
                  <a:lnTo>
                    <a:pt x="440" y="72"/>
                  </a:lnTo>
                  <a:lnTo>
                    <a:pt x="451" y="54"/>
                  </a:lnTo>
                  <a:lnTo>
                    <a:pt x="462" y="48"/>
                  </a:lnTo>
                  <a:lnTo>
                    <a:pt x="462" y="102"/>
                  </a:lnTo>
                  <a:lnTo>
                    <a:pt x="473" y="96"/>
                  </a:lnTo>
                  <a:lnTo>
                    <a:pt x="484" y="114"/>
                  </a:lnTo>
                  <a:lnTo>
                    <a:pt x="495" y="120"/>
                  </a:lnTo>
                  <a:lnTo>
                    <a:pt x="506" y="150"/>
                  </a:lnTo>
                  <a:lnTo>
                    <a:pt x="517" y="138"/>
                  </a:lnTo>
                  <a:lnTo>
                    <a:pt x="528" y="156"/>
                  </a:lnTo>
                  <a:lnTo>
                    <a:pt x="528" y="138"/>
                  </a:lnTo>
                  <a:lnTo>
                    <a:pt x="539" y="132"/>
                  </a:lnTo>
                  <a:lnTo>
                    <a:pt x="550" y="108"/>
                  </a:lnTo>
                  <a:lnTo>
                    <a:pt x="561" y="120"/>
                  </a:lnTo>
                  <a:lnTo>
                    <a:pt x="561" y="144"/>
                  </a:lnTo>
                  <a:lnTo>
                    <a:pt x="572" y="156"/>
                  </a:lnTo>
                  <a:lnTo>
                    <a:pt x="583" y="144"/>
                  </a:lnTo>
                  <a:lnTo>
                    <a:pt x="594" y="186"/>
                  </a:lnTo>
                  <a:lnTo>
                    <a:pt x="594" y="198"/>
                  </a:lnTo>
                  <a:lnTo>
                    <a:pt x="605" y="204"/>
                  </a:lnTo>
                  <a:lnTo>
                    <a:pt x="616" y="216"/>
                  </a:lnTo>
                  <a:lnTo>
                    <a:pt x="627" y="216"/>
                  </a:lnTo>
                  <a:lnTo>
                    <a:pt x="627" y="192"/>
                  </a:lnTo>
                  <a:lnTo>
                    <a:pt x="638" y="204"/>
                  </a:lnTo>
                  <a:lnTo>
                    <a:pt x="649" y="192"/>
                  </a:lnTo>
                  <a:lnTo>
                    <a:pt x="649" y="198"/>
                  </a:lnTo>
                  <a:lnTo>
                    <a:pt x="660" y="192"/>
                  </a:lnTo>
                  <a:lnTo>
                    <a:pt x="671" y="204"/>
                  </a:lnTo>
                  <a:lnTo>
                    <a:pt x="682" y="204"/>
                  </a:lnTo>
                  <a:lnTo>
                    <a:pt x="682" y="216"/>
                  </a:lnTo>
                  <a:lnTo>
                    <a:pt x="693" y="210"/>
                  </a:lnTo>
                  <a:lnTo>
                    <a:pt x="704" y="186"/>
                  </a:lnTo>
                  <a:lnTo>
                    <a:pt x="715" y="198"/>
                  </a:lnTo>
                  <a:lnTo>
                    <a:pt x="715" y="210"/>
                  </a:lnTo>
                  <a:lnTo>
                    <a:pt x="726" y="216"/>
                  </a:lnTo>
                  <a:lnTo>
                    <a:pt x="737" y="198"/>
                  </a:lnTo>
                  <a:lnTo>
                    <a:pt x="748" y="198"/>
                  </a:lnTo>
                  <a:lnTo>
                    <a:pt x="748" y="150"/>
                  </a:lnTo>
                  <a:lnTo>
                    <a:pt x="759" y="150"/>
                  </a:lnTo>
                  <a:lnTo>
                    <a:pt x="770" y="144"/>
                  </a:lnTo>
                  <a:lnTo>
                    <a:pt x="781" y="132"/>
                  </a:lnTo>
                  <a:lnTo>
                    <a:pt x="792" y="138"/>
                  </a:lnTo>
                  <a:lnTo>
                    <a:pt x="803" y="138"/>
                  </a:lnTo>
                  <a:lnTo>
                    <a:pt x="814" y="126"/>
                  </a:lnTo>
                  <a:lnTo>
                    <a:pt x="825" y="114"/>
                  </a:lnTo>
                  <a:lnTo>
                    <a:pt x="836" y="150"/>
                  </a:lnTo>
                  <a:lnTo>
                    <a:pt x="836" y="144"/>
                  </a:lnTo>
                  <a:lnTo>
                    <a:pt x="847" y="138"/>
                  </a:lnTo>
                  <a:lnTo>
                    <a:pt x="858" y="138"/>
                  </a:lnTo>
                  <a:lnTo>
                    <a:pt x="869" y="150"/>
                  </a:lnTo>
                  <a:lnTo>
                    <a:pt x="869" y="144"/>
                  </a:lnTo>
                  <a:lnTo>
                    <a:pt x="880" y="162"/>
                  </a:lnTo>
                  <a:lnTo>
                    <a:pt x="891" y="180"/>
                  </a:lnTo>
                  <a:lnTo>
                    <a:pt x="902" y="150"/>
                  </a:lnTo>
                  <a:lnTo>
                    <a:pt x="902" y="162"/>
                  </a:lnTo>
                  <a:lnTo>
                    <a:pt x="913" y="156"/>
                  </a:lnTo>
                  <a:lnTo>
                    <a:pt x="924" y="168"/>
                  </a:lnTo>
                  <a:lnTo>
                    <a:pt x="935" y="210"/>
                  </a:lnTo>
                  <a:lnTo>
                    <a:pt x="935" y="198"/>
                  </a:lnTo>
                  <a:lnTo>
                    <a:pt x="946" y="198"/>
                  </a:lnTo>
                  <a:lnTo>
                    <a:pt x="957" y="210"/>
                  </a:lnTo>
                  <a:lnTo>
                    <a:pt x="968" y="204"/>
                  </a:lnTo>
                  <a:lnTo>
                    <a:pt x="968" y="192"/>
                  </a:lnTo>
                  <a:lnTo>
                    <a:pt x="979" y="210"/>
                  </a:lnTo>
                  <a:lnTo>
                    <a:pt x="990" y="210"/>
                  </a:lnTo>
                  <a:lnTo>
                    <a:pt x="1012" y="186"/>
                  </a:lnTo>
                  <a:lnTo>
                    <a:pt x="1001" y="186"/>
                  </a:lnTo>
                  <a:lnTo>
                    <a:pt x="1012" y="186"/>
                  </a:lnTo>
                  <a:lnTo>
                    <a:pt x="1023" y="204"/>
                  </a:lnTo>
                  <a:lnTo>
                    <a:pt x="1023" y="216"/>
                  </a:lnTo>
                  <a:lnTo>
                    <a:pt x="1034" y="204"/>
                  </a:lnTo>
                  <a:lnTo>
                    <a:pt x="1045" y="198"/>
                  </a:lnTo>
                  <a:lnTo>
                    <a:pt x="1056" y="204"/>
                  </a:lnTo>
                  <a:lnTo>
                    <a:pt x="1056" y="198"/>
                  </a:lnTo>
                  <a:lnTo>
                    <a:pt x="1067" y="204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" name="Freeform 230"/>
            <p:cNvSpPr>
              <a:spLocks/>
            </p:cNvSpPr>
            <p:nvPr/>
          </p:nvSpPr>
          <p:spPr bwMode="auto">
            <a:xfrm>
              <a:off x="5027613" y="4725987"/>
              <a:ext cx="1443037" cy="239713"/>
            </a:xfrm>
            <a:custGeom>
              <a:avLst/>
              <a:gdLst>
                <a:gd name="T0" fmla="*/ 38629391 w 1089"/>
                <a:gd name="T1" fmla="*/ 281419419 h 198"/>
                <a:gd name="T2" fmla="*/ 96574819 w 1089"/>
                <a:gd name="T3" fmla="*/ 290213736 h 198"/>
                <a:gd name="T4" fmla="*/ 135204200 w 1089"/>
                <a:gd name="T5" fmla="*/ 263830786 h 198"/>
                <a:gd name="T6" fmla="*/ 193148312 w 1089"/>
                <a:gd name="T7" fmla="*/ 123120471 h 198"/>
                <a:gd name="T8" fmla="*/ 231779018 w 1089"/>
                <a:gd name="T9" fmla="*/ 96737521 h 198"/>
                <a:gd name="T10" fmla="*/ 270408399 w 1089"/>
                <a:gd name="T11" fmla="*/ 105531838 h 198"/>
                <a:gd name="T12" fmla="*/ 309037780 w 1089"/>
                <a:gd name="T13" fmla="*/ 123120471 h 198"/>
                <a:gd name="T14" fmla="*/ 366981934 w 1089"/>
                <a:gd name="T15" fmla="*/ 52765919 h 198"/>
                <a:gd name="T16" fmla="*/ 405612640 w 1089"/>
                <a:gd name="T17" fmla="*/ 140709104 h 198"/>
                <a:gd name="T18" fmla="*/ 444242021 w 1089"/>
                <a:gd name="T19" fmla="*/ 237447836 h 198"/>
                <a:gd name="T20" fmla="*/ 482871402 w 1089"/>
                <a:gd name="T21" fmla="*/ 167093303 h 198"/>
                <a:gd name="T22" fmla="*/ 540816798 w 1089"/>
                <a:gd name="T23" fmla="*/ 140709104 h 198"/>
                <a:gd name="T24" fmla="*/ 579446179 w 1089"/>
                <a:gd name="T25" fmla="*/ 123120471 h 198"/>
                <a:gd name="T26" fmla="*/ 618075560 w 1089"/>
                <a:gd name="T27" fmla="*/ 123120471 h 198"/>
                <a:gd name="T28" fmla="*/ 656704941 w 1089"/>
                <a:gd name="T29" fmla="*/ 105531838 h 198"/>
                <a:gd name="T30" fmla="*/ 695335812 w 1089"/>
                <a:gd name="T31" fmla="*/ 158298948 h 198"/>
                <a:gd name="T32" fmla="*/ 753279884 w 1089"/>
                <a:gd name="T33" fmla="*/ 140709104 h 198"/>
                <a:gd name="T34" fmla="*/ 811223955 w 1089"/>
                <a:gd name="T35" fmla="*/ 114326154 h 198"/>
                <a:gd name="T36" fmla="*/ 849854661 w 1089"/>
                <a:gd name="T37" fmla="*/ 123120471 h 198"/>
                <a:gd name="T38" fmla="*/ 888484042 w 1089"/>
                <a:gd name="T39" fmla="*/ 114326154 h 198"/>
                <a:gd name="T40" fmla="*/ 927113423 w 1089"/>
                <a:gd name="T41" fmla="*/ 123120471 h 198"/>
                <a:gd name="T42" fmla="*/ 965744129 w 1089"/>
                <a:gd name="T43" fmla="*/ 123120471 h 198"/>
                <a:gd name="T44" fmla="*/ 1023688200 w 1089"/>
                <a:gd name="T45" fmla="*/ 149504631 h 198"/>
                <a:gd name="T46" fmla="*/ 1062317581 w 1089"/>
                <a:gd name="T47" fmla="*/ 202270569 h 198"/>
                <a:gd name="T48" fmla="*/ 1100946962 w 1089"/>
                <a:gd name="T49" fmla="*/ 158298948 h 198"/>
                <a:gd name="T50" fmla="*/ 1139577668 w 1089"/>
                <a:gd name="T51" fmla="*/ 123120471 h 198"/>
                <a:gd name="T52" fmla="*/ 1197521739 w 1089"/>
                <a:gd name="T53" fmla="*/ 123120471 h 198"/>
                <a:gd name="T54" fmla="*/ 1236151120 w 1089"/>
                <a:gd name="T55" fmla="*/ 140709104 h 198"/>
                <a:gd name="T56" fmla="*/ 1294096516 w 1089"/>
                <a:gd name="T57" fmla="*/ 114326154 h 198"/>
                <a:gd name="T58" fmla="*/ 1352040587 w 1089"/>
                <a:gd name="T59" fmla="*/ 228653519 h 198"/>
                <a:gd name="T60" fmla="*/ 1390670300 w 1089"/>
                <a:gd name="T61" fmla="*/ 175887619 h 198"/>
                <a:gd name="T62" fmla="*/ 1448615696 w 1089"/>
                <a:gd name="T63" fmla="*/ 131914787 h 198"/>
                <a:gd name="T64" fmla="*/ 1487245077 w 1089"/>
                <a:gd name="T65" fmla="*/ 131914787 h 198"/>
                <a:gd name="T66" fmla="*/ 1525874458 w 1089"/>
                <a:gd name="T67" fmla="*/ 202270569 h 198"/>
                <a:gd name="T68" fmla="*/ 1564503839 w 1089"/>
                <a:gd name="T69" fmla="*/ 114326154 h 198"/>
                <a:gd name="T70" fmla="*/ 1622449235 w 1089"/>
                <a:gd name="T71" fmla="*/ 87943204 h 198"/>
                <a:gd name="T72" fmla="*/ 1661078616 w 1089"/>
                <a:gd name="T73" fmla="*/ 26382959 h 198"/>
                <a:gd name="T74" fmla="*/ 1699707997 w 1089"/>
                <a:gd name="T75" fmla="*/ 61560235 h 198"/>
                <a:gd name="T76" fmla="*/ 1738338703 w 1089"/>
                <a:gd name="T77" fmla="*/ 26382959 h 198"/>
                <a:gd name="T78" fmla="*/ 1796282774 w 1089"/>
                <a:gd name="T79" fmla="*/ 0 h 198"/>
                <a:gd name="T80" fmla="*/ 1834913480 w 1089"/>
                <a:gd name="T81" fmla="*/ 61560235 h 198"/>
                <a:gd name="T82" fmla="*/ 1873542861 w 1089"/>
                <a:gd name="T83" fmla="*/ 35177276 h 19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9"/>
                <a:gd name="T127" fmla="*/ 0 h 198"/>
                <a:gd name="T128" fmla="*/ 1089 w 1089"/>
                <a:gd name="T129" fmla="*/ 198 h 19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9" h="198">
                  <a:moveTo>
                    <a:pt x="0" y="186"/>
                  </a:moveTo>
                  <a:lnTo>
                    <a:pt x="11" y="186"/>
                  </a:lnTo>
                  <a:lnTo>
                    <a:pt x="22" y="192"/>
                  </a:lnTo>
                  <a:lnTo>
                    <a:pt x="33" y="192"/>
                  </a:lnTo>
                  <a:lnTo>
                    <a:pt x="44" y="180"/>
                  </a:lnTo>
                  <a:lnTo>
                    <a:pt x="55" y="198"/>
                  </a:lnTo>
                  <a:lnTo>
                    <a:pt x="55" y="186"/>
                  </a:lnTo>
                  <a:lnTo>
                    <a:pt x="66" y="192"/>
                  </a:lnTo>
                  <a:lnTo>
                    <a:pt x="77" y="180"/>
                  </a:lnTo>
                  <a:lnTo>
                    <a:pt x="88" y="198"/>
                  </a:lnTo>
                  <a:lnTo>
                    <a:pt x="99" y="186"/>
                  </a:lnTo>
                  <a:lnTo>
                    <a:pt x="110" y="84"/>
                  </a:lnTo>
                  <a:lnTo>
                    <a:pt x="121" y="102"/>
                  </a:lnTo>
                  <a:lnTo>
                    <a:pt x="121" y="66"/>
                  </a:lnTo>
                  <a:lnTo>
                    <a:pt x="132" y="66"/>
                  </a:lnTo>
                  <a:lnTo>
                    <a:pt x="143" y="72"/>
                  </a:lnTo>
                  <a:lnTo>
                    <a:pt x="143" y="24"/>
                  </a:lnTo>
                  <a:lnTo>
                    <a:pt x="154" y="72"/>
                  </a:lnTo>
                  <a:lnTo>
                    <a:pt x="165" y="54"/>
                  </a:lnTo>
                  <a:lnTo>
                    <a:pt x="176" y="66"/>
                  </a:lnTo>
                  <a:lnTo>
                    <a:pt x="176" y="84"/>
                  </a:lnTo>
                  <a:lnTo>
                    <a:pt x="187" y="36"/>
                  </a:lnTo>
                  <a:lnTo>
                    <a:pt x="198" y="72"/>
                  </a:lnTo>
                  <a:lnTo>
                    <a:pt x="209" y="36"/>
                  </a:lnTo>
                  <a:lnTo>
                    <a:pt x="209" y="48"/>
                  </a:lnTo>
                  <a:lnTo>
                    <a:pt x="220" y="90"/>
                  </a:lnTo>
                  <a:lnTo>
                    <a:pt x="231" y="96"/>
                  </a:lnTo>
                  <a:lnTo>
                    <a:pt x="242" y="150"/>
                  </a:lnTo>
                  <a:lnTo>
                    <a:pt x="242" y="162"/>
                  </a:lnTo>
                  <a:lnTo>
                    <a:pt x="253" y="162"/>
                  </a:lnTo>
                  <a:lnTo>
                    <a:pt x="264" y="96"/>
                  </a:lnTo>
                  <a:lnTo>
                    <a:pt x="275" y="96"/>
                  </a:lnTo>
                  <a:lnTo>
                    <a:pt x="275" y="114"/>
                  </a:lnTo>
                  <a:lnTo>
                    <a:pt x="286" y="102"/>
                  </a:lnTo>
                  <a:lnTo>
                    <a:pt x="297" y="90"/>
                  </a:lnTo>
                  <a:lnTo>
                    <a:pt x="308" y="96"/>
                  </a:lnTo>
                  <a:lnTo>
                    <a:pt x="308" y="90"/>
                  </a:lnTo>
                  <a:lnTo>
                    <a:pt x="319" y="96"/>
                  </a:lnTo>
                  <a:lnTo>
                    <a:pt x="330" y="84"/>
                  </a:lnTo>
                  <a:lnTo>
                    <a:pt x="330" y="90"/>
                  </a:lnTo>
                  <a:lnTo>
                    <a:pt x="341" y="108"/>
                  </a:lnTo>
                  <a:lnTo>
                    <a:pt x="352" y="84"/>
                  </a:lnTo>
                  <a:lnTo>
                    <a:pt x="363" y="72"/>
                  </a:lnTo>
                  <a:lnTo>
                    <a:pt x="363" y="84"/>
                  </a:lnTo>
                  <a:lnTo>
                    <a:pt x="374" y="72"/>
                  </a:lnTo>
                  <a:lnTo>
                    <a:pt x="385" y="78"/>
                  </a:lnTo>
                  <a:lnTo>
                    <a:pt x="396" y="90"/>
                  </a:lnTo>
                  <a:lnTo>
                    <a:pt x="396" y="108"/>
                  </a:lnTo>
                  <a:lnTo>
                    <a:pt x="407" y="174"/>
                  </a:lnTo>
                  <a:lnTo>
                    <a:pt x="418" y="162"/>
                  </a:lnTo>
                  <a:lnTo>
                    <a:pt x="429" y="96"/>
                  </a:lnTo>
                  <a:lnTo>
                    <a:pt x="440" y="90"/>
                  </a:lnTo>
                  <a:lnTo>
                    <a:pt x="451" y="102"/>
                  </a:lnTo>
                  <a:lnTo>
                    <a:pt x="462" y="78"/>
                  </a:lnTo>
                  <a:lnTo>
                    <a:pt x="462" y="72"/>
                  </a:lnTo>
                  <a:lnTo>
                    <a:pt x="473" y="90"/>
                  </a:lnTo>
                  <a:lnTo>
                    <a:pt x="484" y="84"/>
                  </a:lnTo>
                  <a:lnTo>
                    <a:pt x="495" y="72"/>
                  </a:lnTo>
                  <a:lnTo>
                    <a:pt x="495" y="84"/>
                  </a:lnTo>
                  <a:lnTo>
                    <a:pt x="506" y="78"/>
                  </a:lnTo>
                  <a:lnTo>
                    <a:pt x="517" y="108"/>
                  </a:lnTo>
                  <a:lnTo>
                    <a:pt x="517" y="102"/>
                  </a:lnTo>
                  <a:lnTo>
                    <a:pt x="528" y="84"/>
                  </a:lnTo>
                  <a:lnTo>
                    <a:pt x="539" y="72"/>
                  </a:lnTo>
                  <a:lnTo>
                    <a:pt x="561" y="84"/>
                  </a:lnTo>
                  <a:lnTo>
                    <a:pt x="550" y="84"/>
                  </a:lnTo>
                  <a:lnTo>
                    <a:pt x="561" y="84"/>
                  </a:lnTo>
                  <a:lnTo>
                    <a:pt x="572" y="72"/>
                  </a:lnTo>
                  <a:lnTo>
                    <a:pt x="583" y="102"/>
                  </a:lnTo>
                  <a:lnTo>
                    <a:pt x="583" y="150"/>
                  </a:lnTo>
                  <a:lnTo>
                    <a:pt x="594" y="162"/>
                  </a:lnTo>
                  <a:lnTo>
                    <a:pt x="605" y="138"/>
                  </a:lnTo>
                  <a:lnTo>
                    <a:pt x="616" y="96"/>
                  </a:lnTo>
                  <a:lnTo>
                    <a:pt x="616" y="84"/>
                  </a:lnTo>
                  <a:lnTo>
                    <a:pt x="627" y="108"/>
                  </a:lnTo>
                  <a:lnTo>
                    <a:pt x="638" y="102"/>
                  </a:lnTo>
                  <a:lnTo>
                    <a:pt x="649" y="90"/>
                  </a:lnTo>
                  <a:lnTo>
                    <a:pt x="649" y="84"/>
                  </a:lnTo>
                  <a:lnTo>
                    <a:pt x="660" y="72"/>
                  </a:lnTo>
                  <a:lnTo>
                    <a:pt x="671" y="66"/>
                  </a:lnTo>
                  <a:lnTo>
                    <a:pt x="682" y="84"/>
                  </a:lnTo>
                  <a:lnTo>
                    <a:pt x="682" y="114"/>
                  </a:lnTo>
                  <a:lnTo>
                    <a:pt x="693" y="120"/>
                  </a:lnTo>
                  <a:lnTo>
                    <a:pt x="704" y="96"/>
                  </a:lnTo>
                  <a:lnTo>
                    <a:pt x="715" y="96"/>
                  </a:lnTo>
                  <a:lnTo>
                    <a:pt x="726" y="90"/>
                  </a:lnTo>
                  <a:lnTo>
                    <a:pt x="737" y="78"/>
                  </a:lnTo>
                  <a:lnTo>
                    <a:pt x="748" y="90"/>
                  </a:lnTo>
                  <a:lnTo>
                    <a:pt x="759" y="84"/>
                  </a:lnTo>
                  <a:lnTo>
                    <a:pt x="770" y="156"/>
                  </a:lnTo>
                  <a:lnTo>
                    <a:pt x="770" y="174"/>
                  </a:lnTo>
                  <a:lnTo>
                    <a:pt x="781" y="174"/>
                  </a:lnTo>
                  <a:lnTo>
                    <a:pt x="792" y="120"/>
                  </a:lnTo>
                  <a:lnTo>
                    <a:pt x="803" y="90"/>
                  </a:lnTo>
                  <a:lnTo>
                    <a:pt x="814" y="102"/>
                  </a:lnTo>
                  <a:lnTo>
                    <a:pt x="825" y="90"/>
                  </a:lnTo>
                  <a:lnTo>
                    <a:pt x="836" y="84"/>
                  </a:lnTo>
                  <a:lnTo>
                    <a:pt x="836" y="72"/>
                  </a:lnTo>
                  <a:lnTo>
                    <a:pt x="847" y="90"/>
                  </a:lnTo>
                  <a:lnTo>
                    <a:pt x="858" y="66"/>
                  </a:lnTo>
                  <a:lnTo>
                    <a:pt x="869" y="90"/>
                  </a:lnTo>
                  <a:lnTo>
                    <a:pt x="869" y="138"/>
                  </a:lnTo>
                  <a:lnTo>
                    <a:pt x="880" y="90"/>
                  </a:lnTo>
                  <a:lnTo>
                    <a:pt x="891" y="150"/>
                  </a:lnTo>
                  <a:lnTo>
                    <a:pt x="891" y="78"/>
                  </a:lnTo>
                  <a:lnTo>
                    <a:pt x="902" y="48"/>
                  </a:lnTo>
                  <a:lnTo>
                    <a:pt x="913" y="60"/>
                  </a:lnTo>
                  <a:lnTo>
                    <a:pt x="924" y="60"/>
                  </a:lnTo>
                  <a:lnTo>
                    <a:pt x="924" y="36"/>
                  </a:lnTo>
                  <a:lnTo>
                    <a:pt x="935" y="36"/>
                  </a:lnTo>
                  <a:lnTo>
                    <a:pt x="946" y="18"/>
                  </a:lnTo>
                  <a:lnTo>
                    <a:pt x="957" y="54"/>
                  </a:lnTo>
                  <a:lnTo>
                    <a:pt x="957" y="60"/>
                  </a:lnTo>
                  <a:lnTo>
                    <a:pt x="968" y="42"/>
                  </a:lnTo>
                  <a:lnTo>
                    <a:pt x="979" y="24"/>
                  </a:lnTo>
                  <a:lnTo>
                    <a:pt x="990" y="36"/>
                  </a:lnTo>
                  <a:lnTo>
                    <a:pt x="990" y="18"/>
                  </a:lnTo>
                  <a:lnTo>
                    <a:pt x="1001" y="12"/>
                  </a:lnTo>
                  <a:lnTo>
                    <a:pt x="1012" y="18"/>
                  </a:lnTo>
                  <a:lnTo>
                    <a:pt x="1023" y="0"/>
                  </a:lnTo>
                  <a:lnTo>
                    <a:pt x="1023" y="24"/>
                  </a:lnTo>
                  <a:lnTo>
                    <a:pt x="1034" y="36"/>
                  </a:lnTo>
                  <a:lnTo>
                    <a:pt x="1045" y="42"/>
                  </a:lnTo>
                  <a:lnTo>
                    <a:pt x="1056" y="24"/>
                  </a:lnTo>
                  <a:lnTo>
                    <a:pt x="1056" y="42"/>
                  </a:lnTo>
                  <a:lnTo>
                    <a:pt x="1067" y="24"/>
                  </a:lnTo>
                  <a:lnTo>
                    <a:pt x="1078" y="18"/>
                  </a:lnTo>
                  <a:lnTo>
                    <a:pt x="1089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7" name="Freeform 231"/>
            <p:cNvSpPr>
              <a:spLocks/>
            </p:cNvSpPr>
            <p:nvPr/>
          </p:nvSpPr>
          <p:spPr bwMode="auto">
            <a:xfrm>
              <a:off x="6470650" y="4697412"/>
              <a:ext cx="1400175" cy="774700"/>
            </a:xfrm>
            <a:custGeom>
              <a:avLst/>
              <a:gdLst>
                <a:gd name="T0" fmla="*/ 19301746 w 1057"/>
                <a:gd name="T1" fmla="*/ 96103829 h 642"/>
                <a:gd name="T2" fmla="*/ 57906569 w 1057"/>
                <a:gd name="T3" fmla="*/ 157260458 h 642"/>
                <a:gd name="T4" fmla="*/ 115813138 w 1057"/>
                <a:gd name="T5" fmla="*/ 270838471 h 642"/>
                <a:gd name="T6" fmla="*/ 154417945 w 1057"/>
                <a:gd name="T7" fmla="*/ 454309640 h 642"/>
                <a:gd name="T8" fmla="*/ 212324535 w 1057"/>
                <a:gd name="T9" fmla="*/ 524202758 h 642"/>
                <a:gd name="T10" fmla="*/ 250929342 w 1057"/>
                <a:gd name="T11" fmla="*/ 532939247 h 642"/>
                <a:gd name="T12" fmla="*/ 289532825 w 1057"/>
                <a:gd name="T13" fmla="*/ 602833571 h 642"/>
                <a:gd name="T14" fmla="*/ 328137632 w 1057"/>
                <a:gd name="T15" fmla="*/ 812514282 h 642"/>
                <a:gd name="T16" fmla="*/ 366742522 w 1057"/>
                <a:gd name="T17" fmla="*/ 908618073 h 642"/>
                <a:gd name="T18" fmla="*/ 424649070 w 1057"/>
                <a:gd name="T19" fmla="*/ 244627798 h 642"/>
                <a:gd name="T20" fmla="*/ 463253878 w 1057"/>
                <a:gd name="T21" fmla="*/ 78630832 h 642"/>
                <a:gd name="T22" fmla="*/ 501857360 w 1057"/>
                <a:gd name="T23" fmla="*/ 165998191 h 642"/>
                <a:gd name="T24" fmla="*/ 540462167 w 1057"/>
                <a:gd name="T25" fmla="*/ 165998191 h 642"/>
                <a:gd name="T26" fmla="*/ 598368716 w 1057"/>
                <a:gd name="T27" fmla="*/ 174734680 h 642"/>
                <a:gd name="T28" fmla="*/ 636973523 w 1057"/>
                <a:gd name="T29" fmla="*/ 69893137 h 642"/>
                <a:gd name="T30" fmla="*/ 675577005 w 1057"/>
                <a:gd name="T31" fmla="*/ 52420159 h 642"/>
                <a:gd name="T32" fmla="*/ 714181978 w 1057"/>
                <a:gd name="T33" fmla="*/ 26210683 h 642"/>
                <a:gd name="T34" fmla="*/ 752786785 w 1057"/>
                <a:gd name="T35" fmla="*/ 87367340 h 642"/>
                <a:gd name="T36" fmla="*/ 810693334 w 1057"/>
                <a:gd name="T37" fmla="*/ 165998191 h 642"/>
                <a:gd name="T38" fmla="*/ 849298141 w 1057"/>
                <a:gd name="T39" fmla="*/ 445573151 h 642"/>
                <a:gd name="T40" fmla="*/ 887901623 w 1057"/>
                <a:gd name="T41" fmla="*/ 532939247 h 642"/>
                <a:gd name="T42" fmla="*/ 926506430 w 1057"/>
                <a:gd name="T43" fmla="*/ 620306549 h 642"/>
                <a:gd name="T44" fmla="*/ 984412979 w 1057"/>
                <a:gd name="T45" fmla="*/ 585359387 h 642"/>
                <a:gd name="T46" fmla="*/ 1023017786 w 1057"/>
                <a:gd name="T47" fmla="*/ 908618073 h 642"/>
                <a:gd name="T48" fmla="*/ 1061622593 w 1057"/>
                <a:gd name="T49" fmla="*/ 550413431 h 642"/>
                <a:gd name="T50" fmla="*/ 1100226076 w 1057"/>
                <a:gd name="T51" fmla="*/ 34947172 h 642"/>
                <a:gd name="T52" fmla="*/ 1138830883 w 1057"/>
                <a:gd name="T53" fmla="*/ 61156648 h 642"/>
                <a:gd name="T54" fmla="*/ 1196737431 w 1057"/>
                <a:gd name="T55" fmla="*/ 17472982 h 642"/>
                <a:gd name="T56" fmla="*/ 1237096099 w 1057"/>
                <a:gd name="T57" fmla="*/ 34947172 h 642"/>
                <a:gd name="T58" fmla="*/ 1295003972 w 1057"/>
                <a:gd name="T59" fmla="*/ 113576807 h 642"/>
                <a:gd name="T60" fmla="*/ 1333607455 w 1057"/>
                <a:gd name="T61" fmla="*/ 96103829 h 642"/>
                <a:gd name="T62" fmla="*/ 1372212262 w 1057"/>
                <a:gd name="T63" fmla="*/ 87367340 h 642"/>
                <a:gd name="T64" fmla="*/ 1410817400 w 1057"/>
                <a:gd name="T65" fmla="*/ 43683670 h 642"/>
                <a:gd name="T66" fmla="*/ 1468723949 w 1057"/>
                <a:gd name="T67" fmla="*/ 87367340 h 642"/>
                <a:gd name="T68" fmla="*/ 1507327431 w 1057"/>
                <a:gd name="T69" fmla="*/ 87367340 h 642"/>
                <a:gd name="T70" fmla="*/ 1565233980 w 1057"/>
                <a:gd name="T71" fmla="*/ 34947172 h 642"/>
                <a:gd name="T72" fmla="*/ 1603838787 w 1057"/>
                <a:gd name="T73" fmla="*/ 52420159 h 642"/>
                <a:gd name="T74" fmla="*/ 1642443594 w 1057"/>
                <a:gd name="T75" fmla="*/ 87367340 h 642"/>
                <a:gd name="T76" fmla="*/ 1681048401 w 1057"/>
                <a:gd name="T77" fmla="*/ 43683670 h 642"/>
                <a:gd name="T78" fmla="*/ 1738954950 w 1057"/>
                <a:gd name="T79" fmla="*/ 69893137 h 642"/>
                <a:gd name="T80" fmla="*/ 1777558432 w 1057"/>
                <a:gd name="T81" fmla="*/ 96103829 h 642"/>
                <a:gd name="T82" fmla="*/ 1816163239 w 1057"/>
                <a:gd name="T83" fmla="*/ 87367340 h 6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57"/>
                <a:gd name="T127" fmla="*/ 0 h 642"/>
                <a:gd name="T128" fmla="*/ 1057 w 1057"/>
                <a:gd name="T129" fmla="*/ 642 h 6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57" h="642">
                  <a:moveTo>
                    <a:pt x="0" y="24"/>
                  </a:moveTo>
                  <a:lnTo>
                    <a:pt x="0" y="48"/>
                  </a:lnTo>
                  <a:lnTo>
                    <a:pt x="11" y="66"/>
                  </a:lnTo>
                  <a:lnTo>
                    <a:pt x="22" y="48"/>
                  </a:lnTo>
                  <a:lnTo>
                    <a:pt x="22" y="60"/>
                  </a:lnTo>
                  <a:lnTo>
                    <a:pt x="33" y="108"/>
                  </a:lnTo>
                  <a:lnTo>
                    <a:pt x="44" y="78"/>
                  </a:lnTo>
                  <a:lnTo>
                    <a:pt x="55" y="84"/>
                  </a:lnTo>
                  <a:lnTo>
                    <a:pt x="66" y="186"/>
                  </a:lnTo>
                  <a:lnTo>
                    <a:pt x="77" y="282"/>
                  </a:lnTo>
                  <a:lnTo>
                    <a:pt x="88" y="348"/>
                  </a:lnTo>
                  <a:lnTo>
                    <a:pt x="88" y="312"/>
                  </a:lnTo>
                  <a:lnTo>
                    <a:pt x="99" y="432"/>
                  </a:lnTo>
                  <a:lnTo>
                    <a:pt x="110" y="360"/>
                  </a:lnTo>
                  <a:lnTo>
                    <a:pt x="121" y="360"/>
                  </a:lnTo>
                  <a:lnTo>
                    <a:pt x="121" y="318"/>
                  </a:lnTo>
                  <a:lnTo>
                    <a:pt x="132" y="330"/>
                  </a:lnTo>
                  <a:lnTo>
                    <a:pt x="143" y="366"/>
                  </a:lnTo>
                  <a:lnTo>
                    <a:pt x="154" y="366"/>
                  </a:lnTo>
                  <a:lnTo>
                    <a:pt x="154" y="294"/>
                  </a:lnTo>
                  <a:lnTo>
                    <a:pt x="165" y="414"/>
                  </a:lnTo>
                  <a:lnTo>
                    <a:pt x="176" y="402"/>
                  </a:lnTo>
                  <a:lnTo>
                    <a:pt x="187" y="450"/>
                  </a:lnTo>
                  <a:lnTo>
                    <a:pt x="187" y="558"/>
                  </a:lnTo>
                  <a:lnTo>
                    <a:pt x="198" y="600"/>
                  </a:lnTo>
                  <a:lnTo>
                    <a:pt x="209" y="642"/>
                  </a:lnTo>
                  <a:lnTo>
                    <a:pt x="209" y="624"/>
                  </a:lnTo>
                  <a:lnTo>
                    <a:pt x="220" y="462"/>
                  </a:lnTo>
                  <a:lnTo>
                    <a:pt x="231" y="366"/>
                  </a:lnTo>
                  <a:lnTo>
                    <a:pt x="242" y="168"/>
                  </a:lnTo>
                  <a:lnTo>
                    <a:pt x="242" y="96"/>
                  </a:lnTo>
                  <a:lnTo>
                    <a:pt x="253" y="102"/>
                  </a:lnTo>
                  <a:lnTo>
                    <a:pt x="264" y="54"/>
                  </a:lnTo>
                  <a:lnTo>
                    <a:pt x="275" y="42"/>
                  </a:lnTo>
                  <a:lnTo>
                    <a:pt x="275" y="48"/>
                  </a:lnTo>
                  <a:lnTo>
                    <a:pt x="286" y="114"/>
                  </a:lnTo>
                  <a:lnTo>
                    <a:pt x="297" y="102"/>
                  </a:lnTo>
                  <a:lnTo>
                    <a:pt x="308" y="126"/>
                  </a:lnTo>
                  <a:lnTo>
                    <a:pt x="308" y="114"/>
                  </a:lnTo>
                  <a:lnTo>
                    <a:pt x="319" y="132"/>
                  </a:lnTo>
                  <a:lnTo>
                    <a:pt x="330" y="120"/>
                  </a:lnTo>
                  <a:lnTo>
                    <a:pt x="341" y="120"/>
                  </a:lnTo>
                  <a:lnTo>
                    <a:pt x="341" y="84"/>
                  </a:lnTo>
                  <a:lnTo>
                    <a:pt x="352" y="54"/>
                  </a:lnTo>
                  <a:lnTo>
                    <a:pt x="363" y="48"/>
                  </a:lnTo>
                  <a:lnTo>
                    <a:pt x="374" y="48"/>
                  </a:lnTo>
                  <a:lnTo>
                    <a:pt x="374" y="36"/>
                  </a:lnTo>
                  <a:lnTo>
                    <a:pt x="385" y="36"/>
                  </a:lnTo>
                  <a:lnTo>
                    <a:pt x="396" y="24"/>
                  </a:lnTo>
                  <a:lnTo>
                    <a:pt x="396" y="66"/>
                  </a:lnTo>
                  <a:lnTo>
                    <a:pt x="407" y="18"/>
                  </a:lnTo>
                  <a:lnTo>
                    <a:pt x="418" y="30"/>
                  </a:lnTo>
                  <a:lnTo>
                    <a:pt x="429" y="36"/>
                  </a:lnTo>
                  <a:lnTo>
                    <a:pt x="429" y="60"/>
                  </a:lnTo>
                  <a:lnTo>
                    <a:pt x="440" y="66"/>
                  </a:lnTo>
                  <a:lnTo>
                    <a:pt x="451" y="78"/>
                  </a:lnTo>
                  <a:lnTo>
                    <a:pt x="462" y="114"/>
                  </a:lnTo>
                  <a:lnTo>
                    <a:pt x="462" y="264"/>
                  </a:lnTo>
                  <a:lnTo>
                    <a:pt x="473" y="306"/>
                  </a:lnTo>
                  <a:lnTo>
                    <a:pt x="484" y="306"/>
                  </a:lnTo>
                  <a:lnTo>
                    <a:pt x="495" y="318"/>
                  </a:lnTo>
                  <a:lnTo>
                    <a:pt x="495" y="306"/>
                  </a:lnTo>
                  <a:lnTo>
                    <a:pt x="506" y="366"/>
                  </a:lnTo>
                  <a:lnTo>
                    <a:pt x="517" y="384"/>
                  </a:lnTo>
                  <a:lnTo>
                    <a:pt x="528" y="384"/>
                  </a:lnTo>
                  <a:lnTo>
                    <a:pt x="528" y="426"/>
                  </a:lnTo>
                  <a:lnTo>
                    <a:pt x="539" y="378"/>
                  </a:lnTo>
                  <a:lnTo>
                    <a:pt x="550" y="354"/>
                  </a:lnTo>
                  <a:lnTo>
                    <a:pt x="561" y="402"/>
                  </a:lnTo>
                  <a:lnTo>
                    <a:pt x="561" y="498"/>
                  </a:lnTo>
                  <a:lnTo>
                    <a:pt x="572" y="480"/>
                  </a:lnTo>
                  <a:lnTo>
                    <a:pt x="583" y="624"/>
                  </a:lnTo>
                  <a:lnTo>
                    <a:pt x="583" y="594"/>
                  </a:lnTo>
                  <a:lnTo>
                    <a:pt x="594" y="546"/>
                  </a:lnTo>
                  <a:lnTo>
                    <a:pt x="605" y="378"/>
                  </a:lnTo>
                  <a:lnTo>
                    <a:pt x="616" y="180"/>
                  </a:lnTo>
                  <a:lnTo>
                    <a:pt x="616" y="66"/>
                  </a:lnTo>
                  <a:lnTo>
                    <a:pt x="627" y="24"/>
                  </a:lnTo>
                  <a:lnTo>
                    <a:pt x="638" y="42"/>
                  </a:lnTo>
                  <a:lnTo>
                    <a:pt x="649" y="24"/>
                  </a:lnTo>
                  <a:lnTo>
                    <a:pt x="649" y="42"/>
                  </a:lnTo>
                  <a:lnTo>
                    <a:pt x="660" y="18"/>
                  </a:lnTo>
                  <a:lnTo>
                    <a:pt x="671" y="36"/>
                  </a:lnTo>
                  <a:lnTo>
                    <a:pt x="682" y="12"/>
                  </a:lnTo>
                  <a:lnTo>
                    <a:pt x="682" y="42"/>
                  </a:lnTo>
                  <a:lnTo>
                    <a:pt x="693" y="24"/>
                  </a:lnTo>
                  <a:lnTo>
                    <a:pt x="705" y="24"/>
                  </a:lnTo>
                  <a:lnTo>
                    <a:pt x="716" y="30"/>
                  </a:lnTo>
                  <a:lnTo>
                    <a:pt x="727" y="60"/>
                  </a:lnTo>
                  <a:lnTo>
                    <a:pt x="738" y="78"/>
                  </a:lnTo>
                  <a:lnTo>
                    <a:pt x="749" y="78"/>
                  </a:lnTo>
                  <a:lnTo>
                    <a:pt x="749" y="96"/>
                  </a:lnTo>
                  <a:lnTo>
                    <a:pt x="760" y="66"/>
                  </a:lnTo>
                  <a:lnTo>
                    <a:pt x="771" y="102"/>
                  </a:lnTo>
                  <a:lnTo>
                    <a:pt x="771" y="66"/>
                  </a:lnTo>
                  <a:lnTo>
                    <a:pt x="782" y="60"/>
                  </a:lnTo>
                  <a:lnTo>
                    <a:pt x="793" y="78"/>
                  </a:lnTo>
                  <a:lnTo>
                    <a:pt x="804" y="60"/>
                  </a:lnTo>
                  <a:lnTo>
                    <a:pt x="804" y="30"/>
                  </a:lnTo>
                  <a:lnTo>
                    <a:pt x="815" y="48"/>
                  </a:lnTo>
                  <a:lnTo>
                    <a:pt x="826" y="48"/>
                  </a:lnTo>
                  <a:lnTo>
                    <a:pt x="837" y="60"/>
                  </a:lnTo>
                  <a:lnTo>
                    <a:pt x="837" y="24"/>
                  </a:lnTo>
                  <a:lnTo>
                    <a:pt x="848" y="36"/>
                  </a:lnTo>
                  <a:lnTo>
                    <a:pt x="859" y="60"/>
                  </a:lnTo>
                  <a:lnTo>
                    <a:pt x="870" y="84"/>
                  </a:lnTo>
                  <a:lnTo>
                    <a:pt x="881" y="66"/>
                  </a:lnTo>
                  <a:lnTo>
                    <a:pt x="892" y="24"/>
                  </a:lnTo>
                  <a:lnTo>
                    <a:pt x="903" y="24"/>
                  </a:lnTo>
                  <a:lnTo>
                    <a:pt x="903" y="36"/>
                  </a:lnTo>
                  <a:lnTo>
                    <a:pt x="914" y="36"/>
                  </a:lnTo>
                  <a:lnTo>
                    <a:pt x="925" y="0"/>
                  </a:lnTo>
                  <a:lnTo>
                    <a:pt x="936" y="30"/>
                  </a:lnTo>
                  <a:lnTo>
                    <a:pt x="936" y="60"/>
                  </a:lnTo>
                  <a:lnTo>
                    <a:pt x="947" y="42"/>
                  </a:lnTo>
                  <a:lnTo>
                    <a:pt x="958" y="48"/>
                  </a:lnTo>
                  <a:lnTo>
                    <a:pt x="958" y="30"/>
                  </a:lnTo>
                  <a:lnTo>
                    <a:pt x="969" y="24"/>
                  </a:lnTo>
                  <a:lnTo>
                    <a:pt x="980" y="30"/>
                  </a:lnTo>
                  <a:lnTo>
                    <a:pt x="991" y="48"/>
                  </a:lnTo>
                  <a:lnTo>
                    <a:pt x="991" y="42"/>
                  </a:lnTo>
                  <a:lnTo>
                    <a:pt x="1002" y="48"/>
                  </a:lnTo>
                  <a:lnTo>
                    <a:pt x="1013" y="66"/>
                  </a:lnTo>
                  <a:lnTo>
                    <a:pt x="1024" y="54"/>
                  </a:lnTo>
                  <a:lnTo>
                    <a:pt x="1024" y="48"/>
                  </a:lnTo>
                  <a:lnTo>
                    <a:pt x="1035" y="60"/>
                  </a:lnTo>
                  <a:lnTo>
                    <a:pt x="1046" y="102"/>
                  </a:lnTo>
                  <a:lnTo>
                    <a:pt x="1057" y="78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8" name="Freeform 232"/>
            <p:cNvSpPr>
              <a:spLocks/>
            </p:cNvSpPr>
            <p:nvPr/>
          </p:nvSpPr>
          <p:spPr bwMode="auto">
            <a:xfrm>
              <a:off x="7870825" y="4718050"/>
              <a:ext cx="452438" cy="152400"/>
            </a:xfrm>
            <a:custGeom>
              <a:avLst/>
              <a:gdLst>
                <a:gd name="T0" fmla="*/ 0 w 341"/>
                <a:gd name="T1" fmla="*/ 87776369 h 126"/>
                <a:gd name="T2" fmla="*/ 0 w 341"/>
                <a:gd name="T3" fmla="*/ 78998838 h 126"/>
                <a:gd name="T4" fmla="*/ 19364610 w 341"/>
                <a:gd name="T5" fmla="*/ 96555091 h 126"/>
                <a:gd name="T6" fmla="*/ 38729220 w 341"/>
                <a:gd name="T7" fmla="*/ 105332603 h 126"/>
                <a:gd name="T8" fmla="*/ 58092508 w 341"/>
                <a:gd name="T9" fmla="*/ 114110115 h 126"/>
                <a:gd name="T10" fmla="*/ 58092508 w 341"/>
                <a:gd name="T11" fmla="*/ 122887627 h 126"/>
                <a:gd name="T12" fmla="*/ 77457113 w 341"/>
                <a:gd name="T13" fmla="*/ 8777515 h 126"/>
                <a:gd name="T14" fmla="*/ 96821739 w 341"/>
                <a:gd name="T15" fmla="*/ 61443814 h 126"/>
                <a:gd name="T16" fmla="*/ 116186344 w 341"/>
                <a:gd name="T17" fmla="*/ 52666301 h 126"/>
                <a:gd name="T18" fmla="*/ 116186344 w 341"/>
                <a:gd name="T19" fmla="*/ 35111268 h 126"/>
                <a:gd name="T20" fmla="*/ 135549622 w 341"/>
                <a:gd name="T21" fmla="*/ 61443814 h 126"/>
                <a:gd name="T22" fmla="*/ 154914226 w 341"/>
                <a:gd name="T23" fmla="*/ 52666301 h 126"/>
                <a:gd name="T24" fmla="*/ 154914226 w 341"/>
                <a:gd name="T25" fmla="*/ 0 h 126"/>
                <a:gd name="T26" fmla="*/ 174278873 w 341"/>
                <a:gd name="T27" fmla="*/ 26332546 h 126"/>
                <a:gd name="T28" fmla="*/ 193643478 w 341"/>
                <a:gd name="T29" fmla="*/ 8777515 h 126"/>
                <a:gd name="T30" fmla="*/ 213006756 w 341"/>
                <a:gd name="T31" fmla="*/ 8777515 h 126"/>
                <a:gd name="T32" fmla="*/ 213006756 w 341"/>
                <a:gd name="T33" fmla="*/ 35111268 h 126"/>
                <a:gd name="T34" fmla="*/ 232371360 w 341"/>
                <a:gd name="T35" fmla="*/ 184331460 h 126"/>
                <a:gd name="T36" fmla="*/ 251735965 w 341"/>
                <a:gd name="T37" fmla="*/ 96555091 h 126"/>
                <a:gd name="T38" fmla="*/ 271100570 w 341"/>
                <a:gd name="T39" fmla="*/ 26332546 h 126"/>
                <a:gd name="T40" fmla="*/ 271100570 w 341"/>
                <a:gd name="T41" fmla="*/ 61443814 h 126"/>
                <a:gd name="T42" fmla="*/ 290465175 w 341"/>
                <a:gd name="T43" fmla="*/ 78998838 h 126"/>
                <a:gd name="T44" fmla="*/ 309828453 w 341"/>
                <a:gd name="T45" fmla="*/ 35111268 h 126"/>
                <a:gd name="T46" fmla="*/ 329193058 w 341"/>
                <a:gd name="T47" fmla="*/ 114110115 h 126"/>
                <a:gd name="T48" fmla="*/ 329193058 w 341"/>
                <a:gd name="T49" fmla="*/ 87776369 h 126"/>
                <a:gd name="T50" fmla="*/ 348557746 w 341"/>
                <a:gd name="T51" fmla="*/ 96555091 h 126"/>
                <a:gd name="T52" fmla="*/ 367922350 w 341"/>
                <a:gd name="T53" fmla="*/ 87776369 h 126"/>
                <a:gd name="T54" fmla="*/ 387285628 w 341"/>
                <a:gd name="T55" fmla="*/ 78998838 h 126"/>
                <a:gd name="T56" fmla="*/ 387285628 w 341"/>
                <a:gd name="T57" fmla="*/ 61443814 h 126"/>
                <a:gd name="T58" fmla="*/ 406650233 w 341"/>
                <a:gd name="T59" fmla="*/ 78998838 h 126"/>
                <a:gd name="T60" fmla="*/ 426014838 w 341"/>
                <a:gd name="T61" fmla="*/ 78998838 h 126"/>
                <a:gd name="T62" fmla="*/ 445379443 w 341"/>
                <a:gd name="T63" fmla="*/ 78998838 h 126"/>
                <a:gd name="T64" fmla="*/ 464744048 w 341"/>
                <a:gd name="T65" fmla="*/ 87776369 h 126"/>
                <a:gd name="T66" fmla="*/ 484107326 w 341"/>
                <a:gd name="T67" fmla="*/ 175553947 h 126"/>
                <a:gd name="T68" fmla="*/ 503471931 w 341"/>
                <a:gd name="T69" fmla="*/ 149220164 h 126"/>
                <a:gd name="T70" fmla="*/ 522836535 w 341"/>
                <a:gd name="T71" fmla="*/ 105332603 h 126"/>
                <a:gd name="T72" fmla="*/ 542201140 w 341"/>
                <a:gd name="T73" fmla="*/ 78998838 h 126"/>
                <a:gd name="T74" fmla="*/ 542201140 w 341"/>
                <a:gd name="T75" fmla="*/ 43888789 h 126"/>
                <a:gd name="T76" fmla="*/ 561564418 w 341"/>
                <a:gd name="T77" fmla="*/ 52666301 h 126"/>
                <a:gd name="T78" fmla="*/ 580929023 w 341"/>
                <a:gd name="T79" fmla="*/ 8777515 h 126"/>
                <a:gd name="T80" fmla="*/ 600293628 w 341"/>
                <a:gd name="T81" fmla="*/ 122887627 h 126"/>
                <a:gd name="T82" fmla="*/ 600293628 w 341"/>
                <a:gd name="T83" fmla="*/ 43888789 h 12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41"/>
                <a:gd name="T127" fmla="*/ 0 h 126"/>
                <a:gd name="T128" fmla="*/ 341 w 341"/>
                <a:gd name="T129" fmla="*/ 126 h 12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41" h="126">
                  <a:moveTo>
                    <a:pt x="0" y="60"/>
                  </a:moveTo>
                  <a:lnTo>
                    <a:pt x="0" y="54"/>
                  </a:lnTo>
                  <a:lnTo>
                    <a:pt x="11" y="66"/>
                  </a:lnTo>
                  <a:lnTo>
                    <a:pt x="22" y="72"/>
                  </a:lnTo>
                  <a:lnTo>
                    <a:pt x="33" y="78"/>
                  </a:lnTo>
                  <a:lnTo>
                    <a:pt x="33" y="84"/>
                  </a:lnTo>
                  <a:lnTo>
                    <a:pt x="44" y="6"/>
                  </a:lnTo>
                  <a:lnTo>
                    <a:pt x="55" y="42"/>
                  </a:lnTo>
                  <a:lnTo>
                    <a:pt x="66" y="36"/>
                  </a:lnTo>
                  <a:lnTo>
                    <a:pt x="66" y="24"/>
                  </a:lnTo>
                  <a:lnTo>
                    <a:pt x="77" y="42"/>
                  </a:lnTo>
                  <a:lnTo>
                    <a:pt x="88" y="36"/>
                  </a:lnTo>
                  <a:lnTo>
                    <a:pt x="88" y="0"/>
                  </a:lnTo>
                  <a:lnTo>
                    <a:pt x="99" y="18"/>
                  </a:lnTo>
                  <a:lnTo>
                    <a:pt x="110" y="6"/>
                  </a:lnTo>
                  <a:lnTo>
                    <a:pt x="121" y="6"/>
                  </a:lnTo>
                  <a:lnTo>
                    <a:pt x="121" y="24"/>
                  </a:lnTo>
                  <a:lnTo>
                    <a:pt x="132" y="126"/>
                  </a:lnTo>
                  <a:lnTo>
                    <a:pt x="143" y="66"/>
                  </a:lnTo>
                  <a:lnTo>
                    <a:pt x="154" y="18"/>
                  </a:lnTo>
                  <a:lnTo>
                    <a:pt x="154" y="42"/>
                  </a:lnTo>
                  <a:lnTo>
                    <a:pt x="165" y="54"/>
                  </a:lnTo>
                  <a:lnTo>
                    <a:pt x="176" y="24"/>
                  </a:lnTo>
                  <a:lnTo>
                    <a:pt x="187" y="78"/>
                  </a:lnTo>
                  <a:lnTo>
                    <a:pt x="187" y="60"/>
                  </a:lnTo>
                  <a:lnTo>
                    <a:pt x="198" y="66"/>
                  </a:lnTo>
                  <a:lnTo>
                    <a:pt x="209" y="60"/>
                  </a:lnTo>
                  <a:lnTo>
                    <a:pt x="220" y="54"/>
                  </a:lnTo>
                  <a:lnTo>
                    <a:pt x="220" y="42"/>
                  </a:lnTo>
                  <a:lnTo>
                    <a:pt x="231" y="54"/>
                  </a:lnTo>
                  <a:lnTo>
                    <a:pt x="242" y="54"/>
                  </a:lnTo>
                  <a:lnTo>
                    <a:pt x="253" y="54"/>
                  </a:lnTo>
                  <a:lnTo>
                    <a:pt x="264" y="60"/>
                  </a:lnTo>
                  <a:lnTo>
                    <a:pt x="275" y="120"/>
                  </a:lnTo>
                  <a:lnTo>
                    <a:pt x="286" y="102"/>
                  </a:lnTo>
                  <a:lnTo>
                    <a:pt x="297" y="72"/>
                  </a:lnTo>
                  <a:lnTo>
                    <a:pt x="308" y="54"/>
                  </a:lnTo>
                  <a:lnTo>
                    <a:pt x="308" y="30"/>
                  </a:lnTo>
                  <a:lnTo>
                    <a:pt x="319" y="36"/>
                  </a:lnTo>
                  <a:lnTo>
                    <a:pt x="330" y="6"/>
                  </a:lnTo>
                  <a:lnTo>
                    <a:pt x="341" y="84"/>
                  </a:lnTo>
                  <a:lnTo>
                    <a:pt x="341" y="3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9" name="Freeform 233"/>
            <p:cNvSpPr>
              <a:spLocks/>
            </p:cNvSpPr>
            <p:nvPr/>
          </p:nvSpPr>
          <p:spPr bwMode="auto">
            <a:xfrm>
              <a:off x="2170113" y="4733925"/>
              <a:ext cx="1400175" cy="317500"/>
            </a:xfrm>
            <a:custGeom>
              <a:avLst/>
              <a:gdLst>
                <a:gd name="T0" fmla="*/ 19301746 w 1057"/>
                <a:gd name="T1" fmla="*/ 173564256 h 264"/>
                <a:gd name="T2" fmla="*/ 57906569 w 1057"/>
                <a:gd name="T3" fmla="*/ 295059664 h 264"/>
                <a:gd name="T4" fmla="*/ 96511397 w 1057"/>
                <a:gd name="T5" fmla="*/ 199599244 h 264"/>
                <a:gd name="T6" fmla="*/ 154417945 w 1057"/>
                <a:gd name="T7" fmla="*/ 208277574 h 264"/>
                <a:gd name="T8" fmla="*/ 193022794 w 1057"/>
                <a:gd name="T9" fmla="*/ 338450183 h 264"/>
                <a:gd name="T10" fmla="*/ 231626276 w 1057"/>
                <a:gd name="T11" fmla="*/ 295059664 h 264"/>
                <a:gd name="T12" fmla="*/ 270231084 w 1057"/>
                <a:gd name="T13" fmla="*/ 321094727 h 264"/>
                <a:gd name="T14" fmla="*/ 328137632 w 1057"/>
                <a:gd name="T15" fmla="*/ 329771854 h 264"/>
                <a:gd name="T16" fmla="*/ 366742522 w 1057"/>
                <a:gd name="T17" fmla="*/ 381841830 h 264"/>
                <a:gd name="T18" fmla="*/ 405346004 w 1057"/>
                <a:gd name="T19" fmla="*/ 295059664 h 264"/>
                <a:gd name="T20" fmla="*/ 443950812 w 1057"/>
                <a:gd name="T21" fmla="*/ 269024676 h 264"/>
                <a:gd name="T22" fmla="*/ 482555619 w 1057"/>
                <a:gd name="T23" fmla="*/ 173564256 h 264"/>
                <a:gd name="T24" fmla="*/ 540462167 w 1057"/>
                <a:gd name="T25" fmla="*/ 190920915 h 264"/>
                <a:gd name="T26" fmla="*/ 579066974 w 1057"/>
                <a:gd name="T27" fmla="*/ 338450183 h 264"/>
                <a:gd name="T28" fmla="*/ 617670457 w 1057"/>
                <a:gd name="T29" fmla="*/ 269024676 h 264"/>
                <a:gd name="T30" fmla="*/ 656275264 w 1057"/>
                <a:gd name="T31" fmla="*/ 286381335 h 264"/>
                <a:gd name="T32" fmla="*/ 694880237 w 1057"/>
                <a:gd name="T33" fmla="*/ 260346347 h 264"/>
                <a:gd name="T34" fmla="*/ 752786785 w 1057"/>
                <a:gd name="T35" fmla="*/ 338450183 h 264"/>
                <a:gd name="T36" fmla="*/ 810693334 w 1057"/>
                <a:gd name="T37" fmla="*/ 286381335 h 264"/>
                <a:gd name="T38" fmla="*/ 849298141 w 1057"/>
                <a:gd name="T39" fmla="*/ 234312562 h 264"/>
                <a:gd name="T40" fmla="*/ 887901623 w 1057"/>
                <a:gd name="T41" fmla="*/ 182242586 h 264"/>
                <a:gd name="T42" fmla="*/ 926506430 w 1057"/>
                <a:gd name="T43" fmla="*/ 277703005 h 264"/>
                <a:gd name="T44" fmla="*/ 984412979 w 1057"/>
                <a:gd name="T45" fmla="*/ 182242586 h 264"/>
                <a:gd name="T46" fmla="*/ 1023017786 w 1057"/>
                <a:gd name="T47" fmla="*/ 269024676 h 264"/>
                <a:gd name="T48" fmla="*/ 1061622593 w 1057"/>
                <a:gd name="T49" fmla="*/ 295059664 h 264"/>
                <a:gd name="T50" fmla="*/ 1100226076 w 1057"/>
                <a:gd name="T51" fmla="*/ 225634232 h 264"/>
                <a:gd name="T52" fmla="*/ 1138830883 w 1057"/>
                <a:gd name="T53" fmla="*/ 338450183 h 264"/>
                <a:gd name="T54" fmla="*/ 1196737431 w 1057"/>
                <a:gd name="T55" fmla="*/ 234312562 h 264"/>
                <a:gd name="T56" fmla="*/ 1235342238 w 1057"/>
                <a:gd name="T57" fmla="*/ 112817116 h 264"/>
                <a:gd name="T58" fmla="*/ 1273945721 w 1057"/>
                <a:gd name="T59" fmla="*/ 190920915 h 264"/>
                <a:gd name="T60" fmla="*/ 1312550528 w 1057"/>
                <a:gd name="T61" fmla="*/ 78103780 h 264"/>
                <a:gd name="T62" fmla="*/ 1351155335 w 1057"/>
                <a:gd name="T63" fmla="*/ 225634232 h 264"/>
                <a:gd name="T64" fmla="*/ 1410817400 w 1057"/>
                <a:gd name="T65" fmla="*/ 60747121 h 264"/>
                <a:gd name="T66" fmla="*/ 1468723949 w 1057"/>
                <a:gd name="T67" fmla="*/ 121495445 h 264"/>
                <a:gd name="T68" fmla="*/ 1507327431 w 1057"/>
                <a:gd name="T69" fmla="*/ 147529231 h 264"/>
                <a:gd name="T70" fmla="*/ 1545932238 w 1057"/>
                <a:gd name="T71" fmla="*/ 182242586 h 264"/>
                <a:gd name="T72" fmla="*/ 1584537046 w 1057"/>
                <a:gd name="T73" fmla="*/ 269024676 h 264"/>
                <a:gd name="T74" fmla="*/ 1642443594 w 1057"/>
                <a:gd name="T75" fmla="*/ 121495445 h 264"/>
                <a:gd name="T76" fmla="*/ 1681048401 w 1057"/>
                <a:gd name="T77" fmla="*/ 86782128 h 264"/>
                <a:gd name="T78" fmla="*/ 1738954950 w 1057"/>
                <a:gd name="T79" fmla="*/ 86782128 h 264"/>
                <a:gd name="T80" fmla="*/ 1777558432 w 1057"/>
                <a:gd name="T81" fmla="*/ 52068792 h 264"/>
                <a:gd name="T82" fmla="*/ 1835466305 w 1057"/>
                <a:gd name="T83" fmla="*/ 130173775 h 2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57"/>
                <a:gd name="T127" fmla="*/ 0 h 264"/>
                <a:gd name="T128" fmla="*/ 1057 w 1057"/>
                <a:gd name="T129" fmla="*/ 264 h 2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57" h="264">
                  <a:moveTo>
                    <a:pt x="0" y="234"/>
                  </a:moveTo>
                  <a:lnTo>
                    <a:pt x="0" y="198"/>
                  </a:lnTo>
                  <a:lnTo>
                    <a:pt x="11" y="120"/>
                  </a:lnTo>
                  <a:lnTo>
                    <a:pt x="22" y="138"/>
                  </a:lnTo>
                  <a:lnTo>
                    <a:pt x="22" y="126"/>
                  </a:lnTo>
                  <a:lnTo>
                    <a:pt x="33" y="204"/>
                  </a:lnTo>
                  <a:lnTo>
                    <a:pt x="44" y="204"/>
                  </a:lnTo>
                  <a:lnTo>
                    <a:pt x="55" y="228"/>
                  </a:lnTo>
                  <a:lnTo>
                    <a:pt x="55" y="138"/>
                  </a:lnTo>
                  <a:lnTo>
                    <a:pt x="66" y="126"/>
                  </a:lnTo>
                  <a:lnTo>
                    <a:pt x="77" y="150"/>
                  </a:lnTo>
                  <a:lnTo>
                    <a:pt x="88" y="144"/>
                  </a:lnTo>
                  <a:lnTo>
                    <a:pt x="88" y="216"/>
                  </a:lnTo>
                  <a:lnTo>
                    <a:pt x="99" y="240"/>
                  </a:lnTo>
                  <a:lnTo>
                    <a:pt x="110" y="234"/>
                  </a:lnTo>
                  <a:lnTo>
                    <a:pt x="121" y="126"/>
                  </a:lnTo>
                  <a:lnTo>
                    <a:pt x="121" y="198"/>
                  </a:lnTo>
                  <a:lnTo>
                    <a:pt x="132" y="204"/>
                  </a:lnTo>
                  <a:lnTo>
                    <a:pt x="143" y="192"/>
                  </a:lnTo>
                  <a:lnTo>
                    <a:pt x="154" y="246"/>
                  </a:lnTo>
                  <a:lnTo>
                    <a:pt x="154" y="222"/>
                  </a:lnTo>
                  <a:lnTo>
                    <a:pt x="165" y="114"/>
                  </a:lnTo>
                  <a:lnTo>
                    <a:pt x="176" y="150"/>
                  </a:lnTo>
                  <a:lnTo>
                    <a:pt x="187" y="228"/>
                  </a:lnTo>
                  <a:lnTo>
                    <a:pt x="187" y="216"/>
                  </a:lnTo>
                  <a:lnTo>
                    <a:pt x="198" y="210"/>
                  </a:lnTo>
                  <a:lnTo>
                    <a:pt x="209" y="264"/>
                  </a:lnTo>
                  <a:lnTo>
                    <a:pt x="209" y="204"/>
                  </a:lnTo>
                  <a:lnTo>
                    <a:pt x="220" y="144"/>
                  </a:lnTo>
                  <a:lnTo>
                    <a:pt x="231" y="204"/>
                  </a:lnTo>
                  <a:lnTo>
                    <a:pt x="242" y="180"/>
                  </a:lnTo>
                  <a:lnTo>
                    <a:pt x="242" y="204"/>
                  </a:lnTo>
                  <a:lnTo>
                    <a:pt x="253" y="186"/>
                  </a:lnTo>
                  <a:lnTo>
                    <a:pt x="264" y="168"/>
                  </a:lnTo>
                  <a:lnTo>
                    <a:pt x="275" y="198"/>
                  </a:lnTo>
                  <a:lnTo>
                    <a:pt x="275" y="120"/>
                  </a:lnTo>
                  <a:lnTo>
                    <a:pt x="286" y="120"/>
                  </a:lnTo>
                  <a:lnTo>
                    <a:pt x="297" y="126"/>
                  </a:lnTo>
                  <a:lnTo>
                    <a:pt x="308" y="132"/>
                  </a:lnTo>
                  <a:lnTo>
                    <a:pt x="308" y="192"/>
                  </a:lnTo>
                  <a:lnTo>
                    <a:pt x="319" y="168"/>
                  </a:lnTo>
                  <a:lnTo>
                    <a:pt x="330" y="234"/>
                  </a:lnTo>
                  <a:lnTo>
                    <a:pt x="341" y="114"/>
                  </a:lnTo>
                  <a:lnTo>
                    <a:pt x="341" y="138"/>
                  </a:lnTo>
                  <a:lnTo>
                    <a:pt x="352" y="186"/>
                  </a:lnTo>
                  <a:lnTo>
                    <a:pt x="363" y="180"/>
                  </a:lnTo>
                  <a:lnTo>
                    <a:pt x="374" y="204"/>
                  </a:lnTo>
                  <a:lnTo>
                    <a:pt x="374" y="198"/>
                  </a:lnTo>
                  <a:lnTo>
                    <a:pt x="385" y="186"/>
                  </a:lnTo>
                  <a:lnTo>
                    <a:pt x="396" y="144"/>
                  </a:lnTo>
                  <a:lnTo>
                    <a:pt x="396" y="180"/>
                  </a:lnTo>
                  <a:lnTo>
                    <a:pt x="407" y="174"/>
                  </a:lnTo>
                  <a:lnTo>
                    <a:pt x="418" y="210"/>
                  </a:lnTo>
                  <a:lnTo>
                    <a:pt x="429" y="234"/>
                  </a:lnTo>
                  <a:lnTo>
                    <a:pt x="440" y="144"/>
                  </a:lnTo>
                  <a:lnTo>
                    <a:pt x="451" y="120"/>
                  </a:lnTo>
                  <a:lnTo>
                    <a:pt x="462" y="198"/>
                  </a:lnTo>
                  <a:lnTo>
                    <a:pt x="462" y="150"/>
                  </a:lnTo>
                  <a:lnTo>
                    <a:pt x="473" y="204"/>
                  </a:lnTo>
                  <a:lnTo>
                    <a:pt x="484" y="162"/>
                  </a:lnTo>
                  <a:lnTo>
                    <a:pt x="495" y="228"/>
                  </a:lnTo>
                  <a:lnTo>
                    <a:pt x="495" y="150"/>
                  </a:lnTo>
                  <a:lnTo>
                    <a:pt x="506" y="126"/>
                  </a:lnTo>
                  <a:lnTo>
                    <a:pt x="517" y="132"/>
                  </a:lnTo>
                  <a:lnTo>
                    <a:pt x="528" y="144"/>
                  </a:lnTo>
                  <a:lnTo>
                    <a:pt x="528" y="192"/>
                  </a:lnTo>
                  <a:lnTo>
                    <a:pt x="539" y="216"/>
                  </a:lnTo>
                  <a:lnTo>
                    <a:pt x="550" y="228"/>
                  </a:lnTo>
                  <a:lnTo>
                    <a:pt x="561" y="126"/>
                  </a:lnTo>
                  <a:lnTo>
                    <a:pt x="561" y="138"/>
                  </a:lnTo>
                  <a:lnTo>
                    <a:pt x="572" y="126"/>
                  </a:lnTo>
                  <a:lnTo>
                    <a:pt x="583" y="186"/>
                  </a:lnTo>
                  <a:lnTo>
                    <a:pt x="583" y="222"/>
                  </a:lnTo>
                  <a:lnTo>
                    <a:pt x="594" y="240"/>
                  </a:lnTo>
                  <a:lnTo>
                    <a:pt x="605" y="204"/>
                  </a:lnTo>
                  <a:lnTo>
                    <a:pt x="616" y="150"/>
                  </a:lnTo>
                  <a:lnTo>
                    <a:pt x="616" y="168"/>
                  </a:lnTo>
                  <a:lnTo>
                    <a:pt x="627" y="156"/>
                  </a:lnTo>
                  <a:lnTo>
                    <a:pt x="638" y="198"/>
                  </a:lnTo>
                  <a:lnTo>
                    <a:pt x="649" y="264"/>
                  </a:lnTo>
                  <a:lnTo>
                    <a:pt x="649" y="234"/>
                  </a:lnTo>
                  <a:lnTo>
                    <a:pt x="660" y="192"/>
                  </a:lnTo>
                  <a:lnTo>
                    <a:pt x="671" y="102"/>
                  </a:lnTo>
                  <a:lnTo>
                    <a:pt x="682" y="162"/>
                  </a:lnTo>
                  <a:lnTo>
                    <a:pt x="682" y="120"/>
                  </a:lnTo>
                  <a:lnTo>
                    <a:pt x="693" y="150"/>
                  </a:lnTo>
                  <a:lnTo>
                    <a:pt x="704" y="78"/>
                  </a:lnTo>
                  <a:lnTo>
                    <a:pt x="715" y="18"/>
                  </a:lnTo>
                  <a:lnTo>
                    <a:pt x="715" y="0"/>
                  </a:lnTo>
                  <a:lnTo>
                    <a:pt x="726" y="132"/>
                  </a:lnTo>
                  <a:lnTo>
                    <a:pt x="737" y="42"/>
                  </a:lnTo>
                  <a:lnTo>
                    <a:pt x="748" y="48"/>
                  </a:lnTo>
                  <a:lnTo>
                    <a:pt x="748" y="54"/>
                  </a:lnTo>
                  <a:lnTo>
                    <a:pt x="759" y="24"/>
                  </a:lnTo>
                  <a:lnTo>
                    <a:pt x="770" y="24"/>
                  </a:lnTo>
                  <a:lnTo>
                    <a:pt x="770" y="156"/>
                  </a:lnTo>
                  <a:lnTo>
                    <a:pt x="782" y="66"/>
                  </a:lnTo>
                  <a:lnTo>
                    <a:pt x="793" y="84"/>
                  </a:lnTo>
                  <a:lnTo>
                    <a:pt x="804" y="42"/>
                  </a:lnTo>
                  <a:lnTo>
                    <a:pt x="815" y="60"/>
                  </a:lnTo>
                  <a:lnTo>
                    <a:pt x="826" y="78"/>
                  </a:lnTo>
                  <a:lnTo>
                    <a:pt x="837" y="84"/>
                  </a:lnTo>
                  <a:lnTo>
                    <a:pt x="837" y="90"/>
                  </a:lnTo>
                  <a:lnTo>
                    <a:pt x="848" y="108"/>
                  </a:lnTo>
                  <a:lnTo>
                    <a:pt x="859" y="102"/>
                  </a:lnTo>
                  <a:lnTo>
                    <a:pt x="870" y="78"/>
                  </a:lnTo>
                  <a:lnTo>
                    <a:pt x="870" y="108"/>
                  </a:lnTo>
                  <a:lnTo>
                    <a:pt x="881" y="126"/>
                  </a:lnTo>
                  <a:lnTo>
                    <a:pt x="892" y="84"/>
                  </a:lnTo>
                  <a:lnTo>
                    <a:pt x="903" y="156"/>
                  </a:lnTo>
                  <a:lnTo>
                    <a:pt x="903" y="186"/>
                  </a:lnTo>
                  <a:lnTo>
                    <a:pt x="914" y="102"/>
                  </a:lnTo>
                  <a:lnTo>
                    <a:pt x="925" y="90"/>
                  </a:lnTo>
                  <a:lnTo>
                    <a:pt x="936" y="84"/>
                  </a:lnTo>
                  <a:lnTo>
                    <a:pt x="947" y="90"/>
                  </a:lnTo>
                  <a:lnTo>
                    <a:pt x="958" y="114"/>
                  </a:lnTo>
                  <a:lnTo>
                    <a:pt x="958" y="60"/>
                  </a:lnTo>
                  <a:lnTo>
                    <a:pt x="969" y="78"/>
                  </a:lnTo>
                  <a:lnTo>
                    <a:pt x="980" y="108"/>
                  </a:lnTo>
                  <a:lnTo>
                    <a:pt x="991" y="60"/>
                  </a:lnTo>
                  <a:lnTo>
                    <a:pt x="991" y="108"/>
                  </a:lnTo>
                  <a:lnTo>
                    <a:pt x="1002" y="72"/>
                  </a:lnTo>
                  <a:lnTo>
                    <a:pt x="1013" y="36"/>
                  </a:lnTo>
                  <a:lnTo>
                    <a:pt x="1024" y="72"/>
                  </a:lnTo>
                  <a:lnTo>
                    <a:pt x="1035" y="72"/>
                  </a:lnTo>
                  <a:lnTo>
                    <a:pt x="1046" y="90"/>
                  </a:lnTo>
                  <a:lnTo>
                    <a:pt x="1057" y="108"/>
                  </a:lnTo>
                  <a:lnTo>
                    <a:pt x="1057" y="78"/>
                  </a:lnTo>
                </a:path>
              </a:pathLst>
            </a:custGeom>
            <a:noFill/>
            <a:ln w="1270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0" name="Freeform 234"/>
            <p:cNvSpPr>
              <a:spLocks/>
            </p:cNvSpPr>
            <p:nvPr/>
          </p:nvSpPr>
          <p:spPr bwMode="auto">
            <a:xfrm>
              <a:off x="3570288" y="4675187"/>
              <a:ext cx="1398587" cy="406400"/>
            </a:xfrm>
            <a:custGeom>
              <a:avLst/>
              <a:gdLst>
                <a:gd name="T0" fmla="*/ 38589604 w 1056"/>
                <a:gd name="T1" fmla="*/ 201886459 h 336"/>
                <a:gd name="T2" fmla="*/ 77179207 w 1056"/>
                <a:gd name="T3" fmla="*/ 193108948 h 336"/>
                <a:gd name="T4" fmla="*/ 115770146 w 1056"/>
                <a:gd name="T5" fmla="*/ 272107758 h 336"/>
                <a:gd name="T6" fmla="*/ 154359739 w 1056"/>
                <a:gd name="T7" fmla="*/ 289663989 h 336"/>
                <a:gd name="T8" fmla="*/ 212244833 w 1056"/>
                <a:gd name="T9" fmla="*/ 289663989 h 336"/>
                <a:gd name="T10" fmla="*/ 250834426 w 1056"/>
                <a:gd name="T11" fmla="*/ 175553926 h 336"/>
                <a:gd name="T12" fmla="*/ 289424020 w 1056"/>
                <a:gd name="T13" fmla="*/ 228220202 h 336"/>
                <a:gd name="T14" fmla="*/ 328013613 w 1056"/>
                <a:gd name="T15" fmla="*/ 140442634 h 336"/>
                <a:gd name="T16" fmla="*/ 385898748 w 1056"/>
                <a:gd name="T17" fmla="*/ 263330247 h 336"/>
                <a:gd name="T18" fmla="*/ 424488341 w 1056"/>
                <a:gd name="T19" fmla="*/ 149220145 h 336"/>
                <a:gd name="T20" fmla="*/ 463079259 w 1056"/>
                <a:gd name="T21" fmla="*/ 166776415 h 336"/>
                <a:gd name="T22" fmla="*/ 501668852 w 1056"/>
                <a:gd name="T23" fmla="*/ 201886459 h 336"/>
                <a:gd name="T24" fmla="*/ 540258446 w 1056"/>
                <a:gd name="T25" fmla="*/ 166776415 h 336"/>
                <a:gd name="T26" fmla="*/ 598143498 w 1056"/>
                <a:gd name="T27" fmla="*/ 236997713 h 336"/>
                <a:gd name="T28" fmla="*/ 636733091 w 1056"/>
                <a:gd name="T29" fmla="*/ 166776415 h 336"/>
                <a:gd name="T30" fmla="*/ 675322685 w 1056"/>
                <a:gd name="T31" fmla="*/ 184331437 h 336"/>
                <a:gd name="T32" fmla="*/ 713913768 w 1056"/>
                <a:gd name="T33" fmla="*/ 131665123 h 336"/>
                <a:gd name="T34" fmla="*/ 771797496 w 1056"/>
                <a:gd name="T35" fmla="*/ 35111263 h 336"/>
                <a:gd name="T36" fmla="*/ 810388414 w 1056"/>
                <a:gd name="T37" fmla="*/ 114110101 h 336"/>
                <a:gd name="T38" fmla="*/ 848978007 w 1056"/>
                <a:gd name="T39" fmla="*/ 61443806 h 336"/>
                <a:gd name="T40" fmla="*/ 887567600 w 1056"/>
                <a:gd name="T41" fmla="*/ 245775224 h 336"/>
                <a:gd name="T42" fmla="*/ 945452652 w 1056"/>
                <a:gd name="T43" fmla="*/ 166776415 h 336"/>
                <a:gd name="T44" fmla="*/ 984042246 w 1056"/>
                <a:gd name="T45" fmla="*/ 228220202 h 336"/>
                <a:gd name="T46" fmla="*/ 1041927298 w 1056"/>
                <a:gd name="T47" fmla="*/ 228220202 h 336"/>
                <a:gd name="T48" fmla="*/ 1080516891 w 1056"/>
                <a:gd name="T49" fmla="*/ 272107758 h 336"/>
                <a:gd name="T50" fmla="*/ 1119107809 w 1056"/>
                <a:gd name="T51" fmla="*/ 403774128 h 336"/>
                <a:gd name="T52" fmla="*/ 1157697403 w 1056"/>
                <a:gd name="T53" fmla="*/ 333551620 h 336"/>
                <a:gd name="T54" fmla="*/ 1215582455 w 1056"/>
                <a:gd name="T55" fmla="*/ 465217916 h 336"/>
                <a:gd name="T56" fmla="*/ 1254172048 w 1056"/>
                <a:gd name="T57" fmla="*/ 491550449 h 336"/>
                <a:gd name="T58" fmla="*/ 1312057100 w 1056"/>
                <a:gd name="T59" fmla="*/ 421329151 h 336"/>
                <a:gd name="T60" fmla="*/ 1350646694 w 1056"/>
                <a:gd name="T61" fmla="*/ 377440385 h 336"/>
                <a:gd name="T62" fmla="*/ 1389236618 w 1056"/>
                <a:gd name="T63" fmla="*/ 377440385 h 336"/>
                <a:gd name="T64" fmla="*/ 1427826211 w 1056"/>
                <a:gd name="T65" fmla="*/ 236997713 h 336"/>
                <a:gd name="T66" fmla="*/ 1485711264 w 1056"/>
                <a:gd name="T67" fmla="*/ 166776415 h 336"/>
                <a:gd name="T68" fmla="*/ 1524300857 w 1056"/>
                <a:gd name="T69" fmla="*/ 184331437 h 336"/>
                <a:gd name="T70" fmla="*/ 1562891775 w 1056"/>
                <a:gd name="T71" fmla="*/ 236997713 h 336"/>
                <a:gd name="T72" fmla="*/ 1601481368 w 1056"/>
                <a:gd name="T73" fmla="*/ 272107758 h 336"/>
                <a:gd name="T74" fmla="*/ 1659366420 w 1056"/>
                <a:gd name="T75" fmla="*/ 324774109 h 336"/>
                <a:gd name="T76" fmla="*/ 1697956014 w 1056"/>
                <a:gd name="T77" fmla="*/ 438884173 h 336"/>
                <a:gd name="T78" fmla="*/ 1755841066 w 1056"/>
                <a:gd name="T79" fmla="*/ 394995408 h 336"/>
                <a:gd name="T80" fmla="*/ 1794430659 w 1056"/>
                <a:gd name="T81" fmla="*/ 359885363 h 336"/>
                <a:gd name="T82" fmla="*/ 1833020253 w 1056"/>
                <a:gd name="T83" fmla="*/ 394995408 h 3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56"/>
                <a:gd name="T127" fmla="*/ 0 h 336"/>
                <a:gd name="T128" fmla="*/ 1056 w 1056"/>
                <a:gd name="T129" fmla="*/ 336 h 3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56" h="336">
                  <a:moveTo>
                    <a:pt x="0" y="126"/>
                  </a:moveTo>
                  <a:lnTo>
                    <a:pt x="11" y="126"/>
                  </a:lnTo>
                  <a:lnTo>
                    <a:pt x="22" y="138"/>
                  </a:lnTo>
                  <a:lnTo>
                    <a:pt x="33" y="138"/>
                  </a:lnTo>
                  <a:lnTo>
                    <a:pt x="33" y="156"/>
                  </a:lnTo>
                  <a:lnTo>
                    <a:pt x="44" y="132"/>
                  </a:lnTo>
                  <a:lnTo>
                    <a:pt x="55" y="162"/>
                  </a:lnTo>
                  <a:lnTo>
                    <a:pt x="66" y="216"/>
                  </a:lnTo>
                  <a:lnTo>
                    <a:pt x="66" y="186"/>
                  </a:lnTo>
                  <a:lnTo>
                    <a:pt x="77" y="144"/>
                  </a:lnTo>
                  <a:lnTo>
                    <a:pt x="88" y="132"/>
                  </a:lnTo>
                  <a:lnTo>
                    <a:pt x="88" y="198"/>
                  </a:lnTo>
                  <a:lnTo>
                    <a:pt x="99" y="144"/>
                  </a:lnTo>
                  <a:lnTo>
                    <a:pt x="110" y="144"/>
                  </a:lnTo>
                  <a:lnTo>
                    <a:pt x="121" y="198"/>
                  </a:lnTo>
                  <a:lnTo>
                    <a:pt x="121" y="156"/>
                  </a:lnTo>
                  <a:lnTo>
                    <a:pt x="132" y="108"/>
                  </a:lnTo>
                  <a:lnTo>
                    <a:pt x="143" y="120"/>
                  </a:lnTo>
                  <a:lnTo>
                    <a:pt x="154" y="102"/>
                  </a:lnTo>
                  <a:lnTo>
                    <a:pt x="154" y="180"/>
                  </a:lnTo>
                  <a:lnTo>
                    <a:pt x="165" y="156"/>
                  </a:lnTo>
                  <a:lnTo>
                    <a:pt x="176" y="96"/>
                  </a:lnTo>
                  <a:lnTo>
                    <a:pt x="187" y="114"/>
                  </a:lnTo>
                  <a:lnTo>
                    <a:pt x="187" y="96"/>
                  </a:lnTo>
                  <a:lnTo>
                    <a:pt x="198" y="102"/>
                  </a:lnTo>
                  <a:lnTo>
                    <a:pt x="209" y="132"/>
                  </a:lnTo>
                  <a:lnTo>
                    <a:pt x="220" y="180"/>
                  </a:lnTo>
                  <a:lnTo>
                    <a:pt x="220" y="108"/>
                  </a:lnTo>
                  <a:lnTo>
                    <a:pt x="231" y="126"/>
                  </a:lnTo>
                  <a:lnTo>
                    <a:pt x="242" y="102"/>
                  </a:lnTo>
                  <a:lnTo>
                    <a:pt x="253" y="174"/>
                  </a:lnTo>
                  <a:lnTo>
                    <a:pt x="253" y="150"/>
                  </a:lnTo>
                  <a:lnTo>
                    <a:pt x="264" y="114"/>
                  </a:lnTo>
                  <a:lnTo>
                    <a:pt x="275" y="120"/>
                  </a:lnTo>
                  <a:lnTo>
                    <a:pt x="275" y="150"/>
                  </a:lnTo>
                  <a:lnTo>
                    <a:pt x="286" y="138"/>
                  </a:lnTo>
                  <a:lnTo>
                    <a:pt x="297" y="156"/>
                  </a:lnTo>
                  <a:lnTo>
                    <a:pt x="308" y="156"/>
                  </a:lnTo>
                  <a:lnTo>
                    <a:pt x="308" y="114"/>
                  </a:lnTo>
                  <a:lnTo>
                    <a:pt x="319" y="126"/>
                  </a:lnTo>
                  <a:lnTo>
                    <a:pt x="330" y="114"/>
                  </a:lnTo>
                  <a:lnTo>
                    <a:pt x="341" y="162"/>
                  </a:lnTo>
                  <a:lnTo>
                    <a:pt x="341" y="198"/>
                  </a:lnTo>
                  <a:lnTo>
                    <a:pt x="352" y="108"/>
                  </a:lnTo>
                  <a:lnTo>
                    <a:pt x="363" y="114"/>
                  </a:lnTo>
                  <a:lnTo>
                    <a:pt x="374" y="90"/>
                  </a:lnTo>
                  <a:lnTo>
                    <a:pt x="374" y="102"/>
                  </a:lnTo>
                  <a:lnTo>
                    <a:pt x="385" y="126"/>
                  </a:lnTo>
                  <a:lnTo>
                    <a:pt x="396" y="102"/>
                  </a:lnTo>
                  <a:lnTo>
                    <a:pt x="407" y="132"/>
                  </a:lnTo>
                  <a:lnTo>
                    <a:pt x="407" y="90"/>
                  </a:lnTo>
                  <a:lnTo>
                    <a:pt x="418" y="66"/>
                  </a:lnTo>
                  <a:lnTo>
                    <a:pt x="429" y="60"/>
                  </a:lnTo>
                  <a:lnTo>
                    <a:pt x="440" y="24"/>
                  </a:lnTo>
                  <a:lnTo>
                    <a:pt x="440" y="0"/>
                  </a:lnTo>
                  <a:lnTo>
                    <a:pt x="451" y="30"/>
                  </a:lnTo>
                  <a:lnTo>
                    <a:pt x="462" y="78"/>
                  </a:lnTo>
                  <a:lnTo>
                    <a:pt x="462" y="66"/>
                  </a:lnTo>
                  <a:lnTo>
                    <a:pt x="473" y="78"/>
                  </a:lnTo>
                  <a:lnTo>
                    <a:pt x="484" y="42"/>
                  </a:lnTo>
                  <a:lnTo>
                    <a:pt x="495" y="60"/>
                  </a:lnTo>
                  <a:lnTo>
                    <a:pt x="495" y="66"/>
                  </a:lnTo>
                  <a:lnTo>
                    <a:pt x="506" y="168"/>
                  </a:lnTo>
                  <a:lnTo>
                    <a:pt x="517" y="102"/>
                  </a:lnTo>
                  <a:lnTo>
                    <a:pt x="528" y="108"/>
                  </a:lnTo>
                  <a:lnTo>
                    <a:pt x="539" y="114"/>
                  </a:lnTo>
                  <a:lnTo>
                    <a:pt x="550" y="132"/>
                  </a:lnTo>
                  <a:lnTo>
                    <a:pt x="561" y="126"/>
                  </a:lnTo>
                  <a:lnTo>
                    <a:pt x="561" y="156"/>
                  </a:lnTo>
                  <a:lnTo>
                    <a:pt x="572" y="162"/>
                  </a:lnTo>
                  <a:lnTo>
                    <a:pt x="583" y="120"/>
                  </a:lnTo>
                  <a:lnTo>
                    <a:pt x="594" y="156"/>
                  </a:lnTo>
                  <a:lnTo>
                    <a:pt x="594" y="192"/>
                  </a:lnTo>
                  <a:lnTo>
                    <a:pt x="605" y="216"/>
                  </a:lnTo>
                  <a:lnTo>
                    <a:pt x="616" y="186"/>
                  </a:lnTo>
                  <a:lnTo>
                    <a:pt x="627" y="240"/>
                  </a:lnTo>
                  <a:lnTo>
                    <a:pt x="627" y="276"/>
                  </a:lnTo>
                  <a:lnTo>
                    <a:pt x="638" y="276"/>
                  </a:lnTo>
                  <a:lnTo>
                    <a:pt x="649" y="246"/>
                  </a:lnTo>
                  <a:lnTo>
                    <a:pt x="660" y="252"/>
                  </a:lnTo>
                  <a:lnTo>
                    <a:pt x="660" y="228"/>
                  </a:lnTo>
                  <a:lnTo>
                    <a:pt x="671" y="288"/>
                  </a:lnTo>
                  <a:lnTo>
                    <a:pt x="682" y="294"/>
                  </a:lnTo>
                  <a:lnTo>
                    <a:pt x="693" y="318"/>
                  </a:lnTo>
                  <a:lnTo>
                    <a:pt x="704" y="294"/>
                  </a:lnTo>
                  <a:lnTo>
                    <a:pt x="715" y="264"/>
                  </a:lnTo>
                  <a:lnTo>
                    <a:pt x="715" y="336"/>
                  </a:lnTo>
                  <a:lnTo>
                    <a:pt x="726" y="294"/>
                  </a:lnTo>
                  <a:lnTo>
                    <a:pt x="737" y="252"/>
                  </a:lnTo>
                  <a:lnTo>
                    <a:pt x="748" y="288"/>
                  </a:lnTo>
                  <a:lnTo>
                    <a:pt x="748" y="276"/>
                  </a:lnTo>
                  <a:lnTo>
                    <a:pt x="759" y="288"/>
                  </a:lnTo>
                  <a:lnTo>
                    <a:pt x="770" y="258"/>
                  </a:lnTo>
                  <a:lnTo>
                    <a:pt x="781" y="270"/>
                  </a:lnTo>
                  <a:lnTo>
                    <a:pt x="781" y="252"/>
                  </a:lnTo>
                  <a:lnTo>
                    <a:pt x="792" y="258"/>
                  </a:lnTo>
                  <a:lnTo>
                    <a:pt x="803" y="156"/>
                  </a:lnTo>
                  <a:lnTo>
                    <a:pt x="814" y="144"/>
                  </a:lnTo>
                  <a:lnTo>
                    <a:pt x="814" y="162"/>
                  </a:lnTo>
                  <a:lnTo>
                    <a:pt x="825" y="150"/>
                  </a:lnTo>
                  <a:lnTo>
                    <a:pt x="836" y="192"/>
                  </a:lnTo>
                  <a:lnTo>
                    <a:pt x="847" y="114"/>
                  </a:lnTo>
                  <a:lnTo>
                    <a:pt x="847" y="144"/>
                  </a:lnTo>
                  <a:lnTo>
                    <a:pt x="858" y="144"/>
                  </a:lnTo>
                  <a:lnTo>
                    <a:pt x="869" y="126"/>
                  </a:lnTo>
                  <a:lnTo>
                    <a:pt x="869" y="156"/>
                  </a:lnTo>
                  <a:lnTo>
                    <a:pt x="880" y="132"/>
                  </a:lnTo>
                  <a:lnTo>
                    <a:pt x="891" y="162"/>
                  </a:lnTo>
                  <a:lnTo>
                    <a:pt x="902" y="126"/>
                  </a:lnTo>
                  <a:lnTo>
                    <a:pt x="902" y="132"/>
                  </a:lnTo>
                  <a:lnTo>
                    <a:pt x="913" y="186"/>
                  </a:lnTo>
                  <a:lnTo>
                    <a:pt x="924" y="222"/>
                  </a:lnTo>
                  <a:lnTo>
                    <a:pt x="935" y="198"/>
                  </a:lnTo>
                  <a:lnTo>
                    <a:pt x="946" y="222"/>
                  </a:lnTo>
                  <a:lnTo>
                    <a:pt x="957" y="240"/>
                  </a:lnTo>
                  <a:lnTo>
                    <a:pt x="968" y="282"/>
                  </a:lnTo>
                  <a:lnTo>
                    <a:pt x="968" y="300"/>
                  </a:lnTo>
                  <a:lnTo>
                    <a:pt x="979" y="258"/>
                  </a:lnTo>
                  <a:lnTo>
                    <a:pt x="990" y="282"/>
                  </a:lnTo>
                  <a:lnTo>
                    <a:pt x="1001" y="270"/>
                  </a:lnTo>
                  <a:lnTo>
                    <a:pt x="1001" y="240"/>
                  </a:lnTo>
                  <a:lnTo>
                    <a:pt x="1012" y="294"/>
                  </a:lnTo>
                  <a:lnTo>
                    <a:pt x="1023" y="246"/>
                  </a:lnTo>
                  <a:lnTo>
                    <a:pt x="1034" y="258"/>
                  </a:lnTo>
                  <a:lnTo>
                    <a:pt x="1034" y="282"/>
                  </a:lnTo>
                  <a:lnTo>
                    <a:pt x="1045" y="270"/>
                  </a:lnTo>
                  <a:lnTo>
                    <a:pt x="1056" y="276"/>
                  </a:lnTo>
                  <a:lnTo>
                    <a:pt x="1056" y="282"/>
                  </a:lnTo>
                </a:path>
              </a:pathLst>
            </a:custGeom>
            <a:noFill/>
            <a:ln w="1270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1" name="Freeform 235"/>
            <p:cNvSpPr>
              <a:spLocks/>
            </p:cNvSpPr>
            <p:nvPr/>
          </p:nvSpPr>
          <p:spPr bwMode="auto">
            <a:xfrm>
              <a:off x="4968875" y="4733925"/>
              <a:ext cx="1400175" cy="354012"/>
            </a:xfrm>
            <a:custGeom>
              <a:avLst/>
              <a:gdLst>
                <a:gd name="T0" fmla="*/ 38677175 w 1056"/>
                <a:gd name="T1" fmla="*/ 339279571 h 294"/>
                <a:gd name="T2" fmla="*/ 77355676 w 1056"/>
                <a:gd name="T3" fmla="*/ 339279571 h 294"/>
                <a:gd name="T4" fmla="*/ 116032861 w 1056"/>
                <a:gd name="T5" fmla="*/ 382776069 h 294"/>
                <a:gd name="T6" fmla="*/ 174048650 w 1056"/>
                <a:gd name="T7" fmla="*/ 365377711 h 294"/>
                <a:gd name="T8" fmla="*/ 212727140 w 1056"/>
                <a:gd name="T9" fmla="*/ 339279571 h 294"/>
                <a:gd name="T10" fmla="*/ 251404305 w 1056"/>
                <a:gd name="T11" fmla="*/ 408875412 h 294"/>
                <a:gd name="T12" fmla="*/ 290081470 w 1056"/>
                <a:gd name="T13" fmla="*/ 113093579 h 294"/>
                <a:gd name="T14" fmla="*/ 328759960 w 1056"/>
                <a:gd name="T15" fmla="*/ 86994236 h 294"/>
                <a:gd name="T16" fmla="*/ 386775790 w 1056"/>
                <a:gd name="T17" fmla="*/ 165289895 h 294"/>
                <a:gd name="T18" fmla="*/ 425452955 w 1056"/>
                <a:gd name="T19" fmla="*/ 34797930 h 294"/>
                <a:gd name="T20" fmla="*/ 464131445 w 1056"/>
                <a:gd name="T21" fmla="*/ 78295640 h 294"/>
                <a:gd name="T22" fmla="*/ 522147192 w 1056"/>
                <a:gd name="T23" fmla="*/ 330579790 h 294"/>
                <a:gd name="T24" fmla="*/ 560824357 w 1056"/>
                <a:gd name="T25" fmla="*/ 191388034 h 294"/>
                <a:gd name="T26" fmla="*/ 618841430 w 1056"/>
                <a:gd name="T27" fmla="*/ 60896078 h 294"/>
                <a:gd name="T28" fmla="*/ 657518594 w 1056"/>
                <a:gd name="T29" fmla="*/ 130491937 h 294"/>
                <a:gd name="T30" fmla="*/ 696197251 w 1056"/>
                <a:gd name="T31" fmla="*/ 69595859 h 294"/>
                <a:gd name="T32" fmla="*/ 734874415 w 1056"/>
                <a:gd name="T33" fmla="*/ 113093579 h 294"/>
                <a:gd name="T34" fmla="*/ 773551580 w 1056"/>
                <a:gd name="T35" fmla="*/ 121792156 h 294"/>
                <a:gd name="T36" fmla="*/ 831568653 w 1056"/>
                <a:gd name="T37" fmla="*/ 113093579 h 294"/>
                <a:gd name="T38" fmla="*/ 870245817 w 1056"/>
                <a:gd name="T39" fmla="*/ 95694017 h 294"/>
                <a:gd name="T40" fmla="*/ 908922982 w 1056"/>
                <a:gd name="T41" fmla="*/ 26098149 h 294"/>
                <a:gd name="T42" fmla="*/ 947601473 w 1056"/>
                <a:gd name="T43" fmla="*/ 43497720 h 294"/>
                <a:gd name="T44" fmla="*/ 986278637 w 1056"/>
                <a:gd name="T45" fmla="*/ 104393798 h 294"/>
                <a:gd name="T46" fmla="*/ 1044294384 w 1056"/>
                <a:gd name="T47" fmla="*/ 78295640 h 294"/>
                <a:gd name="T48" fmla="*/ 1082972875 w 1056"/>
                <a:gd name="T49" fmla="*/ 60896078 h 294"/>
                <a:gd name="T50" fmla="*/ 1121650039 w 1056"/>
                <a:gd name="T51" fmla="*/ 313180153 h 294"/>
                <a:gd name="T52" fmla="*/ 1160327204 w 1056"/>
                <a:gd name="T53" fmla="*/ 252284094 h 294"/>
                <a:gd name="T54" fmla="*/ 1218344277 w 1056"/>
                <a:gd name="T55" fmla="*/ 78295640 h 294"/>
                <a:gd name="T56" fmla="*/ 1257021442 w 1056"/>
                <a:gd name="T57" fmla="*/ 17398363 h 294"/>
                <a:gd name="T58" fmla="*/ 1295698606 w 1056"/>
                <a:gd name="T59" fmla="*/ 69595859 h 294"/>
                <a:gd name="T60" fmla="*/ 1334377097 w 1056"/>
                <a:gd name="T61" fmla="*/ 0 h 294"/>
                <a:gd name="T62" fmla="*/ 1373054262 w 1056"/>
                <a:gd name="T63" fmla="*/ 69595859 h 294"/>
                <a:gd name="T64" fmla="*/ 1431070340 w 1056"/>
                <a:gd name="T65" fmla="*/ 156590076 h 294"/>
                <a:gd name="T66" fmla="*/ 1469748831 w 1056"/>
                <a:gd name="T67" fmla="*/ 226185955 h 294"/>
                <a:gd name="T68" fmla="*/ 1508425995 w 1056"/>
                <a:gd name="T69" fmla="*/ 113093579 h 294"/>
                <a:gd name="T70" fmla="*/ 1547103160 w 1056"/>
                <a:gd name="T71" fmla="*/ 34797930 h 294"/>
                <a:gd name="T72" fmla="*/ 1605120233 w 1056"/>
                <a:gd name="T73" fmla="*/ 26098149 h 294"/>
                <a:gd name="T74" fmla="*/ 1643797397 w 1056"/>
                <a:gd name="T75" fmla="*/ 69595859 h 294"/>
                <a:gd name="T76" fmla="*/ 1682474562 w 1056"/>
                <a:gd name="T77" fmla="*/ 86994236 h 294"/>
                <a:gd name="T78" fmla="*/ 1721153053 w 1056"/>
                <a:gd name="T79" fmla="*/ 8699783 h 294"/>
                <a:gd name="T80" fmla="*/ 1759830217 w 1056"/>
                <a:gd name="T81" fmla="*/ 147890295 h 294"/>
                <a:gd name="T82" fmla="*/ 1817847290 w 1056"/>
                <a:gd name="T83" fmla="*/ 69595859 h 2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56"/>
                <a:gd name="T127" fmla="*/ 0 h 294"/>
                <a:gd name="T128" fmla="*/ 1056 w 1056"/>
                <a:gd name="T129" fmla="*/ 294 h 2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56" h="294">
                  <a:moveTo>
                    <a:pt x="0" y="234"/>
                  </a:moveTo>
                  <a:lnTo>
                    <a:pt x="11" y="258"/>
                  </a:lnTo>
                  <a:lnTo>
                    <a:pt x="22" y="234"/>
                  </a:lnTo>
                  <a:lnTo>
                    <a:pt x="33" y="216"/>
                  </a:lnTo>
                  <a:lnTo>
                    <a:pt x="33" y="246"/>
                  </a:lnTo>
                  <a:lnTo>
                    <a:pt x="44" y="234"/>
                  </a:lnTo>
                  <a:lnTo>
                    <a:pt x="55" y="228"/>
                  </a:lnTo>
                  <a:lnTo>
                    <a:pt x="66" y="210"/>
                  </a:lnTo>
                  <a:lnTo>
                    <a:pt x="66" y="264"/>
                  </a:lnTo>
                  <a:lnTo>
                    <a:pt x="77" y="270"/>
                  </a:lnTo>
                  <a:lnTo>
                    <a:pt x="88" y="282"/>
                  </a:lnTo>
                  <a:lnTo>
                    <a:pt x="99" y="252"/>
                  </a:lnTo>
                  <a:lnTo>
                    <a:pt x="99" y="246"/>
                  </a:lnTo>
                  <a:lnTo>
                    <a:pt x="110" y="264"/>
                  </a:lnTo>
                  <a:lnTo>
                    <a:pt x="121" y="234"/>
                  </a:lnTo>
                  <a:lnTo>
                    <a:pt x="132" y="294"/>
                  </a:lnTo>
                  <a:lnTo>
                    <a:pt x="132" y="282"/>
                  </a:lnTo>
                  <a:lnTo>
                    <a:pt x="143" y="282"/>
                  </a:lnTo>
                  <a:lnTo>
                    <a:pt x="154" y="84"/>
                  </a:lnTo>
                  <a:lnTo>
                    <a:pt x="165" y="198"/>
                  </a:lnTo>
                  <a:lnTo>
                    <a:pt x="165" y="78"/>
                  </a:lnTo>
                  <a:lnTo>
                    <a:pt x="176" y="48"/>
                  </a:lnTo>
                  <a:lnTo>
                    <a:pt x="187" y="78"/>
                  </a:lnTo>
                  <a:lnTo>
                    <a:pt x="187" y="60"/>
                  </a:lnTo>
                  <a:lnTo>
                    <a:pt x="198" y="48"/>
                  </a:lnTo>
                  <a:lnTo>
                    <a:pt x="209" y="114"/>
                  </a:lnTo>
                  <a:lnTo>
                    <a:pt x="220" y="114"/>
                  </a:lnTo>
                  <a:lnTo>
                    <a:pt x="220" y="48"/>
                  </a:lnTo>
                  <a:lnTo>
                    <a:pt x="231" y="42"/>
                  </a:lnTo>
                  <a:lnTo>
                    <a:pt x="242" y="24"/>
                  </a:lnTo>
                  <a:lnTo>
                    <a:pt x="253" y="6"/>
                  </a:lnTo>
                  <a:lnTo>
                    <a:pt x="253" y="174"/>
                  </a:lnTo>
                  <a:lnTo>
                    <a:pt x="264" y="54"/>
                  </a:lnTo>
                  <a:lnTo>
                    <a:pt x="275" y="72"/>
                  </a:lnTo>
                  <a:lnTo>
                    <a:pt x="286" y="138"/>
                  </a:lnTo>
                  <a:lnTo>
                    <a:pt x="297" y="228"/>
                  </a:lnTo>
                  <a:lnTo>
                    <a:pt x="308" y="156"/>
                  </a:lnTo>
                  <a:lnTo>
                    <a:pt x="319" y="186"/>
                  </a:lnTo>
                  <a:lnTo>
                    <a:pt x="319" y="132"/>
                  </a:lnTo>
                  <a:lnTo>
                    <a:pt x="330" y="66"/>
                  </a:lnTo>
                  <a:lnTo>
                    <a:pt x="341" y="30"/>
                  </a:lnTo>
                  <a:lnTo>
                    <a:pt x="352" y="42"/>
                  </a:lnTo>
                  <a:lnTo>
                    <a:pt x="352" y="54"/>
                  </a:lnTo>
                  <a:lnTo>
                    <a:pt x="363" y="42"/>
                  </a:lnTo>
                  <a:lnTo>
                    <a:pt x="374" y="90"/>
                  </a:lnTo>
                  <a:lnTo>
                    <a:pt x="374" y="60"/>
                  </a:lnTo>
                  <a:lnTo>
                    <a:pt x="385" y="96"/>
                  </a:lnTo>
                  <a:lnTo>
                    <a:pt x="396" y="48"/>
                  </a:lnTo>
                  <a:lnTo>
                    <a:pt x="407" y="36"/>
                  </a:lnTo>
                  <a:lnTo>
                    <a:pt x="407" y="66"/>
                  </a:lnTo>
                  <a:lnTo>
                    <a:pt x="418" y="78"/>
                  </a:lnTo>
                  <a:lnTo>
                    <a:pt x="429" y="66"/>
                  </a:lnTo>
                  <a:lnTo>
                    <a:pt x="440" y="42"/>
                  </a:lnTo>
                  <a:lnTo>
                    <a:pt x="440" y="84"/>
                  </a:lnTo>
                  <a:lnTo>
                    <a:pt x="451" y="144"/>
                  </a:lnTo>
                  <a:lnTo>
                    <a:pt x="462" y="228"/>
                  </a:lnTo>
                  <a:lnTo>
                    <a:pt x="473" y="78"/>
                  </a:lnTo>
                  <a:lnTo>
                    <a:pt x="473" y="144"/>
                  </a:lnTo>
                  <a:lnTo>
                    <a:pt x="484" y="108"/>
                  </a:lnTo>
                  <a:lnTo>
                    <a:pt x="495" y="66"/>
                  </a:lnTo>
                  <a:lnTo>
                    <a:pt x="506" y="42"/>
                  </a:lnTo>
                  <a:lnTo>
                    <a:pt x="506" y="18"/>
                  </a:lnTo>
                  <a:lnTo>
                    <a:pt x="517" y="18"/>
                  </a:lnTo>
                  <a:lnTo>
                    <a:pt x="528" y="42"/>
                  </a:lnTo>
                  <a:lnTo>
                    <a:pt x="539" y="48"/>
                  </a:lnTo>
                  <a:lnTo>
                    <a:pt x="539" y="30"/>
                  </a:lnTo>
                  <a:lnTo>
                    <a:pt x="550" y="72"/>
                  </a:lnTo>
                  <a:lnTo>
                    <a:pt x="561" y="78"/>
                  </a:lnTo>
                  <a:lnTo>
                    <a:pt x="561" y="72"/>
                  </a:lnTo>
                  <a:lnTo>
                    <a:pt x="572" y="42"/>
                  </a:lnTo>
                  <a:lnTo>
                    <a:pt x="583" y="36"/>
                  </a:lnTo>
                  <a:lnTo>
                    <a:pt x="594" y="54"/>
                  </a:lnTo>
                  <a:lnTo>
                    <a:pt x="594" y="60"/>
                  </a:lnTo>
                  <a:lnTo>
                    <a:pt x="605" y="54"/>
                  </a:lnTo>
                  <a:lnTo>
                    <a:pt x="616" y="42"/>
                  </a:lnTo>
                  <a:lnTo>
                    <a:pt x="627" y="78"/>
                  </a:lnTo>
                  <a:lnTo>
                    <a:pt x="627" y="132"/>
                  </a:lnTo>
                  <a:lnTo>
                    <a:pt x="638" y="216"/>
                  </a:lnTo>
                  <a:lnTo>
                    <a:pt x="649" y="126"/>
                  </a:lnTo>
                  <a:lnTo>
                    <a:pt x="660" y="162"/>
                  </a:lnTo>
                  <a:lnTo>
                    <a:pt x="660" y="174"/>
                  </a:lnTo>
                  <a:lnTo>
                    <a:pt x="671" y="96"/>
                  </a:lnTo>
                  <a:lnTo>
                    <a:pt x="682" y="42"/>
                  </a:lnTo>
                  <a:lnTo>
                    <a:pt x="693" y="54"/>
                  </a:lnTo>
                  <a:lnTo>
                    <a:pt x="693" y="6"/>
                  </a:lnTo>
                  <a:lnTo>
                    <a:pt x="704" y="6"/>
                  </a:lnTo>
                  <a:lnTo>
                    <a:pt x="715" y="12"/>
                  </a:lnTo>
                  <a:lnTo>
                    <a:pt x="726" y="6"/>
                  </a:lnTo>
                  <a:lnTo>
                    <a:pt x="726" y="12"/>
                  </a:lnTo>
                  <a:lnTo>
                    <a:pt x="737" y="48"/>
                  </a:lnTo>
                  <a:lnTo>
                    <a:pt x="748" y="66"/>
                  </a:lnTo>
                  <a:lnTo>
                    <a:pt x="748" y="48"/>
                  </a:lnTo>
                  <a:lnTo>
                    <a:pt x="759" y="0"/>
                  </a:lnTo>
                  <a:lnTo>
                    <a:pt x="770" y="60"/>
                  </a:lnTo>
                  <a:lnTo>
                    <a:pt x="781" y="24"/>
                  </a:lnTo>
                  <a:lnTo>
                    <a:pt x="781" y="48"/>
                  </a:lnTo>
                  <a:lnTo>
                    <a:pt x="792" y="36"/>
                  </a:lnTo>
                  <a:lnTo>
                    <a:pt x="803" y="48"/>
                  </a:lnTo>
                  <a:lnTo>
                    <a:pt x="814" y="108"/>
                  </a:lnTo>
                  <a:lnTo>
                    <a:pt x="814" y="204"/>
                  </a:lnTo>
                  <a:lnTo>
                    <a:pt x="825" y="234"/>
                  </a:lnTo>
                  <a:lnTo>
                    <a:pt x="836" y="156"/>
                  </a:lnTo>
                  <a:lnTo>
                    <a:pt x="847" y="162"/>
                  </a:lnTo>
                  <a:lnTo>
                    <a:pt x="847" y="114"/>
                  </a:lnTo>
                  <a:lnTo>
                    <a:pt x="858" y="78"/>
                  </a:lnTo>
                  <a:lnTo>
                    <a:pt x="869" y="90"/>
                  </a:lnTo>
                  <a:lnTo>
                    <a:pt x="880" y="60"/>
                  </a:lnTo>
                  <a:lnTo>
                    <a:pt x="880" y="24"/>
                  </a:lnTo>
                  <a:lnTo>
                    <a:pt x="891" y="36"/>
                  </a:lnTo>
                  <a:lnTo>
                    <a:pt x="902" y="36"/>
                  </a:lnTo>
                  <a:lnTo>
                    <a:pt x="913" y="18"/>
                  </a:lnTo>
                  <a:lnTo>
                    <a:pt x="913" y="54"/>
                  </a:lnTo>
                  <a:lnTo>
                    <a:pt x="924" y="30"/>
                  </a:lnTo>
                  <a:lnTo>
                    <a:pt x="935" y="48"/>
                  </a:lnTo>
                  <a:lnTo>
                    <a:pt x="935" y="36"/>
                  </a:lnTo>
                  <a:lnTo>
                    <a:pt x="946" y="6"/>
                  </a:lnTo>
                  <a:lnTo>
                    <a:pt x="957" y="60"/>
                  </a:lnTo>
                  <a:lnTo>
                    <a:pt x="968" y="12"/>
                  </a:lnTo>
                  <a:lnTo>
                    <a:pt x="968" y="18"/>
                  </a:lnTo>
                  <a:lnTo>
                    <a:pt x="979" y="6"/>
                  </a:lnTo>
                  <a:lnTo>
                    <a:pt x="990" y="12"/>
                  </a:lnTo>
                  <a:lnTo>
                    <a:pt x="1001" y="48"/>
                  </a:lnTo>
                  <a:lnTo>
                    <a:pt x="1001" y="102"/>
                  </a:lnTo>
                  <a:lnTo>
                    <a:pt x="1012" y="144"/>
                  </a:lnTo>
                  <a:lnTo>
                    <a:pt x="1023" y="18"/>
                  </a:lnTo>
                  <a:lnTo>
                    <a:pt x="1034" y="48"/>
                  </a:lnTo>
                  <a:lnTo>
                    <a:pt x="1045" y="48"/>
                  </a:lnTo>
                  <a:lnTo>
                    <a:pt x="1056" y="210"/>
                  </a:lnTo>
                </a:path>
              </a:pathLst>
            </a:custGeom>
            <a:noFill/>
            <a:ln w="1270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2" name="Freeform 236"/>
            <p:cNvSpPr>
              <a:spLocks/>
            </p:cNvSpPr>
            <p:nvPr/>
          </p:nvSpPr>
          <p:spPr bwMode="auto">
            <a:xfrm>
              <a:off x="6369050" y="4733925"/>
              <a:ext cx="1385888" cy="846137"/>
            </a:xfrm>
            <a:custGeom>
              <a:avLst/>
              <a:gdLst>
                <a:gd name="T0" fmla="*/ 19309682 w 1046"/>
                <a:gd name="T1" fmla="*/ 122035370 h 702"/>
                <a:gd name="T2" fmla="*/ 77240054 w 1046"/>
                <a:gd name="T3" fmla="*/ 261504530 h 702"/>
                <a:gd name="T4" fmla="*/ 115860754 w 1046"/>
                <a:gd name="T5" fmla="*/ 139469161 h 702"/>
                <a:gd name="T6" fmla="*/ 154481433 w 1046"/>
                <a:gd name="T7" fmla="*/ 95884683 h 702"/>
                <a:gd name="T8" fmla="*/ 193100829 w 1046"/>
                <a:gd name="T9" fmla="*/ 34867592 h 702"/>
                <a:gd name="T10" fmla="*/ 231721508 w 1046"/>
                <a:gd name="T11" fmla="*/ 122035370 h 702"/>
                <a:gd name="T12" fmla="*/ 289651865 w 1046"/>
                <a:gd name="T13" fmla="*/ 156902952 h 702"/>
                <a:gd name="T14" fmla="*/ 347582304 w 1046"/>
                <a:gd name="T15" fmla="*/ 122035370 h 702"/>
                <a:gd name="T16" fmla="*/ 386202983 w 1046"/>
                <a:gd name="T17" fmla="*/ 148186056 h 702"/>
                <a:gd name="T18" fmla="*/ 424823662 w 1046"/>
                <a:gd name="T19" fmla="*/ 95884683 h 702"/>
                <a:gd name="T20" fmla="*/ 482754018 w 1046"/>
                <a:gd name="T21" fmla="*/ 87167788 h 702"/>
                <a:gd name="T22" fmla="*/ 521373373 w 1046"/>
                <a:gd name="T23" fmla="*/ 104601579 h 702"/>
                <a:gd name="T24" fmla="*/ 559994052 w 1046"/>
                <a:gd name="T25" fmla="*/ 87167788 h 702"/>
                <a:gd name="T26" fmla="*/ 617924408 w 1046"/>
                <a:gd name="T27" fmla="*/ 52301392 h 702"/>
                <a:gd name="T28" fmla="*/ 656545087 w 1046"/>
                <a:gd name="T29" fmla="*/ 235353844 h 702"/>
                <a:gd name="T30" fmla="*/ 695164607 w 1046"/>
                <a:gd name="T31" fmla="*/ 278938321 h 702"/>
                <a:gd name="T32" fmla="*/ 733785287 w 1046"/>
                <a:gd name="T33" fmla="*/ 139469161 h 702"/>
                <a:gd name="T34" fmla="*/ 791715643 w 1046"/>
                <a:gd name="T35" fmla="*/ 165619885 h 702"/>
                <a:gd name="T36" fmla="*/ 830336322 w 1046"/>
                <a:gd name="T37" fmla="*/ 87167788 h 702"/>
                <a:gd name="T38" fmla="*/ 868957001 w 1046"/>
                <a:gd name="T39" fmla="*/ 87167788 h 702"/>
                <a:gd name="T40" fmla="*/ 907576356 w 1046"/>
                <a:gd name="T41" fmla="*/ 52301392 h 702"/>
                <a:gd name="T42" fmla="*/ 946197035 w 1046"/>
                <a:gd name="T43" fmla="*/ 174336780 h 702"/>
                <a:gd name="T44" fmla="*/ 1004127391 w 1046"/>
                <a:gd name="T45" fmla="*/ 165619885 h 702"/>
                <a:gd name="T46" fmla="*/ 1042748070 w 1046"/>
                <a:gd name="T47" fmla="*/ 122035370 h 702"/>
                <a:gd name="T48" fmla="*/ 1081367425 w 1046"/>
                <a:gd name="T49" fmla="*/ 130752265 h 702"/>
                <a:gd name="T50" fmla="*/ 1119988104 w 1046"/>
                <a:gd name="T51" fmla="*/ 52301392 h 702"/>
                <a:gd name="T52" fmla="*/ 1158608783 w 1046"/>
                <a:gd name="T53" fmla="*/ 43584496 h 702"/>
                <a:gd name="T54" fmla="*/ 1216539139 w 1046"/>
                <a:gd name="T55" fmla="*/ 0 h 702"/>
                <a:gd name="T56" fmla="*/ 1255159819 w 1046"/>
                <a:gd name="T57" fmla="*/ 130752265 h 702"/>
                <a:gd name="T58" fmla="*/ 1293779173 w 1046"/>
                <a:gd name="T59" fmla="*/ 78450873 h 702"/>
                <a:gd name="T60" fmla="*/ 1332399852 w 1046"/>
                <a:gd name="T61" fmla="*/ 148186056 h 702"/>
                <a:gd name="T62" fmla="*/ 1392086085 w 1046"/>
                <a:gd name="T63" fmla="*/ 1019868640 h 702"/>
                <a:gd name="T64" fmla="*/ 1430706765 w 1046"/>
                <a:gd name="T65" fmla="*/ 174336780 h 702"/>
                <a:gd name="T66" fmla="*/ 1469326119 w 1046"/>
                <a:gd name="T67" fmla="*/ 662478334 h 702"/>
                <a:gd name="T68" fmla="*/ 1507946798 w 1046"/>
                <a:gd name="T69" fmla="*/ 139469161 h 702"/>
                <a:gd name="T70" fmla="*/ 1546567477 w 1046"/>
                <a:gd name="T71" fmla="*/ 226636948 h 702"/>
                <a:gd name="T72" fmla="*/ 1604497834 w 1046"/>
                <a:gd name="T73" fmla="*/ 87167788 h 702"/>
                <a:gd name="T74" fmla="*/ 1643117188 w 1046"/>
                <a:gd name="T75" fmla="*/ 566593538 h 702"/>
                <a:gd name="T76" fmla="*/ 1681737867 w 1046"/>
                <a:gd name="T77" fmla="*/ 252787635 h 702"/>
                <a:gd name="T78" fmla="*/ 1720358546 w 1046"/>
                <a:gd name="T79" fmla="*/ 148186056 h 702"/>
                <a:gd name="T80" fmla="*/ 1778288903 w 1046"/>
                <a:gd name="T81" fmla="*/ 627611807 h 702"/>
                <a:gd name="T82" fmla="*/ 1816909582 w 1046"/>
                <a:gd name="T83" fmla="*/ 165619885 h 7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46"/>
                <a:gd name="T127" fmla="*/ 0 h 702"/>
                <a:gd name="T128" fmla="*/ 1046 w 1046"/>
                <a:gd name="T129" fmla="*/ 702 h 7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46" h="702">
                  <a:moveTo>
                    <a:pt x="0" y="210"/>
                  </a:moveTo>
                  <a:lnTo>
                    <a:pt x="11" y="54"/>
                  </a:lnTo>
                  <a:lnTo>
                    <a:pt x="11" y="84"/>
                  </a:lnTo>
                  <a:lnTo>
                    <a:pt x="22" y="96"/>
                  </a:lnTo>
                  <a:lnTo>
                    <a:pt x="33" y="138"/>
                  </a:lnTo>
                  <a:lnTo>
                    <a:pt x="44" y="180"/>
                  </a:lnTo>
                  <a:lnTo>
                    <a:pt x="44" y="108"/>
                  </a:lnTo>
                  <a:lnTo>
                    <a:pt x="55" y="96"/>
                  </a:lnTo>
                  <a:lnTo>
                    <a:pt x="66" y="96"/>
                  </a:lnTo>
                  <a:lnTo>
                    <a:pt x="77" y="66"/>
                  </a:lnTo>
                  <a:lnTo>
                    <a:pt x="77" y="78"/>
                  </a:lnTo>
                  <a:lnTo>
                    <a:pt x="88" y="66"/>
                  </a:lnTo>
                  <a:lnTo>
                    <a:pt x="99" y="42"/>
                  </a:lnTo>
                  <a:lnTo>
                    <a:pt x="99" y="48"/>
                  </a:lnTo>
                  <a:lnTo>
                    <a:pt x="110" y="24"/>
                  </a:lnTo>
                  <a:lnTo>
                    <a:pt x="121" y="42"/>
                  </a:lnTo>
                  <a:lnTo>
                    <a:pt x="132" y="102"/>
                  </a:lnTo>
                  <a:lnTo>
                    <a:pt x="132" y="84"/>
                  </a:lnTo>
                  <a:lnTo>
                    <a:pt x="143" y="96"/>
                  </a:lnTo>
                  <a:lnTo>
                    <a:pt x="154" y="114"/>
                  </a:lnTo>
                  <a:lnTo>
                    <a:pt x="165" y="108"/>
                  </a:lnTo>
                  <a:lnTo>
                    <a:pt x="176" y="108"/>
                  </a:lnTo>
                  <a:lnTo>
                    <a:pt x="187" y="72"/>
                  </a:lnTo>
                  <a:lnTo>
                    <a:pt x="198" y="84"/>
                  </a:lnTo>
                  <a:lnTo>
                    <a:pt x="198" y="102"/>
                  </a:lnTo>
                  <a:lnTo>
                    <a:pt x="209" y="96"/>
                  </a:lnTo>
                  <a:lnTo>
                    <a:pt x="220" y="102"/>
                  </a:lnTo>
                  <a:lnTo>
                    <a:pt x="231" y="114"/>
                  </a:lnTo>
                  <a:lnTo>
                    <a:pt x="231" y="84"/>
                  </a:lnTo>
                  <a:lnTo>
                    <a:pt x="242" y="66"/>
                  </a:lnTo>
                  <a:lnTo>
                    <a:pt x="253" y="48"/>
                  </a:lnTo>
                  <a:lnTo>
                    <a:pt x="264" y="42"/>
                  </a:lnTo>
                  <a:lnTo>
                    <a:pt x="275" y="60"/>
                  </a:lnTo>
                  <a:lnTo>
                    <a:pt x="286" y="66"/>
                  </a:lnTo>
                  <a:lnTo>
                    <a:pt x="286" y="54"/>
                  </a:lnTo>
                  <a:lnTo>
                    <a:pt x="297" y="72"/>
                  </a:lnTo>
                  <a:lnTo>
                    <a:pt x="308" y="36"/>
                  </a:lnTo>
                  <a:lnTo>
                    <a:pt x="319" y="18"/>
                  </a:lnTo>
                  <a:lnTo>
                    <a:pt x="319" y="60"/>
                  </a:lnTo>
                  <a:lnTo>
                    <a:pt x="330" y="60"/>
                  </a:lnTo>
                  <a:lnTo>
                    <a:pt x="341" y="72"/>
                  </a:lnTo>
                  <a:lnTo>
                    <a:pt x="352" y="36"/>
                  </a:lnTo>
                  <a:lnTo>
                    <a:pt x="352" y="66"/>
                  </a:lnTo>
                  <a:lnTo>
                    <a:pt x="363" y="144"/>
                  </a:lnTo>
                  <a:lnTo>
                    <a:pt x="374" y="162"/>
                  </a:lnTo>
                  <a:lnTo>
                    <a:pt x="385" y="168"/>
                  </a:lnTo>
                  <a:lnTo>
                    <a:pt x="385" y="192"/>
                  </a:lnTo>
                  <a:lnTo>
                    <a:pt x="396" y="192"/>
                  </a:lnTo>
                  <a:lnTo>
                    <a:pt x="407" y="192"/>
                  </a:lnTo>
                  <a:lnTo>
                    <a:pt x="418" y="234"/>
                  </a:lnTo>
                  <a:lnTo>
                    <a:pt x="418" y="96"/>
                  </a:lnTo>
                  <a:lnTo>
                    <a:pt x="429" y="186"/>
                  </a:lnTo>
                  <a:lnTo>
                    <a:pt x="440" y="162"/>
                  </a:lnTo>
                  <a:lnTo>
                    <a:pt x="451" y="114"/>
                  </a:lnTo>
                  <a:lnTo>
                    <a:pt x="451" y="90"/>
                  </a:lnTo>
                  <a:lnTo>
                    <a:pt x="462" y="96"/>
                  </a:lnTo>
                  <a:lnTo>
                    <a:pt x="473" y="60"/>
                  </a:lnTo>
                  <a:lnTo>
                    <a:pt x="473" y="102"/>
                  </a:lnTo>
                  <a:lnTo>
                    <a:pt x="484" y="120"/>
                  </a:lnTo>
                  <a:lnTo>
                    <a:pt x="495" y="60"/>
                  </a:lnTo>
                  <a:lnTo>
                    <a:pt x="506" y="60"/>
                  </a:lnTo>
                  <a:lnTo>
                    <a:pt x="506" y="48"/>
                  </a:lnTo>
                  <a:lnTo>
                    <a:pt x="517" y="36"/>
                  </a:lnTo>
                  <a:lnTo>
                    <a:pt x="528" y="108"/>
                  </a:lnTo>
                  <a:lnTo>
                    <a:pt x="539" y="60"/>
                  </a:lnTo>
                  <a:lnTo>
                    <a:pt x="539" y="120"/>
                  </a:lnTo>
                  <a:lnTo>
                    <a:pt x="550" y="108"/>
                  </a:lnTo>
                  <a:lnTo>
                    <a:pt x="561" y="108"/>
                  </a:lnTo>
                  <a:lnTo>
                    <a:pt x="572" y="114"/>
                  </a:lnTo>
                  <a:lnTo>
                    <a:pt x="572" y="108"/>
                  </a:lnTo>
                  <a:lnTo>
                    <a:pt x="583" y="120"/>
                  </a:lnTo>
                  <a:lnTo>
                    <a:pt x="594" y="84"/>
                  </a:lnTo>
                  <a:lnTo>
                    <a:pt x="605" y="108"/>
                  </a:lnTo>
                  <a:lnTo>
                    <a:pt x="605" y="102"/>
                  </a:lnTo>
                  <a:lnTo>
                    <a:pt x="616" y="90"/>
                  </a:lnTo>
                  <a:lnTo>
                    <a:pt x="627" y="78"/>
                  </a:lnTo>
                  <a:lnTo>
                    <a:pt x="638" y="18"/>
                  </a:lnTo>
                  <a:lnTo>
                    <a:pt x="638" y="36"/>
                  </a:lnTo>
                  <a:lnTo>
                    <a:pt x="649" y="24"/>
                  </a:lnTo>
                  <a:lnTo>
                    <a:pt x="660" y="42"/>
                  </a:lnTo>
                  <a:lnTo>
                    <a:pt x="660" y="30"/>
                  </a:lnTo>
                  <a:lnTo>
                    <a:pt x="671" y="18"/>
                  </a:lnTo>
                  <a:lnTo>
                    <a:pt x="682" y="48"/>
                  </a:lnTo>
                  <a:lnTo>
                    <a:pt x="693" y="0"/>
                  </a:lnTo>
                  <a:lnTo>
                    <a:pt x="693" y="30"/>
                  </a:lnTo>
                  <a:lnTo>
                    <a:pt x="704" y="102"/>
                  </a:lnTo>
                  <a:lnTo>
                    <a:pt x="715" y="90"/>
                  </a:lnTo>
                  <a:lnTo>
                    <a:pt x="726" y="18"/>
                  </a:lnTo>
                  <a:lnTo>
                    <a:pt x="726" y="54"/>
                  </a:lnTo>
                  <a:lnTo>
                    <a:pt x="737" y="54"/>
                  </a:lnTo>
                  <a:lnTo>
                    <a:pt x="748" y="78"/>
                  </a:lnTo>
                  <a:lnTo>
                    <a:pt x="759" y="60"/>
                  </a:lnTo>
                  <a:lnTo>
                    <a:pt x="759" y="102"/>
                  </a:lnTo>
                  <a:lnTo>
                    <a:pt x="770" y="84"/>
                  </a:lnTo>
                  <a:lnTo>
                    <a:pt x="782" y="264"/>
                  </a:lnTo>
                  <a:lnTo>
                    <a:pt x="793" y="702"/>
                  </a:lnTo>
                  <a:lnTo>
                    <a:pt x="793" y="156"/>
                  </a:lnTo>
                  <a:lnTo>
                    <a:pt x="804" y="78"/>
                  </a:lnTo>
                  <a:lnTo>
                    <a:pt x="815" y="120"/>
                  </a:lnTo>
                  <a:lnTo>
                    <a:pt x="826" y="108"/>
                  </a:lnTo>
                  <a:lnTo>
                    <a:pt x="826" y="270"/>
                  </a:lnTo>
                  <a:lnTo>
                    <a:pt x="837" y="456"/>
                  </a:lnTo>
                  <a:lnTo>
                    <a:pt x="848" y="300"/>
                  </a:lnTo>
                  <a:lnTo>
                    <a:pt x="848" y="108"/>
                  </a:lnTo>
                  <a:lnTo>
                    <a:pt x="859" y="96"/>
                  </a:lnTo>
                  <a:lnTo>
                    <a:pt x="870" y="126"/>
                  </a:lnTo>
                  <a:lnTo>
                    <a:pt x="881" y="204"/>
                  </a:lnTo>
                  <a:lnTo>
                    <a:pt x="881" y="156"/>
                  </a:lnTo>
                  <a:lnTo>
                    <a:pt x="892" y="468"/>
                  </a:lnTo>
                  <a:lnTo>
                    <a:pt x="903" y="210"/>
                  </a:lnTo>
                  <a:lnTo>
                    <a:pt x="914" y="60"/>
                  </a:lnTo>
                  <a:lnTo>
                    <a:pt x="914" y="84"/>
                  </a:lnTo>
                  <a:lnTo>
                    <a:pt x="925" y="96"/>
                  </a:lnTo>
                  <a:lnTo>
                    <a:pt x="936" y="390"/>
                  </a:lnTo>
                  <a:lnTo>
                    <a:pt x="947" y="240"/>
                  </a:lnTo>
                  <a:lnTo>
                    <a:pt x="947" y="384"/>
                  </a:lnTo>
                  <a:lnTo>
                    <a:pt x="958" y="174"/>
                  </a:lnTo>
                  <a:lnTo>
                    <a:pt x="969" y="102"/>
                  </a:lnTo>
                  <a:lnTo>
                    <a:pt x="980" y="90"/>
                  </a:lnTo>
                  <a:lnTo>
                    <a:pt x="980" y="102"/>
                  </a:lnTo>
                  <a:lnTo>
                    <a:pt x="991" y="264"/>
                  </a:lnTo>
                  <a:lnTo>
                    <a:pt x="1002" y="192"/>
                  </a:lnTo>
                  <a:lnTo>
                    <a:pt x="1013" y="432"/>
                  </a:lnTo>
                  <a:lnTo>
                    <a:pt x="1013" y="210"/>
                  </a:lnTo>
                  <a:lnTo>
                    <a:pt x="1024" y="114"/>
                  </a:lnTo>
                  <a:lnTo>
                    <a:pt x="1035" y="114"/>
                  </a:lnTo>
                  <a:lnTo>
                    <a:pt x="1035" y="102"/>
                  </a:lnTo>
                  <a:lnTo>
                    <a:pt x="1046" y="498"/>
                  </a:lnTo>
                </a:path>
              </a:pathLst>
            </a:custGeom>
            <a:noFill/>
            <a:ln w="1270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3" name="Freeform 237"/>
            <p:cNvSpPr>
              <a:spLocks/>
            </p:cNvSpPr>
            <p:nvPr/>
          </p:nvSpPr>
          <p:spPr bwMode="auto">
            <a:xfrm>
              <a:off x="7754938" y="4819650"/>
              <a:ext cx="568325" cy="754062"/>
            </a:xfrm>
            <a:custGeom>
              <a:avLst/>
              <a:gdLst>
                <a:gd name="T0" fmla="*/ 0 w 429"/>
                <a:gd name="T1" fmla="*/ 622091390 h 624"/>
                <a:gd name="T2" fmla="*/ 19304503 w 429"/>
                <a:gd name="T3" fmla="*/ 884947301 h 624"/>
                <a:gd name="T4" fmla="*/ 38610331 w 429"/>
                <a:gd name="T5" fmla="*/ 70095130 h 624"/>
                <a:gd name="T6" fmla="*/ 38610331 w 429"/>
                <a:gd name="T7" fmla="*/ 78856263 h 624"/>
                <a:gd name="T8" fmla="*/ 57914839 w 429"/>
                <a:gd name="T9" fmla="*/ 105142100 h 624"/>
                <a:gd name="T10" fmla="*/ 77220661 w 429"/>
                <a:gd name="T11" fmla="*/ 35046961 h 624"/>
                <a:gd name="T12" fmla="*/ 96525180 w 429"/>
                <a:gd name="T13" fmla="*/ 551997488 h 624"/>
                <a:gd name="T14" fmla="*/ 96525180 w 429"/>
                <a:gd name="T15" fmla="*/ 911233118 h 624"/>
                <a:gd name="T16" fmla="*/ 115831002 w 429"/>
                <a:gd name="T17" fmla="*/ 17523480 h 624"/>
                <a:gd name="T18" fmla="*/ 135135500 w 429"/>
                <a:gd name="T19" fmla="*/ 8762344 h 624"/>
                <a:gd name="T20" fmla="*/ 154439998 w 429"/>
                <a:gd name="T21" fmla="*/ 70095130 h 624"/>
                <a:gd name="T22" fmla="*/ 154439998 w 429"/>
                <a:gd name="T23" fmla="*/ 105142100 h 624"/>
                <a:gd name="T24" fmla="*/ 173745862 w 429"/>
                <a:gd name="T25" fmla="*/ 446854217 h 624"/>
                <a:gd name="T26" fmla="*/ 193050360 w 429"/>
                <a:gd name="T27" fmla="*/ 832376874 h 624"/>
                <a:gd name="T28" fmla="*/ 212356182 w 429"/>
                <a:gd name="T29" fmla="*/ 113904442 h 624"/>
                <a:gd name="T30" fmla="*/ 212356182 w 429"/>
                <a:gd name="T31" fmla="*/ 0 h 624"/>
                <a:gd name="T32" fmla="*/ 231660680 w 429"/>
                <a:gd name="T33" fmla="*/ 26285827 h 624"/>
                <a:gd name="T34" fmla="*/ 250966502 w 429"/>
                <a:gd name="T35" fmla="*/ 61332788 h 624"/>
                <a:gd name="T36" fmla="*/ 270271000 w 429"/>
                <a:gd name="T37" fmla="*/ 297902786 h 624"/>
                <a:gd name="T38" fmla="*/ 270271000 w 429"/>
                <a:gd name="T39" fmla="*/ 359235631 h 624"/>
                <a:gd name="T40" fmla="*/ 289576823 w 429"/>
                <a:gd name="T41" fmla="*/ 429330742 h 624"/>
                <a:gd name="T42" fmla="*/ 308881320 w 429"/>
                <a:gd name="T43" fmla="*/ 61332788 h 624"/>
                <a:gd name="T44" fmla="*/ 308881320 w 429"/>
                <a:gd name="T45" fmla="*/ 26285827 h 624"/>
                <a:gd name="T46" fmla="*/ 328185818 w 429"/>
                <a:gd name="T47" fmla="*/ 61332788 h 624"/>
                <a:gd name="T48" fmla="*/ 347491724 w 429"/>
                <a:gd name="T49" fmla="*/ 26285827 h 624"/>
                <a:gd name="T50" fmla="*/ 366796221 w 429"/>
                <a:gd name="T51" fmla="*/ 385521448 h 624"/>
                <a:gd name="T52" fmla="*/ 366796221 w 429"/>
                <a:gd name="T53" fmla="*/ 525711670 h 624"/>
                <a:gd name="T54" fmla="*/ 386102044 w 429"/>
                <a:gd name="T55" fmla="*/ 332951021 h 624"/>
                <a:gd name="T56" fmla="*/ 405406542 w 429"/>
                <a:gd name="T57" fmla="*/ 70095130 h 624"/>
                <a:gd name="T58" fmla="*/ 424712364 w 429"/>
                <a:gd name="T59" fmla="*/ 17523480 h 624"/>
                <a:gd name="T60" fmla="*/ 424712364 w 429"/>
                <a:gd name="T61" fmla="*/ 43809312 h 624"/>
                <a:gd name="T62" fmla="*/ 444016862 w 429"/>
                <a:gd name="T63" fmla="*/ 131427918 h 624"/>
                <a:gd name="T64" fmla="*/ 463322685 w 429"/>
                <a:gd name="T65" fmla="*/ 578282097 h 624"/>
                <a:gd name="T66" fmla="*/ 482627182 w 429"/>
                <a:gd name="T67" fmla="*/ 473140035 h 624"/>
                <a:gd name="T68" fmla="*/ 482627182 w 429"/>
                <a:gd name="T69" fmla="*/ 43809312 h 624"/>
                <a:gd name="T70" fmla="*/ 501931680 w 429"/>
                <a:gd name="T71" fmla="*/ 35046961 h 624"/>
                <a:gd name="T72" fmla="*/ 521237503 w 429"/>
                <a:gd name="T73" fmla="*/ 61332788 h 624"/>
                <a:gd name="T74" fmla="*/ 540542000 w 429"/>
                <a:gd name="T75" fmla="*/ 52571654 h 624"/>
                <a:gd name="T76" fmla="*/ 540542000 w 429"/>
                <a:gd name="T77" fmla="*/ 876186167 h 624"/>
                <a:gd name="T78" fmla="*/ 559847823 w 429"/>
                <a:gd name="T79" fmla="*/ 674663177 h 624"/>
                <a:gd name="T80" fmla="*/ 579152321 w 429"/>
                <a:gd name="T81" fmla="*/ 35046961 h 624"/>
                <a:gd name="T82" fmla="*/ 598458143 w 429"/>
                <a:gd name="T83" fmla="*/ 17523480 h 624"/>
                <a:gd name="T84" fmla="*/ 598458143 w 429"/>
                <a:gd name="T85" fmla="*/ 87618624 h 624"/>
                <a:gd name="T86" fmla="*/ 617762641 w 429"/>
                <a:gd name="T87" fmla="*/ 113904442 h 624"/>
                <a:gd name="T88" fmla="*/ 637067139 w 429"/>
                <a:gd name="T89" fmla="*/ 455616559 h 624"/>
                <a:gd name="T90" fmla="*/ 637067139 w 429"/>
                <a:gd name="T91" fmla="*/ 884947301 h 624"/>
                <a:gd name="T92" fmla="*/ 656372961 w 429"/>
                <a:gd name="T93" fmla="*/ 289141653 h 624"/>
                <a:gd name="T94" fmla="*/ 675677459 w 429"/>
                <a:gd name="T95" fmla="*/ 43809312 h 624"/>
                <a:gd name="T96" fmla="*/ 694983447 w 429"/>
                <a:gd name="T97" fmla="*/ 35046961 h 624"/>
                <a:gd name="T98" fmla="*/ 694983447 w 429"/>
                <a:gd name="T99" fmla="*/ 157713735 h 624"/>
                <a:gd name="T100" fmla="*/ 714287945 w 429"/>
                <a:gd name="T101" fmla="*/ 219046542 h 624"/>
                <a:gd name="T102" fmla="*/ 733593767 w 429"/>
                <a:gd name="T103" fmla="*/ 245332359 h 624"/>
                <a:gd name="T104" fmla="*/ 752898265 w 429"/>
                <a:gd name="T105" fmla="*/ 473140035 h 624"/>
                <a:gd name="T106" fmla="*/ 752898265 w 429"/>
                <a:gd name="T107" fmla="*/ 201523066 h 6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29"/>
                <a:gd name="T163" fmla="*/ 0 h 624"/>
                <a:gd name="T164" fmla="*/ 429 w 429"/>
                <a:gd name="T165" fmla="*/ 624 h 6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29" h="624">
                  <a:moveTo>
                    <a:pt x="0" y="426"/>
                  </a:moveTo>
                  <a:lnTo>
                    <a:pt x="11" y="606"/>
                  </a:lnTo>
                  <a:lnTo>
                    <a:pt x="22" y="48"/>
                  </a:lnTo>
                  <a:lnTo>
                    <a:pt x="22" y="54"/>
                  </a:lnTo>
                  <a:lnTo>
                    <a:pt x="33" y="72"/>
                  </a:lnTo>
                  <a:lnTo>
                    <a:pt x="44" y="24"/>
                  </a:lnTo>
                  <a:lnTo>
                    <a:pt x="55" y="378"/>
                  </a:lnTo>
                  <a:lnTo>
                    <a:pt x="55" y="624"/>
                  </a:lnTo>
                  <a:lnTo>
                    <a:pt x="66" y="12"/>
                  </a:lnTo>
                  <a:lnTo>
                    <a:pt x="77" y="6"/>
                  </a:lnTo>
                  <a:lnTo>
                    <a:pt x="88" y="48"/>
                  </a:lnTo>
                  <a:lnTo>
                    <a:pt x="88" y="72"/>
                  </a:lnTo>
                  <a:lnTo>
                    <a:pt x="99" y="306"/>
                  </a:lnTo>
                  <a:lnTo>
                    <a:pt x="110" y="570"/>
                  </a:lnTo>
                  <a:lnTo>
                    <a:pt x="121" y="78"/>
                  </a:lnTo>
                  <a:lnTo>
                    <a:pt x="121" y="0"/>
                  </a:lnTo>
                  <a:lnTo>
                    <a:pt x="132" y="18"/>
                  </a:lnTo>
                  <a:lnTo>
                    <a:pt x="143" y="42"/>
                  </a:lnTo>
                  <a:lnTo>
                    <a:pt x="154" y="204"/>
                  </a:lnTo>
                  <a:lnTo>
                    <a:pt x="154" y="246"/>
                  </a:lnTo>
                  <a:lnTo>
                    <a:pt x="165" y="294"/>
                  </a:lnTo>
                  <a:lnTo>
                    <a:pt x="176" y="42"/>
                  </a:lnTo>
                  <a:lnTo>
                    <a:pt x="176" y="18"/>
                  </a:lnTo>
                  <a:lnTo>
                    <a:pt x="187" y="42"/>
                  </a:lnTo>
                  <a:lnTo>
                    <a:pt x="198" y="18"/>
                  </a:lnTo>
                  <a:lnTo>
                    <a:pt x="209" y="264"/>
                  </a:lnTo>
                  <a:lnTo>
                    <a:pt x="209" y="360"/>
                  </a:lnTo>
                  <a:lnTo>
                    <a:pt x="220" y="228"/>
                  </a:lnTo>
                  <a:lnTo>
                    <a:pt x="231" y="48"/>
                  </a:lnTo>
                  <a:lnTo>
                    <a:pt x="242" y="12"/>
                  </a:lnTo>
                  <a:lnTo>
                    <a:pt x="242" y="30"/>
                  </a:lnTo>
                  <a:lnTo>
                    <a:pt x="253" y="90"/>
                  </a:lnTo>
                  <a:lnTo>
                    <a:pt x="264" y="396"/>
                  </a:lnTo>
                  <a:lnTo>
                    <a:pt x="275" y="324"/>
                  </a:lnTo>
                  <a:lnTo>
                    <a:pt x="275" y="30"/>
                  </a:lnTo>
                  <a:lnTo>
                    <a:pt x="286" y="24"/>
                  </a:lnTo>
                  <a:lnTo>
                    <a:pt x="297" y="42"/>
                  </a:lnTo>
                  <a:lnTo>
                    <a:pt x="308" y="36"/>
                  </a:lnTo>
                  <a:lnTo>
                    <a:pt x="308" y="600"/>
                  </a:lnTo>
                  <a:lnTo>
                    <a:pt x="319" y="462"/>
                  </a:lnTo>
                  <a:lnTo>
                    <a:pt x="330" y="24"/>
                  </a:lnTo>
                  <a:lnTo>
                    <a:pt x="341" y="12"/>
                  </a:lnTo>
                  <a:lnTo>
                    <a:pt x="341" y="60"/>
                  </a:lnTo>
                  <a:lnTo>
                    <a:pt x="352" y="78"/>
                  </a:lnTo>
                  <a:lnTo>
                    <a:pt x="363" y="312"/>
                  </a:lnTo>
                  <a:lnTo>
                    <a:pt x="363" y="606"/>
                  </a:lnTo>
                  <a:lnTo>
                    <a:pt x="374" y="198"/>
                  </a:lnTo>
                  <a:lnTo>
                    <a:pt x="385" y="30"/>
                  </a:lnTo>
                  <a:lnTo>
                    <a:pt x="396" y="24"/>
                  </a:lnTo>
                  <a:lnTo>
                    <a:pt x="396" y="108"/>
                  </a:lnTo>
                  <a:lnTo>
                    <a:pt x="407" y="150"/>
                  </a:lnTo>
                  <a:lnTo>
                    <a:pt x="418" y="168"/>
                  </a:lnTo>
                  <a:lnTo>
                    <a:pt x="429" y="324"/>
                  </a:lnTo>
                  <a:lnTo>
                    <a:pt x="429" y="138"/>
                  </a:lnTo>
                </a:path>
              </a:pathLst>
            </a:custGeom>
            <a:noFill/>
            <a:ln w="1270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pic>
          <p:nvPicPr>
            <p:cNvPr id="34" name="Picture 240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33600" y="5791200"/>
              <a:ext cx="6400800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ctangle 40"/>
            <p:cNvSpPr>
              <a:spLocks noChangeArrowheads="1"/>
            </p:cNvSpPr>
            <p:nvPr/>
          </p:nvSpPr>
          <p:spPr bwMode="auto">
            <a:xfrm>
              <a:off x="8593138" y="5343524"/>
              <a:ext cx="153987" cy="107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14400"/>
              <a:r>
                <a:rPr lang="en-US" sz="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0.2</a:t>
              </a:r>
              <a:endParaRPr lang="en-US" sz="4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46"/>
            <p:cNvSpPr>
              <a:spLocks noChangeArrowheads="1"/>
            </p:cNvSpPr>
            <p:nvPr/>
          </p:nvSpPr>
          <p:spPr bwMode="auto">
            <a:xfrm>
              <a:off x="8593138" y="5056186"/>
              <a:ext cx="153987" cy="107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14400"/>
              <a:r>
                <a:rPr lang="en-US" sz="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0.4</a:t>
              </a:r>
              <a:endParaRPr lang="en-US" sz="4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52"/>
            <p:cNvSpPr>
              <a:spLocks noChangeArrowheads="1"/>
            </p:cNvSpPr>
            <p:nvPr/>
          </p:nvSpPr>
          <p:spPr bwMode="auto">
            <a:xfrm>
              <a:off x="8593138" y="4773611"/>
              <a:ext cx="153987" cy="107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14400"/>
              <a:r>
                <a:rPr lang="en-US" sz="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0.6</a:t>
              </a:r>
              <a:endParaRPr lang="en-US" sz="4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8593138" y="5586411"/>
              <a:ext cx="153987" cy="107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14400"/>
              <a:r>
                <a:rPr lang="en-US" sz="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40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9" name="Group 154"/>
            <p:cNvGrpSpPr>
              <a:grpSpLocks/>
            </p:cNvGrpSpPr>
            <p:nvPr/>
          </p:nvGrpSpPr>
          <p:grpSpPr bwMode="auto">
            <a:xfrm>
              <a:off x="8516938" y="4678362"/>
              <a:ext cx="26987" cy="998538"/>
              <a:chOff x="6548130" y="3222625"/>
              <a:chExt cx="66250" cy="714376"/>
            </a:xfrm>
          </p:grpSpPr>
          <p:sp>
            <p:nvSpPr>
              <p:cNvPr id="40" name="Line 10"/>
              <p:cNvSpPr>
                <a:spLocks noChangeShapeType="1"/>
              </p:cNvSpPr>
              <p:nvPr/>
            </p:nvSpPr>
            <p:spPr bwMode="auto">
              <a:xfrm flipV="1">
                <a:off x="6612874" y="3222625"/>
                <a:ext cx="1506" cy="7127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1" name="Line 32"/>
              <p:cNvSpPr>
                <a:spLocks noChangeShapeType="1"/>
              </p:cNvSpPr>
              <p:nvPr/>
            </p:nvSpPr>
            <p:spPr bwMode="auto">
              <a:xfrm flipV="1">
                <a:off x="6612874" y="3925888"/>
                <a:ext cx="1506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2" name="Line 33"/>
              <p:cNvSpPr>
                <a:spLocks noChangeShapeType="1"/>
              </p:cNvSpPr>
              <p:nvPr/>
            </p:nvSpPr>
            <p:spPr bwMode="auto">
              <a:xfrm>
                <a:off x="6612874" y="3222625"/>
                <a:ext cx="1506" cy="79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3" name="Line 36"/>
              <p:cNvSpPr>
                <a:spLocks noChangeShapeType="1"/>
              </p:cNvSpPr>
              <p:nvPr/>
            </p:nvSpPr>
            <p:spPr bwMode="auto">
              <a:xfrm flipH="1">
                <a:off x="6548130" y="3935413"/>
                <a:ext cx="6474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4" name="Line 39"/>
              <p:cNvSpPr>
                <a:spLocks noChangeShapeType="1"/>
              </p:cNvSpPr>
              <p:nvPr/>
            </p:nvSpPr>
            <p:spPr bwMode="auto">
              <a:xfrm flipH="1">
                <a:off x="6548130" y="3833813"/>
                <a:ext cx="6474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5" name="Line 42"/>
              <p:cNvSpPr>
                <a:spLocks noChangeShapeType="1"/>
              </p:cNvSpPr>
              <p:nvPr/>
            </p:nvSpPr>
            <p:spPr bwMode="auto">
              <a:xfrm flipH="1">
                <a:off x="6548130" y="3730625"/>
                <a:ext cx="6474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6" name="Line 45"/>
              <p:cNvSpPr>
                <a:spLocks noChangeShapeType="1"/>
              </p:cNvSpPr>
              <p:nvPr/>
            </p:nvSpPr>
            <p:spPr bwMode="auto">
              <a:xfrm flipH="1">
                <a:off x="6548130" y="3629025"/>
                <a:ext cx="6474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7" name="Line 48"/>
              <p:cNvSpPr>
                <a:spLocks noChangeShapeType="1"/>
              </p:cNvSpPr>
              <p:nvPr/>
            </p:nvSpPr>
            <p:spPr bwMode="auto">
              <a:xfrm flipH="1">
                <a:off x="6548130" y="3527425"/>
                <a:ext cx="6474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8" name="Line 51"/>
              <p:cNvSpPr>
                <a:spLocks noChangeShapeType="1"/>
              </p:cNvSpPr>
              <p:nvPr/>
            </p:nvSpPr>
            <p:spPr bwMode="auto">
              <a:xfrm flipH="1">
                <a:off x="6548130" y="3425825"/>
                <a:ext cx="6474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9" name="Line 54"/>
              <p:cNvSpPr>
                <a:spLocks noChangeShapeType="1"/>
              </p:cNvSpPr>
              <p:nvPr/>
            </p:nvSpPr>
            <p:spPr bwMode="auto">
              <a:xfrm flipH="1">
                <a:off x="6548130" y="3322638"/>
                <a:ext cx="6474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50" name="Line 57"/>
              <p:cNvSpPr>
                <a:spLocks noChangeShapeType="1"/>
              </p:cNvSpPr>
              <p:nvPr/>
            </p:nvSpPr>
            <p:spPr bwMode="auto">
              <a:xfrm flipH="1">
                <a:off x="6548130" y="3222625"/>
                <a:ext cx="6474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51" name="Line 61"/>
              <p:cNvSpPr>
                <a:spLocks noChangeShapeType="1"/>
              </p:cNvSpPr>
              <p:nvPr/>
            </p:nvSpPr>
            <p:spPr bwMode="auto">
              <a:xfrm flipV="1">
                <a:off x="6612874" y="3222625"/>
                <a:ext cx="1506" cy="7127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52" name="TextBox 325"/>
            <p:cNvSpPr txBox="1">
              <a:spLocks noChangeArrowheads="1"/>
            </p:cNvSpPr>
            <p:nvPr/>
          </p:nvSpPr>
          <p:spPr bwMode="auto">
            <a:xfrm>
              <a:off x="8665382" y="4754561"/>
              <a:ext cx="310343" cy="810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en-US" sz="1100">
                  <a:latin typeface="Times New Roman" pitchFamily="18" charset="0"/>
                  <a:cs typeface="Times New Roman" pitchFamily="18" charset="0"/>
                </a:rPr>
                <a:t>Distance value</a:t>
              </a:r>
            </a:p>
          </p:txBody>
        </p:sp>
        <p:sp>
          <p:nvSpPr>
            <p:cNvPr id="53" name="Line 9"/>
            <p:cNvSpPr>
              <a:spLocks noChangeShapeType="1"/>
            </p:cNvSpPr>
            <p:nvPr/>
          </p:nvSpPr>
          <p:spPr bwMode="auto">
            <a:xfrm>
              <a:off x="2133600" y="5675312"/>
              <a:ext cx="63166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54" name="Rectangle 34"/>
            <p:cNvSpPr>
              <a:spLocks noChangeArrowheads="1"/>
            </p:cNvSpPr>
            <p:nvPr/>
          </p:nvSpPr>
          <p:spPr bwMode="auto">
            <a:xfrm>
              <a:off x="5984875" y="5032374"/>
              <a:ext cx="708025" cy="269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14400"/>
              <a:r>
                <a:rPr lang="en-US" sz="1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Recognition Threshold</a:t>
              </a:r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 rot="10800000">
              <a:off x="2176463" y="5297487"/>
              <a:ext cx="628967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 bwMode="auto">
            <a:xfrm rot="10800000" flipV="1">
              <a:off x="5743575" y="5124450"/>
              <a:ext cx="212725" cy="171450"/>
            </a:xfrm>
            <a:prstGeom prst="straightConnector1">
              <a:avLst/>
            </a:prstGeom>
            <a:ln w="12700"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ight Brace 56"/>
            <p:cNvSpPr/>
            <p:nvPr/>
          </p:nvSpPr>
          <p:spPr bwMode="auto">
            <a:xfrm rot="5400000">
              <a:off x="6846094" y="5707856"/>
              <a:ext cx="158750" cy="1039812"/>
            </a:xfrm>
            <a:prstGeom prst="rightBrace">
              <a:avLst/>
            </a:prstGeom>
            <a:ln w="31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srgbClr val="010ABF"/>
                </a:solidFill>
                <a:ea typeface="MS PGothic" pitchFamily="34" charset="-128"/>
              </a:endParaRPr>
            </a:p>
          </p:txBody>
        </p:sp>
        <p:sp>
          <p:nvSpPr>
            <p:cNvPr id="58" name="Right Brace 57"/>
            <p:cNvSpPr/>
            <p:nvPr/>
          </p:nvSpPr>
          <p:spPr bwMode="auto">
            <a:xfrm rot="5400000">
              <a:off x="4707732" y="5711030"/>
              <a:ext cx="158750" cy="1039813"/>
            </a:xfrm>
            <a:prstGeom prst="rightBrace">
              <a:avLst/>
            </a:prstGeom>
            <a:ln w="9525">
              <a:solidFill>
                <a:srgbClr val="2630F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ea typeface="MS PGothic" pitchFamily="34" charset="-128"/>
              </a:endParaRPr>
            </a:p>
          </p:txBody>
        </p:sp>
        <p:sp>
          <p:nvSpPr>
            <p:cNvPr id="59" name="Right Brace 58"/>
            <p:cNvSpPr/>
            <p:nvPr/>
          </p:nvSpPr>
          <p:spPr bwMode="auto">
            <a:xfrm rot="5400000">
              <a:off x="5776119" y="5711031"/>
              <a:ext cx="158750" cy="1039812"/>
            </a:xfrm>
            <a:prstGeom prst="rightBrac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ea typeface="MS PGothic" pitchFamily="34" charset="-128"/>
              </a:endParaRPr>
            </a:p>
          </p:txBody>
        </p:sp>
        <p:sp>
          <p:nvSpPr>
            <p:cNvPr id="60" name="Right Brace 59"/>
            <p:cNvSpPr/>
            <p:nvPr/>
          </p:nvSpPr>
          <p:spPr bwMode="auto">
            <a:xfrm rot="5400000">
              <a:off x="7914482" y="5711030"/>
              <a:ext cx="158750" cy="1039813"/>
            </a:xfrm>
            <a:prstGeom prst="rightBrace">
              <a:avLst/>
            </a:prstGeom>
            <a:ln w="3175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ea typeface="MS PGothic" pitchFamily="34" charset="-128"/>
              </a:endParaRPr>
            </a:p>
          </p:txBody>
        </p:sp>
        <p:sp>
          <p:nvSpPr>
            <p:cNvPr id="61" name="TextBox 23"/>
            <p:cNvSpPr txBox="1">
              <a:spLocks noChangeArrowheads="1"/>
            </p:cNvSpPr>
            <p:nvPr/>
          </p:nvSpPr>
          <p:spPr bwMode="auto">
            <a:xfrm rot="471689">
              <a:off x="7468078" y="6286503"/>
              <a:ext cx="1113469" cy="215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sz="1000" i="1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rPr>
                <a:t>Allonemobius allardi</a:t>
              </a:r>
            </a:p>
          </p:txBody>
        </p:sp>
        <p:sp>
          <p:nvSpPr>
            <p:cNvPr id="62" name="Rectangle 148"/>
            <p:cNvSpPr>
              <a:spLocks noChangeArrowheads="1"/>
            </p:cNvSpPr>
            <p:nvPr/>
          </p:nvSpPr>
          <p:spPr bwMode="auto">
            <a:xfrm rot="471689">
              <a:off x="4407140" y="6286502"/>
              <a:ext cx="815495" cy="215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i="1">
                  <a:solidFill>
                    <a:srgbClr val="2630FE"/>
                  </a:solidFill>
                  <a:latin typeface="Times New Roman" pitchFamily="18" charset="0"/>
                  <a:cs typeface="Times New Roman" pitchFamily="18" charset="0"/>
                </a:rPr>
                <a:t>Gryllus veletis</a:t>
              </a:r>
              <a:endParaRPr lang="en-US" sz="1000">
                <a:solidFill>
                  <a:srgbClr val="2630F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Rectangle 149"/>
            <p:cNvSpPr>
              <a:spLocks noChangeArrowheads="1"/>
            </p:cNvSpPr>
            <p:nvPr/>
          </p:nvSpPr>
          <p:spPr bwMode="auto">
            <a:xfrm rot="471689">
              <a:off x="3229359" y="6286502"/>
              <a:ext cx="977132" cy="215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i="1">
                  <a:latin typeface="Times New Roman" pitchFamily="18" charset="0"/>
                  <a:cs typeface="Times New Roman" pitchFamily="18" charset="0"/>
                </a:rPr>
                <a:t>Anaxipha litarena</a:t>
              </a:r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Rectangle 150"/>
            <p:cNvSpPr>
              <a:spLocks noChangeArrowheads="1"/>
            </p:cNvSpPr>
            <p:nvPr/>
          </p:nvSpPr>
          <p:spPr bwMode="auto">
            <a:xfrm rot="471689">
              <a:off x="5354625" y="6286502"/>
              <a:ext cx="1044598" cy="215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i="1">
                  <a:latin typeface="Times New Roman" pitchFamily="18" charset="0"/>
                  <a:cs typeface="Times New Roman" pitchFamily="18" charset="0"/>
                </a:rPr>
                <a:t>Atlanticus gibbosus</a:t>
              </a:r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Rectangle 151"/>
            <p:cNvSpPr>
              <a:spLocks noChangeArrowheads="1"/>
            </p:cNvSpPr>
            <p:nvPr/>
          </p:nvSpPr>
          <p:spPr bwMode="auto">
            <a:xfrm rot="471689">
              <a:off x="6430259" y="6286502"/>
              <a:ext cx="1095197" cy="215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Atlanticus monticola</a:t>
              </a:r>
              <a:endParaRPr lang="en-US" sz="1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Right Brace 65"/>
            <p:cNvSpPr/>
            <p:nvPr/>
          </p:nvSpPr>
          <p:spPr bwMode="auto">
            <a:xfrm rot="5400000">
              <a:off x="2576513" y="5707062"/>
              <a:ext cx="158750" cy="1041400"/>
            </a:xfrm>
            <a:prstGeom prst="rightBrac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ea typeface="MS PGothic" pitchFamily="34" charset="-128"/>
              </a:endParaRPr>
            </a:p>
          </p:txBody>
        </p:sp>
        <p:sp>
          <p:nvSpPr>
            <p:cNvPr id="67" name="Right Brace 66"/>
            <p:cNvSpPr/>
            <p:nvPr/>
          </p:nvSpPr>
          <p:spPr bwMode="auto">
            <a:xfrm rot="5400000">
              <a:off x="3636963" y="5707062"/>
              <a:ext cx="158750" cy="1041400"/>
            </a:xfrm>
            <a:prstGeom prst="rightBrac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ea typeface="MS PGothic" pitchFamily="34" charset="-128"/>
              </a:endParaRPr>
            </a:p>
          </p:txBody>
        </p:sp>
        <p:sp>
          <p:nvSpPr>
            <p:cNvPr id="68" name="Rectangle 152"/>
            <p:cNvSpPr>
              <a:spLocks noChangeArrowheads="1"/>
            </p:cNvSpPr>
            <p:nvPr/>
          </p:nvSpPr>
          <p:spPr bwMode="auto">
            <a:xfrm rot="471689">
              <a:off x="2064692" y="6286502"/>
              <a:ext cx="1169692" cy="215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i="1">
                  <a:latin typeface="Times New Roman" pitchFamily="18" charset="0"/>
                  <a:cs typeface="Times New Roman" pitchFamily="18" charset="0"/>
                </a:rPr>
                <a:t>Allonemobius tinnulus</a:t>
              </a:r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Rectangle 127"/>
            <p:cNvSpPr>
              <a:spLocks noChangeArrowheads="1"/>
            </p:cNvSpPr>
            <p:nvPr/>
          </p:nvSpPr>
          <p:spPr bwMode="auto">
            <a:xfrm rot="19256711">
              <a:off x="1286809" y="4850210"/>
              <a:ext cx="382307" cy="12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900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G. veletis</a:t>
              </a:r>
              <a:endParaRPr lang="en-US" sz="9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Rectangle 128"/>
            <p:cNvSpPr>
              <a:spLocks noChangeArrowheads="1"/>
            </p:cNvSpPr>
            <p:nvPr/>
          </p:nvSpPr>
          <p:spPr bwMode="auto">
            <a:xfrm rot="19256711">
              <a:off x="1195532" y="5344717"/>
              <a:ext cx="517239" cy="12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9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A. monticola</a:t>
              </a:r>
              <a:endParaRPr lang="en-US" sz="9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Rectangle 128"/>
            <p:cNvSpPr>
              <a:spLocks noChangeArrowheads="1"/>
            </p:cNvSpPr>
            <p:nvPr/>
          </p:nvSpPr>
          <p:spPr bwMode="auto">
            <a:xfrm rot="19256711">
              <a:off x="1272886" y="5776517"/>
              <a:ext cx="387929" cy="12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900" i="1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rPr>
                <a:t>A. allardi</a:t>
              </a:r>
              <a:endParaRPr lang="en-US" sz="90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4" name="Picture 8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7379115" y="1828800"/>
            <a:ext cx="1188723" cy="34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1205" descr="096d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36720" y="1876172"/>
            <a:ext cx="1168551" cy="518007"/>
          </a:xfrm>
          <a:prstGeom prst="rect">
            <a:avLst/>
          </a:prstGeom>
          <a:noFill/>
        </p:spPr>
      </p:pic>
      <p:sp>
        <p:nvSpPr>
          <p:cNvPr id="76" name="TextBox 75"/>
          <p:cNvSpPr txBox="1"/>
          <p:nvPr/>
        </p:nvSpPr>
        <p:spPr>
          <a:xfrm>
            <a:off x="7684140" y="2287116"/>
            <a:ext cx="50013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i="1" dirty="0" err="1" smtClean="0">
                <a:latin typeface="Times New Roman" pitchFamily="18" charset="0"/>
                <a:cs typeface="Times New Roman" pitchFamily="18" charset="0"/>
              </a:rPr>
              <a:t>Grylloidea</a:t>
            </a:r>
            <a:endParaRPr lang="en-US" sz="9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594491" y="2282597"/>
            <a:ext cx="67326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900" i="1" dirty="0" err="1" smtClean="0">
                <a:latin typeface="Times New Roman" pitchFamily="18" charset="0"/>
                <a:cs typeface="Times New Roman" pitchFamily="18" charset="0"/>
              </a:rPr>
              <a:t>Tettigonioidea</a:t>
            </a:r>
            <a:endParaRPr lang="en-US" sz="9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Freeform 45"/>
          <p:cNvSpPr>
            <a:spLocks/>
          </p:cNvSpPr>
          <p:nvPr/>
        </p:nvSpPr>
        <p:spPr bwMode="auto">
          <a:xfrm>
            <a:off x="5053651" y="2904419"/>
            <a:ext cx="307506" cy="38811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0" y="0"/>
              </a:cxn>
              <a:cxn ang="0">
                <a:pos x="145" y="0"/>
              </a:cxn>
              <a:cxn ang="0">
                <a:pos x="145" y="54"/>
              </a:cxn>
            </a:cxnLst>
            <a:rect l="0" t="0" r="r" b="b"/>
            <a:pathLst>
              <a:path w="145" h="54">
                <a:moveTo>
                  <a:pt x="0" y="54"/>
                </a:moveTo>
                <a:lnTo>
                  <a:pt x="0" y="0"/>
                </a:lnTo>
                <a:lnTo>
                  <a:pt x="145" y="0"/>
                </a:lnTo>
                <a:lnTo>
                  <a:pt x="145" y="54"/>
                </a:lnTo>
              </a:path>
            </a:pathLst>
          </a:custGeom>
          <a:noFill/>
          <a:ln w="12700">
            <a:solidFill>
              <a:srgbClr val="99003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9" name="Freeform 46"/>
          <p:cNvSpPr>
            <a:spLocks/>
          </p:cNvSpPr>
          <p:nvPr/>
        </p:nvSpPr>
        <p:spPr bwMode="auto">
          <a:xfrm>
            <a:off x="6894447" y="2844045"/>
            <a:ext cx="305386" cy="99184"/>
          </a:xfrm>
          <a:custGeom>
            <a:avLst/>
            <a:gdLst/>
            <a:ahLst/>
            <a:cxnLst>
              <a:cxn ang="0">
                <a:pos x="0" y="138"/>
              </a:cxn>
              <a:cxn ang="0">
                <a:pos x="0" y="0"/>
              </a:cxn>
              <a:cxn ang="0">
                <a:pos x="144" y="0"/>
              </a:cxn>
              <a:cxn ang="0">
                <a:pos x="144" y="138"/>
              </a:cxn>
            </a:cxnLst>
            <a:rect l="0" t="0" r="r" b="b"/>
            <a:pathLst>
              <a:path w="144" h="138">
                <a:moveTo>
                  <a:pt x="0" y="138"/>
                </a:moveTo>
                <a:lnTo>
                  <a:pt x="0" y="0"/>
                </a:lnTo>
                <a:lnTo>
                  <a:pt x="144" y="0"/>
                </a:lnTo>
                <a:lnTo>
                  <a:pt x="144" y="138"/>
                </a:lnTo>
              </a:path>
            </a:pathLst>
          </a:custGeom>
          <a:noFill/>
          <a:ln w="12700">
            <a:solidFill>
              <a:srgbClr val="00CC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0" name="Freeform 47"/>
          <p:cNvSpPr>
            <a:spLocks/>
          </p:cNvSpPr>
          <p:nvPr/>
        </p:nvSpPr>
        <p:spPr bwMode="auto">
          <a:xfrm>
            <a:off x="6281554" y="2695267"/>
            <a:ext cx="305386" cy="247963"/>
          </a:xfrm>
          <a:custGeom>
            <a:avLst/>
            <a:gdLst/>
            <a:ahLst/>
            <a:cxnLst>
              <a:cxn ang="0">
                <a:pos x="0" y="345"/>
              </a:cxn>
              <a:cxn ang="0">
                <a:pos x="0" y="0"/>
              </a:cxn>
              <a:cxn ang="0">
                <a:pos x="144" y="0"/>
              </a:cxn>
              <a:cxn ang="0">
                <a:pos x="144" y="345"/>
              </a:cxn>
            </a:cxnLst>
            <a:rect l="0" t="0" r="r" b="b"/>
            <a:pathLst>
              <a:path w="144" h="345">
                <a:moveTo>
                  <a:pt x="0" y="345"/>
                </a:moveTo>
                <a:lnTo>
                  <a:pt x="0" y="0"/>
                </a:lnTo>
                <a:lnTo>
                  <a:pt x="144" y="0"/>
                </a:lnTo>
                <a:lnTo>
                  <a:pt x="144" y="345"/>
                </a:lnTo>
              </a:path>
            </a:pathLst>
          </a:custGeom>
          <a:noFill/>
          <a:ln w="12700">
            <a:solidFill>
              <a:srgbClr val="CC33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1" name="Freeform 48"/>
          <p:cNvSpPr>
            <a:spLocks/>
          </p:cNvSpPr>
          <p:nvPr/>
        </p:nvSpPr>
        <p:spPr bwMode="auto">
          <a:xfrm>
            <a:off x="5666542" y="2675143"/>
            <a:ext cx="307506" cy="268088"/>
          </a:xfrm>
          <a:custGeom>
            <a:avLst/>
            <a:gdLst/>
            <a:ahLst/>
            <a:cxnLst>
              <a:cxn ang="0">
                <a:pos x="0" y="373"/>
              </a:cxn>
              <a:cxn ang="0">
                <a:pos x="0" y="0"/>
              </a:cxn>
              <a:cxn ang="0">
                <a:pos x="145" y="0"/>
              </a:cxn>
              <a:cxn ang="0">
                <a:pos x="145" y="373"/>
              </a:cxn>
            </a:cxnLst>
            <a:rect l="0" t="0" r="r" b="b"/>
            <a:pathLst>
              <a:path w="145" h="373">
                <a:moveTo>
                  <a:pt x="0" y="373"/>
                </a:moveTo>
                <a:lnTo>
                  <a:pt x="0" y="0"/>
                </a:lnTo>
                <a:lnTo>
                  <a:pt x="145" y="0"/>
                </a:lnTo>
                <a:lnTo>
                  <a:pt x="145" y="373"/>
                </a:lnTo>
              </a:path>
            </a:pathLst>
          </a:custGeom>
          <a:noFill/>
          <a:ln w="12700">
            <a:solidFill>
              <a:srgbClr val="FF00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2" name="Freeform 49"/>
          <p:cNvSpPr>
            <a:spLocks/>
          </p:cNvSpPr>
          <p:nvPr/>
        </p:nvSpPr>
        <p:spPr bwMode="auto">
          <a:xfrm>
            <a:off x="8120231" y="2540022"/>
            <a:ext cx="307506" cy="403209"/>
          </a:xfrm>
          <a:custGeom>
            <a:avLst/>
            <a:gdLst/>
            <a:ahLst/>
            <a:cxnLst>
              <a:cxn ang="0">
                <a:pos x="0" y="561"/>
              </a:cxn>
              <a:cxn ang="0">
                <a:pos x="0" y="0"/>
              </a:cxn>
              <a:cxn ang="0">
                <a:pos x="145" y="0"/>
              </a:cxn>
              <a:cxn ang="0">
                <a:pos x="145" y="561"/>
              </a:cxn>
            </a:cxnLst>
            <a:rect l="0" t="0" r="r" b="b"/>
            <a:pathLst>
              <a:path w="145" h="561">
                <a:moveTo>
                  <a:pt x="0" y="561"/>
                </a:moveTo>
                <a:lnTo>
                  <a:pt x="0" y="0"/>
                </a:lnTo>
                <a:lnTo>
                  <a:pt x="145" y="0"/>
                </a:lnTo>
                <a:lnTo>
                  <a:pt x="145" y="561"/>
                </a:lnTo>
              </a:path>
            </a:pathLst>
          </a:custGeom>
          <a:noFill/>
          <a:ln w="12700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3" name="Freeform 50"/>
          <p:cNvSpPr>
            <a:spLocks/>
          </p:cNvSpPr>
          <p:nvPr/>
        </p:nvSpPr>
        <p:spPr bwMode="auto">
          <a:xfrm>
            <a:off x="7507338" y="2534990"/>
            <a:ext cx="307506" cy="408240"/>
          </a:xfrm>
          <a:custGeom>
            <a:avLst/>
            <a:gdLst/>
            <a:ahLst/>
            <a:cxnLst>
              <a:cxn ang="0">
                <a:pos x="0" y="568"/>
              </a:cxn>
              <a:cxn ang="0">
                <a:pos x="0" y="0"/>
              </a:cxn>
              <a:cxn ang="0">
                <a:pos x="145" y="0"/>
              </a:cxn>
              <a:cxn ang="0">
                <a:pos x="145" y="568"/>
              </a:cxn>
            </a:cxnLst>
            <a:rect l="0" t="0" r="r" b="b"/>
            <a:pathLst>
              <a:path w="145" h="568">
                <a:moveTo>
                  <a:pt x="0" y="568"/>
                </a:moveTo>
                <a:lnTo>
                  <a:pt x="0" y="0"/>
                </a:lnTo>
                <a:lnTo>
                  <a:pt x="145" y="0"/>
                </a:lnTo>
                <a:lnTo>
                  <a:pt x="145" y="568"/>
                </a:lnTo>
              </a:path>
            </a:pathLst>
          </a:custGeom>
          <a:noFill/>
          <a:ln w="12700">
            <a:solidFill>
              <a:srgbClr val="6666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4" name="Freeform 51"/>
          <p:cNvSpPr>
            <a:spLocks/>
          </p:cNvSpPr>
          <p:nvPr/>
        </p:nvSpPr>
        <p:spPr bwMode="auto">
          <a:xfrm>
            <a:off x="5206343" y="2498335"/>
            <a:ext cx="615013" cy="406084"/>
          </a:xfrm>
          <a:custGeom>
            <a:avLst/>
            <a:gdLst/>
            <a:ahLst/>
            <a:cxnLst>
              <a:cxn ang="0">
                <a:pos x="290" y="246"/>
              </a:cxn>
              <a:cxn ang="0">
                <a:pos x="290" y="0"/>
              </a:cxn>
              <a:cxn ang="0">
                <a:pos x="0" y="0"/>
              </a:cxn>
              <a:cxn ang="0">
                <a:pos x="0" y="565"/>
              </a:cxn>
            </a:cxnLst>
            <a:rect l="0" t="0" r="r" b="b"/>
            <a:pathLst>
              <a:path w="290" h="565">
                <a:moveTo>
                  <a:pt x="290" y="246"/>
                </a:moveTo>
                <a:lnTo>
                  <a:pt x="290" y="0"/>
                </a:lnTo>
                <a:lnTo>
                  <a:pt x="0" y="0"/>
                </a:lnTo>
                <a:lnTo>
                  <a:pt x="0" y="565"/>
                </a:lnTo>
              </a:path>
            </a:pathLst>
          </a:cu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5" name="Freeform 52"/>
          <p:cNvSpPr>
            <a:spLocks/>
          </p:cNvSpPr>
          <p:nvPr/>
        </p:nvSpPr>
        <p:spPr bwMode="auto">
          <a:xfrm>
            <a:off x="7047141" y="2399149"/>
            <a:ext cx="612891" cy="444896"/>
          </a:xfrm>
          <a:custGeom>
            <a:avLst/>
            <a:gdLst/>
            <a:ahLst/>
            <a:cxnLst>
              <a:cxn ang="0">
                <a:pos x="0" y="619"/>
              </a:cxn>
              <a:cxn ang="0">
                <a:pos x="0" y="0"/>
              </a:cxn>
              <a:cxn ang="0">
                <a:pos x="289" y="0"/>
              </a:cxn>
              <a:cxn ang="0">
                <a:pos x="289" y="189"/>
              </a:cxn>
            </a:cxnLst>
            <a:rect l="0" t="0" r="r" b="b"/>
            <a:pathLst>
              <a:path w="289" h="619">
                <a:moveTo>
                  <a:pt x="0" y="619"/>
                </a:moveTo>
                <a:lnTo>
                  <a:pt x="0" y="0"/>
                </a:lnTo>
                <a:lnTo>
                  <a:pt x="289" y="0"/>
                </a:lnTo>
                <a:lnTo>
                  <a:pt x="289" y="189"/>
                </a:lnTo>
              </a:path>
            </a:pathLst>
          </a:custGeom>
          <a:noFill/>
          <a:ln w="63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6" name="Freeform 53"/>
          <p:cNvSpPr>
            <a:spLocks/>
          </p:cNvSpPr>
          <p:nvPr/>
        </p:nvSpPr>
        <p:spPr bwMode="auto">
          <a:xfrm>
            <a:off x="7354646" y="2275527"/>
            <a:ext cx="920399" cy="264494"/>
          </a:xfrm>
          <a:custGeom>
            <a:avLst/>
            <a:gdLst/>
            <a:ahLst/>
            <a:cxnLst>
              <a:cxn ang="0">
                <a:pos x="0" y="172"/>
              </a:cxn>
              <a:cxn ang="0">
                <a:pos x="0" y="0"/>
              </a:cxn>
              <a:cxn ang="0">
                <a:pos x="434" y="0"/>
              </a:cxn>
              <a:cxn ang="0">
                <a:pos x="434" y="368"/>
              </a:cxn>
            </a:cxnLst>
            <a:rect l="0" t="0" r="r" b="b"/>
            <a:pathLst>
              <a:path w="434" h="368">
                <a:moveTo>
                  <a:pt x="0" y="172"/>
                </a:moveTo>
                <a:lnTo>
                  <a:pt x="0" y="0"/>
                </a:lnTo>
                <a:lnTo>
                  <a:pt x="434" y="0"/>
                </a:lnTo>
                <a:lnTo>
                  <a:pt x="434" y="368"/>
                </a:lnTo>
              </a:path>
            </a:pathLst>
          </a:custGeom>
          <a:noFill/>
          <a:ln w="63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Freeform 54"/>
          <p:cNvSpPr>
            <a:spLocks/>
          </p:cNvSpPr>
          <p:nvPr/>
        </p:nvSpPr>
        <p:spPr bwMode="auto">
          <a:xfrm>
            <a:off x="5513849" y="2269059"/>
            <a:ext cx="920399" cy="426209"/>
          </a:xfrm>
          <a:custGeom>
            <a:avLst/>
            <a:gdLst/>
            <a:ahLst/>
            <a:cxnLst>
              <a:cxn ang="0">
                <a:pos x="0" y="319"/>
              </a:cxn>
              <a:cxn ang="0">
                <a:pos x="0" y="0"/>
              </a:cxn>
              <a:cxn ang="0">
                <a:pos x="434" y="0"/>
              </a:cxn>
              <a:cxn ang="0">
                <a:pos x="434" y="593"/>
              </a:cxn>
            </a:cxnLst>
            <a:rect l="0" t="0" r="r" b="b"/>
            <a:pathLst>
              <a:path w="434" h="593">
                <a:moveTo>
                  <a:pt x="0" y="319"/>
                </a:moveTo>
                <a:lnTo>
                  <a:pt x="0" y="0"/>
                </a:lnTo>
                <a:lnTo>
                  <a:pt x="434" y="0"/>
                </a:lnTo>
                <a:lnTo>
                  <a:pt x="434" y="593"/>
                </a:lnTo>
              </a:path>
            </a:pathLst>
          </a:custGeom>
          <a:noFill/>
          <a:ln w="63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8" name="Freeform 55"/>
          <p:cNvSpPr>
            <a:spLocks/>
          </p:cNvSpPr>
          <p:nvPr/>
        </p:nvSpPr>
        <p:spPr bwMode="auto">
          <a:xfrm>
            <a:off x="5974049" y="2162687"/>
            <a:ext cx="1840796" cy="112841"/>
          </a:xfrm>
          <a:custGeom>
            <a:avLst/>
            <a:gdLst/>
            <a:ahLst/>
            <a:cxnLst>
              <a:cxn ang="0">
                <a:pos x="868" y="157"/>
              </a:cxn>
              <a:cxn ang="0">
                <a:pos x="868" y="0"/>
              </a:cxn>
              <a:cxn ang="0">
                <a:pos x="0" y="0"/>
              </a:cxn>
              <a:cxn ang="0">
                <a:pos x="0" y="148"/>
              </a:cxn>
            </a:cxnLst>
            <a:rect l="0" t="0" r="r" b="b"/>
            <a:pathLst>
              <a:path w="868" h="157">
                <a:moveTo>
                  <a:pt x="868" y="157"/>
                </a:moveTo>
                <a:lnTo>
                  <a:pt x="868" y="0"/>
                </a:lnTo>
                <a:lnTo>
                  <a:pt x="0" y="0"/>
                </a:lnTo>
                <a:lnTo>
                  <a:pt x="0" y="148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58"/>
          <p:cNvSpPr>
            <a:spLocks noChangeArrowheads="1"/>
          </p:cNvSpPr>
          <p:nvPr/>
        </p:nvSpPr>
        <p:spPr bwMode="auto">
          <a:xfrm>
            <a:off x="5021839" y="2961278"/>
            <a:ext cx="8656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11</a:t>
            </a: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60"/>
          <p:cNvSpPr>
            <a:spLocks noChangeArrowheads="1"/>
          </p:cNvSpPr>
          <p:nvPr/>
        </p:nvSpPr>
        <p:spPr bwMode="auto">
          <a:xfrm>
            <a:off x="5329347" y="2961278"/>
            <a:ext cx="8656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sng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12</a:t>
            </a: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62"/>
          <p:cNvSpPr>
            <a:spLocks noChangeArrowheads="1"/>
          </p:cNvSpPr>
          <p:nvPr/>
        </p:nvSpPr>
        <p:spPr bwMode="auto">
          <a:xfrm>
            <a:off x="5649576" y="2961278"/>
            <a:ext cx="4328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sng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7</a:t>
            </a: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64"/>
          <p:cNvSpPr>
            <a:spLocks noChangeArrowheads="1"/>
          </p:cNvSpPr>
          <p:nvPr/>
        </p:nvSpPr>
        <p:spPr bwMode="auto">
          <a:xfrm>
            <a:off x="5957084" y="2961278"/>
            <a:ext cx="4328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sng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8</a:t>
            </a: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66"/>
          <p:cNvSpPr>
            <a:spLocks noChangeArrowheads="1"/>
          </p:cNvSpPr>
          <p:nvPr/>
        </p:nvSpPr>
        <p:spPr bwMode="auto">
          <a:xfrm>
            <a:off x="6262470" y="2961278"/>
            <a:ext cx="4328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sng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9</a:t>
            </a: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68"/>
          <p:cNvSpPr>
            <a:spLocks noChangeArrowheads="1"/>
          </p:cNvSpPr>
          <p:nvPr/>
        </p:nvSpPr>
        <p:spPr bwMode="auto">
          <a:xfrm>
            <a:off x="6557251" y="2961278"/>
            <a:ext cx="8656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sng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10</a:t>
            </a: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70"/>
          <p:cNvSpPr>
            <a:spLocks noChangeArrowheads="1"/>
          </p:cNvSpPr>
          <p:nvPr/>
        </p:nvSpPr>
        <p:spPr bwMode="auto">
          <a:xfrm>
            <a:off x="6871119" y="2961278"/>
            <a:ext cx="4328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1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72"/>
          <p:cNvSpPr>
            <a:spLocks noChangeArrowheads="1"/>
          </p:cNvSpPr>
          <p:nvPr/>
        </p:nvSpPr>
        <p:spPr bwMode="auto">
          <a:xfrm>
            <a:off x="7178627" y="2961278"/>
            <a:ext cx="4328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Rectangle 74"/>
          <p:cNvSpPr>
            <a:spLocks noChangeArrowheads="1"/>
          </p:cNvSpPr>
          <p:nvPr/>
        </p:nvSpPr>
        <p:spPr bwMode="auto">
          <a:xfrm>
            <a:off x="7486132" y="2961278"/>
            <a:ext cx="4328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3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76"/>
          <p:cNvSpPr>
            <a:spLocks noChangeArrowheads="1"/>
          </p:cNvSpPr>
          <p:nvPr/>
        </p:nvSpPr>
        <p:spPr bwMode="auto">
          <a:xfrm>
            <a:off x="7791518" y="2961278"/>
            <a:ext cx="4328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4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78"/>
          <p:cNvSpPr>
            <a:spLocks noChangeArrowheads="1"/>
          </p:cNvSpPr>
          <p:nvPr/>
        </p:nvSpPr>
        <p:spPr bwMode="auto">
          <a:xfrm>
            <a:off x="8099024" y="2961278"/>
            <a:ext cx="4328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5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Rectangle 80"/>
          <p:cNvSpPr>
            <a:spLocks noChangeArrowheads="1"/>
          </p:cNvSpPr>
          <p:nvPr/>
        </p:nvSpPr>
        <p:spPr bwMode="auto">
          <a:xfrm>
            <a:off x="8406531" y="2961278"/>
            <a:ext cx="4328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6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 rot="1566609">
            <a:off x="6760877" y="3729019"/>
            <a:ext cx="969545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050" i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Hispanogryllus</a:t>
            </a:r>
            <a:r>
              <a:rPr lang="en-US" sz="1050" i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i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nesion</a:t>
            </a:r>
            <a:endParaRPr lang="en-US" sz="1050" i="1" dirty="0">
              <a:solidFill>
                <a:srgbClr val="00C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101"/>
          <p:cNvSpPr/>
          <p:nvPr/>
        </p:nvSpPr>
        <p:spPr>
          <a:xfrm rot="1566609">
            <a:off x="7385296" y="3664001"/>
            <a:ext cx="792902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050" i="1" dirty="0" err="1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Cyrtoxipha</a:t>
            </a:r>
            <a:r>
              <a:rPr lang="en-US" sz="1050" i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i="1" dirty="0" err="1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columbiana</a:t>
            </a:r>
            <a:endParaRPr lang="en-US" sz="1050" i="1" dirty="0"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102"/>
          <p:cNvSpPr/>
          <p:nvPr/>
        </p:nvSpPr>
        <p:spPr>
          <a:xfrm rot="1566609">
            <a:off x="7980165" y="3662448"/>
            <a:ext cx="804913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050" i="1" dirty="0" err="1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Neocurtilla</a:t>
            </a:r>
            <a:r>
              <a:rPr lang="en-US" sz="1050" i="1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i="1" dirty="0" err="1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hexadactyla</a:t>
            </a:r>
            <a:endParaRPr lang="en-US" sz="1050" i="1" dirty="0">
              <a:solidFill>
                <a:srgbClr val="3399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ectangle 103"/>
          <p:cNvSpPr/>
          <p:nvPr/>
        </p:nvSpPr>
        <p:spPr>
          <a:xfrm rot="1566609">
            <a:off x="5567530" y="3685430"/>
            <a:ext cx="823276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050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Aglaothorax</a:t>
            </a:r>
            <a:r>
              <a:rPr lang="en-US" sz="1050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ovata</a:t>
            </a:r>
            <a:r>
              <a:rPr lang="en-US" sz="1050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050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104"/>
          <p:cNvSpPr/>
          <p:nvPr/>
        </p:nvSpPr>
        <p:spPr>
          <a:xfrm rot="1566609">
            <a:off x="6143411" y="3689423"/>
            <a:ext cx="919954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050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Amblycorypha</a:t>
            </a:r>
            <a:r>
              <a:rPr lang="en-US" sz="1050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huasteca</a:t>
            </a:r>
            <a:endParaRPr lang="en-US" sz="1050" i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105"/>
          <p:cNvSpPr/>
          <p:nvPr/>
        </p:nvSpPr>
        <p:spPr>
          <a:xfrm rot="1566609">
            <a:off x="4951827" y="3685506"/>
            <a:ext cx="90354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050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Conocephalus</a:t>
            </a:r>
            <a:r>
              <a:rPr lang="en-US" sz="1050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nemoralis</a:t>
            </a:r>
            <a:endParaRPr lang="en-US" sz="1050" i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7" name="Picture 7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13723" y="3062793"/>
            <a:ext cx="191511" cy="33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7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76467" y="3062793"/>
            <a:ext cx="191511" cy="33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6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06126" y="3062793"/>
            <a:ext cx="165794" cy="33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7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43152" y="3062793"/>
            <a:ext cx="165794" cy="33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6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89273" y="3062793"/>
            <a:ext cx="160366" cy="33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6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20871" y="3062793"/>
            <a:ext cx="159142" cy="33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6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96481" y="3062793"/>
            <a:ext cx="136444" cy="33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6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904157" y="3062793"/>
            <a:ext cx="136444" cy="33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5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985603" y="3062793"/>
            <a:ext cx="136464" cy="33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5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293298" y="3062793"/>
            <a:ext cx="136464" cy="33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7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480179" y="3062793"/>
            <a:ext cx="72982" cy="33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75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769510" y="3062793"/>
            <a:ext cx="72982" cy="33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" name="Right Brace 118"/>
          <p:cNvSpPr/>
          <p:nvPr/>
        </p:nvSpPr>
        <p:spPr>
          <a:xfrm rot="5400000">
            <a:off x="5042479" y="3237145"/>
            <a:ext cx="99260" cy="384469"/>
          </a:xfrm>
          <a:prstGeom prst="rightBrace">
            <a:avLst>
              <a:gd name="adj1" fmla="val 18333"/>
              <a:gd name="adj2" fmla="val 50000"/>
            </a:avLst>
          </a:prstGeom>
          <a:ln w="95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20" name="Rectangle 19"/>
          <p:cNvSpPr>
            <a:spLocks noChangeArrowheads="1"/>
          </p:cNvSpPr>
          <p:nvPr/>
        </p:nvSpPr>
        <p:spPr bwMode="auto">
          <a:xfrm>
            <a:off x="5202171" y="3396675"/>
            <a:ext cx="77739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One Second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0" y="0"/>
            <a:ext cx="9153525" cy="6873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43" name="Line 7"/>
          <p:cNvSpPr>
            <a:spLocks noChangeShapeType="1"/>
          </p:cNvSpPr>
          <p:nvPr/>
        </p:nvSpPr>
        <p:spPr bwMode="auto">
          <a:xfrm>
            <a:off x="2492375" y="2492375"/>
            <a:ext cx="1588" cy="1084263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44" name="Line 8"/>
          <p:cNvSpPr>
            <a:spLocks noChangeShapeType="1"/>
          </p:cNvSpPr>
          <p:nvPr/>
        </p:nvSpPr>
        <p:spPr bwMode="auto">
          <a:xfrm>
            <a:off x="2560638" y="2508250"/>
            <a:ext cx="3175" cy="102870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45" name="Line 9"/>
          <p:cNvSpPr>
            <a:spLocks noChangeShapeType="1"/>
          </p:cNvSpPr>
          <p:nvPr/>
        </p:nvSpPr>
        <p:spPr bwMode="auto">
          <a:xfrm>
            <a:off x="2635250" y="2541588"/>
            <a:ext cx="1588" cy="101282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46" name="Line 10"/>
          <p:cNvSpPr>
            <a:spLocks noChangeShapeType="1"/>
          </p:cNvSpPr>
          <p:nvPr/>
        </p:nvSpPr>
        <p:spPr bwMode="auto">
          <a:xfrm>
            <a:off x="2703513" y="2549525"/>
            <a:ext cx="3175" cy="1008063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47" name="Line 11"/>
          <p:cNvSpPr>
            <a:spLocks noChangeShapeType="1"/>
          </p:cNvSpPr>
          <p:nvPr/>
        </p:nvSpPr>
        <p:spPr bwMode="auto">
          <a:xfrm>
            <a:off x="2778125" y="2584450"/>
            <a:ext cx="1588" cy="954088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48" name="Line 12"/>
          <p:cNvSpPr>
            <a:spLocks noChangeShapeType="1"/>
          </p:cNvSpPr>
          <p:nvPr/>
        </p:nvSpPr>
        <p:spPr bwMode="auto">
          <a:xfrm>
            <a:off x="2846388" y="2579688"/>
            <a:ext cx="1587" cy="96202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49" name="Line 13"/>
          <p:cNvSpPr>
            <a:spLocks noChangeShapeType="1"/>
          </p:cNvSpPr>
          <p:nvPr/>
        </p:nvSpPr>
        <p:spPr bwMode="auto">
          <a:xfrm>
            <a:off x="2914650" y="2643188"/>
            <a:ext cx="3175" cy="92710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50" name="Line 14"/>
          <p:cNvSpPr>
            <a:spLocks noChangeShapeType="1"/>
          </p:cNvSpPr>
          <p:nvPr/>
        </p:nvSpPr>
        <p:spPr bwMode="auto">
          <a:xfrm>
            <a:off x="2989263" y="2660650"/>
            <a:ext cx="1587" cy="95567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51" name="Line 15"/>
          <p:cNvSpPr>
            <a:spLocks noChangeShapeType="1"/>
          </p:cNvSpPr>
          <p:nvPr/>
        </p:nvSpPr>
        <p:spPr bwMode="auto">
          <a:xfrm flipH="1">
            <a:off x="2989263" y="2655888"/>
            <a:ext cx="68262" cy="960437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52" name="Line 16"/>
          <p:cNvSpPr>
            <a:spLocks noChangeShapeType="1"/>
          </p:cNvSpPr>
          <p:nvPr/>
        </p:nvSpPr>
        <p:spPr bwMode="auto">
          <a:xfrm flipH="1">
            <a:off x="2989263" y="2687638"/>
            <a:ext cx="144462" cy="928687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53" name="Line 17"/>
          <p:cNvSpPr>
            <a:spLocks noChangeShapeType="1"/>
          </p:cNvSpPr>
          <p:nvPr/>
        </p:nvSpPr>
        <p:spPr bwMode="auto">
          <a:xfrm flipH="1">
            <a:off x="3057525" y="2695575"/>
            <a:ext cx="144463" cy="963613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54" name="Line 18"/>
          <p:cNvSpPr>
            <a:spLocks noChangeShapeType="1"/>
          </p:cNvSpPr>
          <p:nvPr/>
        </p:nvSpPr>
        <p:spPr bwMode="auto">
          <a:xfrm flipH="1">
            <a:off x="3133725" y="2713038"/>
            <a:ext cx="134938" cy="969962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55" name="Line 19"/>
          <p:cNvSpPr>
            <a:spLocks noChangeShapeType="1"/>
          </p:cNvSpPr>
          <p:nvPr/>
        </p:nvSpPr>
        <p:spPr bwMode="auto">
          <a:xfrm flipH="1">
            <a:off x="3201988" y="2719388"/>
            <a:ext cx="142875" cy="966787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56" name="Line 20"/>
          <p:cNvSpPr>
            <a:spLocks noChangeShapeType="1"/>
          </p:cNvSpPr>
          <p:nvPr/>
        </p:nvSpPr>
        <p:spPr bwMode="auto">
          <a:xfrm flipH="1">
            <a:off x="3268663" y="2719388"/>
            <a:ext cx="76200" cy="95567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57" name="Line 21"/>
          <p:cNvSpPr>
            <a:spLocks noChangeShapeType="1"/>
          </p:cNvSpPr>
          <p:nvPr/>
        </p:nvSpPr>
        <p:spPr bwMode="auto">
          <a:xfrm flipH="1">
            <a:off x="3344863" y="2668588"/>
            <a:ext cx="69850" cy="982662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58" name="Line 22"/>
          <p:cNvSpPr>
            <a:spLocks noChangeShapeType="1"/>
          </p:cNvSpPr>
          <p:nvPr/>
        </p:nvSpPr>
        <p:spPr bwMode="auto">
          <a:xfrm flipH="1">
            <a:off x="3414713" y="2709863"/>
            <a:ext cx="73025" cy="92710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59" name="Line 23"/>
          <p:cNvSpPr>
            <a:spLocks noChangeShapeType="1"/>
          </p:cNvSpPr>
          <p:nvPr/>
        </p:nvSpPr>
        <p:spPr bwMode="auto">
          <a:xfrm flipH="1">
            <a:off x="3487738" y="2646363"/>
            <a:ext cx="68262" cy="96837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60" name="Line 24"/>
          <p:cNvSpPr>
            <a:spLocks noChangeShapeType="1"/>
          </p:cNvSpPr>
          <p:nvPr/>
        </p:nvSpPr>
        <p:spPr bwMode="auto">
          <a:xfrm>
            <a:off x="3556000" y="2646363"/>
            <a:ext cx="3175" cy="93345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61" name="Line 25"/>
          <p:cNvSpPr>
            <a:spLocks noChangeShapeType="1"/>
          </p:cNvSpPr>
          <p:nvPr/>
        </p:nvSpPr>
        <p:spPr bwMode="auto">
          <a:xfrm>
            <a:off x="3625850" y="2579688"/>
            <a:ext cx="1588" cy="94297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62" name="Line 26"/>
          <p:cNvSpPr>
            <a:spLocks noChangeShapeType="1"/>
          </p:cNvSpPr>
          <p:nvPr/>
        </p:nvSpPr>
        <p:spPr bwMode="auto">
          <a:xfrm>
            <a:off x="3698875" y="2509838"/>
            <a:ext cx="3175" cy="95567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63" name="Line 27"/>
          <p:cNvSpPr>
            <a:spLocks noChangeShapeType="1"/>
          </p:cNvSpPr>
          <p:nvPr/>
        </p:nvSpPr>
        <p:spPr bwMode="auto">
          <a:xfrm>
            <a:off x="3768725" y="2549525"/>
            <a:ext cx="1588" cy="95885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64" name="Line 28"/>
          <p:cNvSpPr>
            <a:spLocks noChangeShapeType="1"/>
          </p:cNvSpPr>
          <p:nvPr/>
        </p:nvSpPr>
        <p:spPr bwMode="auto">
          <a:xfrm>
            <a:off x="3768725" y="2549525"/>
            <a:ext cx="73025" cy="944563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65" name="Line 29"/>
          <p:cNvSpPr>
            <a:spLocks noChangeShapeType="1"/>
          </p:cNvSpPr>
          <p:nvPr/>
        </p:nvSpPr>
        <p:spPr bwMode="auto">
          <a:xfrm>
            <a:off x="3768725" y="2549525"/>
            <a:ext cx="141288" cy="874713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66" name="Line 30"/>
          <p:cNvSpPr>
            <a:spLocks noChangeShapeType="1"/>
          </p:cNvSpPr>
          <p:nvPr/>
        </p:nvSpPr>
        <p:spPr bwMode="auto">
          <a:xfrm>
            <a:off x="3768725" y="2549525"/>
            <a:ext cx="211138" cy="808038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67" name="Line 31"/>
          <p:cNvSpPr>
            <a:spLocks noChangeShapeType="1"/>
          </p:cNvSpPr>
          <p:nvPr/>
        </p:nvSpPr>
        <p:spPr bwMode="auto">
          <a:xfrm>
            <a:off x="3768725" y="2549525"/>
            <a:ext cx="287338" cy="817563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68" name="Line 32"/>
          <p:cNvSpPr>
            <a:spLocks noChangeShapeType="1"/>
          </p:cNvSpPr>
          <p:nvPr/>
        </p:nvSpPr>
        <p:spPr bwMode="auto">
          <a:xfrm>
            <a:off x="3841750" y="2620963"/>
            <a:ext cx="280988" cy="808037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69" name="Line 33"/>
          <p:cNvSpPr>
            <a:spLocks noChangeShapeType="1"/>
          </p:cNvSpPr>
          <p:nvPr/>
        </p:nvSpPr>
        <p:spPr bwMode="auto">
          <a:xfrm>
            <a:off x="3841750" y="2620963"/>
            <a:ext cx="355600" cy="86677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70" name="Freeform 34"/>
          <p:cNvSpPr>
            <a:spLocks/>
          </p:cNvSpPr>
          <p:nvPr/>
        </p:nvSpPr>
        <p:spPr bwMode="auto">
          <a:xfrm>
            <a:off x="2492375" y="2489200"/>
            <a:ext cx="6530975" cy="668338"/>
          </a:xfrm>
          <a:custGeom>
            <a:avLst/>
            <a:gdLst/>
            <a:ahLst/>
            <a:cxnLst>
              <a:cxn ang="0">
                <a:pos x="30" y="25"/>
              </a:cxn>
              <a:cxn ang="0">
                <a:pos x="92" y="80"/>
              </a:cxn>
              <a:cxn ang="0">
                <a:pos x="154" y="121"/>
              </a:cxn>
              <a:cxn ang="0">
                <a:pos x="216" y="231"/>
              </a:cxn>
              <a:cxn ang="0">
                <a:pos x="279" y="266"/>
              </a:cxn>
              <a:cxn ang="0">
                <a:pos x="338" y="301"/>
              </a:cxn>
              <a:cxn ang="0">
                <a:pos x="401" y="241"/>
              </a:cxn>
              <a:cxn ang="0">
                <a:pos x="463" y="211"/>
              </a:cxn>
              <a:cxn ang="0">
                <a:pos x="525" y="28"/>
              </a:cxn>
              <a:cxn ang="0">
                <a:pos x="587" y="176"/>
              </a:cxn>
              <a:cxn ang="0">
                <a:pos x="647" y="364"/>
              </a:cxn>
              <a:cxn ang="0">
                <a:pos x="709" y="304"/>
              </a:cxn>
              <a:cxn ang="0">
                <a:pos x="772" y="176"/>
              </a:cxn>
              <a:cxn ang="0">
                <a:pos x="834" y="228"/>
              </a:cxn>
              <a:cxn ang="0">
                <a:pos x="896" y="454"/>
              </a:cxn>
              <a:cxn ang="0">
                <a:pos x="956" y="625"/>
              </a:cxn>
              <a:cxn ang="0">
                <a:pos x="1018" y="550"/>
              </a:cxn>
              <a:cxn ang="0">
                <a:pos x="1080" y="394"/>
              </a:cxn>
              <a:cxn ang="0">
                <a:pos x="1143" y="213"/>
              </a:cxn>
              <a:cxn ang="0">
                <a:pos x="1205" y="201"/>
              </a:cxn>
              <a:cxn ang="0">
                <a:pos x="1265" y="414"/>
              </a:cxn>
              <a:cxn ang="0">
                <a:pos x="1327" y="635"/>
              </a:cxn>
              <a:cxn ang="0">
                <a:pos x="1389" y="848"/>
              </a:cxn>
              <a:cxn ang="0">
                <a:pos x="1451" y="886"/>
              </a:cxn>
              <a:cxn ang="0">
                <a:pos x="1514" y="653"/>
              </a:cxn>
              <a:cxn ang="0">
                <a:pos x="1573" y="437"/>
              </a:cxn>
              <a:cxn ang="0">
                <a:pos x="1636" y="218"/>
              </a:cxn>
              <a:cxn ang="0">
                <a:pos x="1698" y="181"/>
              </a:cxn>
              <a:cxn ang="0">
                <a:pos x="1760" y="356"/>
              </a:cxn>
              <a:cxn ang="0">
                <a:pos x="1822" y="525"/>
              </a:cxn>
              <a:cxn ang="0">
                <a:pos x="1882" y="648"/>
              </a:cxn>
              <a:cxn ang="0">
                <a:pos x="1944" y="495"/>
              </a:cxn>
              <a:cxn ang="0">
                <a:pos x="2007" y="259"/>
              </a:cxn>
              <a:cxn ang="0">
                <a:pos x="2069" y="188"/>
              </a:cxn>
              <a:cxn ang="0">
                <a:pos x="2131" y="304"/>
              </a:cxn>
              <a:cxn ang="0">
                <a:pos x="2191" y="359"/>
              </a:cxn>
              <a:cxn ang="0">
                <a:pos x="2253" y="171"/>
              </a:cxn>
              <a:cxn ang="0">
                <a:pos x="2316" y="65"/>
              </a:cxn>
              <a:cxn ang="0">
                <a:pos x="2378" y="244"/>
              </a:cxn>
              <a:cxn ang="0">
                <a:pos x="2440" y="251"/>
              </a:cxn>
              <a:cxn ang="0">
                <a:pos x="2500" y="306"/>
              </a:cxn>
              <a:cxn ang="0">
                <a:pos x="2562" y="264"/>
              </a:cxn>
              <a:cxn ang="0">
                <a:pos x="2624" y="231"/>
              </a:cxn>
              <a:cxn ang="0">
                <a:pos x="2687" y="118"/>
              </a:cxn>
              <a:cxn ang="0">
                <a:pos x="2749" y="70"/>
              </a:cxn>
              <a:cxn ang="0">
                <a:pos x="2809" y="20"/>
              </a:cxn>
            </a:cxnLst>
            <a:rect l="0" t="0" r="r" b="b"/>
            <a:pathLst>
              <a:path w="2841" h="896">
                <a:moveTo>
                  <a:pt x="0" y="5"/>
                </a:moveTo>
                <a:lnTo>
                  <a:pt x="30" y="25"/>
                </a:lnTo>
                <a:lnTo>
                  <a:pt x="62" y="70"/>
                </a:lnTo>
                <a:lnTo>
                  <a:pt x="92" y="80"/>
                </a:lnTo>
                <a:lnTo>
                  <a:pt x="124" y="128"/>
                </a:lnTo>
                <a:lnTo>
                  <a:pt x="154" y="121"/>
                </a:lnTo>
                <a:lnTo>
                  <a:pt x="184" y="206"/>
                </a:lnTo>
                <a:lnTo>
                  <a:pt x="216" y="231"/>
                </a:lnTo>
                <a:lnTo>
                  <a:pt x="246" y="223"/>
                </a:lnTo>
                <a:lnTo>
                  <a:pt x="279" y="266"/>
                </a:lnTo>
                <a:lnTo>
                  <a:pt x="309" y="276"/>
                </a:lnTo>
                <a:lnTo>
                  <a:pt x="338" y="301"/>
                </a:lnTo>
                <a:lnTo>
                  <a:pt x="371" y="309"/>
                </a:lnTo>
                <a:lnTo>
                  <a:pt x="401" y="241"/>
                </a:lnTo>
                <a:lnTo>
                  <a:pt x="433" y="296"/>
                </a:lnTo>
                <a:lnTo>
                  <a:pt x="463" y="211"/>
                </a:lnTo>
                <a:lnTo>
                  <a:pt x="493" y="121"/>
                </a:lnTo>
                <a:lnTo>
                  <a:pt x="525" y="28"/>
                </a:lnTo>
                <a:lnTo>
                  <a:pt x="555" y="80"/>
                </a:lnTo>
                <a:lnTo>
                  <a:pt x="587" y="176"/>
                </a:lnTo>
                <a:lnTo>
                  <a:pt x="617" y="271"/>
                </a:lnTo>
                <a:lnTo>
                  <a:pt x="647" y="364"/>
                </a:lnTo>
                <a:lnTo>
                  <a:pt x="680" y="359"/>
                </a:lnTo>
                <a:lnTo>
                  <a:pt x="709" y="304"/>
                </a:lnTo>
                <a:lnTo>
                  <a:pt x="742" y="244"/>
                </a:lnTo>
                <a:lnTo>
                  <a:pt x="772" y="176"/>
                </a:lnTo>
                <a:lnTo>
                  <a:pt x="802" y="128"/>
                </a:lnTo>
                <a:lnTo>
                  <a:pt x="834" y="228"/>
                </a:lnTo>
                <a:lnTo>
                  <a:pt x="864" y="341"/>
                </a:lnTo>
                <a:lnTo>
                  <a:pt x="896" y="454"/>
                </a:lnTo>
                <a:lnTo>
                  <a:pt x="926" y="560"/>
                </a:lnTo>
                <a:lnTo>
                  <a:pt x="956" y="625"/>
                </a:lnTo>
                <a:lnTo>
                  <a:pt x="988" y="628"/>
                </a:lnTo>
                <a:lnTo>
                  <a:pt x="1018" y="550"/>
                </a:lnTo>
                <a:lnTo>
                  <a:pt x="1051" y="479"/>
                </a:lnTo>
                <a:lnTo>
                  <a:pt x="1080" y="394"/>
                </a:lnTo>
                <a:lnTo>
                  <a:pt x="1110" y="304"/>
                </a:lnTo>
                <a:lnTo>
                  <a:pt x="1143" y="213"/>
                </a:lnTo>
                <a:lnTo>
                  <a:pt x="1173" y="126"/>
                </a:lnTo>
                <a:lnTo>
                  <a:pt x="1205" y="201"/>
                </a:lnTo>
                <a:lnTo>
                  <a:pt x="1235" y="309"/>
                </a:lnTo>
                <a:lnTo>
                  <a:pt x="1265" y="414"/>
                </a:lnTo>
                <a:lnTo>
                  <a:pt x="1297" y="522"/>
                </a:lnTo>
                <a:lnTo>
                  <a:pt x="1327" y="635"/>
                </a:lnTo>
                <a:lnTo>
                  <a:pt x="1359" y="741"/>
                </a:lnTo>
                <a:lnTo>
                  <a:pt x="1389" y="848"/>
                </a:lnTo>
                <a:lnTo>
                  <a:pt x="1419" y="896"/>
                </a:lnTo>
                <a:lnTo>
                  <a:pt x="1451" y="886"/>
                </a:lnTo>
                <a:lnTo>
                  <a:pt x="1481" y="766"/>
                </a:lnTo>
                <a:lnTo>
                  <a:pt x="1514" y="653"/>
                </a:lnTo>
                <a:lnTo>
                  <a:pt x="1544" y="547"/>
                </a:lnTo>
                <a:lnTo>
                  <a:pt x="1573" y="437"/>
                </a:lnTo>
                <a:lnTo>
                  <a:pt x="1606" y="326"/>
                </a:lnTo>
                <a:lnTo>
                  <a:pt x="1636" y="218"/>
                </a:lnTo>
                <a:lnTo>
                  <a:pt x="1668" y="113"/>
                </a:lnTo>
                <a:lnTo>
                  <a:pt x="1698" y="181"/>
                </a:lnTo>
                <a:lnTo>
                  <a:pt x="1728" y="274"/>
                </a:lnTo>
                <a:lnTo>
                  <a:pt x="1760" y="356"/>
                </a:lnTo>
                <a:lnTo>
                  <a:pt x="1790" y="444"/>
                </a:lnTo>
                <a:lnTo>
                  <a:pt x="1822" y="525"/>
                </a:lnTo>
                <a:lnTo>
                  <a:pt x="1852" y="590"/>
                </a:lnTo>
                <a:lnTo>
                  <a:pt x="1882" y="648"/>
                </a:lnTo>
                <a:lnTo>
                  <a:pt x="1915" y="590"/>
                </a:lnTo>
                <a:lnTo>
                  <a:pt x="1944" y="495"/>
                </a:lnTo>
                <a:lnTo>
                  <a:pt x="1977" y="379"/>
                </a:lnTo>
                <a:lnTo>
                  <a:pt x="2007" y="259"/>
                </a:lnTo>
                <a:lnTo>
                  <a:pt x="2037" y="156"/>
                </a:lnTo>
                <a:lnTo>
                  <a:pt x="2069" y="188"/>
                </a:lnTo>
                <a:lnTo>
                  <a:pt x="2099" y="254"/>
                </a:lnTo>
                <a:lnTo>
                  <a:pt x="2131" y="304"/>
                </a:lnTo>
                <a:lnTo>
                  <a:pt x="2161" y="354"/>
                </a:lnTo>
                <a:lnTo>
                  <a:pt x="2191" y="359"/>
                </a:lnTo>
                <a:lnTo>
                  <a:pt x="2223" y="264"/>
                </a:lnTo>
                <a:lnTo>
                  <a:pt x="2253" y="171"/>
                </a:lnTo>
                <a:lnTo>
                  <a:pt x="2286" y="75"/>
                </a:lnTo>
                <a:lnTo>
                  <a:pt x="2316" y="65"/>
                </a:lnTo>
                <a:lnTo>
                  <a:pt x="2345" y="156"/>
                </a:lnTo>
                <a:lnTo>
                  <a:pt x="2378" y="244"/>
                </a:lnTo>
                <a:lnTo>
                  <a:pt x="2408" y="299"/>
                </a:lnTo>
                <a:lnTo>
                  <a:pt x="2440" y="251"/>
                </a:lnTo>
                <a:lnTo>
                  <a:pt x="2470" y="299"/>
                </a:lnTo>
                <a:lnTo>
                  <a:pt x="2500" y="306"/>
                </a:lnTo>
                <a:lnTo>
                  <a:pt x="2532" y="254"/>
                </a:lnTo>
                <a:lnTo>
                  <a:pt x="2562" y="264"/>
                </a:lnTo>
                <a:lnTo>
                  <a:pt x="2594" y="196"/>
                </a:lnTo>
                <a:lnTo>
                  <a:pt x="2624" y="231"/>
                </a:lnTo>
                <a:lnTo>
                  <a:pt x="2654" y="191"/>
                </a:lnTo>
                <a:lnTo>
                  <a:pt x="2687" y="118"/>
                </a:lnTo>
                <a:lnTo>
                  <a:pt x="2716" y="131"/>
                </a:lnTo>
                <a:lnTo>
                  <a:pt x="2749" y="70"/>
                </a:lnTo>
                <a:lnTo>
                  <a:pt x="2779" y="68"/>
                </a:lnTo>
                <a:lnTo>
                  <a:pt x="2809" y="20"/>
                </a:lnTo>
                <a:lnTo>
                  <a:pt x="2841" y="0"/>
                </a:lnTo>
              </a:path>
            </a:pathLst>
          </a:custGeom>
          <a:noFill/>
          <a:ln w="317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7972" name="Picture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79413"/>
            <a:ext cx="5180012" cy="2054225"/>
          </a:xfrm>
          <a:prstGeom prst="rect">
            <a:avLst/>
          </a:prstGeom>
          <a:noFill/>
        </p:spPr>
      </p:pic>
      <p:pic>
        <p:nvPicPr>
          <p:cNvPr id="167973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875"/>
            <a:ext cx="5167313" cy="3087687"/>
          </a:xfrm>
          <a:prstGeom prst="rect">
            <a:avLst/>
          </a:prstGeom>
          <a:noFill/>
        </p:spPr>
      </p:pic>
      <p:pic>
        <p:nvPicPr>
          <p:cNvPr id="167975" name="Picture 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25" y="4229100"/>
            <a:ext cx="18192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7977" name="Rectangle 41"/>
          <p:cNvSpPr>
            <a:spLocks noChangeArrowheads="1"/>
          </p:cNvSpPr>
          <p:nvPr/>
        </p:nvSpPr>
        <p:spPr bwMode="auto">
          <a:xfrm>
            <a:off x="228600" y="2667000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0" dirty="0">
                <a:solidFill>
                  <a:srgbClr val="FF33CC"/>
                </a:solidFill>
              </a:rPr>
              <a:t>Dynamic Time Warping</a:t>
            </a:r>
          </a:p>
        </p:txBody>
      </p:sp>
      <p:sp>
        <p:nvSpPr>
          <p:cNvPr id="167978" name="Line 42"/>
          <p:cNvSpPr>
            <a:spLocks noChangeShapeType="1"/>
          </p:cNvSpPr>
          <p:nvPr/>
        </p:nvSpPr>
        <p:spPr bwMode="auto">
          <a:xfrm>
            <a:off x="3910013" y="2690813"/>
            <a:ext cx="357187" cy="858837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79" name="Line 43"/>
          <p:cNvSpPr>
            <a:spLocks noChangeShapeType="1"/>
          </p:cNvSpPr>
          <p:nvPr/>
        </p:nvSpPr>
        <p:spPr bwMode="auto">
          <a:xfrm>
            <a:off x="3979863" y="2760663"/>
            <a:ext cx="355600" cy="83502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80" name="Line 44"/>
          <p:cNvSpPr>
            <a:spLocks noChangeShapeType="1"/>
          </p:cNvSpPr>
          <p:nvPr/>
        </p:nvSpPr>
        <p:spPr bwMode="auto">
          <a:xfrm>
            <a:off x="4056063" y="2757488"/>
            <a:ext cx="279400" cy="83820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81" name="Line 45"/>
          <p:cNvSpPr>
            <a:spLocks noChangeShapeType="1"/>
          </p:cNvSpPr>
          <p:nvPr/>
        </p:nvSpPr>
        <p:spPr bwMode="auto">
          <a:xfrm>
            <a:off x="4122738" y="2716213"/>
            <a:ext cx="287337" cy="814387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82" name="Line 46"/>
          <p:cNvSpPr>
            <a:spLocks noChangeShapeType="1"/>
          </p:cNvSpPr>
          <p:nvPr/>
        </p:nvSpPr>
        <p:spPr bwMode="auto">
          <a:xfrm>
            <a:off x="4197350" y="2671763"/>
            <a:ext cx="280988" cy="792162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83" name="Line 47"/>
          <p:cNvSpPr>
            <a:spLocks noChangeShapeType="1"/>
          </p:cNvSpPr>
          <p:nvPr/>
        </p:nvSpPr>
        <p:spPr bwMode="auto">
          <a:xfrm>
            <a:off x="4267200" y="2620963"/>
            <a:ext cx="284163" cy="77787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84" name="Line 48"/>
          <p:cNvSpPr>
            <a:spLocks noChangeShapeType="1"/>
          </p:cNvSpPr>
          <p:nvPr/>
        </p:nvSpPr>
        <p:spPr bwMode="auto">
          <a:xfrm>
            <a:off x="4335463" y="2584450"/>
            <a:ext cx="285750" cy="839788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85" name="Line 49"/>
          <p:cNvSpPr>
            <a:spLocks noChangeShapeType="1"/>
          </p:cNvSpPr>
          <p:nvPr/>
        </p:nvSpPr>
        <p:spPr bwMode="auto">
          <a:xfrm>
            <a:off x="4410075" y="2659063"/>
            <a:ext cx="279400" cy="83502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86" name="Line 50"/>
          <p:cNvSpPr>
            <a:spLocks noChangeShapeType="1"/>
          </p:cNvSpPr>
          <p:nvPr/>
        </p:nvSpPr>
        <p:spPr bwMode="auto">
          <a:xfrm>
            <a:off x="4478338" y="2743200"/>
            <a:ext cx="285750" cy="820738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87" name="Line 51"/>
          <p:cNvSpPr>
            <a:spLocks noChangeShapeType="1"/>
          </p:cNvSpPr>
          <p:nvPr/>
        </p:nvSpPr>
        <p:spPr bwMode="auto">
          <a:xfrm>
            <a:off x="4551363" y="2827338"/>
            <a:ext cx="280987" cy="811212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88" name="Line 52"/>
          <p:cNvSpPr>
            <a:spLocks noChangeShapeType="1"/>
          </p:cNvSpPr>
          <p:nvPr/>
        </p:nvSpPr>
        <p:spPr bwMode="auto">
          <a:xfrm>
            <a:off x="4551363" y="2827338"/>
            <a:ext cx="357187" cy="87947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89" name="Line 53"/>
          <p:cNvSpPr>
            <a:spLocks noChangeShapeType="1"/>
          </p:cNvSpPr>
          <p:nvPr/>
        </p:nvSpPr>
        <p:spPr bwMode="auto">
          <a:xfrm>
            <a:off x="4621213" y="2906713"/>
            <a:ext cx="354012" cy="846137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90" name="Line 54"/>
          <p:cNvSpPr>
            <a:spLocks noChangeShapeType="1"/>
          </p:cNvSpPr>
          <p:nvPr/>
        </p:nvSpPr>
        <p:spPr bwMode="auto">
          <a:xfrm>
            <a:off x="4689475" y="2955925"/>
            <a:ext cx="354013" cy="85725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91" name="Line 55"/>
          <p:cNvSpPr>
            <a:spLocks noChangeShapeType="1"/>
          </p:cNvSpPr>
          <p:nvPr/>
        </p:nvSpPr>
        <p:spPr bwMode="auto">
          <a:xfrm>
            <a:off x="4764088" y="2957513"/>
            <a:ext cx="355600" cy="80645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92" name="Line 56"/>
          <p:cNvSpPr>
            <a:spLocks noChangeShapeType="1"/>
          </p:cNvSpPr>
          <p:nvPr/>
        </p:nvSpPr>
        <p:spPr bwMode="auto">
          <a:xfrm>
            <a:off x="4832350" y="2898775"/>
            <a:ext cx="355600" cy="855663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7993" name="Picture 5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9863" y="0"/>
            <a:ext cx="2038350" cy="2105025"/>
          </a:xfrm>
          <a:prstGeom prst="rect">
            <a:avLst/>
          </a:prstGeom>
          <a:noFill/>
        </p:spPr>
      </p:pic>
      <p:sp>
        <p:nvSpPr>
          <p:cNvPr id="168000" name="Rectangle 64"/>
          <p:cNvSpPr>
            <a:spLocks noChangeArrowheads="1"/>
          </p:cNvSpPr>
          <p:nvPr/>
        </p:nvSpPr>
        <p:spPr bwMode="auto">
          <a:xfrm>
            <a:off x="4279838" y="6005513"/>
            <a:ext cx="265919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i="0" dirty="0">
                <a:solidFill>
                  <a:srgbClr val="FFFF00"/>
                </a:solidFill>
              </a:rPr>
              <a:t>Texas Horned Lizard</a:t>
            </a:r>
          </a:p>
          <a:p>
            <a:pPr algn="ctr" eaLnBrk="0" hangingPunct="0"/>
            <a:r>
              <a:rPr lang="en-US" sz="2000" i="1" dirty="0" err="1">
                <a:solidFill>
                  <a:srgbClr val="FFFF00"/>
                </a:solidFill>
              </a:rPr>
              <a:t>Phrynosoma</a:t>
            </a:r>
            <a:r>
              <a:rPr lang="en-US" sz="2000" i="1" dirty="0">
                <a:solidFill>
                  <a:srgbClr val="FFFF00"/>
                </a:solidFill>
              </a:rPr>
              <a:t> </a:t>
            </a:r>
            <a:r>
              <a:rPr lang="en-US" sz="2000" i="1" dirty="0" err="1">
                <a:solidFill>
                  <a:srgbClr val="FFFF00"/>
                </a:solidFill>
              </a:rPr>
              <a:t>cornutum</a:t>
            </a:r>
            <a:endParaRPr lang="en-US" sz="2000" i="1" dirty="0">
              <a:solidFill>
                <a:srgbClr val="FFFF00"/>
              </a:solidFill>
            </a:endParaRPr>
          </a:p>
        </p:txBody>
      </p:sp>
      <p:sp>
        <p:nvSpPr>
          <p:cNvPr id="168002" name="Line 66"/>
          <p:cNvSpPr>
            <a:spLocks noChangeShapeType="1"/>
          </p:cNvSpPr>
          <p:nvPr/>
        </p:nvSpPr>
        <p:spPr bwMode="auto">
          <a:xfrm flipH="1" flipV="1">
            <a:off x="8475663" y="1042988"/>
            <a:ext cx="549275" cy="1458912"/>
          </a:xfrm>
          <a:prstGeom prst="line">
            <a:avLst/>
          </a:prstGeom>
          <a:noFill/>
          <a:ln w="222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003" name="Line 67"/>
          <p:cNvSpPr>
            <a:spLocks noChangeShapeType="1"/>
          </p:cNvSpPr>
          <p:nvPr/>
        </p:nvSpPr>
        <p:spPr bwMode="auto">
          <a:xfrm flipH="1" flipV="1">
            <a:off x="7415213" y="2071688"/>
            <a:ext cx="330200" cy="487362"/>
          </a:xfrm>
          <a:prstGeom prst="line">
            <a:avLst/>
          </a:prstGeom>
          <a:noFill/>
          <a:ln w="2222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004" name="Line 68"/>
          <p:cNvSpPr>
            <a:spLocks noChangeShapeType="1"/>
          </p:cNvSpPr>
          <p:nvPr/>
        </p:nvSpPr>
        <p:spPr bwMode="auto">
          <a:xfrm flipH="1" flipV="1">
            <a:off x="7015163" y="1862138"/>
            <a:ext cx="166687" cy="75723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005" name="Line 69"/>
          <p:cNvSpPr>
            <a:spLocks noChangeShapeType="1"/>
          </p:cNvSpPr>
          <p:nvPr/>
        </p:nvSpPr>
        <p:spPr bwMode="auto">
          <a:xfrm flipV="1">
            <a:off x="6324600" y="1500188"/>
            <a:ext cx="296863" cy="1074737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006" name="Freeform 70"/>
          <p:cNvSpPr>
            <a:spLocks/>
          </p:cNvSpPr>
          <p:nvPr/>
        </p:nvSpPr>
        <p:spPr bwMode="auto">
          <a:xfrm>
            <a:off x="5753100" y="1041400"/>
            <a:ext cx="1460500" cy="2120900"/>
          </a:xfrm>
          <a:custGeom>
            <a:avLst/>
            <a:gdLst/>
            <a:ahLst/>
            <a:cxnLst>
              <a:cxn ang="0">
                <a:pos x="0" y="1324"/>
              </a:cxn>
              <a:cxn ang="0">
                <a:pos x="364" y="283"/>
              </a:cxn>
              <a:cxn ang="0">
                <a:pos x="920" y="0"/>
              </a:cxn>
            </a:cxnLst>
            <a:rect l="0" t="0" r="r" b="b"/>
            <a:pathLst>
              <a:path w="920" h="1324">
                <a:moveTo>
                  <a:pt x="0" y="1324"/>
                </a:moveTo>
                <a:cubicBezTo>
                  <a:pt x="61" y="1151"/>
                  <a:pt x="211" y="504"/>
                  <a:pt x="364" y="283"/>
                </a:cubicBezTo>
                <a:cubicBezTo>
                  <a:pt x="517" y="62"/>
                  <a:pt x="804" y="59"/>
                  <a:pt x="920" y="0"/>
                </a:cubicBezTo>
              </a:path>
            </a:pathLst>
          </a:custGeom>
          <a:noFill/>
          <a:ln w="2222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007" name="Line 71"/>
          <p:cNvSpPr>
            <a:spLocks noChangeShapeType="1"/>
          </p:cNvSpPr>
          <p:nvPr/>
        </p:nvSpPr>
        <p:spPr bwMode="auto">
          <a:xfrm flipH="1" flipV="1">
            <a:off x="7662863" y="1824038"/>
            <a:ext cx="439737" cy="863600"/>
          </a:xfrm>
          <a:prstGeom prst="line">
            <a:avLst/>
          </a:prstGeom>
          <a:noFill/>
          <a:ln w="22225">
            <a:solidFill>
              <a:srgbClr val="CC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008" name="Freeform 72"/>
          <p:cNvSpPr>
            <a:spLocks/>
          </p:cNvSpPr>
          <p:nvPr/>
        </p:nvSpPr>
        <p:spPr bwMode="auto">
          <a:xfrm>
            <a:off x="5183188" y="587375"/>
            <a:ext cx="1458912" cy="2001838"/>
          </a:xfrm>
          <a:custGeom>
            <a:avLst/>
            <a:gdLst/>
            <a:ahLst/>
            <a:cxnLst>
              <a:cxn ang="0">
                <a:pos x="0" y="1253"/>
              </a:cxn>
              <a:cxn ang="0">
                <a:pos x="458" y="357"/>
              </a:cxn>
              <a:cxn ang="0">
                <a:pos x="920" y="0"/>
              </a:cxn>
            </a:cxnLst>
            <a:rect l="0" t="0" r="r" b="b"/>
            <a:pathLst>
              <a:path w="920" h="1253">
                <a:moveTo>
                  <a:pt x="0" y="1253"/>
                </a:moveTo>
                <a:cubicBezTo>
                  <a:pt x="76" y="1104"/>
                  <a:pt x="305" y="566"/>
                  <a:pt x="458" y="357"/>
                </a:cubicBezTo>
                <a:cubicBezTo>
                  <a:pt x="611" y="148"/>
                  <a:pt x="824" y="74"/>
                  <a:pt x="920" y="0"/>
                </a:cubicBezTo>
              </a:path>
            </a:pathLst>
          </a:custGeom>
          <a:noFill/>
          <a:ln w="22225">
            <a:solidFill>
              <a:srgbClr val="33CC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009" name="Line 73"/>
          <p:cNvSpPr>
            <a:spLocks noChangeShapeType="1"/>
          </p:cNvSpPr>
          <p:nvPr/>
        </p:nvSpPr>
        <p:spPr bwMode="auto">
          <a:xfrm>
            <a:off x="4908550" y="2846388"/>
            <a:ext cx="354013" cy="969962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10" name="Line 74"/>
          <p:cNvSpPr>
            <a:spLocks noChangeShapeType="1"/>
          </p:cNvSpPr>
          <p:nvPr/>
        </p:nvSpPr>
        <p:spPr bwMode="auto">
          <a:xfrm>
            <a:off x="4975225" y="2782888"/>
            <a:ext cx="287338" cy="1033462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11" name="Line 75"/>
          <p:cNvSpPr>
            <a:spLocks noChangeShapeType="1"/>
          </p:cNvSpPr>
          <p:nvPr/>
        </p:nvSpPr>
        <p:spPr bwMode="auto">
          <a:xfrm>
            <a:off x="5043488" y="2716213"/>
            <a:ext cx="219075" cy="1100137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12" name="Line 76"/>
          <p:cNvSpPr>
            <a:spLocks noChangeShapeType="1"/>
          </p:cNvSpPr>
          <p:nvPr/>
        </p:nvSpPr>
        <p:spPr bwMode="auto">
          <a:xfrm>
            <a:off x="5119688" y="2647950"/>
            <a:ext cx="142875" cy="116840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14" name="Line 78"/>
          <p:cNvSpPr>
            <a:spLocks noChangeShapeType="1"/>
          </p:cNvSpPr>
          <p:nvPr/>
        </p:nvSpPr>
        <p:spPr bwMode="auto">
          <a:xfrm>
            <a:off x="5262563" y="2638425"/>
            <a:ext cx="1587" cy="117792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15" name="Line 79"/>
          <p:cNvSpPr>
            <a:spLocks noChangeShapeType="1"/>
          </p:cNvSpPr>
          <p:nvPr/>
        </p:nvSpPr>
        <p:spPr bwMode="auto">
          <a:xfrm>
            <a:off x="5330825" y="2719388"/>
            <a:ext cx="3175" cy="1163637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16" name="Line 80"/>
          <p:cNvSpPr>
            <a:spLocks noChangeShapeType="1"/>
          </p:cNvSpPr>
          <p:nvPr/>
        </p:nvSpPr>
        <p:spPr bwMode="auto">
          <a:xfrm flipH="1">
            <a:off x="5330825" y="2797175"/>
            <a:ext cx="69850" cy="108585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17" name="Line 81"/>
          <p:cNvSpPr>
            <a:spLocks noChangeShapeType="1"/>
          </p:cNvSpPr>
          <p:nvPr/>
        </p:nvSpPr>
        <p:spPr bwMode="auto">
          <a:xfrm flipH="1">
            <a:off x="5400675" y="2878138"/>
            <a:ext cx="73025" cy="1087437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18" name="Line 82"/>
          <p:cNvSpPr>
            <a:spLocks noChangeShapeType="1"/>
          </p:cNvSpPr>
          <p:nvPr/>
        </p:nvSpPr>
        <p:spPr bwMode="auto">
          <a:xfrm flipH="1">
            <a:off x="5473700" y="2962275"/>
            <a:ext cx="68263" cy="106362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19" name="Line 83"/>
          <p:cNvSpPr>
            <a:spLocks noChangeShapeType="1"/>
          </p:cNvSpPr>
          <p:nvPr/>
        </p:nvSpPr>
        <p:spPr bwMode="auto">
          <a:xfrm flipH="1">
            <a:off x="5541963" y="3041650"/>
            <a:ext cx="74612" cy="950913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20" name="Line 84"/>
          <p:cNvSpPr>
            <a:spLocks noChangeShapeType="1"/>
          </p:cNvSpPr>
          <p:nvPr/>
        </p:nvSpPr>
        <p:spPr bwMode="auto">
          <a:xfrm flipH="1">
            <a:off x="5616575" y="3121025"/>
            <a:ext cx="68263" cy="887413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21" name="Line 85"/>
          <p:cNvSpPr>
            <a:spLocks noChangeShapeType="1"/>
          </p:cNvSpPr>
          <p:nvPr/>
        </p:nvSpPr>
        <p:spPr bwMode="auto">
          <a:xfrm flipH="1">
            <a:off x="5684838" y="3157538"/>
            <a:ext cx="69850" cy="850900"/>
          </a:xfrm>
          <a:prstGeom prst="line">
            <a:avLst/>
          </a:prstGeom>
          <a:noFill/>
          <a:ln w="222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22" name="Line 86"/>
          <p:cNvSpPr>
            <a:spLocks noChangeShapeType="1"/>
          </p:cNvSpPr>
          <p:nvPr/>
        </p:nvSpPr>
        <p:spPr bwMode="auto">
          <a:xfrm flipH="1">
            <a:off x="5754688" y="3149600"/>
            <a:ext cx="73025" cy="87312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23" name="Line 87"/>
          <p:cNvSpPr>
            <a:spLocks noChangeShapeType="1"/>
          </p:cNvSpPr>
          <p:nvPr/>
        </p:nvSpPr>
        <p:spPr bwMode="auto">
          <a:xfrm flipH="1">
            <a:off x="5827713" y="3060700"/>
            <a:ext cx="68262" cy="95885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24" name="Line 88"/>
          <p:cNvSpPr>
            <a:spLocks noChangeShapeType="1"/>
          </p:cNvSpPr>
          <p:nvPr/>
        </p:nvSpPr>
        <p:spPr bwMode="auto">
          <a:xfrm flipH="1">
            <a:off x="5895975" y="2976563"/>
            <a:ext cx="76200" cy="101917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25" name="Line 89"/>
          <p:cNvSpPr>
            <a:spLocks noChangeShapeType="1"/>
          </p:cNvSpPr>
          <p:nvPr/>
        </p:nvSpPr>
        <p:spPr bwMode="auto">
          <a:xfrm flipH="1">
            <a:off x="5972175" y="2897188"/>
            <a:ext cx="69850" cy="1023937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26" name="Line 90"/>
          <p:cNvSpPr>
            <a:spLocks noChangeShapeType="1"/>
          </p:cNvSpPr>
          <p:nvPr/>
        </p:nvSpPr>
        <p:spPr bwMode="auto">
          <a:xfrm flipH="1">
            <a:off x="6042025" y="2814638"/>
            <a:ext cx="66675" cy="1027112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27" name="Line 91"/>
          <p:cNvSpPr>
            <a:spLocks noChangeShapeType="1"/>
          </p:cNvSpPr>
          <p:nvPr/>
        </p:nvSpPr>
        <p:spPr bwMode="auto">
          <a:xfrm flipH="1">
            <a:off x="6108700" y="2732088"/>
            <a:ext cx="74613" cy="103822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28" name="Line 92"/>
          <p:cNvSpPr>
            <a:spLocks noChangeShapeType="1"/>
          </p:cNvSpPr>
          <p:nvPr/>
        </p:nvSpPr>
        <p:spPr bwMode="auto">
          <a:xfrm>
            <a:off x="6183313" y="2732088"/>
            <a:ext cx="3175" cy="969962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29" name="Line 93"/>
          <p:cNvSpPr>
            <a:spLocks noChangeShapeType="1"/>
          </p:cNvSpPr>
          <p:nvPr/>
        </p:nvSpPr>
        <p:spPr bwMode="auto">
          <a:xfrm>
            <a:off x="6253163" y="2651125"/>
            <a:ext cx="1587" cy="101282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30" name="Line 94"/>
          <p:cNvSpPr>
            <a:spLocks noChangeShapeType="1"/>
          </p:cNvSpPr>
          <p:nvPr/>
        </p:nvSpPr>
        <p:spPr bwMode="auto">
          <a:xfrm flipH="1">
            <a:off x="6253163" y="2573338"/>
            <a:ext cx="73025" cy="1090612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31" name="Line 95"/>
          <p:cNvSpPr>
            <a:spLocks noChangeShapeType="1"/>
          </p:cNvSpPr>
          <p:nvPr/>
        </p:nvSpPr>
        <p:spPr bwMode="auto">
          <a:xfrm flipH="1">
            <a:off x="6326188" y="2624138"/>
            <a:ext cx="69850" cy="109855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32" name="Line 96"/>
          <p:cNvSpPr>
            <a:spLocks noChangeShapeType="1"/>
          </p:cNvSpPr>
          <p:nvPr/>
        </p:nvSpPr>
        <p:spPr bwMode="auto">
          <a:xfrm flipH="1">
            <a:off x="6396038" y="2693988"/>
            <a:ext cx="68262" cy="1087437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33" name="Line 97"/>
          <p:cNvSpPr>
            <a:spLocks noChangeShapeType="1"/>
          </p:cNvSpPr>
          <p:nvPr/>
        </p:nvSpPr>
        <p:spPr bwMode="auto">
          <a:xfrm flipH="1">
            <a:off x="6464300" y="2754313"/>
            <a:ext cx="73025" cy="992187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34" name="Line 98"/>
          <p:cNvSpPr>
            <a:spLocks noChangeShapeType="1"/>
          </p:cNvSpPr>
          <p:nvPr/>
        </p:nvSpPr>
        <p:spPr bwMode="auto">
          <a:xfrm flipH="1">
            <a:off x="6537325" y="2820988"/>
            <a:ext cx="69850" cy="858837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35" name="Line 99"/>
          <p:cNvSpPr>
            <a:spLocks noChangeShapeType="1"/>
          </p:cNvSpPr>
          <p:nvPr/>
        </p:nvSpPr>
        <p:spPr bwMode="auto">
          <a:xfrm flipH="1">
            <a:off x="6607175" y="2881313"/>
            <a:ext cx="73025" cy="728662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36" name="Line 100"/>
          <p:cNvSpPr>
            <a:spLocks noChangeShapeType="1"/>
          </p:cNvSpPr>
          <p:nvPr/>
        </p:nvSpPr>
        <p:spPr bwMode="auto">
          <a:xfrm flipH="1">
            <a:off x="6680200" y="2928938"/>
            <a:ext cx="69850" cy="60960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37" name="Line 101"/>
          <p:cNvSpPr>
            <a:spLocks noChangeShapeType="1"/>
          </p:cNvSpPr>
          <p:nvPr/>
        </p:nvSpPr>
        <p:spPr bwMode="auto">
          <a:xfrm flipH="1">
            <a:off x="6680200" y="2971800"/>
            <a:ext cx="138113" cy="566738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38" name="Line 102"/>
          <p:cNvSpPr>
            <a:spLocks noChangeShapeType="1"/>
          </p:cNvSpPr>
          <p:nvPr/>
        </p:nvSpPr>
        <p:spPr bwMode="auto">
          <a:xfrm flipH="1">
            <a:off x="6680200" y="2928938"/>
            <a:ext cx="214313" cy="60960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39" name="Line 103"/>
          <p:cNvSpPr>
            <a:spLocks noChangeShapeType="1"/>
          </p:cNvSpPr>
          <p:nvPr/>
        </p:nvSpPr>
        <p:spPr bwMode="auto">
          <a:xfrm flipH="1">
            <a:off x="6680200" y="2857500"/>
            <a:ext cx="280988" cy="681038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40" name="Line 104"/>
          <p:cNvSpPr>
            <a:spLocks noChangeShapeType="1"/>
          </p:cNvSpPr>
          <p:nvPr/>
        </p:nvSpPr>
        <p:spPr bwMode="auto">
          <a:xfrm flipH="1">
            <a:off x="6750050" y="2771775"/>
            <a:ext cx="287338" cy="700088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41" name="Line 105"/>
          <p:cNvSpPr>
            <a:spLocks noChangeShapeType="1"/>
          </p:cNvSpPr>
          <p:nvPr/>
        </p:nvSpPr>
        <p:spPr bwMode="auto">
          <a:xfrm flipH="1">
            <a:off x="6818313" y="2682875"/>
            <a:ext cx="287337" cy="72390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42" name="Line 106"/>
          <p:cNvSpPr>
            <a:spLocks noChangeShapeType="1"/>
          </p:cNvSpPr>
          <p:nvPr/>
        </p:nvSpPr>
        <p:spPr bwMode="auto">
          <a:xfrm flipH="1">
            <a:off x="6894513" y="2605088"/>
            <a:ext cx="279400" cy="83820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43" name="Line 107"/>
          <p:cNvSpPr>
            <a:spLocks noChangeShapeType="1"/>
          </p:cNvSpPr>
          <p:nvPr/>
        </p:nvSpPr>
        <p:spPr bwMode="auto">
          <a:xfrm flipH="1">
            <a:off x="6961188" y="2628900"/>
            <a:ext cx="287337" cy="884238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44" name="Line 108"/>
          <p:cNvSpPr>
            <a:spLocks noChangeShapeType="1"/>
          </p:cNvSpPr>
          <p:nvPr/>
        </p:nvSpPr>
        <p:spPr bwMode="auto">
          <a:xfrm flipH="1">
            <a:off x="7037388" y="2678113"/>
            <a:ext cx="279400" cy="90805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45" name="Line 109"/>
          <p:cNvSpPr>
            <a:spLocks noChangeShapeType="1"/>
          </p:cNvSpPr>
          <p:nvPr/>
        </p:nvSpPr>
        <p:spPr bwMode="auto">
          <a:xfrm flipH="1">
            <a:off x="7105650" y="2716213"/>
            <a:ext cx="285750" cy="90170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46" name="Line 110"/>
          <p:cNvSpPr>
            <a:spLocks noChangeShapeType="1"/>
          </p:cNvSpPr>
          <p:nvPr/>
        </p:nvSpPr>
        <p:spPr bwMode="auto">
          <a:xfrm flipH="1">
            <a:off x="7173913" y="2752725"/>
            <a:ext cx="285750" cy="801688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47" name="Line 111"/>
          <p:cNvSpPr>
            <a:spLocks noChangeShapeType="1"/>
          </p:cNvSpPr>
          <p:nvPr/>
        </p:nvSpPr>
        <p:spPr bwMode="auto">
          <a:xfrm flipH="1">
            <a:off x="7173913" y="2757488"/>
            <a:ext cx="354012" cy="79692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48" name="Line 112"/>
          <p:cNvSpPr>
            <a:spLocks noChangeShapeType="1"/>
          </p:cNvSpPr>
          <p:nvPr/>
        </p:nvSpPr>
        <p:spPr bwMode="auto">
          <a:xfrm flipH="1">
            <a:off x="7248525" y="2686050"/>
            <a:ext cx="354013" cy="808038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49" name="Line 113"/>
          <p:cNvSpPr>
            <a:spLocks noChangeShapeType="1"/>
          </p:cNvSpPr>
          <p:nvPr/>
        </p:nvSpPr>
        <p:spPr bwMode="auto">
          <a:xfrm flipH="1">
            <a:off x="7316788" y="2616200"/>
            <a:ext cx="354012" cy="81597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50" name="Line 114"/>
          <p:cNvSpPr>
            <a:spLocks noChangeShapeType="1"/>
          </p:cNvSpPr>
          <p:nvPr/>
        </p:nvSpPr>
        <p:spPr bwMode="auto">
          <a:xfrm flipH="1">
            <a:off x="7391400" y="2544763"/>
            <a:ext cx="355600" cy="828675"/>
          </a:xfrm>
          <a:prstGeom prst="line">
            <a:avLst/>
          </a:prstGeom>
          <a:noFill/>
          <a:ln w="222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51" name="Line 115"/>
          <p:cNvSpPr>
            <a:spLocks noChangeShapeType="1"/>
          </p:cNvSpPr>
          <p:nvPr/>
        </p:nvSpPr>
        <p:spPr bwMode="auto">
          <a:xfrm flipH="1">
            <a:off x="7459663" y="2538413"/>
            <a:ext cx="355600" cy="87312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52" name="Line 116"/>
          <p:cNvSpPr>
            <a:spLocks noChangeShapeType="1"/>
          </p:cNvSpPr>
          <p:nvPr/>
        </p:nvSpPr>
        <p:spPr bwMode="auto">
          <a:xfrm flipH="1">
            <a:off x="7527925" y="2605088"/>
            <a:ext cx="354013" cy="86995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53" name="Line 117"/>
          <p:cNvSpPr>
            <a:spLocks noChangeShapeType="1"/>
          </p:cNvSpPr>
          <p:nvPr/>
        </p:nvSpPr>
        <p:spPr bwMode="auto">
          <a:xfrm flipH="1">
            <a:off x="7602538" y="2671763"/>
            <a:ext cx="355600" cy="871537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54" name="Line 118"/>
          <p:cNvSpPr>
            <a:spLocks noChangeShapeType="1"/>
          </p:cNvSpPr>
          <p:nvPr/>
        </p:nvSpPr>
        <p:spPr bwMode="auto">
          <a:xfrm flipH="1">
            <a:off x="7670800" y="2711450"/>
            <a:ext cx="357188" cy="85725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55" name="Line 119"/>
          <p:cNvSpPr>
            <a:spLocks noChangeShapeType="1"/>
          </p:cNvSpPr>
          <p:nvPr/>
        </p:nvSpPr>
        <p:spPr bwMode="auto">
          <a:xfrm flipH="1">
            <a:off x="7747000" y="2676525"/>
            <a:ext cx="354013" cy="838200"/>
          </a:xfrm>
          <a:prstGeom prst="line">
            <a:avLst/>
          </a:prstGeom>
          <a:noFill/>
          <a:ln w="22225">
            <a:solidFill>
              <a:srgbClr val="CC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56" name="Line 120"/>
          <p:cNvSpPr>
            <a:spLocks noChangeShapeType="1"/>
          </p:cNvSpPr>
          <p:nvPr/>
        </p:nvSpPr>
        <p:spPr bwMode="auto">
          <a:xfrm flipH="1">
            <a:off x="7815263" y="2711450"/>
            <a:ext cx="354012" cy="849313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57" name="Line 121"/>
          <p:cNvSpPr>
            <a:spLocks noChangeShapeType="1"/>
          </p:cNvSpPr>
          <p:nvPr/>
        </p:nvSpPr>
        <p:spPr bwMode="auto">
          <a:xfrm flipH="1">
            <a:off x="7881938" y="2717800"/>
            <a:ext cx="357187" cy="900113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58" name="Line 122"/>
          <p:cNvSpPr>
            <a:spLocks noChangeShapeType="1"/>
          </p:cNvSpPr>
          <p:nvPr/>
        </p:nvSpPr>
        <p:spPr bwMode="auto">
          <a:xfrm flipH="1">
            <a:off x="7958138" y="2678113"/>
            <a:ext cx="354012" cy="98425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59" name="Line 123"/>
          <p:cNvSpPr>
            <a:spLocks noChangeShapeType="1"/>
          </p:cNvSpPr>
          <p:nvPr/>
        </p:nvSpPr>
        <p:spPr bwMode="auto">
          <a:xfrm flipH="1">
            <a:off x="8027988" y="2686050"/>
            <a:ext cx="354012" cy="985838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60" name="Line 124"/>
          <p:cNvSpPr>
            <a:spLocks noChangeShapeType="1"/>
          </p:cNvSpPr>
          <p:nvPr/>
        </p:nvSpPr>
        <p:spPr bwMode="auto">
          <a:xfrm flipH="1">
            <a:off x="8101013" y="2635250"/>
            <a:ext cx="354012" cy="104775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61" name="Line 125"/>
          <p:cNvSpPr>
            <a:spLocks noChangeShapeType="1"/>
          </p:cNvSpPr>
          <p:nvPr/>
        </p:nvSpPr>
        <p:spPr bwMode="auto">
          <a:xfrm flipH="1">
            <a:off x="8169275" y="2660650"/>
            <a:ext cx="354013" cy="1049338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62" name="Line 126"/>
          <p:cNvSpPr>
            <a:spLocks noChangeShapeType="1"/>
          </p:cNvSpPr>
          <p:nvPr/>
        </p:nvSpPr>
        <p:spPr bwMode="auto">
          <a:xfrm flipH="1">
            <a:off x="8239125" y="2632075"/>
            <a:ext cx="354013" cy="1096963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63" name="Line 127"/>
          <p:cNvSpPr>
            <a:spLocks noChangeShapeType="1"/>
          </p:cNvSpPr>
          <p:nvPr/>
        </p:nvSpPr>
        <p:spPr bwMode="auto">
          <a:xfrm flipH="1">
            <a:off x="8312150" y="2632075"/>
            <a:ext cx="280988" cy="1100138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64" name="Line 128"/>
          <p:cNvSpPr>
            <a:spLocks noChangeShapeType="1"/>
          </p:cNvSpPr>
          <p:nvPr/>
        </p:nvSpPr>
        <p:spPr bwMode="auto">
          <a:xfrm flipH="1">
            <a:off x="8382000" y="2576513"/>
            <a:ext cx="287338" cy="111442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65" name="Line 129"/>
          <p:cNvSpPr>
            <a:spLocks noChangeShapeType="1"/>
          </p:cNvSpPr>
          <p:nvPr/>
        </p:nvSpPr>
        <p:spPr bwMode="auto">
          <a:xfrm flipH="1">
            <a:off x="8455025" y="2587625"/>
            <a:ext cx="280988" cy="107950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66" name="Line 130"/>
          <p:cNvSpPr>
            <a:spLocks noChangeShapeType="1"/>
          </p:cNvSpPr>
          <p:nvPr/>
        </p:nvSpPr>
        <p:spPr bwMode="auto">
          <a:xfrm flipH="1">
            <a:off x="8523288" y="2541588"/>
            <a:ext cx="287337" cy="1077912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67" name="Line 131"/>
          <p:cNvSpPr>
            <a:spLocks noChangeShapeType="1"/>
          </p:cNvSpPr>
          <p:nvPr/>
        </p:nvSpPr>
        <p:spPr bwMode="auto">
          <a:xfrm flipH="1">
            <a:off x="8593138" y="2540000"/>
            <a:ext cx="287337" cy="1042988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68" name="Line 132"/>
          <p:cNvSpPr>
            <a:spLocks noChangeShapeType="1"/>
          </p:cNvSpPr>
          <p:nvPr/>
        </p:nvSpPr>
        <p:spPr bwMode="auto">
          <a:xfrm flipH="1">
            <a:off x="8669338" y="2503488"/>
            <a:ext cx="279400" cy="1054100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69" name="Line 133"/>
          <p:cNvSpPr>
            <a:spLocks noChangeShapeType="1"/>
          </p:cNvSpPr>
          <p:nvPr/>
        </p:nvSpPr>
        <p:spPr bwMode="auto">
          <a:xfrm flipH="1">
            <a:off x="8736013" y="2503488"/>
            <a:ext cx="212725" cy="105727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70" name="Line 134"/>
          <p:cNvSpPr>
            <a:spLocks noChangeShapeType="1"/>
          </p:cNvSpPr>
          <p:nvPr/>
        </p:nvSpPr>
        <p:spPr bwMode="auto">
          <a:xfrm flipH="1">
            <a:off x="8810625" y="2503488"/>
            <a:ext cx="138113" cy="108267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71" name="Line 135"/>
          <p:cNvSpPr>
            <a:spLocks noChangeShapeType="1"/>
          </p:cNvSpPr>
          <p:nvPr/>
        </p:nvSpPr>
        <p:spPr bwMode="auto">
          <a:xfrm flipH="1">
            <a:off x="8880475" y="2503488"/>
            <a:ext cx="68263" cy="1063625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72" name="Line 136"/>
          <p:cNvSpPr>
            <a:spLocks noChangeShapeType="1"/>
          </p:cNvSpPr>
          <p:nvPr/>
        </p:nvSpPr>
        <p:spPr bwMode="auto">
          <a:xfrm flipH="1">
            <a:off x="8948738" y="2489200"/>
            <a:ext cx="74612" cy="1049338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73" name="Line 137"/>
          <p:cNvSpPr>
            <a:spLocks noChangeShapeType="1"/>
          </p:cNvSpPr>
          <p:nvPr/>
        </p:nvSpPr>
        <p:spPr bwMode="auto">
          <a:xfrm>
            <a:off x="9023350" y="2489200"/>
            <a:ext cx="1588" cy="1038225"/>
          </a:xfrm>
          <a:prstGeom prst="line">
            <a:avLst/>
          </a:prstGeom>
          <a:noFill/>
          <a:ln w="222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074" name="Line 138"/>
          <p:cNvSpPr>
            <a:spLocks noChangeShapeType="1"/>
          </p:cNvSpPr>
          <p:nvPr/>
        </p:nvSpPr>
        <p:spPr bwMode="auto">
          <a:xfrm flipH="1">
            <a:off x="6818313" y="2613025"/>
            <a:ext cx="363537" cy="806450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71" name="Freeform 35"/>
          <p:cNvSpPr>
            <a:spLocks/>
          </p:cNvSpPr>
          <p:nvPr/>
        </p:nvSpPr>
        <p:spPr bwMode="auto">
          <a:xfrm>
            <a:off x="2492375" y="3357563"/>
            <a:ext cx="6530975" cy="668337"/>
          </a:xfrm>
          <a:custGeom>
            <a:avLst/>
            <a:gdLst/>
            <a:ahLst/>
            <a:cxnLst>
              <a:cxn ang="0">
                <a:pos x="30" y="241"/>
              </a:cxn>
              <a:cxn ang="0">
                <a:pos x="92" y="268"/>
              </a:cxn>
              <a:cxn ang="0">
                <a:pos x="154" y="246"/>
              </a:cxn>
              <a:cxn ang="0">
                <a:pos x="216" y="346"/>
              </a:cxn>
              <a:cxn ang="0">
                <a:pos x="279" y="436"/>
              </a:cxn>
              <a:cxn ang="0">
                <a:pos x="338" y="426"/>
              </a:cxn>
              <a:cxn ang="0">
                <a:pos x="401" y="374"/>
              </a:cxn>
              <a:cxn ang="0">
                <a:pos x="463" y="298"/>
              </a:cxn>
              <a:cxn ang="0">
                <a:pos x="525" y="145"/>
              </a:cxn>
              <a:cxn ang="0">
                <a:pos x="587" y="183"/>
              </a:cxn>
              <a:cxn ang="0">
                <a:pos x="647" y="0"/>
              </a:cxn>
              <a:cxn ang="0">
                <a:pos x="709" y="95"/>
              </a:cxn>
              <a:cxn ang="0">
                <a:pos x="772" y="258"/>
              </a:cxn>
              <a:cxn ang="0">
                <a:pos x="834" y="231"/>
              </a:cxn>
              <a:cxn ang="0">
                <a:pos x="896" y="55"/>
              </a:cxn>
              <a:cxn ang="0">
                <a:pos x="956" y="183"/>
              </a:cxn>
              <a:cxn ang="0">
                <a:pos x="1018" y="376"/>
              </a:cxn>
              <a:cxn ang="0">
                <a:pos x="1080" y="529"/>
              </a:cxn>
              <a:cxn ang="0">
                <a:pos x="1143" y="544"/>
              </a:cxn>
              <a:cxn ang="0">
                <a:pos x="1205" y="615"/>
              </a:cxn>
              <a:cxn ang="0">
                <a:pos x="1265" y="815"/>
              </a:cxn>
              <a:cxn ang="0">
                <a:pos x="1327" y="851"/>
              </a:cxn>
              <a:cxn ang="0">
                <a:pos x="1389" y="873"/>
              </a:cxn>
              <a:cxn ang="0">
                <a:pos x="1451" y="888"/>
              </a:cxn>
              <a:cxn ang="0">
                <a:pos x="1514" y="755"/>
              </a:cxn>
              <a:cxn ang="0">
                <a:pos x="1573" y="554"/>
              </a:cxn>
              <a:cxn ang="0">
                <a:pos x="1636" y="411"/>
              </a:cxn>
              <a:cxn ang="0">
                <a:pos x="1698" y="569"/>
              </a:cxn>
              <a:cxn ang="0">
                <a:pos x="1760" y="431"/>
              </a:cxn>
              <a:cxn ang="0">
                <a:pos x="1822" y="243"/>
              </a:cxn>
              <a:cxn ang="0">
                <a:pos x="1882" y="65"/>
              </a:cxn>
              <a:cxn ang="0">
                <a:pos x="1944" y="208"/>
              </a:cxn>
              <a:cxn ang="0">
                <a:pos x="2007" y="349"/>
              </a:cxn>
              <a:cxn ang="0">
                <a:pos x="2069" y="183"/>
              </a:cxn>
              <a:cxn ang="0">
                <a:pos x="2131" y="20"/>
              </a:cxn>
              <a:cxn ang="0">
                <a:pos x="2191" y="158"/>
              </a:cxn>
              <a:cxn ang="0">
                <a:pos x="2253" y="283"/>
              </a:cxn>
              <a:cxn ang="0">
                <a:pos x="2316" y="273"/>
              </a:cxn>
              <a:cxn ang="0">
                <a:pos x="2378" y="409"/>
              </a:cxn>
              <a:cxn ang="0">
                <a:pos x="2440" y="436"/>
              </a:cxn>
              <a:cxn ang="0">
                <a:pos x="2500" y="497"/>
              </a:cxn>
              <a:cxn ang="0">
                <a:pos x="2562" y="446"/>
              </a:cxn>
              <a:cxn ang="0">
                <a:pos x="2624" y="351"/>
              </a:cxn>
              <a:cxn ang="0">
                <a:pos x="2687" y="268"/>
              </a:cxn>
              <a:cxn ang="0">
                <a:pos x="2749" y="306"/>
              </a:cxn>
              <a:cxn ang="0">
                <a:pos x="2809" y="243"/>
              </a:cxn>
            </a:cxnLst>
            <a:rect l="0" t="0" r="r" b="b"/>
            <a:pathLst>
              <a:path w="2841" h="896">
                <a:moveTo>
                  <a:pt x="0" y="293"/>
                </a:moveTo>
                <a:lnTo>
                  <a:pt x="30" y="241"/>
                </a:lnTo>
                <a:lnTo>
                  <a:pt x="62" y="263"/>
                </a:lnTo>
                <a:lnTo>
                  <a:pt x="92" y="268"/>
                </a:lnTo>
                <a:lnTo>
                  <a:pt x="124" y="243"/>
                </a:lnTo>
                <a:lnTo>
                  <a:pt x="154" y="246"/>
                </a:lnTo>
                <a:lnTo>
                  <a:pt x="184" y="286"/>
                </a:lnTo>
                <a:lnTo>
                  <a:pt x="216" y="346"/>
                </a:lnTo>
                <a:lnTo>
                  <a:pt x="246" y="404"/>
                </a:lnTo>
                <a:lnTo>
                  <a:pt x="279" y="436"/>
                </a:lnTo>
                <a:lnTo>
                  <a:pt x="309" y="441"/>
                </a:lnTo>
                <a:lnTo>
                  <a:pt x="338" y="426"/>
                </a:lnTo>
                <a:lnTo>
                  <a:pt x="371" y="394"/>
                </a:lnTo>
                <a:lnTo>
                  <a:pt x="401" y="374"/>
                </a:lnTo>
                <a:lnTo>
                  <a:pt x="433" y="344"/>
                </a:lnTo>
                <a:lnTo>
                  <a:pt x="463" y="298"/>
                </a:lnTo>
                <a:lnTo>
                  <a:pt x="493" y="221"/>
                </a:lnTo>
                <a:lnTo>
                  <a:pt x="525" y="145"/>
                </a:lnTo>
                <a:lnTo>
                  <a:pt x="555" y="201"/>
                </a:lnTo>
                <a:lnTo>
                  <a:pt x="587" y="183"/>
                </a:lnTo>
                <a:lnTo>
                  <a:pt x="617" y="90"/>
                </a:lnTo>
                <a:lnTo>
                  <a:pt x="647" y="0"/>
                </a:lnTo>
                <a:lnTo>
                  <a:pt x="680" y="12"/>
                </a:lnTo>
                <a:lnTo>
                  <a:pt x="709" y="95"/>
                </a:lnTo>
                <a:lnTo>
                  <a:pt x="742" y="175"/>
                </a:lnTo>
                <a:lnTo>
                  <a:pt x="772" y="258"/>
                </a:lnTo>
                <a:lnTo>
                  <a:pt x="802" y="318"/>
                </a:lnTo>
                <a:lnTo>
                  <a:pt x="834" y="231"/>
                </a:lnTo>
                <a:lnTo>
                  <a:pt x="864" y="143"/>
                </a:lnTo>
                <a:lnTo>
                  <a:pt x="896" y="55"/>
                </a:lnTo>
                <a:lnTo>
                  <a:pt x="926" y="88"/>
                </a:lnTo>
                <a:lnTo>
                  <a:pt x="956" y="183"/>
                </a:lnTo>
                <a:lnTo>
                  <a:pt x="988" y="276"/>
                </a:lnTo>
                <a:lnTo>
                  <a:pt x="1018" y="376"/>
                </a:lnTo>
                <a:lnTo>
                  <a:pt x="1051" y="467"/>
                </a:lnTo>
                <a:lnTo>
                  <a:pt x="1080" y="529"/>
                </a:lnTo>
                <a:lnTo>
                  <a:pt x="1110" y="610"/>
                </a:lnTo>
                <a:lnTo>
                  <a:pt x="1143" y="544"/>
                </a:lnTo>
                <a:lnTo>
                  <a:pt x="1173" y="532"/>
                </a:lnTo>
                <a:lnTo>
                  <a:pt x="1205" y="615"/>
                </a:lnTo>
                <a:lnTo>
                  <a:pt x="1235" y="705"/>
                </a:lnTo>
                <a:lnTo>
                  <a:pt x="1265" y="815"/>
                </a:lnTo>
                <a:lnTo>
                  <a:pt x="1297" y="896"/>
                </a:lnTo>
                <a:lnTo>
                  <a:pt x="1327" y="851"/>
                </a:lnTo>
                <a:lnTo>
                  <a:pt x="1359" y="873"/>
                </a:lnTo>
                <a:lnTo>
                  <a:pt x="1389" y="873"/>
                </a:lnTo>
                <a:lnTo>
                  <a:pt x="1419" y="891"/>
                </a:lnTo>
                <a:lnTo>
                  <a:pt x="1451" y="888"/>
                </a:lnTo>
                <a:lnTo>
                  <a:pt x="1481" y="856"/>
                </a:lnTo>
                <a:lnTo>
                  <a:pt x="1514" y="755"/>
                </a:lnTo>
                <a:lnTo>
                  <a:pt x="1544" y="650"/>
                </a:lnTo>
                <a:lnTo>
                  <a:pt x="1573" y="554"/>
                </a:lnTo>
                <a:lnTo>
                  <a:pt x="1606" y="462"/>
                </a:lnTo>
                <a:lnTo>
                  <a:pt x="1636" y="411"/>
                </a:lnTo>
                <a:lnTo>
                  <a:pt x="1668" y="489"/>
                </a:lnTo>
                <a:lnTo>
                  <a:pt x="1698" y="569"/>
                </a:lnTo>
                <a:lnTo>
                  <a:pt x="1728" y="522"/>
                </a:lnTo>
                <a:lnTo>
                  <a:pt x="1760" y="431"/>
                </a:lnTo>
                <a:lnTo>
                  <a:pt x="1790" y="339"/>
                </a:lnTo>
                <a:lnTo>
                  <a:pt x="1822" y="243"/>
                </a:lnTo>
                <a:lnTo>
                  <a:pt x="1852" y="153"/>
                </a:lnTo>
                <a:lnTo>
                  <a:pt x="1882" y="65"/>
                </a:lnTo>
                <a:lnTo>
                  <a:pt x="1915" y="115"/>
                </a:lnTo>
                <a:lnTo>
                  <a:pt x="1944" y="208"/>
                </a:lnTo>
                <a:lnTo>
                  <a:pt x="1977" y="306"/>
                </a:lnTo>
                <a:lnTo>
                  <a:pt x="2007" y="349"/>
                </a:lnTo>
                <a:lnTo>
                  <a:pt x="2037" y="263"/>
                </a:lnTo>
                <a:lnTo>
                  <a:pt x="2069" y="183"/>
                </a:lnTo>
                <a:lnTo>
                  <a:pt x="2099" y="100"/>
                </a:lnTo>
                <a:lnTo>
                  <a:pt x="2131" y="20"/>
                </a:lnTo>
                <a:lnTo>
                  <a:pt x="2161" y="72"/>
                </a:lnTo>
                <a:lnTo>
                  <a:pt x="2191" y="158"/>
                </a:lnTo>
                <a:lnTo>
                  <a:pt x="2223" y="248"/>
                </a:lnTo>
                <a:lnTo>
                  <a:pt x="2253" y="283"/>
                </a:lnTo>
                <a:lnTo>
                  <a:pt x="2286" y="211"/>
                </a:lnTo>
                <a:lnTo>
                  <a:pt x="2316" y="273"/>
                </a:lnTo>
                <a:lnTo>
                  <a:pt x="2345" y="349"/>
                </a:lnTo>
                <a:lnTo>
                  <a:pt x="2378" y="409"/>
                </a:lnTo>
                <a:lnTo>
                  <a:pt x="2408" y="421"/>
                </a:lnTo>
                <a:lnTo>
                  <a:pt x="2440" y="436"/>
                </a:lnTo>
                <a:lnTo>
                  <a:pt x="2470" y="472"/>
                </a:lnTo>
                <a:lnTo>
                  <a:pt x="2500" y="497"/>
                </a:lnTo>
                <a:lnTo>
                  <a:pt x="2532" y="502"/>
                </a:lnTo>
                <a:lnTo>
                  <a:pt x="2562" y="446"/>
                </a:lnTo>
                <a:lnTo>
                  <a:pt x="2594" y="414"/>
                </a:lnTo>
                <a:lnTo>
                  <a:pt x="2624" y="351"/>
                </a:lnTo>
                <a:lnTo>
                  <a:pt x="2654" y="301"/>
                </a:lnTo>
                <a:lnTo>
                  <a:pt x="2687" y="268"/>
                </a:lnTo>
                <a:lnTo>
                  <a:pt x="2716" y="273"/>
                </a:lnTo>
                <a:lnTo>
                  <a:pt x="2749" y="306"/>
                </a:lnTo>
                <a:lnTo>
                  <a:pt x="2779" y="281"/>
                </a:lnTo>
                <a:lnTo>
                  <a:pt x="2809" y="243"/>
                </a:lnTo>
                <a:lnTo>
                  <a:pt x="2841" y="228"/>
                </a:lnTo>
              </a:path>
            </a:pathLst>
          </a:custGeom>
          <a:noFill/>
          <a:ln w="3175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976" name="Rectangle 40"/>
          <p:cNvSpPr>
            <a:spLocks noChangeArrowheads="1"/>
          </p:cNvSpPr>
          <p:nvPr/>
        </p:nvSpPr>
        <p:spPr bwMode="auto">
          <a:xfrm>
            <a:off x="3657600" y="0"/>
            <a:ext cx="3352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i="0" dirty="0">
                <a:solidFill>
                  <a:srgbClr val="FFFF00"/>
                </a:solidFill>
              </a:rPr>
              <a:t>Flat-tailed Horned Lizard</a:t>
            </a:r>
          </a:p>
          <a:p>
            <a:pPr algn="ctr"/>
            <a:r>
              <a:rPr lang="en-US" sz="2000" dirty="0" err="1">
                <a:solidFill>
                  <a:srgbClr val="FFFF00"/>
                </a:solidFill>
              </a:rPr>
              <a:t>Phrynosoma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mcallii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67994" name="Line 58"/>
          <p:cNvSpPr>
            <a:spLocks noChangeShapeType="1"/>
          </p:cNvSpPr>
          <p:nvPr/>
        </p:nvSpPr>
        <p:spPr bwMode="auto">
          <a:xfrm flipV="1">
            <a:off x="7137400" y="3354388"/>
            <a:ext cx="263525" cy="1071562"/>
          </a:xfrm>
          <a:prstGeom prst="line">
            <a:avLst/>
          </a:prstGeom>
          <a:noFill/>
          <a:ln w="2222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995" name="Line 59"/>
          <p:cNvSpPr>
            <a:spLocks noChangeShapeType="1"/>
          </p:cNvSpPr>
          <p:nvPr/>
        </p:nvSpPr>
        <p:spPr bwMode="auto">
          <a:xfrm flipH="1" flipV="1">
            <a:off x="6827838" y="3390900"/>
            <a:ext cx="74612" cy="1174750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996" name="Line 60"/>
          <p:cNvSpPr>
            <a:spLocks noChangeShapeType="1"/>
          </p:cNvSpPr>
          <p:nvPr/>
        </p:nvSpPr>
        <p:spPr bwMode="auto">
          <a:xfrm flipV="1">
            <a:off x="8389938" y="3514725"/>
            <a:ext cx="635000" cy="2112963"/>
          </a:xfrm>
          <a:prstGeom prst="line">
            <a:avLst/>
          </a:prstGeom>
          <a:noFill/>
          <a:ln w="222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997" name="Line 61"/>
          <p:cNvSpPr>
            <a:spLocks noChangeShapeType="1"/>
          </p:cNvSpPr>
          <p:nvPr/>
        </p:nvSpPr>
        <p:spPr bwMode="auto">
          <a:xfrm flipH="1" flipV="1">
            <a:off x="6251575" y="3643313"/>
            <a:ext cx="612775" cy="131603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998" name="Line 62"/>
          <p:cNvSpPr>
            <a:spLocks noChangeShapeType="1"/>
          </p:cNvSpPr>
          <p:nvPr/>
        </p:nvSpPr>
        <p:spPr bwMode="auto">
          <a:xfrm flipH="1" flipV="1">
            <a:off x="5683250" y="3990975"/>
            <a:ext cx="1365250" cy="1584325"/>
          </a:xfrm>
          <a:prstGeom prst="line">
            <a:avLst/>
          </a:prstGeom>
          <a:noFill/>
          <a:ln w="2222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999" name="Line 63"/>
          <p:cNvSpPr>
            <a:spLocks noChangeShapeType="1"/>
          </p:cNvSpPr>
          <p:nvPr/>
        </p:nvSpPr>
        <p:spPr bwMode="auto">
          <a:xfrm flipV="1">
            <a:off x="7429500" y="3498850"/>
            <a:ext cx="322263" cy="1073150"/>
          </a:xfrm>
          <a:prstGeom prst="line">
            <a:avLst/>
          </a:prstGeom>
          <a:noFill/>
          <a:ln w="22225">
            <a:solidFill>
              <a:srgbClr val="CC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001" name="Freeform 65"/>
          <p:cNvSpPr>
            <a:spLocks/>
          </p:cNvSpPr>
          <p:nvPr/>
        </p:nvSpPr>
        <p:spPr bwMode="auto">
          <a:xfrm>
            <a:off x="5254625" y="3790950"/>
            <a:ext cx="1658938" cy="2246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73" y="1020"/>
              </a:cxn>
              <a:cxn ang="0">
                <a:pos x="1106" y="1446"/>
              </a:cxn>
            </a:cxnLst>
            <a:rect l="0" t="0" r="r" b="b"/>
            <a:pathLst>
              <a:path w="1106" h="1446">
                <a:moveTo>
                  <a:pt x="0" y="0"/>
                </a:moveTo>
                <a:cubicBezTo>
                  <a:pt x="79" y="170"/>
                  <a:pt x="289" y="779"/>
                  <a:pt x="473" y="1020"/>
                </a:cubicBezTo>
                <a:cubicBezTo>
                  <a:pt x="657" y="1261"/>
                  <a:pt x="974" y="1357"/>
                  <a:pt x="1106" y="1446"/>
                </a:cubicBezTo>
              </a:path>
            </a:pathLst>
          </a:custGeom>
          <a:noFill/>
          <a:ln w="22225">
            <a:solidFill>
              <a:srgbClr val="33CC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013" name="Line 77"/>
          <p:cNvSpPr>
            <a:spLocks noChangeShapeType="1"/>
          </p:cNvSpPr>
          <p:nvPr/>
        </p:nvSpPr>
        <p:spPr bwMode="auto">
          <a:xfrm>
            <a:off x="5187950" y="2582863"/>
            <a:ext cx="74613" cy="1233487"/>
          </a:xfrm>
          <a:prstGeom prst="line">
            <a:avLst/>
          </a:prstGeom>
          <a:noFill/>
          <a:ln w="22225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304800"/>
            <a:ext cx="8534400" cy="6019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600" dirty="0" smtClean="0"/>
              <a:t>Plan for today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600" dirty="0" smtClean="0"/>
              <a:t> We will talk about the administrative trivia.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600" dirty="0" smtClean="0"/>
              <a:t> We will all go home early.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(This is because somewhere between 5 and 20% of the class is not here now)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304800"/>
            <a:ext cx="8839200" cy="6019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600" dirty="0" smtClean="0"/>
              <a:t>Questions  I</a:t>
            </a:r>
            <a:endParaRPr lang="en-US" sz="6600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dirty="0" smtClean="0"/>
              <a:t>Hands up if this describes you…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4400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4400" dirty="0" smtClean="0"/>
              <a:t> I think this class will be…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dirty="0" smtClean="0"/>
              <a:t>Pretty easy, and probably interesting</a:t>
            </a:r>
          </a:p>
          <a:p>
            <a:pPr marL="742950" lvl="0" indent="-7429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dirty="0" smtClean="0"/>
              <a:t>Very hard, but probably interesting</a:t>
            </a:r>
          </a:p>
          <a:p>
            <a:pPr marL="742950" indent="-7429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dirty="0" smtClean="0"/>
              <a:t>Pretty easy, but very boring</a:t>
            </a:r>
          </a:p>
          <a:p>
            <a:pPr marL="742950" lvl="0" indent="-7429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dirty="0" smtClean="0"/>
              <a:t>Very hard, very boring, I don’t want to be here!</a:t>
            </a:r>
          </a:p>
          <a:p>
            <a:pPr marL="742950" indent="-742950">
              <a:spcBef>
                <a:spcPct val="20000"/>
              </a:spcBef>
              <a:buFont typeface="+mj-lt"/>
              <a:buAutoNum type="arabicPeriod"/>
              <a:defRPr/>
            </a:pPr>
            <a:endParaRPr lang="en-US" sz="3600" dirty="0" smtClean="0"/>
          </a:p>
          <a:p>
            <a:pPr marL="742950" lvl="0" indent="-742950">
              <a:spcBef>
                <a:spcPct val="20000"/>
              </a:spcBef>
              <a:buFont typeface="+mj-lt"/>
              <a:buAutoNum type="arabicPeriod"/>
              <a:defRPr/>
            </a:pPr>
            <a:endParaRPr lang="en-US" sz="3600" dirty="0" smtClean="0"/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3600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304800"/>
            <a:ext cx="8991600" cy="6019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600" dirty="0" smtClean="0"/>
              <a:t>Questions  II</a:t>
            </a:r>
            <a:endParaRPr lang="en-US" sz="6600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dirty="0" smtClean="0"/>
              <a:t>Hands up if this describes you</a:t>
            </a:r>
            <a:r>
              <a:rPr lang="en-US" sz="4400" dirty="0" smtClean="0"/>
              <a:t>…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400" dirty="0" smtClean="0"/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dirty="0" smtClean="0"/>
              <a:t>I have done </a:t>
            </a:r>
            <a:r>
              <a:rPr lang="en-US" sz="3200" i="1" dirty="0" smtClean="0"/>
              <a:t>some</a:t>
            </a:r>
            <a:r>
              <a:rPr lang="en-US" sz="3200" dirty="0" smtClean="0"/>
              <a:t> programmin</a:t>
            </a:r>
            <a:r>
              <a:rPr lang="en-US" sz="3200" dirty="0" smtClean="0"/>
              <a:t>g in high school</a:t>
            </a:r>
            <a:endParaRPr lang="en-US" sz="3200" dirty="0" smtClean="0"/>
          </a:p>
          <a:p>
            <a:pPr marL="742950" lvl="0" indent="-7429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dirty="0" smtClean="0"/>
              <a:t>I have more than 5 hours experience in MS Excel</a:t>
            </a:r>
            <a:endParaRPr lang="en-US" sz="3200" dirty="0" smtClean="0"/>
          </a:p>
          <a:p>
            <a:pPr marL="742950" indent="-7429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dirty="0" smtClean="0"/>
              <a:t>I already know how to </a:t>
            </a:r>
            <a:r>
              <a:rPr lang="en-US" sz="3200" smtClean="0"/>
              <a:t>program quite well</a:t>
            </a:r>
            <a:endParaRPr lang="en-US" sz="3200" dirty="0" smtClean="0"/>
          </a:p>
          <a:p>
            <a:pPr marL="742950" lvl="0" indent="-7429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dirty="0" smtClean="0"/>
              <a:t>I don’t know how to program, but I have lots of experience in Photoshop/MS word/</a:t>
            </a:r>
            <a:r>
              <a:rPr lang="en-US" sz="3200" dirty="0" err="1" smtClean="0"/>
              <a:t>powerpoint</a:t>
            </a:r>
            <a:r>
              <a:rPr lang="en-US" sz="3200" dirty="0" smtClean="0"/>
              <a:t> and those types of things</a:t>
            </a:r>
            <a:endParaRPr lang="en-US" sz="3200" dirty="0" smtClean="0"/>
          </a:p>
          <a:p>
            <a:pPr marL="742950" indent="-742950">
              <a:spcBef>
                <a:spcPct val="20000"/>
              </a:spcBef>
              <a:buFont typeface="+mj-lt"/>
              <a:buAutoNum type="arabicPeriod"/>
              <a:defRPr/>
            </a:pPr>
            <a:endParaRPr lang="en-US" sz="3600" dirty="0" smtClean="0"/>
          </a:p>
          <a:p>
            <a:pPr marL="742950" lvl="0" indent="-742950">
              <a:spcBef>
                <a:spcPct val="20000"/>
              </a:spcBef>
              <a:buFont typeface="+mj-lt"/>
              <a:buAutoNum type="arabicPeriod"/>
              <a:defRPr/>
            </a:pPr>
            <a:endParaRPr lang="en-US" sz="3600" dirty="0" smtClean="0"/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3600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What this class is about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916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class is not about </a:t>
            </a:r>
            <a:r>
              <a:rPr lang="en-US" i="1" dirty="0" smtClean="0"/>
              <a:t>Matlab</a:t>
            </a:r>
            <a:r>
              <a:rPr lang="en-US" dirty="0" smtClean="0"/>
              <a:t> per se</a:t>
            </a:r>
          </a:p>
          <a:p>
            <a:r>
              <a:rPr lang="en-US" dirty="0" smtClean="0"/>
              <a:t>We what to learn is the basics how to program, and we have to use some language (which is Matlab)</a:t>
            </a:r>
          </a:p>
          <a:p>
            <a:endParaRPr lang="en-US" dirty="0" smtClean="0"/>
          </a:p>
          <a:p>
            <a:r>
              <a:rPr lang="en-US" dirty="0" smtClean="0"/>
              <a:t>We are not going to become expert programmers, but we will gain an appreciation of the beauty and power of programming.</a:t>
            </a:r>
          </a:p>
          <a:p>
            <a:r>
              <a:rPr lang="en-US" dirty="0" smtClean="0"/>
              <a:t>We will also learn enough to write simple useful programs that we can use in linguistics, medicine, psychology, history etc..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Course Structure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We meet for lecture three times a week.</a:t>
            </a:r>
          </a:p>
          <a:p>
            <a:r>
              <a:rPr lang="en-US" dirty="0" smtClean="0"/>
              <a:t>You have one lab a week.</a:t>
            </a:r>
          </a:p>
          <a:p>
            <a:r>
              <a:rPr lang="en-US" dirty="0" smtClean="0"/>
              <a:t>It is </a:t>
            </a:r>
            <a:r>
              <a:rPr lang="en-US" b="1" dirty="0" smtClean="0"/>
              <a:t>highly</a:t>
            </a:r>
            <a:r>
              <a:rPr lang="en-US" dirty="0" smtClean="0"/>
              <a:t> recommend that you get some additional lab hours each week.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(we have open lab hours, and the libraries have Matlab)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Course Materials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75438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 is an official text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However, I make </a:t>
            </a:r>
            <a:r>
              <a:rPr lang="en-US" i="1" dirty="0" smtClean="0"/>
              <a:t>very nice </a:t>
            </a:r>
            <a:r>
              <a:rPr lang="en-US" dirty="0" smtClean="0"/>
              <a:t>slides, and I teach from them.</a:t>
            </a:r>
          </a:p>
          <a:p>
            <a:r>
              <a:rPr lang="en-US" dirty="0" smtClean="0"/>
              <a:t>You should print the slides 6 per page, </a:t>
            </a:r>
            <a:r>
              <a:rPr lang="en-US" b="1" dirty="0" smtClean="0"/>
              <a:t>before the class!!!</a:t>
            </a:r>
          </a:p>
          <a:p>
            <a:r>
              <a:rPr lang="en-US" dirty="0" smtClean="0"/>
              <a:t>The slides are only 90% complete. The idea is that in lecture, I will give you the missing 10%, which you will pencil in.</a:t>
            </a:r>
            <a:endParaRPr lang="en-US" dirty="0"/>
          </a:p>
        </p:txBody>
      </p:sp>
      <p:pic>
        <p:nvPicPr>
          <p:cNvPr id="1026" name="Picture 2" descr="MATLAB Demystifi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381000"/>
            <a:ext cx="1524000" cy="189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Left"/>
            <a:lightRig rig="threePt" dir="t"/>
          </a:scene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2373717"/>
            <a:ext cx="1905000" cy="271352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scene3d>
            <a:camera prst="isometricOffAxis2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Course Materials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7543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Not all slides are online now.</a:t>
            </a:r>
          </a:p>
          <a:p>
            <a:endParaRPr lang="en-US" dirty="0" smtClean="0"/>
          </a:p>
          <a:p>
            <a:r>
              <a:rPr lang="en-US" dirty="0" smtClean="0"/>
              <a:t>I am making this course up as we go!</a:t>
            </a:r>
          </a:p>
          <a:p>
            <a:endParaRPr lang="en-US" dirty="0" smtClean="0"/>
          </a:p>
          <a:p>
            <a:r>
              <a:rPr lang="en-US" dirty="0" smtClean="0"/>
              <a:t>I am doing this to be responsive to your needs/interests/skills etc.</a:t>
            </a:r>
          </a:p>
          <a:p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373717"/>
            <a:ext cx="1905000" cy="271352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scene3d>
            <a:camera prst="isometricOffAxis2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1102</Words>
  <Application>Microsoft Office PowerPoint</Application>
  <PresentationFormat>On-screen Show (4:3)</PresentationFormat>
  <Paragraphs>166</Paragraphs>
  <Slides>23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Slide</vt:lpstr>
      <vt:lpstr>Slide 1</vt:lpstr>
      <vt:lpstr>Slide 2</vt:lpstr>
      <vt:lpstr>Slide 3</vt:lpstr>
      <vt:lpstr>Slide 4</vt:lpstr>
      <vt:lpstr>Slide 5</vt:lpstr>
      <vt:lpstr>What this class is about</vt:lpstr>
      <vt:lpstr>Course Structure</vt:lpstr>
      <vt:lpstr>Course Materials </vt:lpstr>
      <vt:lpstr>Course Materials </vt:lpstr>
      <vt:lpstr>Course Materials </vt:lpstr>
      <vt:lpstr>Grading </vt:lpstr>
      <vt:lpstr>Grading </vt:lpstr>
      <vt:lpstr>Academic Honesty</vt:lpstr>
      <vt:lpstr>Classroom Behavior</vt:lpstr>
      <vt:lpstr>Classroom Behavior</vt:lpstr>
      <vt:lpstr>Classroom Behavior</vt:lpstr>
      <vt:lpstr>Classroom Behavior</vt:lpstr>
      <vt:lpstr>Lab Behavior</vt:lpstr>
      <vt:lpstr>Questions?</vt:lpstr>
      <vt:lpstr>Matlab is fun and useful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eamonn</dc:creator>
  <cp:lastModifiedBy>eamonn</cp:lastModifiedBy>
  <cp:revision>27</cp:revision>
  <dcterms:created xsi:type="dcterms:W3CDTF">2006-08-16T00:00:00Z</dcterms:created>
  <dcterms:modified xsi:type="dcterms:W3CDTF">2012-01-08T20:43:21Z</dcterms:modified>
</cp:coreProperties>
</file>