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Raleway"/>
      <p:regular r:id="rId9"/>
      <p:bold r:id="rId10"/>
      <p:italic r:id="rId11"/>
      <p:boldItalic r:id="rId12"/>
    </p:embeddedFont>
    <p:embeddedFont>
      <p:font typeface="Lato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aleway-italic.fntdata"/><Relationship Id="rId10" Type="http://schemas.openxmlformats.org/officeDocument/2006/relationships/font" Target="fonts/Raleway-bold.fntdata"/><Relationship Id="rId13" Type="http://schemas.openxmlformats.org/officeDocument/2006/relationships/font" Target="fonts/Lato-regular.fntdata"/><Relationship Id="rId12" Type="http://schemas.openxmlformats.org/officeDocument/2006/relationships/font" Target="fonts/Raleway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aleway-regular.fntdata"/><Relationship Id="rId15" Type="http://schemas.openxmlformats.org/officeDocument/2006/relationships/font" Target="fonts/Lato-italic.fntdata"/><Relationship Id="rId14" Type="http://schemas.openxmlformats.org/officeDocument/2006/relationships/font" Target="fonts/Lato-bold.fntdata"/><Relationship Id="rId16" Type="http://schemas.openxmlformats.org/officeDocument/2006/relationships/font" Target="fonts/La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77d81c4ed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77d81c4ed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6f45817d71_0_1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6f45817d71_0_1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ac4953af81_0_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ac4953af81_0_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Google Shape;77;p11"/>
          <p:cNvSpPr txBox="1"/>
          <p:nvPr>
            <p:ph hasCustomPrompt="1"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" name="Google Shape;28;p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" name="Google Shape;36;p5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6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7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Google Shape;59;p8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9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7" name="Google Shape;67;p9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8" name="Google Shape;68;p9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type="ctrTitle"/>
          </p:nvPr>
        </p:nvSpPr>
        <p:spPr>
          <a:xfrm>
            <a:off x="729450" y="1322450"/>
            <a:ext cx="81132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/>
              <a:t>CS 150 </a:t>
            </a:r>
            <a:endParaRPr sz="3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/>
              <a:t>The Theory of Automata and Formal Languages</a:t>
            </a:r>
            <a:br>
              <a:rPr lang="en" sz="2700"/>
            </a:br>
            <a:endParaRPr sz="2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Discussion 9</a:t>
            </a:r>
            <a:endParaRPr sz="3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100"/>
          </a:p>
        </p:txBody>
      </p:sp>
      <p:sp>
        <p:nvSpPr>
          <p:cNvPr id="87" name="Google Shape;87;p13"/>
          <p:cNvSpPr txBox="1"/>
          <p:nvPr>
            <p:ph idx="1" type="subTitle"/>
          </p:nvPr>
        </p:nvSpPr>
        <p:spPr>
          <a:xfrm>
            <a:off x="782802" y="3547375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TA: Hao Chen (hchen069@ucr.edu)</a:t>
            </a:r>
            <a:endParaRPr/>
          </a:p>
        </p:txBody>
      </p:sp>
      <p:sp>
        <p:nvSpPr>
          <p:cNvPr id="88" name="Google Shape;88;p13"/>
          <p:cNvSpPr txBox="1"/>
          <p:nvPr/>
        </p:nvSpPr>
        <p:spPr>
          <a:xfrm>
            <a:off x="729450" y="4648800"/>
            <a:ext cx="1639800" cy="18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</p:txBody>
      </p:sp>
      <p:pic>
        <p:nvPicPr>
          <p:cNvPr id="89" name="Google Shape;89;p13"/>
          <p:cNvPicPr preferRelativeResize="0"/>
          <p:nvPr/>
        </p:nvPicPr>
        <p:blipFill rotWithShape="1">
          <a:blip r:embed="rId3">
            <a:alphaModFix/>
          </a:blip>
          <a:srcRect b="60107" l="0" r="57974" t="12315"/>
          <a:stretch/>
        </p:blipFill>
        <p:spPr>
          <a:xfrm>
            <a:off x="5995281" y="4088575"/>
            <a:ext cx="2955593" cy="1054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/>
          <p:nvPr>
            <p:ph type="title"/>
          </p:nvPr>
        </p:nvSpPr>
        <p:spPr>
          <a:xfrm>
            <a:off x="648550" y="610825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Convert </a:t>
            </a:r>
            <a:r>
              <a:rPr lang="en"/>
              <a:t>unambiguous</a:t>
            </a:r>
            <a:r>
              <a:rPr lang="en"/>
              <a:t> </a:t>
            </a:r>
            <a:r>
              <a:rPr lang="en"/>
              <a:t>CFG </a:t>
            </a:r>
            <a:r>
              <a:rPr lang="en"/>
              <a:t>to </a:t>
            </a:r>
            <a:r>
              <a:rPr lang="en"/>
              <a:t>ambiguous</a:t>
            </a:r>
            <a:r>
              <a:rPr lang="en"/>
              <a:t> CFG</a:t>
            </a:r>
            <a:endParaRPr/>
          </a:p>
        </p:txBody>
      </p:sp>
      <p:sp>
        <p:nvSpPr>
          <p:cNvPr id="95" name="Google Shape;95;p14"/>
          <p:cNvSpPr txBox="1"/>
          <p:nvPr/>
        </p:nvSpPr>
        <p:spPr>
          <a:xfrm>
            <a:off x="751675" y="1267075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75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>
                <a:latin typeface="Verdana"/>
                <a:ea typeface="Verdana"/>
                <a:cs typeface="Verdana"/>
                <a:sym typeface="Verdana"/>
              </a:rPr>
              <a:t>S → AB  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1575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>
                <a:latin typeface="Verdana"/>
                <a:ea typeface="Verdana"/>
                <a:cs typeface="Verdana"/>
                <a:sym typeface="Verdana"/>
              </a:rPr>
              <a:t>A → Aa | a  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1575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>
                <a:latin typeface="Verdana"/>
                <a:ea typeface="Verdana"/>
                <a:cs typeface="Verdana"/>
                <a:sym typeface="Verdana"/>
              </a:rPr>
              <a:t>B → b  </a:t>
            </a:r>
            <a:endParaRPr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/>
          <p:cNvSpPr txBox="1"/>
          <p:nvPr>
            <p:ph type="title"/>
          </p:nvPr>
        </p:nvSpPr>
        <p:spPr>
          <a:xfrm>
            <a:off x="648550" y="610825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</a:t>
            </a:r>
            <a:r>
              <a:rPr lang="en"/>
              <a:t>omputation Sequences</a:t>
            </a:r>
            <a:r>
              <a:rPr lang="en"/>
              <a:t> of PDA</a:t>
            </a:r>
            <a:endParaRPr/>
          </a:p>
        </p:txBody>
      </p:sp>
      <p:pic>
        <p:nvPicPr>
          <p:cNvPr id="101" name="Google Shape;10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8900" y="1256350"/>
            <a:ext cx="3233076" cy="20166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