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aleway"/>
      <p:regular r:id="rId11"/>
      <p:bold r:id="rId12"/>
      <p:italic r:id="rId13"/>
      <p:boldItalic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regular.fntdata"/><Relationship Id="rId10" Type="http://schemas.openxmlformats.org/officeDocument/2006/relationships/slide" Target="slides/slide5.xml"/><Relationship Id="rId13" Type="http://schemas.openxmlformats.org/officeDocument/2006/relationships/font" Target="fonts/Raleway-italic.fntdata"/><Relationship Id="rId12" Type="http://schemas.openxmlformats.org/officeDocument/2006/relationships/font" Target="fonts/Raleway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ato-regular.fntdata"/><Relationship Id="rId14" Type="http://schemas.openxmlformats.org/officeDocument/2006/relationships/font" Target="fonts/Raleway-boldItalic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74b6b3ae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74b6b3ae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ab1b82a003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ab1b82a003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774b6b3ae7_0_1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774b6b3ae7_0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774b6b3ae7_0_1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774b6b3ae7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774b6b3ae7_0_2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774b6b3ae7_0_2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eb.njit.edu/~marvin/cs341/hw/hwsoln03.pdf" TargetMode="External"/><Relationship Id="rId4" Type="http://schemas.openxmlformats.org/officeDocument/2006/relationships/image" Target="../media/image8.png"/><Relationship Id="rId9" Type="http://schemas.openxmlformats.org/officeDocument/2006/relationships/image" Target="../media/image10.png"/><Relationship Id="rId5" Type="http://schemas.openxmlformats.org/officeDocument/2006/relationships/image" Target="../media/image5.png"/><Relationship Id="rId6" Type="http://schemas.openxmlformats.org/officeDocument/2006/relationships/image" Target="../media/image4.png"/><Relationship Id="rId7" Type="http://schemas.openxmlformats.org/officeDocument/2006/relationships/image" Target="../media/image1.png"/><Relationship Id="rId8" Type="http://schemas.openxmlformats.org/officeDocument/2006/relationships/image" Target="../media/image1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6.png"/><Relationship Id="rId5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81132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CS 150 </a:t>
            </a:r>
            <a:endParaRPr sz="3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The Theory of Automata and Formal Languages</a:t>
            </a:r>
            <a:br>
              <a:rPr lang="en" sz="2700"/>
            </a:br>
            <a:endParaRPr sz="2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Discussion 7</a:t>
            </a:r>
            <a:r>
              <a:rPr lang="en" sz="2600"/>
              <a:t> </a:t>
            </a:r>
            <a:r>
              <a:rPr lang="en" sz="3100"/>
              <a:t>  </a:t>
            </a:r>
            <a:endParaRPr sz="3100"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82802" y="3547375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TA: Hao Chen (hchen069@ucr.edu)</a:t>
            </a:r>
            <a:endParaRPr/>
          </a:p>
        </p:txBody>
      </p:sp>
      <p:pic>
        <p:nvPicPr>
          <p:cNvPr id="88" name="Google Shape;88;p13"/>
          <p:cNvPicPr preferRelativeResize="0"/>
          <p:nvPr/>
        </p:nvPicPr>
        <p:blipFill rotWithShape="1">
          <a:blip r:embed="rId3">
            <a:alphaModFix/>
          </a:blip>
          <a:srcRect b="60107" l="0" r="57974" t="12315"/>
          <a:stretch/>
        </p:blipFill>
        <p:spPr>
          <a:xfrm>
            <a:off x="5995281" y="4088575"/>
            <a:ext cx="2955593" cy="105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/>
        </p:nvSpPr>
        <p:spPr>
          <a:xfrm>
            <a:off x="803450" y="746075"/>
            <a:ext cx="4060800" cy="35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latin typeface="Lato"/>
                <a:ea typeface="Lato"/>
                <a:cs typeface="Lato"/>
                <a:sym typeface="Lato"/>
              </a:rPr>
              <a:t>Design DFA</a:t>
            </a:r>
            <a:endParaRPr b="1" sz="22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94" name="Google Shape;9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5300" y="1246900"/>
            <a:ext cx="6535401" cy="124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/>
          <p:nvPr/>
        </p:nvSpPr>
        <p:spPr>
          <a:xfrm>
            <a:off x="765175" y="746075"/>
            <a:ext cx="2620800" cy="35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latin typeface="Lato"/>
                <a:ea typeface="Lato"/>
                <a:cs typeface="Lato"/>
                <a:sym typeface="Lato"/>
              </a:rPr>
              <a:t>NFA -&gt; DFA</a:t>
            </a:r>
            <a:endParaRPr b="1" sz="22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0" name="Google Shape;100;p15"/>
          <p:cNvSpPr txBox="1"/>
          <p:nvPr/>
        </p:nvSpPr>
        <p:spPr>
          <a:xfrm>
            <a:off x="0" y="4793100"/>
            <a:ext cx="4705800" cy="35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Images from </a:t>
            </a:r>
            <a:r>
              <a:rPr lang="en" sz="1100" u="sng">
                <a:solidFill>
                  <a:schemeClr val="hlink"/>
                </a:solidFill>
                <a:hlinkClick r:id="rId3"/>
              </a:rPr>
              <a:t>https://web.njit.edu/~marvin/cs341/hw/hwsoln03.pdf</a:t>
            </a:r>
            <a:endParaRPr sz="11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1" name="Google Shape;10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8050" y="1433800"/>
            <a:ext cx="2076200" cy="1695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44825" y="1172675"/>
            <a:ext cx="1013603" cy="432375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5"/>
          <p:cNvSpPr txBox="1"/>
          <p:nvPr/>
        </p:nvSpPr>
        <p:spPr>
          <a:xfrm>
            <a:off x="2400450" y="1178450"/>
            <a:ext cx="421200" cy="35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(1)</a:t>
            </a:r>
            <a:endParaRPr sz="11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4" name="Google Shape;104;p15"/>
          <p:cNvSpPr txBox="1"/>
          <p:nvPr/>
        </p:nvSpPr>
        <p:spPr>
          <a:xfrm>
            <a:off x="2400450" y="1780400"/>
            <a:ext cx="421200" cy="35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(2)</a:t>
            </a:r>
            <a:endParaRPr sz="11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5" name="Google Shape;105;p15"/>
          <p:cNvPicPr preferRelativeResize="0"/>
          <p:nvPr/>
        </p:nvPicPr>
        <p:blipFill rotWithShape="1">
          <a:blip r:embed="rId6">
            <a:alphaModFix/>
          </a:blip>
          <a:srcRect b="0" l="6217" r="0" t="0"/>
          <a:stretch/>
        </p:blipFill>
        <p:spPr>
          <a:xfrm>
            <a:off x="2745450" y="1688238"/>
            <a:ext cx="2824717" cy="118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476650" y="2976375"/>
            <a:ext cx="3543365" cy="1816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600625" y="746075"/>
            <a:ext cx="3543365" cy="1816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600625" y="1780400"/>
            <a:ext cx="963082" cy="75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021475" y="3038273"/>
            <a:ext cx="3122525" cy="1907503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5"/>
          <p:cNvSpPr txBox="1"/>
          <p:nvPr/>
        </p:nvSpPr>
        <p:spPr>
          <a:xfrm>
            <a:off x="2400450" y="3034025"/>
            <a:ext cx="421200" cy="35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(3)</a:t>
            </a:r>
            <a:endParaRPr sz="11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1" name="Google Shape;111;p15"/>
          <p:cNvSpPr txBox="1"/>
          <p:nvPr/>
        </p:nvSpPr>
        <p:spPr>
          <a:xfrm>
            <a:off x="5775250" y="746075"/>
            <a:ext cx="421200" cy="35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(4)</a:t>
            </a:r>
            <a:endParaRPr sz="11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2" name="Google Shape;112;p15"/>
          <p:cNvSpPr txBox="1"/>
          <p:nvPr/>
        </p:nvSpPr>
        <p:spPr>
          <a:xfrm>
            <a:off x="6020025" y="3079275"/>
            <a:ext cx="421200" cy="35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(5)</a:t>
            </a:r>
            <a:endParaRPr sz="11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9750" y="1268650"/>
            <a:ext cx="5518696" cy="35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6"/>
          <p:cNvSpPr txBox="1"/>
          <p:nvPr/>
        </p:nvSpPr>
        <p:spPr>
          <a:xfrm>
            <a:off x="803450" y="746075"/>
            <a:ext cx="2620800" cy="35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latin typeface="Lato"/>
                <a:ea typeface="Lato"/>
                <a:cs typeface="Lato"/>
                <a:sym typeface="Lato"/>
              </a:rPr>
              <a:t>Design Regex</a:t>
            </a:r>
            <a:endParaRPr b="1" sz="22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9" name="Google Shape;119;p16"/>
          <p:cNvSpPr txBox="1"/>
          <p:nvPr/>
        </p:nvSpPr>
        <p:spPr>
          <a:xfrm>
            <a:off x="946275" y="1619050"/>
            <a:ext cx="2620800" cy="35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Lato"/>
                <a:ea typeface="Lato"/>
                <a:cs typeface="Lato"/>
                <a:sym typeface="Lato"/>
              </a:rPr>
              <a:t>0(0 + 1)*0 + 1(0 + 1)*1 + 0 + 1</a:t>
            </a:r>
            <a:endParaRPr sz="15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20" name="Google Shape;12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70075" y="2353363"/>
            <a:ext cx="4256349" cy="31145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6"/>
          <p:cNvSpPr txBox="1"/>
          <p:nvPr/>
        </p:nvSpPr>
        <p:spPr>
          <a:xfrm>
            <a:off x="946275" y="3653775"/>
            <a:ext cx="2620800" cy="35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Lato"/>
                <a:ea typeface="Lato"/>
                <a:cs typeface="Lato"/>
                <a:sym typeface="Lato"/>
              </a:rPr>
              <a:t>(aa)*(bb)* + a(aa)*b(bb)* </a:t>
            </a:r>
            <a:endParaRPr sz="15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22" name="Google Shape;122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69750" y="3246725"/>
            <a:ext cx="5576575" cy="40705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6"/>
          <p:cNvSpPr txBox="1"/>
          <p:nvPr/>
        </p:nvSpPr>
        <p:spPr>
          <a:xfrm>
            <a:off x="946275" y="2636413"/>
            <a:ext cx="2620800" cy="35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Lato"/>
                <a:ea typeface="Lato"/>
                <a:cs typeface="Lato"/>
                <a:sym typeface="Lato"/>
              </a:rPr>
              <a:t>a*b*</a:t>
            </a:r>
            <a:endParaRPr sz="15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 txBox="1"/>
          <p:nvPr/>
        </p:nvSpPr>
        <p:spPr>
          <a:xfrm>
            <a:off x="803450" y="746075"/>
            <a:ext cx="2620800" cy="35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latin typeface="Lato"/>
                <a:ea typeface="Lato"/>
                <a:cs typeface="Lato"/>
                <a:sym typeface="Lato"/>
              </a:rPr>
              <a:t>DFA -&gt; Regex</a:t>
            </a:r>
            <a:endParaRPr b="1" sz="22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29" name="Google Shape;129;p17"/>
          <p:cNvPicPr preferRelativeResize="0"/>
          <p:nvPr/>
        </p:nvPicPr>
        <p:blipFill rotWithShape="1">
          <a:blip r:embed="rId3">
            <a:alphaModFix/>
          </a:blip>
          <a:srcRect b="51366" l="0" r="0" t="0"/>
          <a:stretch/>
        </p:blipFill>
        <p:spPr>
          <a:xfrm>
            <a:off x="243500" y="440625"/>
            <a:ext cx="3180759" cy="4397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17"/>
          <p:cNvPicPr preferRelativeResize="0"/>
          <p:nvPr/>
        </p:nvPicPr>
        <p:blipFill rotWithShape="1">
          <a:blip r:embed="rId3">
            <a:alphaModFix/>
          </a:blip>
          <a:srcRect b="8602" l="0" r="0" t="47928"/>
          <a:stretch/>
        </p:blipFill>
        <p:spPr>
          <a:xfrm>
            <a:off x="3688825" y="669225"/>
            <a:ext cx="3514400" cy="4342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17"/>
          <p:cNvPicPr preferRelativeResize="0"/>
          <p:nvPr/>
        </p:nvPicPr>
        <p:blipFill rotWithShape="1">
          <a:blip r:embed="rId3">
            <a:alphaModFix/>
          </a:blip>
          <a:srcRect b="446" l="0" r="0" t="90754"/>
          <a:stretch/>
        </p:blipFill>
        <p:spPr>
          <a:xfrm>
            <a:off x="7312900" y="593027"/>
            <a:ext cx="3630249" cy="9080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