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</p:sldIdLst>
  <p:sldSz cy="5143500" cx="9144000"/>
  <p:notesSz cx="6858000" cy="9144000"/>
  <p:embeddedFontLst>
    <p:embeddedFont>
      <p:font typeface="Raleway"/>
      <p:regular r:id="rId11"/>
      <p:bold r:id="rId12"/>
      <p:italic r:id="rId13"/>
      <p:boldItalic r:id="rId14"/>
    </p:embeddedFont>
    <p:embeddedFont>
      <p:font typeface="Lato"/>
      <p:regular r:id="rId15"/>
      <p:bold r:id="rId16"/>
      <p:italic r:id="rId17"/>
      <p:boldItalic r:id="rId1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Raleway-regular.fntdata"/><Relationship Id="rId10" Type="http://schemas.openxmlformats.org/officeDocument/2006/relationships/slide" Target="slides/slide5.xml"/><Relationship Id="rId13" Type="http://schemas.openxmlformats.org/officeDocument/2006/relationships/font" Target="fonts/Raleway-italic.fntdata"/><Relationship Id="rId12" Type="http://schemas.openxmlformats.org/officeDocument/2006/relationships/font" Target="fonts/Raleway-bold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Lato-regular.fntdata"/><Relationship Id="rId14" Type="http://schemas.openxmlformats.org/officeDocument/2006/relationships/font" Target="fonts/Raleway-boldItalic.fntdata"/><Relationship Id="rId17" Type="http://schemas.openxmlformats.org/officeDocument/2006/relationships/font" Target="fonts/Lato-italic.fntdata"/><Relationship Id="rId16" Type="http://schemas.openxmlformats.org/officeDocument/2006/relationships/font" Target="fonts/Lato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18" Type="http://schemas.openxmlformats.org/officeDocument/2006/relationships/font" Target="fonts/Lato-boldItalic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7529d31e3b_2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7529d31e3b_2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7db1a70a67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7db1a70a67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7529d31e3b_0_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Google Shape;99;g7529d31e3b_0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7529d31e3b_0_9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7529d31e3b_0_9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a89d8b9bdd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Google Shape;111;ga89d8b9bdd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lt2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1" name="Google Shape;11;p2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12" name="Google Shape;12;p2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4" name="Google Shape;14;p2"/>
          <p:cNvSpPr txBox="1"/>
          <p:nvPr>
            <p:ph type="ctrTitle"/>
          </p:nvPr>
        </p:nvSpPr>
        <p:spPr>
          <a:xfrm>
            <a:off x="729450" y="1322450"/>
            <a:ext cx="7688100" cy="1664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15" name="Google Shape;15;p2"/>
          <p:cNvSpPr txBox="1"/>
          <p:nvPr>
            <p:ph idx="1" type="subTitle"/>
          </p:nvPr>
        </p:nvSpPr>
        <p:spPr>
          <a:xfrm>
            <a:off x="729627" y="3172900"/>
            <a:ext cx="7688100" cy="54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dk1"/>
        </a:solidFill>
      </p:bgPr>
    </p:bg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oogle Shape;74;p11"/>
          <p:cNvGrpSpPr/>
          <p:nvPr/>
        </p:nvGrpSpPr>
        <p:grpSpPr>
          <a:xfrm>
            <a:off x="830392" y="4169130"/>
            <a:ext cx="745763" cy="45826"/>
            <a:chOff x="4580561" y="2589004"/>
            <a:chExt cx="1064464" cy="25200"/>
          </a:xfrm>
        </p:grpSpPr>
        <p:sp>
          <p:nvSpPr>
            <p:cNvPr id="75" name="Google Shape;75;p11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" name="Google Shape;76;p11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77" name="Google Shape;77;p11"/>
          <p:cNvSpPr txBox="1"/>
          <p:nvPr>
            <p:ph hasCustomPrompt="1" type="title"/>
          </p:nvPr>
        </p:nvSpPr>
        <p:spPr>
          <a:xfrm>
            <a:off x="729450" y="733950"/>
            <a:ext cx="7688400" cy="1244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8" name="Google Shape;78;p11"/>
          <p:cNvSpPr txBox="1"/>
          <p:nvPr>
            <p:ph idx="1" type="body"/>
          </p:nvPr>
        </p:nvSpPr>
        <p:spPr>
          <a:xfrm>
            <a:off x="729450" y="2272888"/>
            <a:ext cx="7688400" cy="158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Char char="●"/>
              <a:defRPr>
                <a:solidFill>
                  <a:schemeClr val="lt1"/>
                </a:solidFill>
              </a:defRPr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79" name="Google Shape;79;p11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2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oogle Shape;18;p3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19" name="Google Shape;19;p3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" name="Google Shape;20;p3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1" name="Google Shape;21;p3"/>
          <p:cNvSpPr txBox="1"/>
          <p:nvPr>
            <p:ph type="title"/>
          </p:nvPr>
        </p:nvSpPr>
        <p:spPr>
          <a:xfrm>
            <a:off x="729450" y="1322450"/>
            <a:ext cx="7688400" cy="1518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2" name="Google Shape;22;p3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25" name="Google Shape;25;p4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26" name="Google Shape;26;p4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" name="Google Shape;27;p4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8" name="Google Shape;28;p4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29" name="Google Shape;29;p4"/>
          <p:cNvSpPr txBox="1"/>
          <p:nvPr>
            <p:ph idx="1" type="body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30" name="Google Shape;30;p4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5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33" name="Google Shape;33;p5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34" name="Google Shape;34;p5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" name="Google Shape;35;p5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6" name="Google Shape;36;p5"/>
          <p:cNvSpPr txBox="1"/>
          <p:nvPr>
            <p:ph type="title"/>
          </p:nvPr>
        </p:nvSpPr>
        <p:spPr>
          <a:xfrm>
            <a:off x="729450" y="1318650"/>
            <a:ext cx="76884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37" name="Google Shape;37;p5"/>
          <p:cNvSpPr txBox="1"/>
          <p:nvPr>
            <p:ph idx="1" type="body"/>
          </p:nvPr>
        </p:nvSpPr>
        <p:spPr>
          <a:xfrm>
            <a:off x="729325" y="2078875"/>
            <a:ext cx="37743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38" name="Google Shape;38;p5"/>
          <p:cNvSpPr txBox="1"/>
          <p:nvPr>
            <p:ph idx="2" type="body"/>
          </p:nvPr>
        </p:nvSpPr>
        <p:spPr>
          <a:xfrm>
            <a:off x="4643604" y="2078875"/>
            <a:ext cx="37743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39" name="Google Shape;39;p5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42" name="Google Shape;42;p6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43" name="Google Shape;43;p6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" name="Google Shape;44;p6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5" name="Google Shape;45;p6"/>
          <p:cNvSpPr txBox="1"/>
          <p:nvPr>
            <p:ph type="title"/>
          </p:nvPr>
        </p:nvSpPr>
        <p:spPr>
          <a:xfrm>
            <a:off x="729450" y="1318650"/>
            <a:ext cx="76884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46" name="Google Shape;46;p6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7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49" name="Google Shape;49;p7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50" name="Google Shape;50;p7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" name="Google Shape;51;p7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2" name="Google Shape;52;p7"/>
          <p:cNvSpPr txBox="1"/>
          <p:nvPr>
            <p:ph type="title"/>
          </p:nvPr>
        </p:nvSpPr>
        <p:spPr>
          <a:xfrm>
            <a:off x="730000" y="1318650"/>
            <a:ext cx="3300900" cy="138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53" name="Google Shape;53;p7"/>
          <p:cNvSpPr txBox="1"/>
          <p:nvPr>
            <p:ph idx="1" type="body"/>
          </p:nvPr>
        </p:nvSpPr>
        <p:spPr>
          <a:xfrm>
            <a:off x="721225" y="2781725"/>
            <a:ext cx="3300900" cy="159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54" name="Google Shape;54;p7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3"/>
        </a:solidFill>
      </p:bgPr>
    </p:bg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" name="Google Shape;56;p8"/>
          <p:cNvGrpSpPr/>
          <p:nvPr/>
        </p:nvGrpSpPr>
        <p:grpSpPr>
          <a:xfrm>
            <a:off x="830392" y="4169130"/>
            <a:ext cx="745763" cy="45826"/>
            <a:chOff x="4580561" y="2589004"/>
            <a:chExt cx="1064464" cy="25200"/>
          </a:xfrm>
        </p:grpSpPr>
        <p:sp>
          <p:nvSpPr>
            <p:cNvPr id="57" name="Google Shape;57;p8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" name="Google Shape;58;p8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9" name="Google Shape;59;p8"/>
          <p:cNvSpPr txBox="1"/>
          <p:nvPr>
            <p:ph type="title"/>
          </p:nvPr>
        </p:nvSpPr>
        <p:spPr>
          <a:xfrm>
            <a:off x="729450" y="864300"/>
            <a:ext cx="7021200" cy="2985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60" name="Google Shape;60;p8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9"/>
          <p:cNvSpPr/>
          <p:nvPr/>
        </p:nvSpPr>
        <p:spPr>
          <a:xfrm>
            <a:off x="0" y="0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63" name="Google Shape;63;p9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64" name="Google Shape;64;p9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" name="Google Shape;65;p9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6" name="Google Shape;66;p9"/>
          <p:cNvSpPr txBox="1"/>
          <p:nvPr>
            <p:ph type="title"/>
          </p:nvPr>
        </p:nvSpPr>
        <p:spPr>
          <a:xfrm>
            <a:off x="730000" y="1318650"/>
            <a:ext cx="3300900" cy="168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67" name="Google Shape;67;p9"/>
          <p:cNvSpPr txBox="1"/>
          <p:nvPr>
            <p:ph idx="1" type="subTitle"/>
          </p:nvPr>
        </p:nvSpPr>
        <p:spPr>
          <a:xfrm>
            <a:off x="724950" y="3161525"/>
            <a:ext cx="3300900" cy="75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  <p:sp>
        <p:nvSpPr>
          <p:cNvPr id="68" name="Google Shape;68;p9"/>
          <p:cNvSpPr txBox="1"/>
          <p:nvPr>
            <p:ph idx="2" type="body"/>
          </p:nvPr>
        </p:nvSpPr>
        <p:spPr>
          <a:xfrm>
            <a:off x="5174225" y="1352625"/>
            <a:ext cx="3374400" cy="302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69" name="Google Shape;69;p9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0"/>
          <p:cNvSpPr txBox="1"/>
          <p:nvPr>
            <p:ph idx="1" type="body"/>
          </p:nvPr>
        </p:nvSpPr>
        <p:spPr>
          <a:xfrm>
            <a:off x="724950" y="4372551"/>
            <a:ext cx="7697400" cy="460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/>
        </p:txBody>
      </p:sp>
      <p:sp>
        <p:nvSpPr>
          <p:cNvPr id="72" name="Google Shape;72;p10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treamline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Lato"/>
              <a:buChar char="●"/>
              <a:defRPr sz="13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-29845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-29845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-29845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-29845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-29845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-29845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-29845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-29845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4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5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png"/><Relationship Id="rId4" Type="http://schemas.openxmlformats.org/officeDocument/2006/relationships/image" Target="../media/image6.png"/><Relationship Id="rId5" Type="http://schemas.openxmlformats.org/officeDocument/2006/relationships/image" Target="../media/image7.png"/><Relationship Id="rId6" Type="http://schemas.openxmlformats.org/officeDocument/2006/relationships/image" Target="../media/image8.png"/><Relationship Id="rId7" Type="http://schemas.openxmlformats.org/officeDocument/2006/relationships/hyperlink" Target="http://infolab.stanford.edu/~ullman/ialcsols/sol4.html#sol44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3"/>
          <p:cNvSpPr txBox="1"/>
          <p:nvPr>
            <p:ph type="ctrTitle"/>
          </p:nvPr>
        </p:nvSpPr>
        <p:spPr>
          <a:xfrm>
            <a:off x="729450" y="1322450"/>
            <a:ext cx="8113200" cy="1664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100"/>
              <a:t>CS 150 </a:t>
            </a:r>
            <a:endParaRPr sz="31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700"/>
              <a:t>The Theory of Automata and Formal Languages</a:t>
            </a:r>
            <a:br>
              <a:rPr lang="en" sz="2700"/>
            </a:br>
            <a:endParaRPr sz="27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/>
              <a:t>Discussion 6</a:t>
            </a:r>
            <a:r>
              <a:rPr lang="en" sz="2600"/>
              <a:t> </a:t>
            </a:r>
            <a:r>
              <a:rPr lang="en" sz="3100"/>
              <a:t>  </a:t>
            </a:r>
            <a:endParaRPr sz="3100"/>
          </a:p>
        </p:txBody>
      </p:sp>
      <p:sp>
        <p:nvSpPr>
          <p:cNvPr id="87" name="Google Shape;87;p13"/>
          <p:cNvSpPr txBox="1"/>
          <p:nvPr>
            <p:ph idx="1" type="subTitle"/>
          </p:nvPr>
        </p:nvSpPr>
        <p:spPr>
          <a:xfrm>
            <a:off x="782802" y="3547375"/>
            <a:ext cx="7688100" cy="54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TA: Hao Chen (hchen069@ucr.edu)</a:t>
            </a:r>
            <a:endParaRPr/>
          </a:p>
        </p:txBody>
      </p:sp>
      <p:sp>
        <p:nvSpPr>
          <p:cNvPr id="88" name="Google Shape;88;p13"/>
          <p:cNvSpPr txBox="1"/>
          <p:nvPr/>
        </p:nvSpPr>
        <p:spPr>
          <a:xfrm>
            <a:off x="729450" y="4648800"/>
            <a:ext cx="1639800" cy="18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/>
              <a:t>2020/11/06</a:t>
            </a:r>
            <a:endParaRPr sz="1100"/>
          </a:p>
        </p:txBody>
      </p:sp>
      <p:pic>
        <p:nvPicPr>
          <p:cNvPr id="89" name="Google Shape;89;p13"/>
          <p:cNvPicPr preferRelativeResize="0"/>
          <p:nvPr/>
        </p:nvPicPr>
        <p:blipFill rotWithShape="1">
          <a:blip r:embed="rId3">
            <a:alphaModFix/>
          </a:blip>
          <a:srcRect b="60107" l="0" r="57974" t="12315"/>
          <a:stretch/>
        </p:blipFill>
        <p:spPr>
          <a:xfrm>
            <a:off x="5995281" y="4088575"/>
            <a:ext cx="2955593" cy="10549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4"/>
          <p:cNvSpPr txBox="1"/>
          <p:nvPr>
            <p:ph type="title"/>
          </p:nvPr>
        </p:nvSpPr>
        <p:spPr>
          <a:xfrm>
            <a:off x="648550" y="610825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Pumping Lemma</a:t>
            </a:r>
            <a:endParaRPr/>
          </a:p>
        </p:txBody>
      </p:sp>
      <p:sp>
        <p:nvSpPr>
          <p:cNvPr id="95" name="Google Shape;95;p14"/>
          <p:cNvSpPr txBox="1"/>
          <p:nvPr>
            <p:ph idx="1" type="body"/>
          </p:nvPr>
        </p:nvSpPr>
        <p:spPr>
          <a:xfrm>
            <a:off x="727650" y="1298200"/>
            <a:ext cx="76887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/>
              <a:t>Prove that                                                                   is not regular.</a:t>
            </a:r>
            <a:endParaRPr sz="1500"/>
          </a:p>
        </p:txBody>
      </p:sp>
      <p:pic>
        <p:nvPicPr>
          <p:cNvPr descr="L = \{(10)^m 1^n| m,n\geq 0, m&gt; n\}" id="96" name="Google Shape;96;p14" title="MathEquation,#00000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707725" y="1408867"/>
            <a:ext cx="2426572" cy="2123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5"/>
          <p:cNvSpPr txBox="1"/>
          <p:nvPr>
            <p:ph type="title"/>
          </p:nvPr>
        </p:nvSpPr>
        <p:spPr>
          <a:xfrm>
            <a:off x="648550" y="610825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Pumping Lemma</a:t>
            </a:r>
            <a:endParaRPr/>
          </a:p>
        </p:txBody>
      </p:sp>
      <p:sp>
        <p:nvSpPr>
          <p:cNvPr id="102" name="Google Shape;102;p15"/>
          <p:cNvSpPr txBox="1"/>
          <p:nvPr/>
        </p:nvSpPr>
        <p:spPr>
          <a:xfrm>
            <a:off x="842350" y="1441125"/>
            <a:ext cx="5043900" cy="49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Lato"/>
                <a:ea typeface="Lato"/>
                <a:cs typeface="Lato"/>
                <a:sym typeface="Lato"/>
              </a:rPr>
              <a:t>Prove that                          is not regular.</a:t>
            </a:r>
            <a:endParaRPr sz="1600">
              <a:latin typeface="Lato"/>
              <a:ea typeface="Lato"/>
              <a:cs typeface="Lato"/>
              <a:sym typeface="Lato"/>
            </a:endParaRPr>
          </a:p>
        </p:txBody>
      </p:sp>
      <p:pic>
        <p:nvPicPr>
          <p:cNvPr descr="\{1^{n!}|n&gt;0\}" id="103" name="Google Shape;103;p15" title="MathEquation,#00000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900150" y="1514250"/>
            <a:ext cx="934730" cy="2617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8" name="Google Shape;108;p16"/>
          <p:cNvPicPr preferRelativeResize="0"/>
          <p:nvPr/>
        </p:nvPicPr>
        <p:blipFill rotWithShape="1">
          <a:blip r:embed="rId3">
            <a:alphaModFix/>
          </a:blip>
          <a:srcRect b="-6779" l="680" r="-679" t="6780"/>
          <a:stretch/>
        </p:blipFill>
        <p:spPr>
          <a:xfrm>
            <a:off x="467250" y="598725"/>
            <a:ext cx="7109002" cy="10733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3" name="Google Shape;113;p17"/>
          <p:cNvPicPr preferRelativeResize="0"/>
          <p:nvPr/>
        </p:nvPicPr>
        <p:blipFill rotWithShape="1">
          <a:blip r:embed="rId3">
            <a:alphaModFix/>
          </a:blip>
          <a:srcRect b="0" l="24752" r="-5300" t="0"/>
          <a:stretch/>
        </p:blipFill>
        <p:spPr>
          <a:xfrm>
            <a:off x="5193650" y="58725"/>
            <a:ext cx="3197750" cy="2150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4" name="Google Shape;114;p17"/>
          <p:cNvPicPr preferRelativeResize="0"/>
          <p:nvPr/>
        </p:nvPicPr>
        <p:blipFill rotWithShape="1">
          <a:blip r:embed="rId4">
            <a:alphaModFix/>
          </a:blip>
          <a:srcRect b="0" l="2486" r="0" t="0"/>
          <a:stretch/>
        </p:blipFill>
        <p:spPr>
          <a:xfrm>
            <a:off x="267825" y="517800"/>
            <a:ext cx="4850101" cy="1044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5" name="Google Shape;115;p17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758300" y="2066725"/>
            <a:ext cx="3219450" cy="30289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6" name="Google Shape;116;p17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6699775" y="2209525"/>
            <a:ext cx="2302250" cy="2504200"/>
          </a:xfrm>
          <a:prstGeom prst="rect">
            <a:avLst/>
          </a:prstGeom>
          <a:noFill/>
          <a:ln>
            <a:noFill/>
          </a:ln>
        </p:spPr>
      </p:pic>
      <p:sp>
        <p:nvSpPr>
          <p:cNvPr id="117" name="Google Shape;117;p17"/>
          <p:cNvSpPr txBox="1"/>
          <p:nvPr/>
        </p:nvSpPr>
        <p:spPr>
          <a:xfrm>
            <a:off x="3492525" y="1862800"/>
            <a:ext cx="5509500" cy="6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Answer: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8" name="Google Shape;118;p17"/>
          <p:cNvSpPr txBox="1"/>
          <p:nvPr/>
        </p:nvSpPr>
        <p:spPr>
          <a:xfrm>
            <a:off x="0" y="4793100"/>
            <a:ext cx="4705800" cy="35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/>
              <a:t>Images from </a:t>
            </a:r>
            <a:r>
              <a:rPr lang="en" sz="1100" u="sng">
                <a:solidFill>
                  <a:schemeClr val="hlink"/>
                </a:solidFill>
                <a:hlinkClick r:id="rId7"/>
              </a:rPr>
              <a:t>http://infolab.stanford.edu/~ullman/ialcsols/sol4.html#sol44</a:t>
            </a:r>
            <a:endParaRPr sz="1100"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treamline">
  <a:themeElements>
    <a:clrScheme name="Streamline">
      <a:dk1>
        <a:srgbClr val="1A9988"/>
      </a:dk1>
      <a:lt1>
        <a:srgbClr val="FFFFFF"/>
      </a:lt1>
      <a:dk2>
        <a:srgbClr val="1A1A1A"/>
      </a:dk2>
      <a:lt2>
        <a:srgbClr val="E9EDEE"/>
      </a:lt2>
      <a:accent1>
        <a:srgbClr val="595959"/>
      </a:accent1>
      <a:accent2>
        <a:srgbClr val="6AA4C8"/>
      </a:accent2>
      <a:accent3>
        <a:srgbClr val="EB5600"/>
      </a:accent3>
      <a:accent4>
        <a:srgbClr val="A2FFE8"/>
      </a:accent4>
      <a:accent5>
        <a:srgbClr val="1C3678"/>
      </a:accent5>
      <a:accent6>
        <a:srgbClr val="FFB8A2"/>
      </a:accent6>
      <a:hlink>
        <a:srgbClr val="1C3678"/>
      </a:hlink>
      <a:folHlink>
        <a:srgbClr val="1C367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