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Raleway"/>
      <p:regular r:id="rId9"/>
      <p:bold r:id="rId10"/>
      <p:italic r:id="rId11"/>
      <p:boldItalic r:id="rId12"/>
    </p:embeddedFont>
    <p:embeddedFont>
      <p:font typeface="La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italic.fntdata"/><Relationship Id="rId10" Type="http://schemas.openxmlformats.org/officeDocument/2006/relationships/font" Target="fonts/Raleway-bold.fntdata"/><Relationship Id="rId13" Type="http://schemas.openxmlformats.org/officeDocument/2006/relationships/font" Target="fonts/Lato-regular.fntdata"/><Relationship Id="rId12" Type="http://schemas.openxmlformats.org/officeDocument/2006/relationships/font" Target="fonts/Raleway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regular.fntdata"/><Relationship Id="rId15" Type="http://schemas.openxmlformats.org/officeDocument/2006/relationships/font" Target="fonts/Lato-italic.fntdata"/><Relationship Id="rId14" Type="http://schemas.openxmlformats.org/officeDocument/2006/relationships/font" Target="fonts/Lato-bold.fntdata"/><Relationship Id="rId16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83db4b66bd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83db4b66bd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7d1c3ff7e8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7d1c3ff7e8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7cd0c56f5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7cd0c56f5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81132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CS 150 </a:t>
            </a:r>
            <a:endParaRPr sz="3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The Theory of Automata and Formal Languages</a:t>
            </a:r>
            <a:br>
              <a:rPr lang="en" sz="2700"/>
            </a:br>
            <a:endParaRPr sz="2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Discussion 5</a:t>
            </a:r>
            <a:r>
              <a:rPr lang="en" sz="2600"/>
              <a:t> </a:t>
            </a:r>
            <a:r>
              <a:rPr lang="en" sz="3100"/>
              <a:t>  </a:t>
            </a:r>
            <a:endParaRPr sz="3100"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82802" y="3547375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TA: Hao Chen (hchen069@ucr.edu)</a:t>
            </a:r>
            <a:endParaRPr/>
          </a:p>
        </p:txBody>
      </p:sp>
      <p:sp>
        <p:nvSpPr>
          <p:cNvPr id="88" name="Google Shape;88;p13"/>
          <p:cNvSpPr txBox="1"/>
          <p:nvPr/>
        </p:nvSpPr>
        <p:spPr>
          <a:xfrm>
            <a:off x="729450" y="4648800"/>
            <a:ext cx="1639800" cy="1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2020/10/30</a:t>
            </a:r>
            <a:endParaRPr sz="1100"/>
          </a:p>
        </p:txBody>
      </p:sp>
      <p:pic>
        <p:nvPicPr>
          <p:cNvPr id="89" name="Google Shape;89;p13"/>
          <p:cNvPicPr preferRelativeResize="0"/>
          <p:nvPr/>
        </p:nvPicPr>
        <p:blipFill rotWithShape="1">
          <a:blip r:embed="rId3">
            <a:alphaModFix/>
          </a:blip>
          <a:srcRect b="60107" l="0" r="57974" t="12315"/>
          <a:stretch/>
        </p:blipFill>
        <p:spPr>
          <a:xfrm>
            <a:off x="5995281" y="4088575"/>
            <a:ext cx="2955593" cy="105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727650" y="59450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Describe the language</a:t>
            </a:r>
            <a:endParaRPr/>
          </a:p>
        </p:txBody>
      </p:sp>
      <p:pic>
        <p:nvPicPr>
          <p:cNvPr id="95" name="Google Shape;95;p14"/>
          <p:cNvPicPr preferRelativeResize="0"/>
          <p:nvPr/>
        </p:nvPicPr>
        <p:blipFill rotWithShape="1">
          <a:blip r:embed="rId3">
            <a:alphaModFix/>
          </a:blip>
          <a:srcRect b="32646" l="0" r="3521" t="0"/>
          <a:stretch/>
        </p:blipFill>
        <p:spPr>
          <a:xfrm>
            <a:off x="843950" y="1247775"/>
            <a:ext cx="5269051" cy="158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/>
          <p:nvPr>
            <p:ph type="title"/>
          </p:nvPr>
        </p:nvSpPr>
        <p:spPr>
          <a:xfrm>
            <a:off x="727650" y="59450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 technique</a:t>
            </a:r>
            <a:endParaRPr/>
          </a:p>
        </p:txBody>
      </p:sp>
      <p:pic>
        <p:nvPicPr>
          <p:cNvPr id="101" name="Google Shape;101;p15"/>
          <p:cNvPicPr preferRelativeResize="0"/>
          <p:nvPr/>
        </p:nvPicPr>
        <p:blipFill rotWithShape="1">
          <a:blip r:embed="rId3">
            <a:alphaModFix/>
          </a:blip>
          <a:srcRect b="80186" l="0" r="0" t="0"/>
          <a:stretch/>
        </p:blipFill>
        <p:spPr>
          <a:xfrm>
            <a:off x="811750" y="1274300"/>
            <a:ext cx="4581426" cy="217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 rotWithShape="1">
          <a:blip r:embed="rId4">
            <a:alphaModFix/>
          </a:blip>
          <a:srcRect b="0" l="0" r="0" t="81545"/>
          <a:stretch/>
        </p:blipFill>
        <p:spPr>
          <a:xfrm>
            <a:off x="3061225" y="1547375"/>
            <a:ext cx="2388151" cy="24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95200" y="1521125"/>
            <a:ext cx="1811800" cy="24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