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5143500" cx="9144000"/>
  <p:notesSz cx="6858000" cy="9144000"/>
  <p:embeddedFontLst>
    <p:embeddedFont>
      <p:font typeface="Raleway"/>
      <p:regular r:id="rId11"/>
      <p:bold r:id="rId12"/>
      <p:italic r:id="rId13"/>
      <p:boldItalic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8583ECB-7A38-43CC-AFC8-D2437112DAE5}">
  <a:tblStyle styleId="{E8583ECB-7A38-43CC-AFC8-D2437112DAE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regular.fntdata"/><Relationship Id="rId10" Type="http://schemas.openxmlformats.org/officeDocument/2006/relationships/slide" Target="slides/slide4.xml"/><Relationship Id="rId13" Type="http://schemas.openxmlformats.org/officeDocument/2006/relationships/font" Target="fonts/Raleway-italic.fntdata"/><Relationship Id="rId12" Type="http://schemas.openxmlformats.org/officeDocument/2006/relationships/font" Target="fonts/Raleway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Lato-regular.fntdata"/><Relationship Id="rId14" Type="http://schemas.openxmlformats.org/officeDocument/2006/relationships/font" Target="fonts/Raleway-boldItalic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8" Type="http://schemas.openxmlformats.org/officeDocument/2006/relationships/font" Target="fonts/Lato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83db4b66bd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83db4b66bd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a4d5955e2b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a4d5955e2b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a4d5955e2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a4d5955e2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cd0c56f5a_0_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7cd0c56f5a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81132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CS 150 </a:t>
            </a:r>
            <a:endParaRPr sz="3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The Theory of Automata and Formal Languages</a:t>
            </a:r>
            <a:br>
              <a:rPr lang="en" sz="2700"/>
            </a:br>
            <a:endParaRPr sz="2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Discussion 4</a:t>
            </a:r>
            <a:r>
              <a:rPr lang="en" sz="2600"/>
              <a:t> </a:t>
            </a:r>
            <a:r>
              <a:rPr lang="en" sz="3100"/>
              <a:t>  </a:t>
            </a:r>
            <a:endParaRPr sz="3100"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82802" y="3547375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TA: Hao Chen (hchen069@ucr.edu)</a:t>
            </a:r>
            <a:endParaRPr/>
          </a:p>
        </p:txBody>
      </p:sp>
      <p:sp>
        <p:nvSpPr>
          <p:cNvPr id="88" name="Google Shape;88;p13"/>
          <p:cNvSpPr txBox="1"/>
          <p:nvPr/>
        </p:nvSpPr>
        <p:spPr>
          <a:xfrm>
            <a:off x="729450" y="4648800"/>
            <a:ext cx="1639800" cy="1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2020/10/23</a:t>
            </a:r>
            <a:endParaRPr sz="1100"/>
          </a:p>
        </p:txBody>
      </p:sp>
      <p:pic>
        <p:nvPicPr>
          <p:cNvPr id="89" name="Google Shape;89;p13"/>
          <p:cNvPicPr preferRelativeResize="0"/>
          <p:nvPr/>
        </p:nvPicPr>
        <p:blipFill rotWithShape="1">
          <a:blip r:embed="rId3">
            <a:alphaModFix/>
          </a:blip>
          <a:srcRect b="60107" l="0" r="57974" t="12315"/>
          <a:stretch/>
        </p:blipFill>
        <p:spPr>
          <a:xfrm>
            <a:off x="5995281" y="4088575"/>
            <a:ext cx="2955593" cy="105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548600" y="6024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Epsilon closure</a:t>
            </a:r>
            <a:endParaRPr/>
          </a:p>
        </p:txBody>
      </p:sp>
      <p:pic>
        <p:nvPicPr>
          <p:cNvPr id="95" name="Google Shape;9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1400" y="1364188"/>
            <a:ext cx="4419599" cy="321081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6" name="Google Shape;96;p14"/>
          <p:cNvGraphicFramePr/>
          <p:nvPr/>
        </p:nvGraphicFramePr>
        <p:xfrm>
          <a:off x="5276000" y="1068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{E8583ECB-7A38-43CC-AFC8-D2437112DAE5}</a:tableStyleId>
              </a:tblPr>
              <a:tblGrid>
                <a:gridCol w="595925"/>
                <a:gridCol w="588625"/>
                <a:gridCol w="592250"/>
                <a:gridCol w="592250"/>
                <a:gridCol w="592250"/>
              </a:tblGrid>
              <a:tr h="35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𝝐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b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5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→ p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∅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{p}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{q}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{r}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5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q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{p}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{q}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{r}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∅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58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*r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{q}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{r}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∅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{p}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/>
          <p:nvPr>
            <p:ph type="title"/>
          </p:nvPr>
        </p:nvSpPr>
        <p:spPr>
          <a:xfrm>
            <a:off x="548600" y="6024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Give regular expressions for given languages</a:t>
            </a:r>
            <a:endParaRPr/>
          </a:p>
        </p:txBody>
      </p:sp>
      <p:pic>
        <p:nvPicPr>
          <p:cNvPr id="102" name="Google Shape;102;p15"/>
          <p:cNvPicPr preferRelativeResize="0"/>
          <p:nvPr/>
        </p:nvPicPr>
        <p:blipFill rotWithShape="1">
          <a:blip r:embed="rId3">
            <a:alphaModFix/>
          </a:blip>
          <a:srcRect b="90698" l="4104" r="0" t="0"/>
          <a:stretch/>
        </p:blipFill>
        <p:spPr>
          <a:xfrm>
            <a:off x="678233" y="1252025"/>
            <a:ext cx="5001622" cy="471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 rotWithShape="1">
          <a:blip r:embed="rId3">
            <a:alphaModFix/>
          </a:blip>
          <a:srcRect b="57789" l="0" r="0" t="36581"/>
          <a:stretch/>
        </p:blipFill>
        <p:spPr>
          <a:xfrm>
            <a:off x="548600" y="1615434"/>
            <a:ext cx="5215875" cy="285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5"/>
          <p:cNvPicPr preferRelativeResize="0"/>
          <p:nvPr/>
        </p:nvPicPr>
        <p:blipFill rotWithShape="1">
          <a:blip r:embed="rId3">
            <a:alphaModFix/>
          </a:blip>
          <a:srcRect b="49034" l="0" r="0" t="47078"/>
          <a:stretch/>
        </p:blipFill>
        <p:spPr>
          <a:xfrm>
            <a:off x="548600" y="1937310"/>
            <a:ext cx="5215875" cy="1969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5"/>
          <p:cNvPicPr preferRelativeResize="0"/>
          <p:nvPr/>
        </p:nvPicPr>
        <p:blipFill rotWithShape="1">
          <a:blip r:embed="rId3">
            <a:alphaModFix/>
          </a:blip>
          <a:srcRect b="38948" l="0" r="0" t="56205"/>
          <a:stretch/>
        </p:blipFill>
        <p:spPr>
          <a:xfrm>
            <a:off x="548600" y="2170951"/>
            <a:ext cx="5215875" cy="245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5"/>
          <p:cNvPicPr preferRelativeResize="0"/>
          <p:nvPr/>
        </p:nvPicPr>
        <p:blipFill rotWithShape="1">
          <a:blip r:embed="rId3">
            <a:alphaModFix/>
          </a:blip>
          <a:srcRect b="6667" l="0" r="0" t="85913"/>
          <a:stretch/>
        </p:blipFill>
        <p:spPr>
          <a:xfrm>
            <a:off x="548600" y="2399694"/>
            <a:ext cx="5215875" cy="3759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/>
          <p:nvPr>
            <p:ph type="title"/>
          </p:nvPr>
        </p:nvSpPr>
        <p:spPr>
          <a:xfrm>
            <a:off x="727650" y="59450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Convert DFA to Regex - state elimination</a:t>
            </a:r>
            <a:endParaRPr/>
          </a:p>
        </p:txBody>
      </p:sp>
      <p:sp>
        <p:nvSpPr>
          <p:cNvPr id="112" name="Google Shape;112;p16"/>
          <p:cNvSpPr txBox="1"/>
          <p:nvPr/>
        </p:nvSpPr>
        <p:spPr>
          <a:xfrm>
            <a:off x="845975" y="1279625"/>
            <a:ext cx="6282600" cy="48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Times New Roman"/>
                <a:ea typeface="Times New Roman"/>
                <a:cs typeface="Times New Roman"/>
                <a:sym typeface="Times New Roman"/>
              </a:rPr>
              <a:t>Convert the following DFA to a regular expression, using the state-elimination technique.</a:t>
            </a:r>
            <a:endParaRPr sz="1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Google Shape;113;p16"/>
          <p:cNvSpPr txBox="1"/>
          <p:nvPr/>
        </p:nvSpPr>
        <p:spPr>
          <a:xfrm>
            <a:off x="965500" y="1597600"/>
            <a:ext cx="1656300" cy="129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           ||   0   |  1</a:t>
            </a:r>
            <a:endParaRPr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--------------------</a:t>
            </a:r>
            <a:endParaRPr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-&gt;*a  ||   b   |  c</a:t>
            </a:r>
            <a:endParaRPr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       </a:t>
            </a:r>
            <a:r>
              <a:rPr lang="en">
                <a:latin typeface="Lato"/>
                <a:ea typeface="Lato"/>
                <a:cs typeface="Lato"/>
                <a:sym typeface="Lato"/>
              </a:rPr>
              <a:t>b </a:t>
            </a:r>
            <a:r>
              <a:rPr lang="en" sz="500"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">
                <a:latin typeface="Lato"/>
                <a:ea typeface="Lato"/>
                <a:cs typeface="Lato"/>
                <a:sym typeface="Lato"/>
              </a:rPr>
              <a:t>||   b   |  c</a:t>
            </a:r>
            <a:endParaRPr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     *c </a:t>
            </a:r>
            <a:r>
              <a:rPr lang="en">
                <a:latin typeface="Lato"/>
                <a:ea typeface="Lato"/>
                <a:cs typeface="Lato"/>
                <a:sym typeface="Lato"/>
              </a:rPr>
              <a:t> ||   b   |  a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