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2B8C8A4-E3E2-43F1-A003-313044FE1886}">
  <a:tblStyle styleId="{32B8C8A4-E3E2-43F1-A003-313044FE188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 showComments="0">
  <p:normalViewPr>
    <p:restoredLeft sz="15620"/>
    <p:restoredTop sz="94666"/>
  </p:normalViewPr>
  <p:slideViewPr>
    <p:cSldViewPr snapToGrid="0">
      <p:cViewPr varScale="1">
        <p:scale>
          <a:sx n="136" d="100"/>
          <a:sy n="136" d="100"/>
        </p:scale>
        <p:origin x="256" y="1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39668d39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39668d39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739668d397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739668d397_0_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7c8e1f0dd9_0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7c8e1f0dd9_0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7cd0c56f5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7cd0c56f5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7cd0c56f5a_0_1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7cd0c56f5a_0_1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81132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/>
              <a:t>CS 150 </a:t>
            </a:r>
            <a:endParaRPr sz="31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/>
              <a:t>The Theory of Automata and Formal Languages</a:t>
            </a:r>
            <a:br>
              <a:rPr lang="en" sz="2700"/>
            </a:br>
            <a:endParaRPr sz="27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Discussion 3</a:t>
            </a:r>
            <a:r>
              <a:rPr lang="en" sz="2600"/>
              <a:t> </a:t>
            </a:r>
            <a:r>
              <a:rPr lang="en" sz="3100"/>
              <a:t>  </a:t>
            </a:r>
            <a:endParaRPr sz="3100"/>
          </a:p>
        </p:txBody>
      </p:sp>
      <p:sp>
        <p:nvSpPr>
          <p:cNvPr id="87" name="Google Shape;87;p13"/>
          <p:cNvSpPr txBox="1">
            <a:spLocks noGrp="1"/>
          </p:cNvSpPr>
          <p:nvPr>
            <p:ph type="subTitle" idx="1"/>
          </p:nvPr>
        </p:nvSpPr>
        <p:spPr>
          <a:xfrm>
            <a:off x="782802" y="3547375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TA: Hao Chen (hchen069@ucr.edu)</a:t>
            </a:r>
            <a:endParaRPr/>
          </a:p>
        </p:txBody>
      </p:sp>
      <p:sp>
        <p:nvSpPr>
          <p:cNvPr id="88" name="Google Shape;88;p13"/>
          <p:cNvSpPr txBox="1"/>
          <p:nvPr/>
        </p:nvSpPr>
        <p:spPr>
          <a:xfrm>
            <a:off x="729450" y="4648800"/>
            <a:ext cx="1639800" cy="18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2020/10/16</a:t>
            </a:r>
            <a:endParaRPr sz="1100"/>
          </a:p>
        </p:txBody>
      </p:sp>
      <p:pic>
        <p:nvPicPr>
          <p:cNvPr id="89" name="Google Shape;89;p13"/>
          <p:cNvPicPr preferRelativeResize="0"/>
          <p:nvPr/>
        </p:nvPicPr>
        <p:blipFill rotWithShape="1">
          <a:blip r:embed="rId3">
            <a:alphaModFix/>
          </a:blip>
          <a:srcRect t="12315" r="57974" b="60107"/>
          <a:stretch/>
        </p:blipFill>
        <p:spPr>
          <a:xfrm>
            <a:off x="5995281" y="4088575"/>
            <a:ext cx="2955593" cy="1054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type="title"/>
          </p:nvPr>
        </p:nvSpPr>
        <p:spPr>
          <a:xfrm>
            <a:off x="548600" y="6024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Design NFA for given languages</a:t>
            </a:r>
            <a:endParaRPr/>
          </a:p>
        </p:txBody>
      </p:sp>
      <p:pic>
        <p:nvPicPr>
          <p:cNvPr id="95" name="Google Shape;95;p14"/>
          <p:cNvPicPr preferRelativeResize="0"/>
          <p:nvPr/>
        </p:nvPicPr>
        <p:blipFill rotWithShape="1">
          <a:blip r:embed="rId3">
            <a:alphaModFix/>
          </a:blip>
          <a:srcRect l="13584"/>
          <a:stretch/>
        </p:blipFill>
        <p:spPr>
          <a:xfrm>
            <a:off x="688650" y="1322425"/>
            <a:ext cx="5862601" cy="27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>
            <a:spLocks noGrp="1"/>
          </p:cNvSpPr>
          <p:nvPr>
            <p:ph type="title"/>
          </p:nvPr>
        </p:nvSpPr>
        <p:spPr>
          <a:xfrm>
            <a:off x="548600" y="6024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Design NFA for given languages</a:t>
            </a:r>
            <a:endParaRPr/>
          </a:p>
        </p:txBody>
      </p:sp>
      <p:pic>
        <p:nvPicPr>
          <p:cNvPr id="101" name="Google Shape;10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0050" y="1260075"/>
            <a:ext cx="6807224" cy="913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6"/>
          <p:cNvSpPr txBox="1">
            <a:spLocks noGrp="1"/>
          </p:cNvSpPr>
          <p:nvPr>
            <p:ph type="title"/>
          </p:nvPr>
        </p:nvSpPr>
        <p:spPr>
          <a:xfrm>
            <a:off x="727650" y="5945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Convert NFA to DFA</a:t>
            </a:r>
            <a:endParaRPr/>
          </a:p>
        </p:txBody>
      </p:sp>
      <p:graphicFrame>
        <p:nvGraphicFramePr>
          <p:cNvPr id="107" name="Google Shape;107;p16"/>
          <p:cNvGraphicFramePr/>
          <p:nvPr/>
        </p:nvGraphicFramePr>
        <p:xfrm>
          <a:off x="4392925" y="29751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{32B8C8A4-E3E2-43F1-A003-313044FE1886}</a:tableStyleId>
              </a:tblPr>
              <a:tblGrid>
                <a:gridCol w="665475"/>
                <a:gridCol w="665475"/>
                <a:gridCol w="665500"/>
              </a:tblGrid>
              <a:tr h="3794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91425" marR="91425" marT="91425" marB="91425"/>
                </a:tc>
              </a:tr>
              <a:tr h="4473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→ p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{p, q}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{p}</a:t>
                      </a:r>
                      <a:endParaRPr/>
                    </a:p>
                  </a:txBody>
                  <a:tcPr marL="91425" marR="91425" marT="91425" marB="91425"/>
                </a:tc>
              </a:tr>
              <a:tr h="3758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q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{r}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{r}</a:t>
                      </a:r>
                      <a:endParaRPr/>
                    </a:p>
                  </a:txBody>
                  <a:tcPr marL="91425" marR="91425" marT="91425" marB="91425"/>
                </a:tc>
              </a:tr>
              <a:tr h="3758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r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{s}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∅</a:t>
                      </a:r>
                      <a:endParaRPr/>
                    </a:p>
                  </a:txBody>
                  <a:tcPr marL="91425" marR="91425" marT="91425" marB="91425"/>
                </a:tc>
              </a:tr>
              <a:tr h="3758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*s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{s}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{s}</a:t>
                      </a:r>
                      <a:endParaRPr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sp>
        <p:nvSpPr>
          <p:cNvPr id="108" name="Google Shape;108;p16"/>
          <p:cNvSpPr txBox="1"/>
          <p:nvPr/>
        </p:nvSpPr>
        <p:spPr>
          <a:xfrm>
            <a:off x="822025" y="1278475"/>
            <a:ext cx="3907200" cy="5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Convert the following NFA to a DFA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7"/>
          <p:cNvSpPr txBox="1">
            <a:spLocks noGrp="1"/>
          </p:cNvSpPr>
          <p:nvPr>
            <p:ph type="title"/>
          </p:nvPr>
        </p:nvSpPr>
        <p:spPr>
          <a:xfrm>
            <a:off x="727650" y="5945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Convert NFA to DFA</a:t>
            </a:r>
            <a:endParaRPr/>
          </a:p>
        </p:txBody>
      </p:sp>
      <p:sp>
        <p:nvSpPr>
          <p:cNvPr id="114" name="Google Shape;114;p17"/>
          <p:cNvSpPr txBox="1"/>
          <p:nvPr/>
        </p:nvSpPr>
        <p:spPr>
          <a:xfrm>
            <a:off x="822025" y="1278475"/>
            <a:ext cx="3907200" cy="5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Consider the following eNFA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graphicFrame>
        <p:nvGraphicFramePr>
          <p:cNvPr id="115" name="Google Shape;115;p17"/>
          <p:cNvGraphicFramePr/>
          <p:nvPr/>
        </p:nvGraphicFramePr>
        <p:xfrm>
          <a:off x="4616200" y="1089025"/>
          <a:ext cx="2961300" cy="1584840"/>
        </p:xfrm>
        <a:graphic>
          <a:graphicData uri="http://schemas.openxmlformats.org/drawingml/2006/table">
            <a:tbl>
              <a:tblPr>
                <a:noFill/>
                <a:tableStyleId>{32B8C8A4-E3E2-43F1-A003-313044FE1886}</a:tableStyleId>
              </a:tblPr>
              <a:tblGrid>
                <a:gridCol w="595925"/>
                <a:gridCol w="588625"/>
                <a:gridCol w="592250"/>
                <a:gridCol w="592250"/>
                <a:gridCol w="592250"/>
              </a:tblGrid>
              <a:tr h="3581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𝝐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b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</a:t>
                      </a:r>
                      <a:endParaRPr/>
                    </a:p>
                  </a:txBody>
                  <a:tcPr marL="91425" marR="91425" marT="91425" marB="91425"/>
                </a:tc>
              </a:tr>
              <a:tr h="3581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→ p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∅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{p}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{q}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{r}</a:t>
                      </a:r>
                      <a:endParaRPr/>
                    </a:p>
                  </a:txBody>
                  <a:tcPr marL="91425" marR="91425" marT="91425" marB="91425"/>
                </a:tc>
              </a:tr>
              <a:tr h="3581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q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{p}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{q}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{r}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∅</a:t>
                      </a:r>
                      <a:endParaRPr/>
                    </a:p>
                  </a:txBody>
                  <a:tcPr marL="91425" marR="91425" marT="91425" marB="91425"/>
                </a:tc>
              </a:tr>
              <a:tr h="3581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*r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{q}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{r}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∅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{p}</a:t>
                      </a:r>
                      <a:endParaRPr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sp>
        <p:nvSpPr>
          <p:cNvPr id="116" name="Google Shape;116;p17"/>
          <p:cNvSpPr txBox="1"/>
          <p:nvPr/>
        </p:nvSpPr>
        <p:spPr>
          <a:xfrm>
            <a:off x="745825" y="1677625"/>
            <a:ext cx="3907200" cy="5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Lato"/>
              <a:buAutoNum type="alphaLcParenR"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Compute the e-closure of each state</a:t>
            </a:r>
            <a:endParaRPr>
              <a:latin typeface="Lato"/>
              <a:ea typeface="Lato"/>
              <a:cs typeface="Lato"/>
              <a:sym typeface="Lato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Lato"/>
              <a:buAutoNum type="alphaLcParenR"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Convert the automaton to a DFA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</Words>
  <Application>Microsoft Macintosh PowerPoint</Application>
  <PresentationFormat>On-screen Show (16:9)</PresentationFormat>
  <Paragraphs>46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Lato</vt:lpstr>
      <vt:lpstr>Raleway</vt:lpstr>
      <vt:lpstr>Streamline</vt:lpstr>
      <vt:lpstr>CS 150  The Theory of Automata and Formal Languages  Discussion 3   </vt:lpstr>
      <vt:lpstr>Design NFA for given languages</vt:lpstr>
      <vt:lpstr>Design NFA for given languages</vt:lpstr>
      <vt:lpstr>Convert NFA to DFA</vt:lpstr>
      <vt:lpstr>Convert NFA to DFA</vt:lpstr>
    </vt:vector>
  </TitlesOfParts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150  The Theory of Automata and Formal Languages  Discussion 3   </dc:title>
  <cp:lastModifiedBy>Hao Chen</cp:lastModifiedBy>
  <cp:revision>1</cp:revision>
  <dcterms:modified xsi:type="dcterms:W3CDTF">2021-03-25T18:10:39Z</dcterms:modified>
</cp:coreProperties>
</file>