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mbria Math" panose="02040503050406030204" pitchFamily="18" charset="0"/>
      <p:regular r:id="rId14"/>
    </p:embeddedFont>
    <p:embeddedFont>
      <p:font typeface="Lato" panose="020F0502020204030203" pitchFamily="3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690"/>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373186cc8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373186cc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373186c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373186c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373186cc8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373186cc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e9f27b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5e9f27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27698e2fa_0_1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27698e2fa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bf4b4ae5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bf4b4ae5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bf4b4ae5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bf4b4ae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7698e2fa_0_1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7698e2fa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373186cc8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373186cc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Inductive proofs: effective way to deal with recursively defined objects. Many of the most familiar inductive proofs deal with integers, but in automata theory, we also need inductive proofs about other recursively defined concepts like trees.</a:t>
            </a:r>
            <a:endParaRPr/>
          </a:p>
          <a:p>
            <a:pPr marL="0" lvl="0" indent="0" algn="l" rtl="0">
              <a:spcBef>
                <a:spcPts val="0"/>
              </a:spcBef>
              <a:spcAft>
                <a:spcPts val="0"/>
              </a:spcAft>
              <a:buNone/>
            </a:pPr>
            <a:endParaRPr/>
          </a:p>
          <a:p>
            <a:pPr marL="0" lvl="0" indent="0" algn="l" rtl="0">
              <a:spcBef>
                <a:spcPts val="0"/>
              </a:spcBef>
              <a:spcAft>
                <a:spcPts val="0"/>
              </a:spcAft>
              <a:buNone/>
            </a:pPr>
            <a:r>
              <a:rPr lang="en"/>
              <a:t>Proofs by mathematical induction.</a:t>
            </a:r>
            <a:endParaRPr/>
          </a:p>
          <a:p>
            <a:pPr marL="0" lvl="0" indent="0" algn="l" rtl="0">
              <a:spcBef>
                <a:spcPts val="0"/>
              </a:spcBef>
              <a:spcAft>
                <a:spcPts val="0"/>
              </a:spcAft>
              <a:buNone/>
            </a:pPr>
            <a:endParaRPr/>
          </a:p>
          <a:p>
            <a:pPr marL="0" lvl="0" indent="0" algn="l" rtl="0">
              <a:spcBef>
                <a:spcPts val="0"/>
              </a:spcBef>
              <a:spcAft>
                <a:spcPts val="0"/>
              </a:spcAft>
              <a:buNone/>
            </a:pPr>
            <a:r>
              <a:rPr lang="en"/>
              <a:t>The way we are going to prove it is, first, we prove the base case. P(1) that is going to be our base case.</a:t>
            </a:r>
            <a:endParaRPr/>
          </a:p>
          <a:p>
            <a:pPr marL="0" lvl="0" indent="0" algn="l" rtl="0">
              <a:spcBef>
                <a:spcPts val="0"/>
              </a:spcBef>
              <a:spcAft>
                <a:spcPts val="0"/>
              </a:spcAft>
              <a:buNone/>
            </a:pPr>
            <a:endParaRPr/>
          </a:p>
          <a:p>
            <a:pPr marL="0" lvl="0" indent="0" algn="l" rtl="0">
              <a:spcBef>
                <a:spcPts val="0"/>
              </a:spcBef>
              <a:spcAft>
                <a:spcPts val="0"/>
              </a:spcAft>
              <a:buNone/>
            </a:pPr>
            <a:r>
              <a:rPr lang="en"/>
              <a:t>Then we are going to do the induction step.</a:t>
            </a:r>
            <a:endParaRPr/>
          </a:p>
          <a:p>
            <a:pPr marL="0" lvl="0" indent="0" algn="l" rtl="0">
              <a:spcBef>
                <a:spcPts val="0"/>
              </a:spcBef>
              <a:spcAft>
                <a:spcPts val="0"/>
              </a:spcAft>
              <a:buNone/>
            </a:pPr>
            <a:r>
              <a:rPr lang="en"/>
              <a:t>Which is essentially saying, if we assume it works for some positive integer n, then we can prove it’s going to work for the next integer, for example k + 1.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373186cc8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373186cc8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cs.ucr.edu/~jiang/150-homepag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cs.ucr.edu/~jiang/150-homepage.html"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81132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CS 150 </a:t>
            </a:r>
            <a:endParaRPr sz="3100"/>
          </a:p>
          <a:p>
            <a:pPr marL="0" lvl="0" indent="0" algn="l" rtl="0">
              <a:spcBef>
                <a:spcPts val="0"/>
              </a:spcBef>
              <a:spcAft>
                <a:spcPts val="0"/>
              </a:spcAft>
              <a:buNone/>
            </a:pPr>
            <a:r>
              <a:rPr lang="en" sz="2700"/>
              <a:t>The Theory of Automata and Formal Languages</a:t>
            </a:r>
            <a:br>
              <a:rPr lang="en" sz="2700"/>
            </a:br>
            <a:endParaRPr sz="2700"/>
          </a:p>
          <a:p>
            <a:pPr marL="0" lvl="0" indent="0" algn="l" rtl="0">
              <a:spcBef>
                <a:spcPts val="0"/>
              </a:spcBef>
              <a:spcAft>
                <a:spcPts val="0"/>
              </a:spcAft>
              <a:buNone/>
            </a:pPr>
            <a:r>
              <a:rPr lang="en" sz="2500"/>
              <a:t>Discussion 1</a:t>
            </a:r>
            <a:r>
              <a:rPr lang="en" sz="2600"/>
              <a:t> </a:t>
            </a:r>
            <a:r>
              <a:rPr lang="en" sz="3100"/>
              <a:t>  </a:t>
            </a:r>
            <a:endParaRPr sz="3100"/>
          </a:p>
        </p:txBody>
      </p:sp>
      <p:sp>
        <p:nvSpPr>
          <p:cNvPr id="87" name="Google Shape;87;p13"/>
          <p:cNvSpPr txBox="1">
            <a:spLocks noGrp="1"/>
          </p:cNvSpPr>
          <p:nvPr>
            <p:ph type="subTitle" idx="1"/>
          </p:nvPr>
        </p:nvSpPr>
        <p:spPr>
          <a:xfrm>
            <a:off x="782802" y="3547375"/>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 Hao Chen (hchen069@ucr.edu)</a:t>
            </a:r>
            <a:endParaRPr/>
          </a:p>
        </p:txBody>
      </p:sp>
      <p:sp>
        <p:nvSpPr>
          <p:cNvPr id="88" name="Google Shape;88;p13"/>
          <p:cNvSpPr txBox="1"/>
          <p:nvPr/>
        </p:nvSpPr>
        <p:spPr>
          <a:xfrm>
            <a:off x="729450" y="4648800"/>
            <a:ext cx="1639800" cy="1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2020/10/02</a:t>
            </a:r>
            <a:endParaRPr sz="1100"/>
          </a:p>
        </p:txBody>
      </p:sp>
      <p:pic>
        <p:nvPicPr>
          <p:cNvPr id="89" name="Google Shape;89;p13"/>
          <p:cNvPicPr preferRelativeResize="0"/>
          <p:nvPr/>
        </p:nvPicPr>
        <p:blipFill rotWithShape="1">
          <a:blip r:embed="rId3">
            <a:alphaModFix/>
          </a:blip>
          <a:srcRect t="12315" r="57974" b="60107"/>
          <a:stretch/>
        </p:blipFill>
        <p:spPr>
          <a:xfrm>
            <a:off x="5995281" y="4088575"/>
            <a:ext cx="2955593" cy="105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729450" y="6148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1:</a:t>
            </a:r>
            <a:endParaRPr/>
          </a:p>
        </p:txBody>
      </p:sp>
      <p:sp>
        <p:nvSpPr>
          <p:cNvPr id="174" name="Google Shape;174;p22"/>
          <p:cNvSpPr txBox="1">
            <a:spLocks noGrp="1"/>
          </p:cNvSpPr>
          <p:nvPr>
            <p:ph type="body" idx="1"/>
          </p:nvPr>
        </p:nvSpPr>
        <p:spPr>
          <a:xfrm>
            <a:off x="729450" y="161215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a:solidFill>
                  <a:srgbClr val="000000"/>
                </a:solidFill>
              </a:rPr>
              <a:t>Prove using mathematical induction that for all                ,</a:t>
            </a:r>
            <a:br>
              <a:rPr lang="en" sz="1500">
                <a:solidFill>
                  <a:srgbClr val="000000"/>
                </a:solidFill>
              </a:rPr>
            </a:br>
            <a:endParaRPr sz="1500">
              <a:solidFill>
                <a:srgbClr val="000000"/>
              </a:solidFill>
            </a:endParaRPr>
          </a:p>
        </p:txBody>
      </p:sp>
      <p:pic>
        <p:nvPicPr>
          <p:cNvPr id="175" name="Google Shape;175;p22" descr="n \geq 1" title="MathEquation,#000000"/>
          <p:cNvPicPr preferRelativeResize="0"/>
          <p:nvPr/>
        </p:nvPicPr>
        <p:blipFill>
          <a:blip r:embed="rId3">
            <a:alphaModFix/>
          </a:blip>
          <a:stretch>
            <a:fillRect/>
          </a:stretch>
        </p:blipFill>
        <p:spPr>
          <a:xfrm>
            <a:off x="4743650" y="1692066"/>
            <a:ext cx="515050" cy="216322"/>
          </a:xfrm>
          <a:prstGeom prst="rect">
            <a:avLst/>
          </a:prstGeom>
          <a:noFill/>
          <a:ln>
            <a:noFill/>
          </a:ln>
        </p:spPr>
      </p:pic>
      <p:pic>
        <p:nvPicPr>
          <p:cNvPr id="176" name="Google Shape;176;p22" descr="1 + 4 + 7 + ... + (3n - 2) = \frac{n(3n-1)}{2}" title="MathEquation,#000000"/>
          <p:cNvPicPr preferRelativeResize="0"/>
          <p:nvPr/>
        </p:nvPicPr>
        <p:blipFill>
          <a:blip r:embed="rId4">
            <a:alphaModFix/>
          </a:blip>
          <a:stretch>
            <a:fillRect/>
          </a:stretch>
        </p:blipFill>
        <p:spPr>
          <a:xfrm>
            <a:off x="2676800" y="2007025"/>
            <a:ext cx="3502200" cy="39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690413" y="5945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2:</a:t>
            </a:r>
            <a:endParaRPr/>
          </a:p>
        </p:txBody>
      </p:sp>
      <p:sp>
        <p:nvSpPr>
          <p:cNvPr id="182" name="Google Shape;182;p23"/>
          <p:cNvSpPr txBox="1">
            <a:spLocks noGrp="1"/>
          </p:cNvSpPr>
          <p:nvPr>
            <p:ph type="body" idx="1"/>
          </p:nvPr>
        </p:nvSpPr>
        <p:spPr>
          <a:xfrm>
            <a:off x="727650" y="153095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500" dirty="0">
                <a:solidFill>
                  <a:srgbClr val="000000"/>
                </a:solidFill>
              </a:rPr>
              <a:t>Prove using mathematical induction that                    is divisible by 5,  for all                  . </a:t>
            </a:r>
            <a:br>
              <a:rPr lang="en" sz="1500" dirty="0">
                <a:solidFill>
                  <a:srgbClr val="000000"/>
                </a:solidFill>
              </a:rPr>
            </a:br>
            <a:endParaRPr sz="1500" dirty="0">
              <a:solidFill>
                <a:srgbClr val="000000"/>
              </a:solidFill>
            </a:endParaRPr>
          </a:p>
        </p:txBody>
      </p:sp>
      <p:pic>
        <p:nvPicPr>
          <p:cNvPr id="183" name="Google Shape;183;p23" descr="n \geq 1" title="MathEquation,#000000"/>
          <p:cNvPicPr preferRelativeResize="0"/>
          <p:nvPr/>
        </p:nvPicPr>
        <p:blipFill>
          <a:blip r:embed="rId3">
            <a:alphaModFix/>
          </a:blip>
          <a:stretch>
            <a:fillRect/>
          </a:stretch>
        </p:blipFill>
        <p:spPr>
          <a:xfrm>
            <a:off x="6802000" y="1613375"/>
            <a:ext cx="521500" cy="219025"/>
          </a:xfrm>
          <a:prstGeom prst="rect">
            <a:avLst/>
          </a:prstGeom>
          <a:noFill/>
          <a:ln>
            <a:noFill/>
          </a:ln>
        </p:spPr>
      </p:pic>
      <p:pic>
        <p:nvPicPr>
          <p:cNvPr id="184" name="Google Shape;184;p23" descr="6^n - 1" title="MathEquation,#000000"/>
          <p:cNvPicPr preferRelativeResize="0"/>
          <p:nvPr/>
        </p:nvPicPr>
        <p:blipFill>
          <a:blip r:embed="rId4">
            <a:alphaModFix/>
          </a:blip>
          <a:stretch>
            <a:fillRect/>
          </a:stretch>
        </p:blipFill>
        <p:spPr>
          <a:xfrm>
            <a:off x="4220075" y="1613375"/>
            <a:ext cx="625786" cy="219025"/>
          </a:xfrm>
          <a:prstGeom prst="rect">
            <a:avLst/>
          </a:prstGeom>
          <a:noFill/>
          <a:ln>
            <a:noFill/>
          </a:ln>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C104A63-0E77-428A-8D1E-4759502FA9EC}"/>
                  </a:ext>
                </a:extLst>
              </p:cNvPr>
              <p:cNvSpPr txBox="1"/>
              <p:nvPr/>
            </p:nvSpPr>
            <p:spPr>
              <a:xfrm>
                <a:off x="727650" y="2350559"/>
                <a:ext cx="7861639" cy="1384995"/>
              </a:xfrm>
              <a:prstGeom prst="rect">
                <a:avLst/>
              </a:prstGeom>
              <a:noFill/>
            </p:spPr>
            <p:txBody>
              <a:bodyPr wrap="none" rtlCol="0">
                <a:spAutoFit/>
              </a:bodyPr>
              <a:lstStyle/>
              <a:p>
                <a:r>
                  <a:rPr lang="en-US" dirty="0"/>
                  <a:t>Base case: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0</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oMath>
                </a14:m>
                <a:endParaRPr lang="en-US" dirty="0"/>
              </a:p>
              <a:p>
                <a:r>
                  <a:rPr lang="en-US" dirty="0"/>
                  <a:t>Induction hypothesis: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r>
                  <a:rPr lang="en-US" dirty="0"/>
                  <a:t>Inductive step: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6</m:t>
                        </m:r>
                      </m:e>
                      <m:sup>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oMath>
                </a14:m>
                <a:endParaRPr lang="en-US" dirty="0"/>
              </a:p>
              <a:p>
                <a:endParaRPr lang="en-US" dirty="0"/>
              </a:p>
              <a:p>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6</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30</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6</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US" dirty="0"/>
              </a:p>
              <a:p>
                <a:endParaRPr lang="en-US" dirty="0"/>
              </a:p>
            </p:txBody>
          </p:sp>
        </mc:Choice>
        <mc:Fallback>
          <p:sp>
            <p:nvSpPr>
              <p:cNvPr id="2" name="TextBox 1">
                <a:extLst>
                  <a:ext uri="{FF2B5EF4-FFF2-40B4-BE49-F238E27FC236}">
                    <a16:creationId xmlns:a16="http://schemas.microsoft.com/office/drawing/2014/main" id="{6C104A63-0E77-428A-8D1E-4759502FA9EC}"/>
                  </a:ext>
                </a:extLst>
              </p:cNvPr>
              <p:cNvSpPr txBox="1">
                <a:spLocks noRot="1" noChangeAspect="1" noMove="1" noResize="1" noEditPoints="1" noAdjustHandles="1" noChangeArrowheads="1" noChangeShapeType="1" noTextEdit="1"/>
              </p:cNvSpPr>
              <p:nvPr/>
            </p:nvSpPr>
            <p:spPr>
              <a:xfrm>
                <a:off x="727650" y="2350559"/>
                <a:ext cx="7861639" cy="1384995"/>
              </a:xfrm>
              <a:prstGeom prst="rect">
                <a:avLst/>
              </a:prstGeom>
              <a:blipFill>
                <a:blip r:embed="rId5"/>
                <a:stretch>
                  <a:fillRect l="-233" t="-881"/>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65500" y="5945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basics</a:t>
            </a:r>
            <a:endParaRPr/>
          </a:p>
        </p:txBody>
      </p:sp>
      <p:sp>
        <p:nvSpPr>
          <p:cNvPr id="95" name="Google Shape;95;p14"/>
          <p:cNvSpPr txBox="1">
            <a:spLocks noGrp="1"/>
          </p:cNvSpPr>
          <p:nvPr>
            <p:ph type="body" idx="1"/>
          </p:nvPr>
        </p:nvSpPr>
        <p:spPr>
          <a:xfrm>
            <a:off x="727650" y="159622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00000"/>
                </a:solidFill>
              </a:rPr>
              <a:t>Coordinates:</a:t>
            </a:r>
            <a:endParaRPr sz="1500" b="1">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Discussions:</a:t>
            </a:r>
            <a:endParaRPr sz="1400">
              <a:solidFill>
                <a:srgbClr val="000000"/>
              </a:solidFill>
            </a:endParaRPr>
          </a:p>
          <a:p>
            <a:pPr marL="914400" lvl="1" indent="-317500" algn="l" rtl="0">
              <a:spcBef>
                <a:spcPts val="0"/>
              </a:spcBef>
              <a:spcAft>
                <a:spcPts val="0"/>
              </a:spcAft>
              <a:buClr>
                <a:srgbClr val="000000"/>
              </a:buClr>
              <a:buSzPts val="1400"/>
              <a:buChar char="○"/>
            </a:pPr>
            <a:r>
              <a:rPr lang="en" sz="1300">
                <a:solidFill>
                  <a:srgbClr val="000000"/>
                </a:solidFill>
              </a:rPr>
              <a:t>Dis 023  Mon 9:00 - 9:50am via Zoom</a:t>
            </a:r>
            <a:r>
              <a:rPr lang="en" sz="1300" b="1">
                <a:solidFill>
                  <a:srgbClr val="000000"/>
                </a:solidFill>
              </a:rPr>
              <a:t> 944 4387 6103</a:t>
            </a:r>
            <a:r>
              <a:rPr lang="en" sz="1300">
                <a:solidFill>
                  <a:srgbClr val="000000"/>
                </a:solidFill>
              </a:rPr>
              <a:t>  (pwd </a:t>
            </a:r>
            <a:r>
              <a:rPr lang="en" sz="1300" b="1">
                <a:solidFill>
                  <a:srgbClr val="000000"/>
                </a:solidFill>
              </a:rPr>
              <a:t>150023</a:t>
            </a:r>
            <a:r>
              <a:rPr lang="en" sz="1300">
                <a:solidFill>
                  <a:srgbClr val="000000"/>
                </a:solidFill>
              </a:rPr>
              <a:t>)</a:t>
            </a:r>
            <a:endParaRPr sz="1400">
              <a:solidFill>
                <a:srgbClr val="000000"/>
              </a:solidFill>
            </a:endParaRPr>
          </a:p>
          <a:p>
            <a:pPr marL="914400" lvl="1" indent="-311150" algn="l" rtl="0">
              <a:spcBef>
                <a:spcPts val="0"/>
              </a:spcBef>
              <a:spcAft>
                <a:spcPts val="0"/>
              </a:spcAft>
              <a:buClr>
                <a:srgbClr val="000000"/>
              </a:buClr>
              <a:buSzPts val="1300"/>
              <a:buChar char="○"/>
            </a:pPr>
            <a:r>
              <a:rPr lang="en" sz="1300">
                <a:solidFill>
                  <a:srgbClr val="000000"/>
                </a:solidFill>
              </a:rPr>
              <a:t>Dis 021  Mon 12:00 - 12:50pm via Zoom </a:t>
            </a:r>
            <a:r>
              <a:rPr lang="en" sz="1300" b="1">
                <a:solidFill>
                  <a:srgbClr val="000000"/>
                </a:solidFill>
              </a:rPr>
              <a:t>973 3169 7990</a:t>
            </a:r>
            <a:r>
              <a:rPr lang="en" sz="1300">
                <a:solidFill>
                  <a:srgbClr val="000000"/>
                </a:solidFill>
              </a:rPr>
              <a:t>  (pwd </a:t>
            </a:r>
            <a:r>
              <a:rPr lang="en" sz="1300" b="1">
                <a:solidFill>
                  <a:srgbClr val="000000"/>
                </a:solidFill>
              </a:rPr>
              <a:t>150021</a:t>
            </a:r>
            <a:r>
              <a:rPr lang="en" sz="1300">
                <a:solidFill>
                  <a:srgbClr val="000000"/>
                </a:solidFill>
              </a:rPr>
              <a:t>) </a:t>
            </a:r>
            <a:endParaRPr sz="1300">
              <a:solidFill>
                <a:srgbClr val="000000"/>
              </a:solidFill>
            </a:endParaRPr>
          </a:p>
          <a:p>
            <a:pPr marL="914400" lvl="1" indent="-311150" algn="l" rtl="0">
              <a:spcBef>
                <a:spcPts val="0"/>
              </a:spcBef>
              <a:spcAft>
                <a:spcPts val="0"/>
              </a:spcAft>
              <a:buClr>
                <a:srgbClr val="000000"/>
              </a:buClr>
              <a:buSzPts val="1300"/>
              <a:buChar char="○"/>
            </a:pPr>
            <a:r>
              <a:rPr lang="en" sz="1300">
                <a:solidFill>
                  <a:srgbClr val="000000"/>
                </a:solidFill>
              </a:rPr>
              <a:t>Dis 022  Fri 4:00 - 4:50pm via Zoom </a:t>
            </a:r>
            <a:r>
              <a:rPr lang="en" sz="1300" b="1">
                <a:solidFill>
                  <a:srgbClr val="000000"/>
                </a:solidFill>
              </a:rPr>
              <a:t>981 1619 7173</a:t>
            </a:r>
            <a:r>
              <a:rPr lang="en" sz="1300">
                <a:solidFill>
                  <a:srgbClr val="000000"/>
                </a:solidFill>
              </a:rPr>
              <a:t>  (pwd </a:t>
            </a:r>
            <a:r>
              <a:rPr lang="en" sz="1300" b="1">
                <a:solidFill>
                  <a:srgbClr val="000000"/>
                </a:solidFill>
              </a:rPr>
              <a:t>150022</a:t>
            </a:r>
            <a:r>
              <a:rPr lang="en" sz="1300">
                <a:solidFill>
                  <a:srgbClr val="000000"/>
                </a:solidFill>
              </a:rPr>
              <a:t>)</a:t>
            </a:r>
            <a:endParaRPr sz="13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Office hour:</a:t>
            </a:r>
            <a:endParaRPr sz="1400">
              <a:solidFill>
                <a:srgbClr val="000000"/>
              </a:solidFill>
            </a:endParaRPr>
          </a:p>
          <a:p>
            <a:pPr marL="914400" lvl="1" indent="-311150" algn="l" rtl="0">
              <a:spcBef>
                <a:spcPts val="0"/>
              </a:spcBef>
              <a:spcAft>
                <a:spcPts val="0"/>
              </a:spcAft>
              <a:buClr>
                <a:srgbClr val="000000"/>
              </a:buClr>
              <a:buSzPts val="1300"/>
              <a:buChar char="○"/>
            </a:pPr>
            <a:r>
              <a:rPr lang="en" sz="1300">
                <a:solidFill>
                  <a:srgbClr val="000000"/>
                </a:solidFill>
              </a:rPr>
              <a:t>Tue 2:00 PM - 3:00 PM, via Zoom </a:t>
            </a:r>
            <a:r>
              <a:rPr lang="en" sz="1300" b="1">
                <a:solidFill>
                  <a:srgbClr val="000000"/>
                </a:solidFill>
              </a:rPr>
              <a:t>631 317 1896</a:t>
            </a:r>
            <a:endParaRPr sz="1300" b="1">
              <a:solidFill>
                <a:srgbClr val="000000"/>
              </a:solidFill>
            </a:endParaRPr>
          </a:p>
          <a:p>
            <a:pPr marL="914400" lvl="1" indent="-311150" algn="l" rtl="0">
              <a:spcBef>
                <a:spcPts val="0"/>
              </a:spcBef>
              <a:spcAft>
                <a:spcPts val="0"/>
              </a:spcAft>
              <a:buClr>
                <a:srgbClr val="000000"/>
              </a:buClr>
              <a:buSzPts val="1300"/>
              <a:buChar char="○"/>
            </a:pPr>
            <a:r>
              <a:rPr lang="en" sz="1300">
                <a:solidFill>
                  <a:srgbClr val="000000"/>
                </a:solidFill>
              </a:rPr>
              <a:t>Th 2:00 PM - 3:00 PM, via Zoom </a:t>
            </a:r>
            <a:r>
              <a:rPr lang="en" sz="1300" b="1">
                <a:solidFill>
                  <a:srgbClr val="000000"/>
                </a:solidFill>
              </a:rPr>
              <a:t>631 317 1896</a:t>
            </a:r>
            <a:br>
              <a:rPr lang="en" sz="1300">
                <a:solidFill>
                  <a:srgbClr val="000000"/>
                </a:solidFill>
              </a:rPr>
            </a:br>
            <a:endParaRPr sz="1300">
              <a:solidFill>
                <a:srgbClr val="000000"/>
              </a:solidFill>
            </a:endParaRPr>
          </a:p>
          <a:p>
            <a:pPr marL="0" lvl="0" indent="0" algn="l" rtl="0">
              <a:spcBef>
                <a:spcPts val="1600"/>
              </a:spcBef>
              <a:spcAft>
                <a:spcPts val="0"/>
              </a:spcAft>
              <a:buNone/>
            </a:pPr>
            <a:r>
              <a:rPr lang="en" sz="1500" b="1">
                <a:solidFill>
                  <a:srgbClr val="000000"/>
                </a:solidFill>
              </a:rPr>
              <a:t>Discussion purpose:</a:t>
            </a:r>
            <a:endParaRPr sz="1500" b="1">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Help you with your homework.</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Review for midterms and the final exam.</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509075" y="5944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CS150 mailing list</a:t>
            </a:r>
            <a:endParaRPr/>
          </a:p>
        </p:txBody>
      </p:sp>
      <p:pic>
        <p:nvPicPr>
          <p:cNvPr id="101" name="Google Shape;101;p15"/>
          <p:cNvPicPr preferRelativeResize="0"/>
          <p:nvPr/>
        </p:nvPicPr>
        <p:blipFill rotWithShape="1">
          <a:blip r:embed="rId3">
            <a:alphaModFix/>
          </a:blip>
          <a:srcRect t="24437"/>
          <a:stretch/>
        </p:blipFill>
        <p:spPr>
          <a:xfrm>
            <a:off x="355575" y="1732650"/>
            <a:ext cx="8619822" cy="3004600"/>
          </a:xfrm>
          <a:prstGeom prst="rect">
            <a:avLst/>
          </a:prstGeom>
          <a:noFill/>
          <a:ln>
            <a:noFill/>
          </a:ln>
        </p:spPr>
      </p:pic>
      <p:sp>
        <p:nvSpPr>
          <p:cNvPr id="102" name="Google Shape;102;p15"/>
          <p:cNvSpPr txBox="1"/>
          <p:nvPr/>
        </p:nvSpPr>
        <p:spPr>
          <a:xfrm>
            <a:off x="620975" y="1291975"/>
            <a:ext cx="7461300"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CS150 Homepage - </a:t>
            </a:r>
            <a:r>
              <a:rPr lang="en" sz="1500" u="sng">
                <a:solidFill>
                  <a:schemeClr val="hlink"/>
                </a:solidFill>
                <a:latin typeface="Lato"/>
                <a:ea typeface="Lato"/>
                <a:cs typeface="Lato"/>
                <a:sym typeface="Lato"/>
                <a:hlinkClick r:id="rId4"/>
              </a:rPr>
              <a:t>http://www.cs.ucr.edu/~jiang/150-homepage.html</a:t>
            </a:r>
            <a:endParaRPr sz="15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65500" y="5945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resources</a:t>
            </a:r>
            <a:endParaRPr/>
          </a:p>
        </p:txBody>
      </p:sp>
      <p:pic>
        <p:nvPicPr>
          <p:cNvPr id="108" name="Google Shape;108;p16"/>
          <p:cNvPicPr preferRelativeResize="0"/>
          <p:nvPr/>
        </p:nvPicPr>
        <p:blipFill rotWithShape="1">
          <a:blip r:embed="rId3">
            <a:alphaModFix/>
          </a:blip>
          <a:srcRect t="4117" b="15471"/>
          <a:stretch/>
        </p:blipFill>
        <p:spPr>
          <a:xfrm>
            <a:off x="1288875" y="1654225"/>
            <a:ext cx="6921252" cy="3087251"/>
          </a:xfrm>
          <a:prstGeom prst="rect">
            <a:avLst/>
          </a:prstGeom>
          <a:noFill/>
          <a:ln>
            <a:noFill/>
          </a:ln>
        </p:spPr>
      </p:pic>
      <p:sp>
        <p:nvSpPr>
          <p:cNvPr id="109" name="Google Shape;109;p16"/>
          <p:cNvSpPr txBox="1">
            <a:spLocks noGrp="1"/>
          </p:cNvSpPr>
          <p:nvPr>
            <p:ph type="title"/>
          </p:nvPr>
        </p:nvSpPr>
        <p:spPr>
          <a:xfrm>
            <a:off x="521425" y="1200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0"/>
              <a:t>Textbook</a:t>
            </a:r>
            <a:endParaRPr sz="1600" b="0"/>
          </a:p>
        </p:txBody>
      </p:sp>
      <p:sp>
        <p:nvSpPr>
          <p:cNvPr id="110" name="Google Shape;110;p16"/>
          <p:cNvSpPr/>
          <p:nvPr/>
        </p:nvSpPr>
        <p:spPr>
          <a:xfrm>
            <a:off x="1329475" y="3501325"/>
            <a:ext cx="741000" cy="243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65500" y="5945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resources</a:t>
            </a:r>
            <a:endParaRPr/>
          </a:p>
        </p:txBody>
      </p:sp>
      <p:sp>
        <p:nvSpPr>
          <p:cNvPr id="116" name="Google Shape;116;p17"/>
          <p:cNvSpPr txBox="1">
            <a:spLocks noGrp="1"/>
          </p:cNvSpPr>
          <p:nvPr>
            <p:ph type="title"/>
          </p:nvPr>
        </p:nvSpPr>
        <p:spPr>
          <a:xfrm>
            <a:off x="521425" y="1200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0"/>
              <a:t>Discussion Forum</a:t>
            </a:r>
            <a:endParaRPr sz="1600" b="0"/>
          </a:p>
        </p:txBody>
      </p:sp>
      <p:pic>
        <p:nvPicPr>
          <p:cNvPr id="117" name="Google Shape;117;p17"/>
          <p:cNvPicPr preferRelativeResize="0"/>
          <p:nvPr/>
        </p:nvPicPr>
        <p:blipFill>
          <a:blip r:embed="rId3">
            <a:alphaModFix/>
          </a:blip>
          <a:stretch>
            <a:fillRect/>
          </a:stretch>
        </p:blipFill>
        <p:spPr>
          <a:xfrm>
            <a:off x="994750" y="1624475"/>
            <a:ext cx="7073477" cy="3133226"/>
          </a:xfrm>
          <a:prstGeom prst="rect">
            <a:avLst/>
          </a:prstGeom>
          <a:noFill/>
          <a:ln>
            <a:noFill/>
          </a:ln>
        </p:spPr>
      </p:pic>
      <p:sp>
        <p:nvSpPr>
          <p:cNvPr id="118" name="Google Shape;118;p17"/>
          <p:cNvSpPr/>
          <p:nvPr/>
        </p:nvSpPr>
        <p:spPr>
          <a:xfrm>
            <a:off x="994750" y="3349075"/>
            <a:ext cx="741000" cy="243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65500" y="5945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resources</a:t>
            </a:r>
            <a:endParaRPr/>
          </a:p>
        </p:txBody>
      </p:sp>
      <p:sp>
        <p:nvSpPr>
          <p:cNvPr id="124" name="Google Shape;124;p18"/>
          <p:cNvSpPr txBox="1">
            <a:spLocks noGrp="1"/>
          </p:cNvSpPr>
          <p:nvPr>
            <p:ph type="title"/>
          </p:nvPr>
        </p:nvSpPr>
        <p:spPr>
          <a:xfrm>
            <a:off x="521425" y="1200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0"/>
              <a:t>Lecture recording</a:t>
            </a:r>
            <a:endParaRPr sz="1600" b="0"/>
          </a:p>
        </p:txBody>
      </p:sp>
      <p:pic>
        <p:nvPicPr>
          <p:cNvPr id="125" name="Google Shape;125;p18"/>
          <p:cNvPicPr preferRelativeResize="0"/>
          <p:nvPr/>
        </p:nvPicPr>
        <p:blipFill rotWithShape="1">
          <a:blip r:embed="rId3">
            <a:alphaModFix/>
          </a:blip>
          <a:srcRect t="9264"/>
          <a:stretch/>
        </p:blipFill>
        <p:spPr>
          <a:xfrm>
            <a:off x="521425" y="1946575"/>
            <a:ext cx="8504331" cy="885050"/>
          </a:xfrm>
          <a:prstGeom prst="rect">
            <a:avLst/>
          </a:prstGeom>
          <a:noFill/>
          <a:ln>
            <a:noFill/>
          </a:ln>
        </p:spPr>
      </p:pic>
      <p:sp>
        <p:nvSpPr>
          <p:cNvPr id="126" name="Google Shape;126;p18"/>
          <p:cNvSpPr txBox="1">
            <a:spLocks noGrp="1"/>
          </p:cNvSpPr>
          <p:nvPr>
            <p:ph type="title"/>
          </p:nvPr>
        </p:nvSpPr>
        <p:spPr>
          <a:xfrm>
            <a:off x="595725" y="29205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0"/>
              <a:t>Discussion recording</a:t>
            </a:r>
            <a:endParaRPr sz="1600" b="0"/>
          </a:p>
        </p:txBody>
      </p:sp>
      <p:sp>
        <p:nvSpPr>
          <p:cNvPr id="127" name="Google Shape;127;p18"/>
          <p:cNvSpPr/>
          <p:nvPr/>
        </p:nvSpPr>
        <p:spPr>
          <a:xfrm>
            <a:off x="822225" y="2547425"/>
            <a:ext cx="1491600" cy="243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8"/>
          <p:cNvPicPr preferRelativeResize="0"/>
          <p:nvPr/>
        </p:nvPicPr>
        <p:blipFill rotWithShape="1">
          <a:blip r:embed="rId4">
            <a:alphaModFix/>
          </a:blip>
          <a:srcRect t="18391" b="35084"/>
          <a:stretch/>
        </p:blipFill>
        <p:spPr>
          <a:xfrm>
            <a:off x="822225" y="3338925"/>
            <a:ext cx="6292025" cy="1623799"/>
          </a:xfrm>
          <a:prstGeom prst="rect">
            <a:avLst/>
          </a:prstGeom>
          <a:noFill/>
          <a:ln>
            <a:noFill/>
          </a:ln>
        </p:spPr>
      </p:pic>
      <p:sp>
        <p:nvSpPr>
          <p:cNvPr id="129" name="Google Shape;129;p18"/>
          <p:cNvSpPr txBox="1"/>
          <p:nvPr/>
        </p:nvSpPr>
        <p:spPr>
          <a:xfrm>
            <a:off x="579200" y="1578313"/>
            <a:ext cx="7461300"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CS150 Homepage - </a:t>
            </a:r>
            <a:r>
              <a:rPr lang="en" sz="1500" u="sng">
                <a:solidFill>
                  <a:schemeClr val="hlink"/>
                </a:solidFill>
                <a:latin typeface="Lato"/>
                <a:ea typeface="Lato"/>
                <a:cs typeface="Lato"/>
                <a:sym typeface="Lato"/>
                <a:hlinkClick r:id="rId5"/>
              </a:rPr>
              <a:t>http://www.cs.ucr.edu/~jiang/150-homepage.html</a:t>
            </a:r>
            <a:endParaRPr sz="15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688850" y="5877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Recursive (inductive) definitions</a:t>
            </a:r>
            <a:endParaRPr/>
          </a:p>
        </p:txBody>
      </p:sp>
      <p:pic>
        <p:nvPicPr>
          <p:cNvPr id="135" name="Google Shape;135;p19"/>
          <p:cNvPicPr preferRelativeResize="0"/>
          <p:nvPr/>
        </p:nvPicPr>
        <p:blipFill>
          <a:blip r:embed="rId3">
            <a:alphaModFix/>
          </a:blip>
          <a:stretch>
            <a:fillRect/>
          </a:stretch>
        </p:blipFill>
        <p:spPr>
          <a:xfrm>
            <a:off x="688850" y="1486852"/>
            <a:ext cx="7509100" cy="1130225"/>
          </a:xfrm>
          <a:prstGeom prst="rect">
            <a:avLst/>
          </a:prstGeom>
          <a:noFill/>
          <a:ln>
            <a:noFill/>
          </a:ln>
        </p:spPr>
      </p:pic>
      <p:pic>
        <p:nvPicPr>
          <p:cNvPr id="136" name="Google Shape;136;p19"/>
          <p:cNvPicPr preferRelativeResize="0"/>
          <p:nvPr/>
        </p:nvPicPr>
        <p:blipFill rotWithShape="1">
          <a:blip r:embed="rId4">
            <a:alphaModFix/>
          </a:blip>
          <a:srcRect t="24778"/>
          <a:stretch/>
        </p:blipFill>
        <p:spPr>
          <a:xfrm>
            <a:off x="759200" y="3331700"/>
            <a:ext cx="7368401" cy="850200"/>
          </a:xfrm>
          <a:prstGeom prst="rect">
            <a:avLst/>
          </a:prstGeom>
          <a:noFill/>
          <a:ln>
            <a:noFill/>
          </a:ln>
        </p:spPr>
      </p:pic>
      <p:sp>
        <p:nvSpPr>
          <p:cNvPr id="137" name="Google Shape;137;p19"/>
          <p:cNvSpPr txBox="1"/>
          <p:nvPr/>
        </p:nvSpPr>
        <p:spPr>
          <a:xfrm>
            <a:off x="612650" y="1486850"/>
            <a:ext cx="1626600" cy="35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highlight>
                  <a:schemeClr val="lt1"/>
                </a:highlight>
                <a:latin typeface="Times New Roman"/>
                <a:ea typeface="Times New Roman"/>
                <a:cs typeface="Times New Roman"/>
                <a:sym typeface="Times New Roman"/>
              </a:rPr>
              <a:t>Example  1.      </a:t>
            </a:r>
            <a:endParaRPr sz="1900" b="1">
              <a:highlight>
                <a:schemeClr val="lt1"/>
              </a:highlight>
              <a:latin typeface="Times New Roman"/>
              <a:ea typeface="Times New Roman"/>
              <a:cs typeface="Times New Roman"/>
              <a:sym typeface="Times New Roman"/>
            </a:endParaRPr>
          </a:p>
        </p:txBody>
      </p:sp>
      <p:sp>
        <p:nvSpPr>
          <p:cNvPr id="138" name="Google Shape;138;p19"/>
          <p:cNvSpPr txBox="1"/>
          <p:nvPr/>
        </p:nvSpPr>
        <p:spPr>
          <a:xfrm>
            <a:off x="640900" y="2981000"/>
            <a:ext cx="1626600" cy="35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highlight>
                  <a:schemeClr val="lt1"/>
                </a:highlight>
                <a:latin typeface="Times New Roman"/>
                <a:ea typeface="Times New Roman"/>
                <a:cs typeface="Times New Roman"/>
                <a:sym typeface="Times New Roman"/>
              </a:rPr>
              <a:t>Example  2.      </a:t>
            </a:r>
            <a:endParaRPr sz="1900" b="1">
              <a:highlight>
                <a:schemeClr val="lt1"/>
              </a:highlight>
              <a:latin typeface="Times New Roman"/>
              <a:ea typeface="Times New Roman"/>
              <a:cs typeface="Times New Roman"/>
              <a:sym typeface="Times New Roman"/>
            </a:endParaRPr>
          </a:p>
        </p:txBody>
      </p:sp>
      <p:sp>
        <p:nvSpPr>
          <p:cNvPr id="139" name="Google Shape;139;p19"/>
          <p:cNvSpPr txBox="1"/>
          <p:nvPr/>
        </p:nvSpPr>
        <p:spPr>
          <a:xfrm>
            <a:off x="2004275" y="3026575"/>
            <a:ext cx="41406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Set</a:t>
            </a:r>
            <a:r>
              <a:rPr lang="en" sz="1500" i="1">
                <a:latin typeface="Lato"/>
                <a:ea typeface="Lato"/>
                <a:cs typeface="Lato"/>
                <a:sym typeface="Lato"/>
              </a:rPr>
              <a:t> S</a:t>
            </a:r>
            <a:r>
              <a:rPr lang="en" sz="1500">
                <a:latin typeface="Lato"/>
                <a:ea typeface="Lato"/>
                <a:cs typeface="Lato"/>
                <a:sym typeface="Lato"/>
              </a:rPr>
              <a:t> of integers is recursively defined as:</a:t>
            </a:r>
            <a:endParaRPr sz="15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688850" y="5877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Proofs by induction</a:t>
            </a:r>
            <a:endParaRPr/>
          </a:p>
        </p:txBody>
      </p:sp>
      <p:grpSp>
        <p:nvGrpSpPr>
          <p:cNvPr id="145" name="Google Shape;145;p20"/>
          <p:cNvGrpSpPr/>
          <p:nvPr/>
        </p:nvGrpSpPr>
        <p:grpSpPr>
          <a:xfrm>
            <a:off x="729450" y="1366025"/>
            <a:ext cx="7203600" cy="1036800"/>
            <a:chOff x="742150" y="1989175"/>
            <a:chExt cx="7203600" cy="1036800"/>
          </a:xfrm>
        </p:grpSpPr>
        <p:grpSp>
          <p:nvGrpSpPr>
            <p:cNvPr id="146" name="Google Shape;146;p20"/>
            <p:cNvGrpSpPr/>
            <p:nvPr/>
          </p:nvGrpSpPr>
          <p:grpSpPr>
            <a:xfrm>
              <a:off x="742150" y="1989175"/>
              <a:ext cx="7203600" cy="1036800"/>
              <a:chOff x="792900" y="2622575"/>
              <a:chExt cx="7203600" cy="1036800"/>
            </a:xfrm>
          </p:grpSpPr>
          <p:sp>
            <p:nvSpPr>
              <p:cNvPr id="147" name="Google Shape;147;p20"/>
              <p:cNvSpPr txBox="1"/>
              <p:nvPr/>
            </p:nvSpPr>
            <p:spPr>
              <a:xfrm>
                <a:off x="792900" y="2622575"/>
                <a:ext cx="7203600" cy="1036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None/>
                </a:pPr>
                <a:r>
                  <a:rPr lang="en" sz="1300">
                    <a:latin typeface="Lato"/>
                    <a:ea typeface="Lato"/>
                    <a:cs typeface="Lato"/>
                    <a:sym typeface="Lato"/>
                  </a:rPr>
                  <a:t>For each positive integer     , let              be a mathematical statement that depends on      . Assume we wish to prove that             is true for all positive integers      . A proof by induction of such a statement is carried out as follows:</a:t>
                </a:r>
                <a:endParaRPr sz="1300">
                  <a:latin typeface="Lato"/>
                  <a:ea typeface="Lato"/>
                  <a:cs typeface="Lato"/>
                  <a:sym typeface="Lato"/>
                </a:endParaRPr>
              </a:p>
            </p:txBody>
          </p:sp>
          <p:pic>
            <p:nvPicPr>
              <p:cNvPr id="148" name="Google Shape;148;p20" descr="P(n)" title="MathEquation,#000000"/>
              <p:cNvPicPr preferRelativeResize="0"/>
              <p:nvPr/>
            </p:nvPicPr>
            <p:blipFill>
              <a:blip r:embed="rId3">
                <a:alphaModFix/>
              </a:blip>
              <a:stretch>
                <a:fillRect/>
              </a:stretch>
            </p:blipFill>
            <p:spPr>
              <a:xfrm>
                <a:off x="3112125" y="2715575"/>
                <a:ext cx="332050" cy="187600"/>
              </a:xfrm>
              <a:prstGeom prst="rect">
                <a:avLst/>
              </a:prstGeom>
              <a:noFill/>
              <a:ln>
                <a:noFill/>
              </a:ln>
            </p:spPr>
          </p:pic>
          <p:pic>
            <p:nvPicPr>
              <p:cNvPr id="149" name="Google Shape;149;p20" descr="n" title="MathEquation,#000000"/>
              <p:cNvPicPr preferRelativeResize="0"/>
              <p:nvPr/>
            </p:nvPicPr>
            <p:blipFill>
              <a:blip r:embed="rId4">
                <a:alphaModFix/>
              </a:blip>
              <a:stretch>
                <a:fillRect/>
              </a:stretch>
            </p:blipFill>
            <p:spPr>
              <a:xfrm>
                <a:off x="2692000" y="2741614"/>
                <a:ext cx="122648" cy="135526"/>
              </a:xfrm>
              <a:prstGeom prst="rect">
                <a:avLst/>
              </a:prstGeom>
              <a:noFill/>
              <a:ln>
                <a:noFill/>
              </a:ln>
            </p:spPr>
          </p:pic>
          <p:pic>
            <p:nvPicPr>
              <p:cNvPr id="150" name="Google Shape;150;p20" descr="P(n)" title="MathEquation,#000000"/>
              <p:cNvPicPr preferRelativeResize="0"/>
              <p:nvPr/>
            </p:nvPicPr>
            <p:blipFill>
              <a:blip r:embed="rId3">
                <a:alphaModFix/>
              </a:blip>
              <a:stretch>
                <a:fillRect/>
              </a:stretch>
            </p:blipFill>
            <p:spPr>
              <a:xfrm>
                <a:off x="2214150" y="2942525"/>
                <a:ext cx="332050" cy="187600"/>
              </a:xfrm>
              <a:prstGeom prst="rect">
                <a:avLst/>
              </a:prstGeom>
              <a:noFill/>
              <a:ln>
                <a:noFill/>
              </a:ln>
            </p:spPr>
          </p:pic>
          <p:pic>
            <p:nvPicPr>
              <p:cNvPr id="151" name="Google Shape;151;p20" descr="n" title="MathEquation,#000000"/>
              <p:cNvPicPr preferRelativeResize="0"/>
              <p:nvPr/>
            </p:nvPicPr>
            <p:blipFill>
              <a:blip r:embed="rId4">
                <a:alphaModFix/>
              </a:blip>
              <a:stretch>
                <a:fillRect/>
              </a:stretch>
            </p:blipFill>
            <p:spPr>
              <a:xfrm>
                <a:off x="4751500" y="2968564"/>
                <a:ext cx="122648" cy="135526"/>
              </a:xfrm>
              <a:prstGeom prst="rect">
                <a:avLst/>
              </a:prstGeom>
              <a:noFill/>
              <a:ln>
                <a:noFill/>
              </a:ln>
            </p:spPr>
          </p:pic>
        </p:grpSp>
        <p:pic>
          <p:nvPicPr>
            <p:cNvPr id="152" name="Google Shape;152;p20" descr="n" title="MathEquation,#000000"/>
            <p:cNvPicPr preferRelativeResize="0"/>
            <p:nvPr/>
          </p:nvPicPr>
          <p:blipFill>
            <a:blip r:embed="rId4">
              <a:alphaModFix/>
            </a:blip>
            <a:stretch>
              <a:fillRect/>
            </a:stretch>
          </p:blipFill>
          <p:spPr>
            <a:xfrm>
              <a:off x="6792025" y="2106564"/>
              <a:ext cx="122648" cy="135526"/>
            </a:xfrm>
            <a:prstGeom prst="rect">
              <a:avLst/>
            </a:prstGeom>
            <a:noFill/>
            <a:ln>
              <a:noFill/>
            </a:ln>
          </p:spPr>
        </p:pic>
      </p:grpSp>
      <p:sp>
        <p:nvSpPr>
          <p:cNvPr id="153" name="Google Shape;153;p20"/>
          <p:cNvSpPr txBox="1"/>
          <p:nvPr/>
        </p:nvSpPr>
        <p:spPr>
          <a:xfrm>
            <a:off x="729450" y="2829400"/>
            <a:ext cx="7321200" cy="14094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 sz="1300">
                <a:latin typeface="Lato"/>
                <a:ea typeface="Lato"/>
                <a:cs typeface="Lato"/>
                <a:sym typeface="Lato"/>
              </a:rPr>
              <a:t>Three steps:</a:t>
            </a:r>
            <a:endParaRPr sz="1300">
              <a:latin typeface="Lato"/>
              <a:ea typeface="Lato"/>
              <a:cs typeface="Lato"/>
              <a:sym typeface="Lato"/>
            </a:endParaRPr>
          </a:p>
          <a:p>
            <a:pPr marL="457200" marR="0" lvl="0" indent="-311150" algn="l" rtl="0">
              <a:lnSpc>
                <a:spcPct val="115000"/>
              </a:lnSpc>
              <a:spcBef>
                <a:spcPts val="0"/>
              </a:spcBef>
              <a:spcAft>
                <a:spcPts val="0"/>
              </a:spcAft>
              <a:buSzPts val="1300"/>
              <a:buFont typeface="Lato"/>
              <a:buChar char="●"/>
            </a:pPr>
            <a:r>
              <a:rPr lang="en" sz="1300" b="1">
                <a:latin typeface="Lato"/>
                <a:ea typeface="Lato"/>
                <a:cs typeface="Lato"/>
                <a:sym typeface="Lato"/>
              </a:rPr>
              <a:t>Base case</a:t>
            </a:r>
            <a:r>
              <a:rPr lang="en" sz="1300">
                <a:latin typeface="Lato"/>
                <a:ea typeface="Lato"/>
                <a:cs typeface="Lato"/>
                <a:sym typeface="Lato"/>
              </a:rPr>
              <a:t>:</a:t>
            </a:r>
            <a:br>
              <a:rPr lang="en" sz="1300">
                <a:latin typeface="Lato"/>
                <a:ea typeface="Lato"/>
                <a:cs typeface="Lato"/>
                <a:sym typeface="Lato"/>
              </a:rPr>
            </a:br>
            <a:r>
              <a:rPr lang="en" sz="1300">
                <a:latin typeface="Lato"/>
                <a:ea typeface="Lato"/>
                <a:cs typeface="Lato"/>
                <a:sym typeface="Lato"/>
              </a:rPr>
              <a:t>Prove that              is true.</a:t>
            </a:r>
            <a:br>
              <a:rPr lang="en" sz="1300">
                <a:latin typeface="Lato"/>
                <a:ea typeface="Lato"/>
                <a:cs typeface="Lato"/>
                <a:sym typeface="Lato"/>
              </a:rPr>
            </a:br>
            <a:endParaRPr sz="1300">
              <a:latin typeface="Lato"/>
              <a:ea typeface="Lato"/>
              <a:cs typeface="Lato"/>
              <a:sym typeface="Lato"/>
            </a:endParaRPr>
          </a:p>
          <a:p>
            <a:pPr marL="457200" marR="0" lvl="0" indent="-311150" algn="l" rtl="0">
              <a:lnSpc>
                <a:spcPct val="115000"/>
              </a:lnSpc>
              <a:spcBef>
                <a:spcPts val="0"/>
              </a:spcBef>
              <a:spcAft>
                <a:spcPts val="0"/>
              </a:spcAft>
              <a:buSzPts val="1300"/>
              <a:buFont typeface="Lato"/>
              <a:buChar char="●"/>
            </a:pPr>
            <a:r>
              <a:rPr lang="en" sz="1300" b="1">
                <a:latin typeface="Lato"/>
                <a:ea typeface="Lato"/>
                <a:cs typeface="Lato"/>
                <a:sym typeface="Lato"/>
              </a:rPr>
              <a:t>Induction hypothesis:</a:t>
            </a:r>
            <a:r>
              <a:rPr lang="en" sz="1300">
                <a:latin typeface="Lato"/>
                <a:ea typeface="Lato"/>
                <a:cs typeface="Lato"/>
                <a:sym typeface="Lato"/>
              </a:rPr>
              <a:t> </a:t>
            </a:r>
            <a:br>
              <a:rPr lang="en" sz="1300">
                <a:latin typeface="Lato"/>
                <a:ea typeface="Lato"/>
                <a:cs typeface="Lato"/>
                <a:sym typeface="Lato"/>
              </a:rPr>
            </a:br>
            <a:r>
              <a:rPr lang="en" sz="1300">
                <a:latin typeface="Lato"/>
                <a:ea typeface="Lato"/>
                <a:cs typeface="Lato"/>
                <a:sym typeface="Lato"/>
              </a:rPr>
              <a:t>Assume that the statement holds for             .</a:t>
            </a:r>
            <a:br>
              <a:rPr lang="en" sz="1300">
                <a:latin typeface="Lato"/>
                <a:ea typeface="Lato"/>
                <a:cs typeface="Lato"/>
                <a:sym typeface="Lato"/>
              </a:rPr>
            </a:br>
            <a:endParaRPr sz="1300">
              <a:latin typeface="Lato"/>
              <a:ea typeface="Lato"/>
              <a:cs typeface="Lato"/>
              <a:sym typeface="Lato"/>
            </a:endParaRPr>
          </a:p>
          <a:p>
            <a:pPr marL="457200" marR="0" lvl="0" indent="-311150" algn="l" rtl="0">
              <a:lnSpc>
                <a:spcPct val="115000"/>
              </a:lnSpc>
              <a:spcBef>
                <a:spcPts val="0"/>
              </a:spcBef>
              <a:spcAft>
                <a:spcPts val="0"/>
              </a:spcAft>
              <a:buSzPts val="1300"/>
              <a:buFont typeface="Lato"/>
              <a:buChar char="●"/>
            </a:pPr>
            <a:r>
              <a:rPr lang="en" sz="1300" b="1">
                <a:latin typeface="Lato"/>
                <a:ea typeface="Lato"/>
                <a:cs typeface="Lato"/>
                <a:sym typeface="Lato"/>
              </a:rPr>
              <a:t>Inductive Step</a:t>
            </a:r>
            <a:r>
              <a:rPr lang="en" sz="1300">
                <a:latin typeface="Lato"/>
                <a:ea typeface="Lato"/>
                <a:cs typeface="Lato"/>
                <a:sym typeface="Lato"/>
              </a:rPr>
              <a:t>:</a:t>
            </a:r>
            <a:br>
              <a:rPr lang="en" sz="1300">
                <a:latin typeface="Lato"/>
                <a:ea typeface="Lato"/>
                <a:cs typeface="Lato"/>
                <a:sym typeface="Lato"/>
              </a:rPr>
            </a:br>
            <a:r>
              <a:rPr lang="en" sz="1300">
                <a:latin typeface="Lato"/>
                <a:ea typeface="Lato"/>
                <a:cs typeface="Lato"/>
                <a:sym typeface="Lato"/>
              </a:rPr>
              <a:t>Prove that the statement holds for                       using the assumption above.</a:t>
            </a:r>
            <a:br>
              <a:rPr lang="en" sz="1300">
                <a:latin typeface="Lato"/>
                <a:ea typeface="Lato"/>
                <a:cs typeface="Lato"/>
                <a:sym typeface="Lato"/>
              </a:rPr>
            </a:br>
            <a:endParaRPr/>
          </a:p>
        </p:txBody>
      </p:sp>
      <p:pic>
        <p:nvPicPr>
          <p:cNvPr id="154" name="Google Shape;154;p20" descr="P(1)" title="MathEquation,#000000"/>
          <p:cNvPicPr preferRelativeResize="0"/>
          <p:nvPr/>
        </p:nvPicPr>
        <p:blipFill>
          <a:blip r:embed="rId5">
            <a:alphaModFix/>
          </a:blip>
          <a:stretch>
            <a:fillRect/>
          </a:stretch>
        </p:blipFill>
        <p:spPr>
          <a:xfrm>
            <a:off x="2077125" y="2780300"/>
            <a:ext cx="347350" cy="206250"/>
          </a:xfrm>
          <a:prstGeom prst="rect">
            <a:avLst/>
          </a:prstGeom>
          <a:noFill/>
          <a:ln>
            <a:noFill/>
          </a:ln>
        </p:spPr>
      </p:pic>
      <p:pic>
        <p:nvPicPr>
          <p:cNvPr id="155" name="Google Shape;155;p20" descr="P(k)" title="MathEquation,#000000"/>
          <p:cNvPicPr preferRelativeResize="0"/>
          <p:nvPr/>
        </p:nvPicPr>
        <p:blipFill>
          <a:blip r:embed="rId6">
            <a:alphaModFix/>
          </a:blip>
          <a:stretch>
            <a:fillRect/>
          </a:stretch>
        </p:blipFill>
        <p:spPr>
          <a:xfrm>
            <a:off x="3924913" y="3456475"/>
            <a:ext cx="358070" cy="210376"/>
          </a:xfrm>
          <a:prstGeom prst="rect">
            <a:avLst/>
          </a:prstGeom>
          <a:noFill/>
          <a:ln>
            <a:noFill/>
          </a:ln>
        </p:spPr>
      </p:pic>
      <p:pic>
        <p:nvPicPr>
          <p:cNvPr id="156" name="Google Shape;156;p20" descr="P(k + 1)" title="MathEquation,#000000"/>
          <p:cNvPicPr preferRelativeResize="0"/>
          <p:nvPr/>
        </p:nvPicPr>
        <p:blipFill>
          <a:blip r:embed="rId7">
            <a:alphaModFix/>
          </a:blip>
          <a:stretch>
            <a:fillRect/>
          </a:stretch>
        </p:blipFill>
        <p:spPr>
          <a:xfrm>
            <a:off x="3773950" y="4153538"/>
            <a:ext cx="660000" cy="210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675325" y="6418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Proofs by induction</a:t>
            </a:r>
            <a:endParaRPr/>
          </a:p>
        </p:txBody>
      </p:sp>
      <p:sp>
        <p:nvSpPr>
          <p:cNvPr id="162" name="Google Shape;162;p21"/>
          <p:cNvSpPr txBox="1">
            <a:spLocks noGrp="1"/>
          </p:cNvSpPr>
          <p:nvPr>
            <p:ph type="body" idx="1"/>
          </p:nvPr>
        </p:nvSpPr>
        <p:spPr>
          <a:xfrm>
            <a:off x="729450" y="14692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Prove that                            for all                  .</a:t>
            </a:r>
            <a:endParaRPr>
              <a:solidFill>
                <a:srgbClr val="000000"/>
              </a:solidFill>
            </a:endParaRPr>
          </a:p>
          <a:p>
            <a:pPr marL="457200" lvl="0" indent="-311150" algn="l" rtl="0">
              <a:spcBef>
                <a:spcPts val="1600"/>
              </a:spcBef>
              <a:spcAft>
                <a:spcPts val="0"/>
              </a:spcAft>
              <a:buClr>
                <a:srgbClr val="000000"/>
              </a:buClr>
              <a:buSzPts val="1300"/>
              <a:buChar char="●"/>
            </a:pPr>
            <a:r>
              <a:rPr lang="en" b="1">
                <a:solidFill>
                  <a:srgbClr val="000000"/>
                </a:solidFill>
              </a:rPr>
              <a:t>Base case:</a:t>
            </a:r>
            <a:br>
              <a:rPr lang="en" b="1">
                <a:solidFill>
                  <a:srgbClr val="000000"/>
                </a:solidFill>
              </a:rPr>
            </a:br>
            <a:r>
              <a:rPr lang="en">
                <a:solidFill>
                  <a:srgbClr val="000000"/>
                </a:solidFill>
              </a:rPr>
              <a:t>Prove for 1:                               .  </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b="1">
                <a:solidFill>
                  <a:srgbClr val="000000"/>
                </a:solidFill>
              </a:rPr>
              <a:t>Induction hypothesis:</a:t>
            </a:r>
            <a:br>
              <a:rPr lang="en" b="1">
                <a:solidFill>
                  <a:srgbClr val="000000"/>
                </a:solidFill>
              </a:rPr>
            </a:br>
            <a:r>
              <a:rPr lang="en">
                <a:solidFill>
                  <a:srgbClr val="000000"/>
                </a:solidFill>
              </a:rPr>
              <a:t>Assume that the statement holds for </a:t>
            </a:r>
            <a:r>
              <a:rPr lang="en" i="1">
                <a:solidFill>
                  <a:srgbClr val="000000"/>
                </a:solidFill>
              </a:rPr>
              <a:t>n </a:t>
            </a:r>
            <a:r>
              <a:rPr lang="en">
                <a:solidFill>
                  <a:srgbClr val="000000"/>
                </a:solidFill>
              </a:rPr>
              <a:t>=</a:t>
            </a:r>
            <a:r>
              <a:rPr lang="en" i="1">
                <a:solidFill>
                  <a:srgbClr val="000000"/>
                </a:solidFill>
              </a:rPr>
              <a:t> k</a:t>
            </a:r>
            <a:r>
              <a:rPr lang="en">
                <a:solidFill>
                  <a:srgbClr val="000000"/>
                </a:solidFill>
              </a:rPr>
              <a:t>,                             .</a:t>
            </a:r>
            <a:br>
              <a:rPr lang="en">
                <a:solidFill>
                  <a:srgbClr val="000000"/>
                </a:solidFill>
              </a:rPr>
            </a:br>
            <a:endParaRPr>
              <a:solidFill>
                <a:srgbClr val="000000"/>
              </a:solidFill>
            </a:endParaRPr>
          </a:p>
          <a:p>
            <a:pPr marL="457200" lvl="0" indent="-311150" algn="l" rtl="0">
              <a:spcBef>
                <a:spcPts val="0"/>
              </a:spcBef>
              <a:spcAft>
                <a:spcPts val="0"/>
              </a:spcAft>
              <a:buClr>
                <a:srgbClr val="000000"/>
              </a:buClr>
              <a:buSzPts val="1300"/>
              <a:buChar char="●"/>
            </a:pPr>
            <a:r>
              <a:rPr lang="en" b="1">
                <a:solidFill>
                  <a:srgbClr val="000000"/>
                </a:solidFill>
              </a:rPr>
              <a:t>Inductive Step</a:t>
            </a:r>
            <a:r>
              <a:rPr lang="en">
                <a:solidFill>
                  <a:srgbClr val="000000"/>
                </a:solidFill>
              </a:rPr>
              <a:t>:</a:t>
            </a:r>
            <a:br>
              <a:rPr lang="en">
                <a:solidFill>
                  <a:srgbClr val="000000"/>
                </a:solidFill>
              </a:rPr>
            </a:br>
            <a:r>
              <a:rPr lang="en">
                <a:solidFill>
                  <a:srgbClr val="000000"/>
                </a:solidFill>
              </a:rPr>
              <a:t>                              </a:t>
            </a:r>
            <a:r>
              <a:rPr lang="en" sz="1700">
                <a:solidFill>
                  <a:srgbClr val="000000"/>
                </a:solidFill>
              </a:rPr>
              <a:t>  ⇒                         </a:t>
            </a:r>
            <a:endParaRPr sz="1700">
              <a:solidFill>
                <a:srgbClr val="000000"/>
              </a:solidFill>
            </a:endParaRPr>
          </a:p>
          <a:p>
            <a:pPr marL="0" lvl="0" indent="0" algn="l" rtl="0">
              <a:spcBef>
                <a:spcPts val="1600"/>
              </a:spcBef>
              <a:spcAft>
                <a:spcPts val="1600"/>
              </a:spcAft>
              <a:buNone/>
            </a:pPr>
            <a:endParaRPr/>
          </a:p>
        </p:txBody>
      </p:sp>
      <p:pic>
        <p:nvPicPr>
          <p:cNvPr id="163" name="Google Shape;163;p21" descr="\frac{\small(n+1\small)}{2} \leq n" title="MathEquation,#000000"/>
          <p:cNvPicPr preferRelativeResize="0"/>
          <p:nvPr/>
        </p:nvPicPr>
        <p:blipFill>
          <a:blip r:embed="rId3">
            <a:alphaModFix/>
          </a:blip>
          <a:stretch>
            <a:fillRect/>
          </a:stretch>
        </p:blipFill>
        <p:spPr>
          <a:xfrm>
            <a:off x="1586450" y="1483762"/>
            <a:ext cx="834074" cy="347175"/>
          </a:xfrm>
          <a:prstGeom prst="rect">
            <a:avLst/>
          </a:prstGeom>
          <a:noFill/>
          <a:ln>
            <a:noFill/>
          </a:ln>
        </p:spPr>
      </p:pic>
      <p:pic>
        <p:nvPicPr>
          <p:cNvPr id="164" name="Google Shape;164;p21" descr="n \geq 1" title="MathEquation,#000000"/>
          <p:cNvPicPr preferRelativeResize="0"/>
          <p:nvPr/>
        </p:nvPicPr>
        <p:blipFill>
          <a:blip r:embed="rId4">
            <a:alphaModFix/>
          </a:blip>
          <a:stretch>
            <a:fillRect/>
          </a:stretch>
        </p:blipFill>
        <p:spPr>
          <a:xfrm>
            <a:off x="2927225" y="1551700"/>
            <a:ext cx="521500" cy="219025"/>
          </a:xfrm>
          <a:prstGeom prst="rect">
            <a:avLst/>
          </a:prstGeom>
          <a:noFill/>
          <a:ln>
            <a:noFill/>
          </a:ln>
        </p:spPr>
      </p:pic>
      <p:pic>
        <p:nvPicPr>
          <p:cNvPr id="165" name="Google Shape;165;p21" descr="\frac{(1 + 1)}{2} \leq 1" title="MathEquation,#000000"/>
          <p:cNvPicPr preferRelativeResize="0"/>
          <p:nvPr/>
        </p:nvPicPr>
        <p:blipFill>
          <a:blip r:embed="rId5">
            <a:alphaModFix/>
          </a:blip>
          <a:stretch>
            <a:fillRect/>
          </a:stretch>
        </p:blipFill>
        <p:spPr>
          <a:xfrm>
            <a:off x="2261800" y="2155625"/>
            <a:ext cx="824164" cy="347175"/>
          </a:xfrm>
          <a:prstGeom prst="rect">
            <a:avLst/>
          </a:prstGeom>
          <a:noFill/>
          <a:ln>
            <a:noFill/>
          </a:ln>
        </p:spPr>
      </p:pic>
      <p:pic>
        <p:nvPicPr>
          <p:cNvPr id="166" name="Google Shape;166;p21" descr="\frac{(k+1)}{2} \leq k" title="MathEquation,#000000"/>
          <p:cNvPicPr preferRelativeResize="0"/>
          <p:nvPr/>
        </p:nvPicPr>
        <p:blipFill>
          <a:blip r:embed="rId6">
            <a:alphaModFix/>
          </a:blip>
          <a:stretch>
            <a:fillRect/>
          </a:stretch>
        </p:blipFill>
        <p:spPr>
          <a:xfrm>
            <a:off x="4356075" y="2786208"/>
            <a:ext cx="831576" cy="347175"/>
          </a:xfrm>
          <a:prstGeom prst="rect">
            <a:avLst/>
          </a:prstGeom>
          <a:noFill/>
          <a:ln>
            <a:noFill/>
          </a:ln>
        </p:spPr>
      </p:pic>
      <p:pic>
        <p:nvPicPr>
          <p:cNvPr id="167" name="Google Shape;167;p21" descr="\frac{((k+1)+1)}{2} \leq k + 1" title="MathEquation,#000000"/>
          <p:cNvPicPr preferRelativeResize="0"/>
          <p:nvPr/>
        </p:nvPicPr>
        <p:blipFill>
          <a:blip r:embed="rId7">
            <a:alphaModFix/>
          </a:blip>
          <a:stretch>
            <a:fillRect/>
          </a:stretch>
        </p:blipFill>
        <p:spPr>
          <a:xfrm>
            <a:off x="2670450" y="3601850"/>
            <a:ext cx="1485240" cy="347175"/>
          </a:xfrm>
          <a:prstGeom prst="rect">
            <a:avLst/>
          </a:prstGeom>
          <a:noFill/>
          <a:ln>
            <a:noFill/>
          </a:ln>
        </p:spPr>
      </p:pic>
      <p:pic>
        <p:nvPicPr>
          <p:cNvPr id="168" name="Google Shape;168;p21" descr="\frac{(k+1)}{2} \leq k" title="MathEquation,#000000"/>
          <p:cNvPicPr preferRelativeResize="0"/>
          <p:nvPr/>
        </p:nvPicPr>
        <p:blipFill>
          <a:blip r:embed="rId6">
            <a:alphaModFix/>
          </a:blip>
          <a:stretch>
            <a:fillRect/>
          </a:stretch>
        </p:blipFill>
        <p:spPr>
          <a:xfrm>
            <a:off x="1320875" y="3601858"/>
            <a:ext cx="831576" cy="347175"/>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Cambria Math</vt:lpstr>
      <vt:lpstr>Lato</vt:lpstr>
      <vt:lpstr>Raleway</vt:lpstr>
      <vt:lpstr>Times New Roman</vt:lpstr>
      <vt:lpstr>Streamline</vt:lpstr>
      <vt:lpstr>CS 150  The Theory of Automata and Formal Languages  Discussion 1   </vt:lpstr>
      <vt:lpstr>Discussion basics</vt:lpstr>
      <vt:lpstr>CS150 mailing list</vt:lpstr>
      <vt:lpstr>Online resources</vt:lpstr>
      <vt:lpstr>Online resources</vt:lpstr>
      <vt:lpstr>Online resources</vt:lpstr>
      <vt:lpstr>Recursive (inductive) definitions</vt:lpstr>
      <vt:lpstr>Proofs by induction</vt:lpstr>
      <vt:lpstr>Proofs by induction</vt:lpstr>
      <vt:lpstr>Problem 1:</vt:lpstr>
      <vt:lpstr>Problem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150  The Theory of Automata and Formal Languages  Discussion 1   </dc:title>
  <cp:lastModifiedBy>Amir Hossein Nodehi Sabet</cp:lastModifiedBy>
  <cp:revision>1</cp:revision>
  <dcterms:modified xsi:type="dcterms:W3CDTF">2021-04-08T16:18:08Z</dcterms:modified>
</cp:coreProperties>
</file>