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4"/>
  </p:notesMasterIdLst>
  <p:handoutMasterIdLst>
    <p:handoutMasterId r:id="rId85"/>
  </p:handoutMasterIdLst>
  <p:sldIdLst>
    <p:sldId id="256" r:id="rId2"/>
    <p:sldId id="442" r:id="rId3"/>
    <p:sldId id="465" r:id="rId4"/>
    <p:sldId id="468" r:id="rId5"/>
    <p:sldId id="466" r:id="rId6"/>
    <p:sldId id="467" r:id="rId7"/>
    <p:sldId id="260" r:id="rId8"/>
    <p:sldId id="335" r:id="rId9"/>
    <p:sldId id="263" r:id="rId10"/>
    <p:sldId id="261" r:id="rId11"/>
    <p:sldId id="336" r:id="rId12"/>
    <p:sldId id="454" r:id="rId13"/>
    <p:sldId id="463" r:id="rId14"/>
    <p:sldId id="267" r:id="rId15"/>
    <p:sldId id="268" r:id="rId16"/>
    <p:sldId id="269" r:id="rId17"/>
    <p:sldId id="266" r:id="rId18"/>
    <p:sldId id="455" r:id="rId19"/>
    <p:sldId id="274" r:id="rId20"/>
    <p:sldId id="355" r:id="rId21"/>
    <p:sldId id="354" r:id="rId22"/>
    <p:sldId id="275" r:id="rId23"/>
    <p:sldId id="277" r:id="rId24"/>
    <p:sldId id="356" r:id="rId25"/>
    <p:sldId id="461" r:id="rId26"/>
    <p:sldId id="360" r:id="rId27"/>
    <p:sldId id="342" r:id="rId28"/>
    <p:sldId id="373" r:id="rId29"/>
    <p:sldId id="401" r:id="rId30"/>
    <p:sldId id="347" r:id="rId31"/>
    <p:sldId id="404" r:id="rId32"/>
    <p:sldId id="459" r:id="rId33"/>
    <p:sldId id="377" r:id="rId34"/>
    <p:sldId id="306" r:id="rId35"/>
    <p:sldId id="308" r:id="rId36"/>
    <p:sldId id="309" r:id="rId37"/>
    <p:sldId id="460" r:id="rId38"/>
    <p:sldId id="406" r:id="rId39"/>
    <p:sldId id="421" r:id="rId40"/>
    <p:sldId id="422" r:id="rId41"/>
    <p:sldId id="423" r:id="rId42"/>
    <p:sldId id="424" r:id="rId43"/>
    <p:sldId id="425" r:id="rId44"/>
    <p:sldId id="426" r:id="rId45"/>
    <p:sldId id="427" r:id="rId46"/>
    <p:sldId id="428" r:id="rId47"/>
    <p:sldId id="429" r:id="rId48"/>
    <p:sldId id="430" r:id="rId49"/>
    <p:sldId id="316" r:id="rId50"/>
    <p:sldId id="317" r:id="rId51"/>
    <p:sldId id="318" r:id="rId52"/>
    <p:sldId id="462" r:id="rId53"/>
    <p:sldId id="456" r:id="rId54"/>
    <p:sldId id="359" r:id="rId55"/>
    <p:sldId id="286" r:id="rId56"/>
    <p:sldId id="287" r:id="rId57"/>
    <p:sldId id="284" r:id="rId58"/>
    <p:sldId id="362" r:id="rId59"/>
    <p:sldId id="457" r:id="rId60"/>
    <p:sldId id="285" r:id="rId61"/>
    <p:sldId id="367" r:id="rId62"/>
    <p:sldId id="368" r:id="rId63"/>
    <p:sldId id="374" r:id="rId64"/>
    <p:sldId id="288" r:id="rId65"/>
    <p:sldId id="369" r:id="rId66"/>
    <p:sldId id="371" r:id="rId67"/>
    <p:sldId id="458" r:id="rId68"/>
    <p:sldId id="365" r:id="rId69"/>
    <p:sldId id="366" r:id="rId70"/>
    <p:sldId id="372" r:id="rId71"/>
    <p:sldId id="375" r:id="rId72"/>
    <p:sldId id="294" r:id="rId73"/>
    <p:sldId id="295" r:id="rId74"/>
    <p:sldId id="414" r:id="rId75"/>
    <p:sldId id="448" r:id="rId76"/>
    <p:sldId id="319" r:id="rId77"/>
    <p:sldId id="320" r:id="rId78"/>
    <p:sldId id="321" r:id="rId79"/>
    <p:sldId id="322" r:id="rId80"/>
    <p:sldId id="323" r:id="rId81"/>
    <p:sldId id="417" r:id="rId82"/>
    <p:sldId id="330" r:id="rId8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itadmin" initials="o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3F"/>
    <a:srgbClr val="FFD347"/>
    <a:srgbClr val="7A0019"/>
    <a:srgbClr val="FFD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9" autoAdjust="0"/>
    <p:restoredTop sz="94346" autoAdjust="0"/>
  </p:normalViewPr>
  <p:slideViewPr>
    <p:cSldViewPr snapToGrid="0" snapToObjects="1">
      <p:cViewPr varScale="1">
        <p:scale>
          <a:sx n="87" d="100"/>
          <a:sy n="87" d="100"/>
        </p:scale>
        <p:origin x="1224" y="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0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7D57F-2DB8-40ED-BE38-87EB6BDD50AA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FE950-060C-402F-84B9-0562160E3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309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B2534-0E64-46B6-8389-E25546A31977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4F16A-795E-420D-991E-DFBF0B28CC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056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43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UofM-2_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50" y="139700"/>
            <a:ext cx="8850313" cy="65786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04800"/>
            <a:ext cx="21526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3055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42291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752600"/>
            <a:ext cx="42291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UofM-2_M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46050" y="136525"/>
            <a:ext cx="8850313" cy="65849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61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752600"/>
            <a:ext cx="8610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1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4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Networks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96" y="5065888"/>
            <a:ext cx="1607879" cy="14111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Limitations of Spatial Querying</a:t>
            </a:r>
            <a:endParaRPr lang="en-US" sz="3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61171"/>
            <a:ext cx="8610600" cy="4077629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OGIS Simple Feature Types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Supports Geometry (e.g., Points, 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LineStrings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Polygons, …)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However, lack </a:t>
            </a:r>
            <a:r>
              <a:rPr lang="en-US" altLang="en-US" sz="20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Graphs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type</a:t>
            </a:r>
            <a:r>
              <a:rPr lang="en-US" altLang="en-US" sz="20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shortest_path</a:t>
            </a:r>
            <a:r>
              <a:rPr lang="en-US" altLang="en-US" sz="20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operator</a:t>
            </a:r>
          </a:p>
          <a:p>
            <a:pPr marL="342900" lvl="1" indent="-342900">
              <a:buFontTx/>
              <a:buChar char="•"/>
            </a:pPr>
            <a:endParaRPr lang="en-US" alt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Traditional SQL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Supports select, project, join, statistics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Lacked transitive closure, e.g., </a:t>
            </a:r>
            <a:r>
              <a:rPr lang="en-US" altLang="en-US" sz="20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network analysis 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(next slide)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SQL3 added recursion &amp; transitive closure</a:t>
            </a:r>
          </a:p>
          <a:p>
            <a:pPr marL="400050" lvl="2" indent="0">
              <a:buNone/>
            </a:pPr>
            <a:endParaRPr lang="en-US" alt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buNone/>
            </a:pPr>
            <a:endParaRPr lang="en-US" alt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Char char="•"/>
            </a:pPr>
            <a:endParaRPr lang="en-US" alt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0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Network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0020"/>
            <a:ext cx="8534400" cy="4545980"/>
          </a:xfrm>
        </p:spPr>
        <p:txBody>
          <a:bodyPr/>
          <a:lstStyle/>
          <a:p>
            <a:r>
              <a:rPr lang="en-US" sz="2400" u="sng" dirty="0"/>
              <a:t>Route </a:t>
            </a:r>
            <a:r>
              <a:rPr lang="en-US" sz="2000" dirty="0"/>
              <a:t>( A start-point, Destination(s) )</a:t>
            </a:r>
            <a:endParaRPr lang="en-US" sz="1800" dirty="0"/>
          </a:p>
          <a:p>
            <a:pPr lvl="1"/>
            <a:r>
              <a:rPr lang="en-US" sz="1800" dirty="0"/>
              <a:t>What is the shortest path to get there?</a:t>
            </a:r>
          </a:p>
          <a:p>
            <a:pPr lvl="1"/>
            <a:r>
              <a:rPr lang="en-US" sz="1800" dirty="0"/>
              <a:t>What is the shortest path to cover a set of destinations? </a:t>
            </a:r>
          </a:p>
          <a:p>
            <a:endParaRPr lang="en-US" sz="2400" u="sng" dirty="0"/>
          </a:p>
          <a:p>
            <a:r>
              <a:rPr lang="en-US" sz="2400" u="sng" dirty="0"/>
              <a:t>Allocation </a:t>
            </a:r>
            <a:r>
              <a:rPr lang="en-US" sz="2000" dirty="0"/>
              <a:t>( A set of service centers, A set of customers)</a:t>
            </a:r>
          </a:p>
          <a:p>
            <a:pPr lvl="1"/>
            <a:r>
              <a:rPr lang="en-US" sz="1800" dirty="0"/>
              <a:t>Assign customers to nearest service centers</a:t>
            </a:r>
          </a:p>
          <a:p>
            <a:pPr lvl="1"/>
            <a:r>
              <a:rPr lang="en-US" sz="1800" dirty="0"/>
              <a:t>Map service area for each service center </a:t>
            </a:r>
          </a:p>
          <a:p>
            <a:endParaRPr lang="en-US" sz="2400" u="sng" dirty="0"/>
          </a:p>
          <a:p>
            <a:r>
              <a:rPr lang="en-US" sz="2400" u="sng" dirty="0"/>
              <a:t>Site Selection </a:t>
            </a:r>
            <a:r>
              <a:rPr lang="en-US" sz="2000" dirty="0"/>
              <a:t>( A set of customers, Number of new service centers)</a:t>
            </a:r>
          </a:p>
          <a:p>
            <a:pPr lvl="1"/>
            <a:r>
              <a:rPr lang="en-US" sz="1800" dirty="0"/>
              <a:t>What are best locations for new service centers ?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4" name="AutoShape 4" descr="data:image/jpeg;base64,/9j/4AAQSkZJRgABAQAAAQABAAD/2wCEAAkGBhQSERUUExQUFRQUGBcXGBgXGBgXFBcaGhwXFxcYFxgXHCYgGBkkHBUUHy8gIycpLCwsFx4xNTAqNSYrLCkBCQoKDgwOGA8PGikkHSQpLywsLCwpLSwsLSkqLCkvLCwsKSwpLCwsKS0pLCwpKSwqKSwsLCwsLCkpKSwpKSkpLP/AABEIAQ0AuwMBIgACEQEDEQH/xAAaAAACAwEBAAAAAAAAAAAAAAABBQACAwQG/8QAQhAAAgECBAMFBAcGBAcBAQAAAQIRAAMEEiExBUFREyJhcYEGMmKRQlKSoaKx4hQjY3KC0RbB4fAVMzRDU7LxwiT/xAAaAQEBAQEBAQEAAAAAAAAAAAAAAQIDBAUG/8QALhEAAgIBAwMCAwkBAQAAAAAAAAECERIDITEEQVETYSKBkRQycaGxwdHh8GIF/9oADAMBAAIRAxEAPwBAxoE0SaFfojBWjRqGqUFCrUDVADRipUihSRQirE0BQEiiKBNGgBRqTUoAU29pU79pvotYskHrCBT5aqR6Urim2Ls58HZuiT2TPZfwk9oh8JzOPSuctpJgUGiBUIoiugABQC1arKhJgAnwAmlgoFoxXYvB75Eizdjr2bf2rnvWWQwysp6MCD8jWck+AZRUmjFCqQY4XgV24oZApBmO8oOm5gkGKK8CuEwMhOTtPfWMuomZjlXR7Kn9+P5Ln/qans43fuTJAs3NJ5RsDyr52pq6kXPdbJPjzfuaUU6F9nh7MjuAMqRmMgROg0Jk+ldA4BchT3ALmqTcQZvKTXdhXQ4XE5FZf+VMsG+l4KI51rilU4XDrkZrjI4tkHY5xuOdSXUzyrj4q/K/JVFHnCnI0MtWK0K+iYKxUijFCqUIFArQq1AArUijQoCVaqTV6ABFMODcSFpyrjNZuDLcXqPrD4huDS+hWZLJUyjy77NAmbOIsOhmM1wW38mVog1meBomt3EWgN4tntXPh3dB6mlHKjWMZeSDAXrFtyVttdXLA7U5e91i2dR4TQw3G7tu21tGCK++UAMfDP70eE1wUBWsF3B0txC4d7lw+bsf866cPx24AFeLtufcud4f0k6qfI0tijRwi+wG/EMFYcZ8MzSSAbLAm4CfqEe+PvpVkqWrpVgVJBBkEaEHkRTKzxhQsNYtXG1lmBzNrMmDvWacfcC3DYxkJKFlMbgkT4SK0t4x1JKuwLbkEgnrMb0xwuHtnB3LhQF1YIGlvpQdpiRrXJwjhhv3RbGk6k9ANzXL1dNqbktls/kKexhaxbqpVWYK3vAHQ+Y51snFbwAAuOABAAY6eVdeIxFhLuVbQe2pglmbO0aEgggL4aVrjuGLauW3UZ7N2CoadRIlWiNdaw9WDrKPO6ut/wC68mqYkJoTXpvavgyJFyyq9kJRgs91wSDmn/enjXPiMILzYa3btojXEBYgEakkExOwCzTT6uE4qaWzv5V5Di06EBqE09xOJw9p2tiwtxVOXMzNnYjQkEGFHQVMNh8OcYiKuezcyiCxlSwE6iNQa19p2ycXVX8v95GPuI6FPbuLs2bt9ewRxmyopJIUKSCc0zJ00plxV8PYe1//AD2yty3nOhJBIMRLRExWX1bTSwe/HHi/Jcfc8hUivRrbtDAdqbKm4XNvNLeebQ/6Vy8Ke3+z3y1pHdApVjM945dYMGNxWl1VpvF7Ou38hxE0VeK9Dg7VkYI3msqzq4t6s4DTBmAd4P3VmcDav2Xu2V7N7Wr25LKV+shOo56GourjbuLSTq+1jAQ0DXqBatjBW7osW2uM/Z65zMTrAbcwKR8RxCOwKWxbhYZRMZgTJE69N61pdR6jaUXs2u3YNUccVavQezeFtPZvs9pWa0udSc0nQ6GCNO6PnWeLwdtsKmJW2EIcoyAtkeNZEmRtB1rL6uK1HBp7Ou3LVoYbWI6lesxuAw4xFqz2MC6qnMHfMC87AkggabiuXg/CrXb3rV1c/ZhyCGZfc8jz/wAqwuug4OVPi/ldeS4HnBRimOFv2AhL2i7ltBnZVVY6jczNMePYGzatWot5LzgOy52YKvQzzP8Aka6vqUpqDi9/w/kzjtZ54CpXp+JJaS3YZMNbJuoXI/eGIiYhttTSDG3UZyUXIpiFmY0Ej5zU0ep9VWouvl2+YlGhtwzDO+AvBUYk3FiASTGWdPChwIthL1u5dUqtzMushhEd4gjaY++kKYhhoGYeAJHyg1VrpO5J8zNYfTSecW1jJ378UTLgaY3gt4XSBbZgzEqVGZWBMggjSmXFb4JwuHU5mtZQ0a94lZURvEV5xcQwEZmA6AkD5VVHIMgkHqND91aehKWLk18PG3eqGR6QcTNjFX0vAmzcdw6noSYcekelbYm5bwuMw5Bm2qLrv3Wz66b+9Xlrl9m95iY0EkmPKaDuTEmY0GuwHIeFc/sSfL5VP32q/wATWY6xfBH7czbuPbdyQyCQysZBBgjnzrstcKWxxG1btlmyspJMeJO3KIrzq4pgIDsB0DGPlVEusDIYg9QYPjrW3oaslTltTX9jJeDq4yp7e6NZ7R/zNOvbKyR+zkhgOxUExpI5edeaN0k5iST1nWes1Z8U5EFmI3gsSPvNbehLLTlf3f3RL5PQYGw17h727fee3dz5R72UjcDzn5GuRMG1rD3u0UobnZqgbQtDZmIB10AGvjSlLhBkEg9QY/Ko90tqST5kn86yunkm1axcr9+37ouWx6PCWmPDLkAn98Dsdu7MVXhdvsMLfuXO6bym3bUiGbqY6f2pFax1xYCu4jaGIA8oOlVv3mYyzFj1Jk/fWPssnlFtYuV+/bb8i5I9bgcVdtcPtvaBkXifdLSuvKNp515riWDe2wziGcdpHMBidDO21ZpjrgAi44A2hmEeWulZ3HLGWJJ6kyfma1odPLSnKW27b99+PoHK0ek9kGYWcUVmRbBB31Gf0pHi+I3LoAdiwHujQAT0AEVnZxTp7rsus6EjX0NZKTMjf7/nWodNjqT1HW/HttRHLZI9/exbri7NptLdyyFGgBDZSO6wEgyBz50j9mMM637ykHMtq4GnkdN/GvP3L7GJZjGupJ/Ojaxbr7rMs7wSJ843ryx6Bx03BNW0lx4fJp6m9jr2R4T2t7Ow7lrvHTc7gePX0rn4uLt1rl9lYLmC94FdDOUAHfQUvs424k5XdZ1MMRJ66GpdxrsIZ3YbwWJHyJr0ejqes9S14Xsu/wBTOSqj1eOxV63hsMLakh7RVhlJ3AA1iQdeteUx2Fa1cZG95dDG2wNXHE7v/kufbb+9YO0mSSSdydT8zWen6eWjfH+ZJSTOaa7bODELmks+qqsDTUSzHYaHlynSuWxgh7xgAaZjqfIdfT1p3hra5FViQzqdYAZbSyzaTu0MB4eBr2ORyYpxASYSfEzIPloIFZgU2OFtkZoHdEm2JDSxy20JmTp3ifGK2fAJI7qyP3ehIV7p3jXRE5kdPGmYTEcVrZw0gsTCjc7mTsAOZ0Na4+2obu+7pHKYABaOQJBIFWs2iyhcrnvEjKJmQBGvkNfOtXsUztWUaTDBV3OYE67ACNSddJ5HpWWKtZTA2gEeIIkGu/Hd4ratwQm5GxbYmfqjaT4nnXQMOjFYg6BFJ91UtgdpdYc5JMD/AErOVbixFXThcGXDHQKoksducDz0pkMBmZzbSCyyiblQxCrmn6bAk+G9WxSILHZrBAOh+s4jtLhP1Boi9armWxJQiiaIFbKQCoK7+H4RMj3buYomVQqkAszTAkgwIUkmK6DYs32C2Ee2+sKz9oLkCco7oIbTTkdtKw50wKKuBUK6wflTDhWGTLcvXBmW0FhJjO7EhQ3MJoSY6Ac6spUrBlguD3rv/LtO88wpjpvtXTe9lsUoJNl4XeIaPPKTWeK4/fcZTcYLEBF7iAdAqwIrnwHELllw9tirDWR/n1HhXP4+dgYR4VUrXoMVxK3jCA9tLV8xFxdFdiYi4Po/zcvKkl6yUYqwhlJBB3BG4rUZXs9mDKKtFACjWyAqwt0VtEkACSdABzJ5V6dsXh8N+5ewWdAA5J+kQCw9CSPSuc548EZ5hMQsLKlsk6TCmSTJ58/WBVLmKYtmJOY8xp4aRsI0isQaM1uiF1unWCdd9d/71Y3mJBLGRtqdKyBo5qtFNGedTrVhiWiJMbem8TvHhWVAmlFNWvsRBYkdJMUEvsNmIjXcjXrWZNClIGpxTxGZo394xP8Aeq9qYiTG8Tp5xVCa1TDsdlY+QJpsimdGrXbDL7ysvmCPzqk0sDXgvEUQPaurNq8AGIEupE5XXxEnTmDVcZw17DC4jBkkZLts6TuJ5o3gdfOlmau3hnEntOCh3gMsSrifdZTowNc5RptoG2PcXpuqIbu9rLL3nMyyLvlMa9DWGAx5tk6KysIdWEqwkGDzmRoRqK7ePIMPjbgs90I8qN4kAka8tSNazuGxeggiw5jMCCbPiykSV/lg771E1ittgFsFbvE/s+YHUi05BYgawjD34HIwfOltNcDhls30dr1opbcMSjZicpmFWJk7agDxpbfugsxAgEkgdJO1WL7dgUFP8JetYpOzvMtu8oAt3SIDgaZLpHPoxrz80VqyjYOvHcOuWWK3FKkfZPip2YeVYAa+Jpjw32ju2l7PuPbJnJcUOs+E6j0rqf2reB2VqxZYbtbtqGPqZy+lZufFENsFgxg07e7Hb/8AassNRP8A3HB2A1gdYpBiLzOxZiWZjJJ3JNC7eLEsxLE6kkyT5zVJqxhTt8kOaKIoCjNdASjQorVKQ0AKJFSgL4ewzsFRSWJgACSaaX+HWsMYvntLkSbdtoVfC5c6+C/OtjcGEsFR/wBRfQZj/wCK22oUHfOw1PQRSGue8/wKOH9pnAi1btWB/DQZvttLfeK5W4/iCdb93WJ77Dy2NcBoVpacV2A0b2kxJ3v3D4FiR8jVrntNeYQxQ+Jt2yx8yVk0qimGE9n79xc6WmK/WMKvoWIB9Ky4wXNAunF10z4ew3WAyE+qMI+VaW+Oqhm1YtW3BlXOe4yxzGckT4xpWOK9n79tczWmy/WWHX7SEil4NFGEuP1BpculiSxknUk7knck1Suvh3CnvE5AAF1ZmIVEHVmOgrvb9lsGIOJYbnMUsz0EDM4210FVzSdICYVJprb4vZiGwlo6aFXuqR4yWNBOH27qE2SwuKCTabUkDUm2wAzR9UidOdTPyqAsmiKqagrYLA61aaFmyWIVQWJ2ABJPoKZN7N4kRNi7qJ90z8t6jklyyC+pRe2VMEEEbgyCPMVWBVJZhRFCaIoCUagNSapQGtMMgLqDsWUHykTVamaPTWjA09q/+sv+Dxp4QB9wpSKce1F1XvC8sRfRbmnJoyuPCGU0mDVjT+6gShFWJru4HbVsTZVwCpuICDsRmGhitN0rKdtyMIqjKDiGVXLNqLIYSoVTobkGSTMSIHOlOIxTuZdmY/ESfzrp45fZ8RdLmWzsDpGxgadIAFcNZhHa3yDfCY+5abNbdkPVTFehwVu3i0e5iFNo2xLX7YAVtoUpsbh+H5UnwHDMwNy4SlpdSY7z6xltzu2/gI1o8U4qbuVVGS1bkW0GwHU/Wc8zWJLJ1H6g7eO2LoEKB+zAynZHNaHizDd+ubXyFIiK7OH8WuWSTbYrmEMNCGHRgZB9a6BxW209rh7bfEk2m8+73T9mtRyjtQFVMOCWHa8hSRlIYsNkUasxPIATW/7ThAP+TeJ6G8oX7rc0MZx5mTs0VLNo7rbkZvF2Jl/WjblskDhx7qbrlPdLMV8iTGnlFYrRoCulUiD7iuN/Zz2FgsmQRdcaNccwTJ3CCYA9aS9q0zJnrJn5009otbouDa7bt3PUqA34lalkVygljZBxgcScSeyvS7lT2T7uGAJCk/SUxEHYxFJSKe8MwrYYi/dBQqCbato7sQQpg6hRMknypKxkk9aQ5ePBDnmiBWD4pVMalvqqJPyG3rFRS7fAOWzN+UD763YOipFVW2B92syatWikoEUSalCjDA3Ee0bLwGnNbcnQExKN0UxvyNcN/CsjFXBVhoQRBHpVBTXCceZVFu4iXrf1XEsB0W57yjyNYacd0BSRUUxThnwbkd2/aneCtxQfAHKSPWsjhsNJ/fXSBsOyAZvUvA8/upn5TKb8Tsrft/tKe9tfQfRblcHwt9xnrWWG4SETtb5yroUQ6XLvl9VfiI8q0w/GEsEHDowbYtdIaRppkWFjlrPpXXxPDrjGN7Dklzq9ljN1SNyknvp0A1G0VytrZ7LyQXcZ40cQy91baW1yoi+6o8J5nrS40WWDHTeotd4pJUigFSKNSaoBRFdOD4dcumEUt1Oyj+Zjovqa624MAYa/hxpJ75aPsKZPlWXNICyKvYw5dgqglmIAHMk7CmNvCYZW795mHPs7Z/NyPyrZeNW7QjD2cjajtXbPdH8ugCeYrLm391EKe0AC3RaBB7FEtmNswEvB595mrTgKHLea2JvKgKRqVE99lH1gOmo1pOTWljEMjBlJVgZBGhB8KmDxoAu3WYyzFj1JJJ+dVy0x4yAxt3MuU3UzsBoM2ZkJUcgcsx4ml1ai7RDjt2gBAAA8Nq0igBRmtkLTRFCpFCkqEVIqRQEoRQFGKpQVBUqRQBqIxBkHXlGlVo0A1HH2cZb6JeHVu7dHlcXvfOaxmwzf922OQ7tyPUlK4KIFYwS4KMETD97M94690BEWRGpJLHLB5a0UxtlR3bGZtdbjlh4HKoUdd5peKk0w8sh24ri926oRm7q+6oAVRy91QBUHDbgiUKzsX7gOk7tFb37K2LYDAm+wVvC0p1GgM9psddADXFiMS1xi7sWY7kmSfU1mP/PANLXD3YgKuYsuYBSCYmNhsdNt6wdIMHQjcHcefSgDXQuOaFDQyrMBtR3t/H1rW6BgBXTg8C11sqCY1JPuqBuzHko61u2OsZ1YYYACcy9o5Vumu4jzoYrizMCqhbVskfu0EL4Tzb1JqXJ8IhOLX1ZwtvVLaqimIzATLR4sWPrXDUqVUqVEMBRUVW3cBAPIiayOLH0AX/l29WOnyJq2Dpql2+q7mOnMnyG59KzZHbchR0Tf7R/yAq9nDquwidzzPmTqalt8FKi6x2UqNdW3n+X+5FBLHNiWPjsPIDQVuTQq15BCKrNGajGrZolQ1U3FB3FWqKSfAaa5JFQmjQrRCCrVRXH+/wDfhVgahQA1vgLWa4iyBmZRJ2EkCT4VgDVleNRuNRR8A6+LXGa/dLHM2dpMQCQSNByGm1c4ptxDDi+O3sg5om8g3VubgfUbfTYz4UqFYg7RAGoK6uH8MuX2K21mNSZAVR1ZjoorrTEphyezy3Lv/kI7iEc7QPvH4mHkOdHPsuQVt8KVDOIY2gRIULmunp3ZGWfiIrb9rwqrC2Hdte9duQPA5bcfnSm7eLMWYlmOpJMknxJ3NAGpi3ywNUx2HYRcw+X4rTsCP6bhIPzFdA4BabVMXZynbPmVx4MsGDSM0c9RwfZmRNhMKO8jktkIgHRcp1HdGnUaztTACuW8MtxG5HuH11X79P6q6ZrUUlsUvUFVNAVstF4oRUo2rWZlUcyB89KjairZaOfFYoW0LHkPU0NwGOunjrMfWNOfaP2PDqEw6hmKyxfUaEQV10YydtIrzfFcFdwzICogkDfMBHME6DRT72or4kf/AENHqJNrtxf60ehKWmd3aLPUmdtyeetWe6F3IA8dPlWCK56IOg1b5nQfI+daJZA1A16nVvma+vpqSVbfSjlNpu0TtGb3RHi2g+W/5VZLZ0kyd+g58h/rRmoK6UYLBaM1WhNUF6gqtDNVB0WLzIQysVYaggwR6imC8bJ1e1YuHfMyd71ykA+tKBVwaw4p8gYYvjF24oQsFQahEARPsqBPrXFNUqTVUUuAXNEVSasDVIXqEVWpUIcd+znUiYkb9DyPoYPpUw17Mqnnz8Dsw9DIrSue2Mtxl5P3x57P/wDk+pqcOynTVgtcxxqzCy56KJjzOw9TUi425CDoO83zIgegPnTJdim128F3IAPXn5da34alx2z27ZIQgyxyTuQANydDvGk61yJYVdQNebHVvmdad8Axg0UmDqYP1Tv6nQHoK8XXy1VoS9Pk1Gk/i4OvF8dNnDvcJOcwu3eUnYRGkAk69aTXfaEpYOWGa44Us8sNjLMDvoB864fbnj5uYjslGQIIYg964WgwdRoBt4k1ze014J2UEzcUOSBpoIEgbsSY08K/L6PTqKUnGrduvC7HryUk23wjrtXJ8DzHTy8KuuuvLUTy03pF/wAQuRA0K/WGQiJ0iTHjPStuGe0cHs0VDPdDgElupC6tJgnuxvX6jQ6v1ZYQXHNnkbiotj6xgnf3VPlz9BufSuwezd4CXC2wdjcZUHyJn7qH/EnBBkIfDub/AAIc3zJrnfFnkx9FC6yZ1mYr13N8GU7OpuAEGDesSejs3zyqY9aNr2eZiQL2HkGIN0AnykClxxTE++0+Z/vQN9o94wfGaVPyUYX/AGbvrJyZwNSbZW4AOvcJMUsZYrot49gQTEjSR3G+0kSdOc13rxhXgX1N1YidFvLtqLkd7no00uS53ApBoxTK7wXMrXLDdrbGpERdQfGnT4lkeVLZraknwCCjFAVYVSEozUmoBQhapUmhNCHF27N7q/1P3R6D3j93nWGNwndDsS5Q5o2WPpjKPhnedq76MCsONrcpWQBoNPAfkBWZxQ5q45+639qGB0BQ7ocv9O6/cQPStGVjOoXxiTHrpWWpSXwuvkaQcYyMS1sXcqgdwqd9Nc0eIgfnsFWFYHPcvDK8kq2uZQCYAAGkbePOmd20WtdkzsylgxnQmOXdjSuixeCW+zCJlIggg6iCAN45n5mvkS6DX1I4ym9nt+Hk7x1FF7I8pj+ILdVjce12mihhm7wE94ysAwdNfyrG296/btoqXLjWj3XUQQOQJ9BqY2r1lpUUd23bWARIXka1OMIH0RHOBy8TqK9EehlzN2c8vCo82PZfEOM15ginVgpBkzzYSCee53pvgeGW7A7sknpy6anU/wDyo2PLGVDXD9Y6L9o7+k1GtFveYgdF0+Z3+UV69HRjpr4TBvdxiggAKCRsBJPKdZPWq/6+fhQW2BtpVhXpQoEVYUBRFUANWmqxVoqA2wuKa24dGKsNQRoRTe32OK0aLOIP0yf3V1ifpiP3bHqNJ5Ckc1asyje/cG2NwD2XKXFKsOR/MHmPEViKY4XixCi3dUXbQmFYwV/kfdOsbeFb2OEW709jdVW37O8cjeSv7rcunlWc6+8BSBUruxfA79sZntOF070Suu3eEitbHs9dKC4wFu2dmuMEHmAdT6CtZx8ko4LaFiAASToANSfAU1/Z8Pb7lztGddGKRlnmB5belZ2setgEWhN0yDd+rrH7ocpH0jrrsKVlprDuXsjLMgKNQijFdDRy3O7cVuTdw+Y1Q/8AsPUV01nirGZCNtJB6EaqfQgVhZ4gHAKKzEjWNFB5gsdN+k1i0nRTrmsbt9V0J1Ow1JPkBrVDYdvebKPqpofVzr8gK0tYZV90ATv1Pmdz61q2+AZdo7bDKOrat9kbep9KH7GCZaXI+tsPJdh8q6SKgq4+S0CgRWiWyTA3PStUwRaYIMdJ8dAY1Oh08KtpBnNRJqFagoCCpUir2rJYgASTyoClWmiyQYO40q64Y6TAnYcz5AAmlgzy0RV7tgqY0PPTUfOoLJiYMdeXzpYK1KOWtUw5InQDqdp6DqfKhCq3DESY6Tp8qBcnck+etaXcKVAJiD/957aEGs8tTYhDQitGtERIInaaoyxoZFCMxu3lXc+Q3J8gNT6Vn2jt7q5R1ff7AM/MitbWHVdhqdzzPmTqa0ArG4Ob9hB98lz0Pu/ZGnzmqWe5cZeTd9fuDj55T/Ua7YrjxwgBx9Ayf5To/wB2v9NGktynSRUqUK2UFQmi1VaqU2w51O2oIMmN94JrvTFqCFEBUUx8THQmd415akDlNKS0c6yXFBvdBbxHu/aOh9JrDSIx6r2wSQRMlQZlip3Y8gxggdM5PIVQJa7wlQDlEjlJksJ6bR0Anc0pSef/AM/vV5piKGN1LeUlYB2A3O8+pgan+9HhzqqkEwzysjdRpsPEn8Mc6WA1vZvldt+vTxo47E7HRxKyobKoAI31mCeU+A0883hWuYDMe7nICjvCFEQWHTQQPPwEriKFWgM7PZFQCQcojUkA6lj4xLfJDzIjVLVrQFgwHKY3zEnTTMQFA6TrtSnLUFTH3FHfirdsL3YzTuD84nlrAPRZ50cNcUZS4BCgwJBknkRv5+A8q4qlKA2GJUgFspYd/XbOTtA5Duz1ywPCZbRIJImACQYJ0kn+Y+7r8RPKlNSpiSho3ZxOkwO7nMbgBZ6DVvkBMGl9xgST4n/etUahVSoFRVq7sBwI5ADckiVnLvlJWfe8K3HA9ffH2f1VhakWUUkVVlBFOv8AgPxj7P6qqeBfH+H/AFq5plPN4FiAUO9s5fNd0P2SPUGuoGmT+zsXQQ47ykHu75TKn3vib51z4XgT3VDG7lU/RVIPqxYn5RWVqpbAX3sUq7mCdhux8gNazNx291Qo6vv9kf5kU+s+yqoO6wE793U+ZLSfWtf8O/GPs/qq5p8sHnDgxMuS5+L3R5KNBW808/w78Y+z+qj/AId+P8P6qqnFFEU1Aaef4c+P8P6qK+znx/h/VWvUQEYNEGnq+znx/h/VRHs58f4f1VPUQsQ0Zp7/AIa/ifh/VUb2b+P8P6qepECOaINOx7OfH+H9VQeznx/h/VT1EBMKINOv8OfxPw/qqD2b/ifh/VTOJBITUmnR9mv4n4f1UP8ADf8AE/D+qmaAmmiKcn2b/ifh/VRHs5/E/D+qmaB//9k="/>
          <p:cNvSpPr>
            <a:spLocks noChangeAspect="1" noChangeArrowheads="1"/>
          </p:cNvSpPr>
          <p:nvPr/>
        </p:nvSpPr>
        <p:spPr bwMode="auto">
          <a:xfrm>
            <a:off x="685800" y="-1871663"/>
            <a:ext cx="26098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6" descr="data:image/jpeg;base64,/9j/4AAQSkZJRgABAQAAAQABAAD/2wCEAAkGBhQSERUUExQUFRQUGBcXGBgXGBgXFBcaGhwXFxcYFxgXHCYgGBkkHBUUHy8gIycpLCwsFx4xNTAqNSYrLCkBCQoKDgwOGA8PGikkHSQpLywsLCwpLSwsLSkqLCkvLCwsKSwpLCwsKS0pLCwpKSwqKSwsLCwsLCkpKSwpKSkpLP/AABEIAQ0AuwMBIgACEQEDEQH/xAAaAAACAwEBAAAAAAAAAAAAAAABBQACAwQG/8QAQhAAAgECBAMFBAcGBAcBAQAAAQIRAAMEEiExBUFREyJhcYEGMmKRQlKSoaKx4hQjY3KC0RbB4fAVMzRDU7LxwiT/xAAaAQEBAQEBAQEAAAAAAAAAAAAAAQIDBAUG/8QALhEAAgIBAwMCAwkBAQAAAAAAAAECERIDITEEQVETYSKBkRQycaGxwdHh8GIF/9oADAMBAAIRAxEAPwBAxoE0SaFfojBWjRqGqUFCrUDVADRipUihSRQirE0BQEiiKBNGgBRqTUoAU29pU79pvotYskHrCBT5aqR6Urim2Ls58HZuiT2TPZfwk9oh8JzOPSuctpJgUGiBUIoiugABQC1arKhJgAnwAmlgoFoxXYvB75Eizdjr2bf2rnvWWQwysp6MCD8jWck+AZRUmjFCqQY4XgV24oZApBmO8oOm5gkGKK8CuEwMhOTtPfWMuomZjlXR7Kn9+P5Ln/qans43fuTJAs3NJ5RsDyr52pq6kXPdbJPjzfuaUU6F9nh7MjuAMqRmMgROg0Jk+ldA4BchT3ALmqTcQZvKTXdhXQ4XE5FZf+VMsG+l4KI51rilU4XDrkZrjI4tkHY5xuOdSXUzyrj4q/K/JVFHnCnI0MtWK0K+iYKxUijFCqUIFArQq1AArUijQoCVaqTV6ABFMODcSFpyrjNZuDLcXqPrD4huDS+hWZLJUyjy77NAmbOIsOhmM1wW38mVog1meBomt3EWgN4tntXPh3dB6mlHKjWMZeSDAXrFtyVttdXLA7U5e91i2dR4TQw3G7tu21tGCK++UAMfDP70eE1wUBWsF3B0txC4d7lw+bsf866cPx24AFeLtufcud4f0k6qfI0tijRwi+wG/EMFYcZ8MzSSAbLAm4CfqEe+PvpVkqWrpVgVJBBkEaEHkRTKzxhQsNYtXG1lmBzNrMmDvWacfcC3DYxkJKFlMbgkT4SK0t4x1JKuwLbkEgnrMb0xwuHtnB3LhQF1YIGlvpQdpiRrXJwjhhv3RbGk6k9ANzXL1dNqbktls/kKexhaxbqpVWYK3vAHQ+Y51snFbwAAuOABAAY6eVdeIxFhLuVbQe2pglmbO0aEgggL4aVrjuGLauW3UZ7N2CoadRIlWiNdaw9WDrKPO6ut/wC68mqYkJoTXpvavgyJFyyq9kJRgs91wSDmn/enjXPiMILzYa3btojXEBYgEakkExOwCzTT6uE4qaWzv5V5Di06EBqE09xOJw9p2tiwtxVOXMzNnYjQkEGFHQVMNh8OcYiKuezcyiCxlSwE6iNQa19p2ycXVX8v95GPuI6FPbuLs2bt9ewRxmyopJIUKSCc0zJ00plxV8PYe1//AD2yty3nOhJBIMRLRExWX1bTSwe/HHi/Jcfc8hUivRrbtDAdqbKm4XNvNLeebQ/6Vy8Ke3+z3y1pHdApVjM945dYMGNxWl1VpvF7Ou38hxE0VeK9Dg7VkYI3msqzq4t6s4DTBmAd4P3VmcDav2Xu2V7N7Wr25LKV+shOo56GourjbuLSTq+1jAQ0DXqBatjBW7osW2uM/Z65zMTrAbcwKR8RxCOwKWxbhYZRMZgTJE69N61pdR6jaUXs2u3YNUccVavQezeFtPZvs9pWa0udSc0nQ6GCNO6PnWeLwdtsKmJW2EIcoyAtkeNZEmRtB1rL6uK1HBp7Ou3LVoYbWI6lesxuAw4xFqz2MC6qnMHfMC87AkggabiuXg/CrXb3rV1c/ZhyCGZfc8jz/wAqwuug4OVPi/ldeS4HnBRimOFv2AhL2i7ltBnZVVY6jczNMePYGzatWot5LzgOy52YKvQzzP8Aka6vqUpqDi9/w/kzjtZ54CpXp+JJaS3YZMNbJuoXI/eGIiYhttTSDG3UZyUXIpiFmY0Ej5zU0ep9VWouvl2+YlGhtwzDO+AvBUYk3FiASTGWdPChwIthL1u5dUqtzMushhEd4gjaY++kKYhhoGYeAJHyg1VrpO5J8zNYfTSecW1jJ378UTLgaY3gt4XSBbZgzEqVGZWBMggjSmXFb4JwuHU5mtZQ0a94lZURvEV5xcQwEZmA6AkD5VVHIMgkHqND91aehKWLk18PG3eqGR6QcTNjFX0vAmzcdw6noSYcekelbYm5bwuMw5Bm2qLrv3Wz66b+9Xlrl9m95iY0EkmPKaDuTEmY0GuwHIeFc/sSfL5VP32q/wATWY6xfBH7czbuPbdyQyCQysZBBgjnzrstcKWxxG1btlmyspJMeJO3KIrzq4pgIDsB0DGPlVEusDIYg9QYPjrW3oaslTltTX9jJeDq4yp7e6NZ7R/zNOvbKyR+zkhgOxUExpI5edeaN0k5iST1nWes1Z8U5EFmI3gsSPvNbehLLTlf3f3RL5PQYGw17h727fee3dz5R72UjcDzn5GuRMG1rD3u0UobnZqgbQtDZmIB10AGvjSlLhBkEg9QY/Ko90tqST5kn86yunkm1axcr9+37ouWx6PCWmPDLkAn98Dsdu7MVXhdvsMLfuXO6bym3bUiGbqY6f2pFax1xYCu4jaGIA8oOlVv3mYyzFj1Jk/fWPssnlFtYuV+/bb8i5I9bgcVdtcPtvaBkXifdLSuvKNp515riWDe2wziGcdpHMBidDO21ZpjrgAi44A2hmEeWulZ3HLGWJJ6kyfma1odPLSnKW27b99+PoHK0ek9kGYWcUVmRbBB31Gf0pHi+I3LoAdiwHujQAT0AEVnZxTp7rsus6EjX0NZKTMjf7/nWodNjqT1HW/HttRHLZI9/exbri7NptLdyyFGgBDZSO6wEgyBz50j9mMM637ykHMtq4GnkdN/GvP3L7GJZjGupJ/Ojaxbr7rMs7wSJ843ryx6Bx03BNW0lx4fJp6m9jr2R4T2t7Ow7lrvHTc7gePX0rn4uLt1rl9lYLmC94FdDOUAHfQUvs424k5XdZ1MMRJ66GpdxrsIZ3YbwWJHyJr0ejqes9S14Xsu/wBTOSqj1eOxV63hsMLakh7RVhlJ3AA1iQdeteUx2Fa1cZG95dDG2wNXHE7v/kufbb+9YO0mSSSdydT8zWen6eWjfH+ZJSTOaa7bODELmks+qqsDTUSzHYaHlynSuWxgh7xgAaZjqfIdfT1p3hra5FViQzqdYAZbSyzaTu0MB4eBr2ORyYpxASYSfEzIPloIFZgU2OFtkZoHdEm2JDSxy20JmTp3ifGK2fAJI7qyP3ehIV7p3jXRE5kdPGmYTEcVrZw0gsTCjc7mTsAOZ0Na4+2obu+7pHKYABaOQJBIFWs2iyhcrnvEjKJmQBGvkNfOtXsUztWUaTDBV3OYE67ACNSddJ5HpWWKtZTA2gEeIIkGu/Hd4ratwQm5GxbYmfqjaT4nnXQMOjFYg6BFJ91UtgdpdYc5JMD/AErOVbixFXThcGXDHQKoksducDz0pkMBmZzbSCyyiblQxCrmn6bAk+G9WxSILHZrBAOh+s4jtLhP1Boi9armWxJQiiaIFbKQCoK7+H4RMj3buYomVQqkAszTAkgwIUkmK6DYs32C2Ee2+sKz9oLkCco7oIbTTkdtKw50wKKuBUK6wflTDhWGTLcvXBmW0FhJjO7EhQ3MJoSY6Ac6spUrBlguD3rv/LtO88wpjpvtXTe9lsUoJNl4XeIaPPKTWeK4/fcZTcYLEBF7iAdAqwIrnwHELllw9tirDWR/n1HhXP4+dgYR4VUrXoMVxK3jCA9tLV8xFxdFdiYi4Po/zcvKkl6yUYqwhlJBB3BG4rUZXs9mDKKtFACjWyAqwt0VtEkACSdABzJ5V6dsXh8N+5ewWdAA5J+kQCw9CSPSuc548EZ5hMQsLKlsk6TCmSTJ58/WBVLmKYtmJOY8xp4aRsI0isQaM1uiF1unWCdd9d/71Y3mJBLGRtqdKyBo5qtFNGedTrVhiWiJMbem8TvHhWVAmlFNWvsRBYkdJMUEvsNmIjXcjXrWZNClIGpxTxGZo394xP8Aeq9qYiTG8Tp5xVCa1TDsdlY+QJpsimdGrXbDL7ysvmCPzqk0sDXgvEUQPaurNq8AGIEupE5XXxEnTmDVcZw17DC4jBkkZLts6TuJ5o3gdfOlmau3hnEntOCh3gMsSrifdZTowNc5RptoG2PcXpuqIbu9rLL3nMyyLvlMa9DWGAx5tk6KysIdWEqwkGDzmRoRqK7ePIMPjbgs90I8qN4kAka8tSNazuGxeggiw5jMCCbPiykSV/lg771E1ittgFsFbvE/s+YHUi05BYgawjD34HIwfOltNcDhls30dr1opbcMSjZicpmFWJk7agDxpbfugsxAgEkgdJO1WL7dgUFP8JetYpOzvMtu8oAt3SIDgaZLpHPoxrz80VqyjYOvHcOuWWK3FKkfZPip2YeVYAa+Jpjw32ju2l7PuPbJnJcUOs+E6j0rqf2reB2VqxZYbtbtqGPqZy+lZufFENsFgxg07e7Hb/8AassNRP8A3HB2A1gdYpBiLzOxZiWZjJJ3JNC7eLEsxLE6kkyT5zVJqxhTt8kOaKIoCjNdASjQorVKQ0AKJFSgL4ewzsFRSWJgACSaaX+HWsMYvntLkSbdtoVfC5c6+C/OtjcGEsFR/wBRfQZj/wCK22oUHfOw1PQRSGue8/wKOH9pnAi1btWB/DQZvttLfeK5W4/iCdb93WJ77Dy2NcBoVpacV2A0b2kxJ3v3D4FiR8jVrntNeYQxQ+Jt2yx8yVk0qimGE9n79xc6WmK/WMKvoWIB9Ky4wXNAunF10z4ew3WAyE+qMI+VaW+Oqhm1YtW3BlXOe4yxzGckT4xpWOK9n79tczWmy/WWHX7SEil4NFGEuP1BpculiSxknUk7knck1Suvh3CnvE5AAF1ZmIVEHVmOgrvb9lsGIOJYbnMUsz0EDM4210FVzSdICYVJprb4vZiGwlo6aFXuqR4yWNBOH27qE2SwuKCTabUkDUm2wAzR9UidOdTPyqAsmiKqagrYLA61aaFmyWIVQWJ2ABJPoKZN7N4kRNi7qJ90z8t6jklyyC+pRe2VMEEEbgyCPMVWBVJZhRFCaIoCUagNSapQGtMMgLqDsWUHykTVamaPTWjA09q/+sv+Dxp4QB9wpSKce1F1XvC8sRfRbmnJoyuPCGU0mDVjT+6gShFWJru4HbVsTZVwCpuICDsRmGhitN0rKdtyMIqjKDiGVXLNqLIYSoVTobkGSTMSIHOlOIxTuZdmY/ESfzrp45fZ8RdLmWzsDpGxgadIAFcNZhHa3yDfCY+5abNbdkPVTFehwVu3i0e5iFNo2xLX7YAVtoUpsbh+H5UnwHDMwNy4SlpdSY7z6xltzu2/gI1o8U4qbuVVGS1bkW0GwHU/Wc8zWJLJ1H6g7eO2LoEKB+zAynZHNaHizDd+ubXyFIiK7OH8WuWSTbYrmEMNCGHRgZB9a6BxW209rh7bfEk2m8+73T9mtRyjtQFVMOCWHa8hSRlIYsNkUasxPIATW/7ThAP+TeJ6G8oX7rc0MZx5mTs0VLNo7rbkZvF2Jl/WjblskDhx7qbrlPdLMV8iTGnlFYrRoCulUiD7iuN/Zz2FgsmQRdcaNccwTJ3CCYA9aS9q0zJnrJn5009otbouDa7bt3PUqA34lalkVygljZBxgcScSeyvS7lT2T7uGAJCk/SUxEHYxFJSKe8MwrYYi/dBQqCbato7sQQpg6hRMknypKxkk9aQ5ePBDnmiBWD4pVMalvqqJPyG3rFRS7fAOWzN+UD763YOipFVW2B92syatWikoEUSalCjDA3Ee0bLwGnNbcnQExKN0UxvyNcN/CsjFXBVhoQRBHpVBTXCceZVFu4iXrf1XEsB0W57yjyNYacd0BSRUUxThnwbkd2/aneCtxQfAHKSPWsjhsNJ/fXSBsOyAZvUvA8/upn5TKb8Tsrft/tKe9tfQfRblcHwt9xnrWWG4SETtb5yroUQ6XLvl9VfiI8q0w/GEsEHDowbYtdIaRppkWFjlrPpXXxPDrjGN7Dklzq9ljN1SNyknvp0A1G0VytrZ7LyQXcZ40cQy91baW1yoi+6o8J5nrS40WWDHTeotd4pJUigFSKNSaoBRFdOD4dcumEUt1Oyj+Zjovqa624MAYa/hxpJ75aPsKZPlWXNICyKvYw5dgqglmIAHMk7CmNvCYZW795mHPs7Z/NyPyrZeNW7QjD2cjajtXbPdH8ugCeYrLm391EKe0AC3RaBB7FEtmNswEvB595mrTgKHLea2JvKgKRqVE99lH1gOmo1pOTWljEMjBlJVgZBGhB8KmDxoAu3WYyzFj1JJJ+dVy0x4yAxt3MuU3UzsBoM2ZkJUcgcsx4ml1ai7RDjt2gBAAA8Nq0igBRmtkLTRFCpFCkqEVIqRQEoRQFGKpQVBUqRQBqIxBkHXlGlVo0A1HH2cZb6JeHVu7dHlcXvfOaxmwzf922OQ7tyPUlK4KIFYwS4KMETD97M94690BEWRGpJLHLB5a0UxtlR3bGZtdbjlh4HKoUdd5peKk0w8sh24ri926oRm7q+6oAVRy91QBUHDbgiUKzsX7gOk7tFb37K2LYDAm+wVvC0p1GgM9psddADXFiMS1xi7sWY7kmSfU1mP/PANLXD3YgKuYsuYBSCYmNhsdNt6wdIMHQjcHcefSgDXQuOaFDQyrMBtR3t/H1rW6BgBXTg8C11sqCY1JPuqBuzHko61u2OsZ1YYYACcy9o5Vumu4jzoYrizMCqhbVskfu0EL4Tzb1JqXJ8IhOLX1ZwtvVLaqimIzATLR4sWPrXDUqVUqVEMBRUVW3cBAPIiayOLH0AX/l29WOnyJq2Dpql2+q7mOnMnyG59KzZHbchR0Tf7R/yAq9nDquwidzzPmTqalt8FKi6x2UqNdW3n+X+5FBLHNiWPjsPIDQVuTQq15BCKrNGajGrZolQ1U3FB3FWqKSfAaa5JFQmjQrRCCrVRXH+/wDfhVgahQA1vgLWa4iyBmZRJ2EkCT4VgDVleNRuNRR8A6+LXGa/dLHM2dpMQCQSNByGm1c4ptxDDi+O3sg5om8g3VubgfUbfTYz4UqFYg7RAGoK6uH8MuX2K21mNSZAVR1ZjoorrTEphyezy3Lv/kI7iEc7QPvH4mHkOdHPsuQVt8KVDOIY2gRIULmunp3ZGWfiIrb9rwqrC2Hdte9duQPA5bcfnSm7eLMWYlmOpJMknxJ3NAGpi3ywNUx2HYRcw+X4rTsCP6bhIPzFdA4BabVMXZynbPmVx4MsGDSM0c9RwfZmRNhMKO8jktkIgHRcp1HdGnUaztTACuW8MtxG5HuH11X79P6q6ZrUUlsUvUFVNAVstF4oRUo2rWZlUcyB89KjairZaOfFYoW0LHkPU0NwGOunjrMfWNOfaP2PDqEw6hmKyxfUaEQV10YydtIrzfFcFdwzICogkDfMBHME6DRT72or4kf/AENHqJNrtxf60ehKWmd3aLPUmdtyeetWe6F3IA8dPlWCK56IOg1b5nQfI+daJZA1A16nVvma+vpqSVbfSjlNpu0TtGb3RHi2g+W/5VZLZ0kyd+g58h/rRmoK6UYLBaM1WhNUF6gqtDNVB0WLzIQysVYaggwR6imC8bJ1e1YuHfMyd71ykA+tKBVwaw4p8gYYvjF24oQsFQahEARPsqBPrXFNUqTVUUuAXNEVSasDVIXqEVWpUIcd+znUiYkb9DyPoYPpUw17Mqnnz8Dsw9DIrSue2Mtxl5P3x57P/wDk+pqcOynTVgtcxxqzCy56KJjzOw9TUi425CDoO83zIgegPnTJdim128F3IAPXn5da34alx2z27ZIQgyxyTuQANydDvGk61yJYVdQNebHVvmdad8Axg0UmDqYP1Tv6nQHoK8XXy1VoS9Pk1Gk/i4OvF8dNnDvcJOcwu3eUnYRGkAk69aTXfaEpYOWGa44Us8sNjLMDvoB864fbnj5uYjslGQIIYg964WgwdRoBt4k1ze014J2UEzcUOSBpoIEgbsSY08K/L6PTqKUnGrduvC7HryUk23wjrtXJ8DzHTy8KuuuvLUTy03pF/wAQuRA0K/WGQiJ0iTHjPStuGe0cHs0VDPdDgElupC6tJgnuxvX6jQ6v1ZYQXHNnkbiotj6xgnf3VPlz9BufSuwezd4CXC2wdjcZUHyJn7qH/EnBBkIfDub/AAIc3zJrnfFnkx9FC6yZ1mYr13N8GU7OpuAEGDesSejs3zyqY9aNr2eZiQL2HkGIN0AnykClxxTE++0+Z/vQN9o94wfGaVPyUYX/AGbvrJyZwNSbZW4AOvcJMUsZYrot49gQTEjSR3G+0kSdOc13rxhXgX1N1YidFvLtqLkd7no00uS53ApBoxTK7wXMrXLDdrbGpERdQfGnT4lkeVLZraknwCCjFAVYVSEozUmoBQhapUmhNCHF27N7q/1P3R6D3j93nWGNwndDsS5Q5o2WPpjKPhnedq76MCsONrcpWQBoNPAfkBWZxQ5q45+639qGB0BQ7ocv9O6/cQPStGVjOoXxiTHrpWWpSXwuvkaQcYyMS1sXcqgdwqd9Nc0eIgfnsFWFYHPcvDK8kq2uZQCYAAGkbePOmd20WtdkzsylgxnQmOXdjSuixeCW+zCJlIggg6iCAN45n5mvkS6DX1I4ym9nt+Hk7x1FF7I8pj+ILdVjce12mihhm7wE94ysAwdNfyrG296/btoqXLjWj3XUQQOQJ9BqY2r1lpUUd23bWARIXka1OMIH0RHOBy8TqK9EehlzN2c8vCo82PZfEOM15ginVgpBkzzYSCee53pvgeGW7A7sknpy6anU/wDyo2PLGVDXD9Y6L9o7+k1GtFveYgdF0+Z3+UV69HRjpr4TBvdxiggAKCRsBJPKdZPWq/6+fhQW2BtpVhXpQoEVYUBRFUANWmqxVoqA2wuKa24dGKsNQRoRTe32OK0aLOIP0yf3V1ifpiP3bHqNJ5Ckc1asyje/cG2NwD2XKXFKsOR/MHmPEViKY4XixCi3dUXbQmFYwV/kfdOsbeFb2OEW709jdVW37O8cjeSv7rcunlWc6+8BSBUruxfA79sZntOF070Suu3eEitbHs9dKC4wFu2dmuMEHmAdT6CtZx8ko4LaFiAASToANSfAU1/Z8Pb7lztGddGKRlnmB5belZ2setgEWhN0yDd+rrH7ocpH0jrrsKVlprDuXsjLMgKNQijFdDRy3O7cVuTdw+Y1Q/8AsPUV01nirGZCNtJB6EaqfQgVhZ4gHAKKzEjWNFB5gsdN+k1i0nRTrmsbt9V0J1Ow1JPkBrVDYdvebKPqpofVzr8gK0tYZV90ATv1Pmdz61q2+AZdo7bDKOrat9kbep9KH7GCZaXI+tsPJdh8q6SKgq4+S0CgRWiWyTA3PStUwRaYIMdJ8dAY1Oh08KtpBnNRJqFagoCCpUir2rJYgASTyoClWmiyQYO40q64Y6TAnYcz5AAmlgzy0RV7tgqY0PPTUfOoLJiYMdeXzpYK1KOWtUw5InQDqdp6DqfKhCq3DESY6Tp8qBcnck+etaXcKVAJiD/957aEGs8tTYhDQitGtERIInaaoyxoZFCMxu3lXc+Q3J8gNT6Vn2jt7q5R1ff7AM/MitbWHVdhqdzzPmTqa0ArG4Ob9hB98lz0Pu/ZGnzmqWe5cZeTd9fuDj55T/Ua7YrjxwgBx9Ayf5To/wB2v9NGktynSRUqUK2UFQmi1VaqU2w51O2oIMmN94JrvTFqCFEBUUx8THQmd415akDlNKS0c6yXFBvdBbxHu/aOh9JrDSIx6r2wSQRMlQZlip3Y8gxggdM5PIVQJa7wlQDlEjlJksJ6bR0Anc0pSef/AM/vV5piKGN1LeUlYB2A3O8+pgan+9HhzqqkEwzysjdRpsPEn8Mc6WA1vZvldt+vTxo47E7HRxKyobKoAI31mCeU+A0883hWuYDMe7nICjvCFEQWHTQQPPwEriKFWgM7PZFQCQcojUkA6lj4xLfJDzIjVLVrQFgwHKY3zEnTTMQFA6TrtSnLUFTH3FHfirdsL3YzTuD84nlrAPRZ50cNcUZS4BCgwJBknkRv5+A8q4qlKA2GJUgFspYd/XbOTtA5Duz1ywPCZbRIJImACQYJ0kn+Y+7r8RPKlNSpiSho3ZxOkwO7nMbgBZ6DVvkBMGl9xgST4n/etUahVSoFRVq7sBwI5ADckiVnLvlJWfe8K3HA9ffH2f1VhakWUUkVVlBFOv8AgPxj7P6qqeBfH+H/AFq5plPN4FiAUO9s5fNd0P2SPUGuoGmT+zsXQQ47ykHu75TKn3vib51z4XgT3VDG7lU/RVIPqxYn5RWVqpbAX3sUq7mCdhux8gNazNx291Qo6vv9kf5kU+s+yqoO6wE793U+ZLSfWtf8O/GPs/qq5p8sHnDgxMuS5+L3R5KNBW808/w78Y+z+qj/AId+P8P6qqnFFEU1Aaef4c+P8P6qK+znx/h/VWvUQEYNEGnq+znx/h/VRHs58f4f1VPUQsQ0Zp7/AIa/ifh/VUb2b+P8P6qepECOaINOx7OfH+H9VQeznx/h/VT1EBMKINOv8OfxPw/qqD2b/ifh/VTOJBITUmnR9mv4n4f1UP8ADf8AE/D+qmaAmmiKcn2b/ifh/VRHs5/E/D+qmaB//9k="/>
          <p:cNvSpPr>
            <a:spLocks noChangeAspect="1" noChangeArrowheads="1"/>
          </p:cNvSpPr>
          <p:nvPr/>
        </p:nvSpPr>
        <p:spPr bwMode="auto">
          <a:xfrm>
            <a:off x="307975" y="-1638300"/>
            <a:ext cx="26098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8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Motivation, and use cases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Example spatial networks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Conceptual 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Need for SQL extensions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CONNECT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RECURSIVE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Storage and data structures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Algorithms for connectivity query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Algorithms for shortest path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16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ppt\rfs8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8400"/>
          <a:stretch/>
        </p:blipFill>
        <p:spPr bwMode="auto">
          <a:xfrm>
            <a:off x="1524351" y="1588289"/>
            <a:ext cx="2053880" cy="219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Networks: Three Examples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60758"/>
            <a:ext cx="1295751" cy="802939"/>
          </a:xfrm>
        </p:spPr>
        <p:txBody>
          <a:bodyPr/>
          <a:lstStyle/>
          <a:p>
            <a:pPr marL="0" lvl="1" indent="0">
              <a:buNone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Road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Network</a:t>
            </a:r>
          </a:p>
          <a:p>
            <a:endParaRPr lang="en-US" dirty="0"/>
          </a:p>
        </p:txBody>
      </p:sp>
      <p:pic>
        <p:nvPicPr>
          <p:cNvPr id="26626" name="Picture 2" descr="C:\Users\xuntang\Desktop\figure\7\7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797" y="3893583"/>
            <a:ext cx="3544180" cy="189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C:\Users\xuntang\Desktop\figure\7\7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343" y="1588893"/>
            <a:ext cx="3270435" cy="353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66887" y="4169991"/>
            <a:ext cx="1157464" cy="67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 defTabSz="914400">
              <a:buFontTx/>
              <a:buNone/>
            </a:pPr>
            <a:r>
              <a:rPr lang="en-US" altLang="en-US" sz="2000" kern="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River </a:t>
            </a:r>
          </a:p>
          <a:p>
            <a:pPr marL="0" lvl="1" indent="0" defTabSz="914400">
              <a:spcBef>
                <a:spcPts val="0"/>
              </a:spcBef>
              <a:buFontTx/>
              <a:buNone/>
            </a:pPr>
            <a:r>
              <a:rPr lang="en-US" altLang="en-US" sz="2000" kern="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Network</a:t>
            </a:r>
          </a:p>
          <a:p>
            <a:pPr defTabSz="914400"/>
            <a:endParaRPr lang="en-US" kern="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05094" y="1608407"/>
            <a:ext cx="1400361" cy="66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 defTabSz="914400">
              <a:buFontTx/>
              <a:buNone/>
            </a:pPr>
            <a:r>
              <a:rPr lang="en-US" altLang="en-US" sz="2000" kern="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Railway </a:t>
            </a:r>
          </a:p>
          <a:p>
            <a:pPr marL="0" lvl="1" indent="0" defTabSz="914400">
              <a:spcBef>
                <a:spcPts val="0"/>
              </a:spcBef>
              <a:buFontTx/>
              <a:buNone/>
            </a:pPr>
            <a:r>
              <a:rPr lang="en-US" altLang="en-US" sz="2000" kern="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Network</a:t>
            </a:r>
          </a:p>
          <a:p>
            <a:pPr defTabSz="914400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18113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Network Query Example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47335"/>
          <a:stretch/>
        </p:blipFill>
        <p:spPr bwMode="auto">
          <a:xfrm>
            <a:off x="202582" y="1732068"/>
            <a:ext cx="237744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580022" y="1752600"/>
            <a:ext cx="6408756" cy="377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lvl="1" indent="-457200" defTabSz="914400">
              <a:buFont typeface="+mj-lt"/>
              <a:buAutoNum type="arabicPeriod"/>
            </a:pPr>
            <a:r>
              <a:rPr lang="en-US" altLang="en-US" sz="1800" kern="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 shortest path from a start-point to a destination</a:t>
            </a:r>
          </a:p>
          <a:p>
            <a:pPr marL="457200" lvl="1" indent="-457200" defTabSz="914400">
              <a:buFont typeface="+mj-lt"/>
              <a:buAutoNum type="arabicPeriod"/>
            </a:pPr>
            <a:r>
              <a:rPr lang="en-US" altLang="en-US" sz="1800" kern="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 nearest hospital by driving distance </a:t>
            </a:r>
          </a:p>
          <a:p>
            <a:pPr marL="457200" lvl="1" indent="-457200" defTabSz="914400">
              <a:buFont typeface="+mj-lt"/>
              <a:buAutoNum type="arabicPeriod"/>
            </a:pPr>
            <a:r>
              <a:rPr lang="en-US" altLang="en-US" sz="1800" kern="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 shortest route to deliver packages to a set of homes</a:t>
            </a:r>
          </a:p>
          <a:p>
            <a:pPr marL="457200" lvl="1" indent="-457200" defTabSz="914400">
              <a:buFont typeface="+mj-lt"/>
              <a:buAutoNum type="arabicPeriod"/>
            </a:pPr>
            <a:r>
              <a:rPr lang="en-US" altLang="en-US" sz="1800" kern="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Allocate customers to nearest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41099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Railway Network &amp; Queries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555" y="1550020"/>
            <a:ext cx="4668643" cy="4088780"/>
          </a:xfrm>
        </p:spPr>
        <p:txBody>
          <a:bodyPr/>
          <a:lstStyle/>
          <a:p>
            <a:pPr marL="457200" lvl="1" indent="-457200">
              <a:buFont typeface="+mj-lt"/>
              <a:buAutoNum type="arabicPeriod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 the number of stops on the Yellow West (YW) route.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List all stops which can be reached from Downtown Berkeley (2)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List the routes numbers that connect Downtown Berkeley (2) &amp; Daly City (5)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 the last stop on the Blue West (BW) route</a:t>
            </a:r>
          </a:p>
          <a:p>
            <a:pPr marL="342900" lvl="1" indent="-342900">
              <a:buFontTx/>
              <a:buChar char="•"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1" indent="0">
              <a:lnSpc>
                <a:spcPct val="60000"/>
              </a:lnSpc>
              <a:buNone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1" indent="0">
              <a:lnSpc>
                <a:spcPct val="60000"/>
              </a:lnSpc>
              <a:buNone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6" name="Picture 3" descr="C:\Users\xuntang\Desktop\figure\7\7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47" y="1538868"/>
            <a:ext cx="3941956" cy="426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eft Arrow 6"/>
          <p:cNvSpPr/>
          <p:nvPr/>
        </p:nvSpPr>
        <p:spPr bwMode="auto">
          <a:xfrm>
            <a:off x="3813717" y="1951463"/>
            <a:ext cx="758283" cy="156117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" name="Left Arrow 8"/>
          <p:cNvSpPr/>
          <p:nvPr/>
        </p:nvSpPr>
        <p:spPr bwMode="auto">
          <a:xfrm>
            <a:off x="4036741" y="3592717"/>
            <a:ext cx="654205" cy="156117"/>
          </a:xfrm>
          <a:prstGeom prst="lef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672683" y="2888166"/>
            <a:ext cx="334537" cy="289932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41970" y="4040790"/>
            <a:ext cx="334537" cy="289932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28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River Network &amp; Queries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461362"/>
            <a:ext cx="8760178" cy="1470942"/>
          </a:xfrm>
        </p:spPr>
        <p:txBody>
          <a:bodyPr/>
          <a:lstStyle/>
          <a:p>
            <a:pPr marL="457200" lvl="1" indent="-457200">
              <a:buFont typeface="+mj-lt"/>
              <a:buAutoNum type="arabicPeriod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List the names of all direct and indirect tributaries of Mississippi river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List the direct tributaries of Colorado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Which rivers could be affected if there is a spill in North Platte river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6" name="Picture 2" descr="C:\Users\xuntang\Desktop\figure\7\7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919" y="1618788"/>
            <a:ext cx="5311414" cy="284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13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ppt\rfs8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8400"/>
          <a:stretch/>
        </p:blipFill>
        <p:spPr bwMode="auto">
          <a:xfrm>
            <a:off x="1524351" y="1588289"/>
            <a:ext cx="2053880" cy="219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Networks: Three Examples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60758"/>
            <a:ext cx="1295751" cy="802939"/>
          </a:xfrm>
        </p:spPr>
        <p:txBody>
          <a:bodyPr/>
          <a:lstStyle/>
          <a:p>
            <a:pPr marL="0" lvl="1" indent="0">
              <a:buNone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Road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Network</a:t>
            </a:r>
          </a:p>
          <a:p>
            <a:endParaRPr lang="en-US" dirty="0"/>
          </a:p>
        </p:txBody>
      </p:sp>
      <p:pic>
        <p:nvPicPr>
          <p:cNvPr id="26626" name="Picture 2" descr="C:\Users\xuntang\Desktop\figure\7\7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797" y="3893583"/>
            <a:ext cx="3544180" cy="189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C:\Users\xuntang\Desktop\figure\7\7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343" y="1588893"/>
            <a:ext cx="3270435" cy="353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66887" y="4169991"/>
            <a:ext cx="1157464" cy="67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 defTabSz="914400">
              <a:buFontTx/>
              <a:buNone/>
            </a:pPr>
            <a:r>
              <a:rPr lang="en-US" altLang="en-US" sz="2000" kern="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River </a:t>
            </a:r>
          </a:p>
          <a:p>
            <a:pPr marL="0" lvl="1" indent="0" defTabSz="914400">
              <a:spcBef>
                <a:spcPts val="0"/>
              </a:spcBef>
              <a:buFontTx/>
              <a:buNone/>
            </a:pPr>
            <a:r>
              <a:rPr lang="en-US" altLang="en-US" sz="2000" kern="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Network</a:t>
            </a:r>
          </a:p>
          <a:p>
            <a:pPr defTabSz="914400"/>
            <a:endParaRPr lang="en-US" kern="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05094" y="1608407"/>
            <a:ext cx="1400361" cy="66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 defTabSz="914400">
              <a:buFontTx/>
              <a:buNone/>
            </a:pPr>
            <a:r>
              <a:rPr lang="en-US" altLang="en-US" sz="2000" kern="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Railway </a:t>
            </a:r>
          </a:p>
          <a:p>
            <a:pPr marL="0" lvl="1" indent="0" defTabSz="914400">
              <a:spcBef>
                <a:spcPts val="0"/>
              </a:spcBef>
              <a:buFontTx/>
              <a:buNone/>
            </a:pPr>
            <a:r>
              <a:rPr lang="en-US" altLang="en-US" sz="2000" kern="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Network</a:t>
            </a:r>
          </a:p>
          <a:p>
            <a:pPr defTabSz="914400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769665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Motivation, and use cases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Example spatial networks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Conceptual 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Need for SQL extensions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CONNECT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RECURSIVE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Storage and data structures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Algorithms for connectivity query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Algorithms for shortest path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16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Models of Spatial Networks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94624"/>
            <a:ext cx="8610600" cy="4044176"/>
          </a:xfrm>
        </p:spPr>
        <p:txBody>
          <a:bodyPr/>
          <a:lstStyle/>
          <a:p>
            <a:pPr marL="457200" lvl="1" indent="-457200">
              <a:buFont typeface="+mj-lt"/>
              <a:buAutoNum type="arabicPeriod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Conceptual Model</a:t>
            </a:r>
          </a:p>
          <a:p>
            <a:pPr marL="857250" lvl="2" indent="-457200"/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Information Model: Entity Relationship Diagrams</a:t>
            </a:r>
          </a:p>
          <a:p>
            <a:pPr marL="857250" lvl="2" indent="-457200"/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Mathematical Model: Graphs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Logical Data Model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Abstract Data types 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Custom Statements in SQL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Physical Data Model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Storage-Structures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Algorithms for common operations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9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Motivation, and use cases</a:t>
            </a:r>
            <a:endParaRPr lang="en-US" sz="2400" dirty="0">
              <a:latin typeface="Microsoft Sans Serif"/>
              <a:cs typeface="Microsoft Sans Serif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Example spatial networks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Conceptual 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Need for SQL extensions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CONNECT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RECURSIVE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Storage and data structures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Algorithms for connectivity query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Algorithms for shortest path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47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Roadmaps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594624"/>
            <a:ext cx="4416778" cy="404417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Many Concepts, e.g. </a:t>
            </a:r>
          </a:p>
          <a:p>
            <a:r>
              <a:rPr lang="en-US" sz="2000" dirty="0"/>
              <a:t>Roads (or streets, avenues)</a:t>
            </a:r>
          </a:p>
          <a:p>
            <a:r>
              <a:rPr lang="en-US" sz="2000" dirty="0"/>
              <a:t>Road-Intersections</a:t>
            </a:r>
          </a:p>
          <a:p>
            <a:r>
              <a:rPr lang="en-US" sz="2000" dirty="0"/>
              <a:t>Road-Segments</a:t>
            </a:r>
          </a:p>
          <a:p>
            <a:r>
              <a:rPr lang="en-US" sz="2000" dirty="0"/>
              <a:t>Turns</a:t>
            </a:r>
          </a:p>
          <a:p>
            <a:r>
              <a:rPr lang="en-US" sz="2000" dirty="0"/>
              <a:t>… </a:t>
            </a:r>
            <a:endParaRPr lang="en-US" sz="1800" dirty="0"/>
          </a:p>
          <a:p>
            <a:endParaRPr lang="en-US" dirty="0"/>
          </a:p>
        </p:txBody>
      </p:sp>
      <p:pic>
        <p:nvPicPr>
          <p:cNvPr id="1026" name="Picture 2" descr="C:\Users\xuntang\Desktop\pics\dinkystreets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69861"/>
            <a:ext cx="4343400" cy="420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865867" y="2269266"/>
            <a:ext cx="1706133" cy="635620"/>
            <a:chOff x="2832410" y="2241395"/>
            <a:chExt cx="1984915" cy="635620"/>
          </a:xfrm>
        </p:grpSpPr>
        <p:sp>
          <p:nvSpPr>
            <p:cNvPr id="4" name="Oval 3"/>
            <p:cNvSpPr/>
            <p:nvPr/>
          </p:nvSpPr>
          <p:spPr bwMode="auto">
            <a:xfrm>
              <a:off x="2832410" y="2241395"/>
              <a:ext cx="646770" cy="635620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" name="Left Arrow 5"/>
            <p:cNvSpPr/>
            <p:nvPr/>
          </p:nvSpPr>
          <p:spPr bwMode="auto">
            <a:xfrm>
              <a:off x="3534935" y="2559205"/>
              <a:ext cx="1282390" cy="150541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</p:grpSp>
      <p:sp>
        <p:nvSpPr>
          <p:cNvPr id="8" name="AutoShape 2" descr="data:image/jpeg;base64,/9j/4AAQSkZJRgABAQAAAQABAAD/2wCEAAkGBxQQEhQUEhQWFBUXFxkZGBcYFxYUGBsYFBQYFxoYFhgcHCggHBolHBUXITEhJSkrLi4uGB8zODMsNygtLisBCgoKDg0OGxAQGywkICQsLTQwMCwtLCwsMCwsLCwsLCwsMCwsLCwsLCwsLCwsLCwtLCwsLCwsLCwsNSwsLCwsLP/AABEIAOEA4QMBEQACEQEDEQH/xAAcAAEAAgIDAQAAAAAAAAAAAAAABgcEBQECAwj/xABPEAABAwIBCAQHCgsHBQEAAAABAAIDBBEhBQYHEjFBUWETInGBIzJCUnKRoUNic4KSk6KxssEIFBczNVNjs8LS0xUWJDRUg5R0w9Hw8aP/xAAbAQEAAgMBAQAAAAAAAAAAAAAABAUBAwYCB//EADkRAAIBAgMECAUDAwQDAAAAAAABAgMEESExBRJBUSJhcYGRobHREzLB4fAGFEIjM1JigrLxJJKi/9oADAMBAAIRAxEAPwC8UAQBAEAQBAEAQHBKAjmVs+KOnuDL0jh5MQ6Q9hd4oPaQtE7inHj4FlQ2TdVs1HBc3l9/IieUdKUhwgga3g6Qlx+S232io8rx/wAUW1H9PwX92bfZl5vH0I/WZ810nu+oODGsaPXYu9q0u4qPiWFPZNpD+GPa2/t5GqmyxUP8aomd2yyW9V7LW6k3q34kqNtQjpCPgvYxXzOdtc49pJXnFm1RitEcNlcNjiOwkJiw4p6oyYcrVDPFnmb2SyD2XWVOS0b8TXK2oy1hHwXsbSkz2ro9lQ5w4Pax/tI1vatiuKi4kWpsq0n/AAw7MV9vI3+T9KMzcJ4WPHGMmM+o6wPrC3RvJfyRX1dgU3/bm125+mBLMlZ/Uc9gZDC47pRqD5eLPapMLmnLjh2lVX2PdUs0t5dWflr5EmY8EAggg7CMQt5WNNPBnZDAQBAEAQBAEAQBAEAQBAEAQBAcOcACSbAbSgSxyRCM4dI8MN2Uw6d/nXtEPjeX8XDmotS6jHKOZeWmxKtTpVeiuXHw4d/gVzlrOOprCemlJb+rb1I/kjb8a5UGdWc9WdFbWVC3/txz5vN+PtgapayWEAQBAEAQBAEAQBAbHI+XKikN4JXMG9u1h7WHDv2817hUlD5WR7i0o3CwqRT6+PjqWHm9pKjksyrb0Tv1jbmM9o2s9o5hTad2nlPI5272FOHSoPeXJ6+z8uwnkMrXtDmkOaRcEEEEHeCNoUtPHNFDKLi8GsGd1kwEAQBAEAQBAEAQBAEAQGpzhzhhoWa0zsT4rBi9xHmjhzOAWupVjTWLJdpZVbqW7Bdr4IqHObO2euJDjqRbomnD452vPbhwAVbVryqa6HX2WzqNqsY5y5v6cvXrNAtJPCAIAgCAIAgCAIAgCAIAgCA3Gbucs9C68TrsJu6J2LDxw8k8x332LbTqypvIh3djRul01nzWv37H5Fv5sZ0w17eodWQDrRutrDmPObzHfY4KypVo1Flqche7Pq2sulmuDWn2fUbxbSCEAQBAEAQBAEAQBARbPPPBlC3UZZ87h1Wbmg+VJbdwG08to0Vq6prBalps7Zkrp70soLjz6l78PIp2vrZKiR0kri97tpPsAG4DgFWSk5PFnY0qUKUFCCwSMdeTYEAQBAZeTsmTVJtBE+T0RcDtd4o7yvUYSl8qNNavSorGpJLt9tSU5P0aVcmMjo4RwJ6Rw7m9X6SkRtJvXIq6u3beGUE5eS88/I3lPorit4SokJ941jPtay2qzXFkGf6gqfxgu9t+mBnxaM6MbXTO7XtH2Whe1aU+s0S27cvRRXd7tiTRnRnYZm8w8H62lP2lPrEdu3K1UX3ezMKo0Vxe51Eo9NrH/UGry7OPBm6P6gqfygu7FeuJo6/RnVMxifHMOGMbj2A3H0lplaTWmZOpbdt5fOnHzXv5EWylkmemNp4nx83Dq9zxdp7io8oSj8yLWjcUq39uSfr4amEvJuCAIAgPSnndG5r43Fj2m7XA2IPJZTaeKPM4RnFxksU+BbuZOezay0M1mT2w3Nktvbwdxb3jfaxoXCnlLU5HaWypW/8AUp5w8129XX49cyUopggCAIAgCAIAgItnxnY2hZqMs6d46rdoaNmu8cNthvI5G2ivWVNYLUtNmbOd1LellBa9fUvry8CmZ5nSOc97i5zjdzjiSTvKq223izs4xjGKjFYJHmsHoIAgNrkHN6etdaFl2g9Z7uqxva7eeQuVsp0pT+Ui3V7RtljUefLj+dpZWQtHNPBZ0/8AiH++Fox2M3/GJ7Ap1O1hH5szmrrbdeplT6K6tfH2wJjFEGANaA0DYAAAOwBSksCmlJyeLeLO6GAgCAIAgCA6vYHAggEHaDiD2hDKbTxREMu6O6ae5hH4u/3gvGe2PYPi2UapawlpkW9rtqvSyqdNdevj74laZfzbqKE+GZ1CcJG9Zh4Y7jyNuV1BqUpQ1Oltb6jcr+m8+T1+/cahaiYEAQHLXEEEEgg3BBsQRiCCNh5oYaxyZb+YGd/423oZyBO0YHZ0jR5QHnDeO8bwLK3r7/RlqchtXZv7d/Ep/I/J+3Lw7ZmpRTBAEAQBAEBqc5suMoYHSvxOxjdhc87B2bydwBWurUVOOLJdlaSuqqhHvfJFFV9a+okdLK7We83J+4DcAMAOSqZScnizuqVKFKChBYJGOvJsCAEoCfZnaPzMGzVYLI9rYsWucOL97W8tvZvmUbXHOZQbQ2yqeNOhm+fBdnPt07S0aanbG0MY0Ma0WDWgAAcAAp6SSwRy85ynJyk8Wz0WTyEAQBAEAQBAEAQBAdJ4WvaWvaHNIsWkAgg7iDtWGk1gz1GTi96LwaKxzw0emO81GC5u10O1w5x7yPe7eF9ig1rXDOHgdNs/bKnhTuMnwl7+/jzK9UI6EIAgPSCZ0bmvY4tc0gtcNoI2ELKbTxR5lGM4uMlimXhmbnG2vg1sBKywlbwO5w966xI7xuVrRqqpHrOH2jYu1q4fxej+navub9biAEAQBAcOcACTgBtKBLHJFGZ6ZwGuqC4HwTLtiHLe883EX7NUblU16vxJY8DutnWStaOD+Z5v27vXE0C0k8IASgLQzAzJ1A2pqm9fbHGfJ4PePP4Dd27J9vb4dKRy+1dq72NGi8uL59S6vXs1sNTTnggNXnDnDT5Pj6WplEbdw2uceDGjFx7O9AU3lTStUV1XTxU4NNTmohBGHSvaZmgh7hg1pB8VveSDZYM4F8LJgIAgCAIAgCAIAgCAgWf2ZInDqimbaXa+MbJOJb7/AOvtUO4t97pR1L7Ze1fh4Uaz6PB8vt6dhVKrzqwgCA2ubOW3UNQ2Vty3ZI3zmE4jtG0cx2rZSqOnLEiXtrG5pOm9eD5P81L5pp2yMa9hDmuAc0jYQRcFW6aaxRwc4ShJxksGj1WTyEAQEH0p5c6GAU7D15r63KIeN8rxezWUW6qbsd1cS82JafEq/FlpHTt4eGvgVIq060IAgJ9o0zV6Zwqpm3jafBNOxzmnxz71p2cxyxmWtHHpvQoNs7Q+GvgU3m9epcu/j1dpaqsDlTq94aCSQABck4AAbSTwQFV57aYYodaLJ4bPJsMxxhb6FsZD2WbzOxYxM4FK5UynNVSGWokdLIdrnG+HADY1vIABDJ7Zuf5yk/6mD98xAz66WTyEAQBAEAQBAEAQHD3AAkmwGJJwAA4oZSbeCIBnPpHZHeOjtI7fKfzY9Hzzz2duxQ6t0llAv7LYkp9OvkuXHv5evYVhUTuke57zrOcS5xsBck3JsMFAbbeLOnhCMIqMckjzWD0EAQFnaJ8uazXUjzi274vRJ6ze4m/xjwU+0qY9BnMbdtMGriPHJ9vB969OssVTTnQgOCUBQWdOVjWVUs1+qTqs+DZg314u7XFU9We/Ns76ytv29CNPjx7Xr7dxqlrJYQG1zZyM6tqGQi4aes93msbbWPbiAOZC2Uqe/LdIt7dK2ouo9eHbw9y+qaBsbGsYA1rQGtA2AAWACt0klgjgpzlOTlJ4tkczxz6pMlttK/XlIu2BljIb7CRezW83W2G1zgsnkoXPLP6ryoS2R3RQboGHq/7jtsh7cMMAFg9YEVWAEB7UdQYpI5G21o3te2+I1o3BwuOFwFkFgflpyj5lL81L/VTEYD8tOUfMpfmpf6qYmMB+WnKPmUvzUv8AVTEYD8tOUfMpfmpf6qYjAflpyj5lL81L/VTEYD8tOUfMpfmpf6qYjAflpyj5lL81L/VTEYFk6J88KjKsdQ6oEQMb2tb0bXNFnNub6znLIZIM486YKEeEdrSEdWJti88z5o5nuutVStGnrqTbPZ9a6fQWC5vT79xU2cmdlRXEh51It0TT1fjna89uHABV1WvKprodZZ7Oo2qxisZc3r3cvXrNCtJPCAIAgCAzMkZRdSzxzM2xuBtxGxze9pI716hPckpGm4oqvSlTlxX/AE+5n0HTzNka17TdrgHNPEOFwfUVcp4rFHz6cXCTi9UeiyeSN6Qcp/i9DKQbOktG3tkwcRzDNY9y0XE92myy2TQ+NdRT0Wb7vvgUgqo7cIAgLW0f00VBROq6l7YhLZxe8gARi+oL87l1hidYBWVrT3Ybz4nIbbuvi1/hrSPrx9u4hee2mN8utFk4GNmwzuHXPwbD4g5ux5DapOJTYFTyyF7i5xLnON3OcS5xJ3uJxJ5lYMnVAEAQBAEAQBAEAQBAdo4y42aCSdwWG0liz3CnKpLdgsXyRYGZ2WKjJ1PNFEWtdM8OL/Gc0BmrZu6/PH71Cq3T0h4nR2exIrCdxm+S073x7vMx5HlxLnEucTckkkk8STiSoep0CSSwWh1QyEAQHeKIvIa0FxOwAXOAucOxEscjEpKKxbwR0QyEAQFxaLcpdNR9GfGhcWfEPWb3YlvxVZ2s8YYcjjtt0Ph3O+tJLHv0fv3kxUkpyr9MFfeSCAeS0yOHNx1G+xr/AFqBeSzUTqP0/RwhOrzeHhm/VFeKEdCEBl5IoDUzxQj3R4b2AnrHuaCe5eoR3pKJpr1lRpSqPgsfbzLkzuzKpspQsilDmdGPBPYbFmFsB4pFgBYj1K5w4Hz1ybeL1KDzzzBqsmEukb0sG6dgOr/uN2xntw4EoZxIosAIAgCAIAgCAIAgCA2FBkl8uJ6reJ2nsH3rRVuIwyWbLSz2VVuOlLox58X2L66dpIaSkZELMFuJ3ntKr51JTeLOqtrSlbx3aa7+L7We68EkIAgCAk2bOZU9bZ5HQw+e4YuH7Nu/tNh2rfSt5Tz0RWXu1KNt0V0pclw7X9NewtbIOblPRN1YWYkWc93We7tPDkLDkrGnSjBZHKXV9WuZYzeXBLRfnPUpbObJn4rVTQgWa112eg4azbdgIHcVV1Ybk2jtLOv8ehGpxaz7Vk/c1i1koICbaJ67o6t8Z2Sxn5UZ1h9EvUq0lhPDmUm3aW9bqf8Ai/J/fAt1WRyJR+kKq6TKE/BmqwfFYL/SLlVXDxqM7jZNPctIdeL8X7YEcWgsQgJpoooukrHSHZFGSOTpDqj6OupVpHGePIpdu1dy3UF/J+Sz9cC31ZHIHV7Q4EEAgixBxBB3EICq89tD0U2tLk8tgk2mE4Qu9G2MZ7Lt5DasYGcSlcq5MmpZTFURuikG1rhjbiCMHN5gkLBkxEAQHaNhcQ1oJJIAAFySTYADeSTayA2v91q7/RVX/Hl/lQD+69d/oqr/AI8v8qAf3Xrv9FVf8eX+VAeU2QKqO3SU80esbAyRvjB73ALzOcYLGRvoW9SvLdprF/mps6DI7Y7F/Xd9Edg39pUCrcyllHJHUWWx6dHCVTpS8l2Lj2vyNmoxcBAEAQGbknJM1W/o4GF7t+5rQd7nbAPr3XXqEJTeETRXuKdCO9UeC832FpZsaPoaez6i08oxtbwbT71p8Y83dwCsKVrGOcs2cve7Zq1sY0ujHzft2LzJopRShAVZpfodWaCYeWwsPbGdYex59Sr7yPSUjqdgVcac6fJ4+OvoV+oZ0AQG1zUquiraZ/CVre6Q9GfY8rZReFRMiX1P4ltUj1Pyz+hfyuDgT56y5Lr1NQ7jNKe7pHW9ipqjxm31s+hW0d2hBf6V6IwV4N4QFoaHYPBVEm8yNZ8hmt/3FYWaybOX/UE/6kI9Tfi8PoWGphzwQBAavOHN+nr4uiqYhI3cdjmk+UxwxaexAUZnronqaLWkptaqgGJsPDMHvmgdcc2j4o2rGBnErsG6wZNjm5/nKT/qYP3zFkM+ulk8nDjbE4BBqQTOjSLHFeOktK/YZD+bb2eeezDnuUSrdJZQzL6y2JOphOv0Vy4v29SscoV8lQ8yTPdI87zw4AbAOQwUCUnJ4s6elRhSjuU1gjGXk2BAEBy1pJAAJJNgALkk7gBtKGG0liyeZs6OJJbPqyYmbRGPzh9I+QOW30SplK1bzmUV7tuEOjQzfPh3c/TtLNyfQR07BHCxrGDc0W7zxPM4qdGKisEcxVrTqy36jxZkr0awgCAhOlqn1qNr/Mlae5wcz63BRbtdDHrLvYM925cecX5YP6FRKtOuCA5ZLqEOHkkO+Sb/AHJoYcd5bvM+iPx5v/pV1vHzz4TPnqd+s5x4uJ9ZuqZ6n0KKwikeaweggLf0TR2onHzpnn1NY3+FWVov6fecht2WNylyivq/qTRSilCAIAgCAgue+jGmyjrSR/4eoOPSMHVef2rMA70hZ3M7EGJTEma1Vk2vpGVMZaDUwasjbujf4ZniPtt96bHksGcT6Hziznp6FvhXXeR1Y24vPduHM2C11K0aepMtLCtdPoLLm9PzqRU+c2d9RXXa49HF+qaTY+m7a/2Dkq6rXlU6kdZZ7No2uazlzf05evWR5aSwCAIAgMSuyiyLabu80be/gttOjKemhBu9oUbZYSeMuS1+xZOgotniqZnsb0jZdRrrXLWGJpsD2k34qxpUYw01OTvNo1rl4SyjyWnfzLVW4gBAEAQBARbSa2+TpuRiP/7xj71ouf7T/OJabFf/AJkP93/FlKqqO1CA4eMD2LD0MrUs3+1h5ysd85f9s+RW0zbOcOBI9RUB6nSxeKTOiweggLg0TvvREebM8esNd/ErK0f9PvOP26sLrHnFfVEzUopggCAIAgPKqqWRNL5HBjGi5c4gADmSsNpLFnqEJTkoxWLfIrPO/SCJQYqVgLb4yvaDi03BjY4YEEAhzscNm9Qat3wh4nSWWw0uncf+q+r+i8SATSue4ue4uc43LnEkk8STiVDbxzZ0MYqKUYrBI6LB6CAIDpNK1gu4gDiVmMXJ4I11asKUd+bwRoq/LZdhH1R5x2ns4fX2KdStUs55nNXm25z6NDJc+Pdy9ew1BKllE228WXl+Dx/lav4cfuWL0jyy2EMBAEAQBARfSY62Tp+Zi/fxrRc/2n3epabGX/mQ/wB3/FlKKqO1CA4ecCsMytSx/wCxxwKsNxHNfuWQXLUWpUTt4TSD1SOUKawk11svraW9Rg/9K9EYa8m4IC0tD03gahnCUO+XGG/9sqws30Wjlv1BH+rCXVh4P7lgqYc+EAQBARfOjPaCiuweFm/VtODT+0d5PZieS0VbiMMtWWllsqtc9J9GPN/RcfQqjL2X5612tO+4Bu1gwY30W8eZuearqlWU30jq7WzpW0cKa7Xxf5y0NWtZKCAIAgN1VZr1EVFPWSN6JsbNZrXg678QB1drRjvxw2b1Jp20pZyyRTXu2KVHo0ulLyXv3eJWVTUOkN3m59g7BuU+EIwWETmK9xUry3qjxfp2HkvRoCAvH8Hg/wCGq/h2/umrKMMtpZMBAEAQBAQzSxUatEG+fKxvybv/AIFFu3hT7y62FDG63uSft9Sn1WnXhABHrdUbTh68EG9u58j6F/s5vJXO6fPfjMprP6l6PKFQNznNePjsaT9LWVZcLCozstlVN+0h1ZeD9sCPrSWAQE30S1upVSRn3WPD0ozcD1Of6lLtJYTa5lHt6lvW8Z/4v1/6RbisTkggMLKuVYqVhkneGN57SeDRtceQXmc4wWMmbqFvUry3Kaxf5ryKuzn0gy1F46e8EWzWv4Vw7R4g5DHnuVfVupSyjkjqbLY1OjhKr0peS9+/LqIUopdBAEAQG1yDm9PWutCzqg2dI7Bje1288hcrZTpSqPIi3V7Rto41Hny4v85stbNjMiCjs93hph7o4YNP7Nvk9uJ5qxpW8YZ6s5S92rWuOiujHkvq+PodNKf6Jrfgv4mrcysWp8vrBkIAgLw/B4/y9X8M390FlGGW2smAgCAIAgKx0w1t308IOwOkcPSOq37L1AvJZqJ0/wCn6WEZ1OxfV/QrpQjoggNnmxS9LWUzOMrCexjtc+xpWyksZpdZFvanw7epL/S/PL6n0Arg4AqvS/Q6s0Mw2PYWHtjdrD1h5+Sq+8j0lI6nYFXGnOnyePjl9CAKGdAEBnZCyh+LVEM3mPBPonqv+iXL3TnuSUjRc0fjUZU+a8+HmfQbXgi4OFr35cVcnz7Bp4EIzo0iRQXjpbTSbC/3Jp7R455DDnuUSrdKOUc2XdlsWpVwnW6MeXF+3f4FX5SyjLUvMkzzI7idgHBoGDRyCgSm5PFs6ijQp0Y7lNYL815mKvJtCAID0p4HSODGNL3uwDWgknsAWUm3gjzOcYRcpPBLmWLmxo22SVp5iFp/ePH1N9Z2KbStOM/A52925/C3/wDZ/RfV+BY1PA2NoYxoY1osGtAAA4ABTUklgjnJzlOTlJ4tnosnkiulL9E1vwR+0EZlHy8vJkIAgLv/AAd/zFZ8Mz92FlGGW4smAgCAIAgKHzzyl+M1k0gN2h2oz0Y+rhyJ1nfGVRXnvTbO82dQ+DbQi9dX2v8AMDSLUTQgJloqoekrTIRhFGT2Ok6g+iXqVaRxnjyKbblXcttz/J+Sz9cC4VZHHkX0kZN6ehkIF3RESjsZg/6Bd7FouYb1N9RabHr/AArpJ6Sy8dPPApRVR2oQBAbetzkqJYI6d0lomNDNVuGsBgOkN7uwwts5LY603FRxyIlOxoU6rrJdJvHPh2cvU1C1ksIAgCAlGbOZE9ZZ7h0MPnuHWcP2bdp9I2HC6kUreU83kirvdq0bforpS5Lh2v6a9ha2QM3oKFurCzEjrPdi93pO+4WHJWFOlGCyOVur2tcyxqPsXBdn5ibVbCIEAQEW0pfomt+BP1hDK1Pl1eTIQBAXd+Dv+ZrPhWfu1lGGW6smAgCAICP585a/E6R7gbSP8HHx1nA4/FF3dy016m5BssNmWv7i4UXos32L30KMAsqk7kIAgLe0U5N6KkdKRjM8kegzqt9uufjKytIYQx5nI7dr79woL+K83m/ou4mqlFIdXtBBBFwRYjkUMptPFHz/AJwZLNJUSwnY13VPFhxYfUQDzBVNUhuScT6BaXCuKMai4rPt4+Zrl4JAQBAEAQGdkjJE1W/UgYXnedjW83u2D6+AK9whKbwijRcXNK3jvVHh6vsRaWbGj+Gms+e08oxxHg2n3rTtI4nuAVhStoxzebOWvds1a3Rp9GPm+1/ReZM1JKYIAgCAICLaUf0TW/An6whlHy6vJkIAgLu/B3/M1nwsf2Csowy3VkwEAQBAUln9nB+O1J1DeGK7WcHHyn95FhyaDvVVcVd+WWiO22VZ/tqPS+aWb+i/OJGVoLMIDIydROqJY4meNI4NG+19p7ALnsC9Ri5NJGurVjSpupLRLH87dD6FoqVsMbI2CzWNDWjk0WH1K5SSWCPntSpKpNzlq3ieyyeAgIBpXyH0kTapg60XVk5xk4H4rj6nO4KHd08VvrgX+wrvcm6EtJadv3Xoiq1XnVBAEB2Y0kgAEkmwABJJOwADaUMNpLFk9zZ0cPks+sJjZuiaeufTPkjkMexTKVq3nMob3bcIdGhm+fDu5+naWZQUMcDBHExrGDYGi3eeJ5lToxUVgjmatWdWW/N4syF6NYQBAEAQBARbSh+ia34F31hDKPl1eTIQBAXb+Dv+arPhI/sOWUYZbyyYCAICBaS86eiYaWE+EePCOHkMPk+k4eodoUO5rYLcWpfbG2f8SXx6i6K0637L17yqVXnVhAEBY+ibIdy+reMMWRfxu/h+Up1pT/mznNvXeSt49r+i+vgWYpxzIQBAdJog9pa4AtcCCDiCCLEHlZYaxyZmMnFprVFD515CdQ1DojcsPWjcd7Dz4jYey+8Kpq03Tlgd5Y3auqKnx49v31X2NOtRMCA5BtiMDuIwIPEHigLbzCzzFSBBUOAnA6rjgJQB9viN+0bwLK3r7/RlqcjtTZbot1aS6HHq+3LwfXN1KKQIAgCAIAgCAi+k/wDRNb8C77kCPlxeT0EAQF2fg7/mq34SL7DllGGW+smAgInnxng2hb0cdnVDhgNoYD5b/uG/sUevXVNYLUttm7Nlcy355QXn1L6vgU3NK57i5xLnOJLnHEkk3JPNVbeObOyjFRSjFYJHRDIQGwyDkl9ZOyGPa49Z3msHjOPYPWSBvXunBzluoj3VxG3pOpLh5vgvzgX5QUbII2RRizGNDWjkPvVxGKisEcFVqSqzc5as91k1hAEAQGjzvzebXwFmDZG9aN3B1th96dh7jtAWqtSVSOHEnbPvZWtXe4PVdXuuBRlRA6N7mPaWvabOadoI3KpaaeDO5hOM4qUXinoeaweggOWkgggkEG4INiCMQQdxQxrkWZmdpCB1Ya0hp2NnOAPKXzT77Zxtvn0brhPxOa2hsVrGpbr/AG+3Ps17SxWm4uMQppzmhygCAIAgCAjGk79FV3wDkB8tryeggCAuv8Hf83W+nF9l6yjDLgWTBAs8NIDYrxUhD5NjpNrGejue72DnsUOtcpZQ1L7Z+xpVMKlfKPLi/ZefqVZNK57i5xLnONy4m5JO8neVXt45s6qMVFKMVgkdEMhAcsaSQACSSAAMSSTYADeSUMNpLFl15iZsihhu8AzyWLzt1RujB4C+PE35K1oUfhxz1ZxW07/91Uwj8q09+/0JOt5WBAEAQBAEBDc/80fxxvTQgdO0bNnSNHkn3w3HuPERbihvreWpc7K2l+3l8Op8j8nz7Ofj20+5pBIIIIJBBFiCDYgjcQdyrTr08c0cIZCAICQZt531FDZrT0kX6p5Nh6DtrPaOS3Uq8qfYV95s2jc5vKXNfXn69ZZ+Qc9qWrs3X6KQ+5yWaSfeu2O7jfkFPp3EJ9TOYutlXFDPDeXNfXiiSLeVoQBAEBh5XybHVwyQSgmORpa4A2NjtsdyAhP5G8mebN889MDOJwdDWTeE/wA85YwGJx+RnJv7f50/+EwGJ3yf/Zub4lbC973yFpdGHCV12AgcAzadpWqdeEOJPtdm3FxmlgubyX37iJ5y561Fbdl+hhPubTi4e/ftPYLDkVAq3Ep5aI6az2VRtul80ub+i/GRlaCzCAIAgLV0e5m9BapqG+FI8Gw+QCPGcPPI9Q5k2sLahu9KWpyu1tp/Fxo0n0eL5/b1J8phQBAEAQBAEAQBAQzPfMltXeaCzZwMRsbJbc7g7cHdx3ERa9vv9KOpc7N2q7f+nUzh5r7dXh11HPC6NzmPaWuabOaRYg8CFXNNPBnXRlGcVKLxTPNYPQQBACEBt8k5zVVLYRTODR5Duuy3AB2wejZbIVpw0ZDr2FvXznFY81k/LXvxJXk/SlILCeBruLo3Fn0XX+tSY3j/AJIqqv6fg/7c2u1Y+aw9DeU2kykd47Zo+1gd9lxW1XdPjiQZ7CuV8ri+/wB0jMbpByefdiO2Gf8AkXv9zS5+ppexbz/D/wCo+5y7SDk8e7k/7M/8ifuaXPyYWxrz/D/6j7mJU6S6No6olk9Fmr9sheHd01pibYbCun82C7/bE0lfpTebiCna3g6Rxd9BtvtLVK8f8UTqX6fiv7k/BfV+xFcq52VdTcSTODT5DPBt7DbEjtJUedactWWtDZ1tRzjDPm83+dhpALLUTQgCAIDljSSAASSbAAEkk7AAMSeSGG0liy1Mxcxug1Z6oAy7WR4ER8C7i/2DmcRYULbd6UtTltp7W+LjSovo8Xz+3qT5TCgCAIAgCAIAgCAIAgNBnTmpDXt63UlA6srRiOTh5TeR7iFpq0Y1F1k+x2jVtXlnHivbk/xlQZfzenoX6szeqT1ZG4sd2HceRx+tVtSlKm8zr7W9pXMcabz4rivzmapayWEAQBAEAQBAEAQBAEAQBAEBsMi5GmrH6kDC473HBjfTdu7Np3Ar3CnKbwiR7i6pW8d6o8PV9i/EW5mnmbFQgPPhZ7YyEYN4iMeSOe0+xWVGhGnnqzkb/adS66Kyjy9+foSdbysCAIAgCAIAgCAIAgCAIDyqadsjSyRoe1wsWuAII5grDSawZ6hOUJKUXg1yK/zh0Ztdd9G7UP6p5Jb8V+JHYb9yh1LTHOB0Fpt1ro3Cx61r3rR+XeV7lTJc1K7VnjdGd1xgfRcMHdxUKcJQ+ZHQ0bilXW9Tkn+cVqjDXk3BAEAQBAEAQBAEAQGRQUMlQ7UhjdI7g0XtfzjsaOZsvUYuTwSNdWrTpR3qjSXX+Z9xP839GZNn1j7D9VGftv8Aub61Mp2nGZQXe3l8tuu9/Re/gWLRUUcDAyJjWMGxrRYf/eamxiorBHO1Ks6st6bxfWe6yawgCAIAgCAIAgCAIAgCAIAgCA854GyNLXta9p2tcA4HtBWGk8meozlB4xeD6iJZV0c0k2MetA73huz5Dr2HJtlHnawemRbUNt3NPKeEl16+K+uJE8oaM6qPGJ8cw7TG71G7fpKNK0mtMy2pbdt5fOnHzXv5Eeq82quLx6aUei3pB62XC0ujUWqLGnfW1T5ai8cPXA1crSzBwLfSBb9a16EmLUvlz7DqHjiFjFHrBguHFMRgzmMa2DeseWP1LJiXR1yNnSZvVcviU0x5lhYPlOsPatipTeiZGqXtvT+apHxx9MTf5P0bVclukMcI5u13Dubh9Jbo2k3rkV9XbltD5MZeS88/IlmStGtLFYzOfOeBOoz5LcfWSpELSC1zKqvt24nlBKPm/F/RIl9JSMhaGRMaxo2NaA0eoKSkksEU9SpOpLem231nssngIAgCAIAgCAIAgCAIAgCAIAgCAIAgCAIAgMXKHirzI20tSBZb2OUWZe22qPHIfihYhoe7nUn+S/F7lLiUNbUzl6NAQBAEAQBAEAQBAEAQBAE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4" descr="data:image/jpeg;base64,/9j/4AAQSkZJRgABAQAAAQABAAD/2wCEAAkGBxMHBhUUBxMUFhUUFyEbGRYYEx4cHxggGCAgHyAbHCMiHSghICYlHyAdIjghJSoyMC8uGyIzOD8sOygtLiwBCgoKDgwOGxAQGzIkICQ3NywvMC80LzQtMi4sLCw0NjQ0LCw0LTQ0LCwsLC8tNywsNDQ1LSwsLDQsNCwsLDc0LP/AABEIAOAA4AMBEQACEQEDEQH/xAAcAAEBAQEAAwEBAAAAAAAAAAAABgcFAgQIAwH/xABKEAABAwIBBQsJBAkEAgMBAAABAAIDBAURBgcSITEWNjdBUWFxkbLC0hMiMlRVc4GUoUJykrEUIzNSYnSCs9EVJCY0wfA4g+EI/8QAGwEBAAMBAQEBAAAAAAAAAAAAAAQFBgMBAgf/xAAyEQEAAgECAwMLBQADAAAAAAAAAQIDBBEFITESQVEGEyJhcYGhwdHh8BQyQpGxIzPx/9oADAMBAAIRAxEAPwDcUBAQEBAQEBAQEBAQEBAQEBAQEBAQEBAQEBAQEBAQEBAQEBAQEBAQEBAQEBAQEBAQEBAQEBAQEBAQEBAQEBAQelcrvBamg3KaOPS9HTeAXYcTQdbjzBBzN2tB6yz8LvCgbtaD1ln4XeFA3a0HrLPwu8KBu1oPWWfhd4UDdrQess/C7woG7Wg9ZZ+F3hQN2tB6yz8LvCgbtaD1ln4XeFA3a0HrLPwu8KBu1oPWWfhd4UDdrQess/C7woG7Wg9ZZ+F3hQdO2XeC6tJts0cmj6Wg8Etx4nAa2nmKD3UBAQEBAQEBAQEBAQEHJylub7dQtFCGunmeIoQ70dN2J0nYa9FjQ55A1kMIGtBFXq/wZG3VtPbqeW4XKYBznH0zidrn6J0G7SI2ANaOJoOJD+nLa88Vjd8yPCgbtb17Dd8yPCgbtb17Dd8yPCgbtb17Dd8yPCgbtb17Dd8yPCgbtb17Dd8yPCgbtb17Dd8yPCgbtb17Dd8yPCgbtb17Dd8yPCgbtb17Dd8yPCgbtb17Dd8yPCgDLa88djd8yPCg/llv8GWV1dT3Gnlt9yhBcxw1PGB2tfojTbsJjeC1w4nAYgLXJq5vuNC4Vwa2eF5imDcdHTbgdJuOvRe0teAdYDwDrQdZAQEBAQEBAQEBAQEHAvB/5bQjiwmOHOGN1/U9ZQRGbd36VnVvMk4Be14YHYDENDnNwHwY3p0Qg1ZAQEH4VtbHQQF9a9rGj7TnABeWtFY3l948d8tuzSN59SPuOc2kp/8ApNkmPM3RHW7A/RQ767FHTmuMXAdTf9+1fj/jhz515XfsKVjfvSl35NauE8R8Kp9fJ2kfuyTPu2+ckGdaVv7elY77spb+bXJHEfGpbydxz+3JMe7f5w7luzm0lR/3WyQnnbpDrbifou9NdinryQMvAdTT9m1vh/uywoq2OvgD6J7XtP2muBCmVtFo3hT5Md8duzeNp9b916+BAQZTnId+i51bNJAAHueWF2AxLS4NwPwe7o0igtrOf+W1w4sIThzljtf0HUgoEBAQEBAQEBAQEBAQT9433UPRP2WoIjNbwl3r33fkQaugIInLLL1lncYbYBJMNTifRj1cfKdnm9fIoeo1cY/RrzldcO4RbUbZMnKvxn7etlFzuUt0qTJcpHPdyuOocwGwDmCqL5L5J3tLW4MGPBXsY42h07TkfWXVuNNCQ0/bk8wfXWfgF1x6TJfuRc/E9Lg5WtvPhHP7fFRQ5q6h37aeJvQ1zv8AH5qTHD7d8q63lDhjpSZ/r7v5NmrqG/sZ4ndLXN/yk8Pt3SV8ocM9aTH9fZPXXI+stQJqYSWj7cfnj6ax8Qo2TS5KdyxwcT0uflW20+E8nMtlyltdSJLbI5juVp28xGwjmK5UyXxzvWUrPp8eevZyV3hq+RuXrLw5sNzwjmOppHoydHIf4T8ORW+n1cZfRnlLJcR4PbTxOTHzr8Y+3rWymKUQZRnS4S7L77vxoLez77q7og7LkFAgICAgICAgICAgICCfvG+6h6J+y1BEZreEu9e+78iDV0ELnGyuNpi/R7Y7CZ485w2xtPJ/EeLkGvkULV6nzcdmvVecI4bGonzuSPRjpHjP0hkW061TTO7YNQzX2miqKXyo/WVDT5zXgfq+QtHJyO29GxW2ix4pr2o5yy3G9RqqX83PKk9Nu/2z8nWypzlW/JevbDXSF8hdg5sQDvJc8nnDR5cNZ5lYM4sGuD2gtOIOwjjQf1AQSOVeQsN6Y59GBFPrOkBg15/jA5T9oa+lRM+krkjeOUrfQ8Xy6aYrf0q+HfHs+jH7hQyWytdHWtLHsOsfkQeMchCp70tjttPVsMOamekXpO8S1TNxlcbtF+j3N2MzBi1x2yNHL/EOPlGvlVtpNT5yOzbqynF+Gxp587jj0Z7vCfpK6U1RsozpcJdl99340FvZ991d0QdlyCgQEBAQEBAQEBAQEBBP3jfdQ9E/ZagiM1vCXevfd+RBpN8ubbPaZJp9kbccOU7APiSB8V8ZLxSs2l302C2oy1x16z+fB8+VtU+vrHSVJ0nyOxJw2k8Q/IBZ+1pyW3nvfoWPHXFSKV5RCrvmQUlqyabUOeNNrdKZhIAaDs0Tq1jUCDtOzkMzJoZjHFo696nwcax5dROOY2rPKs/X293h3+KTp6qSkeTRSPjcWlukx2icHDA4H/3A4HaAoePJbHbtVWufBjz0nHkjeJ/N/ansncnmz5bwsvMrWwuk03yyPDQ4N84guJGt2GG3jV5gz1zV3jqw+v0N9JfaecT0n87305upofXaX5iPxLugm6mh9dpfmY/Eg9mhvNNcZS231EMrgMS2OVriBy4AlB7yCXy8yXbf7aXQAeXjGLHfvDaWHmPFyH4qNqcEZa+tacL186XJtb9k9fr+dzFqKqfQVjZKY6L43YjEbCOI/kQqWlpx23jubTJjplpNLc4l9B2S5tvFpjmg2SNxw5DsI+BBHwWgx3i9YtHe/PtTgtp8tsdusM2zpcJdl993419uC3s++6u6IOy5BQICAgICAgICAgICAgn7xvuoeifstQRGa3hLvXvu/Ig6WeG4+To4YGH03F7uhmAGPSTj/Sq/iF9qxXxaLyfwb3vlnu5R7/tHxS2ba1f6nlO0ya2QjyhHKRqaPxHH+nnUTRY+3k3nuWvGdR5nTTEdbcvr8OXvTOet92bc8MojhTF2EXksfInj18elqxwfr1HDUrtiEvk/fMcI608zXH8j/lVmr0n86e+Gn4TxbphzT7J+U/V36qmbVwFk4xB/9xVfjyWx27VV/nwUz0ml45SiLtbHW2fB2tp9F3L/APqvMGeuau8dWH1+hvpL7Tziek/ne9Bd0F+9DWSW+rbLRPcyRhxa5pwII5EH19kJezlFklT1EuGm9g09HZpN813RrB1cWxB3kGI5ybULZlO4xamTDygHITqcPxDH+rmVJrcfYybx3tvwbUee00RPWvL6fDl7lTmeuPlKOaB59Bwe3ofqOHQRj/UpfD771mvgqvKHBtemWO/lPu+3+ObnS4S7L77vxqwZ1b2ffdXdEHZcgoEBAQEBAQEBAQEBAQT9433UPRP2WoIjNbwl3r33fkQennZmMmVIa7YyJuHxLiVT8Qn/AJIhseA0iNNNvGZ/yHczNU2FLUyfvPazDk0AXY/HT+ikcPrtWZQvKK/p46eETP8Ac7fJoNZSsrqV0dYxr2PGDmuGIcDxEKwZthOcXMu+kLp8kAXs2upycXN92T6Q/hOvVtKCAsN6LXeSuGojUHHm+y5Vmr0n86e+Gn4TxbphzT7J+U/VUU0xp6hr2hji04gPaHNPMQdRCr8eS2O3aqv8+Cmek48kbxLYskzbso6HShpadsjfTj8k3Fp5Rq1g8RV7gz1y13hh9dob6O/Ztziek+P3fKdYMKt+H7x/NdkF9P5jODWn+9J/ccgvkGcZ5abGlppP3XuZhy6YDsfhofVV/EK71iWj8nb+nkp4xE/1O3zcPNLMY8qS1ux8TsfgWlR+Hz/ySncepE6WLeEx/kvczpcJdl99341cMct7PvuruiDsuQUCAgICAgICAgICAgIJ+8b7qHon7LUERmt4S7177vyIOfnWGGVuvjiZ+blT6/8A7Gz4FMfpNvXPyUmZuUG2VDQfOEocRzOaAD1td1KTw+Y7EwrfKKs+dpbu22/qfvDQ1PZ4QRuVebSgyouLZq1jmSAgudGdHygH2X6sOTzturDFBxsv8hvNNRYmbNckLRt/iYOXlaNu0a9tdq9J2vTp1aXhPFttsOaeXdPyn693s6Z9aLnJaa5stC7BzeojjB5QVW48lsdu1VodRp6Z6TjyRylnN7oH0VYTJrDiSHDZr4leYM9c1d46sPrtBfSX2nnHdP53vpTMZwa0/wB6T+45d0FfIM8zySgWunaT5xlLgOZrSCetzetQOITHYiGh8naz529u7bb+5j6Sm81Axyt1DZE/82qNoP8AsWXHZj9J74+boZ0uEuy++78auGMW9n33V3RB2XIKBAQEBAQEBAQEBAQEE/eN91D0T9lqCIzW8Jd69935EH7546IienmbsIdGeYjzm9fndQVZxCnSzUeT2WNr4/ZPyn5OfmluIpb++J5w8uzVzujxIHUXLnw++15r4pHHsM3wRkj+M/Cfvs2BW7HiAgIM1zg5D6RdU2RuvbJE0beV7By8Zbx7Rr212r0na9OnVpeE8W22w555d0/KfV4T3ezpllVTNq4C2cYg/TnCrceS2O3aq0OfBTPSaXjeJbBmYeyDI5tPG8F8L36TeMB7y5p+IO3lxV7gz1y13jqw+v0N9Jk7M9J6T4/dersgsfztXEVV/ZEw4+QZr5nSYEjqDVUcQvveK+DYcBwzTBOSf5T8I++7oZnKImeomdsAbGOcnzndXm9ZXTh9Otkfyhyx2aY/bPyj5vwzpcJdl99341Zsut7PvuruiDsuQUCAgICAgICAgICAgIJ+8b7qHon7LUERmt4S7177vyILzLKz/wCuZPSRR+n6TPvN1gfHWPiuOfH5zHNU3h+p/Tait56dJ9k/m7CKWofRVTXwEtfG4Ecxby/4VDW00tvHc3l6VyUmtucS+gMnrwy+2lk1N9rU5v7rhtaej6jArQYskZKxaH5/q9NbTZZx2/8AYdJdEYQEBB8k2u9/7x0VYftENcenYf8AKrNXpP5098NNwnivTDmn2T8p+qqtVyktNe2Whdovb1EcbTyg8ir8eS2O3aq0GfBTUY5x5I3ifzf2tepMvYJsmn1D9T4wA6LHXpnYBygn7XJjjsKua6uk45v4dzH5OD5q6mMMdJ6T6vrHgxuqqH1tU585LnvcSecuPF/hUtrTe2/i2dKVx0iteUQ3fIyz/wCh5PRxSen6T/vO1kfDUPgr7Bj83SKsHxDU/qdRa8dOkeyPzdB50uEuy++78a7IS3s++6u6IOy5BQICAgICAgICAgICAgn7xvuoeifstQRGa3hLvXvu/Ig1dBkuc/Jg0VUaujH6uQ/rB+446tLoceo9Kqtbp9p85X3tbwTXxkr+nv1jp648PbH+exOZK5SSZN1+nB5zHftI8dThyjkcOIqNp9ROKfUsdfoaaynZnlMdJ/O5t1mvEN7oxJbnhw4xxtPI4cRV3jyVyRvViNRpsmnv2MkbT+dHvr7cBAQfOFRmNuUs7nB9LrJP7V/GfdoO5cchJcm8lIn3GaMzNJa9uniHDE6JjJAJIbhi3Dix6avWaatY7deTU8F4jkyT5jJEzt0nw9U/X8iaw1qtaNfZsMmDW1Qq6wfq4z+rH77hq0uhp6z0Kx0Wn3nzlvcz/G9fGOv6enWevqjw9/8Anta0rVk2UZ0uEuy++78aC3s++6u6IOy5BQICAgICAgICAgICAgn7xvuoeifstQRGa3hLvXvu/Ig1dB4SxiaItlALXDAgjEEHaCvJjfk9iZrO8dWSZY5APtjjLZg6SHaWDW6Mfm4fXp2qq1GimvpU6Ndw/jNM21M07W8e6fpPwR1ur5bZVCS3vcx41aTeTkPERzHUoVMlsc71lc5sNM1exkjeF5ac6T4mgXeEP5XxnA/hOo8XGFYY+Id14UGo8n6zO+G23qn6x9FFFnKoXtGmZWk7QYzq6sR1KRGtxbK+eBauJ5RE+8lzk0LGnQMriOIRnX14JOtxbPK8C1c9YiPenbtnSfK0i0Qhn8chxP4Rq+p/8KPk4h3UhY6fyfrHPNbf1R9Z+iDuNfLc6syXB5e86tI8nIOIDmGpV98lsk72lf4cNMNOxjjaFjkdkA+5uEt5Bjh2hh1OkH5tH16Nqm6fRTb0r9FNxHjNcO9ME728e6PrPwa3FE2GINhADWjAADAADiCtojZkZmbTvPV5o8ZRnS4S7L77vxoLez77q7og7LkFAgICAgICAgICAgICCfvG+6h6J+y1BEZreEu9e+78iDV0BAQTWUGRFLe3FzmmOQ6y+PVj94bDy47efao+XS48nWOay0nFdRpvRid6+Eoa45saqB3+xfHK3nJYeo4j6qBfh94/bO69xcfwW/fWa/GHCmyOr4G4yUsn9Oi76NcSuFtJlr3J9eJ6S3TJHxj/AGIIcjq+duMdLJ/Vot+jnApXSZZ7i3E9JXrkj4z/AJEu5bs2NVO//fPjibzEvPUMB9V3pw+8/unZAy8fwV/ZWZ+ELrJ/Iilsjg5rTJIDiJJMCRh+6Ng5cdvPsU/FpcePpHNRaviuo1PKZ2jwhSqQrRAQZRnS4S7L77vxoLez77q7og7LkFAgICAgICAgICAgICCfvG+6h6J+y1BEZreEu9e+78iDV0BAQEBAQEBAQEBAQZRnS4S7L77vxoLez77q7og7LkFAgICAgICAgICAgICCfvG+6h6J+y1BEZreEu9e+78iCmzu10ttzeVMtvkfHI3yei9ji1wxlYDgRr1gkfFBOZMZZSX3M7UyGU/pVNBI17wSHAtaSyTHHHEtw1/vByD0aTLmosuZOCqe90tTM98THvJedIySYE47cGtOAPIAg9K8tvGb2ngr7hXvqo3Pa2eA6Tmt08XHDHUBq0Q4aOBIGw4INshkE0Qc3Y4Aj4oM+zR3Se5T3EXCWSTydW5rNN5dotBPmtx2DmQdfOtWyW7N/VS0D3RyNDNF7HEEYyMBwI5iR8UEFk9kfeL3Y4aiO9TNE0YeGl0hI0hjhjpIP2znTV1urbPR0NbLHJMBDJK17hpvxiZ5RwxxOsk69esoOra8g7vSXOJ9VeZZGMka50ZL8HtaQS30uMavigjMs7fd8l7pRxS3ed5rJCwEPeAzBzBifOOPp/RBruQtiq7DQyMv1Y6qc5+k17i7zRgBo6yePX8UEbnS4S7L77vxoLez77q7og7LkFAgICAgICAgICAgICCfvG+6h6J+y1BEZreEu9e+78iDvZ7eDGr/APq/vRoMqvbNwj3+TH+2u1vI0QMAyQRDr8882Al5tYeEj3DN9YQCdE1chI4sRMcPzP1Qannz4Naj70f9xqChyE3j0P8AKQ/22oI3Mn/2bp/Ou/MoO3nl4NKv7rP7jEEvmrob22CifVVMJt/kwREGt09AsOgMfJY4g6P2uJB6ufVksmVlpFrcGzGQiJx2NeXxaBOIIwDsDsKDQMhaa5UtBIMs5o5ZC/zDGGgBuA1HRYzjx4kETnt31WX+Yd24EGuIMozpcJdl99340FvZ991d0QdlyCgQEBAQEBAQEBAQEBBP3jfdQ9E/ZagiM1vCXevfd+RBRZ5ad9Vm3qm0zXPcfJ4Na0knCWM6gNexBzctslTlLmriZE39fBCySMHUcWNGk34txGB48EEszJipumYqlbRRyCpppXTNj0cHnRlk1AEY46LtIDjwCDwyoymq841qgt9soqmGR8jTUPezBjQ0YkYnixwficD5oGvFBttHTikpGRxABrGhoAGAAaMBgOJBhuSOVcuRlyr2y2+rmE1U97XMjIGGJH7utBS5U5QyZZZrK4xUk8LmljRG9pLnefGcQAMcP8FBy8ls5clkycgp5LXWuMMbWFwYQDojDEeag/fL4y3vKewVEEEoDpGSPboE+S0pITg/AasNe3kKDYEGVZ5aOSqyns5po3vDKhxcWsJDRpwa3YDVsO3kQaqgyjOlwl2X33fjQW9n33V3RB2XIKBAQEBAQEBAQEBAQEE/eN91D0T9lqCIzW8Jd69935EGroCD1Llc4LVCH3SaKFpOAdJI1gJ1nAFxAxwBOHMg5u7K2+0KL5qLxIOh/q1P/qAg8vD5Zw0hF5VumRhjiG46RGGvHBB/ai6QUtayKpmiZLJ6EbpGhz/utJxPwQepVZU0NHUOZV1tKx7Tg5j6mNrmnkILsQg96huEVwpfKUEsckZx89jw5urbrBI1IPG23SC6wl1rmimaDgXRyNeAduBLSRjgRq50H9o7lDXTSNopopHRO0ZGska4xnWNF4BxacQdR5Cg9pAQZRnS4S7L77vxoLez77q7og7LkFAgICAgICAgICAgICCfvG+6h6J+y1BEZreEu9e+78iDV0BBx8qMmabKqhbFemF7GvDwA8t84AjHEEHY4oMWzeZB0N8yvukFxic6OlmLIgJHDRAkkbgSDidTRtQU0rBH/wD0LCG7BS4D4Mcg8sv+Ga09Hecg4lryXpcqc7dzZfWFzWHSbg8twOLRxEcSD28jaNmTmdyro8n3ONMacuczTLw1wa06zxEEka9fnYIJzMflCbNlc+GrJbDWOLGk4hvlWEFoB2YkO0cNvnM5sQ0PNXvuvf8AOf8AmRBpKAgyjOlwl2X33fjQW9n33V3RB2XIKBAQEBAQEBAQEBAQEE/eN91D0T9lqCIzW8Jd69935EGroCAgyTNDwhXz+ZP92ZB5VP8A8iYv5U9h6Bl/wzWno7zkE7T5HwZZZ1bpHci8eTxcwtdhg44DXq1jmQd3MJSRUljrWOjDamKZzJXH0sANQ24gBwd8UEbZbC66Zp6mehOjNRV8k7HDbotjiLwPgA7pYEFnmEuRvFXc55QGummY8gcRdpkoNdQEGUZ0uEuy++78aC3s++6u6IOy5BQICAgICAgICAgICAgn7wMMraE8WEwx5yxur6HqKCJzbt/Rc6t5jnID3PDw3EYlpcXYj4Pb0aQQasgICCDyCyRqMn8q7lUVxj0KuYvj0XEnAvkd5wwGGpw5UHhl7kTU3G9xV+SUzYayJuh54817Tjt1EYgEjWDiMNmAQetkzkVW1WVguGXU0cksIIgiiHmMxx1nzRsxOG044EnUEHvZLZJVFqzh11ZVGPyVSPMwcS7aD5ww1bOVB42TJGos2cGtqKbyf6LWM1tDsHCTUdIt0eUv4/tkoP2zVZKzZK5PzQ3fyZdJUOkGg4uGi5rG68QNeLSg8c3GRb8j7hXa2GGeVrodE6w0aXmuGGrDSA+CC4QEGU5yG/pWdWzRwEF7Xl5biMQ0Oa7E/BjunRKC2s4/5bXHiwhGPOGO1fUdYQUCAgICAgICAgICAgIOTlJbH3GhaaEtbPC8Swl2OjptxGi7DXovaXMJGsB5I1oIq9WCDLK6tqLdUS2+5QgNc0+mMDsczSGm3aBIwlrhxuAwAf3cTeeK+O+WHiQNxV69uO+WHiQNxV69uO+WHiQNxV69uO+WHiQNxV69uO+WHiQNxV69uO+WHiQNxV69uO+WHiQNxV69uO+WHiQNxV69uO+WHiQNxV69uO+WHiQNxV69uO+WHiQBkTeeO+O+WHiQfyy2CDI26uqLjUS3C5TAtY0a3nE7Gs0joN2AyPIa0cbQcCFrk1bH26hca4tdPM8yzFvo6b8Botx16LGhrATrIYCdaDrICAgICAgICAgICAgIPSuVogurQLlDHJo+jpsBLceNpIxaecIOZuKoPVmdbvEgbiqD1ZnW7xIG4qg9WZ1u8SBuKoPVmdbvEgbiqD1ZnW7xIG4qg9WZ1u8SBuKoPVmdbvEgbiqD1ZnW7xIG4qg9WZ1u8SBuKoPVmdbvEgbiqD1ZnW7xIG4qg9WZ1u8SDp2y0QWppFthjj0vS0GAF2HG4jW485Qe6gICAgICAgICAgICAgICAgICAgICAgICAgICAgICAgICAgICAgICAgICAgICAgICAgICAgICAgICAgICAgICD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6" descr="data:image/jpeg;base64,/9j/4AAQSkZJRgABAQAAAQABAAD/2wCEAAkGBxMHBhUUBxMUFhUUFyEbGRYYEx4cHxggGCAgHyAbHCMiHSghICYlHyAdIjghJSoyMC8uGyIzOD8sOygtLiwBCgoKDgwOGxAQGzIkICQ3NywvMC80LzQtMi4sLCw0NjQ0LCw0LTQ0LCwsLC8tNywsNDQ1LSwsLDQsNCwsLDc0LP/AABEIAOAA4AMBEQACEQEDEQH/xAAcAAEBAQEAAwEBAAAAAAAAAAAABgcFAgQIAwH/xABKEAABAwIBBQsJBAkEAgMBAAABAAIDBAURBgcSITEWNjdBUWFxkbLC0hMiMlRVc4GUoUJykrEUIzNSYnSCs9EVJCY0wfA4g+EI/8QAGwEBAAMBAQEBAAAAAAAAAAAAAAQFBgMBAgf/xAAyEQEAAgECAwMLBQADAAAAAAAAAQIDBBEFITESQVEGEyJhcYGhwdHh8BQyQpGxIzPx/9oADAMBAAIRAxEAPwDcUBAQEBAQEBAQEBAQEBAQEBAQEBAQEBAQEBAQEBAQEBAQEBAQEBAQEBAQEBAQEBAQEBAQEBAQEBAQEBAQEBAQelcrvBamg3KaOPS9HTeAXYcTQdbjzBBzN2tB6yz8LvCgbtaD1ln4XeFA3a0HrLPwu8KBu1oPWWfhd4UDdrQess/C7woG7Wg9ZZ+F3hQN2tB6yz8LvCgbtaD1ln4XeFA3a0HrLPwu8KBu1oPWWfhd4UDdrQess/C7woG7Wg9ZZ+F3hQdO2XeC6tJts0cmj6Wg8Etx4nAa2nmKD3UBAQEBAQEBAQEBAQEHJylub7dQtFCGunmeIoQ70dN2J0nYa9FjQ55A1kMIGtBFXq/wZG3VtPbqeW4XKYBznH0zidrn6J0G7SI2ANaOJoOJD+nLa88Vjd8yPCgbtb17Dd8yPCgbtb17Dd8yPCgbtb17Dd8yPCgbtb17Dd8yPCgbtb17Dd8yPCgbtb17Dd8yPCgbtb17Dd8yPCgbtb17Dd8yPCgbtb17Dd8yPCgbtb17Dd8yPCgDLa88djd8yPCg/llv8GWV1dT3Gnlt9yhBcxw1PGB2tfojTbsJjeC1w4nAYgLXJq5vuNC4Vwa2eF5imDcdHTbgdJuOvRe0teAdYDwDrQdZAQEBAQEBAQEBAQEHAvB/5bQjiwmOHOGN1/U9ZQRGbd36VnVvMk4Be14YHYDENDnNwHwY3p0Qg1ZAQEH4VtbHQQF9a9rGj7TnABeWtFY3l948d8tuzSN59SPuOc2kp/8ApNkmPM3RHW7A/RQ767FHTmuMXAdTf9+1fj/jhz515XfsKVjfvSl35NauE8R8Kp9fJ2kfuyTPu2+ckGdaVv7elY77spb+bXJHEfGpbydxz+3JMe7f5w7luzm0lR/3WyQnnbpDrbifou9NdinryQMvAdTT9m1vh/uywoq2OvgD6J7XtP2muBCmVtFo3hT5Md8duzeNp9b916+BAQZTnId+i51bNJAAHueWF2AxLS4NwPwe7o0igtrOf+W1w4sIThzljtf0HUgoEBAQEBAQEBAQEBAQT9433UPRP2WoIjNbwl3r33fkQaugIInLLL1lncYbYBJMNTifRj1cfKdnm9fIoeo1cY/RrzldcO4RbUbZMnKvxn7etlFzuUt0qTJcpHPdyuOocwGwDmCqL5L5J3tLW4MGPBXsY42h07TkfWXVuNNCQ0/bk8wfXWfgF1x6TJfuRc/E9Lg5WtvPhHP7fFRQ5q6h37aeJvQ1zv8AH5qTHD7d8q63lDhjpSZ/r7v5NmrqG/sZ4ndLXN/yk8Pt3SV8ocM9aTH9fZPXXI+stQJqYSWj7cfnj6ax8Qo2TS5KdyxwcT0uflW20+E8nMtlyltdSJLbI5juVp28xGwjmK5UyXxzvWUrPp8eevZyV3hq+RuXrLw5sNzwjmOppHoydHIf4T8ORW+n1cZfRnlLJcR4PbTxOTHzr8Y+3rWymKUQZRnS4S7L77vxoLez77q7og7LkFAgICAgICAgICAgICCfvG+6h6J+y1BEZreEu9e+78iDV0ELnGyuNpi/R7Y7CZ485w2xtPJ/EeLkGvkULV6nzcdmvVecI4bGonzuSPRjpHjP0hkW061TTO7YNQzX2miqKXyo/WVDT5zXgfq+QtHJyO29GxW2ix4pr2o5yy3G9RqqX83PKk9Nu/2z8nWypzlW/JevbDXSF8hdg5sQDvJc8nnDR5cNZ5lYM4sGuD2gtOIOwjjQf1AQSOVeQsN6Y59GBFPrOkBg15/jA5T9oa+lRM+krkjeOUrfQ8Xy6aYrf0q+HfHs+jH7hQyWytdHWtLHsOsfkQeMchCp70tjttPVsMOamekXpO8S1TNxlcbtF+j3N2MzBi1x2yNHL/EOPlGvlVtpNT5yOzbqynF+Gxp587jj0Z7vCfpK6U1RsozpcJdl99340FvZ991d0QdlyCgQEBAQEBAQEBAQEBBP3jfdQ9E/ZagiM1vCXevfd+RBpN8ubbPaZJp9kbccOU7APiSB8V8ZLxSs2l302C2oy1x16z+fB8+VtU+vrHSVJ0nyOxJw2k8Q/IBZ+1pyW3nvfoWPHXFSKV5RCrvmQUlqyabUOeNNrdKZhIAaDs0Tq1jUCDtOzkMzJoZjHFo696nwcax5dROOY2rPKs/X293h3+KTp6qSkeTRSPjcWlukx2icHDA4H/3A4HaAoePJbHbtVWufBjz0nHkjeJ/N/ansncnmz5bwsvMrWwuk03yyPDQ4N84guJGt2GG3jV5gz1zV3jqw+v0N9JfaecT0n87305upofXaX5iPxLugm6mh9dpfmY/Eg9mhvNNcZS231EMrgMS2OVriBy4AlB7yCXy8yXbf7aXQAeXjGLHfvDaWHmPFyH4qNqcEZa+tacL186XJtb9k9fr+dzFqKqfQVjZKY6L43YjEbCOI/kQqWlpx23jubTJjplpNLc4l9B2S5tvFpjmg2SNxw5DsI+BBHwWgx3i9YtHe/PtTgtp8tsdusM2zpcJdl993419uC3s++6u6IOy5BQICAgICAgICAgICAgn7xvuoeifstQRGa3hLvXvu/Ig6WeG4+To4YGH03F7uhmAGPSTj/Sq/iF9qxXxaLyfwb3vlnu5R7/tHxS2ba1f6nlO0ya2QjyhHKRqaPxHH+nnUTRY+3k3nuWvGdR5nTTEdbcvr8OXvTOet92bc8MojhTF2EXksfInj18elqxwfr1HDUrtiEvk/fMcI608zXH8j/lVmr0n86e+Gn4TxbphzT7J+U/V36qmbVwFk4xB/9xVfjyWx27VV/nwUz0ml45SiLtbHW2fB2tp9F3L/APqvMGeuau8dWH1+hvpL7Tziek/ne9Bd0F+9DWSW+rbLRPcyRhxa5pwII5EH19kJezlFklT1EuGm9g09HZpN813RrB1cWxB3kGI5ybULZlO4xamTDygHITqcPxDH+rmVJrcfYybx3tvwbUee00RPWvL6fDl7lTmeuPlKOaB59Bwe3ofqOHQRj/UpfD771mvgqvKHBtemWO/lPu+3+ObnS4S7L77vxqwZ1b2ffdXdEHZcgoEBAQEBAQEBAQEBAQT9433UPRP2WoIjNbwl3r33fkQennZmMmVIa7YyJuHxLiVT8Qn/AJIhseA0iNNNvGZ/yHczNU2FLUyfvPazDk0AXY/HT+ikcPrtWZQvKK/p46eETP8Ac7fJoNZSsrqV0dYxr2PGDmuGIcDxEKwZthOcXMu+kLp8kAXs2upycXN92T6Q/hOvVtKCAsN6LXeSuGojUHHm+y5Vmr0n86e+Gn4TxbphzT7J+U/VUU0xp6hr2hji04gPaHNPMQdRCr8eS2O3aqv8+Cmek48kbxLYskzbso6HShpadsjfTj8k3Fp5Rq1g8RV7gz1y13hh9dob6O/Ztziek+P3fKdYMKt+H7x/NdkF9P5jODWn+9J/ccgvkGcZ5abGlppP3XuZhy6YDsfhofVV/EK71iWj8nb+nkp4xE/1O3zcPNLMY8qS1ux8TsfgWlR+Hz/ySncepE6WLeEx/kvczpcJdl99341cMct7PvuruiDsuQUCAgICAgICAgICAgIJ+8b7qHon7LUERmt4S7177vyIOfnWGGVuvjiZ+blT6/8A7Gz4FMfpNvXPyUmZuUG2VDQfOEocRzOaAD1td1KTw+Y7EwrfKKs+dpbu22/qfvDQ1PZ4QRuVebSgyouLZq1jmSAgudGdHygH2X6sOTzturDFBxsv8hvNNRYmbNckLRt/iYOXlaNu0a9tdq9J2vTp1aXhPFttsOaeXdPyn693s6Z9aLnJaa5stC7BzeojjB5QVW48lsdu1VodRp6Z6TjyRylnN7oH0VYTJrDiSHDZr4leYM9c1d46sPrtBfSX2nnHdP53vpTMZwa0/wB6T+45d0FfIM8zySgWunaT5xlLgOZrSCetzetQOITHYiGh8naz529u7bb+5j6Sm81Axyt1DZE/82qNoP8AsWXHZj9J74+boZ0uEuy++78auGMW9n33V3RB2XIKBAQEBAQEBAQEBAQEE/eN91D0T9lqCIzW8Jd69935EH7546IienmbsIdGeYjzm9fndQVZxCnSzUeT2WNr4/ZPyn5OfmluIpb++J5w8uzVzujxIHUXLnw++15r4pHHsM3wRkj+M/Cfvs2BW7HiAgIM1zg5D6RdU2RuvbJE0beV7By8Zbx7Rr212r0na9OnVpeE8W22w555d0/KfV4T3ezpllVTNq4C2cYg/TnCrceS2O3aq0OfBTPSaXjeJbBmYeyDI5tPG8F8L36TeMB7y5p+IO3lxV7gz1y13jqw+v0N9Jk7M9J6T4/dersgsfztXEVV/ZEw4+QZr5nSYEjqDVUcQvveK+DYcBwzTBOSf5T8I++7oZnKImeomdsAbGOcnzndXm9ZXTh9Otkfyhyx2aY/bPyj5vwzpcJdl99341Zsut7PvuruiDsuQUCAgICAgICAgICAgIJ+8b7qHon7LUERmt4S7177vyILzLKz/wCuZPSRR+n6TPvN1gfHWPiuOfH5zHNU3h+p/Tait56dJ9k/m7CKWofRVTXwEtfG4Ecxby/4VDW00tvHc3l6VyUmtucS+gMnrwy+2lk1N9rU5v7rhtaej6jArQYskZKxaH5/q9NbTZZx2/8AYdJdEYQEBB8k2u9/7x0VYftENcenYf8AKrNXpP5098NNwnivTDmn2T8p+qqtVyktNe2Whdovb1EcbTyg8ir8eS2O3aq0GfBTUY5x5I3ifzf2tepMvYJsmn1D9T4wA6LHXpnYBygn7XJjjsKua6uk45v4dzH5OD5q6mMMdJ6T6vrHgxuqqH1tU585LnvcSecuPF/hUtrTe2/i2dKVx0iteUQ3fIyz/wCh5PRxSen6T/vO1kfDUPgr7Bj83SKsHxDU/qdRa8dOkeyPzdB50uEuy++78a7IS3s++6u6IOy5BQICAgICAgICAgICAgn7xvuoeifstQRGa3hLvXvu/Ig1dBkuc/Jg0VUaujH6uQ/rB+446tLoceo9Kqtbp9p85X3tbwTXxkr+nv1jp648PbH+exOZK5SSZN1+nB5zHftI8dThyjkcOIqNp9ROKfUsdfoaaynZnlMdJ/O5t1mvEN7oxJbnhw4xxtPI4cRV3jyVyRvViNRpsmnv2MkbT+dHvr7cBAQfOFRmNuUs7nB9LrJP7V/GfdoO5cchJcm8lIn3GaMzNJa9uniHDE6JjJAJIbhi3Dix6avWaatY7deTU8F4jkyT5jJEzt0nw9U/X8iaw1qtaNfZsMmDW1Qq6wfq4z+rH77hq0uhp6z0Kx0Wn3nzlvcz/G9fGOv6enWevqjw9/8Anta0rVk2UZ0uEuy++78aC3s++6u6IOy5BQICAgICAgICAgICAgn7xvuoeifstQRGa3hLvXvu/Ig1dB4SxiaItlALXDAgjEEHaCvJjfk9iZrO8dWSZY5APtjjLZg6SHaWDW6Mfm4fXp2qq1GimvpU6Ndw/jNM21M07W8e6fpPwR1ur5bZVCS3vcx41aTeTkPERzHUoVMlsc71lc5sNM1exkjeF5ac6T4mgXeEP5XxnA/hOo8XGFYY+Id14UGo8n6zO+G23qn6x9FFFnKoXtGmZWk7QYzq6sR1KRGtxbK+eBauJ5RE+8lzk0LGnQMriOIRnX14JOtxbPK8C1c9YiPenbtnSfK0i0Qhn8chxP4Rq+p/8KPk4h3UhY6fyfrHPNbf1R9Z+iDuNfLc6syXB5e86tI8nIOIDmGpV98lsk72lf4cNMNOxjjaFjkdkA+5uEt5Bjh2hh1OkH5tH16Nqm6fRTb0r9FNxHjNcO9ME728e6PrPwa3FE2GINhADWjAADAADiCtojZkZmbTvPV5o8ZRnS4S7L77vxoLez77q7og7LkFAgICAgICAgICAgICCfvG+6h6J+y1BEZreEu9e+78iDV0BAQTWUGRFLe3FzmmOQ6y+PVj94bDy47efao+XS48nWOay0nFdRpvRid6+Eoa45saqB3+xfHK3nJYeo4j6qBfh94/bO69xcfwW/fWa/GHCmyOr4G4yUsn9Oi76NcSuFtJlr3J9eJ6S3TJHxj/AGIIcjq+duMdLJ/Vot+jnApXSZZ7i3E9JXrkj4z/AJEu5bs2NVO//fPjibzEvPUMB9V3pw+8/unZAy8fwV/ZWZ+ELrJ/Iilsjg5rTJIDiJJMCRh+6Ng5cdvPsU/FpcePpHNRaviuo1PKZ2jwhSqQrRAQZRnS4S7L77vxoLez77q7og7LkFAgICAgICAgICAgICCfvG+6h6J+y1BEZreEu9e+78iDV0BAQEBAQEBAQEBAQZRnS4S7L77vxoLez77q7og7LkFAgICAgICAgICAgICCfvG+6h6J+y1BEZreEu9e+78iCmzu10ttzeVMtvkfHI3yei9ji1wxlYDgRr1gkfFBOZMZZSX3M7UyGU/pVNBI17wSHAtaSyTHHHEtw1/vByD0aTLmosuZOCqe90tTM98THvJedIySYE47cGtOAPIAg9K8tvGb2ngr7hXvqo3Pa2eA6Tmt08XHDHUBq0Q4aOBIGw4INshkE0Qc3Y4Aj4oM+zR3Se5T3EXCWSTydW5rNN5dotBPmtx2DmQdfOtWyW7N/VS0D3RyNDNF7HEEYyMBwI5iR8UEFk9kfeL3Y4aiO9TNE0YeGl0hI0hjhjpIP2znTV1urbPR0NbLHJMBDJK17hpvxiZ5RwxxOsk69esoOra8g7vSXOJ9VeZZGMka50ZL8HtaQS30uMavigjMs7fd8l7pRxS3ed5rJCwEPeAzBzBifOOPp/RBruQtiq7DQyMv1Y6qc5+k17i7zRgBo6yePX8UEbnS4S7L77vxoLez77q7og7LkFAgICAgICAgICAgICCfvG+6h6J+y1BEZreEu9e+78iDvZ7eDGr/APq/vRoMqvbNwj3+TH+2u1vI0QMAyQRDr8882Al5tYeEj3DN9YQCdE1chI4sRMcPzP1Qannz4Naj70f9xqChyE3j0P8AKQ/22oI3Mn/2bp/Ou/MoO3nl4NKv7rP7jEEvmrob22CifVVMJt/kwREGt09AsOgMfJY4g6P2uJB6ufVksmVlpFrcGzGQiJx2NeXxaBOIIwDsDsKDQMhaa5UtBIMs5o5ZC/zDGGgBuA1HRYzjx4kETnt31WX+Yd24EGuIMozpcJdl99340FvZ991d0QdlyCgQEBAQEBAQEBAQEBBP3jfdQ9E/ZagiM1vCXevfd+RBRZ5ad9Vm3qm0zXPcfJ4Na0knCWM6gNexBzctslTlLmriZE39fBCySMHUcWNGk34txGB48EEszJipumYqlbRRyCpppXTNj0cHnRlk1AEY46LtIDjwCDwyoymq841qgt9soqmGR8jTUPezBjQ0YkYnixwficD5oGvFBttHTikpGRxABrGhoAGAAaMBgOJBhuSOVcuRlyr2y2+rmE1U97XMjIGGJH7utBS5U5QyZZZrK4xUk8LmljRG9pLnefGcQAMcP8FBy8ls5clkycgp5LXWuMMbWFwYQDojDEeag/fL4y3vKewVEEEoDpGSPboE+S0pITg/AasNe3kKDYEGVZ5aOSqyns5po3vDKhxcWsJDRpwa3YDVsO3kQaqgyjOlwl2X33fjQW9n33V3RB2XIKBAQEBAQEBAQEBAQEE/eN91D0T9lqCIzW8Jd69935EGroCD1Llc4LVCH3SaKFpOAdJI1gJ1nAFxAxwBOHMg5u7K2+0KL5qLxIOh/q1P/qAg8vD5Zw0hF5VumRhjiG46RGGvHBB/ai6QUtayKpmiZLJ6EbpGhz/utJxPwQepVZU0NHUOZV1tKx7Tg5j6mNrmnkILsQg96huEVwpfKUEsckZx89jw5urbrBI1IPG23SC6wl1rmimaDgXRyNeAduBLSRjgRq50H9o7lDXTSNopopHRO0ZGska4xnWNF4BxacQdR5Cg9pAQZRnS4S7L77vxoLez77q7og7LkFAgICAgICAgICAgICCfvG+6h6J+y1BEZreEu9e+78iDV0BBx8qMmabKqhbFemF7GvDwA8t84AjHEEHY4oMWzeZB0N8yvukFxic6OlmLIgJHDRAkkbgSDidTRtQU0rBH/wD0LCG7BS4D4Mcg8sv+Ga09Hecg4lryXpcqc7dzZfWFzWHSbg8twOLRxEcSD28jaNmTmdyro8n3ONMacuczTLw1wa06zxEEka9fnYIJzMflCbNlc+GrJbDWOLGk4hvlWEFoB2YkO0cNvnM5sQ0PNXvuvf8AOf8AmRBpKAgyjOlwl2X33fjQW9n33V3RB2XIKBAQEBAQEBAQEBAQEE/eN91D0T9lqCIzW8Jd69935EGroCAgyTNDwhXz+ZP92ZB5VP8A8iYv5U9h6Bl/wzWno7zkE7T5HwZZZ1bpHci8eTxcwtdhg44DXq1jmQd3MJSRUljrWOjDamKZzJXH0sANQ24gBwd8UEbZbC66Zp6mehOjNRV8k7HDbotjiLwPgA7pYEFnmEuRvFXc55QGummY8gcRdpkoNdQEGUZ0uEuy++78aC3s++6u6IOy5BQICAgICAgICAgICAgn7wMMraE8WEwx5yxur6HqKCJzbt/Rc6t5jnID3PDw3EYlpcXYj4Pb0aQQasgICCDyCyRqMn8q7lUVxj0KuYvj0XEnAvkd5wwGGpw5UHhl7kTU3G9xV+SUzYayJuh54817Tjt1EYgEjWDiMNmAQetkzkVW1WVguGXU0cksIIgiiHmMxx1nzRsxOG044EnUEHvZLZJVFqzh11ZVGPyVSPMwcS7aD5ww1bOVB42TJGos2cGtqKbyf6LWM1tDsHCTUdIt0eUv4/tkoP2zVZKzZK5PzQ3fyZdJUOkGg4uGi5rG68QNeLSg8c3GRb8j7hXa2GGeVrodE6w0aXmuGGrDSA+CC4QEGU5yG/pWdWzRwEF7Xl5biMQ0Oa7E/BjunRKC2s4/5bXHiwhGPOGO1fUdYQUCAgICAgICAgICAgIOTlJbH3GhaaEtbPC8Swl2OjptxGi7DXovaXMJGsB5I1oIq9WCDLK6tqLdUS2+5QgNc0+mMDsczSGm3aBIwlrhxuAwAf3cTeeK+O+WHiQNxV69uO+WHiQNxV69uO+WHiQNxV69uO+WHiQNxV69uO+WHiQNxV69uO+WHiQNxV69uO+WHiQNxV69uO+WHiQNxV69uO+WHiQNxV69uO+WHiQNxV69uO+WHiQBkTeeO+O+WHiQfyy2CDI26uqLjUS3C5TAtY0a3nE7Gs0joN2AyPIa0cbQcCFrk1bH26hca4tdPM8yzFvo6b8Botx16LGhrATrIYCdaDrICAgICAgICAgICAgIPSuVogurQLlDHJo+jpsBLceNpIxaecIOZuKoPVmdbvEgbiqD1ZnW7xIG4qg9WZ1u8SBuKoPVmdbvEgbiqD1ZnW7xIG4qg9WZ1u8SBuKoPVmdbvEgbiqD1ZnW7xIG4qg9WZ1u8SBuKoPVmdbvEgbiqD1ZnW7xIG4qg9WZ1u8SDp2y0QWppFthjj0vS0GAF2HG4jW485Qe6gICAgICAgICAgICAgICAgICAgICAgICAgICAgICAgICAgICAgICAgICAgICAgICAgICAgICAgICAgICAgICD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8" descr="data:image/jpeg;base64,/9j/4AAQSkZJRgABAQAAAQABAAD/2wCEAAkGBxMTERUUEhQUFRUWGBoYGRcYGBcdGhsYFh4eGBcYGyAfHSghHCImHBcaITEhJSorLi4uFyA3ODMsNyguMSsBCgoKDg0OGxAQGzImICQvLCwsNCwsLCw3NC8tLCwsNCwtLCwsLCwuLy8sLCwsNCwsLCw0LCwsLCwtLCwsLCwsLP/AABEIAN0A5AMBEQACEQEDEQH/xAAcAAACAgMBAQAAAAAAAAAAAAAABwUGAgQIAwH/xABPEAABAwECBQwLDwQCAwEAAAABAAIDBAURBiExQVEHEhMXMjVSYXF0gZEIFCJCVJOUobKzwhYzNDZTYnJzg6OxwdLT1COCkqLR8BUkQ2P/xAAbAQEAAgMBAQAAAAAAAAAAAAAABAUDBgcCAf/EADsRAAIBAgIHBgUDAwMFAQAAAAABAgMEETEFEiFBUWFxBiKRobHREzKBweEUQvAjYnIzUtI0RJKi8Rb/2gAMAwEAAhEDEQA/AHZU1DI2OfI5rGMBc5ziAA0YySTkACAhYLTqqgh1PC2KHNJUBwe8ZiyIXOA43lpxbnOgPjqS078VVRgc0l/lID52pafhdF5HL/KQB2pafhdF5HL/ACkAdqWn4XReRy/ykAdqWn4XReRy/wApAHalp+F0Xkcv8pAHalp+F0Xkcv8AKQB2pafhdF5HL/KQB2pafhdF5HL/ACkAdqWn4XReRy/ykAdqWn4XReRy/wApAHalp+F0Xkcv8pAHalp+F0Xkcv8AKQB2pafhdF5HL/KQB2pafhdF5HL/ACkAdqWn4XReRy/ykAdqWn4XReRy/wApAHalp+F0Xkcv8pAHalp+F0Xkcv8AKQB2pafhdF5HL/KQB2pafhdF5HL/ACkAdqWn4XReRy/ykAdqWn4XReRy/wApAHalp+F0Xkcv8pAZ7FaTWk7LRzOzN2GWIHSNdssl3LrSgNmy7bbLI6GRjoahrQ90T87CbtfG4dzI2/FeMYvGuDSbkBKoCuWowVNdHTuv2OBjamRuZ7y4tpmu0tDo5H3cJjEBYnOABJNwGMk6EAjMNNXF7ZXRWcyMsaS3ZpATriLwSxoN12S4m+/QEBVNui1vlYvFMQBt0Wt8rF4piANui1vlYvFMQBt0Wt8rF4piANui1vlYvFMQBt0Wt8rF4piANui1vlYvFMQBt0Wt8rF4piANui1vlYvFMQBt0Wt8rF4piANui1vlYvFMQBt0Wt8rF4piANui1vlYvFMQBt0Wt8rF4piANui1vlYvFMQBt0Wt8rF4piANui1vlYvFMQBt0Wt8rF4piANui1vlYvFMQBt0Wt8rF4piANui1vlYvFMQBt0Wt8rF4piA96LVutRjr3mCUZ2uju6i0goB3an+HEFqQF8fcSsuEsRN5aTkIPfNOO4oDewsswyxCWM62emJmhd85oOuYdLXtvaRx35QEBL0lQ2SNkjcbXtDgeJwvHmKAg6Lfaq5pSesqkBBauNovhsiXWG4yuZESOC43uHSGlvI4oBaahOBUFY+WpqWiRkLmtZG64sc4gkl4I7oAXXDJjxoDoKCjjY0NZGxrRiDWtAA5ABiQGewt4LeoIA2FvBb1BAGwt4LeoIA2FvBb1BAGwt4LeoIA2FvBb1BAeFZUQRN10ro426XFoHnXyUlHa2ZKVGpVerTi2+SxKtaGqHZ8d4brpSOAzF1uuCjSvKUeZc0Ozl9V2tKPV/ZYlfqdVRt/wDTpG3aXPF/UG/msDv+ES1p9knh36vgvyaM2qjOdxT07eUOP5heHfz3JEmHZS3XzTk+mC+zPFmqdVA44aYj6Dx7a+K+qcEZJdlbTdKXivY3YtVR/fUsR5HEfkV6V+98SPLslT/bVfh+US1BqoUrrtlgfGdLQ14/I+ZZY30HmsCBX7K3Mf8ATkpeXuvMtFlYSUNRcIpYiT3rrmu6nXE9Ckwr055MprnRl3b/AOpTeHHNeKJnYW8FvUFlIAbC3gt6ggDYW8FvUEAbC3gt6ggDYW8FvUEAbC3gt6ggDYW8FvUEBXMMsB6S0IXskjY2UjuJmtaHtcMmO68i/K3OgOftSSskpbahjv1uue6CQZQQbxd0Pa09CA6ll3J5CgITAHeuh5rB6tqAwot9qrmlJ6yqQFW7ILej7eP2kBEdjZ8Eqvrm+gEA4UAIAQAgBARNu4R01I2+aQA5mDG88g/M4ljqVYU13mTbPR9xdywpRx57l9RZ29qn1El7aZohbwjc6Q+y3qPKq+peyeyOw2+y7L0aeErh6z4ZL3fl0KPU1L5HF0j3PccrnEknpKhOTk8WbNTpQpR1YRSXJYHkvh7BACDEyewjKCOUXI00eYzjLJmKHoEPoIfCesPDCrpbhHIXMH/zf3TeQZ29BCz07ipDJlXeaGtLrbOOD4rY/Z/VMZODuqVTz3NnGwP0k3xn+7N09ZU+leQlslsZqF92cuaHepd+PLPw3/TwLsx4IBBBByEZCphrzTWxmSHwEAIAQAgOVMFPjFFz13puQHVMu5PIUBBYAb10PNYPVtQGNFvtVc0pPWVSAq3ZBb0fbx+0gIjsbPglV9c30AgHCgBACACUAusNNUZseuhoyHPyOlxFrT83hHjycqg17xR7sMzatE9nZVsKtzsjuW99eC8+gqaid0ji97i5zjeXON5J4yqxybeLN4p0oU4qEFgllgYNaSbhjJzL4e20liy12HqfVlRcXN2Fh76S8G7ibl67lKp2lSWewobztFaUNkXrvll45eGJdrL1LaVlxmfJMc43Deod1/spcLGCz2mu3Pai6qbKSUV4vz2eRZKLBSiiu1lNFiyFzQ49brypEaFOOUUVFXSd5V+epLxw8lgiUipmN3LGt5AAsiSRDlOUs3iZuaDlAK+nnHA06ix6eQXPghd9JjT+IXh04vNGendV6bxhNro2QdoantBLfdEYyc8biLuQG9vmWKVrSluLKhp++pfvxXNY+efmVG19SmRoJppQ/wCY8a0/5DEeoKLOxf7WXtr2rg9leGHNbfL8solp2VNTu1s8b4zm1wxHkOQ9ChTpyg8JI2e2vKFzHWpST6fdZo014JJZME8Mp6IhoOyQ344ycl+UsPenzcSkUbmVPZuKXSehaF6tb5Z8ffj6jowft2GsiEkLr+E07pp0OH/QVbU6kaixic+vLKtaVPh1V04PmiTWQiAgBACA5UwU+MUXPXem5AdUy7k8hQEFgBvXQ81g9W1AY0W+1VzSk9ZVICrdkFvR9vH7SAiOxs+CVX1zfQCAcKAEBi94AJJAAF5JyADKUPqTbwQnsPcO3Tl0FM4thyOcMRk08jeLPn0Kqubpy7sMjfNC6BjRSrXCxnuXD8+hQ1CNpJzBnBaorX3Rt1rAe6kdfrRycI8Q6blmpUJVHsyKvSOlqFlHvvGW5LP8Ln4YjhwawNpqMAsbr5M8j7i7+3M0cnSSrWlbwp5Zmg3+l7m8eE3hHgsvrx+pYlnKsEAIAQAgBACAEBr11DHMwslY17D3rgCOXl415lFSWDMlKtUoyU6bafFCxwt1NCwGSivcMphJvcPoE5eQ4+MqvrWWG2n4G46M7TazVO7/APL3X3XgLd7CCQQQQbiDlBGUFV7WBt8ZKSxWRu2Na81LKJYXFrhl0OGdrhnH/cq906koPGJHu7OjdU3TqrFea5oemCWE8VdFrmdzI27Xx342nSNLTmKuaNaNVYo5ppLRtWxq6k9qeT4/nkTqzFcCAEBypgp8Youeu9NyA6pl3J5CgILADeuh5rB6tqAxot9qrmlJ6yqQFW7ILej7eP2kBEdjZ8Eqvrm+gEA4UAIBQ6peGOzONLA7+k03SOB3bh3o+aPOeIY6u7uNbuRy3m89n9DfDSuay7z+VcFx6vy9F8oJtpdMBMBnVZEs17IAcWZ0l2YaBpPVpEy2tfid6WRremdOq0/pUds/T88vHg3LSUrImNZG0MY0XBoFwAVqkksEaBUqSqSc5vFvNs9l9PAIAQAgBACAEAIAQAgBAVDDXAiOsaZI7o6gDE7M+7IH/qyjjUWvbKptWZeaJ01UsnqS2w4cOa9t4laylfE90cjSx7Tc5pyg/wDc6qJRcXgzotGtCtBVKbxTyPex7UlppmzQuuc3qIztcM4P/ca9U6koS1omK7tKV1SdKotj8ua5j+wbtyOsgbLHyObna7O0/wDOcK7pVFUjrI5ffWVSzrOlU+j4riSiyEMEBypgp8Youeu9NyA6pl3J5CgILADeuh5rB6tqAxot9qrmlJ6yqQFW7ILej7eP2kBEdjZ8Eqvrm+gEA4UBS9UzCbtaDYYz/WmBHG1mRzuU5B06FEu62pHBZsv9AaM/VVviTXcj5vcvu/yJRVB0YEA1MBdUFpDaer1rCAGslFwabsQa4ZGnjycmezt7tPuzNH0z2flBuvb7Vm1v6rj0z67mUCp5qR9QHlU1LIxrpHtYMl7iAOsoDKGZr2hzHBzTkLSCDyEIDNACAEAIAQAgBACAEBUsPcEG1kevjAFQwdycmvHAd+RzHlKjXFuqixWZdaG0tKyqastsHmuHNffiI+WMtcWuBDmkgg5QRiIPSqZrB4M6VCcZxUovFPaifwIwkdRVAcbzE+5sjeLM4cYy9YzrPb1vhS5byq0zo1XtDBfOtsfbox9wytc0OaQWuAIIyEHGCOhXaeO05jKLi3F5ozQ+HKmCnxii56703IDqmXcnkKAgsAN66HmsHq2oDGi32quaUnrKpAVbsgt6Pt4/aQER2NnwSq+ub6AQDbrKpsUb5Hm5rGlzjxAXlfG0liz3TpyqTUIra3gjnfCG13VVRJM/vj3I4LRia3oHnvVFVqOpJyZ1bR9nG0t40o7s+b3v+bjWoKGSZ+siY57yCdaMtzReV5jByeETNXuKVCGvVlgufM8HNIJBFxGIg5ivJmTTWKPiH0u2BWHslLrYp75IMgOV0fJpb83q0GZb3Th3ZZGtaX0BC5xq0dk/J+z5+PEv+FuHtLQ0jaku2USYoms792i/I0DOTk0E4laxkpLFGhVaU6U3CawazTOZsMcLqm0ZzLUOxDcRi/WMGho06XHGepfTGMXscLTm7ZqKe9xg2LZLr8TXhzWi4ZtcCb/ohAP5ACAEAIAQAgBACAEAIBW6rODV3/uRDLc2UDTka/8ABp6ONV17R/evqbl2Z0l/2lTrH7r7r6iyVcboN/Ult7ZYTTPPdxY2ccZzf2nFyEK1squtHUe40DtNYfBrKvHKef8Al+fXEYCmmsHKmCnxii56703IDqmXcnkKAgsAN66HmsHq2oDGi32quaUnrKpAVbsgt6Pt4/aQER2NnwSq+ub6AQFj1XrX2OmbA091Mb3fQZjPW7W9RUK9qYQ1VvNm7MWfxbh1nlD1f4xE8qo6AN7UjsERwGpeO7l7lt+aNp9pwv5GtVrZUtWOu95oHaa/dWureL2Qz6v2XqyQw0wFjqwZIro5+F3r+J/H87Lyr3Xto1NqzIuidOVbNqE+9DhvXT29BNWjQSQSGOZhY9uUH8RpHGFUzg4PBnQre5pXFNVKTxTNZeTOSFnWnsbXxSMbNTye+Qvv1rvnNOVjxmeMYxLNRrypPZkVektFUb6GE9klk1n+VyK5hTgbsbDU0TnTUvfA++wE97KBlGiQYjxZ7ilVjUWMTnV9YVrOpqVV0e59B76kGB3/AI+iBkbdUT3PlvytHeR/2g4+NxWQhF7QAgBACAEAIAQAgBACA8K2lbLG+OQXse0tcOI4ivkoqSwZ7pVJU5qcHg08Uc627ZjqaokhdjLHXA6W5WnpBB6VQ1Yak3E6xY3Ubq3jWW9ee9eJsYLWuaWqjm70G540sdid5sfKAvVGp8OakYtJ2au7aVLfmuqy9jodjgQCDeCLweIq9OVNNPBnK2Cnxii56703IfDqmXcnkKAgsAN66HmsHq2oDGi32quaUnrKpAVbsgt6Pt4/aQER2NnwSq+ub6AQEZqnWjs1oSAbmICIf243f7OcOhU15PWqPlsOkdnbf4NlFvOWMvsvJFdsyjM00cTcsj2t/wAjdesEI60lHiW9zWVCjKq/2ps6QpKdscbY2C5rGhoHE0XBX6SSwRyOpOVSTnLNvF/U9SV9PAltUXVHs2WobTGMzMaSH1UZF8Z//P5QA5ReAc1+VYqtGNRYMnWGka1lPWpvZvW5/wA4lYtGzTG1sjHNlgk97mZjY8aNLXDOw4wb1UVqEqT2nRtHaUo30MYPBrNb17rmaKwlkbVmWjJTyCSFxa4dRBytIyEHQV6hOUHjEjXVrSuabp1Vin/NgxXaodXNADRxQPqGDu6d+v10gGV0BDgHXDGYz3WgnPb0LmNTY8znuldC1bJ60e9Djw6++XoUp+rzXAkGlpgQbiCJQQRlB7tSSkPm35W+DUv3n60Abflb4NS/efrQGxTav9QPfKOF30Xvb+IcgJig1f4D7/Rys+rka/0gxAW+wdVay6khon2F572cazo12Nl/FrkBdWPBAIIIOMEYwQgMkAIAQAgFZqy2WA6GoA3V8buUd0zza7qCrb+GU/obn2Uum9eg/wDJej+ws1Xm5D71O7R2ez4Sd0wbG77PEP8AXWnpV3bT1qS8DmGm7f4F7Nbn3l9dvric8YKfGKLnrvTcs5UnVMu5PIUBBYAb10PNYPVtQGNFvtVc0pPWVSAq3ZBb0fbx+0gIXscpA2iq3HIJQTyBl5XxvDafYxcmkt5Sq2oMkj5Dle5zjyuJJ/Fa/J6zbOwUKapU4wW5JeCLXqU0YktBriPe2Of04mD0/MpVlHGpjwKPtNWdOy1V+5pff7DskeACTkAvOInJxDGVbnOjnDVQ1VpK0vpqXXRU15a4m8SS3YjruC35uU59AAVyAnsF8KZaMuaA2WCS7ZYH7h4GcZ2OGZ4xjFlGJeZRUlgzLRrVKM1UpvBrgXZ1LFPEamhcZIRdskbvfYCc0gzt0SDEc9xVVcWrhtjtRv2iNPU7rClV2T8n058vAjlENjPrHkEEEgg3gjEQRkIRPA8yipLB5G9alFBaQ/rFkFZdc2oyRy3ZGzgZDm2UdORWVveY92fiaTpfs64Y1bVYrfHh049PAXNrWXNTSuhqI3RyNytPmIIxOBzEXgqwNRNNACAEAICy4I4c1tnvBp5SY78cL7zG7Ti708bbigOkMAMPaa04r4/6c7RfJC490PnNPfNvz8l4CAtqAEAICt6olDstnzDOwbIP7Def9bx0rBcx1qTLXQlf4N9TfF4eOz1EIqQ6gNPUXrO5qIdBbIP7gWu9FqsrCWxxNJ7WUcJ06vFNeG37sUGCnxii56703KwNQOqZdyeQoCCwA3roeaweragMaLfaq5pSesqkBVuyC3o+3j9pAVHUbn1ljWm7jIHK6O4ecrFWeFOT5E7RkNe8pR/uXqVhUR1cZeorD3dS/QI23/SLifRCsLBfM+hp3a2eylH/ACfoNRWRpYrtVLUqZWh1RRhsdVlc3Iybl4L/AJ2Q59IA51raSSGR0crHMew3Oa4XEEZiEB4IDesa15qWZs1O8xyNzjIQcrXDI4HODiQDFsyrgtIX07Ww1d17qa+5kl2Mupyc+cxHHluvuVfcWePeh4ext+iO0TjhSuns3S9/fx4mg9pBIIIIxEHKCMoKrcjdYyUlisj4h6JHtiGoibT1zS+NuKOVvvsF/APfM0xnFouKl2904d2WRrel9AQusatHZPyfXg+fiUbCbBmWjcC66SF/vU7Mccg9lwyFhxgjpNrGSksUaDWozozdOosGs0yEXoxggBACA2rLtGWnmZNA8skjOua4ZQfzBF4IOIgkIDq/U5wvZadG2UXCVvcTMHevAyj5pGMdWUFAWlACA8qmEPY5pyOaWnkIuXxrFYHqEnCSkt205lIuWvHYovFYl71HpLq140wu8zmqbYv+o1yNa7VRxtIvhJejFxgp8Youeu9NytTQDqmXcnkKAgsAN66HmsHq2oDGi32quaUnrKpAVbsgt6Pt4/aQFF1Md4rS+tZ7KwXX+lItdB/9fS6/ZkIqQ6gNzUYj/wDWndnMoHU0H2irSxXcfU0PtXJ/qYR/t9W/YYanGrAgKTqjanUFps12KKpaLmSgZRmZIO+bx5RmzggcyYQWHPRzugqWFkjepwzOae+adP8AwgI5ASeDUsDauF1Vr9hDxryxxa9o4bSMd7Tc7FluQHTOEuAUVVCHRPOzhoulcQdlF2LZCB3WK7u8vKo1e2VTasy80VpurZNQl3ocOHT29BQWlZ0sEhjmYWPblB/EHIRxhVE4Sg8JHQra5pXFNVKTxTNVeSQb1n2jrGuikY2aCT3yF+5dxjOxwzPGMLNRrypPYVmkdF0b6GE9klk1mvdciUotSWiroi+grJGPGWKZrXFpOY6243aHY8it6VWNRYo5zfaPrWdTUqro9z6ewusLcDauznhtTHc07mRuON/0XaeI3HiWUhFfQAgBAXzUXwkNHacbSf6VSRC8Zr3H+m7oeQL9DnIDqZACAEBzXa4AqJgMmyPu5Ncblr9T5n1Ou2jboQb/ANq9CyalT7rRYNLHjzX/AJKRZP8AqlR2ljjYvk0UTBT4xRc9d6blcHOTqmXcnkKAgsAN66HmsHq2oDGi32quaUnrKpAVbsgt6Pt4/aQFM1JI9dYlpj51/wDiwO/JYbhY0pdCx0RLVvqT/uXnsK6qM6oNbUWnviqGcF7Hf5Aj2FZ2D7rRo/aynhVpz4prwf5GSp5qQIAQEBhlgjTWjBsVQ3GL9ZIN3G452nRpBxHqQHL2GuB1TZs+xztvYb9jlA7iQcWg6WnGOS4kCuoDpHUDwpNTRGlkN8lLc1p0xOv1n+NxbyBqAvWEeDsFZHrJW4xuXjdNPEfyyFYqtKNRYSJtjf1rOpr0n1W59RJYT4MT0T9bKL2E9xINy7/g8R84xqorUJUntyOjaO0pRvoYw2SWaea91zIRYSzNqzLRlp5BLC8se3IR5wdI4ivUJyg8Yke5tqVxTdOqsUxrWThDS2vTPo6trWySNuLMziMYfGTkcD3V2UXZ1bULmNTY8znuldCVbJuce9T48Ovv6HOGFFiPoquamkxuiddfwmnGxw5WkHpUooyLQAgM4JSxzXNNzmkOB0EG8FAdrWZWNmhimbuZGNeOR4Dh+KA2UB8JQHMcshc4uOUknrxrXW8Wdjpx1YqK3IuOpLHfaAPBjefwb7Sl2S/qfQ1/tPLCyw4yX3f2KBgp8Youeu9Nytznh1TLuTyFAQWAG9dDzWD1bUBjRb7VXNKT1lUgKt2QW9H28ftICtahNPsllWgwZXuLRymO4LxUWMWiRaVPh14T4ST8ynqgOujD1GaoComj4cYd/gbvb8ynWEu80an2spN0adTg2vFfgbitDRgQAgBAR9u2NBVwOgqGCSN2UHKDmc05QRmIQHN+HGpPWUcjjTxyVNOcbXsbrntHBe0Y7xwgLjlxZAAyNQjAyoo2TVFS0xunDWsicLnBrSSXPGVpN4xHHixoBsIDXrqKOaN0crQ9jsRaf+4uVfJRUlgzJSqzpTU6bwa3oTmGuAclLrpYb5IMp4Uf0tI+d16TVXFq4d6ORv2iNPwusKVbZPyfTny8OBS1DNjPrHEEEEgjGCMoIyEIngfJRUlgzftqGO0wO2XiKra0MjqHbiQDcsn0ZTdINPdA3Xqyt7vHuz8fc0vS/Z1xxq2q2b4/8fbw4C4tWzJqaV0U8bo5G5WnRmIIxOBzEXg5lYGnmmgBAdj4Eb20XNofVtQE2gNG3asQ000h7yNzukA3DrXipLVi2SLSk61eFNb2l5nNyoDrowdRmnvqZn5mx63pe4EegVOsF3m+RqnayphQpw4yx8F+RZYKfGKLnrvTcrQ0U6pl3J5CgILADeuh5rB6tqAxot9qrmlJ6yqQFW7ILej7eP2kBEdjZ8Eqvrm+gEBU8JKLYaueK67WyOu+iTe3/UhUNaOrNo6zo6v8e1p1OKXjk/M38AbS2Cvhcdy47G7kk7kee49C9209WoiLpy2+PZTSzXeX0/GI/ldnMAQAgBACAEAIAQAgPhCAWuG2p0HXzUQAOV0IyHjZoPzcmi7Ia+4s8e9DwNu0R2icMKV08Vulw68eviKx7CCQQQQbiDiIIygqtawN2jJSWKyPiHo3zPFPE2nrWl8Tfe5G++wk8AndM0xnFouKl2904d2WRrul9A07rGpS2T8n158/Eo+EmDctI4F10kL79inZuHgei4Z2HGOS4m1jJSWKNArUalGbp1Fg0Qq9GI7HwI3toubQ+ragJtAUrVZtLY6HYxupnBv9re6d+AHSol5PVp4cTYOzVt8W813lBY/XJfzkJVVB0YcOo7Q62kklI99kxcbWC4f7FytbGOEG+Jz/ALU11O6jTX7V5vb6YCSwU+MUXPXem5TTWTqmXcnkKAgsAN66HmsHq2oDGi32quaUnrKpAVbsgt6Pt4/aQER2NnwSq+ub6AQBqwWZrKpkwGKVlxPz48WP+0t6lV30MJqXE3zsrc69CVFvbF4ro/zj4lCBuxjEVBNpaTWDOh8FLV7apIpu+LbnfTbid5xf0q+oz14KRyfSNq7W5nS3J7Oj2ryJdZCECAEAIAQAgBACAEAICpYZ4ERVgL2XRz8O7E67M/T9LKOPIo1e2jU27y60VpqrZPVl3ocOHT2/+iYtSzZaeUxTNLHjMc4zEHODpVROEoPCR0O1uqVzTVSk8U/5gzUXkkm5RV+sa6N7WywSe+Qv3LuMZ2uGZ7biPMs1GvKk9hW6R0ZRvoYTW3c96/HIrmE2CQYw1FGXS0w3YPvsBOQSAZW6JBiOe45belWjUWMTnN/o6tZT1aq2bnuf84HTeBG9tFzaH1bVlIJNoBJaqlr7NWmNpvZANYPpnG/z3N/tVReVNaphwOidmrT4Nr8R5z2/Td7/AFKc1pJuAvJyAKIbC2ksWdGYN2d2vSQw3AFjADdwjjeelxJV9ShqQUTkl9cfqLidXi3h03eRzNgp8Youeu9NyyEU6pl3J5CgILADeuh5rB6tqAxot9qrmlJ6yqQFW7ILej7eP2kBEdjZ8Eqvrm+gEBfNUGxu2aJ7Wi97P6jNN7coHK28dSwXNPXptFroW8/S3cZP5XsfR+zwYhVSHUC/ak2EGxTGmee4mN7eKQC7/YC7la3Sp1lVwlqPeat2n0f8WkrmC2x2Pp+H6scKtDQwQAgBACAEAIAQAgBACAXGrFbFNTtpW1URfHK57TIz32K4N7tmnLjacR6Fjq0o1FhImWN/Ws6mvSfVbn1Fvadl7G1ssb2zU8nvczNy75pzscM7TjFxVPWoSpPbkdG0bpWjfR7uySzX8zXMj1hLQ96KsfE8PjcWuGfSDlBBxEHODiK9Qm4vGJguLelcU3TqrFMcWAOGUE8bKctZDKxoa1gxMcGi4CPRiG56r1bULlVNjzOe6W0HUs25w70OO9dff0JvDC3BR0r5cWv3MY0vOToGU8QKy1qvw4ORB0ZZO8uI0llm+iz9upz7LIXEucSSSSScpJxklUTeLxZ1WEVCKjHJFu1L7F2esEjhfHBc86Nf3g68f9ql2dPXni9xQdo734Fr8OL709n03+31Herc50cqYKfGKLnrvTcgOqZdyeQoCCwA3roeaweragMaLfaq5pSesqkBVuyC3o+3j9pARHY2fBKr65voBAOFAI7VJwd7VqS9g/pTEuboa7K9nXjHEeJU93R1J4rJnRuz2kf1Nv8ADm+9DZ1W5/Z/kqTXEEEEgjGCMoIzqKX0kpLBjz1P8KRWQa15/rxgB44QyB45c+g8oVzbV/iR25o5rprRbsq2Mfklly5fzd9S1qSUoIAQAgBACAEAIAQAgEr2S3vVF9OX8GIBRYMYTTUTzrbpIX4pYH445BxjM4ZQ8YwekH5KKksGZKVWdKanB4NZNF5ZTxVMLqmiLjG332FxBlg43Xbtmh46biCqq4tXDvRyN90Rp+FzhSrbJ+T9ny8OBHKGbIfWuIN4xEZ0DSawZI2vb1RUtjE8heIxc2/jznScgv4gslSrOeGs8iHaaPt7WUpUo4a2fsuC5EcxpJAAJJxADKScgCxpYkuUlFYvIf2A9g9p0jGEf1Hd3J9J2boFw6ONXlvS+HBLfvOXaWvv1lzKovlWyPT85lgWYrDlTBT4xRc9d6bkB1TLuTyFAQWAG9dDzWD1bUBjRb7VXNKT1lUgKt2QW9H28ftICI7Gz4JVfXN9AIBwoCMwksZlXTvhfnxtdwXjcuH/AHISsdWmqkXFkuxvJ2leNWG7Pmt6OfbUs+SnldFK3WvabiPwI0g6VRzg4PVZ1O2uadzSVWm8UzKx7TkppmzRG5zT0EZ2nSCF9p1HCWsjzd2lO6pOlUWx+XND6wXwjirYdfHicMT2HK0/mDmOdXVKrGpHFHMtIaPq2VX4c8tz4r+biZWUgAgBACAEAIAQAgBAJXslveqL6cv4MQCHQG5ZFqzU0rZqeR0cjcjm+cEZCDnBvBQDPsR8drMe6njENXGzXywDFE9oIBkiPeG8i9hxY8RUC4tE+9DwNs0R2ilTwo3O1bpb114rnmQ6rDeQQ+jL1K8FLyKyZuIe8g5znk5BkHXmCsLOh++X0NM7SaW2fpaT/wAv+Pv4cRqKyNMBAcqYKfGKLnrvTcgOqZdyeQoCCwA3roeaweragMaLfaq5pSesqkBVuyC3o+3j9pARHY2fBKr65voBAOFACAq+HOCTa2K9tzZ2DuHZiOA7iOnMekGPcUFVXMt9EaVnY1Nu2DzX3XP18BG1dM+J7o5Glr2m5zTlBCppRcXgzpVGtCtBTg8U8j3si1ZaaUSwuLXDqIztcM4OheqdSUHjExXdpSuqbp1VivTmh1YIYaw1gDTdHPdjjJy8bDnHFlHnVvQuI1FzOd6T0NWspY5w4+/D0ZaVIKcEAIAQAgBACAEAleyW96ovpy/gxAIdAekELnuDWgknMF5lJRWLMtGjUrTUKaxb4FywfpH0zX3PIdK3WPDTcC28HW8eMBVdxdOfdjkb7ojQELbCrW2z3cF04vn4G6oZshccAcDXVbxLKCKdpx6ZCO9bxaT0DHkl21s6j1pZGu6b01G0i6VJ41H/AOvN8+C+r2ZuyNgaAAAABcAMgAyAK3OeNtvFmSHwEBypgp8Youeu9NyA6pl3J5CgILADeuh5rB6tqAxot9qrmlJ6yqQFW7ILej7eP2kBEdjZ8Eqvrm+gEA4UAIAQFUw2wMjrW69pDJ2i5rszhwX8XHlHHkUevbqqsd5c6J0xUsZar2wea+6/m3zEraVnyQSOimaWPblB/EaRxhU84ODwZ0W2uadxTVSk8UzWY4gggkEYwRlBGQheU8DNKKksHkXzB3VNniuZUjZmcIXCQfk7puPGp1K9ktktprF/2Yo1MZW71Xw3e68+gzLDwkpqof0ZQTnYcTxytOPpGJWFOtCp8rNPu9H3Fq8KscOe7xJZZCECAEAIAQAgIDC7BqhrGNNewOZFri0ukewN112uJLXN0DKvjaSxZ6hCU3qxWLfAU+ENBYEV7aai2Z/CM1SIx95e7ouHGodW9hHZHabJY9ma9XCVd6q4Zv2X82FShpo2X7GxrATkGuPRe4lxHKSq6pWlUfeZuVlo+hZx1aUer3vqz1WMnF2wGwEdVXTT3sgygZHScmhvH1aRMt7Vz70sjWtM6ejbY0qO2fkvd8vHgOWnhaxoYxoa1oADQLgAMgCtUklgjQJSlOTlJ4tnovp5BACA5UwU+MUXPXem5AdUy7k8hQEFgBvXQ81g9W1AY0W+1VzSk9ZVICrdkFvR9vH7SAiOxs+CVX1zfQCAcKAEAIAQEVb+D8FWzWTMvu3Lxie2/O0/lk4ljqUo1FhImWd/Xs569GWHFbn1Qo8J8AKmlvewGaLhNHdAfOb+YvHIqutaThtW1G9aO7QW9zhGp3Zc8n0f2fmVFRS/PrHkEEEgjIRiIRPA+SipLBrFFjsvDquhuAmMjR3sg13nPdedSIXVWO/HqVFxoGxrbdTVf9uzyy8iyUeq1KB/Vp2OOlj3N8xDvxUhX73xKir2Sg3/AE6jXVY+mBIx6rMPfU8g5HNP/C9/r48CJLsnX3VF4P8AJ6nVXpvkZ/8AT9S+/rocGeP/AMpdf74+fsalTqtN/wDnTOP0pAPwaV5d+t0TPT7JVH89VfRY/dEHX6p9a+8MEUQzFrSXDpcSPMsMr6o8thZUey9pDbNuX1wXlt8yqWjas85vmlfJn7pxIHIMg6FGnUlP5mXdvZ0LdYUoJdF98zTXglG3ZlmTVD9ZBG6R2gDEOMnIBxle4U5TeEURrm7o20NerLBfzJbxp4KamscV0lXdK/NH/wDNvLwz5uIqxo2cY7Z7WaTpLtJVrYwt+7Hjvft68xgNF2IKcawfUAIAQAgOVMFPjFFz13puQHVMu5PIUBBYAb10PNYPVtQGNFvtVc0pPWVSAq3ZBb0fbx+0gIjsbD/6lV9c30EA4UAIAQAgBACArNvYDUdTe4s2OQ9/HiN/GNyekX8aj1LanPbhtLay01d2uCjLGPCW3w3rxKDa2pfVR3mFzJm6Nw/qOLzqFOxmvl2m0W3am2nsrRcX4r38ipV9j1EJOywyMuzlpu68hUWVKcc0XtC+t66/pzT+v2zNFeCWCAEPgIDOGJzjc1pcdABJ6gvqTeR5nUjBYyeC5lgsvAaumuuhLG8KTuPMe68yzwtast3iVNxp6xo7NfWf9u3zy8y62JqVRtudVSmQ8Bl7W8hduj0a1S6djFbZvE1687U1Z923jq83tfhkvMvtnWdFAzWQxtjboaLuk6TxlTYwjFYRRrNe4q15a9WTb5m0vRhBACAEAIAQHKWCDg7CGEtN4NYSCM415N6A6rl3J5CgILADeuh5rB6tqAxpMVrVF/fUlNdx6ySp113Jr2/5BAfNUDBv/wAhQTUwID3AOjJyB7Drm36AbridDigObsDsLKuxauQazPrJ4H4ryy+7Hcda4Xm4i/LnQDVj1faO4a6mqQc4GxkdeuF/UgMtvyi8Gqvuv1oA2/KLwaq+6/WgDb8ovBqr7r9aANvyi8Gqvuv1oA2/KLwaq+6/WgDb8ovBqr7r9aANvyi8Gqvuv1oAOr3Q+DVXVF+tARtXquWPKb5LOkcdJjgv69descqUJZolUr65pLCFSS+rIybD+wXG82dUD6Lg3zCULG7Wk9xMhp2/gsFU8Un6oIsPbBabxZ1SeV9/4yorWktx9lp3SEs6nkl6I249U+xG5LNf0shP4vK9qhTX7UR5aUvZZ1ZeLRKU2rjZ0Yujo52DQ1sIHmesiSWRDnUnN4zbb5vE9tvyi8Gqvuv1r6eA2/KLwaq+6/WgDb8ovBqr7r9aANvyi8Gqvuv1oA2/KLwaq+6/WgDb8ovBqr7r9aANvyi8Gqvuv1oA2/KLwaq+6/WgK/hlq4maB0VDC+IvFxleW65oOXWBt4BPCvxaL8YA0tQPBCSWrFdI0thgv2M5NfKRrcWkNBN503caA6DrJQ2N7jka0k8gF5QEbgdSuis+kjficynha4cbWNBHWgPlvUkodHU07Q6WHXAxm4bLC+4yRgnEHXta5pOK9txIDiQBtWRbENS0uideWnWvYQWvY4ZWPae6aRoI8yAjMJsCKGvOuqYGufdcJAS19wyDXNIvy5DeEBW9pWyuBN41yANpWyuBN41yANpWyuBN41yANpWyuBN41yANpWyuBN41yANpWyuBN41yANpWyuBN41yANpWyuBN41yANpWyuBN41yANpWyuBN41yANpWyuBN41yANpWyuBN41yANpWyuBN41yANpWyuBN41yANpWyuBN41yANpWyuBN41yANpWyuBN41yANpWyuBN41yANpWyuBN41yANpWyuBN41yANpWyuBN41yANpWyuBN41yA96LUdsmNwdsD33ZnyPLeoEX9KAvVLTsiY1kbWsYwXNa0ANaBkAAxAICtWpVmvf2rTG+AOuqp+9LRuqaM3XPe4jWvIxMaSL9cQABaggBARlqWBT1BDpYwXgXCRpcyQA5mvYQ8ZBkOZAaHuMpuHWeW1v7yAPcZTcOs8trf3kAe4ym4dZ5bW/vIA9xlNw6zy2t/eQB7jKbh1nltb+8gD3GU3DrPLa395AHuMpuHWeW1v7yAPcZTcOs8trf3kAe4ym4dZ5bW/vIA9xlNw6zy2t/eQB7jKbh1nltb+8gD3GU3DrPLa395AHuMpuHWeW1v7yAPcZTcOs8trf3kAe4ym4dZ5bW/vIA9xlNw6zy2t/eQB7jKbh1nltb+8gD3GU3DrPLa395AHuMpuHWeW1v7yAPcZTcOs8trf3kAe4ym4dZ5bW/vIA9xlNw6zy2t/eQB7jKbh1nltb+8gD3GU3DrPLa395AfRgXSd+2aUcCaoqJWHlZJI5p6QgJ6KJrWhrQGtAuAAAAGgAZEBmgP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0" descr="data:image/jpeg;base64,/9j/4AAQSkZJRgABAQAAAQABAAD/2wCEAAkGBxMTERUUEhQUFRUWGBoYGRcYGBcdGhsYFh4eGBcYGyAfHSghHCImHBcaITEhJSorLi4uFyA3ODMsNyguMSsBCgoKDg0OGxAQGzImICQvLCwsNCwsLCw3NC8tLCwsNCwtLCwsLCwuLy8sLCwsNCwsLCw0LCwsLCwtLCwsLCwsLP/AABEIAN0A5AMBEQACEQEDEQH/xAAcAAACAgMBAQAAAAAAAAAAAAAABwUGAgQIAwH/xABPEAABAwECBQwLDwQCAwEAAAABAAIDBAURBiExQVEHEhMXMjVSYXF0gZEIFCJCVJOUobKzwhYzNDZTYnJzg6OxwdLT1COCkqLR8BUkQ2P/xAAbAQEAAgMBAQAAAAAAAAAAAAAABAUDBgcCAf/EADsRAAIBAgIHBgUDAwMFAQAAAAABAgMEETEFEiFBUWFxBiKRobHREzKBweEUQvAjYnIzUtI0RJKi8Rb/2gAMAwEAAhEDEQA/AHZU1DI2OfI5rGMBc5ziAA0YySTkACAhYLTqqgh1PC2KHNJUBwe8ZiyIXOA43lpxbnOgPjqS078VVRgc0l/lID52pafhdF5HL/KQB2pafhdF5HL/ACkAdqWn4XReRy/ykAdqWn4XReRy/wApAHalp+F0Xkcv8pAHalp+F0Xkcv8AKQB2pafhdF5HL/KQB2pafhdF5HL/ACkAdqWn4XReRy/ykAdqWn4XReRy/wApAHalp+F0Xkcv8pAHalp+F0Xkcv8AKQB2pafhdF5HL/KQB2pafhdF5HL/ACkAdqWn4XReRy/ykAdqWn4XReRy/wApAHalp+F0Xkcv8pAHalp+F0Xkcv8AKQB2pafhdF5HL/KQB2pafhdF5HL/ACkAdqWn4XReRy/ykAdqWn4XReRy/wApAHalp+F0Xkcv8pAZ7FaTWk7LRzOzN2GWIHSNdssl3LrSgNmy7bbLI6GRjoahrQ90T87CbtfG4dzI2/FeMYvGuDSbkBKoCuWowVNdHTuv2OBjamRuZ7y4tpmu0tDo5H3cJjEBYnOABJNwGMk6EAjMNNXF7ZXRWcyMsaS3ZpATriLwSxoN12S4m+/QEBVNui1vlYvFMQBt0Wt8rF4piANui1vlYvFMQBt0Wt8rF4piANui1vlYvFMQBt0Wt8rF4piANui1vlYvFMQBt0Wt8rF4piANui1vlYvFMQBt0Wt8rF4piANui1vlYvFMQBt0Wt8rF4piANui1vlYvFMQBt0Wt8rF4piANui1vlYvFMQBt0Wt8rF4piANui1vlYvFMQBt0Wt8rF4piANui1vlYvFMQBt0Wt8rF4piANui1vlYvFMQBt0Wt8rF4piA96LVutRjr3mCUZ2uju6i0goB3an+HEFqQF8fcSsuEsRN5aTkIPfNOO4oDewsswyxCWM62emJmhd85oOuYdLXtvaRx35QEBL0lQ2SNkjcbXtDgeJwvHmKAg6Lfaq5pSesqkBBauNovhsiXWG4yuZESOC43uHSGlvI4oBaahOBUFY+WpqWiRkLmtZG64sc4gkl4I7oAXXDJjxoDoKCjjY0NZGxrRiDWtAA5ABiQGewt4LeoIA2FvBb1BAGwt4LeoIA2FvBb1BAGwt4LeoIA2FvBb1BAeFZUQRN10ro426XFoHnXyUlHa2ZKVGpVerTi2+SxKtaGqHZ8d4brpSOAzF1uuCjSvKUeZc0Ozl9V2tKPV/ZYlfqdVRt/wDTpG3aXPF/UG/msDv+ES1p9knh36vgvyaM2qjOdxT07eUOP5heHfz3JEmHZS3XzTk+mC+zPFmqdVA44aYj6Dx7a+K+qcEZJdlbTdKXivY3YtVR/fUsR5HEfkV6V+98SPLslT/bVfh+US1BqoUrrtlgfGdLQ14/I+ZZY30HmsCBX7K3Mf8ATkpeXuvMtFlYSUNRcIpYiT3rrmu6nXE9Ckwr055MprnRl3b/AOpTeHHNeKJnYW8FvUFlIAbC3gt6ggDYW8FvUEAbC3gt6ggDYW8FvUEAbC3gt6ggDYW8FvUEBXMMsB6S0IXskjY2UjuJmtaHtcMmO68i/K3OgOftSSskpbahjv1uue6CQZQQbxd0Pa09CA6ll3J5CgITAHeuh5rB6tqAwot9qrmlJ6yqQFW7ILej7eP2kBEdjZ8Eqvrm+gEA4UAIAQAgBARNu4R01I2+aQA5mDG88g/M4ljqVYU13mTbPR9xdywpRx57l9RZ29qn1El7aZohbwjc6Q+y3qPKq+peyeyOw2+y7L0aeErh6z4ZL3fl0KPU1L5HF0j3PccrnEknpKhOTk8WbNTpQpR1YRSXJYHkvh7BACDEyewjKCOUXI00eYzjLJmKHoEPoIfCesPDCrpbhHIXMH/zf3TeQZ29BCz07ipDJlXeaGtLrbOOD4rY/Z/VMZODuqVTz3NnGwP0k3xn+7N09ZU+leQlslsZqF92cuaHepd+PLPw3/TwLsx4IBBBByEZCphrzTWxmSHwEAIAQAgOVMFPjFFz13puQHVMu5PIUBBYAb10PNYPVtQGNFvtVc0pPWVSAq3ZBb0fbx+0gIjsbPglV9c30AgHCgBACACUAusNNUZseuhoyHPyOlxFrT83hHjycqg17xR7sMzatE9nZVsKtzsjuW99eC8+gqaid0ji97i5zjeXON5J4yqxybeLN4p0oU4qEFgllgYNaSbhjJzL4e20liy12HqfVlRcXN2Fh76S8G7ibl67lKp2lSWewobztFaUNkXrvll45eGJdrL1LaVlxmfJMc43Deod1/spcLGCz2mu3Pai6qbKSUV4vz2eRZKLBSiiu1lNFiyFzQ49brypEaFOOUUVFXSd5V+epLxw8lgiUipmN3LGt5AAsiSRDlOUs3iZuaDlAK+nnHA06ix6eQXPghd9JjT+IXh04vNGendV6bxhNro2QdoantBLfdEYyc8biLuQG9vmWKVrSluLKhp++pfvxXNY+efmVG19SmRoJppQ/wCY8a0/5DEeoKLOxf7WXtr2rg9leGHNbfL8solp2VNTu1s8b4zm1wxHkOQ9ChTpyg8JI2e2vKFzHWpST6fdZo014JJZME8Mp6IhoOyQ344ycl+UsPenzcSkUbmVPZuKXSehaF6tb5Z8ffj6jowft2GsiEkLr+E07pp0OH/QVbU6kaixic+vLKtaVPh1V04PmiTWQiAgBACA5UwU+MUXPXem5AdUy7k8hQEFgBvXQ81g9W1AY0W+1VzSk9ZVICrdkFvR9vH7SAiOxs+CVX1zfQCAcKAEBi94AJJAAF5JyADKUPqTbwQnsPcO3Tl0FM4thyOcMRk08jeLPn0Kqubpy7sMjfNC6BjRSrXCxnuXD8+hQ1CNpJzBnBaorX3Rt1rAe6kdfrRycI8Q6blmpUJVHsyKvSOlqFlHvvGW5LP8Ln4YjhwawNpqMAsbr5M8j7i7+3M0cnSSrWlbwp5Zmg3+l7m8eE3hHgsvrx+pYlnKsEAIAQAgBACAEBr11DHMwslY17D3rgCOXl415lFSWDMlKtUoyU6bafFCxwt1NCwGSivcMphJvcPoE5eQ4+MqvrWWG2n4G46M7TazVO7/APL3X3XgLd7CCQQQQbiDlBGUFV7WBt8ZKSxWRu2Na81LKJYXFrhl0OGdrhnH/cq906koPGJHu7OjdU3TqrFea5oemCWE8VdFrmdzI27Xx342nSNLTmKuaNaNVYo5ppLRtWxq6k9qeT4/nkTqzFcCAEBypgp8Youeu9NyA6pl3J5CgILADeuh5rB6tqAxot9qrmlJ6yqQFW7ILej7eP2kBEdjZ8Eqvrm+gEA4UAIBQ6peGOzONLA7+k03SOB3bh3o+aPOeIY6u7uNbuRy3m89n9DfDSuay7z+VcFx6vy9F8oJtpdMBMBnVZEs17IAcWZ0l2YaBpPVpEy2tfid6WRremdOq0/pUds/T88vHg3LSUrImNZG0MY0XBoFwAVqkksEaBUqSqSc5vFvNs9l9PAIAQAgBACAEAIAQAgBAVDDXAiOsaZI7o6gDE7M+7IH/qyjjUWvbKptWZeaJ01UsnqS2w4cOa9t4laylfE90cjSx7Tc5pyg/wDc6qJRcXgzotGtCtBVKbxTyPex7UlppmzQuuc3qIztcM4P/ca9U6koS1omK7tKV1SdKotj8ua5j+wbtyOsgbLHyObna7O0/wDOcK7pVFUjrI5ffWVSzrOlU+j4riSiyEMEBypgp8Youeu9NyA6pl3J5CgILADeuh5rB6tqAxot9qrmlJ6yqQFW7ILej7eP2kBEdjZ8Eqvrm+gEA4UBS9UzCbtaDYYz/WmBHG1mRzuU5B06FEu62pHBZsv9AaM/VVviTXcj5vcvu/yJRVB0YEA1MBdUFpDaer1rCAGslFwabsQa4ZGnjycmezt7tPuzNH0z2flBuvb7Vm1v6rj0z67mUCp5qR9QHlU1LIxrpHtYMl7iAOsoDKGZr2hzHBzTkLSCDyEIDNACAEAIAQAgBACAEBUsPcEG1kevjAFQwdycmvHAd+RzHlKjXFuqixWZdaG0tKyqastsHmuHNffiI+WMtcWuBDmkgg5QRiIPSqZrB4M6VCcZxUovFPaifwIwkdRVAcbzE+5sjeLM4cYy9YzrPb1vhS5byq0zo1XtDBfOtsfbox9wytc0OaQWuAIIyEHGCOhXaeO05jKLi3F5ozQ+HKmCnxii56703IDqmXcnkKAgsAN66HmsHq2oDGi32quaUnrKpAVbsgt6Pt4/aQER2NnwSq+ub6AQDbrKpsUb5Hm5rGlzjxAXlfG0liz3TpyqTUIra3gjnfCG13VVRJM/vj3I4LRia3oHnvVFVqOpJyZ1bR9nG0t40o7s+b3v+bjWoKGSZ+siY57yCdaMtzReV5jByeETNXuKVCGvVlgufM8HNIJBFxGIg5ivJmTTWKPiH0u2BWHslLrYp75IMgOV0fJpb83q0GZb3Th3ZZGtaX0BC5xq0dk/J+z5+PEv+FuHtLQ0jaku2USYoms792i/I0DOTk0E4laxkpLFGhVaU6U3CawazTOZsMcLqm0ZzLUOxDcRi/WMGho06XHGepfTGMXscLTm7ZqKe9xg2LZLr8TXhzWi4ZtcCb/ohAP5ACAEAIAQAgBACAEAIBW6rODV3/uRDLc2UDTka/8ABp6ONV17R/evqbl2Z0l/2lTrH7r7r6iyVcboN/Ult7ZYTTPPdxY2ccZzf2nFyEK1squtHUe40DtNYfBrKvHKef8Al+fXEYCmmsHKmCnxii56703IDqmXcnkKAgsAN66HmsHq2oDGi32quaUnrKpAVbsgt6Pt4/aQER2NnwSq+ub6AQFj1XrX2OmbA091Mb3fQZjPW7W9RUK9qYQ1VvNm7MWfxbh1nlD1f4xE8qo6AN7UjsERwGpeO7l7lt+aNp9pwv5GtVrZUtWOu95oHaa/dWureL2Qz6v2XqyQw0wFjqwZIro5+F3r+J/H87Lyr3Xto1NqzIuidOVbNqE+9DhvXT29BNWjQSQSGOZhY9uUH8RpHGFUzg4PBnQre5pXFNVKTxTNZeTOSFnWnsbXxSMbNTye+Qvv1rvnNOVjxmeMYxLNRrypPZkVektFUb6GE9klk1n+VyK5hTgbsbDU0TnTUvfA++wE97KBlGiQYjxZ7ilVjUWMTnV9YVrOpqVV0e59B76kGB3/AI+iBkbdUT3PlvytHeR/2g4+NxWQhF7QAgBACAEAIAQAgBACA8K2lbLG+OQXse0tcOI4ivkoqSwZ7pVJU5qcHg08Uc627ZjqaokhdjLHXA6W5WnpBB6VQ1Yak3E6xY3Ubq3jWW9ee9eJsYLWuaWqjm70G540sdid5sfKAvVGp8OakYtJ2au7aVLfmuqy9jodjgQCDeCLweIq9OVNNPBnK2Cnxii56703IfDqmXcnkKAgsAN66HmsHq2oDGi32quaUnrKpAVbsgt6Pt4/aQER2NnwSq+ub6AQEZqnWjs1oSAbmICIf243f7OcOhU15PWqPlsOkdnbf4NlFvOWMvsvJFdsyjM00cTcsj2t/wAjdesEI60lHiW9zWVCjKq/2ps6QpKdscbY2C5rGhoHE0XBX6SSwRyOpOVSTnLNvF/U9SV9PAltUXVHs2WobTGMzMaSH1UZF8Z//P5QA5ReAc1+VYqtGNRYMnWGka1lPWpvZvW5/wA4lYtGzTG1sjHNlgk97mZjY8aNLXDOw4wb1UVqEqT2nRtHaUo30MYPBrNb17rmaKwlkbVmWjJTyCSFxa4dRBytIyEHQV6hOUHjEjXVrSuabp1Vin/NgxXaodXNADRxQPqGDu6d+v10gGV0BDgHXDGYz3WgnPb0LmNTY8znuldC1bJ60e9Djw6++XoUp+rzXAkGlpgQbiCJQQRlB7tSSkPm35W+DUv3n60Abflb4NS/efrQGxTav9QPfKOF30Xvb+IcgJig1f4D7/Rys+rka/0gxAW+wdVay6khon2F572cazo12Nl/FrkBdWPBAIIIOMEYwQgMkAIAQAgFZqy2WA6GoA3V8buUd0zza7qCrb+GU/obn2Uum9eg/wDJej+ws1Xm5D71O7R2ez4Sd0wbG77PEP8AXWnpV3bT1qS8DmGm7f4F7Nbn3l9dvric8YKfGKLnrvTcs5UnVMu5PIUBBYAb10PNYPVtQGNFvtVc0pPWVSAq3ZBb0fbx+0gIXscpA2iq3HIJQTyBl5XxvDafYxcmkt5Sq2oMkj5Dle5zjyuJJ/Fa/J6zbOwUKapU4wW5JeCLXqU0YktBriPe2Of04mD0/MpVlHGpjwKPtNWdOy1V+5pff7DskeACTkAvOInJxDGVbnOjnDVQ1VpK0vpqXXRU15a4m8SS3YjruC35uU59AAVyAnsF8KZaMuaA2WCS7ZYH7h4GcZ2OGZ4xjFlGJeZRUlgzLRrVKM1UpvBrgXZ1LFPEamhcZIRdskbvfYCc0gzt0SDEc9xVVcWrhtjtRv2iNPU7rClV2T8n058vAjlENjPrHkEEEgg3gjEQRkIRPA8yipLB5G9alFBaQ/rFkFZdc2oyRy3ZGzgZDm2UdORWVveY92fiaTpfs64Y1bVYrfHh049PAXNrWXNTSuhqI3RyNytPmIIxOBzEXgqwNRNNACAEAICy4I4c1tnvBp5SY78cL7zG7Ti708bbigOkMAMPaa04r4/6c7RfJC490PnNPfNvz8l4CAtqAEAICt6olDstnzDOwbIP7Def9bx0rBcx1qTLXQlf4N9TfF4eOz1EIqQ6gNPUXrO5qIdBbIP7gWu9FqsrCWxxNJ7WUcJ06vFNeG37sUGCnxii56703KwNQOqZdyeQoCCwA3roeaweragMaLfaq5pSesqkBVuyC3o+3j9pAVHUbn1ljWm7jIHK6O4ecrFWeFOT5E7RkNe8pR/uXqVhUR1cZeorD3dS/QI23/SLifRCsLBfM+hp3a2eylH/ACfoNRWRpYrtVLUqZWh1RRhsdVlc3Iybl4L/AJ2Q59IA51raSSGR0crHMew3Oa4XEEZiEB4IDesa15qWZs1O8xyNzjIQcrXDI4HODiQDFsyrgtIX07Ww1d17qa+5kl2Mupyc+cxHHluvuVfcWePeh4ext+iO0TjhSuns3S9/fx4mg9pBIIIIxEHKCMoKrcjdYyUlisj4h6JHtiGoibT1zS+NuKOVvvsF/APfM0xnFouKl2904d2WRrel9AQusatHZPyfXg+fiUbCbBmWjcC66SF/vU7Mccg9lwyFhxgjpNrGSksUaDWozozdOosGs0yEXoxggBACA2rLtGWnmZNA8skjOua4ZQfzBF4IOIgkIDq/U5wvZadG2UXCVvcTMHevAyj5pGMdWUFAWlACA8qmEPY5pyOaWnkIuXxrFYHqEnCSkt205lIuWvHYovFYl71HpLq140wu8zmqbYv+o1yNa7VRxtIvhJejFxgp8Youeu9NytTQDqmXcnkKAgsAN66HmsHq2oDGi32quaUnrKpAVbsgt6Pt4/aQFF1Md4rS+tZ7KwXX+lItdB/9fS6/ZkIqQ6gNzUYj/wDWndnMoHU0H2irSxXcfU0PtXJ/qYR/t9W/YYanGrAgKTqjanUFps12KKpaLmSgZRmZIO+bx5RmzggcyYQWHPRzugqWFkjepwzOae+adP8AwgI5ASeDUsDauF1Vr9hDxryxxa9o4bSMd7Tc7FluQHTOEuAUVVCHRPOzhoulcQdlF2LZCB3WK7u8vKo1e2VTasy80VpurZNQl3ocOHT29BQWlZ0sEhjmYWPblB/EHIRxhVE4Sg8JHQra5pXFNVKTxTNVeSQb1n2jrGuikY2aCT3yF+5dxjOxwzPGMLNRrypPYVmkdF0b6GE9klk1mvdciUotSWiroi+grJGPGWKZrXFpOY6243aHY8it6VWNRYo5zfaPrWdTUqro9z6ewusLcDauznhtTHc07mRuON/0XaeI3HiWUhFfQAgBAXzUXwkNHacbSf6VSRC8Zr3H+m7oeQL9DnIDqZACAEBzXa4AqJgMmyPu5Ncblr9T5n1Ou2jboQb/ANq9CyalT7rRYNLHjzX/AJKRZP8AqlR2ljjYvk0UTBT4xRc9d6blcHOTqmXcnkKAgsAN66HmsHq2oDGi32quaUnrKpAVbsgt6Pt4/aQFM1JI9dYlpj51/wDiwO/JYbhY0pdCx0RLVvqT/uXnsK6qM6oNbUWnviqGcF7Hf5Aj2FZ2D7rRo/aynhVpz4prwf5GSp5qQIAQEBhlgjTWjBsVQ3GL9ZIN3G452nRpBxHqQHL2GuB1TZs+xztvYb9jlA7iQcWg6WnGOS4kCuoDpHUDwpNTRGlkN8lLc1p0xOv1n+NxbyBqAvWEeDsFZHrJW4xuXjdNPEfyyFYqtKNRYSJtjf1rOpr0n1W59RJYT4MT0T9bKL2E9xINy7/g8R84xqorUJUntyOjaO0pRvoYw2SWaea91zIRYSzNqzLRlp5BLC8se3IR5wdI4ivUJyg8Yke5tqVxTdOqsUxrWThDS2vTPo6trWySNuLMziMYfGTkcD3V2UXZ1bULmNTY8znuldCVbJuce9T48Ovv6HOGFFiPoquamkxuiddfwmnGxw5WkHpUooyLQAgM4JSxzXNNzmkOB0EG8FAdrWZWNmhimbuZGNeOR4Dh+KA2UB8JQHMcshc4uOUknrxrXW8Wdjpx1YqK3IuOpLHfaAPBjefwb7Sl2S/qfQ1/tPLCyw4yX3f2KBgp8Youeu9Nytznh1TLuTyFAQWAG9dDzWD1bUBjRb7VXNKT1lUgKt2QW9H28ftICtahNPsllWgwZXuLRymO4LxUWMWiRaVPh14T4ST8ynqgOujD1GaoComj4cYd/gbvb8ynWEu80an2spN0adTg2vFfgbitDRgQAgBAR9u2NBVwOgqGCSN2UHKDmc05QRmIQHN+HGpPWUcjjTxyVNOcbXsbrntHBe0Y7xwgLjlxZAAyNQjAyoo2TVFS0xunDWsicLnBrSSXPGVpN4xHHixoBsIDXrqKOaN0crQ9jsRaf+4uVfJRUlgzJSqzpTU6bwa3oTmGuAclLrpYb5IMp4Uf0tI+d16TVXFq4d6ORv2iNPwusKVbZPyfTny8OBS1DNjPrHEEEEgjGCMoIyEIngfJRUlgzftqGO0wO2XiKra0MjqHbiQDcsn0ZTdINPdA3Xqyt7vHuz8fc0vS/Z1xxq2q2b4/8fbw4C4tWzJqaV0U8bo5G5WnRmIIxOBzEXg5lYGnmmgBAdj4Eb20XNofVtQE2gNG3asQ000h7yNzukA3DrXipLVi2SLSk61eFNb2l5nNyoDrowdRmnvqZn5mx63pe4EegVOsF3m+RqnayphQpw4yx8F+RZYKfGKLnrvTcrQ0U6pl3J5CgILADeuh5rB6tqAxot9qrmlJ6yqQFW7ILej7eP2kBEdjZ8Eqvrm+gEBU8JKLYaueK67WyOu+iTe3/UhUNaOrNo6zo6v8e1p1OKXjk/M38AbS2Cvhcdy47G7kk7kee49C9209WoiLpy2+PZTSzXeX0/GI/ldnMAQAgBACAEAIAQAgPhCAWuG2p0HXzUQAOV0IyHjZoPzcmi7Ia+4s8e9DwNu0R2icMKV08Vulw68eviKx7CCQQQQbiDiIIygqtawN2jJSWKyPiHo3zPFPE2nrWl8Tfe5G++wk8AndM0xnFouKl2904d2WRrul9A07rGpS2T8n158/Eo+EmDctI4F10kL79inZuHgei4Z2HGOS4m1jJSWKNArUalGbp1Fg0Qq9GI7HwI3toubQ+ragJtAUrVZtLY6HYxupnBv9re6d+AHSol5PVp4cTYOzVt8W813lBY/XJfzkJVVB0YcOo7Q62kklI99kxcbWC4f7FytbGOEG+Jz/ALU11O6jTX7V5vb6YCSwU+MUXPXem5TTWTqmXcnkKAgsAN66HmsHq2oDGi32quaUnrKpAVbsgt6Pt4/aQER2NnwSq+ub6AQBqwWZrKpkwGKVlxPz48WP+0t6lV30MJqXE3zsrc69CVFvbF4ro/zj4lCBuxjEVBNpaTWDOh8FLV7apIpu+LbnfTbid5xf0q+oz14KRyfSNq7W5nS3J7Oj2ryJdZCECAEAIAQAgBACAEAICpYZ4ERVgL2XRz8O7E67M/T9LKOPIo1e2jU27y60VpqrZPVl3ocOHT2/+iYtSzZaeUxTNLHjMc4zEHODpVROEoPCR0O1uqVzTVSk8U/5gzUXkkm5RV+sa6N7WywSe+Qv3LuMZ2uGZ7biPMs1GvKk9hW6R0ZRvoYTW3c96/HIrmE2CQYw1FGXS0w3YPvsBOQSAZW6JBiOe45belWjUWMTnN/o6tZT1aq2bnuf84HTeBG9tFzaH1bVlIJNoBJaqlr7NWmNpvZANYPpnG/z3N/tVReVNaphwOidmrT4Nr8R5z2/Td7/AFKc1pJuAvJyAKIbC2ksWdGYN2d2vSQw3AFjADdwjjeelxJV9ShqQUTkl9cfqLidXi3h03eRzNgp8Youeu9NyyEU6pl3J5CgILADeuh5rB6tqAxot9qrmlJ6yqQFW7ILej7eP2kBEdjZ8Eqvrm+gEBfNUGxu2aJ7Wi97P6jNN7coHK28dSwXNPXptFroW8/S3cZP5XsfR+zwYhVSHUC/ak2EGxTGmee4mN7eKQC7/YC7la3Sp1lVwlqPeat2n0f8WkrmC2x2Pp+H6scKtDQwQAgBACAEAIAQAgBACAXGrFbFNTtpW1URfHK57TIz32K4N7tmnLjacR6Fjq0o1FhImWN/Ws6mvSfVbn1Fvadl7G1ssb2zU8nvczNy75pzscM7TjFxVPWoSpPbkdG0bpWjfR7uySzX8zXMj1hLQ96KsfE8PjcWuGfSDlBBxEHODiK9Qm4vGJguLelcU3TqrFMcWAOGUE8bKctZDKxoa1gxMcGi4CPRiG56r1bULlVNjzOe6W0HUs25w70OO9dff0JvDC3BR0r5cWv3MY0vOToGU8QKy1qvw4ORB0ZZO8uI0llm+iz9upz7LIXEucSSSSScpJxklUTeLxZ1WEVCKjHJFu1L7F2esEjhfHBc86Nf3g68f9ql2dPXni9xQdo734Fr8OL709n03+31Herc50cqYKfGKLnrvTcgOqZdyeQoCCwA3roeaweragMaLfaq5pSesqkBVuyC3o+3j9pARHY2fBKr65voBAOFAI7VJwd7VqS9g/pTEuboa7K9nXjHEeJU93R1J4rJnRuz2kf1Nv8ADm+9DZ1W5/Z/kqTXEEEEgjGCMoIzqKX0kpLBjz1P8KRWQa15/rxgB44QyB45c+g8oVzbV/iR25o5rprRbsq2Mfklly5fzd9S1qSUoIAQAgBACAEAIAQAgEr2S3vVF9OX8GIBRYMYTTUTzrbpIX4pYH445BxjM4ZQ8YwekH5KKksGZKVWdKanB4NZNF5ZTxVMLqmiLjG332FxBlg43Xbtmh46biCqq4tXDvRyN90Rp+FzhSrbJ+T9ny8OBHKGbIfWuIN4xEZ0DSawZI2vb1RUtjE8heIxc2/jznScgv4gslSrOeGs8iHaaPt7WUpUo4a2fsuC5EcxpJAAJJxADKScgCxpYkuUlFYvIf2A9g9p0jGEf1Hd3J9J2boFw6ONXlvS+HBLfvOXaWvv1lzKovlWyPT85lgWYrDlTBT4xRc9d6bkB1TLuTyFAQWAG9dDzWD1bUBjRb7VXNKT1lUgKt2QW9H28ftICI7Gz4JVfXN9AIBwoCMwksZlXTvhfnxtdwXjcuH/AHISsdWmqkXFkuxvJ2leNWG7Pmt6OfbUs+SnldFK3WvabiPwI0g6VRzg4PVZ1O2uadzSVWm8UzKx7TkppmzRG5zT0EZ2nSCF9p1HCWsjzd2lO6pOlUWx+XND6wXwjirYdfHicMT2HK0/mDmOdXVKrGpHFHMtIaPq2VX4c8tz4r+biZWUgAgBACAEAIAQAgBAJXslveqL6cv4MQCHQG5ZFqzU0rZqeR0cjcjm+cEZCDnBvBQDPsR8drMe6njENXGzXywDFE9oIBkiPeG8i9hxY8RUC4tE+9DwNs0R2ilTwo3O1bpb114rnmQ6rDeQQ+jL1K8FLyKyZuIe8g5znk5BkHXmCsLOh++X0NM7SaW2fpaT/wAv+Pv4cRqKyNMBAcqYKfGKLnrvTcgOqZdyeQoCCwA3roeaweragMaLfaq5pSesqkBVuyC3o+3j9pARHY2fBKr65voBAOFACAq+HOCTa2K9tzZ2DuHZiOA7iOnMekGPcUFVXMt9EaVnY1Nu2DzX3XP18BG1dM+J7o5Glr2m5zTlBCppRcXgzpVGtCtBTg8U8j3si1ZaaUSwuLXDqIztcM4OheqdSUHjExXdpSuqbp1VivTmh1YIYaw1gDTdHPdjjJy8bDnHFlHnVvQuI1FzOd6T0NWspY5w4+/D0ZaVIKcEAIAQAgBACAEAleyW96ovpy/gxAIdAekELnuDWgknMF5lJRWLMtGjUrTUKaxb4FywfpH0zX3PIdK3WPDTcC28HW8eMBVdxdOfdjkb7ojQELbCrW2z3cF04vn4G6oZshccAcDXVbxLKCKdpx6ZCO9bxaT0DHkl21s6j1pZGu6b01G0i6VJ41H/AOvN8+C+r2ZuyNgaAAAABcAMgAyAK3OeNtvFmSHwEBypgp8Youeu9NyA6pl3J5CgILADeuh5rB6tqAxot9qrmlJ6yqQFW7ILej7eP2kBEdjZ8Eqvrm+gEA4UAIAQFUw2wMjrW69pDJ2i5rszhwX8XHlHHkUevbqqsd5c6J0xUsZar2wea+6/m3zEraVnyQSOimaWPblB/EaRxhU84ODwZ0W2uadxTVSk8UzWY4gggkEYwRlBGQheU8DNKKksHkXzB3VNniuZUjZmcIXCQfk7puPGp1K9ktktprF/2Yo1MZW71Xw3e68+gzLDwkpqof0ZQTnYcTxytOPpGJWFOtCp8rNPu9H3Fq8KscOe7xJZZCECAEAIAQAgIDC7BqhrGNNewOZFri0ukewN112uJLXN0DKvjaSxZ6hCU3qxWLfAU+ENBYEV7aai2Z/CM1SIx95e7ouHGodW9hHZHabJY9ma9XCVd6q4Zv2X82FShpo2X7GxrATkGuPRe4lxHKSq6pWlUfeZuVlo+hZx1aUer3vqz1WMnF2wGwEdVXTT3sgygZHScmhvH1aRMt7Vz70sjWtM6ejbY0qO2fkvd8vHgOWnhaxoYxoa1oADQLgAMgCtUklgjQJSlOTlJ4tnovp5BACA5UwU+MUXPXem5AdUy7k8hQEFgBvXQ81g9W1AY0W+1VzSk9ZVICrdkFvR9vH7SAiOxs+CVX1zfQCAcKAEAIAQEVb+D8FWzWTMvu3Lxie2/O0/lk4ljqUo1FhImWd/Xs569GWHFbn1Qo8J8AKmlvewGaLhNHdAfOb+YvHIqutaThtW1G9aO7QW9zhGp3Zc8n0f2fmVFRS/PrHkEEEgjIRiIRPA+SipLBrFFjsvDquhuAmMjR3sg13nPdedSIXVWO/HqVFxoGxrbdTVf9uzyy8iyUeq1KB/Vp2OOlj3N8xDvxUhX73xKir2Sg3/AE6jXVY+mBIx6rMPfU8g5HNP/C9/r48CJLsnX3VF4P8AJ6nVXpvkZ/8AT9S+/rocGeP/AMpdf74+fsalTqtN/wDnTOP0pAPwaV5d+t0TPT7JVH89VfRY/dEHX6p9a+8MEUQzFrSXDpcSPMsMr6o8thZUey9pDbNuX1wXlt8yqWjas85vmlfJn7pxIHIMg6FGnUlP5mXdvZ0LdYUoJdF98zTXglG3ZlmTVD9ZBG6R2gDEOMnIBxle4U5TeEURrm7o20NerLBfzJbxp4KamscV0lXdK/NH/wDNvLwz5uIqxo2cY7Z7WaTpLtJVrYwt+7Hjvft68xgNF2IKcawfUAIAQAgOVMFPjFFz13puQHVMu5PIUBBYAb10PNYPVtQGNFvtVc0pPWVSAq3ZBb0fbx+0gIjsbD/6lV9c30EA4UAIAQAgBACArNvYDUdTe4s2OQ9/HiN/GNyekX8aj1LanPbhtLay01d2uCjLGPCW3w3rxKDa2pfVR3mFzJm6Nw/qOLzqFOxmvl2m0W3am2nsrRcX4r38ipV9j1EJOywyMuzlpu68hUWVKcc0XtC+t66/pzT+v2zNFeCWCAEPgIDOGJzjc1pcdABJ6gvqTeR5nUjBYyeC5lgsvAaumuuhLG8KTuPMe68yzwtast3iVNxp6xo7NfWf9u3zy8y62JqVRtudVSmQ8Bl7W8hduj0a1S6djFbZvE1687U1Z923jq83tfhkvMvtnWdFAzWQxtjboaLuk6TxlTYwjFYRRrNe4q15a9WTb5m0vRhBACAEAIAQHKWCDg7CGEtN4NYSCM415N6A6rl3J5CgILADeuh5rB6tqAxpMVrVF/fUlNdx6ySp113Jr2/5BAfNUDBv/wAhQTUwID3AOjJyB7Drm36AbridDigObsDsLKuxauQazPrJ4H4ryy+7Hcda4Xm4i/LnQDVj1faO4a6mqQc4GxkdeuF/UgMtvyi8Gqvuv1oA2/KLwaq+6/WgDb8ovBqr7r9aANvyi8Gqvuv1oA2/KLwaq+6/WgDb8ovBqr7r9aANvyi8Gqvuv1oAOr3Q+DVXVF+tARtXquWPKb5LOkcdJjgv69descqUJZolUr65pLCFSS+rIybD+wXG82dUD6Lg3zCULG7Wk9xMhp2/gsFU8Un6oIsPbBabxZ1SeV9/4yorWktx9lp3SEs6nkl6I249U+xG5LNf0shP4vK9qhTX7UR5aUvZZ1ZeLRKU2rjZ0Yujo52DQ1sIHmesiSWRDnUnN4zbb5vE9tvyi8Gqvuv1r6eA2/KLwaq+6/WgDb8ovBqr7r9aANvyi8Gqvuv1oA2/KLwaq+6/WgDb8ovBqr7r9aANvyi8Gqvuv1oA2/KLwaq+6/WgK/hlq4maB0VDC+IvFxleW65oOXWBt4BPCvxaL8YA0tQPBCSWrFdI0thgv2M5NfKRrcWkNBN503caA6DrJQ2N7jka0k8gF5QEbgdSuis+kjficynha4cbWNBHWgPlvUkodHU07Q6WHXAxm4bLC+4yRgnEHXta5pOK9txIDiQBtWRbENS0uideWnWvYQWvY4ZWPae6aRoI8yAjMJsCKGvOuqYGufdcJAS19wyDXNIvy5DeEBW9pWyuBN41yANpWyuBN41yANpWyuBN41yANpWyuBN41yANpWyuBN41yANpWyuBN41yANpWyuBN41yANpWyuBN41yANpWyuBN41yANpWyuBN41yANpWyuBN41yANpWyuBN41yANpWyuBN41yANpWyuBN41yANpWyuBN41yANpWyuBN41yANpWyuBN41yANpWyuBN41yANpWyuBN41yANpWyuBN41yANpWyuBN41yANpWyuBN41yA96LUdsmNwdsD33ZnyPLeoEX9KAvVLTsiY1kbWsYwXNa0ANaBkAAxAICtWpVmvf2rTG+AOuqp+9LRuqaM3XPe4jWvIxMaSL9cQABaggBARlqWBT1BDpYwXgXCRpcyQA5mvYQ8ZBkOZAaHuMpuHWeW1v7yAPcZTcOs8trf3kAe4ym4dZ5bW/vIA9xlNw6zy2t/eQB7jKbh1nltb+8gD3GU3DrPLa395AHuMpuHWeW1v7yAPcZTcOs8trf3kAe4ym4dZ5bW/vIA9xlNw6zy2t/eQB7jKbh1nltb+8gD3GU3DrPLa395AHuMpuHWeW1v7yAPcZTcOs8trf3kAe4ym4dZ5bW/vIA9xlNw6zy2t/eQB7jKbh1nltb+8gD3GU3DrPLa395AHuMpuHWeW1v7yAPcZTcOs8trf3kAe4ym4dZ5bW/vIA9xlNw6zy2t/eQB7jKbh1nltb+8gD3GU3DrPLa395AfRgXSd+2aUcCaoqJWHlZJI5p6QgJ6KJrWhrQGtAuAAAAGgAZEBmgP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2" descr="data:image/jpeg;base64,/9j/4AAQSkZJRgABAQAAAQABAAD/2wCEAAkGBxMTERUUEhQUFRUWGBoYGRcYGBcdGhsYFh4eGBcYGyAfHSghHCImHBcaITEhJSorLi4uFyA3ODMsNyguMSsBCgoKDg0OGxAQGzImICQvLCwsNCwsLCw3NC8tLCwsNCwtLCwsLCwuLy8sLCwsNCwsLCw0LCwsLCwtLCwsLCwsLP/AABEIAN0A5AMBEQACEQEDEQH/xAAcAAACAgMBAQAAAAAAAAAAAAAABwUGAgQIAwH/xABPEAABAwECBQwLDwQCAwEAAAABAAIDBAURBiExQVEHEhMXMjVSYXF0gZEIFCJCVJOUobKzwhYzNDZTYnJzg6OxwdLT1COCkqLR8BUkQ2P/xAAbAQEAAgMBAQAAAAAAAAAAAAAABAUDBgcCAf/EADsRAAIBAgIHBgUDAwMFAQAAAAABAgMEETEFEiFBUWFxBiKRobHREzKBweEUQvAjYnIzUtI0RJKi8Rb/2gAMAwEAAhEDEQA/AHZU1DI2OfI5rGMBc5ziAA0YySTkACAhYLTqqgh1PC2KHNJUBwe8ZiyIXOA43lpxbnOgPjqS078VVRgc0l/lID52pafhdF5HL/KQB2pafhdF5HL/ACkAdqWn4XReRy/ykAdqWn4XReRy/wApAHalp+F0Xkcv8pAHalp+F0Xkcv8AKQB2pafhdF5HL/KQB2pafhdF5HL/ACkAdqWn4XReRy/ykAdqWn4XReRy/wApAHalp+F0Xkcv8pAHalp+F0Xkcv8AKQB2pafhdF5HL/KQB2pafhdF5HL/ACkAdqWn4XReRy/ykAdqWn4XReRy/wApAHalp+F0Xkcv8pAHalp+F0Xkcv8AKQB2pafhdF5HL/KQB2pafhdF5HL/ACkAdqWn4XReRy/ykAdqWn4XReRy/wApAHalp+F0Xkcv8pAZ7FaTWk7LRzOzN2GWIHSNdssl3LrSgNmy7bbLI6GRjoahrQ90T87CbtfG4dzI2/FeMYvGuDSbkBKoCuWowVNdHTuv2OBjamRuZ7y4tpmu0tDo5H3cJjEBYnOABJNwGMk6EAjMNNXF7ZXRWcyMsaS3ZpATriLwSxoN12S4m+/QEBVNui1vlYvFMQBt0Wt8rF4piANui1vlYvFMQBt0Wt8rF4piANui1vlYvFMQBt0Wt8rF4piANui1vlYvFMQBt0Wt8rF4piANui1vlYvFMQBt0Wt8rF4piANui1vlYvFMQBt0Wt8rF4piANui1vlYvFMQBt0Wt8rF4piANui1vlYvFMQBt0Wt8rF4piANui1vlYvFMQBt0Wt8rF4piANui1vlYvFMQBt0Wt8rF4piANui1vlYvFMQBt0Wt8rF4piA96LVutRjr3mCUZ2uju6i0goB3an+HEFqQF8fcSsuEsRN5aTkIPfNOO4oDewsswyxCWM62emJmhd85oOuYdLXtvaRx35QEBL0lQ2SNkjcbXtDgeJwvHmKAg6Lfaq5pSesqkBBauNovhsiXWG4yuZESOC43uHSGlvI4oBaahOBUFY+WpqWiRkLmtZG64sc4gkl4I7oAXXDJjxoDoKCjjY0NZGxrRiDWtAA5ABiQGewt4LeoIA2FvBb1BAGwt4LeoIA2FvBb1BAGwt4LeoIA2FvBb1BAeFZUQRN10ro426XFoHnXyUlHa2ZKVGpVerTi2+SxKtaGqHZ8d4brpSOAzF1uuCjSvKUeZc0Ozl9V2tKPV/ZYlfqdVRt/wDTpG3aXPF/UG/msDv+ES1p9knh36vgvyaM2qjOdxT07eUOP5heHfz3JEmHZS3XzTk+mC+zPFmqdVA44aYj6Dx7a+K+qcEZJdlbTdKXivY3YtVR/fUsR5HEfkV6V+98SPLslT/bVfh+US1BqoUrrtlgfGdLQ14/I+ZZY30HmsCBX7K3Mf8ATkpeXuvMtFlYSUNRcIpYiT3rrmu6nXE9Ckwr055MprnRl3b/AOpTeHHNeKJnYW8FvUFlIAbC3gt6ggDYW8FvUEAbC3gt6ggDYW8FvUEAbC3gt6ggDYW8FvUEBXMMsB6S0IXskjY2UjuJmtaHtcMmO68i/K3OgOftSSskpbahjv1uue6CQZQQbxd0Pa09CA6ll3J5CgITAHeuh5rB6tqAwot9qrmlJ6yqQFW7ILej7eP2kBEdjZ8Eqvrm+gEA4UAIAQAgBARNu4R01I2+aQA5mDG88g/M4ljqVYU13mTbPR9xdywpRx57l9RZ29qn1El7aZohbwjc6Q+y3qPKq+peyeyOw2+y7L0aeErh6z4ZL3fl0KPU1L5HF0j3PccrnEknpKhOTk8WbNTpQpR1YRSXJYHkvh7BACDEyewjKCOUXI00eYzjLJmKHoEPoIfCesPDCrpbhHIXMH/zf3TeQZ29BCz07ipDJlXeaGtLrbOOD4rY/Z/VMZODuqVTz3NnGwP0k3xn+7N09ZU+leQlslsZqF92cuaHepd+PLPw3/TwLsx4IBBBByEZCphrzTWxmSHwEAIAQAgOVMFPjFFz13puQHVMu5PIUBBYAb10PNYPVtQGNFvtVc0pPWVSAq3ZBb0fbx+0gIjsbPglV9c30AgHCgBACACUAusNNUZseuhoyHPyOlxFrT83hHjycqg17xR7sMzatE9nZVsKtzsjuW99eC8+gqaid0ji97i5zjeXON5J4yqxybeLN4p0oU4qEFgllgYNaSbhjJzL4e20liy12HqfVlRcXN2Fh76S8G7ibl67lKp2lSWewobztFaUNkXrvll45eGJdrL1LaVlxmfJMc43Deod1/spcLGCz2mu3Pai6qbKSUV4vz2eRZKLBSiiu1lNFiyFzQ49brypEaFOOUUVFXSd5V+epLxw8lgiUipmN3LGt5AAsiSRDlOUs3iZuaDlAK+nnHA06ix6eQXPghd9JjT+IXh04vNGendV6bxhNro2QdoantBLfdEYyc8biLuQG9vmWKVrSluLKhp++pfvxXNY+efmVG19SmRoJppQ/wCY8a0/5DEeoKLOxf7WXtr2rg9leGHNbfL8solp2VNTu1s8b4zm1wxHkOQ9ChTpyg8JI2e2vKFzHWpST6fdZo014JJZME8Mp6IhoOyQ344ycl+UsPenzcSkUbmVPZuKXSehaF6tb5Z8ffj6jowft2GsiEkLr+E07pp0OH/QVbU6kaixic+vLKtaVPh1V04PmiTWQiAgBACA5UwU+MUXPXem5AdUy7k8hQEFgBvXQ81g9W1AY0W+1VzSk9ZVICrdkFvR9vH7SAiOxs+CVX1zfQCAcKAEBi94AJJAAF5JyADKUPqTbwQnsPcO3Tl0FM4thyOcMRk08jeLPn0Kqubpy7sMjfNC6BjRSrXCxnuXD8+hQ1CNpJzBnBaorX3Rt1rAe6kdfrRycI8Q6blmpUJVHsyKvSOlqFlHvvGW5LP8Ln4YjhwawNpqMAsbr5M8j7i7+3M0cnSSrWlbwp5Zmg3+l7m8eE3hHgsvrx+pYlnKsEAIAQAgBACAEBr11DHMwslY17D3rgCOXl415lFSWDMlKtUoyU6bafFCxwt1NCwGSivcMphJvcPoE5eQ4+MqvrWWG2n4G46M7TazVO7/APL3X3XgLd7CCQQQQbiDlBGUFV7WBt8ZKSxWRu2Na81LKJYXFrhl0OGdrhnH/cq906koPGJHu7OjdU3TqrFea5oemCWE8VdFrmdzI27Xx342nSNLTmKuaNaNVYo5ppLRtWxq6k9qeT4/nkTqzFcCAEBypgp8Youeu9NyA6pl3J5CgILADeuh5rB6tqAxot9qrmlJ6yqQFW7ILej7eP2kBEdjZ8Eqvrm+gEA4UAIBQ6peGOzONLA7+k03SOB3bh3o+aPOeIY6u7uNbuRy3m89n9DfDSuay7z+VcFx6vy9F8oJtpdMBMBnVZEs17IAcWZ0l2YaBpPVpEy2tfid6WRremdOq0/pUds/T88vHg3LSUrImNZG0MY0XBoFwAVqkksEaBUqSqSc5vFvNs9l9PAIAQAgBACAEAIAQAgBAVDDXAiOsaZI7o6gDE7M+7IH/qyjjUWvbKptWZeaJ01UsnqS2w4cOa9t4laylfE90cjSx7Tc5pyg/wDc6qJRcXgzotGtCtBVKbxTyPex7UlppmzQuuc3qIztcM4P/ca9U6koS1omK7tKV1SdKotj8ua5j+wbtyOsgbLHyObna7O0/wDOcK7pVFUjrI5ffWVSzrOlU+j4riSiyEMEBypgp8Youeu9NyA6pl3J5CgILADeuh5rB6tqAxot9qrmlJ6yqQFW7ILej7eP2kBEdjZ8Eqvrm+gEA4UBS9UzCbtaDYYz/WmBHG1mRzuU5B06FEu62pHBZsv9AaM/VVviTXcj5vcvu/yJRVB0YEA1MBdUFpDaer1rCAGslFwabsQa4ZGnjycmezt7tPuzNH0z2flBuvb7Vm1v6rj0z67mUCp5qR9QHlU1LIxrpHtYMl7iAOsoDKGZr2hzHBzTkLSCDyEIDNACAEAIAQAgBACAEBUsPcEG1kevjAFQwdycmvHAd+RzHlKjXFuqixWZdaG0tKyqastsHmuHNffiI+WMtcWuBDmkgg5QRiIPSqZrB4M6VCcZxUovFPaifwIwkdRVAcbzE+5sjeLM4cYy9YzrPb1vhS5byq0zo1XtDBfOtsfbox9wytc0OaQWuAIIyEHGCOhXaeO05jKLi3F5ozQ+HKmCnxii56703IDqmXcnkKAgsAN66HmsHq2oDGi32quaUnrKpAVbsgt6Pt4/aQER2NnwSq+ub6AQDbrKpsUb5Hm5rGlzjxAXlfG0liz3TpyqTUIra3gjnfCG13VVRJM/vj3I4LRia3oHnvVFVqOpJyZ1bR9nG0t40o7s+b3v+bjWoKGSZ+siY57yCdaMtzReV5jByeETNXuKVCGvVlgufM8HNIJBFxGIg5ivJmTTWKPiH0u2BWHslLrYp75IMgOV0fJpb83q0GZb3Th3ZZGtaX0BC5xq0dk/J+z5+PEv+FuHtLQ0jaku2USYoms792i/I0DOTk0E4laxkpLFGhVaU6U3CawazTOZsMcLqm0ZzLUOxDcRi/WMGho06XHGepfTGMXscLTm7ZqKe9xg2LZLr8TXhzWi4ZtcCb/ohAP5ACAEAIAQAgBACAEAIBW6rODV3/uRDLc2UDTka/8ABp6ONV17R/evqbl2Z0l/2lTrH7r7r6iyVcboN/Ult7ZYTTPPdxY2ccZzf2nFyEK1squtHUe40DtNYfBrKvHKef8Al+fXEYCmmsHKmCnxii56703IDqmXcnkKAgsAN66HmsHq2oDGi32quaUnrKpAVbsgt6Pt4/aQER2NnwSq+ub6AQFj1XrX2OmbA091Mb3fQZjPW7W9RUK9qYQ1VvNm7MWfxbh1nlD1f4xE8qo6AN7UjsERwGpeO7l7lt+aNp9pwv5GtVrZUtWOu95oHaa/dWureL2Qz6v2XqyQw0wFjqwZIro5+F3r+J/H87Lyr3Xto1NqzIuidOVbNqE+9DhvXT29BNWjQSQSGOZhY9uUH8RpHGFUzg4PBnQre5pXFNVKTxTNZeTOSFnWnsbXxSMbNTye+Qvv1rvnNOVjxmeMYxLNRrypPZkVektFUb6GE9klk1n+VyK5hTgbsbDU0TnTUvfA++wE97KBlGiQYjxZ7ilVjUWMTnV9YVrOpqVV0e59B76kGB3/AI+iBkbdUT3PlvytHeR/2g4+NxWQhF7QAgBACAEAIAQAgBACA8K2lbLG+OQXse0tcOI4ivkoqSwZ7pVJU5qcHg08Uc627ZjqaokhdjLHXA6W5WnpBB6VQ1Yak3E6xY3Ubq3jWW9ee9eJsYLWuaWqjm70G540sdid5sfKAvVGp8OakYtJ2au7aVLfmuqy9jodjgQCDeCLweIq9OVNNPBnK2Cnxii56703IfDqmXcnkKAgsAN66HmsHq2oDGi32quaUnrKpAVbsgt6Pt4/aQER2NnwSq+ub6AQEZqnWjs1oSAbmICIf243f7OcOhU15PWqPlsOkdnbf4NlFvOWMvsvJFdsyjM00cTcsj2t/wAjdesEI60lHiW9zWVCjKq/2ps6QpKdscbY2C5rGhoHE0XBX6SSwRyOpOVSTnLNvF/U9SV9PAltUXVHs2WobTGMzMaSH1UZF8Z//P5QA5ReAc1+VYqtGNRYMnWGka1lPWpvZvW5/wA4lYtGzTG1sjHNlgk97mZjY8aNLXDOw4wb1UVqEqT2nRtHaUo30MYPBrNb17rmaKwlkbVmWjJTyCSFxa4dRBytIyEHQV6hOUHjEjXVrSuabp1Vin/NgxXaodXNADRxQPqGDu6d+v10gGV0BDgHXDGYz3WgnPb0LmNTY8znuldC1bJ60e9Djw6++XoUp+rzXAkGlpgQbiCJQQRlB7tSSkPm35W+DUv3n60Abflb4NS/efrQGxTav9QPfKOF30Xvb+IcgJig1f4D7/Rys+rka/0gxAW+wdVay6khon2F572cazo12Nl/FrkBdWPBAIIIOMEYwQgMkAIAQAgFZqy2WA6GoA3V8buUd0zza7qCrb+GU/obn2Uum9eg/wDJej+ws1Xm5D71O7R2ez4Sd0wbG77PEP8AXWnpV3bT1qS8DmGm7f4F7Nbn3l9dvric8YKfGKLnrvTcs5UnVMu5PIUBBYAb10PNYPVtQGNFvtVc0pPWVSAq3ZBb0fbx+0gIXscpA2iq3HIJQTyBl5XxvDafYxcmkt5Sq2oMkj5Dle5zjyuJJ/Fa/J6zbOwUKapU4wW5JeCLXqU0YktBriPe2Of04mD0/MpVlHGpjwKPtNWdOy1V+5pff7DskeACTkAvOInJxDGVbnOjnDVQ1VpK0vpqXXRU15a4m8SS3YjruC35uU59AAVyAnsF8KZaMuaA2WCS7ZYH7h4GcZ2OGZ4xjFlGJeZRUlgzLRrVKM1UpvBrgXZ1LFPEamhcZIRdskbvfYCc0gzt0SDEc9xVVcWrhtjtRv2iNPU7rClV2T8n058vAjlENjPrHkEEEgg3gjEQRkIRPA8yipLB5G9alFBaQ/rFkFZdc2oyRy3ZGzgZDm2UdORWVveY92fiaTpfs64Y1bVYrfHh049PAXNrWXNTSuhqI3RyNytPmIIxOBzEXgqwNRNNACAEAICy4I4c1tnvBp5SY78cL7zG7Ti708bbigOkMAMPaa04r4/6c7RfJC490PnNPfNvz8l4CAtqAEAICt6olDstnzDOwbIP7Def9bx0rBcx1qTLXQlf4N9TfF4eOz1EIqQ6gNPUXrO5qIdBbIP7gWu9FqsrCWxxNJ7WUcJ06vFNeG37sUGCnxii56703KwNQOqZdyeQoCCwA3roeaweragMaLfaq5pSesqkBVuyC3o+3j9pAVHUbn1ljWm7jIHK6O4ecrFWeFOT5E7RkNe8pR/uXqVhUR1cZeorD3dS/QI23/SLifRCsLBfM+hp3a2eylH/ACfoNRWRpYrtVLUqZWh1RRhsdVlc3Iybl4L/AJ2Q59IA51raSSGR0crHMew3Oa4XEEZiEB4IDesa15qWZs1O8xyNzjIQcrXDI4HODiQDFsyrgtIX07Ww1d17qa+5kl2Mupyc+cxHHluvuVfcWePeh4ext+iO0TjhSuns3S9/fx4mg9pBIIIIxEHKCMoKrcjdYyUlisj4h6JHtiGoibT1zS+NuKOVvvsF/APfM0xnFouKl2904d2WRrel9AQusatHZPyfXg+fiUbCbBmWjcC66SF/vU7Mccg9lwyFhxgjpNrGSksUaDWozozdOosGs0yEXoxggBACA2rLtGWnmZNA8skjOua4ZQfzBF4IOIgkIDq/U5wvZadG2UXCVvcTMHevAyj5pGMdWUFAWlACA8qmEPY5pyOaWnkIuXxrFYHqEnCSkt205lIuWvHYovFYl71HpLq140wu8zmqbYv+o1yNa7VRxtIvhJejFxgp8Youeu9NytTQDqmXcnkKAgsAN66HmsHq2oDGi32quaUnrKpAVbsgt6Pt4/aQFF1Md4rS+tZ7KwXX+lItdB/9fS6/ZkIqQ6gNzUYj/wDWndnMoHU0H2irSxXcfU0PtXJ/qYR/t9W/YYanGrAgKTqjanUFps12KKpaLmSgZRmZIO+bx5RmzggcyYQWHPRzugqWFkjepwzOae+adP8AwgI5ASeDUsDauF1Vr9hDxryxxa9o4bSMd7Tc7FluQHTOEuAUVVCHRPOzhoulcQdlF2LZCB3WK7u8vKo1e2VTasy80VpurZNQl3ocOHT29BQWlZ0sEhjmYWPblB/EHIRxhVE4Sg8JHQra5pXFNVKTxTNVeSQb1n2jrGuikY2aCT3yF+5dxjOxwzPGMLNRrypPYVmkdF0b6GE9klk1mvdciUotSWiroi+grJGPGWKZrXFpOY6243aHY8it6VWNRYo5zfaPrWdTUqro9z6ewusLcDauznhtTHc07mRuON/0XaeI3HiWUhFfQAgBAXzUXwkNHacbSf6VSRC8Zr3H+m7oeQL9DnIDqZACAEBzXa4AqJgMmyPu5Ncblr9T5n1Ou2jboQb/ANq9CyalT7rRYNLHjzX/AJKRZP8AqlR2ljjYvk0UTBT4xRc9d6blcHOTqmXcnkKAgsAN66HmsHq2oDGi32quaUnrKpAVbsgt6Pt4/aQFM1JI9dYlpj51/wDiwO/JYbhY0pdCx0RLVvqT/uXnsK6qM6oNbUWnviqGcF7Hf5Aj2FZ2D7rRo/aynhVpz4prwf5GSp5qQIAQEBhlgjTWjBsVQ3GL9ZIN3G452nRpBxHqQHL2GuB1TZs+xztvYb9jlA7iQcWg6WnGOS4kCuoDpHUDwpNTRGlkN8lLc1p0xOv1n+NxbyBqAvWEeDsFZHrJW4xuXjdNPEfyyFYqtKNRYSJtjf1rOpr0n1W59RJYT4MT0T9bKL2E9xINy7/g8R84xqorUJUntyOjaO0pRvoYw2SWaea91zIRYSzNqzLRlp5BLC8se3IR5wdI4ivUJyg8Yke5tqVxTdOqsUxrWThDS2vTPo6trWySNuLMziMYfGTkcD3V2UXZ1bULmNTY8znuldCVbJuce9T48Ovv6HOGFFiPoquamkxuiddfwmnGxw5WkHpUooyLQAgM4JSxzXNNzmkOB0EG8FAdrWZWNmhimbuZGNeOR4Dh+KA2UB8JQHMcshc4uOUknrxrXW8Wdjpx1YqK3IuOpLHfaAPBjefwb7Sl2S/qfQ1/tPLCyw4yX3f2KBgp8Youeu9Nytznh1TLuTyFAQWAG9dDzWD1bUBjRb7VXNKT1lUgKt2QW9H28ftICtahNPsllWgwZXuLRymO4LxUWMWiRaVPh14T4ST8ynqgOujD1GaoComj4cYd/gbvb8ynWEu80an2spN0adTg2vFfgbitDRgQAgBAR9u2NBVwOgqGCSN2UHKDmc05QRmIQHN+HGpPWUcjjTxyVNOcbXsbrntHBe0Y7xwgLjlxZAAyNQjAyoo2TVFS0xunDWsicLnBrSSXPGVpN4xHHixoBsIDXrqKOaN0crQ9jsRaf+4uVfJRUlgzJSqzpTU6bwa3oTmGuAclLrpYb5IMp4Uf0tI+d16TVXFq4d6ORv2iNPwusKVbZPyfTny8OBS1DNjPrHEEEEgjGCMoIyEIngfJRUlgzftqGO0wO2XiKra0MjqHbiQDcsn0ZTdINPdA3Xqyt7vHuz8fc0vS/Z1xxq2q2b4/8fbw4C4tWzJqaV0U8bo5G5WnRmIIxOBzEXg5lYGnmmgBAdj4Eb20XNofVtQE2gNG3asQ000h7yNzukA3DrXipLVi2SLSk61eFNb2l5nNyoDrowdRmnvqZn5mx63pe4EegVOsF3m+RqnayphQpw4yx8F+RZYKfGKLnrvTcrQ0U6pl3J5CgILADeuh5rB6tqAxot9qrmlJ6yqQFW7ILej7eP2kBEdjZ8Eqvrm+gEBU8JKLYaueK67WyOu+iTe3/UhUNaOrNo6zo6v8e1p1OKXjk/M38AbS2Cvhcdy47G7kk7kee49C9209WoiLpy2+PZTSzXeX0/GI/ldnMAQAgBACAEAIAQAgPhCAWuG2p0HXzUQAOV0IyHjZoPzcmi7Ia+4s8e9DwNu0R2icMKV08Vulw68eviKx7CCQQQQbiDiIIygqtawN2jJSWKyPiHo3zPFPE2nrWl8Tfe5G++wk8AndM0xnFouKl2904d2WRrul9A07rGpS2T8n158/Eo+EmDctI4F10kL79inZuHgei4Z2HGOS4m1jJSWKNArUalGbp1Fg0Qq9GI7HwI3toubQ+ragJtAUrVZtLY6HYxupnBv9re6d+AHSol5PVp4cTYOzVt8W813lBY/XJfzkJVVB0YcOo7Q62kklI99kxcbWC4f7FytbGOEG+Jz/ALU11O6jTX7V5vb6YCSwU+MUXPXem5TTWTqmXcnkKAgsAN66HmsHq2oDGi32quaUnrKpAVbsgt6Pt4/aQER2NnwSq+ub6AQBqwWZrKpkwGKVlxPz48WP+0t6lV30MJqXE3zsrc69CVFvbF4ro/zj4lCBuxjEVBNpaTWDOh8FLV7apIpu+LbnfTbid5xf0q+oz14KRyfSNq7W5nS3J7Oj2ryJdZCECAEAIAQAgBACAEAICpYZ4ERVgL2XRz8O7E67M/T9LKOPIo1e2jU27y60VpqrZPVl3ocOHT2/+iYtSzZaeUxTNLHjMc4zEHODpVROEoPCR0O1uqVzTVSk8U/5gzUXkkm5RV+sa6N7WywSe+Qv3LuMZ2uGZ7biPMs1GvKk9hW6R0ZRvoYTW3c96/HIrmE2CQYw1FGXS0w3YPvsBOQSAZW6JBiOe45belWjUWMTnN/o6tZT1aq2bnuf84HTeBG9tFzaH1bVlIJNoBJaqlr7NWmNpvZANYPpnG/z3N/tVReVNaphwOidmrT4Nr8R5z2/Td7/AFKc1pJuAvJyAKIbC2ksWdGYN2d2vSQw3AFjADdwjjeelxJV9ShqQUTkl9cfqLidXi3h03eRzNgp8Youeu9NyyEU6pl3J5CgILADeuh5rB6tqAxot9qrmlJ6yqQFW7ILej7eP2kBEdjZ8Eqvrm+gEBfNUGxu2aJ7Wi97P6jNN7coHK28dSwXNPXptFroW8/S3cZP5XsfR+zwYhVSHUC/ak2EGxTGmee4mN7eKQC7/YC7la3Sp1lVwlqPeat2n0f8WkrmC2x2Pp+H6scKtDQwQAgBACAEAIAQAgBACAXGrFbFNTtpW1URfHK57TIz32K4N7tmnLjacR6Fjq0o1FhImWN/Ws6mvSfVbn1Fvadl7G1ssb2zU8nvczNy75pzscM7TjFxVPWoSpPbkdG0bpWjfR7uySzX8zXMj1hLQ96KsfE8PjcWuGfSDlBBxEHODiK9Qm4vGJguLelcU3TqrFMcWAOGUE8bKctZDKxoa1gxMcGi4CPRiG56r1bULlVNjzOe6W0HUs25w70OO9dff0JvDC3BR0r5cWv3MY0vOToGU8QKy1qvw4ORB0ZZO8uI0llm+iz9upz7LIXEucSSSSScpJxklUTeLxZ1WEVCKjHJFu1L7F2esEjhfHBc86Nf3g68f9ql2dPXni9xQdo734Fr8OL709n03+31Herc50cqYKfGKLnrvTcgOqZdyeQoCCwA3roeaweragMaLfaq5pSesqkBVuyC3o+3j9pARHY2fBKr65voBAOFAI7VJwd7VqS9g/pTEuboa7K9nXjHEeJU93R1J4rJnRuz2kf1Nv8ADm+9DZ1W5/Z/kqTXEEEEgjGCMoIzqKX0kpLBjz1P8KRWQa15/rxgB44QyB45c+g8oVzbV/iR25o5rprRbsq2Mfklly5fzd9S1qSUoIAQAgBACAEAIAQAgEr2S3vVF9OX8GIBRYMYTTUTzrbpIX4pYH445BxjM4ZQ8YwekH5KKksGZKVWdKanB4NZNF5ZTxVMLqmiLjG332FxBlg43Xbtmh46biCqq4tXDvRyN90Rp+FzhSrbJ+T9ny8OBHKGbIfWuIN4xEZ0DSawZI2vb1RUtjE8heIxc2/jznScgv4gslSrOeGs8iHaaPt7WUpUo4a2fsuC5EcxpJAAJJxADKScgCxpYkuUlFYvIf2A9g9p0jGEf1Hd3J9J2boFw6ONXlvS+HBLfvOXaWvv1lzKovlWyPT85lgWYrDlTBT4xRc9d6bkB1TLuTyFAQWAG9dDzWD1bUBjRb7VXNKT1lUgKt2QW9H28ftICI7Gz4JVfXN9AIBwoCMwksZlXTvhfnxtdwXjcuH/AHISsdWmqkXFkuxvJ2leNWG7Pmt6OfbUs+SnldFK3WvabiPwI0g6VRzg4PVZ1O2uadzSVWm8UzKx7TkppmzRG5zT0EZ2nSCF9p1HCWsjzd2lO6pOlUWx+XND6wXwjirYdfHicMT2HK0/mDmOdXVKrGpHFHMtIaPq2VX4c8tz4r+biZWUgAgBACAEAIAQAgBAJXslveqL6cv4MQCHQG5ZFqzU0rZqeR0cjcjm+cEZCDnBvBQDPsR8drMe6njENXGzXywDFE9oIBkiPeG8i9hxY8RUC4tE+9DwNs0R2ilTwo3O1bpb114rnmQ6rDeQQ+jL1K8FLyKyZuIe8g5znk5BkHXmCsLOh++X0NM7SaW2fpaT/wAv+Pv4cRqKyNMBAcqYKfGKLnrvTcgOqZdyeQoCCwA3roeaweragMaLfaq5pSesqkBVuyC3o+3j9pARHY2fBKr65voBAOFACAq+HOCTa2K9tzZ2DuHZiOA7iOnMekGPcUFVXMt9EaVnY1Nu2DzX3XP18BG1dM+J7o5Glr2m5zTlBCppRcXgzpVGtCtBTg8U8j3si1ZaaUSwuLXDqIztcM4OheqdSUHjExXdpSuqbp1VivTmh1YIYaw1gDTdHPdjjJy8bDnHFlHnVvQuI1FzOd6T0NWspY5w4+/D0ZaVIKcEAIAQAgBACAEAleyW96ovpy/gxAIdAekELnuDWgknMF5lJRWLMtGjUrTUKaxb4FywfpH0zX3PIdK3WPDTcC28HW8eMBVdxdOfdjkb7ojQELbCrW2z3cF04vn4G6oZshccAcDXVbxLKCKdpx6ZCO9bxaT0DHkl21s6j1pZGu6b01G0i6VJ41H/AOvN8+C+r2ZuyNgaAAAABcAMgAyAK3OeNtvFmSHwEBypgp8Youeu9NyA6pl3J5CgILADeuh5rB6tqAxot9qrmlJ6yqQFW7ILej7eP2kBEdjZ8Eqvrm+gEA4UAIAQFUw2wMjrW69pDJ2i5rszhwX8XHlHHkUevbqqsd5c6J0xUsZar2wea+6/m3zEraVnyQSOimaWPblB/EaRxhU84ODwZ0W2uadxTVSk8UzWY4gggkEYwRlBGQheU8DNKKksHkXzB3VNniuZUjZmcIXCQfk7puPGp1K9ktktprF/2Yo1MZW71Xw3e68+gzLDwkpqof0ZQTnYcTxytOPpGJWFOtCp8rNPu9H3Fq8KscOe7xJZZCECAEAIAQAgIDC7BqhrGNNewOZFri0ukewN112uJLXN0DKvjaSxZ6hCU3qxWLfAU+ENBYEV7aai2Z/CM1SIx95e7ouHGodW9hHZHabJY9ma9XCVd6q4Zv2X82FShpo2X7GxrATkGuPRe4lxHKSq6pWlUfeZuVlo+hZx1aUer3vqz1WMnF2wGwEdVXTT3sgygZHScmhvH1aRMt7Vz70sjWtM6ejbY0qO2fkvd8vHgOWnhaxoYxoa1oADQLgAMgCtUklgjQJSlOTlJ4tnovp5BACA5UwU+MUXPXem5AdUy7k8hQEFgBvXQ81g9W1AY0W+1VzSk9ZVICrdkFvR9vH7SAiOxs+CVX1zfQCAcKAEAIAQEVb+D8FWzWTMvu3Lxie2/O0/lk4ljqUo1FhImWd/Xs569GWHFbn1Qo8J8AKmlvewGaLhNHdAfOb+YvHIqutaThtW1G9aO7QW9zhGp3Zc8n0f2fmVFRS/PrHkEEEgjIRiIRPA+SipLBrFFjsvDquhuAmMjR3sg13nPdedSIXVWO/HqVFxoGxrbdTVf9uzyy8iyUeq1KB/Vp2OOlj3N8xDvxUhX73xKir2Sg3/AE6jXVY+mBIx6rMPfU8g5HNP/C9/r48CJLsnX3VF4P8AJ6nVXpvkZ/8AT9S+/rocGeP/AMpdf74+fsalTqtN/wDnTOP0pAPwaV5d+t0TPT7JVH89VfRY/dEHX6p9a+8MEUQzFrSXDpcSPMsMr6o8thZUey9pDbNuX1wXlt8yqWjas85vmlfJn7pxIHIMg6FGnUlP5mXdvZ0LdYUoJdF98zTXglG3ZlmTVD9ZBG6R2gDEOMnIBxle4U5TeEURrm7o20NerLBfzJbxp4KamscV0lXdK/NH/wDNvLwz5uIqxo2cY7Z7WaTpLtJVrYwt+7Hjvft68xgNF2IKcawfUAIAQAgOVMFPjFFz13puQHVMu5PIUBBYAb10PNYPVtQGNFvtVc0pPWVSAq3ZBb0fbx+0gIjsbD/6lV9c30EA4UAIAQAgBACArNvYDUdTe4s2OQ9/HiN/GNyekX8aj1LanPbhtLay01d2uCjLGPCW3w3rxKDa2pfVR3mFzJm6Nw/qOLzqFOxmvl2m0W3am2nsrRcX4r38ipV9j1EJOywyMuzlpu68hUWVKcc0XtC+t66/pzT+v2zNFeCWCAEPgIDOGJzjc1pcdABJ6gvqTeR5nUjBYyeC5lgsvAaumuuhLG8KTuPMe68yzwtast3iVNxp6xo7NfWf9u3zy8y62JqVRtudVSmQ8Bl7W8hduj0a1S6djFbZvE1687U1Z923jq83tfhkvMvtnWdFAzWQxtjboaLuk6TxlTYwjFYRRrNe4q15a9WTb5m0vRhBACAEAIAQHKWCDg7CGEtN4NYSCM415N6A6rl3J5CgILADeuh5rB6tqAxpMVrVF/fUlNdx6ySp113Jr2/5BAfNUDBv/wAhQTUwID3AOjJyB7Drm36AbridDigObsDsLKuxauQazPrJ4H4ryy+7Hcda4Xm4i/LnQDVj1faO4a6mqQc4GxkdeuF/UgMtvyi8Gqvuv1oA2/KLwaq+6/WgDb8ovBqr7r9aANvyi8Gqvuv1oA2/KLwaq+6/WgDb8ovBqr7r9aANvyi8Gqvuv1oAOr3Q+DVXVF+tARtXquWPKb5LOkcdJjgv69descqUJZolUr65pLCFSS+rIybD+wXG82dUD6Lg3zCULG7Wk9xMhp2/gsFU8Un6oIsPbBabxZ1SeV9/4yorWktx9lp3SEs6nkl6I249U+xG5LNf0shP4vK9qhTX7UR5aUvZZ1ZeLRKU2rjZ0Yujo52DQ1sIHmesiSWRDnUnN4zbb5vE9tvyi8Gqvuv1r6eA2/KLwaq+6/WgDb8ovBqr7r9aANvyi8Gqvuv1oA2/KLwaq+6/WgDb8ovBqr7r9aANvyi8Gqvuv1oA2/KLwaq+6/WgK/hlq4maB0VDC+IvFxleW65oOXWBt4BPCvxaL8YA0tQPBCSWrFdI0thgv2M5NfKRrcWkNBN503caA6DrJQ2N7jka0k8gF5QEbgdSuis+kjficynha4cbWNBHWgPlvUkodHU07Q6WHXAxm4bLC+4yRgnEHXta5pOK9txIDiQBtWRbENS0uideWnWvYQWvY4ZWPae6aRoI8yAjMJsCKGvOuqYGufdcJAS19wyDXNIvy5DeEBW9pWyuBN41yANpWyuBN41yANpWyuBN41yANpWyuBN41yANpWyuBN41yANpWyuBN41yANpWyuBN41yANpWyuBN41yANpWyuBN41yANpWyuBN41yANpWyuBN41yANpWyuBN41yANpWyuBN41yANpWyuBN41yANpWyuBN41yANpWyuBN41yANpWyuBN41yANpWyuBN41yANpWyuBN41yANpWyuBN41yANpWyuBN41yANpWyuBN41yA96LUdsmNwdsD33ZnyPLeoEX9KAvVLTsiY1kbWsYwXNa0ANaBkAAxAICtWpVmvf2rTG+AOuqp+9LRuqaM3XPe4jWvIxMaSL9cQABaggBARlqWBT1BDpYwXgXCRpcyQA5mvYQ8ZBkOZAaHuMpuHWeW1v7yAPcZTcOs8trf3kAe4ym4dZ5bW/vIA9xlNw6zy2t/eQB7jKbh1nltb+8gD3GU3DrPLa395AHuMpuHWeW1v7yAPcZTcOs8trf3kAe4ym4dZ5bW/vIA9xlNw6zy2t/eQB7jKbh1nltb+8gD3GU3DrPLa395AHuMpuHWeW1v7yAPcZTcOs8trf3kAe4ym4dZ5bW/vIA9xlNw6zy2t/eQB7jKbh1nltb+8gD3GU3DrPLa395AHuMpuHWeW1v7yAPcZTcOs8trf3kAe4ym4dZ5bW/vIA9xlNw6zy2t/eQB7jKbh1nltb+8gD3GU3DrPLa395AfRgXSd+2aUcCaoqJWHlZJI5p6QgJ6KJrWhrQGtAuAAAAGgAZEBmgP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5986475" y="3129515"/>
            <a:ext cx="2198520" cy="598970"/>
            <a:chOff x="5986475" y="3416624"/>
            <a:chExt cx="2198520" cy="598970"/>
          </a:xfrm>
        </p:grpSpPr>
        <p:pic>
          <p:nvPicPr>
            <p:cNvPr id="1038" name="Picture 14" descr="No left turn sig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6475" y="3416624"/>
              <a:ext cx="608006" cy="589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No right turn sig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3453550"/>
              <a:ext cx="535259" cy="5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No U turn sig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5569" y="3453550"/>
              <a:ext cx="579426" cy="562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5182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Entity Relationship Diagram</a:t>
            </a:r>
          </a:p>
        </p:txBody>
      </p:sp>
      <p:pic>
        <p:nvPicPr>
          <p:cNvPr id="4" name="Content Placeholder 3" descr="new_on_board-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r="950"/>
          <a:stretch>
            <a:fillRect/>
          </a:stretch>
        </p:blipFill>
        <p:spPr/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49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Graph Models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27356"/>
            <a:ext cx="8610600" cy="219679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Simple Mathematical Model</a:t>
            </a:r>
          </a:p>
          <a:p>
            <a:pPr marL="742950" lvl="2" indent="-342900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 graph G = (V,E) </a:t>
            </a:r>
          </a:p>
          <a:p>
            <a:pPr marL="742950" lvl="2" indent="-342900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V = a finite set of vertices</a:t>
            </a:r>
          </a:p>
          <a:p>
            <a:pPr marL="742950" lvl="2" indent="-342900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E = a set of edges model a binary relationship between vertices</a:t>
            </a:r>
          </a:p>
          <a:p>
            <a:pPr marL="342900" lvl="1" indent="-342900">
              <a:buFontTx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</a:t>
            </a:r>
          </a:p>
          <a:p>
            <a:pPr marL="742950" lvl="2" indent="-342900"/>
            <a:endParaRPr lang="en-US" alt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sz="2400" dirty="0"/>
          </a:p>
          <a:p>
            <a:pPr lvl="1"/>
            <a:endParaRPr lang="en-US" sz="2000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10" name="Picture 2" descr="C:\Users\xuntang\Desktop\pics\dinkystreets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54816"/>
            <a:ext cx="2681811" cy="273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Picture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705" y="2485418"/>
            <a:ext cx="3761295" cy="366702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576752" y="2637818"/>
            <a:ext cx="3761295" cy="3667027"/>
            <a:chOff x="2576752" y="2637818"/>
            <a:chExt cx="3761295" cy="3667027"/>
          </a:xfrm>
        </p:grpSpPr>
        <p:pic>
          <p:nvPicPr>
            <p:cNvPr id="14" name="Picture 2" descr="C:\Users\xuntang\Desktop\pics\dinkystreets.ep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9585" y="3054816"/>
              <a:ext cx="2681811" cy="2732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Picture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6752" y="2637818"/>
              <a:ext cx="3761295" cy="36670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47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Graph Model of River Network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Nodes = rivers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Edges = A river </a:t>
            </a:r>
            <a:r>
              <a:rPr lang="en-US" altLang="en-US" sz="24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falls into </a:t>
            </a: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another river</a:t>
            </a:r>
          </a:p>
        </p:txBody>
      </p:sp>
      <p:pic>
        <p:nvPicPr>
          <p:cNvPr id="1026" name="Picture 2" descr="C:\Users\xuntang\Desktop\Screen Shot 2014-07-09 at 7.35.39 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739" y="2950427"/>
            <a:ext cx="4356461" cy="254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9" name="Picture 2" descr="C:\Users\xuntang\Desktop\figure\7\7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950428"/>
            <a:ext cx="4131526" cy="266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6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Alternative Graph Models for Roadmaps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966" y="1516566"/>
            <a:ext cx="8843812" cy="402559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Choice 1 (most popular):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Nodes = road-intersections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Edge (A, B) = road-segment </a:t>
            </a:r>
            <a:r>
              <a:rPr lang="en-US" altLang="en-US" sz="20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connects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adjacent road-intersections A, B</a:t>
            </a: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Choice 2: 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Nodes = (directed) road-segments  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Edge (A,B) = </a:t>
            </a:r>
            <a:r>
              <a:rPr lang="en-US" altLang="en-US" sz="20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turn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from road-segment A to road-segment B 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Choice 3: 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Nodes = roads  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Edge(A,B) = road A </a:t>
            </a:r>
            <a:r>
              <a:rPr lang="en-US" altLang="en-US" sz="2000" dirty="0" err="1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intersects_with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road B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10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C7F01-6857-490D-8971-D90BF6663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Spatial Network vs Traditional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304A3-D621-42B4-A9C3-DAF2C8FAC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Nodes and edges have spatial features</a:t>
            </a:r>
          </a:p>
          <a:p>
            <a:r>
              <a:rPr lang="en-US" sz="2400" dirty="0"/>
              <a:t>Spatial indexes are </a:t>
            </a:r>
            <a:br>
              <a:rPr lang="en-US" sz="2400" dirty="0"/>
            </a:br>
            <a:r>
              <a:rPr lang="en-US" sz="2400" dirty="0"/>
              <a:t>used in a lot of </a:t>
            </a:r>
            <a:br>
              <a:rPr lang="en-US" sz="2400" dirty="0"/>
            </a:br>
            <a:r>
              <a:rPr lang="en-US" sz="2400" dirty="0"/>
              <a:t>applications</a:t>
            </a:r>
          </a:p>
          <a:p>
            <a:pPr lvl="1"/>
            <a:r>
              <a:rPr lang="en-US" sz="2000" dirty="0"/>
              <a:t>Moving objects apps</a:t>
            </a:r>
          </a:p>
          <a:p>
            <a:pPr lvl="1"/>
            <a:r>
              <a:rPr lang="en-US" sz="2000" dirty="0"/>
              <a:t>Emergency response</a:t>
            </a:r>
          </a:p>
          <a:p>
            <a:pPr lvl="1"/>
            <a:r>
              <a:rPr lang="en-US" sz="2000" dirty="0"/>
              <a:t>…</a:t>
            </a:r>
            <a:r>
              <a:rPr lang="en-US" sz="2000" dirty="0" err="1"/>
              <a:t>etc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B58814-5358-43B6-9DF7-31F5DC34F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919" y="2303927"/>
            <a:ext cx="5167049" cy="349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489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Models of Spatial Networks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94624"/>
            <a:ext cx="8610600" cy="4044176"/>
          </a:xfrm>
        </p:spPr>
        <p:txBody>
          <a:bodyPr/>
          <a:lstStyle/>
          <a:p>
            <a:pPr marL="457200" lvl="1" indent="-457200">
              <a:buFont typeface="+mj-lt"/>
              <a:buAutoNum type="arabicPeriod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Conceptual Model :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Entity Relationship Diagrams, Graphs</a:t>
            </a: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lvl="1" indent="-457200">
              <a:buFont typeface="+mj-lt"/>
              <a:buAutoNum type="arabicPeriod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Logical Data Model :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Abstract Data types , Custom Statements in SQL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sz="24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Physical Data Model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Storage: Data-Structures, File-Structures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Algorithms for common operations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542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Main Memory Data-Structures</a:t>
            </a:r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38868"/>
            <a:ext cx="8610600" cy="4133385"/>
          </a:xfrm>
        </p:spPr>
        <p:txBody>
          <a:bodyPr/>
          <a:lstStyle/>
          <a:p>
            <a:pPr marL="0" indent="-40005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Adjacency matrix </a:t>
            </a:r>
          </a:p>
          <a:p>
            <a:pPr marL="742950" lvl="2" indent="-342900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M[A, B] = 1 if and only if edge(vertex A, vertex B) exists</a:t>
            </a:r>
          </a:p>
          <a:p>
            <a:pPr marL="0" indent="-40005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Adjacency list : </a:t>
            </a:r>
          </a:p>
          <a:p>
            <a:pPr marL="800100" lvl="2" indent="-400050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maps a vertex to a list of its successors</a:t>
            </a:r>
          </a:p>
          <a:p>
            <a:pPr marL="342900" lvl="1" indent="-342900">
              <a:buFontTx/>
              <a:buChar char="•"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6" name="Picture 2" descr="C:\Users\xuntang\Desktop\figure\17\1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2329"/>
          <a:stretch/>
        </p:blipFill>
        <p:spPr bwMode="auto">
          <a:xfrm>
            <a:off x="250902" y="3052225"/>
            <a:ext cx="8610600" cy="245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3854605" y="3044273"/>
            <a:ext cx="2423532" cy="24532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612672" y="3044272"/>
            <a:ext cx="2226527" cy="24532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908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Disk-based Tables</a:t>
            </a:r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38868"/>
            <a:ext cx="8610600" cy="4133385"/>
          </a:xfrm>
        </p:spPr>
        <p:txBody>
          <a:bodyPr/>
          <a:lstStyle/>
          <a:p>
            <a:pPr marL="0" indent="-40005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Normalized tables</a:t>
            </a:r>
          </a:p>
          <a:p>
            <a:pPr marL="800100" lvl="2" indent="-400050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one for vertices, other for edges</a:t>
            </a:r>
          </a:p>
          <a:p>
            <a:pPr marL="0" indent="-400050"/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Denormalized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</a:t>
            </a:r>
          </a:p>
          <a:p>
            <a:pPr marL="800100" lvl="2" indent="-400050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one table for nodes with adjacency lists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6" name="Picture 2" descr="C:\Users\xuntang\Desktop\figure\17\1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56" b="104"/>
          <a:stretch/>
        </p:blipFill>
        <p:spPr bwMode="auto">
          <a:xfrm>
            <a:off x="529702" y="3546827"/>
            <a:ext cx="7062143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xuntang\Desktop\figure\17\1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8143" b="55387"/>
          <a:stretch/>
        </p:blipFill>
        <p:spPr bwMode="auto">
          <a:xfrm>
            <a:off x="5881231" y="1595365"/>
            <a:ext cx="21855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434899" y="3546827"/>
            <a:ext cx="3824868" cy="2125426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259767" y="3513373"/>
            <a:ext cx="3332078" cy="2158880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76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Microsoft Sans Serif"/>
                <a:cs typeface="Microsoft Sans Serif"/>
              </a:rPr>
              <a:t>File-Structures:</a:t>
            </a:r>
            <a:br>
              <a:rPr lang="en-US" altLang="zh-CN" sz="3600" dirty="0">
                <a:latin typeface="Microsoft Sans Serif"/>
                <a:cs typeface="Microsoft Sans Serif"/>
              </a:rPr>
            </a:br>
            <a:r>
              <a:rPr lang="en-US" altLang="zh-CN" sz="3200" dirty="0">
                <a:latin typeface="Microsoft Sans Serif"/>
                <a:cs typeface="Microsoft Sans Serif"/>
              </a:rPr>
              <a:t>Partition Graph into Disk Blocks</a:t>
            </a:r>
            <a:endParaRPr lang="en-US" sz="3200" dirty="0">
              <a:latin typeface="Microsoft Sans Serif"/>
              <a:cs typeface="Microsoft Sans Serif"/>
            </a:endParaRPr>
          </a:p>
        </p:txBody>
      </p:sp>
      <p:pic>
        <p:nvPicPr>
          <p:cNvPr id="4" name="Content Placeholder 3" descr="original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" t="3166" r="4319" b="2095"/>
          <a:stretch/>
        </p:blipFill>
        <p:spPr>
          <a:xfrm>
            <a:off x="228600" y="2880440"/>
            <a:ext cx="2771078" cy="281337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7736" y="2846525"/>
            <a:ext cx="2921619" cy="282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7737" y="2899317"/>
            <a:ext cx="2823239" cy="273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1583473"/>
            <a:ext cx="8610600" cy="113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1" indent="-342900" defTabSz="914400">
              <a:lnSpc>
                <a:spcPct val="80000"/>
              </a:lnSpc>
              <a:buFontTx/>
              <a:buChar char="•"/>
            </a:pPr>
            <a:r>
              <a:rPr lang="en-US" altLang="en-US" sz="2000" kern="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Which partitioning reduces disk I/O for graph operations?</a:t>
            </a:r>
          </a:p>
          <a:p>
            <a:pPr marL="742950" lvl="2" indent="-342900" defTabSz="914400">
              <a:lnSpc>
                <a:spcPct val="80000"/>
              </a:lnSpc>
            </a:pPr>
            <a:r>
              <a:rPr lang="en-US" altLang="en-US" sz="1600" kern="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Choice 1: Geometric partition</a:t>
            </a:r>
          </a:p>
          <a:p>
            <a:pPr marL="742950" lvl="2" indent="-342900" defTabSz="914400">
              <a:lnSpc>
                <a:spcPct val="80000"/>
              </a:lnSpc>
            </a:pPr>
            <a:r>
              <a:rPr lang="en-US" altLang="en-US" sz="1600" kern="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Choice 2: min-cut Graph Partition</a:t>
            </a:r>
          </a:p>
          <a:p>
            <a:pPr marL="742950" lvl="2" indent="-342900" defTabSz="914400">
              <a:lnSpc>
                <a:spcPct val="80000"/>
              </a:lnSpc>
            </a:pPr>
            <a:r>
              <a:rPr lang="en-US" altLang="en-US" sz="1600" kern="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Choice 2 cuts fewer edges and is preferred </a:t>
            </a:r>
          </a:p>
          <a:p>
            <a:pPr marL="742950" lvl="2" indent="-342900" defTabSz="914400">
              <a:lnSpc>
                <a:spcPct val="80000"/>
              </a:lnSpc>
            </a:pPr>
            <a:r>
              <a:rPr lang="en-US" altLang="en-US" sz="1600" kern="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Assuming uniform querying popularity across edges</a:t>
            </a:r>
          </a:p>
          <a:p>
            <a:pPr defTabSz="914400"/>
            <a:endParaRPr lang="en-US" kern="0" dirty="0"/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5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ED835-E4A3-4AC9-8132-C3C562B63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82CCA-61FE-47EE-8D12-DF9D5C44D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interconnected or interrelated chain, group, or system</a:t>
            </a:r>
          </a:p>
          <a:p>
            <a:pPr lvl="1"/>
            <a:r>
              <a:rPr lang="en-US" dirty="0"/>
              <a:t>E.g., a network of hotels</a:t>
            </a:r>
            <a:br>
              <a:rPr lang="en-US" dirty="0"/>
            </a:br>
            <a:r>
              <a:rPr lang="en-US" dirty="0"/>
              <a:t>(Merriam-Webster)</a:t>
            </a:r>
          </a:p>
        </p:txBody>
      </p:sp>
    </p:spTree>
    <p:extLst>
      <p:ext uri="{BB962C8B-B14F-4D97-AF65-F5344CB8AC3E}">
        <p14:creationId xmlns:p14="http://schemas.microsoft.com/office/powerpoint/2010/main" val="14369349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Graph Based Storage Methods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7717"/>
            <a:ext cx="8610600" cy="4111083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Consider two disk-paging of Minneapolis major roads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Non-white edges =&gt; node pair in same page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White edge are cut-edges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Node partitions on right has fewer cut-edges and is preferred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394818" y="2899346"/>
            <a:ext cx="7593981" cy="2811578"/>
            <a:chOff x="144" y="1920"/>
            <a:chExt cx="4393" cy="223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920"/>
              <a:ext cx="2083" cy="2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 descr="C:\ppt\T14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1920"/>
              <a:ext cx="1993" cy="2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5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Exercise: Graph Based Storage Methods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3473"/>
            <a:ext cx="4811751" cy="4088780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Consider spatial network on right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If a disk page holds 3 records, which partitioning will ha</a:t>
            </a:r>
            <a:r>
              <a:rPr lang="en-US" altLang="zh-CN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ve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fewest cut-edges?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>
              <a:lnSpc>
                <a:spcPct val="80000"/>
              </a:lnSpc>
              <a:buAutoNum type="alphaLcParenBoth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(1, 2, 3), (4,5,6)</a:t>
            </a:r>
          </a:p>
          <a:p>
            <a:pPr marL="742950" lvl="2" indent="-342900">
              <a:lnSpc>
                <a:spcPct val="80000"/>
              </a:lnSpc>
              <a:buAutoNum type="alphaLcParenBoth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(2, 3, 4), (1, 5, 6)</a:t>
            </a:r>
          </a:p>
          <a:p>
            <a:pPr marL="742950" lvl="2" indent="-342900">
              <a:lnSpc>
                <a:spcPct val="80000"/>
              </a:lnSpc>
              <a:buAutoNum type="alphaLcParenBoth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(1, 2, 6), (3, 4, 5)</a:t>
            </a:r>
          </a:p>
          <a:p>
            <a:endParaRPr lang="en-US" dirty="0"/>
          </a:p>
        </p:txBody>
      </p:sp>
      <p:pic>
        <p:nvPicPr>
          <p:cNvPr id="5122" name="Picture 2" descr="C:\Users\xuntang\Desktop\figure\44\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274" y="1634854"/>
            <a:ext cx="3677926" cy="379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2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Motivation, and use cases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Example spatial networks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Conceptual 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Need for SQL extensions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CONNECT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RECURSIVE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Storage and data structures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Algorithms for connectivity query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Algorithms for shortest path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165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Models of Spatial Networks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94624"/>
            <a:ext cx="8610600" cy="4044176"/>
          </a:xfrm>
        </p:spPr>
        <p:txBody>
          <a:bodyPr/>
          <a:lstStyle/>
          <a:p>
            <a:pPr marL="457200" lvl="1" indent="-457200">
              <a:buFont typeface="+mj-lt"/>
              <a:buAutoNum type="arabicPeriod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Conceptual Model :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Entity Relationship Diagrams, Graphs</a:t>
            </a: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lvl="1" indent="-457200">
              <a:buFont typeface="+mj-lt"/>
              <a:buAutoNum type="arabicPeriod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Logical Data Model :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Abstract Data types , Custom Statements in SQL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sz="24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Physical Data Model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Storage-Structures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Algorithms for common operations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741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Query Processing for Spatial Networks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3967"/>
            <a:ext cx="8610600" cy="4064833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Query Processing</a:t>
            </a:r>
          </a:p>
          <a:p>
            <a:pPr marL="742950" lvl="2" indent="-342900">
              <a:lnSpc>
                <a:spcPct val="80000"/>
              </a:lnSpc>
              <a:buFontTx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DBMS decomposes a query into building blocks</a:t>
            </a:r>
          </a:p>
          <a:p>
            <a:pPr marL="742950" lvl="2" indent="-342900">
              <a:lnSpc>
                <a:spcPct val="80000"/>
              </a:lnSpc>
              <a:buFontTx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Keeps a couple of strategy for each building block </a:t>
            </a:r>
          </a:p>
          <a:p>
            <a:pPr marL="742950" lvl="2" indent="-342900">
              <a:lnSpc>
                <a:spcPct val="80000"/>
              </a:lnSpc>
              <a:buFontTx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Selects most suitable one for a given situation</a:t>
            </a:r>
            <a:endParaRPr lang="en-US" altLang="en-US" sz="1800" dirty="0">
              <a:latin typeface="Times-Roman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Building blocks </a:t>
            </a:r>
          </a:p>
          <a:p>
            <a:pPr marL="742950" lvl="2" indent="-342900"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Connectivity(A, B):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Is node B reachable from node A? </a:t>
            </a:r>
          </a:p>
          <a:p>
            <a:pPr marL="742950" lvl="2" indent="-342900">
              <a:lnSpc>
                <a:spcPct val="80000"/>
              </a:lnSpc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Shortest path(A, B):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Identify least cost path from node A to node B</a:t>
            </a:r>
            <a:endParaRPr lang="en-US" altLang="en-US" sz="1800" dirty="0">
              <a:latin typeface="Times-Roman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3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Algorithms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18938"/>
            <a:ext cx="8610600" cy="4019862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Main memory </a:t>
            </a:r>
          </a:p>
          <a:p>
            <a:pPr marL="685800" lvl="2" indent="-285750">
              <a:lnSpc>
                <a:spcPct val="6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Connectivity: Breadth first search, depth first search</a:t>
            </a:r>
          </a:p>
          <a:p>
            <a:pPr marL="685800" lvl="2" indent="-285750">
              <a:lnSpc>
                <a:spcPct val="6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Shortest path: 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Dijkstra’s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algorithm, A* </a:t>
            </a:r>
          </a:p>
          <a:p>
            <a:pPr marL="857250" lvl="3" indent="0">
              <a:lnSpc>
                <a:spcPct val="6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-400050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Disk-based</a:t>
            </a:r>
          </a:p>
          <a:p>
            <a:pPr marL="685800" lvl="2" indent="-285750">
              <a:lnSpc>
                <a:spcPct val="6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Shortest path - Hierarchical routing algorithm</a:t>
            </a:r>
          </a:p>
          <a:p>
            <a:pPr marL="685800" lvl="2" indent="-285750">
              <a:lnSpc>
                <a:spcPct val="6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Connectivity strategies are in SQL3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4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Algorithms for Connectivity Query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8898"/>
            <a:ext cx="8610600" cy="3959902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Breadth first search 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Visit descendent by generation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Children before grandchildren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Example: 1 - (2,4) - (3, 5)</a:t>
            </a:r>
            <a:endParaRPr lang="en-US" altLang="en-US" sz="1800" dirty="0">
              <a:latin typeface="Times New Roman" pitchFamily="18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Depth first search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Try a path till dead-end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Backtrack to try different paths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Like a maze game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Example: 1-2-3-2-4-5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Note backtrack from 3 to 2</a:t>
            </a:r>
          </a:p>
          <a:p>
            <a:endParaRPr lang="en-US" dirty="0"/>
          </a:p>
        </p:txBody>
      </p:sp>
      <p:pic>
        <p:nvPicPr>
          <p:cNvPr id="4" name="Picture 3" descr="C:\personal\book\Chap6\Fig66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718" y="1539070"/>
            <a:ext cx="4918282" cy="409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4976734" y="1539070"/>
            <a:ext cx="427220" cy="4471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006714" y="4524611"/>
            <a:ext cx="427220" cy="4471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549514" y="3141807"/>
            <a:ext cx="427220" cy="4471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006970" y="1932601"/>
            <a:ext cx="427220" cy="4471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454577" y="2443397"/>
            <a:ext cx="427220" cy="4471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976734" y="2372233"/>
            <a:ext cx="427220" cy="4471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949252" y="3667673"/>
            <a:ext cx="427220" cy="4471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899941" y="4077484"/>
            <a:ext cx="427220" cy="4471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549514" y="5206663"/>
            <a:ext cx="427220" cy="4471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454577" y="4539601"/>
            <a:ext cx="427220" cy="4471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39462" y="2300992"/>
            <a:ext cx="14240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26772" y="2310987"/>
            <a:ext cx="14240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0116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Motivation, and use cases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Example spatial networks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Conceptual 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Need for SQL extensions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CONNECT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RECURSIVE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Storage and data structures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Algorithms for connectivity query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Algorithms for shortest path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165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Shortest Path Algorithms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3967"/>
            <a:ext cx="8610600" cy="4064833"/>
          </a:xfrm>
        </p:spPr>
        <p:txBody>
          <a:bodyPr/>
          <a:lstStyle/>
          <a:p>
            <a:pPr marL="342900" lvl="1" indent="-342900">
              <a:lnSpc>
                <a:spcPct val="110000"/>
              </a:lnSpc>
              <a:spcAft>
                <a:spcPts val="600"/>
              </a:spcAft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Iterate</a:t>
            </a:r>
          </a:p>
          <a:p>
            <a:pPr marL="685800" lvl="2" indent="-2857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Expand most promising descent node </a:t>
            </a:r>
          </a:p>
          <a:p>
            <a:pPr marL="1143000" lvl="3" indent="-2857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Dijkstra’s</a:t>
            </a:r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: try closest descendant to </a:t>
            </a:r>
            <a:r>
              <a:rPr lang="en-US" altLang="en-US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self</a:t>
            </a:r>
          </a:p>
          <a:p>
            <a:pPr marL="1143000" lvl="3" indent="-2857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FF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A* : </a:t>
            </a:r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try closest descendent to both </a:t>
            </a:r>
            <a:r>
              <a:rPr lang="en-US" altLang="en-US" dirty="0">
                <a:solidFill>
                  <a:srgbClr val="0000FF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destination and self</a:t>
            </a:r>
          </a:p>
          <a:p>
            <a:pPr marL="685800" lvl="2" indent="-2857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Update current best path to each node, if a better path is found</a:t>
            </a:r>
          </a:p>
          <a:p>
            <a:pPr marL="342900" lvl="1" indent="-342900">
              <a:lnSpc>
                <a:spcPct val="110000"/>
              </a:lnSpc>
              <a:spcAft>
                <a:spcPts val="600"/>
              </a:spcAft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Till destination node is expanded</a:t>
            </a:r>
          </a:p>
          <a:p>
            <a:pPr marL="0" lvl="1" indent="0">
              <a:lnSpc>
                <a:spcPct val="80000"/>
              </a:lnSpc>
              <a:buNone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4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/>
                <a:cs typeface="Microsoft Sans Serif"/>
              </a:rPr>
              <a:t>Dijkstra’s</a:t>
            </a:r>
            <a:r>
              <a:rPr lang="en-US" sz="3600" dirty="0">
                <a:latin typeface="Microsoft Sans Serif"/>
                <a:cs typeface="Microsoft Sans Serif"/>
              </a:rPr>
              <a:t> vs. A*</a:t>
            </a:r>
          </a:p>
        </p:txBody>
      </p:sp>
      <p:pic>
        <p:nvPicPr>
          <p:cNvPr id="4" name="Content Placeholder 3" descr="Screen Shot 2014-08-08 at 1.26.2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503" b="-11503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299880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Microsoft Sans Serif"/>
                <a:cs typeface="Microsoft Sans Serif"/>
              </a:rPr>
              <a:t>Dijkstra’s</a:t>
            </a:r>
            <a:r>
              <a:rPr lang="en-US" dirty="0">
                <a:latin typeface="Microsoft Sans Serif"/>
                <a:cs typeface="Microsoft Sans Serif"/>
              </a:rPr>
              <a:t> Algorithm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49786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Sans Serif"/>
                <a:cs typeface="Microsoft Sans Serif"/>
              </a:rPr>
              <a:t>A* Algorithm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25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ED835-E4A3-4AC9-8132-C3C562B63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82CCA-61FE-47EE-8D12-DF9D5C44D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interconnected or interrelated chain, group, or system</a:t>
            </a:r>
          </a:p>
          <a:p>
            <a:pPr lvl="1"/>
            <a:r>
              <a:rPr lang="en-US" dirty="0"/>
              <a:t>E.g., a network of hotels</a:t>
            </a:r>
            <a:br>
              <a:rPr lang="en-US" dirty="0"/>
            </a:br>
            <a:r>
              <a:rPr lang="en-US" dirty="0"/>
              <a:t>(Merriam-Webster)</a:t>
            </a:r>
          </a:p>
          <a:p>
            <a:endParaRPr lang="en-US" sz="1000" dirty="0"/>
          </a:p>
          <a:p>
            <a:r>
              <a:rPr lang="en-US" dirty="0"/>
              <a:t>Used in computer science to model non-linear data</a:t>
            </a:r>
          </a:p>
          <a:p>
            <a:pPr lvl="1"/>
            <a:r>
              <a:rPr lang="en-US" dirty="0"/>
              <a:t>E.g., tree or graph data structures</a:t>
            </a:r>
          </a:p>
        </p:txBody>
      </p:sp>
    </p:spTree>
    <p:extLst>
      <p:ext uri="{BB962C8B-B14F-4D97-AF65-F5344CB8AC3E}">
        <p14:creationId xmlns:p14="http://schemas.microsoft.com/office/powerpoint/2010/main" val="8976895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/>
                <a:cs typeface="Microsoft Sans Serif"/>
              </a:rPr>
              <a:t>Dijkstra’s</a:t>
            </a:r>
            <a:r>
              <a:rPr lang="en-US" sz="3600" dirty="0">
                <a:latin typeface="Microsoft Sans Serif"/>
                <a:cs typeface="Microsoft Sans Serif"/>
              </a:rPr>
              <a:t> vs. A*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08092"/>
            <a:ext cx="8610600" cy="3175215"/>
          </a:xfrm>
        </p:spPr>
      </p:pic>
      <p:sp>
        <p:nvSpPr>
          <p:cNvPr id="5" name="TextBox 4"/>
          <p:cNvSpPr txBox="1"/>
          <p:nvPr/>
        </p:nvSpPr>
        <p:spPr>
          <a:xfrm>
            <a:off x="1299880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Microsoft Sans Serif"/>
                <a:cs typeface="Microsoft Sans Serif"/>
              </a:rPr>
              <a:t>Dijkstra’s</a:t>
            </a:r>
            <a:r>
              <a:rPr lang="en-US" dirty="0">
                <a:latin typeface="Microsoft Sans Serif"/>
                <a:cs typeface="Microsoft Sans Serif"/>
              </a:rPr>
              <a:t> Algorithm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49786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Sans Serif"/>
                <a:cs typeface="Microsoft Sans Serif"/>
              </a:rPr>
              <a:t>A* Algorithm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266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/>
                <a:cs typeface="Microsoft Sans Serif"/>
              </a:rPr>
              <a:t>Dijkstra’s</a:t>
            </a:r>
            <a:r>
              <a:rPr lang="en-US" sz="3600" dirty="0">
                <a:latin typeface="Microsoft Sans Serif"/>
                <a:cs typeface="Microsoft Sans Serif"/>
              </a:rPr>
              <a:t> vs. A*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11867"/>
            <a:ext cx="8610600" cy="3167665"/>
          </a:xfrm>
        </p:spPr>
      </p:pic>
      <p:sp>
        <p:nvSpPr>
          <p:cNvPr id="5" name="TextBox 4"/>
          <p:cNvSpPr txBox="1"/>
          <p:nvPr/>
        </p:nvSpPr>
        <p:spPr>
          <a:xfrm>
            <a:off x="1299880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Microsoft Sans Serif"/>
                <a:cs typeface="Microsoft Sans Serif"/>
              </a:rPr>
              <a:t>Dijkstra’s</a:t>
            </a:r>
            <a:r>
              <a:rPr lang="en-US" dirty="0">
                <a:latin typeface="Microsoft Sans Serif"/>
                <a:cs typeface="Microsoft Sans Serif"/>
              </a:rPr>
              <a:t> Algorithm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49786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Sans Serif"/>
                <a:cs typeface="Microsoft Sans Serif"/>
              </a:rPr>
              <a:t>A* Algorithm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382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/>
                <a:cs typeface="Microsoft Sans Serif"/>
              </a:rPr>
              <a:t>Dijkstra’s</a:t>
            </a:r>
            <a:r>
              <a:rPr lang="en-US" sz="3600" dirty="0">
                <a:latin typeface="Microsoft Sans Serif"/>
                <a:cs typeface="Microsoft Sans Serif"/>
              </a:rPr>
              <a:t> vs. A*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17770"/>
            <a:ext cx="8610600" cy="3155859"/>
          </a:xfrm>
        </p:spPr>
      </p:pic>
      <p:sp>
        <p:nvSpPr>
          <p:cNvPr id="5" name="TextBox 4"/>
          <p:cNvSpPr txBox="1"/>
          <p:nvPr/>
        </p:nvSpPr>
        <p:spPr>
          <a:xfrm>
            <a:off x="1299880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Microsoft Sans Serif"/>
                <a:cs typeface="Microsoft Sans Serif"/>
              </a:rPr>
              <a:t>Dijkstra’s</a:t>
            </a:r>
            <a:r>
              <a:rPr lang="en-US" dirty="0">
                <a:latin typeface="Microsoft Sans Serif"/>
                <a:cs typeface="Microsoft Sans Serif"/>
              </a:rPr>
              <a:t> Algorithm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49786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Sans Serif"/>
                <a:cs typeface="Microsoft Sans Serif"/>
              </a:rPr>
              <a:t>A* Algorithm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73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/>
                <a:cs typeface="Microsoft Sans Serif"/>
              </a:rPr>
              <a:t>Dijkstra’s</a:t>
            </a:r>
            <a:r>
              <a:rPr lang="en-US" sz="3600" dirty="0">
                <a:latin typeface="Microsoft Sans Serif"/>
                <a:cs typeface="Microsoft Sans Serif"/>
              </a:rPr>
              <a:t> vs. A*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02" y="2117770"/>
            <a:ext cx="8603796" cy="3155859"/>
          </a:xfrm>
        </p:spPr>
      </p:pic>
      <p:sp>
        <p:nvSpPr>
          <p:cNvPr id="5" name="TextBox 4"/>
          <p:cNvSpPr txBox="1"/>
          <p:nvPr/>
        </p:nvSpPr>
        <p:spPr>
          <a:xfrm>
            <a:off x="1299880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Microsoft Sans Serif"/>
                <a:cs typeface="Microsoft Sans Serif"/>
              </a:rPr>
              <a:t>Dijkstra’s</a:t>
            </a:r>
            <a:r>
              <a:rPr lang="en-US" dirty="0">
                <a:latin typeface="Microsoft Sans Serif"/>
                <a:cs typeface="Microsoft Sans Serif"/>
              </a:rPr>
              <a:t> Algorithm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49786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Sans Serif"/>
                <a:cs typeface="Microsoft Sans Serif"/>
              </a:rPr>
              <a:t>A* Algorithm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415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/>
                <a:cs typeface="Microsoft Sans Serif"/>
              </a:rPr>
              <a:t>Dijkstra’s</a:t>
            </a:r>
            <a:r>
              <a:rPr lang="en-US" sz="3600" dirty="0">
                <a:latin typeface="Microsoft Sans Serif"/>
                <a:cs typeface="Microsoft Sans Serif"/>
              </a:rPr>
              <a:t> vs. A*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02" y="2123656"/>
            <a:ext cx="8603796" cy="3144086"/>
          </a:xfrm>
        </p:spPr>
      </p:pic>
      <p:sp>
        <p:nvSpPr>
          <p:cNvPr id="3" name="TextBox 2"/>
          <p:cNvSpPr txBox="1"/>
          <p:nvPr/>
        </p:nvSpPr>
        <p:spPr>
          <a:xfrm>
            <a:off x="6424704" y="2123656"/>
            <a:ext cx="1404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Microsoft Sans Serif"/>
                <a:cs typeface="Microsoft Sans Serif"/>
              </a:rPr>
              <a:t>Arrived!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9880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Microsoft Sans Serif"/>
                <a:cs typeface="Microsoft Sans Serif"/>
              </a:rPr>
              <a:t>Dijkstra’s</a:t>
            </a:r>
            <a:r>
              <a:rPr lang="en-US" dirty="0">
                <a:latin typeface="Microsoft Sans Serif"/>
                <a:cs typeface="Microsoft Sans Serif"/>
              </a:rPr>
              <a:t> Algorithm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49786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Sans Serif"/>
                <a:cs typeface="Microsoft Sans Serif"/>
              </a:rPr>
              <a:t>A* Algorithm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400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/>
                <a:cs typeface="Microsoft Sans Serif"/>
              </a:rPr>
              <a:t>Dijkstra’s</a:t>
            </a:r>
            <a:r>
              <a:rPr lang="en-US" sz="3600" dirty="0">
                <a:latin typeface="Microsoft Sans Serif"/>
                <a:cs typeface="Microsoft Sans Serif"/>
              </a:rPr>
              <a:t> vs. A*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02" y="2131977"/>
            <a:ext cx="8603796" cy="3127443"/>
          </a:xfrm>
        </p:spPr>
      </p:pic>
      <p:sp>
        <p:nvSpPr>
          <p:cNvPr id="5" name="TextBox 4"/>
          <p:cNvSpPr txBox="1"/>
          <p:nvPr/>
        </p:nvSpPr>
        <p:spPr>
          <a:xfrm>
            <a:off x="1299880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Microsoft Sans Serif"/>
                <a:cs typeface="Microsoft Sans Serif"/>
              </a:rPr>
              <a:t>Dijkstra’s</a:t>
            </a:r>
            <a:r>
              <a:rPr lang="en-US" dirty="0">
                <a:latin typeface="Microsoft Sans Serif"/>
                <a:cs typeface="Microsoft Sans Serif"/>
              </a:rPr>
              <a:t> Algorithm</a:t>
            </a: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765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/>
                <a:cs typeface="Microsoft Sans Serif"/>
              </a:rPr>
              <a:t>Dijkstra’s</a:t>
            </a:r>
            <a:r>
              <a:rPr lang="en-US" sz="3600" dirty="0">
                <a:latin typeface="Microsoft Sans Serif"/>
                <a:cs typeface="Microsoft Sans Serif"/>
              </a:rPr>
              <a:t> vs. A*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1" y="2131977"/>
            <a:ext cx="8576978" cy="3127443"/>
          </a:xfrm>
        </p:spPr>
      </p:pic>
      <p:sp>
        <p:nvSpPr>
          <p:cNvPr id="5" name="TextBox 4"/>
          <p:cNvSpPr txBox="1"/>
          <p:nvPr/>
        </p:nvSpPr>
        <p:spPr>
          <a:xfrm>
            <a:off x="1299880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Microsoft Sans Serif"/>
                <a:cs typeface="Microsoft Sans Serif"/>
              </a:rPr>
              <a:t>Dijkstra’s</a:t>
            </a:r>
            <a:r>
              <a:rPr lang="en-US" dirty="0">
                <a:latin typeface="Microsoft Sans Serif"/>
                <a:cs typeface="Microsoft Sans Serif"/>
              </a:rPr>
              <a:t> Algorithm</a:t>
            </a: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5569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/>
                <a:cs typeface="Microsoft Sans Serif"/>
              </a:rPr>
              <a:t>Dijkstra’s</a:t>
            </a:r>
            <a:r>
              <a:rPr lang="en-US" sz="3600" dirty="0">
                <a:latin typeface="Microsoft Sans Serif"/>
                <a:cs typeface="Microsoft Sans Serif"/>
              </a:rPr>
              <a:t> vs. A*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1" y="2132292"/>
            <a:ext cx="8576978" cy="3126813"/>
          </a:xfrm>
        </p:spPr>
      </p:pic>
      <p:sp>
        <p:nvSpPr>
          <p:cNvPr id="5" name="TextBox 4"/>
          <p:cNvSpPr txBox="1"/>
          <p:nvPr/>
        </p:nvSpPr>
        <p:spPr>
          <a:xfrm>
            <a:off x="1897527" y="2132292"/>
            <a:ext cx="1404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Microsoft Sans Serif"/>
                <a:cs typeface="Microsoft Sans Serif"/>
              </a:rPr>
              <a:t>Arrived!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9880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Microsoft Sans Serif"/>
                <a:cs typeface="Microsoft Sans Serif"/>
              </a:rPr>
              <a:t>Dijkstra’s</a:t>
            </a:r>
            <a:r>
              <a:rPr lang="en-US" dirty="0">
                <a:latin typeface="Microsoft Sans Serif"/>
                <a:cs typeface="Microsoft Sans Serif"/>
              </a:rPr>
              <a:t> Algorithm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303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Shortest Path Algorithms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3967"/>
            <a:ext cx="8610600" cy="4064833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Iterate</a:t>
            </a:r>
          </a:p>
          <a:p>
            <a:pPr marL="685800" lvl="2" indent="-285750">
              <a:lnSpc>
                <a:spcPct val="6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Expand most promising node </a:t>
            </a:r>
          </a:p>
          <a:p>
            <a:pPr marL="1143000" lvl="3" indent="-285750">
              <a:lnSpc>
                <a:spcPct val="6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dirty="0" err="1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Dijkstra’s</a:t>
            </a:r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: try closest descendent to self</a:t>
            </a:r>
          </a:p>
          <a:p>
            <a:pPr marL="1143000" lvl="3" indent="-285750">
              <a:lnSpc>
                <a:spcPct val="6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FF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A* : </a:t>
            </a:r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try closest descendent to both destination and self</a:t>
            </a:r>
          </a:p>
          <a:p>
            <a:pPr marL="685800" lvl="2" indent="-285750">
              <a:lnSpc>
                <a:spcPct val="6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Update current best path to each node, if a better path is found</a:t>
            </a:r>
          </a:p>
          <a:p>
            <a:pPr marL="342900" lvl="1" indent="-342900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Till destination node is expanded</a:t>
            </a:r>
          </a:p>
          <a:p>
            <a:pPr marL="0" lvl="1" indent="0">
              <a:lnSpc>
                <a:spcPct val="80000"/>
              </a:lnSpc>
              <a:buNone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Correct assuming </a:t>
            </a:r>
          </a:p>
          <a:p>
            <a:pPr marL="742950" lvl="2" indent="-342900">
              <a:lnSpc>
                <a:spcPct val="80000"/>
              </a:lnSpc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Sub-path optimality</a:t>
            </a:r>
          </a:p>
          <a:p>
            <a:pPr marL="742950" lvl="2" indent="-342900">
              <a:lnSpc>
                <a:spcPct val="80000"/>
              </a:lnSpc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Fixed, positive  and additive edge costs</a:t>
            </a:r>
          </a:p>
          <a:p>
            <a:pPr marL="742950" lvl="2" indent="-342900">
              <a:lnSpc>
                <a:spcPct val="80000"/>
              </a:lnSpc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A* : underestimate function (i.e. admissible)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442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Shortest Path Strategies - 3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24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Dijkstra’s</a:t>
            </a: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and Best first algorithms 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Work well when entire graph is loaded in main memory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Otherwise their performance degrades substantially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Hierarchical Routing Algorithms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Works with graphs on secondary storage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Loads small pieces of the graph in main memories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Can compute least cost routes 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9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ED835-E4A3-4AC9-8132-C3C562B63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82CCA-61FE-47EE-8D12-DF9D5C44D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interconnected or interrelated set of spatial objects</a:t>
            </a:r>
          </a:p>
          <a:p>
            <a:pPr lvl="1"/>
            <a:r>
              <a:rPr lang="en-US" dirty="0"/>
              <a:t>E.g., road network, river network, or transportation network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941075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Shortest Path Strategies - 3 (Key Ideas)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Key ideas behind Hierarchical Routing Algorithm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Fragment graphs - pieces of original graph obtained via node partitioning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Boundary nodes - nodes of  with edges to two fragments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Boundary graph - a summary of original graph</a:t>
            </a:r>
          </a:p>
          <a:p>
            <a:pPr marL="1143000" lvl="3" indent="-285750">
              <a:lnSpc>
                <a:spcPct val="6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Contains Boundary nodes</a:t>
            </a:r>
          </a:p>
          <a:p>
            <a:pPr marL="1143000" lvl="3" indent="-285750">
              <a:lnSpc>
                <a:spcPct val="6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Boundary edges: edges across fragments or paths within a fragment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8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Shortest Path Strategies – 3 (Insight)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Summary of Optimal path in original graph can be computed 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Using Boundary graph and 2 fragments 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The summary can be expanded into optimal path in original graph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Examining fragments overlapping with the path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Loading one fragment in memory at a time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2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48EF27-C0BF-4B41-B655-13D5F0A7F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</a:t>
            </a:r>
            <a:r>
              <a:rPr lang="en-US"/>
              <a:t>required content.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8AFA2C-C864-4B05-8413-46C440AFCF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6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Motivation, and use cases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Example spatial networks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Conceptual 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Need for SQL extensions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CONNECT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RECURSIVE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Storage and data structures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Algorithms for connectivity query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Algorithms for shortest path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165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Models of Spatial Networks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94624"/>
            <a:ext cx="8610600" cy="4044176"/>
          </a:xfrm>
        </p:spPr>
        <p:txBody>
          <a:bodyPr/>
          <a:lstStyle/>
          <a:p>
            <a:pPr marL="457200" lvl="1" indent="-457200">
              <a:buFont typeface="+mj-lt"/>
              <a:buAutoNum type="arabicPeriod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Conceptual Model: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Entity Relationship Diagrams, Graphs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sz="24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Logical Data Model &amp; Query Languages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Abstract Data types 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Custom Statements in SQL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Physical Data Model: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Storage-Structures, Algorithms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542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Transitive Closure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3529"/>
            <a:ext cx="8610600" cy="3995271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Consider a graph G = (V, E)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Transitive closure (G) is: G* =  (V*, E*), where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V*  = V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(A, B) in E* if and only if there is a path from A to B in G.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571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Transitive Closure - Example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4254190" cy="3886200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 </a:t>
            </a:r>
          </a:p>
          <a:p>
            <a:pPr marL="742950" lvl="2" indent="-342900"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 has 5 nodes and 5 edges</a:t>
            </a:r>
          </a:p>
          <a:p>
            <a:pPr marL="742950" lvl="2" indent="-342900"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G* has 5 nodes and 9 edges</a:t>
            </a:r>
          </a:p>
          <a:p>
            <a:pPr marL="742950" lvl="2" indent="-342900"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Note edge (1,4) in G* for 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path (1, 2, 3, 4) in G.</a:t>
            </a:r>
          </a:p>
          <a:p>
            <a:endParaRPr lang="en-US" dirty="0"/>
          </a:p>
        </p:txBody>
      </p:sp>
      <p:pic>
        <p:nvPicPr>
          <p:cNvPr id="2050" name="Picture 2" descr="C:\Users\xuntang\Desktop\figure\21\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675" y="1457091"/>
            <a:ext cx="4539854" cy="418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6753412" y="3395546"/>
            <a:ext cx="1837764" cy="204304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905812" y="1457091"/>
            <a:ext cx="1837764" cy="193845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545109" y="3473241"/>
            <a:ext cx="1837764" cy="189064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176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9" grpId="1" animBg="1"/>
      <p:bldP spid="10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Limitations of Original SQL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28588"/>
            <a:ext cx="8610600" cy="4010212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Recall Relation algebra based languages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Original SQL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Can not compute transitive closure, e.g., shortest path</a:t>
            </a:r>
          </a:p>
          <a:p>
            <a:pPr marL="400050" lvl="2" indent="0">
              <a:buNone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3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Supporting Graphs in SQL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68824"/>
            <a:ext cx="8610600" cy="4069976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Abstract Data Type (user defined)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SQL3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May include shortest path operation!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Custom Statements</a:t>
            </a:r>
          </a:p>
          <a:p>
            <a:pPr marL="742950" lvl="2" indent="-342900">
              <a:lnSpc>
                <a:spcPct val="80000"/>
              </a:lnSpc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SQL2 - CONNECT clause in SELECT statement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For directed acyclic graphs, e.g. hierarchies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SQL3 - WITH RECURSIVE statement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Transitive closure on general graphs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58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Motivation, and use cases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Example spatial networks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Conceptual 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Need for SQL extensions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CONNECT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RECURSIVE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Storage and data structures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Algorithms for connectivity query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Algorithms for shortest path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16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ED835-E4A3-4AC9-8132-C3C562B63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82CCA-61FE-47EE-8D12-DF9D5C44D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interconnected or interrelated set of spatial objects</a:t>
            </a:r>
          </a:p>
          <a:p>
            <a:pPr lvl="1"/>
            <a:r>
              <a:rPr lang="en-US" dirty="0"/>
              <a:t>E.g., road network, river network, or transportation network</a:t>
            </a:r>
          </a:p>
          <a:p>
            <a:endParaRPr lang="en-US" sz="1000" dirty="0"/>
          </a:p>
          <a:p>
            <a:r>
              <a:rPr lang="en-US" dirty="0"/>
              <a:t>Components of a spatial network: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Spatial objects that are connected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Spatial relationships among the objects</a:t>
            </a:r>
          </a:p>
        </p:txBody>
      </p:sp>
    </p:spTree>
    <p:extLst>
      <p:ext uri="{BB962C8B-B14F-4D97-AF65-F5344CB8AC3E}">
        <p14:creationId xmlns:p14="http://schemas.microsoft.com/office/powerpoint/2010/main" val="20606878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Querying Graphs: Overview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68824"/>
            <a:ext cx="8610600" cy="4069976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Relational Algebra 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Can not express transitive closure queries</a:t>
            </a:r>
          </a:p>
          <a:p>
            <a:pPr marL="400050" lvl="2" indent="0">
              <a:buNone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Two ways to extend SQL to support graphs</a:t>
            </a:r>
          </a:p>
          <a:p>
            <a:pPr marL="857250" lvl="2" indent="-457200">
              <a:buFont typeface="+mj-lt"/>
              <a:buAutoNum type="arabicPeriod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Abstract Data Types</a:t>
            </a:r>
          </a:p>
          <a:p>
            <a:pPr marL="857250" lvl="2" indent="-457200">
              <a:buFont typeface="+mj-lt"/>
              <a:buAutoNum type="arabicPeriod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Custom Statements </a:t>
            </a:r>
          </a:p>
          <a:p>
            <a:pPr marL="1200150" lvl="3" indent="-342900"/>
            <a:r>
              <a:rPr lang="en-US" altLang="en-US" sz="1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SQL2 - CONNECT BY clause(s) in SELECT statement</a:t>
            </a:r>
          </a:p>
          <a:p>
            <a:pPr marL="1200150" lvl="3" indent="-342900"/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SQL3 - WITH RECURSIVE statement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341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xuntang\Desktop\figure\23\2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44"/>
          <a:stretch/>
        </p:blipFill>
        <p:spPr bwMode="auto">
          <a:xfrm>
            <a:off x="5675973" y="1616926"/>
            <a:ext cx="3268201" cy="408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CONNECT BY : Input, Output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816" y="2943895"/>
            <a:ext cx="5542158" cy="2665142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Input: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(a)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Edges of a directed acyclic graph G</a:t>
            </a:r>
          </a:p>
          <a:p>
            <a:pPr marL="742950" lvl="2" indent="-342900">
              <a:lnSpc>
                <a:spcPct val="80000"/>
              </a:lnSpc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(b) Start Node S, e.g., Missouri</a:t>
            </a:r>
          </a:p>
          <a:p>
            <a:pPr marL="742950" lvl="2" indent="-342900">
              <a:lnSpc>
                <a:spcPct val="80000"/>
              </a:lnSpc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(c) Travel Direction</a:t>
            </a:r>
          </a:p>
          <a:p>
            <a:pPr marL="400050" lvl="2" indent="0">
              <a:lnSpc>
                <a:spcPct val="80000"/>
              </a:lnSpc>
              <a:buNone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Output: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Part of transitive closure of G</a:t>
            </a:r>
          </a:p>
          <a:p>
            <a:pPr marL="742950" lvl="2" indent="-342900">
              <a:buFontTx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</a:t>
            </a:r>
            <a:r>
              <a:rPr lang="en-US" altLang="en-US" sz="1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Predecessors of “S = Missouri”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  <a:p>
            <a:pPr marL="742950" lvl="2" indent="-342900">
              <a:buFontTx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</a:t>
            </a:r>
            <a:r>
              <a:rPr lang="en-US" altLang="en-US" sz="1800" dirty="0">
                <a:solidFill>
                  <a:srgbClr val="00B05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Successors </a:t>
            </a:r>
            <a:r>
              <a:rPr lang="en-US" altLang="en-US" sz="1800">
                <a:solidFill>
                  <a:srgbClr val="00B05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of “S = Missouri”</a:t>
            </a:r>
            <a:endParaRPr lang="en-US" altLang="en-US" sz="1800" dirty="0">
              <a:solidFill>
                <a:srgbClr val="00B05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/>
            <a:endParaRPr lang="en-US" altLang="en-US" sz="18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/>
            <a:endParaRPr lang="en-US" altLang="en-US" sz="18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/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5754031" y="2330603"/>
            <a:ext cx="1338145" cy="245486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865416" y="2981633"/>
            <a:ext cx="1929179" cy="552896"/>
          </a:xfrm>
          <a:prstGeom prst="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4337824" y="3429000"/>
            <a:ext cx="257593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1597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Directed Edges: Tabular Representation 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6" name="Picture 2" descr="C:\Users\xuntang\Desktop\figure\23\2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44"/>
          <a:stretch/>
        </p:blipFill>
        <p:spPr bwMode="auto">
          <a:xfrm>
            <a:off x="492991" y="1594621"/>
            <a:ext cx="3406947" cy="408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848016"/>
              </p:ext>
            </p:extLst>
          </p:nvPr>
        </p:nvGraphicFramePr>
        <p:xfrm>
          <a:off x="4942891" y="1956588"/>
          <a:ext cx="2774911" cy="3718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01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3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6044">
                <a:tc>
                  <a:txBody>
                    <a:bodyPr/>
                    <a:lstStyle/>
                    <a:p>
                      <a:r>
                        <a:rPr lang="en-US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Ohio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Arkansas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30793" y="1556478"/>
            <a:ext cx="2187009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Table: </a:t>
            </a:r>
            <a:r>
              <a:rPr lang="en-US" sz="2000" b="1" dirty="0" err="1">
                <a:solidFill>
                  <a:srgbClr val="FF0000"/>
                </a:solidFill>
              </a:rPr>
              <a:t>Falls_Into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98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182106"/>
              </p:ext>
            </p:extLst>
          </p:nvPr>
        </p:nvGraphicFramePr>
        <p:xfrm>
          <a:off x="5299723" y="1956588"/>
          <a:ext cx="2774911" cy="3718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01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3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6044">
                <a:tc>
                  <a:txBody>
                    <a:bodyPr/>
                    <a:lstStyle/>
                    <a:p>
                      <a:r>
                        <a:rPr lang="en-US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Ohio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Arkansas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887625" y="1556478"/>
            <a:ext cx="2187009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Table: </a:t>
            </a:r>
            <a:r>
              <a:rPr lang="en-US" sz="2000" b="1" dirty="0" err="1">
                <a:solidFill>
                  <a:srgbClr val="FF0000"/>
                </a:solidFill>
              </a:rPr>
              <a:t>Falls_Into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CONNECT BY– PRIOR - START WITH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997" y="1594624"/>
            <a:ext cx="5391614" cy="4044176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78030" y="1657549"/>
            <a:ext cx="3917708" cy="111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lvl="2" indent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  source</a:t>
            </a:r>
          </a:p>
          <a:p>
            <a:pPr marL="0" lvl="2" indent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      </a:t>
            </a:r>
            <a:r>
              <a:rPr lang="en-US" altLang="en-US" sz="1600" dirty="0" err="1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Falls_Into</a:t>
            </a:r>
            <a:endParaRPr lang="en-US" altLang="en-US" sz="1600" dirty="0">
              <a:solidFill>
                <a:srgbClr val="7030A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CONNECT BY </a:t>
            </a: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PRIOR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source =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START WITH 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=“Missouri”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3997" y="3546958"/>
            <a:ext cx="52801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342900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Q? What does CONNECT BY … PRIOR specify?</a:t>
            </a:r>
          </a:p>
          <a:p>
            <a:pPr marL="285750" lvl="1" indent="-34290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Direction of travel</a:t>
            </a:r>
          </a:p>
          <a:p>
            <a:pPr marL="285750" lvl="1" indent="-34290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Example: </a:t>
            </a: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 </a:t>
            </a:r>
            <a:r>
              <a:rPr lang="en-US" altLang="en-US" sz="1600" dirty="0" err="1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to Source</a:t>
            </a:r>
          </a:p>
          <a:p>
            <a:pPr marL="285750" lvl="1" indent="-34290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Alternative: </a:t>
            </a:r>
            <a:r>
              <a:rPr lang="en-US" altLang="en-US" sz="1600" dirty="0">
                <a:solidFill>
                  <a:srgbClr val="00B05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 Source to </a:t>
            </a:r>
            <a:r>
              <a:rPr lang="en-US" altLang="en-US" sz="1600" dirty="0" err="1">
                <a:solidFill>
                  <a:srgbClr val="00B05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endParaRPr lang="en-US" altLang="en-US" sz="1600" dirty="0">
              <a:solidFill>
                <a:srgbClr val="00B05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442128" y="2425389"/>
            <a:ext cx="1512852" cy="365535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" name="Left Arrow 6"/>
          <p:cNvSpPr/>
          <p:nvPr/>
        </p:nvSpPr>
        <p:spPr bwMode="auto">
          <a:xfrm>
            <a:off x="3036884" y="1956588"/>
            <a:ext cx="2126129" cy="128248"/>
          </a:xfrm>
          <a:prstGeom prst="lef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584084" y="3692910"/>
            <a:ext cx="1266364" cy="667217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" name="Left Arrow 9"/>
          <p:cNvSpPr/>
          <p:nvPr/>
        </p:nvSpPr>
        <p:spPr bwMode="auto">
          <a:xfrm>
            <a:off x="6188927" y="1917571"/>
            <a:ext cx="395157" cy="234618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6222380" y="2190783"/>
            <a:ext cx="395157" cy="212304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006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6" grpId="0" animBg="1"/>
      <p:bldP spid="10" grpId="0" animBg="1"/>
      <p:bldP spid="1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480376"/>
              </p:ext>
            </p:extLst>
          </p:nvPr>
        </p:nvGraphicFramePr>
        <p:xfrm>
          <a:off x="5968783" y="1956588"/>
          <a:ext cx="2774911" cy="3718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01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3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6044">
                <a:tc>
                  <a:txBody>
                    <a:bodyPr/>
                    <a:lstStyle/>
                    <a:p>
                      <a:r>
                        <a:rPr lang="en-US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Ohio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Arkansas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556685" y="1556478"/>
            <a:ext cx="2187009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Table: </a:t>
            </a:r>
            <a:r>
              <a:rPr lang="en-US" sz="2000" b="1" dirty="0" err="1">
                <a:solidFill>
                  <a:srgbClr val="FF0000"/>
                </a:solidFill>
              </a:rPr>
              <a:t>Falls_Into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CONNECT BY– PRIOR - START WITH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997" y="1594624"/>
            <a:ext cx="5391614" cy="4044176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70459" y="2296519"/>
            <a:ext cx="5478879" cy="111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lvl="2" indent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  source</a:t>
            </a:r>
          </a:p>
          <a:p>
            <a:pPr marL="0" lvl="2" indent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      </a:t>
            </a:r>
            <a:r>
              <a:rPr lang="en-US" altLang="en-US" sz="1600" dirty="0" err="1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Falls_Into</a:t>
            </a:r>
            <a:endParaRPr lang="en-US" altLang="en-US" sz="1600" dirty="0">
              <a:solidFill>
                <a:srgbClr val="7030A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CONNECT BY </a:t>
            </a: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PRIOR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source =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START WITH 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=“Missouri”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55960" y="4352696"/>
            <a:ext cx="4664616" cy="111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lvl="2" indent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 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  <a:p>
            <a:pPr marL="0" lvl="2" indent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      </a:t>
            </a:r>
            <a:r>
              <a:rPr lang="en-US" altLang="en-US" sz="1600" dirty="0" err="1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Falls_Into</a:t>
            </a:r>
            <a:endParaRPr lang="en-US" altLang="en-US" sz="1600" dirty="0">
              <a:solidFill>
                <a:srgbClr val="7030A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CONNECT BY source = </a:t>
            </a:r>
            <a:r>
              <a:rPr lang="en-US" altLang="en-US" sz="1600" dirty="0">
                <a:solidFill>
                  <a:srgbClr val="00B05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PRIOR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START WITH  source =“Missouri”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1637" y="1569763"/>
            <a:ext cx="52801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342900"/>
            <a:r>
              <a:rPr lang="en-US" altLang="en-US" sz="2000" u="sng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Choice 1: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Travel from 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to Source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lvl="1" indent="-342900"/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</a:t>
            </a:r>
            <a:r>
              <a:rPr lang="en-US" altLang="en-US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List direct &amp; indirect tributaries of Missouri.</a:t>
            </a:r>
          </a:p>
          <a:p>
            <a:pPr marL="285750" lvl="1" indent="-342900"/>
            <a:endParaRPr lang="en-US" altLang="en-US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lvl="1" indent="-342900"/>
            <a:endParaRPr lang="en-US" altLang="en-US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lvl="1" indent="-342900"/>
            <a:endParaRPr lang="en-US" altLang="en-US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lvl="1" indent="-342900"/>
            <a:endParaRPr lang="en-US" alt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lvl="1" indent="-342900"/>
            <a:endParaRPr lang="en-US" alt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lvl="1" indent="-342900"/>
            <a:r>
              <a:rPr lang="en-US" altLang="en-US" u="sng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Choice 2: </a:t>
            </a:r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Travel from Source to </a:t>
            </a:r>
            <a:r>
              <a:rPr lang="en-US" altLang="en-US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endParaRPr lang="en-US" alt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lvl="1" indent="-342900"/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</a:t>
            </a:r>
            <a:r>
              <a:rPr lang="en-US" altLang="en-US" dirty="0">
                <a:solidFill>
                  <a:srgbClr val="00B05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Which rivers are affected by spill in Missouri?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5876692" y="2330603"/>
            <a:ext cx="1360449" cy="196261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237140" y="4337824"/>
            <a:ext cx="1602059" cy="301083"/>
          </a:xfrm>
          <a:prstGeom prst="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331201" y="3702205"/>
            <a:ext cx="1266364" cy="579865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944763" y="4394941"/>
            <a:ext cx="1091657" cy="24396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8" name="Left Arrow 17"/>
          <p:cNvSpPr/>
          <p:nvPr/>
        </p:nvSpPr>
        <p:spPr bwMode="auto">
          <a:xfrm>
            <a:off x="6961150" y="3855187"/>
            <a:ext cx="428612" cy="234618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6869152" y="4406968"/>
            <a:ext cx="428612" cy="212304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167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  <p:bldP spid="8" grpId="0"/>
      <p:bldP spid="5" grpId="0" animBg="1"/>
      <p:bldP spid="11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Execution Trace – Step 1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67155"/>
              </p:ext>
            </p:extLst>
          </p:nvPr>
        </p:nvGraphicFramePr>
        <p:xfrm>
          <a:off x="6147326" y="1960543"/>
          <a:ext cx="2774911" cy="3718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01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3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6044">
                <a:tc>
                  <a:txBody>
                    <a:bodyPr/>
                    <a:lstStyle/>
                    <a:p>
                      <a:r>
                        <a:rPr lang="en-US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Ohio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Arkansas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735228" y="1560433"/>
            <a:ext cx="2187009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Table: </a:t>
            </a:r>
            <a:r>
              <a:rPr lang="en-US" sz="2000" b="1" dirty="0" err="1">
                <a:solidFill>
                  <a:srgbClr val="FF0000"/>
                </a:solidFill>
              </a:rPr>
              <a:t>Falls_Into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28600" y="1605037"/>
            <a:ext cx="4365298" cy="1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  source</a:t>
            </a: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     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Falls_Into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CONNECT BY PRIOR  source =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START WITH  “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= Missouri”</a:t>
            </a: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2" indent="-34290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AutoNum type="arabicPeriod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Prior Result = SELECT * FROM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Falls_Into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lvl="3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		WHERE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= “Missouri”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835549"/>
              </p:ext>
            </p:extLst>
          </p:nvPr>
        </p:nvGraphicFramePr>
        <p:xfrm>
          <a:off x="2923392" y="3663551"/>
          <a:ext cx="2301316" cy="1036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86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284">
                <a:tc>
                  <a:txBody>
                    <a:bodyPr/>
                    <a:lstStyle/>
                    <a:p>
                      <a:r>
                        <a:rPr lang="en-US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177"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177"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923392" y="3293491"/>
            <a:ext cx="1916102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Table: “</a:t>
            </a:r>
            <a:r>
              <a:rPr lang="en-US" sz="2000" b="1" dirty="0">
                <a:solidFill>
                  <a:srgbClr val="FF0000"/>
                </a:solidFill>
              </a:rPr>
              <a:t>Prior </a:t>
            </a:r>
            <a:r>
              <a:rPr lang="en-US" sz="2000" b="1" dirty="0">
                <a:solidFill>
                  <a:srgbClr val="FFC000"/>
                </a:solidFill>
              </a:rPr>
              <a:t>”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7" name="Left Arrow 16"/>
          <p:cNvSpPr/>
          <p:nvPr/>
        </p:nvSpPr>
        <p:spPr bwMode="auto">
          <a:xfrm>
            <a:off x="5441793" y="3836021"/>
            <a:ext cx="624468" cy="446049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147326" y="2330603"/>
            <a:ext cx="1279382" cy="196261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520768" y="3702205"/>
            <a:ext cx="1266364" cy="579865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8" name="Left Arrow 17"/>
          <p:cNvSpPr/>
          <p:nvPr/>
        </p:nvSpPr>
        <p:spPr bwMode="auto">
          <a:xfrm>
            <a:off x="7150717" y="3855187"/>
            <a:ext cx="428612" cy="234618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143612" y="3663551"/>
            <a:ext cx="1279382" cy="618519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616926" y="2241409"/>
            <a:ext cx="1538869" cy="189558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924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3" grpId="0" animBg="1"/>
      <p:bldP spid="19" grpId="0" animBg="1"/>
      <p:bldP spid="2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Execution Trace – Step 2.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559245"/>
              </p:ext>
            </p:extLst>
          </p:nvPr>
        </p:nvGraphicFramePr>
        <p:xfrm>
          <a:off x="6147326" y="1960543"/>
          <a:ext cx="2774911" cy="3718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01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3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6044">
                <a:tc>
                  <a:txBody>
                    <a:bodyPr/>
                    <a:lstStyle/>
                    <a:p>
                      <a:r>
                        <a:rPr lang="en-US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Ohio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Arkansas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735228" y="1560433"/>
            <a:ext cx="2187009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Table: </a:t>
            </a:r>
            <a:r>
              <a:rPr lang="en-US" sz="2000" b="1" dirty="0" err="1">
                <a:solidFill>
                  <a:srgbClr val="FF0000"/>
                </a:solidFill>
              </a:rPr>
              <a:t>Falls_Into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28599" y="1605037"/>
            <a:ext cx="6246054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  source</a:t>
            </a: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     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Falls_Into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CONNECT BY PRIOR  source =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START WITH 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= Missouri</a:t>
            </a: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endParaRPr lang="en-US" altLang="en-US" sz="1800" dirty="0">
              <a:solidFill>
                <a:srgbClr val="C0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2. Iteratively add Records(</a:t>
            </a:r>
            <a:r>
              <a:rPr lang="en-US" altLang="en-US" sz="1600" dirty="0" err="1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Prior_Result.source</a:t>
            </a:r>
            <a:r>
              <a:rPr lang="en-US" altLang="en-US" sz="1600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= </a:t>
            </a:r>
            <a:r>
              <a:rPr lang="en-US" altLang="en-US" sz="1600" dirty="0" err="1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Falls_Into.dest</a:t>
            </a:r>
            <a:r>
              <a:rPr lang="en-US" altLang="en-US" sz="1600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</a:t>
            </a:r>
          </a:p>
          <a:p>
            <a:pPr marL="457200" lvl="3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				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682680"/>
              </p:ext>
            </p:extLst>
          </p:nvPr>
        </p:nvGraphicFramePr>
        <p:xfrm>
          <a:off x="3670509" y="4499876"/>
          <a:ext cx="2301316" cy="1036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86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284">
                <a:tc>
                  <a:txBody>
                    <a:bodyPr/>
                    <a:lstStyle/>
                    <a:p>
                      <a:r>
                        <a:rPr lang="en-US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177"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177"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670509" y="4129816"/>
            <a:ext cx="1636987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Prior Result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697742"/>
              </p:ext>
            </p:extLst>
          </p:nvPr>
        </p:nvGraphicFramePr>
        <p:xfrm>
          <a:off x="366887" y="3518959"/>
          <a:ext cx="2827939" cy="2377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26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1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330">
                <a:tc>
                  <a:txBody>
                    <a:bodyPr/>
                    <a:lstStyle/>
                    <a:p>
                      <a:r>
                        <a:rPr lang="en-US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636">
                <a:tc>
                  <a:txBody>
                    <a:bodyPr/>
                    <a:lstStyle/>
                    <a:p>
                      <a:r>
                        <a:rPr lang="en-US" sz="1600" dirty="0"/>
                        <a:t>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636">
                <a:tc>
                  <a:txBody>
                    <a:bodyPr/>
                    <a:lstStyle/>
                    <a:p>
                      <a:r>
                        <a:rPr lang="en-US" sz="1600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636">
                <a:tc>
                  <a:txBody>
                    <a:bodyPr/>
                    <a:lstStyle/>
                    <a:p>
                      <a:r>
                        <a:rPr lang="en-US" sz="1600" dirty="0"/>
                        <a:t>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636">
                <a:tc>
                  <a:txBody>
                    <a:bodyPr/>
                    <a:lstStyle/>
                    <a:p>
                      <a:r>
                        <a:rPr lang="en-US" sz="1600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636"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636"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28600" y="3107698"/>
            <a:ext cx="1636987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Prior Result</a:t>
            </a:r>
          </a:p>
        </p:txBody>
      </p:sp>
      <p:sp>
        <p:nvSpPr>
          <p:cNvPr id="18" name="Left Arrow 17"/>
          <p:cNvSpPr/>
          <p:nvPr/>
        </p:nvSpPr>
        <p:spPr bwMode="auto">
          <a:xfrm>
            <a:off x="7094962" y="2896201"/>
            <a:ext cx="428612" cy="234618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672684" y="2029549"/>
            <a:ext cx="2252546" cy="189558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147326" y="2330604"/>
            <a:ext cx="1279382" cy="133816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476164" y="2352934"/>
            <a:ext cx="1266364" cy="1315831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703935" y="4896879"/>
            <a:ext cx="1266364" cy="657916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825083" y="2639140"/>
            <a:ext cx="4255701" cy="189558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228600" y="1571583"/>
            <a:ext cx="1897562" cy="24606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850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Motivation, and use cases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Example spatial networks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Conceptual 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Need for SQL extensions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CONNECT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RECURSIVE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Storage and data structures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Algorithms for connectivity query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Algorithms for shortest path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1658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28078"/>
            <a:ext cx="8610600" cy="4010722"/>
          </a:xfrm>
        </p:spPr>
        <p:txBody>
          <a:bodyPr/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After this segment, students will be able to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Describe RECURSIVE statement in SQL3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Use it to query Graphs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9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Querying Graphs: Overview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68824"/>
            <a:ext cx="8610600" cy="4069976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Relational Algebra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Can not express transitive closure queries</a:t>
            </a:r>
          </a:p>
          <a:p>
            <a:pPr marL="400050" lvl="2" indent="0">
              <a:buNone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Two ways to extend SQL to support graphs</a:t>
            </a:r>
          </a:p>
          <a:p>
            <a:pPr marL="857250" lvl="2" indent="-457200">
              <a:buFont typeface="+mj-lt"/>
              <a:buAutoNum type="arabicPeriod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Abstract Data Types</a:t>
            </a:r>
          </a:p>
          <a:p>
            <a:pPr marL="857250" lvl="2" indent="-457200">
              <a:buFont typeface="+mj-lt"/>
              <a:buAutoNum type="arabicPeriod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Custom Statements </a:t>
            </a:r>
          </a:p>
          <a:p>
            <a:pPr marL="1200150" lvl="3" indent="-342900"/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SQL2 - CONNECT clause(s) in SELECT statement</a:t>
            </a:r>
          </a:p>
          <a:p>
            <a:pPr marL="1200150" lvl="3" indent="-342900"/>
            <a:r>
              <a:rPr lang="en-US" altLang="en-US" sz="1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SQL3 - WITH RECURSIVE statement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7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Navigation Systems</a:t>
            </a:r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50021"/>
            <a:ext cx="6216805" cy="304716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Historical</a:t>
            </a:r>
          </a:p>
          <a:p>
            <a:pPr marL="742950" lvl="2" indent="-342900"/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Navigation is a core human activity for ages!</a:t>
            </a:r>
          </a:p>
          <a:p>
            <a:pPr marL="742950" lvl="2" indent="-342900"/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Trade-routes, Routes for Armed-Forces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Recent Consumer Platforms</a:t>
            </a:r>
          </a:p>
          <a:p>
            <a:pPr marL="742950" lvl="2" indent="-342900"/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Devices: Phone Apps, In-vehicle, “GPS”, …</a:t>
            </a:r>
          </a:p>
          <a:p>
            <a:pPr marL="742950" lvl="2" indent="-342900"/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WWW: Google Maps, MapQuest, …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Services 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Display map around current location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Compute the shortest route to a destination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Help drivers follow selected route</a:t>
            </a:r>
          </a:p>
          <a:p>
            <a:pPr marL="0" lvl="1" indent="0">
              <a:buNone/>
            </a:pPr>
            <a:endParaRPr lang="en-US" alt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1" indent="0">
              <a:buNone/>
            </a:pPr>
            <a:endParaRPr lang="en-US" alt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8" name="Picture 7" descr="B001VEJEG0-1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1" t="5600" r="6256" b="22400"/>
          <a:stretch/>
        </p:blipFill>
        <p:spPr>
          <a:xfrm>
            <a:off x="7284682" y="2048204"/>
            <a:ext cx="1645920" cy="1371600"/>
          </a:xfrm>
          <a:prstGeom prst="rect">
            <a:avLst/>
          </a:prstGeom>
        </p:spPr>
      </p:pic>
      <p:pic>
        <p:nvPicPr>
          <p:cNvPr id="1026" name="Picture 2" descr="https://encrypted-tbn0.gstatic.com/images?q=tbn:ANd9GcRrDiSZ7Plq6E10PSwITimmY7H9a0mS52lj_1FBQdxurbisjov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748" y="3776636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omtom.com/en_us/images/Navigation-app-iPhone-Traffic-Inf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809" y="1903241"/>
            <a:ext cx="2507603" cy="186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65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WITH RECURSIVE: Input, Output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816" y="1594624"/>
            <a:ext cx="4995746" cy="4044176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Input: </a:t>
            </a:r>
          </a:p>
          <a:p>
            <a:pPr marL="742950" lvl="2" indent="-342900">
              <a:lnSpc>
                <a:spcPct val="80000"/>
              </a:lnSpc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(a)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Edges of a directed graph G</a:t>
            </a:r>
          </a:p>
          <a:p>
            <a:pPr marL="742950" lvl="2" indent="-342900">
              <a:lnSpc>
                <a:spcPct val="80000"/>
              </a:lnSpc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(b) Sub-queries to</a:t>
            </a:r>
          </a:p>
          <a:p>
            <a:pPr marL="1200150" lvl="3" indent="-342900">
              <a:lnSpc>
                <a:spcPct val="80000"/>
              </a:lnSpc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Initialize results</a:t>
            </a:r>
          </a:p>
          <a:p>
            <a:pPr marL="1200150" lvl="3" indent="-342900">
              <a:lnSpc>
                <a:spcPct val="80000"/>
              </a:lnSpc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Recursively grow results</a:t>
            </a:r>
          </a:p>
          <a:p>
            <a:pPr marL="1200150" lvl="3" indent="-342900">
              <a:lnSpc>
                <a:spcPct val="80000"/>
              </a:lnSpc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Additional constraints</a:t>
            </a: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Output: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Transitive closure of G</a:t>
            </a: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>
              <a:buFontTx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Predecessors of a node</a:t>
            </a:r>
          </a:p>
          <a:p>
            <a:pPr marL="742950" lvl="2" indent="-342900">
              <a:buFontTx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Successors of a node</a:t>
            </a:r>
          </a:p>
          <a:p>
            <a:pPr marL="742950" lvl="2" indent="-342900"/>
            <a:endParaRPr lang="en-US" altLang="en-US" sz="18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/>
            <a:endParaRPr lang="en-US" altLang="en-US" sz="18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/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8" name="Picture 2" descr="C:\Users\xuntang\Desktop\figure\21\2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t="1943" r="57433" b="55272"/>
          <a:stretch/>
        </p:blipFill>
        <p:spPr bwMode="auto">
          <a:xfrm>
            <a:off x="6821439" y="1605775"/>
            <a:ext cx="201466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xuntang\Desktop\figure\21\2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44" t="2" r="7128" b="54083"/>
          <a:stretch/>
        </p:blipFill>
        <p:spPr bwMode="auto">
          <a:xfrm>
            <a:off x="4847072" y="1594623"/>
            <a:ext cx="1828800" cy="245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63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Syntax of WITH RECURSIVE Statement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3474"/>
            <a:ext cx="4521820" cy="2910468"/>
          </a:xfrm>
        </p:spPr>
        <p:txBody>
          <a:bodyPr/>
          <a:lstStyle/>
          <a:p>
            <a:pPr marL="0" lvl="1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8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WITH RECURSIVE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X(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source,dest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  <a:p>
            <a:pPr marL="0" lvl="1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AS  (</a:t>
            </a:r>
            <a:r>
              <a:rPr lang="en-US" altLang="en-US" sz="20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source,dest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20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 )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UNION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(</a:t>
            </a:r>
            <a:r>
              <a:rPr lang="en-US" altLang="en-US" sz="18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R.source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 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X.dest</a:t>
            </a: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</a:t>
            </a:r>
            <a:r>
              <a:rPr lang="en-US" altLang="en-US" sz="18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R,  X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</a:t>
            </a:r>
            <a:r>
              <a:rPr lang="en-US" altLang="en-US" sz="18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WHERE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R.dest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=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X.source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) 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758284" y="2447692"/>
            <a:ext cx="3468028" cy="98130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58284" y="1895706"/>
            <a:ext cx="3813716" cy="323387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0" y="1583473"/>
            <a:ext cx="4521820" cy="405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0050" lvl="2" indent="0" defTabSz="914400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en-US" sz="1800" kern="0" dirty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Description of Result Table </a:t>
            </a:r>
          </a:p>
          <a:p>
            <a:pPr marL="400050" lvl="2" indent="0" defTabSz="914400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en-US" sz="1800" kern="0" dirty="0">
                <a:solidFill>
                  <a:srgbClr val="00B0F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Initialization Query</a:t>
            </a:r>
          </a:p>
          <a:p>
            <a:pPr marL="400050" lvl="2" indent="0" defTabSz="914400">
              <a:lnSpc>
                <a:spcPct val="80000"/>
              </a:lnSpc>
              <a:spcBef>
                <a:spcPts val="600"/>
              </a:spcBef>
              <a:buFontTx/>
              <a:buNone/>
            </a:pPr>
            <a:endParaRPr lang="en-US" altLang="en-US" sz="1800" kern="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 defTabSz="914400">
              <a:lnSpc>
                <a:spcPct val="80000"/>
              </a:lnSpc>
              <a:spcBef>
                <a:spcPts val="600"/>
              </a:spcBef>
              <a:buFontTx/>
              <a:buNone/>
            </a:pPr>
            <a:endParaRPr lang="en-US" altLang="en-US" sz="1800" kern="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 defTabSz="914400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en-US" sz="1800" kern="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Recursive Query to grow result</a:t>
            </a:r>
          </a:p>
          <a:p>
            <a:pPr marL="400050" lvl="2" indent="0" defTabSz="914400">
              <a:lnSpc>
                <a:spcPct val="80000"/>
              </a:lnSpc>
              <a:spcBef>
                <a:spcPts val="600"/>
              </a:spcBef>
              <a:buFontTx/>
              <a:buNone/>
            </a:pPr>
            <a:endParaRPr lang="en-US" altLang="en-US" sz="1800" kern="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 defTabSz="914400">
              <a:lnSpc>
                <a:spcPct val="80000"/>
              </a:lnSpc>
              <a:spcBef>
                <a:spcPts val="600"/>
              </a:spcBef>
              <a:buFontTx/>
              <a:buNone/>
            </a:pPr>
            <a:endParaRPr lang="en-US" altLang="en-US" sz="1800" kern="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 defTabSz="914400">
              <a:lnSpc>
                <a:spcPct val="80000"/>
              </a:lnSpc>
              <a:spcBef>
                <a:spcPts val="600"/>
              </a:spcBef>
              <a:buFontTx/>
              <a:buNone/>
            </a:pPr>
            <a:endParaRPr lang="en-US" altLang="en-US" sz="1800" kern="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defTabSz="914400"/>
            <a:endParaRPr lang="en-US" kern="0" dirty="0"/>
          </a:p>
        </p:txBody>
      </p:sp>
      <p:sp>
        <p:nvSpPr>
          <p:cNvPr id="4" name="Left Arrow 3"/>
          <p:cNvSpPr/>
          <p:nvPr/>
        </p:nvSpPr>
        <p:spPr bwMode="auto">
          <a:xfrm>
            <a:off x="4694663" y="1884558"/>
            <a:ext cx="289931" cy="245327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" name="Left Arrow 9"/>
          <p:cNvSpPr/>
          <p:nvPr/>
        </p:nvSpPr>
        <p:spPr bwMode="auto">
          <a:xfrm>
            <a:off x="4635189" y="2759921"/>
            <a:ext cx="289931" cy="245327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408663" y="1524009"/>
            <a:ext cx="1817650" cy="323387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" name="Left Arrow 13"/>
          <p:cNvSpPr/>
          <p:nvPr/>
        </p:nvSpPr>
        <p:spPr bwMode="auto">
          <a:xfrm>
            <a:off x="4679798" y="1557465"/>
            <a:ext cx="289931" cy="245327"/>
          </a:xfrm>
          <a:prstGeom prst="lef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194016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 Input and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3473"/>
            <a:ext cx="4521820" cy="4055327"/>
          </a:xfrm>
        </p:spPr>
        <p:txBody>
          <a:bodyPr/>
          <a:lstStyle/>
          <a:p>
            <a:pPr marL="0" lvl="1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8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WITH RECURSIVE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X(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source,dest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  <a:p>
            <a:pPr marL="0" lvl="1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AS  (</a:t>
            </a:r>
            <a:r>
              <a:rPr lang="en-US" altLang="en-US" sz="20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source,dest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20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 )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UNION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(</a:t>
            </a:r>
            <a:r>
              <a:rPr lang="en-US" altLang="en-US" sz="18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R.source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 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X.dest</a:t>
            </a: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</a:t>
            </a:r>
            <a:r>
              <a:rPr lang="en-US" altLang="en-US" sz="18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R,  X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</a:t>
            </a:r>
            <a:r>
              <a:rPr lang="en-US" altLang="en-US" sz="18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WHERE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R.dest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=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X.source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) 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2" descr="C:\Users\xuntang\Desktop\figure\21\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348" y="1439345"/>
            <a:ext cx="4460487" cy="418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4672359" y="3529354"/>
            <a:ext cx="2168908" cy="16787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324472" y="3323063"/>
            <a:ext cx="1514728" cy="20964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781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SQL3 Recursion Example - Meaning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9087" y="1594624"/>
            <a:ext cx="4150112" cy="4044176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Initialize X by</a:t>
            </a:r>
          </a:p>
          <a:p>
            <a:pPr marL="400050" lvl="2" indent="0">
              <a:lnSpc>
                <a:spcPct val="80000"/>
              </a:lnSpc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en-US" altLang="en-US" sz="1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source,dest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 )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Recursively grow X by 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en-US" altLang="en-US" sz="1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R.source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X.dest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</a:t>
            </a:r>
            <a:r>
              <a:rPr lang="en-US" altLang="en-US" sz="1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R,  X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</a:t>
            </a:r>
            <a:r>
              <a:rPr lang="en-US" altLang="en-US" sz="1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WHERE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R.dest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=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X.source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) 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-400050">
              <a:lnSpc>
                <a:spcPct val="80000"/>
              </a:lnSpc>
              <a:spcBef>
                <a:spcPts val="600"/>
              </a:spcBef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Infer X(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a,c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 from R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a,b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),X(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b,c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1" indent="0">
              <a:lnSpc>
                <a:spcPct val="80000"/>
              </a:lnSpc>
              <a:buNone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-400050">
              <a:lnSpc>
                <a:spcPct val="80000"/>
              </a:lnSpc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Infer X(1,3) from R(1,2),X(2,3)</a:t>
            </a:r>
          </a:p>
          <a:p>
            <a:pPr marL="0" indent="-400050">
              <a:lnSpc>
                <a:spcPct val="80000"/>
              </a:lnSpc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Infer X(2,4) from R(2,3),X(3,4)</a:t>
            </a:r>
          </a:p>
          <a:p>
            <a:pPr marL="0" indent="-400050">
              <a:lnSpc>
                <a:spcPct val="80000"/>
              </a:lnSpc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Infer X(5,4) from R(5,3),X(3,4)</a:t>
            </a:r>
          </a:p>
          <a:p>
            <a:pPr marL="0" indent="-400050">
              <a:lnSpc>
                <a:spcPct val="80000"/>
              </a:lnSpc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Infer X(1,4) from R(1,5),X(5,4)</a:t>
            </a:r>
          </a:p>
          <a:p>
            <a:endParaRPr lang="en-US" dirty="0"/>
          </a:p>
        </p:txBody>
      </p:sp>
      <p:pic>
        <p:nvPicPr>
          <p:cNvPr id="5" name="Picture 2" descr="C:\Users\xuntang\Desktop\figure\21\2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50"/>
          <a:stretch/>
        </p:blipFill>
        <p:spPr bwMode="auto">
          <a:xfrm>
            <a:off x="228600" y="1594624"/>
            <a:ext cx="4480560" cy="418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V="1">
            <a:off x="4114800" y="4560849"/>
            <a:ext cx="691376" cy="3233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4114800" y="4818257"/>
            <a:ext cx="691376" cy="21837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4114800" y="5129560"/>
            <a:ext cx="691376" cy="929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4114800" y="5353514"/>
            <a:ext cx="691376" cy="9943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Rectangle 3"/>
          <p:cNvSpPr/>
          <p:nvPr/>
        </p:nvSpPr>
        <p:spPr bwMode="auto">
          <a:xfrm>
            <a:off x="3133493" y="4818257"/>
            <a:ext cx="1070517" cy="1849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163232" y="5015261"/>
            <a:ext cx="1070517" cy="1849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181820" y="5201114"/>
            <a:ext cx="1070517" cy="1849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155804" y="5353514"/>
            <a:ext cx="1070517" cy="1849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152081" y="3933613"/>
            <a:ext cx="1051929" cy="8623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28601" y="3551660"/>
            <a:ext cx="2168908" cy="16787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190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Which of the following are true about WITH RECURSIVE clause? </a:t>
            </a:r>
          </a:p>
          <a:p>
            <a:pPr marL="0" indent="0">
              <a:buNone/>
            </a:pPr>
            <a:r>
              <a:rPr lang="en-US" sz="2400" dirty="0"/>
              <a:t>a) It is able to output transitive closure of a directed graph</a:t>
            </a:r>
          </a:p>
          <a:p>
            <a:pPr marL="0" indent="0">
              <a:buNone/>
            </a:pPr>
            <a:r>
              <a:rPr lang="en-US" sz="2400" dirty="0"/>
              <a:t>b) It usually works with an edge table</a:t>
            </a:r>
          </a:p>
          <a:p>
            <a:pPr marL="0" indent="0">
              <a:buNone/>
            </a:pPr>
            <a:r>
              <a:rPr lang="en-US" sz="2400" dirty="0"/>
              <a:t>c) It includes two SELECT statements</a:t>
            </a:r>
          </a:p>
          <a:p>
            <a:pPr marL="0" indent="0">
              <a:buNone/>
            </a:pPr>
            <a:r>
              <a:rPr lang="en-US" sz="2400" dirty="0"/>
              <a:t>d) All of the above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8847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Where do we use spatial networks?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Example spatial networks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Conceptual model of spatial networks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Why do we need SQL extensions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CONNECT clause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RECURSIVE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Data structures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Algorithms for connectivity query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Algorithms for shortest path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46816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Shortest Path Strategies – 3 (Illustration of the Algorithm)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6.7(a) - fragments of source and destination nodes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6.7(b) - computing summary of optimal path using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Boundary graph and 2 fragments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Note use of boundary edges only in the path computation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6.8(a) - The summary of optimal path using boundary edges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6.8(b) Expansion back to optimal path in original graph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6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Hierarchical Routing Algorithm-Step 1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Step 1: Choose Boundary Node Pair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Minimize COST(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S,Ba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)+COST(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Ba,Bd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)+COST(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Bd,D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Determining Cost May Be Non-Trivial</a:t>
            </a:r>
          </a:p>
          <a:p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36702" y="4895387"/>
            <a:ext cx="14050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 6.7(a)</a:t>
            </a:r>
          </a:p>
        </p:txBody>
      </p:sp>
      <p:pic>
        <p:nvPicPr>
          <p:cNvPr id="1026" name="Picture 2" descr="C:\Users\xuntang\Desktop\figure\38\3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127" y="2800053"/>
            <a:ext cx="5698272" cy="29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5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Hierarchical Routing- Step 2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Step 2: Examine Alternative Boundary Paths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Between Chosen Pair (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Ba,Bd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 of boundary nodes</a:t>
            </a:r>
          </a:p>
          <a:p>
            <a:endParaRPr lang="en-US" dirty="0"/>
          </a:p>
        </p:txBody>
      </p:sp>
      <p:pic>
        <p:nvPicPr>
          <p:cNvPr id="2050" name="Picture 2" descr="C:\Users\xuntang\Desktop\figure\39\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165" y="2391695"/>
            <a:ext cx="6135494" cy="335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36702" y="4895387"/>
            <a:ext cx="14050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 6.7(b)</a:t>
            </a: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9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Hierarchical Routing- Step 2 Result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Step 2 Result: Shortest Boundary Path</a:t>
            </a:r>
          </a:p>
          <a:p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38147" y="4188843"/>
            <a:ext cx="14050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 6.8(a)</a:t>
            </a:r>
          </a:p>
        </p:txBody>
      </p:sp>
      <p:pic>
        <p:nvPicPr>
          <p:cNvPr id="3074" name="Picture 2" descr="C:\Users\xuntang\Desktop\figure\40\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116" y="2197717"/>
            <a:ext cx="5252224" cy="354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1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Based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0020"/>
            <a:ext cx="8534400" cy="4545980"/>
          </a:xfrm>
        </p:spPr>
        <p:txBody>
          <a:bodyPr/>
          <a:lstStyle/>
          <a:p>
            <a:r>
              <a:rPr lang="en-US" sz="2400" u="sng" dirty="0"/>
              <a:t>Location:</a:t>
            </a:r>
            <a:r>
              <a:rPr lang="en-US" sz="2400" dirty="0"/>
              <a:t> </a:t>
            </a:r>
            <a:r>
              <a:rPr lang="en-US" sz="2000" dirty="0"/>
              <a:t>Where am I ? </a:t>
            </a:r>
          </a:p>
          <a:p>
            <a:pPr lvl="1"/>
            <a:r>
              <a:rPr lang="en-US" sz="1800" dirty="0"/>
              <a:t>Geo-code: Place Name (or Street Address) </a:t>
            </a:r>
            <a:r>
              <a:rPr lang="en-US" sz="1800" dirty="0">
                <a:sym typeface="Wingdings" panose="05000000000000000000" pitchFamily="2" charset="2"/>
              </a:rPr>
              <a:t> &lt;</a:t>
            </a:r>
            <a:r>
              <a:rPr lang="en-US" sz="1800" dirty="0"/>
              <a:t>latitude, longitude&gt;</a:t>
            </a:r>
          </a:p>
          <a:p>
            <a:pPr lvl="1"/>
            <a:r>
              <a:rPr lang="en-US" sz="1800" dirty="0"/>
              <a:t>Reverse Geo-code: &lt;latitude, longitude&gt; </a:t>
            </a:r>
            <a:r>
              <a:rPr lang="en-US" sz="1800" dirty="0">
                <a:sym typeface="Wingdings" panose="05000000000000000000" pitchFamily="2" charset="2"/>
              </a:rPr>
              <a:t> Place Name </a:t>
            </a:r>
            <a:endParaRPr lang="en-US" sz="1800" dirty="0"/>
          </a:p>
          <a:p>
            <a:endParaRPr lang="en-US" sz="2400" u="sng" dirty="0"/>
          </a:p>
          <a:p>
            <a:r>
              <a:rPr lang="en-US" sz="2400" u="sng" dirty="0"/>
              <a:t>Directory: </a:t>
            </a:r>
            <a:r>
              <a:rPr lang="en-US" sz="2000" dirty="0"/>
              <a:t>What is around me?</a:t>
            </a:r>
          </a:p>
          <a:p>
            <a:pPr lvl="1"/>
            <a:r>
              <a:rPr lang="en-US" sz="1800" dirty="0"/>
              <a:t>Where is the nearest Clinic? Restaurant? Taxi?</a:t>
            </a:r>
          </a:p>
          <a:p>
            <a:pPr lvl="1"/>
            <a:r>
              <a:rPr lang="en-US" sz="1800" dirty="0"/>
              <a:t>List all Banks within 1 mile.</a:t>
            </a:r>
          </a:p>
          <a:p>
            <a:endParaRPr lang="en-US" sz="2400" u="sng" dirty="0"/>
          </a:p>
          <a:p>
            <a:r>
              <a:rPr lang="en-US" sz="2400" u="sng" dirty="0"/>
              <a:t>Routes: </a:t>
            </a:r>
            <a:r>
              <a:rPr lang="en-US" sz="2000" dirty="0"/>
              <a:t>How do I get there?</a:t>
            </a:r>
          </a:p>
          <a:p>
            <a:pPr lvl="1"/>
            <a:r>
              <a:rPr lang="en-US" sz="1800" dirty="0"/>
              <a:t>What is the shortest path to get there?</a:t>
            </a:r>
          </a:p>
          <a:p>
            <a:pPr lvl="1"/>
            <a:r>
              <a:rPr lang="en-US" sz="1800" dirty="0"/>
              <a:t>… 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4" name="AutoShape 4" descr="data:image/jpeg;base64,/9j/4AAQSkZJRgABAQAAAQABAAD/2wCEAAkGBhQSERUUExQUFRQUGBcXGBgXGBgXFBcaGhwXFxcYFxgXHCYgGBkkHBUUHy8gIycpLCwsFx4xNTAqNSYrLCkBCQoKDgwOGA8PGikkHSQpLywsLCwpLSwsLSkqLCkvLCwsKSwpLCwsKS0pLCwpKSwqKSwsLCwsLCkpKSwpKSkpLP/AABEIAQ0AuwMBIgACEQEDEQH/xAAaAAACAwEBAAAAAAAAAAAAAAABBQACAwQG/8QAQhAAAgECBAMFBAcGBAcBAQAAAQIRAAMEEiExBUFREyJhcYEGMmKRQlKSoaKx4hQjY3KC0RbB4fAVMzRDU7LxwiT/xAAaAQEBAQEBAQEAAAAAAAAAAAAAAQIDBAUG/8QALhEAAgIBAwMCAwkBAQAAAAAAAAECERIDITEEQVETYSKBkRQycaGxwdHh8GIF/9oADAMBAAIRAxEAPwBAxoE0SaFfojBWjRqGqUFCrUDVADRipUihSRQirE0BQEiiKBNGgBRqTUoAU29pU79pvotYskHrCBT5aqR6Urim2Ls58HZuiT2TPZfwk9oh8JzOPSuctpJgUGiBUIoiugABQC1arKhJgAnwAmlgoFoxXYvB75Eizdjr2bf2rnvWWQwysp6MCD8jWck+AZRUmjFCqQY4XgV24oZApBmO8oOm5gkGKK8CuEwMhOTtPfWMuomZjlXR7Kn9+P5Ln/qans43fuTJAs3NJ5RsDyr52pq6kXPdbJPjzfuaUU6F9nh7MjuAMqRmMgROg0Jk+ldA4BchT3ALmqTcQZvKTXdhXQ4XE5FZf+VMsG+l4KI51rilU4XDrkZrjI4tkHY5xuOdSXUzyrj4q/K/JVFHnCnI0MtWK0K+iYKxUijFCqUIFArQq1AArUijQoCVaqTV6ABFMODcSFpyrjNZuDLcXqPrD4huDS+hWZLJUyjy77NAmbOIsOhmM1wW38mVog1meBomt3EWgN4tntXPh3dB6mlHKjWMZeSDAXrFtyVttdXLA7U5e91i2dR4TQw3G7tu21tGCK++UAMfDP70eE1wUBWsF3B0txC4d7lw+bsf866cPx24AFeLtufcud4f0k6qfI0tijRwi+wG/EMFYcZ8MzSSAbLAm4CfqEe+PvpVkqWrpVgVJBBkEaEHkRTKzxhQsNYtXG1lmBzNrMmDvWacfcC3DYxkJKFlMbgkT4SK0t4x1JKuwLbkEgnrMb0xwuHtnB3LhQF1YIGlvpQdpiRrXJwjhhv3RbGk6k9ANzXL1dNqbktls/kKexhaxbqpVWYK3vAHQ+Y51snFbwAAuOABAAY6eVdeIxFhLuVbQe2pglmbO0aEgggL4aVrjuGLauW3UZ7N2CoadRIlWiNdaw9WDrKPO6ut/wC68mqYkJoTXpvavgyJFyyq9kJRgs91wSDmn/enjXPiMILzYa3btojXEBYgEakkExOwCzTT6uE4qaWzv5V5Di06EBqE09xOJw9p2tiwtxVOXMzNnYjQkEGFHQVMNh8OcYiKuezcyiCxlSwE6iNQa19p2ycXVX8v95GPuI6FPbuLs2bt9ewRxmyopJIUKSCc0zJ00plxV8PYe1//AD2yty3nOhJBIMRLRExWX1bTSwe/HHi/Jcfc8hUivRrbtDAdqbKm4XNvNLeebQ/6Vy8Ke3+z3y1pHdApVjM945dYMGNxWl1VpvF7Ou38hxE0VeK9Dg7VkYI3msqzq4t6s4DTBmAd4P3VmcDav2Xu2V7N7Wr25LKV+shOo56GourjbuLSTq+1jAQ0DXqBatjBW7osW2uM/Z65zMTrAbcwKR8RxCOwKWxbhYZRMZgTJE69N61pdR6jaUXs2u3YNUccVavQezeFtPZvs9pWa0udSc0nQ6GCNO6PnWeLwdtsKmJW2EIcoyAtkeNZEmRtB1rL6uK1HBp7Ou3LVoYbWI6lesxuAw4xFqz2MC6qnMHfMC87AkggabiuXg/CrXb3rV1c/ZhyCGZfc8jz/wAqwuug4OVPi/ldeS4HnBRimOFv2AhL2i7ltBnZVVY6jczNMePYGzatWot5LzgOy52YKvQzzP8Aka6vqUpqDi9/w/kzjtZ54CpXp+JJaS3YZMNbJuoXI/eGIiYhttTSDG3UZyUXIpiFmY0Ej5zU0ep9VWouvl2+YlGhtwzDO+AvBUYk3FiASTGWdPChwIthL1u5dUqtzMushhEd4gjaY++kKYhhoGYeAJHyg1VrpO5J8zNYfTSecW1jJ378UTLgaY3gt4XSBbZgzEqVGZWBMggjSmXFb4JwuHU5mtZQ0a94lZURvEV5xcQwEZmA6AkD5VVHIMgkHqND91aehKWLk18PG3eqGR6QcTNjFX0vAmzcdw6noSYcekelbYm5bwuMw5Bm2qLrv3Wz66b+9Xlrl9m95iY0EkmPKaDuTEmY0GuwHIeFc/sSfL5VP32q/wATWY6xfBH7czbuPbdyQyCQysZBBgjnzrstcKWxxG1btlmyspJMeJO3KIrzq4pgIDsB0DGPlVEusDIYg9QYPjrW3oaslTltTX9jJeDq4yp7e6NZ7R/zNOvbKyR+zkhgOxUExpI5edeaN0k5iST1nWes1Z8U5EFmI3gsSPvNbehLLTlf3f3RL5PQYGw17h727fee3dz5R72UjcDzn5GuRMG1rD3u0UobnZqgbQtDZmIB10AGvjSlLhBkEg9QY/Ko90tqST5kn86yunkm1axcr9+37ouWx6PCWmPDLkAn98Dsdu7MVXhdvsMLfuXO6bym3bUiGbqY6f2pFax1xYCu4jaGIA8oOlVv3mYyzFj1Jk/fWPssnlFtYuV+/bb8i5I9bgcVdtcPtvaBkXifdLSuvKNp515riWDe2wziGcdpHMBidDO21ZpjrgAi44A2hmEeWulZ3HLGWJJ6kyfma1odPLSnKW27b99+PoHK0ek9kGYWcUVmRbBB31Gf0pHi+I3LoAdiwHujQAT0AEVnZxTp7rsus6EjX0NZKTMjf7/nWodNjqT1HW/HttRHLZI9/exbri7NptLdyyFGgBDZSO6wEgyBz50j9mMM637ykHMtq4GnkdN/GvP3L7GJZjGupJ/Ojaxbr7rMs7wSJ843ryx6Bx03BNW0lx4fJp6m9jr2R4T2t7Ow7lrvHTc7gePX0rn4uLt1rl9lYLmC94FdDOUAHfQUvs424k5XdZ1MMRJ66GpdxrsIZ3YbwWJHyJr0ejqes9S14Xsu/wBTOSqj1eOxV63hsMLakh7RVhlJ3AA1iQdeteUx2Fa1cZG95dDG2wNXHE7v/kufbb+9YO0mSSSdydT8zWen6eWjfH+ZJSTOaa7bODELmks+qqsDTUSzHYaHlynSuWxgh7xgAaZjqfIdfT1p3hra5FViQzqdYAZbSyzaTu0MB4eBr2ORyYpxASYSfEzIPloIFZgU2OFtkZoHdEm2JDSxy20JmTp3ifGK2fAJI7qyP3ehIV7p3jXRE5kdPGmYTEcVrZw0gsTCjc7mTsAOZ0Na4+2obu+7pHKYABaOQJBIFWs2iyhcrnvEjKJmQBGvkNfOtXsUztWUaTDBV3OYE67ACNSddJ5HpWWKtZTA2gEeIIkGu/Hd4ratwQm5GxbYmfqjaT4nnXQMOjFYg6BFJ91UtgdpdYc5JMD/AErOVbixFXThcGXDHQKoksducDz0pkMBmZzbSCyyiblQxCrmn6bAk+G9WxSILHZrBAOh+s4jtLhP1Boi9armWxJQiiaIFbKQCoK7+H4RMj3buYomVQqkAszTAkgwIUkmK6DYs32C2Ee2+sKz9oLkCco7oIbTTkdtKw50wKKuBUK6wflTDhWGTLcvXBmW0FhJjO7EhQ3MJoSY6Ac6spUrBlguD3rv/LtO88wpjpvtXTe9lsUoJNl4XeIaPPKTWeK4/fcZTcYLEBF7iAdAqwIrnwHELllw9tirDWR/n1HhXP4+dgYR4VUrXoMVxK3jCA9tLV8xFxdFdiYi4Po/zcvKkl6yUYqwhlJBB3BG4rUZXs9mDKKtFACjWyAqwt0VtEkACSdABzJ5V6dsXh8N+5ewWdAA5J+kQCw9CSPSuc548EZ5hMQsLKlsk6TCmSTJ58/WBVLmKYtmJOY8xp4aRsI0isQaM1uiF1unWCdd9d/71Y3mJBLGRtqdKyBo5qtFNGedTrVhiWiJMbem8TvHhWVAmlFNWvsRBYkdJMUEvsNmIjXcjXrWZNClIGpxTxGZo394xP8Aeq9qYiTG8Tp5xVCa1TDsdlY+QJpsimdGrXbDL7ysvmCPzqk0sDXgvEUQPaurNq8AGIEupE5XXxEnTmDVcZw17DC4jBkkZLts6TuJ5o3gdfOlmau3hnEntOCh3gMsSrifdZTowNc5RptoG2PcXpuqIbu9rLL3nMyyLvlMa9DWGAx5tk6KysIdWEqwkGDzmRoRqK7ePIMPjbgs90I8qN4kAka8tSNazuGxeggiw5jMCCbPiykSV/lg771E1ittgFsFbvE/s+YHUi05BYgawjD34HIwfOltNcDhls30dr1opbcMSjZicpmFWJk7agDxpbfugsxAgEkgdJO1WL7dgUFP8JetYpOzvMtu8oAt3SIDgaZLpHPoxrz80VqyjYOvHcOuWWK3FKkfZPip2YeVYAa+Jpjw32ju2l7PuPbJnJcUOs+E6j0rqf2reB2VqxZYbtbtqGPqZy+lZufFENsFgxg07e7Hb/8AassNRP8A3HB2A1gdYpBiLzOxZiWZjJJ3JNC7eLEsxLE6kkyT5zVJqxhTt8kOaKIoCjNdASjQorVKQ0AKJFSgL4ewzsFRSWJgACSaaX+HWsMYvntLkSbdtoVfC5c6+C/OtjcGEsFR/wBRfQZj/wCK22oUHfOw1PQRSGue8/wKOH9pnAi1btWB/DQZvttLfeK5W4/iCdb93WJ77Dy2NcBoVpacV2A0b2kxJ3v3D4FiR8jVrntNeYQxQ+Jt2yx8yVk0qimGE9n79xc6WmK/WMKvoWIB9Ky4wXNAunF10z4ew3WAyE+qMI+VaW+Oqhm1YtW3BlXOe4yxzGckT4xpWOK9n79tczWmy/WWHX7SEil4NFGEuP1BpculiSxknUk7knck1Suvh3CnvE5AAF1ZmIVEHVmOgrvb9lsGIOJYbnMUsz0EDM4210FVzSdICYVJprb4vZiGwlo6aFXuqR4yWNBOH27qE2SwuKCTabUkDUm2wAzR9UidOdTPyqAsmiKqagrYLA61aaFmyWIVQWJ2ABJPoKZN7N4kRNi7qJ90z8t6jklyyC+pRe2VMEEEbgyCPMVWBVJZhRFCaIoCUagNSapQGtMMgLqDsWUHykTVamaPTWjA09q/+sv+Dxp4QB9wpSKce1F1XvC8sRfRbmnJoyuPCGU0mDVjT+6gShFWJru4HbVsTZVwCpuICDsRmGhitN0rKdtyMIqjKDiGVXLNqLIYSoVTobkGSTMSIHOlOIxTuZdmY/ESfzrp45fZ8RdLmWzsDpGxgadIAFcNZhHa3yDfCY+5abNbdkPVTFehwVu3i0e5iFNo2xLX7YAVtoUpsbh+H5UnwHDMwNy4SlpdSY7z6xltzu2/gI1o8U4qbuVVGS1bkW0GwHU/Wc8zWJLJ1H6g7eO2LoEKB+zAynZHNaHizDd+ubXyFIiK7OH8WuWSTbYrmEMNCGHRgZB9a6BxW209rh7bfEk2m8+73T9mtRyjtQFVMOCWHa8hSRlIYsNkUasxPIATW/7ThAP+TeJ6G8oX7rc0MZx5mTs0VLNo7rbkZvF2Jl/WjblskDhx7qbrlPdLMV8iTGnlFYrRoCulUiD7iuN/Zz2FgsmQRdcaNccwTJ3CCYA9aS9q0zJnrJn5009otbouDa7bt3PUqA34lalkVygljZBxgcScSeyvS7lT2T7uGAJCk/SUxEHYxFJSKe8MwrYYi/dBQqCbato7sQQpg6hRMknypKxkk9aQ5ePBDnmiBWD4pVMalvqqJPyG3rFRS7fAOWzN+UD763YOipFVW2B92syatWikoEUSalCjDA3Ee0bLwGnNbcnQExKN0UxvyNcN/CsjFXBVhoQRBHpVBTXCceZVFu4iXrf1XEsB0W57yjyNYacd0BSRUUxThnwbkd2/aneCtxQfAHKSPWsjhsNJ/fXSBsOyAZvUvA8/upn5TKb8Tsrft/tKe9tfQfRblcHwt9xnrWWG4SETtb5yroUQ6XLvl9VfiI8q0w/GEsEHDowbYtdIaRppkWFjlrPpXXxPDrjGN7Dklzq9ljN1SNyknvp0A1G0VytrZ7LyQXcZ40cQy91baW1yoi+6o8J5nrS40WWDHTeotd4pJUigFSKNSaoBRFdOD4dcumEUt1Oyj+Zjovqa624MAYa/hxpJ75aPsKZPlWXNICyKvYw5dgqglmIAHMk7CmNvCYZW795mHPs7Z/NyPyrZeNW7QjD2cjajtXbPdH8ugCeYrLm391EKe0AC3RaBB7FEtmNswEvB595mrTgKHLea2JvKgKRqVE99lH1gOmo1pOTWljEMjBlJVgZBGhB8KmDxoAu3WYyzFj1JJJ+dVy0x4yAxt3MuU3UzsBoM2ZkJUcgcsx4ml1ai7RDjt2gBAAA8Nq0igBRmtkLTRFCpFCkqEVIqRQEoRQFGKpQVBUqRQBqIxBkHXlGlVo0A1HH2cZb6JeHVu7dHlcXvfOaxmwzf922OQ7tyPUlK4KIFYwS4KMETD97M94690BEWRGpJLHLB5a0UxtlR3bGZtdbjlh4HKoUdd5peKk0w8sh24ri926oRm7q+6oAVRy91QBUHDbgiUKzsX7gOk7tFb37K2LYDAm+wVvC0p1GgM9psddADXFiMS1xi7sWY7kmSfU1mP/PANLXD3YgKuYsuYBSCYmNhsdNt6wdIMHQjcHcefSgDXQuOaFDQyrMBtR3t/H1rW6BgBXTg8C11sqCY1JPuqBuzHko61u2OsZ1YYYACcy9o5Vumu4jzoYrizMCqhbVskfu0EL4Tzb1JqXJ8IhOLX1ZwtvVLaqimIzATLR4sWPrXDUqVUqVEMBRUVW3cBAPIiayOLH0AX/l29WOnyJq2Dpql2+q7mOnMnyG59KzZHbchR0Tf7R/yAq9nDquwidzzPmTqalt8FKi6x2UqNdW3n+X+5FBLHNiWPjsPIDQVuTQq15BCKrNGajGrZolQ1U3FB3FWqKSfAaa5JFQmjQrRCCrVRXH+/wDfhVgahQA1vgLWa4iyBmZRJ2EkCT4VgDVleNRuNRR8A6+LXGa/dLHM2dpMQCQSNByGm1c4ptxDDi+O3sg5om8g3VubgfUbfTYz4UqFYg7RAGoK6uH8MuX2K21mNSZAVR1ZjoorrTEphyezy3Lv/kI7iEc7QPvH4mHkOdHPsuQVt8KVDOIY2gRIULmunp3ZGWfiIrb9rwqrC2Hdte9duQPA5bcfnSm7eLMWYlmOpJMknxJ3NAGpi3ywNUx2HYRcw+X4rTsCP6bhIPzFdA4BabVMXZynbPmVx4MsGDSM0c9RwfZmRNhMKO8jktkIgHRcp1HdGnUaztTACuW8MtxG5HuH11X79P6q6ZrUUlsUvUFVNAVstF4oRUo2rWZlUcyB89KjairZaOfFYoW0LHkPU0NwGOunjrMfWNOfaP2PDqEw6hmKyxfUaEQV10YydtIrzfFcFdwzICogkDfMBHME6DRT72or4kf/AENHqJNrtxf60ehKWmd3aLPUmdtyeetWe6F3IA8dPlWCK56IOg1b5nQfI+daJZA1A16nVvma+vpqSVbfSjlNpu0TtGb3RHi2g+W/5VZLZ0kyd+g58h/rRmoK6UYLBaM1WhNUF6gqtDNVB0WLzIQysVYaggwR6imC8bJ1e1YuHfMyd71ykA+tKBVwaw4p8gYYvjF24oQsFQahEARPsqBPrXFNUqTVUUuAXNEVSasDVIXqEVWpUIcd+znUiYkb9DyPoYPpUw17Mqnnz8Dsw9DIrSue2Mtxl5P3x57P/wDk+pqcOynTVgtcxxqzCy56KJjzOw9TUi425CDoO83zIgegPnTJdim128F3IAPXn5da34alx2z27ZIQgyxyTuQANydDvGk61yJYVdQNebHVvmdad8Axg0UmDqYP1Tv6nQHoK8XXy1VoS9Pk1Gk/i4OvF8dNnDvcJOcwu3eUnYRGkAk69aTXfaEpYOWGa44Us8sNjLMDvoB864fbnj5uYjslGQIIYg964WgwdRoBt4k1ze014J2UEzcUOSBpoIEgbsSY08K/L6PTqKUnGrduvC7HryUk23wjrtXJ8DzHTy8KuuuvLUTy03pF/wAQuRA0K/WGQiJ0iTHjPStuGe0cHs0VDPdDgElupC6tJgnuxvX6jQ6v1ZYQXHNnkbiotj6xgnf3VPlz9BufSuwezd4CXC2wdjcZUHyJn7qH/EnBBkIfDub/AAIc3zJrnfFnkx9FC6yZ1mYr13N8GU7OpuAEGDesSejs3zyqY9aNr2eZiQL2HkGIN0AnykClxxTE++0+Z/vQN9o94wfGaVPyUYX/AGbvrJyZwNSbZW4AOvcJMUsZYrot49gQTEjSR3G+0kSdOc13rxhXgX1N1YidFvLtqLkd7no00uS53ApBoxTK7wXMrXLDdrbGpERdQfGnT4lkeVLZraknwCCjFAVYVSEozUmoBQhapUmhNCHF27N7q/1P3R6D3j93nWGNwndDsS5Q5o2WPpjKPhnedq76MCsONrcpWQBoNPAfkBWZxQ5q45+639qGB0BQ7ocv9O6/cQPStGVjOoXxiTHrpWWpSXwuvkaQcYyMS1sXcqgdwqd9Nc0eIgfnsFWFYHPcvDK8kq2uZQCYAAGkbePOmd20WtdkzsylgxnQmOXdjSuixeCW+zCJlIggg6iCAN45n5mvkS6DX1I4ym9nt+Hk7x1FF7I8pj+ILdVjce12mihhm7wE94ysAwdNfyrG296/btoqXLjWj3XUQQOQJ9BqY2r1lpUUd23bWARIXka1OMIH0RHOBy8TqK9EehlzN2c8vCo82PZfEOM15ginVgpBkzzYSCee53pvgeGW7A7sknpy6anU/wDyo2PLGVDXD9Y6L9o7+k1GtFveYgdF0+Z3+UV69HRjpr4TBvdxiggAKCRsBJPKdZPWq/6+fhQW2BtpVhXpQoEVYUBRFUANWmqxVoqA2wuKa24dGKsNQRoRTe32OK0aLOIP0yf3V1ifpiP3bHqNJ5Ckc1asyje/cG2NwD2XKXFKsOR/MHmPEViKY4XixCi3dUXbQmFYwV/kfdOsbeFb2OEW709jdVW37O8cjeSv7rcunlWc6+8BSBUruxfA79sZntOF070Suu3eEitbHs9dKC4wFu2dmuMEHmAdT6CtZx8ko4LaFiAASToANSfAU1/Z8Pb7lztGddGKRlnmB5belZ2setgEWhN0yDd+rrH7ocpH0jrrsKVlprDuXsjLMgKNQijFdDRy3O7cVuTdw+Y1Q/8AsPUV01nirGZCNtJB6EaqfQgVhZ4gHAKKzEjWNFB5gsdN+k1i0nRTrmsbt9V0J1Ow1JPkBrVDYdvebKPqpofVzr8gK0tYZV90ATv1Pmdz61q2+AZdo7bDKOrat9kbep9KH7GCZaXI+tsPJdh8q6SKgq4+S0CgRWiWyTA3PStUwRaYIMdJ8dAY1Oh08KtpBnNRJqFagoCCpUir2rJYgASTyoClWmiyQYO40q64Y6TAnYcz5AAmlgzy0RV7tgqY0PPTUfOoLJiYMdeXzpYK1KOWtUw5InQDqdp6DqfKhCq3DESY6Tp8qBcnck+etaXcKVAJiD/957aEGs8tTYhDQitGtERIInaaoyxoZFCMxu3lXc+Q3J8gNT6Vn2jt7q5R1ff7AM/MitbWHVdhqdzzPmTqa0ArG4Ob9hB98lz0Pu/ZGnzmqWe5cZeTd9fuDj55T/Ua7YrjxwgBx9Ayf5To/wB2v9NGktynSRUqUK2UFQmi1VaqU2w51O2oIMmN94JrvTFqCFEBUUx8THQmd415akDlNKS0c6yXFBvdBbxHu/aOh9JrDSIx6r2wSQRMlQZlip3Y8gxggdM5PIVQJa7wlQDlEjlJksJ6bR0Anc0pSef/AM/vV5piKGN1LeUlYB2A3O8+pgan+9HhzqqkEwzysjdRpsPEn8Mc6WA1vZvldt+vTxo47E7HRxKyobKoAI31mCeU+A0883hWuYDMe7nICjvCFEQWHTQQPPwEriKFWgM7PZFQCQcojUkA6lj4xLfJDzIjVLVrQFgwHKY3zEnTTMQFA6TrtSnLUFTH3FHfirdsL3YzTuD84nlrAPRZ50cNcUZS4BCgwJBknkRv5+A8q4qlKA2GJUgFspYd/XbOTtA5Duz1ywPCZbRIJImACQYJ0kn+Y+7r8RPKlNSpiSho3ZxOkwO7nMbgBZ6DVvkBMGl9xgST4n/etUahVSoFRVq7sBwI5ADckiVnLvlJWfe8K3HA9ffH2f1VhakWUUkVVlBFOv8AgPxj7P6qqeBfH+H/AFq5plPN4FiAUO9s5fNd0P2SPUGuoGmT+zsXQQ47ykHu75TKn3vib51z4XgT3VDG7lU/RVIPqxYn5RWVqpbAX3sUq7mCdhux8gNazNx291Qo6vv9kf5kU+s+yqoO6wE793U+ZLSfWtf8O/GPs/qq5p8sHnDgxMuS5+L3R5KNBW808/w78Y+z+qj/AId+P8P6qqnFFEU1Aaef4c+P8P6qK+znx/h/VWvUQEYNEGnq+znx/h/VRHs58f4f1VPUQsQ0Zp7/AIa/ifh/VUb2b+P8P6qepECOaINOx7OfH+H9VQeznx/h/VT1EBMKINOv8OfxPw/qqD2b/ifh/VTOJBITUmnR9mv4n4f1UP8ADf8AE/D+qmaAmmiKcn2b/ifh/VRHs5/E/D+qmaB//9k="/>
          <p:cNvSpPr>
            <a:spLocks noChangeAspect="1" noChangeArrowheads="1"/>
          </p:cNvSpPr>
          <p:nvPr/>
        </p:nvSpPr>
        <p:spPr bwMode="auto">
          <a:xfrm>
            <a:off x="685800" y="-1871663"/>
            <a:ext cx="26098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6" descr="data:image/jpeg;base64,/9j/4AAQSkZJRgABAQAAAQABAAD/2wCEAAkGBhQSERUUExQUFRQUGBcXGBgXGBgXFBcaGhwXFxcYFxgXHCYgGBkkHBUUHy8gIycpLCwsFx4xNTAqNSYrLCkBCQoKDgwOGA8PGikkHSQpLywsLCwpLSwsLSkqLCkvLCwsKSwpLCwsKS0pLCwpKSwqKSwsLCwsLCkpKSwpKSkpLP/AABEIAQ0AuwMBIgACEQEDEQH/xAAaAAACAwEBAAAAAAAAAAAAAAABBQACAwQG/8QAQhAAAgECBAMFBAcGBAcBAQAAAQIRAAMEEiExBUFREyJhcYEGMmKRQlKSoaKx4hQjY3KC0RbB4fAVMzRDU7LxwiT/xAAaAQEBAQEBAQEAAAAAAAAAAAAAAQIDBAUG/8QALhEAAgIBAwMCAwkBAQAAAAAAAAECERIDITEEQVETYSKBkRQycaGxwdHh8GIF/9oADAMBAAIRAxEAPwBAxoE0SaFfojBWjRqGqUFCrUDVADRipUihSRQirE0BQEiiKBNGgBRqTUoAU29pU79pvotYskHrCBT5aqR6Urim2Ls58HZuiT2TPZfwk9oh8JzOPSuctpJgUGiBUIoiugABQC1arKhJgAnwAmlgoFoxXYvB75Eizdjr2bf2rnvWWQwysp6MCD8jWck+AZRUmjFCqQY4XgV24oZApBmO8oOm5gkGKK8CuEwMhOTtPfWMuomZjlXR7Kn9+P5Ln/qans43fuTJAs3NJ5RsDyr52pq6kXPdbJPjzfuaUU6F9nh7MjuAMqRmMgROg0Jk+ldA4BchT3ALmqTcQZvKTXdhXQ4XE5FZf+VMsG+l4KI51rilU4XDrkZrjI4tkHY5xuOdSXUzyrj4q/K/JVFHnCnI0MtWK0K+iYKxUijFCqUIFArQq1AArUijQoCVaqTV6ABFMODcSFpyrjNZuDLcXqPrD4huDS+hWZLJUyjy77NAmbOIsOhmM1wW38mVog1meBomt3EWgN4tntXPh3dB6mlHKjWMZeSDAXrFtyVttdXLA7U5e91i2dR4TQw3G7tu21tGCK++UAMfDP70eE1wUBWsF3B0txC4d7lw+bsf866cPx24AFeLtufcud4f0k6qfI0tijRwi+wG/EMFYcZ8MzSSAbLAm4CfqEe+PvpVkqWrpVgVJBBkEaEHkRTKzxhQsNYtXG1lmBzNrMmDvWacfcC3DYxkJKFlMbgkT4SK0t4x1JKuwLbkEgnrMb0xwuHtnB3LhQF1YIGlvpQdpiRrXJwjhhv3RbGk6k9ANzXL1dNqbktls/kKexhaxbqpVWYK3vAHQ+Y51snFbwAAuOABAAY6eVdeIxFhLuVbQe2pglmbO0aEgggL4aVrjuGLauW3UZ7N2CoadRIlWiNdaw9WDrKPO6ut/wC68mqYkJoTXpvavgyJFyyq9kJRgs91wSDmn/enjXPiMILzYa3btojXEBYgEakkExOwCzTT6uE4qaWzv5V5Di06EBqE09xOJw9p2tiwtxVOXMzNnYjQkEGFHQVMNh8OcYiKuezcyiCxlSwE6iNQa19p2ycXVX8v95GPuI6FPbuLs2bt9ewRxmyopJIUKSCc0zJ00plxV8PYe1//AD2yty3nOhJBIMRLRExWX1bTSwe/HHi/Jcfc8hUivRrbtDAdqbKm4XNvNLeebQ/6Vy8Ke3+z3y1pHdApVjM945dYMGNxWl1VpvF7Ou38hxE0VeK9Dg7VkYI3msqzq4t6s4DTBmAd4P3VmcDav2Xu2V7N7Wr25LKV+shOo56GourjbuLSTq+1jAQ0DXqBatjBW7osW2uM/Z65zMTrAbcwKR8RxCOwKWxbhYZRMZgTJE69N61pdR6jaUXs2u3YNUccVavQezeFtPZvs9pWa0udSc0nQ6GCNO6PnWeLwdtsKmJW2EIcoyAtkeNZEmRtB1rL6uK1HBp7Ou3LVoYbWI6lesxuAw4xFqz2MC6qnMHfMC87AkggabiuXg/CrXb3rV1c/ZhyCGZfc8jz/wAqwuug4OVPi/ldeS4HnBRimOFv2AhL2i7ltBnZVVY6jczNMePYGzatWot5LzgOy52YKvQzzP8Aka6vqUpqDi9/w/kzjtZ54CpXp+JJaS3YZMNbJuoXI/eGIiYhttTSDG3UZyUXIpiFmY0Ej5zU0ep9VWouvl2+YlGhtwzDO+AvBUYk3FiASTGWdPChwIthL1u5dUqtzMushhEd4gjaY++kKYhhoGYeAJHyg1VrpO5J8zNYfTSecW1jJ378UTLgaY3gt4XSBbZgzEqVGZWBMggjSmXFb4JwuHU5mtZQ0a94lZURvEV5xcQwEZmA6AkD5VVHIMgkHqND91aehKWLk18PG3eqGR6QcTNjFX0vAmzcdw6noSYcekelbYm5bwuMw5Bm2qLrv3Wz66b+9Xlrl9m95iY0EkmPKaDuTEmY0GuwHIeFc/sSfL5VP32q/wATWY6xfBH7czbuPbdyQyCQysZBBgjnzrstcKWxxG1btlmyspJMeJO3KIrzq4pgIDsB0DGPlVEusDIYg9QYPjrW3oaslTltTX9jJeDq4yp7e6NZ7R/zNOvbKyR+zkhgOxUExpI5edeaN0k5iST1nWes1Z8U5EFmI3gsSPvNbehLLTlf3f3RL5PQYGw17h727fee3dz5R72UjcDzn5GuRMG1rD3u0UobnZqgbQtDZmIB10AGvjSlLhBkEg9QY/Ko90tqST5kn86yunkm1axcr9+37ouWx6PCWmPDLkAn98Dsdu7MVXhdvsMLfuXO6bym3bUiGbqY6f2pFax1xYCu4jaGIA8oOlVv3mYyzFj1Jk/fWPssnlFtYuV+/bb8i5I9bgcVdtcPtvaBkXifdLSuvKNp515riWDe2wziGcdpHMBidDO21ZpjrgAi44A2hmEeWulZ3HLGWJJ6kyfma1odPLSnKW27b99+PoHK0ek9kGYWcUVmRbBB31Gf0pHi+I3LoAdiwHujQAT0AEVnZxTp7rsus6EjX0NZKTMjf7/nWodNjqT1HW/HttRHLZI9/exbri7NptLdyyFGgBDZSO6wEgyBz50j9mMM637ykHMtq4GnkdN/GvP3L7GJZjGupJ/Ojaxbr7rMs7wSJ843ryx6Bx03BNW0lx4fJp6m9jr2R4T2t7Ow7lrvHTc7gePX0rn4uLt1rl9lYLmC94FdDOUAHfQUvs424k5XdZ1MMRJ66GpdxrsIZ3YbwWJHyJr0ejqes9S14Xsu/wBTOSqj1eOxV63hsMLakh7RVhlJ3AA1iQdeteUx2Fa1cZG95dDG2wNXHE7v/kufbb+9YO0mSSSdydT8zWen6eWjfH+ZJSTOaa7bODELmks+qqsDTUSzHYaHlynSuWxgh7xgAaZjqfIdfT1p3hra5FViQzqdYAZbSyzaTu0MB4eBr2ORyYpxASYSfEzIPloIFZgU2OFtkZoHdEm2JDSxy20JmTp3ifGK2fAJI7qyP3ehIV7p3jXRE5kdPGmYTEcVrZw0gsTCjc7mTsAOZ0Na4+2obu+7pHKYABaOQJBIFWs2iyhcrnvEjKJmQBGvkNfOtXsUztWUaTDBV3OYE67ACNSddJ5HpWWKtZTA2gEeIIkGu/Hd4ratwQm5GxbYmfqjaT4nnXQMOjFYg6BFJ91UtgdpdYc5JMD/AErOVbixFXThcGXDHQKoksducDz0pkMBmZzbSCyyiblQxCrmn6bAk+G9WxSILHZrBAOh+s4jtLhP1Boi9armWxJQiiaIFbKQCoK7+H4RMj3buYomVQqkAszTAkgwIUkmK6DYs32C2Ee2+sKz9oLkCco7oIbTTkdtKw50wKKuBUK6wflTDhWGTLcvXBmW0FhJjO7EhQ3MJoSY6Ac6spUrBlguD3rv/LtO88wpjpvtXTe9lsUoJNl4XeIaPPKTWeK4/fcZTcYLEBF7iAdAqwIrnwHELllw9tirDWR/n1HhXP4+dgYR4VUrXoMVxK3jCA9tLV8xFxdFdiYi4Po/zcvKkl6yUYqwhlJBB3BG4rUZXs9mDKKtFACjWyAqwt0VtEkACSdABzJ5V6dsXh8N+5ewWdAA5J+kQCw9CSPSuc548EZ5hMQsLKlsk6TCmSTJ58/WBVLmKYtmJOY8xp4aRsI0isQaM1uiF1unWCdd9d/71Y3mJBLGRtqdKyBo5qtFNGedTrVhiWiJMbem8TvHhWVAmlFNWvsRBYkdJMUEvsNmIjXcjXrWZNClIGpxTxGZo394xP8Aeq9qYiTG8Tp5xVCa1TDsdlY+QJpsimdGrXbDL7ysvmCPzqk0sDXgvEUQPaurNq8AGIEupE5XXxEnTmDVcZw17DC4jBkkZLts6TuJ5o3gdfOlmau3hnEntOCh3gMsSrifdZTowNc5RptoG2PcXpuqIbu9rLL3nMyyLvlMa9DWGAx5tk6KysIdWEqwkGDzmRoRqK7ePIMPjbgs90I8qN4kAka8tSNazuGxeggiw5jMCCbPiykSV/lg771E1ittgFsFbvE/s+YHUi05BYgawjD34HIwfOltNcDhls30dr1opbcMSjZicpmFWJk7agDxpbfugsxAgEkgdJO1WL7dgUFP8JetYpOzvMtu8oAt3SIDgaZLpHPoxrz80VqyjYOvHcOuWWK3FKkfZPip2YeVYAa+Jpjw32ju2l7PuPbJnJcUOs+E6j0rqf2reB2VqxZYbtbtqGPqZy+lZufFENsFgxg07e7Hb/8AassNRP8A3HB2A1gdYpBiLzOxZiWZjJJ3JNC7eLEsxLE6kkyT5zVJqxhTt8kOaKIoCjNdASjQorVKQ0AKJFSgL4ewzsFRSWJgACSaaX+HWsMYvntLkSbdtoVfC5c6+C/OtjcGEsFR/wBRfQZj/wCK22oUHfOw1PQRSGue8/wKOH9pnAi1btWB/DQZvttLfeK5W4/iCdb93WJ77Dy2NcBoVpacV2A0b2kxJ3v3D4FiR8jVrntNeYQxQ+Jt2yx8yVk0qimGE9n79xc6WmK/WMKvoWIB9Ky4wXNAunF10z4ew3WAyE+qMI+VaW+Oqhm1YtW3BlXOe4yxzGckT4xpWOK9n79tczWmy/WWHX7SEil4NFGEuP1BpculiSxknUk7knck1Suvh3CnvE5AAF1ZmIVEHVmOgrvb9lsGIOJYbnMUsz0EDM4210FVzSdICYVJprb4vZiGwlo6aFXuqR4yWNBOH27qE2SwuKCTabUkDUm2wAzR9UidOdTPyqAsmiKqagrYLA61aaFmyWIVQWJ2ABJPoKZN7N4kRNi7qJ90z8t6jklyyC+pRe2VMEEEbgyCPMVWBVJZhRFCaIoCUagNSapQGtMMgLqDsWUHykTVamaPTWjA09q/+sv+Dxp4QB9wpSKce1F1XvC8sRfRbmnJoyuPCGU0mDVjT+6gShFWJru4HbVsTZVwCpuICDsRmGhitN0rKdtyMIqjKDiGVXLNqLIYSoVTobkGSTMSIHOlOIxTuZdmY/ESfzrp45fZ8RdLmWzsDpGxgadIAFcNZhHa3yDfCY+5abNbdkPVTFehwVu3i0e5iFNo2xLX7YAVtoUpsbh+H5UnwHDMwNy4SlpdSY7z6xltzu2/gI1o8U4qbuVVGS1bkW0GwHU/Wc8zWJLJ1H6g7eO2LoEKB+zAynZHNaHizDd+ubXyFIiK7OH8WuWSTbYrmEMNCGHRgZB9a6BxW209rh7bfEk2m8+73T9mtRyjtQFVMOCWHa8hSRlIYsNkUasxPIATW/7ThAP+TeJ6G8oX7rc0MZx5mTs0VLNo7rbkZvF2Jl/WjblskDhx7qbrlPdLMV8iTGnlFYrRoCulUiD7iuN/Zz2FgsmQRdcaNccwTJ3CCYA9aS9q0zJnrJn5009otbouDa7bt3PUqA34lalkVygljZBxgcScSeyvS7lT2T7uGAJCk/SUxEHYxFJSKe8MwrYYi/dBQqCbato7sQQpg6hRMknypKxkk9aQ5ePBDnmiBWD4pVMalvqqJPyG3rFRS7fAOWzN+UD763YOipFVW2B92syatWikoEUSalCjDA3Ee0bLwGnNbcnQExKN0UxvyNcN/CsjFXBVhoQRBHpVBTXCceZVFu4iXrf1XEsB0W57yjyNYacd0BSRUUxThnwbkd2/aneCtxQfAHKSPWsjhsNJ/fXSBsOyAZvUvA8/upn5TKb8Tsrft/tKe9tfQfRblcHwt9xnrWWG4SETtb5yroUQ6XLvl9VfiI8q0w/GEsEHDowbYtdIaRppkWFjlrPpXXxPDrjGN7Dklzq9ljN1SNyknvp0A1G0VytrZ7LyQXcZ40cQy91baW1yoi+6o8J5nrS40WWDHTeotd4pJUigFSKNSaoBRFdOD4dcumEUt1Oyj+Zjovqa624MAYa/hxpJ75aPsKZPlWXNICyKvYw5dgqglmIAHMk7CmNvCYZW795mHPs7Z/NyPyrZeNW7QjD2cjajtXbPdH8ugCeYrLm391EKe0AC3RaBB7FEtmNswEvB595mrTgKHLea2JvKgKRqVE99lH1gOmo1pOTWljEMjBlJVgZBGhB8KmDxoAu3WYyzFj1JJJ+dVy0x4yAxt3MuU3UzsBoM2ZkJUcgcsx4ml1ai7RDjt2gBAAA8Nq0igBRmtkLTRFCpFCkqEVIqRQEoRQFGKpQVBUqRQBqIxBkHXlGlVo0A1HH2cZb6JeHVu7dHlcXvfOaxmwzf922OQ7tyPUlK4KIFYwS4KMETD97M94690BEWRGpJLHLB5a0UxtlR3bGZtdbjlh4HKoUdd5peKk0w8sh24ri926oRm7q+6oAVRy91QBUHDbgiUKzsX7gOk7tFb37K2LYDAm+wVvC0p1GgM9psddADXFiMS1xi7sWY7kmSfU1mP/PANLXD3YgKuYsuYBSCYmNhsdNt6wdIMHQjcHcefSgDXQuOaFDQyrMBtR3t/H1rW6BgBXTg8C11sqCY1JPuqBuzHko61u2OsZ1YYYACcy9o5Vumu4jzoYrizMCqhbVskfu0EL4Tzb1JqXJ8IhOLX1ZwtvVLaqimIzATLR4sWPrXDUqVUqVEMBRUVW3cBAPIiayOLH0AX/l29WOnyJq2Dpql2+q7mOnMnyG59KzZHbchR0Tf7R/yAq9nDquwidzzPmTqalt8FKi6x2UqNdW3n+X+5FBLHNiWPjsPIDQVuTQq15BCKrNGajGrZolQ1U3FB3FWqKSfAaa5JFQmjQrRCCrVRXH+/wDfhVgahQA1vgLWa4iyBmZRJ2EkCT4VgDVleNRuNRR8A6+LXGa/dLHM2dpMQCQSNByGm1c4ptxDDi+O3sg5om8g3VubgfUbfTYz4UqFYg7RAGoK6uH8MuX2K21mNSZAVR1ZjoorrTEphyezy3Lv/kI7iEc7QPvH4mHkOdHPsuQVt8KVDOIY2gRIULmunp3ZGWfiIrb9rwqrC2Hdte9duQPA5bcfnSm7eLMWYlmOpJMknxJ3NAGpi3ywNUx2HYRcw+X4rTsCP6bhIPzFdA4BabVMXZynbPmVx4MsGDSM0c9RwfZmRNhMKO8jktkIgHRcp1HdGnUaztTACuW8MtxG5HuH11X79P6q6ZrUUlsUvUFVNAVstF4oRUo2rWZlUcyB89KjairZaOfFYoW0LHkPU0NwGOunjrMfWNOfaP2PDqEw6hmKyxfUaEQV10YydtIrzfFcFdwzICogkDfMBHME6DRT72or4kf/AENHqJNrtxf60ehKWmd3aLPUmdtyeetWe6F3IA8dPlWCK56IOg1b5nQfI+daJZA1A16nVvma+vpqSVbfSjlNpu0TtGb3RHi2g+W/5VZLZ0kyd+g58h/rRmoK6UYLBaM1WhNUF6gqtDNVB0WLzIQysVYaggwR6imC8bJ1e1YuHfMyd71ykA+tKBVwaw4p8gYYvjF24oQsFQahEARPsqBPrXFNUqTVUUuAXNEVSasDVIXqEVWpUIcd+znUiYkb9DyPoYPpUw17Mqnnz8Dsw9DIrSue2Mtxl5P3x57P/wDk+pqcOynTVgtcxxqzCy56KJjzOw9TUi425CDoO83zIgegPnTJdim128F3IAPXn5da34alx2z27ZIQgyxyTuQANydDvGk61yJYVdQNebHVvmdad8Axg0UmDqYP1Tv6nQHoK8XXy1VoS9Pk1Gk/i4OvF8dNnDvcJOcwu3eUnYRGkAk69aTXfaEpYOWGa44Us8sNjLMDvoB864fbnj5uYjslGQIIYg964WgwdRoBt4k1ze014J2UEzcUOSBpoIEgbsSY08K/L6PTqKUnGrduvC7HryUk23wjrtXJ8DzHTy8KuuuvLUTy03pF/wAQuRA0K/WGQiJ0iTHjPStuGe0cHs0VDPdDgElupC6tJgnuxvX6jQ6v1ZYQXHNnkbiotj6xgnf3VPlz9BufSuwezd4CXC2wdjcZUHyJn7qH/EnBBkIfDub/AAIc3zJrnfFnkx9FC6yZ1mYr13N8GU7OpuAEGDesSejs3zyqY9aNr2eZiQL2HkGIN0AnykClxxTE++0+Z/vQN9o94wfGaVPyUYX/AGbvrJyZwNSbZW4AOvcJMUsZYrot49gQTEjSR3G+0kSdOc13rxhXgX1N1YidFvLtqLkd7no00uS53ApBoxTK7wXMrXLDdrbGpERdQfGnT4lkeVLZraknwCCjFAVYVSEozUmoBQhapUmhNCHF27N7q/1P3R6D3j93nWGNwndDsS5Q5o2WPpjKPhnedq76MCsONrcpWQBoNPAfkBWZxQ5q45+639qGB0BQ7ocv9O6/cQPStGVjOoXxiTHrpWWpSXwuvkaQcYyMS1sXcqgdwqd9Nc0eIgfnsFWFYHPcvDK8kq2uZQCYAAGkbePOmd20WtdkzsylgxnQmOXdjSuixeCW+zCJlIggg6iCAN45n5mvkS6DX1I4ym9nt+Hk7x1FF7I8pj+ILdVjce12mihhm7wE94ysAwdNfyrG296/btoqXLjWj3XUQQOQJ9BqY2r1lpUUd23bWARIXka1OMIH0RHOBy8TqK9EehlzN2c8vCo82PZfEOM15ginVgpBkzzYSCee53pvgeGW7A7sknpy6anU/wDyo2PLGVDXD9Y6L9o7+k1GtFveYgdF0+Z3+UV69HRjpr4TBvdxiggAKCRsBJPKdZPWq/6+fhQW2BtpVhXpQoEVYUBRFUANWmqxVoqA2wuKa24dGKsNQRoRTe32OK0aLOIP0yf3V1ifpiP3bHqNJ5Ckc1asyje/cG2NwD2XKXFKsOR/MHmPEViKY4XixCi3dUXbQmFYwV/kfdOsbeFb2OEW709jdVW37O8cjeSv7rcunlWc6+8BSBUruxfA79sZntOF070Suu3eEitbHs9dKC4wFu2dmuMEHmAdT6CtZx8ko4LaFiAASToANSfAU1/Z8Pb7lztGddGKRlnmB5belZ2setgEWhN0yDd+rrH7ocpH0jrrsKVlprDuXsjLMgKNQijFdDRy3O7cVuTdw+Y1Q/8AsPUV01nirGZCNtJB6EaqfQgVhZ4gHAKKzEjWNFB5gsdN+k1i0nRTrmsbt9V0J1Ow1JPkBrVDYdvebKPqpofVzr8gK0tYZV90ATv1Pmdz61q2+AZdo7bDKOrat9kbep9KH7GCZaXI+tsPJdh8q6SKgq4+S0CgRWiWyTA3PStUwRaYIMdJ8dAY1Oh08KtpBnNRJqFagoCCpUir2rJYgASTyoClWmiyQYO40q64Y6TAnYcz5AAmlgzy0RV7tgqY0PPTUfOoLJiYMdeXzpYK1KOWtUw5InQDqdp6DqfKhCq3DESY6Tp8qBcnck+etaXcKVAJiD/957aEGs8tTYhDQitGtERIInaaoyxoZFCMxu3lXc+Q3J8gNT6Vn2jt7q5R1ff7AM/MitbWHVdhqdzzPmTqa0ArG4Ob9hB98lz0Pu/ZGnzmqWe5cZeTd9fuDj55T/Ua7YrjxwgBx9Ayf5To/wB2v9NGktynSRUqUK2UFQmi1VaqU2w51O2oIMmN94JrvTFqCFEBUUx8THQmd415akDlNKS0c6yXFBvdBbxHu/aOh9JrDSIx6r2wSQRMlQZlip3Y8gxggdM5PIVQJa7wlQDlEjlJksJ6bR0Anc0pSef/AM/vV5piKGN1LeUlYB2A3O8+pgan+9HhzqqkEwzysjdRpsPEn8Mc6WA1vZvldt+vTxo47E7HRxKyobKoAI31mCeU+A0883hWuYDMe7nICjvCFEQWHTQQPPwEriKFWgM7PZFQCQcojUkA6lj4xLfJDzIjVLVrQFgwHKY3zEnTTMQFA6TrtSnLUFTH3FHfirdsL3YzTuD84nlrAPRZ50cNcUZS4BCgwJBknkRv5+A8q4qlKA2GJUgFspYd/XbOTtA5Duz1ywPCZbRIJImACQYJ0kn+Y+7r8RPKlNSpiSho3ZxOkwO7nMbgBZ6DVvkBMGl9xgST4n/etUahVSoFRVq7sBwI5ADckiVnLvlJWfe8K3HA9ffH2f1VhakWUUkVVlBFOv8AgPxj7P6qqeBfH+H/AFq5plPN4FiAUO9s5fNd0P2SPUGuoGmT+zsXQQ47ykHu75TKn3vib51z4XgT3VDG7lU/RVIPqxYn5RWVqpbAX3sUq7mCdhux8gNazNx291Qo6vv9kf5kU+s+yqoO6wE793U+ZLSfWtf8O/GPs/qq5p8sHnDgxMuS5+L3R5KNBW808/w78Y+z+qj/AId+P8P6qqnFFEU1Aaef4c+P8P6qK+znx/h/VWvUQEYNEGnq+znx/h/VRHs58f4f1VPUQsQ0Zp7/AIa/ifh/VUb2b+P8P6qepECOaINOx7OfH+H9VQeznx/h/VT1EBMKINOv8OfxPw/qqD2b/ifh/VTOJBITUmnR9mv4n4f1UP8ADf8AE/D+qmaAmmiKcn2b/ifh/VRHs5/E/D+qmaB//9k="/>
          <p:cNvSpPr>
            <a:spLocks noChangeAspect="1" noChangeArrowheads="1"/>
          </p:cNvSpPr>
          <p:nvPr/>
        </p:nvSpPr>
        <p:spPr bwMode="auto">
          <a:xfrm>
            <a:off x="307975" y="-1638300"/>
            <a:ext cx="26098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Hierarchical Routing- Step 3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Step 3: Expand Boundary Path: (B</a:t>
            </a:r>
            <a:r>
              <a:rPr lang="en-US" altLang="en-US" sz="1800" kern="1200" baseline="-25000" dirty="0">
                <a:latin typeface="Tahoma" pitchFamily="34" charset="0"/>
                <a:cs typeface="+mn-cs"/>
              </a:rPr>
              <a:t>a1</a:t>
            </a: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,B</a:t>
            </a:r>
            <a:r>
              <a:rPr lang="en-US" altLang="en-US" sz="1800" kern="1200" baseline="-25000" dirty="0">
                <a:latin typeface="Tahoma" pitchFamily="34" charset="0"/>
                <a:cs typeface="+mn-cs"/>
              </a:rPr>
              <a:t>d</a:t>
            </a: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 -&gt; B</a:t>
            </a:r>
            <a:r>
              <a:rPr lang="en-US" altLang="en-US" sz="1800" kern="1200" baseline="-25000" dirty="0">
                <a:latin typeface="Tahoma" pitchFamily="34" charset="0"/>
                <a:cs typeface="+mn-cs"/>
              </a:rPr>
              <a:t>a1</a:t>
            </a: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Bd</a:t>
            </a:r>
            <a:r>
              <a:rPr lang="en-US" altLang="en-US" sz="1800" kern="1200" baseline="-25000" dirty="0">
                <a:latin typeface="Tahoma" pitchFamily="34" charset="0"/>
                <a:cs typeface="+mn-cs"/>
              </a:rPr>
              <a:t>a2</a:t>
            </a: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B</a:t>
            </a:r>
            <a:r>
              <a:rPr lang="en-US" altLang="en-US" sz="1800" kern="1200" baseline="-25000" dirty="0">
                <a:latin typeface="Tahoma" pitchFamily="34" charset="0"/>
                <a:cs typeface="+mn-cs"/>
              </a:rPr>
              <a:t>a3</a:t>
            </a: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B</a:t>
            </a:r>
            <a:r>
              <a:rPr lang="en-US" altLang="en-US" sz="1800" kern="1200" baseline="-25000" dirty="0">
                <a:latin typeface="Tahoma" pitchFamily="34" charset="0"/>
                <a:cs typeface="+mn-cs"/>
              </a:rPr>
              <a:t>da4</a:t>
            </a: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…</a:t>
            </a:r>
            <a:r>
              <a:rPr lang="en-US" altLang="en-US" sz="24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B</a:t>
            </a:r>
            <a:r>
              <a:rPr lang="en-US" altLang="en-US" sz="1800" kern="1200" baseline="-25000" dirty="0" err="1">
                <a:latin typeface="Tahoma" pitchFamily="34" charset="0"/>
                <a:cs typeface="+mn-cs"/>
              </a:rPr>
              <a:t>d</a:t>
            </a:r>
            <a:endParaRPr lang="en-US" altLang="en-US" sz="1800" kern="1200" baseline="-25000" dirty="0">
              <a:latin typeface="Tahoma" pitchFamily="34" charset="0"/>
              <a:cs typeface="+mn-cs"/>
            </a:endParaRP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Boundary Edge (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B</a:t>
            </a:r>
            <a:r>
              <a:rPr lang="en-US" altLang="en-US" sz="1800" kern="1200" baseline="-25000" dirty="0" err="1">
                <a:latin typeface="Tahoma" pitchFamily="34" charset="0"/>
                <a:cs typeface="+mn-cs"/>
              </a:rPr>
              <a:t>ij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,B</a:t>
            </a:r>
            <a:r>
              <a:rPr lang="en-US" altLang="en-US" sz="1800" kern="1200" baseline="-25000" dirty="0" err="1">
                <a:latin typeface="Tahoma" pitchFamily="34" charset="0"/>
                <a:cs typeface="+mn-cs"/>
              </a:rPr>
              <a:t>j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 -&gt;fragment path (B</a:t>
            </a:r>
            <a:r>
              <a:rPr lang="en-US" altLang="en-US" sz="1800" kern="1200" baseline="-25000" dirty="0">
                <a:latin typeface="Tahoma" pitchFamily="34" charset="0"/>
                <a:cs typeface="+mn-cs"/>
              </a:rPr>
              <a:t>i1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,N</a:t>
            </a:r>
            <a:r>
              <a:rPr lang="en-US" altLang="en-US" sz="1800" kern="1200" baseline="-25000" dirty="0">
                <a:latin typeface="Tahoma" pitchFamily="34" charset="0"/>
                <a:cs typeface="+mn-cs"/>
              </a:rPr>
              <a:t>1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</a:t>
            </a:r>
            <a:r>
              <a:rPr lang="en-US" altLang="en-US" sz="1800" kern="1200" baseline="-25000" dirty="0">
                <a:latin typeface="Tahoma" pitchFamily="34" charset="0"/>
                <a:cs typeface="+mn-cs"/>
              </a:rPr>
              <a:t>2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</a:t>
            </a:r>
            <a:r>
              <a:rPr lang="en-US" altLang="en-US" sz="1800" kern="1200" baseline="-25000" dirty="0">
                <a:latin typeface="Tahoma" pitchFamily="34" charset="0"/>
                <a:cs typeface="+mn-cs"/>
              </a:rPr>
              <a:t>3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…….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N</a:t>
            </a:r>
            <a:r>
              <a:rPr lang="en-US" altLang="en-US" sz="1800" kern="1200" baseline="-25000" dirty="0" err="1">
                <a:latin typeface="Tahoma" pitchFamily="34" charset="0"/>
                <a:cs typeface="+mn-cs"/>
              </a:rPr>
              <a:t>k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,B</a:t>
            </a:r>
            <a:r>
              <a:rPr lang="en-US" altLang="en-US" sz="1800" kern="1200" baseline="-25000" dirty="0" err="1">
                <a:latin typeface="Tahoma" pitchFamily="34" charset="0"/>
                <a:cs typeface="+mn-cs"/>
              </a:rPr>
              <a:t>j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  <a:p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338145" y="4195298"/>
            <a:ext cx="14050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 6.8(a)</a:t>
            </a:r>
          </a:p>
        </p:txBody>
      </p:sp>
      <p:pic>
        <p:nvPicPr>
          <p:cNvPr id="4098" name="Picture 2" descr="C:\Users\xuntang\Desktop\figure\41\4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386" y="2721678"/>
            <a:ext cx="4560848" cy="310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Which of the following is false? </a:t>
            </a:r>
          </a:p>
          <a:p>
            <a:pPr marL="0" indent="0">
              <a:buNone/>
            </a:pPr>
            <a:r>
              <a:rPr lang="en-US" sz="2400" dirty="0"/>
              <a:t>a) Hierarchical routing algorithms are Disk-based shortest </a:t>
            </a:r>
          </a:p>
          <a:p>
            <a:pPr marL="0" indent="0">
              <a:buNone/>
            </a:pPr>
            <a:r>
              <a:rPr lang="en-US" sz="2400" dirty="0"/>
              <a:t>    path algorithms</a:t>
            </a:r>
          </a:p>
          <a:p>
            <a:pPr marL="0" indent="0">
              <a:buNone/>
            </a:pPr>
            <a:r>
              <a:rPr lang="en-US" sz="2400" dirty="0"/>
              <a:t>b) Breadth first search and depth first search are both </a:t>
            </a:r>
          </a:p>
          <a:p>
            <a:pPr marL="0" indent="0">
              <a:buNone/>
            </a:pPr>
            <a:r>
              <a:rPr lang="en-US" sz="2400" dirty="0"/>
              <a:t>    connectivity query algorithms</a:t>
            </a:r>
          </a:p>
          <a:p>
            <a:pPr marL="0" indent="0">
              <a:buNone/>
            </a:pPr>
            <a:r>
              <a:rPr lang="en-US" sz="2400" dirty="0"/>
              <a:t>c) Best first algorithm is always faster than </a:t>
            </a:r>
            <a:r>
              <a:rPr lang="en-US" sz="2400" dirty="0" err="1"/>
              <a:t>Dijkstra’s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    algorithm</a:t>
            </a:r>
          </a:p>
          <a:p>
            <a:pPr marL="0" indent="0">
              <a:buNone/>
            </a:pPr>
            <a:r>
              <a:rPr lang="en-US" sz="2400" dirty="0"/>
              <a:t>d) None of the above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289914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Summary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Networks are a fast growing applications of SDBs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Networks are modeled as graphs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Graph queries, like shortest path, are transitive closure 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not supported in relational algebra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SQL features for transitive closure: CONNECT BY, WITH RECURSIVE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Graph Query Processing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Building blocks - connectivity, shortest paths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Strategies - Best first, 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Dijkstra’s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and Hierarchical routing 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Storage and access methods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Minimize CRR 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2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Networks &amp; Modern Society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05417"/>
            <a:ext cx="8610600" cy="624468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Transportation, Energy, Water, Communications, …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" t="13159" r="6576" b="3201"/>
          <a:stretch/>
        </p:blipFill>
        <p:spPr>
          <a:xfrm>
            <a:off x="457200" y="1926927"/>
            <a:ext cx="7955280" cy="3840480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 bwMode="auto">
          <a:xfrm>
            <a:off x="5163016" y="5062654"/>
            <a:ext cx="401444" cy="200722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" name="Left Arrow 7"/>
          <p:cNvSpPr/>
          <p:nvPr/>
        </p:nvSpPr>
        <p:spPr bwMode="auto">
          <a:xfrm>
            <a:off x="2115016" y="3847167"/>
            <a:ext cx="401444" cy="200722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" name="Left Arrow 8"/>
          <p:cNvSpPr/>
          <p:nvPr/>
        </p:nvSpPr>
        <p:spPr bwMode="auto">
          <a:xfrm>
            <a:off x="7419899" y="5062654"/>
            <a:ext cx="401444" cy="200722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" name="Left Arrow 9"/>
          <p:cNvSpPr/>
          <p:nvPr/>
        </p:nvSpPr>
        <p:spPr bwMode="auto">
          <a:xfrm>
            <a:off x="5293115" y="2706029"/>
            <a:ext cx="401444" cy="200722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191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D2D-2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4" charset="0"/>
            <a:ea typeface="ＭＳ Ｐゴシック" pitchFamily="-104" charset="-128"/>
            <a:cs typeface="ＭＳ Ｐゴシック" pitchFamily="-10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4" charset="0"/>
            <a:ea typeface="ＭＳ Ｐゴシック" pitchFamily="-104" charset="-128"/>
            <a:cs typeface="ＭＳ Ｐゴシック" pitchFamily="-10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D2D-2.pot</Template>
  <TotalTime>8269</TotalTime>
  <Words>3292</Words>
  <Application>Microsoft Office PowerPoint</Application>
  <PresentationFormat>On-screen Show (4:3)</PresentationFormat>
  <Paragraphs>758</Paragraphs>
  <Slides>82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9" baseType="lpstr">
      <vt:lpstr>Arial</vt:lpstr>
      <vt:lpstr>Calibri</vt:lpstr>
      <vt:lpstr>Microsoft Sans Serif</vt:lpstr>
      <vt:lpstr>Tahoma</vt:lpstr>
      <vt:lpstr>Times New Roman</vt:lpstr>
      <vt:lpstr>Times-Roman</vt:lpstr>
      <vt:lpstr>D2D-2</vt:lpstr>
      <vt:lpstr>Spatial Networks</vt:lpstr>
      <vt:lpstr>Outline</vt:lpstr>
      <vt:lpstr>Network</vt:lpstr>
      <vt:lpstr>Network</vt:lpstr>
      <vt:lpstr>Spatial Network</vt:lpstr>
      <vt:lpstr>Spatial Network</vt:lpstr>
      <vt:lpstr>Navigation Systems</vt:lpstr>
      <vt:lpstr>Location Based Services</vt:lpstr>
      <vt:lpstr>Spatial Networks &amp; Modern Society</vt:lpstr>
      <vt:lpstr>Limitations of Spatial Querying</vt:lpstr>
      <vt:lpstr>Spatial Network Analysis</vt:lpstr>
      <vt:lpstr>Outline</vt:lpstr>
      <vt:lpstr>Spatial Networks: Three Examples</vt:lpstr>
      <vt:lpstr>Spatial Network Query Example</vt:lpstr>
      <vt:lpstr>Railway Network &amp; Queries</vt:lpstr>
      <vt:lpstr>River Network &amp; Queries</vt:lpstr>
      <vt:lpstr>Spatial Networks: Three Examples</vt:lpstr>
      <vt:lpstr>Outline</vt:lpstr>
      <vt:lpstr>Data Models of Spatial Networks</vt:lpstr>
      <vt:lpstr>Modeling Roadmaps </vt:lpstr>
      <vt:lpstr>An Entity Relationship Diagram</vt:lpstr>
      <vt:lpstr>Graph Models</vt:lpstr>
      <vt:lpstr>A Graph Model of River Network</vt:lpstr>
      <vt:lpstr>Alternative Graph Models for Roadmaps</vt:lpstr>
      <vt:lpstr>Spatial Network vs Traditional Graphs</vt:lpstr>
      <vt:lpstr>Data Models of Spatial Networks</vt:lpstr>
      <vt:lpstr>Main Memory Data-Structures</vt:lpstr>
      <vt:lpstr>Disk-based Tables</vt:lpstr>
      <vt:lpstr>File-Structures: Partition Graph into Disk Blocks</vt:lpstr>
      <vt:lpstr>Graph Based Storage Methods</vt:lpstr>
      <vt:lpstr>Exercise: Graph Based Storage Methods</vt:lpstr>
      <vt:lpstr>Outline</vt:lpstr>
      <vt:lpstr>Data Models of Spatial Networks</vt:lpstr>
      <vt:lpstr>Query Processing for Spatial Networks</vt:lpstr>
      <vt:lpstr>Algorithms</vt:lpstr>
      <vt:lpstr>Algorithms for Connectivity Query</vt:lpstr>
      <vt:lpstr>Outline</vt:lpstr>
      <vt:lpstr>Shortest Path Algorithms</vt:lpstr>
      <vt:lpstr>Dijkstra’s vs. A*</vt:lpstr>
      <vt:lpstr>Dijkstra’s vs. A*</vt:lpstr>
      <vt:lpstr>Dijkstra’s vs. A*</vt:lpstr>
      <vt:lpstr>Dijkstra’s vs. A*</vt:lpstr>
      <vt:lpstr>Dijkstra’s vs. A*</vt:lpstr>
      <vt:lpstr>Dijkstra’s vs. A*</vt:lpstr>
      <vt:lpstr>Dijkstra’s vs. A*</vt:lpstr>
      <vt:lpstr>Dijkstra’s vs. A*</vt:lpstr>
      <vt:lpstr>Dijkstra’s vs. A*</vt:lpstr>
      <vt:lpstr>Shortest Path Algorithms</vt:lpstr>
      <vt:lpstr>Shortest Path Strategies - 3</vt:lpstr>
      <vt:lpstr>Shortest Path Strategies - 3 (Key Ideas)</vt:lpstr>
      <vt:lpstr>Shortest Path Strategies – 3 (Insight)</vt:lpstr>
      <vt:lpstr>End of required content.</vt:lpstr>
      <vt:lpstr>Outline</vt:lpstr>
      <vt:lpstr>Data Models of Spatial Networks</vt:lpstr>
      <vt:lpstr>Transitive Closure</vt:lpstr>
      <vt:lpstr>Transitive Closure - Example</vt:lpstr>
      <vt:lpstr>Limitations of Original SQL</vt:lpstr>
      <vt:lpstr>Supporting Graphs in SQL</vt:lpstr>
      <vt:lpstr>Outline</vt:lpstr>
      <vt:lpstr>Querying Graphs: Overview</vt:lpstr>
      <vt:lpstr>CONNECT BY : Input, Output</vt:lpstr>
      <vt:lpstr>Directed Edges: Tabular Representation </vt:lpstr>
      <vt:lpstr>CONNECT BY– PRIOR - START WITH</vt:lpstr>
      <vt:lpstr>CONNECT BY– PRIOR - START WITH</vt:lpstr>
      <vt:lpstr>Execution Trace – Step 1</vt:lpstr>
      <vt:lpstr>Execution Trace – Step 2.</vt:lpstr>
      <vt:lpstr>Outline</vt:lpstr>
      <vt:lpstr>Learning Objectives</vt:lpstr>
      <vt:lpstr>Querying Graphs: Overview</vt:lpstr>
      <vt:lpstr>WITH RECURSIVE: Input, Output</vt:lpstr>
      <vt:lpstr>Syntax of WITH RECURSIVE Statement</vt:lpstr>
      <vt:lpstr>Example Input and Output</vt:lpstr>
      <vt:lpstr>SQL3 Recursion Example - Meaning</vt:lpstr>
      <vt:lpstr>Quiz</vt:lpstr>
      <vt:lpstr>Outline</vt:lpstr>
      <vt:lpstr>Shortest Path Strategies – 3 (Illustration of the Algorithm)</vt:lpstr>
      <vt:lpstr>Hierarchical Routing Algorithm-Step 1</vt:lpstr>
      <vt:lpstr>Hierarchical Routing- Step 2</vt:lpstr>
      <vt:lpstr>Hierarchical Routing- Step 2 Result</vt:lpstr>
      <vt:lpstr>Hierarchical Routing- Step 3</vt:lpstr>
      <vt:lpstr>Quiz</vt:lpstr>
      <vt:lpstr>Summary</vt:lpstr>
    </vt:vector>
  </TitlesOfParts>
  <Company>U of MN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oitadmin</dc:creator>
  <cp:lastModifiedBy>Amr Magdy</cp:lastModifiedBy>
  <cp:revision>1651</cp:revision>
  <dcterms:created xsi:type="dcterms:W3CDTF">2014-06-17T15:17:15Z</dcterms:created>
  <dcterms:modified xsi:type="dcterms:W3CDTF">2021-10-21T08:51:12Z</dcterms:modified>
</cp:coreProperties>
</file>