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464" r:id="rId2"/>
    <p:sldId id="256" r:id="rId3"/>
    <p:sldId id="264" r:id="rId4"/>
    <p:sldId id="429" r:id="rId5"/>
    <p:sldId id="430" r:id="rId6"/>
    <p:sldId id="431" r:id="rId7"/>
    <p:sldId id="268" r:id="rId8"/>
    <p:sldId id="433" r:id="rId9"/>
    <p:sldId id="298" r:id="rId10"/>
    <p:sldId id="441" r:id="rId11"/>
    <p:sldId id="442" r:id="rId12"/>
    <p:sldId id="443" r:id="rId13"/>
    <p:sldId id="440" r:id="rId14"/>
    <p:sldId id="444" r:id="rId15"/>
    <p:sldId id="257" r:id="rId16"/>
    <p:sldId id="450" r:id="rId17"/>
    <p:sldId id="259" r:id="rId18"/>
    <p:sldId id="446" r:id="rId19"/>
    <p:sldId id="449" r:id="rId20"/>
    <p:sldId id="451" r:id="rId21"/>
    <p:sldId id="447" r:id="rId22"/>
    <p:sldId id="448" r:id="rId23"/>
    <p:sldId id="455" r:id="rId24"/>
    <p:sldId id="457" r:id="rId25"/>
    <p:sldId id="458" r:id="rId26"/>
    <p:sldId id="258" r:id="rId27"/>
    <p:sldId id="445" r:id="rId28"/>
    <p:sldId id="459" r:id="rId29"/>
    <p:sldId id="452" r:id="rId30"/>
    <p:sldId id="463" r:id="rId31"/>
    <p:sldId id="453" r:id="rId32"/>
    <p:sldId id="454" r:id="rId33"/>
    <p:sldId id="460" r:id="rId34"/>
    <p:sldId id="461" r:id="rId35"/>
    <p:sldId id="456" r:id="rId36"/>
    <p:sldId id="462" r:id="rId37"/>
    <p:sldId id="26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CC66"/>
    <a:srgbClr val="0000FF"/>
    <a:srgbClr val="2D6CC0"/>
    <a:srgbClr val="008B00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83" autoAdjust="0"/>
  </p:normalViewPr>
  <p:slideViewPr>
    <p:cSldViewPr>
      <p:cViewPr varScale="1">
        <p:scale>
          <a:sx n="83" d="100"/>
          <a:sy n="83" d="100"/>
        </p:scale>
        <p:origin x="1442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7439A-480C-4677-AB51-B8529C7DCF4D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7F911-C855-419D-9BD5-B0BC6DDC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924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E5F2C-1CCC-4672-BA24-7CAFA89DC310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3D366-07D4-448A-8905-E1637B8B2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18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2" name="Picture 42" descr="big_logo_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1219200"/>
            <a:ext cx="7315200" cy="20574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7315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200">
                <a:solidFill>
                  <a:srgbClr val="2D6CC0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0E1E7E-3804-4E54-9E44-05A1E2FA0C09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>
            <a:off x="1143000" y="3429000"/>
            <a:ext cx="0" cy="2895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CA28C-989D-4A3D-9570-7819E6C65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95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7ABE5-62FF-461B-AF59-7A0AC3D78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22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gradFill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84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5B5-9A70-47D3-9276-A1ED311BE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20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A124C-0F15-4FC1-AD60-E16DBAE97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15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CE503-0496-49C5-8BD2-C829CAF84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54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5EAC7-6A52-466A-9AEC-10AD6F219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3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5A8B6-CDE7-405A-893A-C041F47B2B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8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40F0-7233-4A7F-BFC9-46ED43961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9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DCFCA-8DA6-419C-BD13-B941B401C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93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EECC4-1792-4875-BE4D-D9B86D9E8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12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" name="Picture 41" descr="small_logo_in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0"/>
            <a:ext cx="1323975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DD51E08-DC41-4A7F-B625-5A5716D69D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Blip>
          <a:blip r:embed="rId15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Blip>
          <a:blip r:embed="rId17"/>
        </a:buBlip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16"/>
        </a:buBlip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kIID5FDi2J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mapd.com/demos/tweetmap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mapd.com/demos/census/#/dashboard?_k=uh03o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u76ww3NJFg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JFSSET0Di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IID5FDi2J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9509CF-78F2-4D10-80FB-2B7B39A0DCD0}"/>
              </a:ext>
            </a:extLst>
          </p:cNvPr>
          <p:cNvSpPr/>
          <p:nvPr/>
        </p:nvSpPr>
        <p:spPr>
          <a:xfrm>
            <a:off x="0" y="0"/>
            <a:ext cx="214195" cy="6858000"/>
          </a:xfrm>
          <a:prstGeom prst="rect">
            <a:avLst/>
          </a:prstGeom>
          <a:solidFill>
            <a:srgbClr val="E3E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C9E00-00E7-49F4-9E1F-0E7D9FF1F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177" y="70339"/>
            <a:ext cx="1573823" cy="1293881"/>
          </a:xfrm>
          <a:prstGeom prst="rect">
            <a:avLst/>
          </a:prstGeom>
        </p:spPr>
      </p:pic>
      <p:pic>
        <p:nvPicPr>
          <p:cNvPr id="5" name="Picture 4" descr="A picture containing aircraft, umbrella&#10;&#10;Description automatically generated">
            <a:extLst>
              <a:ext uri="{FF2B5EF4-FFF2-40B4-BE49-F238E27FC236}">
                <a16:creationId xmlns:a16="http://schemas.microsoft.com/office/drawing/2014/main" id="{691FD9E9-CE28-49DC-82F4-743F8F62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5" y="5227"/>
            <a:ext cx="7558205" cy="68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 3D globe on a flat 2D plane</a:t>
            </a:r>
          </a:p>
          <a:p>
            <a:pPr lvl="1"/>
            <a:r>
              <a:rPr lang="en-US" dirty="0">
                <a:hlinkClick r:id="rId2"/>
              </a:rPr>
              <a:t>https://www.youtube.com/watch?v=kIID5FDi2JQ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2" descr="https://1wusz1l7dx227nr7mlgvjn14-wpengine.netdna-ssl.com/wp-content/uploads/2014/10/peters-projection-comparison-world-map-759-1.jpg">
            <a:extLst>
              <a:ext uri="{FF2B5EF4-FFF2-40B4-BE49-F238E27FC236}">
                <a16:creationId xmlns:a16="http://schemas.microsoft.com/office/drawing/2014/main" id="{315EB09D-DC87-4103-BC4E-2AA49BCCA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2189"/>
            <a:ext cx="6705600" cy="42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2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4" descr="http://upload.wikimedia.org/wikipedia/commons/thumb/2/23/PtolemyWorldMap.jpg/525px-PtolemyWorldMap.jpg">
            <a:extLst>
              <a:ext uri="{FF2B5EF4-FFF2-40B4-BE49-F238E27FC236}">
                <a16:creationId xmlns:a16="http://schemas.microsoft.com/office/drawing/2014/main" id="{824FDCAD-13E9-4C9B-921C-85E1032F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40" y="1143000"/>
            <a:ext cx="6787960" cy="46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Al-Idrisi's world map.JPG">
            <a:extLst>
              <a:ext uri="{FF2B5EF4-FFF2-40B4-BE49-F238E27FC236}">
                <a16:creationId xmlns:a16="http://schemas.microsoft.com/office/drawing/2014/main" id="{B7091752-3669-45AD-A711-40046659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3748043" cy="38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65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4" descr="http://upload.wikimedia.org/wikipedia/commons/thumb/2/23/PtolemyWorldMap.jpg/525px-PtolemyWorldMap.jpg">
            <a:extLst>
              <a:ext uri="{FF2B5EF4-FFF2-40B4-BE49-F238E27FC236}">
                <a16:creationId xmlns:a16="http://schemas.microsoft.com/office/drawing/2014/main" id="{824FDCAD-13E9-4C9B-921C-85E1032F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40" y="1143000"/>
            <a:ext cx="6787960" cy="46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Al-Idrisi's world map.JPG">
            <a:extLst>
              <a:ext uri="{FF2B5EF4-FFF2-40B4-BE49-F238E27FC236}">
                <a16:creationId xmlns:a16="http://schemas.microsoft.com/office/drawing/2014/main" id="{B7091752-3669-45AD-A711-40046659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3748043" cy="38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355E3-325A-44D0-8682-3BABA9BB2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56060"/>
            <a:ext cx="8001000" cy="57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2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" name="Picture 5" descr="picture2.png">
            <a:extLst>
              <a:ext uri="{FF2B5EF4-FFF2-40B4-BE49-F238E27FC236}">
                <a16:creationId xmlns:a16="http://schemas.microsoft.com/office/drawing/2014/main" id="{B4C8B38A-AADB-4874-B3DB-7575BE82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1"/>
          <a:stretch/>
        </p:blipFill>
        <p:spPr>
          <a:xfrm>
            <a:off x="76200" y="993565"/>
            <a:ext cx="5103690" cy="2927710"/>
          </a:xfrm>
          <a:prstGeom prst="rect">
            <a:avLst/>
          </a:prstGeom>
        </p:spPr>
      </p:pic>
      <p:pic>
        <p:nvPicPr>
          <p:cNvPr id="8" name="Picture 7" descr="6a00d8341c4eab53ef01348967f26d970c-800wi.jpg">
            <a:extLst>
              <a:ext uri="{FF2B5EF4-FFF2-40B4-BE49-F238E27FC236}">
                <a16:creationId xmlns:a16="http://schemas.microsoft.com/office/drawing/2014/main" id="{CBFDE82C-009F-45DA-86E3-38C8E481E0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0" y="2164910"/>
            <a:ext cx="1389270" cy="682727"/>
          </a:xfrm>
          <a:prstGeom prst="rect">
            <a:avLst/>
          </a:prstGeom>
        </p:spPr>
      </p:pic>
      <p:pic>
        <p:nvPicPr>
          <p:cNvPr id="9" name="Picture 8" descr="N-Korea-2.jpg">
            <a:extLst>
              <a:ext uri="{FF2B5EF4-FFF2-40B4-BE49-F238E27FC236}">
                <a16:creationId xmlns:a16="http://schemas.microsoft.com/office/drawing/2014/main" id="{3957C9D2-3949-4DD9-A274-4810D57AAB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031"/>
            <a:ext cx="2057400" cy="27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Picture 5" descr="picture2.png">
            <a:extLst>
              <a:ext uri="{FF2B5EF4-FFF2-40B4-BE49-F238E27FC236}">
                <a16:creationId xmlns:a16="http://schemas.microsoft.com/office/drawing/2014/main" id="{B4C8B38A-AADB-4874-B3DB-7575BE82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1"/>
          <a:stretch/>
        </p:blipFill>
        <p:spPr>
          <a:xfrm>
            <a:off x="76200" y="993565"/>
            <a:ext cx="5103690" cy="2927710"/>
          </a:xfrm>
          <a:prstGeom prst="rect">
            <a:avLst/>
          </a:prstGeom>
        </p:spPr>
      </p:pic>
      <p:pic>
        <p:nvPicPr>
          <p:cNvPr id="7" name="Picture 6" descr="picture3.png">
            <a:extLst>
              <a:ext uri="{FF2B5EF4-FFF2-40B4-BE49-F238E27FC236}">
                <a16:creationId xmlns:a16="http://schemas.microsoft.com/office/drawing/2014/main" id="{EDE7E44D-7181-4D0C-9EF1-87C2FA1CC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2621" r="2054" b="32428"/>
          <a:stretch/>
        </p:blipFill>
        <p:spPr>
          <a:xfrm>
            <a:off x="3924300" y="3869546"/>
            <a:ext cx="5029200" cy="2931304"/>
          </a:xfrm>
          <a:prstGeom prst="rect">
            <a:avLst/>
          </a:prstGeom>
        </p:spPr>
      </p:pic>
      <p:pic>
        <p:nvPicPr>
          <p:cNvPr id="8" name="Picture 7" descr="6a00d8341c4eab53ef01348967f26d970c-800wi.jpg">
            <a:extLst>
              <a:ext uri="{FF2B5EF4-FFF2-40B4-BE49-F238E27FC236}">
                <a16:creationId xmlns:a16="http://schemas.microsoft.com/office/drawing/2014/main" id="{CBFDE82C-009F-45DA-86E3-38C8E481E0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0" y="2164910"/>
            <a:ext cx="1389270" cy="682727"/>
          </a:xfrm>
          <a:prstGeom prst="rect">
            <a:avLst/>
          </a:prstGeom>
        </p:spPr>
      </p:pic>
      <p:pic>
        <p:nvPicPr>
          <p:cNvPr id="9" name="Picture 8" descr="N-Korea-2.jpg">
            <a:extLst>
              <a:ext uri="{FF2B5EF4-FFF2-40B4-BE49-F238E27FC236}">
                <a16:creationId xmlns:a16="http://schemas.microsoft.com/office/drawing/2014/main" id="{3957C9D2-3949-4DD9-A274-4810D57AAB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031"/>
            <a:ext cx="2057400" cy="2716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4A19F4-7D3B-40A9-BD77-F870762B4C32}"/>
              </a:ext>
            </a:extLst>
          </p:cNvPr>
          <p:cNvSpPr txBox="1"/>
          <p:nvPr/>
        </p:nvSpPr>
        <p:spPr>
          <a:xfrm>
            <a:off x="2016088" y="3895144"/>
            <a:ext cx="80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646A48-4854-4E31-8E14-C7001506CF9F}"/>
              </a:ext>
            </a:extLst>
          </p:cNvPr>
          <p:cNvSpPr txBox="1"/>
          <p:nvPr/>
        </p:nvSpPr>
        <p:spPr>
          <a:xfrm>
            <a:off x="6046785" y="3507893"/>
            <a:ext cx="1012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152950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6425-0EAD-4EA5-8C71-BA75EE68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BCBEA-BD7A-46FE-BDF2-0DFBAE6F4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visualization?</a:t>
            </a:r>
          </a:p>
          <a:p>
            <a:pPr lvl="1"/>
            <a:r>
              <a:rPr lang="en-US" dirty="0"/>
              <a:t>Get insights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Come up with hypotheses</a:t>
            </a:r>
          </a:p>
          <a:p>
            <a:pPr lvl="1"/>
            <a:r>
              <a:rPr lang="en-US" dirty="0"/>
              <a:t>Detect the expected, and discover the unexpected ®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4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6425-0EAD-4EA5-8C71-BA75EE68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BCBEA-BD7A-46FE-BDF2-0DFBAE6F4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visualization?</a:t>
            </a:r>
          </a:p>
          <a:p>
            <a:pPr lvl="1"/>
            <a:r>
              <a:rPr lang="en-US" dirty="0"/>
              <a:t>Get insights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Come up with hypotheses</a:t>
            </a:r>
          </a:p>
          <a:p>
            <a:pPr lvl="1"/>
            <a:r>
              <a:rPr lang="en-US" dirty="0"/>
              <a:t>Detect the expected, and discover the unexpected ®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6FBC0-17ED-4142-B038-1F08CE66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8" y="2819400"/>
            <a:ext cx="7778750" cy="39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8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026D-1EA6-47C6-9691-D193E9D8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2E55-71DC-4133-B3EB-6607AC85A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</a:t>
            </a:r>
          </a:p>
          <a:p>
            <a:pPr lvl="1"/>
            <a:r>
              <a:rPr lang="en-US" dirty="0"/>
              <a:t>With all map applications throughout history</a:t>
            </a:r>
          </a:p>
          <a:p>
            <a:r>
              <a:rPr lang="en-US" dirty="0"/>
              <a:t>Decision making</a:t>
            </a:r>
          </a:p>
          <a:p>
            <a:pPr lvl="1"/>
            <a:r>
              <a:rPr lang="en-US" dirty="0"/>
              <a:t>E.g., disease outbreaks, crimes,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Real-time monitoring</a:t>
            </a:r>
          </a:p>
          <a:p>
            <a:pPr lvl="1"/>
            <a:r>
              <a:rPr lang="en-US" dirty="0"/>
              <a:t>E.g., traffic, security,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Scientific analysis</a:t>
            </a:r>
          </a:p>
          <a:p>
            <a:pPr lvl="1"/>
            <a:r>
              <a:rPr lang="en-US" dirty="0"/>
              <a:t>E.g., climate change, vegetation analysis,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2474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678B-7476-421E-A58B-A0621BCB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39C34-0ABE-4EBD-B84E-0D5E989C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elements</a:t>
            </a:r>
          </a:p>
          <a:p>
            <a:pPr lvl="1"/>
            <a:r>
              <a:rPr lang="en-US" dirty="0"/>
              <a:t>Data: what to visualize?</a:t>
            </a:r>
          </a:p>
          <a:p>
            <a:pPr lvl="1"/>
            <a:r>
              <a:rPr lang="en-US" dirty="0"/>
              <a:t>Location: where to put data?</a:t>
            </a:r>
          </a:p>
          <a:p>
            <a:pPr lvl="1"/>
            <a:r>
              <a:rPr lang="en-US" dirty="0"/>
              <a:t>Visualization scheme: how to visualize?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57B6-7159-40B4-9D46-4028172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9371-5C37-4E46-9FAC-A43E84F3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46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678B-7476-421E-A58B-A0621BCB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39C34-0ABE-4EBD-B84E-0D5E989C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elements</a:t>
            </a:r>
          </a:p>
          <a:p>
            <a:pPr lvl="1"/>
            <a:r>
              <a:rPr lang="en-US" dirty="0"/>
              <a:t>Data: what to visualize?</a:t>
            </a:r>
          </a:p>
          <a:p>
            <a:pPr lvl="1"/>
            <a:r>
              <a:rPr lang="en-US" dirty="0"/>
              <a:t>Location: where to put data?</a:t>
            </a:r>
          </a:p>
          <a:p>
            <a:pPr lvl="1"/>
            <a:r>
              <a:rPr lang="en-US" dirty="0"/>
              <a:t>Visualization scheme: how to visualize?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57B6-7159-40B4-9D46-4028172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9371-5C37-4E46-9FAC-A43E84F3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3FCED-D437-4046-A125-924AF3C8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33688"/>
            <a:ext cx="3381763" cy="18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6B016-A410-4483-BED4-C9A16716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97232"/>
            <a:ext cx="3381763" cy="179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9C8D7-DFAF-4ED6-A65F-35AACA009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820" y="3324183"/>
            <a:ext cx="5410200" cy="277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948" y="228600"/>
            <a:ext cx="9081052" cy="3581400"/>
          </a:xfrm>
        </p:spPr>
        <p:txBody>
          <a:bodyPr/>
          <a:lstStyle/>
          <a:p>
            <a:pPr algn="ctr"/>
            <a:r>
              <a:rPr lang="en-US" sz="4000" dirty="0"/>
              <a:t>CS225: Spatial Computing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Geovisualization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678B-7476-421E-A58B-A0621BCB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39C34-0ABE-4EBD-B84E-0D5E989C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elements</a:t>
            </a:r>
          </a:p>
          <a:p>
            <a:pPr lvl="1"/>
            <a:r>
              <a:rPr lang="en-US" dirty="0"/>
              <a:t>Data: what to visualize?</a:t>
            </a:r>
          </a:p>
          <a:p>
            <a:pPr lvl="1"/>
            <a:r>
              <a:rPr lang="en-US" dirty="0"/>
              <a:t>Location: where to put data?</a:t>
            </a:r>
          </a:p>
          <a:p>
            <a:pPr lvl="1"/>
            <a:r>
              <a:rPr lang="en-US" dirty="0"/>
              <a:t>Visualization scheme: how to visualize?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57B6-7159-40B4-9D46-4028172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9371-5C37-4E46-9FAC-A43E84F3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3FCED-D437-4046-A125-924AF3C8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33688"/>
            <a:ext cx="3381763" cy="18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6B016-A410-4483-BED4-C9A16716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97232"/>
            <a:ext cx="3381763" cy="179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9C8D7-DFAF-4ED6-A65F-35AACA009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820" y="3324183"/>
            <a:ext cx="5410200" cy="2771817"/>
          </a:xfrm>
          <a:prstGeom prst="rect">
            <a:avLst/>
          </a:prstGeom>
        </p:spPr>
      </p:pic>
      <p:pic>
        <p:nvPicPr>
          <p:cNvPr id="10" name="Picture 2" descr="Image result for tufte visualization book">
            <a:extLst>
              <a:ext uri="{FF2B5EF4-FFF2-40B4-BE49-F238E27FC236}">
                <a16:creationId xmlns:a16="http://schemas.microsoft.com/office/drawing/2014/main" id="{7562E0A1-E285-49A8-BD3A-B3D72B49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18" y="990600"/>
            <a:ext cx="2101153" cy="26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5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754F-5D58-4C30-B8D8-08CE61FA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BEAE-1A1E-44A9-9A5B-A5C3CD77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MapD</a:t>
            </a:r>
            <a:r>
              <a:rPr lang="en-US" dirty="0"/>
              <a:t> interactive demos</a:t>
            </a:r>
          </a:p>
          <a:p>
            <a:pPr lvl="1"/>
            <a:r>
              <a:rPr lang="en-US" dirty="0"/>
              <a:t>Tweet map: </a:t>
            </a:r>
            <a:r>
              <a:rPr lang="en-US" dirty="0">
                <a:hlinkClick r:id="rId2"/>
              </a:rPr>
              <a:t>https://www.mapd.com/demos/tweetmap/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E8C35-A8BF-42FE-88A4-9AECC2A7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96245-6073-46E4-AFD7-0820FEDC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5CD28-650F-484C-972C-4AF4DA1E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1" r="1645" b="4825"/>
          <a:stretch/>
        </p:blipFill>
        <p:spPr>
          <a:xfrm>
            <a:off x="91683" y="2057400"/>
            <a:ext cx="89936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754F-5D58-4C30-B8D8-08CE61FA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BEAE-1A1E-44A9-9A5B-A5C3CD77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MapD</a:t>
            </a:r>
            <a:r>
              <a:rPr lang="en-US" dirty="0"/>
              <a:t> interactive demos</a:t>
            </a:r>
          </a:p>
          <a:p>
            <a:pPr lvl="1"/>
            <a:r>
              <a:rPr lang="en-US" dirty="0"/>
              <a:t>US Census: </a:t>
            </a:r>
            <a:r>
              <a:rPr lang="en-US" dirty="0">
                <a:hlinkClick r:id="rId2"/>
              </a:rPr>
              <a:t>https://www.mapd.com/demos/census/#/dashboard?_k=uh03oy</a:t>
            </a:r>
            <a:r>
              <a:rPr lang="en-US" dirty="0"/>
              <a:t>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E8C35-A8BF-42FE-88A4-9AECC2A7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96245-6073-46E4-AFD7-0820FEDC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81376-AADC-4CEF-9A45-0EDBF458A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r="1645" b="5555"/>
          <a:stretch/>
        </p:blipFill>
        <p:spPr>
          <a:xfrm>
            <a:off x="91683" y="2438400"/>
            <a:ext cx="89936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7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119-6AF9-4051-8148-E4D43720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A0E0-1B32-44E7-8E16-FE1ECD18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 and Zoom (in interactive views)</a:t>
            </a:r>
            <a:endParaRPr lang="ar-EG" dirty="0"/>
          </a:p>
          <a:p>
            <a:pPr lvl="1"/>
            <a:r>
              <a:rPr lang="en-US" dirty="0"/>
              <a:t>Pan: change your data focus on same spatial view level</a:t>
            </a:r>
          </a:p>
          <a:p>
            <a:pPr lvl="1"/>
            <a:r>
              <a:rPr lang="en-US" dirty="0"/>
              <a:t>Zoom: change your spatial view level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B869C-0BC5-45F2-8AD8-2C2EC3DA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6E4EF-41FE-4180-BD0D-FCE4C1C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46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119-6AF9-4051-8148-E4D43720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A0E0-1B32-44E7-8E16-FE1ECD18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 and Zoom (in interactive views)</a:t>
            </a:r>
            <a:endParaRPr lang="ar-EG" dirty="0"/>
          </a:p>
          <a:p>
            <a:pPr lvl="1"/>
            <a:r>
              <a:rPr lang="en-US" dirty="0"/>
              <a:t>Pan: change your data focus on same spatial view level</a:t>
            </a:r>
          </a:p>
          <a:p>
            <a:pPr lvl="1"/>
            <a:r>
              <a:rPr lang="en-US" dirty="0"/>
              <a:t>Zoom: change your spatial view level</a:t>
            </a:r>
          </a:p>
          <a:p>
            <a:endParaRPr lang="en-US" dirty="0"/>
          </a:p>
          <a:p>
            <a:r>
              <a:rPr lang="en-US" dirty="0"/>
              <a:t>Linking and Brushing (in multiple views)</a:t>
            </a:r>
          </a:p>
          <a:p>
            <a:pPr lvl="1"/>
            <a:r>
              <a:rPr lang="en-US" dirty="0"/>
              <a:t>Linking: highlight certain part of data in all views</a:t>
            </a:r>
          </a:p>
          <a:p>
            <a:pPr lvl="1"/>
            <a:r>
              <a:rPr lang="en-US" dirty="0"/>
              <a:t>Brushing: dynamic linking (linking + panning)</a:t>
            </a:r>
          </a:p>
          <a:p>
            <a:pPr lvl="1"/>
            <a:r>
              <a:rPr lang="en-US" dirty="0"/>
              <a:t>This happens when you have multiple distinct views, e.g., a map, a table, and a graph, or a set of temporally partitioned views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B869C-0BC5-45F2-8AD8-2C2EC3DA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6E4EF-41FE-4180-BD0D-FCE4C1C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478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119-6AF9-4051-8148-E4D43720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A0E0-1B32-44E7-8E16-FE1ECD18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 and Zoom (in interactive views)</a:t>
            </a:r>
            <a:endParaRPr lang="ar-EG" dirty="0"/>
          </a:p>
          <a:p>
            <a:pPr lvl="1"/>
            <a:r>
              <a:rPr lang="en-US" dirty="0"/>
              <a:t>Pan: change your data focus on same spatial view level</a:t>
            </a:r>
          </a:p>
          <a:p>
            <a:pPr lvl="1"/>
            <a:r>
              <a:rPr lang="en-US" dirty="0"/>
              <a:t>Zoom: change your spatial view level</a:t>
            </a:r>
          </a:p>
          <a:p>
            <a:endParaRPr lang="en-US" dirty="0"/>
          </a:p>
          <a:p>
            <a:r>
              <a:rPr lang="en-US" dirty="0"/>
              <a:t>Linking and Brushing (in multiple views)</a:t>
            </a:r>
          </a:p>
          <a:p>
            <a:pPr lvl="1"/>
            <a:r>
              <a:rPr lang="en-US" dirty="0"/>
              <a:t>Linking: highlight certain part of data in all views</a:t>
            </a:r>
          </a:p>
          <a:p>
            <a:pPr lvl="1"/>
            <a:r>
              <a:rPr lang="en-US" dirty="0"/>
              <a:t>Brushing: dynamic linking (linking + panning)</a:t>
            </a:r>
          </a:p>
          <a:p>
            <a:pPr lvl="1"/>
            <a:r>
              <a:rPr lang="en-US" dirty="0"/>
              <a:t>This happens when you have multiple distinct views, e.g., a map, a table, and a graph, or a set of temporally partitioned views</a:t>
            </a:r>
          </a:p>
          <a:p>
            <a:pPr lvl="1"/>
            <a:endParaRPr lang="en-US" dirty="0"/>
          </a:p>
          <a:p>
            <a:r>
              <a:rPr lang="en-US" dirty="0"/>
              <a:t>Specification of interactive visualization</a:t>
            </a:r>
          </a:p>
          <a:p>
            <a:pPr lvl="1"/>
            <a:r>
              <a:rPr lang="en-US" dirty="0"/>
              <a:t>200 </a:t>
            </a:r>
            <a:r>
              <a:rPr lang="en-US" dirty="0" err="1"/>
              <a:t>ms</a:t>
            </a:r>
            <a:r>
              <a:rPr lang="en-US" dirty="0"/>
              <a:t> response time (controversial)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B869C-0BC5-45F2-8AD8-2C2EC3DA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6E4EF-41FE-4180-BD0D-FCE4C1C3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14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E97A-9E1A-4F28-AED2-478ADD27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in 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330A6-42E7-4FED-BCCA-CE8C486B9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https://www.youtube.com/watch?v=u76ww3NJFgE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7E612-7183-434E-988B-CFC7A8E8A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26" b="20371"/>
          <a:stretch/>
        </p:blipFill>
        <p:spPr>
          <a:xfrm>
            <a:off x="0" y="2133600"/>
            <a:ext cx="9144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0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8E07-C325-42E2-9E36-588CB289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Spatial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9AC-AE75-4873-A69D-B9C914D5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challenges come with big volume data</a:t>
            </a:r>
          </a:p>
          <a:p>
            <a:pPr lvl="1"/>
            <a:r>
              <a:rPr lang="en-US" dirty="0"/>
              <a:t>How to put data on the map?</a:t>
            </a:r>
          </a:p>
          <a:p>
            <a:pPr lvl="1"/>
            <a:r>
              <a:rPr lang="en-US" dirty="0"/>
              <a:t>How to aggregate large data?</a:t>
            </a:r>
          </a:p>
          <a:p>
            <a:pPr lvl="1"/>
            <a:r>
              <a:rPr lang="en-US" dirty="0"/>
              <a:t>How to process large data?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3AF22-E76B-417A-8560-1B5C8BFD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1A626-9C8E-44B5-B4C5-7029770D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2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8E07-C325-42E2-9E36-588CB289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Spatial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9AC-AE75-4873-A69D-B9C914D5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challenges come with big volume data</a:t>
            </a:r>
          </a:p>
          <a:p>
            <a:pPr lvl="1"/>
            <a:r>
              <a:rPr lang="en-US" dirty="0"/>
              <a:t>How to put data on the map?</a:t>
            </a:r>
          </a:p>
          <a:p>
            <a:pPr lvl="1"/>
            <a:r>
              <a:rPr lang="en-US" dirty="0"/>
              <a:t>How to aggregate large data?</a:t>
            </a:r>
          </a:p>
          <a:p>
            <a:pPr lvl="1"/>
            <a:r>
              <a:rPr lang="en-US" dirty="0"/>
              <a:t>How to process large data?</a:t>
            </a:r>
          </a:p>
          <a:p>
            <a:pPr lvl="1"/>
            <a:endParaRPr lang="en-US" dirty="0"/>
          </a:p>
          <a:p>
            <a:r>
              <a:rPr lang="en-US" dirty="0"/>
              <a:t>High velocity</a:t>
            </a:r>
          </a:p>
          <a:p>
            <a:pPr lvl="1"/>
            <a:r>
              <a:rPr lang="en-US" dirty="0"/>
              <a:t>High velocity data visualization exploits pre-materialization</a:t>
            </a:r>
          </a:p>
          <a:p>
            <a:pPr lvl="1"/>
            <a:r>
              <a:rPr lang="en-US" dirty="0"/>
              <a:t>Still active research is on-going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3AF22-E76B-417A-8560-1B5C8BFD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1A626-9C8E-44B5-B4C5-7029770D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086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take human perception into account (orientation)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7" name="Picture 2" descr="Image result for world map">
            <a:extLst>
              <a:ext uri="{FF2B5EF4-FFF2-40B4-BE49-F238E27FC236}">
                <a16:creationId xmlns:a16="http://schemas.microsoft.com/office/drawing/2014/main" id="{32C01FBA-5E35-4F86-8785-D1B4B37B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06037"/>
            <a:ext cx="493617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7FA21-52A3-4E60-8E6F-EF89E8D5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70665"/>
            <a:ext cx="4876800" cy="35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F364-F857-400C-8AED-45DAB28E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923D-1DCA-4027-8CDE-E3CCBEA2E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Styles &amp; Personality Types: Visual, Auditory, Kinesthetic</a:t>
            </a:r>
          </a:p>
        </p:txBody>
      </p:sp>
      <p:pic>
        <p:nvPicPr>
          <p:cNvPr id="1026" name="Picture 2" descr="learning styles auditory, visual, kinesthetic">
            <a:extLst>
              <a:ext uri="{FF2B5EF4-FFF2-40B4-BE49-F238E27FC236}">
                <a16:creationId xmlns:a16="http://schemas.microsoft.com/office/drawing/2014/main" id="{65EE8E77-69E6-4203-8CA5-977EAA21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08860"/>
            <a:ext cx="6434846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68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9067800" cy="5105400"/>
          </a:xfrm>
        </p:spPr>
        <p:txBody>
          <a:bodyPr/>
          <a:lstStyle/>
          <a:p>
            <a:r>
              <a:rPr lang="en-US" dirty="0"/>
              <a:t>Need to take human perception into account (projection/colors)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2E29D03-65A4-4A8B-9634-6519FD80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15896"/>
            <a:ext cx="5410200" cy="34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world map">
            <a:extLst>
              <a:ext uri="{FF2B5EF4-FFF2-40B4-BE49-F238E27FC236}">
                <a16:creationId xmlns:a16="http://schemas.microsoft.com/office/drawing/2014/main" id="{32C01FBA-5E35-4F86-8785-D1B4B37B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" y="1828800"/>
            <a:ext cx="493617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5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take human perception into account (projection)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8" name="Picture 2" descr="https://1wusz1l7dx227nr7mlgvjn14-wpengine.netdna-ssl.com/wp-content/uploads/2014/10/peters-projection-comparison-world-map-759-1.jpg">
            <a:extLst>
              <a:ext uri="{FF2B5EF4-FFF2-40B4-BE49-F238E27FC236}">
                <a16:creationId xmlns:a16="http://schemas.microsoft.com/office/drawing/2014/main" id="{9A7EC3D4-F5A6-45AD-8E77-417088D9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1827389"/>
            <a:ext cx="7184413" cy="45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72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Communicate the right message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25C22960-7EFA-45E2-9064-ED8EDAFD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825"/>
            <a:ext cx="9144000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4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conflicted entities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B7712-BCC2-41BC-B867-E8331769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42558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00759F-ABED-4D5C-892A-65309DC67393}"/>
              </a:ext>
            </a:extLst>
          </p:cNvPr>
          <p:cNvSpPr/>
          <p:nvPr/>
        </p:nvSpPr>
        <p:spPr>
          <a:xfrm>
            <a:off x="3886200" y="2971800"/>
            <a:ext cx="762000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9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91570-6EDB-4766-A261-F1ACB810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4131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conflicted entities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00759F-ABED-4D5C-892A-65309DC67393}"/>
              </a:ext>
            </a:extLst>
          </p:cNvPr>
          <p:cNvSpPr/>
          <p:nvPr/>
        </p:nvSpPr>
        <p:spPr>
          <a:xfrm>
            <a:off x="3886200" y="2895600"/>
            <a:ext cx="1143000" cy="990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8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perception is sensitive to:</a:t>
            </a:r>
          </a:p>
          <a:p>
            <a:pPr lvl="1"/>
            <a:r>
              <a:rPr lang="en-US" dirty="0"/>
              <a:t>Sizing</a:t>
            </a:r>
          </a:p>
          <a:p>
            <a:pPr lvl="1"/>
            <a:r>
              <a:rPr lang="en-US" dirty="0"/>
              <a:t>Colors perception (color choice, clarity,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Conflicted entities (names, borders,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Values, e.g., population vs population density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34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4BDC-1ABB-4759-B45E-3C424A2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Effective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A3D0-82DF-431F-A342-9974CB81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perception is sensitive to:</a:t>
            </a:r>
          </a:p>
          <a:p>
            <a:pPr lvl="1"/>
            <a:r>
              <a:rPr lang="en-US" dirty="0"/>
              <a:t>Sizing</a:t>
            </a:r>
          </a:p>
          <a:p>
            <a:pPr lvl="1"/>
            <a:r>
              <a:rPr lang="en-US" dirty="0"/>
              <a:t>Colors perception (color choice, clarity,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Conflicted entities (names, borders,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Values, e.g., population vs population density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Visualization confusions might be caused by:</a:t>
            </a:r>
          </a:p>
          <a:p>
            <a:pPr lvl="1"/>
            <a:r>
              <a:rPr lang="en-US" dirty="0"/>
              <a:t>Too many colors</a:t>
            </a:r>
          </a:p>
          <a:p>
            <a:pPr lvl="1"/>
            <a:r>
              <a:rPr lang="en-US" dirty="0"/>
              <a:t>Inconsistent scales</a:t>
            </a:r>
          </a:p>
          <a:p>
            <a:pPr lvl="1"/>
            <a:r>
              <a:rPr lang="en-US" dirty="0"/>
              <a:t>Wrong chart types (e.g., continuous chart on discrete data)</a:t>
            </a:r>
          </a:p>
          <a:p>
            <a:pPr lvl="1"/>
            <a:r>
              <a:rPr lang="en-US" dirty="0"/>
              <a:t>….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8D77-4CB4-4240-A7A3-313F758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A5B3-A0FE-4693-9703-AA16C186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404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BA04-A0B4-4F53-A34B-BB7FDB71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069F0-E5D4-47F1-8D25-CE53AD530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Luc </a:t>
            </a:r>
            <a:r>
              <a:rPr lang="en-US" dirty="0" err="1"/>
              <a:t>Anselin’s</a:t>
            </a:r>
            <a:r>
              <a:rPr lang="en-US" dirty="0"/>
              <a:t> lecture</a:t>
            </a:r>
          </a:p>
          <a:p>
            <a:pPr lvl="1"/>
            <a:r>
              <a:rPr lang="en-US" dirty="0">
                <a:hlinkClick r:id="rId2"/>
              </a:rPr>
              <a:t>https://www.youtube.com/watch?v=KJFSSET0Diw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4AB1B-7361-4031-948C-443F0DEC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93C36-BAE2-4F1E-89BB-E66382BF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14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upload.wikimedia.org/wikipedia/commons/2/27/Snow-cholera-map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67"/>
            <a:ext cx="9144000" cy="65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Cholera cases in the London epidemic of 1854</a:t>
            </a:r>
          </a:p>
        </p:txBody>
      </p:sp>
    </p:spTree>
    <p:extLst>
      <p:ext uri="{BB962C8B-B14F-4D97-AF65-F5344CB8AC3E}">
        <p14:creationId xmlns:p14="http://schemas.microsoft.com/office/powerpoint/2010/main" val="3739891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upload.wikimedia.org/wikipedia/commons/2/27/Snow-cholera-map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67"/>
            <a:ext cx="9144000" cy="65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Cholera cases in the London epidemic of 1854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C6E61E-AAFD-4D66-AEF9-6F1734D56522}"/>
              </a:ext>
            </a:extLst>
          </p:cNvPr>
          <p:cNvSpPr/>
          <p:nvPr/>
        </p:nvSpPr>
        <p:spPr>
          <a:xfrm>
            <a:off x="2895600" y="1981200"/>
            <a:ext cx="4267200" cy="3048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5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upload.wikimedia.org/wikipedia/commons/2/27/Snow-cholera-map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67"/>
            <a:ext cx="9144000" cy="65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Cholera cases in the London epidemic of 1854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C6E61E-AAFD-4D66-AEF9-6F1734D56522}"/>
              </a:ext>
            </a:extLst>
          </p:cNvPr>
          <p:cNvSpPr/>
          <p:nvPr/>
        </p:nvSpPr>
        <p:spPr>
          <a:xfrm>
            <a:off x="2895600" y="1981200"/>
            <a:ext cx="4267200" cy="3048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8ED808-1D47-43A3-8FE4-DD537514DBA6}"/>
              </a:ext>
            </a:extLst>
          </p:cNvPr>
          <p:cNvCxnSpPr>
            <a:cxnSpLocks/>
          </p:cNvCxnSpPr>
          <p:nvPr/>
        </p:nvCxnSpPr>
        <p:spPr>
          <a:xfrm flipH="1">
            <a:off x="5257800" y="1524000"/>
            <a:ext cx="1143000" cy="1828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F65840D-BC9E-4EF4-8296-08BF89DF0316}"/>
              </a:ext>
            </a:extLst>
          </p:cNvPr>
          <p:cNvSpPr/>
          <p:nvPr/>
        </p:nvSpPr>
        <p:spPr>
          <a:xfrm>
            <a:off x="4343400" y="990600"/>
            <a:ext cx="44991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Broad St. Water Pump</a:t>
            </a:r>
          </a:p>
        </p:txBody>
      </p:sp>
    </p:spTree>
    <p:extLst>
      <p:ext uri="{BB962C8B-B14F-4D97-AF65-F5344CB8AC3E}">
        <p14:creationId xmlns:p14="http://schemas.microsoft.com/office/powerpoint/2010/main" val="407249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A5FA-D11A-495E-B0CB-BCE9F696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B71D-03B0-489A-AF2C-E3B82CBBE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ratio between areas of Africa and Greenland?</a:t>
            </a:r>
          </a:p>
        </p:txBody>
      </p:sp>
      <p:pic>
        <p:nvPicPr>
          <p:cNvPr id="4" name="Picture 2" descr="Image result for world map">
            <a:extLst>
              <a:ext uri="{FF2B5EF4-FFF2-40B4-BE49-F238E27FC236}">
                <a16:creationId xmlns:a16="http://schemas.microsoft.com/office/drawing/2014/main" id="{964B7DEB-D7B4-4F7E-A6F9-EAB619AC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7467600" cy="48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6B7303-1FA8-4E07-8968-B31D736E34CB}"/>
              </a:ext>
            </a:extLst>
          </p:cNvPr>
          <p:cNvSpPr/>
          <p:nvPr/>
        </p:nvSpPr>
        <p:spPr>
          <a:xfrm>
            <a:off x="3657600" y="1981200"/>
            <a:ext cx="1295400" cy="182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20A7CF-2E54-41DB-83C4-9C17CB466346}"/>
              </a:ext>
            </a:extLst>
          </p:cNvPr>
          <p:cNvSpPr/>
          <p:nvPr/>
        </p:nvSpPr>
        <p:spPr>
          <a:xfrm>
            <a:off x="4800600" y="4495800"/>
            <a:ext cx="1447800" cy="1676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3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A5FA-D11A-495E-B0CB-BCE9F696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B71D-03B0-489A-AF2C-E3B82CBBE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ratio between areas of Africa and Greenland? 14:1</a:t>
            </a:r>
          </a:p>
        </p:txBody>
      </p:sp>
      <p:pic>
        <p:nvPicPr>
          <p:cNvPr id="4" name="Picture 2" descr="Image result for world map">
            <a:extLst>
              <a:ext uri="{FF2B5EF4-FFF2-40B4-BE49-F238E27FC236}">
                <a16:creationId xmlns:a16="http://schemas.microsoft.com/office/drawing/2014/main" id="{964B7DEB-D7B4-4F7E-A6F9-EAB619AC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7467600" cy="48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6B7303-1FA8-4E07-8968-B31D736E34CB}"/>
              </a:ext>
            </a:extLst>
          </p:cNvPr>
          <p:cNvSpPr/>
          <p:nvPr/>
        </p:nvSpPr>
        <p:spPr>
          <a:xfrm>
            <a:off x="3657600" y="1981200"/>
            <a:ext cx="1295400" cy="182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20A7CF-2E54-41DB-83C4-9C17CB466346}"/>
              </a:ext>
            </a:extLst>
          </p:cNvPr>
          <p:cNvSpPr/>
          <p:nvPr/>
        </p:nvSpPr>
        <p:spPr>
          <a:xfrm>
            <a:off x="4800600" y="4495800"/>
            <a:ext cx="1447800" cy="1676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5351-09FA-4192-B509-C237F70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Orientation and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274-D694-40B7-A726-E25F511F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 3D globe on a flat 2D plane</a:t>
            </a:r>
          </a:p>
          <a:p>
            <a:pPr lvl="1"/>
            <a:r>
              <a:rPr lang="en-US" dirty="0">
                <a:hlinkClick r:id="rId2"/>
              </a:rPr>
              <a:t>https://www.youtube.com/watch?v=kIID5FDi2JQ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4AE61-A0F2-4E1F-8E63-8C9CB21C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1080A-9BFF-4D6A-B1A4-CD01A4B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403942"/>
      </p:ext>
    </p:extLst>
  </p:cSld>
  <p:clrMapOvr>
    <a:masterClrMapping/>
  </p:clrMapOvr>
</p:sld>
</file>

<file path=ppt/theme/theme1.xml><?xml version="1.0" encoding="utf-8"?>
<a:theme xmlns:a="http://schemas.openxmlformats.org/drawingml/2006/main" name="UCRTemplate_white">
  <a:themeElements>
    <a:clrScheme name="UCRTemplate4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CRTemplate4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4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UCRTemplate_white</Template>
  <TotalTime>7664</TotalTime>
  <Words>866</Words>
  <Application>Microsoft Office PowerPoint</Application>
  <PresentationFormat>On-screen Show (4:3)</PresentationFormat>
  <Paragraphs>164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UCRTemplate_white</vt:lpstr>
      <vt:lpstr>PowerPoint Presentation</vt:lpstr>
      <vt:lpstr>CS225: Spatial Computing  Geovisualization</vt:lpstr>
      <vt:lpstr>Visual Perception</vt:lpstr>
      <vt:lpstr>PowerPoint Presentation</vt:lpstr>
      <vt:lpstr>PowerPoint Presentation</vt:lpstr>
      <vt:lpstr>PowerPoint Presentation</vt:lpstr>
      <vt:lpstr>Geo-Visualization</vt:lpstr>
      <vt:lpstr>Geo-Visualization</vt:lpstr>
      <vt:lpstr>Map Orientation and Projections</vt:lpstr>
      <vt:lpstr>Map Orientation and Projections</vt:lpstr>
      <vt:lpstr>Map Orientation and Projections</vt:lpstr>
      <vt:lpstr>Map Orientation and Projections</vt:lpstr>
      <vt:lpstr>Map Orientation and Projections</vt:lpstr>
      <vt:lpstr>Map Orientation and Projections</vt:lpstr>
      <vt:lpstr>Why?</vt:lpstr>
      <vt:lpstr>Why?</vt:lpstr>
      <vt:lpstr>Applications</vt:lpstr>
      <vt:lpstr>Geo-visualization Element</vt:lpstr>
      <vt:lpstr>Geo-visualization Element</vt:lpstr>
      <vt:lpstr>Geo-visualization Element</vt:lpstr>
      <vt:lpstr>Interactive Maps</vt:lpstr>
      <vt:lpstr>Interactive Maps</vt:lpstr>
      <vt:lpstr>Interactive Maps</vt:lpstr>
      <vt:lpstr>Interactive Maps</vt:lpstr>
      <vt:lpstr>Interactive Maps</vt:lpstr>
      <vt:lpstr>Visualization in Virtual Reality</vt:lpstr>
      <vt:lpstr>Big Spatial Data Visualization</vt:lpstr>
      <vt:lpstr>Big Spatial Data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Designing an Effective Visualization</vt:lpstr>
      <vt:lpstr>Credits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amr_000</dc:creator>
  <cp:lastModifiedBy>Amr Magdy</cp:lastModifiedBy>
  <cp:revision>334</cp:revision>
  <dcterms:created xsi:type="dcterms:W3CDTF">2017-08-29T00:14:08Z</dcterms:created>
  <dcterms:modified xsi:type="dcterms:W3CDTF">2020-11-02T21:54:43Z</dcterms:modified>
</cp:coreProperties>
</file>