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369" r:id="rId2"/>
    <p:sldId id="256" r:id="rId3"/>
    <p:sldId id="258" r:id="rId4"/>
    <p:sldId id="371" r:id="rId5"/>
    <p:sldId id="372" r:id="rId6"/>
    <p:sldId id="309" r:id="rId7"/>
    <p:sldId id="259" r:id="rId8"/>
    <p:sldId id="260" r:id="rId9"/>
    <p:sldId id="262" r:id="rId10"/>
    <p:sldId id="263" r:id="rId11"/>
    <p:sldId id="280" r:id="rId12"/>
    <p:sldId id="273" r:id="rId13"/>
    <p:sldId id="373" r:id="rId14"/>
    <p:sldId id="374" r:id="rId15"/>
    <p:sldId id="316" r:id="rId16"/>
    <p:sldId id="274" r:id="rId17"/>
    <p:sldId id="275" r:id="rId18"/>
    <p:sldId id="347" r:id="rId19"/>
    <p:sldId id="323" r:id="rId20"/>
    <p:sldId id="346" r:id="rId21"/>
    <p:sldId id="324" r:id="rId22"/>
    <p:sldId id="325" r:id="rId23"/>
    <p:sldId id="326" r:id="rId24"/>
    <p:sldId id="327" r:id="rId25"/>
    <p:sldId id="281" r:id="rId26"/>
    <p:sldId id="318" r:id="rId27"/>
    <p:sldId id="328" r:id="rId28"/>
    <p:sldId id="348" r:id="rId29"/>
    <p:sldId id="329" r:id="rId30"/>
    <p:sldId id="330" r:id="rId31"/>
    <p:sldId id="331" r:id="rId32"/>
    <p:sldId id="333" r:id="rId33"/>
    <p:sldId id="334" r:id="rId34"/>
    <p:sldId id="352" r:id="rId35"/>
    <p:sldId id="335" r:id="rId36"/>
    <p:sldId id="284" r:id="rId37"/>
    <p:sldId id="353" r:id="rId38"/>
    <p:sldId id="355" r:id="rId39"/>
    <p:sldId id="337" r:id="rId40"/>
    <p:sldId id="338" r:id="rId41"/>
    <p:sldId id="282" r:id="rId42"/>
    <p:sldId id="339" r:id="rId43"/>
    <p:sldId id="340" r:id="rId44"/>
    <p:sldId id="358" r:id="rId45"/>
    <p:sldId id="360" r:id="rId46"/>
    <p:sldId id="361" r:id="rId47"/>
    <p:sldId id="359" r:id="rId48"/>
    <p:sldId id="362" r:id="rId49"/>
    <p:sldId id="341" r:id="rId50"/>
    <p:sldId id="356" r:id="rId51"/>
    <p:sldId id="343" r:id="rId52"/>
    <p:sldId id="344" r:id="rId53"/>
    <p:sldId id="365" r:id="rId54"/>
    <p:sldId id="357" r:id="rId55"/>
    <p:sldId id="366" r:id="rId56"/>
    <p:sldId id="367" r:id="rId57"/>
    <p:sldId id="368" r:id="rId58"/>
    <p:sldId id="364" r:id="rId59"/>
    <p:sldId id="34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B7942"/>
    <a:srgbClr val="7A0019"/>
    <a:srgbClr val="00FA00"/>
    <a:srgbClr val="FFD653"/>
    <a:srgbClr val="FFD13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0" autoAdjust="0"/>
    <p:restoredTop sz="94290" autoAdjust="0"/>
  </p:normalViewPr>
  <p:slideViewPr>
    <p:cSldViewPr snapToGrid="0" snapToObjects="1">
      <p:cViewPr>
        <p:scale>
          <a:sx n="80" d="100"/>
          <a:sy n="80" d="100"/>
        </p:scale>
        <p:origin x="646" y="1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4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5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13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3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1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4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4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1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5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6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0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090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3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5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9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8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8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673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7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6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95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1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8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7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9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03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90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5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36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77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817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30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92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9509CF-78F2-4D10-80FB-2B7B39A0DCD0}"/>
              </a:ext>
            </a:extLst>
          </p:cNvPr>
          <p:cNvSpPr/>
          <p:nvPr/>
        </p:nvSpPr>
        <p:spPr>
          <a:xfrm>
            <a:off x="0" y="0"/>
            <a:ext cx="214195" cy="6858000"/>
          </a:xfrm>
          <a:prstGeom prst="rect">
            <a:avLst/>
          </a:prstGeom>
          <a:solidFill>
            <a:srgbClr val="E3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C9E00-00E7-49F4-9E1F-0E7D9FF1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77" y="70339"/>
            <a:ext cx="1573823" cy="1293881"/>
          </a:xfrm>
          <a:prstGeom prst="rect">
            <a:avLst/>
          </a:prstGeom>
        </p:spPr>
      </p:pic>
      <p:pic>
        <p:nvPicPr>
          <p:cNvPr id="5" name="Picture 4" descr="A picture containing aircraft, umbrella&#10;&#10;Description automatically generated">
            <a:extLst>
              <a:ext uri="{FF2B5EF4-FFF2-40B4-BE49-F238E27FC236}">
                <a16:creationId xmlns:a16="http://schemas.microsoft.com/office/drawing/2014/main" id="{691FD9E9-CE28-49DC-82F4-743F8F62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5" y="5227"/>
            <a:ext cx="7558205" cy="68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QPO Key Concepts:1. Building Blocks, 2.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86" y="1526557"/>
            <a:ext cx="5681651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1.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Most cars have few motions, e.g. forward, reverse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Similar most DBMS have few building blocks: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select (point query, range query), join, sorting, ...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 SQL queries is decomposed in building blocks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2. Query processing strategies for building blocks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Cars: few gears for forward motion: 1st, 2nd, 3rd, …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DBMS: a few strategies for each building block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e.g. a point query: an index, linear search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0" y="1725642"/>
            <a:ext cx="3318418" cy="3488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955971" y="1725642"/>
            <a:ext cx="2032807" cy="34880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9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142645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Processing a spatial query Q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Filter step : find a superset S of object in answer to Q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approximate of spatial data type and operator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Refinement step : find exact answer to Q reusing a GIS to process 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exact spatial data type and operation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196" y="3021504"/>
            <a:ext cx="4530123" cy="27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3371" y="3460973"/>
            <a:ext cx="2833987" cy="2318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2848718" y="5138300"/>
            <a:ext cx="1240581" cy="5369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567400-BBCF-4754-B7C7-1C511B6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Paradigm: Example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2498CA2A-A08D-403D-9619-E455A7822D87}"/>
              </a:ext>
            </a:extLst>
          </p:cNvPr>
          <p:cNvGrpSpPr>
            <a:grpSpLocks/>
          </p:cNvGrpSpPr>
          <p:nvPr/>
        </p:nvGrpSpPr>
        <p:grpSpPr bwMode="auto">
          <a:xfrm>
            <a:off x="931332" y="1728772"/>
            <a:ext cx="1847850" cy="1238250"/>
            <a:chOff x="3588" y="3228"/>
            <a:chExt cx="1164" cy="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9388A-2153-432B-ACAA-5CD1F479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3473780-64E0-42C6-86B4-EE16C45F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374BD5B0-274D-4631-AF7B-CC145C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DE282FA-555A-4C7E-B931-DC5FFDB43618}"/>
              </a:ext>
            </a:extLst>
          </p:cNvPr>
          <p:cNvGrpSpPr>
            <a:grpSpLocks/>
          </p:cNvGrpSpPr>
          <p:nvPr/>
        </p:nvGrpSpPr>
        <p:grpSpPr bwMode="auto">
          <a:xfrm>
            <a:off x="3613837" y="1679387"/>
            <a:ext cx="1847850" cy="1238250"/>
            <a:chOff x="1608" y="3384"/>
            <a:chExt cx="1164" cy="78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C2F79B-07A9-4E71-BB66-EB1D39F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9F989-0517-4B3E-BE59-3918C3A6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2AF8113-E629-4420-B6E9-002823EF76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711026"/>
            <a:ext cx="1847850" cy="1238250"/>
            <a:chOff x="300" y="3408"/>
            <a:chExt cx="1164" cy="780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6B3E368B-C653-439D-89F2-D82EFF3A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2710B20-6666-4F6A-9045-8D55E726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95F31FCA-261D-448C-AF40-36E6C89B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38FB56-35E3-4783-8150-B03C89DB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9813BD6A-45BD-4574-88EA-943DC695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12" y="1699596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D59C2A9-38EE-465E-A812-38E6306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2182341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25127EF-22F0-4B11-A3FF-4DD8C2C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8" y="1730076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3DE6FCD-B64D-4916-829C-F819B0A4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57" y="2221968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75760-33D3-4B3D-B8B6-51F511C9385C}"/>
              </a:ext>
            </a:extLst>
          </p:cNvPr>
          <p:cNvSpPr txBox="1"/>
          <p:nvPr/>
        </p:nvSpPr>
        <p:spPr>
          <a:xfrm>
            <a:off x="2135987" y="23309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D0F7-657B-435E-82A4-087A03EDC45C}"/>
              </a:ext>
            </a:extLst>
          </p:cNvPr>
          <p:cNvSpPr txBox="1"/>
          <p:nvPr/>
        </p:nvSpPr>
        <p:spPr>
          <a:xfrm>
            <a:off x="1290554" y="1925133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4696-CB41-4E0D-84D2-2323E9D70A39}"/>
              </a:ext>
            </a:extLst>
          </p:cNvPr>
          <p:cNvSpPr txBox="1"/>
          <p:nvPr/>
        </p:nvSpPr>
        <p:spPr>
          <a:xfrm>
            <a:off x="3890086" y="1813009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9B57B-E6BB-4952-82E8-13A7E02A03F5}"/>
              </a:ext>
            </a:extLst>
          </p:cNvPr>
          <p:cNvSpPr txBox="1"/>
          <p:nvPr/>
        </p:nvSpPr>
        <p:spPr>
          <a:xfrm>
            <a:off x="4848277" y="2279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E731BC-43C2-4AFF-AB98-BF98E04968B8}"/>
              </a:ext>
            </a:extLst>
          </p:cNvPr>
          <p:cNvCxnSpPr/>
          <p:nvPr/>
        </p:nvCxnSpPr>
        <p:spPr bwMode="auto">
          <a:xfrm>
            <a:off x="591283" y="309609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AF55E-7156-4133-8BD8-EF2A9E45254C}"/>
              </a:ext>
            </a:extLst>
          </p:cNvPr>
          <p:cNvCxnSpPr/>
          <p:nvPr/>
        </p:nvCxnSpPr>
        <p:spPr bwMode="auto">
          <a:xfrm flipH="1" flipV="1">
            <a:off x="612003" y="156395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4D164F-D985-4D4E-B3B2-E0A6C706F8FD}"/>
              </a:ext>
            </a:extLst>
          </p:cNvPr>
          <p:cNvSpPr txBox="1"/>
          <p:nvPr/>
        </p:nvSpPr>
        <p:spPr>
          <a:xfrm>
            <a:off x="256643" y="1563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9F0BF-540D-4F41-9424-3FA18B025EF3}"/>
              </a:ext>
            </a:extLst>
          </p:cNvPr>
          <p:cNvSpPr txBox="1"/>
          <p:nvPr/>
        </p:nvSpPr>
        <p:spPr>
          <a:xfrm>
            <a:off x="2679922" y="2751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3CE30-94D7-4D3B-A57E-410BC917781F}"/>
              </a:ext>
            </a:extLst>
          </p:cNvPr>
          <p:cNvCxnSpPr/>
          <p:nvPr/>
        </p:nvCxnSpPr>
        <p:spPr bwMode="auto">
          <a:xfrm>
            <a:off x="3408430" y="312713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2922F-EFB9-49CF-9BC3-42B19FFD882D}"/>
              </a:ext>
            </a:extLst>
          </p:cNvPr>
          <p:cNvCxnSpPr/>
          <p:nvPr/>
        </p:nvCxnSpPr>
        <p:spPr bwMode="auto">
          <a:xfrm flipH="1" flipV="1">
            <a:off x="3429150" y="159499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D333B-2E6E-4E6A-A022-C1EBDAC4E7FA}"/>
              </a:ext>
            </a:extLst>
          </p:cNvPr>
          <p:cNvSpPr txBox="1"/>
          <p:nvPr/>
        </p:nvSpPr>
        <p:spPr>
          <a:xfrm>
            <a:off x="3073790" y="1594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DF573-76F1-4F76-ADC0-309E9FC835F3}"/>
              </a:ext>
            </a:extLst>
          </p:cNvPr>
          <p:cNvSpPr txBox="1"/>
          <p:nvPr/>
        </p:nvSpPr>
        <p:spPr>
          <a:xfrm>
            <a:off x="5497069" y="2782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E77B9F-545E-4BC7-8507-3DC70B7504F5}"/>
              </a:ext>
            </a:extLst>
          </p:cNvPr>
          <p:cNvCxnSpPr/>
          <p:nvPr/>
        </p:nvCxnSpPr>
        <p:spPr bwMode="auto">
          <a:xfrm>
            <a:off x="6299237" y="3102574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335717-7108-4F05-BDE7-D77FDD19A849}"/>
              </a:ext>
            </a:extLst>
          </p:cNvPr>
          <p:cNvCxnSpPr/>
          <p:nvPr/>
        </p:nvCxnSpPr>
        <p:spPr bwMode="auto">
          <a:xfrm flipH="1" flipV="1">
            <a:off x="6319957" y="1570435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0503BD-685E-4AC0-ACF0-4B7B01868DAA}"/>
              </a:ext>
            </a:extLst>
          </p:cNvPr>
          <p:cNvSpPr txBox="1"/>
          <p:nvPr/>
        </p:nvSpPr>
        <p:spPr>
          <a:xfrm>
            <a:off x="5964597" y="1570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51C50-986D-475F-A5DC-1BA9CA5582A1}"/>
              </a:ext>
            </a:extLst>
          </p:cNvPr>
          <p:cNvSpPr txBox="1"/>
          <p:nvPr/>
        </p:nvSpPr>
        <p:spPr>
          <a:xfrm>
            <a:off x="8387876" y="2757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063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7" grpId="0"/>
      <p:bldP spid="28" grpId="0"/>
      <p:bldP spid="31" grpId="0"/>
      <p:bldP spid="32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567400-BBCF-4754-B7C7-1C511B6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The Filter-Refine Paradigm: Example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2498CA2A-A08D-403D-9619-E455A7822D87}"/>
              </a:ext>
            </a:extLst>
          </p:cNvPr>
          <p:cNvGrpSpPr>
            <a:grpSpLocks/>
          </p:cNvGrpSpPr>
          <p:nvPr/>
        </p:nvGrpSpPr>
        <p:grpSpPr bwMode="auto">
          <a:xfrm>
            <a:off x="931332" y="1728772"/>
            <a:ext cx="1847850" cy="1238250"/>
            <a:chOff x="3588" y="3228"/>
            <a:chExt cx="1164" cy="7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E9388A-2153-432B-ACAA-5CD1F4798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43473780-64E0-42C6-86B4-EE16C45F1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374BD5B0-274D-4631-AF7B-CC145C6D5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4DE282FA-555A-4C7E-B931-DC5FFDB43618}"/>
              </a:ext>
            </a:extLst>
          </p:cNvPr>
          <p:cNvGrpSpPr>
            <a:grpSpLocks/>
          </p:cNvGrpSpPr>
          <p:nvPr/>
        </p:nvGrpSpPr>
        <p:grpSpPr bwMode="auto">
          <a:xfrm>
            <a:off x="3613837" y="1679387"/>
            <a:ext cx="1847850" cy="1238250"/>
            <a:chOff x="1608" y="3384"/>
            <a:chExt cx="1164" cy="78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C2F79B-07A9-4E71-BB66-EB1D39F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9F989-0517-4B3E-BE59-3918C3A64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02AF8113-E629-4420-B6E9-002823EF76CF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711026"/>
            <a:ext cx="1847850" cy="1238250"/>
            <a:chOff x="300" y="3408"/>
            <a:chExt cx="1164" cy="780"/>
          </a:xfrm>
        </p:grpSpPr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6B3E368B-C653-439D-89F2-D82EFF3A5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52710B20-6666-4F6A-9045-8D55E726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95F31FCA-261D-448C-AF40-36E6C89B9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6738FB56-35E3-4783-8150-B03C89DB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9813BD6A-45BD-4574-88EA-943DC695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12" y="1699596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D59C2A9-38EE-465E-A812-38E6306E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275" y="2182341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25127EF-22F0-4B11-A3FF-4DD8C2CCB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958" y="1730076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73DE6FCD-B64D-4916-829C-F819B0A4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257" y="2221968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75760-33D3-4B3D-B8B6-51F511C9385C}"/>
              </a:ext>
            </a:extLst>
          </p:cNvPr>
          <p:cNvSpPr txBox="1"/>
          <p:nvPr/>
        </p:nvSpPr>
        <p:spPr>
          <a:xfrm>
            <a:off x="2135987" y="23309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D0F7-657B-435E-82A4-087A03EDC45C}"/>
              </a:ext>
            </a:extLst>
          </p:cNvPr>
          <p:cNvSpPr txBox="1"/>
          <p:nvPr/>
        </p:nvSpPr>
        <p:spPr>
          <a:xfrm>
            <a:off x="1290554" y="1925133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14696-CB41-4E0D-84D2-2323E9D70A39}"/>
              </a:ext>
            </a:extLst>
          </p:cNvPr>
          <p:cNvSpPr txBox="1"/>
          <p:nvPr/>
        </p:nvSpPr>
        <p:spPr>
          <a:xfrm>
            <a:off x="3890086" y="1813009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9B57B-E6BB-4952-82E8-13A7E02A03F5}"/>
              </a:ext>
            </a:extLst>
          </p:cNvPr>
          <p:cNvSpPr txBox="1"/>
          <p:nvPr/>
        </p:nvSpPr>
        <p:spPr>
          <a:xfrm>
            <a:off x="4848277" y="2279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E731BC-43C2-4AFF-AB98-BF98E04968B8}"/>
              </a:ext>
            </a:extLst>
          </p:cNvPr>
          <p:cNvCxnSpPr/>
          <p:nvPr/>
        </p:nvCxnSpPr>
        <p:spPr bwMode="auto">
          <a:xfrm>
            <a:off x="591283" y="309609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2AF55E-7156-4133-8BD8-EF2A9E45254C}"/>
              </a:ext>
            </a:extLst>
          </p:cNvPr>
          <p:cNvCxnSpPr/>
          <p:nvPr/>
        </p:nvCxnSpPr>
        <p:spPr bwMode="auto">
          <a:xfrm flipH="1" flipV="1">
            <a:off x="612003" y="156395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B4D164F-D985-4D4E-B3B2-E0A6C706F8FD}"/>
              </a:ext>
            </a:extLst>
          </p:cNvPr>
          <p:cNvSpPr txBox="1"/>
          <p:nvPr/>
        </p:nvSpPr>
        <p:spPr>
          <a:xfrm>
            <a:off x="256643" y="15639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9F0BF-540D-4F41-9424-3FA18B025EF3}"/>
              </a:ext>
            </a:extLst>
          </p:cNvPr>
          <p:cNvSpPr txBox="1"/>
          <p:nvPr/>
        </p:nvSpPr>
        <p:spPr>
          <a:xfrm>
            <a:off x="2679922" y="27513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B3CE30-94D7-4D3B-A57E-410BC917781F}"/>
              </a:ext>
            </a:extLst>
          </p:cNvPr>
          <p:cNvCxnSpPr/>
          <p:nvPr/>
        </p:nvCxnSpPr>
        <p:spPr bwMode="auto">
          <a:xfrm>
            <a:off x="3408430" y="3127131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82922F-EFB9-49CF-9BC3-42B19FFD882D}"/>
              </a:ext>
            </a:extLst>
          </p:cNvPr>
          <p:cNvCxnSpPr/>
          <p:nvPr/>
        </p:nvCxnSpPr>
        <p:spPr bwMode="auto">
          <a:xfrm flipH="1" flipV="1">
            <a:off x="3429150" y="1594992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8D333B-2E6E-4E6A-A022-C1EBDAC4E7FA}"/>
              </a:ext>
            </a:extLst>
          </p:cNvPr>
          <p:cNvSpPr txBox="1"/>
          <p:nvPr/>
        </p:nvSpPr>
        <p:spPr>
          <a:xfrm>
            <a:off x="3073790" y="15949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EDF573-76F1-4F76-ADC0-309E9FC835F3}"/>
              </a:ext>
            </a:extLst>
          </p:cNvPr>
          <p:cNvSpPr txBox="1"/>
          <p:nvPr/>
        </p:nvSpPr>
        <p:spPr>
          <a:xfrm>
            <a:off x="5497069" y="27823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E77B9F-545E-4BC7-8507-3DC70B7504F5}"/>
              </a:ext>
            </a:extLst>
          </p:cNvPr>
          <p:cNvCxnSpPr/>
          <p:nvPr/>
        </p:nvCxnSpPr>
        <p:spPr bwMode="auto">
          <a:xfrm>
            <a:off x="6299237" y="3102574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335717-7108-4F05-BDE7-D77FDD19A849}"/>
              </a:ext>
            </a:extLst>
          </p:cNvPr>
          <p:cNvCxnSpPr/>
          <p:nvPr/>
        </p:nvCxnSpPr>
        <p:spPr bwMode="auto">
          <a:xfrm flipH="1" flipV="1">
            <a:off x="6319957" y="1570435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A0503BD-685E-4AC0-ACF0-4B7B01868DAA}"/>
              </a:ext>
            </a:extLst>
          </p:cNvPr>
          <p:cNvSpPr txBox="1"/>
          <p:nvPr/>
        </p:nvSpPr>
        <p:spPr>
          <a:xfrm>
            <a:off x="5964597" y="1570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E51C50-986D-475F-A5DC-1BA9CA5582A1}"/>
              </a:ext>
            </a:extLst>
          </p:cNvPr>
          <p:cNvSpPr txBox="1"/>
          <p:nvPr/>
        </p:nvSpPr>
        <p:spPr>
          <a:xfrm>
            <a:off x="8387876" y="2757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4F672-6FF5-471D-BF1A-02B042C2CAC4}"/>
              </a:ext>
            </a:extLst>
          </p:cNvPr>
          <p:cNvSpPr/>
          <p:nvPr/>
        </p:nvSpPr>
        <p:spPr bwMode="auto">
          <a:xfrm>
            <a:off x="1081356" y="4143375"/>
            <a:ext cx="1042988" cy="7533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C723D-2AB0-426A-8C2D-3302EFB90DEA}"/>
              </a:ext>
            </a:extLst>
          </p:cNvPr>
          <p:cNvSpPr/>
          <p:nvPr/>
        </p:nvSpPr>
        <p:spPr bwMode="auto">
          <a:xfrm>
            <a:off x="2371733" y="4295776"/>
            <a:ext cx="571492" cy="33245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4ADBF7-7FD1-4623-9EC1-8B979C319964}"/>
              </a:ext>
            </a:extLst>
          </p:cNvPr>
          <p:cNvSpPr/>
          <p:nvPr/>
        </p:nvSpPr>
        <p:spPr bwMode="auto">
          <a:xfrm>
            <a:off x="2696187" y="4495432"/>
            <a:ext cx="781042" cy="51001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917C2F-E0B3-4FBA-B131-0FB7EEC99315}"/>
              </a:ext>
            </a:extLst>
          </p:cNvPr>
          <p:cNvSpPr/>
          <p:nvPr/>
        </p:nvSpPr>
        <p:spPr bwMode="auto">
          <a:xfrm>
            <a:off x="2005291" y="5091121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AF9F48-6184-4445-B67E-599B81391F3B}"/>
              </a:ext>
            </a:extLst>
          </p:cNvPr>
          <p:cNvSpPr/>
          <p:nvPr/>
        </p:nvSpPr>
        <p:spPr bwMode="auto">
          <a:xfrm>
            <a:off x="795608" y="5048251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FA6BDB-75C6-4371-8A9C-1428A0A10561}"/>
              </a:ext>
            </a:extLst>
          </p:cNvPr>
          <p:cNvSpPr/>
          <p:nvPr/>
        </p:nvSpPr>
        <p:spPr bwMode="auto">
          <a:xfrm>
            <a:off x="1038497" y="3767145"/>
            <a:ext cx="214042" cy="46764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AF94C8-F4F7-464E-829F-7A7E2154F519}"/>
              </a:ext>
            </a:extLst>
          </p:cNvPr>
          <p:cNvSpPr/>
          <p:nvPr/>
        </p:nvSpPr>
        <p:spPr bwMode="auto">
          <a:xfrm>
            <a:off x="2229279" y="4162416"/>
            <a:ext cx="1660808" cy="15544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E02954-ECE1-4004-B2E5-FE67EEAA296F}"/>
              </a:ext>
            </a:extLst>
          </p:cNvPr>
          <p:cNvSpPr txBox="1"/>
          <p:nvPr/>
        </p:nvSpPr>
        <p:spPr>
          <a:xfrm flipH="1">
            <a:off x="3203247" y="3508283"/>
            <a:ext cx="897257" cy="64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 range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71E422-AF69-4C3F-A71F-E8D9B4D48545}"/>
              </a:ext>
            </a:extLst>
          </p:cNvPr>
          <p:cNvSpPr/>
          <p:nvPr/>
        </p:nvSpPr>
        <p:spPr bwMode="auto">
          <a:xfrm>
            <a:off x="5891490" y="4162417"/>
            <a:ext cx="1042988" cy="75339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BE139-1E3D-4AA3-B407-B929E1FB3AE2}"/>
              </a:ext>
            </a:extLst>
          </p:cNvPr>
          <p:cNvSpPr/>
          <p:nvPr/>
        </p:nvSpPr>
        <p:spPr bwMode="auto">
          <a:xfrm>
            <a:off x="7181867" y="4314818"/>
            <a:ext cx="571492" cy="3324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37E68D-E244-4B22-95FF-1837D666FFBC}"/>
              </a:ext>
            </a:extLst>
          </p:cNvPr>
          <p:cNvSpPr/>
          <p:nvPr/>
        </p:nvSpPr>
        <p:spPr bwMode="auto">
          <a:xfrm>
            <a:off x="7506321" y="4514474"/>
            <a:ext cx="781042" cy="51001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866912-895C-43E0-B4E3-6255FED964D6}"/>
              </a:ext>
            </a:extLst>
          </p:cNvPr>
          <p:cNvSpPr/>
          <p:nvPr/>
        </p:nvSpPr>
        <p:spPr bwMode="auto">
          <a:xfrm>
            <a:off x="6815425" y="5110163"/>
            <a:ext cx="603973" cy="4676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7616E2-E5DF-4754-8E5F-86AFFC3D267F}"/>
              </a:ext>
            </a:extLst>
          </p:cNvPr>
          <p:cNvSpPr/>
          <p:nvPr/>
        </p:nvSpPr>
        <p:spPr bwMode="auto">
          <a:xfrm>
            <a:off x="5605742" y="5067293"/>
            <a:ext cx="603973" cy="4676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AAA671-8777-4655-99AF-C3DB4C3937D9}"/>
              </a:ext>
            </a:extLst>
          </p:cNvPr>
          <p:cNvSpPr/>
          <p:nvPr/>
        </p:nvSpPr>
        <p:spPr bwMode="auto">
          <a:xfrm>
            <a:off x="5848631" y="3786187"/>
            <a:ext cx="214042" cy="46764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5E208F0-F098-43E8-8271-7F07A9D51616}"/>
              </a:ext>
            </a:extLst>
          </p:cNvPr>
          <p:cNvSpPr/>
          <p:nvPr/>
        </p:nvSpPr>
        <p:spPr bwMode="auto">
          <a:xfrm>
            <a:off x="4052891" y="4647274"/>
            <a:ext cx="1229602" cy="3115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A826D276-9AB0-4AA1-9A7B-C0666C7021DF}"/>
              </a:ext>
            </a:extLst>
          </p:cNvPr>
          <p:cNvSpPr/>
          <p:nvPr/>
        </p:nvSpPr>
        <p:spPr bwMode="auto">
          <a:xfrm>
            <a:off x="5638800" y="3127132"/>
            <a:ext cx="1042988" cy="302601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75BD02-17D5-4609-8E7D-C94AB2AB98DB}"/>
              </a:ext>
            </a:extLst>
          </p:cNvPr>
          <p:cNvSpPr txBox="1"/>
          <p:nvPr/>
        </p:nvSpPr>
        <p:spPr>
          <a:xfrm flipH="1">
            <a:off x="5046342" y="3508274"/>
            <a:ext cx="8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72F046-D6C0-4CBA-992E-95118683D5CD}"/>
              </a:ext>
            </a:extLst>
          </p:cNvPr>
          <p:cNvSpPr txBox="1"/>
          <p:nvPr/>
        </p:nvSpPr>
        <p:spPr>
          <a:xfrm flipH="1">
            <a:off x="7846703" y="3829057"/>
            <a:ext cx="88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Refine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D79FCC-E486-483A-89EF-892F40072E8B}"/>
              </a:ext>
            </a:extLst>
          </p:cNvPr>
          <p:cNvSpPr/>
          <p:nvPr/>
        </p:nvSpPr>
        <p:spPr bwMode="auto">
          <a:xfrm>
            <a:off x="7044168" y="4162407"/>
            <a:ext cx="1660808" cy="15544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63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9" grpId="0" animBg="1"/>
      <p:bldP spid="41" grpId="0" animBg="1"/>
      <p:bldP spid="43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9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Simplifying Choices for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7" y="1486889"/>
            <a:ext cx="876017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Reusing a Geographic Information System (GIS) 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GIS has rich spatial data types and operations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However may have difficulties processing large data set on disk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SDBMS is used as a filter </a:t>
            </a:r>
            <a:r>
              <a:rPr lang="en-US" sz="2000" dirty="0">
                <a:latin typeface="Microsoft Sans Serif"/>
                <a:cs typeface="Microsoft Sans Serif"/>
              </a:rPr>
              <a:t>to reduces set of objects sent to a GIS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This is</a:t>
            </a:r>
            <a:r>
              <a:rPr lang="en-US" sz="2000" dirty="0">
                <a:solidFill>
                  <a:srgbClr val="0432FF"/>
                </a:solidFill>
                <a:latin typeface="Microsoft Sans Serif"/>
                <a:cs typeface="Microsoft Sans Serif"/>
              </a:rPr>
              <a:t> filter-and-refine </a:t>
            </a:r>
            <a:r>
              <a:rPr lang="en-US" sz="2000" dirty="0">
                <a:latin typeface="Microsoft Sans Serif"/>
                <a:cs typeface="Microsoft Sans Serif"/>
              </a:rPr>
              <a:t>approach 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085" y="6433867"/>
            <a:ext cx="197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desktop.arcgis.com</a:t>
            </a:r>
            <a:r>
              <a:rPr lang="en-US" sz="1200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3283451"/>
            <a:ext cx="2534997" cy="3431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727" y="3338556"/>
            <a:ext cx="4105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Which countries are crossed by Nile River?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0620" y="4137731"/>
            <a:ext cx="301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Brute-force approach:</a:t>
            </a:r>
          </a:p>
          <a:p>
            <a:r>
              <a:rPr lang="en-US" sz="1500" dirty="0"/>
              <a:t>Traverse all countries in the world and identify the crossed countries.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7830" y="4001711"/>
            <a:ext cx="348916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Filter:</a:t>
            </a:r>
          </a:p>
          <a:p>
            <a:r>
              <a:rPr lang="en-US" sz="1500" dirty="0"/>
              <a:t>Rule out all the countries outside Africa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7830" y="4814594"/>
            <a:ext cx="348916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50"/>
                </a:solidFill>
              </a:rPr>
              <a:t>Refine:</a:t>
            </a:r>
          </a:p>
          <a:p>
            <a:r>
              <a:rPr lang="en-US" sz="1500" dirty="0"/>
              <a:t>Traverse all countries in Africa and identify the crossed countries</a:t>
            </a:r>
          </a:p>
        </p:txBody>
      </p:sp>
      <p:cxnSp>
        <p:nvCxnSpPr>
          <p:cNvPr id="19" name="Straight Arrow Connector 18"/>
          <p:cNvCxnSpPr>
            <a:stCxn id="14" idx="2"/>
            <a:endCxn id="15" idx="0"/>
          </p:cNvCxnSpPr>
          <p:nvPr/>
        </p:nvCxnSpPr>
        <p:spPr bwMode="auto">
          <a:xfrm>
            <a:off x="7242413" y="4555709"/>
            <a:ext cx="0" cy="258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475804" y="3676190"/>
            <a:ext cx="258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Filter-and-refine</a:t>
            </a:r>
            <a:r>
              <a:rPr lang="en-US" sz="16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2732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39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Minimum orthogonal bounding rectangle (MOBR or MBR)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approximates line string, polygon, …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See Examples below (red rectangle are MBRs for black objects)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MBRs are used by spatial indexes, e.g. R-tree</a:t>
            </a: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Algorithms for spatial operations MBRs are simple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84184" y="3901241"/>
            <a:ext cx="2144865" cy="1338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837030" y="3874570"/>
            <a:ext cx="2329579" cy="1429524"/>
            <a:chOff x="3228" y="3228"/>
            <a:chExt cx="1164" cy="79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40" y="3240"/>
              <a:ext cx="1152" cy="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22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1684184" y="3920291"/>
            <a:ext cx="2144865" cy="1338736"/>
          </a:xfrm>
          <a:custGeom>
            <a:avLst/>
            <a:gdLst>
              <a:gd name="T0" fmla="*/ 0 w 1140"/>
              <a:gd name="T1" fmla="*/ 0 h 768"/>
              <a:gd name="T2" fmla="*/ 156 w 1140"/>
              <a:gd name="T3" fmla="*/ 384 h 768"/>
              <a:gd name="T4" fmla="*/ 468 w 1140"/>
              <a:gd name="T5" fmla="*/ 276 h 768"/>
              <a:gd name="T6" fmla="*/ 516 w 1140"/>
              <a:gd name="T7" fmla="*/ 504 h 768"/>
              <a:gd name="T8" fmla="*/ 936 w 1140"/>
              <a:gd name="T9" fmla="*/ 420 h 768"/>
              <a:gd name="T10" fmla="*/ 1140 w 1140"/>
              <a:gd name="T11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0" h="768">
                <a:moveTo>
                  <a:pt x="0" y="0"/>
                </a:moveTo>
                <a:lnTo>
                  <a:pt x="156" y="384"/>
                </a:lnTo>
                <a:lnTo>
                  <a:pt x="468" y="276"/>
                </a:lnTo>
                <a:lnTo>
                  <a:pt x="516" y="504"/>
                </a:lnTo>
                <a:lnTo>
                  <a:pt x="936" y="420"/>
                </a:lnTo>
                <a:lnTo>
                  <a:pt x="1140" y="7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848460" y="3896201"/>
            <a:ext cx="2329579" cy="14060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1506" y="541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MOBR of a line string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4021" y="54137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MOBR </a:t>
            </a:r>
            <a:r>
              <a:rPr lang="en-US" dirty="0"/>
              <a:t>of </a:t>
            </a:r>
            <a:r>
              <a:rPr lang="en-US"/>
              <a:t>a polygon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48869" y="5332512"/>
            <a:ext cx="25603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569589" y="380037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4229" y="380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430" y="4985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578151" y="5390679"/>
            <a:ext cx="2743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598871" y="385854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43511" y="38585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2580" y="49087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5" grpId="0"/>
      <p:bldP spid="13" grpId="0"/>
      <p:bldP spid="16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Approximating Spatial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7538"/>
            <a:ext cx="861060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Approximating spatial operations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SDBMS processes MBRs for refinement step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800" dirty="0">
                <a:latin typeface="Microsoft Sans Serif"/>
                <a:cs typeface="Microsoft Sans Serif"/>
              </a:rPr>
              <a:t> predicate used to approximate topological operations 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Example: </a:t>
            </a:r>
            <a:r>
              <a:rPr lang="en-US" sz="18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800" dirty="0">
                <a:latin typeface="Microsoft Sans Serif"/>
                <a:cs typeface="Microsoft Sans Serif"/>
              </a:rPr>
              <a:t>(A, B) replaced by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 in filter step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See picture below - Let A be outer polygon and B be the inner one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solidFill>
                  <a:srgbClr val="00B050"/>
                </a:solidFill>
                <a:latin typeface="Microsoft Sans Serif"/>
                <a:cs typeface="Microsoft Sans Serif"/>
              </a:rPr>
              <a:t>inside</a:t>
            </a:r>
            <a:r>
              <a:rPr lang="en-US" sz="1600" dirty="0">
                <a:latin typeface="Microsoft Sans Serif"/>
                <a:cs typeface="Microsoft Sans Serif"/>
              </a:rPr>
              <a:t>(A, B) is true only if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(MBR(A), MBR(B))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However overlap is only a filter for inside predicate needing refinement later</a:t>
            </a:r>
          </a:p>
          <a:p>
            <a:pPr marL="0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altLang="zh-CN" dirty="0"/>
              <a:t>0</a:t>
            </a:r>
            <a:endParaRPr lang="en-US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931332" y="4400550"/>
            <a:ext cx="1847850" cy="1238250"/>
            <a:chOff x="3588" y="3228"/>
            <a:chExt cx="1164" cy="7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00" y="3240"/>
              <a:ext cx="115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8" y="322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025" y="354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3613837" y="4351165"/>
            <a:ext cx="1847850" cy="1238250"/>
            <a:chOff x="1608" y="3384"/>
            <a:chExt cx="1164" cy="780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608" y="3384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2047" y="3719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467475" y="4382804"/>
            <a:ext cx="1847850" cy="1238250"/>
            <a:chOff x="300" y="3408"/>
            <a:chExt cx="1164" cy="780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2" y="3420"/>
              <a:ext cx="1152" cy="75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00" y="3408"/>
              <a:ext cx="1164" cy="780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39" y="3713"/>
              <a:ext cx="713" cy="30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32" y="3708"/>
              <a:ext cx="720" cy="312"/>
            </a:xfrm>
            <a:custGeom>
              <a:avLst/>
              <a:gdLst>
                <a:gd name="T0" fmla="*/ 288 w 1164"/>
                <a:gd name="T1" fmla="*/ 12 h 780"/>
                <a:gd name="T2" fmla="*/ 0 w 1164"/>
                <a:gd name="T3" fmla="*/ 252 h 780"/>
                <a:gd name="T4" fmla="*/ 204 w 1164"/>
                <a:gd name="T5" fmla="*/ 540 h 780"/>
                <a:gd name="T6" fmla="*/ 456 w 1164"/>
                <a:gd name="T7" fmla="*/ 312 h 780"/>
                <a:gd name="T8" fmla="*/ 396 w 1164"/>
                <a:gd name="T9" fmla="*/ 780 h 780"/>
                <a:gd name="T10" fmla="*/ 1164 w 1164"/>
                <a:gd name="T11" fmla="*/ 576 h 780"/>
                <a:gd name="T12" fmla="*/ 1020 w 1164"/>
                <a:gd name="T13" fmla="*/ 0 h 780"/>
                <a:gd name="T14" fmla="*/ 720 w 1164"/>
                <a:gd name="T15" fmla="*/ 204 h 780"/>
                <a:gd name="T16" fmla="*/ 288 w 1164"/>
                <a:gd name="T17" fmla="*/ 1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4" h="780">
                  <a:moveTo>
                    <a:pt x="288" y="12"/>
                  </a:moveTo>
                  <a:lnTo>
                    <a:pt x="0" y="252"/>
                  </a:lnTo>
                  <a:lnTo>
                    <a:pt x="204" y="540"/>
                  </a:lnTo>
                  <a:lnTo>
                    <a:pt x="456" y="312"/>
                  </a:lnTo>
                  <a:lnTo>
                    <a:pt x="396" y="780"/>
                  </a:lnTo>
                  <a:lnTo>
                    <a:pt x="1164" y="576"/>
                  </a:lnTo>
                  <a:lnTo>
                    <a:pt x="1020" y="0"/>
                  </a:lnTo>
                  <a:lnTo>
                    <a:pt x="720" y="204"/>
                  </a:lnTo>
                  <a:lnTo>
                    <a:pt x="288" y="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605812" y="4371374"/>
            <a:ext cx="1840635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153275" y="4854119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499958" y="4401854"/>
            <a:ext cx="1809750" cy="12001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4307257" y="4893746"/>
            <a:ext cx="1143000" cy="49229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5987" y="50027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0554" y="4596911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90086" y="4484787"/>
            <a:ext cx="3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48277" y="49514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91283" y="576786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12003" y="423573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56643" y="42357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9922" y="54230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408430" y="5798909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3429150" y="4266770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73790" y="42667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97069" y="54541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299237" y="5774352"/>
            <a:ext cx="239194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6319957" y="4242213"/>
            <a:ext cx="214" cy="15544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964597" y="42422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7876" y="5429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2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7" grpId="0" animBg="1"/>
      <p:bldP spid="5" grpId="0"/>
      <p:bldP spid="29" grpId="0"/>
      <p:bldP spid="31" grpId="0"/>
      <p:bldP spid="32" grpId="0"/>
      <p:bldP spid="34" grpId="0"/>
      <p:bldP spid="38" grpId="0"/>
      <p:bldP spid="41" grpId="0"/>
      <p:bldP spid="42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8" y="1515127"/>
            <a:ext cx="1038987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Point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Given a location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a property (e.g., place name) of the location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Linear Search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Binary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records ordered by a space filling curve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Search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If a spatial index is available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</a:t>
            </a:r>
          </a:p>
        </p:txBody>
      </p:sp>
      <p:pic>
        <p:nvPicPr>
          <p:cNvPr id="15" name="Picture 14" descr="Screen Shot 2016-08-15 at 5.29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4939"/>
          <a:stretch/>
        </p:blipFill>
        <p:spPr>
          <a:xfrm>
            <a:off x="6066712" y="1678352"/>
            <a:ext cx="2840532" cy="1825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7771120" y="2299027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 Example Dataset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" y="1517712"/>
            <a:ext cx="6099418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points, each with a type triangle or star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Query:</a:t>
            </a:r>
            <a:r>
              <a:rPr lang="en-US" sz="1800" dirty="0"/>
              <a:t> </a:t>
            </a:r>
            <a:r>
              <a:rPr lang="en-US" sz="1600" dirty="0"/>
              <a:t>Return type at location (x, y) = (</a:t>
            </a:r>
            <a:r>
              <a:rPr lang="en-US" sz="1600" i="1" dirty="0"/>
              <a:t>10, 11) </a:t>
            </a:r>
          </a:p>
          <a:p>
            <a:pPr marL="0" indent="0">
              <a:buNone/>
            </a:pPr>
            <a:endParaRPr lang="en-US" sz="1600" i="1" dirty="0"/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8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blocks, each with 2 points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71" y="1627404"/>
            <a:ext cx="2298283" cy="215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67" y="1617628"/>
            <a:ext cx="2290933" cy="21461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7916500" y="3578414"/>
            <a:ext cx="192730" cy="299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73159" y="37884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Query point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671604" y="3369408"/>
            <a:ext cx="209787" cy="185315"/>
          </a:xfrm>
          <a:prstGeom prst="ellips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09230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8109230" y="234093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7632302" y="187796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7164065" y="23523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7621550" y="326480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6661430" y="28019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6661430" y="18779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6659008" y="23289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7604173" y="232899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7589075" y="280571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7133565" y="282072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8076755" y="280760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8076754" y="327635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6665622" y="3304919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55" y="3788481"/>
            <a:ext cx="2897914" cy="13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Microsoft Sans Serif"/>
                <a:cs typeface="Microsoft Sans Serif"/>
              </a:rPr>
              <a:t>Query Processing and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2"/>
            <a:ext cx="6400800" cy="609600"/>
          </a:xfrm>
        </p:spPr>
        <p:txBody>
          <a:bodyPr/>
          <a:lstStyle/>
          <a:p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Candidate Storage &amp; Indexing Methods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378564"/>
            <a:ext cx="2434058" cy="2280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" y="3357941"/>
            <a:ext cx="2298283" cy="21529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54" y="1543622"/>
            <a:ext cx="2897914" cy="114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23478"/>
            <a:ext cx="2415093" cy="2262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7" y="3348165"/>
            <a:ext cx="2290933" cy="21461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7674" y="5548870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Sorting number (Z-order index)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6405376" y="3176004"/>
            <a:ext cx="245401" cy="245806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14047" y="2352686"/>
            <a:ext cx="2027034" cy="1069124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12" name="Straight Connector 11"/>
          <p:cNvCxnSpPr/>
          <p:nvPr/>
        </p:nvCxnSpPr>
        <p:spPr bwMode="auto">
          <a:xfrm>
            <a:off x="1828800" y="5308951"/>
            <a:ext cx="262890" cy="848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1583904" y="509994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021530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021530" y="40714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1544602" y="360850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1076365" y="408289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1533850" y="499534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5-Point Star 53"/>
          <p:cNvSpPr/>
          <p:nvPr/>
        </p:nvSpPr>
        <p:spPr bwMode="auto">
          <a:xfrm>
            <a:off x="573730" y="45324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Triangle 13"/>
          <p:cNvSpPr/>
          <p:nvPr/>
        </p:nvSpPr>
        <p:spPr bwMode="auto">
          <a:xfrm>
            <a:off x="573730" y="36085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Triangle 55"/>
          <p:cNvSpPr/>
          <p:nvPr/>
        </p:nvSpPr>
        <p:spPr bwMode="auto">
          <a:xfrm>
            <a:off x="571308" y="405953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Triangle 58"/>
          <p:cNvSpPr/>
          <p:nvPr/>
        </p:nvSpPr>
        <p:spPr bwMode="auto">
          <a:xfrm>
            <a:off x="1516473" y="405953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Triangle 59"/>
          <p:cNvSpPr/>
          <p:nvPr/>
        </p:nvSpPr>
        <p:spPr bwMode="auto">
          <a:xfrm>
            <a:off x="1501375" y="453625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Triangle 60"/>
          <p:cNvSpPr/>
          <p:nvPr/>
        </p:nvSpPr>
        <p:spPr bwMode="auto">
          <a:xfrm>
            <a:off x="1045865" y="45512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riangle 61"/>
          <p:cNvSpPr/>
          <p:nvPr/>
        </p:nvSpPr>
        <p:spPr bwMode="auto">
          <a:xfrm>
            <a:off x="1989055" y="453813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riangle 62"/>
          <p:cNvSpPr/>
          <p:nvPr/>
        </p:nvSpPr>
        <p:spPr bwMode="auto">
          <a:xfrm>
            <a:off x="1989054" y="500689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Triangle 63"/>
          <p:cNvSpPr/>
          <p:nvPr/>
        </p:nvSpPr>
        <p:spPr bwMode="auto">
          <a:xfrm>
            <a:off x="577922" y="503545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99" y="2925994"/>
            <a:ext cx="1484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A. Unordered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76322" y="2971185"/>
            <a:ext cx="2111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B. Z-order (Y-major)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35698" y="1712899"/>
            <a:ext cx="257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C. R-tree (primary index)</a:t>
            </a:r>
          </a:p>
        </p:txBody>
      </p:sp>
      <p:sp>
        <p:nvSpPr>
          <p:cNvPr id="83" name="5-Point Star 82"/>
          <p:cNvSpPr/>
          <p:nvPr/>
        </p:nvSpPr>
        <p:spPr bwMode="auto">
          <a:xfrm>
            <a:off x="4825690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5-Point Star 83"/>
          <p:cNvSpPr/>
          <p:nvPr/>
        </p:nvSpPr>
        <p:spPr bwMode="auto">
          <a:xfrm>
            <a:off x="4825690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5-Point Star 84"/>
          <p:cNvSpPr/>
          <p:nvPr/>
        </p:nvSpPr>
        <p:spPr bwMode="auto">
          <a:xfrm>
            <a:off x="4348762" y="366946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3846235" y="413242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5-Point Star 86"/>
          <p:cNvSpPr/>
          <p:nvPr/>
        </p:nvSpPr>
        <p:spPr bwMode="auto">
          <a:xfrm>
            <a:off x="4338010" y="511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5-Point Star 87"/>
          <p:cNvSpPr/>
          <p:nvPr/>
        </p:nvSpPr>
        <p:spPr bwMode="auto">
          <a:xfrm>
            <a:off x="3343600" y="460486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Triangle 88"/>
          <p:cNvSpPr/>
          <p:nvPr/>
        </p:nvSpPr>
        <p:spPr bwMode="auto">
          <a:xfrm>
            <a:off x="3309310" y="365803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riangle 89"/>
          <p:cNvSpPr/>
          <p:nvPr/>
        </p:nvSpPr>
        <p:spPr bwMode="auto">
          <a:xfrm>
            <a:off x="3329748" y="413192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1" name="Triangle 90"/>
          <p:cNvSpPr/>
          <p:nvPr/>
        </p:nvSpPr>
        <p:spPr bwMode="auto">
          <a:xfrm>
            <a:off x="4320633" y="412049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riangle 91"/>
          <p:cNvSpPr/>
          <p:nvPr/>
        </p:nvSpPr>
        <p:spPr bwMode="auto">
          <a:xfrm>
            <a:off x="4305535" y="459721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4" name="Triangle 93"/>
          <p:cNvSpPr/>
          <p:nvPr/>
        </p:nvSpPr>
        <p:spPr bwMode="auto">
          <a:xfrm>
            <a:off x="3850025" y="461222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5" name="Triangle 94"/>
          <p:cNvSpPr/>
          <p:nvPr/>
        </p:nvSpPr>
        <p:spPr bwMode="auto">
          <a:xfrm>
            <a:off x="4793215" y="459909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6" name="Triangle 95"/>
          <p:cNvSpPr/>
          <p:nvPr/>
        </p:nvSpPr>
        <p:spPr bwMode="auto">
          <a:xfrm>
            <a:off x="4827504" y="510214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7" name="Triangle 96"/>
          <p:cNvSpPr/>
          <p:nvPr/>
        </p:nvSpPr>
        <p:spPr bwMode="auto">
          <a:xfrm>
            <a:off x="3382082" y="50964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7786060" y="378333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9" name="5-Point Star 98"/>
          <p:cNvSpPr/>
          <p:nvPr/>
        </p:nvSpPr>
        <p:spPr bwMode="auto">
          <a:xfrm>
            <a:off x="7786060" y="43034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7309132" y="384048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1" name="5-Point Star 100"/>
          <p:cNvSpPr/>
          <p:nvPr/>
        </p:nvSpPr>
        <p:spPr bwMode="auto">
          <a:xfrm>
            <a:off x="6795175" y="428059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5-Point Star 101"/>
          <p:cNvSpPr/>
          <p:nvPr/>
        </p:nvSpPr>
        <p:spPr bwMode="auto">
          <a:xfrm>
            <a:off x="7286950" y="5261615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3" name="5-Point Star 102"/>
          <p:cNvSpPr/>
          <p:nvPr/>
        </p:nvSpPr>
        <p:spPr bwMode="auto">
          <a:xfrm>
            <a:off x="6292540" y="475345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riangle 103"/>
          <p:cNvSpPr/>
          <p:nvPr/>
        </p:nvSpPr>
        <p:spPr bwMode="auto">
          <a:xfrm>
            <a:off x="6258250" y="379476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5" name="Triangle 104"/>
          <p:cNvSpPr/>
          <p:nvPr/>
        </p:nvSpPr>
        <p:spPr bwMode="auto">
          <a:xfrm>
            <a:off x="6278688" y="428008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riangle 105"/>
          <p:cNvSpPr/>
          <p:nvPr/>
        </p:nvSpPr>
        <p:spPr bwMode="auto">
          <a:xfrm>
            <a:off x="7258143" y="424622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7" name="Triangle 106"/>
          <p:cNvSpPr/>
          <p:nvPr/>
        </p:nvSpPr>
        <p:spPr bwMode="auto">
          <a:xfrm>
            <a:off x="7265905" y="4768237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Triangle 107"/>
          <p:cNvSpPr/>
          <p:nvPr/>
        </p:nvSpPr>
        <p:spPr bwMode="auto">
          <a:xfrm>
            <a:off x="6810395" y="476081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9" name="Triangle 108"/>
          <p:cNvSpPr/>
          <p:nvPr/>
        </p:nvSpPr>
        <p:spPr bwMode="auto">
          <a:xfrm>
            <a:off x="7753585" y="4770121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0" name="Triangle 109"/>
          <p:cNvSpPr/>
          <p:nvPr/>
        </p:nvSpPr>
        <p:spPr bwMode="auto">
          <a:xfrm>
            <a:off x="7753584" y="523887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1" name="Triangle 110"/>
          <p:cNvSpPr/>
          <p:nvPr/>
        </p:nvSpPr>
        <p:spPr bwMode="auto">
          <a:xfrm>
            <a:off x="6273872" y="524500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6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3" grpId="0" animBg="1"/>
      <p:bldP spid="7" grpId="0" animBg="1"/>
      <p:bldP spid="7" grpId="1" animBg="1"/>
      <p:bldP spid="16" grpId="0"/>
      <p:bldP spid="67" grpId="0"/>
      <p:bldP spid="68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</a:t>
            </a:r>
            <a:r>
              <a:rPr lang="en-US" sz="1600" dirty="0"/>
              <a:t>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Unordered</a:t>
            </a:r>
          </a:p>
          <a:p>
            <a:pPr marL="0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46" y="3888958"/>
            <a:ext cx="2873728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3359196"/>
            <a:ext cx="2298283" cy="215298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1943100" y="378187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91346" y="3359196"/>
            <a:ext cx="335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Linear Search on data blocks 0 ..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483" y="2464543"/>
            <a:ext cx="375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 for linear search on this dataset: 7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920240" y="378187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05927" y="423212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943100" y="472807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05927" y="519605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1947759" y="426641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934553" y="473438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</a:t>
            </a:r>
            <a:r>
              <a:rPr lang="en-US" sz="1600" dirty="0">
                <a:latin typeface="Microsoft Sans Serif"/>
                <a:cs typeface="Microsoft Sans Serif"/>
              </a:rPr>
              <a:t>: </a:t>
            </a:r>
            <a:r>
              <a:rPr lang="en-US" sz="1600" dirty="0"/>
              <a:t> Return the type of crime in the location (x, y) =  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Method:</a:t>
            </a:r>
            <a:r>
              <a:rPr lang="en-US" sz="1600" dirty="0">
                <a:latin typeface="Microsoft Sans Serif"/>
                <a:cs typeface="Microsoft Sans Serif"/>
              </a:rPr>
              <a:t>  Z-order (Y-major)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Cost for binary search on this dataset: 3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98" y="3548617"/>
            <a:ext cx="2647097" cy="12776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1" y="3181611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51334" y="2808572"/>
            <a:ext cx="3332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on data blocks 0 .. 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974227" y="345789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974227" y="4009711"/>
            <a:ext cx="496224" cy="315767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955070" y="4592179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219798" y="431785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6223608" y="3727308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208644" y="318065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9798" y="3679748"/>
            <a:ext cx="17027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86263" y="5160406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132" y="2892081"/>
            <a:ext cx="88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Y-major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461" y="4290619"/>
            <a:ext cx="1745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Ceil((5+6) / 2) = 6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0" grpId="0" animBg="1"/>
      <p:bldP spid="43" grpId="0" animBg="1"/>
      <p:bldP spid="63" grpId="0"/>
      <p:bldP spid="64" grpId="0"/>
      <p:bldP spid="67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Point Queries Using R-Tree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 data points stored in data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  <a:p>
            <a:pPr>
              <a:buFont typeface="Arial"/>
              <a:buChar char="•"/>
            </a:pPr>
            <a:r>
              <a:rPr lang="en-US" sz="16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Index), root cached in main memory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I/O cost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8740" y="39936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3105633" y="4364867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58277" y="46272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095367" y="4988994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43539" y="52095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971213" y="2458384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84" y="4231274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449037" y="5064084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2168" y="4178214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680547" y="3523478"/>
            <a:ext cx="2415093" cy="2262414"/>
            <a:chOff x="3680547" y="3523478"/>
            <a:chExt cx="2415093" cy="226241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547" y="3523478"/>
              <a:ext cx="2415093" cy="2262414"/>
            </a:xfrm>
            <a:prstGeom prst="rect">
              <a:avLst/>
            </a:prstGeom>
          </p:spPr>
        </p:pic>
        <p:sp>
          <p:nvSpPr>
            <p:cNvPr id="35" name="5-Point Star 34"/>
            <p:cNvSpPr/>
            <p:nvPr/>
          </p:nvSpPr>
          <p:spPr bwMode="auto">
            <a:xfrm>
              <a:off x="5467342" y="378333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6" name="5-Point Star 35"/>
            <p:cNvSpPr/>
            <p:nvPr/>
          </p:nvSpPr>
          <p:spPr bwMode="auto">
            <a:xfrm>
              <a:off x="5467342" y="430345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9" name="5-Point Star 38"/>
            <p:cNvSpPr/>
            <p:nvPr/>
          </p:nvSpPr>
          <p:spPr bwMode="auto">
            <a:xfrm>
              <a:off x="4990414" y="384048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1" name="5-Point Star 40"/>
            <p:cNvSpPr/>
            <p:nvPr/>
          </p:nvSpPr>
          <p:spPr bwMode="auto">
            <a:xfrm>
              <a:off x="4476457" y="4280592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2" name="5-Point Star 41"/>
            <p:cNvSpPr/>
            <p:nvPr/>
          </p:nvSpPr>
          <p:spPr bwMode="auto">
            <a:xfrm>
              <a:off x="4968232" y="5261615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5-Point Star 43"/>
            <p:cNvSpPr/>
            <p:nvPr/>
          </p:nvSpPr>
          <p:spPr bwMode="auto">
            <a:xfrm>
              <a:off x="3973822" y="4753459"/>
              <a:ext cx="302132" cy="298595"/>
            </a:xfrm>
            <a:prstGeom prst="star5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Triangle 103"/>
            <p:cNvSpPr/>
            <p:nvPr/>
          </p:nvSpPr>
          <p:spPr bwMode="auto">
            <a:xfrm>
              <a:off x="3939532" y="379476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Triangle 104"/>
            <p:cNvSpPr/>
            <p:nvPr/>
          </p:nvSpPr>
          <p:spPr bwMode="auto">
            <a:xfrm>
              <a:off x="3959970" y="4280088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7" name="Triangle 105"/>
            <p:cNvSpPr/>
            <p:nvPr/>
          </p:nvSpPr>
          <p:spPr bwMode="auto">
            <a:xfrm>
              <a:off x="4939425" y="4246224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9" name="Triangle 106"/>
            <p:cNvSpPr/>
            <p:nvPr/>
          </p:nvSpPr>
          <p:spPr bwMode="auto">
            <a:xfrm>
              <a:off x="4947187" y="4768237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Triangle 107"/>
            <p:cNvSpPr/>
            <p:nvPr/>
          </p:nvSpPr>
          <p:spPr bwMode="auto">
            <a:xfrm>
              <a:off x="4491677" y="476081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Triangle 108"/>
            <p:cNvSpPr/>
            <p:nvPr/>
          </p:nvSpPr>
          <p:spPr bwMode="auto">
            <a:xfrm>
              <a:off x="5434867" y="4770121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Triangle 109"/>
            <p:cNvSpPr/>
            <p:nvPr/>
          </p:nvSpPr>
          <p:spPr bwMode="auto">
            <a:xfrm>
              <a:off x="5434866" y="5238875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Triangle 110"/>
            <p:cNvSpPr/>
            <p:nvPr/>
          </p:nvSpPr>
          <p:spPr bwMode="auto">
            <a:xfrm>
              <a:off x="3955154" y="5245006"/>
              <a:ext cx="367081" cy="290753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3 Strategies for Point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in each block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(Marked) </a:t>
            </a:r>
            <a:r>
              <a:rPr lang="en-US" sz="1600" u="sng" dirty="0">
                <a:latin typeface="Microsoft Sans Serif"/>
                <a:cs typeface="Microsoft Sans Serif"/>
              </a:rPr>
              <a:t>Query: </a:t>
            </a:r>
            <a:r>
              <a:rPr lang="en-US" sz="1600" u="sng" dirty="0"/>
              <a:t> Return the type of crime in the location (x, y) =  </a:t>
            </a:r>
            <a:r>
              <a:rPr lang="en-US" sz="1600" dirty="0"/>
              <a:t>(</a:t>
            </a:r>
            <a:r>
              <a:rPr lang="en-US" sz="1600" i="1" dirty="0"/>
              <a:t>2, 3)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18130" y="2880687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 Search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1" y="2637851"/>
            <a:ext cx="2298283" cy="2152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2628075"/>
            <a:ext cx="2290933" cy="21461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725510" y="4588861"/>
            <a:ext cx="39656" cy="4777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480614" y="4379855"/>
            <a:ext cx="209787" cy="185315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918240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1918240" y="335137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1441312" y="288841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973075" y="336280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1430560" y="4275252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470440" y="3812389"/>
            <a:ext cx="302132" cy="298595"/>
          </a:xfrm>
          <a:prstGeom prst="star5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Triangle 23"/>
          <p:cNvSpPr/>
          <p:nvPr/>
        </p:nvSpPr>
        <p:spPr bwMode="auto">
          <a:xfrm>
            <a:off x="470440" y="288841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" name="Triangle 24"/>
          <p:cNvSpPr/>
          <p:nvPr/>
        </p:nvSpPr>
        <p:spPr bwMode="auto">
          <a:xfrm>
            <a:off x="468018" y="3339445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" name="Triangle 25"/>
          <p:cNvSpPr/>
          <p:nvPr/>
        </p:nvSpPr>
        <p:spPr bwMode="auto">
          <a:xfrm>
            <a:off x="1413183" y="333944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Triangle 26"/>
          <p:cNvSpPr/>
          <p:nvPr/>
        </p:nvSpPr>
        <p:spPr bwMode="auto">
          <a:xfrm>
            <a:off x="1398085" y="3816164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8" name="Triangle 27"/>
          <p:cNvSpPr/>
          <p:nvPr/>
        </p:nvSpPr>
        <p:spPr bwMode="auto">
          <a:xfrm>
            <a:off x="942575" y="383117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" name="Triangle 28"/>
          <p:cNvSpPr/>
          <p:nvPr/>
        </p:nvSpPr>
        <p:spPr bwMode="auto">
          <a:xfrm>
            <a:off x="1885765" y="3818048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0" name="Triangle 29"/>
          <p:cNvSpPr/>
          <p:nvPr/>
        </p:nvSpPr>
        <p:spPr bwMode="auto">
          <a:xfrm>
            <a:off x="1885764" y="4286802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" name="Triangle 30"/>
          <p:cNvSpPr/>
          <p:nvPr/>
        </p:nvSpPr>
        <p:spPr bwMode="auto">
          <a:xfrm>
            <a:off x="474632" y="4315366"/>
            <a:ext cx="367081" cy="29075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115" y="50666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 point</a:t>
            </a:r>
          </a:p>
        </p:txBody>
      </p:sp>
    </p:spTree>
    <p:extLst>
      <p:ext uri="{BB962C8B-B14F-4D97-AF65-F5344CB8AC3E}">
        <p14:creationId xmlns:p14="http://schemas.microsoft.com/office/powerpoint/2010/main" val="1818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6291"/>
            <a:ext cx="8610600" cy="406250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Range Query Example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List all countries crossed by of the river Amazon.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Returns several objects within a spatial region from a table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60" y="2731519"/>
            <a:ext cx="3828240" cy="270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613639"/>
            <a:ext cx="86106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Linear Search:</a:t>
            </a:r>
          </a:p>
          <a:p>
            <a:pPr marL="857250" lvl="1" indent="-457200"/>
            <a:r>
              <a:rPr lang="en-US" sz="1600" dirty="0">
                <a:latin typeface="Microsoft Sans Serif"/>
                <a:cs typeface="Microsoft Sans Serif"/>
              </a:rPr>
              <a:t>Scan all disk blocks of the data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Binary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records are ordered using space filling curve (say Z-order)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Decompose into disjoint Z-order intervals 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For each Z-interval,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a binary search to get lowest Z-order within the Z-interval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then scan forward till end of the Z-interval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Microsoft Sans Serif"/>
                <a:cs typeface="Microsoft Sans Serif"/>
              </a:rPr>
              <a:t>Index Search</a:t>
            </a:r>
          </a:p>
          <a:p>
            <a:pPr marL="685800" lvl="1"/>
            <a:r>
              <a:rPr lang="en-US" sz="1600" dirty="0">
                <a:latin typeface="Microsoft Sans Serif"/>
                <a:cs typeface="Microsoft Sans Serif"/>
              </a:rPr>
              <a:t>If an index is available on spatial location of data objects,</a:t>
            </a:r>
          </a:p>
          <a:p>
            <a:pPr lvl="1"/>
            <a:r>
              <a:rPr lang="en-US" sz="1600" dirty="0">
                <a:latin typeface="Microsoft Sans Serif"/>
                <a:cs typeface="Microsoft Sans Serif"/>
              </a:rPr>
              <a:t>then use range-query operation on the index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24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Running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Methods: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7 data block with 2 points each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Unordered, Z-ordered, R-tree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44" y="1760226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7" y="1778605"/>
            <a:ext cx="2290934" cy="21461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7639091" y="3057170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– Candidate Storage Methods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36" y="3288654"/>
            <a:ext cx="2434058" cy="2280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3517961"/>
            <a:ext cx="2298283" cy="21529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1554338"/>
            <a:ext cx="2897914" cy="104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265" y="3501045"/>
            <a:ext cx="2415093" cy="226241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1481668" y="48149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157966" y="2755025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11097" y="1869155"/>
            <a:ext cx="2265907" cy="1193145"/>
            <a:chOff x="9785118" y="3516719"/>
            <a:chExt cx="2265907" cy="11931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7" name="Straight Arrow Connector 46"/>
            <p:cNvCxnSpPr>
              <a:stCxn id="39" idx="2"/>
              <a:endCxn id="41" idx="0"/>
            </p:cNvCxnSpPr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42" idx="0"/>
            </p:cNvCxnSpPr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Arrow Connector 51"/>
            <p:cNvCxnSpPr>
              <a:stCxn id="42" idx="2"/>
              <a:endCxn id="46" idx="0"/>
            </p:cNvCxnSpPr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5" name="Straight Arrow Connector 54"/>
            <p:cNvCxnSpPr>
              <a:stCxn id="41" idx="2"/>
              <a:endCxn id="45" idx="0"/>
            </p:cNvCxnSpPr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Arrow Connector 56"/>
            <p:cNvCxnSpPr>
              <a:stCxn id="41" idx="2"/>
            </p:cNvCxnSpPr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48" name="Straight Arrow Connector 47"/>
            <p:cNvCxnSpPr>
              <a:endCxn id="33" idx="0"/>
            </p:cNvCxnSpPr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Arrow Connector 49"/>
            <p:cNvCxnSpPr>
              <a:endCxn id="34" idx="0"/>
            </p:cNvCxnSpPr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Arrow Connector 50"/>
            <p:cNvCxnSpPr>
              <a:stCxn id="42" idx="2"/>
              <a:endCxn id="31" idx="0"/>
            </p:cNvCxnSpPr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4446270" y="4689913"/>
            <a:ext cx="62865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6887" y="5534871"/>
            <a:ext cx="2729172" cy="31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Sorting order (Z-order index)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0990" y="3150687"/>
            <a:ext cx="1154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Unordered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9535" y="2913391"/>
            <a:ext cx="1812971" cy="34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Z-order (Y-major)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29061" y="3122826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R-tree (primary index)</a:t>
            </a:r>
          </a:p>
        </p:txBody>
      </p:sp>
    </p:spTree>
    <p:extLst>
      <p:ext uri="{BB962C8B-B14F-4D97-AF65-F5344CB8AC3E}">
        <p14:creationId xmlns:p14="http://schemas.microsoft.com/office/powerpoint/2010/main" val="14049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0" grpId="1" animBg="1"/>
      <p:bldP spid="93" grpId="0" animBg="1"/>
      <p:bldP spid="35" grpId="0" animBg="1"/>
      <p:bldP spid="40" grpId="0"/>
      <p:bldP spid="43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Linear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 </a:t>
            </a:r>
            <a:r>
              <a:rPr lang="en-US" sz="1800" dirty="0">
                <a:latin typeface="Microsoft Sans Serif"/>
                <a:cs typeface="Microsoft Sans Serif"/>
              </a:rPr>
              <a:t>Unordered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1600" dirty="0"/>
              <a:t>Cost for range query on unordered data: 7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0" y="3776761"/>
            <a:ext cx="2774595" cy="14407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5" y="3113148"/>
            <a:ext cx="2298283" cy="21529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996781" y="4368501"/>
            <a:ext cx="665742" cy="761754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830" y="3438207"/>
            <a:ext cx="343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Linear search on data blocks 0 ..6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154430" y="3544631"/>
            <a:ext cx="13944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131570" y="3544631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17257" y="399488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54430" y="4490838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117257" y="4958814"/>
            <a:ext cx="1468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159089" y="4029174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45883" y="4497149"/>
            <a:ext cx="1403007" cy="4502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15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1632770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1680146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96587" y="2495112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Manual</a:t>
            </a:r>
            <a:r>
              <a:rPr lang="en-US" sz="16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7976" y="2694043"/>
            <a:ext cx="1704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35712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Binary Search 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Storage Method:</a:t>
            </a:r>
            <a:r>
              <a:rPr lang="en-US" sz="1800" dirty="0">
                <a:latin typeface="Microsoft Sans Serif"/>
                <a:cs typeface="Microsoft Sans Serif"/>
              </a:rPr>
              <a:t> Z-order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Z-interval 12 .. 15 =&gt; search for 12 then scan forward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34" y="3500315"/>
            <a:ext cx="2594486" cy="12522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3394702"/>
            <a:ext cx="2434058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66921" y="2915539"/>
            <a:ext cx="19070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</a:t>
            </a:r>
          </a:p>
          <a:p>
            <a:r>
              <a:rPr lang="en-US" sz="1600" dirty="0"/>
              <a:t>on data blocks 0..6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454317" y="3789935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435160" y="436414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6703698" y="405934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688734" y="3512691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99888" y="4011786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435" y="2761137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(i.e., 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FDFF"/>
                </a:solidFill>
              </a:rPr>
              <a:t> cyan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FFFC00"/>
                </a:solidFill>
              </a:rPr>
              <a:t>yellow</a:t>
            </a:r>
            <a:r>
              <a:rPr lang="en-US" sz="1600" dirty="0"/>
              <a:t>) accessed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47738" y="4554126"/>
            <a:ext cx="2020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 = 12,</a:t>
            </a:r>
          </a:p>
          <a:p>
            <a:r>
              <a:rPr lang="en-US" sz="1500" dirty="0"/>
              <a:t>scan forward till Z=15</a:t>
            </a:r>
          </a:p>
        </p:txBody>
      </p:sp>
      <p:cxnSp>
        <p:nvCxnSpPr>
          <p:cNvPr id="25" name="Straight Arrow Connector 24"/>
          <p:cNvCxnSpPr>
            <a:endCxn id="26" idx="0"/>
          </p:cNvCxnSpPr>
          <p:nvPr/>
        </p:nvCxnSpPr>
        <p:spPr bwMode="auto">
          <a:xfrm>
            <a:off x="6690047" y="4668082"/>
            <a:ext cx="4973" cy="2659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6437329" y="4933990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6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082757" y="4794505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3" grpId="0" animBg="1"/>
      <p:bldP spid="63" grpId="0"/>
      <p:bldP spid="64" grpId="0"/>
      <p:bldP spid="67" grpId="0"/>
      <p:bldP spid="70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Range Query with Two Z-intervals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( 1 &lt;= y &lt;= 2)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600" dirty="0"/>
              <a:t>Two Z-intervals: [5 .. 6] and [12 .. 13]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One binary search (followed by scan) for each Z-interval !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5" y="3002054"/>
            <a:ext cx="2434057" cy="22801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54174" y="4506458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[(6), (7)]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995602" y="4911219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17255" y="4868874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7238" y="2934837"/>
            <a:ext cx="246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 blocks </a:t>
            </a:r>
          </a:p>
          <a:p>
            <a:r>
              <a:rPr lang="en-US" sz="1600" dirty="0"/>
              <a:t>(i.e., </a:t>
            </a:r>
            <a:r>
              <a:rPr lang="en-US" sz="1600" dirty="0">
                <a:solidFill>
                  <a:srgbClr val="00FA00"/>
                </a:solidFill>
              </a:rPr>
              <a:t>green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7030A0"/>
                </a:solidFill>
              </a:rPr>
              <a:t>purple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DFF"/>
                </a:solidFill>
              </a:rPr>
              <a:t>cyan</a:t>
            </a:r>
            <a:r>
              <a:rPr lang="en-US" sz="1600" dirty="0"/>
              <a:t>)</a:t>
            </a:r>
          </a:p>
          <a:p>
            <a:r>
              <a:rPr lang="en-US" sz="1600" dirty="0"/>
              <a:t>accessed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0360" y="4007961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Binary search to find [(12), (13)]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94" y="2982526"/>
            <a:ext cx="2594486" cy="125223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3197466" y="5174727"/>
            <a:ext cx="1380" cy="18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695634" y="5295000"/>
            <a:ext cx="1301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Z=5 </a:t>
            </a:r>
          </a:p>
          <a:p>
            <a:r>
              <a:rPr lang="en-US" sz="1500" dirty="0"/>
              <a:t>Scan till Z= 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938042" y="5368506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2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503640" y="4565857"/>
            <a:ext cx="498394" cy="263508"/>
          </a:xfrm>
          <a:prstGeom prst="rect">
            <a:avLst/>
          </a:prstGeom>
          <a:noFill/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3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67495" y="5114467"/>
            <a:ext cx="515382" cy="322536"/>
          </a:xfrm>
          <a:prstGeom prst="rect">
            <a:avLst/>
          </a:prstGeom>
          <a:noFill/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5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8057" y="4288613"/>
            <a:ext cx="12314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(0+6) / 2 =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9211" y="4787708"/>
            <a:ext cx="1649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ceil((3+6) / 2) = 5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49211" y="483295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1581389" y="387495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042" y="5141706"/>
            <a:ext cx="139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Found Z=10 </a:t>
            </a:r>
          </a:p>
          <a:p>
            <a:r>
              <a:rPr lang="en-US" sz="1500" dirty="0"/>
              <a:t>Scan till Z= 11</a:t>
            </a:r>
          </a:p>
        </p:txBody>
      </p:sp>
    </p:spTree>
    <p:extLst>
      <p:ext uri="{BB962C8B-B14F-4D97-AF65-F5344CB8AC3E}">
        <p14:creationId xmlns:p14="http://schemas.microsoft.com/office/powerpoint/2010/main" val="20256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63" grpId="0"/>
      <p:bldP spid="67" grpId="0"/>
      <p:bldP spid="27" grpId="0"/>
      <p:bldP spid="39" grpId="0"/>
      <p:bldP spid="40" grpId="0" animBg="1"/>
      <p:bldP spid="46" grpId="0" animBg="1"/>
      <p:bldP spid="48" grpId="0" animBg="1"/>
      <p:bldP spid="49" grpId="0"/>
      <p:bldP spid="51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Search for Range Queries Using R-tree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16" y="1530929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  <a:p>
            <a:pPr>
              <a:buFont typeface="Arial"/>
              <a:buChar char="•"/>
            </a:pPr>
            <a:r>
              <a:rPr lang="en-US" sz="1800" u="sng" dirty="0">
                <a:latin typeface="Microsoft Sans Serif"/>
                <a:cs typeface="Microsoft Sans Serif"/>
              </a:rPr>
              <a:t>Candidate Storage Methods:</a:t>
            </a:r>
            <a:r>
              <a:rPr lang="en-US" sz="1600" dirty="0">
                <a:latin typeface="Microsoft Sans Serif"/>
                <a:cs typeface="Microsoft Sans Serif"/>
              </a:rPr>
              <a:t> R-tree (Primary Index)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6" y="3445443"/>
            <a:ext cx="2415093" cy="2262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4935" y="37349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Root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8371828" y="4106229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8224472" y="43685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8361562" y="4730356"/>
            <a:ext cx="1380" cy="274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6864" y="495087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g, </a:t>
            </a:r>
            <a:r>
              <a:rPr lang="en-US" dirty="0" err="1"/>
              <a:t>i</a:t>
            </a:r>
            <a:endParaRPr lang="en-US" dirty="0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6260550" y="1959790"/>
          <a:ext cx="2023153" cy="99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42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Cost in this example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Index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6" y="4240547"/>
            <a:ext cx="2502332" cy="125223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 bwMode="auto">
          <a:xfrm>
            <a:off x="5498062" y="4805446"/>
            <a:ext cx="274320" cy="274320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432FF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c</a:t>
            </a:r>
            <a:endParaRPr kumimoji="0" lang="en-US" sz="1600" b="1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51193" y="3919576"/>
            <a:ext cx="2265907" cy="1193145"/>
            <a:chOff x="9785118" y="3516719"/>
            <a:chExt cx="2265907" cy="1193145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0309517" y="3516719"/>
              <a:ext cx="73152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9962239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1126965" y="3967966"/>
              <a:ext cx="365760" cy="27432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b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004808" y="4407690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d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364545" y="441582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7030A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e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0737241" y="4435544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A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A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flipH="1">
              <a:off x="10145119" y="3791039"/>
              <a:ext cx="53015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675277" y="3791039"/>
              <a:ext cx="634568" cy="17692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10874401" y="4242286"/>
              <a:ext cx="435444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145119" y="4242286"/>
              <a:ext cx="356586" cy="17353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10145119" y="4242286"/>
              <a:ext cx="11542" cy="153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9785118" y="4242286"/>
              <a:ext cx="258126" cy="19325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6" name="Rectangle 75"/>
            <p:cNvSpPr/>
            <p:nvPr/>
          </p:nvSpPr>
          <p:spPr bwMode="auto">
            <a:xfrm>
              <a:off x="11097712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40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g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1776705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FFF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err="1">
                  <a:solidFill>
                    <a:srgbClr val="FFFF00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i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458183" y="4427601"/>
              <a:ext cx="274320" cy="274320"/>
            </a:xfrm>
            <a:prstGeom prst="rect">
              <a:avLst/>
            </a:prstGeom>
            <a:noFill/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FDFF"/>
                  </a:solidFill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1" u="none" strike="noStrike" cap="none" normalizeH="0" baseline="0" dirty="0">
                <a:ln>
                  <a:noFill/>
                </a:ln>
                <a:solidFill>
                  <a:srgbClr val="00FD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11336145" y="4242909"/>
              <a:ext cx="577720" cy="1846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11350025" y="4242286"/>
              <a:ext cx="245318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H="1">
              <a:off x="11234872" y="4242286"/>
              <a:ext cx="74973" cy="1853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>
                <a:latin typeface="Microsoft Sans Serif"/>
                <a:cs typeface="Microsoft Sans Serif"/>
              </a:rPr>
              <a:t>Comparing Algorithms </a:t>
            </a:r>
            <a:r>
              <a:rPr lang="en-US" sz="2800" dirty="0">
                <a:latin typeface="Microsoft Sans Serif"/>
                <a:cs typeface="Microsoft Sans Serif"/>
              </a:rPr>
              <a:t>for Range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7" y="1554961"/>
            <a:ext cx="8610600" cy="379880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b="1" u="sng" dirty="0">
                <a:latin typeface="Microsoft Sans Serif"/>
                <a:cs typeface="Microsoft Sans Serif"/>
              </a:rPr>
              <a:t>Data: </a:t>
            </a:r>
            <a:r>
              <a:rPr lang="en-US" sz="1600" dirty="0">
                <a:latin typeface="Microsoft Sans Serif"/>
                <a:cs typeface="Microsoft Sans Serif"/>
              </a:rPr>
              <a:t>14 points stored in 7 data  blocks with 2 points each</a:t>
            </a:r>
          </a:p>
          <a:p>
            <a:pPr>
              <a:buFont typeface="Arial"/>
              <a:buChar char="•"/>
            </a:pPr>
            <a:r>
              <a:rPr lang="en-US" sz="1600" dirty="0">
                <a:solidFill>
                  <a:srgbClr val="AB7942"/>
                </a:solidFill>
                <a:latin typeface="Microsoft Sans Serif"/>
                <a:cs typeface="Microsoft Sans Serif"/>
              </a:rPr>
              <a:t>(Brown Box) </a:t>
            </a:r>
            <a:r>
              <a:rPr lang="en-US" sz="1800" b="1" u="sng" dirty="0">
                <a:latin typeface="Microsoft Sans Serif"/>
                <a:cs typeface="Microsoft Sans Serif"/>
              </a:rPr>
              <a:t>Query: </a:t>
            </a:r>
            <a:r>
              <a:rPr lang="en-US" sz="1800" b="1" u="sng" dirty="0"/>
              <a:t> </a:t>
            </a:r>
            <a:r>
              <a:rPr lang="en-US" sz="1600" dirty="0"/>
              <a:t>( </a:t>
            </a:r>
            <a:r>
              <a:rPr lang="en-US" sz="1600" i="1" dirty="0"/>
              <a:t>2 &lt;= x &lt;= 3 ) and ( 2 &lt;= y &lt;= 3 )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648850"/>
            <a:ext cx="2290934" cy="22376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472953" y="3983227"/>
            <a:ext cx="582930" cy="636178"/>
          </a:xfrm>
          <a:prstGeom prst="rect">
            <a:avLst/>
          </a:prstGeom>
          <a:noFill/>
          <a:ln w="25400" cap="flat" cmpd="sng" algn="ctr">
            <a:solidFill>
              <a:srgbClr val="AB794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519190" y="2930695"/>
          <a:ext cx="398379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 Searches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2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220"/>
            <a:ext cx="8610600" cy="405658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Find the city closest to Chicago.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one spatial object from city data file C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9" y="2702513"/>
            <a:ext cx="4808996" cy="3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" y="1877794"/>
            <a:ext cx="3297190" cy="3510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Nearest </a:t>
            </a:r>
            <a:r>
              <a:rPr lang="en-US" sz="2800">
                <a:latin typeface="Microsoft Sans Serif"/>
                <a:cs typeface="Microsoft Sans Serif"/>
              </a:rPr>
              <a:t>Neighbor – Running Examples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3864" y="533654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898554" y="24045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23383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93106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9310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23383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58816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890934" y="387144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890934" y="312849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193704" y="27627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193704" y="31399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559464" y="350568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46779" y="427733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2244" y="2730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942244" y="315570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45307" y="2413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15482" y="27613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87172" y="31203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17850" y="281715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4197" y="43225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25903" y="34637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71982" y="3523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2024357" y="387933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3513" y="3532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16328" y="390572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445296" y="5418510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8528" y="1530266"/>
            <a:ext cx="5635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point represents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645307" y="4499097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54912" y="482750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492867" y="4225458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839" y="3128498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cxnSp>
        <p:nvCxnSpPr>
          <p:cNvPr id="42" name="Straight Connector 41"/>
          <p:cNvCxnSpPr>
            <a:endCxn id="70" idx="0"/>
          </p:cNvCxnSpPr>
          <p:nvPr/>
        </p:nvCxnSpPr>
        <p:spPr bwMode="auto">
          <a:xfrm flipH="1">
            <a:off x="1635505" y="4008608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1112126" y="3831165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93758" y="5315525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1566925" y="427364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251097" y="5428558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5" grpId="0"/>
      <p:bldP spid="11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Fetch C’s disk sector(s) containing the query point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M = minimum distance(query point, objects in fetched leaf)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all cities within distance M of query point (Range Query)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840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26" y="452113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Two Phase Strategy (with a R-tree)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25" y="462170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26" y="214719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22763" y="269253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725825" y="342748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755273" y="305067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755273" y="379362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8043" y="379362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412373" y="415938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1715143" y="415938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94156" y="304205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1017913" y="305067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1017913" y="342786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360813" y="380759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88983" y="455308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579" y="29837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613" y="337251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83456" y="266963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91610" y="307138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02506" y="34210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85342" y="31376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133" y="451426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98468" y="38301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97637" y="384640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67062" y="423789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85342" y="38622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16236" y="42517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009787" y="302993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717217" y="266639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047845" y="304518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69732" y="377788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34241" y="378885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2420469" y="3801227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3418" y="533058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650378" y="5425259"/>
            <a:ext cx="155135" cy="1727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8971" y="5355520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2303384" y="5460858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376064" y="456182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417" y="1597205"/>
            <a:ext cx="5740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 the index leaf containing the query point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: block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470543" y="443570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512417" y="2165878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 circle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whose center is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and radius = d</a:t>
            </a:r>
            <a:r>
              <a:rPr lang="en-US" sz="1600" baseline="-25000" dirty="0"/>
              <a:t>B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518461" y="1866788"/>
            <a:ext cx="514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leaf, Point </a:t>
            </a:r>
            <a:r>
              <a:rPr lang="en-US" sz="1600" dirty="0">
                <a:solidFill>
                  <a:srgbClr val="FF0000"/>
                </a:solidFill>
              </a:rPr>
              <a:t>g, h</a:t>
            </a:r>
            <a:r>
              <a:rPr lang="en-US" sz="1600" dirty="0"/>
              <a:t> are the closest points to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d</a:t>
            </a:r>
            <a:r>
              <a:rPr lang="en-US" sz="1600" baseline="-25000" dirty="0"/>
              <a:t>B</a:t>
            </a:r>
            <a:r>
              <a:rPr lang="en-US" sz="1600" dirty="0"/>
              <a:t> = 2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741675" y="3861313"/>
            <a:ext cx="1375831" cy="149711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12417" y="2498972"/>
            <a:ext cx="619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the MOBR of </a:t>
            </a:r>
            <a:r>
              <a:rPr lang="en-US" sz="1600" dirty="0" err="1"/>
              <a:t>Circle</a:t>
            </a:r>
            <a:r>
              <a:rPr lang="en-US" sz="1600" baseline="-25000" dirty="0" err="1"/>
              <a:t>p</a:t>
            </a:r>
            <a:r>
              <a:rPr lang="en-US" sz="1600" dirty="0"/>
              <a:t> 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dirty="0"/>
          </a:p>
        </p:txBody>
      </p:sp>
      <p:sp>
        <p:nvSpPr>
          <p:cNvPr id="122" name="Rectangle 121"/>
          <p:cNvSpPr/>
          <p:nvPr/>
        </p:nvSpPr>
        <p:spPr bwMode="auto">
          <a:xfrm>
            <a:off x="734667" y="3885306"/>
            <a:ext cx="1408600" cy="15030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528864" y="2798062"/>
            <a:ext cx="572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Range query: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r>
              <a:rPr lang="en-US" sz="1600" dirty="0"/>
              <a:t>, and test all points in </a:t>
            </a:r>
            <a:r>
              <a:rPr lang="en-US" sz="1600" dirty="0" err="1"/>
              <a:t>M</a:t>
            </a:r>
            <a:r>
              <a:rPr lang="en-US" sz="1600" baseline="-25000" dirty="0" err="1"/>
              <a:t>p</a:t>
            </a:r>
            <a:endParaRPr lang="en-US" sz="1600" baseline="-25000" dirty="0"/>
          </a:p>
          <a:p>
            <a:r>
              <a:rPr lang="en-US" sz="1600" dirty="0"/>
              <a:t>Root -&gt; Y -&gt; Block </a:t>
            </a:r>
            <a:r>
              <a:rPr lang="en-US" sz="1600" dirty="0">
                <a:solidFill>
                  <a:srgbClr val="7A0019"/>
                </a:solidFill>
              </a:rPr>
              <a:t>brown</a:t>
            </a:r>
            <a:endParaRPr lang="en-US" sz="1600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3545311" y="3320783"/>
            <a:ext cx="572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</a:t>
            </a:r>
            <a:r>
              <a:rPr lang="en-US" sz="1600" dirty="0" err="1"/>
              <a:t>dist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) = 1.41 &lt; D</a:t>
            </a:r>
            <a:r>
              <a:rPr lang="en-US" sz="1600" baseline="-25000" dirty="0"/>
              <a:t>B</a:t>
            </a:r>
            <a:r>
              <a:rPr lang="en-US" sz="1600" dirty="0"/>
              <a:t>, point </a:t>
            </a:r>
            <a:r>
              <a:rPr lang="en-US" sz="1600" dirty="0">
                <a:solidFill>
                  <a:srgbClr val="7A0019"/>
                </a:solidFill>
              </a:rPr>
              <a:t>j</a:t>
            </a:r>
            <a:r>
              <a:rPr lang="en-US" sz="1600" dirty="0"/>
              <a:t> is nearest neighbor of </a:t>
            </a:r>
            <a:r>
              <a:rPr lang="en-US" sz="1600" dirty="0">
                <a:solidFill>
                  <a:srgbClr val="0432FF"/>
                </a:solidFill>
              </a:rPr>
              <a:t>p</a:t>
            </a:r>
            <a:endParaRPr lang="en-US" sz="1600" baseline="-25000" dirty="0">
              <a:solidFill>
                <a:srgbClr val="0432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6785" y="4347324"/>
            <a:ext cx="2064989" cy="1122081"/>
            <a:chOff x="3649951" y="3977200"/>
            <a:chExt cx="2064989" cy="1122081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4248870" y="3977200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384151" y="4845870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759454" y="4840130"/>
              <a:ext cx="233716" cy="23039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132305" y="4828700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5481224" y="4850155"/>
              <a:ext cx="233716" cy="23039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015979" y="4868891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5045981" y="44411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953015" y="443901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 bwMode="auto">
            <a:xfrm flipH="1">
              <a:off x="3768465" y="4714090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4129527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4248040" y="4698652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H="1">
              <a:off x="4876312" y="4714090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5215733" y="4764517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334246" y="4698652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flipH="1">
              <a:off x="4226186" y="4313282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764963" y="4318589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Oval 140"/>
            <p:cNvSpPr/>
            <p:nvPr/>
          </p:nvSpPr>
          <p:spPr bwMode="auto">
            <a:xfrm>
              <a:off x="3649951" y="486367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959422" y="261792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604180" y="376099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840087" y="398628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1047779" y="267219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/>
        </p:nvGraphicFramePr>
        <p:xfrm>
          <a:off x="6027369" y="4347324"/>
          <a:ext cx="287821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1166" y="445238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8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" grpId="0"/>
      <p:bldP spid="119" grpId="0"/>
      <p:bldP spid="120" grpId="0" animBg="1"/>
      <p:bldP spid="121" grpId="0"/>
      <p:bldP spid="121" grpId="1"/>
      <p:bldP spid="122" grpId="0" animBg="1"/>
      <p:bldP spid="123" grpId="0"/>
      <p:bldP spid="12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Strategies for Nearest Neighbor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Two phase approach</a:t>
            </a:r>
          </a:p>
          <a:p>
            <a:pPr marL="457200" lvl="1" indent="0">
              <a:buNone/>
            </a:pPr>
            <a:endParaRPr lang="en-US" sz="20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Microsoft Sans Serif"/>
                <a:cs typeface="Microsoft Sans Serif"/>
              </a:rPr>
              <a:t>Single phase approach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Recursive algorithm for R-tree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Eliminate children dominated by some other children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Check the remaining data blocks for nearest neighbor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1143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One Phase Strategy with a R-</a:t>
            </a:r>
            <a:r>
              <a:rPr lang="en-US" sz="2800" dirty="0" err="1"/>
              <a:t>treee</a:t>
            </a:r>
            <a:r>
              <a:rPr lang="en-US" sz="2800" dirty="0"/>
              <a:t> 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4502898" y="1529813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4638179" y="239848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5013482" y="2392743"/>
            <a:ext cx="233716" cy="23039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5386333" y="238131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5735252" y="2402768"/>
            <a:ext cx="233716" cy="230390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4270007" y="242150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5300009" y="199378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4207043" y="199162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179" name="Straight Connector 178"/>
          <p:cNvCxnSpPr/>
          <p:nvPr/>
        </p:nvCxnSpPr>
        <p:spPr bwMode="auto">
          <a:xfrm flipH="1">
            <a:off x="4022493" y="226670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4383555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502068" y="225126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>
            <a:off x="5130340" y="226670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5469761" y="231713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5588274" y="225126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4480214" y="186589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5018991" y="187120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Oval 186"/>
          <p:cNvSpPr/>
          <p:nvPr/>
        </p:nvSpPr>
        <p:spPr bwMode="auto">
          <a:xfrm>
            <a:off x="3848034" y="240550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27464" y="1939241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226952" y="1945652"/>
            <a:ext cx="470257" cy="42889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3814506" y="235251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4229559" y="238008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4593999" y="2353093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4" name="Oval 203"/>
          <p:cNvSpPr/>
          <p:nvPr/>
        </p:nvSpPr>
        <p:spPr bwMode="auto">
          <a:xfrm>
            <a:off x="4984547" y="2342488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5359899" y="2332562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703477" y="2368650"/>
            <a:ext cx="312958" cy="33089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4230" y="2441482"/>
            <a:ext cx="523843" cy="169152"/>
            <a:chOff x="8039424" y="3845094"/>
            <a:chExt cx="523843" cy="169152"/>
          </a:xfrm>
        </p:grpSpPr>
        <p:cxnSp>
          <p:nvCxnSpPr>
            <p:cNvPr id="207" name="Straight Connector 206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" name="Group 208"/>
          <p:cNvGrpSpPr/>
          <p:nvPr/>
        </p:nvGrpSpPr>
        <p:grpSpPr>
          <a:xfrm>
            <a:off x="5567274" y="2435612"/>
            <a:ext cx="523843" cy="169152"/>
            <a:chOff x="8039424" y="3845094"/>
            <a:chExt cx="523843" cy="169152"/>
          </a:xfrm>
        </p:grpSpPr>
        <p:cxnSp>
          <p:nvCxnSpPr>
            <p:cNvPr id="210" name="Straight Connector 209"/>
            <p:cNvCxnSpPr/>
            <p:nvPr/>
          </p:nvCxnSpPr>
          <p:spPr bwMode="auto">
            <a:xfrm>
              <a:off x="8039424" y="3845094"/>
              <a:ext cx="523843" cy="1691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/>
            <p:cNvCxnSpPr/>
            <p:nvPr/>
          </p:nvCxnSpPr>
          <p:spPr bwMode="auto">
            <a:xfrm flipV="1">
              <a:off x="8065329" y="3863269"/>
              <a:ext cx="497938" cy="15097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2" name="Rectangle 211"/>
          <p:cNvSpPr/>
          <p:nvPr/>
        </p:nvSpPr>
        <p:spPr>
          <a:xfrm>
            <a:off x="6016434" y="1578901"/>
            <a:ext cx="282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Finally, check blocks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/>
              <a:t>, </a:t>
            </a:r>
            <a:r>
              <a:rPr lang="en-US" sz="1400" b="1" dirty="0">
                <a:solidFill>
                  <a:srgbClr val="7A0019"/>
                </a:solidFill>
              </a:rPr>
              <a:t>4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for nearest neighbors</a:t>
            </a:r>
            <a:endParaRPr lang="en-US" sz="1400" dirty="0"/>
          </a:p>
        </p:txBody>
      </p:sp>
      <p:graphicFrame>
        <p:nvGraphicFramePr>
          <p:cNvPr id="109" name="Table 108"/>
          <p:cNvGraphicFramePr>
            <a:graphicFrameLocks noGrp="1"/>
          </p:cNvGraphicFramePr>
          <p:nvPr/>
        </p:nvGraphicFramePr>
        <p:xfrm>
          <a:off x="4590751" y="2804679"/>
          <a:ext cx="2878218" cy="279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MinDist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MaxDist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0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4536215" y="312988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X                 3               7.47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553858" y="3475870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Y                 0               4.47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574540" y="3762868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030A0"/>
                </a:solidFill>
              </a:rPr>
              <a:t>0</a:t>
            </a:r>
            <a:r>
              <a:rPr lang="en-US" sz="1400" dirty="0"/>
              <a:t>               3.16            4.12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553858" y="409788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FA00"/>
                </a:solidFill>
              </a:rPr>
              <a:t>1</a:t>
            </a:r>
            <a:r>
              <a:rPr lang="en-US" sz="1400" dirty="0"/>
              <a:t>               3.16            5.10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557369" y="4383019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              4.47            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4570069" y="4704684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FF0000"/>
                </a:solidFill>
              </a:rPr>
              <a:t>3</a:t>
            </a:r>
            <a:r>
              <a:rPr lang="en-US" sz="1400" dirty="0"/>
              <a:t>                 0               2.83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569731" y="5014761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7A0019"/>
                </a:solidFill>
              </a:rPr>
              <a:t>4</a:t>
            </a:r>
            <a:r>
              <a:rPr lang="en-US" sz="1400" dirty="0"/>
              <a:t>              1.41             2.83           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4569731" y="5293535"/>
            <a:ext cx="2844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    </a:t>
            </a:r>
            <a:r>
              <a:rPr lang="en-US" sz="1400" dirty="0">
                <a:solidFill>
                  <a:srgbClr val="00B0F0"/>
                </a:solidFill>
              </a:rPr>
              <a:t>5 </a:t>
            </a:r>
            <a:r>
              <a:rPr lang="en-US" sz="1400" dirty="0"/>
              <a:t>              3.16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3821" y="306359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768090" y="386524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Second</a:t>
            </a:r>
          </a:p>
          <a:p>
            <a:r>
              <a:rPr lang="en-US" sz="1400" dirty="0"/>
              <a:t> level: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431572" y="345509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Nothing eliminated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51948" y="441805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FF40FF"/>
                </a:solidFill>
              </a:rPr>
              <a:t>2</a:t>
            </a:r>
            <a:r>
              <a:rPr lang="en-US" sz="1400" dirty="0"/>
              <a:t> eliminated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51610" y="525468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Node </a:t>
            </a:r>
            <a:r>
              <a:rPr lang="en-US" sz="1400" dirty="0">
                <a:solidFill>
                  <a:srgbClr val="00B0F0"/>
                </a:solidFill>
              </a:rPr>
              <a:t>5</a:t>
            </a:r>
            <a:r>
              <a:rPr lang="en-US" sz="1400" dirty="0"/>
              <a:t> eliminated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0011" y="4109571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20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2" y="1635069"/>
            <a:ext cx="3348529" cy="353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Oval 138"/>
          <p:cNvSpPr/>
          <p:nvPr/>
        </p:nvSpPr>
        <p:spPr bwMode="auto">
          <a:xfrm>
            <a:off x="1761249" y="2180405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764311" y="2915358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2793759" y="2538545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793759" y="328149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2096529" y="328149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2450859" y="3647255"/>
            <a:ext cx="137160" cy="1371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1753629" y="3647255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132642" y="2529920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056399" y="253854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1056399" y="2915735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1399299" y="329546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727469" y="4040955"/>
            <a:ext cx="137160" cy="13716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93065" y="24715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08099" y="2860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521942" y="215750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30096" y="2559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540992" y="290889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623828" y="26254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22619" y="4002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236954" y="33180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936123" y="33342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605548" y="37257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623828" y="33500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354722" y="37396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l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1048273" y="2517806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1755703" y="2154265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2086331" y="2533051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08218" y="3265751"/>
            <a:ext cx="839720" cy="9318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1772727" y="3276725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2496380" y="3212589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1414550" y="404969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509029" y="3923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997908" y="2105799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642666" y="3248869"/>
            <a:ext cx="2386426" cy="9855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878573" y="3474159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227" name="Oval 226"/>
          <p:cNvSpPr/>
          <p:nvPr/>
        </p:nvSpPr>
        <p:spPr bwMode="auto">
          <a:xfrm>
            <a:off x="1086265" y="2160068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2930919" y="4908193"/>
            <a:ext cx="199104" cy="178875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1682611" y="4910695"/>
            <a:ext cx="199104" cy="178875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492145" y="4880385"/>
            <a:ext cx="199104" cy="17887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2979415" y="4606024"/>
            <a:ext cx="199104" cy="178875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1755930" y="4592330"/>
            <a:ext cx="199104" cy="178875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4" name="Oval 233"/>
          <p:cNvSpPr/>
          <p:nvPr/>
        </p:nvSpPr>
        <p:spPr bwMode="auto">
          <a:xfrm>
            <a:off x="491312" y="4585746"/>
            <a:ext cx="199104" cy="178875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698412" y="454358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975801" y="4541527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1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3185310" y="455046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2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708218" y="483502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3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898684" y="4859132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4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154585" y="489766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Data block 5</a:t>
            </a:r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5342"/>
              </p:ext>
            </p:extLst>
          </p:nvPr>
        </p:nvGraphicFramePr>
        <p:xfrm>
          <a:off x="6110561" y="2025297"/>
          <a:ext cx="2878217" cy="69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BA738985-1058-4D65-8F63-5BC6D8D5F913}"/>
              </a:ext>
            </a:extLst>
          </p:cNvPr>
          <p:cNvSpPr/>
          <p:nvPr/>
        </p:nvSpPr>
        <p:spPr bwMode="auto">
          <a:xfrm>
            <a:off x="7462361" y="3746022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Multiplication Sign 101">
            <a:extLst>
              <a:ext uri="{FF2B5EF4-FFF2-40B4-BE49-F238E27FC236}">
                <a16:creationId xmlns:a16="http://schemas.microsoft.com/office/drawing/2014/main" id="{BE961925-2AFA-4A82-94D8-A305E60FA9D6}"/>
              </a:ext>
            </a:extLst>
          </p:cNvPr>
          <p:cNvSpPr/>
          <p:nvPr/>
        </p:nvSpPr>
        <p:spPr bwMode="auto">
          <a:xfrm>
            <a:off x="7486399" y="4058481"/>
            <a:ext cx="375727" cy="34146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12" grpId="0"/>
      <p:bldP spid="110" grpId="0"/>
      <p:bldP spid="118" grpId="0"/>
      <p:bldP spid="119" grpId="0"/>
      <p:bldP spid="121" grpId="0"/>
      <p:bldP spid="122" grpId="0"/>
      <p:bldP spid="123" grpId="0"/>
      <p:bldP spid="124" grpId="0"/>
      <p:bldP spid="131" grpId="0"/>
      <p:bldP spid="2" grpId="0"/>
      <p:bldP spid="132" grpId="0"/>
      <p:bldP spid="133" grpId="0"/>
      <p:bldP spid="134" grpId="0"/>
      <p:bldP spid="137" grpId="0"/>
      <p:bldP spid="3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1632770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1680146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075" y="2495112"/>
            <a:ext cx="2505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Manual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Tell the car detailed steps so it drives well.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how to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389" y="2694043"/>
            <a:ext cx="3221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Tell the car to drive (“D”) or reverse (“R”), that’s it.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what to do?</a:t>
            </a:r>
          </a:p>
        </p:txBody>
      </p:sp>
    </p:spTree>
    <p:extLst>
      <p:ext uri="{BB962C8B-B14F-4D97-AF65-F5344CB8AC3E}">
        <p14:creationId xmlns:p14="http://schemas.microsoft.com/office/powerpoint/2010/main" val="33804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7" y="350991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Nearest Neighbor Queries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68292"/>
              </p:ext>
            </p:extLst>
          </p:nvPr>
        </p:nvGraphicFramePr>
        <p:xfrm>
          <a:off x="4167121" y="3970741"/>
          <a:ext cx="4675756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Storage Method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this example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Two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One phase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Index</a:t>
                      </a:r>
                      <a:r>
                        <a:rPr lang="en-US" sz="1600" baseline="0" dirty="0"/>
                        <a:t> blocks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748528" y="1530266"/>
            <a:ext cx="5635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Data:</a:t>
            </a:r>
          </a:p>
          <a:p>
            <a:r>
              <a:rPr lang="en-US" sz="1600" dirty="0"/>
              <a:t>Each point in this dataset represents the location of a restaurant.</a:t>
            </a:r>
          </a:p>
          <a:p>
            <a:endParaRPr lang="en-US" sz="1600" dirty="0"/>
          </a:p>
          <a:p>
            <a:r>
              <a:rPr lang="en-US" sz="1600" b="1" dirty="0"/>
              <a:t>Query:</a:t>
            </a:r>
          </a:p>
          <a:p>
            <a:r>
              <a:rPr lang="en-US" sz="1600" dirty="0"/>
              <a:t>Given the location of a user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, find the nearest restaurant.</a:t>
            </a:r>
          </a:p>
          <a:p>
            <a:r>
              <a:rPr lang="en-US" sz="1600" dirty="0"/>
              <a:t>(If more than one nearest neighbors, return all results)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1397" y="3357670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Result:</a:t>
            </a:r>
          </a:p>
          <a:p>
            <a:r>
              <a:rPr lang="en-US" sz="1600" dirty="0"/>
              <a:t>Nearest neighbor of </a:t>
            </a:r>
            <a:r>
              <a:rPr lang="en-US" sz="1600" b="1" i="1" dirty="0">
                <a:solidFill>
                  <a:srgbClr val="0432FF"/>
                </a:solidFill>
              </a:rPr>
              <a:t>p</a:t>
            </a:r>
            <a:r>
              <a:rPr lang="en-US" sz="1600" dirty="0"/>
              <a:t> is </a:t>
            </a:r>
            <a:r>
              <a:rPr lang="en-US" sz="1600" b="1" i="1" dirty="0"/>
              <a:t>j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7" y="1602427"/>
            <a:ext cx="3297190" cy="35104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9022" y="5061182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Restaurants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743712" y="21292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07899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77622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27762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07899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43332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736092" y="359608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736092" y="285313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1038862" y="24873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1038862" y="286456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404622" y="323032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91937" y="4001971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402" y="245525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7402" y="28803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490465" y="21382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60640" y="248600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32330" y="28449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3008" y="25417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9355" y="4047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71061" y="318839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17140" y="324834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1869515" y="360396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98671" y="32575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261486" y="36303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290454" y="5143143"/>
            <a:ext cx="203813" cy="1965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490465" y="4223730"/>
            <a:ext cx="12224" cy="29308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000070" y="455213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Query point</a:t>
            </a:r>
            <a:r>
              <a:rPr lang="zh-CN" altLang="en-US" sz="1400" dirty="0"/>
              <a:t> </a:t>
            </a:r>
            <a:r>
              <a:rPr lang="en-US" altLang="zh-CN" sz="1400" b="1" i="1" dirty="0">
                <a:solidFill>
                  <a:srgbClr val="0432FF"/>
                </a:solidFill>
              </a:rPr>
              <a:t>p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1338025" y="3950091"/>
            <a:ext cx="287624" cy="25252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H="1">
            <a:off x="1480663" y="3733241"/>
            <a:ext cx="297160" cy="2650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Oval 83"/>
          <p:cNvSpPr/>
          <p:nvPr/>
        </p:nvSpPr>
        <p:spPr bwMode="auto">
          <a:xfrm>
            <a:off x="946056" y="3564924"/>
            <a:ext cx="1008976" cy="1013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38916" y="504015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User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412083" y="3998279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096255" y="5153191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84" grpId="0" animBg="1"/>
      <p:bldP spid="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931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Pairs rivers with countries, they flow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Return pairs across “Rivers” and “Countries” tables satisfying “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overlap</a:t>
            </a:r>
            <a:r>
              <a:rPr lang="en-US" sz="1600" dirty="0">
                <a:latin typeface="Microsoft Sans Serif"/>
                <a:cs typeface="Microsoft Sans Serif"/>
              </a:rPr>
              <a:t>” predicate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2251658"/>
            <a:ext cx="6676430" cy="33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Spatial Join – Example Data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" y="3055639"/>
            <a:ext cx="2604639" cy="2419320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759" y="1540450"/>
            <a:ext cx="67385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 </a:t>
            </a:r>
            <a:r>
              <a:rPr lang="en-US" sz="1600" dirty="0"/>
              <a:t>For each fire station, find all the houses within a distance &lt;= 1</a:t>
            </a:r>
          </a:p>
          <a:p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22723" y="541368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Fire-stations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9957" y="544224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158852" y="3797932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41231" y="3519864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55042" y="474341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86690" y="551438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437" y="38769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93115" y="35449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4569" y="425987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0878" y="48162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pic>
        <p:nvPicPr>
          <p:cNvPr id="49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803" y="307068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4098800" y="351302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37743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928120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903043" y="445356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368854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638820" y="473827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93049" y="47507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100268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43046" y="382488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543046" y="413349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830358" y="445215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279836" y="475214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91586" y="379277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3292335" y="409174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3854175" y="34986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61629" y="381298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75130" y="411359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37481" y="38919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68700" y="475072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14471" y="44434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2315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908967" y="47558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95730" y="447106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71291" y="480641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3856144" y="5499305"/>
            <a:ext cx="219456" cy="2209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8" name="Content Placeholder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595" y="3065329"/>
            <a:ext cx="2573966" cy="242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Oval 60"/>
          <p:cNvSpPr/>
          <p:nvPr/>
        </p:nvSpPr>
        <p:spPr bwMode="auto">
          <a:xfrm>
            <a:off x="6732592" y="3507668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122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7561912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536835" y="4448206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02646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272612" y="473291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726841" y="474536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6734060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176838" y="381952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76838" y="4128139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64150" y="444679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5913628" y="4746784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25378" y="378741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926127" y="408638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6487967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95421" y="380762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08922" y="41082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71273" y="38866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02492" y="474536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48263" y="443813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46107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6542759" y="475048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29522" y="44657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05083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7553471" y="3493527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84866" y="349332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6460295" y="381613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44737" y="386054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983884" y="4107436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70145" y="41853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7302662" y="4125155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65217" y="480105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6454817" y="4761031"/>
            <a:ext cx="137160" cy="1371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042" y="2762147"/>
            <a:ext cx="89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Overlay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240844" y="3869847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622051" y="3537858"/>
            <a:ext cx="8441" cy="3621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6508808" y="4503363"/>
            <a:ext cx="3893" cy="3196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H="1">
            <a:off x="6501386" y="4807763"/>
            <a:ext cx="282553" cy="85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812071" y="2757506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 map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780487" y="2773413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 map</a:t>
            </a: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7459071" y="1599674"/>
          <a:ext cx="142686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6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Fire-station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7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 animBg="1"/>
      <p:bldP spid="67" grpId="0" animBg="1"/>
      <p:bldP spid="70" grpId="0" animBg="1"/>
      <p:bldP spid="72" grpId="0" animBg="1"/>
      <p:bldP spid="74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1" grpId="0" animBg="1"/>
      <p:bldP spid="102" grpId="0"/>
      <p:bldP spid="104" grpId="0"/>
      <p:bldP spid="105" grpId="0" animBg="1"/>
      <p:bldP spid="106" grpId="0"/>
      <p:bldP spid="107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32417"/>
            <a:ext cx="8610600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Storage Structure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3" y="2866740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67062" y="3785456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469417" y="487568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26242" y="4135976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54865" y="3394631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647" y="38644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99671" y="343532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3832" y="42559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08368" y="49835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316" y="2637828"/>
            <a:ext cx="2854764" cy="296777"/>
            <a:chOff x="704360" y="5293733"/>
            <a:chExt cx="2854764" cy="296777"/>
          </a:xfrm>
        </p:grpSpPr>
        <p:sp>
          <p:nvSpPr>
            <p:cNvPr id="91" name="Rectangle 90"/>
            <p:cNvSpPr/>
            <p:nvPr/>
          </p:nvSpPr>
          <p:spPr bwMode="auto">
            <a:xfrm>
              <a:off x="704360" y="53325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19786" y="53428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06235" y="52937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21661" y="53135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24741" y="2874432"/>
            <a:ext cx="3297190" cy="2867322"/>
            <a:chOff x="4024741" y="2845347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4741" y="2845347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556408" y="339068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572051" y="4115623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588918" y="374882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588918" y="449177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91688" y="449177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246018" y="4857533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548788" y="4857533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930342" y="376088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851558" y="374882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51558" y="4126013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194458" y="448034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497228" y="4857533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88224" y="36818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03258" y="40706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17101" y="336778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1295" y="394216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25783" y="411681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8987" y="38357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14348" y="48759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27819" y="45638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31282" y="45445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00707" y="4936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18987" y="456035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49881" y="494993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116723" y="23828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392397" y="237742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7275" y="2390812"/>
            <a:ext cx="3472585" cy="547451"/>
            <a:chOff x="3957275" y="2390812"/>
            <a:chExt cx="3472585" cy="547451"/>
          </a:xfrm>
        </p:grpSpPr>
        <p:sp>
          <p:nvSpPr>
            <p:cNvPr id="93" name="Oval 92"/>
            <p:cNvSpPr/>
            <p:nvPr/>
          </p:nvSpPr>
          <p:spPr bwMode="auto">
            <a:xfrm>
              <a:off x="6270303" y="2720779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116885" y="2711546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957275" y="2694964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270303" y="2443427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5113934" y="2440116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957275" y="2475161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71750" y="239081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136348" y="265442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84449" y="2661264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2397" y="264997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646781" y="1559950"/>
            <a:ext cx="2471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 blocks for fire stations </a:t>
            </a:r>
          </a:p>
          <a:p>
            <a:r>
              <a:rPr lang="en-US" sz="1600" dirty="0"/>
              <a:t>6 blocks for houses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81024" y="1643941"/>
            <a:ext cx="1607567" cy="222403"/>
            <a:chOff x="4181024" y="1566381"/>
            <a:chExt cx="1607567" cy="222403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181024" y="1578918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98545" y="1566381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198" y="1964474"/>
            <a:ext cx="2678132" cy="248583"/>
            <a:chOff x="3647974" y="1983864"/>
            <a:chExt cx="2678132" cy="248583"/>
          </a:xfrm>
        </p:grpSpPr>
        <p:sp>
          <p:nvSpPr>
            <p:cNvPr id="74" name="Oval 73"/>
            <p:cNvSpPr/>
            <p:nvPr/>
          </p:nvSpPr>
          <p:spPr bwMode="auto">
            <a:xfrm>
              <a:off x="6092390" y="1983864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638478" y="1997763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165992" y="1997763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4674722" y="1988839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181024" y="2002057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47974" y="199416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47432" y="4485124"/>
            <a:ext cx="1507200" cy="781125"/>
            <a:chOff x="7494728" y="3273457"/>
            <a:chExt cx="1507200" cy="781125"/>
          </a:xfrm>
        </p:grpSpPr>
        <p:sp>
          <p:nvSpPr>
            <p:cNvPr id="109" name="Oval 108"/>
            <p:cNvSpPr/>
            <p:nvPr/>
          </p:nvSpPr>
          <p:spPr bwMode="auto">
            <a:xfrm>
              <a:off x="7494728" y="3833602"/>
              <a:ext cx="219456" cy="2209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9969" y="3273457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56409" y="36467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7541759" y="3400000"/>
              <a:ext cx="137160" cy="13716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7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1: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List of strategies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loop: 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Test all possible pairs for spatial predicate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Outer loop: bring data blocks of first table in memory</a:t>
            </a:r>
          </a:p>
          <a:p>
            <a:pPr lvl="2"/>
            <a:r>
              <a:rPr lang="en-US" sz="1600" dirty="0">
                <a:latin typeface="Microsoft Sans Serif"/>
                <a:cs typeface="Microsoft Sans Serif"/>
              </a:rPr>
              <a:t>Inner loop: scan the second table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Nested Loop with a spatial index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Space Partitioning: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Tree Matching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Microsoft Sans Serif"/>
                <a:cs typeface="Microsoft Sans Serif"/>
              </a:rPr>
              <a:t>Other, e.g. spatial-join-index based, external plane-sweep, …</a:t>
            </a:r>
          </a:p>
          <a:p>
            <a:pPr>
              <a:buFont typeface="+mj-lt"/>
              <a:buAutoNum type="arabicPeriod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945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386293"/>
            <a:ext cx="5096988" cy="713365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Nested loop Example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422264" y="1581144"/>
            <a:ext cx="3861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of fire stations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06396" y="1551569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Algorithm: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655780" y="1897506"/>
            <a:ext cx="35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block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r>
              <a:rPr lang="en-US" sz="1600" dirty="0"/>
              <a:t> of houses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89549" y="2188371"/>
            <a:ext cx="520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Scan all pairs of fire stations in </a:t>
            </a:r>
            <a:r>
              <a:rPr lang="en-US" sz="1600" dirty="0" err="1"/>
              <a:t>B</a:t>
            </a:r>
            <a:r>
              <a:rPr lang="en-US" sz="1600" baseline="-25000" dirty="0" err="1"/>
              <a:t>fs</a:t>
            </a:r>
            <a:r>
              <a:rPr lang="en-US" sz="1600" dirty="0"/>
              <a:t> and houses in </a:t>
            </a:r>
            <a:r>
              <a:rPr lang="en-US" sz="1600" dirty="0" err="1"/>
              <a:t>B</a:t>
            </a:r>
            <a:r>
              <a:rPr lang="en-US" sz="1600" baseline="-25000" dirty="0" err="1"/>
              <a:t>h</a:t>
            </a:r>
            <a:endParaRPr 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97676" y="372956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057" y="4314931"/>
            <a:ext cx="552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 blocks for fire stations * # blocks for houses = 2*6 = 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676" y="4934142"/>
            <a:ext cx="496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Assume: 3 memory buffers</a:t>
            </a:r>
          </a:p>
          <a:p>
            <a:r>
              <a:rPr lang="en-US" sz="1600" dirty="0"/>
              <a:t>     (i.e., 1 for fire-station</a:t>
            </a:r>
            <a:r>
              <a:rPr lang="en-US" altLang="zh-CN" sz="1600" dirty="0"/>
              <a:t>s</a:t>
            </a:r>
            <a:r>
              <a:rPr lang="en-US" sz="1600" dirty="0"/>
              <a:t>, 1 for houses, 1 for results)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196" y="3746650"/>
            <a:ext cx="5225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</a:t>
            </a:r>
            <a:r>
              <a:rPr lang="en-US" sz="1600" dirty="0">
                <a:solidFill>
                  <a:srgbClr val="0000FF"/>
                </a:solidFill>
              </a:rPr>
              <a:t>Blue     </a:t>
            </a:r>
            <a:r>
              <a:rPr lang="en-US" sz="1600" dirty="0"/>
              <a:t>block, inner loop fetches all 6 (circle) blocks</a:t>
            </a:r>
          </a:p>
          <a:p>
            <a:r>
              <a:rPr lang="en-US" sz="1600" dirty="0"/>
              <a:t>For </a:t>
            </a:r>
            <a:r>
              <a:rPr lang="en-US" sz="1600" dirty="0">
                <a:solidFill>
                  <a:srgbClr val="FF0000"/>
                </a:solidFill>
              </a:rPr>
              <a:t>Red      </a:t>
            </a:r>
            <a:r>
              <a:rPr lang="en-US" sz="1600" dirty="0"/>
              <a:t>block, inner loop fetches all 6 (circle) blocks  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383298" y="2758998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800819" y="2746461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294664" y="3163944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840752" y="317784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368266" y="317784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876996" y="3168919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383298" y="3182137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850248" y="3174249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83" name="Straight Connector 82"/>
          <p:cNvCxnSpPr>
            <a:endCxn id="82" idx="7"/>
          </p:cNvCxnSpPr>
          <p:nvPr/>
        </p:nvCxnSpPr>
        <p:spPr bwMode="auto">
          <a:xfrm flipH="1">
            <a:off x="3049737" y="2948332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81" idx="0"/>
          </p:cNvCxnSpPr>
          <p:nvPr/>
        </p:nvCxnSpPr>
        <p:spPr bwMode="auto">
          <a:xfrm>
            <a:off x="3482032" y="2974828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0" idx="2"/>
            <a:endCxn id="80" idx="1"/>
          </p:cNvCxnSpPr>
          <p:nvPr/>
        </p:nvCxnSpPr>
        <p:spPr bwMode="auto">
          <a:xfrm>
            <a:off x="3478321" y="2968864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4491748" y="2951170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24043" y="2977666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4920332" y="2971702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endCxn id="82" idx="7"/>
          </p:cNvCxnSpPr>
          <p:nvPr/>
        </p:nvCxnSpPr>
        <p:spPr bwMode="auto">
          <a:xfrm flipH="1">
            <a:off x="3049737" y="2965283"/>
            <a:ext cx="1826304" cy="2427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endCxn id="81" idx="7"/>
          </p:cNvCxnSpPr>
          <p:nvPr/>
        </p:nvCxnSpPr>
        <p:spPr bwMode="auto">
          <a:xfrm flipH="1">
            <a:off x="3582787" y="2968864"/>
            <a:ext cx="1278015" cy="2470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2" idx="2"/>
            <a:endCxn id="80" idx="7"/>
          </p:cNvCxnSpPr>
          <p:nvPr/>
        </p:nvCxnSpPr>
        <p:spPr bwMode="auto">
          <a:xfrm flipH="1">
            <a:off x="4076485" y="2956327"/>
            <a:ext cx="819357" cy="246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74" idx="1"/>
          </p:cNvCxnSpPr>
          <p:nvPr/>
        </p:nvCxnSpPr>
        <p:spPr bwMode="auto">
          <a:xfrm flipH="1" flipV="1">
            <a:off x="3453472" y="2983173"/>
            <a:ext cx="1875419" cy="2145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stCxn id="78" idx="1"/>
          </p:cNvCxnSpPr>
          <p:nvPr/>
        </p:nvCxnSpPr>
        <p:spPr bwMode="auto">
          <a:xfrm flipH="1" flipV="1">
            <a:off x="3458165" y="2986755"/>
            <a:ext cx="1416814" cy="224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79" idx="1"/>
          </p:cNvCxnSpPr>
          <p:nvPr/>
        </p:nvCxnSpPr>
        <p:spPr bwMode="auto">
          <a:xfrm flipH="1" flipV="1">
            <a:off x="3445615" y="2998021"/>
            <a:ext cx="956878" cy="213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41928" y="264716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Fire stations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547736" y="3073973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1686779" y="3800079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686779" y="4068116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136" name="Rectangle 135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143" name="Oval 14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29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2" grpId="0"/>
      <p:bldP spid="113" grpId="0"/>
      <p:bldP spid="116" grpId="0"/>
      <p:bldP spid="5" grpId="0"/>
      <p:bldP spid="11" grpId="0"/>
      <p:bldP spid="70" grpId="0" animBg="1"/>
      <p:bldP spid="72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4" grpId="0"/>
      <p:bldP spid="120" grpId="0"/>
      <p:bldP spid="122" grpId="0" animBg="1"/>
      <p:bldP spid="1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Refining Nested Loop with a spatial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432919" y="1648993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421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2. Nested loop with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839" y="287171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5134506" y="34170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6978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67016" y="377519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7016" y="45181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469786" y="45181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4116" y="488390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126886" y="488390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26886" y="414095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29656" y="377519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429656" y="415238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772556" y="450671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75326" y="488390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7810" y="373997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81356" y="409703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199" y="3394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06" y="381927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4249" y="411160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7085" y="38621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2446" y="490229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005" y="455571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380" y="457092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805" y="496241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7085" y="458672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7979" y="497630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10052" y="375109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17482" y="338755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448110" y="376634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069997" y="449904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34506" y="4510018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820734" y="4522390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57975" y="332717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15923" y="443558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76892" y="3118932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14544" y="3465977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46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66446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 bwMode="auto">
          <a:xfrm>
            <a:off x="1412982" y="378516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22682" y="34117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472162" y="4135682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420602" y="4878632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0567" y="386416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7882" y="348036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39752" y="42556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997" y="492658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97727" y="3760921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42169" y="3418643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128468" y="3468736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184558" y="3109324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697652" y="286499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95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Ex.: Nested Loop with a spatial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43" y="1484424"/>
            <a:ext cx="8433596" cy="9462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Outer loop: For each data blocks D of first table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loop: Range Query second table for overlapping block</a:t>
            </a:r>
          </a:p>
          <a:p>
            <a:pPr lvl="1"/>
            <a:r>
              <a:rPr lang="en-US" sz="1600" dirty="0"/>
              <a:t>E.g., Houses within a distance &lt;= 1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43" y="2855883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1749710" y="34012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8499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82220" y="3759359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220" y="450230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084990" y="450230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9320" y="4868069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742090" y="4868069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742090" y="4125119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044860" y="375935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44860" y="4136549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87760" y="449087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90530" y="4868069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014" y="372414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560" y="40811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0403" y="337832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210" y="380344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9453" y="409576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289" y="38462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50" y="48864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10209" y="453988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4584" y="4555092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4009" y="494658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12289" y="457088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3183" y="496047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025256" y="3735264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32686" y="3371723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063314" y="3750509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5201" y="4483210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749710" y="4494183"/>
            <a:ext cx="494736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35938" y="4506555"/>
            <a:ext cx="513536" cy="49867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73179" y="3311336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31127" y="4419749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92096" y="3103097"/>
            <a:ext cx="1054021" cy="1467792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29748" y="3450142"/>
            <a:ext cx="699924" cy="1859647"/>
          </a:xfrm>
          <a:prstGeom prst="rect">
            <a:avLst/>
          </a:prstGeom>
          <a:noFill/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55120" y="4632856"/>
            <a:ext cx="2854764" cy="296777"/>
            <a:chOff x="711865" y="2530622"/>
            <a:chExt cx="2854764" cy="29677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77978" y="5162363"/>
            <a:ext cx="3472585" cy="560842"/>
            <a:chOff x="5176219" y="397776"/>
            <a:chExt cx="3472585" cy="560842"/>
          </a:xfrm>
        </p:grpSpPr>
        <p:sp>
          <p:nvSpPr>
            <p:cNvPr id="64" name="Oval 63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6936268" y="2909715"/>
          <a:ext cx="1824168" cy="937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Outer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Inner blocks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A00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FDFF"/>
                          </a:solidFill>
                        </a:rPr>
                        <a:t>5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4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40FF"/>
                          </a:solidFill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7A0019"/>
                          </a:solidFill>
                        </a:rPr>
                        <a:t>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>
                          <a:solidFill>
                            <a:srgbClr val="FF9300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761205" y="3236744"/>
            <a:ext cx="1276749" cy="249170"/>
            <a:chOff x="4761205" y="3236744"/>
            <a:chExt cx="1276749" cy="249170"/>
          </a:xfrm>
        </p:grpSpPr>
        <p:cxnSp>
          <p:nvCxnSpPr>
            <p:cNvPr id="94" name="Straight Connector 93"/>
            <p:cNvCxnSpPr/>
            <p:nvPr/>
          </p:nvCxnSpPr>
          <p:spPr bwMode="auto">
            <a:xfrm>
              <a:off x="5608763" y="3258083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605052" y="3252119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4761205" y="3236744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3534968" y="2882484"/>
            <a:ext cx="2678132" cy="1037469"/>
            <a:chOff x="3534968" y="2882484"/>
            <a:chExt cx="2678132" cy="1037469"/>
          </a:xfrm>
        </p:grpSpPr>
        <p:grpSp>
          <p:nvGrpSpPr>
            <p:cNvPr id="8" name="Group 7"/>
            <p:cNvGrpSpPr/>
            <p:nvPr/>
          </p:nvGrpSpPr>
          <p:grpSpPr>
            <a:xfrm>
              <a:off x="3734457" y="3228749"/>
              <a:ext cx="1825242" cy="263251"/>
              <a:chOff x="3734457" y="3228749"/>
              <a:chExt cx="1825242" cy="263251"/>
            </a:xfrm>
          </p:grpSpPr>
          <p:cxnSp>
            <p:nvCxnSpPr>
              <p:cNvPr id="97" name="Straight Connector 96"/>
              <p:cNvCxnSpPr/>
              <p:nvPr/>
            </p:nvCxnSpPr>
            <p:spPr bwMode="auto">
              <a:xfrm flipH="1" flipV="1">
                <a:off x="4142885" y="3267172"/>
                <a:ext cx="1416814" cy="22482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>
                <a:off x="3734457" y="3228749"/>
                <a:ext cx="397157" cy="259657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166752" y="3255245"/>
                <a:ext cx="18124" cy="20730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 flipV="1">
                <a:off x="4130335" y="3278438"/>
                <a:ext cx="956878" cy="21356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4068018" y="2882484"/>
              <a:ext cx="1607567" cy="366797"/>
              <a:chOff x="4068018" y="2882484"/>
              <a:chExt cx="1607567" cy="366797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485539" y="3026878"/>
                <a:ext cx="190046" cy="209866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4068018" y="3039415"/>
                <a:ext cx="190046" cy="209866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00312" y="2882484"/>
                <a:ext cx="1301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Fire stations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4968" y="3444361"/>
              <a:ext cx="2678132" cy="475592"/>
              <a:chOff x="3534968" y="3444361"/>
              <a:chExt cx="2678132" cy="475592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979384" y="3444361"/>
                <a:ext cx="233716" cy="230390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525472" y="3458260"/>
                <a:ext cx="233716" cy="230390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052986" y="3458260"/>
                <a:ext cx="233716" cy="230390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561716" y="3449336"/>
                <a:ext cx="233716" cy="230390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068018" y="3462554"/>
                <a:ext cx="233716" cy="230390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3534968" y="3454666"/>
                <a:ext cx="233716" cy="230390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93615" y="3581399"/>
                <a:ext cx="8787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Houses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740505" y="255194"/>
            <a:ext cx="2098695" cy="1122081"/>
            <a:chOff x="407957" y="4030278"/>
            <a:chExt cx="2098695" cy="1122081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11" name="Straight Connector 110"/>
            <p:cNvCxnSpPr>
              <a:endCxn id="108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endCxn id="107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endCxn id="103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endCxn id="104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endCxn id="106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endCxn id="110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9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12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36" y="424045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Nested loop with Index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05" y="5652937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1528" y="171975"/>
            <a:ext cx="2098695" cy="1122081"/>
            <a:chOff x="407957" y="4030278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1005220" y="4030278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6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1140501" y="4898948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1515804" y="4893208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1888655" y="4881778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272936" y="4890948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2329" y="492196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07957" y="4921159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802331" y="4494251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709365" y="4492089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524815" y="4767168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885877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1004390" y="4751730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1632662" y="4767168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1972083" y="4817595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2090596" y="4751730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982536" y="4366360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1521313" y="4371667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5969270" y="179446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Block 0</a:t>
            </a:r>
            <a:r>
              <a:rPr lang="en-US" sz="1600" dirty="0"/>
              <a:t>: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981099" y="239135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Block 1</a:t>
            </a:r>
            <a:r>
              <a:rPr lang="en-US" sz="1600" dirty="0"/>
              <a:t>:</a:t>
            </a:r>
          </a:p>
        </p:txBody>
      </p:sp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86688"/>
              </p:ext>
            </p:extLst>
          </p:nvPr>
        </p:nvGraphicFramePr>
        <p:xfrm>
          <a:off x="328023" y="2878122"/>
          <a:ext cx="2874566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2+ 2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6929448" y="1808600"/>
            <a:ext cx="178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endParaRPr lang="en-US" sz="1600" dirty="0">
              <a:solidFill>
                <a:srgbClr val="FF40FF"/>
              </a:solidFill>
            </a:endParaRP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00FDFF"/>
                </a:solidFill>
              </a:rPr>
              <a:t>5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>
                <a:solidFill>
                  <a:srgbClr val="FF9300"/>
                </a:solidFill>
              </a:rPr>
              <a:t> </a:t>
            </a:r>
          </a:p>
          <a:p>
            <a:endParaRPr lang="en-US" sz="1600" dirty="0">
              <a:solidFill>
                <a:srgbClr val="FF40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929448" y="2367760"/>
            <a:ext cx="201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Root -&gt; X -&gt; </a:t>
            </a:r>
            <a:r>
              <a:rPr lang="en-US" sz="1600" dirty="0">
                <a:solidFill>
                  <a:srgbClr val="FF40FF"/>
                </a:solidFill>
              </a:rPr>
              <a:t>4</a:t>
            </a:r>
            <a:r>
              <a:rPr lang="en-US" sz="1600" dirty="0"/>
              <a:t>        </a:t>
            </a:r>
          </a:p>
          <a:p>
            <a:r>
              <a:rPr lang="en-US" sz="1600" dirty="0"/>
              <a:t>         -&gt; Y -&gt; 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9300"/>
                </a:solidFill>
              </a:rPr>
              <a:t>7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5882" y="1568678"/>
            <a:ext cx="2678132" cy="1037469"/>
            <a:chOff x="5948631" y="1918129"/>
            <a:chExt cx="2678132" cy="1037469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TextBox 181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859724" y="3953231"/>
            <a:ext cx="2854764" cy="296777"/>
            <a:chOff x="711865" y="2530622"/>
            <a:chExt cx="2854764" cy="296777"/>
          </a:xfrm>
        </p:grpSpPr>
        <p:sp>
          <p:nvSpPr>
            <p:cNvPr id="195" name="Rectangle 194"/>
            <p:cNvSpPr/>
            <p:nvPr/>
          </p:nvSpPr>
          <p:spPr bwMode="auto">
            <a:xfrm>
              <a:off x="711865" y="2569435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2327291" y="2579721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913740" y="253062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2529166" y="255040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1196" y="4703561"/>
            <a:ext cx="3472585" cy="560842"/>
            <a:chOff x="5176219" y="397776"/>
            <a:chExt cx="3472585" cy="560842"/>
          </a:xfrm>
        </p:grpSpPr>
        <p:sp>
          <p:nvSpPr>
            <p:cNvPr id="200" name="Oval 199"/>
            <p:cNvSpPr/>
            <p:nvPr/>
          </p:nvSpPr>
          <p:spPr bwMode="auto">
            <a:xfrm>
              <a:off x="7489247" y="741134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335829" y="731901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76219" y="715319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7489247" y="463782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332878" y="460471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5176219" y="495516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335667" y="4031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490694" y="41116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11341" y="39777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343441" y="6674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503393" y="68161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7611341" y="670327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3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2" grpId="0"/>
      <p:bldP spid="11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Analogy of Automatic Transmission in Cars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-1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27" y="1446621"/>
            <a:ext cx="8610600" cy="3886200"/>
          </a:xfrm>
        </p:spPr>
        <p:txBody>
          <a:bodyPr/>
          <a:lstStyle/>
          <a:p>
            <a:endParaRPr lang="en-US" sz="1600" dirty="0"/>
          </a:p>
          <a:p>
            <a:endParaRPr lang="en-US" sz="1600" dirty="0">
              <a:solidFill>
                <a:srgbClr val="008000"/>
              </a:solidFill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endParaRPr lang="en-US" altLang="zh-CN" sz="1600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US" sz="1600" dirty="0">
                <a:latin typeface="Microsoft Sans Serif"/>
                <a:cs typeface="Microsoft Sans Serif"/>
              </a:rPr>
              <a:t>	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46" y="2009014"/>
            <a:ext cx="1479527" cy="8623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35" y="2532643"/>
            <a:ext cx="1790293" cy="1013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2075" y="2871356"/>
            <a:ext cx="2505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Manual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Java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how to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7389" y="3546540"/>
            <a:ext cx="3221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Automatic</a:t>
            </a:r>
          </a:p>
          <a:p>
            <a:pPr algn="ctr"/>
            <a:endParaRPr lang="en-US" sz="1600" dirty="0">
              <a:solidFill>
                <a:srgbClr val="008000"/>
              </a:solidFill>
            </a:endParaRPr>
          </a:p>
          <a:p>
            <a:pPr algn="ctr"/>
            <a:r>
              <a:rPr lang="en-US" sz="1600" dirty="0">
                <a:solidFill>
                  <a:srgbClr val="008000"/>
                </a:solidFill>
              </a:rPr>
              <a:t>SQL</a:t>
            </a:r>
          </a:p>
          <a:p>
            <a:pPr algn="ctr"/>
            <a:r>
              <a:rPr lang="en-US" sz="1600" dirty="0">
                <a:highlight>
                  <a:srgbClr val="C0C0C0"/>
                </a:highlight>
              </a:rPr>
              <a:t>i.e., Tell it what to do?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E89EF0-6AB6-4DBE-8E7B-000BFCE2C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7" y="4019123"/>
            <a:ext cx="4500135" cy="2714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4E3EF-22B8-4527-94A4-1A31A30A4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22" y="4798668"/>
            <a:ext cx="4324013" cy="8220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D5A692-E9DA-4FCF-AB06-0457D5C2B83F}"/>
              </a:ext>
            </a:extLst>
          </p:cNvPr>
          <p:cNvSpPr txBox="1">
            <a:spLocks/>
          </p:cNvSpPr>
          <p:nvPr/>
        </p:nvSpPr>
        <p:spPr bwMode="auto">
          <a:xfrm>
            <a:off x="432826" y="1599021"/>
            <a:ext cx="8649261" cy="78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914400">
              <a:buNone/>
            </a:pPr>
            <a:r>
              <a:rPr lang="en-US" altLang="zh-CN" sz="1600" b="1" kern="0" dirty="0">
                <a:latin typeface="Microsoft Sans Serif"/>
                <a:cs typeface="Microsoft Sans Serif"/>
              </a:rPr>
              <a:t>Query: List facilities within 10km of Minneapolis (44.978, -93.265)</a:t>
            </a:r>
            <a:endParaRPr lang="en-US" sz="1600" b="1" kern="0" dirty="0"/>
          </a:p>
        </p:txBody>
      </p:sp>
    </p:spTree>
    <p:extLst>
      <p:ext uri="{BB962C8B-B14F-4D97-AF65-F5344CB8AC3E}">
        <p14:creationId xmlns:p14="http://schemas.microsoft.com/office/powerpoint/2010/main" val="12647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3. Space Partitioning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Example Query: Pair rivers with countries they pass through.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Do we need to test Nile river with countries outside Africa?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 Partitioning Idea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Rivers in Africa are tested with countries in Africa only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Test pairs of objects within common spatial regions</a:t>
            </a:r>
          </a:p>
          <a:p>
            <a:pPr lvl="1"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09" y="3399741"/>
            <a:ext cx="3814828" cy="2096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26967" y="4036479"/>
            <a:ext cx="971550" cy="1122646"/>
          </a:xfrm>
          <a:prstGeom prst="rect">
            <a:avLst/>
          </a:prstGeom>
          <a:noFill/>
          <a:ln w="476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43" y="366903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Common Space Partitioning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4" y="2833649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393193" y="375157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02893" y="33781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2373" y="4102094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00813" y="4845044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778" y="3830573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8093" y="344677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19963" y="422210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2208" y="489299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744" y="2434063"/>
            <a:ext cx="5374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each fire station, create MOBR with length of 1  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2525607" y="3068583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116731" y="4560655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1905" y="1888644"/>
            <a:ext cx="3009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 Partition</a:t>
            </a:r>
            <a:r>
              <a:rPr lang="en-US" sz="1600" dirty="0"/>
              <a:t>:</a:t>
            </a:r>
            <a:r>
              <a:rPr lang="en-US" altLang="zh-CN" sz="1600" dirty="0"/>
              <a:t> P</a:t>
            </a:r>
            <a:r>
              <a:rPr lang="en-US" altLang="zh-CN" sz="1600" baseline="-25000" dirty="0"/>
              <a:t>0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1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2</a:t>
            </a:r>
            <a:r>
              <a:rPr lang="en-US" altLang="zh-CN" sz="1600" dirty="0"/>
              <a:t>, P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2149617" y="3811047"/>
            <a:ext cx="713443" cy="74785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123611" y="3428370"/>
            <a:ext cx="687174" cy="748728"/>
          </a:xfrm>
          <a:prstGeom prst="rect">
            <a:avLst/>
          </a:prstGeom>
          <a:noFill/>
          <a:ln w="952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904409" y="2835257"/>
            <a:ext cx="3267" cy="28406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209097" y="4277349"/>
            <a:ext cx="3228489" cy="5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6967" y="3109056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851081" y="3089443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35715" y="5205024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846969" y="521970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017" y="5538260"/>
            <a:ext cx="2854764" cy="296777"/>
            <a:chOff x="5410967" y="277033"/>
            <a:chExt cx="2854764" cy="296777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410967" y="315846"/>
              <a:ext cx="161901" cy="147383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26393" y="326132"/>
              <a:ext cx="161901" cy="147383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12842" y="2770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</a:rPr>
                <a:t>Data block 0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228268" y="2968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Data block 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00785" y="2847568"/>
            <a:ext cx="3297190" cy="2867322"/>
            <a:chOff x="3600785" y="2847568"/>
            <a:chExt cx="3297190" cy="2867322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785" y="284756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5132452" y="339290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32452" y="411746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164962" y="375104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164962" y="449399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467732" y="449399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822062" y="485975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124832" y="485975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504921" y="3774953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427602" y="375104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27602" y="412823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770502" y="448256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073272" y="485975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5756" y="3738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79302" y="403859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3145" y="337000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12517" y="382967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01827" y="394824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95031" y="38379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90392" y="48781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92951" y="456056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07326" y="454677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76751" y="493826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995031" y="456257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25925" y="495215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01944" y="3082691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89840" y="3076197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5390" y="5341355"/>
            <a:ext cx="3472585" cy="559398"/>
            <a:chOff x="5197219" y="666559"/>
            <a:chExt cx="3472585" cy="559398"/>
          </a:xfrm>
        </p:grpSpPr>
        <p:sp>
          <p:nvSpPr>
            <p:cNvPr id="85" name="Oval 84"/>
            <p:cNvSpPr/>
            <p:nvPr/>
          </p:nvSpPr>
          <p:spPr bwMode="auto">
            <a:xfrm>
              <a:off x="7510247" y="100991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356829" y="100068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97219" y="98410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510247" y="73256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353878" y="72925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5197219" y="76429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56667" y="6719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11694" y="67995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32341" y="6665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62492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72784" y="948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32341" y="93911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75152" y="1522829"/>
            <a:ext cx="867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Query: For each fire station, find houses within distance &lt;=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24767" y="2836089"/>
            <a:ext cx="3228489" cy="2840670"/>
            <a:chOff x="3584496" y="2845979"/>
            <a:chExt cx="3228489" cy="2840670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H="1">
              <a:off x="5287788" y="2845979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3584496" y="4299744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7057337" y="2893834"/>
          <a:ext cx="1793415" cy="2279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3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164962" y="2434063"/>
            <a:ext cx="2758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Q? Why C in two partitions?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72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 animBg="1"/>
      <p:bldP spid="90" grpId="0" animBg="1"/>
      <p:bldP spid="118" grpId="0"/>
      <p:bldP spid="107" grpId="0" animBg="1"/>
      <p:bldP spid="108" grpId="0" animBg="1"/>
      <p:bldP spid="17" grpId="0"/>
      <p:bldP spid="125" grpId="0"/>
      <p:bldP spid="126" grpId="0"/>
      <p:bldP spid="127" grpId="0"/>
      <p:bldP spid="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6159722" y="3601574"/>
          <a:ext cx="2717146" cy="187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65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65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4" y="452780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Space Partition Join Algorithm 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60703" y="1558456"/>
            <a:ext cx="8207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  Filter: </a:t>
            </a:r>
            <a:r>
              <a:rPr lang="en-US" sz="1600" dirty="0"/>
              <a:t>For each partition P</a:t>
            </a:r>
            <a:r>
              <a:rPr lang="en-US" sz="1600" baseline="-25000" dirty="0"/>
              <a:t>i</a:t>
            </a:r>
            <a:endParaRPr lang="en-US" sz="1600" dirty="0"/>
          </a:p>
          <a:p>
            <a:r>
              <a:rPr lang="en-US" sz="1600" dirty="0"/>
              <a:t>       Bring Partition in main memory</a:t>
            </a:r>
          </a:p>
          <a:p>
            <a:r>
              <a:rPr lang="en-US" sz="1600" b="1" dirty="0"/>
              <a:t>	</a:t>
            </a:r>
            <a:r>
              <a:rPr lang="en-US" sz="1600" dirty="0"/>
              <a:t>Test all pairs of MOBR </a:t>
            </a:r>
            <a:r>
              <a:rPr lang="en-US" sz="1600" dirty="0" err="1"/>
              <a:t>M</a:t>
            </a:r>
            <a:r>
              <a:rPr lang="en-US" sz="1600" baseline="-25000" dirty="0" err="1"/>
              <a:t>fs</a:t>
            </a:r>
            <a:r>
              <a:rPr lang="en-US" sz="1600" dirty="0"/>
              <a:t> of fire-station in P</a:t>
            </a:r>
            <a:r>
              <a:rPr lang="en-US" sz="1600" baseline="-25000" dirty="0"/>
              <a:t>i</a:t>
            </a:r>
            <a:r>
              <a:rPr lang="en-US" sz="1600" dirty="0"/>
              <a:t> and all houses in P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r>
              <a:rPr lang="en-US" sz="1600" dirty="0"/>
              <a:t>  </a:t>
            </a:r>
            <a:r>
              <a:rPr lang="en-US" sz="1600" b="1" dirty="0"/>
              <a:t> Refinement</a:t>
            </a:r>
            <a:r>
              <a:rPr lang="en-US" sz="1600" dirty="0"/>
              <a:t>: Test remaining pair with exact geometry, e.g., distance &lt;=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4735" y="40244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0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190293" y="4011741"/>
            <a:ext cx="150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A          </a:t>
            </a:r>
            <a:r>
              <a:rPr lang="en-US" sz="1400" dirty="0">
                <a:solidFill>
                  <a:srgbClr val="7030A0"/>
                </a:solidFill>
              </a:rPr>
              <a:t>a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030A0"/>
                </a:solidFill>
              </a:rPr>
              <a:t>b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c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4735" y="44640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1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193711" y="4313743"/>
            <a:ext cx="1775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>
                <a:solidFill>
                  <a:srgbClr val="FF40FF"/>
                </a:solidFill>
              </a:rPr>
              <a:t>d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40FF"/>
                </a:solidFill>
              </a:rPr>
              <a:t>f</a:t>
            </a:r>
            <a:endParaRPr lang="en-US" sz="1400" dirty="0">
              <a:solidFill>
                <a:srgbClr val="FF93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01380" y="489973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211201" y="4898078"/>
            <a:ext cx="175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432FF"/>
                </a:solidFill>
              </a:rPr>
              <a:t>D</a:t>
            </a:r>
            <a:r>
              <a:rPr lang="en-US" sz="1400" dirty="0"/>
              <a:t>         </a:t>
            </a:r>
            <a:r>
              <a:rPr lang="en-US" sz="1400" dirty="0">
                <a:solidFill>
                  <a:srgbClr val="00FDFF"/>
                </a:solidFill>
              </a:rPr>
              <a:t>h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95667" y="519962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</a:t>
            </a:r>
            <a:r>
              <a:rPr lang="en-US" sz="1400" baseline="-25000"/>
              <a:t>3</a:t>
            </a:r>
            <a:endParaRPr lang="en-US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208453" y="5226964"/>
            <a:ext cx="176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US" sz="1400" dirty="0"/>
              <a:t>          </a:t>
            </a:r>
            <a:r>
              <a:rPr lang="en-US" sz="1400" dirty="0" err="1">
                <a:solidFill>
                  <a:srgbClr val="7A0019"/>
                </a:solidFill>
              </a:rPr>
              <a:t>i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9300"/>
                </a:solidFill>
              </a:rPr>
              <a:t>k</a:t>
            </a:r>
            <a:endParaRPr lang="en-US" sz="1400" dirty="0">
              <a:solidFill>
                <a:srgbClr val="7A001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1718" y="2781362"/>
            <a:ext cx="3313479" cy="2880341"/>
            <a:chOff x="479768" y="2672584"/>
            <a:chExt cx="3313479" cy="2880341"/>
          </a:xfrm>
        </p:grpSpPr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57" y="268560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2027724" y="321950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034294" y="393179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060234" y="357764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60234" y="432059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363004" y="432059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717334" y="468635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020104" y="468635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385942" y="358819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322874" y="357764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322874" y="395483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65774" y="430916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968544" y="468635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0123" y="356310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74574" y="38651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88417" y="319661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50997" y="358795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86522" y="37406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0303" y="36645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5664" y="470474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8223" y="438716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02598" y="437338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72023" y="47648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90303" y="438917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21197" y="477876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2183060" y="267258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479768" y="415010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697216" y="290929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85112" y="290280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415700" y="325911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827428" y="291372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440770" y="365618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396198" y="439386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594513" y="349254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661729" y="38612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17041" y="31079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594998" y="46112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8808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378564" y="5206869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77922" y="809463"/>
            <a:ext cx="2909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Ex. For each fire station, find houses within distance &lt;= 1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3690924" y="3691894"/>
          <a:ext cx="2144797" cy="165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2258" y="334343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2134" y="3174153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 after Filter Phase </a:t>
            </a:r>
          </a:p>
        </p:txBody>
      </p:sp>
    </p:spTree>
    <p:extLst>
      <p:ext uri="{BB962C8B-B14F-4D97-AF65-F5344CB8AC3E}">
        <p14:creationId xmlns:p14="http://schemas.microsoft.com/office/powerpoint/2010/main" val="6385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6" grpId="0"/>
      <p:bldP spid="89" grpId="0"/>
      <p:bldP spid="114" grpId="0"/>
      <p:bldP spid="119" grpId="0"/>
      <p:bldP spid="120" grpId="0"/>
      <p:bldP spid="1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279648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Space Partitioning Join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139" name="Table 138"/>
          <p:cNvGraphicFramePr>
            <a:graphicFrameLocks noGrp="1"/>
          </p:cNvGraphicFramePr>
          <p:nvPr/>
        </p:nvGraphicFramePr>
        <p:xfrm>
          <a:off x="428539" y="2197738"/>
          <a:ext cx="447915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Read all data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Write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partitioning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each partition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" name="TextBox 139"/>
          <p:cNvSpPr txBox="1"/>
          <p:nvPr/>
        </p:nvSpPr>
        <p:spPr>
          <a:xfrm>
            <a:off x="428539" y="1633109"/>
            <a:ext cx="32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 = 8+8+(3+2+3+3) = 27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39" y="4561281"/>
            <a:ext cx="414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3 “scans” of each table </a:t>
            </a:r>
          </a:p>
          <a:p>
            <a:r>
              <a:rPr lang="en-US" sz="1400" dirty="0"/>
              <a:t>If replication of objects across partitions is rare.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5691" y="2521929"/>
            <a:ext cx="3472585" cy="2944648"/>
            <a:chOff x="34000" y="3676354"/>
            <a:chExt cx="3472585" cy="2944648"/>
          </a:xfrm>
        </p:grpSpPr>
        <p:sp>
          <p:nvSpPr>
            <p:cNvPr id="6" name="TextBox 5"/>
            <p:cNvSpPr txBox="1"/>
            <p:nvPr/>
          </p:nvSpPr>
          <p:spPr>
            <a:xfrm>
              <a:off x="366887" y="6152445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49" name="Content Placeholder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58" y="3689373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1628125" y="4223279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34695" y="4935567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60635" y="4581419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660635" y="532436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63405" y="532436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317735" y="5690129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20505" y="5690129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986343" y="4591967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923275" y="458141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23275" y="4958609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266175" y="531293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68945" y="5690129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0524" y="45668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4975" y="486896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88818" y="420038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51398" y="459172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386923" y="474442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90704" y="46683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6065" y="570851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8624" y="53909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02999" y="537715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72424" y="576864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0704" y="539294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21598" y="578253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H="1">
              <a:off x="1783461" y="3676354"/>
              <a:ext cx="3267" cy="284067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80169" y="5153873"/>
              <a:ext cx="3228489" cy="5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297617" y="3913066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85513" y="3906572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1</a:t>
              </a:r>
              <a:endParaRPr lang="en-US" sz="14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6365" y="6169054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2</a:t>
              </a:r>
              <a:endParaRPr lang="en-US" sz="1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662210" y="6192843"/>
              <a:ext cx="372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baseline="-25000" dirty="0"/>
                <a:t>3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016101" y="4262888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427829" y="3917495"/>
              <a:ext cx="687174" cy="74872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041171" y="4659950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996599" y="5397633"/>
              <a:ext cx="713443" cy="747858"/>
            </a:xfrm>
            <a:prstGeom prst="rect">
              <a:avLst/>
            </a:prstGeom>
            <a:noFill/>
            <a:ln w="952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94914" y="44963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A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62130" y="486505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617442" y="411172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5399" y="561501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</a:rPr>
                <a:t>D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347028" y="6403518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1193610" y="6394285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34000" y="6377703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2347028" y="6126166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1190659" y="6122855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000" y="6157900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93448" y="60655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48475" y="607355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469122" y="606016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9273" y="63200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61174" y="634400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469122" y="6332711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7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Strategy 4 : Tree Matching –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515127"/>
            <a:ext cx="8747760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Nested Loop with an Index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Inner loop range queries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>
              <a:buFont typeface="Arial"/>
              <a:buChar char="•"/>
            </a:pPr>
            <a:endParaRPr lang="en-US" sz="18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Space-partitioning join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Eliminated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partition-</a:t>
            </a: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pairs</a:t>
            </a:r>
            <a:r>
              <a:rPr lang="en-US" sz="1600" dirty="0">
                <a:latin typeface="Microsoft Sans Serif"/>
                <a:cs typeface="Microsoft Sans Serif"/>
              </a:rPr>
              <a:t> (( P0, P1), …) since disjoint MOBRs</a:t>
            </a:r>
          </a:p>
          <a:p>
            <a:pPr marL="457200" lvl="1" indent="0">
              <a:buNone/>
            </a:pPr>
            <a:endParaRPr lang="en-US" sz="1600" dirty="0">
              <a:latin typeface="Microsoft Sans Serif"/>
              <a:cs typeface="Microsoft Sans Serif"/>
            </a:endParaRPr>
          </a:p>
          <a:p>
            <a:pPr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Tree Matching, if both tables are indexed: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rgbClr val="0070C0"/>
                </a:solidFill>
                <a:latin typeface="Microsoft Sans Serif"/>
                <a:cs typeface="Microsoft Sans Serif"/>
              </a:rPr>
              <a:t>Eliminate pairs </a:t>
            </a:r>
            <a:r>
              <a:rPr lang="en-US" sz="1600" dirty="0">
                <a:latin typeface="Microsoft Sans Serif"/>
                <a:cs typeface="Microsoft Sans Serif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index/data</a:t>
            </a:r>
            <a:r>
              <a:rPr lang="en-US" sz="1600" dirty="0">
                <a:latin typeface="Microsoft Sans Serif"/>
                <a:cs typeface="Microsoft Sans Serif"/>
              </a:rPr>
              <a:t>-blocks if disjoint MOBRs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Start at Root level – Eliminate child-pair if irrelevant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 </a:t>
            </a:r>
          </a:p>
          <a:p>
            <a:pPr>
              <a:buFont typeface="Arial"/>
              <a:buChar char="•"/>
            </a:pPr>
            <a:endParaRPr lang="en-US" sz="16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54384" y="1515127"/>
            <a:ext cx="2678132" cy="1037469"/>
            <a:chOff x="5948631" y="1918129"/>
            <a:chExt cx="2678132" cy="1037469"/>
          </a:xfrm>
        </p:grpSpPr>
        <p:sp>
          <p:nvSpPr>
            <p:cNvPr id="8" name="Rectangle 7"/>
            <p:cNvSpPr/>
            <p:nvPr/>
          </p:nvSpPr>
          <p:spPr bwMode="auto">
            <a:xfrm>
              <a:off x="6481681" y="2075060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899202" y="2062523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393047" y="2480006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39135" y="2493905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466649" y="2493905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75379" y="2484981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481681" y="2498199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948631" y="2490311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H="1">
              <a:off x="6148120" y="2264394"/>
              <a:ext cx="397157" cy="25965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580415" y="229089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022426" y="2293728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018715" y="2287764"/>
              <a:ext cx="432902" cy="23379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7174868" y="2272389"/>
              <a:ext cx="819357" cy="2463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 flipV="1">
              <a:off x="6556548" y="2302817"/>
              <a:ext cx="1416814" cy="2248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6543998" y="2314083"/>
              <a:ext cx="956878" cy="21356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613975" y="1918129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7278" y="2617044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057337" y="2667806"/>
          <a:ext cx="1793415" cy="224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6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A00"/>
                          </a:solidFill>
                        </a:rPr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40FF"/>
                          </a:solidFill>
                        </a:rPr>
                        <a:t>f</a:t>
                      </a:r>
                      <a:endParaRPr lang="en-US" sz="1600" dirty="0">
                        <a:solidFill>
                          <a:srgbClr val="FF9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00FDFF"/>
                          </a:solidFill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7A0019"/>
                          </a:solidFill>
                        </a:rPr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7A0019"/>
                          </a:solidFill>
                        </a:rPr>
                        <a:t>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9300"/>
                          </a:solidFill>
                        </a:rPr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8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Inputs </a:t>
            </a:r>
            <a:r>
              <a:rPr lang="en-US" sz="2400" dirty="0" err="1">
                <a:latin typeface="Microsoft Sans Serif"/>
                <a:cs typeface="Microsoft Sans Serif"/>
              </a:rPr>
              <a:t>forTree</a:t>
            </a:r>
            <a:r>
              <a:rPr lang="en-US" sz="2400" dirty="0">
                <a:latin typeface="Microsoft Sans Serif"/>
                <a:cs typeface="Microsoft Sans Serif"/>
              </a:rPr>
              <a:t> Matching: Both table have spatial indexes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2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79461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89161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538641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87081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7046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84361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6231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8476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464206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508648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7569" y="1568751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218782" y="182604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666394" y="5327776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28182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68269" y="528896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483695" y="530874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64296" y="2839472"/>
            <a:ext cx="3472585" cy="2943059"/>
            <a:chOff x="4164296" y="2839472"/>
            <a:chExt cx="3472585" cy="2943059"/>
          </a:xfrm>
        </p:grpSpPr>
        <p:sp>
          <p:nvSpPr>
            <p:cNvPr id="112" name="TextBox 111"/>
            <p:cNvSpPr txBox="1"/>
            <p:nvPr/>
          </p:nvSpPr>
          <p:spPr>
            <a:xfrm>
              <a:off x="4497183" y="5313974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54" y="2839472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5758421" y="33848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609370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790931" y="3742948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790931" y="448589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093701" y="448589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448031" y="4851658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50801" y="4851658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5750801" y="4108708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5053571" y="374294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053571" y="4120138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396471" y="447446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4699241" y="4851658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801725" y="370773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805271" y="406478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19114" y="3361912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919921" y="3787033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538164" y="407935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621000" y="38298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516361" y="487004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218920" y="452346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933295" y="453868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602720" y="493017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21000" y="455447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51894" y="494406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033967" y="3718853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741397" y="3355312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72025" y="3734098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693912" y="4466799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819749" y="4477772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444649" y="4505974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4981890" y="3294925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639838" y="4403338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5526438" y="459490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5056834" y="3350420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6477324" y="5565047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5323906" y="5555814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4164296" y="5539232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6477324" y="5287695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5320955" y="5284384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4164296" y="5319429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323744" y="52270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478771" y="523508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599418" y="522168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4359008" y="547515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5491470" y="5505532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599418" y="5494240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154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6" y="520916"/>
            <a:ext cx="8610600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Example Spatial Join Query 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4" y="2827021"/>
            <a:ext cx="3297190" cy="2867322"/>
          </a:xfrm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1407543" y="374573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432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817243" y="33723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66723" y="4096257"/>
            <a:ext cx="137160" cy="13716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415163" y="4839207"/>
            <a:ext cx="137160" cy="137160"/>
          </a:xfrm>
          <a:prstGeom prst="rect">
            <a:avLst/>
          </a:prstGeom>
          <a:solidFill>
            <a:srgbClr val="0432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5128" y="382473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12443" y="344093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4313" y="42162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6558" y="488715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392288" y="3721496"/>
            <a:ext cx="159079" cy="1271121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436730" y="3379218"/>
            <a:ext cx="534544" cy="8539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33482" y="3837939"/>
            <a:ext cx="2098695" cy="1122081"/>
            <a:chOff x="3451990" y="3132662"/>
            <a:chExt cx="2098695" cy="1122081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3" name="Straight Connector 12"/>
            <p:cNvCxnSpPr>
              <a:endCxn id="144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endCxn id="143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endCxn id="139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endCxn id="140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>
              <a:endCxn id="142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8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6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4011402" y="2907399"/>
            <a:ext cx="1063038" cy="727904"/>
            <a:chOff x="3572996" y="2087561"/>
            <a:chExt cx="1063038" cy="72790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Rectangle 115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188" name="Rectangle 187"/>
          <p:cNvSpPr/>
          <p:nvPr/>
        </p:nvSpPr>
        <p:spPr bwMode="auto">
          <a:xfrm>
            <a:off x="1123029" y="3429311"/>
            <a:ext cx="717284" cy="1858586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2179119" y="3069899"/>
            <a:ext cx="1051612" cy="14888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594476" y="5368872"/>
            <a:ext cx="161901" cy="147383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2127710" y="5338062"/>
            <a:ext cx="161901" cy="14738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34707" y="528896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Data block 0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216571" y="5257371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Data block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573410" y="2815898"/>
            <a:ext cx="3472585" cy="2947234"/>
            <a:chOff x="5573410" y="2815898"/>
            <a:chExt cx="3472585" cy="2947234"/>
          </a:xfrm>
        </p:grpSpPr>
        <p:sp>
          <p:nvSpPr>
            <p:cNvPr id="112" name="TextBox 111"/>
            <p:cNvSpPr txBox="1"/>
            <p:nvPr/>
          </p:nvSpPr>
          <p:spPr>
            <a:xfrm>
              <a:off x="5906297" y="5290400"/>
              <a:ext cx="56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en-US" dirty="0"/>
            </a:p>
          </p:txBody>
        </p:sp>
        <p:pic>
          <p:nvPicPr>
            <p:cNvPr id="113" name="Content Placeholder 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5868" y="2815898"/>
              <a:ext cx="3297190" cy="286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Oval 126"/>
            <p:cNvSpPr/>
            <p:nvPr/>
          </p:nvSpPr>
          <p:spPr bwMode="auto">
            <a:xfrm>
              <a:off x="7167535" y="33612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50281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40FF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200045" y="3719374"/>
              <a:ext cx="137160" cy="137160"/>
            </a:xfrm>
            <a:prstGeom prst="ellipse">
              <a:avLst/>
            </a:prstGeom>
            <a:solidFill>
              <a:srgbClr val="FF4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8200045" y="446232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502815" y="446232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7857145" y="4828084"/>
              <a:ext cx="137160" cy="137160"/>
            </a:xfrm>
            <a:prstGeom prst="ellipse">
              <a:avLst/>
            </a:prstGeom>
            <a:solidFill>
              <a:srgbClr val="FF9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59915" y="4828084"/>
              <a:ext cx="137160" cy="137160"/>
            </a:xfrm>
            <a:prstGeom prst="ellipse">
              <a:avLst/>
            </a:prstGeom>
            <a:solidFill>
              <a:srgbClr val="7A001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159915" y="4085134"/>
              <a:ext cx="137160" cy="137160"/>
            </a:xfrm>
            <a:prstGeom prst="ellipse">
              <a:avLst/>
            </a:prstGeom>
            <a:solidFill>
              <a:srgbClr val="00FA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6462685" y="371937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462685" y="4096564"/>
              <a:ext cx="137160" cy="13716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6805585" y="445089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6108355" y="4828084"/>
              <a:ext cx="137160" cy="137160"/>
            </a:xfrm>
            <a:prstGeom prst="ellipse">
              <a:avLst/>
            </a:prstGeom>
            <a:solidFill>
              <a:srgbClr val="00FD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210839" y="368415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a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214385" y="404121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28228" y="3338338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c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329035" y="3763459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d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947278" y="4055780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A00"/>
                  </a:solidFill>
                </a:rPr>
                <a:t>e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030114" y="38063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40FF"/>
                  </a:solidFill>
                </a:rPr>
                <a:t>f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925475" y="4846471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g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628034" y="4499895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FDFF"/>
                  </a:solidFill>
                </a:rPr>
                <a:t>h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342409" y="4515107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7A0019"/>
                  </a:solidFill>
                </a:rPr>
                <a:t>i</a:t>
              </a:r>
              <a:endParaRPr lang="en-US" sz="1600" dirty="0">
                <a:solidFill>
                  <a:srgbClr val="7A0019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11834" y="490659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7A0019"/>
                  </a:solidFill>
                </a:rPr>
                <a:t>j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8030114" y="4530904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k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761008" y="4920486"/>
              <a:ext cx="674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9300"/>
                  </a:solidFill>
                </a:rPr>
                <a:t>l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6443081" y="3695279"/>
              <a:ext cx="184953" cy="538445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150511" y="3331738"/>
              <a:ext cx="174978" cy="905370"/>
            </a:xfrm>
            <a:prstGeom prst="rect">
              <a:avLst/>
            </a:prstGeom>
            <a:noFill/>
            <a:ln w="19050" cap="flat" cmpd="sng" algn="ctr">
              <a:solidFill>
                <a:srgbClr val="00FA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481139" y="3710524"/>
              <a:ext cx="886160" cy="157202"/>
            </a:xfrm>
            <a:prstGeom prst="rect">
              <a:avLst/>
            </a:prstGeom>
            <a:noFill/>
            <a:ln w="19050" cap="flat" cmpd="sng" algn="ctr">
              <a:solidFill>
                <a:srgbClr val="FF4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103026" y="4443225"/>
              <a:ext cx="839720" cy="508622"/>
            </a:xfrm>
            <a:prstGeom prst="rect">
              <a:avLst/>
            </a:prstGeom>
            <a:noFill/>
            <a:ln w="19050" cap="flat" cmpd="sng" algn="ctr">
              <a:solidFill>
                <a:srgbClr val="00FD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228863" y="4454198"/>
              <a:ext cx="378538" cy="511046"/>
            </a:xfrm>
            <a:prstGeom prst="rect">
              <a:avLst/>
            </a:prstGeom>
            <a:noFill/>
            <a:ln w="19050" cap="flat" cmpd="sng" algn="ctr">
              <a:solidFill>
                <a:srgbClr val="7A0019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53763" y="4482400"/>
              <a:ext cx="513536" cy="482844"/>
            </a:xfrm>
            <a:prstGeom prst="rect">
              <a:avLst/>
            </a:prstGeom>
            <a:noFill/>
            <a:ln w="19050" cap="flat" cmpd="sng" algn="ctr">
              <a:solidFill>
                <a:srgbClr val="FF93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391004" y="3271351"/>
              <a:ext cx="2044374" cy="100173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6048952" y="4379764"/>
              <a:ext cx="2386426" cy="65878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6935552" y="4571332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465948" y="3326846"/>
              <a:ext cx="233716" cy="23039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1" name="Oval 260"/>
            <p:cNvSpPr/>
            <p:nvPr/>
          </p:nvSpPr>
          <p:spPr bwMode="auto">
            <a:xfrm>
              <a:off x="7886438" y="5541473"/>
              <a:ext cx="199104" cy="161796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2" name="Oval 261"/>
            <p:cNvSpPr/>
            <p:nvPr/>
          </p:nvSpPr>
          <p:spPr bwMode="auto">
            <a:xfrm>
              <a:off x="6733020" y="5532240"/>
              <a:ext cx="199104" cy="161796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3" name="Oval 262"/>
            <p:cNvSpPr/>
            <p:nvPr/>
          </p:nvSpPr>
          <p:spPr bwMode="auto">
            <a:xfrm>
              <a:off x="5573410" y="5515658"/>
              <a:ext cx="199104" cy="161796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7886438" y="5264121"/>
              <a:ext cx="199104" cy="161796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6730069" y="5260810"/>
              <a:ext cx="199104" cy="161796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5573410" y="5295855"/>
              <a:ext cx="199104" cy="16179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732858" y="52035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6887885" y="521150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A00"/>
                  </a:solidFill>
                </a:rPr>
                <a:t>Data block 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008532" y="5198115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80450" y="5486133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FDFF"/>
                  </a:solidFill>
                </a:rPr>
                <a:t>Data block 5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900584" y="5481958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A0019"/>
                  </a:solidFill>
                </a:rPr>
                <a:t>Data block 6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08532" y="547066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9300"/>
                  </a:solidFill>
                </a:rPr>
                <a:t>Data block 7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32682" y="1520445"/>
            <a:ext cx="857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Query: For each fire station, find houses within distance &lt;=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MOBR buffer of size 1 to mimic spatial join predicate, i.e. distance &lt;= 1</a:t>
            </a:r>
            <a:endParaRPr lang="en-US" sz="1600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Root level – no child-pair is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remaining pairs, i.e.,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49190" y="3039531"/>
            <a:ext cx="2140172" cy="2228365"/>
            <a:chOff x="6559454" y="3062035"/>
            <a:chExt cx="2140172" cy="2228365"/>
          </a:xfrm>
        </p:grpSpPr>
        <p:sp>
          <p:nvSpPr>
            <p:cNvPr id="189" name="Rectangle 188"/>
            <p:cNvSpPr/>
            <p:nvPr/>
          </p:nvSpPr>
          <p:spPr bwMode="auto">
            <a:xfrm>
              <a:off x="6559454" y="3422902"/>
              <a:ext cx="708136" cy="1867498"/>
            </a:xfrm>
            <a:prstGeom prst="rect">
              <a:avLst/>
            </a:prstGeom>
            <a:noFill/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7594184" y="3062035"/>
              <a:ext cx="1105442" cy="14612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2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Tree Matching Algorithm –</a:t>
            </a:r>
            <a:br>
              <a:rPr lang="en-US" sz="2400" dirty="0">
                <a:latin typeface="Microsoft Sans Serif"/>
                <a:cs typeface="Microsoft Sans Serif"/>
              </a:rPr>
            </a:br>
            <a:r>
              <a:rPr lang="en-US" sz="2400" dirty="0">
                <a:latin typeface="Microsoft Sans Serif"/>
                <a:cs typeface="Microsoft Sans Serif"/>
              </a:rPr>
              <a:t>Next Iteration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6163" y="196461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6571" y="1541739"/>
            <a:ext cx="5832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</a:t>
            </a:r>
            <a:endParaRPr lang="en-US" sz="1600" dirty="0">
              <a:solidFill>
                <a:srgbClr val="FF93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Recursion on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 =&gt; remaining pairs: 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endParaRPr lang="en-US" sz="1600" dirty="0">
              <a:latin typeface="Microsoft Sans Serif"/>
              <a:cs typeface="Microsoft Sans Serif"/>
            </a:endParaRPr>
          </a:p>
          <a:p>
            <a:endParaRPr lang="en-US" sz="16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6115320" y="2241596"/>
            <a:ext cx="190047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7369642" y="1706572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7504923" y="2575242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7136751" y="2598263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6772379" y="2597453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8166753" y="2170545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7073787" y="2168383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 flipH="1">
            <a:off x="6889237" y="2443462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7250299" y="2493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>
            <a:off x="7368812" y="2428024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flipH="1">
            <a:off x="7346958" y="2042654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7885735" y="2047961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339080" y="259012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 flipV="1">
            <a:off x="7364985" y="260830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0" name="TextBox 209"/>
          <p:cNvSpPr txBox="1"/>
          <p:nvPr/>
        </p:nvSpPr>
        <p:spPr>
          <a:xfrm>
            <a:off x="5674883" y="3443684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MOBR of </a:t>
            </a:r>
            <a:endParaRPr lang="en-US" sz="1400" dirty="0">
              <a:solidFill>
                <a:srgbClr val="FF40FF"/>
              </a:solidFill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6070911" y="3777582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7459082" y="3143189"/>
            <a:ext cx="822960" cy="32464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Root</a:t>
            </a:r>
            <a:r>
              <a:rPr lang="en-US" sz="1400" baseline="-25000" dirty="0" err="1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h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5" name="Oval 224"/>
          <p:cNvSpPr/>
          <p:nvPr/>
        </p:nvSpPr>
        <p:spPr bwMode="auto">
          <a:xfrm>
            <a:off x="7533888" y="4029733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6" name="Oval 225"/>
          <p:cNvSpPr/>
          <p:nvPr/>
        </p:nvSpPr>
        <p:spPr bwMode="auto">
          <a:xfrm>
            <a:off x="7909191" y="4023993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7" name="Oval 226"/>
          <p:cNvSpPr/>
          <p:nvPr/>
        </p:nvSpPr>
        <p:spPr bwMode="auto">
          <a:xfrm>
            <a:off x="8282042" y="4012563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8" name="Oval 227"/>
          <p:cNvSpPr/>
          <p:nvPr/>
        </p:nvSpPr>
        <p:spPr bwMode="auto">
          <a:xfrm>
            <a:off x="8666323" y="4021733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9" name="Oval 228"/>
          <p:cNvSpPr/>
          <p:nvPr/>
        </p:nvSpPr>
        <p:spPr bwMode="auto">
          <a:xfrm>
            <a:off x="7165716" y="405275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0" name="Oval 229"/>
          <p:cNvSpPr/>
          <p:nvPr/>
        </p:nvSpPr>
        <p:spPr bwMode="auto">
          <a:xfrm>
            <a:off x="6774709" y="4075564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1" name="Oval 230"/>
          <p:cNvSpPr/>
          <p:nvPr/>
        </p:nvSpPr>
        <p:spPr bwMode="auto">
          <a:xfrm>
            <a:off x="8195718" y="3625036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2" name="Oval 231"/>
          <p:cNvSpPr/>
          <p:nvPr/>
        </p:nvSpPr>
        <p:spPr bwMode="auto">
          <a:xfrm>
            <a:off x="7102752" y="3622874"/>
            <a:ext cx="320040" cy="32004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</a:p>
        </p:txBody>
      </p:sp>
      <p:cxnSp>
        <p:nvCxnSpPr>
          <p:cNvPr id="233" name="Straight Connector 232"/>
          <p:cNvCxnSpPr/>
          <p:nvPr/>
        </p:nvCxnSpPr>
        <p:spPr bwMode="auto">
          <a:xfrm flipH="1">
            <a:off x="6918202" y="3897953"/>
            <a:ext cx="230405" cy="153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7279264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7397777" y="3882515"/>
            <a:ext cx="170338" cy="180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8026049" y="3897953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8365470" y="3948380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>
            <a:off x="8483983" y="3882515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7375923" y="3497145"/>
            <a:ext cx="362930" cy="1725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7914700" y="3502452"/>
            <a:ext cx="327887" cy="16945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6" name="Oval 245"/>
          <p:cNvSpPr/>
          <p:nvPr/>
        </p:nvSpPr>
        <p:spPr bwMode="auto">
          <a:xfrm>
            <a:off x="7876829" y="2577502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8249680" y="2566072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8633961" y="2575242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249" name="Straight Connector 248"/>
          <p:cNvCxnSpPr/>
          <p:nvPr/>
        </p:nvCxnSpPr>
        <p:spPr bwMode="auto">
          <a:xfrm flipH="1">
            <a:off x="7993687" y="2451462"/>
            <a:ext cx="208765" cy="126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>
            <a:off x="8333108" y="2501889"/>
            <a:ext cx="3310" cy="10437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>
            <a:off x="8451621" y="2436024"/>
            <a:ext cx="216567" cy="1729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8485026" y="260455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V="1">
            <a:off x="8510931" y="262273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6652103" y="4122749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V="1">
            <a:off x="6622062" y="4118622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6987481" y="4097096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V="1">
            <a:off x="7013386" y="4115271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7740883" y="4052108"/>
            <a:ext cx="523843" cy="1691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V="1">
            <a:off x="7766788" y="4070283"/>
            <a:ext cx="497938" cy="1509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614072" y="5315660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113" name="Content Placeholder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43" y="2841158"/>
            <a:ext cx="3297190" cy="28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Oval 126"/>
          <p:cNvSpPr/>
          <p:nvPr/>
        </p:nvSpPr>
        <p:spPr bwMode="auto">
          <a:xfrm>
            <a:off x="1875310" y="33864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21059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40FF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907820" y="3744634"/>
            <a:ext cx="137160" cy="137160"/>
          </a:xfrm>
          <a:prstGeom prst="ellipse">
            <a:avLst/>
          </a:prstGeom>
          <a:solidFill>
            <a:srgbClr val="FF4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907820" y="448758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210590" y="448758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564920" y="4853344"/>
            <a:ext cx="137160" cy="137160"/>
          </a:xfrm>
          <a:prstGeom prst="ellipse">
            <a:avLst/>
          </a:prstGeom>
          <a:solidFill>
            <a:srgbClr val="FF9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867690" y="4853344"/>
            <a:ext cx="137160" cy="137160"/>
          </a:xfrm>
          <a:prstGeom prst="ellipse">
            <a:avLst/>
          </a:prstGeom>
          <a:solidFill>
            <a:srgbClr val="7A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1867690" y="4110394"/>
            <a:ext cx="137160" cy="137160"/>
          </a:xfrm>
          <a:prstGeom prst="ellipse">
            <a:avLst/>
          </a:prstGeom>
          <a:solidFill>
            <a:srgbClr val="00F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170460" y="374463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1170460" y="4121824"/>
            <a:ext cx="137160" cy="1371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7" name="Oval 156"/>
          <p:cNvSpPr/>
          <p:nvPr/>
        </p:nvSpPr>
        <p:spPr bwMode="auto">
          <a:xfrm>
            <a:off x="1513360" y="447615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816130" y="4853344"/>
            <a:ext cx="137160" cy="137160"/>
          </a:xfrm>
          <a:prstGeom prst="ellipse">
            <a:avLst/>
          </a:prstGeom>
          <a:solidFill>
            <a:srgbClr val="00F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18614" y="370941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22160" y="406647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636003" y="3363598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c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036810" y="3788719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d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655053" y="4081040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A00"/>
                </a:solidFill>
              </a:rPr>
              <a:t>e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37889" y="38315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40FF"/>
                </a:solidFill>
              </a:rPr>
              <a:t>f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633250" y="4871731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335809" y="4525155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FDFF"/>
                </a:solidFill>
              </a:rPr>
              <a:t>h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2050184" y="4540367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A0019"/>
                </a:solidFill>
              </a:rPr>
              <a:t>i</a:t>
            </a:r>
            <a:endParaRPr lang="en-US" sz="1600" dirty="0">
              <a:solidFill>
                <a:srgbClr val="7A0019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19609" y="493185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0019"/>
                </a:solidFill>
              </a:rPr>
              <a:t>j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737889" y="4556164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k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468783" y="4945746"/>
            <a:ext cx="67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l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1150856" y="3720539"/>
            <a:ext cx="184953" cy="538445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1858286" y="3356998"/>
            <a:ext cx="174978" cy="905370"/>
          </a:xfrm>
          <a:prstGeom prst="rect">
            <a:avLst/>
          </a:prstGeom>
          <a:noFill/>
          <a:ln w="19050" cap="flat" cmpd="sng" algn="ctr">
            <a:solidFill>
              <a:srgbClr val="00FA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2188914" y="3735784"/>
            <a:ext cx="886160" cy="157202"/>
          </a:xfrm>
          <a:prstGeom prst="rect">
            <a:avLst/>
          </a:prstGeom>
          <a:noFill/>
          <a:ln w="19050" cap="flat" cmpd="sng" algn="ctr">
            <a:solidFill>
              <a:srgbClr val="FF4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10801" y="4468485"/>
            <a:ext cx="839720" cy="508622"/>
          </a:xfrm>
          <a:prstGeom prst="rect">
            <a:avLst/>
          </a:prstGeom>
          <a:noFill/>
          <a:ln w="19050" cap="flat" cmpd="sng" algn="ctr">
            <a:solidFill>
              <a:srgbClr val="00FD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1936638" y="4479458"/>
            <a:ext cx="378538" cy="511046"/>
          </a:xfrm>
          <a:prstGeom prst="rect">
            <a:avLst/>
          </a:prstGeom>
          <a:noFill/>
          <a:ln w="19050" cap="flat" cmpd="sng" algn="ctr">
            <a:solidFill>
              <a:srgbClr val="7A0019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2561538" y="4507660"/>
            <a:ext cx="513536" cy="482844"/>
          </a:xfrm>
          <a:prstGeom prst="rect">
            <a:avLst/>
          </a:prstGeom>
          <a:noFill/>
          <a:ln w="19050" cap="flat" cmpd="sng" algn="ctr">
            <a:solidFill>
              <a:srgbClr val="FF9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1098779" y="3296611"/>
            <a:ext cx="2044374" cy="100173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756727" y="4405024"/>
            <a:ext cx="2386426" cy="6587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1643327" y="4596592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Y</a:t>
            </a:r>
          </a:p>
        </p:txBody>
      </p:sp>
      <p:sp>
        <p:nvSpPr>
          <p:cNvPr id="182" name="Oval 181"/>
          <p:cNvSpPr/>
          <p:nvPr/>
        </p:nvSpPr>
        <p:spPr bwMode="auto">
          <a:xfrm>
            <a:off x="1173723" y="3352106"/>
            <a:ext cx="233716" cy="23039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1267229" y="3448162"/>
            <a:ext cx="708136" cy="1867498"/>
          </a:xfrm>
          <a:prstGeom prst="rect">
            <a:avLst/>
          </a:prstGeom>
          <a:noFill/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2259427" y="3087295"/>
            <a:ext cx="1105442" cy="1461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2594213" y="5566733"/>
            <a:ext cx="199104" cy="161796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2" name="Oval 261"/>
          <p:cNvSpPr/>
          <p:nvPr/>
        </p:nvSpPr>
        <p:spPr bwMode="auto">
          <a:xfrm>
            <a:off x="1440795" y="5557500"/>
            <a:ext cx="199104" cy="161796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281185" y="5540918"/>
            <a:ext cx="199104" cy="161796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2594213" y="5289381"/>
            <a:ext cx="199104" cy="161796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5" name="Oval 264"/>
          <p:cNvSpPr/>
          <p:nvPr/>
        </p:nvSpPr>
        <p:spPr bwMode="auto">
          <a:xfrm>
            <a:off x="1437844" y="5286070"/>
            <a:ext cx="199104" cy="161796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6" name="Oval 265"/>
          <p:cNvSpPr/>
          <p:nvPr/>
        </p:nvSpPr>
        <p:spPr bwMode="auto">
          <a:xfrm>
            <a:off x="281185" y="5321115"/>
            <a:ext cx="199104" cy="161796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40633" y="52287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Data block 2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595660" y="523676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A00"/>
                </a:solidFill>
              </a:rPr>
              <a:t>Data block 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2716307" y="5223375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Data block 4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444861" y="5505774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DFF"/>
                </a:solidFill>
              </a:rPr>
              <a:t>Data block 5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608359" y="5507218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A0019"/>
                </a:solidFill>
              </a:rPr>
              <a:t>Data block 6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2716307" y="549592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</a:rPr>
              <a:t>Data block 7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734452" y="4509606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56328"/>
              </p:ext>
            </p:extLst>
          </p:nvPr>
        </p:nvGraphicFramePr>
        <p:xfrm>
          <a:off x="3743845" y="4311480"/>
          <a:ext cx="2878217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+ 2 + 1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9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6" grpId="0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10" grpId="0"/>
      <p:bldP spid="211" grpId="0" animBg="1"/>
      <p:bldP spid="212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46" grpId="0" animBg="1"/>
      <p:bldP spid="247" grpId="0" animBg="1"/>
      <p:bldP spid="248" grpId="0" animBg="1"/>
      <p:bldP spid="189" grpId="0" animBg="1"/>
      <p:bldP spid="2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97" y="415064"/>
            <a:ext cx="5184617" cy="713365"/>
          </a:xfrm>
        </p:spPr>
        <p:txBody>
          <a:bodyPr/>
          <a:lstStyle/>
          <a:p>
            <a:r>
              <a:rPr lang="en-US" sz="2400" dirty="0">
                <a:latin typeface="Microsoft Sans Serif"/>
                <a:cs typeface="Microsoft Sans Serif"/>
              </a:rPr>
              <a:t>Cost of Tree Matching Algorithm </a:t>
            </a:r>
            <a:br>
              <a:rPr lang="en-US" sz="2400" dirty="0">
                <a:latin typeface="Microsoft Sans Serif"/>
                <a:cs typeface="Microsoft Sans Serif"/>
              </a:rPr>
            </a:br>
            <a:endParaRPr lang="en-US" sz="24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96571" y="1541739"/>
            <a:ext cx="58323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Pairs examined: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 (X,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), (X,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), (Y, 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7030A0"/>
                </a:solidFill>
              </a:rPr>
              <a:t>2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00FA00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,</a:t>
            </a:r>
            <a:r>
              <a:rPr lang="en-US" sz="1600" dirty="0">
                <a:latin typeface="Microsoft Sans Serif"/>
                <a:cs typeface="Microsoft Sans Serif"/>
              </a:rPr>
              <a:t>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(</a:t>
            </a:r>
            <a:r>
              <a:rPr lang="en-US" sz="1600" dirty="0">
                <a:solidFill>
                  <a:srgbClr val="00FDFF"/>
                </a:solidFill>
              </a:rPr>
              <a:t>5, 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0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6,</a:t>
            </a:r>
            <a:r>
              <a:rPr lang="en-US" sz="1600" dirty="0">
                <a:solidFill>
                  <a:srgbClr val="0432FF"/>
                </a:solidFill>
                <a:latin typeface="Microsoft Sans Serif"/>
                <a:cs typeface="Microsoft Sans Serif"/>
              </a:rPr>
              <a:t> 0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40FF"/>
                </a:solidFill>
              </a:rPr>
              <a:t>4,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r>
              <a:rPr lang="en-US" sz="1600" dirty="0"/>
              <a:t>, (</a:t>
            </a:r>
            <a:r>
              <a:rPr lang="en-US" sz="1600" dirty="0">
                <a:solidFill>
                  <a:srgbClr val="7A0019"/>
                </a:solidFill>
              </a:rPr>
              <a:t>6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), (</a:t>
            </a:r>
            <a:r>
              <a:rPr lang="en-US" sz="1600" dirty="0">
                <a:solidFill>
                  <a:srgbClr val="FF9300"/>
                </a:solidFill>
              </a:rPr>
              <a:t>7,</a:t>
            </a:r>
            <a:r>
              <a:rPr lang="en-US"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 1</a:t>
            </a:r>
            <a:r>
              <a:rPr lang="en-US" sz="1600" dirty="0">
                <a:latin typeface="Microsoft Sans Serif"/>
                <a:cs typeface="Microsoft Sans Serif"/>
              </a:rPr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icrosoft Sans Serif"/>
              <a:cs typeface="Microsoft Sans Serif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/>
                <a:cs typeface="Microsoft Sans Serif"/>
              </a:rPr>
              <a:t>Blocks accessed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Index blocks besides roots: X,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Data blocks: all with 6 accessed twice</a:t>
            </a:r>
          </a:p>
          <a:p>
            <a:endParaRPr lang="en-US" sz="1600" dirty="0"/>
          </a:p>
        </p:txBody>
      </p:sp>
      <p:grpSp>
        <p:nvGrpSpPr>
          <p:cNvPr id="278" name="Group 277"/>
          <p:cNvGrpSpPr/>
          <p:nvPr/>
        </p:nvGrpSpPr>
        <p:grpSpPr>
          <a:xfrm>
            <a:off x="5382293" y="205740"/>
            <a:ext cx="3472585" cy="1113458"/>
            <a:chOff x="5382293" y="205740"/>
            <a:chExt cx="3472585" cy="1113458"/>
          </a:xfrm>
        </p:grpSpPr>
        <p:grpSp>
          <p:nvGrpSpPr>
            <p:cNvPr id="279" name="Group 278"/>
            <p:cNvGrpSpPr/>
            <p:nvPr/>
          </p:nvGrpSpPr>
          <p:grpSpPr>
            <a:xfrm>
              <a:off x="5944213" y="205740"/>
              <a:ext cx="2854764" cy="296777"/>
              <a:chOff x="704360" y="5293733"/>
              <a:chExt cx="2854764" cy="296777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04360" y="5332546"/>
                <a:ext cx="161901" cy="147383"/>
              </a:xfrm>
              <a:prstGeom prst="rect">
                <a:avLst/>
              </a:prstGeom>
              <a:solidFill>
                <a:srgbClr val="0432FF"/>
              </a:solidFill>
              <a:ln w="2540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319786" y="5342832"/>
                <a:ext cx="161901" cy="147383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906235" y="5293733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432FF"/>
                    </a:solidFill>
                  </a:rPr>
                  <a:t>Data block 0</a:t>
                </a: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2521661" y="5313511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Data block 1</a:t>
                </a: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5541741" y="7637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Data block 2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817415" y="758356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40FF"/>
                  </a:solidFill>
                </a:rPr>
                <a:t>Data block 4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5382293" y="771747"/>
              <a:ext cx="3472585" cy="547451"/>
              <a:chOff x="3957275" y="2390812"/>
              <a:chExt cx="3472585" cy="547451"/>
            </a:xfrm>
          </p:grpSpPr>
          <p:sp>
            <p:nvSpPr>
              <p:cNvPr id="283" name="Oval 282"/>
              <p:cNvSpPr/>
              <p:nvPr/>
            </p:nvSpPr>
            <p:spPr bwMode="auto">
              <a:xfrm>
                <a:off x="6270303" y="2720779"/>
                <a:ext cx="199104" cy="161796"/>
              </a:xfrm>
              <a:prstGeom prst="ellipse">
                <a:avLst/>
              </a:prstGeom>
              <a:solidFill>
                <a:srgbClr val="FF9300"/>
              </a:solidFill>
              <a:ln w="25400" cap="flat" cmpd="sng" algn="ctr">
                <a:solidFill>
                  <a:srgbClr val="FF9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5116885" y="2711546"/>
                <a:ext cx="199104" cy="161796"/>
              </a:xfrm>
              <a:prstGeom prst="ellipse">
                <a:avLst/>
              </a:prstGeom>
              <a:solidFill>
                <a:srgbClr val="7A0019"/>
              </a:solidFill>
              <a:ln w="25400" cap="flat" cmpd="sng" algn="ctr">
                <a:solidFill>
                  <a:srgbClr val="7A001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3957275" y="2694964"/>
                <a:ext cx="199104" cy="161796"/>
              </a:xfrm>
              <a:prstGeom prst="ellipse">
                <a:avLst/>
              </a:prstGeom>
              <a:solidFill>
                <a:srgbClr val="00FDFF"/>
              </a:solidFill>
              <a:ln w="25400" cap="flat" cmpd="sng" algn="ctr">
                <a:solidFill>
                  <a:srgbClr val="00F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6270303" y="2443427"/>
                <a:ext cx="199104" cy="161796"/>
              </a:xfrm>
              <a:prstGeom prst="ellipse">
                <a:avLst/>
              </a:prstGeom>
              <a:solidFill>
                <a:srgbClr val="FF40FF"/>
              </a:solidFill>
              <a:ln w="25400" cap="flat" cmpd="sng" algn="ctr">
                <a:solidFill>
                  <a:srgbClr val="FF4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113934" y="2440116"/>
                <a:ext cx="199104" cy="161796"/>
              </a:xfrm>
              <a:prstGeom prst="ellipse">
                <a:avLst/>
              </a:prstGeom>
              <a:solidFill>
                <a:srgbClr val="00FA00"/>
              </a:solidFill>
              <a:ln w="25400" cap="flat" cmpd="sng" algn="ctr">
                <a:solidFill>
                  <a:srgbClr val="00FA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3957275" y="2475161"/>
                <a:ext cx="199104" cy="161796"/>
              </a:xfrm>
              <a:prstGeom prst="ellipse">
                <a:avLst/>
              </a:prstGeom>
              <a:solidFill>
                <a:srgbClr val="7030A0"/>
              </a:solidFill>
              <a:ln w="254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endParaRP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5271750" y="239081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A00"/>
                    </a:solidFill>
                  </a:rPr>
                  <a:t>Data block 3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4136348" y="2654420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FDFF"/>
                    </a:solidFill>
                  </a:rPr>
                  <a:t>Data block 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5284449" y="2661264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7A0019"/>
                    </a:solidFill>
                  </a:rPr>
                  <a:t>Data block 6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392397" y="2649972"/>
                <a:ext cx="1037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9300"/>
                    </a:solidFill>
                  </a:rPr>
                  <a:t>Data block 7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17261" y="4305631"/>
            <a:ext cx="2072221" cy="1230965"/>
            <a:chOff x="6734452" y="4509606"/>
            <a:chExt cx="2072221" cy="123096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7109396" y="4779301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181754" y="4813560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8572957" y="5208807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8189033" y="5208807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7808258" y="5190940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7431850" y="5225545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7095999" y="5213782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305" name="Oval 304"/>
            <p:cNvSpPr/>
            <p:nvPr/>
          </p:nvSpPr>
          <p:spPr bwMode="auto">
            <a:xfrm>
              <a:off x="6734452" y="5219112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306" name="Straight Connector 305"/>
            <p:cNvCxnSpPr>
              <a:stCxn id="298" idx="2"/>
            </p:cNvCxnSpPr>
            <p:nvPr/>
          </p:nvCxnSpPr>
          <p:spPr bwMode="auto">
            <a:xfrm flipH="1">
              <a:off x="6923284" y="4989167"/>
              <a:ext cx="281135" cy="26375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 bwMode="auto">
            <a:xfrm>
              <a:off x="7229225" y="4986520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 bwMode="auto">
            <a:xfrm>
              <a:off x="8294478" y="4976915"/>
              <a:ext cx="18124" cy="207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/>
            <p:cNvCxnSpPr>
              <a:endCxn id="300" idx="1"/>
            </p:cNvCxnSpPr>
            <p:nvPr/>
          </p:nvCxnSpPr>
          <p:spPr bwMode="auto">
            <a:xfrm>
              <a:off x="8301183" y="5028782"/>
              <a:ext cx="306001" cy="2137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/>
            <p:cNvCxnSpPr>
              <a:stCxn id="299" idx="2"/>
              <a:endCxn id="303" idx="0"/>
            </p:cNvCxnSpPr>
            <p:nvPr/>
          </p:nvCxnSpPr>
          <p:spPr bwMode="auto">
            <a:xfrm flipH="1">
              <a:off x="7548708" y="5023426"/>
              <a:ext cx="728069" cy="2021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>
              <a:stCxn id="300" idx="1"/>
            </p:cNvCxnSpPr>
            <p:nvPr/>
          </p:nvCxnSpPr>
          <p:spPr bwMode="auto">
            <a:xfrm flipH="1" flipV="1">
              <a:off x="7342369" y="5031618"/>
              <a:ext cx="1264815" cy="21092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/>
            <p:cNvCxnSpPr>
              <a:endCxn id="298" idx="2"/>
            </p:cNvCxnSpPr>
            <p:nvPr/>
          </p:nvCxnSpPr>
          <p:spPr bwMode="auto">
            <a:xfrm flipH="1" flipV="1">
              <a:off x="7204419" y="4989167"/>
              <a:ext cx="1082278" cy="26727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3" name="TextBox 312"/>
            <p:cNvSpPr txBox="1"/>
            <p:nvPr/>
          </p:nvSpPr>
          <p:spPr>
            <a:xfrm>
              <a:off x="7266914" y="5402017"/>
              <a:ext cx="878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Houses</a:t>
              </a: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171878" y="4509606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Fire stations</a:t>
              </a:r>
            </a:p>
          </p:txBody>
        </p:sp>
      </p:grpSp>
      <p:graphicFrame>
        <p:nvGraphicFramePr>
          <p:cNvPr id="315" name="Table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1276"/>
              </p:ext>
            </p:extLst>
          </p:nvPr>
        </p:nvGraphicFramePr>
        <p:xfrm>
          <a:off x="1150065" y="4184046"/>
          <a:ext cx="2878217" cy="135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Index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blocks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blocks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+ 2 + 1 =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6745525" y="1825928"/>
            <a:ext cx="2098695" cy="1122081"/>
            <a:chOff x="3451990" y="3132662"/>
            <a:chExt cx="2098695" cy="1122081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4049253" y="3132662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h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184534" y="4001332"/>
              <a:ext cx="233716" cy="230390"/>
            </a:xfrm>
            <a:prstGeom prst="ellipse">
              <a:avLst/>
            </a:prstGeom>
            <a:solidFill>
              <a:srgbClr val="FF40FF"/>
            </a:solidFill>
            <a:ln w="254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559837" y="3995592"/>
              <a:ext cx="233716" cy="230390"/>
            </a:xfrm>
            <a:prstGeom prst="ellipse">
              <a:avLst/>
            </a:prstGeom>
            <a:solidFill>
              <a:srgbClr val="00FDFF"/>
            </a:solidFill>
            <a:ln w="25400" cap="flat" cmpd="sng" algn="ctr">
              <a:solidFill>
                <a:srgbClr val="00FD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932688" y="3984162"/>
              <a:ext cx="233716" cy="230390"/>
            </a:xfrm>
            <a:prstGeom prst="ellipse">
              <a:avLst/>
            </a:prstGeom>
            <a:solidFill>
              <a:srgbClr val="7A0019"/>
            </a:solidFill>
            <a:ln w="25400" cap="flat" cmpd="sng" algn="ctr">
              <a:solidFill>
                <a:srgbClr val="7A00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5316969" y="3993332"/>
              <a:ext cx="233716" cy="230390"/>
            </a:xfrm>
            <a:prstGeom prst="ellipse">
              <a:avLst/>
            </a:prstGeom>
            <a:solidFill>
              <a:srgbClr val="FF9300"/>
            </a:solidFill>
            <a:ln w="25400" cap="flat" cmpd="sng" algn="ctr">
              <a:solidFill>
                <a:srgbClr val="FF9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3816362" y="4024353"/>
              <a:ext cx="233716" cy="230390"/>
            </a:xfrm>
            <a:prstGeom prst="ellipse">
              <a:avLst/>
            </a:prstGeom>
            <a:solidFill>
              <a:srgbClr val="00FA00"/>
            </a:solidFill>
            <a:ln w="25400" cap="flat" cmpd="sng" algn="ctr">
              <a:solidFill>
                <a:srgbClr val="00F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3451990" y="4023543"/>
              <a:ext cx="233716" cy="230390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4846364" y="3596635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753398" y="3594473"/>
              <a:ext cx="320040" cy="32004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X</a:t>
              </a:r>
            </a:p>
          </p:txBody>
        </p:sp>
        <p:cxnSp>
          <p:nvCxnSpPr>
            <p:cNvPr id="153" name="Straight Connector 152"/>
            <p:cNvCxnSpPr>
              <a:endCxn id="150" idx="0"/>
            </p:cNvCxnSpPr>
            <p:nvPr/>
          </p:nvCxnSpPr>
          <p:spPr bwMode="auto">
            <a:xfrm flipH="1">
              <a:off x="3568848" y="3869552"/>
              <a:ext cx="230405" cy="15399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>
              <a:endCxn id="149" idx="0"/>
            </p:cNvCxnSpPr>
            <p:nvPr/>
          </p:nvCxnSpPr>
          <p:spPr bwMode="auto">
            <a:xfrm>
              <a:off x="3929910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endCxn id="143" idx="1"/>
            </p:cNvCxnSpPr>
            <p:nvPr/>
          </p:nvCxnSpPr>
          <p:spPr bwMode="auto">
            <a:xfrm>
              <a:off x="4048423" y="3854114"/>
              <a:ext cx="170338" cy="180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>
              <a:endCxn id="144" idx="0"/>
            </p:cNvCxnSpPr>
            <p:nvPr/>
          </p:nvCxnSpPr>
          <p:spPr bwMode="auto">
            <a:xfrm flipH="1">
              <a:off x="4676695" y="3869552"/>
              <a:ext cx="208765" cy="126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5016116" y="3919979"/>
              <a:ext cx="3310" cy="10437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>
              <a:endCxn id="148" idx="1"/>
            </p:cNvCxnSpPr>
            <p:nvPr/>
          </p:nvCxnSpPr>
          <p:spPr bwMode="auto">
            <a:xfrm>
              <a:off x="5134629" y="3854114"/>
              <a:ext cx="216567" cy="1729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>
              <a:endCxn id="152" idx="7"/>
            </p:cNvCxnSpPr>
            <p:nvPr/>
          </p:nvCxnSpPr>
          <p:spPr bwMode="auto">
            <a:xfrm flipH="1">
              <a:off x="4026569" y="3468744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>
              <a:endCxn id="151" idx="1"/>
            </p:cNvCxnSpPr>
            <p:nvPr/>
          </p:nvCxnSpPr>
          <p:spPr bwMode="auto">
            <a:xfrm>
              <a:off x="4565346" y="3474051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7" name="Group 186"/>
          <p:cNvGrpSpPr/>
          <p:nvPr/>
        </p:nvGrpSpPr>
        <p:grpSpPr>
          <a:xfrm>
            <a:off x="7272198" y="3251963"/>
            <a:ext cx="1063038" cy="727904"/>
            <a:chOff x="3572996" y="2087561"/>
            <a:chExt cx="1063038" cy="727904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3752901" y="2087561"/>
              <a:ext cx="822960" cy="32464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Root</a:t>
              </a:r>
              <a:r>
                <a:rPr lang="en-US" sz="1400" baseline="-25000" dirty="0" err="1">
                  <a:latin typeface="Arial" pitchFamily="-104" charset="0"/>
                  <a:ea typeface="ＭＳ Ｐゴシック" pitchFamily="-104" charset="-128"/>
                  <a:cs typeface="ＭＳ Ｐゴシック" pitchFamily="-104" charset="-128"/>
                </a:rPr>
                <a:t>fs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 flipH="1">
              <a:off x="3686919" y="2422739"/>
              <a:ext cx="362930" cy="17259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4225696" y="2428046"/>
              <a:ext cx="327887" cy="16945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3572996" y="2605599"/>
              <a:ext cx="190046" cy="209866"/>
            </a:xfrm>
            <a:prstGeom prst="rect">
              <a:avLst/>
            </a:prstGeom>
            <a:solidFill>
              <a:srgbClr val="0432FF"/>
            </a:solidFill>
            <a:ln w="254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445988" y="2596069"/>
              <a:ext cx="190046" cy="20986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27" y="362637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Comparing Algorithms for Spatial Join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" y="1544045"/>
            <a:ext cx="8610600" cy="3886200"/>
          </a:xfrm>
        </p:spPr>
        <p:txBody>
          <a:bodyPr/>
          <a:lstStyle/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Default choice is Nested loop</a:t>
            </a:r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Neither table has spatial index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Space partitioning if spatial-join predicate is selective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20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One table has a spatial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nested loop with index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800" dirty="0"/>
          </a:p>
          <a:p>
            <a:pPr marL="400050" fontAlgn="auto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1800" dirty="0"/>
              <a:t>Both table have spatial tree indexes &amp; selective spatial join predicate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dirty="0"/>
              <a:t>Tree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SQL</a:t>
            </a:r>
            <a:r>
              <a:rPr lang="en-US" sz="2800" dirty="0">
                <a:latin typeface="Microsoft Sans Serif"/>
                <a:cs typeface="Microsoft Sans Serif"/>
              </a:rPr>
              <a:t> : Java :: </a:t>
            </a:r>
            <a:r>
              <a:rPr lang="en-US" sz="2800" dirty="0">
                <a:solidFill>
                  <a:srgbClr val="008000"/>
                </a:solidFill>
                <a:latin typeface="Microsoft Sans Serif"/>
                <a:cs typeface="Microsoft Sans Serif"/>
              </a:rPr>
              <a:t>Automatic Transmission </a:t>
            </a:r>
            <a:r>
              <a:rPr lang="en-US" sz="2800" dirty="0">
                <a:latin typeface="Microsoft Sans Serif"/>
                <a:cs typeface="Microsoft Sans Serif"/>
              </a:rPr>
              <a:t>: Manual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1752600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SQL queries are declarative	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Users do not specify algorithms and data-structures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Logical design and physical design are independent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No re-write needed for different users and data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DBMS needs to pick an algorithm to answer query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Analogy: automatic transmission choosing gear (1, 2, 3, …)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5" y="4730099"/>
            <a:ext cx="3774228" cy="686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8910" y="4340665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8000"/>
                </a:solidFill>
              </a:rPr>
              <a:t>SQL </a:t>
            </a:r>
            <a:r>
              <a:rPr lang="en-US" altLang="zh-CN" dirty="0"/>
              <a:t>(Oracle Spatial)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How does SQL choose algorithms &amp; data-structures?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4470"/>
            <a:ext cx="8610600" cy="3886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Query processing and optimization (QPO)</a:t>
            </a:r>
          </a:p>
          <a:p>
            <a:pPr lvl="2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Picks algorithms to process a SQL query</a:t>
            </a:r>
          </a:p>
          <a:p>
            <a:pPr lvl="1">
              <a:buFont typeface="Arial"/>
              <a:buChar char="•"/>
            </a:pPr>
            <a:r>
              <a:rPr lang="en-US" altLang="zh-CN" sz="1800" dirty="0">
                <a:latin typeface="Microsoft Sans Serif"/>
                <a:cs typeface="Microsoft Sans Serif"/>
              </a:rPr>
              <a:t>QPO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altLang="zh-CN" sz="1800" dirty="0">
                <a:latin typeface="Microsoft Sans Serif"/>
                <a:cs typeface="Microsoft Sans Serif"/>
              </a:rPr>
              <a:t>:</a:t>
            </a:r>
            <a:r>
              <a:rPr lang="en-US" sz="1800" dirty="0">
                <a:latin typeface="Microsoft Sans Serif"/>
                <a:cs typeface="Microsoft Sans Serif"/>
              </a:rPr>
              <a:t> Physical data model  :: </a:t>
            </a:r>
            <a:r>
              <a:rPr lang="zh-CN" altLang="en-US" sz="1800" dirty="0">
                <a:latin typeface="Microsoft Sans Serif"/>
                <a:cs typeface="Microsoft Sans Serif"/>
              </a:rPr>
              <a:t> </a:t>
            </a:r>
            <a:r>
              <a:rPr lang="en-US" sz="1800" dirty="0">
                <a:latin typeface="Microsoft Sans Serif"/>
                <a:cs typeface="Microsoft Sans Serif"/>
              </a:rPr>
              <a:t>automatic transmission</a:t>
            </a:r>
            <a:r>
              <a:rPr lang="zh-CN" altLang="en-US" sz="1800" dirty="0">
                <a:latin typeface="Microsoft Sans Serif"/>
                <a:cs typeface="Microsoft Sans Serif"/>
              </a:rPr>
              <a:t> ： </a:t>
            </a:r>
            <a:r>
              <a:rPr lang="en-US" altLang="zh-CN" sz="1800" dirty="0">
                <a:latin typeface="Microsoft Sans Serif"/>
                <a:cs typeface="Microsoft Sans Serif"/>
              </a:rPr>
              <a:t>engine</a:t>
            </a:r>
            <a:endParaRPr lang="en-US" sz="1800" dirty="0">
              <a:latin typeface="Microsoft Sans Serif"/>
              <a:cs typeface="Microsoft Sans Serif"/>
            </a:endParaRP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406357"/>
            <a:ext cx="2242911" cy="231042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234" y="2508796"/>
            <a:ext cx="4786966" cy="31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28836" y="3863685"/>
            <a:ext cx="2242911" cy="6578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8836" y="4421977"/>
            <a:ext cx="2242911" cy="603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836" y="5002595"/>
            <a:ext cx="2242911" cy="6343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28836" y="3395783"/>
            <a:ext cx="2242911" cy="47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7" y="2486293"/>
            <a:ext cx="3332083" cy="86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0520" y="305585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Query tree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160" y="48588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30" y="4875327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7315" y="3853050"/>
            <a:ext cx="21242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Nested loop with index</a:t>
            </a:r>
          </a:p>
        </p:txBody>
      </p:sp>
    </p:spTree>
    <p:extLst>
      <p:ext uri="{BB962C8B-B14F-4D97-AF65-F5344CB8AC3E}">
        <p14:creationId xmlns:p14="http://schemas.microsoft.com/office/powerpoint/2010/main" val="4146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What is Query Processing and Optimization (QPO)?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644134"/>
            <a:ext cx="5464708" cy="3886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Translate a SQL query to an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using operations on file-structures, indices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Goal: reduce run-time of execution plan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answers query in as little time as possible </a:t>
            </a:r>
          </a:p>
          <a:p>
            <a:pPr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Constraints: QPO overheads are small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Optimization time &lt;&lt; plan execution time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1562901"/>
            <a:ext cx="3890998" cy="105331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758" y="2883716"/>
            <a:ext cx="3575020" cy="25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3758" y="3354788"/>
            <a:ext cx="176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Query tree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3240" y="4705975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7000" y="4763155"/>
            <a:ext cx="6559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402" y="3960844"/>
            <a:ext cx="20938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Space-partitioning join</a:t>
            </a:r>
          </a:p>
        </p:txBody>
      </p:sp>
    </p:spTree>
    <p:extLst>
      <p:ext uri="{BB962C8B-B14F-4D97-AF65-F5344CB8AC3E}">
        <p14:creationId xmlns:p14="http://schemas.microsoft.com/office/powerpoint/2010/main" val="35875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Microsoft Sans Serif"/>
                <a:cs typeface="Microsoft Sans Serif"/>
              </a:rPr>
              <a:t>Why learn about QPO?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-</a:t>
            </a:r>
            <a:r>
              <a:rPr lang="zh-CN" altLang="en-US" sz="2800" dirty="0">
                <a:latin typeface="Microsoft Sans Serif"/>
                <a:cs typeface="Microsoft Sans Serif"/>
              </a:rPr>
              <a:t> </a:t>
            </a:r>
            <a:r>
              <a:rPr lang="en-US" altLang="zh-CN" sz="2800" dirty="0">
                <a:latin typeface="Microsoft Sans Serif"/>
                <a:cs typeface="Microsoft Sans Serif"/>
              </a:rPr>
              <a:t>Continued</a:t>
            </a:r>
            <a:endParaRPr lang="en-US" sz="2800" dirty="0">
              <a:latin typeface="Microsoft Sans Serif"/>
              <a:cs typeface="Microsoft Sans Serif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5127"/>
            <a:ext cx="8610600" cy="3886200"/>
          </a:xfrm>
        </p:spPr>
        <p:txBody>
          <a:bodyPr/>
          <a:lstStyle/>
          <a:p>
            <a:r>
              <a:rPr lang="en-US" sz="1800" dirty="0">
                <a:latin typeface="Microsoft Sans Serif"/>
                <a:cs typeface="Microsoft Sans Serif"/>
              </a:rPr>
              <a:t>Why learn about QPO in a SDBMS?	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Identify performance bottleneck for a query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Is it the physical data model or QPO ?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help QPO speed up processing of a query ? 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Providing hints, rewriting query, etc.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Microsoft Sans Serif"/>
                <a:cs typeface="Microsoft Sans Serif"/>
              </a:rPr>
              <a:t>How to enhance physical data model to speed up queries?</a:t>
            </a:r>
          </a:p>
          <a:p>
            <a:pPr lvl="2">
              <a:buFont typeface="Arial"/>
              <a:buChar char="•"/>
            </a:pPr>
            <a:r>
              <a:rPr lang="en-US" sz="1600" dirty="0">
                <a:latin typeface="Microsoft Sans Serif"/>
                <a:cs typeface="Microsoft Sans Serif"/>
              </a:rPr>
              <a:t>Add indices (e.g., R-tree), change file-structures (e.g., ordered files), …</a:t>
            </a:r>
          </a:p>
          <a:p>
            <a:endParaRPr lang="en-US" sz="2000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en-US" dirty="0"/>
          </a:p>
        </p:txBody>
      </p:sp>
      <p:pic>
        <p:nvPicPr>
          <p:cNvPr id="8" name="Picture 7" descr="sdo_i11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5" y="3772879"/>
            <a:ext cx="3926443" cy="140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58943"/>
            <a:ext cx="4767187" cy="11216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72845" y="4097742"/>
            <a:ext cx="3739912" cy="257088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845" y="5170794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Hints of using Index (Oracle)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3065" y="51479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R-tree</a:t>
            </a:r>
          </a:p>
        </p:txBody>
      </p:sp>
    </p:spTree>
    <p:extLst>
      <p:ext uri="{BB962C8B-B14F-4D97-AF65-F5344CB8AC3E}">
        <p14:creationId xmlns:p14="http://schemas.microsoft.com/office/powerpoint/2010/main" val="27227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30114</TotalTime>
  <Words>4171</Words>
  <Application>Microsoft Office PowerPoint</Application>
  <PresentationFormat>On-screen Show (4:3)</PresentationFormat>
  <Paragraphs>1203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Microsoft Sans Serif</vt:lpstr>
      <vt:lpstr>D2D-2</vt:lpstr>
      <vt:lpstr>PowerPoint Presentation</vt:lpstr>
      <vt:lpstr>Query Processing and Optimization</vt:lpstr>
      <vt:lpstr>Analogy of Automatic Transmission in Cars -1</vt:lpstr>
      <vt:lpstr>Analogy of Automatic Transmission in Cars -1</vt:lpstr>
      <vt:lpstr>Analogy of Automatic Transmission in Cars -1</vt:lpstr>
      <vt:lpstr>SQL : Java :: Automatic Transmission : Manual</vt:lpstr>
      <vt:lpstr>How does SQL choose algorithms &amp; data-structures?</vt:lpstr>
      <vt:lpstr>What is Query Processing and Optimization (QPO)?</vt:lpstr>
      <vt:lpstr>Why learn about QPO? - Continued</vt:lpstr>
      <vt:lpstr>QPO Key Concepts:1. Building Blocks, 2. Strategies</vt:lpstr>
      <vt:lpstr>Strategies for Point Queries</vt:lpstr>
      <vt:lpstr>The Filter-Refine Paradigm</vt:lpstr>
      <vt:lpstr>The Filter-Refine Paradigm: Example</vt:lpstr>
      <vt:lpstr>The Filter-Refine Paradigm: Example</vt:lpstr>
      <vt:lpstr>Simplifying Choices for Building</vt:lpstr>
      <vt:lpstr>Approximating Spatial Data Types</vt:lpstr>
      <vt:lpstr>Approximating Spatial Operations</vt:lpstr>
      <vt:lpstr>Strategies for Point Queries</vt:lpstr>
      <vt:lpstr>An Example Dataset </vt:lpstr>
      <vt:lpstr>Candidate Storage &amp; Indexing Methods </vt:lpstr>
      <vt:lpstr>Linear Search for Point Queries</vt:lpstr>
      <vt:lpstr>Binary Search for Point Queries</vt:lpstr>
      <vt:lpstr>Search for Point Queries Using R-Tree</vt:lpstr>
      <vt:lpstr>Comparing 3 Strategies for Point Queries</vt:lpstr>
      <vt:lpstr>Range Queries</vt:lpstr>
      <vt:lpstr>Strategies for Range Queries</vt:lpstr>
      <vt:lpstr>Range Query – Running Example</vt:lpstr>
      <vt:lpstr>Range Query – Candidate Storage Methods</vt:lpstr>
      <vt:lpstr>Linear Search for Range Queries</vt:lpstr>
      <vt:lpstr>Binary Search for Range Queries</vt:lpstr>
      <vt:lpstr>Range Query with Two Z-intervals</vt:lpstr>
      <vt:lpstr>Search for Range Queries Using R-tree Index</vt:lpstr>
      <vt:lpstr>Comparing Algorithms for Range Queries</vt:lpstr>
      <vt:lpstr>Nearest Neighbor Queries</vt:lpstr>
      <vt:lpstr>Nearest Neighbor – Running Examples</vt:lpstr>
      <vt:lpstr>Strategies for Nearest Neighbor Queries</vt:lpstr>
      <vt:lpstr>Two Phase Strategy (with a R-tree)</vt:lpstr>
      <vt:lpstr>Strategies for Nearest Neighbor Queries</vt:lpstr>
      <vt:lpstr>One Phase Strategy with a R-treee </vt:lpstr>
      <vt:lpstr>Comparing Algorithms for Nearest Neighbor Queries</vt:lpstr>
      <vt:lpstr>Spatial Join Example</vt:lpstr>
      <vt:lpstr>Spatial Join – Example Data</vt:lpstr>
      <vt:lpstr>Storage Structure</vt:lpstr>
      <vt:lpstr>Strategy 1: Nested Loop</vt:lpstr>
      <vt:lpstr>Nested loop Example</vt:lpstr>
      <vt:lpstr>Refining Nested Loop with a spatial index</vt:lpstr>
      <vt:lpstr>Strategy 2. Nested loop with spatial index</vt:lpstr>
      <vt:lpstr>Ex.: Nested Loop with a spatial index</vt:lpstr>
      <vt:lpstr>Cost of Nested loop with Index</vt:lpstr>
      <vt:lpstr>Strategy 3. Space Partitioning Join</vt:lpstr>
      <vt:lpstr>Common Space Partitioning </vt:lpstr>
      <vt:lpstr>Space Partition Join Algorithm  </vt:lpstr>
      <vt:lpstr>Cost of Space Partitioning Join </vt:lpstr>
      <vt:lpstr>Strategy 4 : Tree Matching – Basic Idea</vt:lpstr>
      <vt:lpstr>Inputs forTree Matching: Both table have spatial indexes </vt:lpstr>
      <vt:lpstr>Example Spatial Join Query </vt:lpstr>
      <vt:lpstr>Tree Matching Algorithm – Next Iteration</vt:lpstr>
      <vt:lpstr>Cost of Tree Matching Algorithm  </vt:lpstr>
      <vt:lpstr>Comparing Algorithms for Spatial Join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1684</cp:revision>
  <cp:lastPrinted>2016-09-27T18:22:22Z</cp:lastPrinted>
  <dcterms:created xsi:type="dcterms:W3CDTF">2014-06-17T15:17:15Z</dcterms:created>
  <dcterms:modified xsi:type="dcterms:W3CDTF">2020-10-19T21:55:58Z</dcterms:modified>
</cp:coreProperties>
</file>