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256" r:id="rId2"/>
    <p:sldId id="366" r:id="rId3"/>
    <p:sldId id="259" r:id="rId4"/>
    <p:sldId id="385" r:id="rId5"/>
    <p:sldId id="388" r:id="rId6"/>
    <p:sldId id="389" r:id="rId7"/>
    <p:sldId id="386" r:id="rId8"/>
    <p:sldId id="38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6" r:id="rId21"/>
    <p:sldId id="277" r:id="rId22"/>
    <p:sldId id="284" r:id="rId23"/>
    <p:sldId id="285" r:id="rId24"/>
    <p:sldId id="286" r:id="rId25"/>
    <p:sldId id="291" r:id="rId26"/>
    <p:sldId id="378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0" r:id="rId35"/>
    <p:sldId id="352" r:id="rId36"/>
    <p:sldId id="391" r:id="rId37"/>
    <p:sldId id="392" r:id="rId38"/>
    <p:sldId id="395" r:id="rId39"/>
    <p:sldId id="394" r:id="rId40"/>
    <p:sldId id="393" r:id="rId41"/>
    <p:sldId id="390" r:id="rId42"/>
    <p:sldId id="368" r:id="rId43"/>
    <p:sldId id="370" r:id="rId44"/>
    <p:sldId id="371" r:id="rId45"/>
    <p:sldId id="369" r:id="rId46"/>
    <p:sldId id="372" r:id="rId47"/>
    <p:sldId id="373" r:id="rId48"/>
    <p:sldId id="374" r:id="rId49"/>
    <p:sldId id="353" r:id="rId50"/>
    <p:sldId id="375" r:id="rId51"/>
    <p:sldId id="354" r:id="rId52"/>
    <p:sldId id="355" r:id="rId53"/>
    <p:sldId id="356" r:id="rId54"/>
    <p:sldId id="357" r:id="rId55"/>
    <p:sldId id="376" r:id="rId56"/>
    <p:sldId id="377" r:id="rId57"/>
    <p:sldId id="310" r:id="rId58"/>
    <p:sldId id="311" r:id="rId59"/>
    <p:sldId id="320" r:id="rId60"/>
    <p:sldId id="358" r:id="rId61"/>
    <p:sldId id="312" r:id="rId62"/>
    <p:sldId id="345" r:id="rId63"/>
    <p:sldId id="346" r:id="rId64"/>
    <p:sldId id="348" r:id="rId65"/>
    <p:sldId id="318" r:id="rId66"/>
    <p:sldId id="334" r:id="rId67"/>
    <p:sldId id="335" r:id="rId68"/>
    <p:sldId id="379" r:id="rId69"/>
    <p:sldId id="322" r:id="rId70"/>
    <p:sldId id="319" r:id="rId71"/>
    <p:sldId id="323" r:id="rId72"/>
    <p:sldId id="339" r:id="rId73"/>
    <p:sldId id="340" r:id="rId74"/>
    <p:sldId id="341" r:id="rId75"/>
    <p:sldId id="342" r:id="rId76"/>
    <p:sldId id="359" r:id="rId77"/>
    <p:sldId id="360" r:id="rId78"/>
    <p:sldId id="361" r:id="rId79"/>
    <p:sldId id="381" r:id="rId80"/>
    <p:sldId id="382" r:id="rId81"/>
    <p:sldId id="383" r:id="rId82"/>
    <p:sldId id="380" r:id="rId83"/>
    <p:sldId id="362" r:id="rId84"/>
    <p:sldId id="363" r:id="rId85"/>
    <p:sldId id="364" r:id="rId86"/>
    <p:sldId id="365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FFD653"/>
    <a:srgbClr val="FFD13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 autoAdjust="0"/>
    <p:restoredTop sz="94330" autoAdjust="0"/>
  </p:normalViewPr>
  <p:slideViewPr>
    <p:cSldViewPr snapToGrid="0" snapToObjects="1">
      <p:cViewPr varScale="1">
        <p:scale>
          <a:sx n="82" d="100"/>
          <a:sy n="82" d="100"/>
        </p:scale>
        <p:origin x="1255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80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58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92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34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4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7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9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6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wustl.edu/~taoju/cse554/lectures/lect05_Contouring_II.pp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Spatial Storage and Indexing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2"/>
            <a:ext cx="6400800" cy="609600"/>
          </a:xfrm>
        </p:spPr>
        <p:txBody>
          <a:bodyPr/>
          <a:lstStyle/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 Learn Physical Data Model Concepts?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To be able to choose between DBMS brand names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Some brand names do not have spatial indices!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To be able to use DBMS facilities for performance tuning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For example, If a query is running slow,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One may create an index to speed it up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For example, if loading of a large number of tuples takes for ever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One may drop indices on the table before the inserts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And recreate index after inserts are done!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23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Concepts in a Physical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60" y="1752600"/>
            <a:ext cx="91440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Database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Conceptual data model - entity, (multi-valued) attributes, relationship,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Logical model - relations, atomic attributes, primary and foreign keys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Physical model - secondary storage hardware, file structures, indices, 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05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Concepts in a Physical Data Model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Examples from Relational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Secondary storage hardware: Disk drives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File structures -  sorted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Auxiliary search structure -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Search trees (hierarchical collections of one-dimensional ranges)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31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Interesting Fact about Physical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data model design is a trade-off between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Efficiently support a small set of basic operations of a few data types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Simplicity of overall system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Each DBMS physical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Choose a few physical DM techniques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Choice depends chosen sets of operations and data types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168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Interesting Fact about Relational DBMS Physical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Data types: numbers, strings, date, currency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One-dimensional, totally ordered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Operations: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Search on one-dimensional totally order data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Insert, delete, ...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978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 for SDBMS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61" y="1752600"/>
            <a:ext cx="88392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Is relational DBMS physical data model suitable for spatial data?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Relational DBMS has simple values like numbers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Sorting, search trees are efficient for numbers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These concepts are not natural for Spatial data (e.g. points in a plane)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Reusing relational physical data model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Space filling curves define a total order for 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This total order helps in using ordered files, search trees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But may lead to computational inefficiency!</a:t>
            </a:r>
          </a:p>
          <a:p>
            <a:endParaRPr lang="en-US" alt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879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 for SDBMS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New Spatial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752600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indices, e.g. grids, hierarchical collection of rectangles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Provide better computational performance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23463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assumptions for SDBMS physical model – Spatial Data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9" y="1752600"/>
            <a:ext cx="9298503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Dimensionality of space is low, e.g. 2 or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Data types: OGIS data types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Approximations for extended objects (e.g. </a:t>
            </a:r>
            <a:r>
              <a:rPr lang="en-US" altLang="en-US" sz="2300" dirty="0" err="1">
                <a:latin typeface="Microsoft Sans Serif"/>
                <a:cs typeface="Microsoft Sans Serif"/>
              </a:rPr>
              <a:t>linestrings</a:t>
            </a:r>
            <a:r>
              <a:rPr lang="en-US" altLang="en-US" sz="2300" dirty="0">
                <a:latin typeface="Microsoft Sans Serif"/>
                <a:cs typeface="Microsoft Sans Serif"/>
              </a:rPr>
              <a:t>, polygons)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Minimum Orthogonal Bounding Rectangle (MOBR or MBR)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MBR(O) is the smallest axis-parallel rectangle enclosing an object O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Supports filter and refine processing of queries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312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Spatial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0"/>
            <a:ext cx="861060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 provides simpler operations needed by spatial queries!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Common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Range query: Find all objects within a query rectangle.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k-nearest neighbor: Find k points closest to a query point.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Join query: Find all intersecting objects from two spatial datasets.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903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Spatial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dirty="0">
                <a:latin typeface="Microsoft Sans Serif"/>
                <a:cs typeface="Microsoft Sans Serif"/>
              </a:rPr>
              <a:t>Common operations across spatial queries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Find : retrieve records satisfying a condition  on attribute(s)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 : retrieve next record in a dataset with total order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After the last one retrieved via previous find or </a:t>
            </a:r>
            <a:r>
              <a:rPr lang="en-US" altLang="en-US" sz="1800" dirty="0" err="1">
                <a:latin typeface="Microsoft Sans Serif"/>
                <a:cs typeface="Microsoft Sans Serif"/>
              </a:rPr>
              <a:t>findnext</a:t>
            </a:r>
            <a:endParaRPr lang="en-US" altLang="en-US" sz="1800" dirty="0">
              <a:latin typeface="Microsoft Sans Serif"/>
              <a:cs typeface="Microsoft Sans Serif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Nearest neighbor of a given object in a spatial dataset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983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4304-B9E9-493D-B7C6-6069676A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7F4D4-5B57-4D26-950A-32773F174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Physical data model</a:t>
            </a:r>
          </a:p>
          <a:p>
            <a:r>
              <a:rPr lang="en-US" sz="2400" dirty="0"/>
              <a:t>Physical data organization (file structures)</a:t>
            </a:r>
          </a:p>
          <a:p>
            <a:r>
              <a:rPr lang="en-US" sz="2400" dirty="0"/>
              <a:t>Space filling curves, e.g., Z-curve and Hilbert curve</a:t>
            </a:r>
          </a:p>
          <a:p>
            <a:r>
              <a:rPr lang="en-US" sz="2400" dirty="0"/>
              <a:t>Spatial index structures, e.g., grid, R-tree, and quad-tree</a:t>
            </a:r>
          </a:p>
        </p:txBody>
      </p:sp>
    </p:spTree>
    <p:extLst>
      <p:ext uri="{BB962C8B-B14F-4D97-AF65-F5344CB8AC3E}">
        <p14:creationId xmlns:p14="http://schemas.microsoft.com/office/powerpoint/2010/main" val="3810505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Hierarchy in Computers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Types of 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memories - fast but content is lost when power is off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Secondary storage - slower, retains content without power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Tertiary storage - very slow, retains content, very large capacity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909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Hierarchy in Computers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DBMS Usually Manage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secondary storage, e.g. disks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 main memory to improve performance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User tertiary storage (e.g. tapes) for backup, archival etc.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8212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4032"/>
            <a:ext cx="8810461" cy="990600"/>
          </a:xfrm>
        </p:spPr>
        <p:txBody>
          <a:bodyPr/>
          <a:lstStyle/>
          <a:p>
            <a:r>
              <a:rPr lang="en-US" sz="3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Software View of Disks:  Fields, Records and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Views of secondary storage (e.g. disks)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on disks is organized into fields, records, files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7923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Software View of Disks:  Fields, Records and File –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6" y="1734854"/>
            <a:ext cx="9090835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Field presents a property or attribute of a relation  or an entity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Records represent a row in a relational table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Collection of fields for attributes in relational schema of the table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Files are collections of records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Homogeneous collection of records may represent a relation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Heterogeneous collections may be a union of related relations</a:t>
            </a:r>
          </a:p>
          <a:p>
            <a:pPr marL="342900" lvl="1" indent="-342900">
              <a:buFontTx/>
              <a:buChar char="•"/>
            </a:pP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6647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Mapping Records and Files to Disk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Often smaller than a sector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Many records in a sector</a:t>
            </a:r>
          </a:p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Files with many 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Many sectors per file</a:t>
            </a:r>
          </a:p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Collection of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Organized into directories</a:t>
            </a:r>
          </a:p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Mapping tables to disk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City table takes 2 sectors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Others take 1 sector each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pic>
        <p:nvPicPr>
          <p:cNvPr id="8" name="Picture 7" descr="chapter4_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23" y="1548744"/>
            <a:ext cx="4316847" cy="510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5353" y="1928933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18775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What is a file structure?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 method of organizing records in a file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For efficient implementation of common file operations on disks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Example: ordered files</a:t>
            </a: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Measure of efficiency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I/O cost: Number of  disk sectors retrieved from secondary storage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CPU cost: Number of CPU instruction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See Table 4.1 for relative importance of cost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Total cost = sum of I/O cost and CPU cost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4236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File Structures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/>
                <a:cs typeface="Microsoft Sans Serif"/>
              </a:rPr>
              <a:t> Heap or unordered or unstructured 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Ordered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Hashed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7361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 – Common File Operations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key value --&gt; record matching key values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Findnext</a:t>
            </a: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--&gt; Return next record after find if records were sorted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Insert --&gt; Add a new record to file without changing file-structure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Nearest neighbor of a object in a spatial dataset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3903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 – Examples Using Figure 4.1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15" y="1541117"/>
            <a:ext cx="4717290" cy="421088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Find(Name = Canada) on Country table returns record about Canada</a:t>
            </a:r>
          </a:p>
          <a:p>
            <a:pPr marL="342900" lvl="1" indent="-342900">
              <a:buFontTx/>
              <a:buChar char="•"/>
            </a:pPr>
            <a:r>
              <a:rPr lang="en-US" altLang="en-US" sz="19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Findnext</a:t>
            </a:r>
            <a:r>
              <a:rPr lang="en-US" alt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() on Country table returns record about Cuba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Since Cuba is next value after Canada in sorted order of Name</a:t>
            </a:r>
          </a:p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Insert(record about Panama) into Country 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Adds a new record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of record in Country file depends on file-structure</a:t>
            </a:r>
          </a:p>
          <a:p>
            <a:pPr marL="342900" lvl="1" indent="-342900">
              <a:buFontTx/>
              <a:buChar char="•"/>
            </a:pPr>
            <a:r>
              <a:rPr lang="en-US" alt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Nearest neighbor Argentina in country table is Brazil</a:t>
            </a:r>
          </a:p>
          <a:p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</a:t>
            </a:r>
          </a:p>
        </p:txBody>
      </p:sp>
      <p:pic>
        <p:nvPicPr>
          <p:cNvPr id="7" name="Picture 6" descr="chapter4_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49" y="1416377"/>
            <a:ext cx="4438051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4296" y="1627289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23824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File Structures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/>
                <a:cs typeface="Microsoft Sans Serif"/>
              </a:rPr>
              <a:t> Heap or unordered or unstructured 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Ordered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Hashed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94456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Analogy with Vehicles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752600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Logical models: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Car: accelerator pedal, steering wheel, brake pedal,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Bicycle: pedal forward to move, turn handle, pull brakes on handle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models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Car: engine, transmission, master cylinder, break lines, brake pads,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Bicycle: chain from pedal to wheels, gears, wire from handle to brake pads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We now go, so to speak, “under the hood”</a:t>
            </a: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29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Basic Comparison of Common File Structures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Heap file is efficient for inserts and used for log</a:t>
            </a:r>
            <a:r>
              <a:rPr lang="ar-EG" altLang="en-US" sz="2400" dirty="0">
                <a:latin typeface="Microsoft Sans Serif"/>
                <a:cs typeface="Microsoft Sans Serif"/>
              </a:rPr>
              <a:t> </a:t>
            </a:r>
            <a:r>
              <a:rPr lang="en-US" altLang="en-US" sz="2400" dirty="0">
                <a:latin typeface="Microsoft Sans Serif"/>
                <a:cs typeface="Microsoft Sans Serif"/>
              </a:rPr>
              <a:t>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But find,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findnext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etc. are very slow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Hashed files are efficient for find, insert, delete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But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findext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very slow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Ordered file organization are very fast for </a:t>
            </a:r>
            <a:r>
              <a:rPr lang="en-US" altLang="en-US" sz="2400" dirty="0" err="1">
                <a:latin typeface="Microsoft Sans Serif"/>
                <a:cs typeface="Microsoft Sans Serif"/>
              </a:rPr>
              <a:t>findnext</a:t>
            </a:r>
            <a:endParaRPr lang="en-US" altLang="en-US" sz="24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pretty competent for find, insert,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9887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11448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Records are in no particular order (Example: Figure 4.1)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Insert can simple add record to  the last sector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Find,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, nearest neighbor scan the entire files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39</a:t>
            </a:r>
          </a:p>
        </p:txBody>
      </p:sp>
      <p:pic>
        <p:nvPicPr>
          <p:cNvPr id="6" name="Picture 5" descr="chapter4_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7" y="1047045"/>
            <a:ext cx="4438051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1219200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15498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Ordered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Records are sorted by a selected field (Example Fig. 4.3 below)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 can simply pick up physically next record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Find, insert, delete may use binary search, is very efficient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Nearest neighbor processed as a range query</a:t>
            </a: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pic>
        <p:nvPicPr>
          <p:cNvPr id="9" name="Picture 8" descr="Screen Shot 2016-08-06 at 5.12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92" y="3292126"/>
            <a:ext cx="6951198" cy="2895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317662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4.3</a:t>
            </a:r>
          </a:p>
        </p:txBody>
      </p:sp>
    </p:spTree>
    <p:extLst>
      <p:ext uri="{BB962C8B-B14F-4D97-AF65-F5344CB8AC3E}">
        <p14:creationId xmlns:p14="http://schemas.microsoft.com/office/powerpoint/2010/main" val="16375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Hash -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1156"/>
            <a:ext cx="5180407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A set of buckets (sectors)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Hash function : key value --&gt; bucket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Hash directory: bucket --&gt; sector</a:t>
            </a:r>
          </a:p>
          <a:p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41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786" y="2687922"/>
            <a:ext cx="6639241" cy="40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94906" y="2845000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4.2</a:t>
            </a:r>
          </a:p>
        </p:txBody>
      </p:sp>
    </p:spTree>
    <p:extLst>
      <p:ext uri="{BB962C8B-B14F-4D97-AF65-F5344CB8AC3E}">
        <p14:creationId xmlns:p14="http://schemas.microsoft.com/office/powerpoint/2010/main" val="1523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Hash -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7" y="1673218"/>
            <a:ext cx="8610600" cy="4064935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Find, insert, delete are fast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Compute hash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Lookup directory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Fetch relevant sector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, nearest neighbor are slow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order among records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207" y="1510311"/>
            <a:ext cx="4528794" cy="422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5207" y="1842495"/>
            <a:ext cx="12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4.2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6289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names?</a:t>
            </a:r>
          </a:p>
          <a:p>
            <a:pPr marL="742950" lvl="2" indent="-342900"/>
            <a:endParaRPr lang="en-US" altLang="en-US" sz="28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27396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names?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Alphabetical order (total order, linear order)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1644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names?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Alphabetical order (total order, linear order)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spatial locations?</a:t>
            </a:r>
          </a:p>
          <a:p>
            <a:pPr marL="742950" lvl="2" indent="-342900"/>
            <a:endParaRPr lang="en-US" altLang="en-US" sz="28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1786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names?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Alphabetical order (total order, linear order)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spatial locations?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There is no linear order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There is no total order</a:t>
            </a:r>
          </a:p>
          <a:p>
            <a:pPr marL="0" lvl="1" indent="0">
              <a:buNone/>
            </a:pPr>
            <a:endParaRPr lang="en-US" altLang="en-US" sz="28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498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names?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Alphabetical order (total order, linear order)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spatial locations?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There is no linear order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There is no total order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Why do we need to order?</a:t>
            </a:r>
          </a:p>
          <a:p>
            <a:pPr marL="742950" lvl="2" indent="-342900"/>
            <a:endParaRPr lang="en-US" altLang="en-US" sz="28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6150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Motivational Query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593982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Input</a:t>
            </a:r>
          </a:p>
          <a:p>
            <a:pPr marL="400050" lvl="2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Given: (1) my location L,</a:t>
            </a:r>
            <a:br>
              <a:rPr lang="en-US" altLang="en-US" sz="2000" dirty="0">
                <a:latin typeface="Microsoft Sans Serif"/>
                <a:cs typeface="Microsoft Sans Serif"/>
              </a:rPr>
            </a:br>
            <a:r>
              <a:rPr lang="en-US" altLang="en-US" sz="2000" dirty="0">
                <a:latin typeface="Microsoft Sans Serif"/>
                <a:cs typeface="Microsoft Sans Serif"/>
              </a:rPr>
              <a:t>	    (2) 100 millions spatial facilities (restaurants, schools, hotels,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etc</a:t>
            </a:r>
            <a:r>
              <a:rPr lang="en-US" altLang="en-US" sz="2000" dirty="0">
                <a:latin typeface="Microsoft Sans Serif"/>
                <a:cs typeface="Microsoft Sans Serif"/>
              </a:rPr>
              <a:t>) </a:t>
            </a:r>
          </a:p>
          <a:p>
            <a:pPr marL="400050" lvl="2" indent="0">
              <a:buNone/>
            </a:pPr>
            <a:r>
              <a:rPr lang="en-US" altLang="en-US" dirty="0">
                <a:latin typeface="Microsoft Sans Serif"/>
                <a:cs typeface="Microsoft Sans Serif"/>
              </a:rPr>
              <a:t>Output</a:t>
            </a:r>
          </a:p>
          <a:p>
            <a:pPr marL="400050" lvl="2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	Find the nearest 3 facilities to my location L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728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names?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Alphabetical order (total order, linear order)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How to order country spatial locations?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There is no linear order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There is no total order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Why do we need to order?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Speed-up searching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Use binary search, which is faster than linear search</a:t>
            </a:r>
            <a:endParaRPr lang="en-US" altLang="en-US" sz="28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2414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Space Filling Curves (Geo-hashing)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Discretized two-dimensional space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Suggest a sorting order on points </a:t>
            </a:r>
          </a:p>
          <a:p>
            <a:pPr marL="1200150" lvl="3" indent="-342900"/>
            <a:r>
              <a:rPr lang="en-US" altLang="en-US" sz="1600" dirty="0">
                <a:latin typeface="Microsoft Sans Serif"/>
                <a:cs typeface="Microsoft Sans Serif"/>
              </a:rPr>
              <a:t>Ex.: row-major, column-major, Z-curve,</a:t>
            </a:r>
            <a:r>
              <a:rPr lang="en-US" altLang="en-US" dirty="0">
                <a:latin typeface="Microsoft Sans Serif"/>
                <a:cs typeface="Microsoft Sans Serif"/>
              </a:rPr>
              <a:t> </a:t>
            </a:r>
            <a:r>
              <a:rPr lang="en-US" altLang="en-US" sz="1600" dirty="0">
                <a:latin typeface="Microsoft Sans Serif"/>
                <a:cs typeface="Microsoft Sans Serif"/>
              </a:rPr>
              <a:t>Hilbert-curve, …</a:t>
            </a: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5943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Naïve: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96867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9817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Naïve: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/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4480B9-CAA4-4A6E-B1D4-48E0968EB5C6}"/>
              </a:ext>
            </a:extLst>
          </p:cNvPr>
          <p:cNvCxnSpPr/>
          <p:nvPr/>
        </p:nvCxnSpPr>
        <p:spPr bwMode="auto">
          <a:xfrm>
            <a:off x="2312894" y="266496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3427FB-3045-4548-BE31-AE77D7034901}"/>
              </a:ext>
            </a:extLst>
          </p:cNvPr>
          <p:cNvCxnSpPr/>
          <p:nvPr/>
        </p:nvCxnSpPr>
        <p:spPr bwMode="auto">
          <a:xfrm>
            <a:off x="2308815" y="304230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EDF0BE-4B06-4D08-86B6-2A35D007EFF1}"/>
              </a:ext>
            </a:extLst>
          </p:cNvPr>
          <p:cNvCxnSpPr>
            <a:cxnSpLocks/>
          </p:cNvCxnSpPr>
          <p:nvPr/>
        </p:nvCxnSpPr>
        <p:spPr bwMode="auto">
          <a:xfrm>
            <a:off x="2294960" y="3419637"/>
            <a:ext cx="46229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F6E00-FE58-452D-99E2-D77EC3F46FF4}"/>
              </a:ext>
            </a:extLst>
          </p:cNvPr>
          <p:cNvCxnSpPr/>
          <p:nvPr/>
        </p:nvCxnSpPr>
        <p:spPr bwMode="auto">
          <a:xfrm>
            <a:off x="2329185" y="3766819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3B895-9121-48AE-88DF-0F5A7AE30147}"/>
              </a:ext>
            </a:extLst>
          </p:cNvPr>
          <p:cNvCxnSpPr/>
          <p:nvPr/>
        </p:nvCxnSpPr>
        <p:spPr bwMode="auto">
          <a:xfrm flipH="1">
            <a:off x="6895485" y="2664963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6BD544-155D-4995-B4AD-2DE3866EBC6C}"/>
              </a:ext>
            </a:extLst>
          </p:cNvPr>
          <p:cNvCxnSpPr/>
          <p:nvPr/>
        </p:nvCxnSpPr>
        <p:spPr bwMode="auto">
          <a:xfrm flipH="1">
            <a:off x="2312894" y="3042297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E258A-EC9C-4F8E-84E2-F532B1590A3F}"/>
              </a:ext>
            </a:extLst>
          </p:cNvPr>
          <p:cNvCxnSpPr>
            <a:cxnSpLocks/>
          </p:cNvCxnSpPr>
          <p:nvPr/>
        </p:nvCxnSpPr>
        <p:spPr bwMode="auto">
          <a:xfrm>
            <a:off x="6913815" y="3419637"/>
            <a:ext cx="1" cy="3471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6863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Naïve: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83402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4480B9-CAA4-4A6E-B1D4-48E0968EB5C6}"/>
              </a:ext>
            </a:extLst>
          </p:cNvPr>
          <p:cNvCxnSpPr/>
          <p:nvPr/>
        </p:nvCxnSpPr>
        <p:spPr bwMode="auto">
          <a:xfrm>
            <a:off x="2312894" y="266496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3427FB-3045-4548-BE31-AE77D7034901}"/>
              </a:ext>
            </a:extLst>
          </p:cNvPr>
          <p:cNvCxnSpPr/>
          <p:nvPr/>
        </p:nvCxnSpPr>
        <p:spPr bwMode="auto">
          <a:xfrm>
            <a:off x="2308815" y="304230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EDF0BE-4B06-4D08-86B6-2A35D007EFF1}"/>
              </a:ext>
            </a:extLst>
          </p:cNvPr>
          <p:cNvCxnSpPr>
            <a:cxnSpLocks/>
          </p:cNvCxnSpPr>
          <p:nvPr/>
        </p:nvCxnSpPr>
        <p:spPr bwMode="auto">
          <a:xfrm>
            <a:off x="2294960" y="3419637"/>
            <a:ext cx="46229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F6E00-FE58-452D-99E2-D77EC3F46FF4}"/>
              </a:ext>
            </a:extLst>
          </p:cNvPr>
          <p:cNvCxnSpPr/>
          <p:nvPr/>
        </p:nvCxnSpPr>
        <p:spPr bwMode="auto">
          <a:xfrm>
            <a:off x="2329185" y="3766819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3B895-9121-48AE-88DF-0F5A7AE30147}"/>
              </a:ext>
            </a:extLst>
          </p:cNvPr>
          <p:cNvCxnSpPr/>
          <p:nvPr/>
        </p:nvCxnSpPr>
        <p:spPr bwMode="auto">
          <a:xfrm flipH="1">
            <a:off x="6895485" y="2664963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6BD544-155D-4995-B4AD-2DE3866EBC6C}"/>
              </a:ext>
            </a:extLst>
          </p:cNvPr>
          <p:cNvCxnSpPr/>
          <p:nvPr/>
        </p:nvCxnSpPr>
        <p:spPr bwMode="auto">
          <a:xfrm flipH="1">
            <a:off x="2312894" y="3042297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E258A-EC9C-4F8E-84E2-F532B1590A3F}"/>
              </a:ext>
            </a:extLst>
          </p:cNvPr>
          <p:cNvCxnSpPr>
            <a:cxnSpLocks/>
          </p:cNvCxnSpPr>
          <p:nvPr/>
        </p:nvCxnSpPr>
        <p:spPr bwMode="auto">
          <a:xfrm>
            <a:off x="6913815" y="3419637"/>
            <a:ext cx="1" cy="3471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38110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61411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128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/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930DD4-7252-48B8-BB2E-3B111EE2E4D6}"/>
              </a:ext>
            </a:extLst>
          </p:cNvPr>
          <p:cNvCxnSpPr>
            <a:cxnSpLocks/>
          </p:cNvCxnSpPr>
          <p:nvPr/>
        </p:nvCxnSpPr>
        <p:spPr bwMode="auto">
          <a:xfrm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AFFB5-85DE-43E7-B313-B24E50584588}"/>
              </a:ext>
            </a:extLst>
          </p:cNvPr>
          <p:cNvCxnSpPr/>
          <p:nvPr/>
        </p:nvCxnSpPr>
        <p:spPr bwMode="auto">
          <a:xfrm flipH="1"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A4617-ACAF-41B8-A0FF-3238628B4447}"/>
              </a:ext>
            </a:extLst>
          </p:cNvPr>
          <p:cNvCxnSpPr/>
          <p:nvPr/>
        </p:nvCxnSpPr>
        <p:spPr bwMode="auto">
          <a:xfrm flipV="1">
            <a:off x="2324100" y="2671233"/>
            <a:ext cx="15367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EC844-5F33-4FEB-A753-BA18D63A4B4A}"/>
              </a:ext>
            </a:extLst>
          </p:cNvPr>
          <p:cNvCxnSpPr/>
          <p:nvPr/>
        </p:nvCxnSpPr>
        <p:spPr bwMode="auto">
          <a:xfrm flipV="1">
            <a:off x="2324100" y="3060700"/>
            <a:ext cx="1536700" cy="33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8F0C9-EE87-41CC-B7CF-EC7BB71A7A71}"/>
              </a:ext>
            </a:extLst>
          </p:cNvPr>
          <p:cNvCxnSpPr/>
          <p:nvPr/>
        </p:nvCxnSpPr>
        <p:spPr bwMode="auto">
          <a:xfrm flipV="1">
            <a:off x="3860800" y="2671233"/>
            <a:ext cx="15113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AB761-DF09-4558-855C-4FECBEC1B358}"/>
              </a:ext>
            </a:extLst>
          </p:cNvPr>
          <p:cNvCxnSpPr/>
          <p:nvPr/>
        </p:nvCxnSpPr>
        <p:spPr bwMode="auto">
          <a:xfrm>
            <a:off x="5372100" y="26712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B5D2E-1DDB-4BC2-8299-D894BF9C1D34}"/>
              </a:ext>
            </a:extLst>
          </p:cNvPr>
          <p:cNvCxnSpPr/>
          <p:nvPr/>
        </p:nvCxnSpPr>
        <p:spPr bwMode="auto">
          <a:xfrm flipH="1">
            <a:off x="5372100" y="2671233"/>
            <a:ext cx="15240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347A52-0883-40D3-9372-2675710710B6}"/>
              </a:ext>
            </a:extLst>
          </p:cNvPr>
          <p:cNvCxnSpPr/>
          <p:nvPr/>
        </p:nvCxnSpPr>
        <p:spPr bwMode="auto">
          <a:xfrm>
            <a:off x="5372100" y="30607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DFABE-9CDF-44A9-A1CB-D139B5AA3756}"/>
              </a:ext>
            </a:extLst>
          </p:cNvPr>
          <p:cNvCxnSpPr/>
          <p:nvPr/>
        </p:nvCxnSpPr>
        <p:spPr bwMode="auto">
          <a:xfrm flipH="1">
            <a:off x="2324100" y="3060700"/>
            <a:ext cx="4572000" cy="36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21726-302A-4AFB-A860-8B6A09071AE1}"/>
              </a:ext>
            </a:extLst>
          </p:cNvPr>
          <p:cNvCxnSpPr/>
          <p:nvPr/>
        </p:nvCxnSpPr>
        <p:spPr bwMode="auto">
          <a:xfrm>
            <a:off x="2324100" y="3429000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B450CB-4BBE-4F32-94A5-6F9CCB3A1839}"/>
              </a:ext>
            </a:extLst>
          </p:cNvPr>
          <p:cNvCxnSpPr/>
          <p:nvPr/>
        </p:nvCxnSpPr>
        <p:spPr bwMode="auto">
          <a:xfrm flipH="1">
            <a:off x="2379133" y="3429000"/>
            <a:ext cx="1481667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37151C-79E5-4771-BB5E-F630C1F96D06}"/>
              </a:ext>
            </a:extLst>
          </p:cNvPr>
          <p:cNvCxnSpPr/>
          <p:nvPr/>
        </p:nvCxnSpPr>
        <p:spPr bwMode="auto">
          <a:xfrm>
            <a:off x="2379133" y="3801533"/>
            <a:ext cx="14816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41D6F4-5D32-4CBF-8425-0D2BC0E753DB}"/>
              </a:ext>
            </a:extLst>
          </p:cNvPr>
          <p:cNvCxnSpPr/>
          <p:nvPr/>
        </p:nvCxnSpPr>
        <p:spPr bwMode="auto">
          <a:xfrm flipV="1">
            <a:off x="3860800" y="3429000"/>
            <a:ext cx="15113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01F384-F76B-41FA-A1CD-9DD54620D330}"/>
              </a:ext>
            </a:extLst>
          </p:cNvPr>
          <p:cNvCxnSpPr/>
          <p:nvPr/>
        </p:nvCxnSpPr>
        <p:spPr bwMode="auto">
          <a:xfrm>
            <a:off x="5372100" y="3429000"/>
            <a:ext cx="156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FFE963-A28F-48DA-9751-4F3B31C7D3D9}"/>
              </a:ext>
            </a:extLst>
          </p:cNvPr>
          <p:cNvCxnSpPr/>
          <p:nvPr/>
        </p:nvCxnSpPr>
        <p:spPr bwMode="auto">
          <a:xfrm flipH="1">
            <a:off x="5372100" y="3429000"/>
            <a:ext cx="15240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59D45B-8EBC-4FFB-ADE3-3D8F7CB9E52F}"/>
              </a:ext>
            </a:extLst>
          </p:cNvPr>
          <p:cNvCxnSpPr/>
          <p:nvPr/>
        </p:nvCxnSpPr>
        <p:spPr bwMode="auto">
          <a:xfrm>
            <a:off x="5372100" y="38015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98359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20253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930DD4-7252-48B8-BB2E-3B111EE2E4D6}"/>
              </a:ext>
            </a:extLst>
          </p:cNvPr>
          <p:cNvCxnSpPr>
            <a:cxnSpLocks/>
          </p:cNvCxnSpPr>
          <p:nvPr/>
        </p:nvCxnSpPr>
        <p:spPr bwMode="auto">
          <a:xfrm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AFFB5-85DE-43E7-B313-B24E50584588}"/>
              </a:ext>
            </a:extLst>
          </p:cNvPr>
          <p:cNvCxnSpPr/>
          <p:nvPr/>
        </p:nvCxnSpPr>
        <p:spPr bwMode="auto">
          <a:xfrm flipH="1"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A4617-ACAF-41B8-A0FF-3238628B4447}"/>
              </a:ext>
            </a:extLst>
          </p:cNvPr>
          <p:cNvCxnSpPr/>
          <p:nvPr/>
        </p:nvCxnSpPr>
        <p:spPr bwMode="auto">
          <a:xfrm flipV="1">
            <a:off x="2324100" y="2671233"/>
            <a:ext cx="15367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EC844-5F33-4FEB-A753-BA18D63A4B4A}"/>
              </a:ext>
            </a:extLst>
          </p:cNvPr>
          <p:cNvCxnSpPr/>
          <p:nvPr/>
        </p:nvCxnSpPr>
        <p:spPr bwMode="auto">
          <a:xfrm flipV="1">
            <a:off x="2324100" y="3060700"/>
            <a:ext cx="1536700" cy="33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8F0C9-EE87-41CC-B7CF-EC7BB71A7A71}"/>
              </a:ext>
            </a:extLst>
          </p:cNvPr>
          <p:cNvCxnSpPr/>
          <p:nvPr/>
        </p:nvCxnSpPr>
        <p:spPr bwMode="auto">
          <a:xfrm flipV="1">
            <a:off x="3860800" y="2671233"/>
            <a:ext cx="15113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AB761-DF09-4558-855C-4FECBEC1B358}"/>
              </a:ext>
            </a:extLst>
          </p:cNvPr>
          <p:cNvCxnSpPr/>
          <p:nvPr/>
        </p:nvCxnSpPr>
        <p:spPr bwMode="auto">
          <a:xfrm>
            <a:off x="5372100" y="26712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B5D2E-1DDB-4BC2-8299-D894BF9C1D34}"/>
              </a:ext>
            </a:extLst>
          </p:cNvPr>
          <p:cNvCxnSpPr/>
          <p:nvPr/>
        </p:nvCxnSpPr>
        <p:spPr bwMode="auto">
          <a:xfrm flipH="1">
            <a:off x="5372100" y="2671233"/>
            <a:ext cx="15240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347A52-0883-40D3-9372-2675710710B6}"/>
              </a:ext>
            </a:extLst>
          </p:cNvPr>
          <p:cNvCxnSpPr/>
          <p:nvPr/>
        </p:nvCxnSpPr>
        <p:spPr bwMode="auto">
          <a:xfrm>
            <a:off x="5372100" y="30607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DFABE-9CDF-44A9-A1CB-D139B5AA3756}"/>
              </a:ext>
            </a:extLst>
          </p:cNvPr>
          <p:cNvCxnSpPr/>
          <p:nvPr/>
        </p:nvCxnSpPr>
        <p:spPr bwMode="auto">
          <a:xfrm flipH="1">
            <a:off x="2324100" y="3060700"/>
            <a:ext cx="4572000" cy="36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21726-302A-4AFB-A860-8B6A09071AE1}"/>
              </a:ext>
            </a:extLst>
          </p:cNvPr>
          <p:cNvCxnSpPr/>
          <p:nvPr/>
        </p:nvCxnSpPr>
        <p:spPr bwMode="auto">
          <a:xfrm>
            <a:off x="2324100" y="3429000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B450CB-4BBE-4F32-94A5-6F9CCB3A1839}"/>
              </a:ext>
            </a:extLst>
          </p:cNvPr>
          <p:cNvCxnSpPr/>
          <p:nvPr/>
        </p:nvCxnSpPr>
        <p:spPr bwMode="auto">
          <a:xfrm flipH="1">
            <a:off x="2379133" y="3429000"/>
            <a:ext cx="1481667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37151C-79E5-4771-BB5E-F630C1F96D06}"/>
              </a:ext>
            </a:extLst>
          </p:cNvPr>
          <p:cNvCxnSpPr/>
          <p:nvPr/>
        </p:nvCxnSpPr>
        <p:spPr bwMode="auto">
          <a:xfrm>
            <a:off x="2379133" y="3801533"/>
            <a:ext cx="14816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41D6F4-5D32-4CBF-8425-0D2BC0E753DB}"/>
              </a:ext>
            </a:extLst>
          </p:cNvPr>
          <p:cNvCxnSpPr/>
          <p:nvPr/>
        </p:nvCxnSpPr>
        <p:spPr bwMode="auto">
          <a:xfrm flipV="1">
            <a:off x="3860800" y="3429000"/>
            <a:ext cx="15113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01F384-F76B-41FA-A1CD-9DD54620D330}"/>
              </a:ext>
            </a:extLst>
          </p:cNvPr>
          <p:cNvCxnSpPr/>
          <p:nvPr/>
        </p:nvCxnSpPr>
        <p:spPr bwMode="auto">
          <a:xfrm>
            <a:off x="5372100" y="3429000"/>
            <a:ext cx="156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FFE963-A28F-48DA-9751-4F3B31C7D3D9}"/>
              </a:ext>
            </a:extLst>
          </p:cNvPr>
          <p:cNvCxnSpPr/>
          <p:nvPr/>
        </p:nvCxnSpPr>
        <p:spPr bwMode="auto">
          <a:xfrm flipH="1">
            <a:off x="5372100" y="3429000"/>
            <a:ext cx="15240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59D45B-8EBC-4FFB-ADE3-3D8F7CB9E52F}"/>
              </a:ext>
            </a:extLst>
          </p:cNvPr>
          <p:cNvCxnSpPr/>
          <p:nvPr/>
        </p:nvCxnSpPr>
        <p:spPr bwMode="auto">
          <a:xfrm>
            <a:off x="5372100" y="38015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28777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Z-curve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/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930DD4-7252-48B8-BB2E-3B111EE2E4D6}"/>
              </a:ext>
            </a:extLst>
          </p:cNvPr>
          <p:cNvCxnSpPr>
            <a:cxnSpLocks/>
          </p:cNvCxnSpPr>
          <p:nvPr/>
        </p:nvCxnSpPr>
        <p:spPr bwMode="auto">
          <a:xfrm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AFFB5-85DE-43E7-B313-B24E50584588}"/>
              </a:ext>
            </a:extLst>
          </p:cNvPr>
          <p:cNvCxnSpPr/>
          <p:nvPr/>
        </p:nvCxnSpPr>
        <p:spPr bwMode="auto">
          <a:xfrm flipH="1"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A4617-ACAF-41B8-A0FF-3238628B4447}"/>
              </a:ext>
            </a:extLst>
          </p:cNvPr>
          <p:cNvCxnSpPr/>
          <p:nvPr/>
        </p:nvCxnSpPr>
        <p:spPr bwMode="auto">
          <a:xfrm flipV="1">
            <a:off x="2324100" y="2671233"/>
            <a:ext cx="15367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EC844-5F33-4FEB-A753-BA18D63A4B4A}"/>
              </a:ext>
            </a:extLst>
          </p:cNvPr>
          <p:cNvCxnSpPr/>
          <p:nvPr/>
        </p:nvCxnSpPr>
        <p:spPr bwMode="auto">
          <a:xfrm flipV="1">
            <a:off x="2324100" y="3060700"/>
            <a:ext cx="1536700" cy="33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8F0C9-EE87-41CC-B7CF-EC7BB71A7A71}"/>
              </a:ext>
            </a:extLst>
          </p:cNvPr>
          <p:cNvCxnSpPr/>
          <p:nvPr/>
        </p:nvCxnSpPr>
        <p:spPr bwMode="auto">
          <a:xfrm flipV="1">
            <a:off x="3860800" y="2671233"/>
            <a:ext cx="15113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AB761-DF09-4558-855C-4FECBEC1B358}"/>
              </a:ext>
            </a:extLst>
          </p:cNvPr>
          <p:cNvCxnSpPr/>
          <p:nvPr/>
        </p:nvCxnSpPr>
        <p:spPr bwMode="auto">
          <a:xfrm>
            <a:off x="5372100" y="26712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B5D2E-1DDB-4BC2-8299-D894BF9C1D34}"/>
              </a:ext>
            </a:extLst>
          </p:cNvPr>
          <p:cNvCxnSpPr/>
          <p:nvPr/>
        </p:nvCxnSpPr>
        <p:spPr bwMode="auto">
          <a:xfrm flipH="1">
            <a:off x="5372100" y="2671233"/>
            <a:ext cx="15240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347A52-0883-40D3-9372-2675710710B6}"/>
              </a:ext>
            </a:extLst>
          </p:cNvPr>
          <p:cNvCxnSpPr/>
          <p:nvPr/>
        </p:nvCxnSpPr>
        <p:spPr bwMode="auto">
          <a:xfrm>
            <a:off x="5372100" y="30607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DFABE-9CDF-44A9-A1CB-D139B5AA3756}"/>
              </a:ext>
            </a:extLst>
          </p:cNvPr>
          <p:cNvCxnSpPr/>
          <p:nvPr/>
        </p:nvCxnSpPr>
        <p:spPr bwMode="auto">
          <a:xfrm flipH="1">
            <a:off x="2324100" y="3060700"/>
            <a:ext cx="4572000" cy="36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21726-302A-4AFB-A860-8B6A09071AE1}"/>
              </a:ext>
            </a:extLst>
          </p:cNvPr>
          <p:cNvCxnSpPr/>
          <p:nvPr/>
        </p:nvCxnSpPr>
        <p:spPr bwMode="auto">
          <a:xfrm>
            <a:off x="2324100" y="3429000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B450CB-4BBE-4F32-94A5-6F9CCB3A1839}"/>
              </a:ext>
            </a:extLst>
          </p:cNvPr>
          <p:cNvCxnSpPr/>
          <p:nvPr/>
        </p:nvCxnSpPr>
        <p:spPr bwMode="auto">
          <a:xfrm flipH="1">
            <a:off x="2379133" y="3429000"/>
            <a:ext cx="1481667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37151C-79E5-4771-BB5E-F630C1F96D06}"/>
              </a:ext>
            </a:extLst>
          </p:cNvPr>
          <p:cNvCxnSpPr/>
          <p:nvPr/>
        </p:nvCxnSpPr>
        <p:spPr bwMode="auto">
          <a:xfrm>
            <a:off x="2379133" y="3801533"/>
            <a:ext cx="14816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41D6F4-5D32-4CBF-8425-0D2BC0E753DB}"/>
              </a:ext>
            </a:extLst>
          </p:cNvPr>
          <p:cNvCxnSpPr/>
          <p:nvPr/>
        </p:nvCxnSpPr>
        <p:spPr bwMode="auto">
          <a:xfrm flipV="1">
            <a:off x="3860800" y="3429000"/>
            <a:ext cx="15113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01F384-F76B-41FA-A1CD-9DD54620D330}"/>
              </a:ext>
            </a:extLst>
          </p:cNvPr>
          <p:cNvCxnSpPr/>
          <p:nvPr/>
        </p:nvCxnSpPr>
        <p:spPr bwMode="auto">
          <a:xfrm>
            <a:off x="5372100" y="3429000"/>
            <a:ext cx="156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FFE963-A28F-48DA-9751-4F3B31C7D3D9}"/>
              </a:ext>
            </a:extLst>
          </p:cNvPr>
          <p:cNvCxnSpPr/>
          <p:nvPr/>
        </p:nvCxnSpPr>
        <p:spPr bwMode="auto">
          <a:xfrm flipH="1">
            <a:off x="5372100" y="3429000"/>
            <a:ext cx="15240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59D45B-8EBC-4FFB-ADE3-3D8F7CB9E52F}"/>
              </a:ext>
            </a:extLst>
          </p:cNvPr>
          <p:cNvCxnSpPr/>
          <p:nvPr/>
        </p:nvCxnSpPr>
        <p:spPr bwMode="auto">
          <a:xfrm>
            <a:off x="5372100" y="38015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3020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 – Curve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43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Computing Z-value of a 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Generated from interleaving bits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x, y coordinate (see Fig. 4.6)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Connecting points by z-order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Looks like Ns or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Zs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2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Searching for a point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Assume pointed sorted by Z-order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Compute Z-order for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Binary search </a:t>
            </a:r>
          </a:p>
          <a:p>
            <a:pPr marL="914400" lvl="2" indent="0"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986" y="1548535"/>
            <a:ext cx="4110285" cy="13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13651" y="1126123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2883" y="5619852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4.4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986" y="3020248"/>
            <a:ext cx="4114157" cy="30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22986" y="5439038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622986" y="1959429"/>
            <a:ext cx="4008548" cy="9359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32502" y="4726912"/>
            <a:ext cx="750619" cy="7121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322841" y="4648200"/>
            <a:ext cx="1410429" cy="1310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8F68E8-68C1-47AD-B8A9-9DA3B9173971}"/>
              </a:ext>
            </a:extLst>
          </p:cNvPr>
          <p:cNvSpPr/>
          <p:nvPr/>
        </p:nvSpPr>
        <p:spPr bwMode="auto">
          <a:xfrm>
            <a:off x="5367083" y="3076192"/>
            <a:ext cx="3264451" cy="1310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9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Motivational Query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593982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Input</a:t>
            </a:r>
          </a:p>
          <a:p>
            <a:pPr marL="400050" lvl="2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Given: (1) my location L,</a:t>
            </a:r>
            <a:br>
              <a:rPr lang="en-US" altLang="en-US" sz="2000" dirty="0">
                <a:latin typeface="Microsoft Sans Serif"/>
                <a:cs typeface="Microsoft Sans Serif"/>
              </a:rPr>
            </a:br>
            <a:r>
              <a:rPr lang="en-US" altLang="en-US" sz="2000" dirty="0">
                <a:latin typeface="Microsoft Sans Serif"/>
                <a:cs typeface="Microsoft Sans Serif"/>
              </a:rPr>
              <a:t>	    (2) 100 millions spatial facilities (restaurants, schools, hotels,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etc</a:t>
            </a:r>
            <a:r>
              <a:rPr lang="en-US" altLang="en-US" sz="2000" dirty="0">
                <a:latin typeface="Microsoft Sans Serif"/>
                <a:cs typeface="Microsoft Sans Serif"/>
              </a:rPr>
              <a:t>) </a:t>
            </a:r>
          </a:p>
          <a:p>
            <a:pPr marL="400050" lvl="2" indent="0">
              <a:buNone/>
            </a:pPr>
            <a:r>
              <a:rPr lang="en-US" altLang="en-US" dirty="0">
                <a:latin typeface="Microsoft Sans Serif"/>
                <a:cs typeface="Microsoft Sans Serif"/>
              </a:rPr>
              <a:t>Output</a:t>
            </a:r>
          </a:p>
          <a:p>
            <a:pPr marL="400050" lvl="2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	Find the nearest 3 facilities to my location L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Logical models: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Express query in a high-level language, what are the operators?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Ex.: SELECT * FROM Facilities F WHERE </a:t>
            </a:r>
            <a:r>
              <a:rPr lang="en-US" altLang="en-US" sz="1900" b="1" u="sng" dirty="0">
                <a:latin typeface="Microsoft Sans Serif"/>
                <a:cs typeface="Microsoft Sans Serif"/>
              </a:rPr>
              <a:t>Nearest( 3, </a:t>
            </a:r>
            <a:r>
              <a:rPr lang="en-US" altLang="en-US" sz="1900" b="1" u="sng" dirty="0" err="1">
                <a:latin typeface="Microsoft Sans Serif"/>
                <a:cs typeface="Microsoft Sans Serif"/>
              </a:rPr>
              <a:t>F.Loc</a:t>
            </a:r>
            <a:r>
              <a:rPr lang="en-US" altLang="en-US" sz="1900" b="1" u="sng" dirty="0">
                <a:latin typeface="Microsoft Sans Serif"/>
                <a:cs typeface="Microsoft Sans Serif"/>
              </a:rPr>
              <a:t>, L)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56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An alternative order: Hilbert curve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83334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1581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Hilbert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47" y="1734854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More complex to generate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Due to rotations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Searching for a point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Assume ordered pointed 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Compute Hilbert-order for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Binary search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2" indent="0"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2015" y="4943470"/>
            <a:ext cx="131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4.5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7607" y="1295399"/>
            <a:ext cx="4910374" cy="42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841983" y="3600343"/>
            <a:ext cx="1043617" cy="1112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22840" y="3600342"/>
            <a:ext cx="1765141" cy="18386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63603" y="1281190"/>
            <a:ext cx="4324378" cy="19845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4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Calculating Hilbert Values (Optional Topic)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53835"/>
            <a:ext cx="17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4.8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411" y="1148442"/>
            <a:ext cx="6439186" cy="50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10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Handling Regions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791" y="2210801"/>
            <a:ext cx="6606805" cy="35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28600" y="159183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Challenge: </a:t>
            </a:r>
            <a:r>
              <a:rPr lang="en-US" sz="2000" dirty="0"/>
              <a:t>non-unique values!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445065"/>
            <a:ext cx="17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4.9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7625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Z-order and Extended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1157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Figure 4.7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Left part shows a map with spatial object A, B, 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Right part and Left bottom part Z-values within A, B and 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Note C gets z-values of 2 and 8, which are not close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299" y="2898872"/>
            <a:ext cx="7281806" cy="325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83258" y="2560318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4.7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099727" y="2898872"/>
            <a:ext cx="4484378" cy="25584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9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assumptions for SDBMS physical model – Spatial Data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9" y="1752600"/>
            <a:ext cx="9298503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Dimensionality of space is low, e.g. 2 or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Data types: OGIS data types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Approximations for extended objects (e.g. </a:t>
            </a:r>
            <a:r>
              <a:rPr lang="en-US" altLang="en-US" sz="2300" dirty="0" err="1">
                <a:latin typeface="Microsoft Sans Serif"/>
                <a:cs typeface="Microsoft Sans Serif"/>
              </a:rPr>
              <a:t>linestrings</a:t>
            </a:r>
            <a:r>
              <a:rPr lang="en-US" altLang="en-US" sz="2300" dirty="0">
                <a:latin typeface="Microsoft Sans Serif"/>
                <a:cs typeface="Microsoft Sans Serif"/>
              </a:rPr>
              <a:t>, polygons)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Minimum Orthogonal Bounding Rectangle (MOBR or MBR)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MBR(O) is the smallest axis-parallel rectangle enclosing an object O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Supports filter and refine processing of queries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841013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Spatial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0"/>
            <a:ext cx="861060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 provides simpler operations needed by spatial queries!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Common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Range query: Find all objects within a query rectangle.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k-nearest neighbor: Find k points closest to a query point.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Join query: Find all intersecting objects from two spatial datasets.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845836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an index?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11" y="1734854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Concept of an index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Auxiliary file to search  a data file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Example: Fig. 4.10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Index records have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Key value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Address of relevant data sector</a:t>
            </a:r>
          </a:p>
          <a:p>
            <a:pPr marL="400050" lvl="2" indent="0">
              <a:lnSpc>
                <a:spcPct val="90000"/>
              </a:lnSpc>
              <a:buNone/>
            </a:pPr>
            <a:r>
              <a:rPr lang="en-US" altLang="en-US" sz="1800" dirty="0">
                <a:latin typeface="Microsoft Sans Serif"/>
                <a:cs typeface="Microsoft Sans Serif"/>
              </a:rPr>
              <a:t>      (see arrows in Fig. 4.10)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Index records are ordered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Find, </a:t>
            </a:r>
            <a:r>
              <a:rPr lang="en-US" altLang="en-US" sz="18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1800" dirty="0">
                <a:latin typeface="Microsoft Sans Serif"/>
                <a:cs typeface="Microsoft Sans Serif"/>
              </a:rPr>
              <a:t>, insert are fast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Note assumption of total order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On values of indexed attributes</a:t>
            </a: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52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289" y="1408802"/>
            <a:ext cx="4572711" cy="461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9211" y="1156703"/>
            <a:ext cx="4572711" cy="47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07262" y="1383268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4.10</a:t>
            </a:r>
          </a:p>
        </p:txBody>
      </p:sp>
    </p:spTree>
    <p:extLst>
      <p:ext uri="{BB962C8B-B14F-4D97-AF65-F5344CB8AC3E}">
        <p14:creationId xmlns:p14="http://schemas.microsoft.com/office/powerpoint/2010/main" val="5537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Classifying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64" y="1741060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Classification criteria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Data-file-structure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Key data type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Others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Secondary index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Heap data file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1 index record per data record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Example: Fig. 4.10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Primary index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Data file ordered by indexed attribute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1 index record per data sector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Example: Fig. 4.11</a:t>
            </a: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206" y="1510760"/>
            <a:ext cx="4355544" cy="41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87978" y="1741060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4.11</a:t>
            </a:r>
          </a:p>
        </p:txBody>
      </p:sp>
    </p:spTree>
    <p:extLst>
      <p:ext uri="{BB962C8B-B14F-4D97-AF65-F5344CB8AC3E}">
        <p14:creationId xmlns:p14="http://schemas.microsoft.com/office/powerpoint/2010/main" val="19782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 is a file/table can have at most one primary index?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422447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Motivational Query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593982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Input</a:t>
            </a:r>
          </a:p>
          <a:p>
            <a:pPr marL="400050" lvl="2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Given: (1) my location L,</a:t>
            </a:r>
            <a:br>
              <a:rPr lang="en-US" altLang="en-US" sz="2000" dirty="0">
                <a:latin typeface="Microsoft Sans Serif"/>
                <a:cs typeface="Microsoft Sans Serif"/>
              </a:rPr>
            </a:br>
            <a:r>
              <a:rPr lang="en-US" altLang="en-US" sz="2000" dirty="0">
                <a:latin typeface="Microsoft Sans Serif"/>
                <a:cs typeface="Microsoft Sans Serif"/>
              </a:rPr>
              <a:t>	    (2) 100 millions spatial facilities (restaurants, schools, hotels,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etc</a:t>
            </a:r>
            <a:r>
              <a:rPr lang="en-US" altLang="en-US" sz="2000" dirty="0">
                <a:latin typeface="Microsoft Sans Serif"/>
                <a:cs typeface="Microsoft Sans Serif"/>
              </a:rPr>
              <a:t>) </a:t>
            </a:r>
          </a:p>
          <a:p>
            <a:pPr marL="400050" lvl="2" indent="0">
              <a:buNone/>
            </a:pPr>
            <a:r>
              <a:rPr lang="en-US" altLang="en-US" dirty="0">
                <a:latin typeface="Microsoft Sans Serif"/>
                <a:cs typeface="Microsoft Sans Serif"/>
              </a:rPr>
              <a:t>Output</a:t>
            </a:r>
          </a:p>
          <a:p>
            <a:pPr marL="400050" lvl="2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	Find the nearest 3 facilities to my location L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Logical models: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Express query in a high-level language, what are the operators?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Ex.: SELECT * FROM Facilities F WHERE </a:t>
            </a:r>
            <a:r>
              <a:rPr lang="en-US" altLang="en-US" sz="1900" b="1" u="sng" dirty="0">
                <a:latin typeface="Microsoft Sans Serif"/>
                <a:cs typeface="Microsoft Sans Serif"/>
              </a:rPr>
              <a:t>Nearest( 3, </a:t>
            </a:r>
            <a:r>
              <a:rPr lang="en-US" altLang="en-US" sz="1900" b="1" u="sng" dirty="0" err="1">
                <a:latin typeface="Microsoft Sans Serif"/>
                <a:cs typeface="Microsoft Sans Serif"/>
              </a:rPr>
              <a:t>F.Loc</a:t>
            </a:r>
            <a:r>
              <a:rPr lang="en-US" altLang="en-US" sz="1900" b="1" u="sng" dirty="0">
                <a:latin typeface="Microsoft Sans Serif"/>
                <a:cs typeface="Microsoft Sans Serif"/>
              </a:rPr>
              <a:t>, L)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How spatial objects are physically stored and organized in files?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How spatial objects are retrieved from files?</a:t>
            </a: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1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 is a file/table can have at most one primary index?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Reduce the ambiguity for users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Data file is physically ordered by the primary index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(c) Save the storage space 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(d) Make query faster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6086337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Attribute Data Types and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 Index file structure depends on data type of indexed attribute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Attributes with total order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Example, numbers, points ordered by space filling curves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B-tree is a popular index organization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Spatial objects (e.g. polygons)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Spatial organization are more efficient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Hundreds of organizations are proposed in literature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Two main families are Grid Files and R-trees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41572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4247"/>
            <a:ext cx="8610600" cy="4004553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Basic Idea: Divide geographic space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Example: latitude-longitude, ESRI Arc/SDE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Store data in each cell in distinct disk sector(s)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Efficient for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uniformly distributed data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Operations: find, insert, nearest neighbor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But may waste disk sectors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Empty cells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Non-uniform data distribution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3900" y="5251722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4.12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57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931" y="3209845"/>
            <a:ext cx="3187847" cy="26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6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Grids to Grid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6698"/>
            <a:ext cx="6144276" cy="409210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1. Use non-uniform grids (Fig. 4.14)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Linear scale store row and column boundaries</a:t>
            </a:r>
          </a:p>
          <a:p>
            <a:pPr marL="742950" lvl="2" indent="-342900">
              <a:lnSpc>
                <a:spcPct val="90000"/>
              </a:lnSpc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1409" y="5104771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4.14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537" y="2171426"/>
            <a:ext cx="4468716" cy="35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158257" y="2599540"/>
            <a:ext cx="342900" cy="17895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7767" y="26275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58257" y="30511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9102" y="3563506"/>
            <a:ext cx="26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8257" y="4043196"/>
            <a:ext cx="26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75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Grid Files – Search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43" y="1566153"/>
            <a:ext cx="8610600" cy="4072647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Steps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 Search linear scales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 Identify selected grid directory cells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 Retrieve selected disk sectors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</a:pPr>
            <a:r>
              <a:rPr lang="en-US" altLang="en-US" sz="2200" dirty="0">
                <a:latin typeface="Microsoft Sans Serif"/>
                <a:cs typeface="Microsoft Sans Serif"/>
              </a:rPr>
              <a:t> Optimization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Scales &amp; grid directory in main memory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Efficient in terms of I/O costs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 Needs large main memory for  grid directory</a:t>
            </a:r>
          </a:p>
          <a:p>
            <a:pPr marL="742950" lvl="2" indent="-342900">
              <a:lnSpc>
                <a:spcPct val="90000"/>
              </a:lnSpc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200" dirty="0"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586" y="5068652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4.13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275" y="1521104"/>
            <a:ext cx="3366868" cy="420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R–Tree Family –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Hierarchical collection of rectangles organize spatial data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Generalizes B-tree to spatial data sets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4339750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Example: R-tree</a:t>
            </a:r>
            <a:endParaRPr lang="en-US" sz="360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404" y="1776795"/>
            <a:ext cx="4207568" cy="3979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213" y="1873408"/>
            <a:ext cx="662609" cy="1722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422" y="2217964"/>
            <a:ext cx="556591" cy="901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0135" y="3040426"/>
            <a:ext cx="1179443" cy="543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5822" y="4298554"/>
            <a:ext cx="19480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6053" y="3794973"/>
            <a:ext cx="1318591" cy="795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03878" y="4974414"/>
            <a:ext cx="540026" cy="709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27384" y="4268750"/>
            <a:ext cx="4621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7926" y="23747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596" y="1887956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6701" y="306167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517" y="38160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0135" y="494825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82757" y="53294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666" y="1848200"/>
            <a:ext cx="2557669" cy="177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8256" y="3749591"/>
            <a:ext cx="2366341" cy="1566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82757" y="4209412"/>
            <a:ext cx="1457326" cy="150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1666" y="145062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2757" y="1902335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951" y="38463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1128" y="3843284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D3</a:t>
            </a:r>
          </a:p>
        </p:txBody>
      </p:sp>
      <p:sp>
        <p:nvSpPr>
          <p:cNvPr id="32" name="Oval 31"/>
          <p:cNvSpPr/>
          <p:nvPr/>
        </p:nvSpPr>
        <p:spPr>
          <a:xfrm>
            <a:off x="6533789" y="2010666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87000" y="4402838"/>
            <a:ext cx="1332514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R1, R2, R3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97228" y="4414178"/>
            <a:ext cx="1124457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R4, R5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12981" y="4414178"/>
            <a:ext cx="1092200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R6, R7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132910" y="2442759"/>
            <a:ext cx="438979" cy="683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>
            <a:off x="7082393" y="2531019"/>
            <a:ext cx="433418" cy="632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" idx="0"/>
          </p:cNvCxnSpPr>
          <p:nvPr/>
        </p:nvCxnSpPr>
        <p:spPr>
          <a:xfrm>
            <a:off x="6855154" y="2618352"/>
            <a:ext cx="0" cy="457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53257" y="3076079"/>
            <a:ext cx="2905824" cy="1338099"/>
            <a:chOff x="5353257" y="3076079"/>
            <a:chExt cx="2905824" cy="1338099"/>
          </a:xfrm>
        </p:grpSpPr>
        <p:sp>
          <p:nvSpPr>
            <p:cNvPr id="29" name="Oval 28"/>
            <p:cNvSpPr/>
            <p:nvPr/>
          </p:nvSpPr>
          <p:spPr>
            <a:xfrm>
              <a:off x="6533789" y="3076079"/>
              <a:ext cx="642730" cy="5963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7421685" y="3076079"/>
              <a:ext cx="642730" cy="5963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5645893" y="3085488"/>
              <a:ext cx="642730" cy="5963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D1</a:t>
              </a:r>
            </a:p>
          </p:txBody>
        </p:sp>
        <p:cxnSp>
          <p:nvCxnSpPr>
            <p:cNvPr id="37" name="Straight Arrow Connector 36"/>
            <p:cNvCxnSpPr>
              <a:stCxn id="31" idx="3"/>
            </p:cNvCxnSpPr>
            <p:nvPr/>
          </p:nvCxnSpPr>
          <p:spPr>
            <a:xfrm flipH="1">
              <a:off x="5353257" y="3594501"/>
              <a:ext cx="386762" cy="819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5"/>
              <a:endCxn id="35" idx="0"/>
            </p:cNvCxnSpPr>
            <p:nvPr/>
          </p:nvCxnSpPr>
          <p:spPr>
            <a:xfrm>
              <a:off x="7970289" y="3585092"/>
              <a:ext cx="288792" cy="8290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9" idx="4"/>
              <a:endCxn id="34" idx="0"/>
            </p:cNvCxnSpPr>
            <p:nvPr/>
          </p:nvCxnSpPr>
          <p:spPr>
            <a:xfrm>
              <a:off x="6855154" y="3672425"/>
              <a:ext cx="4303" cy="7417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838724" y="4640482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R7</a:t>
            </a:r>
          </a:p>
        </p:txBody>
      </p:sp>
    </p:spTree>
    <p:extLst>
      <p:ext uri="{BB962C8B-B14F-4D97-AF65-F5344CB8AC3E}">
        <p14:creationId xmlns:p14="http://schemas.microsoft.com/office/powerpoint/2010/main" val="31070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Example: R+ tree</a:t>
            </a:r>
            <a:endParaRPr lang="en-US" sz="360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58" y="5976871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404" y="1776795"/>
            <a:ext cx="4207568" cy="3979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213" y="1873408"/>
            <a:ext cx="662609" cy="1722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422" y="2217964"/>
            <a:ext cx="556591" cy="901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0135" y="3040426"/>
            <a:ext cx="1179443" cy="543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5822" y="4298554"/>
            <a:ext cx="19480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7393" y="3794973"/>
            <a:ext cx="1318591" cy="795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03878" y="4974414"/>
            <a:ext cx="540026" cy="709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27384" y="4268750"/>
            <a:ext cx="4621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7926" y="23747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596" y="1887956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6701" y="306167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517" y="38160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9955" y="4433968"/>
            <a:ext cx="697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82757" y="53294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666" y="1848200"/>
            <a:ext cx="2557669" cy="177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8257" y="3749591"/>
            <a:ext cx="1961322" cy="1566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29335" y="4209412"/>
            <a:ext cx="1510748" cy="150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1666" y="145062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2757" y="1902335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951" y="38463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1128" y="3843284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D3</a:t>
            </a:r>
          </a:p>
        </p:txBody>
      </p:sp>
      <p:sp>
        <p:nvSpPr>
          <p:cNvPr id="29" name="Oval 28"/>
          <p:cNvSpPr/>
          <p:nvPr/>
        </p:nvSpPr>
        <p:spPr>
          <a:xfrm>
            <a:off x="6533789" y="3076079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D2</a:t>
            </a:r>
          </a:p>
        </p:txBody>
      </p:sp>
      <p:sp>
        <p:nvSpPr>
          <p:cNvPr id="30" name="Oval 29"/>
          <p:cNvSpPr/>
          <p:nvPr/>
        </p:nvSpPr>
        <p:spPr>
          <a:xfrm>
            <a:off x="7421685" y="3076079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D3</a:t>
            </a:r>
          </a:p>
        </p:txBody>
      </p:sp>
      <p:sp>
        <p:nvSpPr>
          <p:cNvPr id="31" name="Oval 30"/>
          <p:cNvSpPr/>
          <p:nvPr/>
        </p:nvSpPr>
        <p:spPr>
          <a:xfrm>
            <a:off x="5645893" y="3085488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D1</a:t>
            </a:r>
          </a:p>
        </p:txBody>
      </p:sp>
      <p:sp>
        <p:nvSpPr>
          <p:cNvPr id="32" name="Oval 31"/>
          <p:cNvSpPr/>
          <p:nvPr/>
        </p:nvSpPr>
        <p:spPr>
          <a:xfrm>
            <a:off x="6533789" y="2010666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87000" y="4402838"/>
            <a:ext cx="1332514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R1, R2, R3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6640" y="4414178"/>
            <a:ext cx="1357027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R4, R5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657758" y="4414178"/>
            <a:ext cx="1331020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R5, R6, R7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132910" y="2442759"/>
            <a:ext cx="438979" cy="683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</p:cNvCxnSpPr>
          <p:nvPr/>
        </p:nvCxnSpPr>
        <p:spPr>
          <a:xfrm flipH="1">
            <a:off x="5353257" y="3594501"/>
            <a:ext cx="386762" cy="819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>
            <a:off x="7082393" y="2531019"/>
            <a:ext cx="433418" cy="632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5"/>
            <a:endCxn id="35" idx="0"/>
          </p:cNvCxnSpPr>
          <p:nvPr/>
        </p:nvCxnSpPr>
        <p:spPr>
          <a:xfrm>
            <a:off x="7970289" y="3585092"/>
            <a:ext cx="352979" cy="829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" idx="0"/>
          </p:cNvCxnSpPr>
          <p:nvPr/>
        </p:nvCxnSpPr>
        <p:spPr>
          <a:xfrm>
            <a:off x="6855154" y="2618352"/>
            <a:ext cx="0" cy="457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4"/>
            <a:endCxn id="34" idx="0"/>
          </p:cNvCxnSpPr>
          <p:nvPr/>
        </p:nvCxnSpPr>
        <p:spPr>
          <a:xfrm>
            <a:off x="6855154" y="3672425"/>
            <a:ext cx="0" cy="741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38724" y="4640482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R7</a:t>
            </a:r>
          </a:p>
        </p:txBody>
      </p:sp>
    </p:spTree>
    <p:extLst>
      <p:ext uri="{BB962C8B-B14F-4D97-AF65-F5344CB8AC3E}">
        <p14:creationId xmlns:p14="http://schemas.microsoft.com/office/powerpoint/2010/main" val="34149007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R–Tree Family –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Hierarchical collection of rectangles organize spatial data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Generalizes B-tree to spatial data sets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Properties of R-trees 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Balanced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Nodes are rectangle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Child’s rectangle within parent’s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Possible overlap among rectangle!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Other properties in the section of R-tree family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42553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Operation with R-tree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4951"/>
            <a:ext cx="8610600" cy="4073849"/>
          </a:xfrm>
        </p:spPr>
        <p:txBody>
          <a:bodyPr/>
          <a:lstStyle/>
          <a:p>
            <a:pPr marL="4572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dirty="0">
                <a:latin typeface="Microsoft Sans Serif"/>
                <a:cs typeface="Microsoft Sans Serif"/>
              </a:rPr>
              <a:t>Search root to identify relevant children</a:t>
            </a:r>
          </a:p>
          <a:p>
            <a:pPr marL="4572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dirty="0">
                <a:latin typeface="Microsoft Sans Serif"/>
                <a:cs typeface="Microsoft Sans Serif"/>
              </a:rPr>
              <a:t>Search selected children recursively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Ex. </a:t>
            </a: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record for rectangle 5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Root search identifies child 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of x identifies children b and c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of b does not find object 5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of c find object 5</a:t>
            </a:r>
          </a:p>
          <a:p>
            <a:pPr marL="0" indent="0">
              <a:buNone/>
            </a:pP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589" y="2322176"/>
            <a:ext cx="3586027" cy="32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396" y="3719595"/>
            <a:ext cx="3980539" cy="200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6833" y="3778764"/>
            <a:ext cx="899924" cy="32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4.16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747000" y="1870222"/>
            <a:ext cx="9236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4.15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29417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Motivational Query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593982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Input: </a:t>
            </a:r>
            <a:r>
              <a:rPr lang="en-US" altLang="en-US" sz="2000" dirty="0">
                <a:latin typeface="Microsoft Sans Serif"/>
                <a:cs typeface="Microsoft Sans Serif"/>
              </a:rPr>
              <a:t>Given my location L, and 100 millions spatial facilities</a:t>
            </a:r>
            <a:br>
              <a:rPr lang="en-US" altLang="en-US" sz="2000" dirty="0">
                <a:latin typeface="Microsoft Sans Serif"/>
                <a:cs typeface="Microsoft Sans Serif"/>
              </a:rPr>
            </a:br>
            <a:r>
              <a:rPr lang="en-US" altLang="en-US" sz="2400" dirty="0">
                <a:latin typeface="Microsoft Sans Serif"/>
                <a:cs typeface="Microsoft Sans Serif"/>
              </a:rPr>
              <a:t>Output:</a:t>
            </a:r>
            <a:r>
              <a:rPr lang="en-US" altLang="en-US" sz="2000" dirty="0">
                <a:latin typeface="Microsoft Sans Serif"/>
                <a:cs typeface="Microsoft Sans Serif"/>
              </a:rPr>
              <a:t> Find the nearest 3 facilities to my location L</a:t>
            </a:r>
          </a:p>
          <a:p>
            <a:pPr marL="342900" lvl="1" indent="-342900">
              <a:buFontTx/>
              <a:buChar char="•"/>
            </a:pPr>
            <a:endParaRPr lang="en-US" altLang="en-US" sz="1000" b="1" u="sng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models examples: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One way: </a:t>
            </a:r>
            <a:br>
              <a:rPr lang="en-US" altLang="en-US" sz="1900" dirty="0">
                <a:latin typeface="Microsoft Sans Serif"/>
                <a:cs typeface="Microsoft Sans Serif"/>
              </a:rPr>
            </a:br>
            <a:r>
              <a:rPr lang="en-US" altLang="en-US" sz="1900" dirty="0">
                <a:latin typeface="Microsoft Sans Serif"/>
                <a:cs typeface="Microsoft Sans Serif"/>
              </a:rPr>
              <a:t>store all objects in one file in random order, then scan all objects to get the nearest 3 objects to L</a:t>
            </a: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180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R–Tree Family – Classifying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Handling of large spatial objects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Allow interior node rectangles to overlap  -  R-tree, R*-Tree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Duplicate objects but keep interior node rectangles disjoint -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R+tree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Selection of rectangles for interior nodes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Greedy procedures - R-tree,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R+tree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Procedure to minimize coverage, overlap – R* tree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Other criteria exist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96157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R+tree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3840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Properties of </a:t>
            </a:r>
            <a:r>
              <a:rPr lang="en-US" altLang="en-US" sz="2200" dirty="0" err="1">
                <a:latin typeface="Microsoft Sans Serif"/>
                <a:cs typeface="Microsoft Sans Serif"/>
              </a:rPr>
              <a:t>R+trees</a:t>
            </a:r>
            <a:r>
              <a:rPr lang="en-US" altLang="en-US" sz="2200" dirty="0">
                <a:latin typeface="Microsoft Sans Serif"/>
                <a:cs typeface="Microsoft Sans Serif"/>
              </a:rPr>
              <a:t> </a:t>
            </a:r>
            <a:endParaRPr lang="en-US" sz="22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Balanced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Interior nodes are rectangle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Child’s rectangle within parent’s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Disjoint rectangles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Leaf nodes – MOBR of polygons or lines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Leaf’s rectangle overlaps with parent’s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Data objects may be duplicated across leafs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Other properties in the section of R-tree family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Find operation – same as R-tree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But only one child is followed down in point queries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22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17581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Comparison of Family of R trees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28600" y="2312089"/>
          <a:ext cx="86106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+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* Tree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Overlap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Considerable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Allowed at leaf</a:t>
                      </a:r>
                      <a:r>
                        <a:rPr lang="en-US" baseline="0" dirty="0"/>
                        <a:t>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May 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not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  <a:r>
                        <a:rPr lang="en-US" baseline="0" dirty="0"/>
                        <a:t> Applicable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Minimizes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Reinsertion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Somewhat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9965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Dynamic Comparison (Insert)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7" name="Canvas 427"/>
          <p:cNvGrpSpPr/>
          <p:nvPr/>
        </p:nvGrpSpPr>
        <p:grpSpPr>
          <a:xfrm>
            <a:off x="488274" y="1750292"/>
            <a:ext cx="9058631" cy="3870762"/>
            <a:chOff x="0" y="0"/>
            <a:chExt cx="5990087" cy="195709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486400" cy="1944370"/>
            </a:xfrm>
            <a:prstGeom prst="rect">
              <a:avLst/>
            </a:prstGeom>
          </p:spPr>
        </p:sp>
        <p:sp>
          <p:nvSpPr>
            <p:cNvPr id="9" name="Rectangle 8"/>
            <p:cNvSpPr/>
            <p:nvPr/>
          </p:nvSpPr>
          <p:spPr>
            <a:xfrm>
              <a:off x="57299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927" y="97028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99" y="472621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483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946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3662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9434" y="97026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6419" y="96862"/>
              <a:ext cx="340989" cy="269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010" y="68584"/>
              <a:ext cx="989993" cy="694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3446" y="75672"/>
              <a:ext cx="999583" cy="680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6029" y="75632"/>
              <a:ext cx="973347" cy="321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39"/>
            <p:cNvSpPr txBox="1"/>
            <p:nvPr/>
          </p:nvSpPr>
          <p:spPr>
            <a:xfrm>
              <a:off x="121094" y="8983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22" name="Text Box 440"/>
            <p:cNvSpPr txBox="1"/>
            <p:nvPr/>
          </p:nvSpPr>
          <p:spPr>
            <a:xfrm>
              <a:off x="652722" y="10410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3" name="Text Box 441"/>
            <p:cNvSpPr txBox="1"/>
            <p:nvPr/>
          </p:nvSpPr>
          <p:spPr>
            <a:xfrm>
              <a:off x="121093" y="479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4" name="Text Box 442"/>
            <p:cNvSpPr txBox="1"/>
            <p:nvPr/>
          </p:nvSpPr>
          <p:spPr>
            <a:xfrm>
              <a:off x="1797453" y="8982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5" name="Text Box 443"/>
            <p:cNvSpPr txBox="1"/>
            <p:nvPr/>
          </p:nvSpPr>
          <p:spPr>
            <a:xfrm>
              <a:off x="1251649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6" name="Text Box 444"/>
            <p:cNvSpPr txBox="1"/>
            <p:nvPr/>
          </p:nvSpPr>
          <p:spPr>
            <a:xfrm>
              <a:off x="1797453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7" name="Text Box 445"/>
            <p:cNvSpPr txBox="1"/>
            <p:nvPr/>
          </p:nvSpPr>
          <p:spPr>
            <a:xfrm>
              <a:off x="2390314" y="89901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8" name="Text Box 446"/>
            <p:cNvSpPr txBox="1"/>
            <p:nvPr/>
          </p:nvSpPr>
          <p:spPr>
            <a:xfrm>
              <a:off x="2932605" y="8222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9" name="Text Box 448"/>
            <p:cNvSpPr txBox="1"/>
            <p:nvPr/>
          </p:nvSpPr>
          <p:spPr>
            <a:xfrm>
              <a:off x="420425" y="285503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0" name="Text Box 449"/>
            <p:cNvSpPr txBox="1"/>
            <p:nvPr/>
          </p:nvSpPr>
          <p:spPr>
            <a:xfrm>
              <a:off x="1194946" y="13891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1" name="Text Box 450"/>
            <p:cNvSpPr txBox="1"/>
            <p:nvPr/>
          </p:nvSpPr>
          <p:spPr>
            <a:xfrm>
              <a:off x="2691005" y="8990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2" name="Text Box 453"/>
            <p:cNvSpPr txBox="1"/>
            <p:nvPr/>
          </p:nvSpPr>
          <p:spPr>
            <a:xfrm>
              <a:off x="4760044" y="197488"/>
              <a:ext cx="1230043" cy="166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r>
                <a:rPr lang="en-US" sz="1600" baseline="30000" dirty="0">
                  <a:effectLst/>
                  <a:latin typeface="Times New Roman"/>
                  <a:ea typeface="SimSun"/>
                  <a:cs typeface="Times New Roman"/>
                </a:rPr>
                <a:t>st</a:t>
              </a: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 level index</a:t>
              </a:r>
              <a:endParaRPr lang="en-US" sz="16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38629" y="294484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45366" y="477599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56"/>
            <p:cNvSpPr txBox="1"/>
            <p:nvPr/>
          </p:nvSpPr>
          <p:spPr>
            <a:xfrm>
              <a:off x="4803029" y="367839"/>
              <a:ext cx="503683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leafs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92601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67518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41263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9" name="Straight Arrow Connector 38"/>
            <p:cNvCxnSpPr>
              <a:stCxn id="36" idx="2"/>
            </p:cNvCxnSpPr>
            <p:nvPr/>
          </p:nvCxnSpPr>
          <p:spPr>
            <a:xfrm flipH="1">
              <a:off x="1173446" y="1506489"/>
              <a:ext cx="656614" cy="1402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12730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1622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53838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88622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47514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29730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6" name="Straight Arrow Connector 45"/>
            <p:cNvCxnSpPr>
              <a:stCxn id="37" idx="2"/>
            </p:cNvCxnSpPr>
            <p:nvPr/>
          </p:nvCxnSpPr>
          <p:spPr>
            <a:xfrm>
              <a:off x="2304977" y="1506489"/>
              <a:ext cx="14457" cy="1787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8" idx="2"/>
            </p:cNvCxnSpPr>
            <p:nvPr/>
          </p:nvCxnSpPr>
          <p:spPr>
            <a:xfrm>
              <a:off x="2778722" y="1506489"/>
              <a:ext cx="694114" cy="1561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150797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91905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Text Box 474"/>
            <p:cNvSpPr txBox="1"/>
            <p:nvPr/>
          </p:nvSpPr>
          <p:spPr>
            <a:xfrm>
              <a:off x="1716992" y="126979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1" name="Text Box 475"/>
            <p:cNvSpPr txBox="1"/>
            <p:nvPr/>
          </p:nvSpPr>
          <p:spPr>
            <a:xfrm>
              <a:off x="2147298" y="126979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2" name="Text Box 477"/>
            <p:cNvSpPr txBox="1"/>
            <p:nvPr/>
          </p:nvSpPr>
          <p:spPr>
            <a:xfrm>
              <a:off x="2634148" y="126979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3" name="Text Box 478"/>
            <p:cNvSpPr txBox="1"/>
            <p:nvPr/>
          </p:nvSpPr>
          <p:spPr>
            <a:xfrm>
              <a:off x="206950" y="167293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4" name="Text Box 479"/>
            <p:cNvSpPr txBox="1"/>
            <p:nvPr/>
          </p:nvSpPr>
          <p:spPr>
            <a:xfrm>
              <a:off x="545048" y="168061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5" name="Text Box 480"/>
            <p:cNvSpPr txBox="1"/>
            <p:nvPr/>
          </p:nvSpPr>
          <p:spPr>
            <a:xfrm>
              <a:off x="890829" y="168061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6" name="Text Box 481"/>
            <p:cNvSpPr txBox="1"/>
            <p:nvPr/>
          </p:nvSpPr>
          <p:spPr>
            <a:xfrm>
              <a:off x="1685551" y="1672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7" name="Text Box 482"/>
            <p:cNvSpPr txBox="1"/>
            <p:nvPr/>
          </p:nvSpPr>
          <p:spPr>
            <a:xfrm>
              <a:off x="2023648" y="1672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8" name="Text Box 483"/>
            <p:cNvSpPr txBox="1"/>
            <p:nvPr/>
          </p:nvSpPr>
          <p:spPr>
            <a:xfrm>
              <a:off x="2369430" y="1672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9" name="Text Box 484"/>
            <p:cNvSpPr txBox="1"/>
            <p:nvPr/>
          </p:nvSpPr>
          <p:spPr>
            <a:xfrm>
              <a:off x="3193448" y="1680569"/>
              <a:ext cx="262271" cy="2706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0" name="Text Box 485"/>
            <p:cNvSpPr txBox="1"/>
            <p:nvPr/>
          </p:nvSpPr>
          <p:spPr>
            <a:xfrm>
              <a:off x="3523861" y="1680569"/>
              <a:ext cx="262271" cy="2706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8927" y="472525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Text Box 489"/>
            <p:cNvSpPr txBox="1"/>
            <p:nvPr/>
          </p:nvSpPr>
          <p:spPr>
            <a:xfrm>
              <a:off x="666897" y="4654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94946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Text Box 491"/>
            <p:cNvSpPr txBox="1"/>
            <p:nvPr/>
          </p:nvSpPr>
          <p:spPr>
            <a:xfrm>
              <a:off x="1230274" y="167293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44484" y="667253"/>
              <a:ext cx="246018" cy="67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Text Box 493"/>
            <p:cNvSpPr txBox="1"/>
            <p:nvPr/>
          </p:nvSpPr>
          <p:spPr>
            <a:xfrm>
              <a:off x="4810528" y="579445"/>
              <a:ext cx="90902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new data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668487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33013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174089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274" y="828160"/>
              <a:ext cx="1460731" cy="138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Text Box 292"/>
            <p:cNvSpPr txBox="1"/>
            <p:nvPr/>
          </p:nvSpPr>
          <p:spPr>
            <a:xfrm>
              <a:off x="1846345" y="764269"/>
              <a:ext cx="262255" cy="1449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</a:rPr>
                <a:t>x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2737648" y="909527"/>
              <a:ext cx="28991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80"/>
            <p:cNvSpPr txBox="1"/>
            <p:nvPr/>
          </p:nvSpPr>
          <p:spPr>
            <a:xfrm>
              <a:off x="2976423" y="772864"/>
              <a:ext cx="111726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new data: x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4" name="Text Box 282"/>
            <p:cNvSpPr txBox="1"/>
            <p:nvPr/>
          </p:nvSpPr>
          <p:spPr>
            <a:xfrm>
              <a:off x="3472836" y="145902"/>
              <a:ext cx="1043488" cy="4693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Initial data:</a:t>
              </a:r>
              <a:endParaRPr lang="en-US" sz="2000" dirty="0">
                <a:effectLst/>
                <a:ea typeface="SimSu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{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a,b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,…,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h,i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}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3327153" y="352912"/>
              <a:ext cx="1967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69732" y="212493"/>
              <a:ext cx="1113612" cy="580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Text Box 285"/>
            <p:cNvSpPr txBox="1"/>
            <p:nvPr/>
          </p:nvSpPr>
          <p:spPr>
            <a:xfrm>
              <a:off x="4358395" y="8"/>
              <a:ext cx="669484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effectLst/>
                  <a:latin typeface="Times New Roman"/>
                  <a:ea typeface="SimSun"/>
                  <a:cs typeface="Times New Roman"/>
                </a:rPr>
                <a:t>Legend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9348" y="1129371"/>
              <a:ext cx="55023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287"/>
            <p:cNvSpPr txBox="1"/>
            <p:nvPr/>
          </p:nvSpPr>
          <p:spPr>
            <a:xfrm>
              <a:off x="3647651" y="1230235"/>
              <a:ext cx="142148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Initial R-tree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16988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39803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Insert in R-Tree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7" name="Canvas 427"/>
          <p:cNvGrpSpPr/>
          <p:nvPr/>
        </p:nvGrpSpPr>
        <p:grpSpPr>
          <a:xfrm>
            <a:off x="366887" y="2448285"/>
            <a:ext cx="9058631" cy="3845595"/>
            <a:chOff x="0" y="0"/>
            <a:chExt cx="5990087" cy="194437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486400" cy="1944370"/>
            </a:xfrm>
            <a:prstGeom prst="rect">
              <a:avLst/>
            </a:prstGeom>
          </p:spPr>
        </p:sp>
        <p:sp>
          <p:nvSpPr>
            <p:cNvPr id="9" name="Rectangle 8"/>
            <p:cNvSpPr/>
            <p:nvPr/>
          </p:nvSpPr>
          <p:spPr>
            <a:xfrm>
              <a:off x="57299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927" y="97028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99" y="472621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483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946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3662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9434" y="97026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6419" y="96862"/>
              <a:ext cx="340989" cy="269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010" y="68584"/>
              <a:ext cx="989993" cy="694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3446" y="75672"/>
              <a:ext cx="1605276" cy="97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6029" y="75632"/>
              <a:ext cx="973347" cy="321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39"/>
            <p:cNvSpPr txBox="1"/>
            <p:nvPr/>
          </p:nvSpPr>
          <p:spPr>
            <a:xfrm>
              <a:off x="121094" y="8983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22" name="Text Box 440"/>
            <p:cNvSpPr txBox="1"/>
            <p:nvPr/>
          </p:nvSpPr>
          <p:spPr>
            <a:xfrm>
              <a:off x="652722" y="10410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3" name="Text Box 441"/>
            <p:cNvSpPr txBox="1"/>
            <p:nvPr/>
          </p:nvSpPr>
          <p:spPr>
            <a:xfrm>
              <a:off x="121093" y="479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4" name="Text Box 442"/>
            <p:cNvSpPr txBox="1"/>
            <p:nvPr/>
          </p:nvSpPr>
          <p:spPr>
            <a:xfrm>
              <a:off x="1797453" y="8982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5" name="Text Box 443"/>
            <p:cNvSpPr txBox="1"/>
            <p:nvPr/>
          </p:nvSpPr>
          <p:spPr>
            <a:xfrm>
              <a:off x="1251649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6" name="Text Box 444"/>
            <p:cNvSpPr txBox="1"/>
            <p:nvPr/>
          </p:nvSpPr>
          <p:spPr>
            <a:xfrm>
              <a:off x="1797453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7" name="Text Box 445"/>
            <p:cNvSpPr txBox="1"/>
            <p:nvPr/>
          </p:nvSpPr>
          <p:spPr>
            <a:xfrm>
              <a:off x="2390314" y="89901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8" name="Text Box 446"/>
            <p:cNvSpPr txBox="1"/>
            <p:nvPr/>
          </p:nvSpPr>
          <p:spPr>
            <a:xfrm>
              <a:off x="2932605" y="8222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9" name="Text Box 448"/>
            <p:cNvSpPr txBox="1"/>
            <p:nvPr/>
          </p:nvSpPr>
          <p:spPr>
            <a:xfrm>
              <a:off x="421411" y="2851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0" name="Text Box 449"/>
            <p:cNvSpPr txBox="1"/>
            <p:nvPr/>
          </p:nvSpPr>
          <p:spPr>
            <a:xfrm>
              <a:off x="1194946" y="13891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1" name="Text Box 450"/>
            <p:cNvSpPr txBox="1"/>
            <p:nvPr/>
          </p:nvSpPr>
          <p:spPr>
            <a:xfrm>
              <a:off x="2706003" y="8990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2" name="Text Box 453"/>
            <p:cNvSpPr txBox="1"/>
            <p:nvPr/>
          </p:nvSpPr>
          <p:spPr>
            <a:xfrm>
              <a:off x="4760044" y="197488"/>
              <a:ext cx="1230043" cy="166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r>
                <a:rPr lang="en-US" sz="1600" baseline="30000" dirty="0">
                  <a:effectLst/>
                  <a:latin typeface="Times New Roman"/>
                  <a:ea typeface="SimSun"/>
                  <a:cs typeface="Times New Roman"/>
                </a:rPr>
                <a:t>st</a:t>
              </a: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 level index</a:t>
              </a:r>
              <a:endParaRPr lang="en-US" sz="16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38629" y="294484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45366" y="477599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56"/>
            <p:cNvSpPr txBox="1"/>
            <p:nvPr/>
          </p:nvSpPr>
          <p:spPr>
            <a:xfrm>
              <a:off x="4803029" y="367839"/>
              <a:ext cx="503683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leafs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8927" y="472525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Text Box 489"/>
            <p:cNvSpPr txBox="1"/>
            <p:nvPr/>
          </p:nvSpPr>
          <p:spPr>
            <a:xfrm>
              <a:off x="666897" y="4654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44484" y="667253"/>
              <a:ext cx="246018" cy="67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Text Box 493"/>
            <p:cNvSpPr txBox="1"/>
            <p:nvPr/>
          </p:nvSpPr>
          <p:spPr>
            <a:xfrm>
              <a:off x="4810528" y="579445"/>
              <a:ext cx="90902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new data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274" y="828160"/>
              <a:ext cx="1460731" cy="138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Text Box 292"/>
            <p:cNvSpPr txBox="1"/>
            <p:nvPr/>
          </p:nvSpPr>
          <p:spPr>
            <a:xfrm>
              <a:off x="1846345" y="764269"/>
              <a:ext cx="262255" cy="1449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</a:rPr>
                <a:t>x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2737648" y="909527"/>
              <a:ext cx="28991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80"/>
            <p:cNvSpPr txBox="1"/>
            <p:nvPr/>
          </p:nvSpPr>
          <p:spPr>
            <a:xfrm>
              <a:off x="2976423" y="772864"/>
              <a:ext cx="111726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new data: x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4" name="Text Box 282"/>
            <p:cNvSpPr txBox="1"/>
            <p:nvPr/>
          </p:nvSpPr>
          <p:spPr>
            <a:xfrm>
              <a:off x="3472836" y="145902"/>
              <a:ext cx="1043488" cy="4693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Initial data:</a:t>
              </a:r>
              <a:endParaRPr lang="en-US" sz="2000" dirty="0">
                <a:effectLst/>
                <a:ea typeface="SimSu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{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a,b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,…,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h,i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}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3327153" y="352912"/>
              <a:ext cx="1967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69732" y="212493"/>
              <a:ext cx="1113612" cy="580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Text Box 285"/>
            <p:cNvSpPr txBox="1"/>
            <p:nvPr/>
          </p:nvSpPr>
          <p:spPr>
            <a:xfrm>
              <a:off x="4358395" y="8"/>
              <a:ext cx="669484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effectLst/>
                  <a:latin typeface="Times New Roman"/>
                  <a:ea typeface="SimSun"/>
                  <a:cs typeface="Times New Roman"/>
                </a:rPr>
                <a:t>Legend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026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Insert in R+ Tree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7" name="Canvas 427"/>
          <p:cNvGrpSpPr/>
          <p:nvPr/>
        </p:nvGrpSpPr>
        <p:grpSpPr>
          <a:xfrm>
            <a:off x="366887" y="2448285"/>
            <a:ext cx="9058631" cy="3845595"/>
            <a:chOff x="0" y="0"/>
            <a:chExt cx="5990087" cy="194437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486400" cy="1944370"/>
            </a:xfrm>
            <a:prstGeom prst="rect">
              <a:avLst/>
            </a:prstGeom>
          </p:spPr>
        </p:sp>
        <p:sp>
          <p:nvSpPr>
            <p:cNvPr id="9" name="Rectangle 8"/>
            <p:cNvSpPr/>
            <p:nvPr/>
          </p:nvSpPr>
          <p:spPr>
            <a:xfrm>
              <a:off x="57299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927" y="97028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99" y="472621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483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946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3662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9434" y="97026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6419" y="96862"/>
              <a:ext cx="340989" cy="269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010" y="68584"/>
              <a:ext cx="989993" cy="694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3447" y="75672"/>
              <a:ext cx="1043428" cy="97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6029" y="75632"/>
              <a:ext cx="973347" cy="973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39"/>
            <p:cNvSpPr txBox="1"/>
            <p:nvPr/>
          </p:nvSpPr>
          <p:spPr>
            <a:xfrm>
              <a:off x="121094" y="8983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22" name="Text Box 440"/>
            <p:cNvSpPr txBox="1"/>
            <p:nvPr/>
          </p:nvSpPr>
          <p:spPr>
            <a:xfrm>
              <a:off x="652722" y="10410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3" name="Text Box 441"/>
            <p:cNvSpPr txBox="1"/>
            <p:nvPr/>
          </p:nvSpPr>
          <p:spPr>
            <a:xfrm>
              <a:off x="121093" y="479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4" name="Text Box 442"/>
            <p:cNvSpPr txBox="1"/>
            <p:nvPr/>
          </p:nvSpPr>
          <p:spPr>
            <a:xfrm>
              <a:off x="1797453" y="8982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5" name="Text Box 443"/>
            <p:cNvSpPr txBox="1"/>
            <p:nvPr/>
          </p:nvSpPr>
          <p:spPr>
            <a:xfrm>
              <a:off x="1251649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6" name="Text Box 444"/>
            <p:cNvSpPr txBox="1"/>
            <p:nvPr/>
          </p:nvSpPr>
          <p:spPr>
            <a:xfrm>
              <a:off x="1797453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7" name="Text Box 445"/>
            <p:cNvSpPr txBox="1"/>
            <p:nvPr/>
          </p:nvSpPr>
          <p:spPr>
            <a:xfrm>
              <a:off x="2390314" y="89901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8" name="Text Box 446"/>
            <p:cNvSpPr txBox="1"/>
            <p:nvPr/>
          </p:nvSpPr>
          <p:spPr>
            <a:xfrm>
              <a:off x="2932605" y="8222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9" name="Text Box 448"/>
            <p:cNvSpPr txBox="1"/>
            <p:nvPr/>
          </p:nvSpPr>
          <p:spPr>
            <a:xfrm>
              <a:off x="421411" y="2851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0" name="Text Box 449"/>
            <p:cNvSpPr txBox="1"/>
            <p:nvPr/>
          </p:nvSpPr>
          <p:spPr>
            <a:xfrm>
              <a:off x="1194946" y="13891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1" name="Text Box 450"/>
            <p:cNvSpPr txBox="1"/>
            <p:nvPr/>
          </p:nvSpPr>
          <p:spPr>
            <a:xfrm>
              <a:off x="2706003" y="8990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2" name="Text Box 453"/>
            <p:cNvSpPr txBox="1"/>
            <p:nvPr/>
          </p:nvSpPr>
          <p:spPr>
            <a:xfrm>
              <a:off x="4760044" y="197488"/>
              <a:ext cx="1230043" cy="166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r>
                <a:rPr lang="en-US" sz="1600" baseline="30000" dirty="0">
                  <a:effectLst/>
                  <a:latin typeface="Times New Roman"/>
                  <a:ea typeface="SimSun"/>
                  <a:cs typeface="Times New Roman"/>
                </a:rPr>
                <a:t>st</a:t>
              </a: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 level index</a:t>
              </a:r>
              <a:endParaRPr lang="en-US" sz="16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38629" y="294484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45366" y="477599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56"/>
            <p:cNvSpPr txBox="1"/>
            <p:nvPr/>
          </p:nvSpPr>
          <p:spPr>
            <a:xfrm>
              <a:off x="4803029" y="367839"/>
              <a:ext cx="503683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leafs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8927" y="472525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Text Box 489"/>
            <p:cNvSpPr txBox="1"/>
            <p:nvPr/>
          </p:nvSpPr>
          <p:spPr>
            <a:xfrm>
              <a:off x="666897" y="4654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44484" y="667253"/>
              <a:ext cx="246018" cy="67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Text Box 493"/>
            <p:cNvSpPr txBox="1"/>
            <p:nvPr/>
          </p:nvSpPr>
          <p:spPr>
            <a:xfrm>
              <a:off x="4810528" y="579445"/>
              <a:ext cx="90902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new data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274" y="828160"/>
              <a:ext cx="1460731" cy="138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Text Box 292"/>
            <p:cNvSpPr txBox="1"/>
            <p:nvPr/>
          </p:nvSpPr>
          <p:spPr>
            <a:xfrm>
              <a:off x="1846345" y="764269"/>
              <a:ext cx="262255" cy="1449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</a:rPr>
                <a:t>x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2737648" y="909527"/>
              <a:ext cx="28991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80"/>
            <p:cNvSpPr txBox="1"/>
            <p:nvPr/>
          </p:nvSpPr>
          <p:spPr>
            <a:xfrm>
              <a:off x="2976423" y="772864"/>
              <a:ext cx="111726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new data: x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4" name="Text Box 282"/>
            <p:cNvSpPr txBox="1"/>
            <p:nvPr/>
          </p:nvSpPr>
          <p:spPr>
            <a:xfrm>
              <a:off x="3472836" y="145902"/>
              <a:ext cx="1043488" cy="4693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Initial data:</a:t>
              </a:r>
              <a:endParaRPr lang="en-US" sz="2000" dirty="0">
                <a:effectLst/>
                <a:ea typeface="SimSu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{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a,b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,…,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h,i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}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3327153" y="352912"/>
              <a:ext cx="1967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69732" y="212493"/>
              <a:ext cx="1113612" cy="580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Text Box 285"/>
            <p:cNvSpPr txBox="1"/>
            <p:nvPr/>
          </p:nvSpPr>
          <p:spPr>
            <a:xfrm>
              <a:off x="4358395" y="8"/>
              <a:ext cx="669484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effectLst/>
                  <a:latin typeface="Times New Roman"/>
                  <a:ea typeface="SimSun"/>
                  <a:cs typeface="Times New Roman"/>
                </a:rPr>
                <a:t>Legend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5531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A309-544E-45C4-90CB-E18E0FFE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415C-3FBD-4A5B-AE9A-1406E2F35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Hierarchical index</a:t>
            </a:r>
          </a:p>
          <a:p>
            <a:r>
              <a:rPr lang="en-US" sz="2000" dirty="0"/>
              <a:t>Partition boundaries depend only on parent’s boundaries and not data</a:t>
            </a:r>
          </a:p>
          <a:p>
            <a:pPr lvl="1"/>
            <a:r>
              <a:rPr lang="en-US" sz="1800" dirty="0"/>
              <a:t>space-partitioning index</a:t>
            </a:r>
            <a:br>
              <a:rPr lang="en-US" sz="1800" dirty="0"/>
            </a:br>
            <a:r>
              <a:rPr lang="en-US" sz="1800" dirty="0"/>
              <a:t>vs. data-partitioning index</a:t>
            </a:r>
          </a:p>
          <a:p>
            <a:r>
              <a:rPr lang="en-US" sz="2000" dirty="0"/>
              <a:t>More efficient in dynamic insertions</a:t>
            </a:r>
          </a:p>
          <a:p>
            <a:r>
              <a:rPr lang="en-US" sz="2000" dirty="0"/>
              <a:t>Memory-friendly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0A1A9-4668-4F2E-B280-8DB1BA41DA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0083" y="2537827"/>
            <a:ext cx="560911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12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A309-544E-45C4-90CB-E18E0FFE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415C-3FBD-4A5B-AE9A-1406E2F35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Can be seen as a multi-level </a:t>
            </a:r>
            <a:br>
              <a:rPr lang="en-US" sz="2000" dirty="0"/>
            </a:br>
            <a:r>
              <a:rPr lang="en-US" sz="2000" dirty="0"/>
              <a:t>grid structure</a:t>
            </a:r>
          </a:p>
          <a:p>
            <a:r>
              <a:rPr lang="en-US" sz="2000" dirty="0"/>
              <a:t>Different types:</a:t>
            </a:r>
          </a:p>
          <a:p>
            <a:pPr lvl="1"/>
            <a:r>
              <a:rPr lang="en-US" sz="1600" dirty="0"/>
              <a:t>Complete quadtree vs. </a:t>
            </a:r>
            <a:br>
              <a:rPr lang="en-US" sz="1600" dirty="0"/>
            </a:br>
            <a:r>
              <a:rPr lang="en-US" sz="1600" dirty="0"/>
              <a:t>partial quadtree</a:t>
            </a:r>
          </a:p>
          <a:p>
            <a:pPr lvl="1"/>
            <a:r>
              <a:rPr lang="en-US" sz="1600" dirty="0"/>
              <a:t>Region, point, point-region, edge, </a:t>
            </a:r>
            <a:br>
              <a:rPr lang="en-US" sz="1600" dirty="0"/>
            </a:br>
            <a:r>
              <a:rPr lang="en-US" sz="1600" dirty="0"/>
              <a:t>and polygon quad tree.</a:t>
            </a:r>
          </a:p>
          <a:p>
            <a:r>
              <a:rPr lang="en-US" sz="2000" dirty="0"/>
              <a:t>Used in raster and vector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1B292-2C09-4E07-A571-6D12F603B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17" y="1398491"/>
            <a:ext cx="4690405" cy="47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95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990F63-33D7-45E2-9030-033C8143D595}"/>
              </a:ext>
            </a:extLst>
          </p:cNvPr>
          <p:cNvSpPr txBox="1">
            <a:spLocks/>
          </p:cNvSpPr>
          <p:nvPr/>
        </p:nvSpPr>
        <p:spPr>
          <a:xfrm>
            <a:off x="7086600" y="6215745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42B419-6C65-4055-A89C-4651BAC4F9AD}" type="slidenum">
              <a:rPr lang="en-US" altLang="en-US" smtClean="0"/>
              <a:pPr/>
              <a:t>78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7C11CBF-9084-4BA2-A03E-B345080C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62919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004FEB1-3FF4-460A-981C-6FE2AE21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8382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BD7FB8A-D64C-41ED-A5D3-A11DBC9D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1865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FB886E84-0DB0-4FF6-901E-F6C36CE1C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3789" y="149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BA89BC38-5761-4A1F-B55A-229034778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4158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8137D6A0-CE65-4D76-BF4B-24BEA1767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412659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70801AB8-ACB0-42A4-8AAB-C4C3E3FD7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3775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06E8A069-499C-459D-AEA6-7E7691D62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4445" y="1404261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8CDF3082-6B04-4645-8186-39B2F1E0F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3151" y="2709669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72D81F77-38EF-464A-B3C9-2CF5072E3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151" y="29872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6580965A-17A2-4DAB-8E59-E98DFC7EE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17199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5CBF507-0656-4AFC-BC41-64AC0DCA1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4359" y="5352726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AA933573-03BC-4F24-9D5E-DD2395BB5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5453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B9B86908-592E-4BE3-8E15-653ED0B8FB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691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57863DDF-6D3A-40AE-9741-1B46FA8E86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061" y="530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84750AF1-F48B-4024-ACE6-AB9784242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5950" y="19078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BE8BB4D4-CBAE-405C-B187-54B93461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4100" y="21272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2D2F0D82-4253-42D1-8880-4C1BA26C9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841" y="434524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6E0E4F80-0CBE-4BF9-83B3-84F43656C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21011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591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990F63-33D7-45E2-9030-033C8143D595}"/>
              </a:ext>
            </a:extLst>
          </p:cNvPr>
          <p:cNvSpPr txBox="1">
            <a:spLocks/>
          </p:cNvSpPr>
          <p:nvPr/>
        </p:nvSpPr>
        <p:spPr>
          <a:xfrm>
            <a:off x="7086600" y="6215745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42B419-6C65-4055-A89C-4651BAC4F9AD}" type="slidenum">
              <a:rPr lang="en-US" altLang="en-US" smtClean="0"/>
              <a:pPr/>
              <a:t>79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7C11CBF-9084-4BA2-A03E-B345080C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62919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004FEB1-3FF4-460A-981C-6FE2AE21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8382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BD7FB8A-D64C-41ED-A5D3-A11DBC9D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1865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FB886E84-0DB0-4FF6-901E-F6C36CE1C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3789" y="149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BA89BC38-5761-4A1F-B55A-229034778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4158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8137D6A0-CE65-4D76-BF4B-24BEA1767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412659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70801AB8-ACB0-42A4-8AAB-C4C3E3FD7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3775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06E8A069-499C-459D-AEA6-7E7691D62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4445" y="1404261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8CDF3082-6B04-4645-8186-39B2F1E0F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3151" y="2709669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72D81F77-38EF-464A-B3C9-2CF5072E3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151" y="29872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6580965A-17A2-4DAB-8E59-E98DFC7EE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17199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5CBF507-0656-4AFC-BC41-64AC0DCA1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4359" y="5352726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AA933573-03BC-4F24-9D5E-DD2395BB5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5453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B9B86908-592E-4BE3-8E15-653ED0B8FB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691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57863DDF-6D3A-40AE-9741-1B46FA8E86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061" y="530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EDF03E25-2236-43A9-8B71-756FAADD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357B2E5D-7B23-4A52-96E4-5E38964F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86F55A73-3B0C-442E-A799-EEC5DA36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22B6D66B-BF82-4A71-A8B7-EC2CF53C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84750AF1-F48B-4024-ACE6-AB9784242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5950" y="19078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BE8BB4D4-CBAE-405C-B187-54B93461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4100" y="21272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2D2F0D82-4253-42D1-8880-4C1BA26C9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841" y="434524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6E0E4F80-0CBE-4BF9-83B3-84F43656C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21011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Motivational Query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593982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Input: </a:t>
            </a:r>
            <a:r>
              <a:rPr lang="en-US" altLang="en-US" sz="2000" dirty="0">
                <a:latin typeface="Microsoft Sans Serif"/>
                <a:cs typeface="Microsoft Sans Serif"/>
              </a:rPr>
              <a:t>Given my location L, and 100 millions spatial facilities</a:t>
            </a:r>
            <a:br>
              <a:rPr lang="en-US" altLang="en-US" sz="2000" dirty="0">
                <a:latin typeface="Microsoft Sans Serif"/>
                <a:cs typeface="Microsoft Sans Serif"/>
              </a:rPr>
            </a:br>
            <a:r>
              <a:rPr lang="en-US" altLang="en-US" sz="2400" dirty="0">
                <a:latin typeface="Microsoft Sans Serif"/>
                <a:cs typeface="Microsoft Sans Serif"/>
              </a:rPr>
              <a:t>Output:</a:t>
            </a:r>
            <a:r>
              <a:rPr lang="en-US" altLang="en-US" sz="2000" dirty="0">
                <a:latin typeface="Microsoft Sans Serif"/>
                <a:cs typeface="Microsoft Sans Serif"/>
              </a:rPr>
              <a:t> Find the nearest 3 facilities to my location L</a:t>
            </a:r>
          </a:p>
          <a:p>
            <a:pPr marL="342900" lvl="1" indent="-342900">
              <a:buFontTx/>
              <a:buChar char="•"/>
            </a:pPr>
            <a:endParaRPr lang="en-US" altLang="en-US" sz="1000" b="1" u="sng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models examples: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One way: </a:t>
            </a:r>
            <a:br>
              <a:rPr lang="en-US" altLang="en-US" sz="1900" dirty="0">
                <a:latin typeface="Microsoft Sans Serif"/>
                <a:cs typeface="Microsoft Sans Serif"/>
              </a:rPr>
            </a:br>
            <a:r>
              <a:rPr lang="en-US" altLang="en-US" sz="1900" dirty="0">
                <a:latin typeface="Microsoft Sans Serif"/>
                <a:cs typeface="Microsoft Sans Serif"/>
              </a:rPr>
              <a:t>store all objects in one file in random order, then scan all objects to get the nearest 3 objects to 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9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Another way:</a:t>
            </a:r>
            <a:br>
              <a:rPr lang="en-US" altLang="en-US" sz="1900" dirty="0">
                <a:latin typeface="Microsoft Sans Serif"/>
                <a:cs typeface="Microsoft Sans Serif"/>
              </a:rPr>
            </a:br>
            <a:r>
              <a:rPr lang="en-US" altLang="en-US" sz="1900" dirty="0">
                <a:latin typeface="Microsoft Sans Serif"/>
                <a:cs typeface="Microsoft Sans Serif"/>
              </a:rPr>
              <a:t>store multiple files, each file contains portion of data, then locate files relevant to L to retrieve objects</a:t>
            </a: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781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990F63-33D7-45E2-9030-033C8143D595}"/>
              </a:ext>
            </a:extLst>
          </p:cNvPr>
          <p:cNvSpPr txBox="1">
            <a:spLocks/>
          </p:cNvSpPr>
          <p:nvPr/>
        </p:nvSpPr>
        <p:spPr>
          <a:xfrm>
            <a:off x="7086600" y="6215745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42B419-6C65-4055-A89C-4651BAC4F9AD}" type="slidenum">
              <a:rPr lang="en-US" altLang="en-US" smtClean="0"/>
              <a:pPr/>
              <a:t>80</a:t>
            </a:fld>
            <a:endParaRPr lang="en-US" alt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A5DCAE4-829C-4C59-9F9D-98666B190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2481945"/>
            <a:ext cx="20828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A412B9D-AFF9-49B2-A06E-B46F8DBA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481945"/>
            <a:ext cx="21336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7C11CBF-9084-4BA2-A03E-B345080C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62919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004FEB1-3FF4-460A-981C-6FE2AE21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8382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BD7FB8A-D64C-41ED-A5D3-A11DBC9D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1865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FB886E84-0DB0-4FF6-901E-F6C36CE1C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3789" y="149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BA89BC38-5761-4A1F-B55A-229034778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4158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8137D6A0-CE65-4D76-BF4B-24BEA1767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412659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70801AB8-ACB0-42A4-8AAB-C4C3E3FD7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3775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06E8A069-499C-459D-AEA6-7E7691D62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4445" y="1404261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8CDF3082-6B04-4645-8186-39B2F1E0F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3151" y="2709669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72D81F77-38EF-464A-B3C9-2CF5072E3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151" y="29872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6580965A-17A2-4DAB-8E59-E98DFC7EE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17199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5CBF507-0656-4AFC-BC41-64AC0DCA1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4359" y="5352726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AA933573-03BC-4F24-9D5E-DD2395BB5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5453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B9B86908-592E-4BE3-8E15-653ED0B8FB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691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57863DDF-6D3A-40AE-9741-1B46FA8E86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061" y="530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EDF03E25-2236-43A9-8B71-756FAADD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357B2E5D-7B23-4A52-96E4-5E38964F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86F55A73-3B0C-442E-A799-EEC5DA36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22B6D66B-BF82-4A71-A8B7-EC2CF53C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0BFE8EE1-27D9-41E3-AF2C-F01992D5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21336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5A2CA875-B27D-4D82-A32F-332410689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186545"/>
            <a:ext cx="20637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2E07ED49-9EA5-4953-8218-DF2928A1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481945"/>
            <a:ext cx="20637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0F9FA190-DE18-44E7-AED5-CA799234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28931F57-625C-4AD8-9D1A-F9A4FFC5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819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EF12439E-D094-4CD7-A805-A1E27D9FC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1186545"/>
            <a:ext cx="2082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84750AF1-F48B-4024-ACE6-AB9784242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5950" y="19078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915AD245-F8C3-4910-A248-26282896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5072745"/>
            <a:ext cx="20828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92AA64E1-27DE-4DE9-A894-31AEAC78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D490B9FF-6174-4CF0-B6F9-0C92E919C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727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9E9D0C29-4768-4F99-A021-BE5B9DAD8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3777345"/>
            <a:ext cx="2082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F8B8F5A5-3AF7-404B-A40B-62559D4D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72745"/>
            <a:ext cx="20574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67836D3C-5E2F-4273-A812-9420EBA54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37773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72A4E733-17C4-4652-AD0D-2F86E9904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0727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66D7F36C-2813-420D-8E8B-F626E664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77345"/>
            <a:ext cx="20574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BE8BB4D4-CBAE-405C-B187-54B93461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4100" y="21272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2D2F0D82-4253-42D1-8880-4C1BA26C9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841" y="434524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6E0E4F80-0CBE-4BF9-83B3-84F43656C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21011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4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990F63-33D7-45E2-9030-033C8143D595}"/>
              </a:ext>
            </a:extLst>
          </p:cNvPr>
          <p:cNvSpPr txBox="1">
            <a:spLocks/>
          </p:cNvSpPr>
          <p:nvPr/>
        </p:nvSpPr>
        <p:spPr>
          <a:xfrm>
            <a:off x="7086600" y="6215745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42B419-6C65-4055-A89C-4651BAC4F9AD}" type="slidenum">
              <a:rPr lang="en-US" altLang="en-US" smtClean="0"/>
              <a:pPr/>
              <a:t>81</a:t>
            </a:fld>
            <a:endParaRPr lang="en-US" alt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A5DCAE4-829C-4C59-9F9D-98666B190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2481945"/>
            <a:ext cx="20828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A412B9D-AFF9-49B2-A06E-B46F8DBA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481945"/>
            <a:ext cx="21336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7C11CBF-9084-4BA2-A03E-B345080C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62919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004FEB1-3FF4-460A-981C-6FE2AE21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8382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BD7FB8A-D64C-41ED-A5D3-A11DBC9D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1865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FB886E84-0DB0-4FF6-901E-F6C36CE1C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3789" y="149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BA89BC38-5761-4A1F-B55A-229034778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4158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8137D6A0-CE65-4D76-BF4B-24BEA1767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412659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70801AB8-ACB0-42A4-8AAB-C4C3E3FD7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3775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06E8A069-499C-459D-AEA6-7E7691D62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4445" y="1404261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8CDF3082-6B04-4645-8186-39B2F1E0F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3151" y="2709669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72D81F77-38EF-464A-B3C9-2CF5072E3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151" y="29872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6580965A-17A2-4DAB-8E59-E98DFC7EE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17199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5CBF507-0656-4AFC-BC41-64AC0DCA1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4359" y="5352726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AA933573-03BC-4F24-9D5E-DD2395BB5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5453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B9B86908-592E-4BE3-8E15-653ED0B8FB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691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57863DDF-6D3A-40AE-9741-1B46FA8E86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061" y="530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EDF03E25-2236-43A9-8B71-756FAADD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357B2E5D-7B23-4A52-96E4-5E38964F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86F55A73-3B0C-442E-A799-EEC5DA36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22B6D66B-BF82-4A71-A8B7-EC2CF53C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0BFE8EE1-27D9-41E3-AF2C-F01992D5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21336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5A2CA875-B27D-4D82-A32F-332410689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186545"/>
            <a:ext cx="20637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2E07ED49-9EA5-4953-8218-DF2928A1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481945"/>
            <a:ext cx="20637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0F9FA190-DE18-44E7-AED5-CA799234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28931F57-625C-4AD8-9D1A-F9A4FFC5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819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EF12439E-D094-4CD7-A805-A1E27D9FC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1186545"/>
            <a:ext cx="2082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84750AF1-F48B-4024-ACE6-AB9784242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5950" y="19078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2" name="Rectangle 31">
            <a:extLst>
              <a:ext uri="{FF2B5EF4-FFF2-40B4-BE49-F238E27FC236}">
                <a16:creationId xmlns:a16="http://schemas.microsoft.com/office/drawing/2014/main" id="{4E56AD39-F86B-41C2-9BB6-628B6724D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186545"/>
            <a:ext cx="1033463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32">
            <a:extLst>
              <a:ext uri="{FF2B5EF4-FFF2-40B4-BE49-F238E27FC236}">
                <a16:creationId xmlns:a16="http://schemas.microsoft.com/office/drawing/2014/main" id="{9185E0C6-E47F-48A2-B5AE-C2BCFFC91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832658"/>
            <a:ext cx="1033463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DC2092F7-9410-4655-A4C3-6E7B4956A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1186545"/>
            <a:ext cx="1016000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B383B58F-5CC8-4C5E-899F-862B5455C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1832658"/>
            <a:ext cx="1016000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915AD245-F8C3-4910-A248-26282896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5072745"/>
            <a:ext cx="20828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92AA64E1-27DE-4DE9-A894-31AEAC78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D490B9FF-6174-4CF0-B6F9-0C92E919C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727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9E9D0C29-4768-4F99-A021-BE5B9DAD8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3777345"/>
            <a:ext cx="2082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F8B8F5A5-3AF7-404B-A40B-62559D4D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72745"/>
            <a:ext cx="20574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67836D3C-5E2F-4273-A812-9420EBA54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37773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72A4E733-17C4-4652-AD0D-2F86E9904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0727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66D7F36C-2813-420D-8E8B-F626E664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77345"/>
            <a:ext cx="20574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BE8BB4D4-CBAE-405C-B187-54B93461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4100" y="21272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2D2F0D82-4253-42D1-8880-4C1BA26C9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841" y="434524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6E0E4F80-0CBE-4BF9-83B3-84F43656C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21011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929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E31DE0C-B2E2-4D7F-ADAC-038187C5F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8015891E-0D2F-47AD-85CC-C375635A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58291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C50F1022-D0A5-4575-8D52-D99C3DED8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77491"/>
            <a:ext cx="1219200" cy="12192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F284532D-716D-41AE-8D61-6BD59826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58291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4913E223-2B84-4F0A-B008-257970B0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77491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Rectangle 11">
            <a:extLst>
              <a:ext uri="{FF2B5EF4-FFF2-40B4-BE49-F238E27FC236}">
                <a16:creationId xmlns:a16="http://schemas.microsoft.com/office/drawing/2014/main" id="{D7E2464B-AFEA-40DC-AECC-F0CD88E79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58291"/>
            <a:ext cx="1219200" cy="12192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27">
            <a:extLst>
              <a:ext uri="{FF2B5EF4-FFF2-40B4-BE49-F238E27FC236}">
                <a16:creationId xmlns:a16="http://schemas.microsoft.com/office/drawing/2014/main" id="{9308F2DB-D4E2-4B9D-A767-966BFAD8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60041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Rectangle 28">
            <a:extLst>
              <a:ext uri="{FF2B5EF4-FFF2-40B4-BE49-F238E27FC236}">
                <a16:creationId xmlns:a16="http://schemas.microsoft.com/office/drawing/2014/main" id="{5262A183-F3D7-4B82-BC41-1790811A9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75854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Text Box 29">
            <a:extLst>
              <a:ext uri="{FF2B5EF4-FFF2-40B4-BE49-F238E27FC236}">
                <a16:creationId xmlns:a16="http://schemas.microsoft.com/office/drawing/2014/main" id="{0083B0B0-ADF7-4238-A912-D5E2D8F5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71154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2300" name="Text Box 30">
            <a:extLst>
              <a:ext uri="{FF2B5EF4-FFF2-40B4-BE49-F238E27FC236}">
                <a16:creationId xmlns:a16="http://schemas.microsoft.com/office/drawing/2014/main" id="{921DCD04-E357-417C-A486-35C3CFB0F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59979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15450546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2A32A5E-7B39-4FEA-8A82-C46C6094F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46FB3D3-88CA-47F7-8512-41F5DBB5F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C9BFBC9C-C786-45CF-916C-65B458C9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63193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21">
            <a:extLst>
              <a:ext uri="{FF2B5EF4-FFF2-40B4-BE49-F238E27FC236}">
                <a16:creationId xmlns:a16="http://schemas.microsoft.com/office/drawing/2014/main" id="{A40B095F-0F63-474C-A06D-5B40F6FA3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823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Rectangle 37">
            <a:extLst>
              <a:ext uri="{FF2B5EF4-FFF2-40B4-BE49-F238E27FC236}">
                <a16:creationId xmlns:a16="http://schemas.microsoft.com/office/drawing/2014/main" id="{C49A8708-C0B2-4DCD-A403-1352AE58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63193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Rectangle 38">
            <a:extLst>
              <a:ext uri="{FF2B5EF4-FFF2-40B4-BE49-F238E27FC236}">
                <a16:creationId xmlns:a16="http://schemas.microsoft.com/office/drawing/2014/main" id="{A2956685-FF95-4860-BA11-BF2C3428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82393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Rectangle 39">
            <a:extLst>
              <a:ext uri="{FF2B5EF4-FFF2-40B4-BE49-F238E27FC236}">
                <a16:creationId xmlns:a16="http://schemas.microsoft.com/office/drawing/2014/main" id="{8D70C21C-7930-4438-843B-4030FD18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823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Rectangle 40">
            <a:extLst>
              <a:ext uri="{FF2B5EF4-FFF2-40B4-BE49-F238E27FC236}">
                <a16:creationId xmlns:a16="http://schemas.microsoft.com/office/drawing/2014/main" id="{7ECB8F43-9AF9-4E82-9AFC-DE106538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5919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Rectangle 41">
            <a:extLst>
              <a:ext uri="{FF2B5EF4-FFF2-40B4-BE49-F238E27FC236}">
                <a16:creationId xmlns:a16="http://schemas.microsoft.com/office/drawing/2014/main" id="{11654931-A530-4B94-AFA9-C74AC519C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5919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Rectangle 42">
            <a:extLst>
              <a:ext uri="{FF2B5EF4-FFF2-40B4-BE49-F238E27FC236}">
                <a16:creationId xmlns:a16="http://schemas.microsoft.com/office/drawing/2014/main" id="{9A1B313F-640F-4C3C-9C62-FA97C5CE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631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Rectangle 43">
            <a:extLst>
              <a:ext uri="{FF2B5EF4-FFF2-40B4-BE49-F238E27FC236}">
                <a16:creationId xmlns:a16="http://schemas.microsoft.com/office/drawing/2014/main" id="{AADD84BE-C425-4C38-95E9-A2EF01B4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631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Rectangle 44">
            <a:extLst>
              <a:ext uri="{FF2B5EF4-FFF2-40B4-BE49-F238E27FC236}">
                <a16:creationId xmlns:a16="http://schemas.microsoft.com/office/drawing/2014/main" id="{4AAFEA53-26FD-4841-A646-4281384BB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727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6" name="Rectangle 45">
            <a:extLst>
              <a:ext uri="{FF2B5EF4-FFF2-40B4-BE49-F238E27FC236}">
                <a16:creationId xmlns:a16="http://schemas.microsoft.com/office/drawing/2014/main" id="{CDEBF672-4D10-4F33-AA75-E24B9A62C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727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7" name="Rectangle 60">
            <a:extLst>
              <a:ext uri="{FF2B5EF4-FFF2-40B4-BE49-F238E27FC236}">
                <a16:creationId xmlns:a16="http://schemas.microsoft.com/office/drawing/2014/main" id="{ADB0622F-E36B-4D8D-A97E-CD64F5F95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64943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8" name="Rectangle 61">
            <a:extLst>
              <a:ext uri="{FF2B5EF4-FFF2-40B4-BE49-F238E27FC236}">
                <a16:creationId xmlns:a16="http://schemas.microsoft.com/office/drawing/2014/main" id="{3CDC1FB5-F07C-4CA5-95FD-89A0F7C43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8075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9" name="Text Box 62">
            <a:extLst>
              <a:ext uri="{FF2B5EF4-FFF2-40B4-BE49-F238E27FC236}">
                <a16:creationId xmlns:a16="http://schemas.microsoft.com/office/drawing/2014/main" id="{D653F183-805F-4610-A13A-9F8FAED6A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76056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3330" name="Text Box 63">
            <a:extLst>
              <a:ext uri="{FF2B5EF4-FFF2-40B4-BE49-F238E27FC236}">
                <a16:creationId xmlns:a16="http://schemas.microsoft.com/office/drawing/2014/main" id="{55A5E582-A454-43E9-A07F-8E0D661BC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64881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30154879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3EA27F7-89F1-4668-866C-B042A6003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B4AAEC2-8182-43C8-9A6E-49E0BC211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074ED983-06B1-4DD4-8B0A-D74794804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72976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86">
            <a:extLst>
              <a:ext uri="{FF2B5EF4-FFF2-40B4-BE49-F238E27FC236}">
                <a16:creationId xmlns:a16="http://schemas.microsoft.com/office/drawing/2014/main" id="{B4E66F2F-A789-4BF3-858E-327F29ACC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Rectangle 87">
            <a:extLst>
              <a:ext uri="{FF2B5EF4-FFF2-40B4-BE49-F238E27FC236}">
                <a16:creationId xmlns:a16="http://schemas.microsoft.com/office/drawing/2014/main" id="{77A81899-8BC0-4187-B209-BDB328DDC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Rectangle 88">
            <a:extLst>
              <a:ext uri="{FF2B5EF4-FFF2-40B4-BE49-F238E27FC236}">
                <a16:creationId xmlns:a16="http://schemas.microsoft.com/office/drawing/2014/main" id="{C032D341-0928-4B1C-B604-B1EEA6ACF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77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Rectangle 89">
            <a:extLst>
              <a:ext uri="{FF2B5EF4-FFF2-40B4-BE49-F238E27FC236}">
                <a16:creationId xmlns:a16="http://schemas.microsoft.com/office/drawing/2014/main" id="{31BD94AD-18B6-4A6D-A624-4DBF599B4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77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Rectangle 90">
            <a:extLst>
              <a:ext uri="{FF2B5EF4-FFF2-40B4-BE49-F238E27FC236}">
                <a16:creationId xmlns:a16="http://schemas.microsoft.com/office/drawing/2014/main" id="{E2283937-D8F3-4618-8AB8-B2FDDD7C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Rectangle 91">
            <a:extLst>
              <a:ext uri="{FF2B5EF4-FFF2-40B4-BE49-F238E27FC236}">
                <a16:creationId xmlns:a16="http://schemas.microsoft.com/office/drawing/2014/main" id="{893C631A-2ACC-4486-B39A-95BA80DBE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Rectangle 92">
            <a:extLst>
              <a:ext uri="{FF2B5EF4-FFF2-40B4-BE49-F238E27FC236}">
                <a16:creationId xmlns:a16="http://schemas.microsoft.com/office/drawing/2014/main" id="{C0C88E98-1D6F-472A-B02E-2772BF5EF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77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Rectangle 93">
            <a:extLst>
              <a:ext uri="{FF2B5EF4-FFF2-40B4-BE49-F238E27FC236}">
                <a16:creationId xmlns:a16="http://schemas.microsoft.com/office/drawing/2014/main" id="{5D789D24-FE8F-46DA-8C12-82E36DBA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77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9" name="Rectangle 94">
            <a:extLst>
              <a:ext uri="{FF2B5EF4-FFF2-40B4-BE49-F238E27FC236}">
                <a16:creationId xmlns:a16="http://schemas.microsoft.com/office/drawing/2014/main" id="{B0FBAD3B-E5B5-4D2E-9964-323C5D1E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82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Rectangle 95">
            <a:extLst>
              <a:ext uri="{FF2B5EF4-FFF2-40B4-BE49-F238E27FC236}">
                <a16:creationId xmlns:a16="http://schemas.microsoft.com/office/drawing/2014/main" id="{9C3C051E-9ABA-4702-BEB1-EDC2CDEA3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3825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Rectangle 96">
            <a:extLst>
              <a:ext uri="{FF2B5EF4-FFF2-40B4-BE49-F238E27FC236}">
                <a16:creationId xmlns:a16="http://schemas.microsoft.com/office/drawing/2014/main" id="{75EFE43E-8362-4238-B0F1-58A9E97F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2" name="Rectangle 97">
            <a:extLst>
              <a:ext uri="{FF2B5EF4-FFF2-40B4-BE49-F238E27FC236}">
                <a16:creationId xmlns:a16="http://schemas.microsoft.com/office/drawing/2014/main" id="{E1AC7880-FB72-471D-9D73-7FB1573FF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3" name="Rectangle 98">
            <a:extLst>
              <a:ext uri="{FF2B5EF4-FFF2-40B4-BE49-F238E27FC236}">
                <a16:creationId xmlns:a16="http://schemas.microsoft.com/office/drawing/2014/main" id="{23DBBB9D-5A42-4643-BB5C-75D6D5C5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825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4" name="Rectangle 99">
            <a:extLst>
              <a:ext uri="{FF2B5EF4-FFF2-40B4-BE49-F238E27FC236}">
                <a16:creationId xmlns:a16="http://schemas.microsoft.com/office/drawing/2014/main" id="{94641525-0DAC-401E-90D6-7F74234AE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382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5" name="Rectangle 100">
            <a:extLst>
              <a:ext uri="{FF2B5EF4-FFF2-40B4-BE49-F238E27FC236}">
                <a16:creationId xmlns:a16="http://schemas.microsoft.com/office/drawing/2014/main" id="{1EC860A5-BA28-4C1D-912E-15FE7604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6" name="Rectangle 101">
            <a:extLst>
              <a:ext uri="{FF2B5EF4-FFF2-40B4-BE49-F238E27FC236}">
                <a16:creationId xmlns:a16="http://schemas.microsoft.com/office/drawing/2014/main" id="{B11CD4D8-4CA7-4E41-9E35-0DB0EA647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7" name="Rectangle 102">
            <a:extLst>
              <a:ext uri="{FF2B5EF4-FFF2-40B4-BE49-F238E27FC236}">
                <a16:creationId xmlns:a16="http://schemas.microsoft.com/office/drawing/2014/main" id="{9C3DAD57-1D1F-42DC-8CC1-6B62B7867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8" name="Rectangle 103">
            <a:extLst>
              <a:ext uri="{FF2B5EF4-FFF2-40B4-BE49-F238E27FC236}">
                <a16:creationId xmlns:a16="http://schemas.microsoft.com/office/drawing/2014/main" id="{4F7488B4-E089-4B25-91FF-0711CFA4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9" name="Rectangle 104">
            <a:extLst>
              <a:ext uri="{FF2B5EF4-FFF2-40B4-BE49-F238E27FC236}">
                <a16:creationId xmlns:a16="http://schemas.microsoft.com/office/drawing/2014/main" id="{C5DCDEA5-2D46-4782-B95B-7A99E4EFE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96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0" name="Rectangle 105">
            <a:extLst>
              <a:ext uri="{FF2B5EF4-FFF2-40B4-BE49-F238E27FC236}">
                <a16:creationId xmlns:a16="http://schemas.microsoft.com/office/drawing/2014/main" id="{A5EA4CB7-9111-4114-B549-A3965ED4E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969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1" name="Rectangle 106">
            <a:extLst>
              <a:ext uri="{FF2B5EF4-FFF2-40B4-BE49-F238E27FC236}">
                <a16:creationId xmlns:a16="http://schemas.microsoft.com/office/drawing/2014/main" id="{EF16BDF5-3BCE-4368-B866-9E8869BB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2" name="Rectangle 107">
            <a:extLst>
              <a:ext uri="{FF2B5EF4-FFF2-40B4-BE49-F238E27FC236}">
                <a16:creationId xmlns:a16="http://schemas.microsoft.com/office/drawing/2014/main" id="{DC6B323B-D18F-4605-9959-D9209C29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3" name="Rectangle 108">
            <a:extLst>
              <a:ext uri="{FF2B5EF4-FFF2-40B4-BE49-F238E27FC236}">
                <a16:creationId xmlns:a16="http://schemas.microsoft.com/office/drawing/2014/main" id="{B8ADF45C-813F-471E-AE36-140A36D4D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969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4" name="Rectangle 109">
            <a:extLst>
              <a:ext uri="{FF2B5EF4-FFF2-40B4-BE49-F238E27FC236}">
                <a16:creationId xmlns:a16="http://schemas.microsoft.com/office/drawing/2014/main" id="{05BC750C-C3D7-45EB-9B6A-437BD9A50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96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5" name="Rectangle 110">
            <a:extLst>
              <a:ext uri="{FF2B5EF4-FFF2-40B4-BE49-F238E27FC236}">
                <a16:creationId xmlns:a16="http://schemas.microsoft.com/office/drawing/2014/main" id="{566946B6-635A-4FC4-86B7-DC5D7EBB7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01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6" name="Rectangle 111">
            <a:extLst>
              <a:ext uri="{FF2B5EF4-FFF2-40B4-BE49-F238E27FC236}">
                <a16:creationId xmlns:a16="http://schemas.microsoft.com/office/drawing/2014/main" id="{600554EA-1ABF-4020-AE69-11BB52E63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601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7" name="Rectangle 112">
            <a:extLst>
              <a:ext uri="{FF2B5EF4-FFF2-40B4-BE49-F238E27FC236}">
                <a16:creationId xmlns:a16="http://schemas.microsoft.com/office/drawing/2014/main" id="{FAC8C0A0-653D-41CB-9BEB-6CF090A09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8" name="Rectangle 113">
            <a:extLst>
              <a:ext uri="{FF2B5EF4-FFF2-40B4-BE49-F238E27FC236}">
                <a16:creationId xmlns:a16="http://schemas.microsoft.com/office/drawing/2014/main" id="{6284820C-0ECA-4A89-B199-FC16B4E1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9" name="Rectangle 114">
            <a:extLst>
              <a:ext uri="{FF2B5EF4-FFF2-40B4-BE49-F238E27FC236}">
                <a16:creationId xmlns:a16="http://schemas.microsoft.com/office/drawing/2014/main" id="{CF1C455A-4F34-49FE-A784-ECABF87FE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01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0" name="Rectangle 115">
            <a:extLst>
              <a:ext uri="{FF2B5EF4-FFF2-40B4-BE49-F238E27FC236}">
                <a16:creationId xmlns:a16="http://schemas.microsoft.com/office/drawing/2014/main" id="{A16C230F-0B0A-44F0-90E1-5495C4B9C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601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1" name="Rectangle 116">
            <a:extLst>
              <a:ext uri="{FF2B5EF4-FFF2-40B4-BE49-F238E27FC236}">
                <a16:creationId xmlns:a16="http://schemas.microsoft.com/office/drawing/2014/main" id="{33B4D1A5-F607-42AF-846C-462D8AA7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2" name="Rectangle 117">
            <a:extLst>
              <a:ext uri="{FF2B5EF4-FFF2-40B4-BE49-F238E27FC236}">
                <a16:creationId xmlns:a16="http://schemas.microsoft.com/office/drawing/2014/main" id="{890B9665-CDDC-4D75-A5AE-F81C0E26E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3" name="Rectangle 134">
            <a:extLst>
              <a:ext uri="{FF2B5EF4-FFF2-40B4-BE49-F238E27FC236}">
                <a16:creationId xmlns:a16="http://schemas.microsoft.com/office/drawing/2014/main" id="{DD49D59D-9366-4053-BE76-160CED1CD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7297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4" name="Rectangle 135">
            <a:extLst>
              <a:ext uri="{FF2B5EF4-FFF2-40B4-BE49-F238E27FC236}">
                <a16:creationId xmlns:a16="http://schemas.microsoft.com/office/drawing/2014/main" id="{A2A801D3-5BB2-44BB-B5A9-E0BE2189F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9217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5" name="Rectangle 150">
            <a:extLst>
              <a:ext uri="{FF2B5EF4-FFF2-40B4-BE49-F238E27FC236}">
                <a16:creationId xmlns:a16="http://schemas.microsoft.com/office/drawing/2014/main" id="{6CC173B8-77B8-4367-9CA0-8DA85AF33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7472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6" name="Rectangle 151">
            <a:extLst>
              <a:ext uri="{FF2B5EF4-FFF2-40B4-BE49-F238E27FC236}">
                <a16:creationId xmlns:a16="http://schemas.microsoft.com/office/drawing/2014/main" id="{129AF277-E1D2-4EE2-AA7C-5001D650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90539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7" name="Text Box 152">
            <a:extLst>
              <a:ext uri="{FF2B5EF4-FFF2-40B4-BE49-F238E27FC236}">
                <a16:creationId xmlns:a16="http://schemas.microsoft.com/office/drawing/2014/main" id="{240932C0-4993-497C-B01F-08AD9A13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85839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4378" name="Text Box 153">
            <a:extLst>
              <a:ext uri="{FF2B5EF4-FFF2-40B4-BE49-F238E27FC236}">
                <a16:creationId xmlns:a16="http://schemas.microsoft.com/office/drawing/2014/main" id="{45387EB6-8B2E-424F-9E26-EBAA028E8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74664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35009428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6D20F2B-AF09-442E-8A76-FFA3B4CF8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B5B2FB0-51A3-4890-882C-7BE218BE2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AC2A13F3-CFE1-49AC-B705-385997956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77866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21">
            <a:extLst>
              <a:ext uri="{FF2B5EF4-FFF2-40B4-BE49-F238E27FC236}">
                <a16:creationId xmlns:a16="http://schemas.microsoft.com/office/drawing/2014/main" id="{C73AE36E-EEDE-4EE0-876F-5302EAC6F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Rectangle 37">
            <a:extLst>
              <a:ext uri="{FF2B5EF4-FFF2-40B4-BE49-F238E27FC236}">
                <a16:creationId xmlns:a16="http://schemas.microsoft.com/office/drawing/2014/main" id="{775DAE8D-328C-4970-8D55-C636E839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7786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Rectangle 38">
            <a:extLst>
              <a:ext uri="{FF2B5EF4-FFF2-40B4-BE49-F238E27FC236}">
                <a16:creationId xmlns:a16="http://schemas.microsoft.com/office/drawing/2014/main" id="{ADB839FD-3C45-4974-9C6A-700270A3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9706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Rectangle 43">
            <a:extLst>
              <a:ext uri="{FF2B5EF4-FFF2-40B4-BE49-F238E27FC236}">
                <a16:creationId xmlns:a16="http://schemas.microsoft.com/office/drawing/2014/main" id="{A123EE27-FBC0-4B2C-A2D5-EB6CAB1B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Rectangle 44">
            <a:extLst>
              <a:ext uri="{FF2B5EF4-FFF2-40B4-BE49-F238E27FC236}">
                <a16:creationId xmlns:a16="http://schemas.microsoft.com/office/drawing/2014/main" id="{A7FF25E3-E150-4345-8E91-6812495C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Rectangle 45">
            <a:extLst>
              <a:ext uri="{FF2B5EF4-FFF2-40B4-BE49-F238E27FC236}">
                <a16:creationId xmlns:a16="http://schemas.microsoft.com/office/drawing/2014/main" id="{524C6B98-92C8-4C36-B781-0FAEE443A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Rectangle 46">
            <a:extLst>
              <a:ext uri="{FF2B5EF4-FFF2-40B4-BE49-F238E27FC236}">
                <a16:creationId xmlns:a16="http://schemas.microsoft.com/office/drawing/2014/main" id="{1E651C9E-8536-4709-93F2-B377DB02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Rectangle 47">
            <a:extLst>
              <a:ext uri="{FF2B5EF4-FFF2-40B4-BE49-F238E27FC236}">
                <a16:creationId xmlns:a16="http://schemas.microsoft.com/office/drawing/2014/main" id="{309600C7-C1A4-40D7-95FC-17C261D64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Rectangle 48">
            <a:extLst>
              <a:ext uri="{FF2B5EF4-FFF2-40B4-BE49-F238E27FC236}">
                <a16:creationId xmlns:a16="http://schemas.microsoft.com/office/drawing/2014/main" id="{69FC848C-A5FD-443F-8056-5BD81CC1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4" name="Rectangle 49">
            <a:extLst>
              <a:ext uri="{FF2B5EF4-FFF2-40B4-BE49-F238E27FC236}">
                <a16:creationId xmlns:a16="http://schemas.microsoft.com/office/drawing/2014/main" id="{9FE2C188-2C45-44D1-9819-067BDDE1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5" name="Rectangle 50">
            <a:extLst>
              <a:ext uri="{FF2B5EF4-FFF2-40B4-BE49-F238E27FC236}">
                <a16:creationId xmlns:a16="http://schemas.microsoft.com/office/drawing/2014/main" id="{244FADC0-E62E-4656-BA89-D7AAB3F21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6" name="Rectangle 51">
            <a:extLst>
              <a:ext uri="{FF2B5EF4-FFF2-40B4-BE49-F238E27FC236}">
                <a16:creationId xmlns:a16="http://schemas.microsoft.com/office/drawing/2014/main" id="{9ECA6F46-8641-4EA5-925A-0D43B869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7" name="Rectangle 52">
            <a:extLst>
              <a:ext uri="{FF2B5EF4-FFF2-40B4-BE49-F238E27FC236}">
                <a16:creationId xmlns:a16="http://schemas.microsoft.com/office/drawing/2014/main" id="{98AA5B94-26A0-46F3-A637-2381B00E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8" name="Rectangle 53">
            <a:extLst>
              <a:ext uri="{FF2B5EF4-FFF2-40B4-BE49-F238E27FC236}">
                <a16:creationId xmlns:a16="http://schemas.microsoft.com/office/drawing/2014/main" id="{9EE00C74-19A4-4A6F-AFB1-749D1061E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9" name="Rectangle 54">
            <a:extLst>
              <a:ext uri="{FF2B5EF4-FFF2-40B4-BE49-F238E27FC236}">
                <a16:creationId xmlns:a16="http://schemas.microsoft.com/office/drawing/2014/main" id="{05072532-0984-43B4-8F8D-91E023BA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0" name="Rectangle 55">
            <a:extLst>
              <a:ext uri="{FF2B5EF4-FFF2-40B4-BE49-F238E27FC236}">
                <a16:creationId xmlns:a16="http://schemas.microsoft.com/office/drawing/2014/main" id="{A0D150C0-7CE4-4FF5-8EFD-B9B61275E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1" name="Rectangle 56">
            <a:extLst>
              <a:ext uri="{FF2B5EF4-FFF2-40B4-BE49-F238E27FC236}">
                <a16:creationId xmlns:a16="http://schemas.microsoft.com/office/drawing/2014/main" id="{1E5B082B-AE8F-4A6C-ADBD-9B6712658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2" name="Rectangle 57">
            <a:extLst>
              <a:ext uri="{FF2B5EF4-FFF2-40B4-BE49-F238E27FC236}">
                <a16:creationId xmlns:a16="http://schemas.microsoft.com/office/drawing/2014/main" id="{5569566F-0BDB-4D73-8A15-CF8122698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3" name="Rectangle 58">
            <a:extLst>
              <a:ext uri="{FF2B5EF4-FFF2-40B4-BE49-F238E27FC236}">
                <a16:creationId xmlns:a16="http://schemas.microsoft.com/office/drawing/2014/main" id="{FA4CDF07-DBCF-49C1-B68C-03CFA3B9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4" name="Rectangle 59">
            <a:extLst>
              <a:ext uri="{FF2B5EF4-FFF2-40B4-BE49-F238E27FC236}">
                <a16:creationId xmlns:a16="http://schemas.microsoft.com/office/drawing/2014/main" id="{EA9D3F24-4BDE-4B4F-9B1C-EDD3BEADE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5" name="Rectangle 60">
            <a:extLst>
              <a:ext uri="{FF2B5EF4-FFF2-40B4-BE49-F238E27FC236}">
                <a16:creationId xmlns:a16="http://schemas.microsoft.com/office/drawing/2014/main" id="{88A1E499-AC6F-4FB0-8C36-F4F89717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54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6" name="Rectangle 61">
            <a:extLst>
              <a:ext uri="{FF2B5EF4-FFF2-40B4-BE49-F238E27FC236}">
                <a16:creationId xmlns:a16="http://schemas.microsoft.com/office/drawing/2014/main" id="{5434B59A-DFB6-44CB-89EB-1C67F010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54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7" name="Rectangle 62">
            <a:extLst>
              <a:ext uri="{FF2B5EF4-FFF2-40B4-BE49-F238E27FC236}">
                <a16:creationId xmlns:a16="http://schemas.microsoft.com/office/drawing/2014/main" id="{DD98D763-3796-43F1-96C7-269C2D8A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06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8" name="Rectangle 63">
            <a:extLst>
              <a:ext uri="{FF2B5EF4-FFF2-40B4-BE49-F238E27FC236}">
                <a16:creationId xmlns:a16="http://schemas.microsoft.com/office/drawing/2014/main" id="{8A2D2C12-B8E3-41F1-BC01-B20B21D81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606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9" name="Rectangle 64">
            <a:extLst>
              <a:ext uri="{FF2B5EF4-FFF2-40B4-BE49-F238E27FC236}">
                <a16:creationId xmlns:a16="http://schemas.microsoft.com/office/drawing/2014/main" id="{E9F83BE6-02B2-4B81-9771-E4DEBEF46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0" name="Rectangle 65">
            <a:extLst>
              <a:ext uri="{FF2B5EF4-FFF2-40B4-BE49-F238E27FC236}">
                <a16:creationId xmlns:a16="http://schemas.microsoft.com/office/drawing/2014/main" id="{6AC2F81C-BECD-4C33-A8B0-86AB8A71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1" name="Rectangle 66">
            <a:extLst>
              <a:ext uri="{FF2B5EF4-FFF2-40B4-BE49-F238E27FC236}">
                <a16:creationId xmlns:a16="http://schemas.microsoft.com/office/drawing/2014/main" id="{FE35E10A-3D47-4334-AE52-B2E7E9BD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2" name="Rectangle 67">
            <a:extLst>
              <a:ext uri="{FF2B5EF4-FFF2-40B4-BE49-F238E27FC236}">
                <a16:creationId xmlns:a16="http://schemas.microsoft.com/office/drawing/2014/main" id="{4A4F1B39-63D6-4F8A-8B6D-C08EB1643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3" name="Rectangle 68">
            <a:extLst>
              <a:ext uri="{FF2B5EF4-FFF2-40B4-BE49-F238E27FC236}">
                <a16:creationId xmlns:a16="http://schemas.microsoft.com/office/drawing/2014/main" id="{6FF2723E-837D-460D-B69A-80BB2A600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4" name="Rectangle 69">
            <a:extLst>
              <a:ext uri="{FF2B5EF4-FFF2-40B4-BE49-F238E27FC236}">
                <a16:creationId xmlns:a16="http://schemas.microsoft.com/office/drawing/2014/main" id="{1F6E66C2-859D-4204-987F-3CCFC7B9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5" name="Rectangle 70">
            <a:extLst>
              <a:ext uri="{FF2B5EF4-FFF2-40B4-BE49-F238E27FC236}">
                <a16:creationId xmlns:a16="http://schemas.microsoft.com/office/drawing/2014/main" id="{E1E97870-6891-42ED-9984-05795BA5A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6" name="Rectangle 71">
            <a:extLst>
              <a:ext uri="{FF2B5EF4-FFF2-40B4-BE49-F238E27FC236}">
                <a16:creationId xmlns:a16="http://schemas.microsoft.com/office/drawing/2014/main" id="{03DEF6DA-35B7-4D97-86F8-6320C38C8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7" name="Rectangle 72">
            <a:extLst>
              <a:ext uri="{FF2B5EF4-FFF2-40B4-BE49-F238E27FC236}">
                <a16:creationId xmlns:a16="http://schemas.microsoft.com/office/drawing/2014/main" id="{A93440C1-0860-43E2-B760-1A0F0B09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8" name="Rectangle 73">
            <a:extLst>
              <a:ext uri="{FF2B5EF4-FFF2-40B4-BE49-F238E27FC236}">
                <a16:creationId xmlns:a16="http://schemas.microsoft.com/office/drawing/2014/main" id="{106740C9-5591-400C-B96E-41158ED7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9" name="Rectangle 74">
            <a:extLst>
              <a:ext uri="{FF2B5EF4-FFF2-40B4-BE49-F238E27FC236}">
                <a16:creationId xmlns:a16="http://schemas.microsoft.com/office/drawing/2014/main" id="{7486AFC8-C749-4DCE-A6CF-5E09F46F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0" name="Rectangle 75">
            <a:extLst>
              <a:ext uri="{FF2B5EF4-FFF2-40B4-BE49-F238E27FC236}">
                <a16:creationId xmlns:a16="http://schemas.microsoft.com/office/drawing/2014/main" id="{AF5329AC-03DF-4FF8-BAB2-5C438B76D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1" name="Rectangle 76">
            <a:extLst>
              <a:ext uri="{FF2B5EF4-FFF2-40B4-BE49-F238E27FC236}">
                <a16:creationId xmlns:a16="http://schemas.microsoft.com/office/drawing/2014/main" id="{B33C8FBA-ED8C-4600-B366-E601806F7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2" name="Rectangle 77">
            <a:extLst>
              <a:ext uri="{FF2B5EF4-FFF2-40B4-BE49-F238E27FC236}">
                <a16:creationId xmlns:a16="http://schemas.microsoft.com/office/drawing/2014/main" id="{00B719E5-E33B-42E6-B4B9-81EDFB4D3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3" name="Rectangle 78">
            <a:extLst>
              <a:ext uri="{FF2B5EF4-FFF2-40B4-BE49-F238E27FC236}">
                <a16:creationId xmlns:a16="http://schemas.microsoft.com/office/drawing/2014/main" id="{343D14D6-E31F-45DB-BFC1-9A6057845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4" name="Rectangle 79">
            <a:extLst>
              <a:ext uri="{FF2B5EF4-FFF2-40B4-BE49-F238E27FC236}">
                <a16:creationId xmlns:a16="http://schemas.microsoft.com/office/drawing/2014/main" id="{EE1D1A95-FC26-4795-BA03-F3E5DDF15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5" name="Rectangle 80">
            <a:extLst>
              <a:ext uri="{FF2B5EF4-FFF2-40B4-BE49-F238E27FC236}">
                <a16:creationId xmlns:a16="http://schemas.microsoft.com/office/drawing/2014/main" id="{0FAB6F9F-7666-46C9-BABD-58A57C68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6" name="Rectangle 81">
            <a:extLst>
              <a:ext uri="{FF2B5EF4-FFF2-40B4-BE49-F238E27FC236}">
                <a16:creationId xmlns:a16="http://schemas.microsoft.com/office/drawing/2014/main" id="{A2E277E4-2952-4F32-8039-3AFE3FBC5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7" name="Rectangle 82">
            <a:extLst>
              <a:ext uri="{FF2B5EF4-FFF2-40B4-BE49-F238E27FC236}">
                <a16:creationId xmlns:a16="http://schemas.microsoft.com/office/drawing/2014/main" id="{2480F424-1CAA-4F25-A82C-8FB473083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606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8" name="Rectangle 83">
            <a:extLst>
              <a:ext uri="{FF2B5EF4-FFF2-40B4-BE49-F238E27FC236}">
                <a16:creationId xmlns:a16="http://schemas.microsoft.com/office/drawing/2014/main" id="{C076A14D-97C6-4F22-8EE3-4BD64B40B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606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9" name="Rectangle 84">
            <a:extLst>
              <a:ext uri="{FF2B5EF4-FFF2-40B4-BE49-F238E27FC236}">
                <a16:creationId xmlns:a16="http://schemas.microsoft.com/office/drawing/2014/main" id="{39DA942B-ECAF-416C-8B3F-A663E2D73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0" name="Rectangle 85">
            <a:extLst>
              <a:ext uri="{FF2B5EF4-FFF2-40B4-BE49-F238E27FC236}">
                <a16:creationId xmlns:a16="http://schemas.microsoft.com/office/drawing/2014/main" id="{37DC91FC-8480-4B40-A736-BCBBD79F7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1" name="Rectangle 86">
            <a:extLst>
              <a:ext uri="{FF2B5EF4-FFF2-40B4-BE49-F238E27FC236}">
                <a16:creationId xmlns:a16="http://schemas.microsoft.com/office/drawing/2014/main" id="{DC96A543-7142-4B42-926E-15BEE31C6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2" name="Rectangle 87">
            <a:extLst>
              <a:ext uri="{FF2B5EF4-FFF2-40B4-BE49-F238E27FC236}">
                <a16:creationId xmlns:a16="http://schemas.microsoft.com/office/drawing/2014/main" id="{C5A89ECF-E6E6-4646-8DFE-9AB323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3" name="Rectangle 88">
            <a:extLst>
              <a:ext uri="{FF2B5EF4-FFF2-40B4-BE49-F238E27FC236}">
                <a16:creationId xmlns:a16="http://schemas.microsoft.com/office/drawing/2014/main" id="{25E2B522-EDBF-446F-AC55-2AF80CBEB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454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4" name="Rectangle 89">
            <a:extLst>
              <a:ext uri="{FF2B5EF4-FFF2-40B4-BE49-F238E27FC236}">
                <a16:creationId xmlns:a16="http://schemas.microsoft.com/office/drawing/2014/main" id="{275A6200-EC4F-4A14-BC8E-2AD6AE8F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54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5" name="Rectangle 90">
            <a:extLst>
              <a:ext uri="{FF2B5EF4-FFF2-40B4-BE49-F238E27FC236}">
                <a16:creationId xmlns:a16="http://schemas.microsoft.com/office/drawing/2014/main" id="{2B019B9D-0AC6-4F5E-89F8-DE5B0BC2B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3018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6" name="Rectangle 91">
            <a:extLst>
              <a:ext uri="{FF2B5EF4-FFF2-40B4-BE49-F238E27FC236}">
                <a16:creationId xmlns:a16="http://schemas.microsoft.com/office/drawing/2014/main" id="{E896387C-DE90-4164-B1F2-11DF4C22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3018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7" name="Rectangle 92">
            <a:extLst>
              <a:ext uri="{FF2B5EF4-FFF2-40B4-BE49-F238E27FC236}">
                <a16:creationId xmlns:a16="http://schemas.microsoft.com/office/drawing/2014/main" id="{360A7178-894D-4D87-8514-D7147F3DB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606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8" name="Rectangle 93">
            <a:extLst>
              <a:ext uri="{FF2B5EF4-FFF2-40B4-BE49-F238E27FC236}">
                <a16:creationId xmlns:a16="http://schemas.microsoft.com/office/drawing/2014/main" id="{75F0C0EC-DD39-4628-B193-E8806E25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06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9" name="Rectangle 94">
            <a:extLst>
              <a:ext uri="{FF2B5EF4-FFF2-40B4-BE49-F238E27FC236}">
                <a16:creationId xmlns:a16="http://schemas.microsoft.com/office/drawing/2014/main" id="{E436EB4E-EA65-482C-824D-F5751568E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0" name="Rectangle 95">
            <a:extLst>
              <a:ext uri="{FF2B5EF4-FFF2-40B4-BE49-F238E27FC236}">
                <a16:creationId xmlns:a16="http://schemas.microsoft.com/office/drawing/2014/main" id="{74A6863B-C493-486D-A971-A9988E9E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1" name="Rectangle 96">
            <a:extLst>
              <a:ext uri="{FF2B5EF4-FFF2-40B4-BE49-F238E27FC236}">
                <a16:creationId xmlns:a16="http://schemas.microsoft.com/office/drawing/2014/main" id="{8FD372E6-31A7-47DD-9A38-56482656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2" name="Rectangle 97">
            <a:extLst>
              <a:ext uri="{FF2B5EF4-FFF2-40B4-BE49-F238E27FC236}">
                <a16:creationId xmlns:a16="http://schemas.microsoft.com/office/drawing/2014/main" id="{59645811-3503-4867-9C2F-913255FA7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3" name="Rectangle 98">
            <a:extLst>
              <a:ext uri="{FF2B5EF4-FFF2-40B4-BE49-F238E27FC236}">
                <a16:creationId xmlns:a16="http://schemas.microsoft.com/office/drawing/2014/main" id="{1E842697-A82D-4415-9C02-BF8495848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4" name="Rectangle 99">
            <a:extLst>
              <a:ext uri="{FF2B5EF4-FFF2-40B4-BE49-F238E27FC236}">
                <a16:creationId xmlns:a16="http://schemas.microsoft.com/office/drawing/2014/main" id="{5F86E91C-557B-4B69-9382-FC33D72C4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5" name="Rectangle 100">
            <a:extLst>
              <a:ext uri="{FF2B5EF4-FFF2-40B4-BE49-F238E27FC236}">
                <a16:creationId xmlns:a16="http://schemas.microsoft.com/office/drawing/2014/main" id="{E25A2FC3-ECBF-42BB-9784-765F896D9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6" name="Rectangle 101">
            <a:extLst>
              <a:ext uri="{FF2B5EF4-FFF2-40B4-BE49-F238E27FC236}">
                <a16:creationId xmlns:a16="http://schemas.microsoft.com/office/drawing/2014/main" id="{884F50A6-A1B5-4DD0-87F7-412D41872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7" name="Rectangle 102">
            <a:extLst>
              <a:ext uri="{FF2B5EF4-FFF2-40B4-BE49-F238E27FC236}">
                <a16:creationId xmlns:a16="http://schemas.microsoft.com/office/drawing/2014/main" id="{658E645A-10F0-4881-A821-3FB7982A5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8" name="Rectangle 103">
            <a:extLst>
              <a:ext uri="{FF2B5EF4-FFF2-40B4-BE49-F238E27FC236}">
                <a16:creationId xmlns:a16="http://schemas.microsoft.com/office/drawing/2014/main" id="{01371CA8-163E-4727-8624-171F16C6A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9" name="Rectangle 104">
            <a:extLst>
              <a:ext uri="{FF2B5EF4-FFF2-40B4-BE49-F238E27FC236}">
                <a16:creationId xmlns:a16="http://schemas.microsoft.com/office/drawing/2014/main" id="{88D7C36F-B47B-4A35-BB4D-3937A1E68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0" name="Rectangle 105">
            <a:extLst>
              <a:ext uri="{FF2B5EF4-FFF2-40B4-BE49-F238E27FC236}">
                <a16:creationId xmlns:a16="http://schemas.microsoft.com/office/drawing/2014/main" id="{DC750E47-6487-40CD-A8F2-D9AD070A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1" name="Rectangle 106">
            <a:extLst>
              <a:ext uri="{FF2B5EF4-FFF2-40B4-BE49-F238E27FC236}">
                <a16:creationId xmlns:a16="http://schemas.microsoft.com/office/drawing/2014/main" id="{F0C4009C-E286-4A3C-9688-522A1340E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2" name="Rectangle 107">
            <a:extLst>
              <a:ext uri="{FF2B5EF4-FFF2-40B4-BE49-F238E27FC236}">
                <a16:creationId xmlns:a16="http://schemas.microsoft.com/office/drawing/2014/main" id="{54627B9D-22EE-49F8-A45F-8375028A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3" name="Rectangle 108">
            <a:extLst>
              <a:ext uri="{FF2B5EF4-FFF2-40B4-BE49-F238E27FC236}">
                <a16:creationId xmlns:a16="http://schemas.microsoft.com/office/drawing/2014/main" id="{D0950716-0C5F-4DB2-9BBF-837A8F505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4" name="Rectangle 109">
            <a:extLst>
              <a:ext uri="{FF2B5EF4-FFF2-40B4-BE49-F238E27FC236}">
                <a16:creationId xmlns:a16="http://schemas.microsoft.com/office/drawing/2014/main" id="{D766FB23-22C0-4409-8F88-B57102245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5" name="Rectangle 110">
            <a:extLst>
              <a:ext uri="{FF2B5EF4-FFF2-40B4-BE49-F238E27FC236}">
                <a16:creationId xmlns:a16="http://schemas.microsoft.com/office/drawing/2014/main" id="{076805E2-C06B-45F8-8057-DC130BF97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6" name="Rectangle 111">
            <a:extLst>
              <a:ext uri="{FF2B5EF4-FFF2-40B4-BE49-F238E27FC236}">
                <a16:creationId xmlns:a16="http://schemas.microsoft.com/office/drawing/2014/main" id="{04FE0346-A2B2-4D9F-BA7C-2D3F7CD7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7" name="Rectangle 112">
            <a:extLst>
              <a:ext uri="{FF2B5EF4-FFF2-40B4-BE49-F238E27FC236}">
                <a16:creationId xmlns:a16="http://schemas.microsoft.com/office/drawing/2014/main" id="{BD019E0E-C57D-419C-AB5C-E308A16A2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35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8" name="Rectangle 113">
            <a:extLst>
              <a:ext uri="{FF2B5EF4-FFF2-40B4-BE49-F238E27FC236}">
                <a16:creationId xmlns:a16="http://schemas.microsoft.com/office/drawing/2014/main" id="{E1040809-BA74-4D06-8AB8-BC6C20576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35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9" name="Rectangle 114">
            <a:extLst>
              <a:ext uri="{FF2B5EF4-FFF2-40B4-BE49-F238E27FC236}">
                <a16:creationId xmlns:a16="http://schemas.microsoft.com/office/drawing/2014/main" id="{3C530F37-073E-4B6B-8A8F-F0620754D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87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0" name="Rectangle 115">
            <a:extLst>
              <a:ext uri="{FF2B5EF4-FFF2-40B4-BE49-F238E27FC236}">
                <a16:creationId xmlns:a16="http://schemas.microsoft.com/office/drawing/2014/main" id="{AF207913-FA29-4C24-BCD3-BABB7B8F1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87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1" name="Rectangle 116">
            <a:extLst>
              <a:ext uri="{FF2B5EF4-FFF2-40B4-BE49-F238E27FC236}">
                <a16:creationId xmlns:a16="http://schemas.microsoft.com/office/drawing/2014/main" id="{831189D1-D1AF-42A8-9A23-CEA544630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2" name="Rectangle 117">
            <a:extLst>
              <a:ext uri="{FF2B5EF4-FFF2-40B4-BE49-F238E27FC236}">
                <a16:creationId xmlns:a16="http://schemas.microsoft.com/office/drawing/2014/main" id="{EBECF547-F716-40C8-AA0B-CBA9AE05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3" name="Rectangle 118">
            <a:extLst>
              <a:ext uri="{FF2B5EF4-FFF2-40B4-BE49-F238E27FC236}">
                <a16:creationId xmlns:a16="http://schemas.microsoft.com/office/drawing/2014/main" id="{4C15AC8C-A3A4-4C9B-A25C-2125BD9A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4" name="Rectangle 119">
            <a:extLst>
              <a:ext uri="{FF2B5EF4-FFF2-40B4-BE49-F238E27FC236}">
                <a16:creationId xmlns:a16="http://schemas.microsoft.com/office/drawing/2014/main" id="{5E5780FD-3A2D-411B-AE9D-95DA7D7AA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5" name="Rectangle 120">
            <a:extLst>
              <a:ext uri="{FF2B5EF4-FFF2-40B4-BE49-F238E27FC236}">
                <a16:creationId xmlns:a16="http://schemas.microsoft.com/office/drawing/2014/main" id="{00219C7E-6B33-45D5-881B-BF36241C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6" name="Rectangle 121">
            <a:extLst>
              <a:ext uri="{FF2B5EF4-FFF2-40B4-BE49-F238E27FC236}">
                <a16:creationId xmlns:a16="http://schemas.microsoft.com/office/drawing/2014/main" id="{DA8CAFC8-7907-47E7-8475-845BF69B8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7" name="Rectangle 122">
            <a:extLst>
              <a:ext uri="{FF2B5EF4-FFF2-40B4-BE49-F238E27FC236}">
                <a16:creationId xmlns:a16="http://schemas.microsoft.com/office/drawing/2014/main" id="{F3EC46F5-BECB-4EE6-B592-E733FD3B6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8" name="Rectangle 123">
            <a:extLst>
              <a:ext uri="{FF2B5EF4-FFF2-40B4-BE49-F238E27FC236}">
                <a16:creationId xmlns:a16="http://schemas.microsoft.com/office/drawing/2014/main" id="{177206C2-46B8-4284-8948-79489355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9" name="Rectangle 124">
            <a:extLst>
              <a:ext uri="{FF2B5EF4-FFF2-40B4-BE49-F238E27FC236}">
                <a16:creationId xmlns:a16="http://schemas.microsoft.com/office/drawing/2014/main" id="{B1B31F76-A944-4EC9-8608-4721AEED9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0" name="Rectangle 125">
            <a:extLst>
              <a:ext uri="{FF2B5EF4-FFF2-40B4-BE49-F238E27FC236}">
                <a16:creationId xmlns:a16="http://schemas.microsoft.com/office/drawing/2014/main" id="{70EA6F90-5449-4D9C-AC63-F4B81AC2F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1" name="Rectangle 126">
            <a:extLst>
              <a:ext uri="{FF2B5EF4-FFF2-40B4-BE49-F238E27FC236}">
                <a16:creationId xmlns:a16="http://schemas.microsoft.com/office/drawing/2014/main" id="{6BF62E40-B6B0-452C-B8AE-5273EA6F8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2" name="Rectangle 127">
            <a:extLst>
              <a:ext uri="{FF2B5EF4-FFF2-40B4-BE49-F238E27FC236}">
                <a16:creationId xmlns:a16="http://schemas.microsoft.com/office/drawing/2014/main" id="{126785BA-C334-4D32-A7F0-3824AC3D1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3" name="Rectangle 128">
            <a:extLst>
              <a:ext uri="{FF2B5EF4-FFF2-40B4-BE49-F238E27FC236}">
                <a16:creationId xmlns:a16="http://schemas.microsoft.com/office/drawing/2014/main" id="{FAF231AB-C504-4255-89B5-F5440A2B0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4" name="Rectangle 129">
            <a:extLst>
              <a:ext uri="{FF2B5EF4-FFF2-40B4-BE49-F238E27FC236}">
                <a16:creationId xmlns:a16="http://schemas.microsoft.com/office/drawing/2014/main" id="{60C0D61A-494E-4413-8717-46EF1D487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5" name="Rectangle 130">
            <a:extLst>
              <a:ext uri="{FF2B5EF4-FFF2-40B4-BE49-F238E27FC236}">
                <a16:creationId xmlns:a16="http://schemas.microsoft.com/office/drawing/2014/main" id="{D365B4B2-EB5F-496F-9449-B0CF3120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6" name="Rectangle 131">
            <a:extLst>
              <a:ext uri="{FF2B5EF4-FFF2-40B4-BE49-F238E27FC236}">
                <a16:creationId xmlns:a16="http://schemas.microsoft.com/office/drawing/2014/main" id="{7834C558-6A8A-44EE-81C5-7995110D0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7" name="Rectangle 132">
            <a:extLst>
              <a:ext uri="{FF2B5EF4-FFF2-40B4-BE49-F238E27FC236}">
                <a16:creationId xmlns:a16="http://schemas.microsoft.com/office/drawing/2014/main" id="{D4381B5F-92F6-4CD4-B9EA-D80C8622B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8" name="Rectangle 133">
            <a:extLst>
              <a:ext uri="{FF2B5EF4-FFF2-40B4-BE49-F238E27FC236}">
                <a16:creationId xmlns:a16="http://schemas.microsoft.com/office/drawing/2014/main" id="{DCBF210F-E168-4339-905C-08ACD62BF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9" name="Rectangle 134">
            <a:extLst>
              <a:ext uri="{FF2B5EF4-FFF2-40B4-BE49-F238E27FC236}">
                <a16:creationId xmlns:a16="http://schemas.microsoft.com/office/drawing/2014/main" id="{D25B92C6-855A-46D6-96D0-599A2FE1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387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0" name="Rectangle 135">
            <a:extLst>
              <a:ext uri="{FF2B5EF4-FFF2-40B4-BE49-F238E27FC236}">
                <a16:creationId xmlns:a16="http://schemas.microsoft.com/office/drawing/2014/main" id="{E5D16272-1D75-4E7C-99C4-BA1DAFD2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387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1" name="Rectangle 136">
            <a:extLst>
              <a:ext uri="{FF2B5EF4-FFF2-40B4-BE49-F238E27FC236}">
                <a16:creationId xmlns:a16="http://schemas.microsoft.com/office/drawing/2014/main" id="{CEF4D019-4456-4D8F-85DC-6A79FCC4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2" name="Rectangle 137">
            <a:extLst>
              <a:ext uri="{FF2B5EF4-FFF2-40B4-BE49-F238E27FC236}">
                <a16:creationId xmlns:a16="http://schemas.microsoft.com/office/drawing/2014/main" id="{246D6842-7BB8-4F52-A0C6-DE88B5459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3" name="Rectangle 138">
            <a:extLst>
              <a:ext uri="{FF2B5EF4-FFF2-40B4-BE49-F238E27FC236}">
                <a16:creationId xmlns:a16="http://schemas.microsoft.com/office/drawing/2014/main" id="{16769D1B-13D2-451E-902C-CBB36D1EB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4" name="Rectangle 139">
            <a:extLst>
              <a:ext uri="{FF2B5EF4-FFF2-40B4-BE49-F238E27FC236}">
                <a16:creationId xmlns:a16="http://schemas.microsoft.com/office/drawing/2014/main" id="{5B98016E-F192-4AF3-B23F-6DEBE1B41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5" name="Rectangle 140">
            <a:extLst>
              <a:ext uri="{FF2B5EF4-FFF2-40B4-BE49-F238E27FC236}">
                <a16:creationId xmlns:a16="http://schemas.microsoft.com/office/drawing/2014/main" id="{1CF9965E-50F9-42B1-B9DD-726313368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35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6" name="Rectangle 141">
            <a:extLst>
              <a:ext uri="{FF2B5EF4-FFF2-40B4-BE49-F238E27FC236}">
                <a16:creationId xmlns:a16="http://schemas.microsoft.com/office/drawing/2014/main" id="{28746B77-5988-4F2A-8656-A5DC63BAA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5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7" name="Rectangle 142">
            <a:extLst>
              <a:ext uri="{FF2B5EF4-FFF2-40B4-BE49-F238E27FC236}">
                <a16:creationId xmlns:a16="http://schemas.microsoft.com/office/drawing/2014/main" id="{C7136005-F7D2-4FAD-85AE-892482C5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82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8" name="Rectangle 143">
            <a:extLst>
              <a:ext uri="{FF2B5EF4-FFF2-40B4-BE49-F238E27FC236}">
                <a16:creationId xmlns:a16="http://schemas.microsoft.com/office/drawing/2014/main" id="{47004058-A90A-4BFA-B6D5-B547DB4AA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82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9" name="Rectangle 144">
            <a:extLst>
              <a:ext uri="{FF2B5EF4-FFF2-40B4-BE49-F238E27FC236}">
                <a16:creationId xmlns:a16="http://schemas.microsoft.com/office/drawing/2014/main" id="{E6946F60-2760-4F9F-BA52-82AFF554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3874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0" name="Rectangle 145">
            <a:extLst>
              <a:ext uri="{FF2B5EF4-FFF2-40B4-BE49-F238E27FC236}">
                <a16:creationId xmlns:a16="http://schemas.microsoft.com/office/drawing/2014/main" id="{A6C749AE-2A81-40CC-8B80-0EAAD52F0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874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1" name="Rectangle 156">
            <a:extLst>
              <a:ext uri="{FF2B5EF4-FFF2-40B4-BE49-F238E27FC236}">
                <a16:creationId xmlns:a16="http://schemas.microsoft.com/office/drawing/2014/main" id="{0A859162-B4D1-4F1A-8592-683AE580A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7961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2" name="Rectangle 157">
            <a:extLst>
              <a:ext uri="{FF2B5EF4-FFF2-40B4-BE49-F238E27FC236}">
                <a16:creationId xmlns:a16="http://schemas.microsoft.com/office/drawing/2014/main" id="{A6BB62E4-9139-4359-8542-C239D5F7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95429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3" name="Text Box 158">
            <a:extLst>
              <a:ext uri="{FF2B5EF4-FFF2-40B4-BE49-F238E27FC236}">
                <a16:creationId xmlns:a16="http://schemas.microsoft.com/office/drawing/2014/main" id="{8C2CD9AD-26CA-4333-876B-AD64EB1B0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90729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5474" name="Text Box 159">
            <a:extLst>
              <a:ext uri="{FF2B5EF4-FFF2-40B4-BE49-F238E27FC236}">
                <a16:creationId xmlns:a16="http://schemas.microsoft.com/office/drawing/2014/main" id="{32DA878F-8C83-4B32-8247-5BCC0E8E2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79554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13472556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9309-6610-4DBD-B81E-0034689E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478A-6FC0-4657-9101-1F2FAC64C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Prof. Tao Ju slides</a:t>
            </a:r>
          </a:p>
          <a:p>
            <a:pPr lvl="1"/>
            <a:r>
              <a:rPr lang="en-US" sz="2000" dirty="0">
                <a:hlinkClick r:id="rId2"/>
              </a:rPr>
              <a:t>http://www.cse.wustl.edu/~taoju/cse554/lectures/lect05_Contouring_II.ppt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5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a Physical Data Model of a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Concepts to implement logical data model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Using current components, e.g. computer hardware, operating systems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 an efficient and fault-tolerant manner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14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12515</TotalTime>
  <Words>3570</Words>
  <Application>Microsoft Office PowerPoint</Application>
  <PresentationFormat>On-screen Show (4:3)</PresentationFormat>
  <Paragraphs>832</Paragraphs>
  <Slides>86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Microsoft Sans Serif</vt:lpstr>
      <vt:lpstr>Times New Roman</vt:lpstr>
      <vt:lpstr>D2D-2</vt:lpstr>
      <vt:lpstr>Spatial Storage and Indexing</vt:lpstr>
      <vt:lpstr>Outline</vt:lpstr>
      <vt:lpstr>Physical Model – Analogy with Vehicles</vt:lpstr>
      <vt:lpstr>Physical Model – Motivational Query</vt:lpstr>
      <vt:lpstr>Physical Model – Motivational Query</vt:lpstr>
      <vt:lpstr>Physical Model – Motivational Query</vt:lpstr>
      <vt:lpstr>Physical Model – Motivational Query</vt:lpstr>
      <vt:lpstr>Physical Model – Motivational Query</vt:lpstr>
      <vt:lpstr>What is a Physical Data Model of a Database?</vt:lpstr>
      <vt:lpstr>Why Learn Physical Data Model Concepts?</vt:lpstr>
      <vt:lpstr>Concepts in a Physical Data Model</vt:lpstr>
      <vt:lpstr>Concepts in a Physical Data Model –  Examples from Relational DBMS</vt:lpstr>
      <vt:lpstr>An Interesting Fact about Physical Data Model</vt:lpstr>
      <vt:lpstr>An Interesting Fact about Relational DBMS Physical Model</vt:lpstr>
      <vt:lpstr>Physical Data Model for SDBMS</vt:lpstr>
      <vt:lpstr>Physical Data Model for SDBMS –  New Spatial Techniques</vt:lpstr>
      <vt:lpstr>Common assumptions for SDBMS physical model – Spatial Data</vt:lpstr>
      <vt:lpstr>Common Spatial Queries</vt:lpstr>
      <vt:lpstr>Common Spatial Operations</vt:lpstr>
      <vt:lpstr>Storage Hierarchy in Computers –  Types of Storage Devices</vt:lpstr>
      <vt:lpstr>Storage Hierarchy in Computers –  DBMS Usually Manage Data</vt:lpstr>
      <vt:lpstr>Software View of Disks:  Fields, Records and File</vt:lpstr>
      <vt:lpstr>Software View of Disks:  Fields, Records and File – Concepts </vt:lpstr>
      <vt:lpstr>Mapping Records and Files to Disk</vt:lpstr>
      <vt:lpstr>File Structures</vt:lpstr>
      <vt:lpstr>Common File Structures</vt:lpstr>
      <vt:lpstr>File Structures – Common File Operations</vt:lpstr>
      <vt:lpstr>File Structures – Examples Using Figure 4.1</vt:lpstr>
      <vt:lpstr>Common File Structures</vt:lpstr>
      <vt:lpstr>Basic Comparison of Common File Structures</vt:lpstr>
      <vt:lpstr>File Structures: Heap</vt:lpstr>
      <vt:lpstr>File Structures: Ordered</vt:lpstr>
      <vt:lpstr>File Structures: Hash - Components</vt:lpstr>
      <vt:lpstr>File Structures: Hash - Operations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Z – Curve </vt:lpstr>
      <vt:lpstr>Space Filling Curves</vt:lpstr>
      <vt:lpstr>Hilbert Curve</vt:lpstr>
      <vt:lpstr>Calculating Hilbert Values (Optional Topic)</vt:lpstr>
      <vt:lpstr>Handling Regions </vt:lpstr>
      <vt:lpstr>Z-order and Extended Objects</vt:lpstr>
      <vt:lpstr>Common assumptions for SDBMS physical model – Spatial Data</vt:lpstr>
      <vt:lpstr>Common Spatial Queries</vt:lpstr>
      <vt:lpstr>What is an index?</vt:lpstr>
      <vt:lpstr>Classifying indexes</vt:lpstr>
      <vt:lpstr>Question</vt:lpstr>
      <vt:lpstr>Question</vt:lpstr>
      <vt:lpstr>Attribute Data Types and Indexes</vt:lpstr>
      <vt:lpstr>Spatial Grids</vt:lpstr>
      <vt:lpstr>From Grids to Grid Files</vt:lpstr>
      <vt:lpstr>Grid Files – Search Operation</vt:lpstr>
      <vt:lpstr>R–Tree Family – Basic Idea</vt:lpstr>
      <vt:lpstr>Example: R-tree</vt:lpstr>
      <vt:lpstr>Example: R+ tree</vt:lpstr>
      <vt:lpstr>R–Tree Family – Basic Idea</vt:lpstr>
      <vt:lpstr>Find Operation with R-tree</vt:lpstr>
      <vt:lpstr>R–Tree Family – Classifying Members</vt:lpstr>
      <vt:lpstr>R+tree</vt:lpstr>
      <vt:lpstr>Comparison of Family of R trees</vt:lpstr>
      <vt:lpstr>Dynamic Comparison (Insert)</vt:lpstr>
      <vt:lpstr>Insert in R-Tree</vt:lpstr>
      <vt:lpstr>Insert in R+ Tree</vt:lpstr>
      <vt:lpstr>Quadtree</vt:lpstr>
      <vt:lpstr>Quadtree</vt:lpstr>
      <vt:lpstr>Quadtree: Example</vt:lpstr>
      <vt:lpstr>Quadtree: Example</vt:lpstr>
      <vt:lpstr>Quadtree: Example</vt:lpstr>
      <vt:lpstr>Quadtree: Example</vt:lpstr>
      <vt:lpstr>Quadtree: Example</vt:lpstr>
      <vt:lpstr>Quadtree: Example</vt:lpstr>
      <vt:lpstr>Quadtree: Example</vt:lpstr>
      <vt:lpstr>Quadtree: Example</vt:lpstr>
      <vt:lpstr>Credits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837</cp:revision>
  <dcterms:created xsi:type="dcterms:W3CDTF">2014-06-17T15:17:15Z</dcterms:created>
  <dcterms:modified xsi:type="dcterms:W3CDTF">2020-10-12T18:12:13Z</dcterms:modified>
</cp:coreProperties>
</file>