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8"/>
  </p:notesMasterIdLst>
  <p:handoutMasterIdLst>
    <p:handoutMasterId r:id="rId59"/>
  </p:handoutMasterIdLst>
  <p:sldIdLst>
    <p:sldId id="256" r:id="rId2"/>
    <p:sldId id="357" r:id="rId3"/>
    <p:sldId id="356" r:id="rId4"/>
    <p:sldId id="358" r:id="rId5"/>
    <p:sldId id="359" r:id="rId6"/>
    <p:sldId id="342" r:id="rId7"/>
    <p:sldId id="260" r:id="rId8"/>
    <p:sldId id="329" r:id="rId9"/>
    <p:sldId id="259" r:id="rId10"/>
    <p:sldId id="262" r:id="rId11"/>
    <p:sldId id="333" r:id="rId12"/>
    <p:sldId id="343" r:id="rId13"/>
    <p:sldId id="360" r:id="rId14"/>
    <p:sldId id="345" r:id="rId15"/>
    <p:sldId id="344" r:id="rId16"/>
    <p:sldId id="363" r:id="rId17"/>
    <p:sldId id="364" r:id="rId18"/>
    <p:sldId id="361" r:id="rId19"/>
    <p:sldId id="334" r:id="rId20"/>
    <p:sldId id="322" r:id="rId21"/>
    <p:sldId id="323" r:id="rId22"/>
    <p:sldId id="324" r:id="rId23"/>
    <p:sldId id="325" r:id="rId24"/>
    <p:sldId id="268" r:id="rId25"/>
    <p:sldId id="269" r:id="rId26"/>
    <p:sldId id="270" r:id="rId27"/>
    <p:sldId id="365" r:id="rId28"/>
    <p:sldId id="271" r:id="rId29"/>
    <p:sldId id="347" r:id="rId30"/>
    <p:sldId id="272" r:id="rId31"/>
    <p:sldId id="348" r:id="rId32"/>
    <p:sldId id="273" r:id="rId33"/>
    <p:sldId id="326" r:id="rId34"/>
    <p:sldId id="349" r:id="rId35"/>
    <p:sldId id="350" r:id="rId36"/>
    <p:sldId id="351" r:id="rId37"/>
    <p:sldId id="327" r:id="rId38"/>
    <p:sldId id="274" r:id="rId39"/>
    <p:sldId id="275" r:id="rId40"/>
    <p:sldId id="276" r:id="rId41"/>
    <p:sldId id="278" r:id="rId42"/>
    <p:sldId id="312" r:id="rId43"/>
    <p:sldId id="336" r:id="rId44"/>
    <p:sldId id="279" r:id="rId45"/>
    <p:sldId id="362" r:id="rId46"/>
    <p:sldId id="301" r:id="rId47"/>
    <p:sldId id="302" r:id="rId48"/>
    <p:sldId id="303" r:id="rId49"/>
    <p:sldId id="355" r:id="rId50"/>
    <p:sldId id="304" r:id="rId51"/>
    <p:sldId id="305" r:id="rId52"/>
    <p:sldId id="306" r:id="rId53"/>
    <p:sldId id="307" r:id="rId54"/>
    <p:sldId id="308" r:id="rId55"/>
    <p:sldId id="309" r:id="rId56"/>
    <p:sldId id="311" r:id="rId5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oitadmin" initials="o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34"/>
    <a:srgbClr val="FF57E9"/>
    <a:srgbClr val="838300"/>
    <a:srgbClr val="CA00CC"/>
    <a:srgbClr val="F6DC4F"/>
    <a:srgbClr val="FFD0C3"/>
    <a:srgbClr val="16D910"/>
    <a:srgbClr val="1CFF14"/>
    <a:srgbClr val="7A0019"/>
    <a:srgbClr val="FFD6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0" autoAdjust="0"/>
    <p:restoredTop sz="50000" autoAdjust="0"/>
  </p:normalViewPr>
  <p:slideViewPr>
    <p:cSldViewPr snapToGrid="0" snapToObjects="1">
      <p:cViewPr varScale="1">
        <p:scale>
          <a:sx n="87" d="100"/>
          <a:sy n="87" d="100"/>
        </p:scale>
        <p:origin x="470" y="4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037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0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07D57F-2DB8-40ED-BE38-87EB6BDD50AA}" type="datetimeFigureOut">
              <a:rPr lang="en-US" smtClean="0"/>
              <a:t>10/5/2020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5FE950-060C-402F-84B9-0562160E3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63093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3B2534-0E64-46B6-8389-E25546A31977}" type="datetimeFigureOut">
              <a:rPr lang="en-US" smtClean="0"/>
              <a:pPr/>
              <a:t>10/5/2020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94F16A-795E-420D-991E-DFBF0B28CC7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40560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4F16A-795E-420D-991E-DFBF0B28CC7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1438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4F16A-795E-420D-991E-DFBF0B28CC7B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4077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4F16A-795E-420D-991E-DFBF0B28CC7B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4077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4F16A-795E-420D-991E-DFBF0B28CC7B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3727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4F16A-795E-420D-991E-DFBF0B28CC7B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1692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4F16A-795E-420D-991E-DFBF0B28CC7B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4077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4F16A-795E-420D-991E-DFBF0B28CC7B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4077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4F16A-795E-420D-991E-DFBF0B28CC7B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4077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4F16A-795E-420D-991E-DFBF0B28CC7B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4077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4F16A-795E-420D-991E-DFBF0B28CC7B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4077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4F16A-795E-420D-991E-DFBF0B28CC7B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4077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4F16A-795E-420D-991E-DFBF0B28CC7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4077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4F16A-795E-420D-991E-DFBF0B28CC7B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4077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4F16A-795E-420D-991E-DFBF0B28CC7B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4077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4F16A-795E-420D-991E-DFBF0B28CC7B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5508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4F16A-795E-420D-991E-DFBF0B28CC7B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4077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4F16A-795E-420D-991E-DFBF0B28CC7B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40775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4F16A-795E-420D-991E-DFBF0B28CC7B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4077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4F16A-795E-420D-991E-DFBF0B28CC7B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40775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4F16A-795E-420D-991E-DFBF0B28CC7B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40775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4F16A-795E-420D-991E-DFBF0B28CC7B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4077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4F16A-795E-420D-991E-DFBF0B28CC7B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4077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4F16A-795E-420D-991E-DFBF0B28CC7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40775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4F16A-795E-420D-991E-DFBF0B28CC7B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40775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4F16A-795E-420D-991E-DFBF0B28CC7B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40775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4F16A-795E-420D-991E-DFBF0B28CC7B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40775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4F16A-795E-420D-991E-DFBF0B28CC7B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40775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4F16A-795E-420D-991E-DFBF0B28CC7B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40775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4F16A-795E-420D-991E-DFBF0B28CC7B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40775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4F16A-795E-420D-991E-DFBF0B28CC7B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40775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4F16A-795E-420D-991E-DFBF0B28CC7B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40775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4F16A-795E-420D-991E-DFBF0B28CC7B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40775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4F16A-795E-420D-991E-DFBF0B28CC7B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4077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4F16A-795E-420D-991E-DFBF0B28CC7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40775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4F16A-795E-420D-991E-DFBF0B28CC7B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40775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4F16A-795E-420D-991E-DFBF0B28CC7B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40775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4F16A-795E-420D-991E-DFBF0B28CC7B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40775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4F16A-795E-420D-991E-DFBF0B28CC7B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40775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4F16A-795E-420D-991E-DFBF0B28CC7B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40775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4F16A-795E-420D-991E-DFBF0B28CC7B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40775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4F16A-795E-420D-991E-DFBF0B28CC7B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40775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4F16A-795E-420D-991E-DFBF0B28CC7B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40775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4F16A-795E-420D-991E-DFBF0B28CC7B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40775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4F16A-795E-420D-991E-DFBF0B28CC7B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407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4F16A-795E-420D-991E-DFBF0B28CC7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40775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4F16A-795E-420D-991E-DFBF0B28CC7B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4077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4F16A-795E-420D-991E-DFBF0B28CC7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4077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4F16A-795E-420D-991E-DFBF0B28CC7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4077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4F16A-795E-420D-991E-DFBF0B28CC7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4077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4F16A-795E-420D-991E-DFBF0B28CC7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051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5" name="Picture 7" descr="UofM-2_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6050" y="139700"/>
            <a:ext cx="8850313" cy="6578600"/>
          </a:xfrm>
          <a:prstGeom prst="rect">
            <a:avLst/>
          </a:prstGeom>
          <a:noFill/>
        </p:spPr>
      </p:pic>
      <p:sp>
        <p:nvSpPr>
          <p:cNvPr id="71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1981200"/>
            <a:ext cx="7772400" cy="1143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581400"/>
            <a:ext cx="6400800" cy="609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304800"/>
            <a:ext cx="2152650" cy="5334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304800"/>
            <a:ext cx="6305550" cy="5334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752600"/>
            <a:ext cx="42291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752600"/>
            <a:ext cx="42291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UofM-2_M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46050" y="136525"/>
            <a:ext cx="8850313" cy="6584950"/>
          </a:xfrm>
          <a:prstGeom prst="rect">
            <a:avLst/>
          </a:prstGeom>
          <a:noFill/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304800"/>
            <a:ext cx="8610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752600"/>
            <a:ext cx="8610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7A0019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7A0019"/>
          </a:solidFill>
          <a:latin typeface="Arial" pitchFamily="-104" charset="0"/>
          <a:ea typeface="ＭＳ Ｐゴシック" pitchFamily="-104" charset="-128"/>
          <a:cs typeface="ＭＳ Ｐゴシック" pitchFamily="-104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7A0019"/>
          </a:solidFill>
          <a:latin typeface="Arial" pitchFamily="-104" charset="0"/>
          <a:ea typeface="ＭＳ Ｐゴシック" pitchFamily="-104" charset="-128"/>
          <a:cs typeface="ＭＳ Ｐゴシック" pitchFamily="-104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7A0019"/>
          </a:solidFill>
          <a:latin typeface="Arial" pitchFamily="-104" charset="0"/>
          <a:ea typeface="ＭＳ Ｐゴシック" pitchFamily="-104" charset="-128"/>
          <a:cs typeface="ＭＳ Ｐゴシック" pitchFamily="-104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7A0019"/>
          </a:solidFill>
          <a:latin typeface="Arial" pitchFamily="-104" charset="0"/>
          <a:ea typeface="ＭＳ Ｐゴシック" pitchFamily="-104" charset="-128"/>
          <a:cs typeface="ＭＳ Ｐゴシック" pitchFamily="-104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7A0019"/>
          </a:solidFill>
          <a:latin typeface="Arial" pitchFamily="-104" charset="0"/>
          <a:ea typeface="ＭＳ Ｐゴシック" pitchFamily="-104" charset="-128"/>
          <a:cs typeface="ＭＳ Ｐゴシック" pitchFamily="-104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7A0019"/>
          </a:solidFill>
          <a:latin typeface="Arial" pitchFamily="-104" charset="0"/>
          <a:ea typeface="ＭＳ Ｐゴシック" pitchFamily="-104" charset="-128"/>
          <a:cs typeface="ＭＳ Ｐゴシック" pitchFamily="-104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7A0019"/>
          </a:solidFill>
          <a:latin typeface="Arial" pitchFamily="-104" charset="0"/>
          <a:ea typeface="ＭＳ Ｐゴシック" pitchFamily="-104" charset="-128"/>
          <a:cs typeface="ＭＳ Ｐゴシック" pitchFamily="-104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7A0019"/>
          </a:solidFill>
          <a:latin typeface="Arial" pitchFamily="-104" charset="0"/>
          <a:ea typeface="ＭＳ Ｐゴシック" pitchFamily="-104" charset="-128"/>
          <a:cs typeface="ＭＳ Ｐゴシック" pitchFamily="-104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7A0019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7A0019"/>
        </a:buClr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7A0019"/>
        </a:buClr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7A0019"/>
        </a:buClr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7A0019"/>
        </a:buClr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7A0019"/>
        </a:buClr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7A0019"/>
        </a:buClr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7A0019"/>
        </a:buClr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7A0019"/>
        </a:buClr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gif"/><Relationship Id="rId5" Type="http://schemas.openxmlformats.org/officeDocument/2006/relationships/image" Target="../media/image36.gif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8.png"/><Relationship Id="rId5" Type="http://schemas.openxmlformats.org/officeDocument/2006/relationships/package" Target="../embeddings/Microsoft_Word_Document.docx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emf"/><Relationship Id="rId4" Type="http://schemas.openxmlformats.org/officeDocument/2006/relationships/image" Target="../media/image51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emf"/><Relationship Id="rId4" Type="http://schemas.openxmlformats.org/officeDocument/2006/relationships/image" Target="../media/image54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emf"/><Relationship Id="rId5" Type="http://schemas.openxmlformats.org/officeDocument/2006/relationships/image" Target="../media/image57.emf"/><Relationship Id="rId4" Type="http://schemas.openxmlformats.org/officeDocument/2006/relationships/image" Target="../media/image56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3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emf"/><Relationship Id="rId9" Type="http://schemas.openxmlformats.org/officeDocument/2006/relationships/image" Target="../media/image6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emf"/><Relationship Id="rId5" Type="http://schemas.openxmlformats.org/officeDocument/2006/relationships/image" Target="../media/image70.emf"/><Relationship Id="rId4" Type="http://schemas.openxmlformats.org/officeDocument/2006/relationships/image" Target="../media/image69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emf"/><Relationship Id="rId4" Type="http://schemas.openxmlformats.org/officeDocument/2006/relationships/image" Target="../media/image72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emf"/><Relationship Id="rId5" Type="http://schemas.openxmlformats.org/officeDocument/2006/relationships/image" Target="../media/image75.emf"/><Relationship Id="rId4" Type="http://schemas.openxmlformats.org/officeDocument/2006/relationships/image" Target="../media/image74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emf"/><Relationship Id="rId4" Type="http://schemas.openxmlformats.org/officeDocument/2006/relationships/image" Target="../media/image1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Microsoft Sans Serif"/>
                <a:cs typeface="Microsoft Sans Serif"/>
              </a:rPr>
              <a:t>Spatial Concepts and Data Models</a:t>
            </a:r>
          </a:p>
        </p:txBody>
      </p:sp>
      <p:pic>
        <p:nvPicPr>
          <p:cNvPr id="4" name="Picture 3" descr="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196" y="5065888"/>
            <a:ext cx="1607879" cy="141110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Microsoft Sans Serif"/>
                <a:cs typeface="Microsoft Sans Serif"/>
              </a:rPr>
              <a:t>Types of Data Models – Two Types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752600"/>
            <a:ext cx="8915400" cy="3886200"/>
          </a:xfrm>
        </p:spPr>
        <p:txBody>
          <a:bodyPr/>
          <a:lstStyle/>
          <a:p>
            <a:r>
              <a:rPr lang="en-US" sz="2000" dirty="0">
                <a:latin typeface="Microsoft Sans Serif"/>
                <a:cs typeface="Microsoft Sans Serif"/>
              </a:rPr>
              <a:t>Generic data models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latin typeface="Microsoft Sans Serif"/>
                <a:cs typeface="Microsoft Sans Serif"/>
              </a:rPr>
              <a:t>Developed for business data processing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latin typeface="Microsoft Sans Serif"/>
                <a:cs typeface="Microsoft Sans Serif"/>
              </a:rPr>
              <a:t>Support simple abstract data types (ADTs), e.g. numbers, strings, date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latin typeface="Microsoft Sans Serif"/>
                <a:cs typeface="Microsoft Sans Serif"/>
              </a:rPr>
              <a:t>Not convenient for spatial ADTs, e.g. polygons</a:t>
            </a:r>
            <a:endParaRPr lang="en-US" sz="2000" dirty="0">
              <a:latin typeface="Microsoft Sans Serif"/>
              <a:cs typeface="Microsoft Sans Serif"/>
            </a:endParaRPr>
          </a:p>
          <a:p>
            <a:r>
              <a:rPr lang="en-US" sz="2000" dirty="0">
                <a:latin typeface="Microsoft Sans Serif"/>
                <a:cs typeface="Microsoft Sans Serif"/>
              </a:rPr>
              <a:t>Application Domain specific models, e.g. spatial models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latin typeface="Microsoft Sans Serif"/>
                <a:cs typeface="Microsoft Sans Serif"/>
              </a:rPr>
              <a:t>Set of concepts developed in Geographic Information Science (GIS)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latin typeface="Microsoft Sans Serif"/>
                <a:cs typeface="Microsoft Sans Serif"/>
              </a:rPr>
              <a:t>Common spatial ADTs across different GIS applications</a:t>
            </a:r>
            <a:endParaRPr lang="en-US" sz="2000" dirty="0">
              <a:latin typeface="Microsoft Sans Serif"/>
              <a:cs typeface="Microsoft Sans Serif"/>
            </a:endParaRPr>
          </a:p>
        </p:txBody>
      </p:sp>
      <p:pic>
        <p:nvPicPr>
          <p:cNvPr id="4" name="Picture 3" descr="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0" y="5621054"/>
            <a:ext cx="1241778" cy="10898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6887" y="6152445"/>
            <a:ext cx="564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465261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Microsoft Sans Serif"/>
                <a:cs typeface="Microsoft Sans Serif"/>
              </a:rPr>
              <a:t>2.1 Models of Spatial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040" y="1526495"/>
            <a:ext cx="3293206" cy="3886200"/>
          </a:xfrm>
        </p:spPr>
        <p:txBody>
          <a:bodyPr/>
          <a:lstStyle/>
          <a:p>
            <a:r>
              <a:rPr lang="en-US" sz="2000" dirty="0">
                <a:latin typeface="Microsoft Sans Serif"/>
                <a:cs typeface="Microsoft Sans Serif"/>
              </a:rPr>
              <a:t>Two common models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latin typeface="Microsoft Sans Serif"/>
                <a:cs typeface="Microsoft Sans Serif"/>
              </a:rPr>
              <a:t>Field based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latin typeface="Microsoft Sans Serif"/>
                <a:cs typeface="Microsoft Sans Serif"/>
              </a:rPr>
              <a:t>Object based</a:t>
            </a:r>
          </a:p>
          <a:p>
            <a:endParaRPr lang="en-US" sz="2000" dirty="0">
              <a:latin typeface="Microsoft Sans Serif"/>
              <a:cs typeface="Microsoft Sans Serif"/>
            </a:endParaRPr>
          </a:p>
        </p:txBody>
      </p:sp>
      <p:pic>
        <p:nvPicPr>
          <p:cNvPr id="4" name="Picture 3" descr="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0" y="5621054"/>
            <a:ext cx="1241778" cy="10898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6887" y="6152445"/>
            <a:ext cx="564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0" y="2539531"/>
            <a:ext cx="8920737" cy="398224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358208" y="1488012"/>
            <a:ext cx="4068692" cy="13419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Microsoft Sans Serif"/>
                <a:cs typeface="Microsoft Sans Serif"/>
              </a:rPr>
              <a:t>Example: Land Uses in Minnesota</a:t>
            </a: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Microsoft Sans Serif"/>
                <a:cs typeface="Microsoft Sans Serif"/>
              </a:rPr>
              <a:t>Field view has a function</a:t>
            </a: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Microsoft Sans Serif"/>
                <a:cs typeface="Microsoft Sans Serif"/>
              </a:rPr>
              <a:t>Object view has 2 polygons</a:t>
            </a:r>
          </a:p>
          <a:p>
            <a:endParaRPr lang="en-US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5426744" y="2680635"/>
            <a:ext cx="2655559" cy="211691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248302" y="5105417"/>
            <a:ext cx="4428393" cy="121863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5206999" y="5061782"/>
            <a:ext cx="3747759" cy="136573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28600" y="4659053"/>
            <a:ext cx="22544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http-//</a:t>
            </a:r>
            <a:r>
              <a:rPr lang="en-US" sz="1200" dirty="0" err="1"/>
              <a:t>www.mngeo.state.mn.us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31213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Microsoft Sans Serif"/>
                <a:cs typeface="Microsoft Sans Serif"/>
              </a:rPr>
              <a:t>2.1.1 Field based Model – Three Main Concepts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309" y="1734854"/>
            <a:ext cx="5480386" cy="3886200"/>
          </a:xfrm>
        </p:spPr>
        <p:txBody>
          <a:bodyPr/>
          <a:lstStyle/>
          <a:p>
            <a:r>
              <a:rPr 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Spatial Framework</a:t>
            </a:r>
          </a:p>
          <a:p>
            <a:r>
              <a:rPr 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Field Functions</a:t>
            </a:r>
          </a:p>
          <a:p>
            <a:r>
              <a:rPr 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Field Operations</a:t>
            </a:r>
          </a:p>
          <a:p>
            <a:pPr marL="0" indent="0">
              <a:buNone/>
            </a:pPr>
            <a:endParaRPr lang="en-US" sz="2400" dirty="0">
              <a:latin typeface="Microsoft Sans Serif"/>
              <a:cs typeface="Microsoft Sans Serif"/>
            </a:endParaRPr>
          </a:p>
        </p:txBody>
      </p:sp>
      <p:pic>
        <p:nvPicPr>
          <p:cNvPr id="4" name="Picture 3" descr="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0" y="5621054"/>
            <a:ext cx="1241778" cy="10898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6887" y="6152445"/>
            <a:ext cx="564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157" y="1577423"/>
            <a:ext cx="4297678" cy="4389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5964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Microsoft Sans Serif"/>
                <a:cs typeface="Microsoft Sans Serif"/>
              </a:rPr>
              <a:t>2.1.1 Field based Model – Three Main Concepts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309" y="1734854"/>
            <a:ext cx="5480386" cy="3886200"/>
          </a:xfrm>
        </p:spPr>
        <p:txBody>
          <a:bodyPr/>
          <a:lstStyle/>
          <a:p>
            <a:r>
              <a:rPr 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Spatial Framework is a partitioning of space</a:t>
            </a:r>
          </a:p>
          <a:p>
            <a:pPr marL="0" indent="0">
              <a:buNone/>
            </a:pPr>
            <a:endParaRPr lang="en-US" sz="2400" dirty="0">
              <a:latin typeface="Microsoft Sans Serif"/>
              <a:cs typeface="Microsoft Sans Serif"/>
            </a:endParaRPr>
          </a:p>
        </p:txBody>
      </p:sp>
      <p:pic>
        <p:nvPicPr>
          <p:cNvPr id="4" name="Picture 3" descr="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0" y="5621054"/>
            <a:ext cx="1241778" cy="10898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6887" y="6152445"/>
            <a:ext cx="564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157" y="1577423"/>
            <a:ext cx="4297678" cy="4389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9188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Microsoft Sans Serif"/>
                <a:cs typeface="Microsoft Sans Serif"/>
              </a:rPr>
              <a:t>2.1.1 Field based Model – Three Main Concepts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309" y="1734854"/>
            <a:ext cx="5480386" cy="3886200"/>
          </a:xfrm>
        </p:spPr>
        <p:txBody>
          <a:bodyPr/>
          <a:lstStyle/>
          <a:p>
            <a:r>
              <a:rPr 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Spatial Framework is a partitioning of space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e.g., Grid imposed by Longitude and Latitude</a:t>
            </a:r>
            <a:endParaRPr lang="en-US" sz="16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>
              <a:buNone/>
            </a:pPr>
            <a:endParaRPr lang="en-US" sz="2400" dirty="0">
              <a:latin typeface="Microsoft Sans Serif"/>
              <a:cs typeface="Microsoft Sans Serif"/>
            </a:endParaRPr>
          </a:p>
        </p:txBody>
      </p:sp>
      <p:pic>
        <p:nvPicPr>
          <p:cNvPr id="4" name="Picture 3" descr="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0" y="5621054"/>
            <a:ext cx="1241778" cy="10898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6887" y="6152445"/>
            <a:ext cx="564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694" y="1577423"/>
            <a:ext cx="4310604" cy="438981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630464" y="5545404"/>
            <a:ext cx="1198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Longitude</a:t>
            </a:r>
          </a:p>
        </p:txBody>
      </p:sp>
    </p:spTree>
    <p:extLst>
      <p:ext uri="{BB962C8B-B14F-4D97-AF65-F5344CB8AC3E}">
        <p14:creationId xmlns:p14="http://schemas.microsoft.com/office/powerpoint/2010/main" val="8465139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Microsoft Sans Serif"/>
                <a:cs typeface="Microsoft Sans Serif"/>
              </a:rPr>
              <a:t>2.1.1 Field based Model – Three Main Concepts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309" y="1734854"/>
            <a:ext cx="5480386" cy="3886200"/>
          </a:xfrm>
        </p:spPr>
        <p:txBody>
          <a:bodyPr/>
          <a:lstStyle/>
          <a:p>
            <a:r>
              <a:rPr 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Spatial Framework is a partitioning of space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e.g., Grid imposed by Longitude and Latitude</a:t>
            </a:r>
            <a:endParaRPr lang="en-US" sz="16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r>
              <a:rPr 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Field Functions f: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f: Spatial Framework </a:t>
            </a: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  <a:sym typeface="Wingdings" pitchFamily="2" charset="2"/>
              </a:rPr>
              <a:t> Attribute Domain</a:t>
            </a:r>
          </a:p>
          <a:p>
            <a:pPr marL="0" indent="0">
              <a:buNone/>
            </a:pPr>
            <a:endParaRPr lang="en-US" sz="2400" dirty="0">
              <a:latin typeface="Microsoft Sans Serif"/>
              <a:cs typeface="Microsoft Sans Serif"/>
            </a:endParaRPr>
          </a:p>
        </p:txBody>
      </p:sp>
      <p:pic>
        <p:nvPicPr>
          <p:cNvPr id="4" name="Picture 3" descr="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0" y="5621054"/>
            <a:ext cx="1241778" cy="10898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6887" y="6152445"/>
            <a:ext cx="564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694" y="1577423"/>
            <a:ext cx="4310605" cy="43898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043791" y="1771159"/>
            <a:ext cx="1006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Latitude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18847" y="5575230"/>
            <a:ext cx="1198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Longitude</a:t>
            </a:r>
          </a:p>
        </p:txBody>
      </p:sp>
      <p:pic>
        <p:nvPicPr>
          <p:cNvPr id="7" name="Picture 6" descr="Screen Shot 2016-08-17 at 5.13.42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64" y="3016498"/>
            <a:ext cx="3252842" cy="330000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auto">
          <a:xfrm>
            <a:off x="6407534" y="3938290"/>
            <a:ext cx="407588" cy="654500"/>
          </a:xfrm>
          <a:prstGeom prst="rect">
            <a:avLst/>
          </a:prstGeom>
          <a:noFill/>
          <a:ln w="7302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7636203" y="2689248"/>
            <a:ext cx="407588" cy="654500"/>
          </a:xfrm>
          <a:prstGeom prst="rect">
            <a:avLst/>
          </a:prstGeom>
          <a:noFill/>
          <a:ln w="7302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 bwMode="auto">
          <a:xfrm>
            <a:off x="1559144" y="4592790"/>
            <a:ext cx="493320" cy="654500"/>
          </a:xfrm>
          <a:prstGeom prst="rect">
            <a:avLst/>
          </a:prstGeom>
          <a:noFill/>
          <a:ln w="7302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2970245" y="3366428"/>
            <a:ext cx="493320" cy="654500"/>
          </a:xfrm>
          <a:prstGeom prst="rect">
            <a:avLst/>
          </a:prstGeom>
          <a:noFill/>
          <a:ln w="7302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971398" y="3568958"/>
            <a:ext cx="1634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Forested Area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46606" y="4745108"/>
            <a:ext cx="1352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Agricultural</a:t>
            </a:r>
          </a:p>
        </p:txBody>
      </p:sp>
      <p:cxnSp>
        <p:nvCxnSpPr>
          <p:cNvPr id="16" name="Straight Connector 15"/>
          <p:cNvCxnSpPr/>
          <p:nvPr/>
        </p:nvCxnSpPr>
        <p:spPr bwMode="auto">
          <a:xfrm flipH="1">
            <a:off x="2165871" y="4955678"/>
            <a:ext cx="1780242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 flipV="1">
            <a:off x="5651957" y="3118561"/>
            <a:ext cx="1684788" cy="6342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 flipV="1">
            <a:off x="5450616" y="4529726"/>
            <a:ext cx="961264" cy="36778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 flipH="1">
            <a:off x="3618467" y="3752849"/>
            <a:ext cx="327646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/>
          </a:ln>
          <a:effectLst/>
        </p:spPr>
      </p:cxnSp>
    </p:spTree>
    <p:extLst>
      <p:ext uri="{BB962C8B-B14F-4D97-AF65-F5344CB8AC3E}">
        <p14:creationId xmlns:p14="http://schemas.microsoft.com/office/powerpoint/2010/main" val="2516167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8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Microsoft Sans Serif"/>
                <a:cs typeface="Microsoft Sans Serif"/>
              </a:rPr>
              <a:t>2.1.1 Field based Model – Three Main Concepts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309" y="1734854"/>
            <a:ext cx="5480386" cy="3886200"/>
          </a:xfrm>
        </p:spPr>
        <p:txBody>
          <a:bodyPr/>
          <a:lstStyle/>
          <a:p>
            <a:r>
              <a:rPr 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Spatial Framework is a partitioning of space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e.g., Grid imposed by Longitude and Latitude</a:t>
            </a:r>
            <a:endParaRPr lang="en-US" sz="16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r>
              <a:rPr 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Field Functions f: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f: Spatial Framework </a:t>
            </a: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  <a:sym typeface="Wingdings" pitchFamily="2" charset="2"/>
              </a:rPr>
              <a:t> Attribute Domain</a:t>
            </a:r>
          </a:p>
          <a:p>
            <a:pPr marL="0" indent="0">
              <a:buNone/>
            </a:pPr>
            <a:endParaRPr lang="en-US" sz="2400" dirty="0">
              <a:latin typeface="Microsoft Sans Serif"/>
              <a:cs typeface="Microsoft Sans Serif"/>
            </a:endParaRPr>
          </a:p>
        </p:txBody>
      </p:sp>
      <p:pic>
        <p:nvPicPr>
          <p:cNvPr id="4" name="Picture 3" descr="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0" y="5621054"/>
            <a:ext cx="1241778" cy="10898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6887" y="6152445"/>
            <a:ext cx="564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694" y="1577423"/>
            <a:ext cx="4310605" cy="43898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043791" y="1771159"/>
            <a:ext cx="1006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Latitude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18847" y="5575230"/>
            <a:ext cx="1198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Longitude</a:t>
            </a:r>
          </a:p>
        </p:txBody>
      </p:sp>
      <p:pic>
        <p:nvPicPr>
          <p:cNvPr id="7" name="Picture 6" descr="Screen Shot 2016-08-17 at 5.13.42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64" y="3016498"/>
            <a:ext cx="3252842" cy="330000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auto">
          <a:xfrm>
            <a:off x="6407534" y="3938290"/>
            <a:ext cx="407588" cy="654500"/>
          </a:xfrm>
          <a:prstGeom prst="rect">
            <a:avLst/>
          </a:prstGeom>
          <a:noFill/>
          <a:ln w="7302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7636203" y="2689248"/>
            <a:ext cx="407588" cy="654500"/>
          </a:xfrm>
          <a:prstGeom prst="rect">
            <a:avLst/>
          </a:prstGeom>
          <a:noFill/>
          <a:ln w="7302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 bwMode="auto">
          <a:xfrm>
            <a:off x="1559144" y="4592790"/>
            <a:ext cx="493320" cy="654500"/>
          </a:xfrm>
          <a:prstGeom prst="rect">
            <a:avLst/>
          </a:prstGeom>
          <a:noFill/>
          <a:ln w="7302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2970245" y="3366428"/>
            <a:ext cx="493320" cy="654500"/>
          </a:xfrm>
          <a:prstGeom prst="rect">
            <a:avLst/>
          </a:prstGeom>
          <a:noFill/>
          <a:ln w="7302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971398" y="3568958"/>
            <a:ext cx="1634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Forested Area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46606" y="4745108"/>
            <a:ext cx="1352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Agricultural</a:t>
            </a:r>
          </a:p>
        </p:txBody>
      </p:sp>
      <p:cxnSp>
        <p:nvCxnSpPr>
          <p:cNvPr id="16" name="Straight Connector 15"/>
          <p:cNvCxnSpPr/>
          <p:nvPr/>
        </p:nvCxnSpPr>
        <p:spPr bwMode="auto">
          <a:xfrm flipH="1">
            <a:off x="2165871" y="4955678"/>
            <a:ext cx="1780242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 flipV="1">
            <a:off x="5651957" y="3118561"/>
            <a:ext cx="1684788" cy="6342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 flipV="1">
            <a:off x="5450616" y="4529726"/>
            <a:ext cx="961264" cy="36778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 flipH="1">
            <a:off x="3618467" y="3752849"/>
            <a:ext cx="327646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/>
          </a:ln>
          <a:effectLst/>
        </p:spPr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D54E7D7-791C-4E42-B122-3EA1B3601CEB}"/>
              </a:ext>
            </a:extLst>
          </p:cNvPr>
          <p:cNvSpPr txBox="1"/>
          <p:nvPr/>
        </p:nvSpPr>
        <p:spPr>
          <a:xfrm>
            <a:off x="2997147" y="3430619"/>
            <a:ext cx="242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CE78931-18C8-456C-815B-9A0B32A84EFF}"/>
              </a:ext>
            </a:extLst>
          </p:cNvPr>
          <p:cNvSpPr txBox="1"/>
          <p:nvPr/>
        </p:nvSpPr>
        <p:spPr>
          <a:xfrm>
            <a:off x="1628471" y="4668871"/>
            <a:ext cx="242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355905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8" grpId="0"/>
      <p:bldP spid="15" grpId="0"/>
      <p:bldP spid="17" grpId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Microsoft Sans Serif"/>
                <a:cs typeface="Microsoft Sans Serif"/>
              </a:rPr>
              <a:t>2.1.1 Field based Model – Three Main Concepts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309" y="1734854"/>
            <a:ext cx="5480386" cy="3886200"/>
          </a:xfrm>
        </p:spPr>
        <p:txBody>
          <a:bodyPr/>
          <a:lstStyle/>
          <a:p>
            <a:r>
              <a:rPr 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Spatial Framework is a partitioning of space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e.g., Grid imposed by Longitude and Latitude</a:t>
            </a:r>
            <a:endParaRPr lang="en-US" sz="16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r>
              <a:rPr 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Field Functions f: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f: Spatial Framework </a:t>
            </a: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  <a:sym typeface="Wingdings" pitchFamily="2" charset="2"/>
              </a:rPr>
              <a:t> Attribute Domain</a:t>
            </a:r>
          </a:p>
          <a:p>
            <a:pPr marL="0" indent="0">
              <a:buNone/>
            </a:pPr>
            <a:endParaRPr lang="en-US" sz="2400" dirty="0">
              <a:latin typeface="Microsoft Sans Serif"/>
              <a:cs typeface="Microsoft Sans Serif"/>
            </a:endParaRPr>
          </a:p>
        </p:txBody>
      </p:sp>
      <p:pic>
        <p:nvPicPr>
          <p:cNvPr id="4" name="Picture 3" descr="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0" y="5621054"/>
            <a:ext cx="1241778" cy="10898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6887" y="6152445"/>
            <a:ext cx="564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694" y="1577423"/>
            <a:ext cx="4310605" cy="43898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043791" y="1771159"/>
            <a:ext cx="1006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Latitude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18847" y="5575230"/>
            <a:ext cx="1198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Longitude</a:t>
            </a:r>
          </a:p>
        </p:txBody>
      </p:sp>
      <p:pic>
        <p:nvPicPr>
          <p:cNvPr id="7" name="Picture 6" descr="Screen Shot 2016-08-17 at 5.13.42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64" y="3016498"/>
            <a:ext cx="3252842" cy="330000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auto">
          <a:xfrm>
            <a:off x="6407534" y="3938290"/>
            <a:ext cx="407588" cy="654500"/>
          </a:xfrm>
          <a:prstGeom prst="rect">
            <a:avLst/>
          </a:prstGeom>
          <a:noFill/>
          <a:ln w="7302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7636203" y="2689248"/>
            <a:ext cx="407588" cy="654500"/>
          </a:xfrm>
          <a:prstGeom prst="rect">
            <a:avLst/>
          </a:prstGeom>
          <a:noFill/>
          <a:ln w="7302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971398" y="3568958"/>
            <a:ext cx="1634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Forested Area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46606" y="4745108"/>
            <a:ext cx="1352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Agricultural</a:t>
            </a:r>
          </a:p>
        </p:txBody>
      </p:sp>
      <p:cxnSp>
        <p:nvCxnSpPr>
          <p:cNvPr id="19" name="Straight Connector 18"/>
          <p:cNvCxnSpPr/>
          <p:nvPr/>
        </p:nvCxnSpPr>
        <p:spPr bwMode="auto">
          <a:xfrm flipV="1">
            <a:off x="5651957" y="3118561"/>
            <a:ext cx="1684788" cy="6342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 flipV="1">
            <a:off x="5450616" y="4529726"/>
            <a:ext cx="961264" cy="36778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/>
          </a:ln>
          <a:effectLst/>
        </p:spPr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D54E7D7-791C-4E42-B122-3EA1B3601CEB}"/>
              </a:ext>
            </a:extLst>
          </p:cNvPr>
          <p:cNvSpPr txBox="1"/>
          <p:nvPr/>
        </p:nvSpPr>
        <p:spPr>
          <a:xfrm>
            <a:off x="2997147" y="3430619"/>
            <a:ext cx="242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CE78931-18C8-456C-815B-9A0B32A84EFF}"/>
              </a:ext>
            </a:extLst>
          </p:cNvPr>
          <p:cNvSpPr txBox="1"/>
          <p:nvPr/>
        </p:nvSpPr>
        <p:spPr>
          <a:xfrm>
            <a:off x="1628471" y="4668871"/>
            <a:ext cx="242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6EFB8CF-7EBC-4736-9C54-9F700FF03537}"/>
              </a:ext>
            </a:extLst>
          </p:cNvPr>
          <p:cNvSpPr txBox="1"/>
          <p:nvPr/>
        </p:nvSpPr>
        <p:spPr>
          <a:xfrm>
            <a:off x="1174201" y="3418891"/>
            <a:ext cx="242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FB1F30B-77B9-45C7-945A-F12CA76E0A23}"/>
              </a:ext>
            </a:extLst>
          </p:cNvPr>
          <p:cNvSpPr txBox="1"/>
          <p:nvPr/>
        </p:nvSpPr>
        <p:spPr>
          <a:xfrm>
            <a:off x="1640197" y="3410101"/>
            <a:ext cx="242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0826FD0-A65E-41A0-9727-2043CBD0E47C}"/>
              </a:ext>
            </a:extLst>
          </p:cNvPr>
          <p:cNvSpPr txBox="1"/>
          <p:nvPr/>
        </p:nvSpPr>
        <p:spPr>
          <a:xfrm>
            <a:off x="2106188" y="3440880"/>
            <a:ext cx="242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4424418-C3EE-4662-B1B3-293217031237}"/>
              </a:ext>
            </a:extLst>
          </p:cNvPr>
          <p:cNvSpPr txBox="1"/>
          <p:nvPr/>
        </p:nvSpPr>
        <p:spPr>
          <a:xfrm>
            <a:off x="2576578" y="3423290"/>
            <a:ext cx="242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364EAD2-3922-45F5-AF0E-F2DF175694B8}"/>
              </a:ext>
            </a:extLst>
          </p:cNvPr>
          <p:cNvSpPr txBox="1"/>
          <p:nvPr/>
        </p:nvSpPr>
        <p:spPr>
          <a:xfrm>
            <a:off x="3000081" y="4084179"/>
            <a:ext cx="242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7950F80-7FFD-43D1-B77C-F18732CA9ACA}"/>
              </a:ext>
            </a:extLst>
          </p:cNvPr>
          <p:cNvSpPr txBox="1"/>
          <p:nvPr/>
        </p:nvSpPr>
        <p:spPr>
          <a:xfrm>
            <a:off x="1177135" y="4072451"/>
            <a:ext cx="242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112AFF3-311A-4DA0-99D0-3C650659AD20}"/>
              </a:ext>
            </a:extLst>
          </p:cNvPr>
          <p:cNvSpPr txBox="1"/>
          <p:nvPr/>
        </p:nvSpPr>
        <p:spPr>
          <a:xfrm>
            <a:off x="1643131" y="4063661"/>
            <a:ext cx="242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3B42D4C-B387-4D7E-B97B-47FFC66C3707}"/>
              </a:ext>
            </a:extLst>
          </p:cNvPr>
          <p:cNvSpPr txBox="1"/>
          <p:nvPr/>
        </p:nvSpPr>
        <p:spPr>
          <a:xfrm>
            <a:off x="2109122" y="4094440"/>
            <a:ext cx="242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4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13A1450-DAC4-4AFA-9241-43B0DACE6F2F}"/>
              </a:ext>
            </a:extLst>
          </p:cNvPr>
          <p:cNvSpPr txBox="1"/>
          <p:nvPr/>
        </p:nvSpPr>
        <p:spPr>
          <a:xfrm>
            <a:off x="2579512" y="4076850"/>
            <a:ext cx="242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4DF4479-478F-45C7-B805-2CB309BDA0FA}"/>
              </a:ext>
            </a:extLst>
          </p:cNvPr>
          <p:cNvSpPr txBox="1"/>
          <p:nvPr/>
        </p:nvSpPr>
        <p:spPr>
          <a:xfrm>
            <a:off x="2995686" y="4660077"/>
            <a:ext cx="242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BD29D77-276B-4148-BEF1-6947A8C14609}"/>
              </a:ext>
            </a:extLst>
          </p:cNvPr>
          <p:cNvSpPr txBox="1"/>
          <p:nvPr/>
        </p:nvSpPr>
        <p:spPr>
          <a:xfrm>
            <a:off x="1172740" y="4648349"/>
            <a:ext cx="242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97871E3-945B-439A-A294-DEA9A84C42F3}"/>
              </a:ext>
            </a:extLst>
          </p:cNvPr>
          <p:cNvSpPr txBox="1"/>
          <p:nvPr/>
        </p:nvSpPr>
        <p:spPr>
          <a:xfrm>
            <a:off x="2104727" y="4670338"/>
            <a:ext cx="242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FC9C506-978A-46DE-BFED-1AA48DD35488}"/>
              </a:ext>
            </a:extLst>
          </p:cNvPr>
          <p:cNvSpPr txBox="1"/>
          <p:nvPr/>
        </p:nvSpPr>
        <p:spPr>
          <a:xfrm>
            <a:off x="2575117" y="4652748"/>
            <a:ext cx="242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4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C747623-7F48-47D2-9CD8-E6357630A193}"/>
              </a:ext>
            </a:extLst>
          </p:cNvPr>
          <p:cNvSpPr txBox="1"/>
          <p:nvPr/>
        </p:nvSpPr>
        <p:spPr>
          <a:xfrm>
            <a:off x="3008873" y="5279944"/>
            <a:ext cx="242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8D085D8-19B0-45E9-8E33-3B3F1A35986B}"/>
              </a:ext>
            </a:extLst>
          </p:cNvPr>
          <p:cNvSpPr txBox="1"/>
          <p:nvPr/>
        </p:nvSpPr>
        <p:spPr>
          <a:xfrm>
            <a:off x="1185927" y="5268216"/>
            <a:ext cx="242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8844D30-174F-46EF-A6E4-A530E6D6CA25}"/>
              </a:ext>
            </a:extLst>
          </p:cNvPr>
          <p:cNvSpPr txBox="1"/>
          <p:nvPr/>
        </p:nvSpPr>
        <p:spPr>
          <a:xfrm>
            <a:off x="1651923" y="5259426"/>
            <a:ext cx="242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A829676-6DD5-4933-A5A2-D624E4C27249}"/>
              </a:ext>
            </a:extLst>
          </p:cNvPr>
          <p:cNvSpPr txBox="1"/>
          <p:nvPr/>
        </p:nvSpPr>
        <p:spPr>
          <a:xfrm>
            <a:off x="2117914" y="5290205"/>
            <a:ext cx="242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B7654AA-A5D7-4413-9A2D-8B8F2B2E4470}"/>
              </a:ext>
            </a:extLst>
          </p:cNvPr>
          <p:cNvSpPr txBox="1"/>
          <p:nvPr/>
        </p:nvSpPr>
        <p:spPr>
          <a:xfrm>
            <a:off x="2588304" y="5272615"/>
            <a:ext cx="242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5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03C1D74-074A-4647-B202-1070D23C5D54}"/>
              </a:ext>
            </a:extLst>
          </p:cNvPr>
          <p:cNvSpPr txBox="1"/>
          <p:nvPr/>
        </p:nvSpPr>
        <p:spPr>
          <a:xfrm>
            <a:off x="148756" y="3479980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Field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E85028F7-5842-424E-BEB4-3253F81CFC44}"/>
              </a:ext>
            </a:extLst>
          </p:cNvPr>
          <p:cNvCxnSpPr>
            <a:cxnSpLocks/>
          </p:cNvCxnSpPr>
          <p:nvPr/>
        </p:nvCxnSpPr>
        <p:spPr bwMode="auto">
          <a:xfrm>
            <a:off x="554982" y="3933321"/>
            <a:ext cx="376350" cy="39152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/>
          </a:ln>
          <a:effectLst/>
        </p:spPr>
      </p:cxnSp>
    </p:spTree>
    <p:extLst>
      <p:ext uri="{BB962C8B-B14F-4D97-AF65-F5344CB8AC3E}">
        <p14:creationId xmlns:p14="http://schemas.microsoft.com/office/powerpoint/2010/main" val="25215409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07C2D-4E6D-42F8-880C-A2F25AB8C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Raster Data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8A93B9-3040-46EB-99FA-C64253902B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/>
              <a:t>Field model </a:t>
            </a:r>
            <a:r>
              <a:rPr lang="en-US" sz="1800" dirty="0">
                <a:sym typeface="Wingdings" panose="05000000000000000000" pitchFamily="2" charset="2"/>
              </a:rPr>
              <a:t>represents raster data</a:t>
            </a:r>
          </a:p>
          <a:p>
            <a:r>
              <a:rPr lang="en-US" sz="1800" dirty="0">
                <a:sym typeface="Wingdings" panose="05000000000000000000" pitchFamily="2" charset="2"/>
              </a:rPr>
              <a:t>Example: satellite imagery data</a:t>
            </a:r>
          </a:p>
          <a:p>
            <a:r>
              <a:rPr lang="en-US" sz="1800" dirty="0">
                <a:sym typeface="Wingdings" panose="05000000000000000000" pitchFamily="2" charset="2"/>
              </a:rPr>
              <a:t>Basic unit: raster cell (or pixel)</a:t>
            </a:r>
            <a:endParaRPr lang="en-US" sz="1800" dirty="0"/>
          </a:p>
        </p:txBody>
      </p:sp>
      <p:pic>
        <p:nvPicPr>
          <p:cNvPr id="6146" name="Picture 2" descr="raster as basemap">
            <a:extLst>
              <a:ext uri="{FF2B5EF4-FFF2-40B4-BE49-F238E27FC236}">
                <a16:creationId xmlns:a16="http://schemas.microsoft.com/office/drawing/2014/main" id="{34BA363F-D47E-4CCB-993D-E84823E9D0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329" y="2898982"/>
            <a:ext cx="4799223" cy="2909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50061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Microsoft Sans Serif"/>
                <a:cs typeface="Microsoft Sans Serif"/>
              </a:rPr>
              <a:t>2.1.1 Field based Model – Field Operations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>
                <a:latin typeface="Microsoft Sans Serif"/>
                <a:cs typeface="Microsoft Sans Serif"/>
              </a:rPr>
              <a:t>Field Operations (operations between fields)</a:t>
            </a:r>
          </a:p>
          <a:p>
            <a:pPr lvl="1">
              <a:buFont typeface="Arial"/>
              <a:buChar char="•"/>
            </a:pPr>
            <a:r>
              <a:rPr lang="en-US" sz="1800" dirty="0">
                <a:latin typeface="Microsoft Sans Serif"/>
                <a:cs typeface="Microsoft Sans Serif"/>
              </a:rPr>
              <a:t>Can be classified into four groups:</a:t>
            </a:r>
          </a:p>
          <a:p>
            <a:pPr lvl="2">
              <a:lnSpc>
                <a:spcPct val="90000"/>
              </a:lnSpc>
              <a:buFont typeface="Arial"/>
              <a:buChar char="•"/>
            </a:pPr>
            <a:r>
              <a:rPr lang="en-US" sz="1600" dirty="0">
                <a:latin typeface="Microsoft Sans Serif"/>
                <a:cs typeface="Microsoft Sans Serif"/>
              </a:rPr>
              <a:t>Local</a:t>
            </a:r>
          </a:p>
          <a:p>
            <a:pPr lvl="2">
              <a:lnSpc>
                <a:spcPct val="90000"/>
              </a:lnSpc>
              <a:buFont typeface="Arial"/>
              <a:buChar char="•"/>
            </a:pPr>
            <a:r>
              <a:rPr lang="en-US" sz="1600" dirty="0">
                <a:latin typeface="Microsoft Sans Serif"/>
                <a:cs typeface="Microsoft Sans Serif"/>
              </a:rPr>
              <a:t>Focal</a:t>
            </a:r>
          </a:p>
          <a:p>
            <a:pPr lvl="2">
              <a:lnSpc>
                <a:spcPct val="90000"/>
              </a:lnSpc>
              <a:buFont typeface="Arial"/>
              <a:buChar char="•"/>
            </a:pPr>
            <a:r>
              <a:rPr lang="en-US" sz="1600" dirty="0">
                <a:latin typeface="Microsoft Sans Serif"/>
                <a:cs typeface="Microsoft Sans Serif"/>
              </a:rPr>
              <a:t>Zonal</a:t>
            </a:r>
          </a:p>
          <a:p>
            <a:pPr lvl="2">
              <a:lnSpc>
                <a:spcPct val="90000"/>
              </a:lnSpc>
              <a:buFont typeface="Arial"/>
              <a:buChar char="•"/>
            </a:pPr>
            <a:r>
              <a:rPr lang="en-US" sz="1600" dirty="0">
                <a:latin typeface="Microsoft Sans Serif"/>
                <a:cs typeface="Microsoft Sans Serif"/>
              </a:rPr>
              <a:t>Global</a:t>
            </a:r>
          </a:p>
          <a:p>
            <a:pPr marL="800100" lvl="3" indent="-342900">
              <a:buFont typeface="Arial" panose="020B0604020202020204" pitchFamily="34" charset="0"/>
              <a:buChar char="•"/>
            </a:pPr>
            <a:endParaRPr lang="en-US" altLang="en-US" sz="18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endParaRPr lang="en-US" sz="2400" dirty="0">
              <a:latin typeface="Microsoft Sans Serif"/>
              <a:cs typeface="Microsoft Sans Serif"/>
            </a:endParaRPr>
          </a:p>
        </p:txBody>
      </p:sp>
      <p:pic>
        <p:nvPicPr>
          <p:cNvPr id="4" name="Picture 3" descr="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0" y="5621054"/>
            <a:ext cx="1241778" cy="10898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6887" y="6152445"/>
            <a:ext cx="564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1334477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80762-1130-4D00-894F-FF4054D17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98FCFF-90AE-49CC-BB99-5485E1574B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/>
              <a:t>Spatial data models</a:t>
            </a:r>
          </a:p>
          <a:p>
            <a:r>
              <a:rPr lang="en-US" sz="1800" dirty="0"/>
              <a:t>Field data model (spatial raster data)</a:t>
            </a:r>
          </a:p>
          <a:p>
            <a:r>
              <a:rPr lang="en-US" sz="1800" dirty="0"/>
              <a:t>Object data model (spatial vector data)</a:t>
            </a:r>
          </a:p>
        </p:txBody>
      </p:sp>
    </p:spTree>
    <p:extLst>
      <p:ext uri="{BB962C8B-B14F-4D97-AF65-F5344CB8AC3E}">
        <p14:creationId xmlns:p14="http://schemas.microsoft.com/office/powerpoint/2010/main" val="17486413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Microsoft Sans Serif"/>
                <a:cs typeface="Microsoft Sans Serif"/>
              </a:rPr>
              <a:t>Local Operation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700" y="1741060"/>
            <a:ext cx="9196444" cy="3886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Local operation: output at a given location depends only on the input at that location</a:t>
            </a:r>
          </a:p>
          <a:p>
            <a:pPr>
              <a:lnSpc>
                <a:spcPct val="90000"/>
              </a:lnSpc>
            </a:pPr>
            <a:r>
              <a:rPr lang="en-US" alt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Example: </a:t>
            </a:r>
            <a:r>
              <a:rPr lang="en-US" altLang="en-US" sz="1800"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thresholding</a:t>
            </a:r>
            <a:endParaRPr lang="en-US" altLang="en-US" sz="18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lvl="1">
              <a:lnSpc>
                <a:spcPct val="90000"/>
              </a:lnSpc>
              <a:buFont typeface="Arial"/>
              <a:buChar char="•"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For each location (cell)</a:t>
            </a:r>
          </a:p>
          <a:p>
            <a:pPr marL="457200" lvl="1" indent="0">
              <a:lnSpc>
                <a:spcPct val="90000"/>
              </a:lnSpc>
              <a:buNone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     if input &gt; 2, then output = 1</a:t>
            </a:r>
          </a:p>
          <a:p>
            <a:pPr marL="457200" lvl="1" indent="0">
              <a:lnSpc>
                <a:spcPct val="90000"/>
              </a:lnSpc>
              <a:buNone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     else, output = 0</a:t>
            </a:r>
          </a:p>
        </p:txBody>
      </p:sp>
      <p:pic>
        <p:nvPicPr>
          <p:cNvPr id="4" name="Picture 3" descr="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0" y="5621054"/>
            <a:ext cx="1241778" cy="10898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6887" y="6152445"/>
            <a:ext cx="564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12</a:t>
            </a:r>
          </a:p>
        </p:txBody>
      </p:sp>
      <p:pic>
        <p:nvPicPr>
          <p:cNvPr id="5" name="Picture 4" descr="local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554" y="3530970"/>
            <a:ext cx="5194300" cy="1727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09172" y="5193825"/>
            <a:ext cx="698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Input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50066" y="5220928"/>
            <a:ext cx="877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Output</a:t>
            </a:r>
          </a:p>
        </p:txBody>
      </p:sp>
    </p:spTree>
    <p:extLst>
      <p:ext uri="{BB962C8B-B14F-4D97-AF65-F5344CB8AC3E}">
        <p14:creationId xmlns:p14="http://schemas.microsoft.com/office/powerpoint/2010/main" val="297126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Microsoft Sans Serif"/>
                <a:cs typeface="Microsoft Sans Serif"/>
              </a:rPr>
              <a:t>Focal Operation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Focal operation: output at a given location depends on the input in a small neighborhood of the location</a:t>
            </a:r>
          </a:p>
          <a:p>
            <a:pPr>
              <a:lnSpc>
                <a:spcPct val="90000"/>
              </a:lnSpc>
            </a:pPr>
            <a:r>
              <a:rPr lang="en-US" alt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Example: </a:t>
            </a:r>
            <a:r>
              <a:rPr lang="en-US" altLang="en-US" sz="1800"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FocalSum</a:t>
            </a:r>
            <a:endParaRPr lang="en-US" altLang="en-US" sz="18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lvl="1">
              <a:lnSpc>
                <a:spcPct val="90000"/>
              </a:lnSpc>
              <a:buFont typeface="Arial"/>
              <a:buChar char="•"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Different neighborhoods (e.g., Rook, Bishop and Queen)</a:t>
            </a:r>
          </a:p>
        </p:txBody>
      </p:sp>
      <p:pic>
        <p:nvPicPr>
          <p:cNvPr id="4" name="Picture 3" descr="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0" y="5621054"/>
            <a:ext cx="1241778" cy="10898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6887" y="6152445"/>
            <a:ext cx="564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12</a:t>
            </a:r>
          </a:p>
        </p:txBody>
      </p:sp>
      <p:pic>
        <p:nvPicPr>
          <p:cNvPr id="8" name="Picture 7" descr="focal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929" y="3107845"/>
            <a:ext cx="5280986" cy="349559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301946" y="4605277"/>
            <a:ext cx="698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Input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1874326" y="4974609"/>
            <a:ext cx="3610807" cy="162883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587189" y="4605277"/>
            <a:ext cx="877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Output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5360399" y="4974609"/>
            <a:ext cx="1670179" cy="154716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332C7C-1992-4655-82AF-3A65C35499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630984" y="3046534"/>
            <a:ext cx="471101" cy="6931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065C2A-A46D-433A-9AAF-93B1A97EA4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1433" y="2965289"/>
            <a:ext cx="458435" cy="8556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1F0706-D638-4514-90B6-ACE6C73FD4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76756" y="3061560"/>
            <a:ext cx="476323" cy="863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268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1" grpId="0" animBg="1"/>
      <p:bldP spid="11" grpId="1" animBg="1"/>
      <p:bldP spid="13" grpId="0"/>
      <p:bldP spid="10" grpId="0" animBg="1"/>
      <p:bldP spid="10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Microsoft Sans Serif"/>
                <a:cs typeface="Microsoft Sans Serif"/>
              </a:rPr>
              <a:t>Zonal Operation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1800"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Zocal</a:t>
            </a:r>
            <a:r>
              <a:rPr lang="en-US" alt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operation: output at a given location depends on the input in a pre-defined zone around the location</a:t>
            </a:r>
          </a:p>
          <a:p>
            <a:pPr>
              <a:lnSpc>
                <a:spcPct val="90000"/>
              </a:lnSpc>
            </a:pPr>
            <a:r>
              <a:rPr lang="en-US" alt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Example: </a:t>
            </a:r>
            <a:r>
              <a:rPr lang="en-US" altLang="en-US" sz="1800"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ZonalSum</a:t>
            </a:r>
            <a:endParaRPr lang="en-US" altLang="en-US" sz="18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4" name="Picture 3" descr="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0" y="5621054"/>
            <a:ext cx="1241778" cy="10898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6887" y="6152445"/>
            <a:ext cx="564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13</a:t>
            </a:r>
          </a:p>
        </p:txBody>
      </p:sp>
      <p:pic>
        <p:nvPicPr>
          <p:cNvPr id="8" name="Picture 7" descr="zonal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01" y="3107313"/>
            <a:ext cx="7811203" cy="196402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03617" y="5143904"/>
            <a:ext cx="698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Input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08490" y="5130583"/>
            <a:ext cx="1275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Zonal map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228815" y="5143904"/>
            <a:ext cx="877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Output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2990412" y="3107313"/>
            <a:ext cx="2169123" cy="196402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 bwMode="auto">
          <a:xfrm>
            <a:off x="5318291" y="3166559"/>
            <a:ext cx="3322514" cy="190477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385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 animBg="1"/>
      <p:bldP spid="12" grpId="1" animBg="1"/>
      <p:bldP spid="13" grpId="0" animBg="1"/>
      <p:bldP spid="13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Microsoft Sans Serif"/>
                <a:cs typeface="Microsoft Sans Serif"/>
              </a:rPr>
              <a:t>Global Operation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377" y="1752600"/>
            <a:ext cx="9064623" cy="3886200"/>
          </a:xfrm>
        </p:spPr>
        <p:txBody>
          <a:bodyPr/>
          <a:lstStyle/>
          <a:p>
            <a:r>
              <a:rPr lang="en-US" alt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Global operation: output at a given location depends on input in all locations</a:t>
            </a:r>
          </a:p>
          <a:p>
            <a:pPr>
              <a:lnSpc>
                <a:spcPct val="90000"/>
              </a:lnSpc>
            </a:pPr>
            <a:r>
              <a:rPr lang="en-US" alt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Example: distance from nearest facility</a:t>
            </a:r>
          </a:p>
        </p:txBody>
      </p:sp>
      <p:pic>
        <p:nvPicPr>
          <p:cNvPr id="4" name="Picture 3" descr="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0" y="5621054"/>
            <a:ext cx="1241778" cy="10898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6887" y="6152445"/>
            <a:ext cx="564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31332" y="5130583"/>
            <a:ext cx="2199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Location of facilities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571116" y="5143904"/>
            <a:ext cx="877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Output</a:t>
            </a:r>
          </a:p>
        </p:txBody>
      </p:sp>
      <p:pic>
        <p:nvPicPr>
          <p:cNvPr id="5" name="Picture 4" descr="global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029" y="2908083"/>
            <a:ext cx="7137400" cy="22225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auto">
          <a:xfrm>
            <a:off x="5937306" y="2908083"/>
            <a:ext cx="2169123" cy="210429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782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4" grpId="0" animBg="1"/>
      <p:bldP spid="14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Microsoft Sans Serif"/>
                <a:cs typeface="Microsoft Sans Serif"/>
              </a:rPr>
              <a:t>Quiz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10048"/>
            <a:ext cx="7250814" cy="3886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Which type of operation is the following operations on elevation field classified?</a:t>
            </a:r>
          </a:p>
          <a:p>
            <a:pPr>
              <a:lnSpc>
                <a:spcPct val="90000"/>
              </a:lnSpc>
            </a:pPr>
            <a:endParaRPr lang="en-US" altLang="en-US" sz="20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(</a:t>
            </a:r>
            <a:r>
              <a:rPr lang="en-US" altLang="en-US" sz="2000"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i</a:t>
            </a:r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)  Identify peaks (points higher than its neighbors)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(ii) Identify mountain ranges (elevation over 2000 feet)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(iii) Identify the highest point in the whole area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(iv) Determine average elevation within a set of river basins</a:t>
            </a:r>
          </a:p>
          <a:p>
            <a:pPr lvl="1"/>
            <a:endParaRPr lang="en-US" altLang="en-US" sz="1600" dirty="0">
              <a:latin typeface="Times-Roman" charset="0"/>
            </a:endParaRPr>
          </a:p>
        </p:txBody>
      </p:sp>
      <p:pic>
        <p:nvPicPr>
          <p:cNvPr id="4" name="Picture 3" descr="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0" y="5621054"/>
            <a:ext cx="1241778" cy="10898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6887" y="6152445"/>
            <a:ext cx="564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915401" y="2424181"/>
            <a:ext cx="1923799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</a:pPr>
            <a:endParaRPr lang="en-US" altLang="en-US" sz="2000" kern="0" dirty="0">
              <a:solidFill>
                <a:srgbClr val="000000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lvl="0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</a:pPr>
            <a:r>
              <a:rPr lang="en-US" altLang="en-US" sz="2000" kern="0" dirty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        (a) Local</a:t>
            </a:r>
          </a:p>
          <a:p>
            <a:pPr lvl="0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</a:pPr>
            <a:r>
              <a:rPr lang="en-US" altLang="en-US" sz="2000" kern="0" dirty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        (b) Focal</a:t>
            </a:r>
          </a:p>
          <a:p>
            <a:pPr lvl="0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</a:pPr>
            <a:r>
              <a:rPr lang="en-US" altLang="en-US" sz="2000" kern="0" dirty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        (c) Zonal</a:t>
            </a:r>
          </a:p>
          <a:p>
            <a:pPr lvl="0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</a:pPr>
            <a:r>
              <a:rPr lang="en-US" altLang="en-US" sz="2000" kern="0" dirty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        (d) Global</a:t>
            </a:r>
          </a:p>
          <a:p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6092441" y="2923717"/>
            <a:ext cx="1438289" cy="345812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 flipV="1">
            <a:off x="6308986" y="2923717"/>
            <a:ext cx="1221744" cy="345812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5373296" y="3636856"/>
            <a:ext cx="2157434" cy="301243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 flipV="1">
            <a:off x="6915401" y="3636856"/>
            <a:ext cx="615329" cy="301243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637296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Microsoft Sans Serif"/>
                <a:cs typeface="Microsoft Sans Serif"/>
              </a:rPr>
              <a:t>2.1.2 Object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Object model concepts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Objects: distinct identifiable things relevant to an application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Objects have attributes and operations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Attribute: a simple (e.g., numeric, string) property of an object 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Operations: function maps object attributes to other objects</a:t>
            </a:r>
          </a:p>
          <a:p>
            <a:pPr marL="457200" lvl="1" indent="0">
              <a:lnSpc>
                <a:spcPct val="90000"/>
              </a:lnSpc>
              <a:buNone/>
            </a:pPr>
            <a:endParaRPr lang="en-US" altLang="en-US" sz="16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4" name="Picture 3" descr="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0" y="5621054"/>
            <a:ext cx="1241778" cy="10898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6887" y="6152445"/>
            <a:ext cx="564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17</a:t>
            </a:r>
          </a:p>
        </p:txBody>
      </p:sp>
      <p:pic>
        <p:nvPicPr>
          <p:cNvPr id="5" name="Picture 4" descr="kellerhall_150626_428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32" y="3582437"/>
            <a:ext cx="2853204" cy="18693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92849" y="3449466"/>
            <a:ext cx="24747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Spatial attributes</a:t>
            </a:r>
          </a:p>
          <a:p>
            <a:r>
              <a:rPr lang="en-US" dirty="0"/>
              <a:t>Footprint</a:t>
            </a:r>
          </a:p>
          <a:p>
            <a:r>
              <a:rPr lang="en-US" dirty="0"/>
              <a:t>Address</a:t>
            </a:r>
          </a:p>
          <a:p>
            <a:r>
              <a:rPr lang="en-US" dirty="0"/>
              <a:t>Latitude</a:t>
            </a:r>
          </a:p>
          <a:p>
            <a:r>
              <a:rPr lang="en-US" dirty="0"/>
              <a:t>Longitude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8617" y="5451777"/>
            <a:ext cx="4154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Kenneth Keller Hall in UMN campus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48027" y="3449557"/>
            <a:ext cx="27531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Non-spatial attributes</a:t>
            </a:r>
          </a:p>
          <a:p>
            <a:r>
              <a:rPr lang="en-US" dirty="0"/>
              <a:t>Build ID</a:t>
            </a:r>
          </a:p>
          <a:p>
            <a:r>
              <a:rPr lang="en-US" dirty="0"/>
              <a:t>Year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58932" y="4867001"/>
            <a:ext cx="3649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Operations</a:t>
            </a:r>
          </a:p>
          <a:p>
            <a:r>
              <a:rPr lang="en-US" dirty="0"/>
              <a:t>Determine neighboring roads;</a:t>
            </a:r>
          </a:p>
          <a:p>
            <a:r>
              <a:rPr lang="en-US" dirty="0"/>
              <a:t>Determine nearby bus routes</a:t>
            </a:r>
          </a:p>
        </p:txBody>
      </p:sp>
    </p:spTree>
    <p:extLst>
      <p:ext uri="{BB962C8B-B14F-4D97-AF65-F5344CB8AC3E}">
        <p14:creationId xmlns:p14="http://schemas.microsoft.com/office/powerpoint/2010/main" val="4241989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build="allAtOnce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Microsoft Sans Serif"/>
                <a:cs typeface="Microsoft Sans Serif"/>
              </a:rPr>
              <a:t>2.1.2 Object Model – Example of Keller Hall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785" y="1611496"/>
            <a:ext cx="8610600" cy="3886200"/>
          </a:xfrm>
        </p:spPr>
        <p:txBody>
          <a:bodyPr/>
          <a:lstStyle/>
          <a:p>
            <a:pPr marL="457200" lvl="1" indent="0">
              <a:lnSpc>
                <a:spcPct val="90000"/>
              </a:lnSpc>
              <a:buNone/>
            </a:pPr>
            <a:endParaRPr lang="en-US" altLang="en-US" sz="16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4" name="Picture 3" descr="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0" y="5621054"/>
            <a:ext cx="1241778" cy="10898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6887" y="6152445"/>
            <a:ext cx="564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18</a:t>
            </a:r>
          </a:p>
        </p:txBody>
      </p:sp>
      <p:pic>
        <p:nvPicPr>
          <p:cNvPr id="7" name="Picture 6" descr="kellerhall_150626_428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1569646"/>
            <a:ext cx="3301741" cy="2163209"/>
          </a:xfrm>
          <a:prstGeom prst="rect">
            <a:avLst/>
          </a:prstGeom>
        </p:spPr>
      </p:pic>
      <p:pic>
        <p:nvPicPr>
          <p:cNvPr id="8" name="Picture 7" descr="Screen Shot 2016-08-15 at 12.25.33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781078"/>
            <a:ext cx="3301740" cy="214839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62167" y="1634914"/>
            <a:ext cx="4694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Object: </a:t>
            </a:r>
            <a:r>
              <a:rPr lang="en-US" dirty="0"/>
              <a:t>Kenneth Keller Hall in UMN campus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59147" y="2003856"/>
            <a:ext cx="5281833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Spatial attributes</a:t>
            </a:r>
          </a:p>
          <a:p>
            <a:r>
              <a:rPr lang="en-US" b="1" dirty="0"/>
              <a:t>Footprint</a:t>
            </a:r>
          </a:p>
          <a:p>
            <a:r>
              <a:rPr lang="en-US" b="1" dirty="0"/>
              <a:t>Address: </a:t>
            </a:r>
            <a:r>
              <a:rPr lang="en-US" dirty="0"/>
              <a:t>200 Union St SE, Minneapolis, Minnesota, 55455</a:t>
            </a:r>
          </a:p>
          <a:p>
            <a:r>
              <a:rPr lang="en-US" b="1" dirty="0"/>
              <a:t>Latitude: </a:t>
            </a:r>
            <a:r>
              <a:rPr lang="en-US" dirty="0"/>
              <a:t>44.97</a:t>
            </a:r>
          </a:p>
          <a:p>
            <a:r>
              <a:rPr lang="en-US" b="1" dirty="0"/>
              <a:t>Longitude: </a:t>
            </a:r>
            <a:r>
              <a:rPr lang="en-US" dirty="0"/>
              <a:t>-93.23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36467" y="3772749"/>
            <a:ext cx="27531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Non-spatial attributes</a:t>
            </a:r>
          </a:p>
          <a:p>
            <a:r>
              <a:rPr lang="en-US" b="1" dirty="0"/>
              <a:t>Build ID: </a:t>
            </a:r>
            <a:r>
              <a:rPr lang="en-US" dirty="0"/>
              <a:t>165</a:t>
            </a:r>
          </a:p>
          <a:p>
            <a:r>
              <a:rPr lang="en-US" b="1" dirty="0"/>
              <a:t>Year: </a:t>
            </a:r>
            <a:r>
              <a:rPr lang="en-US" dirty="0"/>
              <a:t>2010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36467" y="4645567"/>
            <a:ext cx="48412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Operations</a:t>
            </a:r>
          </a:p>
          <a:p>
            <a:r>
              <a:rPr lang="en-US" b="1" dirty="0"/>
              <a:t>Determine neighboring roads: </a:t>
            </a:r>
            <a:r>
              <a:rPr lang="en-US" dirty="0"/>
              <a:t>Union St, Washington Ave, Church St…</a:t>
            </a:r>
          </a:p>
          <a:p>
            <a:r>
              <a:rPr lang="en-US" b="1" dirty="0"/>
              <a:t>Determine nearby bus routes: </a:t>
            </a:r>
            <a:r>
              <a:rPr lang="en-US" dirty="0"/>
              <a:t>2, 3,16</a:t>
            </a:r>
          </a:p>
        </p:txBody>
      </p:sp>
    </p:spTree>
    <p:extLst>
      <p:ext uri="{BB962C8B-B14F-4D97-AF65-F5344CB8AC3E}">
        <p14:creationId xmlns:p14="http://schemas.microsoft.com/office/powerpoint/2010/main" val="314202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8915400" cy="990600"/>
          </a:xfrm>
        </p:spPr>
        <p:txBody>
          <a:bodyPr/>
          <a:lstStyle/>
          <a:p>
            <a:r>
              <a:rPr lang="en-US" sz="2800" dirty="0">
                <a:latin typeface="Microsoft Sans Serif"/>
                <a:cs typeface="Microsoft Sans Serif"/>
              </a:rPr>
              <a:t>2.1.2 Object Model – Example of Facility Object in Java</a:t>
            </a:r>
          </a:p>
        </p:txBody>
      </p:sp>
      <p:pic>
        <p:nvPicPr>
          <p:cNvPr id="4" name="Picture 3" descr="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0" y="5621054"/>
            <a:ext cx="1241778" cy="10898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6887" y="6152445"/>
            <a:ext cx="564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18</a:t>
            </a:r>
          </a:p>
        </p:txBody>
      </p:sp>
      <p:pic>
        <p:nvPicPr>
          <p:cNvPr id="13" name="Picture 12" descr="Screen Shot 2016-08-17 at 10.30.47 PM.png">
            <a:extLst>
              <a:ext uri="{FF2B5EF4-FFF2-40B4-BE49-F238E27FC236}">
                <a16:creationId xmlns:a16="http://schemas.microsoft.com/office/drawing/2014/main" id="{FF2EAE1F-7C58-492C-9DC0-48A0ECD9F5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655" y="2094794"/>
            <a:ext cx="4031356" cy="183437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BE52A54-52D7-417E-9B21-CB6CC5130324}"/>
              </a:ext>
            </a:extLst>
          </p:cNvPr>
          <p:cNvSpPr txBox="1"/>
          <p:nvPr/>
        </p:nvSpPr>
        <p:spPr>
          <a:xfrm>
            <a:off x="5626138" y="2750163"/>
            <a:ext cx="2378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Facility object in Java</a:t>
            </a:r>
          </a:p>
        </p:txBody>
      </p:sp>
    </p:spTree>
    <p:extLst>
      <p:ext uri="{BB962C8B-B14F-4D97-AF65-F5344CB8AC3E}">
        <p14:creationId xmlns:p14="http://schemas.microsoft.com/office/powerpoint/2010/main" val="34530202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Microsoft Sans Serif"/>
                <a:cs typeface="Microsoft Sans Serif"/>
              </a:rPr>
              <a:t>Classifying Spatial Objects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66334"/>
            <a:ext cx="8610600" cy="3886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alt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Spatial objects are objects with spatial attributes (and non-spatial attributes)</a:t>
            </a:r>
          </a:p>
          <a:p>
            <a:pPr>
              <a:lnSpc>
                <a:spcPct val="90000"/>
              </a:lnSpc>
            </a:pPr>
            <a:r>
              <a:rPr lang="en-US" alt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Spatial objects are of many types</a:t>
            </a:r>
          </a:p>
          <a:p>
            <a:pPr marL="742950" lvl="2" indent="-342900">
              <a:lnSpc>
                <a:spcPct val="90000"/>
              </a:lnSpc>
            </a:pPr>
            <a:r>
              <a:rPr lang="en-US" alt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Simple</a:t>
            </a:r>
          </a:p>
          <a:p>
            <a:pPr marL="1200150" lvl="3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0 dimensional (points)</a:t>
            </a:r>
          </a:p>
          <a:p>
            <a:pPr marL="0" indent="0">
              <a:lnSpc>
                <a:spcPct val="90000"/>
              </a:lnSpc>
              <a:buNone/>
            </a:pPr>
            <a:endParaRPr lang="en-US" altLang="en-US" sz="16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4" name="Picture 3" descr="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0" y="5621054"/>
            <a:ext cx="1241778" cy="10898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6887" y="6152445"/>
            <a:ext cx="564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</a:t>
            </a:r>
          </a:p>
        </p:txBody>
      </p:sp>
      <p:pic>
        <p:nvPicPr>
          <p:cNvPr id="5" name="Picture 4" descr="Screen Shot 2016-08-15 at 5.29.5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47" y="3479511"/>
            <a:ext cx="2860202" cy="2028143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 bwMode="auto">
          <a:xfrm>
            <a:off x="1846475" y="4220314"/>
            <a:ext cx="180000" cy="1800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66887" y="3079777"/>
            <a:ext cx="22600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St. Paul (center of city)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540889" y="3079777"/>
            <a:ext cx="16674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Minnesota State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429397" y="2489489"/>
            <a:ext cx="23588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, 1 dimensional (curves)</a:t>
            </a:r>
            <a:endParaRPr lang="en-US" sz="1600" dirty="0"/>
          </a:p>
        </p:txBody>
      </p:sp>
      <p:sp>
        <p:nvSpPr>
          <p:cNvPr id="38" name="TextBox 37"/>
          <p:cNvSpPr txBox="1"/>
          <p:nvPr/>
        </p:nvSpPr>
        <p:spPr>
          <a:xfrm>
            <a:off x="5620807" y="2489489"/>
            <a:ext cx="24273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, 2 dimensional (surface)</a:t>
            </a:r>
            <a:endParaRPr lang="en-US" sz="1600" dirty="0"/>
          </a:p>
        </p:txBody>
      </p:sp>
      <p:pic>
        <p:nvPicPr>
          <p:cNvPr id="39" name="Picture 38" descr="Screen Shot 2016-08-15 at 5.54.51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462" y="3471369"/>
            <a:ext cx="2903690" cy="2070305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2983649" y="3098795"/>
            <a:ext cx="28526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Mississippi River (center line)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542" y="3437349"/>
            <a:ext cx="2844556" cy="2070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112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36" grpId="0"/>
      <p:bldP spid="37" grpId="0"/>
      <p:bldP spid="38" grpId="0"/>
      <p:bldP spid="4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Microsoft Sans Serif"/>
                <a:cs typeface="Microsoft Sans Serif"/>
              </a:rPr>
              <a:t>Classifying Spatial Objects - Continued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66334"/>
            <a:ext cx="8610600" cy="3886200"/>
          </a:xfrm>
        </p:spPr>
        <p:txBody>
          <a:bodyPr/>
          <a:lstStyle/>
          <a:p>
            <a:pPr marL="742950" lvl="2" indent="-342900">
              <a:lnSpc>
                <a:spcPct val="90000"/>
              </a:lnSpc>
              <a:buFontTx/>
              <a:buChar char="•"/>
            </a:pPr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Collections</a:t>
            </a:r>
          </a:p>
          <a:p>
            <a:pPr marL="1200150" lvl="3" indent="-342900">
              <a:lnSpc>
                <a:spcPct val="90000"/>
              </a:lnSpc>
              <a:buFontTx/>
              <a:buChar char="•"/>
            </a:pPr>
            <a:r>
              <a:rPr lang="en-US" alt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Multi point </a:t>
            </a:r>
          </a:p>
          <a:p>
            <a:pPr marL="1257300" lvl="4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16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4" name="Picture 3" descr="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0" y="5621054"/>
            <a:ext cx="1241778" cy="10898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6887" y="6152445"/>
            <a:ext cx="564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</a:t>
            </a:r>
          </a:p>
        </p:txBody>
      </p:sp>
      <p:pic>
        <p:nvPicPr>
          <p:cNvPr id="45" name="Picture 44" descr="hawaiiDetailedMa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811" y="2796632"/>
            <a:ext cx="2650996" cy="1728118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7112108" y="4563299"/>
            <a:ext cx="877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Hawaii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522226" y="1888457"/>
            <a:ext cx="16110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, Multi </a:t>
            </a:r>
            <a:r>
              <a:rPr lang="en-US" altLang="en-US" sz="1600"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linestring</a:t>
            </a:r>
            <a:endParaRPr lang="en-US" sz="1600" dirty="0"/>
          </a:p>
        </p:txBody>
      </p:sp>
      <p:sp>
        <p:nvSpPr>
          <p:cNvPr id="23" name="TextBox 22"/>
          <p:cNvSpPr txBox="1"/>
          <p:nvPr/>
        </p:nvSpPr>
        <p:spPr>
          <a:xfrm>
            <a:off x="4012703" y="1888075"/>
            <a:ext cx="15062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, Multi polygon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599" y="2841247"/>
            <a:ext cx="2790807" cy="16268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5354" y="2858204"/>
            <a:ext cx="2964979" cy="1674664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720090" y="4556487"/>
            <a:ext cx="1711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Group of rivers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31332" y="4532868"/>
            <a:ext cx="1236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Wind farm</a:t>
            </a:r>
          </a:p>
        </p:txBody>
      </p:sp>
    </p:spTree>
    <p:extLst>
      <p:ext uri="{BB962C8B-B14F-4D97-AF65-F5344CB8AC3E}">
        <p14:creationId xmlns:p14="http://schemas.microsoft.com/office/powerpoint/2010/main" val="1685856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6" grpId="0"/>
      <p:bldP spid="22" grpId="0"/>
      <p:bldP spid="23" grpId="0"/>
      <p:bldP spid="26" grpId="0"/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B32DD-67CF-446F-B7C2-EE450D8AE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67AC67-8921-4B75-AF88-685392455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526" y="1524000"/>
            <a:ext cx="9229008" cy="4140074"/>
          </a:xfrm>
        </p:spPr>
        <p:txBody>
          <a:bodyPr/>
          <a:lstStyle/>
          <a:p>
            <a:r>
              <a:rPr lang="en-US" sz="1800" dirty="0"/>
              <a:t>A theoretic description of something, or a set of plans for something</a:t>
            </a:r>
          </a:p>
          <a:p>
            <a:endParaRPr lang="en-US" sz="18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87BEC6-2019-4F8B-9FC5-BB29E9F22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003180-E745-4875-82BE-6699B73B2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445B5-9A70-47D3-9276-A1ED311BE2C1}" type="slidenum">
              <a:rPr lang="en-US" altLang="en-US" smtClean="0"/>
              <a:pPr/>
              <a:t>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004002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Microsoft Sans Serif"/>
                <a:cs typeface="Microsoft Sans Serif"/>
              </a:rPr>
              <a:t>Spatial Object Types in OGIS Data Model</a:t>
            </a:r>
          </a:p>
        </p:txBody>
      </p:sp>
      <p:pic>
        <p:nvPicPr>
          <p:cNvPr id="4" name="Picture 3" descr="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0" y="5621054"/>
            <a:ext cx="1241778" cy="10898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6887" y="6152445"/>
            <a:ext cx="564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21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9724" y="1629598"/>
            <a:ext cx="7689245" cy="46013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/>
          <p:cNvSpPr/>
          <p:nvPr/>
        </p:nvSpPr>
        <p:spPr bwMode="auto">
          <a:xfrm>
            <a:off x="4421232" y="1667016"/>
            <a:ext cx="2110398" cy="510308"/>
          </a:xfrm>
          <a:prstGeom prst="rect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31" name="Rectangle 30"/>
          <p:cNvSpPr/>
          <p:nvPr/>
        </p:nvSpPr>
        <p:spPr bwMode="auto">
          <a:xfrm>
            <a:off x="3319262" y="1618258"/>
            <a:ext cx="3246388" cy="61576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3263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Microsoft Sans Serif"/>
                <a:cs typeface="Microsoft Sans Serif"/>
              </a:rPr>
              <a:t>Spatial Reference System</a:t>
            </a:r>
          </a:p>
        </p:txBody>
      </p:sp>
      <p:pic>
        <p:nvPicPr>
          <p:cNvPr id="4" name="Picture 3" descr="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0" y="5621054"/>
            <a:ext cx="1241778" cy="10898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6887" y="6152445"/>
            <a:ext cx="564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22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28600" y="1566334"/>
            <a:ext cx="8610600" cy="3886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Simple spatial reference system: spherical model</a:t>
            </a:r>
            <a:endParaRPr lang="en-US" altLang="en-US" sz="16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Globe is not a perfect sphere: elliptical model</a:t>
            </a:r>
          </a:p>
          <a:p>
            <a:pPr>
              <a:lnSpc>
                <a:spcPct val="90000"/>
              </a:lnSpc>
            </a:pPr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Hundreds of reference systems are used in GIS </a:t>
            </a:r>
            <a:r>
              <a:rPr lang="en-US" altLang="en-US" sz="2000"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softwares</a:t>
            </a:r>
            <a:endParaRPr lang="en-US" altLang="en-US" sz="20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lvl="1">
              <a:lnSpc>
                <a:spcPct val="90000"/>
              </a:lnSpc>
              <a:buFont typeface="Arial"/>
              <a:buChar char="•"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Global Positioning System (GPS) uses World Geodetic System (WGS)-84</a:t>
            </a:r>
          </a:p>
        </p:txBody>
      </p:sp>
      <p:pic>
        <p:nvPicPr>
          <p:cNvPr id="3" name="Picture 2" descr="spherical0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186603"/>
            <a:ext cx="2401374" cy="2434451"/>
          </a:xfrm>
          <a:prstGeom prst="rect">
            <a:avLst/>
          </a:prstGeom>
        </p:spPr>
      </p:pic>
      <p:pic>
        <p:nvPicPr>
          <p:cNvPr id="7" name="Picture 6" descr="geographic coordinate system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817" y="3084540"/>
            <a:ext cx="3389789" cy="2794475"/>
          </a:xfrm>
          <a:prstGeom prst="rect">
            <a:avLst/>
          </a:prstGeom>
        </p:spPr>
      </p:pic>
      <p:pic>
        <p:nvPicPr>
          <p:cNvPr id="8" name="Picture 7" descr="WGS84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993" y="3617532"/>
            <a:ext cx="2668385" cy="155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564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600" dirty="0"/>
              <a:t>Classifying Operations on Spatial Objects</a:t>
            </a:r>
            <a:endParaRPr lang="en-US" sz="2600" dirty="0">
              <a:latin typeface="Microsoft Sans Serif"/>
              <a:cs typeface="Microsoft Sans Serif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974" y="1548476"/>
            <a:ext cx="8911804" cy="3886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Classifying operations </a:t>
            </a:r>
          </a:p>
          <a:p>
            <a:pPr lvl="1">
              <a:lnSpc>
                <a:spcPct val="90000"/>
              </a:lnSpc>
              <a:buFont typeface="Arial"/>
              <a:buChar char="•"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Set based: </a:t>
            </a:r>
            <a:r>
              <a:rPr lang="en-US" altLang="en-US" sz="1600" b="1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Union</a:t>
            </a: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of East and West Germany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Topological operations:  Boundary of East Germany </a:t>
            </a:r>
            <a:r>
              <a:rPr lang="en-US" altLang="en-US" sz="1600" b="1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touches</a:t>
            </a: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boundary of West Germany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Directional: New York city is to east of Chicago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Metric: Chicago is about 700 miles from New York city.</a:t>
            </a:r>
          </a:p>
          <a:p>
            <a:pPr marL="0" indent="0">
              <a:lnSpc>
                <a:spcPct val="90000"/>
              </a:lnSpc>
              <a:buNone/>
            </a:pPr>
            <a:endParaRPr lang="en-US" altLang="en-US" sz="20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>
              <a:lnSpc>
                <a:spcPct val="90000"/>
              </a:lnSpc>
            </a:pPr>
            <a:endParaRPr lang="en-US" altLang="en-US" sz="20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457200" lvl="1" indent="0">
              <a:lnSpc>
                <a:spcPct val="90000"/>
              </a:lnSpc>
              <a:buNone/>
            </a:pPr>
            <a:endParaRPr lang="en-US" altLang="en-US" sz="16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4" name="Picture 3" descr="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0" y="5621054"/>
            <a:ext cx="1241778" cy="10898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6887" y="6152445"/>
            <a:ext cx="564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23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651360" y="3419850"/>
            <a:ext cx="102844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East</a:t>
            </a:r>
          </a:p>
          <a:p>
            <a:r>
              <a:rPr lang="en-US" sz="1600" dirty="0"/>
              <a:t>Germany</a:t>
            </a:r>
          </a:p>
        </p:txBody>
      </p:sp>
      <p:pic>
        <p:nvPicPr>
          <p:cNvPr id="7" name="Picture 6" descr="map-of-east-west-Germany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179" y="3099687"/>
            <a:ext cx="2684541" cy="3595236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111411" y="3712238"/>
            <a:ext cx="102844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West</a:t>
            </a:r>
          </a:p>
          <a:p>
            <a:r>
              <a:rPr lang="en-US" sz="1600" dirty="0"/>
              <a:t>Germany</a:t>
            </a:r>
          </a:p>
        </p:txBody>
      </p:sp>
      <p:pic>
        <p:nvPicPr>
          <p:cNvPr id="8" name="Picture 7" descr="Screen Shot 2016-08-17 at 8.58.27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527" y="3101720"/>
            <a:ext cx="4094644" cy="3140727"/>
          </a:xfrm>
          <a:prstGeom prst="rect">
            <a:avLst/>
          </a:prstGeom>
        </p:spPr>
      </p:pic>
      <p:sp>
        <p:nvSpPr>
          <p:cNvPr id="35" name="Oval 34"/>
          <p:cNvSpPr>
            <a:spLocks noChangeAspect="1"/>
          </p:cNvSpPr>
          <p:nvPr/>
        </p:nvSpPr>
        <p:spPr bwMode="auto">
          <a:xfrm>
            <a:off x="6268473" y="4128354"/>
            <a:ext cx="180000" cy="1800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37" name="Oval 36"/>
          <p:cNvSpPr>
            <a:spLocks noChangeAspect="1"/>
          </p:cNvSpPr>
          <p:nvPr/>
        </p:nvSpPr>
        <p:spPr bwMode="auto">
          <a:xfrm>
            <a:off x="7645660" y="4262994"/>
            <a:ext cx="180000" cy="1800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580965" y="4361729"/>
            <a:ext cx="9374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Chicago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377341" y="4531006"/>
            <a:ext cx="14618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New York City</a:t>
            </a:r>
          </a:p>
        </p:txBody>
      </p:sp>
      <p:cxnSp>
        <p:nvCxnSpPr>
          <p:cNvPr id="40" name="Straight Connector 39"/>
          <p:cNvCxnSpPr>
            <a:cxnSpLocks noChangeAspect="1"/>
          </p:cNvCxnSpPr>
          <p:nvPr/>
        </p:nvCxnSpPr>
        <p:spPr bwMode="auto">
          <a:xfrm>
            <a:off x="6591807" y="4287668"/>
            <a:ext cx="912608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sp>
        <p:nvSpPr>
          <p:cNvPr id="41" name="TextBox 40"/>
          <p:cNvSpPr txBox="1"/>
          <p:nvPr/>
        </p:nvSpPr>
        <p:spPr>
          <a:xfrm>
            <a:off x="6574421" y="3887752"/>
            <a:ext cx="117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700 miles</a:t>
            </a:r>
          </a:p>
        </p:txBody>
      </p:sp>
    </p:spTree>
    <p:extLst>
      <p:ext uri="{BB962C8B-B14F-4D97-AF65-F5344CB8AC3E}">
        <p14:creationId xmlns:p14="http://schemas.microsoft.com/office/powerpoint/2010/main" val="3080494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4" grpId="0"/>
      <p:bldP spid="35" grpId="0" animBg="1"/>
      <p:bldP spid="37" grpId="0" animBg="1"/>
      <p:bldP spid="38" grpId="0"/>
      <p:bldP spid="39" grpId="0"/>
      <p:bldP spid="4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0" y="5621054"/>
            <a:ext cx="1241778" cy="10898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6887" y="6152445"/>
            <a:ext cx="564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6170" y="465428"/>
            <a:ext cx="871260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 sample of S</a:t>
            </a:r>
            <a:r>
              <a:rPr lang="en-US" altLang="zh-CN" sz="1600" dirty="0"/>
              <a:t>patial Analysis </a:t>
            </a:r>
            <a:r>
              <a:rPr lang="en-US" sz="1600" dirty="0"/>
              <a:t>operations listed in the Open </a:t>
            </a:r>
            <a:r>
              <a:rPr lang="en-US" sz="1600" dirty="0" err="1"/>
              <a:t>Geodata</a:t>
            </a:r>
            <a:r>
              <a:rPr lang="en-US" sz="1600" dirty="0"/>
              <a:t> Interchange Standard (OGIS) for SQL</a:t>
            </a:r>
          </a:p>
        </p:txBody>
      </p:sp>
      <p:pic>
        <p:nvPicPr>
          <p:cNvPr id="3" name="Picture 2" descr="Screen Shot 2016-08-17 at 9.06.06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2309"/>
            <a:ext cx="9144000" cy="1684293"/>
          </a:xfrm>
          <a:prstGeom prst="rect">
            <a:avLst/>
          </a:prstGeom>
        </p:spPr>
      </p:pic>
      <p:pic>
        <p:nvPicPr>
          <p:cNvPr id="5" name="Picture 4" descr="BufferApp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70" y="3714699"/>
            <a:ext cx="3708868" cy="21141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31332" y="3345367"/>
            <a:ext cx="2271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Buffer of a </a:t>
            </a:r>
            <a:r>
              <a:rPr lang="en-US" dirty="0" err="1"/>
              <a:t>lineString</a:t>
            </a:r>
            <a:endParaRPr lang="en-US" dirty="0"/>
          </a:p>
        </p:txBody>
      </p:sp>
      <p:pic>
        <p:nvPicPr>
          <p:cNvPr id="8" name="Picture 7" descr="Screen Shot 2016-08-17 at 9.13.44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819" y="3714699"/>
            <a:ext cx="3708868" cy="203999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300602" y="3345367"/>
            <a:ext cx="3122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ConvexHull</a:t>
            </a:r>
            <a:r>
              <a:rPr lang="en-US" dirty="0"/>
              <a:t> of a set of points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063234" y="5582654"/>
            <a:ext cx="9755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/>
              <a:t>www.esri.com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726774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0" y="5621054"/>
            <a:ext cx="1241778" cy="10898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6887" y="6152445"/>
            <a:ext cx="564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6170" y="465428"/>
            <a:ext cx="6642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sample of Basic function operations listed in the </a:t>
            </a:r>
            <a:r>
              <a:rPr lang="en-US" dirty="0" err="1"/>
              <a:t>OGISfor</a:t>
            </a:r>
            <a:r>
              <a:rPr lang="en-US" dirty="0"/>
              <a:t> SQL</a:t>
            </a:r>
          </a:p>
        </p:txBody>
      </p:sp>
      <p:pic>
        <p:nvPicPr>
          <p:cNvPr id="3" name="Picture 2" descr="Screen Shot 2016-08-17 at 9.05.5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4846"/>
            <a:ext cx="10454083" cy="1330210"/>
          </a:xfrm>
          <a:prstGeom prst="rect">
            <a:avLst/>
          </a:prstGeom>
        </p:spPr>
      </p:pic>
      <p:pic>
        <p:nvPicPr>
          <p:cNvPr id="7" name="Picture 6" descr="Screen Shot 2016-08-17 at 9.21.03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680102" y="3515469"/>
            <a:ext cx="694885" cy="38693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69383" y="3003609"/>
            <a:ext cx="6677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Envelop (Minimum orthogonal bounding rectangle) of a polygon</a:t>
            </a:r>
          </a:p>
        </p:txBody>
      </p:sp>
      <p:pic>
        <p:nvPicPr>
          <p:cNvPr id="8" name="Picture 7" descr="Screen Shot 2016-08-17 at 9.22.58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169" y="3402830"/>
            <a:ext cx="3594611" cy="241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257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0" y="5621054"/>
            <a:ext cx="1241778" cy="10898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6887" y="6152445"/>
            <a:ext cx="564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6170" y="465428"/>
            <a:ext cx="56422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sample of Topological / Set operations listed in the</a:t>
            </a:r>
          </a:p>
          <a:p>
            <a:r>
              <a:rPr lang="en-US" dirty="0"/>
              <a:t>Open </a:t>
            </a:r>
            <a:r>
              <a:rPr lang="en-US" dirty="0" err="1"/>
              <a:t>Geodata</a:t>
            </a:r>
            <a:r>
              <a:rPr lang="en-US" dirty="0"/>
              <a:t> Interchange Standard (OGIS) for SQL</a:t>
            </a:r>
          </a:p>
        </p:txBody>
      </p:sp>
      <p:pic>
        <p:nvPicPr>
          <p:cNvPr id="3" name="Picture 2" descr="Screen Shot 2016-08-17 at 9.05.5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96" y="2246316"/>
            <a:ext cx="9144000" cy="240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2571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0" y="5621054"/>
            <a:ext cx="1241778" cy="10898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6887" y="6152445"/>
            <a:ext cx="564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17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6170" y="465428"/>
            <a:ext cx="56422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sample of operations listed in the</a:t>
            </a:r>
          </a:p>
          <a:p>
            <a:r>
              <a:rPr lang="en-US" dirty="0"/>
              <a:t>Open </a:t>
            </a:r>
            <a:r>
              <a:rPr lang="en-US" dirty="0" err="1"/>
              <a:t>Geodata</a:t>
            </a:r>
            <a:r>
              <a:rPr lang="en-US" dirty="0"/>
              <a:t> Interchange Standard (OGIS) for SQL</a:t>
            </a:r>
          </a:p>
        </p:txBody>
      </p:sp>
      <p:pic>
        <p:nvPicPr>
          <p:cNvPr id="2" name="Picture 1" descr="Screen Shot 2016-08-15 at 8.48.2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70" y="1263660"/>
            <a:ext cx="8572766" cy="4888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2571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0" y="5621054"/>
            <a:ext cx="1241778" cy="10898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6887" y="6152445"/>
            <a:ext cx="564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27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41615" y="1631443"/>
            <a:ext cx="5881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Representative Example of Dynamic Spatial Operations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5968519"/>
              </p:ext>
            </p:extLst>
          </p:nvPr>
        </p:nvGraphicFramePr>
        <p:xfrm>
          <a:off x="111478" y="2290725"/>
          <a:ext cx="8877300" cy="31725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01" name="Document" r:id="rId5" imgW="8877300" imgH="2730500" progId="Word.Document.12">
                  <p:embed/>
                </p:oleObj>
              </mc:Choice>
              <mc:Fallback>
                <p:oleObj name="Document" r:id="rId5" imgW="8877300" imgH="27305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1478" y="2290725"/>
                        <a:ext cx="8877300" cy="31725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/>
          <p:cNvSpPr/>
          <p:nvPr/>
        </p:nvSpPr>
        <p:spPr bwMode="auto">
          <a:xfrm>
            <a:off x="258894" y="3674232"/>
            <a:ext cx="8586024" cy="158763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14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Topological Relationships</a:t>
            </a:r>
            <a:endParaRPr lang="en-US" sz="28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82497"/>
            <a:ext cx="8610600" cy="38862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Topological Relationships 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Invariant under elastic deformation (without tear, merge).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Two countries which touch each other in a planar paper map will continue to do so in spherical globe maps.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Topology is the study of topological relationships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Example queries with topological operations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What is the topological relationship between two objects A and B ?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Find all objects which have a given topological relationship to object A ?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20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20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16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4" name="Picture 3" descr="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0" y="5621054"/>
            <a:ext cx="1241778" cy="10898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6887" y="6152445"/>
            <a:ext cx="564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r>
              <a:rPr lang="en-US"/>
              <a:t>8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52" y="4205425"/>
            <a:ext cx="3177076" cy="23224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044" y="4205425"/>
            <a:ext cx="3053074" cy="23224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90163" y="3836093"/>
            <a:ext cx="1365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Planar map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93927" y="3836093"/>
            <a:ext cx="2289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Spherical globe map</a:t>
            </a:r>
          </a:p>
        </p:txBody>
      </p:sp>
    </p:spTree>
    <p:extLst>
      <p:ext uri="{BB962C8B-B14F-4D97-AF65-F5344CB8AC3E}">
        <p14:creationId xmlns:p14="http://schemas.microsoft.com/office/powerpoint/2010/main" val="3999710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Topological Concepts</a:t>
            </a:r>
            <a:endParaRPr lang="en-US" sz="28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Interior, boundary, exterior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Let A and B are two objects in a “Universe” U.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18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18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18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18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18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18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18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457200" lvl="1" indent="0">
              <a:lnSpc>
                <a:spcPct val="90000"/>
              </a:lnSpc>
              <a:buNone/>
            </a:pPr>
            <a:endParaRPr lang="en-US" altLang="en-US" sz="18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20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20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16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4" name="Picture 3" descr="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0" y="5621054"/>
            <a:ext cx="1241778" cy="10898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6887" y="6152445"/>
            <a:ext cx="564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29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586925" y="2611613"/>
            <a:ext cx="3305336" cy="215128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8" name="Oval 5"/>
          <p:cNvSpPr>
            <a:spLocks noChangeArrowheads="1"/>
          </p:cNvSpPr>
          <p:nvPr/>
        </p:nvSpPr>
        <p:spPr bwMode="auto">
          <a:xfrm>
            <a:off x="1432791" y="3064905"/>
            <a:ext cx="2239432" cy="1337997"/>
          </a:xfrm>
          <a:prstGeom prst="ellipse">
            <a:avLst/>
          </a:prstGeom>
          <a:solidFill>
            <a:srgbClr val="FF0000"/>
          </a:solidFill>
          <a:ln w="5080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altLang="en-US" sz="2400" dirty="0"/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4138968" y="2611613"/>
            <a:ext cx="3826260" cy="369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dirty="0">
                <a:solidFill>
                  <a:srgbClr val="FF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Red </a:t>
            </a:r>
            <a:r>
              <a:rPr lang="en-US" altLang="en-US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is interior of A: </a:t>
            </a:r>
            <a:r>
              <a:rPr lang="en-US" altLang="en-US" b="1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Interior(A)</a:t>
            </a:r>
            <a:r>
              <a:rPr lang="en-US" altLang="en-US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4150433" y="3060726"/>
            <a:ext cx="379164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>
                <a:solidFill>
                  <a:srgbClr val="3366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Blue</a:t>
            </a:r>
            <a:r>
              <a:rPr lang="en-US" altLang="en-US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is boundary of A: </a:t>
            </a:r>
            <a:r>
              <a:rPr lang="en-US" altLang="en-US" b="1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Boundary(A)</a:t>
            </a: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4150433" y="3543859"/>
            <a:ext cx="483834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White </a:t>
            </a:r>
            <a:r>
              <a:rPr lang="en-US" altLang="en-US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– </a:t>
            </a:r>
            <a:r>
              <a:rPr lang="en-US" altLang="en-US" dirty="0">
                <a:solidFill>
                  <a:srgbClr val="3366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Blue</a:t>
            </a:r>
            <a:r>
              <a:rPr lang="en-US" altLang="en-US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- </a:t>
            </a:r>
            <a:r>
              <a:rPr lang="en-US" altLang="en-US" dirty="0">
                <a:solidFill>
                  <a:srgbClr val="FF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Red</a:t>
            </a:r>
            <a:r>
              <a:rPr lang="en-US" altLang="en-US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is exterior of A: </a:t>
            </a:r>
            <a:r>
              <a:rPr lang="en-US" altLang="en-US" b="1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Exterior(A)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27866" y="2983246"/>
            <a:ext cx="406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U</a:t>
            </a:r>
          </a:p>
        </p:txBody>
      </p:sp>
      <p:sp>
        <p:nvSpPr>
          <p:cNvPr id="13" name="Oval 5"/>
          <p:cNvSpPr>
            <a:spLocks noChangeArrowheads="1"/>
          </p:cNvSpPr>
          <p:nvPr/>
        </p:nvSpPr>
        <p:spPr bwMode="auto">
          <a:xfrm>
            <a:off x="2362845" y="3522310"/>
            <a:ext cx="1118425" cy="562642"/>
          </a:xfrm>
          <a:prstGeom prst="ellipse">
            <a:avLst/>
          </a:prstGeom>
          <a:solidFill>
            <a:srgbClr val="16D910"/>
          </a:solidFill>
          <a:ln w="50800">
            <a:solidFill>
              <a:srgbClr val="FF57E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en-US" sz="2400" dirty="0"/>
              <a:t>B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668924" y="3443629"/>
            <a:ext cx="4026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758911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1" grpId="0"/>
      <p:bldP spid="12" grpId="0"/>
      <p:bldP spid="13" grpId="0" animBg="1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B32DD-67CF-446F-B7C2-EE450D8AE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67AC67-8921-4B75-AF88-685392455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526" y="1524000"/>
            <a:ext cx="9229008" cy="4140074"/>
          </a:xfrm>
        </p:spPr>
        <p:txBody>
          <a:bodyPr/>
          <a:lstStyle/>
          <a:p>
            <a:r>
              <a:rPr lang="en-US" sz="1800" dirty="0"/>
              <a:t>A theoretic description of something, or a set of plans for something</a:t>
            </a:r>
          </a:p>
          <a:p>
            <a:r>
              <a:rPr lang="en-US" sz="1800" dirty="0"/>
              <a:t>Example: mask model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87BEC6-2019-4F8B-9FC5-BB29E9F22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003180-E745-4875-82BE-6699B73B2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445B5-9A70-47D3-9276-A1ED311BE2C1}" type="slidenum">
              <a:rPr lang="en-US" altLang="en-US" smtClean="0"/>
              <a:pPr/>
              <a:t>4</a:t>
            </a:fld>
            <a:endParaRPr lang="en-US" alt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154B6D-51DA-470F-A0C4-E6843D16E5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0213" y="2524646"/>
            <a:ext cx="2536277" cy="28855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02F570-3671-4435-A3D4-CBA058D3CB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440" y="2661640"/>
            <a:ext cx="2748560" cy="27485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CACBD86-5D6D-49E4-96FE-CF6741C3D964}"/>
              </a:ext>
            </a:extLst>
          </p:cNvPr>
          <p:cNvSpPr txBox="1"/>
          <p:nvPr/>
        </p:nvSpPr>
        <p:spPr>
          <a:xfrm>
            <a:off x="1175164" y="5428671"/>
            <a:ext cx="2557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Mask Model (on paper)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951F03-5A77-487B-948E-A2273A102357}"/>
              </a:ext>
            </a:extLst>
          </p:cNvPr>
          <p:cNvSpPr txBox="1"/>
          <p:nvPr/>
        </p:nvSpPr>
        <p:spPr>
          <a:xfrm>
            <a:off x="5334000" y="5428671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Mask Realization (fabric instance)</a:t>
            </a:r>
          </a:p>
        </p:txBody>
      </p:sp>
    </p:spTree>
    <p:extLst>
      <p:ext uri="{BB962C8B-B14F-4D97-AF65-F5344CB8AC3E}">
        <p14:creationId xmlns:p14="http://schemas.microsoft.com/office/powerpoint/2010/main" val="24291630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Nine-Intersection Model of Topological Relationships</a:t>
            </a:r>
            <a:endParaRPr lang="en-US" sz="28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Many topological relationship between A and B can be</a:t>
            </a:r>
          </a:p>
          <a:p>
            <a:pPr lvl="1">
              <a:buFontTx/>
              <a:buChar char="•"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Specified using 9 intersection model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A and B are spatial objects in a two dimensional plane.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Can be arranged as a 3 by 3 </a:t>
            </a:r>
            <a:r>
              <a:rPr lang="en-US" altLang="en-US" sz="1600"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boolean</a:t>
            </a: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matrix</a:t>
            </a:r>
            <a:endParaRPr lang="en-US" altLang="en-US" sz="20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16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4" name="Picture 3" descr="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0" y="5621054"/>
            <a:ext cx="1241778" cy="10898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6887" y="6152445"/>
            <a:ext cx="564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30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7" y="3869748"/>
            <a:ext cx="5364592" cy="17690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220" y="3869747"/>
            <a:ext cx="3122485" cy="1769053"/>
          </a:xfrm>
          <a:prstGeom prst="rect">
            <a:avLst/>
          </a:prstGeom>
        </p:spPr>
      </p:pic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6304838" y="1718466"/>
            <a:ext cx="2692756" cy="169494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8" name="Oval 5"/>
          <p:cNvSpPr>
            <a:spLocks noChangeArrowheads="1"/>
          </p:cNvSpPr>
          <p:nvPr/>
        </p:nvSpPr>
        <p:spPr bwMode="auto">
          <a:xfrm>
            <a:off x="6953158" y="2171758"/>
            <a:ext cx="1824397" cy="1054175"/>
          </a:xfrm>
          <a:prstGeom prst="ellipse">
            <a:avLst/>
          </a:prstGeom>
          <a:solidFill>
            <a:srgbClr val="FF0000"/>
          </a:solidFill>
          <a:ln w="5080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altLang="en-US" sz="2400" dirty="0"/>
          </a:p>
        </p:txBody>
      </p:sp>
      <p:sp>
        <p:nvSpPr>
          <p:cNvPr id="19" name="Oval 5"/>
          <p:cNvSpPr>
            <a:spLocks noChangeArrowheads="1"/>
          </p:cNvSpPr>
          <p:nvPr/>
        </p:nvSpPr>
        <p:spPr bwMode="auto">
          <a:xfrm>
            <a:off x="7675456" y="2629163"/>
            <a:ext cx="911147" cy="443292"/>
          </a:xfrm>
          <a:prstGeom prst="ellipse">
            <a:avLst/>
          </a:prstGeom>
          <a:solidFill>
            <a:srgbClr val="16D910"/>
          </a:solidFill>
          <a:ln w="50800">
            <a:solidFill>
              <a:srgbClr val="FF57E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en-US" sz="2400" dirty="0"/>
              <a:t>B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176931" y="2526735"/>
            <a:ext cx="3280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546226" y="1764708"/>
            <a:ext cx="406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126631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/>
      <p:bldP spid="2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Specifying Topological Operation in 9-Intersection Model</a:t>
            </a:r>
            <a:endParaRPr lang="en-US" sz="26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93837"/>
            <a:ext cx="8610600" cy="3886200"/>
          </a:xfrm>
        </p:spPr>
        <p:txBody>
          <a:bodyPr/>
          <a:lstStyle/>
          <a:p>
            <a:r>
              <a:rPr lang="en-US" alt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Boolean intersection matrices for a few topological operations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20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20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16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4" name="Picture 3" descr="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0" y="5621054"/>
            <a:ext cx="1241778" cy="10898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6887" y="6152445"/>
            <a:ext cx="564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662" y="1922850"/>
            <a:ext cx="6588726" cy="4714986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 bwMode="auto">
          <a:xfrm>
            <a:off x="2128608" y="2851374"/>
            <a:ext cx="1341331" cy="68364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3503960" y="2065665"/>
            <a:ext cx="1349414" cy="68364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" name="Rectangle 19"/>
          <p:cNvSpPr/>
          <p:nvPr/>
        </p:nvSpPr>
        <p:spPr bwMode="auto">
          <a:xfrm>
            <a:off x="3537980" y="2851374"/>
            <a:ext cx="1349414" cy="68364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" name="Rectangle 20"/>
          <p:cNvSpPr/>
          <p:nvPr/>
        </p:nvSpPr>
        <p:spPr bwMode="auto">
          <a:xfrm>
            <a:off x="4932754" y="2054325"/>
            <a:ext cx="1349414" cy="68364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2" name="Rectangle 21"/>
          <p:cNvSpPr/>
          <p:nvPr/>
        </p:nvSpPr>
        <p:spPr bwMode="auto">
          <a:xfrm>
            <a:off x="4955434" y="2862714"/>
            <a:ext cx="1349414" cy="68364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" name="Rectangle 22"/>
          <p:cNvSpPr/>
          <p:nvPr/>
        </p:nvSpPr>
        <p:spPr bwMode="auto">
          <a:xfrm>
            <a:off x="2105928" y="3569040"/>
            <a:ext cx="1349414" cy="68364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4" name="Rectangle 23"/>
          <p:cNvSpPr/>
          <p:nvPr/>
        </p:nvSpPr>
        <p:spPr bwMode="auto">
          <a:xfrm>
            <a:off x="2094588" y="4354749"/>
            <a:ext cx="1349414" cy="68364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5" name="Rectangle 24"/>
          <p:cNvSpPr/>
          <p:nvPr/>
        </p:nvSpPr>
        <p:spPr bwMode="auto">
          <a:xfrm>
            <a:off x="3503960" y="3596697"/>
            <a:ext cx="1349414" cy="68364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6" name="Rectangle 25"/>
          <p:cNvSpPr/>
          <p:nvPr/>
        </p:nvSpPr>
        <p:spPr bwMode="auto">
          <a:xfrm>
            <a:off x="3503960" y="4371066"/>
            <a:ext cx="1349414" cy="68364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4944094" y="4371066"/>
            <a:ext cx="1349414" cy="68364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8" name="Oval 5"/>
          <p:cNvSpPr>
            <a:spLocks noChangeArrowheads="1"/>
          </p:cNvSpPr>
          <p:nvPr/>
        </p:nvSpPr>
        <p:spPr bwMode="auto">
          <a:xfrm flipH="1">
            <a:off x="5306828" y="3676079"/>
            <a:ext cx="783268" cy="498087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 sz="2400" dirty="0"/>
          </a:p>
        </p:txBody>
      </p:sp>
      <p:sp>
        <p:nvSpPr>
          <p:cNvPr id="29" name="Oval 5"/>
          <p:cNvSpPr>
            <a:spLocks noChangeArrowheads="1"/>
          </p:cNvSpPr>
          <p:nvPr/>
        </p:nvSpPr>
        <p:spPr bwMode="auto">
          <a:xfrm flipH="1">
            <a:off x="5306962" y="3676079"/>
            <a:ext cx="783268" cy="498087"/>
          </a:xfrm>
          <a:prstGeom prst="ellipse">
            <a:avLst/>
          </a:prstGeom>
          <a:solidFill>
            <a:srgbClr val="00FF34">
              <a:alpha val="40000"/>
            </a:srgbClr>
          </a:solidFill>
          <a:ln w="25400">
            <a:solidFill>
              <a:srgbClr val="FF57E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alt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5012134" y="3596697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067550" y="3596697"/>
            <a:ext cx="338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4026943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7" grpId="0"/>
      <p:bldP spid="3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Dimensional 9-intersection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074" y="1739341"/>
            <a:ext cx="9298502" cy="3886200"/>
          </a:xfrm>
        </p:spPr>
        <p:txBody>
          <a:bodyPr/>
          <a:lstStyle/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7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Boolean 9-intersection model cannot distinguish the following “</a:t>
            </a:r>
            <a:r>
              <a:rPr lang="en-US" altLang="en-US" sz="1700" b="1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Cross”</a:t>
            </a:r>
            <a:r>
              <a:rPr lang="en-US" altLang="en-US" sz="17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relationship:</a:t>
            </a:r>
          </a:p>
          <a:p>
            <a:pPr lvl="2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Mississippi River serves as a portion of the boundary of Minnesota</a:t>
            </a:r>
          </a:p>
          <a:p>
            <a:pPr lvl="2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Des Moines River just crosses the boundary of Minnesota</a:t>
            </a:r>
          </a:p>
          <a:p>
            <a:pPr lvl="2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But the </a:t>
            </a:r>
            <a:r>
              <a:rPr lang="en-US" altLang="en-US" sz="1600"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boolean</a:t>
            </a: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9-intersection models of them are the same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20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16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4" name="Picture 3" descr="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0" y="5621054"/>
            <a:ext cx="1241778" cy="10898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6887" y="6152445"/>
            <a:ext cx="564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33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54" y="3185098"/>
            <a:ext cx="3477249" cy="25609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854" y="3218290"/>
            <a:ext cx="5194924" cy="240725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6405669" y="3696913"/>
            <a:ext cx="2433531" cy="138350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19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Dimensional 9-intersection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Dimensional 9-intersection model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F   if no intersection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0D if intersection is a finite set of points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1D if intersection is a finite set of line strings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2D if intersection is a finite set of polygons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16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4" name="Picture 3" descr="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0" y="5621054"/>
            <a:ext cx="1241778" cy="10898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6887" y="6152445"/>
            <a:ext cx="564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34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64" y="3410950"/>
            <a:ext cx="3477249" cy="25609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855" y="3445090"/>
            <a:ext cx="5194922" cy="240725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auto">
          <a:xfrm>
            <a:off x="6279562" y="3935058"/>
            <a:ext cx="2559638" cy="138350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5023457" y="4127840"/>
            <a:ext cx="301337" cy="283506"/>
          </a:xfrm>
          <a:prstGeom prst="rect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7674127" y="4144156"/>
            <a:ext cx="301337" cy="283506"/>
          </a:xfrm>
          <a:prstGeom prst="rect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5" name="Picture 4" descr="22_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457" y="1752600"/>
            <a:ext cx="3988921" cy="1513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177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Using Object Model of Spatial Data</a:t>
            </a:r>
            <a:endParaRPr lang="en-US" sz="28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Many topological Relationship between A and B can be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OGIS standard set of spatial data types and operations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Similar to the object model in computer software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Easily used with many computer software systems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Programming languages like Java, C++, Visual basic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Post-relational databases, e.g. OODBMS, ORDBMS</a:t>
            </a:r>
          </a:p>
          <a:p>
            <a:pPr marL="457200" lvl="1" indent="0">
              <a:lnSpc>
                <a:spcPct val="90000"/>
              </a:lnSpc>
              <a:buNone/>
            </a:pPr>
            <a:endParaRPr lang="en-US" altLang="en-US" sz="18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20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20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16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4" name="Picture 3" descr="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0" y="5621054"/>
            <a:ext cx="1241778" cy="10898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6887" y="6152445"/>
            <a:ext cx="564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35</a:t>
            </a:r>
          </a:p>
        </p:txBody>
      </p:sp>
      <p:pic>
        <p:nvPicPr>
          <p:cNvPr id="5" name="Picture 4" descr="Screen Shot 2016-08-17 at 10.30.4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330" y="3929168"/>
            <a:ext cx="4031356" cy="18343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53309" y="4604130"/>
            <a:ext cx="2378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Facility object in Java</a:t>
            </a:r>
          </a:p>
        </p:txBody>
      </p:sp>
    </p:spTree>
    <p:extLst>
      <p:ext uri="{BB962C8B-B14F-4D97-AF65-F5344CB8AC3E}">
        <p14:creationId xmlns:p14="http://schemas.microsoft.com/office/powerpoint/2010/main" val="505057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1BF600D-9998-47AC-B4E4-ED0C8D794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End of required Content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693B26-D65D-47AD-98E8-FA05B54F09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34871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2.3 Extending ER with Spatial Concepts</a:t>
            </a:r>
            <a:endParaRPr lang="en-US" sz="28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Motivation</a:t>
            </a:r>
          </a:p>
          <a:p>
            <a:pPr marL="742950" lvl="2" indent="-342900"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ER Model is based on discrete sets with no implicit relationships</a:t>
            </a:r>
          </a:p>
          <a:p>
            <a:pPr marL="742950" lvl="2" indent="-342900"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Spatial data comes from a continuous set with implicit relationships</a:t>
            </a:r>
          </a:p>
          <a:p>
            <a:pPr marL="742950" lvl="2" indent="-342900"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Any pair of spatial entities (e.g., cities) has relationships like distance, direction, …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Explicitly drawing all spatial relationship </a:t>
            </a:r>
          </a:p>
          <a:p>
            <a:pPr marL="742950" lvl="2" indent="-342900"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Clutters ER diagram</a:t>
            </a:r>
          </a:p>
          <a:p>
            <a:pPr marL="742950" lvl="2" indent="-342900"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Generates additional tables in relational schema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Misses implicit constraints in spatial relationships (e.g. distance)</a:t>
            </a:r>
          </a:p>
          <a:p>
            <a:pPr>
              <a:buFont typeface="Arial" panose="020B0604020202020204" pitchFamily="34" charset="0"/>
              <a:buChar char="•"/>
            </a:pPr>
            <a:endParaRPr lang="en-US" altLang="en-US" sz="20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4" name="Picture 3" descr="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0" y="5621054"/>
            <a:ext cx="1241778" cy="10898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6887" y="6152445"/>
            <a:ext cx="564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59</a:t>
            </a:r>
          </a:p>
        </p:txBody>
      </p:sp>
      <p:pic>
        <p:nvPicPr>
          <p:cNvPr id="8" name="Picture 7" descr="34_modified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75264"/>
            <a:ext cx="4210581" cy="1461411"/>
          </a:xfrm>
          <a:prstGeom prst="rect">
            <a:avLst/>
          </a:prstGeom>
        </p:spPr>
      </p:pic>
      <p:pic>
        <p:nvPicPr>
          <p:cNvPr id="9" name="Picture 8" descr="Screen Shot 2016-08-16 at 6.06.14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064" y="4190969"/>
            <a:ext cx="1685912" cy="740156"/>
          </a:xfrm>
          <a:prstGeom prst="rect">
            <a:avLst/>
          </a:prstGeom>
        </p:spPr>
      </p:pic>
      <p:pic>
        <p:nvPicPr>
          <p:cNvPr id="10" name="Picture 9" descr="Screen Shot 2016-08-16 at 6.08.17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537" y="3224336"/>
            <a:ext cx="2026241" cy="801874"/>
          </a:xfrm>
          <a:prstGeom prst="rect">
            <a:avLst/>
          </a:prstGeom>
        </p:spPr>
      </p:pic>
      <p:pic>
        <p:nvPicPr>
          <p:cNvPr id="11" name="Picture 10" descr="Screen Shot 2016-08-16 at 6.06.17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947" y="5022748"/>
            <a:ext cx="1836117" cy="756048"/>
          </a:xfrm>
          <a:prstGeom prst="rect">
            <a:avLst/>
          </a:prstGeom>
        </p:spPr>
      </p:pic>
      <p:pic>
        <p:nvPicPr>
          <p:cNvPr id="12" name="Picture 11" descr="Screen Shot 2016-08-16 at 6.06.20 P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064" y="5037739"/>
            <a:ext cx="1621143" cy="698936"/>
          </a:xfrm>
          <a:prstGeom prst="rect">
            <a:avLst/>
          </a:prstGeom>
        </p:spPr>
      </p:pic>
      <p:pic>
        <p:nvPicPr>
          <p:cNvPr id="13" name="Picture 12" descr="Screen Shot 2016-08-16 at 6.06.10 P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947" y="4190969"/>
            <a:ext cx="1672540" cy="78965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auto">
          <a:xfrm>
            <a:off x="6962537" y="3228049"/>
            <a:ext cx="2040465" cy="80187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785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2.3 Extending ER with Spatial Concepts - Continued</a:t>
            </a:r>
            <a:endParaRPr lang="en-US" sz="28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Pictograms</a:t>
            </a:r>
          </a:p>
          <a:p>
            <a:pPr marL="742950" lvl="2" indent="-342900"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Label spatial entities along with their spatial data types</a:t>
            </a:r>
          </a:p>
          <a:p>
            <a:pPr marL="742950" lvl="2" indent="-342900"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Allows inference of spatial relationships and constraints</a:t>
            </a:r>
          </a:p>
          <a:p>
            <a:pPr marL="742950" lvl="2" indent="-342900"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Reduces clutter in ER diagram and relational schema</a:t>
            </a:r>
          </a:p>
          <a:p>
            <a:pPr marL="742950" lvl="2" indent="-342900"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Example: Fig. 2.7 (next slide)</a:t>
            </a:r>
          </a:p>
        </p:txBody>
      </p:sp>
      <p:pic>
        <p:nvPicPr>
          <p:cNvPr id="4" name="Picture 3" descr="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0" y="5621054"/>
            <a:ext cx="1241778" cy="10898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6887" y="6152445"/>
            <a:ext cx="564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60</a:t>
            </a:r>
          </a:p>
        </p:txBody>
      </p:sp>
      <p:pic>
        <p:nvPicPr>
          <p:cNvPr id="5" name="Picture 4" descr="Screen Shot 2016-08-16 at 6.25.20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76" y="3807850"/>
            <a:ext cx="2898841" cy="1658137"/>
          </a:xfrm>
          <a:prstGeom prst="rect">
            <a:avLst/>
          </a:prstGeom>
        </p:spPr>
      </p:pic>
      <p:pic>
        <p:nvPicPr>
          <p:cNvPr id="7" name="Picture 6" descr="Screen Shot 2016-08-16 at 6.25.45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210" y="3807850"/>
            <a:ext cx="2583138" cy="165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3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ER Diagram with Pictograms: An Example</a:t>
            </a:r>
            <a:endParaRPr lang="en-US" sz="28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endParaRPr lang="en-US" altLang="en-US" sz="18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4" name="Picture 3" descr="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0" y="5621054"/>
            <a:ext cx="1241778" cy="10898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6887" y="6152445"/>
            <a:ext cx="564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61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2540" y="1496910"/>
            <a:ext cx="7301941" cy="4335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7086600" y="1752600"/>
            <a:ext cx="80983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Fig 2.7</a:t>
            </a:r>
          </a:p>
        </p:txBody>
      </p:sp>
      <p:sp>
        <p:nvSpPr>
          <p:cNvPr id="5" name="Multiply 4"/>
          <p:cNvSpPr/>
          <p:nvPr/>
        </p:nvSpPr>
        <p:spPr bwMode="auto">
          <a:xfrm>
            <a:off x="4218345" y="2182996"/>
            <a:ext cx="358757" cy="351547"/>
          </a:xfrm>
          <a:prstGeom prst="mathMultiply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9" name="Multiply 8"/>
          <p:cNvSpPr/>
          <p:nvPr/>
        </p:nvSpPr>
        <p:spPr bwMode="auto">
          <a:xfrm>
            <a:off x="2511044" y="2964779"/>
            <a:ext cx="358757" cy="351547"/>
          </a:xfrm>
          <a:prstGeom prst="mathMultiply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58329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ERD with Pictograms &amp; implicit spatial relationships</a:t>
            </a:r>
            <a:endParaRPr lang="en-US" sz="28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4" name="Picture 3" descr="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0" y="5621054"/>
            <a:ext cx="1241778" cy="10898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6887" y="6152445"/>
            <a:ext cx="564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61</a:t>
            </a:r>
          </a:p>
        </p:txBody>
      </p:sp>
      <p:pic>
        <p:nvPicPr>
          <p:cNvPr id="9" name="Picture 4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53" b="-184"/>
          <a:stretch/>
        </p:blipFill>
        <p:spPr bwMode="auto">
          <a:xfrm>
            <a:off x="228600" y="1655672"/>
            <a:ext cx="8610600" cy="4059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7086600" y="1919939"/>
            <a:ext cx="80983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Fig 2.7</a:t>
            </a:r>
          </a:p>
        </p:txBody>
      </p:sp>
    </p:spTree>
    <p:extLst>
      <p:ext uri="{BB962C8B-B14F-4D97-AF65-F5344CB8AC3E}">
        <p14:creationId xmlns:p14="http://schemas.microsoft.com/office/powerpoint/2010/main" val="33965286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B32DD-67CF-446F-B7C2-EE450D8AE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67AC67-8921-4B75-AF88-685392455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526" y="1524000"/>
            <a:ext cx="9229008" cy="4140074"/>
          </a:xfrm>
        </p:spPr>
        <p:txBody>
          <a:bodyPr/>
          <a:lstStyle/>
          <a:p>
            <a:r>
              <a:rPr lang="en-US" sz="1800" dirty="0"/>
              <a:t>A theoretic description of something, or a set of plans for something</a:t>
            </a:r>
          </a:p>
          <a:p>
            <a:r>
              <a:rPr lang="en-US" sz="1800" dirty="0"/>
              <a:t>Example: building model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87BEC6-2019-4F8B-9FC5-BB29E9F22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003180-E745-4875-82BE-6699B73B2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445B5-9A70-47D3-9276-A1ED311BE2C1}" type="slidenum">
              <a:rPr lang="en-US" altLang="en-US" smtClean="0"/>
              <a:pPr/>
              <a:t>5</a:t>
            </a:fld>
            <a:endParaRPr lang="en-US" altLang="en-US" dirty="0"/>
          </a:p>
        </p:txBody>
      </p:sp>
      <p:pic>
        <p:nvPicPr>
          <p:cNvPr id="6" name="Picture 5" descr="Blueprint.png">
            <a:extLst>
              <a:ext uri="{FF2B5EF4-FFF2-40B4-BE49-F238E27FC236}">
                <a16:creationId xmlns:a16="http://schemas.microsoft.com/office/drawing/2014/main" id="{03A3FB14-AB7D-4B2F-8CF6-09360E90BA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266" y="3100741"/>
            <a:ext cx="3165934" cy="24220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A4400F1-DAED-486E-B319-3F1C02B994E7}"/>
              </a:ext>
            </a:extLst>
          </p:cNvPr>
          <p:cNvSpPr txBox="1"/>
          <p:nvPr/>
        </p:nvSpPr>
        <p:spPr>
          <a:xfrm>
            <a:off x="4845472" y="5497943"/>
            <a:ext cx="41433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http://causecapitalism.com/wp-content/uploads/2010/04/</a:t>
            </a:r>
            <a:r>
              <a:rPr lang="en-US" sz="1000" dirty="0" err="1"/>
              <a:t>Blueprint.png</a:t>
            </a:r>
            <a:endParaRPr lang="en-US" sz="1000" dirty="0"/>
          </a:p>
        </p:txBody>
      </p:sp>
      <p:pic>
        <p:nvPicPr>
          <p:cNvPr id="8" name="Picture 7" descr="Garfield_Building_Detroit.jpg">
            <a:extLst>
              <a:ext uri="{FF2B5EF4-FFF2-40B4-BE49-F238E27FC236}">
                <a16:creationId xmlns:a16="http://schemas.microsoft.com/office/drawing/2014/main" id="{1709F21B-3C4D-4FDD-AE68-E5F721FFD4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892" y="3099354"/>
            <a:ext cx="3270269" cy="23545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B7C4D87-F997-440C-8CDE-A6D5E2E1B4D1}"/>
              </a:ext>
            </a:extLst>
          </p:cNvPr>
          <p:cNvSpPr txBox="1"/>
          <p:nvPr/>
        </p:nvSpPr>
        <p:spPr>
          <a:xfrm>
            <a:off x="931332" y="5453948"/>
            <a:ext cx="43290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https://</a:t>
            </a:r>
            <a:r>
              <a:rPr lang="en-US" sz="1000" dirty="0" err="1"/>
              <a:t>upload.wikimedia.org</a:t>
            </a:r>
            <a:r>
              <a:rPr lang="en-US" sz="1000" dirty="0"/>
              <a:t>/</a:t>
            </a:r>
            <a:r>
              <a:rPr lang="en-US" sz="1000" dirty="0" err="1"/>
              <a:t>wikipedia</a:t>
            </a:r>
            <a:r>
              <a:rPr lang="en-US" sz="1000" dirty="0"/>
              <a:t>/commons/0/04/</a:t>
            </a:r>
            <a:r>
              <a:rPr lang="en-US" sz="1000" dirty="0" err="1"/>
              <a:t>Garfield_Building_Detroit.jpg</a:t>
            </a:r>
            <a:endParaRPr lang="en-US" sz="1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F2CF49-9B9B-4635-AD14-189EACA2D0D2}"/>
              </a:ext>
            </a:extLst>
          </p:cNvPr>
          <p:cNvSpPr txBox="1"/>
          <p:nvPr/>
        </p:nvSpPr>
        <p:spPr>
          <a:xfrm>
            <a:off x="171900" y="4207100"/>
            <a:ext cx="1005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Building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49986C-2FE3-4FD3-9199-21D3F7D1706A}"/>
              </a:ext>
            </a:extLst>
          </p:cNvPr>
          <p:cNvSpPr txBox="1"/>
          <p:nvPr/>
        </p:nvSpPr>
        <p:spPr>
          <a:xfrm>
            <a:off x="4577556" y="4276651"/>
            <a:ext cx="1095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Blueprint</a:t>
            </a:r>
          </a:p>
        </p:txBody>
      </p:sp>
    </p:spTree>
    <p:extLst>
      <p:ext uri="{BB962C8B-B14F-4D97-AF65-F5344CB8AC3E}">
        <p14:creationId xmlns:p14="http://schemas.microsoft.com/office/powerpoint/2010/main" val="1707606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Specifying Pictograms</a:t>
            </a:r>
            <a:endParaRPr lang="en-US" sz="28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71281"/>
            <a:ext cx="8610600" cy="38862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Grammar based approach</a:t>
            </a:r>
          </a:p>
          <a:p>
            <a:pPr marL="742950" lvl="2" indent="-342900"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Rewrite rule </a:t>
            </a:r>
          </a:p>
          <a:p>
            <a:pPr marL="742950" lvl="2" indent="-342900"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Like English syntax diagrams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Classes of pictograms</a:t>
            </a:r>
          </a:p>
          <a:p>
            <a:pPr marL="742950" lvl="2" indent="-342900"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Entity pictograms</a:t>
            </a:r>
          </a:p>
          <a:p>
            <a:pPr marL="1200150" lvl="3" indent="-342900"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basic: point, line, polygon</a:t>
            </a:r>
          </a:p>
          <a:p>
            <a:pPr marL="1200150" lvl="3" indent="-342900"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collection of basic</a:t>
            </a:r>
          </a:p>
          <a:p>
            <a:pPr marL="1200150" lvl="3" indent="-342900"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...</a:t>
            </a:r>
          </a:p>
          <a:p>
            <a:pPr marL="742950" lvl="2" indent="-342900"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Relationship pictograms</a:t>
            </a:r>
          </a:p>
          <a:p>
            <a:pPr marL="1200150" lvl="3" indent="-342900"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partition, network</a:t>
            </a:r>
          </a:p>
          <a:p>
            <a:pPr marL="742950" lvl="2" indent="-342900">
              <a:buFont typeface="Arial" panose="020B0604020202020204" pitchFamily="34" charset="0"/>
              <a:buChar char="•"/>
            </a:pPr>
            <a:endParaRPr lang="en-US" altLang="en-US" sz="18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4" name="Picture 3" descr="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0" y="5621054"/>
            <a:ext cx="1241778" cy="10898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6887" y="6152445"/>
            <a:ext cx="564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62</a:t>
            </a:r>
          </a:p>
        </p:txBody>
      </p:sp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5586" y="4794915"/>
            <a:ext cx="2410325" cy="10056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54221" y="1739035"/>
            <a:ext cx="2782712" cy="14035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94198" y="3575894"/>
            <a:ext cx="3702757" cy="18815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045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Entity Pictograms: Basic shapes, Collections</a:t>
            </a:r>
            <a:endParaRPr lang="en-US" sz="28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endParaRPr lang="en-US" altLang="en-US" sz="18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4" name="Picture 3" descr="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0" y="5621054"/>
            <a:ext cx="1241778" cy="10898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6887" y="6152445"/>
            <a:ext cx="564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63</a:t>
            </a: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36599" y="1507066"/>
            <a:ext cx="5411486" cy="15999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11863" y="3357206"/>
            <a:ext cx="5637282" cy="24481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4313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Entity Pictograms: Derived and Alternate Shapes</a:t>
            </a:r>
            <a:endParaRPr lang="en-US" sz="28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752600"/>
            <a:ext cx="8610599" cy="38862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Derived shape example is city center point from boundary polygon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Alternate shape example: A road is represented as a polygon for construction </a:t>
            </a:r>
          </a:p>
          <a:p>
            <a:pPr marL="742950" lvl="2" indent="-342900"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or as a line for navigation</a:t>
            </a:r>
          </a:p>
        </p:txBody>
      </p:sp>
      <p:pic>
        <p:nvPicPr>
          <p:cNvPr id="4" name="Picture 3" descr="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0" y="5621054"/>
            <a:ext cx="1241778" cy="10898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6887" y="6152445"/>
            <a:ext cx="564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64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1332" y="2917828"/>
            <a:ext cx="7141215" cy="11956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600" y="4348480"/>
            <a:ext cx="5452693" cy="12039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43540" y="4438624"/>
            <a:ext cx="2995659" cy="90262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2010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2.4 Conceptual Data Modeling with UML</a:t>
            </a:r>
            <a:endParaRPr lang="en-US" sz="28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185" y="1571156"/>
            <a:ext cx="6881352" cy="38862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Motivation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ER Model does not allow user defined operations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Object oriented software development uses Unified Modeling Language (UML)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It is a standard consisting of several diagrams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class diagrams are most relevant for data modeling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UML class diagrams concepts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Attributes are simple or composite properties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Methods represent operations, functions and procedures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Class is a collection of attributes and methods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Relationships relate classes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Example UML class diagram: Figure 2.8 (next slide)</a:t>
            </a:r>
          </a:p>
          <a:p>
            <a:pPr>
              <a:buFont typeface="Arial" panose="020B0604020202020204" pitchFamily="34" charset="0"/>
              <a:buChar char="•"/>
            </a:pPr>
            <a:endParaRPr lang="en-US" altLang="en-US" sz="20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4" name="Picture 3" descr="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0" y="5621054"/>
            <a:ext cx="1241778" cy="10898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6887" y="6152445"/>
            <a:ext cx="564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65</a:t>
            </a:r>
          </a:p>
        </p:txBody>
      </p:sp>
      <p:pic>
        <p:nvPicPr>
          <p:cNvPr id="5" name="Picture 4" descr="A-3-UMLClassDiagram-caBioDomainObject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631" y="2553903"/>
            <a:ext cx="3047689" cy="2903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020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UML Class Diagram with Pictograms: Example</a:t>
            </a:r>
            <a:endParaRPr lang="en-US" sz="28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endParaRPr lang="en-US" altLang="en-US" sz="20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4" name="Picture 3" descr="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0" y="5621054"/>
            <a:ext cx="1241778" cy="10898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6887" y="6152445"/>
            <a:ext cx="564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66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1332" y="1502092"/>
            <a:ext cx="7584736" cy="429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83240" y="4549783"/>
            <a:ext cx="80983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Fig 2.8</a:t>
            </a:r>
          </a:p>
        </p:txBody>
      </p:sp>
    </p:spTree>
    <p:extLst>
      <p:ext uri="{BB962C8B-B14F-4D97-AF65-F5344CB8AC3E}">
        <p14:creationId xmlns:p14="http://schemas.microsoft.com/office/powerpoint/2010/main" val="274941761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Comparing UML Class Diagrams to ER Diagrams</a:t>
            </a:r>
            <a:endParaRPr lang="en-US" sz="28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Concepts in UML class diagram vs. those in ER diagrams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Class without methods is an Entity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Attributes are common in both models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UML does not have key attributes and integrity constraints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ERD does not have methods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Relationships properties are richer in ERDs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Entities in ER diagram relate to datasets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But UML class diagram can contain classes which have little to do with data </a:t>
            </a:r>
          </a:p>
          <a:p>
            <a:pPr marL="0" indent="0">
              <a:buNone/>
            </a:pPr>
            <a:endParaRPr lang="en-US" altLang="en-US" sz="20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4" name="Picture 3" descr="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0" y="5621054"/>
            <a:ext cx="1241778" cy="10898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6887" y="6152445"/>
            <a:ext cx="564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67</a:t>
            </a:r>
          </a:p>
        </p:txBody>
      </p:sp>
      <p:pic>
        <p:nvPicPr>
          <p:cNvPr id="5" name="Picture 4" descr="Screen Shot 2016-08-16 at 6.45.52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025" y="4401576"/>
            <a:ext cx="2250639" cy="1428733"/>
          </a:xfrm>
          <a:prstGeom prst="rect">
            <a:avLst/>
          </a:prstGeom>
        </p:spPr>
      </p:pic>
      <p:pic>
        <p:nvPicPr>
          <p:cNvPr id="7" name="Picture 6" descr="Screen Shot 2016-08-16 at 6.45.35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70" y="4334158"/>
            <a:ext cx="2252569" cy="135062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99834" y="5319190"/>
            <a:ext cx="6977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Class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00" y="5282500"/>
            <a:ext cx="6978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Entity</a:t>
            </a:r>
          </a:p>
        </p:txBody>
      </p:sp>
      <p:pic>
        <p:nvPicPr>
          <p:cNvPr id="10" name="Picture 9" descr="Screen Shot 2016-08-16 at 6.49.06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237" y="4401576"/>
            <a:ext cx="2080541" cy="97778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auto">
          <a:xfrm>
            <a:off x="6939857" y="4401577"/>
            <a:ext cx="2040465" cy="97778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" name="Oval 11"/>
          <p:cNvSpPr/>
          <p:nvPr/>
        </p:nvSpPr>
        <p:spPr bwMode="auto">
          <a:xfrm>
            <a:off x="1584295" y="4398966"/>
            <a:ext cx="808368" cy="295886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" name="Oval 12"/>
          <p:cNvSpPr/>
          <p:nvPr/>
        </p:nvSpPr>
        <p:spPr bwMode="auto">
          <a:xfrm>
            <a:off x="881067" y="4790552"/>
            <a:ext cx="808368" cy="295886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" name="Oval 13"/>
          <p:cNvSpPr/>
          <p:nvPr/>
        </p:nvSpPr>
        <p:spPr bwMode="auto">
          <a:xfrm>
            <a:off x="2302591" y="4790552"/>
            <a:ext cx="808368" cy="295886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" name="Rectangle 14"/>
          <p:cNvSpPr/>
          <p:nvPr/>
        </p:nvSpPr>
        <p:spPr bwMode="auto">
          <a:xfrm>
            <a:off x="3997561" y="4689032"/>
            <a:ext cx="2040465" cy="48211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529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Summary</a:t>
            </a:r>
            <a:endParaRPr lang="en-US" sz="28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A data model is a high level description of the data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It can help in early analysis of storage cost, data quality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There are two popular models of spatial information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Field based and Object based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Database are designed in 3-steps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Conceptual (ER), Logical (relational model) and Physical (indexing)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Pictograms can simplify Conceptual data models</a:t>
            </a:r>
          </a:p>
          <a:p>
            <a:pPr>
              <a:buFont typeface="Arial" panose="020B0604020202020204" pitchFamily="34" charset="0"/>
              <a:buChar char="•"/>
            </a:pPr>
            <a:endParaRPr lang="en-US" altLang="en-US" sz="20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4" name="Picture 3" descr="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0" y="5621054"/>
            <a:ext cx="1241778" cy="10898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6887" y="6152445"/>
            <a:ext cx="564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69</a:t>
            </a:r>
          </a:p>
        </p:txBody>
      </p:sp>
    </p:spTree>
    <p:extLst>
      <p:ext uri="{BB962C8B-B14F-4D97-AF65-F5344CB8AC3E}">
        <p14:creationId xmlns:p14="http://schemas.microsoft.com/office/powerpoint/2010/main" val="2375958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Microsoft Sans Serif"/>
                <a:cs typeface="Microsoft Sans Serif"/>
              </a:rPr>
              <a:t>What is a Data Model?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439" y="1752600"/>
            <a:ext cx="5474983" cy="3886200"/>
          </a:xfrm>
        </p:spPr>
        <p:txBody>
          <a:bodyPr/>
          <a:lstStyle/>
          <a:p>
            <a:r>
              <a:rPr lang="en-US" sz="1800" dirty="0">
                <a:latin typeface="Microsoft Sans Serif"/>
                <a:cs typeface="Microsoft Sans Serif"/>
              </a:rPr>
              <a:t>What is a Data Model?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>
                <a:latin typeface="Microsoft Sans Serif"/>
                <a:cs typeface="Microsoft Sans Serif"/>
              </a:rPr>
              <a:t>Specify structure or schema of a data set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>
                <a:latin typeface="Microsoft Sans Serif"/>
                <a:cs typeface="Microsoft Sans Serif"/>
              </a:rPr>
              <a:t>Document description of data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>
                <a:latin typeface="Microsoft Sans Serif"/>
                <a:cs typeface="Microsoft Sans Serif"/>
              </a:rPr>
              <a:t>Facilitates early analysis of some properties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600" dirty="0">
                <a:latin typeface="Microsoft Sans Serif"/>
                <a:cs typeface="Microsoft Sans Serif"/>
              </a:rPr>
              <a:t>e.g., querying ability, redundancy, storage space requirements, etc.</a:t>
            </a:r>
          </a:p>
        </p:txBody>
      </p:sp>
      <p:pic>
        <p:nvPicPr>
          <p:cNvPr id="4" name="Picture 3" descr="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0" y="5621054"/>
            <a:ext cx="1241778" cy="10898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6887" y="6152445"/>
            <a:ext cx="564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92499" y="5109145"/>
            <a:ext cx="26084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images.visual-paradigm.com</a:t>
            </a:r>
            <a:endParaRPr lang="en-US" sz="1200" dirty="0"/>
          </a:p>
        </p:txBody>
      </p:sp>
      <p:pic>
        <p:nvPicPr>
          <p:cNvPr id="11" name="Picture 10" descr="conceptual_erd_2734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555" y="1909603"/>
            <a:ext cx="3795223" cy="3199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443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Microsoft Sans Serif"/>
                <a:cs typeface="Microsoft Sans Serif"/>
              </a:rPr>
              <a:t>Why Data Models?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>
                <a:latin typeface="Microsoft Sans Serif"/>
                <a:cs typeface="Microsoft Sans Serif"/>
              </a:rPr>
              <a:t>Data models facilitate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latin typeface="Microsoft Sans Serif"/>
                <a:cs typeface="Microsoft Sans Serif"/>
              </a:rPr>
              <a:t>Early analysis of properties, e.g. storage cost, querying ability, ...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latin typeface="Microsoft Sans Serif"/>
                <a:cs typeface="Microsoft Sans Serif"/>
              </a:rPr>
              <a:t>Reuse of shared data among multiple applications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latin typeface="Microsoft Sans Serif"/>
                <a:cs typeface="Microsoft Sans Serif"/>
              </a:rPr>
              <a:t>Exchange of data across organization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latin typeface="Microsoft Sans Serif"/>
                <a:cs typeface="Microsoft Sans Serif"/>
              </a:rPr>
              <a:t>Conversion of data to new software / environment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600" dirty="0">
                <a:latin typeface="Microsoft Sans Serif"/>
                <a:cs typeface="Microsoft Sans Serif"/>
              </a:rPr>
              <a:t>Lessons from Y2K Crisis</a:t>
            </a:r>
          </a:p>
        </p:txBody>
      </p:sp>
      <p:pic>
        <p:nvPicPr>
          <p:cNvPr id="4" name="Picture 3" descr="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0" y="5621054"/>
            <a:ext cx="1241778" cy="10898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6887" y="6152445"/>
            <a:ext cx="564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851807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Microsoft Sans Serif"/>
                <a:cs typeface="Microsoft Sans Serif"/>
              </a:rPr>
              <a:t>Data Model Lessons – Y2K crisis for year 2000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59820"/>
            <a:ext cx="8610600" cy="4340914"/>
          </a:xfrm>
        </p:spPr>
        <p:txBody>
          <a:bodyPr/>
          <a:lstStyle/>
          <a:p>
            <a:pPr>
              <a:buFont typeface="Arial"/>
              <a:buChar char="•"/>
            </a:pPr>
            <a:r>
              <a:rPr lang="en-US" sz="1800" dirty="0">
                <a:latin typeface="Microsoft Sans Serif"/>
                <a:cs typeface="Microsoft Sans Serif"/>
              </a:rPr>
              <a:t>In1960s and 1970s, many </a:t>
            </a:r>
            <a:r>
              <a:rPr lang="en-US" sz="1800" dirty="0" err="1">
                <a:latin typeface="Microsoft Sans Serif"/>
                <a:cs typeface="Microsoft Sans Serif"/>
              </a:rPr>
              <a:t>softwares</a:t>
            </a:r>
            <a:r>
              <a:rPr lang="en-US" sz="1800" dirty="0">
                <a:latin typeface="Microsoft Sans Serif"/>
                <a:cs typeface="Microsoft Sans Serif"/>
              </a:rPr>
              <a:t> without well-defined data models used the </a:t>
            </a:r>
            <a:r>
              <a:rPr lang="en-US" sz="1800" dirty="0">
                <a:solidFill>
                  <a:srgbClr val="FF0000"/>
                </a:solidFill>
                <a:latin typeface="Microsoft Sans Serif"/>
                <a:cs typeface="Microsoft Sans Serif"/>
              </a:rPr>
              <a:t>final 2 digits </a:t>
            </a:r>
            <a:r>
              <a:rPr lang="en-US" sz="1800" dirty="0">
                <a:latin typeface="Microsoft Sans Serif"/>
                <a:cs typeface="Microsoft Sans Serif"/>
              </a:rPr>
              <a:t>to represent years.</a:t>
            </a:r>
          </a:p>
          <a:p>
            <a:pPr>
              <a:buFont typeface="Arial"/>
              <a:buChar char="•"/>
            </a:pPr>
            <a:r>
              <a:rPr lang="en-US" sz="1800" dirty="0">
                <a:latin typeface="Microsoft Sans Serif"/>
                <a:cs typeface="Microsoft Sans Serif"/>
              </a:rPr>
              <a:t>This may lead to erroneous behavior, for example:</a:t>
            </a:r>
          </a:p>
          <a:p>
            <a:pPr marL="0" indent="0">
              <a:buNone/>
            </a:pPr>
            <a:endParaRPr lang="en-US" sz="1800" dirty="0">
              <a:latin typeface="Microsoft Sans Serif"/>
              <a:cs typeface="Microsoft Sans Serif"/>
            </a:endParaRPr>
          </a:p>
          <a:p>
            <a:pPr marL="0" indent="0">
              <a:buNone/>
            </a:pPr>
            <a:endParaRPr lang="en-US" sz="1800" dirty="0">
              <a:latin typeface="Microsoft Sans Serif"/>
              <a:cs typeface="Microsoft Sans Serif"/>
            </a:endParaRPr>
          </a:p>
          <a:p>
            <a:pPr marL="0" indent="0">
              <a:buNone/>
            </a:pPr>
            <a:endParaRPr lang="en-US" sz="1800" dirty="0">
              <a:latin typeface="Microsoft Sans Serif"/>
              <a:cs typeface="Microsoft Sans Serif"/>
            </a:endParaRPr>
          </a:p>
          <a:p>
            <a:pPr marL="0" indent="0">
              <a:buNone/>
            </a:pPr>
            <a:endParaRPr lang="en-US" sz="1800" dirty="0">
              <a:latin typeface="Microsoft Sans Serif"/>
              <a:cs typeface="Microsoft Sans Serif"/>
            </a:endParaRPr>
          </a:p>
          <a:p>
            <a:pPr marL="0" indent="0">
              <a:buNone/>
            </a:pPr>
            <a:endParaRPr lang="en-US" sz="1800" dirty="0">
              <a:latin typeface="Microsoft Sans Serif"/>
              <a:cs typeface="Microsoft Sans Serif"/>
            </a:endParaRPr>
          </a:p>
          <a:p>
            <a:pPr marL="0" indent="0">
              <a:buNone/>
            </a:pPr>
            <a:endParaRPr lang="en-US" sz="1800" dirty="0">
              <a:latin typeface="Microsoft Sans Serif"/>
              <a:cs typeface="Microsoft Sans Serif"/>
            </a:endParaRPr>
          </a:p>
          <a:p>
            <a:pPr marL="0" indent="0">
              <a:buNone/>
            </a:pPr>
            <a:endParaRPr lang="en-US" sz="1800" dirty="0">
              <a:latin typeface="Microsoft Sans Serif"/>
              <a:cs typeface="Microsoft Sans Serif"/>
            </a:endParaRPr>
          </a:p>
        </p:txBody>
      </p:sp>
      <p:pic>
        <p:nvPicPr>
          <p:cNvPr id="4" name="Picture 3" descr="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0" y="5621054"/>
            <a:ext cx="1241778" cy="10898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6887" y="6152445"/>
            <a:ext cx="564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7" y="2689697"/>
            <a:ext cx="6024883" cy="270960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058216" y="2733055"/>
            <a:ext cx="293056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icrosoft Sans Serif"/>
                <a:cs typeface="Microsoft Sans Serif"/>
              </a:rPr>
              <a:t>A large amount of effort and hundreds of billions of dollars was spent in revising the software.</a:t>
            </a:r>
          </a:p>
          <a:p>
            <a:endParaRPr lang="en-US" dirty="0">
              <a:latin typeface="Microsoft Sans Serif"/>
              <a:cs typeface="Microsoft Sans Serif"/>
            </a:endParaRPr>
          </a:p>
          <a:p>
            <a:r>
              <a:rPr lang="en-US" dirty="0">
                <a:latin typeface="Microsoft Sans Serif"/>
                <a:cs typeface="Microsoft Sans Serif"/>
              </a:rPr>
              <a:t>Abstract data type may have significantly reduced the costs.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6856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Microsoft Sans Serif"/>
                <a:cs typeface="Microsoft Sans Serif"/>
              </a:rPr>
              <a:t>Data Model Examples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633" y="1568114"/>
            <a:ext cx="9172866" cy="3886200"/>
          </a:xfrm>
        </p:spPr>
        <p:txBody>
          <a:bodyPr/>
          <a:lstStyle/>
          <a:p>
            <a:r>
              <a:rPr lang="en-US" sz="1900" dirty="0">
                <a:latin typeface="Microsoft Sans Serif"/>
                <a:cs typeface="Microsoft Sans Serif"/>
              </a:rPr>
              <a:t>Geographic Information Science (GIS) organizes spatial set as a set of layers</a:t>
            </a:r>
          </a:p>
          <a:p>
            <a:r>
              <a:rPr lang="en-US" sz="2000" dirty="0">
                <a:latin typeface="Microsoft Sans Serif"/>
                <a:cs typeface="Microsoft Sans Serif"/>
              </a:rPr>
              <a:t>Databases organize dataset as a collection of tables</a:t>
            </a:r>
          </a:p>
        </p:txBody>
      </p:sp>
      <p:pic>
        <p:nvPicPr>
          <p:cNvPr id="4" name="Picture 3" descr="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0" y="5621054"/>
            <a:ext cx="1241778" cy="10898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6887" y="6152445"/>
            <a:ext cx="564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</a:t>
            </a:r>
          </a:p>
        </p:txBody>
      </p:sp>
      <p:pic>
        <p:nvPicPr>
          <p:cNvPr id="5" name="Picture 4" descr="arcgisLayers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14" y="2340017"/>
            <a:ext cx="3238113" cy="32381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31332" y="5523849"/>
            <a:ext cx="19380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http://</a:t>
            </a:r>
            <a:r>
              <a:rPr lang="en-US" sz="1200" dirty="0" err="1"/>
              <a:t>desktop.arcgis.com</a:t>
            </a:r>
            <a:r>
              <a:rPr lang="en-US" sz="1200" dirty="0"/>
              <a:t>/</a:t>
            </a:r>
          </a:p>
        </p:txBody>
      </p:sp>
      <p:pic>
        <p:nvPicPr>
          <p:cNvPr id="10" name="Picture 9" descr="6tables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583" y="2304555"/>
            <a:ext cx="2960114" cy="3904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805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D2D-2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4" charset="0"/>
            <a:ea typeface="ＭＳ Ｐゴシック" pitchFamily="-104" charset="-128"/>
            <a:cs typeface="ＭＳ Ｐゴシック" pitchFamily="-10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4" charset="0"/>
            <a:ea typeface="ＭＳ Ｐゴシック" pitchFamily="-104" charset="-128"/>
            <a:cs typeface="ＭＳ Ｐゴシック" pitchFamily="-104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D2D-2.pot</Template>
  <TotalTime>16123</TotalTime>
  <Words>2225</Words>
  <Application>Microsoft Office PowerPoint</Application>
  <PresentationFormat>On-screen Show (4:3)</PresentationFormat>
  <Paragraphs>488</Paragraphs>
  <Slides>56</Slides>
  <Notes>50</Notes>
  <HiddenSlides>1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2" baseType="lpstr">
      <vt:lpstr>Arial</vt:lpstr>
      <vt:lpstr>Calibri</vt:lpstr>
      <vt:lpstr>Microsoft Sans Serif</vt:lpstr>
      <vt:lpstr>Times-Roman</vt:lpstr>
      <vt:lpstr>D2D-2</vt:lpstr>
      <vt:lpstr>Document</vt:lpstr>
      <vt:lpstr>Spatial Concepts and Data Models</vt:lpstr>
      <vt:lpstr>Outline</vt:lpstr>
      <vt:lpstr>Model</vt:lpstr>
      <vt:lpstr>Model</vt:lpstr>
      <vt:lpstr>Model</vt:lpstr>
      <vt:lpstr>What is a Data Model?</vt:lpstr>
      <vt:lpstr>Why Data Models?</vt:lpstr>
      <vt:lpstr>Data Model Lessons – Y2K crisis for year 2000</vt:lpstr>
      <vt:lpstr>Data Model Examples</vt:lpstr>
      <vt:lpstr>Types of Data Models – Two Types</vt:lpstr>
      <vt:lpstr>2.1 Models of Spatial Information</vt:lpstr>
      <vt:lpstr>2.1.1 Field based Model – Three Main Concepts</vt:lpstr>
      <vt:lpstr>2.1.1 Field based Model – Three Main Concepts</vt:lpstr>
      <vt:lpstr>2.1.1 Field based Model – Three Main Concepts</vt:lpstr>
      <vt:lpstr>2.1.1 Field based Model – Three Main Concepts</vt:lpstr>
      <vt:lpstr>2.1.1 Field based Model – Three Main Concepts</vt:lpstr>
      <vt:lpstr>2.1.1 Field based Model – Three Main Concepts</vt:lpstr>
      <vt:lpstr>Raster Data Example</vt:lpstr>
      <vt:lpstr>2.1.1 Field based Model – Field Operations</vt:lpstr>
      <vt:lpstr>Local Operation</vt:lpstr>
      <vt:lpstr>Focal Operation</vt:lpstr>
      <vt:lpstr>Zonal Operation</vt:lpstr>
      <vt:lpstr>Global Operation</vt:lpstr>
      <vt:lpstr>Quiz</vt:lpstr>
      <vt:lpstr>2.1.2 Object Model</vt:lpstr>
      <vt:lpstr>2.1.2 Object Model – Example of Keller Hall</vt:lpstr>
      <vt:lpstr>2.1.2 Object Model – Example of Facility Object in Java</vt:lpstr>
      <vt:lpstr>Classifying Spatial Objects</vt:lpstr>
      <vt:lpstr>Classifying Spatial Objects - Continued</vt:lpstr>
      <vt:lpstr>Spatial Object Types in OGIS Data Model</vt:lpstr>
      <vt:lpstr>Spatial Reference System</vt:lpstr>
      <vt:lpstr>Classifying Operations on Spatial Objects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Topological Relationships</vt:lpstr>
      <vt:lpstr>Topological Concepts</vt:lpstr>
      <vt:lpstr>Nine-Intersection Model of Topological Relationships</vt:lpstr>
      <vt:lpstr>Specifying Topological Operation in 9-Intersection Model</vt:lpstr>
      <vt:lpstr>Dimensional 9-intersection Model</vt:lpstr>
      <vt:lpstr>Dimensional 9-intersection Model</vt:lpstr>
      <vt:lpstr>Using Object Model of Spatial Data</vt:lpstr>
      <vt:lpstr>End of required Content</vt:lpstr>
      <vt:lpstr>2.3 Extending ER with Spatial Concepts</vt:lpstr>
      <vt:lpstr>2.3 Extending ER with Spatial Concepts - Continued</vt:lpstr>
      <vt:lpstr>ER Diagram with Pictograms: An Example</vt:lpstr>
      <vt:lpstr>ERD with Pictograms &amp; implicit spatial relationships</vt:lpstr>
      <vt:lpstr>Specifying Pictograms</vt:lpstr>
      <vt:lpstr>Entity Pictograms: Basic shapes, Collections</vt:lpstr>
      <vt:lpstr>Entity Pictograms: Derived and Alternate Shapes</vt:lpstr>
      <vt:lpstr>2.4 Conceptual Data Modeling with UML</vt:lpstr>
      <vt:lpstr>UML Class Diagram with Pictograms: Example</vt:lpstr>
      <vt:lpstr>Comparing UML Class Diagrams to ER Diagrams</vt:lpstr>
      <vt:lpstr>Summary</vt:lpstr>
    </vt:vector>
  </TitlesOfParts>
  <Company>U of MN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oitadmin</dc:creator>
  <cp:lastModifiedBy>Amr Magdy</cp:lastModifiedBy>
  <cp:revision>1779</cp:revision>
  <dcterms:created xsi:type="dcterms:W3CDTF">2014-06-17T15:17:15Z</dcterms:created>
  <dcterms:modified xsi:type="dcterms:W3CDTF">2020-10-05T21:07:50Z</dcterms:modified>
</cp:coreProperties>
</file>