
<file path=[Content_Types].xml><?xml version="1.0" encoding="utf-8"?>
<Types xmlns="http://schemas.openxmlformats.org/package/2006/content-types">
  <Default Extension="xml" ContentType="application/xml"/>
  <Default Extension="mp4" ContentType="video/mp4"/>
  <Default Extension="jpeg" ContentType="image/jpeg"/>
  <Default Extension="png" ContentType="image/png"/>
  <Default Extension="rels" ContentType="application/vnd.openxmlformats-package.relationships+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3"/>
  </p:notesMasterIdLst>
  <p:sldIdLst>
    <p:sldId id="256" r:id="rId2"/>
    <p:sldId id="281" r:id="rId3"/>
    <p:sldId id="257" r:id="rId4"/>
    <p:sldId id="282" r:id="rId5"/>
    <p:sldId id="266" r:id="rId6"/>
    <p:sldId id="258" r:id="rId7"/>
    <p:sldId id="268" r:id="rId8"/>
    <p:sldId id="270" r:id="rId9"/>
    <p:sldId id="267" r:id="rId10"/>
    <p:sldId id="259" r:id="rId11"/>
    <p:sldId id="260" r:id="rId12"/>
    <p:sldId id="271" r:id="rId13"/>
    <p:sldId id="277" r:id="rId14"/>
    <p:sldId id="278" r:id="rId15"/>
    <p:sldId id="279" r:id="rId16"/>
    <p:sldId id="280" r:id="rId17"/>
    <p:sldId id="262" r:id="rId18"/>
    <p:sldId id="263" r:id="rId19"/>
    <p:sldId id="264" r:id="rId20"/>
    <p:sldId id="276" r:id="rId21"/>
    <p:sldId id="265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8235"/>
    <p:restoredTop sz="94607"/>
  </p:normalViewPr>
  <p:slideViewPr>
    <p:cSldViewPr snapToGrid="0" snapToObjects="1">
      <p:cViewPr varScale="1">
        <p:scale>
          <a:sx n="93" d="100"/>
          <a:sy n="93" d="100"/>
        </p:scale>
        <p:origin x="216" y="864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notesMaster" Target="notesMasters/notesMaster1.xml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1061C11-5403-6A40-BDEC-9FCB8CDCD3B9}" type="datetimeFigureOut">
              <a:rPr lang="en-US" smtClean="0"/>
              <a:t>5/21/18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C60CDC-FD93-094E-91F2-9D55D8460C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35822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rgbClr val="EAEAEA"/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A87A34-81AB-432B-8DAE-1953F412C126}" type="datetimeFigureOut">
              <a:rPr lang="en-US" dirty="0"/>
              <a:t>5/21/18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dirty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theme" Target="../theme/theme1.xml"/><Relationship Id="rId19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48A87A34-81AB-432B-8DAE-1953F412C126}" type="datetimeFigureOut">
              <a:rPr lang="en-US" dirty="0"/>
              <a:pPr/>
              <a:t>5/21/18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6D22F896-40B5-4ADD-8801-0D06FADFA09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6" r:id="rId12"/>
    <p:sldLayoutId id="2147483663" r:id="rId13"/>
    <p:sldLayoutId id="2147483667" r:id="rId14"/>
    <p:sldLayoutId id="2147483668" r:id="rId15"/>
    <p:sldLayoutId id="2147483658" r:id="rId16"/>
    <p:sldLayoutId id="2147483659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Relationship Id="rId3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4.png"/><Relationship Id="rId1" Type="http://schemas.microsoft.com/office/2007/relationships/media" Target="../media/media1.mp4"/><Relationship Id="rId2" Type="http://schemas.openxmlformats.org/officeDocument/2006/relationships/video" Target="../media/media1.mp4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tiff"/><Relationship Id="rId4" Type="http://schemas.openxmlformats.org/officeDocument/2006/relationships/image" Target="../media/image7.tiff"/><Relationship Id="rId5" Type="http://schemas.openxmlformats.org/officeDocument/2006/relationships/image" Target="../media/image8.tiff"/><Relationship Id="rId6" Type="http://schemas.openxmlformats.org/officeDocument/2006/relationships/image" Target="../media/image9.tiff"/><Relationship Id="rId7" Type="http://schemas.openxmlformats.org/officeDocument/2006/relationships/image" Target="../media/image10.tiff"/><Relationship Id="rId8" Type="http://schemas.openxmlformats.org/officeDocument/2006/relationships/image" Target="../media/image11.tif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tif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57939" y="1300785"/>
            <a:ext cx="11634061" cy="2509213"/>
          </a:xfrm>
        </p:spPr>
        <p:txBody>
          <a:bodyPr/>
          <a:lstStyle/>
          <a:p>
            <a:r>
              <a:rPr lang="en-US" cap="none" dirty="0" smtClean="0"/>
              <a:t>Large Scale </a:t>
            </a:r>
            <a:r>
              <a:rPr lang="en-US" cap="none" dirty="0"/>
              <a:t>A</a:t>
            </a:r>
            <a:r>
              <a:rPr lang="en-US" cap="none" dirty="0" smtClean="0"/>
              <a:t>nalytics of Vector + Raster </a:t>
            </a:r>
            <a:r>
              <a:rPr lang="en-US" cap="none" dirty="0"/>
              <a:t>B</a:t>
            </a:r>
            <a:r>
              <a:rPr lang="en-US" cap="none" dirty="0" smtClean="0"/>
              <a:t>ig SPATIAL DATA</a:t>
            </a:r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10792886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6" y="376977"/>
            <a:ext cx="10205674" cy="1201657"/>
          </a:xfrm>
        </p:spPr>
        <p:txBody>
          <a:bodyPr/>
          <a:lstStyle/>
          <a:p>
            <a:r>
              <a:rPr lang="en-US" dirty="0" smtClean="0"/>
              <a:t>Vectorization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53391" y="1578634"/>
            <a:ext cx="10964798" cy="4427397"/>
          </a:xfrm>
        </p:spPr>
        <p:txBody>
          <a:bodyPr>
            <a:normAutofit lnSpcReduction="10000"/>
          </a:bodyPr>
          <a:lstStyle/>
          <a:p>
            <a:r>
              <a:rPr lang="en-US" sz="2200" cap="none" dirty="0" err="1">
                <a:solidFill>
                  <a:srgbClr val="FF0000"/>
                </a:solidFill>
              </a:rPr>
              <a:t>V</a:t>
            </a:r>
            <a:r>
              <a:rPr lang="en-US" sz="2200" cap="none" dirty="0" err="1" smtClean="0">
                <a:solidFill>
                  <a:srgbClr val="FF0000"/>
                </a:solidFill>
              </a:rPr>
              <a:t>ectorize</a:t>
            </a:r>
            <a:r>
              <a:rPr lang="en-US" sz="2200" cap="none" dirty="0" smtClean="0">
                <a:solidFill>
                  <a:srgbClr val="FF0000"/>
                </a:solidFill>
              </a:rPr>
              <a:t> step- </a:t>
            </a:r>
            <a:r>
              <a:rPr lang="en-US" sz="2200" cap="none" dirty="0" smtClean="0"/>
              <a:t>raster layer from the raster representation          vector representation. </a:t>
            </a:r>
          </a:p>
          <a:p>
            <a:pPr marL="457200" lvl="1" indent="0">
              <a:buNone/>
            </a:pPr>
            <a:r>
              <a:rPr lang="en-US" sz="2200" cap="none" dirty="0" smtClean="0"/>
              <a:t>		 -Converts </a:t>
            </a:r>
            <a:r>
              <a:rPr lang="en-US" sz="2200" cap="none" dirty="0" smtClean="0"/>
              <a:t>each </a:t>
            </a:r>
            <a:r>
              <a:rPr lang="en-US" sz="2200" cap="none" dirty="0" smtClean="0"/>
              <a:t>pixel </a:t>
            </a:r>
            <a:r>
              <a:rPr lang="en-US" sz="2200" cap="none" dirty="0" smtClean="0"/>
              <a:t>to a point </a:t>
            </a:r>
            <a:r>
              <a:rPr lang="en-US" sz="2200" cap="none" dirty="0" smtClean="0"/>
              <a:t>and</a:t>
            </a:r>
            <a:r>
              <a:rPr lang="en-US" sz="2200" cap="none" dirty="0" smtClean="0"/>
              <a:t> </a:t>
            </a:r>
            <a:r>
              <a:rPr lang="en-US" sz="2200" cap="none" dirty="0" smtClean="0"/>
              <a:t>the </a:t>
            </a:r>
            <a:r>
              <a:rPr lang="en-US" sz="2200" cap="none" dirty="0"/>
              <a:t>point location </a:t>
            </a:r>
            <a:r>
              <a:rPr lang="en-US" sz="2200" cap="none" dirty="0" smtClean="0"/>
              <a:t>is determined </a:t>
            </a:r>
            <a:r>
              <a:rPr lang="en-US" sz="2200" cap="none" dirty="0" smtClean="0"/>
              <a:t>by </a:t>
            </a:r>
            <a:r>
              <a:rPr lang="en-US" sz="2200" cap="none" dirty="0" smtClean="0"/>
              <a:t>G2W 		   mapping</a:t>
            </a:r>
            <a:r>
              <a:rPr lang="en-US" sz="2200" cap="none" dirty="0" smtClean="0"/>
              <a:t>. </a:t>
            </a:r>
          </a:p>
          <a:p>
            <a:pPr marL="457200" lvl="1" indent="0">
              <a:buNone/>
            </a:pPr>
            <a:endParaRPr lang="en-US" sz="2200" cap="none" dirty="0" smtClean="0"/>
          </a:p>
          <a:p>
            <a:r>
              <a:rPr lang="en-US" sz="2200" cap="none" dirty="0">
                <a:solidFill>
                  <a:srgbClr val="FF0000"/>
                </a:solidFill>
              </a:rPr>
              <a:t>S</a:t>
            </a:r>
            <a:r>
              <a:rPr lang="en-US" sz="2200" cap="none" dirty="0" smtClean="0">
                <a:solidFill>
                  <a:srgbClr val="FF0000"/>
                </a:solidFill>
              </a:rPr>
              <a:t>patial join </a:t>
            </a:r>
            <a:r>
              <a:rPr lang="en-US" sz="2200" cap="none" dirty="0" smtClean="0"/>
              <a:t>- inner-join operation on </a:t>
            </a:r>
            <a:r>
              <a:rPr lang="en-US" sz="2200" cap="none" dirty="0" smtClean="0"/>
              <a:t>polygons and </a:t>
            </a:r>
            <a:r>
              <a:rPr lang="en-US" sz="2200" cap="none" dirty="0" err="1" smtClean="0"/>
              <a:t>vectorized</a:t>
            </a:r>
            <a:r>
              <a:rPr lang="en-US" sz="2200" cap="none" dirty="0" smtClean="0"/>
              <a:t> points </a:t>
            </a:r>
            <a:endParaRPr lang="en-US" sz="2200" cap="none" dirty="0" smtClean="0"/>
          </a:p>
          <a:p>
            <a:pPr marL="0" indent="0">
              <a:buNone/>
            </a:pPr>
            <a:r>
              <a:rPr lang="en-US" sz="2200" cap="none" dirty="0"/>
              <a:t>	 </a:t>
            </a:r>
            <a:r>
              <a:rPr lang="en-US" sz="2200" cap="none" dirty="0" smtClean="0"/>
              <a:t>        -</a:t>
            </a:r>
            <a:r>
              <a:rPr lang="en-US" sz="2200" cap="none" dirty="0" smtClean="0"/>
              <a:t>produce </a:t>
            </a:r>
            <a:r>
              <a:rPr lang="en-US" sz="2200" cap="none" dirty="0" smtClean="0"/>
              <a:t>polygon-point pairs for each point that lies inside a polygon. </a:t>
            </a:r>
          </a:p>
          <a:p>
            <a:endParaRPr lang="en-US" sz="2200" cap="none" dirty="0" smtClean="0"/>
          </a:p>
          <a:p>
            <a:r>
              <a:rPr lang="en-US" sz="2200" cap="none" dirty="0">
                <a:solidFill>
                  <a:srgbClr val="FF0000"/>
                </a:solidFill>
              </a:rPr>
              <a:t>G</a:t>
            </a:r>
            <a:r>
              <a:rPr lang="en-US" sz="2200" cap="none" dirty="0" smtClean="0">
                <a:solidFill>
                  <a:srgbClr val="FF0000"/>
                </a:solidFill>
              </a:rPr>
              <a:t>rouped aggregate- </a:t>
            </a:r>
            <a:r>
              <a:rPr lang="en-US" sz="2200" cap="none" dirty="0" smtClean="0"/>
              <a:t>groups all pairs by polygon id </a:t>
            </a:r>
            <a:endParaRPr lang="en-US" sz="2200" cap="none" dirty="0"/>
          </a:p>
          <a:p>
            <a:pPr marL="0" indent="0">
              <a:buNone/>
            </a:pPr>
            <a:r>
              <a:rPr lang="en-US" sz="2200" cap="none" dirty="0" smtClean="0"/>
              <a:t>			-runs </a:t>
            </a:r>
            <a:r>
              <a:rPr lang="en-US" sz="2200" cap="none" dirty="0" smtClean="0"/>
              <a:t>the user-defined accumulator </a:t>
            </a:r>
            <a:r>
              <a:rPr lang="en-US" sz="2200" cap="none" dirty="0" smtClean="0"/>
              <a:t>on </a:t>
            </a:r>
            <a:r>
              <a:rPr lang="en-US" sz="2200" cap="none" dirty="0" smtClean="0"/>
              <a:t>each </a:t>
            </a:r>
            <a:r>
              <a:rPr lang="en-US" sz="2200" cap="none" dirty="0" smtClean="0"/>
              <a:t>group.</a:t>
            </a:r>
            <a:endParaRPr lang="en-US" cap="none" dirty="0" smtClean="0"/>
          </a:p>
          <a:p>
            <a:endParaRPr lang="en-US" cap="none" dirty="0"/>
          </a:p>
        </p:txBody>
      </p:sp>
      <p:sp>
        <p:nvSpPr>
          <p:cNvPr id="5" name="Right Arrow 4"/>
          <p:cNvSpPr/>
          <p:nvPr/>
        </p:nvSpPr>
        <p:spPr>
          <a:xfrm>
            <a:off x="7850038" y="1802921"/>
            <a:ext cx="465826" cy="120770"/>
          </a:xfrm>
          <a:prstGeom prst="right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8748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73460"/>
            <a:ext cx="10364451" cy="1596177"/>
          </a:xfrm>
        </p:spPr>
        <p:txBody>
          <a:bodyPr/>
          <a:lstStyle/>
          <a:p>
            <a:r>
              <a:rPr lang="en-US" dirty="0" smtClean="0"/>
              <a:t>Rasterization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836136" y="1653978"/>
            <a:ext cx="10378204" cy="4626052"/>
          </a:xfrm>
        </p:spPr>
        <p:txBody>
          <a:bodyPr>
            <a:no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Rasterize-</a:t>
            </a:r>
            <a:r>
              <a:rPr lang="en-US" sz="2400" cap="none" dirty="0" smtClean="0"/>
              <a:t> </a:t>
            </a:r>
            <a:r>
              <a:rPr lang="en-US" sz="2400" cap="none" dirty="0" smtClean="0"/>
              <a:t>polygon </a:t>
            </a:r>
            <a:r>
              <a:rPr lang="en-US" sz="2400" cap="none" dirty="0" smtClean="0"/>
              <a:t>filling algorithm </a:t>
            </a:r>
            <a:endParaRPr lang="en-US" sz="2400" cap="none" dirty="0" smtClean="0"/>
          </a:p>
          <a:p>
            <a:pPr marL="457200" lvl="1" indent="0">
              <a:buNone/>
            </a:pPr>
            <a:r>
              <a:rPr lang="en-US" sz="2400" cap="none" dirty="0"/>
              <a:t>	 </a:t>
            </a:r>
            <a:r>
              <a:rPr lang="en-US" sz="2400" cap="none" dirty="0" smtClean="0"/>
              <a:t>      - </a:t>
            </a:r>
            <a:r>
              <a:rPr lang="en-US" sz="2400" cap="none" dirty="0" smtClean="0"/>
              <a:t>mask layer</a:t>
            </a:r>
          </a:p>
          <a:p>
            <a:pPr marL="457200" lvl="1" indent="0">
              <a:buNone/>
            </a:pPr>
            <a:r>
              <a:rPr lang="en-US" sz="2400" cap="none" dirty="0" smtClean="0"/>
              <a:t>	      - Pixels </a:t>
            </a:r>
            <a:r>
              <a:rPr lang="en-US" sz="2400" cap="none" dirty="0" smtClean="0"/>
              <a:t>inside the polygon have values of </a:t>
            </a:r>
            <a:r>
              <a:rPr lang="en-US" sz="2400" cap="none" dirty="0"/>
              <a:t>1</a:t>
            </a:r>
            <a:r>
              <a:rPr lang="en-US" sz="2400" cap="none" dirty="0" smtClean="0"/>
              <a:t> and outside has 0. </a:t>
            </a:r>
          </a:p>
          <a:p>
            <a:endParaRPr lang="en-US" sz="2400" cap="none" dirty="0" smtClean="0"/>
          </a:p>
          <a:p>
            <a:r>
              <a:rPr lang="en-US" sz="2400" cap="none" dirty="0" smtClean="0"/>
              <a:t> </a:t>
            </a:r>
            <a:r>
              <a:rPr lang="en-US" sz="2400" cap="none" dirty="0" smtClean="0">
                <a:solidFill>
                  <a:srgbClr val="FF0000"/>
                </a:solidFill>
              </a:rPr>
              <a:t>Clip</a:t>
            </a:r>
            <a:r>
              <a:rPr lang="en-US" sz="2400" cap="none" dirty="0" smtClean="0"/>
              <a:t>- </a:t>
            </a:r>
            <a:r>
              <a:rPr lang="en-US" sz="2400" cap="none" dirty="0" smtClean="0"/>
              <a:t>removes </a:t>
            </a:r>
            <a:r>
              <a:rPr lang="en-US" sz="2400" cap="none" dirty="0" smtClean="0"/>
              <a:t>all pixels in the data layer that </a:t>
            </a:r>
            <a:r>
              <a:rPr lang="en-US" sz="2400" cap="none" dirty="0" smtClean="0"/>
              <a:t>corresponds to 0 of the </a:t>
            </a:r>
            <a:r>
              <a:rPr lang="en-US" sz="2400" cap="none" dirty="0" smtClean="0"/>
              <a:t>mask </a:t>
            </a:r>
            <a:r>
              <a:rPr lang="en-US" sz="2400" cap="none" dirty="0" smtClean="0"/>
              <a:t>layer.</a:t>
            </a:r>
          </a:p>
          <a:p>
            <a:endParaRPr lang="en-US" sz="2400" cap="none" dirty="0" smtClean="0"/>
          </a:p>
          <a:p>
            <a:r>
              <a:rPr lang="en-US" sz="2400" cap="none" dirty="0" smtClean="0">
                <a:solidFill>
                  <a:srgbClr val="FF0000"/>
                </a:solidFill>
              </a:rPr>
              <a:t>Aggregate </a:t>
            </a:r>
            <a:r>
              <a:rPr lang="en-US" sz="2400" cap="none" dirty="0" smtClean="0"/>
              <a:t>- computes the desired aggregate function, e.g., average. </a:t>
            </a:r>
          </a:p>
          <a:p>
            <a:endParaRPr lang="en-US" sz="2200" cap="none" dirty="0"/>
          </a:p>
        </p:txBody>
      </p:sp>
    </p:spTree>
    <p:extLst>
      <p:ext uri="{BB962C8B-B14F-4D97-AF65-F5344CB8AC3E}">
        <p14:creationId xmlns:p14="http://schemas.microsoft.com/office/powerpoint/2010/main" val="573594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150" y="299510"/>
            <a:ext cx="10364451" cy="1490102"/>
          </a:xfrm>
        </p:spPr>
        <p:txBody>
          <a:bodyPr/>
          <a:lstStyle/>
          <a:p>
            <a:r>
              <a:rPr lang="en-US" dirty="0" smtClean="0"/>
              <a:t>Drawback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932678" y="2119803"/>
            <a:ext cx="9344923" cy="3424107"/>
          </a:xfrm>
        </p:spPr>
        <p:txBody>
          <a:bodyPr>
            <a:normAutofit fontScale="92500" lnSpcReduction="10000"/>
          </a:bodyPr>
          <a:lstStyle/>
          <a:p>
            <a:r>
              <a:rPr lang="en-US" sz="2400" cap="none" dirty="0" err="1" smtClean="0">
                <a:solidFill>
                  <a:srgbClr val="FF0000"/>
                </a:solidFill>
              </a:rPr>
              <a:t>Vectorize</a:t>
            </a:r>
            <a:r>
              <a:rPr lang="en-US" sz="2400" cap="none" dirty="0" smtClean="0"/>
              <a:t>-</a:t>
            </a:r>
            <a:r>
              <a:rPr lang="en-US" sz="2400" dirty="0" smtClean="0"/>
              <a:t> </a:t>
            </a:r>
            <a:r>
              <a:rPr lang="en-US" sz="2400" cap="none" dirty="0"/>
              <a:t>R</a:t>
            </a:r>
            <a:r>
              <a:rPr lang="en-US" sz="2400" cap="none" dirty="0" smtClean="0"/>
              <a:t>esolution of the raster layer     </a:t>
            </a:r>
          </a:p>
          <a:p>
            <a:pPr marL="0" indent="0">
              <a:buNone/>
            </a:pPr>
            <a:r>
              <a:rPr lang="en-US" sz="2400" cap="none" dirty="0"/>
              <a:t>	 </a:t>
            </a:r>
            <a:r>
              <a:rPr lang="en-US" sz="2400" cap="none" dirty="0" smtClean="0"/>
              <a:t>    -   points in vectorization step </a:t>
            </a:r>
          </a:p>
          <a:p>
            <a:pPr marL="0" indent="0">
              <a:buNone/>
            </a:pPr>
            <a:r>
              <a:rPr lang="en-US" sz="2400" cap="none" dirty="0"/>
              <a:t>	 </a:t>
            </a:r>
            <a:r>
              <a:rPr lang="en-US" sz="2400" cap="none" dirty="0" smtClean="0"/>
              <a:t>    -   point-in-polygon tests will occur on the spatial join step.</a:t>
            </a:r>
          </a:p>
          <a:p>
            <a:pPr marL="0" indent="0">
              <a:buNone/>
            </a:pPr>
            <a:r>
              <a:rPr lang="en-US" sz="2400" cap="none" dirty="0"/>
              <a:t>	 </a:t>
            </a:r>
            <a:r>
              <a:rPr lang="en-US" sz="2400" cap="none" dirty="0" smtClean="0"/>
              <a:t>    - With billions of pixels, this method takes </a:t>
            </a:r>
            <a:r>
              <a:rPr lang="en-US" sz="2400" cap="none" dirty="0" smtClean="0">
                <a:solidFill>
                  <a:srgbClr val="FF0000"/>
                </a:solidFill>
              </a:rPr>
              <a:t>excessively long time</a:t>
            </a:r>
            <a:r>
              <a:rPr lang="en-US" sz="2400" cap="none" dirty="0" smtClean="0"/>
              <a:t>. </a:t>
            </a:r>
          </a:p>
          <a:p>
            <a:pPr marL="0" indent="0">
              <a:buNone/>
            </a:pPr>
            <a:endParaRPr lang="en-US" sz="2400" cap="none" dirty="0" smtClean="0"/>
          </a:p>
          <a:p>
            <a:r>
              <a:rPr lang="en-US" sz="2400" cap="none" dirty="0" err="1" smtClean="0">
                <a:solidFill>
                  <a:srgbClr val="FF0000"/>
                </a:solidFill>
              </a:rPr>
              <a:t>Rastor</a:t>
            </a:r>
            <a:r>
              <a:rPr lang="en-US" sz="2400" cap="none" dirty="0" smtClean="0"/>
              <a:t>- </a:t>
            </a:r>
            <a:r>
              <a:rPr lang="en-US" sz="2400" cap="none" dirty="0"/>
              <a:t>S</a:t>
            </a:r>
            <a:r>
              <a:rPr lang="en-US" sz="2400" cap="none" dirty="0" smtClean="0"/>
              <a:t>ize </a:t>
            </a:r>
            <a:r>
              <a:rPr lang="en-US" sz="2400" cap="none" dirty="0"/>
              <a:t>of the mask layer grows </a:t>
            </a:r>
            <a:r>
              <a:rPr lang="en-US" sz="2400" cap="none" dirty="0" smtClean="0"/>
              <a:t>   for </a:t>
            </a:r>
            <a:r>
              <a:rPr lang="en-US" sz="2400" cap="none" dirty="0"/>
              <a:t>high-resolution </a:t>
            </a:r>
            <a:r>
              <a:rPr lang="en-US" sz="2400" cap="none" dirty="0" smtClean="0"/>
              <a:t>data</a:t>
            </a:r>
          </a:p>
          <a:p>
            <a:pPr marL="457200" lvl="1" indent="0">
              <a:buNone/>
            </a:pPr>
            <a:r>
              <a:rPr lang="en-US" sz="2200" cap="none" dirty="0"/>
              <a:t> </a:t>
            </a:r>
            <a:r>
              <a:rPr lang="en-US" sz="2200" cap="none" dirty="0" smtClean="0"/>
              <a:t>        -requires </a:t>
            </a:r>
            <a:r>
              <a:rPr lang="en-US" sz="2200" cap="none" dirty="0">
                <a:solidFill>
                  <a:srgbClr val="FF0000"/>
                </a:solidFill>
              </a:rPr>
              <a:t>extra storage and processing</a:t>
            </a:r>
            <a:r>
              <a:rPr lang="en-US" sz="2200" cap="none" dirty="0"/>
              <a:t>. </a:t>
            </a:r>
          </a:p>
          <a:p>
            <a:endParaRPr lang="en-US" sz="2400" cap="none" dirty="0" smtClean="0"/>
          </a:p>
          <a:p>
            <a:endParaRPr lang="en-US" sz="2400" cap="none" dirty="0" smtClean="0"/>
          </a:p>
          <a:p>
            <a:endParaRPr lang="en-US" dirty="0"/>
          </a:p>
        </p:txBody>
      </p:sp>
      <p:sp>
        <p:nvSpPr>
          <p:cNvPr id="4" name="Up Arrow 3"/>
          <p:cNvSpPr/>
          <p:nvPr/>
        </p:nvSpPr>
        <p:spPr>
          <a:xfrm>
            <a:off x="6714589" y="1989174"/>
            <a:ext cx="144397" cy="459495"/>
          </a:xfrm>
          <a:prstGeom prst="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Up Arrow 5"/>
          <p:cNvSpPr/>
          <p:nvPr/>
        </p:nvSpPr>
        <p:spPr>
          <a:xfrm>
            <a:off x="3442368" y="2558425"/>
            <a:ext cx="138646" cy="413561"/>
          </a:xfrm>
          <a:prstGeom prst="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Up Arrow 7"/>
          <p:cNvSpPr/>
          <p:nvPr/>
        </p:nvSpPr>
        <p:spPr>
          <a:xfrm>
            <a:off x="3511691" y="3102615"/>
            <a:ext cx="130019" cy="413561"/>
          </a:xfrm>
          <a:prstGeom prst="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Up Arrow 8"/>
          <p:cNvSpPr/>
          <p:nvPr/>
        </p:nvSpPr>
        <p:spPr>
          <a:xfrm>
            <a:off x="6366657" y="4527149"/>
            <a:ext cx="147271" cy="390724"/>
          </a:xfrm>
          <a:prstGeom prst="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1918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50" y="405417"/>
            <a:ext cx="9848819" cy="721632"/>
          </a:xfrm>
        </p:spPr>
        <p:txBody>
          <a:bodyPr>
            <a:normAutofit/>
          </a:bodyPr>
          <a:lstStyle/>
          <a:p>
            <a:r>
              <a:rPr lang="en-US" dirty="0" smtClean="0"/>
              <a:t>Scanline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92450" y="4753609"/>
            <a:ext cx="10285792" cy="1480936"/>
          </a:xfrm>
        </p:spPr>
        <p:txBody>
          <a:bodyPr>
            <a:normAutofit/>
          </a:bodyPr>
          <a:lstStyle/>
          <a:p>
            <a:r>
              <a:rPr lang="en-US" sz="2400" cap="none" dirty="0">
                <a:solidFill>
                  <a:srgbClr val="FF0000"/>
                </a:solidFill>
              </a:rPr>
              <a:t>S</a:t>
            </a:r>
            <a:r>
              <a:rPr lang="en-US" sz="2400" cap="none" dirty="0" smtClean="0">
                <a:solidFill>
                  <a:srgbClr val="FF0000"/>
                </a:solidFill>
              </a:rPr>
              <a:t>tep 1- </a:t>
            </a:r>
            <a:r>
              <a:rPr lang="en-US" sz="2400" cap="none" dirty="0" smtClean="0"/>
              <a:t>Polygon boundaries are scanned to locate the </a:t>
            </a:r>
            <a:r>
              <a:rPr lang="en-US" sz="2400" cap="none" dirty="0" smtClean="0">
                <a:solidFill>
                  <a:srgbClr val="FF0000"/>
                </a:solidFill>
              </a:rPr>
              <a:t>lowest</a:t>
            </a:r>
            <a:r>
              <a:rPr lang="en-US" sz="2400" cap="none" dirty="0" smtClean="0"/>
              <a:t> and </a:t>
            </a:r>
            <a:r>
              <a:rPr lang="en-US" sz="2400" cap="none" dirty="0" smtClean="0">
                <a:solidFill>
                  <a:srgbClr val="FF0000"/>
                </a:solidFill>
              </a:rPr>
              <a:t>highest</a:t>
            </a:r>
            <a:r>
              <a:rPr lang="en-US" sz="2400" cap="none" dirty="0" smtClean="0"/>
              <a:t> </a:t>
            </a:r>
            <a:r>
              <a:rPr lang="en-US" sz="2400" cap="none" dirty="0" smtClean="0"/>
              <a:t>points. </a:t>
            </a:r>
            <a:r>
              <a:rPr lang="en-US" sz="2400" cap="none" dirty="0" smtClean="0"/>
              <a:t>	 	</a:t>
            </a:r>
            <a:r>
              <a:rPr lang="en-US" sz="2400" cap="none" smtClean="0"/>
              <a:t>  </a:t>
            </a:r>
            <a:r>
              <a:rPr lang="en-US" sz="2400" cap="none" smtClean="0"/>
              <a:t> </a:t>
            </a:r>
            <a:r>
              <a:rPr lang="en-US" sz="2400" cap="none" dirty="0" smtClean="0"/>
              <a:t>-</a:t>
            </a:r>
            <a:r>
              <a:rPr lang="en-US" sz="2400" cap="none" dirty="0"/>
              <a:t>T</a:t>
            </a:r>
            <a:r>
              <a:rPr lang="en-US" sz="2400" cap="none" dirty="0" smtClean="0"/>
              <a:t>wo </a:t>
            </a:r>
            <a:r>
              <a:rPr lang="en-US" sz="2400" cap="none" dirty="0" smtClean="0"/>
              <a:t>points are mapped to the raster layer </a:t>
            </a:r>
            <a:r>
              <a:rPr lang="en-US" sz="2400" cap="none" dirty="0" smtClean="0"/>
              <a:t>to </a:t>
            </a:r>
            <a:r>
              <a:rPr lang="en-US" sz="2400" cap="none" dirty="0" smtClean="0"/>
              <a:t>locate </a:t>
            </a:r>
            <a:r>
              <a:rPr lang="en-US" sz="2400" cap="none" dirty="0" smtClean="0"/>
              <a:t>range </a:t>
            </a:r>
            <a:r>
              <a:rPr lang="en-US" sz="2400" cap="none" dirty="0" smtClean="0"/>
              <a:t>of </a:t>
            </a:r>
            <a:r>
              <a:rPr lang="en-US" sz="2400" cap="none" dirty="0" smtClean="0">
                <a:solidFill>
                  <a:srgbClr val="FF0000"/>
                </a:solidFill>
              </a:rPr>
              <a:t>rows</a:t>
            </a:r>
            <a:r>
              <a:rPr lang="en-US" sz="2400" cap="none" dirty="0"/>
              <a:t>.</a:t>
            </a:r>
            <a:endParaRPr lang="en-US" sz="2400" cap="none" dirty="0" smtClean="0"/>
          </a:p>
          <a:p>
            <a:endParaRPr lang="en-US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885" b="1110"/>
          <a:stretch/>
        </p:blipFill>
        <p:spPr>
          <a:xfrm>
            <a:off x="4182854" y="1245102"/>
            <a:ext cx="3839712" cy="31061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84718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50" y="287363"/>
            <a:ext cx="9848819" cy="721632"/>
          </a:xfrm>
        </p:spPr>
        <p:txBody>
          <a:bodyPr>
            <a:normAutofit/>
          </a:bodyPr>
          <a:lstStyle/>
          <a:p>
            <a:r>
              <a:rPr lang="en-US" dirty="0" smtClean="0"/>
              <a:t>Scanline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44217" y="4319936"/>
            <a:ext cx="10704444" cy="1891084"/>
          </a:xfrm>
        </p:spPr>
        <p:txBody>
          <a:bodyPr>
            <a:no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Step 2 - </a:t>
            </a:r>
            <a:r>
              <a:rPr lang="en-US" sz="2400" cap="none" dirty="0" smtClean="0"/>
              <a:t>runs scanlines from the center of each </a:t>
            </a:r>
            <a:r>
              <a:rPr lang="en-US" sz="2400" cap="none" dirty="0" smtClean="0"/>
              <a:t>pixel</a:t>
            </a:r>
          </a:p>
          <a:p>
            <a:pPr marL="0" indent="0">
              <a:buNone/>
            </a:pPr>
            <a:r>
              <a:rPr lang="en-US" sz="2400" cap="none" dirty="0" smtClean="0"/>
              <a:t>	  -finds </a:t>
            </a:r>
            <a:r>
              <a:rPr lang="en-US" sz="2400" cap="none" dirty="0" smtClean="0"/>
              <a:t>the </a:t>
            </a:r>
            <a:r>
              <a:rPr lang="en-US" sz="2400" cap="none" dirty="0" smtClean="0">
                <a:solidFill>
                  <a:srgbClr val="FF0000"/>
                </a:solidFill>
              </a:rPr>
              <a:t>intersections</a:t>
            </a:r>
            <a:r>
              <a:rPr lang="en-US" sz="2400" cap="none" dirty="0" smtClean="0"/>
              <a:t> of each scanline with </a:t>
            </a:r>
            <a:r>
              <a:rPr lang="en-US" sz="2400" cap="none" dirty="0" smtClean="0"/>
              <a:t>the </a:t>
            </a:r>
            <a:r>
              <a:rPr lang="en-US" sz="2400" cap="none" dirty="0" smtClean="0"/>
              <a:t>polygon boundary. </a:t>
            </a:r>
            <a:endParaRPr lang="en-US" sz="2400" cap="none" dirty="0" smtClean="0"/>
          </a:p>
          <a:p>
            <a:pPr marL="0" indent="0">
              <a:buNone/>
            </a:pPr>
            <a:r>
              <a:rPr lang="en-US" sz="2400" cap="none" dirty="0"/>
              <a:t>	</a:t>
            </a:r>
            <a:r>
              <a:rPr lang="en-US" sz="2400" cap="none" dirty="0" smtClean="0"/>
              <a:t>  -</a:t>
            </a:r>
            <a:r>
              <a:rPr lang="en-US" sz="2400" cap="none" dirty="0" smtClean="0"/>
              <a:t>Intersections </a:t>
            </a:r>
            <a:r>
              <a:rPr lang="en-US" sz="2400" cap="none" dirty="0" smtClean="0"/>
              <a:t>then are </a:t>
            </a:r>
            <a:r>
              <a:rPr lang="en-US" sz="2400" cap="none" dirty="0" smtClean="0">
                <a:solidFill>
                  <a:srgbClr val="FF0000"/>
                </a:solidFill>
              </a:rPr>
              <a:t>sorted</a:t>
            </a:r>
            <a:r>
              <a:rPr lang="en-US" sz="2400" cap="none" dirty="0" smtClean="0"/>
              <a:t> by their </a:t>
            </a:r>
            <a:r>
              <a:rPr lang="en-US" sz="2400" cap="none" dirty="0" smtClean="0"/>
              <a:t>x-coordinates in the increasing order. </a:t>
            </a:r>
            <a:endParaRPr lang="en-US" sz="2400" cap="none" dirty="0" smtClean="0"/>
          </a:p>
          <a:p>
            <a:endParaRPr lang="en-US" sz="18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812" t="1" r="21960" b="158"/>
          <a:stretch/>
        </p:blipFill>
        <p:spPr>
          <a:xfrm>
            <a:off x="4014529" y="1189289"/>
            <a:ext cx="4311043" cy="29503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5091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2450" y="287363"/>
            <a:ext cx="9848819" cy="721632"/>
          </a:xfrm>
        </p:spPr>
        <p:txBody>
          <a:bodyPr>
            <a:normAutofit/>
          </a:bodyPr>
          <a:lstStyle/>
          <a:p>
            <a:r>
              <a:rPr lang="en-US" dirty="0" smtClean="0"/>
              <a:t>Scanline method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733021" y="4420217"/>
            <a:ext cx="9738543" cy="1578801"/>
          </a:xfrm>
        </p:spPr>
        <p:txBody>
          <a:bodyPr>
            <a:normAutofit lnSpcReduction="10000"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Step 3 - </a:t>
            </a:r>
            <a:r>
              <a:rPr lang="en-US" sz="2400" cap="none" dirty="0" smtClean="0"/>
              <a:t>maps each intersection to a pixel in the raster layer. </a:t>
            </a:r>
            <a:endParaRPr lang="en-US" sz="2400" cap="none" dirty="0" smtClean="0"/>
          </a:p>
          <a:p>
            <a:pPr marL="0" indent="0">
              <a:buNone/>
            </a:pPr>
            <a:r>
              <a:rPr lang="en-US" sz="2400" cap="none" dirty="0"/>
              <a:t>	</a:t>
            </a:r>
            <a:r>
              <a:rPr lang="en-US" sz="2400" cap="none" dirty="0" smtClean="0"/>
              <a:t>  - Fill all those pairs of coordinates that are inside polygons </a:t>
            </a:r>
            <a:endParaRPr lang="en-US" sz="2400" cap="none" dirty="0"/>
          </a:p>
          <a:p>
            <a:pPr marL="0" indent="0">
              <a:buNone/>
            </a:pPr>
            <a:r>
              <a:rPr lang="en-US" sz="2400" cap="none" dirty="0" smtClean="0"/>
              <a:t>	  -ignore alternate pairs. </a:t>
            </a:r>
            <a:endParaRPr lang="en-US" sz="2400" cap="none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237" b="-476"/>
          <a:stretch/>
        </p:blipFill>
        <p:spPr>
          <a:xfrm>
            <a:off x="3958218" y="1128295"/>
            <a:ext cx="4035855" cy="2962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256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8329" y="537529"/>
            <a:ext cx="9848819" cy="721632"/>
          </a:xfrm>
        </p:spPr>
        <p:txBody>
          <a:bodyPr>
            <a:normAutofit/>
          </a:bodyPr>
          <a:lstStyle/>
          <a:p>
            <a:r>
              <a:rPr lang="en-US" dirty="0" smtClean="0"/>
              <a:t>advantages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18329" y="1938429"/>
            <a:ext cx="10502642" cy="3574095"/>
          </a:xfrm>
        </p:spPr>
        <p:txBody>
          <a:bodyPr>
            <a:normAutofit/>
          </a:bodyPr>
          <a:lstStyle/>
          <a:p>
            <a:r>
              <a:rPr lang="en-US" sz="2200" cap="none" dirty="0"/>
              <a:t>Processes </a:t>
            </a:r>
            <a:r>
              <a:rPr lang="en-US" sz="2200" cap="none" dirty="0" smtClean="0"/>
              <a:t>inputs </a:t>
            </a:r>
            <a:r>
              <a:rPr lang="en-US" sz="2200" cap="none" dirty="0"/>
              <a:t>in </a:t>
            </a:r>
            <a:r>
              <a:rPr lang="en-US" sz="2200" cap="none" dirty="0" smtClean="0"/>
              <a:t>raw </a:t>
            </a:r>
            <a:r>
              <a:rPr lang="en-US" sz="2200" cap="none" dirty="0"/>
              <a:t>format and </a:t>
            </a:r>
            <a:r>
              <a:rPr lang="en-US" sz="2200" cap="none" dirty="0">
                <a:solidFill>
                  <a:srgbClr val="FF0000"/>
                </a:solidFill>
              </a:rPr>
              <a:t>does not require </a:t>
            </a:r>
            <a:r>
              <a:rPr lang="en-US" sz="2200" cap="none" dirty="0" smtClean="0"/>
              <a:t>any </a:t>
            </a:r>
            <a:r>
              <a:rPr lang="en-US" sz="2200" cap="none" dirty="0"/>
              <a:t>conversion from raster to </a:t>
            </a:r>
            <a:r>
              <a:rPr lang="en-US" sz="2200" cap="none" dirty="0" smtClean="0"/>
              <a:t>vector </a:t>
            </a:r>
            <a:r>
              <a:rPr lang="en-US" sz="2200" cap="none" dirty="0"/>
              <a:t>making it much </a:t>
            </a:r>
            <a:r>
              <a:rPr lang="en-US" sz="2200" cap="none" dirty="0" smtClean="0">
                <a:solidFill>
                  <a:srgbClr val="FF0000"/>
                </a:solidFill>
              </a:rPr>
              <a:t>faster</a:t>
            </a:r>
            <a:r>
              <a:rPr lang="en-US" sz="2200" cap="none" dirty="0" smtClean="0"/>
              <a:t>.</a:t>
            </a:r>
          </a:p>
          <a:p>
            <a:endParaRPr lang="en-US" sz="800" cap="none" dirty="0" smtClean="0"/>
          </a:p>
          <a:p>
            <a:r>
              <a:rPr lang="en-US" sz="2200" cap="none" dirty="0"/>
              <a:t>Preprocessing step </a:t>
            </a:r>
            <a:r>
              <a:rPr lang="en-US" sz="2200" cap="none" dirty="0">
                <a:solidFill>
                  <a:srgbClr val="FF0000"/>
                </a:solidFill>
              </a:rPr>
              <a:t>can be </a:t>
            </a:r>
            <a:r>
              <a:rPr lang="en-US" sz="2200" cap="none" dirty="0" smtClean="0">
                <a:solidFill>
                  <a:srgbClr val="FF0000"/>
                </a:solidFill>
              </a:rPr>
              <a:t>avoided.</a:t>
            </a:r>
          </a:p>
          <a:p>
            <a:endParaRPr lang="en-US" sz="800" cap="none" dirty="0" smtClean="0">
              <a:solidFill>
                <a:srgbClr val="FF0000"/>
              </a:solidFill>
            </a:endParaRPr>
          </a:p>
          <a:p>
            <a:r>
              <a:rPr lang="en-US" sz="2200" cap="none" dirty="0"/>
              <a:t>R</a:t>
            </a:r>
            <a:r>
              <a:rPr lang="en-US" sz="2200" cap="none" dirty="0" smtClean="0"/>
              <a:t>equires </a:t>
            </a:r>
            <a:r>
              <a:rPr lang="en-US" sz="2200" cap="none" dirty="0" smtClean="0"/>
              <a:t>a </a:t>
            </a:r>
            <a:r>
              <a:rPr lang="en-US" sz="2200" cap="none" dirty="0" smtClean="0">
                <a:solidFill>
                  <a:srgbClr val="FF0000"/>
                </a:solidFill>
              </a:rPr>
              <a:t>minimal intermediate </a:t>
            </a:r>
            <a:r>
              <a:rPr lang="en-US" sz="2200" cap="none" dirty="0" smtClean="0">
                <a:solidFill>
                  <a:srgbClr val="FF0000"/>
                </a:solidFill>
              </a:rPr>
              <a:t>storage </a:t>
            </a:r>
            <a:r>
              <a:rPr lang="en-US" sz="2200" cap="none" dirty="0" smtClean="0"/>
              <a:t>for </a:t>
            </a:r>
            <a:r>
              <a:rPr lang="en-US" sz="2200" cap="none" dirty="0" smtClean="0"/>
              <a:t>the intersection points.  </a:t>
            </a:r>
          </a:p>
          <a:p>
            <a:endParaRPr lang="en-US" sz="900" cap="none" dirty="0" smtClean="0"/>
          </a:p>
          <a:p>
            <a:r>
              <a:rPr lang="en-US" sz="2200" cap="none" dirty="0"/>
              <a:t>A</a:t>
            </a:r>
            <a:r>
              <a:rPr lang="en-US" sz="2200" cap="none" dirty="0" smtClean="0"/>
              <a:t>ccesses the pixels </a:t>
            </a:r>
            <a:r>
              <a:rPr lang="en-US" sz="2200" cap="none" dirty="0" smtClean="0"/>
              <a:t>inside </a:t>
            </a:r>
            <a:r>
              <a:rPr lang="en-US" sz="2200" cap="none" dirty="0" smtClean="0"/>
              <a:t>the polygon which </a:t>
            </a:r>
            <a:r>
              <a:rPr lang="en-US" sz="2200" cap="none" dirty="0" smtClean="0">
                <a:solidFill>
                  <a:srgbClr val="FF0000"/>
                </a:solidFill>
              </a:rPr>
              <a:t>improves </a:t>
            </a:r>
            <a:r>
              <a:rPr lang="en-US" sz="2200" cap="none" dirty="0">
                <a:solidFill>
                  <a:srgbClr val="FF0000"/>
                </a:solidFill>
              </a:rPr>
              <a:t>D</a:t>
            </a:r>
            <a:r>
              <a:rPr lang="en-US" sz="2200" cap="none" dirty="0" smtClean="0">
                <a:solidFill>
                  <a:srgbClr val="FF0000"/>
                </a:solidFill>
              </a:rPr>
              <a:t>isk IO </a:t>
            </a:r>
            <a:r>
              <a:rPr lang="en-US" sz="2200" cap="none" dirty="0" smtClean="0"/>
              <a:t>for very large raster layers. </a:t>
            </a:r>
            <a:endParaRPr lang="en-US" sz="2200" dirty="0"/>
          </a:p>
          <a:p>
            <a:endParaRPr lang="en-US" sz="2200" dirty="0"/>
          </a:p>
          <a:p>
            <a:endParaRPr lang="en-US" sz="2200" cap="none" dirty="0"/>
          </a:p>
        </p:txBody>
      </p:sp>
    </p:spTree>
    <p:extLst>
      <p:ext uri="{BB962C8B-B14F-4D97-AF65-F5344CB8AC3E}">
        <p14:creationId xmlns:p14="http://schemas.microsoft.com/office/powerpoint/2010/main" val="1577522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5356" y="164760"/>
            <a:ext cx="10364451" cy="1596177"/>
          </a:xfrm>
        </p:spPr>
        <p:txBody>
          <a:bodyPr/>
          <a:lstStyle/>
          <a:p>
            <a:r>
              <a:rPr lang="en-US" dirty="0" smtClean="0"/>
              <a:t>experiments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648" y="1760937"/>
            <a:ext cx="5035351" cy="1518121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113" y="1661825"/>
            <a:ext cx="4489489" cy="148986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772613" y="3971207"/>
            <a:ext cx="552177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/>
              <a:t>3000 </a:t>
            </a:r>
            <a:r>
              <a:rPr lang="en-US" dirty="0" smtClean="0"/>
              <a:t>US </a:t>
            </a:r>
            <a:r>
              <a:rPr lang="en-US" dirty="0"/>
              <a:t>continental </a:t>
            </a:r>
            <a:r>
              <a:rPr lang="en-US" dirty="0" smtClean="0"/>
              <a:t>counties, 49 </a:t>
            </a:r>
            <a:r>
              <a:rPr lang="en-US" dirty="0"/>
              <a:t>US continental features and  249 </a:t>
            </a:r>
            <a:r>
              <a:rPr lang="en-US" dirty="0" smtClean="0"/>
              <a:t>national </a:t>
            </a:r>
            <a:r>
              <a:rPr lang="en-US" dirty="0"/>
              <a:t>boundaries </a:t>
            </a:r>
            <a:r>
              <a:rPr lang="en-US" dirty="0" smtClean="0"/>
              <a:t>are represented using vector dataset. </a:t>
            </a:r>
          </a:p>
          <a:p>
            <a:pPr marL="285750" indent="-285750">
              <a:buFont typeface="Arial" charset="0"/>
              <a:buChar char="•"/>
            </a:pPr>
            <a:endParaRPr lang="en-US" dirty="0" smtClean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454646" y="3971207"/>
            <a:ext cx="592442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>
                <a:solidFill>
                  <a:srgbClr val="FF0000"/>
                </a:solidFill>
              </a:rPr>
              <a:t>GLC2000 </a:t>
            </a:r>
            <a:r>
              <a:rPr lang="en-US" dirty="0"/>
              <a:t>and </a:t>
            </a:r>
            <a:r>
              <a:rPr lang="en-US" dirty="0">
                <a:solidFill>
                  <a:srgbClr val="FF0000"/>
                </a:solidFill>
              </a:rPr>
              <a:t>MERIS 2005 </a:t>
            </a:r>
            <a:r>
              <a:rPr lang="en-US" dirty="0"/>
              <a:t>datasets from European Space Agency, </a:t>
            </a:r>
            <a:r>
              <a:rPr lang="en-US" dirty="0">
                <a:solidFill>
                  <a:srgbClr val="FF0000"/>
                </a:solidFill>
              </a:rPr>
              <a:t>US-Aster</a:t>
            </a:r>
            <a:r>
              <a:rPr lang="en-US" dirty="0"/>
              <a:t> from Shuttle Radar Topography Mission (SRTM) and Hansen developed the global </a:t>
            </a:r>
            <a:r>
              <a:rPr lang="en-US" dirty="0">
                <a:solidFill>
                  <a:srgbClr val="FF0000"/>
                </a:solidFill>
              </a:rPr>
              <a:t>Tree Cover </a:t>
            </a:r>
            <a:r>
              <a:rPr lang="en-US" dirty="0"/>
              <a:t>change dataset which covers the entire globe was used as for the experiments.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72001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setup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003851" y="2062264"/>
            <a:ext cx="10980625" cy="4124527"/>
          </a:xfrm>
        </p:spPr>
        <p:txBody>
          <a:bodyPr/>
          <a:lstStyle/>
          <a:p>
            <a:r>
              <a:rPr lang="en-US" sz="2200" cap="none" dirty="0" smtClean="0"/>
              <a:t>Intel </a:t>
            </a:r>
            <a:r>
              <a:rPr lang="en-US" sz="2200" cap="none" dirty="0"/>
              <a:t>X</a:t>
            </a:r>
            <a:r>
              <a:rPr lang="en-US" sz="2200" cap="none" dirty="0" smtClean="0"/>
              <a:t>eon E3-1220 v5 3.00ghz </a:t>
            </a:r>
            <a:r>
              <a:rPr lang="en-US" sz="2200" cap="none" dirty="0" err="1"/>
              <a:t>Q</a:t>
            </a:r>
            <a:r>
              <a:rPr lang="en-US" sz="2200" cap="none" dirty="0" err="1" smtClean="0"/>
              <a:t>uadcore</a:t>
            </a:r>
            <a:r>
              <a:rPr lang="en-US" sz="2200" cap="none" dirty="0" smtClean="0"/>
              <a:t> processor, 64 GB of RAM, and a 2 TB HDD running </a:t>
            </a:r>
            <a:r>
              <a:rPr lang="en-US" sz="2200" cap="none" dirty="0"/>
              <a:t>U</a:t>
            </a:r>
            <a:r>
              <a:rPr lang="en-US" sz="2200" cap="none" dirty="0" smtClean="0"/>
              <a:t>buntu 16.04.2 and oracle java 1.8.0_102. </a:t>
            </a:r>
          </a:p>
          <a:p>
            <a:endParaRPr lang="en-US" sz="600" cap="none" dirty="0" smtClean="0"/>
          </a:p>
          <a:p>
            <a:r>
              <a:rPr lang="en-US" sz="2200" cap="none" dirty="0" smtClean="0"/>
              <a:t>Open source </a:t>
            </a:r>
            <a:r>
              <a:rPr lang="en-US" sz="2200" cap="none" dirty="0" err="1">
                <a:solidFill>
                  <a:srgbClr val="FF0000"/>
                </a:solidFill>
              </a:rPr>
              <a:t>G</a:t>
            </a:r>
            <a:r>
              <a:rPr lang="en-US" sz="2200" cap="none" dirty="0" err="1" smtClean="0">
                <a:solidFill>
                  <a:srgbClr val="FF0000"/>
                </a:solidFill>
              </a:rPr>
              <a:t>eotools</a:t>
            </a:r>
            <a:r>
              <a:rPr lang="en-US" sz="2200" cap="none" dirty="0" smtClean="0"/>
              <a:t> library 17.0. </a:t>
            </a:r>
          </a:p>
          <a:p>
            <a:endParaRPr lang="en-US" sz="600" cap="none" dirty="0" smtClean="0"/>
          </a:p>
          <a:p>
            <a:r>
              <a:rPr lang="en-US" sz="2200" cap="none" dirty="0" smtClean="0"/>
              <a:t>Rasterization method is implemented using</a:t>
            </a:r>
            <a:r>
              <a:rPr lang="en-US" sz="2200" cap="none" dirty="0" smtClean="0">
                <a:solidFill>
                  <a:srgbClr val="FF0000"/>
                </a:solidFill>
              </a:rPr>
              <a:t> PostgreSQL </a:t>
            </a:r>
            <a:r>
              <a:rPr lang="en-US" sz="2200" cap="none" dirty="0" smtClean="0"/>
              <a:t>9.3 and </a:t>
            </a:r>
            <a:r>
              <a:rPr lang="en-US" sz="2200" cap="none" dirty="0" err="1" smtClean="0">
                <a:solidFill>
                  <a:srgbClr val="FF0000"/>
                </a:solidFill>
              </a:rPr>
              <a:t>PostGIS</a:t>
            </a:r>
            <a:r>
              <a:rPr lang="en-US" sz="2200" cap="none" dirty="0" smtClean="0"/>
              <a:t> 2.3.2. </a:t>
            </a:r>
          </a:p>
          <a:p>
            <a:endParaRPr lang="en-US" sz="600" cap="none" dirty="0" smtClean="0"/>
          </a:p>
          <a:p>
            <a:r>
              <a:rPr lang="en-US" sz="2200" cap="none" dirty="0" smtClean="0"/>
              <a:t>Four aggregate values are </a:t>
            </a:r>
            <a:r>
              <a:rPr lang="en-US" sz="2200" cap="none" dirty="0" smtClean="0">
                <a:solidFill>
                  <a:srgbClr val="FF0000"/>
                </a:solidFill>
              </a:rPr>
              <a:t>minimum, maximum, sum</a:t>
            </a:r>
            <a:r>
              <a:rPr lang="en-US" sz="2200" cap="none" dirty="0" smtClean="0"/>
              <a:t>, and </a:t>
            </a:r>
            <a:r>
              <a:rPr lang="en-US" sz="2200" cap="none" dirty="0" smtClean="0">
                <a:solidFill>
                  <a:srgbClr val="FF0000"/>
                </a:solidFill>
              </a:rPr>
              <a:t>count</a:t>
            </a:r>
            <a:r>
              <a:rPr lang="en-US" sz="2200" cap="none" dirty="0" smtClean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9071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1"/>
            <a:ext cx="10364451" cy="1162878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675861" y="3867899"/>
            <a:ext cx="11121887" cy="2880771"/>
          </a:xfrm>
        </p:spPr>
        <p:txBody>
          <a:bodyPr>
            <a:normAutofit/>
          </a:bodyPr>
          <a:lstStyle/>
          <a:p>
            <a:r>
              <a:rPr lang="en-US" cap="none" dirty="0" smtClean="0">
                <a:solidFill>
                  <a:srgbClr val="FF0000"/>
                </a:solidFill>
              </a:rPr>
              <a:t>Faster</a:t>
            </a:r>
            <a:r>
              <a:rPr lang="en-US" cap="none" dirty="0" smtClean="0"/>
              <a:t> and process the </a:t>
            </a:r>
            <a:r>
              <a:rPr lang="en-US" cap="none" dirty="0" smtClean="0">
                <a:solidFill>
                  <a:srgbClr val="FF0000"/>
                </a:solidFill>
              </a:rPr>
              <a:t>high-resolution</a:t>
            </a:r>
            <a:r>
              <a:rPr lang="en-US" cap="none" dirty="0" smtClean="0"/>
              <a:t> datasets, US Aster and Tree Cover.</a:t>
            </a:r>
          </a:p>
          <a:p>
            <a:r>
              <a:rPr lang="en-US" cap="none" dirty="0" smtClean="0"/>
              <a:t>US </a:t>
            </a:r>
            <a:r>
              <a:rPr lang="en-US" cap="none" dirty="0"/>
              <a:t>C</a:t>
            </a:r>
            <a:r>
              <a:rPr lang="en-US" cap="none" dirty="0" smtClean="0"/>
              <a:t>ounties and States have same performance. The reason is that the </a:t>
            </a:r>
            <a:r>
              <a:rPr lang="en-US" cap="none" dirty="0" smtClean="0">
                <a:solidFill>
                  <a:srgbClr val="FF0000"/>
                </a:solidFill>
              </a:rPr>
              <a:t>running time </a:t>
            </a:r>
            <a:r>
              <a:rPr lang="en-US" cap="none" dirty="0" smtClean="0"/>
              <a:t>of the scanline algorithm is dominated by disk IO while the CPU overhead is negligible. This can be improved by </a:t>
            </a:r>
          </a:p>
          <a:p>
            <a:endParaRPr lang="en-US" sz="600" cap="none" dirty="0" smtClean="0"/>
          </a:p>
          <a:p>
            <a:pPr lvl="1"/>
            <a:r>
              <a:rPr lang="en-US" sz="2000" cap="none" dirty="0" smtClean="0"/>
              <a:t>Preprocessing </a:t>
            </a:r>
            <a:r>
              <a:rPr lang="en-US" sz="2000" cap="none" dirty="0"/>
              <a:t>the raster file to provide </a:t>
            </a:r>
            <a:r>
              <a:rPr lang="en-US" sz="2000" cap="none" dirty="0">
                <a:solidFill>
                  <a:srgbClr val="FF0000"/>
                </a:solidFill>
              </a:rPr>
              <a:t>partial aggregates </a:t>
            </a:r>
            <a:r>
              <a:rPr lang="en-US" sz="2000" cap="none" dirty="0"/>
              <a:t>for big chunks that can </a:t>
            </a:r>
            <a:r>
              <a:rPr lang="en-US" sz="2000" cap="none" dirty="0">
                <a:solidFill>
                  <a:srgbClr val="FF0000"/>
                </a:solidFill>
              </a:rPr>
              <a:t>minimize</a:t>
            </a:r>
            <a:r>
              <a:rPr lang="en-US" sz="2000" cap="none" dirty="0"/>
              <a:t> disk </a:t>
            </a:r>
            <a:r>
              <a:rPr lang="en-US" sz="2000" cap="none" dirty="0" smtClean="0"/>
              <a:t>IO.</a:t>
            </a:r>
          </a:p>
          <a:p>
            <a:pPr lvl="1"/>
            <a:r>
              <a:rPr lang="en-US" sz="2000" cap="none" dirty="0" smtClean="0"/>
              <a:t>Running </a:t>
            </a:r>
            <a:r>
              <a:rPr lang="en-US" sz="2000" cap="none" dirty="0"/>
              <a:t>in a </a:t>
            </a:r>
            <a:r>
              <a:rPr lang="en-US" sz="2000" cap="none" dirty="0">
                <a:solidFill>
                  <a:srgbClr val="FF0000"/>
                </a:solidFill>
              </a:rPr>
              <a:t>distributed environment </a:t>
            </a:r>
            <a:r>
              <a:rPr lang="en-US" sz="2000" cap="none" dirty="0"/>
              <a:t>where multiple disks can be accessed simultaneously. </a:t>
            </a:r>
          </a:p>
          <a:p>
            <a:endParaRPr lang="en-US" cap="none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893"/>
          <a:stretch/>
        </p:blipFill>
        <p:spPr>
          <a:xfrm>
            <a:off x="3245202" y="765159"/>
            <a:ext cx="5701595" cy="232591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370154" y="3091071"/>
            <a:ext cx="57332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Figure: Overall running time comparison for three methods.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28039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content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4400" y="1849507"/>
            <a:ext cx="10363826" cy="3424107"/>
          </a:xfrm>
        </p:spPr>
        <p:txBody>
          <a:bodyPr/>
          <a:lstStyle/>
          <a:p>
            <a:r>
              <a:rPr lang="en-US" dirty="0" smtClean="0"/>
              <a:t>Zonal Statistics Problem</a:t>
            </a:r>
            <a:endParaRPr lang="en-US" dirty="0"/>
          </a:p>
          <a:p>
            <a:r>
              <a:rPr lang="en-US" dirty="0" smtClean="0"/>
              <a:t>Vectorization </a:t>
            </a:r>
            <a:r>
              <a:rPr lang="en-US" dirty="0" smtClean="0"/>
              <a:t>method</a:t>
            </a:r>
          </a:p>
          <a:p>
            <a:r>
              <a:rPr lang="en-US" dirty="0" smtClean="0"/>
              <a:t>Rasterization method</a:t>
            </a:r>
          </a:p>
          <a:p>
            <a:r>
              <a:rPr lang="en-US" dirty="0" smtClean="0"/>
              <a:t>Scanline method (novel approach)</a:t>
            </a:r>
          </a:p>
          <a:p>
            <a:r>
              <a:rPr lang="en-US" dirty="0" smtClean="0"/>
              <a:t>Experiments and results</a:t>
            </a:r>
          </a:p>
          <a:p>
            <a:r>
              <a:rPr lang="en-US" dirty="0" smtClean="0"/>
              <a:t>conclusion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99854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3593" y="-40559"/>
            <a:ext cx="10364451" cy="1024534"/>
          </a:xfrm>
        </p:spPr>
        <p:txBody>
          <a:bodyPr/>
          <a:lstStyle/>
          <a:p>
            <a:r>
              <a:rPr lang="en-US" dirty="0" smtClean="0"/>
              <a:t>results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855" b="15562"/>
          <a:stretch/>
        </p:blipFill>
        <p:spPr>
          <a:xfrm>
            <a:off x="3636039" y="765313"/>
            <a:ext cx="5309338" cy="2534479"/>
          </a:xfrm>
        </p:spPr>
      </p:pic>
      <p:sp>
        <p:nvSpPr>
          <p:cNvPr id="5" name="TextBox 4"/>
          <p:cNvSpPr txBox="1"/>
          <p:nvPr/>
        </p:nvSpPr>
        <p:spPr>
          <a:xfrm>
            <a:off x="481306" y="3838522"/>
            <a:ext cx="11289024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000" dirty="0" smtClean="0"/>
              <a:t>The </a:t>
            </a:r>
            <a:r>
              <a:rPr lang="en-US" sz="2000" dirty="0">
                <a:solidFill>
                  <a:srgbClr val="FF0000"/>
                </a:solidFill>
              </a:rPr>
              <a:t>intersection</a:t>
            </a:r>
            <a:r>
              <a:rPr lang="en-US" sz="2000" dirty="0"/>
              <a:t> phase contains all the </a:t>
            </a:r>
            <a:r>
              <a:rPr lang="en-US" sz="2000" dirty="0" smtClean="0"/>
              <a:t>processing, except </a:t>
            </a:r>
            <a:r>
              <a:rPr lang="en-US" sz="2000" dirty="0"/>
              <a:t>for reading the pixels from the raster file. </a:t>
            </a: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The </a:t>
            </a:r>
            <a:r>
              <a:rPr lang="en-US" sz="2000" dirty="0">
                <a:solidFill>
                  <a:srgbClr val="FF0000"/>
                </a:solidFill>
              </a:rPr>
              <a:t>processing</a:t>
            </a:r>
            <a:r>
              <a:rPr lang="en-US" sz="2000" dirty="0"/>
              <a:t> </a:t>
            </a:r>
            <a:r>
              <a:rPr lang="en-US" sz="2000" dirty="0" smtClean="0"/>
              <a:t>phase reads </a:t>
            </a:r>
            <a:r>
              <a:rPr lang="en-US" sz="2000" dirty="0"/>
              <a:t>the pixel values and accumulates them. 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All numbers are </a:t>
            </a:r>
            <a:r>
              <a:rPr lang="en-US" sz="2000" dirty="0">
                <a:solidFill>
                  <a:srgbClr val="FF0000"/>
                </a:solidFill>
              </a:rPr>
              <a:t>normalized</a:t>
            </a:r>
            <a:r>
              <a:rPr lang="en-US" sz="2000" dirty="0"/>
              <a:t> to the overall running time for readability. </a:t>
            </a:r>
          </a:p>
          <a:p>
            <a:pPr marL="285750" indent="-285750">
              <a:buFont typeface="Arial" charset="0"/>
              <a:buChar char="•"/>
            </a:pPr>
            <a:endParaRPr lang="en-US" sz="2000" dirty="0" smtClean="0"/>
          </a:p>
          <a:p>
            <a:pPr marL="285750" indent="-285750">
              <a:buFont typeface="Arial" charset="0"/>
              <a:buChar char="•"/>
            </a:pPr>
            <a:r>
              <a:rPr lang="en-US" sz="2000" dirty="0"/>
              <a:t>S</a:t>
            </a:r>
            <a:r>
              <a:rPr lang="en-US" sz="2000" dirty="0" smtClean="0"/>
              <a:t>ize </a:t>
            </a:r>
            <a:r>
              <a:rPr lang="en-US" sz="2000" dirty="0"/>
              <a:t>of the raster layer </a:t>
            </a:r>
            <a:r>
              <a:rPr lang="en-US" sz="2000" dirty="0" smtClean="0"/>
              <a:t>   , the </a:t>
            </a:r>
            <a:r>
              <a:rPr lang="en-US" sz="2000" dirty="0"/>
              <a:t>processing phase </a:t>
            </a:r>
            <a:r>
              <a:rPr lang="en-US" sz="2000" dirty="0">
                <a:solidFill>
                  <a:srgbClr val="FF0000"/>
                </a:solidFill>
              </a:rPr>
              <a:t>dominates</a:t>
            </a:r>
            <a:r>
              <a:rPr lang="en-US" sz="2000" dirty="0"/>
              <a:t> the running time. This </a:t>
            </a:r>
            <a:r>
              <a:rPr lang="en-US" sz="2000" dirty="0" smtClean="0"/>
              <a:t>makes scanline </a:t>
            </a:r>
            <a:r>
              <a:rPr lang="en-US" sz="2000" dirty="0"/>
              <a:t>optimal as it is dominated by disk IO for reading only the pixels that need to be processed. 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3279152" y="3299792"/>
            <a:ext cx="60231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Figure: Scanline method running time breakdown in two phases.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6" name="Up Arrow 5"/>
          <p:cNvSpPr/>
          <p:nvPr/>
        </p:nvSpPr>
        <p:spPr>
          <a:xfrm>
            <a:off x="3279152" y="5571380"/>
            <a:ext cx="130019" cy="413561"/>
          </a:xfrm>
          <a:prstGeom prst="upArrow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012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214694"/>
            <a:ext cx="10363826" cy="3313270"/>
          </a:xfrm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Zonal statistics </a:t>
            </a:r>
            <a:r>
              <a:rPr lang="en-US" sz="2400" cap="none" dirty="0" smtClean="0">
                <a:solidFill>
                  <a:srgbClr val="FF0000"/>
                </a:solidFill>
              </a:rPr>
              <a:t>problem.</a:t>
            </a:r>
          </a:p>
          <a:p>
            <a:endParaRPr lang="en-US" sz="600" cap="none" dirty="0" smtClean="0"/>
          </a:p>
          <a:p>
            <a:r>
              <a:rPr lang="en-US" sz="2400" cap="none" dirty="0" smtClean="0"/>
              <a:t>The </a:t>
            </a:r>
            <a:r>
              <a:rPr lang="en-US" sz="2400" cap="none" dirty="0" smtClean="0">
                <a:solidFill>
                  <a:srgbClr val="FF0000"/>
                </a:solidFill>
              </a:rPr>
              <a:t>two baseline </a:t>
            </a:r>
            <a:r>
              <a:rPr lang="en-US" sz="2400" cap="none" dirty="0" smtClean="0"/>
              <a:t>methods provide </a:t>
            </a:r>
            <a:r>
              <a:rPr lang="en-US" sz="2400" cap="none" dirty="0" smtClean="0"/>
              <a:t>a subpar </a:t>
            </a:r>
            <a:r>
              <a:rPr lang="en-US" sz="2400" cap="none" dirty="0" smtClean="0"/>
              <a:t>performance</a:t>
            </a:r>
            <a:r>
              <a:rPr lang="en-US" sz="2400" cap="none" dirty="0" smtClean="0">
                <a:solidFill>
                  <a:srgbClr val="FF0000"/>
                </a:solidFill>
              </a:rPr>
              <a:t>.</a:t>
            </a:r>
          </a:p>
          <a:p>
            <a:endParaRPr lang="en-US" sz="600" cap="none" dirty="0" smtClean="0"/>
          </a:p>
          <a:p>
            <a:r>
              <a:rPr lang="en-US" sz="2400" cap="none" dirty="0" smtClean="0"/>
              <a:t>A novel method, termed </a:t>
            </a:r>
            <a:r>
              <a:rPr lang="en-US" sz="2400" cap="none" dirty="0" smtClean="0">
                <a:solidFill>
                  <a:srgbClr val="FF0000"/>
                </a:solidFill>
              </a:rPr>
              <a:t>scanline</a:t>
            </a:r>
            <a:r>
              <a:rPr lang="en-US" sz="2400" cap="none" dirty="0" smtClean="0"/>
              <a:t>, which </a:t>
            </a:r>
            <a:r>
              <a:rPr lang="en-US" sz="2400" cap="none" dirty="0" smtClean="0"/>
              <a:t>processes inputs in raw format. </a:t>
            </a:r>
          </a:p>
          <a:p>
            <a:endParaRPr lang="en-US" sz="900" cap="none" dirty="0" smtClean="0"/>
          </a:p>
          <a:p>
            <a:r>
              <a:rPr lang="en-US" sz="2400" cap="none" dirty="0" smtClean="0"/>
              <a:t>Future work- Using parallel </a:t>
            </a:r>
            <a:r>
              <a:rPr lang="en-US" sz="2400" cap="none" dirty="0"/>
              <a:t>and distributed </a:t>
            </a:r>
            <a:r>
              <a:rPr lang="en-US" sz="2400" cap="none" dirty="0" smtClean="0"/>
              <a:t>algorithms.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508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913775" y="2053584"/>
            <a:ext cx="10363826" cy="3824702"/>
          </a:xfrm>
        </p:spPr>
        <p:txBody>
          <a:bodyPr>
            <a:no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NASA EOSDIS </a:t>
            </a:r>
            <a:r>
              <a:rPr lang="en-US" sz="2400" cap="none" dirty="0" smtClean="0"/>
              <a:t>provided public access to 17 </a:t>
            </a:r>
            <a:r>
              <a:rPr lang="en-US" sz="2400" cap="none" dirty="0" smtClean="0"/>
              <a:t>petabytes (1 TB= 0.001PB) </a:t>
            </a:r>
            <a:r>
              <a:rPr lang="en-US" sz="2400" cap="none" dirty="0" smtClean="0"/>
              <a:t>of earth observational data.</a:t>
            </a:r>
          </a:p>
          <a:p>
            <a:endParaRPr lang="en-US" sz="900" dirty="0" smtClean="0"/>
          </a:p>
          <a:p>
            <a:r>
              <a:rPr lang="en-US" sz="2400" dirty="0" smtClean="0">
                <a:solidFill>
                  <a:srgbClr val="FF0000"/>
                </a:solidFill>
              </a:rPr>
              <a:t>Sentinel-1a</a:t>
            </a:r>
            <a:r>
              <a:rPr lang="en-US" sz="2400" dirty="0" smtClean="0"/>
              <a:t> </a:t>
            </a:r>
            <a:r>
              <a:rPr lang="en-US" sz="2400" cap="none" dirty="0" smtClean="0"/>
              <a:t>Satellite launched by </a:t>
            </a:r>
            <a:r>
              <a:rPr lang="en-US" sz="2400" cap="none" dirty="0"/>
              <a:t>E</a:t>
            </a:r>
            <a:r>
              <a:rPr lang="en-US" sz="2400" cap="none" dirty="0" smtClean="0"/>
              <a:t>uropean </a:t>
            </a:r>
            <a:r>
              <a:rPr lang="en-US" sz="2400" cap="none" dirty="0"/>
              <a:t>S</a:t>
            </a:r>
            <a:r>
              <a:rPr lang="en-US" sz="2400" cap="none" dirty="0" smtClean="0"/>
              <a:t>pace </a:t>
            </a:r>
            <a:r>
              <a:rPr lang="en-US" sz="2400" cap="none" dirty="0"/>
              <a:t>A</a:t>
            </a:r>
            <a:r>
              <a:rPr lang="en-US" sz="2400" cap="none" dirty="0" smtClean="0"/>
              <a:t>gency collected 5 petabytes in 2 years.</a:t>
            </a:r>
            <a:endParaRPr lang="en-US" sz="2400" dirty="0" smtClean="0"/>
          </a:p>
          <a:p>
            <a:endParaRPr lang="en-US" sz="900" dirty="0" smtClean="0"/>
          </a:p>
          <a:p>
            <a:r>
              <a:rPr lang="en-US" sz="2400" dirty="0" err="1" smtClean="0">
                <a:solidFill>
                  <a:srgbClr val="FF0000"/>
                </a:solidFill>
              </a:rPr>
              <a:t>Europian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dirty="0" err="1" smtClean="0">
                <a:solidFill>
                  <a:srgbClr val="FF0000"/>
                </a:solidFill>
              </a:rPr>
              <a:t>xfel</a:t>
            </a:r>
            <a:r>
              <a:rPr lang="en-US" sz="2400" dirty="0" smtClean="0">
                <a:solidFill>
                  <a:srgbClr val="FF0000"/>
                </a:solidFill>
              </a:rPr>
              <a:t> </a:t>
            </a:r>
            <a:r>
              <a:rPr lang="en-US" sz="2400" cap="none" dirty="0"/>
              <a:t>p</a:t>
            </a:r>
            <a:r>
              <a:rPr lang="en-US" sz="2400" cap="none" dirty="0" smtClean="0"/>
              <a:t>rojects collects X-ray images of atoms at 10 petabytes /year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9462327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Vector_raster_data.mp4">
            <a:hlinkClick r:id="" action="ppaction://media"/>
          </p:cNvPr>
          <p:cNvPicPr>
            <a:picLocks noGrp="1" noChangeAspect="1"/>
          </p:cNvPicPr>
          <p:nvPr>
            <p:ph sz="quarter" idx="13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13774" y="618517"/>
            <a:ext cx="10364451" cy="5274284"/>
          </a:xfrm>
        </p:spPr>
      </p:pic>
    </p:spTree>
    <p:extLst>
      <p:ext uri="{BB962C8B-B14F-4D97-AF65-F5344CB8AC3E}">
        <p14:creationId xmlns:p14="http://schemas.microsoft.com/office/powerpoint/2010/main" val="1242288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405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sz="quarter" idx="13"/>
          </p:nvPr>
        </p:nvPicPr>
        <p:blipFill>
          <a:blip r:embed="rId2"/>
          <a:stretch>
            <a:fillRect/>
          </a:stretch>
        </p:blipFill>
        <p:spPr>
          <a:xfrm>
            <a:off x="3455464" y="1396086"/>
            <a:ext cx="2895263" cy="1941566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97969" y="446630"/>
            <a:ext cx="3523787" cy="115110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27605" y="1564185"/>
            <a:ext cx="2511783" cy="58738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986" y="2366869"/>
            <a:ext cx="3429000" cy="177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37084" y="3337652"/>
            <a:ext cx="2485264" cy="96328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3228" y="4611315"/>
            <a:ext cx="2578100" cy="1320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723923" y="4761589"/>
            <a:ext cx="3439055" cy="1020253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251104" y="2412300"/>
            <a:ext cx="293530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Process </a:t>
            </a:r>
            <a:r>
              <a:rPr lang="en-US" sz="2400" dirty="0" smtClean="0">
                <a:solidFill>
                  <a:srgbClr val="FF0000"/>
                </a:solidFill>
              </a:rPr>
              <a:t>raster data </a:t>
            </a:r>
            <a:r>
              <a:rPr lang="en-US" sz="2400" dirty="0" smtClean="0"/>
              <a:t>and </a:t>
            </a:r>
            <a:r>
              <a:rPr lang="en-US" sz="2400" dirty="0" smtClean="0">
                <a:solidFill>
                  <a:srgbClr val="FF0000"/>
                </a:solidFill>
              </a:rPr>
              <a:t>vector data.</a:t>
            </a:r>
            <a:endParaRPr lang="en-US" sz="2400" dirty="0" smtClean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endParaRPr lang="en-US" sz="2400" dirty="0"/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>
                <a:solidFill>
                  <a:srgbClr val="FF0000"/>
                </a:solidFill>
              </a:rPr>
              <a:t>Poor</a:t>
            </a:r>
            <a:r>
              <a:rPr lang="en-US" sz="2400" dirty="0" smtClean="0"/>
              <a:t> performance when both are combined.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6980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400792" y="1807875"/>
            <a:ext cx="10363826" cy="3973323"/>
          </a:xfrm>
        </p:spPr>
        <p:txBody>
          <a:bodyPr>
            <a:no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Zonal statistics</a:t>
            </a:r>
            <a:r>
              <a:rPr lang="en-US" sz="2400" cap="none" dirty="0" smtClean="0"/>
              <a:t> problem- It aggregates all the values from raster layer that overlap with a set of polygons.  Example:</a:t>
            </a:r>
          </a:p>
          <a:p>
            <a:endParaRPr lang="en-US" sz="2400" cap="none" dirty="0" smtClean="0"/>
          </a:p>
          <a:p>
            <a:pPr lvl="1"/>
            <a:r>
              <a:rPr lang="en-US" sz="2400" cap="none" dirty="0" smtClean="0"/>
              <a:t>Computes the average temperature for each state in the US. </a:t>
            </a:r>
          </a:p>
          <a:p>
            <a:pPr lvl="1"/>
            <a:r>
              <a:rPr lang="en-US" sz="2400" cap="none" dirty="0"/>
              <a:t>E</a:t>
            </a:r>
            <a:r>
              <a:rPr lang="en-US" sz="2400" cap="none" dirty="0" smtClean="0"/>
              <a:t>ffect of vegetation and temperature on human settlement.</a:t>
            </a:r>
          </a:p>
          <a:p>
            <a:pPr lvl="1"/>
            <a:r>
              <a:rPr lang="en-US" sz="2400" cap="none" dirty="0"/>
              <a:t>A</a:t>
            </a:r>
            <a:r>
              <a:rPr lang="en-US" sz="2400" cap="none" dirty="0" smtClean="0"/>
              <a:t>nalyzing terabytes of socio-economic and environmental data.</a:t>
            </a:r>
          </a:p>
          <a:p>
            <a:pPr lvl="1"/>
            <a:endParaRPr lang="en-US" sz="2400" cap="none" dirty="0"/>
          </a:p>
        </p:txBody>
      </p:sp>
    </p:spTree>
    <p:extLst>
      <p:ext uri="{BB962C8B-B14F-4D97-AF65-F5344CB8AC3E}">
        <p14:creationId xmlns:p14="http://schemas.microsoft.com/office/powerpoint/2010/main" val="2009645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105740" y="1082758"/>
            <a:ext cx="10436714" cy="4935244"/>
          </a:xfrm>
        </p:spPr>
        <p:txBody>
          <a:bodyPr>
            <a:normAutofit fontScale="92500"/>
          </a:bodyPr>
          <a:lstStyle/>
          <a:p>
            <a:r>
              <a:rPr lang="en-US" sz="2800" cap="none" dirty="0" smtClean="0">
                <a:solidFill>
                  <a:srgbClr val="FF0000"/>
                </a:solidFill>
              </a:rPr>
              <a:t>Input</a:t>
            </a:r>
            <a:r>
              <a:rPr lang="en-US" sz="2800" cap="none" dirty="0" smtClean="0"/>
              <a:t> to the problem </a:t>
            </a:r>
            <a:r>
              <a:rPr lang="en-US" sz="2800" cap="none" dirty="0" smtClean="0"/>
              <a:t>includes-</a:t>
            </a:r>
            <a:endParaRPr lang="en-US" sz="2800" cap="none" dirty="0" smtClean="0"/>
          </a:p>
          <a:p>
            <a:pPr lvl="2"/>
            <a:r>
              <a:rPr lang="en-US" sz="2800" cap="none" dirty="0" smtClean="0">
                <a:solidFill>
                  <a:srgbClr val="FF0000"/>
                </a:solidFill>
              </a:rPr>
              <a:t>raster layer ‘r’ </a:t>
            </a:r>
            <a:r>
              <a:rPr lang="en-US" sz="2800" cap="none" dirty="0" smtClean="0"/>
              <a:t>-</a:t>
            </a:r>
            <a:r>
              <a:rPr lang="en-US" sz="2800" cap="none" dirty="0" smtClean="0"/>
              <a:t> maps each matrix entry </a:t>
            </a:r>
            <a:r>
              <a:rPr lang="en-US" sz="2800" cap="none" dirty="0"/>
              <a:t>into geographic </a:t>
            </a:r>
            <a:r>
              <a:rPr lang="en-US" sz="2800" cap="none" dirty="0" smtClean="0"/>
              <a:t>location.</a:t>
            </a:r>
          </a:p>
          <a:p>
            <a:pPr lvl="2"/>
            <a:endParaRPr lang="en-US" sz="1000" cap="none" dirty="0" smtClean="0"/>
          </a:p>
          <a:p>
            <a:pPr lvl="2"/>
            <a:r>
              <a:rPr lang="en-US" sz="2800" cap="none" dirty="0" smtClean="0">
                <a:solidFill>
                  <a:srgbClr val="FF0000"/>
                </a:solidFill>
              </a:rPr>
              <a:t>vector </a:t>
            </a:r>
            <a:r>
              <a:rPr lang="en-US" sz="2800" cap="none" dirty="0" smtClean="0">
                <a:solidFill>
                  <a:srgbClr val="FF0000"/>
                </a:solidFill>
              </a:rPr>
              <a:t>layer ‘v’ </a:t>
            </a:r>
            <a:r>
              <a:rPr lang="en-US" sz="2800" cap="none" dirty="0" smtClean="0"/>
              <a:t>consists set </a:t>
            </a:r>
            <a:r>
              <a:rPr lang="en-US" sz="2800" cap="none" dirty="0" smtClean="0"/>
              <a:t>of </a:t>
            </a:r>
            <a:r>
              <a:rPr lang="en-US" sz="2800" cap="none" dirty="0"/>
              <a:t>disjoint polygons </a:t>
            </a:r>
            <a:r>
              <a:rPr lang="en-US" sz="2800" cap="none" dirty="0" smtClean="0"/>
              <a:t>represented as </a:t>
            </a:r>
            <a:r>
              <a:rPr lang="en-US" sz="2800" cap="none" dirty="0" smtClean="0"/>
              <a:t>points each defined by a geographic location. </a:t>
            </a:r>
            <a:endParaRPr lang="en-US" sz="2800" cap="none" dirty="0" smtClean="0"/>
          </a:p>
          <a:p>
            <a:pPr lvl="2"/>
            <a:endParaRPr lang="en-US" sz="1000" cap="none" dirty="0" smtClean="0"/>
          </a:p>
          <a:p>
            <a:pPr lvl="2"/>
            <a:r>
              <a:rPr lang="en-US" sz="2800" cap="none" dirty="0" smtClean="0">
                <a:solidFill>
                  <a:srgbClr val="FF0000"/>
                </a:solidFill>
              </a:rPr>
              <a:t>accumulator ‘acc’ </a:t>
            </a:r>
            <a:r>
              <a:rPr lang="en-US" sz="2800" cap="none" dirty="0" smtClean="0"/>
              <a:t>takes </a:t>
            </a:r>
            <a:r>
              <a:rPr lang="en-US" sz="2800" cap="none" dirty="0" smtClean="0"/>
              <a:t>pixel values, </a:t>
            </a:r>
            <a:r>
              <a:rPr lang="en-US" sz="2800" cap="none" dirty="0" smtClean="0"/>
              <a:t>and </a:t>
            </a:r>
            <a:r>
              <a:rPr lang="en-US" sz="2800" cap="none" dirty="0" smtClean="0"/>
              <a:t>computes the statistics of interest.</a:t>
            </a:r>
          </a:p>
          <a:p>
            <a:pPr lvl="2"/>
            <a:endParaRPr lang="en-US" sz="2800" cap="none" dirty="0" smtClean="0"/>
          </a:p>
          <a:p>
            <a:r>
              <a:rPr lang="en-US" sz="2800" cap="none" dirty="0" smtClean="0">
                <a:solidFill>
                  <a:srgbClr val="FF0000"/>
                </a:solidFill>
              </a:rPr>
              <a:t>Output</a:t>
            </a:r>
            <a:r>
              <a:rPr lang="en-US" sz="2800" cap="none" dirty="0" smtClean="0"/>
              <a:t> is a value for the accumulator for each polygon in the vector layer. </a:t>
            </a:r>
          </a:p>
          <a:p>
            <a:pPr marL="0" indent="0">
              <a:buNone/>
            </a:pPr>
            <a:endParaRPr lang="en-US" sz="2400" cap="none" dirty="0" smtClean="0"/>
          </a:p>
          <a:p>
            <a:endParaRPr lang="en-US" cap="none" dirty="0" smtClean="0"/>
          </a:p>
          <a:p>
            <a:endParaRPr lang="en-US" cap="none" dirty="0"/>
          </a:p>
        </p:txBody>
      </p:sp>
    </p:spTree>
    <p:extLst>
      <p:ext uri="{BB962C8B-B14F-4D97-AF65-F5344CB8AC3E}">
        <p14:creationId xmlns:p14="http://schemas.microsoft.com/office/powerpoint/2010/main" val="844267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Example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3"/>
          </p:nvPr>
        </p:nvSpPr>
        <p:spPr>
          <a:xfrm>
            <a:off x="1554479" y="2367092"/>
            <a:ext cx="9823269" cy="3424107"/>
          </a:xfrm>
        </p:spPr>
        <p:txBody>
          <a:bodyPr>
            <a:normAutofit/>
          </a:bodyPr>
          <a:lstStyle/>
          <a:p>
            <a:r>
              <a:rPr lang="en-US" sz="2400" cap="none" dirty="0" smtClean="0">
                <a:solidFill>
                  <a:srgbClr val="FF0000"/>
                </a:solidFill>
              </a:rPr>
              <a:t>r </a:t>
            </a:r>
            <a:r>
              <a:rPr lang="en-US" sz="2400" cap="none" dirty="0" smtClean="0"/>
              <a:t>represents the </a:t>
            </a:r>
            <a:r>
              <a:rPr lang="en-US" sz="2400" cap="none" dirty="0" smtClean="0">
                <a:solidFill>
                  <a:srgbClr val="FF0000"/>
                </a:solidFill>
              </a:rPr>
              <a:t>temperature</a:t>
            </a:r>
            <a:r>
              <a:rPr lang="en-US" sz="2400" cap="none" dirty="0" smtClean="0"/>
              <a:t> in the world,</a:t>
            </a:r>
            <a:r>
              <a:rPr lang="en-US" sz="2400" cap="none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sz="2400" cap="none" dirty="0" smtClean="0">
                <a:solidFill>
                  <a:srgbClr val="FF0000"/>
                </a:solidFill>
              </a:rPr>
              <a:t>v </a:t>
            </a:r>
            <a:r>
              <a:rPr lang="en-US" sz="2400" cap="none" dirty="0" smtClean="0"/>
              <a:t>represents the </a:t>
            </a:r>
            <a:r>
              <a:rPr lang="en-US" sz="2400" cap="none" dirty="0" smtClean="0">
                <a:solidFill>
                  <a:srgbClr val="FF0000"/>
                </a:solidFill>
              </a:rPr>
              <a:t>50 US states</a:t>
            </a:r>
            <a:endParaRPr lang="en-US" sz="2400" cap="none" dirty="0" smtClean="0"/>
          </a:p>
          <a:p>
            <a:r>
              <a:rPr lang="en-US" sz="2400" cap="none" dirty="0" smtClean="0">
                <a:solidFill>
                  <a:srgbClr val="FF0000"/>
                </a:solidFill>
              </a:rPr>
              <a:t>acc</a:t>
            </a:r>
            <a:r>
              <a:rPr lang="en-US" sz="2400" cap="none" dirty="0" smtClean="0"/>
              <a:t> is an </a:t>
            </a:r>
            <a:r>
              <a:rPr lang="en-US" sz="2400" cap="none" dirty="0" smtClean="0">
                <a:solidFill>
                  <a:srgbClr val="FF0000"/>
                </a:solidFill>
              </a:rPr>
              <a:t>average</a:t>
            </a:r>
            <a:r>
              <a:rPr lang="en-US" sz="2400" cap="none" dirty="0" smtClean="0"/>
              <a:t> accumulator</a:t>
            </a:r>
          </a:p>
          <a:p>
            <a:r>
              <a:rPr lang="en-US" sz="2400" cap="none" dirty="0"/>
              <a:t>O</a:t>
            </a:r>
            <a:r>
              <a:rPr lang="en-US" sz="2400" cap="none" dirty="0" smtClean="0"/>
              <a:t>utput of this problem will be the </a:t>
            </a:r>
            <a:r>
              <a:rPr lang="en-US" sz="2400" cap="none" dirty="0" smtClean="0">
                <a:solidFill>
                  <a:srgbClr val="FF0000"/>
                </a:solidFill>
              </a:rPr>
              <a:t>average temperature for each state in the US</a:t>
            </a:r>
            <a:r>
              <a:rPr lang="en-US" sz="2400" cap="none" dirty="0" smtClean="0"/>
              <a:t>. </a:t>
            </a:r>
            <a:endParaRPr lang="en-US" sz="2400" cap="none" dirty="0"/>
          </a:p>
        </p:txBody>
      </p:sp>
    </p:spTree>
    <p:extLst>
      <p:ext uri="{BB962C8B-B14F-4D97-AF65-F5344CB8AC3E}">
        <p14:creationId xmlns:p14="http://schemas.microsoft.com/office/powerpoint/2010/main" val="2011338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0323" y="707365"/>
            <a:ext cx="7880621" cy="4908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350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roplet">
  <a:themeElements>
    <a:clrScheme name="Droplet">
      <a:dk1>
        <a:sysClr val="windowText" lastClr="000000"/>
      </a:dk1>
      <a:lt1>
        <a:sysClr val="window" lastClr="FFFFFF"/>
      </a:lt1>
      <a:dk2>
        <a:srgbClr val="355071"/>
      </a:dk2>
      <a:lt2>
        <a:srgbClr val="AABED7"/>
      </a:lt2>
      <a:accent1>
        <a:srgbClr val="2FA3EE"/>
      </a:accent1>
      <a:accent2>
        <a:srgbClr val="4BCAAD"/>
      </a:accent2>
      <a:accent3>
        <a:srgbClr val="86C157"/>
      </a:accent3>
      <a:accent4>
        <a:srgbClr val="D99C3F"/>
      </a:accent4>
      <a:accent5>
        <a:srgbClr val="CE6633"/>
      </a:accent5>
      <a:accent6>
        <a:srgbClr val="A35DD1"/>
      </a:accent6>
      <a:hlink>
        <a:srgbClr val="56BCFE"/>
      </a:hlink>
      <a:folHlink>
        <a:srgbClr val="97C5E3"/>
      </a:folHlink>
    </a:clrScheme>
    <a:fontScheme name="Droplet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roplet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130000"/>
                <a:satMod val="150000"/>
                <a:lumMod val="112000"/>
              </a:schemeClr>
            </a:gs>
            <a:gs pos="100000">
              <a:schemeClr val="phClr">
                <a:shade val="92000"/>
                <a:satMod val="140000"/>
                <a:lumMod val="11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A633B6A3-9E7F-4C10-9C98-2517A3134361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Droplet</Template>
  <TotalTime>651</TotalTime>
  <Words>698</Words>
  <Application>Microsoft Macintosh PowerPoint</Application>
  <PresentationFormat>Widescreen</PresentationFormat>
  <Paragraphs>117</Paragraphs>
  <Slides>21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5" baseType="lpstr">
      <vt:lpstr>Calibri</vt:lpstr>
      <vt:lpstr>Tw Cen MT</vt:lpstr>
      <vt:lpstr>Arial</vt:lpstr>
      <vt:lpstr>Droplet</vt:lpstr>
      <vt:lpstr>Large Scale Analytics of Vector + Raster Big SPATIAL DATA</vt:lpstr>
      <vt:lpstr>content</vt:lpstr>
      <vt:lpstr>Introduction</vt:lpstr>
      <vt:lpstr>PowerPoint Presentation</vt:lpstr>
      <vt:lpstr>PowerPoint Presentation</vt:lpstr>
      <vt:lpstr>PowerPoint Presentation</vt:lpstr>
      <vt:lpstr>PowerPoint Presentation</vt:lpstr>
      <vt:lpstr>Example</vt:lpstr>
      <vt:lpstr>PowerPoint Presentation</vt:lpstr>
      <vt:lpstr>Vectorization method</vt:lpstr>
      <vt:lpstr>Rasterization method</vt:lpstr>
      <vt:lpstr>Drawback</vt:lpstr>
      <vt:lpstr>Scanline method</vt:lpstr>
      <vt:lpstr>Scanline method</vt:lpstr>
      <vt:lpstr>Scanline method</vt:lpstr>
      <vt:lpstr>advantages</vt:lpstr>
      <vt:lpstr>experiments</vt:lpstr>
      <vt:lpstr>setup</vt:lpstr>
      <vt:lpstr>results</vt:lpstr>
      <vt:lpstr>results</vt:lpstr>
      <vt:lpstr>conclusion</vt:lpstr>
    </vt:vector>
  </TitlesOfParts>
  <Company/>
  <LinksUpToDate>false</LinksUpToDate>
  <SharedDoc>false</SharedDoc>
  <HyperlinksChanged>false</HyperlinksChanged>
  <AppVersion>15.0039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Large Scale Analytics of Vector + Raster Big SPATIAL DATA</dc:title>
  <dc:creator>Kamalika Poddar</dc:creator>
  <cp:lastModifiedBy>Kamalika Poddar</cp:lastModifiedBy>
  <cp:revision>50</cp:revision>
  <dcterms:created xsi:type="dcterms:W3CDTF">2018-05-20T07:01:50Z</dcterms:created>
  <dcterms:modified xsi:type="dcterms:W3CDTF">2018-05-21T21:50:58Z</dcterms:modified>
</cp:coreProperties>
</file>