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84" r:id="rId3"/>
    <p:sldId id="285" r:id="rId4"/>
    <p:sldId id="287" r:id="rId5"/>
    <p:sldId id="286" r:id="rId6"/>
    <p:sldId id="290" r:id="rId7"/>
    <p:sldId id="289" r:id="rId8"/>
    <p:sldId id="288" r:id="rId9"/>
    <p:sldId id="267" r:id="rId10"/>
    <p:sldId id="268" r:id="rId11"/>
    <p:sldId id="269" r:id="rId12"/>
    <p:sldId id="270" r:id="rId13"/>
    <p:sldId id="271" r:id="rId14"/>
    <p:sldId id="272" r:id="rId15"/>
    <p:sldId id="273" r:id="rId16"/>
    <p:sldId id="277" r:id="rId17"/>
    <p:sldId id="306" r:id="rId18"/>
    <p:sldId id="304" r:id="rId19"/>
    <p:sldId id="305" r:id="rId20"/>
    <p:sldId id="276" r:id="rId21"/>
    <p:sldId id="280" r:id="rId22"/>
    <p:sldId id="279" r:id="rId23"/>
    <p:sldId id="307" r:id="rId24"/>
    <p:sldId id="281" r:id="rId25"/>
    <p:sldId id="282" r:id="rId26"/>
    <p:sldId id="283" r:id="rId27"/>
    <p:sldId id="295" r:id="rId28"/>
    <p:sldId id="294" r:id="rId29"/>
    <p:sldId id="296" r:id="rId30"/>
    <p:sldId id="293" r:id="rId31"/>
    <p:sldId id="292" r:id="rId32"/>
    <p:sldId id="297" r:id="rId33"/>
    <p:sldId id="300" r:id="rId34"/>
    <p:sldId id="299" r:id="rId35"/>
    <p:sldId id="298" r:id="rId36"/>
    <p:sldId id="301" r:id="rId37"/>
    <p:sldId id="302" r:id="rId3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9" autoAdjust="0"/>
  </p:normalViewPr>
  <p:slideViewPr>
    <p:cSldViewPr>
      <p:cViewPr varScale="1">
        <p:scale>
          <a:sx n="87" d="100"/>
          <a:sy n="87" d="100"/>
        </p:scale>
        <p:origin x="528" y="58"/>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5/18/2018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5/18/2018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5/18/2018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5/18/2018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5/18/2018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5/18/2018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5/18/2018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5/18/2018</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5/18/2018</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5/18/2018</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5/18/2018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5/18/2018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5/18/2018</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Spatial data mining and geographic knowledge discovery</a:t>
            </a:r>
          </a:p>
        </p:txBody>
      </p:sp>
      <p:sp>
        <p:nvSpPr>
          <p:cNvPr id="3" name="Subtitle 2"/>
          <p:cNvSpPr>
            <a:spLocks noGrp="1"/>
          </p:cNvSpPr>
          <p:nvPr>
            <p:ph type="subTitle" idx="1"/>
          </p:nvPr>
        </p:nvSpPr>
        <p:spPr/>
        <p:txBody>
          <a:bodyPr/>
          <a:lstStyle/>
          <a:p>
            <a:r>
              <a:rPr lang="en-US" dirty="0"/>
              <a:t>An Introduction</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Association Rule Mining</a:t>
            </a:r>
          </a:p>
        </p:txBody>
      </p:sp>
      <p:sp>
        <p:nvSpPr>
          <p:cNvPr id="5" name="Content Placeholder 4"/>
          <p:cNvSpPr>
            <a:spLocks noGrp="1"/>
          </p:cNvSpPr>
          <p:nvPr>
            <p:ph sz="half" idx="1"/>
          </p:nvPr>
        </p:nvSpPr>
        <p:spPr>
          <a:xfrm>
            <a:off x="1522413" y="1905000"/>
            <a:ext cx="9829799" cy="4678362"/>
          </a:xfrm>
        </p:spPr>
        <p:txBody>
          <a:bodyPr/>
          <a:lstStyle/>
          <a:p>
            <a:r>
              <a:rPr lang="en-US" dirty="0"/>
              <a:t>Spatial Association rule mining is an extension to associate rule mining by taking into consideration the spatial properties. Spatial property is any property which relating to or occupying space.</a:t>
            </a:r>
          </a:p>
          <a:p>
            <a:r>
              <a:rPr lang="en-US" dirty="0"/>
              <a:t>A spatial association rule is expressed in the form A </a:t>
            </a:r>
            <a:r>
              <a:rPr lang="en-GB" altLang="en-US" dirty="0">
                <a:latin typeface="Symbol" panose="05050102010706020507" pitchFamily="18" charset="2"/>
              </a:rPr>
              <a:t></a:t>
            </a:r>
            <a:r>
              <a:rPr lang="en-US" dirty="0"/>
              <a:t> B [s%, c%] where A and B are sets of spatial or non-spatial predicates, s% is the support of the rule and c% is the confidence of the rule.</a:t>
            </a:r>
          </a:p>
          <a:p>
            <a:endParaRPr lang="en-US" dirty="0"/>
          </a:p>
          <a:p>
            <a:r>
              <a:rPr lang="en-US" dirty="0"/>
              <a:t>Example: </a:t>
            </a:r>
          </a:p>
        </p:txBody>
      </p:sp>
      <p:pic>
        <p:nvPicPr>
          <p:cNvPr id="7" name="Picture 6">
            <a:extLst>
              <a:ext uri="{FF2B5EF4-FFF2-40B4-BE49-F238E27FC236}">
                <a16:creationId xmlns:a16="http://schemas.microsoft.com/office/drawing/2014/main" id="{6C1D66CD-D860-469C-82B8-F83030E39DD4}"/>
              </a:ext>
            </a:extLst>
          </p:cNvPr>
          <p:cNvPicPr>
            <a:picLocks noChangeAspect="1"/>
          </p:cNvPicPr>
          <p:nvPr/>
        </p:nvPicPr>
        <p:blipFill>
          <a:blip r:embed="rId2"/>
          <a:stretch>
            <a:fillRect/>
          </a:stretch>
        </p:blipFill>
        <p:spPr>
          <a:xfrm>
            <a:off x="3975099" y="4244181"/>
            <a:ext cx="4238625" cy="2209800"/>
          </a:xfrm>
          <a:prstGeom prst="rect">
            <a:avLst/>
          </a:prstGeom>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Association Rule Mining</a:t>
            </a:r>
          </a:p>
        </p:txBody>
      </p:sp>
      <p:sp>
        <p:nvSpPr>
          <p:cNvPr id="3" name="Content Placeholder 2">
            <a:extLst>
              <a:ext uri="{FF2B5EF4-FFF2-40B4-BE49-F238E27FC236}">
                <a16:creationId xmlns:a16="http://schemas.microsoft.com/office/drawing/2014/main" id="{34C5EAD3-B672-4670-A679-EED6A306DE3D}"/>
              </a:ext>
            </a:extLst>
          </p:cNvPr>
          <p:cNvSpPr>
            <a:spLocks noGrp="1"/>
          </p:cNvSpPr>
          <p:nvPr>
            <p:ph sz="half" idx="1"/>
          </p:nvPr>
        </p:nvSpPr>
        <p:spPr>
          <a:xfrm>
            <a:off x="1522413" y="1905000"/>
            <a:ext cx="9905999" cy="4678362"/>
          </a:xfrm>
        </p:spPr>
        <p:txBody>
          <a:bodyPr/>
          <a:lstStyle/>
          <a:p>
            <a:r>
              <a:rPr lang="en-US" dirty="0"/>
              <a:t>Support is an indication of how frequently the itemset appears in the dataset. In the example dataset, the itemset X={</a:t>
            </a:r>
            <a:r>
              <a:rPr lang="en-US" dirty="0" err="1"/>
              <a:t>beer,diapers</a:t>
            </a:r>
            <a:r>
              <a:rPr lang="en-US" dirty="0"/>
              <a:t>} has a support of 1/5=0.2 since it occurs in 20% of all transactions (1 out of 5 transactions).</a:t>
            </a:r>
          </a:p>
          <a:p>
            <a:r>
              <a:rPr lang="en-US" dirty="0"/>
              <a:t>Confidence is an indication of how often the rule has been found to be true. For example, the rule {</a:t>
            </a:r>
            <a:r>
              <a:rPr lang="en-US" dirty="0" err="1"/>
              <a:t>butter,bread</a:t>
            </a:r>
            <a:r>
              <a:rPr lang="en-US" dirty="0"/>
              <a:t>} </a:t>
            </a:r>
            <a:r>
              <a:rPr lang="en-GB" altLang="en-US" dirty="0">
                <a:latin typeface="Symbol" panose="05050102010706020507" pitchFamily="18" charset="2"/>
              </a:rPr>
              <a:t></a:t>
            </a:r>
            <a:r>
              <a:rPr lang="en-US" dirty="0"/>
              <a:t> {milk} has a confidence of 0.2/0.2=1.0 in the database, which means that for 100% of the transactions containing butter and bread.</a:t>
            </a:r>
          </a:p>
          <a:p>
            <a:r>
              <a:rPr lang="en-US" dirty="0"/>
              <a:t>Some examples for spatial predicates are </a:t>
            </a:r>
            <a:r>
              <a:rPr lang="en-US" dirty="0" err="1"/>
              <a:t>close_to</a:t>
            </a:r>
            <a:r>
              <a:rPr lang="en-US" dirty="0"/>
              <a:t>, </a:t>
            </a:r>
            <a:r>
              <a:rPr lang="en-US" dirty="0" err="1"/>
              <a:t>far_away</a:t>
            </a:r>
            <a:r>
              <a:rPr lang="en-US" dirty="0"/>
              <a:t>, intersect, overlap, etc. which can be used in spatial association rules.</a:t>
            </a:r>
          </a:p>
          <a:p>
            <a:endParaRPr lang="en-US" dirty="0"/>
          </a:p>
          <a:p>
            <a:endParaRPr lang="en-US" dirty="0"/>
          </a:p>
        </p:txBody>
      </p:sp>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Association Rule Mining</a:t>
            </a:r>
          </a:p>
        </p:txBody>
      </p:sp>
      <p:sp>
        <p:nvSpPr>
          <p:cNvPr id="3" name="Content Placeholder 2">
            <a:extLst>
              <a:ext uri="{FF2B5EF4-FFF2-40B4-BE49-F238E27FC236}">
                <a16:creationId xmlns:a16="http://schemas.microsoft.com/office/drawing/2014/main" id="{34C5EAD3-B672-4670-A679-EED6A306DE3D}"/>
              </a:ext>
            </a:extLst>
          </p:cNvPr>
          <p:cNvSpPr>
            <a:spLocks noGrp="1"/>
          </p:cNvSpPr>
          <p:nvPr>
            <p:ph sz="half" idx="1"/>
          </p:nvPr>
        </p:nvSpPr>
        <p:spPr>
          <a:xfrm>
            <a:off x="1522413" y="1905000"/>
            <a:ext cx="9905999" cy="4678362"/>
          </a:xfrm>
        </p:spPr>
        <p:txBody>
          <a:bodyPr/>
          <a:lstStyle/>
          <a:p>
            <a:r>
              <a:rPr lang="en-US" dirty="0"/>
              <a:t>It is computationally expensive to consider various spatial predicates in deriving association rules from a large spatial datasets.</a:t>
            </a:r>
          </a:p>
          <a:p>
            <a:r>
              <a:rPr lang="en-US" dirty="0"/>
              <a:t>Another potential problem with spatial association rule mining is that a large number of rules may be generated and many of them are obvious or common knowledge.</a:t>
            </a:r>
          </a:p>
          <a:p>
            <a:r>
              <a:rPr lang="en-US" dirty="0"/>
              <a:t> Domain knowledge is needed to filter out trivial rules and focus only on new and interesting findings.</a:t>
            </a:r>
          </a:p>
          <a:p>
            <a:r>
              <a:rPr lang="en-US" dirty="0"/>
              <a:t>Example would be deserts and cactus(Trivial) and Desert and </a:t>
            </a:r>
            <a:r>
              <a:rPr lang="en-US" b="1" dirty="0"/>
              <a:t>Oases(Non trivial)</a:t>
            </a:r>
            <a:endParaRPr lang="en-US" dirty="0"/>
          </a:p>
          <a:p>
            <a:endParaRPr lang="en-US" dirty="0"/>
          </a:p>
        </p:txBody>
      </p:sp>
    </p:spTree>
    <p:extLst>
      <p:ext uri="{BB962C8B-B14F-4D97-AF65-F5344CB8AC3E}">
        <p14:creationId xmlns:p14="http://schemas.microsoft.com/office/powerpoint/2010/main" val="169448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co-location pattern mining </a:t>
            </a:r>
          </a:p>
        </p:txBody>
      </p:sp>
      <p:sp>
        <p:nvSpPr>
          <p:cNvPr id="3" name="Content Placeholder 2">
            <a:extLst>
              <a:ext uri="{FF2B5EF4-FFF2-40B4-BE49-F238E27FC236}">
                <a16:creationId xmlns:a16="http://schemas.microsoft.com/office/drawing/2014/main" id="{34C5EAD3-B672-4670-A679-EED6A306DE3D}"/>
              </a:ext>
            </a:extLst>
          </p:cNvPr>
          <p:cNvSpPr>
            <a:spLocks noGrp="1"/>
          </p:cNvSpPr>
          <p:nvPr>
            <p:ph sz="half" idx="1"/>
          </p:nvPr>
        </p:nvSpPr>
        <p:spPr>
          <a:xfrm>
            <a:off x="1522413" y="1905000"/>
            <a:ext cx="9905999" cy="4678362"/>
          </a:xfrm>
        </p:spPr>
        <p:txBody>
          <a:bodyPr/>
          <a:lstStyle/>
          <a:p>
            <a:r>
              <a:rPr lang="en-US" dirty="0"/>
              <a:t>Spatial co-location pattern mining is given a dataset of spatial features and their locations, a co-location pattern represents subsets of features frequently located together.</a:t>
            </a:r>
          </a:p>
          <a:p>
            <a:r>
              <a:rPr lang="en-US" dirty="0"/>
              <a:t>For example, human cases of West Nile Virus often occur in regions with poor mosquito control and the presence of birds.</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174B5FD2-1E89-4BFD-87A5-399C03F68697}"/>
              </a:ext>
            </a:extLst>
          </p:cNvPr>
          <p:cNvPicPr>
            <a:picLocks noChangeAspect="1"/>
          </p:cNvPicPr>
          <p:nvPr/>
        </p:nvPicPr>
        <p:blipFill>
          <a:blip r:embed="rId2"/>
          <a:stretch>
            <a:fillRect/>
          </a:stretch>
        </p:blipFill>
        <p:spPr>
          <a:xfrm>
            <a:off x="4841874" y="3962400"/>
            <a:ext cx="3267075" cy="2362200"/>
          </a:xfrm>
          <a:prstGeom prst="rect">
            <a:avLst/>
          </a:prstGeom>
        </p:spPr>
      </p:pic>
    </p:spTree>
    <p:extLst>
      <p:ext uri="{BB962C8B-B14F-4D97-AF65-F5344CB8AC3E}">
        <p14:creationId xmlns:p14="http://schemas.microsoft.com/office/powerpoint/2010/main" val="28574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clustering, regionalization and point pattern analysis</a:t>
            </a:r>
          </a:p>
        </p:txBody>
      </p:sp>
      <p:sp>
        <p:nvSpPr>
          <p:cNvPr id="3" name="Content Placeholder 2">
            <a:extLst>
              <a:ext uri="{FF2B5EF4-FFF2-40B4-BE49-F238E27FC236}">
                <a16:creationId xmlns:a16="http://schemas.microsoft.com/office/drawing/2014/main" id="{34C5EAD3-B672-4670-A679-EED6A306DE3D}"/>
              </a:ext>
            </a:extLst>
          </p:cNvPr>
          <p:cNvSpPr>
            <a:spLocks noGrp="1"/>
          </p:cNvSpPr>
          <p:nvPr>
            <p:ph sz="half" idx="1"/>
          </p:nvPr>
        </p:nvSpPr>
        <p:spPr>
          <a:xfrm>
            <a:off x="1522413" y="1905000"/>
            <a:ext cx="9905999" cy="4678362"/>
          </a:xfrm>
        </p:spPr>
        <p:txBody>
          <a:bodyPr/>
          <a:lstStyle/>
          <a:p>
            <a:endParaRPr lang="en-US" dirty="0"/>
          </a:p>
          <a:p>
            <a:pPr marL="0" indent="0">
              <a:buNone/>
            </a:pPr>
            <a:endParaRPr lang="en-US" dirty="0"/>
          </a:p>
          <a:p>
            <a:r>
              <a:rPr lang="en-US" dirty="0"/>
              <a:t>Cluster analysis is widely used for data analysis, which organizes a set of data items into groups (or clusters) so that items in the same group are similar to each other and different from those in other groups.</a:t>
            </a:r>
          </a:p>
          <a:p>
            <a:r>
              <a:rPr lang="en-US" dirty="0"/>
              <a:t>Clustering methods can be broadly classified into two groups: partitioning clustering and hierarchical clustering</a:t>
            </a:r>
          </a:p>
          <a:p>
            <a:pPr marL="0" indent="0">
              <a:buNone/>
            </a:pPr>
            <a:endParaRPr lang="en-US" dirty="0"/>
          </a:p>
        </p:txBody>
      </p:sp>
    </p:spTree>
    <p:extLst>
      <p:ext uri="{BB962C8B-B14F-4D97-AF65-F5344CB8AC3E}">
        <p14:creationId xmlns:p14="http://schemas.microsoft.com/office/powerpoint/2010/main" val="247162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clustering, regionalization and point pattern analysis</a:t>
            </a:r>
          </a:p>
        </p:txBody>
      </p:sp>
      <p:sp>
        <p:nvSpPr>
          <p:cNvPr id="3" name="Content Placeholder 2">
            <a:extLst>
              <a:ext uri="{FF2B5EF4-FFF2-40B4-BE49-F238E27FC236}">
                <a16:creationId xmlns:a16="http://schemas.microsoft.com/office/drawing/2014/main" id="{34C5EAD3-B672-4670-A679-EED6A306DE3D}"/>
              </a:ext>
            </a:extLst>
          </p:cNvPr>
          <p:cNvSpPr>
            <a:spLocks noGrp="1"/>
          </p:cNvSpPr>
          <p:nvPr>
            <p:ph sz="half" idx="1"/>
          </p:nvPr>
        </p:nvSpPr>
        <p:spPr>
          <a:xfrm>
            <a:off x="1522413" y="1905000"/>
            <a:ext cx="9905999" cy="4678362"/>
          </a:xfrm>
        </p:spPr>
        <p:txBody>
          <a:bodyPr>
            <a:normAutofit/>
          </a:bodyPr>
          <a:lstStyle/>
          <a:p>
            <a:r>
              <a:rPr lang="en-US" dirty="0"/>
              <a:t>Three types of clustering analysis have been studied with respect to spatial information spatial clustering, regionalization and point pattern analysis</a:t>
            </a:r>
          </a:p>
          <a:p>
            <a:r>
              <a:rPr lang="en-US" dirty="0"/>
              <a:t>Spatial clustering is the process of grouping a set of objects into classes or clusters so that the objects within the same cluster have high similarity.</a:t>
            </a:r>
          </a:p>
          <a:p>
            <a:r>
              <a:rPr lang="en-US" dirty="0"/>
              <a:t>As a tool it can be used as a stand alone tool to gain insight into distribution of data and learn characteristics of each cluster.</a:t>
            </a:r>
          </a:p>
          <a:p>
            <a:r>
              <a:rPr lang="en-US" dirty="0"/>
              <a:t>It can be used in the identification of areas of similar land usage or merging reasons with similar weather patterns.</a:t>
            </a:r>
          </a:p>
          <a:p>
            <a:r>
              <a:rPr lang="en-US" dirty="0"/>
              <a:t>Some examples for spatial clustering partitioning or hierarchical, density-based, or grid-based.</a:t>
            </a:r>
          </a:p>
          <a:p>
            <a:endParaRPr lang="en-US" dirty="0"/>
          </a:p>
        </p:txBody>
      </p:sp>
    </p:spTree>
    <p:extLst>
      <p:ext uri="{BB962C8B-B14F-4D97-AF65-F5344CB8AC3E}">
        <p14:creationId xmlns:p14="http://schemas.microsoft.com/office/powerpoint/2010/main" val="210984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clustering, regionalization and point pattern analysis</a:t>
            </a:r>
          </a:p>
        </p:txBody>
      </p:sp>
      <p:sp>
        <p:nvSpPr>
          <p:cNvPr id="3" name="Content Placeholder 2">
            <a:extLst>
              <a:ext uri="{FF2B5EF4-FFF2-40B4-BE49-F238E27FC236}">
                <a16:creationId xmlns:a16="http://schemas.microsoft.com/office/drawing/2014/main" id="{34C5EAD3-B672-4670-A679-EED6A306DE3D}"/>
              </a:ext>
            </a:extLst>
          </p:cNvPr>
          <p:cNvSpPr>
            <a:spLocks noGrp="1"/>
          </p:cNvSpPr>
          <p:nvPr>
            <p:ph sz="half" idx="1"/>
          </p:nvPr>
        </p:nvSpPr>
        <p:spPr>
          <a:xfrm>
            <a:off x="1522413" y="1905000"/>
            <a:ext cx="9905999" cy="4678362"/>
          </a:xfrm>
        </p:spPr>
        <p:txBody>
          <a:bodyPr/>
          <a:lstStyle/>
          <a:p>
            <a:endParaRPr lang="en-US" dirty="0"/>
          </a:p>
          <a:p>
            <a:endParaRPr lang="en-US" dirty="0"/>
          </a:p>
          <a:p>
            <a:endParaRPr lang="en-US" dirty="0"/>
          </a:p>
          <a:p>
            <a:endParaRPr lang="en-US" dirty="0"/>
          </a:p>
          <a:p>
            <a:endParaRPr lang="en-US" dirty="0"/>
          </a:p>
          <a:p>
            <a:endParaRPr lang="en-US"/>
          </a:p>
          <a:p>
            <a:endParaRPr lang="en-US" dirty="0"/>
          </a:p>
        </p:txBody>
      </p:sp>
      <p:sp>
        <p:nvSpPr>
          <p:cNvPr id="4" name="Rectangle 3">
            <a:extLst>
              <a:ext uri="{FF2B5EF4-FFF2-40B4-BE49-F238E27FC236}">
                <a16:creationId xmlns:a16="http://schemas.microsoft.com/office/drawing/2014/main" id="{5D3A8299-C663-4CC1-B53A-2F9492FD8AC6}"/>
              </a:ext>
            </a:extLst>
          </p:cNvPr>
          <p:cNvSpPr/>
          <p:nvPr/>
        </p:nvSpPr>
        <p:spPr>
          <a:xfrm>
            <a:off x="1598612" y="1676400"/>
            <a:ext cx="10210800" cy="4893647"/>
          </a:xfrm>
          <a:prstGeom prst="rect">
            <a:avLst/>
          </a:prstGeom>
        </p:spPr>
        <p:txBody>
          <a:bodyPr wrap="square">
            <a:spAutoFit/>
          </a:bodyPr>
          <a:lstStyle/>
          <a:p>
            <a:pPr marL="342900" indent="-342900">
              <a:buFont typeface="Wingdings" panose="05000000000000000000" pitchFamily="2" charset="2"/>
              <a:buChar char="§"/>
            </a:pPr>
            <a:r>
              <a:rPr lang="en-US" sz="2400" dirty="0"/>
              <a:t>A partitional clustering a simply a division of the set of data objects into non-overlapping subsets (clusters) such that each data object is in exactly one subset.</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endParaRPr lang="en-US" sz="2400" dirty="0"/>
          </a:p>
          <a:p>
            <a:endParaRPr lang="en-US" sz="2400" dirty="0"/>
          </a:p>
        </p:txBody>
      </p:sp>
      <p:pic>
        <p:nvPicPr>
          <p:cNvPr id="5" name="Picture 4">
            <a:extLst>
              <a:ext uri="{FF2B5EF4-FFF2-40B4-BE49-F238E27FC236}">
                <a16:creationId xmlns:a16="http://schemas.microsoft.com/office/drawing/2014/main" id="{3849D789-676B-4520-8BFD-17E913B208AB}"/>
              </a:ext>
            </a:extLst>
          </p:cNvPr>
          <p:cNvPicPr>
            <a:picLocks noChangeAspect="1"/>
          </p:cNvPicPr>
          <p:nvPr/>
        </p:nvPicPr>
        <p:blipFill>
          <a:blip r:embed="rId2"/>
          <a:stretch>
            <a:fillRect/>
          </a:stretch>
        </p:blipFill>
        <p:spPr>
          <a:xfrm>
            <a:off x="3289299" y="2819400"/>
            <a:ext cx="5610225" cy="3419475"/>
          </a:xfrm>
          <a:prstGeom prst="rect">
            <a:avLst/>
          </a:prstGeom>
        </p:spPr>
      </p:pic>
    </p:spTree>
    <p:extLst>
      <p:ext uri="{BB962C8B-B14F-4D97-AF65-F5344CB8AC3E}">
        <p14:creationId xmlns:p14="http://schemas.microsoft.com/office/powerpoint/2010/main" val="28111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clustering, regionalization and point pattern analysis</a:t>
            </a:r>
          </a:p>
        </p:txBody>
      </p:sp>
      <p:sp>
        <p:nvSpPr>
          <p:cNvPr id="3" name="Content Placeholder 2">
            <a:extLst>
              <a:ext uri="{FF2B5EF4-FFF2-40B4-BE49-F238E27FC236}">
                <a16:creationId xmlns:a16="http://schemas.microsoft.com/office/drawing/2014/main" id="{34C5EAD3-B672-4670-A679-EED6A306DE3D}"/>
              </a:ext>
            </a:extLst>
          </p:cNvPr>
          <p:cNvSpPr>
            <a:spLocks noGrp="1"/>
          </p:cNvSpPr>
          <p:nvPr>
            <p:ph sz="half" idx="1"/>
          </p:nvPr>
        </p:nvSpPr>
        <p:spPr>
          <a:xfrm>
            <a:off x="1522413" y="1905000"/>
            <a:ext cx="9905999" cy="4678362"/>
          </a:xfrm>
        </p:spPr>
        <p:txBody>
          <a:bodyPr/>
          <a:lstStyle/>
          <a:p>
            <a:endParaRPr lang="en-US" dirty="0"/>
          </a:p>
          <a:p>
            <a:endParaRPr lang="en-US" dirty="0"/>
          </a:p>
          <a:p>
            <a:endParaRPr lang="en-US" dirty="0"/>
          </a:p>
          <a:p>
            <a:endParaRPr lang="en-US" dirty="0"/>
          </a:p>
          <a:p>
            <a:endParaRPr lang="en-US" dirty="0"/>
          </a:p>
          <a:p>
            <a:endParaRPr lang="en-US"/>
          </a:p>
          <a:p>
            <a:endParaRPr lang="en-US" dirty="0"/>
          </a:p>
        </p:txBody>
      </p:sp>
      <p:sp>
        <p:nvSpPr>
          <p:cNvPr id="4" name="Rectangle 3">
            <a:extLst>
              <a:ext uri="{FF2B5EF4-FFF2-40B4-BE49-F238E27FC236}">
                <a16:creationId xmlns:a16="http://schemas.microsoft.com/office/drawing/2014/main" id="{5D3A8299-C663-4CC1-B53A-2F9492FD8AC6}"/>
              </a:ext>
            </a:extLst>
          </p:cNvPr>
          <p:cNvSpPr/>
          <p:nvPr/>
        </p:nvSpPr>
        <p:spPr>
          <a:xfrm>
            <a:off x="1598612" y="1676400"/>
            <a:ext cx="10210800" cy="3046988"/>
          </a:xfrm>
          <a:prstGeom prst="rect">
            <a:avLst/>
          </a:prstGeom>
        </p:spPr>
        <p:txBody>
          <a:bodyPr wrap="square">
            <a:spAutoFit/>
          </a:bodyPr>
          <a:lstStyle/>
          <a:p>
            <a:pPr marL="342900" indent="-342900">
              <a:buFont typeface="Wingdings" panose="05000000000000000000" pitchFamily="2" charset="2"/>
              <a:buChar char="§"/>
            </a:pPr>
            <a:r>
              <a:rPr lang="en-US" sz="2400" dirty="0"/>
              <a:t>Hierarchical – Splitting or merging; divisive or agglomerative – Tree of clusters, dendrogram</a:t>
            </a:r>
          </a:p>
          <a:p>
            <a:pPr marL="342900" indent="-342900">
              <a:buFont typeface="Wingdings" panose="05000000000000000000" pitchFamily="2" charset="2"/>
              <a:buChar char="§"/>
            </a:pPr>
            <a:endParaRPr lang="en-US" sz="2400" dirty="0"/>
          </a:p>
          <a:p>
            <a:endParaRPr lang="en-US" sz="2400" dirty="0"/>
          </a:p>
          <a:p>
            <a:pPr marL="342900" indent="-342900">
              <a:buFont typeface="Wingdings" panose="05000000000000000000" pitchFamily="2" charset="2"/>
              <a:buChar char="§"/>
            </a:pPr>
            <a:endParaRPr lang="en-US" sz="2400" dirty="0"/>
          </a:p>
          <a:p>
            <a:endParaRPr lang="en-US" sz="2400" dirty="0"/>
          </a:p>
          <a:p>
            <a:endParaRPr lang="en-US" sz="2400" dirty="0"/>
          </a:p>
          <a:p>
            <a:endParaRPr lang="en-US" sz="2400" dirty="0"/>
          </a:p>
        </p:txBody>
      </p:sp>
      <p:sp>
        <p:nvSpPr>
          <p:cNvPr id="6" name="AutoShape 4" descr="Image result for hierarchical clustering">
            <a:extLst>
              <a:ext uri="{FF2B5EF4-FFF2-40B4-BE49-F238E27FC236}">
                <a16:creationId xmlns:a16="http://schemas.microsoft.com/office/drawing/2014/main" id="{6D4CED66-98BA-4942-BF74-582B37A5EB24}"/>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CF5E5A19-602F-4A43-8AE5-B10F84F49FA5}"/>
              </a:ext>
            </a:extLst>
          </p:cNvPr>
          <p:cNvPicPr>
            <a:picLocks noChangeAspect="1"/>
          </p:cNvPicPr>
          <p:nvPr/>
        </p:nvPicPr>
        <p:blipFill>
          <a:blip r:embed="rId2"/>
          <a:stretch>
            <a:fillRect/>
          </a:stretch>
        </p:blipFill>
        <p:spPr>
          <a:xfrm>
            <a:off x="3198812" y="2895600"/>
            <a:ext cx="5000625" cy="2929321"/>
          </a:xfrm>
          <a:prstGeom prst="rect">
            <a:avLst/>
          </a:prstGeom>
        </p:spPr>
      </p:pic>
    </p:spTree>
    <p:extLst>
      <p:ext uri="{BB962C8B-B14F-4D97-AF65-F5344CB8AC3E}">
        <p14:creationId xmlns:p14="http://schemas.microsoft.com/office/powerpoint/2010/main" val="185946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clustering, regionalization and point pattern analysis</a:t>
            </a:r>
          </a:p>
        </p:txBody>
      </p:sp>
      <p:sp>
        <p:nvSpPr>
          <p:cNvPr id="3" name="Content Placeholder 2">
            <a:extLst>
              <a:ext uri="{FF2B5EF4-FFF2-40B4-BE49-F238E27FC236}">
                <a16:creationId xmlns:a16="http://schemas.microsoft.com/office/drawing/2014/main" id="{34C5EAD3-B672-4670-A679-EED6A306DE3D}"/>
              </a:ext>
            </a:extLst>
          </p:cNvPr>
          <p:cNvSpPr>
            <a:spLocks noGrp="1"/>
          </p:cNvSpPr>
          <p:nvPr>
            <p:ph sz="half" idx="1"/>
          </p:nvPr>
        </p:nvSpPr>
        <p:spPr>
          <a:xfrm>
            <a:off x="1522413" y="1905000"/>
            <a:ext cx="9905999" cy="4678362"/>
          </a:xfrm>
        </p:spPr>
        <p:txBody>
          <a:bodyPr/>
          <a:lstStyle/>
          <a:p>
            <a:endParaRPr lang="en-US" dirty="0"/>
          </a:p>
          <a:p>
            <a:endParaRPr lang="en-US" dirty="0"/>
          </a:p>
          <a:p>
            <a:endParaRPr lang="en-US" dirty="0"/>
          </a:p>
          <a:p>
            <a:endParaRPr lang="en-US" dirty="0"/>
          </a:p>
          <a:p>
            <a:endParaRPr lang="en-US" dirty="0"/>
          </a:p>
          <a:p>
            <a:endParaRPr lang="en-US"/>
          </a:p>
          <a:p>
            <a:endParaRPr lang="en-US" dirty="0"/>
          </a:p>
        </p:txBody>
      </p:sp>
      <p:sp>
        <p:nvSpPr>
          <p:cNvPr id="4" name="Rectangle 3">
            <a:extLst>
              <a:ext uri="{FF2B5EF4-FFF2-40B4-BE49-F238E27FC236}">
                <a16:creationId xmlns:a16="http://schemas.microsoft.com/office/drawing/2014/main" id="{5D3A8299-C663-4CC1-B53A-2F9492FD8AC6}"/>
              </a:ext>
            </a:extLst>
          </p:cNvPr>
          <p:cNvSpPr/>
          <p:nvPr/>
        </p:nvSpPr>
        <p:spPr>
          <a:xfrm>
            <a:off x="1598612" y="1676400"/>
            <a:ext cx="10210800" cy="4154984"/>
          </a:xfrm>
          <a:prstGeom prst="rect">
            <a:avLst/>
          </a:prstGeom>
        </p:spPr>
        <p:txBody>
          <a:bodyPr wrap="square">
            <a:spAutoFit/>
          </a:bodyPr>
          <a:lstStyle/>
          <a:p>
            <a:pPr marL="342900" indent="-342900">
              <a:buFont typeface="Wingdings" panose="05000000000000000000" pitchFamily="2" charset="2"/>
              <a:buChar char="§"/>
            </a:pPr>
            <a:r>
              <a:rPr lang="en-US" sz="2400" dirty="0"/>
              <a:t> Density based – Clusters are dense regions of objects in the data space – Multidimensional Voronoi -clustering </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endParaRPr lang="en-US" sz="2400" dirty="0"/>
          </a:p>
          <a:p>
            <a:endParaRPr lang="en-US" sz="2400" dirty="0"/>
          </a:p>
        </p:txBody>
      </p:sp>
      <p:pic>
        <p:nvPicPr>
          <p:cNvPr id="8" name="Picture 7">
            <a:extLst>
              <a:ext uri="{FF2B5EF4-FFF2-40B4-BE49-F238E27FC236}">
                <a16:creationId xmlns:a16="http://schemas.microsoft.com/office/drawing/2014/main" id="{398433EC-26F2-4700-B03F-6502662B87D6}"/>
              </a:ext>
            </a:extLst>
          </p:cNvPr>
          <p:cNvPicPr>
            <a:picLocks noChangeAspect="1"/>
          </p:cNvPicPr>
          <p:nvPr/>
        </p:nvPicPr>
        <p:blipFill>
          <a:blip r:embed="rId2"/>
          <a:stretch>
            <a:fillRect/>
          </a:stretch>
        </p:blipFill>
        <p:spPr>
          <a:xfrm>
            <a:off x="4189412" y="2849811"/>
            <a:ext cx="3181350" cy="2238375"/>
          </a:xfrm>
          <a:prstGeom prst="rect">
            <a:avLst/>
          </a:prstGeom>
        </p:spPr>
      </p:pic>
    </p:spTree>
    <p:extLst>
      <p:ext uri="{BB962C8B-B14F-4D97-AF65-F5344CB8AC3E}">
        <p14:creationId xmlns:p14="http://schemas.microsoft.com/office/powerpoint/2010/main" val="154235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clustering, regionalization and point pattern analysis</a:t>
            </a:r>
          </a:p>
        </p:txBody>
      </p:sp>
      <p:sp>
        <p:nvSpPr>
          <p:cNvPr id="3" name="Content Placeholder 2">
            <a:extLst>
              <a:ext uri="{FF2B5EF4-FFF2-40B4-BE49-F238E27FC236}">
                <a16:creationId xmlns:a16="http://schemas.microsoft.com/office/drawing/2014/main" id="{34C5EAD3-B672-4670-A679-EED6A306DE3D}"/>
              </a:ext>
            </a:extLst>
          </p:cNvPr>
          <p:cNvSpPr>
            <a:spLocks noGrp="1"/>
          </p:cNvSpPr>
          <p:nvPr>
            <p:ph sz="half" idx="1"/>
          </p:nvPr>
        </p:nvSpPr>
        <p:spPr>
          <a:xfrm>
            <a:off x="1522413" y="1905000"/>
            <a:ext cx="9905999" cy="4678362"/>
          </a:xfrm>
        </p:spPr>
        <p:txBody>
          <a:bodyPr/>
          <a:lstStyle/>
          <a:p>
            <a:endParaRPr lang="en-US" dirty="0"/>
          </a:p>
          <a:p>
            <a:endParaRPr lang="en-US" dirty="0"/>
          </a:p>
          <a:p>
            <a:endParaRPr lang="en-US" dirty="0"/>
          </a:p>
          <a:p>
            <a:endParaRPr lang="en-US" dirty="0"/>
          </a:p>
          <a:p>
            <a:endParaRPr lang="en-US" dirty="0"/>
          </a:p>
          <a:p>
            <a:endParaRPr lang="en-US"/>
          </a:p>
          <a:p>
            <a:endParaRPr lang="en-US" dirty="0"/>
          </a:p>
        </p:txBody>
      </p:sp>
      <p:sp>
        <p:nvSpPr>
          <p:cNvPr id="4" name="Rectangle 3">
            <a:extLst>
              <a:ext uri="{FF2B5EF4-FFF2-40B4-BE49-F238E27FC236}">
                <a16:creationId xmlns:a16="http://schemas.microsoft.com/office/drawing/2014/main" id="{5D3A8299-C663-4CC1-B53A-2F9492FD8AC6}"/>
              </a:ext>
            </a:extLst>
          </p:cNvPr>
          <p:cNvSpPr/>
          <p:nvPr/>
        </p:nvSpPr>
        <p:spPr>
          <a:xfrm>
            <a:off x="1598612" y="1676400"/>
            <a:ext cx="10210800" cy="3785652"/>
          </a:xfrm>
          <a:prstGeom prst="rect">
            <a:avLst/>
          </a:prstGeom>
        </p:spPr>
        <p:txBody>
          <a:bodyPr wrap="square">
            <a:spAutoFit/>
          </a:bodyPr>
          <a:lstStyle/>
          <a:p>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endParaRPr lang="en-US" sz="2400" dirty="0"/>
          </a:p>
          <a:p>
            <a:pPr marL="342900" indent="-342900">
              <a:buFont typeface="Wingdings" panose="05000000000000000000" pitchFamily="2" charset="2"/>
              <a:buChar char="§"/>
            </a:pPr>
            <a:endParaRPr lang="en-US" sz="2400" dirty="0"/>
          </a:p>
          <a:p>
            <a:endParaRPr lang="en-US" sz="2400" dirty="0"/>
          </a:p>
          <a:p>
            <a:endParaRPr lang="en-US" sz="2400" dirty="0"/>
          </a:p>
        </p:txBody>
      </p:sp>
      <p:pic>
        <p:nvPicPr>
          <p:cNvPr id="6" name="Picture 5">
            <a:extLst>
              <a:ext uri="{FF2B5EF4-FFF2-40B4-BE49-F238E27FC236}">
                <a16:creationId xmlns:a16="http://schemas.microsoft.com/office/drawing/2014/main" id="{9F4C6656-5D79-4C39-8EAE-39D468976290}"/>
              </a:ext>
            </a:extLst>
          </p:cNvPr>
          <p:cNvPicPr>
            <a:picLocks noChangeAspect="1"/>
          </p:cNvPicPr>
          <p:nvPr/>
        </p:nvPicPr>
        <p:blipFill>
          <a:blip r:embed="rId2"/>
          <a:stretch>
            <a:fillRect/>
          </a:stretch>
        </p:blipFill>
        <p:spPr>
          <a:xfrm>
            <a:off x="4165599" y="2968152"/>
            <a:ext cx="3857625" cy="2162175"/>
          </a:xfrm>
          <a:prstGeom prst="rect">
            <a:avLst/>
          </a:prstGeom>
        </p:spPr>
      </p:pic>
      <p:sp>
        <p:nvSpPr>
          <p:cNvPr id="7" name="TextBox 6">
            <a:extLst>
              <a:ext uri="{FF2B5EF4-FFF2-40B4-BE49-F238E27FC236}">
                <a16:creationId xmlns:a16="http://schemas.microsoft.com/office/drawing/2014/main" id="{6BA3EB52-DDED-4640-9735-344B89AF37C3}"/>
              </a:ext>
            </a:extLst>
          </p:cNvPr>
          <p:cNvSpPr txBox="1"/>
          <p:nvPr/>
        </p:nvSpPr>
        <p:spPr>
          <a:xfrm>
            <a:off x="1827212" y="1752600"/>
            <a:ext cx="9829800" cy="1089529"/>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US" sz="2400" dirty="0"/>
              <a:t> Grid-based – Clustering space is organized into grid cells – Cells that contain more than certain number are treated as dense</a:t>
            </a:r>
          </a:p>
          <a:p>
            <a:pPr>
              <a:lnSpc>
                <a:spcPct val="90000"/>
              </a:lnSpc>
            </a:pPr>
            <a:endParaRPr lang="en-US" sz="2400" dirty="0"/>
          </a:p>
        </p:txBody>
      </p:sp>
    </p:spTree>
    <p:extLst>
      <p:ext uri="{BB962C8B-B14F-4D97-AF65-F5344CB8AC3E}">
        <p14:creationId xmlns:p14="http://schemas.microsoft.com/office/powerpoint/2010/main" val="172164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9E5F-3AF8-4355-BE04-F1EF51BDCB90}"/>
              </a:ext>
            </a:extLst>
          </p:cNvPr>
          <p:cNvSpPr>
            <a:spLocks noGrp="1"/>
          </p:cNvSpPr>
          <p:nvPr>
            <p:ph type="title"/>
          </p:nvPr>
        </p:nvSpPr>
        <p:spPr/>
        <p:txBody>
          <a:bodyPr/>
          <a:lstStyle/>
          <a:p>
            <a:r>
              <a:rPr lang="en-US" dirty="0"/>
              <a:t>What is Spatial Data Mining?</a:t>
            </a:r>
          </a:p>
        </p:txBody>
      </p:sp>
      <p:sp>
        <p:nvSpPr>
          <p:cNvPr id="3" name="Content Placeholder 2">
            <a:extLst>
              <a:ext uri="{FF2B5EF4-FFF2-40B4-BE49-F238E27FC236}">
                <a16:creationId xmlns:a16="http://schemas.microsoft.com/office/drawing/2014/main" id="{BE258513-2E8A-4D42-A988-219EFFB304B2}"/>
              </a:ext>
            </a:extLst>
          </p:cNvPr>
          <p:cNvSpPr>
            <a:spLocks noGrp="1"/>
          </p:cNvSpPr>
          <p:nvPr>
            <p:ph sz="half" idx="1"/>
          </p:nvPr>
        </p:nvSpPr>
        <p:spPr>
          <a:xfrm>
            <a:off x="1522413" y="1905000"/>
            <a:ext cx="9220199" cy="4267200"/>
          </a:xfrm>
        </p:spPr>
        <p:txBody>
          <a:bodyPr>
            <a:normAutofit/>
          </a:bodyPr>
          <a:lstStyle/>
          <a:p>
            <a:r>
              <a:rPr lang="en-US" dirty="0"/>
              <a:t>Metaphors </a:t>
            </a:r>
          </a:p>
          <a:p>
            <a:pPr lvl="1"/>
            <a:r>
              <a:rPr lang="en-US" dirty="0"/>
              <a:t>Mining nuggets of information embedded in large databases</a:t>
            </a:r>
          </a:p>
          <a:p>
            <a:pPr lvl="1"/>
            <a:r>
              <a:rPr lang="en-US" dirty="0"/>
              <a:t>nuggets = interesting, useful, unexpected spatial patterns</a:t>
            </a:r>
          </a:p>
          <a:p>
            <a:pPr lvl="1"/>
            <a:r>
              <a:rPr lang="en-US" dirty="0"/>
              <a:t>mining = looking for nuggets</a:t>
            </a:r>
          </a:p>
          <a:p>
            <a:pPr lvl="1"/>
            <a:r>
              <a:rPr lang="en-US" dirty="0"/>
              <a:t>Needle in a haystack</a:t>
            </a:r>
          </a:p>
          <a:p>
            <a:r>
              <a:rPr lang="en-US" dirty="0"/>
              <a:t>Defining Spatial Data Mining</a:t>
            </a:r>
          </a:p>
          <a:p>
            <a:pPr lvl="1"/>
            <a:r>
              <a:rPr lang="en-US" dirty="0"/>
              <a:t>Search for spatial patterns</a:t>
            </a:r>
          </a:p>
          <a:p>
            <a:pPr lvl="1"/>
            <a:r>
              <a:rPr lang="en-US" dirty="0"/>
              <a:t>Non-trivial search - as “automated” as possible—reduce human effort </a:t>
            </a:r>
          </a:p>
          <a:p>
            <a:pPr lvl="1"/>
            <a:r>
              <a:rPr lang="en-US" dirty="0"/>
              <a:t>Interesting, useful and unexpected spatial pattern </a:t>
            </a:r>
          </a:p>
          <a:p>
            <a:endParaRPr lang="en-US" dirty="0"/>
          </a:p>
        </p:txBody>
      </p:sp>
    </p:spTree>
    <p:extLst>
      <p:ext uri="{BB962C8B-B14F-4D97-AF65-F5344CB8AC3E}">
        <p14:creationId xmlns:p14="http://schemas.microsoft.com/office/powerpoint/2010/main" val="328713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clustering, regionalization and point pattern analysis</a:t>
            </a:r>
          </a:p>
        </p:txBody>
      </p:sp>
      <p:sp>
        <p:nvSpPr>
          <p:cNvPr id="3" name="Content Placeholder 2">
            <a:extLst>
              <a:ext uri="{FF2B5EF4-FFF2-40B4-BE49-F238E27FC236}">
                <a16:creationId xmlns:a16="http://schemas.microsoft.com/office/drawing/2014/main" id="{34C5EAD3-B672-4670-A679-EED6A306DE3D}"/>
              </a:ext>
            </a:extLst>
          </p:cNvPr>
          <p:cNvSpPr>
            <a:spLocks noGrp="1"/>
          </p:cNvSpPr>
          <p:nvPr>
            <p:ph sz="half" idx="1"/>
          </p:nvPr>
        </p:nvSpPr>
        <p:spPr>
          <a:xfrm>
            <a:off x="1522413" y="1905000"/>
            <a:ext cx="9905999" cy="3810000"/>
          </a:xfrm>
        </p:spPr>
        <p:txBody>
          <a:bodyPr>
            <a:normAutofit lnSpcReduction="10000"/>
          </a:bodyPr>
          <a:lstStyle/>
          <a:p>
            <a:r>
              <a:rPr lang="en-US" dirty="0"/>
              <a:t>Regionalization is a term used for a special form of clustering that seeks to group objects into spatially contiguous clusters while optimizing the objective function (looking for similar clusters)</a:t>
            </a:r>
          </a:p>
          <a:p>
            <a:r>
              <a:rPr lang="en-US" dirty="0"/>
              <a:t>Existing regionalization methods that are based on a clustering concept can be classified into three groups: multivariate (non-spatial) clustering followed by spatial processing to rearrange clusters into regions, clustering with a spatially weighted dissimilarity measure and contiguity constrained clustering that enforces spatial contiguity during the clustering process</a:t>
            </a:r>
          </a:p>
          <a:p>
            <a:r>
              <a:rPr lang="en-US" dirty="0"/>
              <a:t>Many geographic applications, such as climate zoning, landscape analysis, often require that clusters are geographically contiguous.</a:t>
            </a:r>
          </a:p>
          <a:p>
            <a:pPr marL="0" indent="0">
              <a:buNone/>
            </a:pPr>
            <a:endParaRPr lang="en-US" dirty="0"/>
          </a:p>
          <a:p>
            <a:endParaRPr lang="en-US" dirty="0"/>
          </a:p>
        </p:txBody>
      </p:sp>
    </p:spTree>
    <p:extLst>
      <p:ext uri="{BB962C8B-B14F-4D97-AF65-F5344CB8AC3E}">
        <p14:creationId xmlns:p14="http://schemas.microsoft.com/office/powerpoint/2010/main" val="311401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clustering, regionalization and point pattern analysis</a:t>
            </a:r>
          </a:p>
        </p:txBody>
      </p:sp>
      <p:sp>
        <p:nvSpPr>
          <p:cNvPr id="3" name="Content Placeholder 2">
            <a:extLst>
              <a:ext uri="{FF2B5EF4-FFF2-40B4-BE49-F238E27FC236}">
                <a16:creationId xmlns:a16="http://schemas.microsoft.com/office/drawing/2014/main" id="{34C5EAD3-B672-4670-A679-EED6A306DE3D}"/>
              </a:ext>
            </a:extLst>
          </p:cNvPr>
          <p:cNvSpPr>
            <a:spLocks noGrp="1"/>
          </p:cNvSpPr>
          <p:nvPr>
            <p:ph sz="half" idx="1"/>
          </p:nvPr>
        </p:nvSpPr>
        <p:spPr>
          <a:xfrm>
            <a:off x="1522413" y="1905000"/>
            <a:ext cx="9905999" cy="4678362"/>
          </a:xfrm>
        </p:spPr>
        <p:txBody>
          <a:bodyPr>
            <a:normAutofit/>
          </a:bodyPr>
          <a:lstStyle/>
          <a:p>
            <a:r>
              <a:rPr lang="en-US" dirty="0"/>
              <a:t>Point pattern analysis, which is also known as ‘‘hot spot” analysis focuses on the detection of unusual concentrations of events in space, such as geographic clusters of disease, crime, or traffic accidents.</a:t>
            </a:r>
          </a:p>
          <a:p>
            <a:r>
              <a:rPr lang="en-US" dirty="0"/>
              <a:t>Hotspot Analysis uses vectors to identify locations of statistically significant hot spots and cold spots in your data by aggregating points of occurrence into polygons or converging points that are in proximity to one another based on a calculated distance.</a:t>
            </a:r>
          </a:p>
          <a:p>
            <a:r>
              <a:rPr lang="en-US" dirty="0"/>
              <a:t> The analysis groups features when similar high (hot) or low (cold) values are found in a cluster. The polygons usually represent administration boundaries or a custom grid structure</a:t>
            </a:r>
          </a:p>
        </p:txBody>
      </p:sp>
    </p:spTree>
    <p:extLst>
      <p:ext uri="{BB962C8B-B14F-4D97-AF65-F5344CB8AC3E}">
        <p14:creationId xmlns:p14="http://schemas.microsoft.com/office/powerpoint/2010/main" val="333464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clustering, regionalization and point pattern analysis</a:t>
            </a:r>
          </a:p>
        </p:txBody>
      </p:sp>
      <p:pic>
        <p:nvPicPr>
          <p:cNvPr id="4" name="Content Placeholder 3">
            <a:extLst>
              <a:ext uri="{FF2B5EF4-FFF2-40B4-BE49-F238E27FC236}">
                <a16:creationId xmlns:a16="http://schemas.microsoft.com/office/drawing/2014/main" id="{9DB10011-DA7C-4625-A0A5-D2AAD8FCA89F}"/>
              </a:ext>
            </a:extLst>
          </p:cNvPr>
          <p:cNvPicPr>
            <a:picLocks noGrp="1" noChangeAspect="1"/>
          </p:cNvPicPr>
          <p:nvPr>
            <p:ph sz="half" idx="1"/>
          </p:nvPr>
        </p:nvPicPr>
        <p:blipFill>
          <a:blip r:embed="rId2"/>
          <a:stretch>
            <a:fillRect/>
          </a:stretch>
        </p:blipFill>
        <p:spPr>
          <a:xfrm>
            <a:off x="2433936" y="1904999"/>
            <a:ext cx="7320952" cy="4678363"/>
          </a:xfrm>
          <a:prstGeom prst="rect">
            <a:avLst/>
          </a:prstGeom>
        </p:spPr>
      </p:pic>
    </p:spTree>
    <p:extLst>
      <p:ext uri="{BB962C8B-B14F-4D97-AF65-F5344CB8AC3E}">
        <p14:creationId xmlns:p14="http://schemas.microsoft.com/office/powerpoint/2010/main" val="174626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83A7-3B86-48DD-8EE2-B061F063C7C7}"/>
              </a:ext>
            </a:extLst>
          </p:cNvPr>
          <p:cNvSpPr>
            <a:spLocks noGrp="1"/>
          </p:cNvSpPr>
          <p:nvPr>
            <p:ph type="title"/>
          </p:nvPr>
        </p:nvSpPr>
        <p:spPr>
          <a:xfrm>
            <a:off x="1522414" y="274638"/>
            <a:ext cx="9601198" cy="1020762"/>
          </a:xfrm>
        </p:spPr>
        <p:txBody>
          <a:bodyPr/>
          <a:lstStyle/>
          <a:p>
            <a:r>
              <a:rPr lang="en-US" dirty="0"/>
              <a:t>Spatial clustering, regionalization and point pattern analysis</a:t>
            </a:r>
          </a:p>
        </p:txBody>
      </p:sp>
      <p:pic>
        <p:nvPicPr>
          <p:cNvPr id="5" name="Content Placeholder 4">
            <a:extLst>
              <a:ext uri="{FF2B5EF4-FFF2-40B4-BE49-F238E27FC236}">
                <a16:creationId xmlns:a16="http://schemas.microsoft.com/office/drawing/2014/main" id="{4782CCEB-A8C3-4445-873F-A4C70463C2C7}"/>
              </a:ext>
            </a:extLst>
          </p:cNvPr>
          <p:cNvPicPr>
            <a:picLocks noGrp="1" noChangeAspect="1"/>
          </p:cNvPicPr>
          <p:nvPr>
            <p:ph sz="half" idx="1"/>
          </p:nvPr>
        </p:nvPicPr>
        <p:blipFill>
          <a:blip r:embed="rId2"/>
          <a:stretch>
            <a:fillRect/>
          </a:stretch>
        </p:blipFill>
        <p:spPr>
          <a:xfrm>
            <a:off x="3237889" y="1905000"/>
            <a:ext cx="5713046" cy="4267200"/>
          </a:xfrm>
          <a:prstGeom prst="rect">
            <a:avLst/>
          </a:prstGeom>
        </p:spPr>
      </p:pic>
    </p:spTree>
    <p:extLst>
      <p:ext uri="{BB962C8B-B14F-4D97-AF65-F5344CB8AC3E}">
        <p14:creationId xmlns:p14="http://schemas.microsoft.com/office/powerpoint/2010/main" val="395312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clustering, regionalization and point pattern analysis</a:t>
            </a:r>
          </a:p>
        </p:txBody>
      </p:sp>
      <p:sp>
        <p:nvSpPr>
          <p:cNvPr id="5" name="Content Placeholder 4">
            <a:extLst>
              <a:ext uri="{FF2B5EF4-FFF2-40B4-BE49-F238E27FC236}">
                <a16:creationId xmlns:a16="http://schemas.microsoft.com/office/drawing/2014/main" id="{88F8D708-1AD0-4D51-AADB-140A27824B27}"/>
              </a:ext>
            </a:extLst>
          </p:cNvPr>
          <p:cNvSpPr>
            <a:spLocks noGrp="1"/>
          </p:cNvSpPr>
          <p:nvPr>
            <p:ph sz="half" idx="1"/>
          </p:nvPr>
        </p:nvSpPr>
        <p:spPr>
          <a:xfrm>
            <a:off x="1522413" y="1905000"/>
            <a:ext cx="10058399" cy="4267200"/>
          </a:xfrm>
        </p:spPr>
        <p:txBody>
          <a:bodyPr/>
          <a:lstStyle/>
          <a:p>
            <a:r>
              <a:rPr lang="en-US" dirty="0"/>
              <a:t>Geovisualization is short for geographic visualization. It is a branch or discipline within visualization that deals solely with displaying information that has a geospatial component to it. A geospatial component is geographic or positioning information. For example, consider the weather report on the evening news. You typically have precipitation information of some sort (fog, rain, or snow) displayed over a map of the local area as a background. The visual gives you a detailed look at how much precipitation you will get, where in the local area it will appear, and at what time of day. This is Geovisualization hard at work converting raw weather and positioning information into a graphic form that we can understand in a matter of seconds.</a:t>
            </a:r>
          </a:p>
          <a:p>
            <a:endParaRPr lang="en-US" dirty="0"/>
          </a:p>
          <a:p>
            <a:endParaRPr lang="en-US" dirty="0"/>
          </a:p>
        </p:txBody>
      </p:sp>
    </p:spTree>
    <p:extLst>
      <p:ext uri="{BB962C8B-B14F-4D97-AF65-F5344CB8AC3E}">
        <p14:creationId xmlns:p14="http://schemas.microsoft.com/office/powerpoint/2010/main" val="23883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Geovisualization</a:t>
            </a:r>
          </a:p>
        </p:txBody>
      </p:sp>
      <p:sp>
        <p:nvSpPr>
          <p:cNvPr id="5" name="Content Placeholder 4">
            <a:extLst>
              <a:ext uri="{FF2B5EF4-FFF2-40B4-BE49-F238E27FC236}">
                <a16:creationId xmlns:a16="http://schemas.microsoft.com/office/drawing/2014/main" id="{88F8D708-1AD0-4D51-AADB-140A27824B27}"/>
              </a:ext>
            </a:extLst>
          </p:cNvPr>
          <p:cNvSpPr>
            <a:spLocks noGrp="1"/>
          </p:cNvSpPr>
          <p:nvPr>
            <p:ph sz="half" idx="1"/>
          </p:nvPr>
        </p:nvSpPr>
        <p:spPr>
          <a:xfrm>
            <a:off x="1522413" y="1905000"/>
            <a:ext cx="10058399" cy="4267200"/>
          </a:xfrm>
        </p:spPr>
        <p:txBody>
          <a:bodyPr/>
          <a:lstStyle/>
          <a:p>
            <a:endParaRPr lang="en-US" dirty="0"/>
          </a:p>
          <a:p>
            <a:endParaRPr lang="en-US" dirty="0"/>
          </a:p>
        </p:txBody>
      </p:sp>
      <p:pic>
        <p:nvPicPr>
          <p:cNvPr id="3" name="Picture 2">
            <a:extLst>
              <a:ext uri="{FF2B5EF4-FFF2-40B4-BE49-F238E27FC236}">
                <a16:creationId xmlns:a16="http://schemas.microsoft.com/office/drawing/2014/main" id="{6B18C8F8-38E8-4613-9EA8-1DDEC3DEA0F7}"/>
              </a:ext>
            </a:extLst>
          </p:cNvPr>
          <p:cNvPicPr>
            <a:picLocks noChangeAspect="1"/>
          </p:cNvPicPr>
          <p:nvPr/>
        </p:nvPicPr>
        <p:blipFill>
          <a:blip r:embed="rId2"/>
          <a:stretch>
            <a:fillRect/>
          </a:stretch>
        </p:blipFill>
        <p:spPr>
          <a:xfrm>
            <a:off x="4038325" y="1676401"/>
            <a:ext cx="4112173" cy="2362200"/>
          </a:xfrm>
          <a:prstGeom prst="rect">
            <a:avLst/>
          </a:prstGeom>
        </p:spPr>
      </p:pic>
      <p:sp>
        <p:nvSpPr>
          <p:cNvPr id="4" name="TextBox 3">
            <a:extLst>
              <a:ext uri="{FF2B5EF4-FFF2-40B4-BE49-F238E27FC236}">
                <a16:creationId xmlns:a16="http://schemas.microsoft.com/office/drawing/2014/main" id="{FE3FEA63-0EE8-4C01-A66A-C36268D20E53}"/>
              </a:ext>
            </a:extLst>
          </p:cNvPr>
          <p:cNvSpPr txBox="1"/>
          <p:nvPr/>
        </p:nvSpPr>
        <p:spPr>
          <a:xfrm>
            <a:off x="1293812" y="4267200"/>
            <a:ext cx="10058399" cy="1754326"/>
          </a:xfrm>
          <a:prstGeom prst="rect">
            <a:avLst/>
          </a:prstGeom>
          <a:noFill/>
        </p:spPr>
        <p:txBody>
          <a:bodyPr wrap="square" rtlCol="0">
            <a:spAutoFit/>
          </a:bodyPr>
          <a:lstStyle/>
          <a:p>
            <a:pPr algn="just">
              <a:lnSpc>
                <a:spcPct val="90000"/>
              </a:lnSpc>
            </a:pPr>
            <a:r>
              <a:rPr lang="en-US" sz="2400" dirty="0"/>
              <a:t>The main difference between traditional cartography and </a:t>
            </a:r>
            <a:r>
              <a:rPr lang="en-US" sz="2400" dirty="0" err="1"/>
              <a:t>geovisualization</a:t>
            </a:r>
            <a:r>
              <a:rPr lang="en-US" sz="2400" dirty="0"/>
              <a:t> is that, the former focuses on the design and use of maps for information communication and public consumption while the latter emphasizes the</a:t>
            </a:r>
          </a:p>
          <a:p>
            <a:pPr algn="just">
              <a:lnSpc>
                <a:spcPct val="90000"/>
              </a:lnSpc>
            </a:pPr>
            <a:r>
              <a:rPr lang="en-US" sz="2400" dirty="0"/>
              <a:t>development of highly interactive maps and associated tools for data exploration, hypothesis generation and knowledge construction</a:t>
            </a:r>
          </a:p>
        </p:txBody>
      </p:sp>
    </p:spTree>
    <p:extLst>
      <p:ext uri="{BB962C8B-B14F-4D97-AF65-F5344CB8AC3E}">
        <p14:creationId xmlns:p14="http://schemas.microsoft.com/office/powerpoint/2010/main" val="54835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Geovisualization</a:t>
            </a:r>
          </a:p>
        </p:txBody>
      </p:sp>
      <p:sp>
        <p:nvSpPr>
          <p:cNvPr id="5" name="Content Placeholder 4">
            <a:extLst>
              <a:ext uri="{FF2B5EF4-FFF2-40B4-BE49-F238E27FC236}">
                <a16:creationId xmlns:a16="http://schemas.microsoft.com/office/drawing/2014/main" id="{88F8D708-1AD0-4D51-AADB-140A27824B27}"/>
              </a:ext>
            </a:extLst>
          </p:cNvPr>
          <p:cNvSpPr>
            <a:spLocks noGrp="1"/>
          </p:cNvSpPr>
          <p:nvPr>
            <p:ph sz="half" idx="1"/>
          </p:nvPr>
        </p:nvSpPr>
        <p:spPr>
          <a:xfrm>
            <a:off x="1522413" y="1866900"/>
            <a:ext cx="10058399" cy="4267200"/>
          </a:xfrm>
        </p:spPr>
        <p:txBody>
          <a:bodyPr/>
          <a:lstStyle/>
          <a:p>
            <a:pPr marL="0" indent="0">
              <a:buNone/>
            </a:pPr>
            <a:r>
              <a:rPr lang="en-US" dirty="0"/>
              <a:t>Geovisualization needs to address several major challenges, including</a:t>
            </a:r>
          </a:p>
          <a:p>
            <a:pPr>
              <a:buFont typeface="Wingdings" panose="05000000000000000000" pitchFamily="2" charset="2"/>
              <a:buChar char="§"/>
            </a:pPr>
            <a:r>
              <a:rPr lang="en-US" dirty="0"/>
              <a:t> processing very large datasets efficiently and effectively</a:t>
            </a:r>
          </a:p>
          <a:p>
            <a:pPr>
              <a:buFont typeface="Wingdings" panose="05000000000000000000" pitchFamily="2" charset="2"/>
              <a:buChar char="§"/>
            </a:pPr>
            <a:r>
              <a:rPr lang="en-US" dirty="0"/>
              <a:t> handling multiple perspectives and many variables simultaneously to discover complex patterns </a:t>
            </a:r>
          </a:p>
          <a:p>
            <a:pPr>
              <a:buFont typeface="Wingdings" panose="05000000000000000000" pitchFamily="2" charset="2"/>
              <a:buChar char="§"/>
            </a:pPr>
            <a:r>
              <a:rPr lang="en-US" dirty="0"/>
              <a:t> the design of effective user interface and interactive strategy to facilitate the discovery process</a:t>
            </a:r>
          </a:p>
          <a:p>
            <a:endParaRPr lang="en-US" dirty="0"/>
          </a:p>
        </p:txBody>
      </p:sp>
    </p:spTree>
    <p:extLst>
      <p:ext uri="{BB962C8B-B14F-4D97-AF65-F5344CB8AC3E}">
        <p14:creationId xmlns:p14="http://schemas.microsoft.com/office/powerpoint/2010/main" val="129534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Interesting work </a:t>
            </a:r>
          </a:p>
        </p:txBody>
      </p:sp>
      <p:sp>
        <p:nvSpPr>
          <p:cNvPr id="5" name="Content Placeholder 4">
            <a:extLst>
              <a:ext uri="{FF2B5EF4-FFF2-40B4-BE49-F238E27FC236}">
                <a16:creationId xmlns:a16="http://schemas.microsoft.com/office/drawing/2014/main" id="{88F8D708-1AD0-4D51-AADB-140A27824B27}"/>
              </a:ext>
            </a:extLst>
          </p:cNvPr>
          <p:cNvSpPr>
            <a:spLocks noGrp="1"/>
          </p:cNvSpPr>
          <p:nvPr>
            <p:ph sz="half" idx="1"/>
          </p:nvPr>
        </p:nvSpPr>
        <p:spPr>
          <a:xfrm>
            <a:off x="1522413" y="1866900"/>
            <a:ext cx="10058399" cy="4267200"/>
          </a:xfrm>
        </p:spPr>
        <p:txBody>
          <a:bodyPr/>
          <a:lstStyle/>
          <a:p>
            <a:r>
              <a:rPr lang="en-US" dirty="0"/>
              <a:t>Provide an overview of the articles make contributions to the spatial data mining literature in a variety of ways</a:t>
            </a:r>
          </a:p>
          <a:p>
            <a:r>
              <a:rPr lang="en-US" dirty="0"/>
              <a:t>Some of the articles extend established techniques, such as artificial neural networks (ANN) and spatial clustering, to account for issues of spatial dependency and spatial scale</a:t>
            </a:r>
          </a:p>
          <a:p>
            <a:r>
              <a:rPr lang="en-US" dirty="0"/>
              <a:t>Others develop new techniques for types of spatial data that are only recently becoming widely available, such as path and trajectory data describing moving objects.</a:t>
            </a:r>
          </a:p>
        </p:txBody>
      </p:sp>
    </p:spTree>
    <p:extLst>
      <p:ext uri="{BB962C8B-B14F-4D97-AF65-F5344CB8AC3E}">
        <p14:creationId xmlns:p14="http://schemas.microsoft.com/office/powerpoint/2010/main" val="279257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457200"/>
            <a:ext cx="9220198" cy="990600"/>
          </a:xfrm>
        </p:spPr>
        <p:txBody>
          <a:bodyPr>
            <a:normAutofit/>
          </a:bodyPr>
          <a:lstStyle/>
          <a:p>
            <a:r>
              <a:rPr lang="en-US" dirty="0"/>
              <a:t>Accommodating spatial associations in DRNN for space–time analysis.</a:t>
            </a:r>
          </a:p>
        </p:txBody>
      </p:sp>
      <p:sp>
        <p:nvSpPr>
          <p:cNvPr id="5" name="Content Placeholder 4">
            <a:extLst>
              <a:ext uri="{FF2B5EF4-FFF2-40B4-BE49-F238E27FC236}">
                <a16:creationId xmlns:a16="http://schemas.microsoft.com/office/drawing/2014/main" id="{88F8D708-1AD0-4D51-AADB-140A27824B27}"/>
              </a:ext>
            </a:extLst>
          </p:cNvPr>
          <p:cNvSpPr>
            <a:spLocks noGrp="1"/>
          </p:cNvSpPr>
          <p:nvPr>
            <p:ph sz="half" idx="1"/>
          </p:nvPr>
        </p:nvSpPr>
        <p:spPr>
          <a:xfrm>
            <a:off x="1522413" y="1866900"/>
            <a:ext cx="10058399" cy="4267200"/>
          </a:xfrm>
        </p:spPr>
        <p:txBody>
          <a:bodyPr>
            <a:normAutofit lnSpcReduction="10000"/>
          </a:bodyPr>
          <a:lstStyle/>
          <a:p>
            <a:r>
              <a:rPr lang="en-US" dirty="0"/>
              <a:t>Classification and prediction is a fundamental data-mining task and ANNs are among the commonly used classification methods.</a:t>
            </a:r>
          </a:p>
          <a:p>
            <a:r>
              <a:rPr lang="en-US" dirty="0"/>
              <a:t>Conventional ANN does not consider the spatial dependence and associations between neighboring objects.</a:t>
            </a:r>
          </a:p>
          <a:p>
            <a:r>
              <a:rPr lang="en-US" dirty="0"/>
              <a:t>Authors address this issue by accommodating spatial associations in DRNN for space–time analysis.</a:t>
            </a:r>
          </a:p>
          <a:p>
            <a:r>
              <a:rPr lang="en-US" dirty="0"/>
              <a:t>Approach incorporates spatial associations among observations into dynamic recursive neural networks.</a:t>
            </a:r>
          </a:p>
          <a:p>
            <a:r>
              <a:rPr lang="en-US" dirty="0"/>
              <a:t>DRNN is nothing but ANN incorporates feedback from previous iterations of the model inputs and outputs.</a:t>
            </a:r>
          </a:p>
          <a:p>
            <a:endParaRPr lang="en-US" dirty="0"/>
          </a:p>
        </p:txBody>
      </p:sp>
    </p:spTree>
    <p:extLst>
      <p:ext uri="{BB962C8B-B14F-4D97-AF65-F5344CB8AC3E}">
        <p14:creationId xmlns:p14="http://schemas.microsoft.com/office/powerpoint/2010/main" val="72448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Accommodating spatial associations in DRNN for space–time analysis.</a:t>
            </a:r>
          </a:p>
        </p:txBody>
      </p:sp>
      <p:sp>
        <p:nvSpPr>
          <p:cNvPr id="5" name="Content Placeholder 4">
            <a:extLst>
              <a:ext uri="{FF2B5EF4-FFF2-40B4-BE49-F238E27FC236}">
                <a16:creationId xmlns:a16="http://schemas.microsoft.com/office/drawing/2014/main" id="{88F8D708-1AD0-4D51-AADB-140A27824B27}"/>
              </a:ext>
            </a:extLst>
          </p:cNvPr>
          <p:cNvSpPr>
            <a:spLocks noGrp="1"/>
          </p:cNvSpPr>
          <p:nvPr>
            <p:ph sz="half" idx="1"/>
          </p:nvPr>
        </p:nvSpPr>
        <p:spPr>
          <a:xfrm>
            <a:off x="1522413" y="1866900"/>
            <a:ext cx="10058399" cy="4267200"/>
          </a:xfrm>
        </p:spPr>
        <p:txBody>
          <a:bodyPr>
            <a:normAutofit/>
          </a:bodyPr>
          <a:lstStyle/>
          <a:p>
            <a:r>
              <a:rPr lang="en-US" dirty="0"/>
              <a:t>Hence it makes a good candidate for modeling time series data and the authors propose target prediction can be improved by not only incorporating the value of the target at the previous time interval but the values of nearby observations</a:t>
            </a:r>
          </a:p>
          <a:p>
            <a:r>
              <a:rPr lang="en-US" dirty="0"/>
              <a:t>This model was later tested on varying spatial and temporal records – the prediction of forest fires, economic gross domestic product, and temperature.</a:t>
            </a:r>
          </a:p>
          <a:p>
            <a:r>
              <a:rPr lang="en-US" dirty="0"/>
              <a:t>Results indicate that including spatial association information can improve the computational performance and accuracy of DRNN for space–time prediction.</a:t>
            </a:r>
          </a:p>
        </p:txBody>
      </p:sp>
    </p:spTree>
    <p:extLst>
      <p:ext uri="{BB962C8B-B14F-4D97-AF65-F5344CB8AC3E}">
        <p14:creationId xmlns:p14="http://schemas.microsoft.com/office/powerpoint/2010/main" val="404639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9E5F-3AF8-4355-BE04-F1EF51BDCB90}"/>
              </a:ext>
            </a:extLst>
          </p:cNvPr>
          <p:cNvSpPr>
            <a:spLocks noGrp="1"/>
          </p:cNvSpPr>
          <p:nvPr>
            <p:ph type="title"/>
          </p:nvPr>
        </p:nvSpPr>
        <p:spPr/>
        <p:txBody>
          <a:bodyPr/>
          <a:lstStyle/>
          <a:p>
            <a:r>
              <a:rPr lang="en-US" dirty="0"/>
              <a:t>What is Spatial Data Mining?</a:t>
            </a:r>
          </a:p>
        </p:txBody>
      </p:sp>
      <p:sp>
        <p:nvSpPr>
          <p:cNvPr id="3" name="Content Placeholder 2">
            <a:extLst>
              <a:ext uri="{FF2B5EF4-FFF2-40B4-BE49-F238E27FC236}">
                <a16:creationId xmlns:a16="http://schemas.microsoft.com/office/drawing/2014/main" id="{BE258513-2E8A-4D42-A988-219EFFB304B2}"/>
              </a:ext>
            </a:extLst>
          </p:cNvPr>
          <p:cNvSpPr>
            <a:spLocks noGrp="1"/>
          </p:cNvSpPr>
          <p:nvPr>
            <p:ph sz="half" idx="1"/>
          </p:nvPr>
        </p:nvSpPr>
        <p:spPr>
          <a:xfrm>
            <a:off x="1522413" y="1905000"/>
            <a:ext cx="9143998" cy="4267200"/>
          </a:xfrm>
        </p:spPr>
        <p:txBody>
          <a:bodyPr>
            <a:normAutofit fontScale="92500" lnSpcReduction="20000"/>
          </a:bodyPr>
          <a:lstStyle/>
          <a:p>
            <a:r>
              <a:rPr lang="en-US" dirty="0"/>
              <a:t>Non-trivial search for interesting and unexpected spatial pattern </a:t>
            </a:r>
          </a:p>
          <a:p>
            <a:r>
              <a:rPr lang="en-US" dirty="0"/>
              <a:t>Non-trivial Search</a:t>
            </a:r>
          </a:p>
          <a:p>
            <a:pPr lvl="1"/>
            <a:r>
              <a:rPr lang="en-US" dirty="0"/>
              <a:t>Large (e.g. exponential) search space of plausible hypothesis</a:t>
            </a:r>
          </a:p>
          <a:p>
            <a:pPr lvl="1"/>
            <a:r>
              <a:rPr lang="en-US" dirty="0"/>
              <a:t>Ex. Asiatic cholera : causes: water, food, air, insects, …; water delivery mechanisms - numerous pumps, rivers, ponds, wells, pipes, ...</a:t>
            </a:r>
          </a:p>
          <a:p>
            <a:r>
              <a:rPr lang="en-US" dirty="0"/>
              <a:t>Interesting</a:t>
            </a:r>
          </a:p>
          <a:p>
            <a:pPr lvl="1"/>
            <a:r>
              <a:rPr lang="en-US" dirty="0"/>
              <a:t>Useful in certain application domain</a:t>
            </a:r>
          </a:p>
          <a:p>
            <a:pPr lvl="1"/>
            <a:r>
              <a:rPr lang="en-US" dirty="0"/>
              <a:t>Ex. Shutting off identified Water pump =&gt; saved human life</a:t>
            </a:r>
          </a:p>
          <a:p>
            <a:r>
              <a:rPr lang="en-US" dirty="0"/>
              <a:t>Unexpected</a:t>
            </a:r>
          </a:p>
          <a:p>
            <a:pPr lvl="1"/>
            <a:r>
              <a:rPr lang="en-US" dirty="0"/>
              <a:t>Pattern is not common knowledge </a:t>
            </a:r>
          </a:p>
          <a:p>
            <a:pPr lvl="1"/>
            <a:r>
              <a:rPr lang="en-US" dirty="0"/>
              <a:t>May provide a new understanding of world</a:t>
            </a:r>
          </a:p>
          <a:p>
            <a:r>
              <a:rPr lang="en-US" dirty="0"/>
              <a:t>Ex. Water pump - Cholera connection lead to the “germ” theory</a:t>
            </a:r>
          </a:p>
          <a:p>
            <a:endParaRPr lang="en-US" dirty="0"/>
          </a:p>
        </p:txBody>
      </p:sp>
    </p:spTree>
    <p:extLst>
      <p:ext uri="{BB962C8B-B14F-4D97-AF65-F5344CB8AC3E}">
        <p14:creationId xmlns:p14="http://schemas.microsoft.com/office/powerpoint/2010/main" val="250567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228600"/>
            <a:ext cx="9143998" cy="1066800"/>
          </a:xfrm>
        </p:spPr>
        <p:txBody>
          <a:bodyPr>
            <a:noAutofit/>
          </a:bodyPr>
          <a:lstStyle/>
          <a:p>
            <a:r>
              <a:rPr lang="en-US" sz="2800" dirty="0"/>
              <a:t>Revealing the physics of movement: Comparing the similarity of movement characteristics of different types of moving objects</a:t>
            </a:r>
          </a:p>
        </p:txBody>
      </p:sp>
      <p:sp>
        <p:nvSpPr>
          <p:cNvPr id="5" name="Content Placeholder 4">
            <a:extLst>
              <a:ext uri="{FF2B5EF4-FFF2-40B4-BE49-F238E27FC236}">
                <a16:creationId xmlns:a16="http://schemas.microsoft.com/office/drawing/2014/main" id="{88F8D708-1AD0-4D51-AADB-140A27824B27}"/>
              </a:ext>
            </a:extLst>
          </p:cNvPr>
          <p:cNvSpPr>
            <a:spLocks noGrp="1"/>
          </p:cNvSpPr>
          <p:nvPr>
            <p:ph sz="half" idx="1"/>
          </p:nvPr>
        </p:nvSpPr>
        <p:spPr>
          <a:xfrm>
            <a:off x="1522413" y="1866900"/>
            <a:ext cx="10058399" cy="4267200"/>
          </a:xfrm>
        </p:spPr>
        <p:txBody>
          <a:bodyPr/>
          <a:lstStyle/>
          <a:p>
            <a:r>
              <a:rPr lang="en-US" dirty="0"/>
              <a:t>Major challenge to spatial data mining arises from handling new kinds of data.</a:t>
            </a:r>
          </a:p>
          <a:p>
            <a:r>
              <a:rPr lang="en-US" dirty="0"/>
              <a:t>Recent advances in embedding GPS to create location-aware devices have generated a massive volume of data about moving objects.</a:t>
            </a:r>
          </a:p>
          <a:p>
            <a:r>
              <a:rPr lang="en-US" dirty="0"/>
              <a:t>Detecting patterns in these data are challenging due to both the massive volume and temporal nature of the data.</a:t>
            </a:r>
          </a:p>
          <a:p>
            <a:r>
              <a:rPr lang="en-US" dirty="0"/>
              <a:t>Authors of this paper try to address this challenge by releasing a paper which focuses on the classification of moving trajectories.</a:t>
            </a:r>
          </a:p>
        </p:txBody>
      </p:sp>
    </p:spTree>
    <p:extLst>
      <p:ext uri="{BB962C8B-B14F-4D97-AF65-F5344CB8AC3E}">
        <p14:creationId xmlns:p14="http://schemas.microsoft.com/office/powerpoint/2010/main" val="178213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Revealing the physics of movement: Comparing the similarity of movement characteristics of different types of moving objects</a:t>
            </a:r>
          </a:p>
        </p:txBody>
      </p:sp>
      <p:sp>
        <p:nvSpPr>
          <p:cNvPr id="5" name="Content Placeholder 4">
            <a:extLst>
              <a:ext uri="{FF2B5EF4-FFF2-40B4-BE49-F238E27FC236}">
                <a16:creationId xmlns:a16="http://schemas.microsoft.com/office/drawing/2014/main" id="{88F8D708-1AD0-4D51-AADB-140A27824B27}"/>
              </a:ext>
            </a:extLst>
          </p:cNvPr>
          <p:cNvSpPr>
            <a:spLocks noGrp="1"/>
          </p:cNvSpPr>
          <p:nvPr>
            <p:ph sz="half" idx="1"/>
          </p:nvPr>
        </p:nvSpPr>
        <p:spPr>
          <a:xfrm>
            <a:off x="1522413" y="1866900"/>
            <a:ext cx="10058399" cy="4267200"/>
          </a:xfrm>
        </p:spPr>
        <p:txBody>
          <a:bodyPr>
            <a:normAutofit fontScale="92500"/>
          </a:bodyPr>
          <a:lstStyle/>
          <a:p>
            <a:r>
              <a:rPr lang="en-US" dirty="0"/>
              <a:t>The authors present a way to characterize moving object trajectories from both a global perspective, i.e. those properties that characterize the entire trajectory of the object and a local perspective, i.e. those properties that characterize portions of the object’s trajectory.</a:t>
            </a:r>
          </a:p>
          <a:p>
            <a:r>
              <a:rPr lang="en-US" dirty="0"/>
              <a:t>Some common properties are path length and straightness as well as velocity and acceleration.</a:t>
            </a:r>
          </a:p>
          <a:p>
            <a:r>
              <a:rPr lang="en-US" dirty="0"/>
              <a:t>With these extracted characteristics, a SVM is applied to classify trajectories into categories.</a:t>
            </a:r>
          </a:p>
          <a:p>
            <a:r>
              <a:rPr lang="en-US" dirty="0"/>
              <a:t> we show how the method can be employed in classifying trajectory data generated by unknown moving objects and assigning them to known types of moving objects, whose movement characteristics have been previously learned.</a:t>
            </a:r>
          </a:p>
        </p:txBody>
      </p:sp>
    </p:spTree>
    <p:extLst>
      <p:ext uri="{BB962C8B-B14F-4D97-AF65-F5344CB8AC3E}">
        <p14:creationId xmlns:p14="http://schemas.microsoft.com/office/powerpoint/2010/main" val="161508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 path anomaly detection in a large</a:t>
            </a:r>
            <a:br>
              <a:rPr lang="en-US" dirty="0"/>
            </a:br>
            <a:r>
              <a:rPr lang="en-US" dirty="0"/>
              <a:t>transportation network</a:t>
            </a:r>
          </a:p>
        </p:txBody>
      </p:sp>
      <p:sp>
        <p:nvSpPr>
          <p:cNvPr id="5" name="Content Placeholder 4">
            <a:extLst>
              <a:ext uri="{FF2B5EF4-FFF2-40B4-BE49-F238E27FC236}">
                <a16:creationId xmlns:a16="http://schemas.microsoft.com/office/drawing/2014/main" id="{88F8D708-1AD0-4D51-AADB-140A27824B27}"/>
              </a:ext>
            </a:extLst>
          </p:cNvPr>
          <p:cNvSpPr>
            <a:spLocks noGrp="1"/>
          </p:cNvSpPr>
          <p:nvPr>
            <p:ph sz="half" idx="1"/>
          </p:nvPr>
        </p:nvSpPr>
        <p:spPr>
          <a:xfrm>
            <a:off x="1522413" y="1866900"/>
            <a:ext cx="10058399" cy="4267200"/>
          </a:xfrm>
        </p:spPr>
        <p:txBody>
          <a:bodyPr>
            <a:normAutofit/>
          </a:bodyPr>
          <a:lstStyle/>
          <a:p>
            <a:r>
              <a:rPr lang="en-US" dirty="0"/>
              <a:t>Focuses on data mining of moving object data but they are interested in path anomaly detection, i.e., the identification of outliers in a set of moving object paths.</a:t>
            </a:r>
          </a:p>
          <a:p>
            <a:r>
              <a:rPr lang="en-US" dirty="0"/>
              <a:t>Authors propose several new metrics that may be used to identify the degree of similarity among paths, including metrics that capture the global character of a path, such as the perimeter of the region that the path occupies</a:t>
            </a:r>
          </a:p>
          <a:p>
            <a:r>
              <a:rPr lang="en-US" dirty="0"/>
              <a:t>Other metrics characterize smaller sections of a path, which may be segmented based on the edges shared with another path.</a:t>
            </a:r>
          </a:p>
        </p:txBody>
      </p:sp>
    </p:spTree>
    <p:extLst>
      <p:ext uri="{BB962C8B-B14F-4D97-AF65-F5344CB8AC3E}">
        <p14:creationId xmlns:p14="http://schemas.microsoft.com/office/powerpoint/2010/main" val="5663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 path anomaly detection in a large</a:t>
            </a:r>
            <a:br>
              <a:rPr lang="en-US" dirty="0"/>
            </a:br>
            <a:r>
              <a:rPr lang="en-US" dirty="0"/>
              <a:t>transportation network</a:t>
            </a:r>
          </a:p>
        </p:txBody>
      </p:sp>
      <p:sp>
        <p:nvSpPr>
          <p:cNvPr id="5" name="Content Placeholder 4">
            <a:extLst>
              <a:ext uri="{FF2B5EF4-FFF2-40B4-BE49-F238E27FC236}">
                <a16:creationId xmlns:a16="http://schemas.microsoft.com/office/drawing/2014/main" id="{88F8D708-1AD0-4D51-AADB-140A27824B27}"/>
              </a:ext>
            </a:extLst>
          </p:cNvPr>
          <p:cNvSpPr>
            <a:spLocks noGrp="1"/>
          </p:cNvSpPr>
          <p:nvPr>
            <p:ph sz="half" idx="1"/>
          </p:nvPr>
        </p:nvSpPr>
        <p:spPr>
          <a:xfrm>
            <a:off x="1522413" y="1866900"/>
            <a:ext cx="10058399" cy="4267200"/>
          </a:xfrm>
        </p:spPr>
        <p:txBody>
          <a:bodyPr>
            <a:normAutofit/>
          </a:bodyPr>
          <a:lstStyle/>
          <a:p>
            <a:r>
              <a:rPr lang="en-US" dirty="0"/>
              <a:t>The path anomaly detection approach was tested on a set of synthetic paths mapped onto the street network of Oldenburg, Germany.</a:t>
            </a:r>
          </a:p>
          <a:p>
            <a:r>
              <a:rPr lang="en-US" dirty="0"/>
              <a:t>One of the was scenario, a set of shortest paths between randomly defined beginning and ending nodes in the city were generated, as well as a smaller set of paths that were forced to visit a vertex not on the shortest path.</a:t>
            </a:r>
          </a:p>
          <a:p>
            <a:r>
              <a:rPr lang="en-US" dirty="0"/>
              <a:t>The algorithm aimed to distinguish those paths that were not shortest-paths from the larger set.</a:t>
            </a:r>
          </a:p>
        </p:txBody>
      </p:sp>
    </p:spTree>
    <p:extLst>
      <p:ext uri="{BB962C8B-B14F-4D97-AF65-F5344CB8AC3E}">
        <p14:creationId xmlns:p14="http://schemas.microsoft.com/office/powerpoint/2010/main" val="56351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Predicting air pollution using fuzzy</a:t>
            </a:r>
            <a:br>
              <a:rPr lang="en-US" dirty="0"/>
            </a:br>
            <a:r>
              <a:rPr lang="en-US" dirty="0"/>
              <a:t>genetic linear membership kriging in GIS.</a:t>
            </a:r>
          </a:p>
        </p:txBody>
      </p:sp>
      <p:sp>
        <p:nvSpPr>
          <p:cNvPr id="5" name="Content Placeholder 4">
            <a:extLst>
              <a:ext uri="{FF2B5EF4-FFF2-40B4-BE49-F238E27FC236}">
                <a16:creationId xmlns:a16="http://schemas.microsoft.com/office/drawing/2014/main" id="{88F8D708-1AD0-4D51-AADB-140A27824B27}"/>
              </a:ext>
            </a:extLst>
          </p:cNvPr>
          <p:cNvSpPr>
            <a:spLocks noGrp="1"/>
          </p:cNvSpPr>
          <p:nvPr>
            <p:ph sz="half" idx="1"/>
          </p:nvPr>
        </p:nvSpPr>
        <p:spPr>
          <a:xfrm>
            <a:off x="1522413" y="1866900"/>
            <a:ext cx="10058399" cy="4267200"/>
          </a:xfrm>
        </p:spPr>
        <p:txBody>
          <a:bodyPr>
            <a:normAutofit/>
          </a:bodyPr>
          <a:lstStyle/>
          <a:p>
            <a:r>
              <a:rPr lang="en-US" dirty="0"/>
              <a:t>Employ genetic algorithms as an approach to optimization</a:t>
            </a:r>
          </a:p>
          <a:p>
            <a:r>
              <a:rPr lang="en-US" dirty="0"/>
              <a:t>Genetic algorithm is an approach inspired by biological systems to identify optimal, or near-optimal, solutions to optimization problems</a:t>
            </a:r>
          </a:p>
          <a:p>
            <a:r>
              <a:rPr lang="en-US" dirty="0"/>
              <a:t>In this case the objective is the interpolation of air pollution data, using the fuzzy membership indicator Kriging method.</a:t>
            </a:r>
          </a:p>
          <a:p>
            <a:r>
              <a:rPr lang="en-US" dirty="0"/>
              <a:t>Fuzzy logic is used to model uncertainty in the prediction process, where degree of predicted membership can be represented using fuzzy logic.</a:t>
            </a:r>
          </a:p>
          <a:p>
            <a:r>
              <a:rPr lang="en-US" dirty="0"/>
              <a:t>The optimization challenge lies in defining optimal parameterization of the fuzzy logic function</a:t>
            </a:r>
          </a:p>
        </p:txBody>
      </p:sp>
    </p:spTree>
    <p:extLst>
      <p:ext uri="{BB962C8B-B14F-4D97-AF65-F5344CB8AC3E}">
        <p14:creationId xmlns:p14="http://schemas.microsoft.com/office/powerpoint/2010/main" val="221203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Predicting air pollution using fuzzy</a:t>
            </a:r>
            <a:br>
              <a:rPr lang="en-US" dirty="0"/>
            </a:br>
            <a:r>
              <a:rPr lang="en-US" dirty="0"/>
              <a:t>genetic linear membership kriging in GIS.</a:t>
            </a:r>
          </a:p>
        </p:txBody>
      </p:sp>
      <p:sp>
        <p:nvSpPr>
          <p:cNvPr id="5" name="Content Placeholder 4">
            <a:extLst>
              <a:ext uri="{FF2B5EF4-FFF2-40B4-BE49-F238E27FC236}">
                <a16:creationId xmlns:a16="http://schemas.microsoft.com/office/drawing/2014/main" id="{88F8D708-1AD0-4D51-AADB-140A27824B27}"/>
              </a:ext>
            </a:extLst>
          </p:cNvPr>
          <p:cNvSpPr>
            <a:spLocks noGrp="1"/>
          </p:cNvSpPr>
          <p:nvPr>
            <p:ph sz="half" idx="1"/>
          </p:nvPr>
        </p:nvSpPr>
        <p:spPr>
          <a:xfrm>
            <a:off x="1522413" y="1866900"/>
            <a:ext cx="10058399" cy="4267200"/>
          </a:xfrm>
        </p:spPr>
        <p:txBody>
          <a:bodyPr>
            <a:normAutofit/>
          </a:bodyPr>
          <a:lstStyle/>
          <a:p>
            <a:r>
              <a:rPr lang="en-US" dirty="0"/>
              <a:t>the authors use genetic algorithms, where various fuzzy membership functions are allowed to compete to maximize the accuracy of pollution estimation.</a:t>
            </a:r>
          </a:p>
          <a:p>
            <a:r>
              <a:rPr lang="en-US" dirty="0"/>
              <a:t>Data set of air particulate concentrations gathered from air pollution monitoring stations in Tehran, Iran.</a:t>
            </a:r>
          </a:p>
        </p:txBody>
      </p:sp>
    </p:spTree>
    <p:extLst>
      <p:ext uri="{BB962C8B-B14F-4D97-AF65-F5344CB8AC3E}">
        <p14:creationId xmlns:p14="http://schemas.microsoft.com/office/powerpoint/2010/main" val="307886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a:t>
            </a:r>
          </a:p>
        </p:txBody>
      </p:sp>
      <p:sp>
        <p:nvSpPr>
          <p:cNvPr id="5" name="Content Placeholder 4">
            <a:extLst>
              <a:ext uri="{FF2B5EF4-FFF2-40B4-BE49-F238E27FC236}">
                <a16:creationId xmlns:a16="http://schemas.microsoft.com/office/drawing/2014/main" id="{88F8D708-1AD0-4D51-AADB-140A27824B27}"/>
              </a:ext>
            </a:extLst>
          </p:cNvPr>
          <p:cNvSpPr>
            <a:spLocks noGrp="1"/>
          </p:cNvSpPr>
          <p:nvPr>
            <p:ph sz="half" idx="1"/>
          </p:nvPr>
        </p:nvSpPr>
        <p:spPr>
          <a:xfrm>
            <a:off x="1522413" y="1866900"/>
            <a:ext cx="10058399" cy="4267200"/>
          </a:xfrm>
        </p:spPr>
        <p:txBody>
          <a:bodyPr>
            <a:normAutofit lnSpcReduction="10000"/>
          </a:bodyPr>
          <a:lstStyle/>
          <a:p>
            <a:r>
              <a:rPr lang="en-US" dirty="0"/>
              <a:t>The abundance of spatial data provides exciting opportunities for new research directions but also demands caution in using these data</a:t>
            </a:r>
          </a:p>
          <a:p>
            <a:r>
              <a:rPr lang="en-US" dirty="0"/>
              <a:t>Careful selection, preprocessing, and transformation of the data are needed to ensure meaningful analysis and results.</a:t>
            </a:r>
          </a:p>
          <a:p>
            <a:r>
              <a:rPr lang="en-US" dirty="0"/>
              <a:t>New types of data and new application areas have significantly expanded the frontier of spatial data mining research.</a:t>
            </a:r>
          </a:p>
          <a:p>
            <a:r>
              <a:rPr lang="en-US" dirty="0"/>
              <a:t>Handling the very large volume and understanding </a:t>
            </a:r>
            <a:r>
              <a:rPr lang="en-US" dirty="0" err="1"/>
              <a:t>complexstructure</a:t>
            </a:r>
            <a:r>
              <a:rPr lang="en-US" dirty="0"/>
              <a:t> in spatial data are another two major challenges for spatial data mining, which demand both efficient computational algorithms to process large data sets and effective visualization approaches to present and explore complex patterns.</a:t>
            </a:r>
          </a:p>
        </p:txBody>
      </p:sp>
    </p:spTree>
    <p:extLst>
      <p:ext uri="{BB962C8B-B14F-4D97-AF65-F5344CB8AC3E}">
        <p14:creationId xmlns:p14="http://schemas.microsoft.com/office/powerpoint/2010/main" val="278388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866684C-551C-42A1-BBB1-6A7B57F9646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4925"/>
            <a:ext cx="12188825" cy="6907852"/>
          </a:xfrm>
        </p:spPr>
      </p:pic>
    </p:spTree>
    <p:extLst>
      <p:ext uri="{BB962C8B-B14F-4D97-AF65-F5344CB8AC3E}">
        <p14:creationId xmlns:p14="http://schemas.microsoft.com/office/powerpoint/2010/main" val="188202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9E5F-3AF8-4355-BE04-F1EF51BDCB90}"/>
              </a:ext>
            </a:extLst>
          </p:cNvPr>
          <p:cNvSpPr>
            <a:spLocks noGrp="1"/>
          </p:cNvSpPr>
          <p:nvPr>
            <p:ph type="title"/>
          </p:nvPr>
        </p:nvSpPr>
        <p:spPr/>
        <p:txBody>
          <a:bodyPr/>
          <a:lstStyle/>
          <a:p>
            <a:r>
              <a:rPr lang="en-US" dirty="0"/>
              <a:t>What is not Spatial Data Mining?</a:t>
            </a:r>
          </a:p>
        </p:txBody>
      </p:sp>
      <p:sp>
        <p:nvSpPr>
          <p:cNvPr id="3" name="Content Placeholder 2">
            <a:extLst>
              <a:ext uri="{FF2B5EF4-FFF2-40B4-BE49-F238E27FC236}">
                <a16:creationId xmlns:a16="http://schemas.microsoft.com/office/drawing/2014/main" id="{BE258513-2E8A-4D42-A988-219EFFB304B2}"/>
              </a:ext>
            </a:extLst>
          </p:cNvPr>
          <p:cNvSpPr>
            <a:spLocks noGrp="1"/>
          </p:cNvSpPr>
          <p:nvPr>
            <p:ph sz="half" idx="1"/>
          </p:nvPr>
        </p:nvSpPr>
        <p:spPr>
          <a:xfrm>
            <a:off x="1522413" y="1905000"/>
            <a:ext cx="9143998" cy="4267200"/>
          </a:xfrm>
        </p:spPr>
        <p:txBody>
          <a:bodyPr>
            <a:normAutofit/>
          </a:bodyPr>
          <a:lstStyle/>
          <a:p>
            <a:r>
              <a:rPr lang="en-US" dirty="0"/>
              <a:t>Simple Querying of Spatial Data </a:t>
            </a:r>
          </a:p>
          <a:p>
            <a:pPr lvl="1"/>
            <a:r>
              <a:rPr lang="en-US" dirty="0"/>
              <a:t>Find neighbors of Canada given names and boundaries of all countries</a:t>
            </a:r>
          </a:p>
          <a:p>
            <a:pPr lvl="1"/>
            <a:r>
              <a:rPr lang="en-US" dirty="0"/>
              <a:t>Find shortest path from Boston to Houston in a freeway map</a:t>
            </a:r>
          </a:p>
          <a:p>
            <a:r>
              <a:rPr lang="en-US" dirty="0"/>
              <a:t>Search space is not large (not exponential)</a:t>
            </a:r>
          </a:p>
          <a:p>
            <a:r>
              <a:rPr lang="en-US" dirty="0"/>
              <a:t>Testing a hypothesis via a primary data analysis</a:t>
            </a:r>
          </a:p>
          <a:p>
            <a:pPr lvl="1"/>
            <a:r>
              <a:rPr lang="en-US" dirty="0"/>
              <a:t>Ex. Female chimpanzee territories are smaller than male territories</a:t>
            </a:r>
          </a:p>
          <a:p>
            <a:r>
              <a:rPr lang="en-US" dirty="0"/>
              <a:t>Uninteresting or obvious patterns in spatial data </a:t>
            </a:r>
          </a:p>
          <a:p>
            <a:pPr lvl="1"/>
            <a:r>
              <a:rPr lang="en-US" dirty="0"/>
              <a:t>Heavy rainfall in Minneapolis is correlated with heavy rainfall in St. Paul, Given that the two cities are 10 miles apart. </a:t>
            </a:r>
          </a:p>
          <a:p>
            <a:pPr lvl="1"/>
            <a:r>
              <a:rPr lang="en-US" dirty="0"/>
              <a:t>Common knowledge: Nearby places have similar rainfall</a:t>
            </a:r>
          </a:p>
          <a:p>
            <a:endParaRPr lang="en-US" dirty="0"/>
          </a:p>
        </p:txBody>
      </p:sp>
    </p:spTree>
    <p:extLst>
      <p:ext uri="{BB962C8B-B14F-4D97-AF65-F5344CB8AC3E}">
        <p14:creationId xmlns:p14="http://schemas.microsoft.com/office/powerpoint/2010/main" val="123356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9E5F-3AF8-4355-BE04-F1EF51BDCB90}"/>
              </a:ext>
            </a:extLst>
          </p:cNvPr>
          <p:cNvSpPr>
            <a:spLocks noGrp="1"/>
          </p:cNvSpPr>
          <p:nvPr>
            <p:ph type="title"/>
          </p:nvPr>
        </p:nvSpPr>
        <p:spPr/>
        <p:txBody>
          <a:bodyPr/>
          <a:lstStyle/>
          <a:p>
            <a:r>
              <a:rPr lang="en-US" dirty="0"/>
              <a:t>Why Learn about Spatial Data Mining?</a:t>
            </a:r>
          </a:p>
        </p:txBody>
      </p:sp>
      <p:sp>
        <p:nvSpPr>
          <p:cNvPr id="3" name="Content Placeholder 2">
            <a:extLst>
              <a:ext uri="{FF2B5EF4-FFF2-40B4-BE49-F238E27FC236}">
                <a16:creationId xmlns:a16="http://schemas.microsoft.com/office/drawing/2014/main" id="{BE258513-2E8A-4D42-A988-219EFFB304B2}"/>
              </a:ext>
            </a:extLst>
          </p:cNvPr>
          <p:cNvSpPr>
            <a:spLocks noGrp="1"/>
          </p:cNvSpPr>
          <p:nvPr>
            <p:ph sz="half" idx="1"/>
          </p:nvPr>
        </p:nvSpPr>
        <p:spPr>
          <a:xfrm>
            <a:off x="1522413" y="1905000"/>
            <a:ext cx="9143998" cy="4267200"/>
          </a:xfrm>
        </p:spPr>
        <p:txBody>
          <a:bodyPr>
            <a:normAutofit/>
          </a:bodyPr>
          <a:lstStyle/>
          <a:p>
            <a:r>
              <a:rPr lang="en-US" dirty="0"/>
              <a:t>Two basic reasons</a:t>
            </a:r>
          </a:p>
          <a:p>
            <a:pPr lvl="1"/>
            <a:r>
              <a:rPr lang="en-US" dirty="0"/>
              <a:t>Consideration of use in certain application domains</a:t>
            </a:r>
          </a:p>
          <a:p>
            <a:pPr lvl="1"/>
            <a:r>
              <a:rPr lang="en-US" dirty="0"/>
              <a:t>Provide fundamental new understanding</a:t>
            </a:r>
          </a:p>
          <a:p>
            <a:r>
              <a:rPr lang="en-US" dirty="0"/>
              <a:t>Application domains</a:t>
            </a:r>
          </a:p>
          <a:p>
            <a:pPr lvl="1"/>
            <a:r>
              <a:rPr lang="en-US" dirty="0"/>
              <a:t>describe/explain locations of human settlements in last 5000 years</a:t>
            </a:r>
          </a:p>
          <a:p>
            <a:pPr lvl="1"/>
            <a:r>
              <a:rPr lang="en-US" dirty="0"/>
              <a:t>find cancer clusters to locate hazardous environments </a:t>
            </a:r>
          </a:p>
          <a:p>
            <a:pPr lvl="1"/>
            <a:r>
              <a:rPr lang="en-US" dirty="0"/>
              <a:t>prepare land-use maps from satellite imagery</a:t>
            </a:r>
          </a:p>
          <a:p>
            <a:pPr lvl="1"/>
            <a:r>
              <a:rPr lang="en-US" dirty="0"/>
              <a:t>predict habitat suitable for endangered species </a:t>
            </a:r>
          </a:p>
          <a:p>
            <a:r>
              <a:rPr lang="en-US" dirty="0"/>
              <a:t>Find new spatial patterns</a:t>
            </a:r>
          </a:p>
          <a:p>
            <a:pPr lvl="1"/>
            <a:r>
              <a:rPr lang="en-US" dirty="0"/>
              <a:t>find groups of co-located geographic features</a:t>
            </a:r>
          </a:p>
          <a:p>
            <a:endParaRPr lang="en-US" dirty="0"/>
          </a:p>
        </p:txBody>
      </p:sp>
    </p:spTree>
    <p:extLst>
      <p:ext uri="{BB962C8B-B14F-4D97-AF65-F5344CB8AC3E}">
        <p14:creationId xmlns:p14="http://schemas.microsoft.com/office/powerpoint/2010/main" val="80325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9E5F-3AF8-4355-BE04-F1EF51BDCB90}"/>
              </a:ext>
            </a:extLst>
          </p:cNvPr>
          <p:cNvSpPr>
            <a:spLocks noGrp="1"/>
          </p:cNvSpPr>
          <p:nvPr>
            <p:ph type="title"/>
          </p:nvPr>
        </p:nvSpPr>
        <p:spPr/>
        <p:txBody>
          <a:bodyPr/>
          <a:lstStyle/>
          <a:p>
            <a:r>
              <a:rPr lang="en-US" dirty="0"/>
              <a:t>Why Learn about Spatial Data Mining?</a:t>
            </a:r>
          </a:p>
        </p:txBody>
      </p:sp>
      <p:sp>
        <p:nvSpPr>
          <p:cNvPr id="3" name="Content Placeholder 2">
            <a:extLst>
              <a:ext uri="{FF2B5EF4-FFF2-40B4-BE49-F238E27FC236}">
                <a16:creationId xmlns:a16="http://schemas.microsoft.com/office/drawing/2014/main" id="{BE258513-2E8A-4D42-A988-219EFFB304B2}"/>
              </a:ext>
            </a:extLst>
          </p:cNvPr>
          <p:cNvSpPr>
            <a:spLocks noGrp="1"/>
          </p:cNvSpPr>
          <p:nvPr>
            <p:ph sz="half" idx="1"/>
          </p:nvPr>
        </p:nvSpPr>
        <p:spPr>
          <a:xfrm>
            <a:off x="1522413" y="1905000"/>
            <a:ext cx="9143998" cy="4267200"/>
          </a:xfrm>
        </p:spPr>
        <p:txBody>
          <a:bodyPr>
            <a:normAutofit/>
          </a:bodyPr>
          <a:lstStyle/>
          <a:p>
            <a:endParaRPr lang="en-US" dirty="0"/>
          </a:p>
          <a:p>
            <a:pPr marL="0" indent="0">
              <a:buNone/>
            </a:pPr>
            <a:endParaRPr lang="en-US" dirty="0"/>
          </a:p>
        </p:txBody>
      </p:sp>
      <p:sp>
        <p:nvSpPr>
          <p:cNvPr id="4" name="TextBox 3">
            <a:extLst>
              <a:ext uri="{FF2B5EF4-FFF2-40B4-BE49-F238E27FC236}">
                <a16:creationId xmlns:a16="http://schemas.microsoft.com/office/drawing/2014/main" id="{0C0DE31B-5CDB-401C-B8BE-75D348066F37}"/>
              </a:ext>
            </a:extLst>
          </p:cNvPr>
          <p:cNvSpPr txBox="1"/>
          <p:nvPr/>
        </p:nvSpPr>
        <p:spPr>
          <a:xfrm>
            <a:off x="1598612" y="1676400"/>
            <a:ext cx="10058400" cy="4745915"/>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US" sz="2400" dirty="0"/>
              <a:t>New understanding of geographic processes for Critical questions</a:t>
            </a:r>
          </a:p>
          <a:p>
            <a:pPr lvl="1">
              <a:lnSpc>
                <a:spcPct val="90000"/>
              </a:lnSpc>
            </a:pPr>
            <a:r>
              <a:rPr lang="en-US" sz="2400" dirty="0"/>
              <a:t>Ex. How is the health of planet Earth? </a:t>
            </a:r>
          </a:p>
          <a:p>
            <a:pPr lvl="1">
              <a:lnSpc>
                <a:spcPct val="90000"/>
              </a:lnSpc>
            </a:pPr>
            <a:r>
              <a:rPr lang="en-US" sz="2400" dirty="0"/>
              <a:t>Ex. Characterize effects of human activity on environment and ecology</a:t>
            </a:r>
          </a:p>
          <a:p>
            <a:pPr lvl="1">
              <a:lnSpc>
                <a:spcPct val="90000"/>
              </a:lnSpc>
            </a:pPr>
            <a:r>
              <a:rPr lang="en-US" sz="2400" dirty="0"/>
              <a:t>Ex. Predict effect of El Nino on weather, and economy</a:t>
            </a:r>
          </a:p>
          <a:p>
            <a:pPr marL="342900" indent="-342900">
              <a:lnSpc>
                <a:spcPct val="90000"/>
              </a:lnSpc>
              <a:buFont typeface="Wingdings" panose="05000000000000000000" pitchFamily="2" charset="2"/>
              <a:buChar char="§"/>
            </a:pPr>
            <a:r>
              <a:rPr lang="en-US" sz="2400" dirty="0"/>
              <a:t>Traditional approach: manually generate and test hypothesis </a:t>
            </a:r>
          </a:p>
          <a:p>
            <a:pPr marL="800100" lvl="1" indent="-342900">
              <a:lnSpc>
                <a:spcPct val="90000"/>
              </a:lnSpc>
              <a:buFont typeface="Arial" panose="020B0604020202020204" pitchFamily="34" charset="0"/>
              <a:buChar char="•"/>
            </a:pPr>
            <a:r>
              <a:rPr lang="en-US" sz="2400" dirty="0"/>
              <a:t>But, spatial data is growing too fast to analyze manually satellite imagery, GPS tracks, sensors on highways, …</a:t>
            </a:r>
          </a:p>
          <a:p>
            <a:pPr marL="800100" lvl="1" indent="-342900">
              <a:lnSpc>
                <a:spcPct val="90000"/>
              </a:lnSpc>
              <a:buFont typeface="Arial" panose="020B0604020202020204" pitchFamily="34" charset="0"/>
              <a:buChar char="•"/>
            </a:pPr>
            <a:r>
              <a:rPr lang="en-US" sz="2400" dirty="0"/>
              <a:t>Number of possible geographic hypothesis too large to explore manually</a:t>
            </a:r>
          </a:p>
          <a:p>
            <a:pPr marL="1257300" lvl="2" indent="-342900">
              <a:lnSpc>
                <a:spcPct val="90000"/>
              </a:lnSpc>
              <a:buFont typeface="Arial" panose="020B0604020202020204" pitchFamily="34" charset="0"/>
              <a:buChar char="•"/>
            </a:pPr>
            <a:r>
              <a:rPr lang="en-US" sz="2400" dirty="0"/>
              <a:t>large number of geographic features and locations </a:t>
            </a:r>
          </a:p>
          <a:p>
            <a:pPr marL="1257300" lvl="2" indent="-342900">
              <a:lnSpc>
                <a:spcPct val="90000"/>
              </a:lnSpc>
              <a:buFont typeface="Arial" panose="020B0604020202020204" pitchFamily="34" charset="0"/>
              <a:buChar char="•"/>
            </a:pPr>
            <a:r>
              <a:rPr lang="en-US" sz="2400" dirty="0"/>
              <a:t>number of interacting subsets of features grow exponentially</a:t>
            </a:r>
          </a:p>
          <a:p>
            <a:pPr marL="1257300" lvl="2" indent="-342900">
              <a:lnSpc>
                <a:spcPct val="90000"/>
              </a:lnSpc>
              <a:buFont typeface="Arial" panose="020B0604020202020204" pitchFamily="34" charset="0"/>
              <a:buChar char="•"/>
            </a:pPr>
            <a:r>
              <a:rPr lang="en-US" sz="2400" dirty="0"/>
              <a:t>ex. find tele-connections between weather events across ocean and land areas</a:t>
            </a:r>
          </a:p>
          <a:p>
            <a:pPr lvl="1">
              <a:lnSpc>
                <a:spcPct val="90000"/>
              </a:lnSpc>
            </a:pPr>
            <a:endParaRPr lang="en-US" sz="2400" dirty="0"/>
          </a:p>
        </p:txBody>
      </p:sp>
    </p:spTree>
    <p:extLst>
      <p:ext uri="{BB962C8B-B14F-4D97-AF65-F5344CB8AC3E}">
        <p14:creationId xmlns:p14="http://schemas.microsoft.com/office/powerpoint/2010/main" val="132752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9E5F-3AF8-4355-BE04-F1EF51BDCB90}"/>
              </a:ext>
            </a:extLst>
          </p:cNvPr>
          <p:cNvSpPr>
            <a:spLocks noGrp="1"/>
          </p:cNvSpPr>
          <p:nvPr>
            <p:ph type="title"/>
          </p:nvPr>
        </p:nvSpPr>
        <p:spPr/>
        <p:txBody>
          <a:bodyPr/>
          <a:lstStyle/>
          <a:p>
            <a:r>
              <a:rPr lang="en-US" dirty="0"/>
              <a:t>Spatial classification and prediction</a:t>
            </a:r>
          </a:p>
        </p:txBody>
      </p:sp>
      <p:sp>
        <p:nvSpPr>
          <p:cNvPr id="3" name="Content Placeholder 2">
            <a:extLst>
              <a:ext uri="{FF2B5EF4-FFF2-40B4-BE49-F238E27FC236}">
                <a16:creationId xmlns:a16="http://schemas.microsoft.com/office/drawing/2014/main" id="{BE258513-2E8A-4D42-A988-219EFFB304B2}"/>
              </a:ext>
            </a:extLst>
          </p:cNvPr>
          <p:cNvSpPr>
            <a:spLocks noGrp="1"/>
          </p:cNvSpPr>
          <p:nvPr>
            <p:ph sz="half" idx="1"/>
          </p:nvPr>
        </p:nvSpPr>
        <p:spPr>
          <a:xfrm>
            <a:off x="1598612" y="2049462"/>
            <a:ext cx="9143998" cy="3429000"/>
          </a:xfrm>
        </p:spPr>
        <p:txBody>
          <a:bodyPr>
            <a:normAutofit/>
          </a:bodyPr>
          <a:lstStyle/>
          <a:p>
            <a:r>
              <a:rPr lang="en-US" dirty="0"/>
              <a:t>Classification is about grouping data items into classes (categories) according to their properties (attribute values).</a:t>
            </a:r>
          </a:p>
          <a:p>
            <a:r>
              <a:rPr lang="en-US" dirty="0"/>
              <a:t>Classification is also called supervised classification, as opposed to the unsupervised classification (clustering).</a:t>
            </a:r>
          </a:p>
          <a:p>
            <a:r>
              <a:rPr lang="en-US" dirty="0"/>
              <a:t>Supervised” classification needs a training dataset to train (or configure) the classification model, a validation dataset to validate (or optimize) the configuration, and a test dataset to evaluate the performance of the trained model.</a:t>
            </a:r>
          </a:p>
        </p:txBody>
      </p:sp>
    </p:spTree>
    <p:extLst>
      <p:ext uri="{BB962C8B-B14F-4D97-AF65-F5344CB8AC3E}">
        <p14:creationId xmlns:p14="http://schemas.microsoft.com/office/powerpoint/2010/main" val="120171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9E5F-3AF8-4355-BE04-F1EF51BDCB90}"/>
              </a:ext>
            </a:extLst>
          </p:cNvPr>
          <p:cNvSpPr>
            <a:spLocks noGrp="1"/>
          </p:cNvSpPr>
          <p:nvPr>
            <p:ph type="title"/>
          </p:nvPr>
        </p:nvSpPr>
        <p:spPr/>
        <p:txBody>
          <a:bodyPr/>
          <a:lstStyle/>
          <a:p>
            <a:r>
              <a:rPr lang="en-US" dirty="0"/>
              <a:t>Spatial classification and prediction</a:t>
            </a:r>
          </a:p>
        </p:txBody>
      </p:sp>
      <p:sp>
        <p:nvSpPr>
          <p:cNvPr id="3" name="Content Placeholder 2">
            <a:extLst>
              <a:ext uri="{FF2B5EF4-FFF2-40B4-BE49-F238E27FC236}">
                <a16:creationId xmlns:a16="http://schemas.microsoft.com/office/drawing/2014/main" id="{BE258513-2E8A-4D42-A988-219EFFB304B2}"/>
              </a:ext>
            </a:extLst>
          </p:cNvPr>
          <p:cNvSpPr>
            <a:spLocks noGrp="1"/>
          </p:cNvSpPr>
          <p:nvPr>
            <p:ph sz="half" idx="1"/>
          </p:nvPr>
        </p:nvSpPr>
        <p:spPr>
          <a:xfrm>
            <a:off x="1522413" y="1905000"/>
            <a:ext cx="9143998" cy="4267200"/>
          </a:xfrm>
        </p:spPr>
        <p:txBody>
          <a:bodyPr>
            <a:normAutofit/>
          </a:bodyPr>
          <a:lstStyle/>
          <a:p>
            <a:r>
              <a:rPr lang="en-US" dirty="0"/>
              <a:t>Classification methods include, for example, decision trees, artificial neural networks (ANN)</a:t>
            </a:r>
          </a:p>
          <a:p>
            <a:r>
              <a:rPr lang="en-US" dirty="0"/>
              <a:t>Spatial classification methods extend the general-purpose classification methods to consider not only attributes of the object to be classified but also the attributes of neighboring objects and their spatial relations</a:t>
            </a:r>
          </a:p>
          <a:p>
            <a:r>
              <a:rPr lang="en-US" dirty="0"/>
              <a:t>Spatial regression or prediction models form a special group of regression analysis that considers the independent and/or dependent variable of nearby neighbors in predicting the dependent variable at a specific location,</a:t>
            </a:r>
          </a:p>
          <a:p>
            <a:endParaRPr lang="en-US" dirty="0"/>
          </a:p>
        </p:txBody>
      </p:sp>
    </p:spTree>
    <p:extLst>
      <p:ext uri="{BB962C8B-B14F-4D97-AF65-F5344CB8AC3E}">
        <p14:creationId xmlns:p14="http://schemas.microsoft.com/office/powerpoint/2010/main" val="353679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Association Rule Mining</a:t>
            </a:r>
          </a:p>
        </p:txBody>
      </p:sp>
      <p:sp>
        <p:nvSpPr>
          <p:cNvPr id="3" name="Content Placeholder 2">
            <a:extLst>
              <a:ext uri="{FF2B5EF4-FFF2-40B4-BE49-F238E27FC236}">
                <a16:creationId xmlns:a16="http://schemas.microsoft.com/office/drawing/2014/main" id="{B8B45A87-0B05-4B4E-8BA8-8A6E0C392F1E}"/>
              </a:ext>
            </a:extLst>
          </p:cNvPr>
          <p:cNvSpPr>
            <a:spLocks noGrp="1"/>
          </p:cNvSpPr>
          <p:nvPr>
            <p:ph idx="1"/>
          </p:nvPr>
        </p:nvSpPr>
        <p:spPr/>
        <p:txBody>
          <a:bodyPr>
            <a:normAutofit fontScale="92500" lnSpcReduction="10000"/>
          </a:bodyPr>
          <a:lstStyle/>
          <a:p>
            <a:pPr algn="just"/>
            <a:r>
              <a:rPr lang="en-US" dirty="0"/>
              <a:t>Association rule mining was developed to discover regularities between items in large transaction databases</a:t>
            </a:r>
          </a:p>
          <a:p>
            <a:pPr algn="just"/>
            <a:r>
              <a:rPr lang="en-US" dirty="0"/>
              <a:t>In other words it means used for finding a set of products that are frequently bought together.</a:t>
            </a:r>
          </a:p>
          <a:p>
            <a:pPr algn="just"/>
            <a:r>
              <a:rPr lang="en-GB" altLang="en-US" dirty="0"/>
              <a:t>Let </a:t>
            </a:r>
            <a:r>
              <a:rPr lang="en-GB" altLang="en-US" i="1" dirty="0"/>
              <a:t>U</a:t>
            </a:r>
            <a:r>
              <a:rPr lang="en-GB" altLang="en-US" dirty="0"/>
              <a:t> be a set of items and let </a:t>
            </a:r>
            <a:r>
              <a:rPr lang="en-GB" altLang="en-US" i="1" dirty="0"/>
              <a:t>X</a:t>
            </a:r>
            <a:r>
              <a:rPr lang="en-GB" altLang="en-US" dirty="0"/>
              <a:t>, </a:t>
            </a:r>
            <a:r>
              <a:rPr lang="en-GB" altLang="en-US" i="1" dirty="0"/>
              <a:t>Y</a:t>
            </a:r>
            <a:r>
              <a:rPr lang="en-GB" altLang="en-US" dirty="0"/>
              <a:t> </a:t>
            </a:r>
            <a:r>
              <a:rPr lang="en-GB" altLang="en-US" dirty="0">
                <a:latin typeface="Symbol" panose="05050102010706020507" pitchFamily="18" charset="2"/>
              </a:rPr>
              <a:t></a:t>
            </a:r>
            <a:r>
              <a:rPr lang="en-GB" altLang="en-US" dirty="0"/>
              <a:t> </a:t>
            </a:r>
            <a:r>
              <a:rPr lang="en-GB" altLang="en-US" i="1" dirty="0"/>
              <a:t>U</a:t>
            </a:r>
            <a:r>
              <a:rPr lang="en-GB" altLang="en-US" dirty="0"/>
              <a:t>, with </a:t>
            </a:r>
            <a:r>
              <a:rPr lang="en-GB" altLang="en-US" i="1" dirty="0"/>
              <a:t>X</a:t>
            </a:r>
            <a:r>
              <a:rPr lang="en-GB" altLang="en-US" dirty="0"/>
              <a:t> </a:t>
            </a:r>
            <a:r>
              <a:rPr lang="en-GB" altLang="en-US" dirty="0">
                <a:latin typeface="Symbol" panose="05050102010706020507" pitchFamily="18" charset="2"/>
              </a:rPr>
              <a:t></a:t>
            </a:r>
            <a:r>
              <a:rPr lang="en-GB" altLang="en-US" dirty="0"/>
              <a:t> </a:t>
            </a:r>
            <a:r>
              <a:rPr lang="en-GB" altLang="en-US" i="1" dirty="0"/>
              <a:t>Y</a:t>
            </a:r>
            <a:r>
              <a:rPr lang="en-GB" altLang="en-US" dirty="0"/>
              <a:t> = </a:t>
            </a:r>
            <a:r>
              <a:rPr lang="en-GB" altLang="en-US" dirty="0">
                <a:latin typeface="Symbol" panose="05050102010706020507" pitchFamily="18" charset="2"/>
              </a:rPr>
              <a:t></a:t>
            </a:r>
          </a:p>
          <a:p>
            <a:pPr algn="just"/>
            <a:r>
              <a:rPr lang="en-GB" altLang="en-US" dirty="0"/>
              <a:t>An association rule is an expression of the form </a:t>
            </a:r>
            <a:r>
              <a:rPr lang="en-GB" altLang="en-US" i="1" dirty="0"/>
              <a:t>X</a:t>
            </a:r>
            <a:r>
              <a:rPr lang="en-GB" altLang="en-US" dirty="0"/>
              <a:t> </a:t>
            </a:r>
            <a:r>
              <a:rPr lang="en-GB" altLang="en-US" dirty="0">
                <a:latin typeface="Symbol" panose="05050102010706020507" pitchFamily="18" charset="2"/>
              </a:rPr>
              <a:t></a:t>
            </a:r>
            <a:r>
              <a:rPr lang="en-GB" altLang="en-US" dirty="0"/>
              <a:t> </a:t>
            </a:r>
            <a:r>
              <a:rPr lang="en-GB" altLang="en-US" i="1" dirty="0"/>
              <a:t>Y</a:t>
            </a:r>
            <a:r>
              <a:rPr lang="en-GB" altLang="en-US" dirty="0"/>
              <a:t>, whose meaning is: If the elements of </a:t>
            </a:r>
            <a:r>
              <a:rPr lang="en-GB" altLang="en-US" i="1" dirty="0"/>
              <a:t>X</a:t>
            </a:r>
            <a:r>
              <a:rPr lang="en-GB" altLang="en-US" dirty="0"/>
              <a:t> occur in some context, then so do the elements of </a:t>
            </a:r>
            <a:r>
              <a:rPr lang="en-GB" altLang="en-US" i="1" dirty="0"/>
              <a:t>Y</a:t>
            </a:r>
            <a:endParaRPr lang="en-US" dirty="0"/>
          </a:p>
          <a:p>
            <a:pPr algn="just"/>
            <a:r>
              <a:rPr lang="en-US" dirty="0"/>
              <a:t>Example for this is if a customer buys bread and wine, then he/she will probably also buy cheese.</a:t>
            </a:r>
          </a:p>
          <a:p>
            <a:pPr algn="just"/>
            <a:r>
              <a:rPr lang="en-US" dirty="0"/>
              <a:t>Application of this would include improving arrangement of items in shelves and Fraud detection </a:t>
            </a:r>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1534</TotalTime>
  <Words>2776</Words>
  <Application>Microsoft Office PowerPoint</Application>
  <PresentationFormat>Custom</PresentationFormat>
  <Paragraphs>221</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Consolas</vt:lpstr>
      <vt:lpstr>Corbel</vt:lpstr>
      <vt:lpstr>Symbol</vt:lpstr>
      <vt:lpstr>Wingdings</vt:lpstr>
      <vt:lpstr>Chalkboard 16x9</vt:lpstr>
      <vt:lpstr>Spatial data mining and geographic knowledge discovery</vt:lpstr>
      <vt:lpstr>What is Spatial Data Mining?</vt:lpstr>
      <vt:lpstr>What is Spatial Data Mining?</vt:lpstr>
      <vt:lpstr>What is not Spatial Data Mining?</vt:lpstr>
      <vt:lpstr>Why Learn about Spatial Data Mining?</vt:lpstr>
      <vt:lpstr>Why Learn about Spatial Data Mining?</vt:lpstr>
      <vt:lpstr>Spatial classification and prediction</vt:lpstr>
      <vt:lpstr>Spatial classification and prediction</vt:lpstr>
      <vt:lpstr>Spatial Association Rule Mining</vt:lpstr>
      <vt:lpstr>Spatial Association Rule Mining</vt:lpstr>
      <vt:lpstr>Spatial Association Rule Mining</vt:lpstr>
      <vt:lpstr>Spatial Association Rule Mining</vt:lpstr>
      <vt:lpstr>Spatial co-location pattern mining </vt:lpstr>
      <vt:lpstr>Spatial clustering, regionalization and point pattern analysis</vt:lpstr>
      <vt:lpstr>Spatial clustering, regionalization and point pattern analysis</vt:lpstr>
      <vt:lpstr>Spatial clustering, regionalization and point pattern analysis</vt:lpstr>
      <vt:lpstr>Spatial clustering, regionalization and point pattern analysis</vt:lpstr>
      <vt:lpstr>Spatial clustering, regionalization and point pattern analysis</vt:lpstr>
      <vt:lpstr>Spatial clustering, regionalization and point pattern analysis</vt:lpstr>
      <vt:lpstr>Spatial clustering, regionalization and point pattern analysis</vt:lpstr>
      <vt:lpstr>Spatial clustering, regionalization and point pattern analysis</vt:lpstr>
      <vt:lpstr>Spatial clustering, regionalization and point pattern analysis</vt:lpstr>
      <vt:lpstr>Spatial clustering, regionalization and point pattern analysis</vt:lpstr>
      <vt:lpstr>Spatial clustering, regionalization and point pattern analysis</vt:lpstr>
      <vt:lpstr>Geovisualization</vt:lpstr>
      <vt:lpstr>Geovisualization</vt:lpstr>
      <vt:lpstr>Interesting work </vt:lpstr>
      <vt:lpstr>Accommodating spatial associations in DRNN for space–time analysis.</vt:lpstr>
      <vt:lpstr>Accommodating spatial associations in DRNN for space–time analysis.</vt:lpstr>
      <vt:lpstr>Revealing the physics of movement: Comparing the similarity of movement characteristics of different types of moving objects</vt:lpstr>
      <vt:lpstr>Revealing the physics of movement: Comparing the similarity of movement characteristics of different types of moving objects</vt:lpstr>
      <vt:lpstr>On path anomaly detection in a large transportation network</vt:lpstr>
      <vt:lpstr>On path anomaly detection in a large transportation network</vt:lpstr>
      <vt:lpstr>Predicting air pollution using fuzzy genetic linear membership kriging in GIS.</vt:lpstr>
      <vt:lpstr>Predicting air pollution using fuzzy genetic linear membership kriging in GIS.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data mining and geographic knowledge discovery</dc:title>
  <dc:creator>Manjunath Shivashankarappa</dc:creator>
  <cp:lastModifiedBy>Manjunath Shivashankarappa</cp:lastModifiedBy>
  <cp:revision>55</cp:revision>
  <dcterms:created xsi:type="dcterms:W3CDTF">2018-05-17T20:45:27Z</dcterms:created>
  <dcterms:modified xsi:type="dcterms:W3CDTF">2018-05-18T22:20:18Z</dcterms:modified>
</cp:coreProperties>
</file>