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1229975"/>
            <a:ext cx="8520600" cy="10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/>
              <a:t>HadoopViz: A MapReduce Framework for Extensible Visualization of Big Spatial Data</a:t>
            </a:r>
            <a:endParaRPr sz="3000"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Author: Ahmed Eldawy, Mohamed F. Mokbel, Christopher Jonathan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Presented by Yuanlai Liu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Related Work</a:t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Big </a:t>
            </a:r>
            <a:r>
              <a:rPr lang="zh-CN" sz="2400"/>
              <a:t>Spatial Data Visualization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HadoopViz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Generates giga-pixel images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Extensible to new visualization types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Support Single-level and Multilevel Visualization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Single-Level Visualization</a:t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903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Three phase approach: </a:t>
            </a:r>
            <a:r>
              <a:rPr i="1" lang="zh-CN" sz="2400"/>
              <a:t>partition-plot-merge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the </a:t>
            </a:r>
            <a:r>
              <a:rPr b="1" i="1" lang="zh-CN" sz="2400"/>
              <a:t>partitioning</a:t>
            </a:r>
            <a:r>
              <a:rPr lang="zh-CN" sz="2400"/>
              <a:t> phase splits the input into m partitions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the </a:t>
            </a:r>
            <a:r>
              <a:rPr b="1" i="1" lang="zh-CN" sz="2400"/>
              <a:t>plotting</a:t>
            </a:r>
            <a:r>
              <a:rPr lang="zh-CN" sz="2400"/>
              <a:t> phase plots a partial image for each partition</a:t>
            </a:r>
            <a:endParaRPr sz="2400"/>
          </a:p>
          <a:p>
            <a: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the </a:t>
            </a:r>
            <a:r>
              <a:rPr b="1" i="1" lang="zh-CN" sz="2400"/>
              <a:t>merging</a:t>
            </a:r>
            <a:r>
              <a:rPr lang="zh-CN" sz="2400"/>
              <a:t> phase combines the partial images into one final image</a:t>
            </a:r>
            <a:endParaRPr sz="2400"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625" y="2935150"/>
            <a:ext cx="6446450" cy="22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Single-Level Visualization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T</a:t>
            </a:r>
            <a:r>
              <a:rPr lang="zh-CN" sz="2400"/>
              <a:t>wo algorithms that use this three phase approach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Default-Hadoop Partitioning</a:t>
            </a:r>
            <a:endParaRPr sz="2400"/>
          </a:p>
          <a:p>
            <a: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Spatial Partitioning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Single-Level Visualization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604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Default-Hadoop partitioning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partitioning</a:t>
            </a:r>
            <a:r>
              <a:rPr lang="zh-CN" sz="2400"/>
              <a:t>: default HDFS 128MB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plotting</a:t>
            </a:r>
            <a:r>
              <a:rPr lang="zh-CN" sz="2400"/>
              <a:t>: each mapper generates a partial image C</a:t>
            </a:r>
            <a:r>
              <a:rPr lang="zh-CN" sz="2400"/>
              <a:t>i</a:t>
            </a:r>
            <a:r>
              <a:rPr lang="zh-CN" sz="2400"/>
              <a:t> for each partition P</a:t>
            </a:r>
            <a:r>
              <a:rPr lang="zh-CN" sz="2400"/>
              <a:t>i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merging</a:t>
            </a:r>
            <a:r>
              <a:rPr lang="zh-CN" sz="2400"/>
              <a:t>: merge all intermediate matrices Ci, in parallel, into one final matrix Cf and writes it as an output image</a:t>
            </a:r>
            <a:endParaRPr sz="2400"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025" y="1041400"/>
            <a:ext cx="259080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Single-Level Visualization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58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Spatial Partitioning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partitioning</a:t>
            </a:r>
            <a:r>
              <a:rPr lang="zh-CN" sz="2400"/>
              <a:t>: spatial partitioning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plotting</a:t>
            </a:r>
            <a:r>
              <a:rPr lang="zh-CN" sz="2400"/>
              <a:t>: each reducer generate one partial image Ci</a:t>
            </a:r>
            <a:endParaRPr sz="2400"/>
          </a:p>
          <a:p>
            <a: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merging</a:t>
            </a:r>
            <a:r>
              <a:rPr lang="zh-CN" sz="2400"/>
              <a:t>: merges the intermediate matrices Ci into one big matrix by stitching them together</a:t>
            </a:r>
            <a:endParaRPr sz="2400"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2225" y="1397275"/>
            <a:ext cx="2689500" cy="2926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Single-Level Visualization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Default-Hadoop Partitioning </a:t>
            </a:r>
            <a:r>
              <a:rPr i="1" lang="zh-CN" sz="2400"/>
              <a:t>VS</a:t>
            </a:r>
            <a:r>
              <a:rPr lang="zh-CN" sz="2400"/>
              <a:t> Spatial Partitioning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6838" y="1727100"/>
            <a:ext cx="587032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Single-Level Visualization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9052800" cy="39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Default-Hadoop Partitioning </a:t>
            </a:r>
            <a:r>
              <a:rPr b="1" i="1" lang="zh-CN" sz="2400"/>
              <a:t>VS</a:t>
            </a:r>
            <a:r>
              <a:rPr lang="zh-CN" sz="2400"/>
              <a:t> Spatial Partitioning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need smooth image -&gt; Spatial Partitioning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tradeoff between the partitioning and merging phases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Default-Hadoop Partitioning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zero-overhead partitioning phase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expensive overlay merging phase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Spatial Partitioning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pays an overhead in spatial partitioning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more efficient stitching technique in merging phase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Single-Level Visualization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Default-Hadoop Partitioning </a:t>
            </a:r>
            <a:r>
              <a:rPr i="1" lang="zh-CN" sz="2400"/>
              <a:t>VS</a:t>
            </a:r>
            <a:r>
              <a:rPr lang="zh-CN" sz="2400"/>
              <a:t> Spatial Partitioning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913" y="1817000"/>
            <a:ext cx="5384173" cy="32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Multilevel Visualization</a:t>
            </a:r>
            <a:endParaRPr/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89700" y="1152475"/>
            <a:ext cx="466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partition-plot-merge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Goal: </a:t>
            </a:r>
            <a:r>
              <a:rPr lang="zh-CN"/>
              <a:t>G</a:t>
            </a:r>
            <a:r>
              <a:rPr lang="zh-CN"/>
              <a:t>enerate gigapixel multilevel images where users can zoom in/out to see more/less details in the generated image.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e.g. If z=10: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pixels at level 10 = 4</a:t>
            </a:r>
            <a:r>
              <a:rPr baseline="30000" lang="zh-CN"/>
              <a:t>10</a:t>
            </a:r>
            <a:r>
              <a:rPr lang="zh-CN"/>
              <a:t>*(256*256)/2</a:t>
            </a:r>
            <a:r>
              <a:rPr baseline="30000" lang="zh-CN"/>
              <a:t>30</a:t>
            </a:r>
            <a:r>
              <a:rPr lang="zh-CN"/>
              <a:t>=64GB</a:t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95950"/>
            <a:ext cx="4572000" cy="37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Multilevel Visualization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Two algorithms that use this three phase approach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Default-Hadoop Partitioning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Coarse-grained Pyramid Partitioning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Outline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Introduction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Related Work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Single-Level Visualization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Multilevel Visualization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Visualization Abstraction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Case Study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Experiments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Multilevel Visualization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800900" y="1166450"/>
            <a:ext cx="604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Default-Hadoop Partitioning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partitioning</a:t>
            </a:r>
            <a:r>
              <a:rPr lang="zh-CN" sz="2400"/>
              <a:t>: default HDFS 128MB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plotting</a:t>
            </a:r>
            <a:r>
              <a:rPr lang="zh-CN" sz="2400"/>
              <a:t>:  Mapper plots each record in the assigned partition Pi to all overlapping tiles in the pyramid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merging</a:t>
            </a:r>
            <a:r>
              <a:rPr lang="zh-CN" sz="2400"/>
              <a:t>: Reducer merge partial pyramids into a final pyramid</a:t>
            </a:r>
            <a:endParaRPr sz="2400"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1425" y="2439951"/>
            <a:ext cx="2352550" cy="255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2000" cy="37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Multilevel Visualization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09525" y="1152475"/>
            <a:ext cx="594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Coarse-grained Pyramid Partitioning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partitioning</a:t>
            </a:r>
            <a:r>
              <a:rPr lang="zh-CN" sz="2400"/>
              <a:t>: Mapper assigns </a:t>
            </a:r>
            <a:br>
              <a:rPr lang="zh-CN" sz="2400"/>
            </a:br>
            <a:r>
              <a:rPr lang="zh-CN" sz="2400"/>
              <a:t>each record p to select tiles, reduces overhead using </a:t>
            </a:r>
            <a:r>
              <a:rPr b="1" i="1" lang="zh-CN" sz="2400"/>
              <a:t>k</a:t>
            </a:r>
            <a:r>
              <a:rPr lang="zh-CN" sz="2400"/>
              <a:t> </a:t>
            </a:r>
            <a:br>
              <a:rPr lang="zh-CN" sz="2400"/>
            </a:br>
            <a:r>
              <a:rPr lang="zh-CN" sz="2400"/>
              <a:t>(create partitions for tiles only in levels that are multiples of k)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plotting</a:t>
            </a:r>
            <a:r>
              <a:rPr lang="zh-CN" sz="2400"/>
              <a:t>: Plot an image for each tile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merging</a:t>
            </a:r>
            <a:r>
              <a:rPr lang="zh-CN" sz="2400"/>
              <a:t>: Do nothing</a:t>
            </a:r>
            <a:br>
              <a:rPr lang="zh-CN" sz="2400"/>
            </a:br>
            <a:endParaRPr sz="2400"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200" y="827175"/>
            <a:ext cx="3217800" cy="29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Multilevel Visualization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152475"/>
            <a:ext cx="875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Default-Hadoop Partitioning </a:t>
            </a:r>
            <a:r>
              <a:rPr i="1" lang="zh-CN" sz="2400"/>
              <a:t>VS</a:t>
            </a:r>
            <a:r>
              <a:rPr lang="zh-CN" sz="2400"/>
              <a:t> Coarse-grained Pyramid Partitioning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Default-Hadoop Partitioning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avoids the overhead of partitioning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small pyramid size -&gt; minimal plot &amp; merge overhead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generate the top levels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Coarse-grained Pyramid Partitioning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lowever plot and no merge overhead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generate the remaining deeper levels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Multilevel Visualization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Default-Hadoop Partitioning </a:t>
            </a:r>
            <a:r>
              <a:rPr i="1" lang="zh-CN" sz="2400"/>
              <a:t>VS</a:t>
            </a:r>
            <a:r>
              <a:rPr lang="zh-CN" sz="2400"/>
              <a:t> Coarse-grained Pyramid Partitioning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675" y="1761075"/>
            <a:ext cx="5332273" cy="330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Visualization Abstraction</a:t>
            </a:r>
            <a:endParaRPr/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HadoopViz is an extensible framework that supports a wide range of visualization for various image types.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User needs to define five abstract functions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smooth</a:t>
            </a:r>
            <a:endParaRPr b="1" i="1"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create-canvas</a:t>
            </a:r>
            <a:endParaRPr b="1" i="1"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plot</a:t>
            </a:r>
            <a:endParaRPr b="1" i="1"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merge</a:t>
            </a:r>
            <a:endParaRPr b="1" i="1" sz="2400"/>
          </a:p>
          <a:p>
            <a: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zh-CN" sz="2400"/>
              <a:t>write</a:t>
            </a:r>
            <a:endParaRPr b="1" i="1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Visualization Abstraction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Overview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600" y="1705175"/>
            <a:ext cx="6206799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Visualization Abstraction</a:t>
            </a:r>
            <a:br>
              <a:rPr lang="zh-CN"/>
            </a:br>
            <a:endParaRPr/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The </a:t>
            </a:r>
            <a:r>
              <a:rPr b="1" lang="zh-CN" sz="2400"/>
              <a:t>Smooth</a:t>
            </a:r>
            <a:r>
              <a:rPr lang="zh-CN" sz="2400"/>
              <a:t> abstract function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optional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HadoopViz tests for the existence of this function to decide whether to go for spatial or default partitioning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e.g. </a:t>
            </a:r>
            <a:endParaRPr sz="2400"/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025" y="3000675"/>
            <a:ext cx="5328624" cy="20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Visualization Abstraction</a:t>
            </a:r>
            <a:br>
              <a:rPr lang="zh-CN"/>
            </a:br>
            <a:br>
              <a:rPr lang="zh-CN"/>
            </a:br>
            <a:br>
              <a:rPr lang="zh-CN"/>
            </a:br>
            <a:endParaRPr/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The </a:t>
            </a:r>
            <a:r>
              <a:rPr b="1" lang="zh-CN" sz="2400"/>
              <a:t>Create-Canvas</a:t>
            </a:r>
            <a:r>
              <a:rPr lang="zh-CN" sz="2400"/>
              <a:t> abstract function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creates and initializes an in-memory data structure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will be used to create the requested image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is used in both the </a:t>
            </a:r>
            <a:r>
              <a:rPr b="1" i="1" lang="zh-CN" sz="2400"/>
              <a:t>plotting</a:t>
            </a:r>
            <a:r>
              <a:rPr lang="zh-CN" sz="2400"/>
              <a:t> and </a:t>
            </a:r>
            <a:r>
              <a:rPr b="1" i="1" lang="zh-CN" sz="2400"/>
              <a:t>merging</a:t>
            </a:r>
            <a:r>
              <a:rPr lang="zh-CN" sz="2400"/>
              <a:t> phases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The </a:t>
            </a:r>
            <a:r>
              <a:rPr b="1" lang="zh-CN" sz="2400"/>
              <a:t>Plot</a:t>
            </a:r>
            <a:r>
              <a:rPr lang="zh-CN" sz="2400"/>
              <a:t> abstract function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the </a:t>
            </a:r>
            <a:r>
              <a:rPr b="1" i="1" lang="zh-CN" sz="2400"/>
              <a:t>plotting</a:t>
            </a:r>
            <a:r>
              <a:rPr lang="zh-CN" sz="2400"/>
              <a:t> phase calls this function for each record in the partition to draw the partial images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can </a:t>
            </a:r>
            <a:r>
              <a:rPr lang="zh-CN" sz="2400"/>
              <a:t>call any third party visualization package</a:t>
            </a:r>
            <a:r>
              <a:rPr lang="zh-CN" sz="2400"/>
              <a:t>, e.g. </a:t>
            </a:r>
            <a:r>
              <a:rPr i="1" lang="zh-CN" sz="2400"/>
              <a:t>VisIt</a:t>
            </a:r>
            <a:r>
              <a:rPr lang="zh-CN" sz="2400"/>
              <a:t> and </a:t>
            </a:r>
            <a:r>
              <a:rPr i="1" lang="zh-CN" sz="2400"/>
              <a:t>ImageMagick</a:t>
            </a:r>
            <a:endParaRPr i="1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Visualization Abstraction</a:t>
            </a:r>
            <a:br>
              <a:rPr lang="zh-CN"/>
            </a:br>
            <a:br>
              <a:rPr lang="zh-CN"/>
            </a:br>
            <a:br>
              <a:rPr lang="zh-CN"/>
            </a:b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The </a:t>
            </a:r>
            <a:r>
              <a:rPr b="1" lang="zh-CN" sz="2400"/>
              <a:t>Merge</a:t>
            </a:r>
            <a:r>
              <a:rPr lang="zh-CN" sz="2400"/>
              <a:t> abstract function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The </a:t>
            </a:r>
            <a:r>
              <a:rPr b="1" i="1" lang="zh-CN" sz="2400"/>
              <a:t>merging</a:t>
            </a:r>
            <a:r>
              <a:rPr lang="zh-CN" sz="2400"/>
              <a:t> phase calls this function successively on a set of layers to merge them into one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The </a:t>
            </a:r>
            <a:r>
              <a:rPr b="1" i="1" lang="zh-CN" sz="2400"/>
              <a:t>Write</a:t>
            </a:r>
            <a:r>
              <a:rPr lang="zh-CN" sz="2400"/>
              <a:t> abstract function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writes the final canvas to the output in a standard image format (e.g., PNG or SVG)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Case Studies</a:t>
            </a:r>
            <a:endParaRPr/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Six case studies</a:t>
            </a:r>
            <a:endParaRPr sz="24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CN" sz="1800"/>
              <a:t>case studies I and II: non-aggregate visualization, w/ &amp; w/o smoothing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CN" sz="1800"/>
              <a:t>case studies III and IV: aggregate-based visualization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CN" sz="1800"/>
              <a:t>case study V: generating a vector image with a smoothing function</a:t>
            </a:r>
            <a:endParaRPr sz="1800"/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CN" sz="1800"/>
              <a:t>case study VI: reuse and scale out an existing package(ImageMagick)</a:t>
            </a:r>
            <a:endParaRPr sz="1800"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48945"/>
            <a:ext cx="9143999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Introduction</a:t>
            </a:r>
            <a:endParaRPr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A</a:t>
            </a:r>
            <a:r>
              <a:rPr lang="zh-CN" sz="2400"/>
              <a:t>n explosion in the amounts of spatial data</a:t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300" y="1891700"/>
            <a:ext cx="4323698" cy="27610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489200" y="1760925"/>
            <a:ext cx="49758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CN" sz="1800">
                <a:solidFill>
                  <a:schemeClr val="dk2"/>
                </a:solidFill>
              </a:rPr>
              <a:t>Space telescopes: 150GB weekly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489200" y="2743088"/>
            <a:ext cx="49758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CN" sz="1800">
                <a:solidFill>
                  <a:schemeClr val="dk2"/>
                </a:solidFill>
              </a:rPr>
              <a:t>NASA satellite images: 25GB daily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489200" y="2250225"/>
            <a:ext cx="49758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CN" sz="1800">
                <a:solidFill>
                  <a:schemeClr val="dk2"/>
                </a:solidFill>
              </a:rPr>
              <a:t>Medical devices: 50 PB yearly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489200" y="3232400"/>
            <a:ext cx="49758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CN" sz="1800">
                <a:solidFill>
                  <a:schemeClr val="dk2"/>
                </a:solidFill>
              </a:rPr>
              <a:t>Geotagged tweets: 10 Million daily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Experiements</a:t>
            </a:r>
            <a:endParaRPr/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Deployed on an Amazon EC2 cluster of 20 nodes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Intel(R) Xeon E5472 processor with 4 cores @3 GHz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8GB of memory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250GB hard disk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Baseline is a single machine with 1TB RAM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Real datasets: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OpenStreetMap(OSM): Up-to 1.7 billion points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NASA: 14 billion points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Measure the end-to-end time for generating the image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Experiements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Single-Level Visualization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11980"/>
            <a:ext cx="9143998" cy="237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Experiements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Multilevel Visualization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63" y="1670175"/>
            <a:ext cx="7648474" cy="34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Experiements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Multilevel Visualization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27396"/>
            <a:ext cx="9143998" cy="2258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2931750" y="2285400"/>
            <a:ext cx="328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Thanks &amp; Question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Experiements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Single-Level Visualization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888" y="1727100"/>
            <a:ext cx="700622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Experiements</a:t>
            </a:r>
            <a:endParaRPr/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Single-Level Visualization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500" y="1639625"/>
            <a:ext cx="6375001" cy="35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Experiements</a:t>
            </a:r>
            <a:endParaRPr/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Multilevel Visualization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962" y="1683349"/>
            <a:ext cx="6010074" cy="3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2931750" y="2285400"/>
            <a:ext cx="328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Thanks &amp; Question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Introduction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The need to visualize big spatial data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Provides a bird’s-eye data view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Allows users to quickly spot interesting patterns</a:t>
            </a:r>
            <a:endParaRPr sz="2400"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25" y="1683375"/>
            <a:ext cx="8520598" cy="275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Introduction</a:t>
            </a:r>
            <a:endParaRPr/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914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HadoopViz</a:t>
            </a:r>
            <a:endParaRPr sz="24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CN" sz="1800"/>
              <a:t>It applies a </a:t>
            </a:r>
            <a:r>
              <a:rPr b="1" lang="zh-CN" sz="1800"/>
              <a:t>smoothing</a:t>
            </a:r>
            <a:r>
              <a:rPr lang="zh-CN" sz="1800"/>
              <a:t> technique that can fuse nearby records together. </a:t>
            </a:r>
            <a:br>
              <a:rPr lang="zh-CN" sz="1800"/>
            </a:br>
            <a:r>
              <a:rPr lang="zh-CN" sz="1800"/>
              <a:t>e.g. figure 1(b) where missing values are smoothed out.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CN" sz="1800"/>
              <a:t>It employs </a:t>
            </a:r>
            <a:r>
              <a:rPr b="1" lang="zh-CN" sz="1800"/>
              <a:t>partition-plot-merge</a:t>
            </a:r>
            <a:r>
              <a:rPr lang="zh-CN" sz="1800"/>
              <a:t> approach to scale up to giga-pixel images.</a:t>
            </a:r>
            <a:br>
              <a:rPr lang="zh-CN" sz="1800"/>
            </a:br>
            <a:r>
              <a:rPr lang="zh-CN" sz="1800"/>
              <a:t>e.g. it takes only 90 seconds to visualize the image in Figure 1(b)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CN" sz="1800"/>
              <a:t>It proposes a novel visualization </a:t>
            </a:r>
            <a:r>
              <a:rPr b="1" lang="zh-CN" sz="1800"/>
              <a:t>abstraction</a:t>
            </a:r>
            <a:r>
              <a:rPr lang="zh-CN" sz="1800"/>
              <a:t> to support dozens of </a:t>
            </a:r>
            <a:br>
              <a:rPr lang="zh-CN" sz="1800"/>
            </a:br>
            <a:r>
              <a:rPr lang="zh-CN" sz="1800"/>
              <a:t>image types</a:t>
            </a:r>
            <a:br>
              <a:rPr lang="zh-CN" sz="1800"/>
            </a:br>
            <a:r>
              <a:rPr lang="zh-CN" sz="1800"/>
              <a:t>e.g. scatter plot, road networks, or brain neurons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Introduction</a:t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HadoopViz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887" y="1579400"/>
            <a:ext cx="566022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Related Work</a:t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2773775"/>
            <a:ext cx="8520600" cy="20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Big Spatial Data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Specific problems (range query, spatial join, kNN join)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Building systems(Hadoop-GIS, SciDB, SpatialHadoop)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none of these systems provide </a:t>
            </a:r>
            <a:r>
              <a:rPr b="1" i="1" lang="zh-CN" sz="2400"/>
              <a:t>efficient visualization</a:t>
            </a:r>
            <a:r>
              <a:rPr lang="zh-CN" sz="2400"/>
              <a:t> techniques for big spatial data</a:t>
            </a:r>
            <a:endParaRPr sz="2400"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445025"/>
            <a:ext cx="8520600" cy="20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Big Data Visualization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Ermac, M4, Bin-summarise-smooth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None of these techniques apply for </a:t>
            </a:r>
            <a:r>
              <a:rPr b="1" i="1" lang="zh-CN" sz="2400"/>
              <a:t>spatial</a:t>
            </a:r>
            <a:r>
              <a:rPr lang="zh-CN" sz="2400"/>
              <a:t> data visualization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Related Work</a:t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3200400"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CN">
                <a:solidFill>
                  <a:srgbClr val="000000"/>
                </a:solidFill>
              </a:rPr>
              <a:t>SpatialHadoop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8900" y="1578050"/>
            <a:ext cx="5815949" cy="32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Related Work</a:t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66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/>
              <a:t>Spatial Data Visualization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Single machine solutions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focus on how the generated image should look like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Not scalable to big data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 sz="2400"/>
              <a:t>Distributed solutions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EarthDB and 3D visualization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SHAHED relies on a heavy preprocessing phase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zh-CN" sz="2400"/>
              <a:t>No giga-pixel images, No extensibility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