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56"/>
  </p:notesMasterIdLst>
  <p:handoutMasterIdLst>
    <p:handoutMasterId r:id="rId57"/>
  </p:handoutMasterIdLst>
  <p:sldIdLst>
    <p:sldId id="256" r:id="rId2"/>
    <p:sldId id="258" r:id="rId3"/>
    <p:sldId id="309" r:id="rId4"/>
    <p:sldId id="259" r:id="rId5"/>
    <p:sldId id="260" r:id="rId6"/>
    <p:sldId id="262" r:id="rId7"/>
    <p:sldId id="263" r:id="rId8"/>
    <p:sldId id="280" r:id="rId9"/>
    <p:sldId id="273" r:id="rId10"/>
    <p:sldId id="316" r:id="rId11"/>
    <p:sldId id="274" r:id="rId12"/>
    <p:sldId id="275" r:id="rId13"/>
    <p:sldId id="347" r:id="rId14"/>
    <p:sldId id="323" r:id="rId15"/>
    <p:sldId id="346" r:id="rId16"/>
    <p:sldId id="324" r:id="rId17"/>
    <p:sldId id="325" r:id="rId18"/>
    <p:sldId id="326" r:id="rId19"/>
    <p:sldId id="327" r:id="rId20"/>
    <p:sldId id="352" r:id="rId21"/>
    <p:sldId id="335" r:id="rId22"/>
    <p:sldId id="284" r:id="rId23"/>
    <p:sldId id="353" r:id="rId24"/>
    <p:sldId id="355" r:id="rId25"/>
    <p:sldId id="337" r:id="rId26"/>
    <p:sldId id="338" r:id="rId27"/>
    <p:sldId id="281" r:id="rId28"/>
    <p:sldId id="318" r:id="rId29"/>
    <p:sldId id="328" r:id="rId30"/>
    <p:sldId id="348" r:id="rId31"/>
    <p:sldId id="329" r:id="rId32"/>
    <p:sldId id="330" r:id="rId33"/>
    <p:sldId id="331" r:id="rId34"/>
    <p:sldId id="333" r:id="rId35"/>
    <p:sldId id="334" r:id="rId36"/>
    <p:sldId id="282" r:id="rId37"/>
    <p:sldId id="339" r:id="rId38"/>
    <p:sldId id="340" r:id="rId39"/>
    <p:sldId id="358" r:id="rId40"/>
    <p:sldId id="360" r:id="rId41"/>
    <p:sldId id="361" r:id="rId42"/>
    <p:sldId id="359" r:id="rId43"/>
    <p:sldId id="362" r:id="rId44"/>
    <p:sldId id="341" r:id="rId45"/>
    <p:sldId id="356" r:id="rId46"/>
    <p:sldId id="343" r:id="rId47"/>
    <p:sldId id="344" r:id="rId48"/>
    <p:sldId id="365" r:id="rId49"/>
    <p:sldId id="357" r:id="rId50"/>
    <p:sldId id="366" r:id="rId51"/>
    <p:sldId id="367" r:id="rId52"/>
    <p:sldId id="368" r:id="rId53"/>
    <p:sldId id="364" r:id="rId54"/>
    <p:sldId id="345" r:id="rId5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oitadmin" initials="o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hiddenSlides="1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32FF"/>
    <a:srgbClr val="AB7942"/>
    <a:srgbClr val="7A0019"/>
    <a:srgbClr val="00FA00"/>
    <a:srgbClr val="FFD653"/>
    <a:srgbClr val="FFD13F"/>
    <a:srgbClr val="FFD3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240" autoAdjust="0"/>
    <p:restoredTop sz="94290" autoAdjust="0"/>
  </p:normalViewPr>
  <p:slideViewPr>
    <p:cSldViewPr snapToGrid="0" snapToObjects="1">
      <p:cViewPr varScale="1">
        <p:scale>
          <a:sx n="79" d="100"/>
          <a:sy n="79" d="100"/>
        </p:scale>
        <p:origin x="881" y="29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807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712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handoutMaster" Target="handoutMasters/handoutMaster1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07D57F-2DB8-40ED-BE38-87EB6BDD50AA}" type="datetimeFigureOut">
              <a:rPr lang="en-US" smtClean="0"/>
              <a:t>4/22/2018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5FE950-060C-402F-84B9-0562160E38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63093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3B2534-0E64-46B6-8389-E25546A31977}" type="datetimeFigureOut">
              <a:rPr lang="en-US" smtClean="0"/>
              <a:pPr/>
              <a:t>4/22/2018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94F16A-795E-420D-991E-DFBF0B28CC7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40560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94F16A-795E-420D-991E-DFBF0B28CC7B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1438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94F16A-795E-420D-991E-DFBF0B28CC7B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4043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94F16A-795E-420D-991E-DFBF0B28CC7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0461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94F16A-795E-420D-991E-DFBF0B28CC7B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5958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94F16A-795E-420D-991E-DFBF0B28CC7B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81386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94F16A-795E-420D-991E-DFBF0B28CC7B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45553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94F16A-795E-420D-991E-DFBF0B28CC7B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48603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94F16A-795E-420D-991E-DFBF0B28CC7B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61306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94F16A-795E-420D-991E-DFBF0B28CC7B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05752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94F16A-795E-420D-991E-DFBF0B28CC7B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71306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94F16A-795E-420D-991E-DFBF0B28CC7B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0336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94F16A-795E-420D-991E-DFBF0B28CC7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40775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94F16A-795E-420D-991E-DFBF0B28CC7B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59136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94F16A-795E-420D-991E-DFBF0B28CC7B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10908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94F16A-795E-420D-991E-DFBF0B28CC7B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70369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94F16A-795E-420D-991E-DFBF0B28CC7B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49598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94F16A-795E-420D-991E-DFBF0B28CC7B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93984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94F16A-795E-420D-991E-DFBF0B28CC7B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19868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94F16A-795E-420D-991E-DFBF0B28CC7B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43859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94F16A-795E-420D-991E-DFBF0B28CC7B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08250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94F16A-795E-420D-991E-DFBF0B28CC7B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13151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94F16A-795E-420D-991E-DFBF0B28CC7B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9536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94F16A-795E-420D-991E-DFBF0B28CC7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32856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94F16A-795E-420D-991E-DFBF0B28CC7B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43440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94F16A-795E-420D-991E-DFBF0B28CC7B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60492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94F16A-795E-420D-991E-DFBF0B28CC7B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33154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94F16A-795E-420D-991E-DFBF0B28CC7B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55136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94F16A-795E-420D-991E-DFBF0B28CC7B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81449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94F16A-795E-420D-991E-DFBF0B28CC7B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46028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94F16A-795E-420D-991E-DFBF0B28CC7B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31306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94F16A-795E-420D-991E-DFBF0B28CC7B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88019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94F16A-795E-420D-991E-DFBF0B28CC7B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81722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94F16A-795E-420D-991E-DFBF0B28CC7B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7765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94F16A-795E-420D-991E-DFBF0B28CC7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40775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94F16A-795E-420D-991E-DFBF0B28CC7B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94958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94F16A-795E-420D-991E-DFBF0B28CC7B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618015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94F16A-795E-420D-991E-DFBF0B28CC7B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378977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94F16A-795E-420D-991E-DFBF0B28CC7B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227234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94F16A-795E-420D-991E-DFBF0B28CC7B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569547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94F16A-795E-420D-991E-DFBF0B28CC7B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303974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94F16A-795E-420D-991E-DFBF0B28CC7B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419086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94F16A-795E-420D-991E-DFBF0B28CC7B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38939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94F16A-795E-420D-991E-DFBF0B28CC7B}" type="slidenum">
              <a:rPr lang="en-US" smtClean="0"/>
              <a:pPr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103649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94F16A-795E-420D-991E-DFBF0B28CC7B}" type="slidenum">
              <a:rPr lang="en-US" smtClean="0"/>
              <a:pPr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1477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94F16A-795E-420D-991E-DFBF0B28CC7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407756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94F16A-795E-420D-991E-DFBF0B28CC7B}" type="slidenum">
              <a:rPr lang="en-US" smtClean="0"/>
              <a:pPr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781770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94F16A-795E-420D-991E-DFBF0B28CC7B}" type="slidenum">
              <a:rPr lang="en-US" smtClean="0"/>
              <a:pPr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030416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94F16A-795E-420D-991E-DFBF0B28CC7B}" type="slidenum">
              <a:rPr lang="en-US" smtClean="0"/>
              <a:pPr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866881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94F16A-795E-420D-991E-DFBF0B28CC7B}" type="slidenum">
              <a:rPr lang="en-US" smtClean="0"/>
              <a:pPr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759275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94F16A-795E-420D-991E-DFBF0B28CC7B}" type="slidenum">
              <a:rPr lang="en-US" smtClean="0"/>
              <a:pPr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9984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94F16A-795E-420D-991E-DFBF0B28CC7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3041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94F16A-795E-420D-991E-DFBF0B28CC7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3983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94F16A-795E-420D-991E-DFBF0B28CC7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5408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94F16A-795E-420D-991E-DFBF0B28CC7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5931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5" name="Picture 7" descr="UofM-2_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6050" y="139700"/>
            <a:ext cx="8850313" cy="6578600"/>
          </a:xfrm>
          <a:prstGeom prst="rect">
            <a:avLst/>
          </a:prstGeom>
          <a:noFill/>
        </p:spPr>
      </p:pic>
      <p:sp>
        <p:nvSpPr>
          <p:cNvPr id="717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1981200"/>
            <a:ext cx="7772400" cy="1143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581400"/>
            <a:ext cx="6400800" cy="609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304800"/>
            <a:ext cx="2152650" cy="5334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304800"/>
            <a:ext cx="6305550" cy="5334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752600"/>
            <a:ext cx="42291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752600"/>
            <a:ext cx="42291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6" name="Picture 12" descr="UofM-2_M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146050" y="136525"/>
            <a:ext cx="8850313" cy="6584950"/>
          </a:xfrm>
          <a:prstGeom prst="rect">
            <a:avLst/>
          </a:prstGeom>
          <a:noFill/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304800"/>
            <a:ext cx="861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752600"/>
            <a:ext cx="8610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7A0019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7A0019"/>
          </a:solidFill>
          <a:latin typeface="Arial" pitchFamily="-104" charset="0"/>
          <a:ea typeface="ＭＳ Ｐゴシック" pitchFamily="-104" charset="-128"/>
          <a:cs typeface="ＭＳ Ｐゴシック" pitchFamily="-104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7A0019"/>
          </a:solidFill>
          <a:latin typeface="Arial" pitchFamily="-104" charset="0"/>
          <a:ea typeface="ＭＳ Ｐゴシック" pitchFamily="-104" charset="-128"/>
          <a:cs typeface="ＭＳ Ｐゴシック" pitchFamily="-104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7A0019"/>
          </a:solidFill>
          <a:latin typeface="Arial" pitchFamily="-104" charset="0"/>
          <a:ea typeface="ＭＳ Ｐゴシック" pitchFamily="-104" charset="-128"/>
          <a:cs typeface="ＭＳ Ｐゴシック" pitchFamily="-104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7A0019"/>
          </a:solidFill>
          <a:latin typeface="Arial" pitchFamily="-104" charset="0"/>
          <a:ea typeface="ＭＳ Ｐゴシック" pitchFamily="-104" charset="-128"/>
          <a:cs typeface="ＭＳ Ｐゴシック" pitchFamily="-104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7A0019"/>
          </a:solidFill>
          <a:latin typeface="Arial" pitchFamily="-104" charset="0"/>
          <a:ea typeface="ＭＳ Ｐゴシック" pitchFamily="-104" charset="-128"/>
          <a:cs typeface="ＭＳ Ｐゴシック" pitchFamily="-104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7A0019"/>
          </a:solidFill>
          <a:latin typeface="Arial" pitchFamily="-104" charset="0"/>
          <a:ea typeface="ＭＳ Ｐゴシック" pitchFamily="-104" charset="-128"/>
          <a:cs typeface="ＭＳ Ｐゴシック" pitchFamily="-104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7A0019"/>
          </a:solidFill>
          <a:latin typeface="Arial" pitchFamily="-104" charset="0"/>
          <a:ea typeface="ＭＳ Ｐゴシック" pitchFamily="-104" charset="-128"/>
          <a:cs typeface="ＭＳ Ｐゴシック" pitchFamily="-104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7A0019"/>
          </a:solidFill>
          <a:latin typeface="Arial" pitchFamily="-104" charset="0"/>
          <a:ea typeface="ＭＳ Ｐゴシック" pitchFamily="-104" charset="-128"/>
          <a:cs typeface="ＭＳ Ｐゴシック" pitchFamily="-104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7A0019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7A0019"/>
        </a:buClr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7A0019"/>
        </a:buClr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7A0019"/>
        </a:buClr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7A0019"/>
        </a:buClr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7A0019"/>
        </a:buClr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7A0019"/>
        </a:buClr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7A0019"/>
        </a:buClr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7A0019"/>
        </a:buClr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emf"/><Relationship Id="rId5" Type="http://schemas.openxmlformats.org/officeDocument/2006/relationships/image" Target="../media/image20.emf"/><Relationship Id="rId4" Type="http://schemas.openxmlformats.org/officeDocument/2006/relationships/image" Target="../media/image19.e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emf"/><Relationship Id="rId3" Type="http://schemas.openxmlformats.org/officeDocument/2006/relationships/image" Target="../media/image3.png"/><Relationship Id="rId7" Type="http://schemas.openxmlformats.org/officeDocument/2006/relationships/image" Target="../media/image23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emf"/><Relationship Id="rId5" Type="http://schemas.openxmlformats.org/officeDocument/2006/relationships/image" Target="../media/image19.emf"/><Relationship Id="rId4" Type="http://schemas.openxmlformats.org/officeDocument/2006/relationships/image" Target="../media/image22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emf"/><Relationship Id="rId4" Type="http://schemas.openxmlformats.org/officeDocument/2006/relationships/image" Target="../media/image21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emf"/><Relationship Id="rId4" Type="http://schemas.openxmlformats.org/officeDocument/2006/relationships/image" Target="../media/image21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emf"/><Relationship Id="rId4" Type="http://schemas.openxmlformats.org/officeDocument/2006/relationships/image" Target="../media/image21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emf"/><Relationship Id="rId4" Type="http://schemas.openxmlformats.org/officeDocument/2006/relationships/image" Target="../media/image19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emf"/><Relationship Id="rId4" Type="http://schemas.openxmlformats.org/officeDocument/2006/relationships/image" Target="../media/image28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31.em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emf"/><Relationship Id="rId5" Type="http://schemas.openxmlformats.org/officeDocument/2006/relationships/image" Target="../media/image28.emf"/><Relationship Id="rId4" Type="http://schemas.openxmlformats.org/officeDocument/2006/relationships/image" Target="../media/image30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emf"/><Relationship Id="rId4" Type="http://schemas.openxmlformats.org/officeDocument/2006/relationships/image" Target="../media/image21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emf"/><Relationship Id="rId4" Type="http://schemas.openxmlformats.org/officeDocument/2006/relationships/image" Target="../media/image21.e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emf"/><Relationship Id="rId4" Type="http://schemas.openxmlformats.org/officeDocument/2006/relationships/image" Target="../media/image30.e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emf"/><Relationship Id="rId4" Type="http://schemas.openxmlformats.org/officeDocument/2006/relationships/image" Target="../media/image31.e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e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jpg"/><Relationship Id="rId4" Type="http://schemas.openxmlformats.org/officeDocument/2006/relationships/image" Target="../media/image10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em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em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em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emf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emf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g"/><Relationship Id="rId4" Type="http://schemas.openxmlformats.org/officeDocument/2006/relationships/image" Target="../media/image12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emf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000" dirty="0">
                <a:latin typeface="Microsoft Sans Serif"/>
                <a:cs typeface="Microsoft Sans Serif"/>
              </a:rPr>
              <a:t>Query Processing and Optimization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327402"/>
            <a:ext cx="6400800" cy="609600"/>
          </a:xfrm>
        </p:spPr>
        <p:txBody>
          <a:bodyPr/>
          <a:lstStyle/>
          <a:p>
            <a:endParaRPr lang="en-US" dirty="0">
              <a:latin typeface="Microsoft Sans Serif"/>
              <a:cs typeface="Microsoft Sans Serif"/>
            </a:endParaRPr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4196" y="5065888"/>
            <a:ext cx="1607879" cy="141110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latin typeface="Microsoft Sans Serif"/>
                <a:cs typeface="Microsoft Sans Serif"/>
              </a:rPr>
              <a:t>Simplifying Choices for Building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6817" y="1486889"/>
            <a:ext cx="8760178" cy="3886200"/>
          </a:xfrm>
        </p:spPr>
        <p:txBody>
          <a:bodyPr/>
          <a:lstStyle/>
          <a:p>
            <a:pPr>
              <a:buFont typeface="Arial"/>
              <a:buChar char="•"/>
            </a:pPr>
            <a:r>
              <a:rPr lang="en-US" sz="2000" dirty="0">
                <a:latin typeface="Microsoft Sans Serif"/>
                <a:cs typeface="Microsoft Sans Serif"/>
              </a:rPr>
              <a:t>Reusing a Geographic Information System (GIS) </a:t>
            </a:r>
          </a:p>
          <a:p>
            <a:pPr lvl="1">
              <a:buFont typeface="Arial"/>
              <a:buChar char="•"/>
            </a:pPr>
            <a:r>
              <a:rPr lang="en-US" sz="2000" dirty="0">
                <a:latin typeface="Microsoft Sans Serif"/>
                <a:cs typeface="Microsoft Sans Serif"/>
              </a:rPr>
              <a:t>GIS has rich spatial data types and operations</a:t>
            </a:r>
          </a:p>
          <a:p>
            <a:pPr lvl="1">
              <a:buFont typeface="Arial"/>
              <a:buChar char="•"/>
            </a:pPr>
            <a:r>
              <a:rPr lang="en-US" sz="2000" dirty="0">
                <a:latin typeface="Microsoft Sans Serif"/>
                <a:cs typeface="Microsoft Sans Serif"/>
              </a:rPr>
              <a:t>However may have difficulties processing large data set on disk</a:t>
            </a:r>
          </a:p>
          <a:p>
            <a:pPr>
              <a:buFont typeface="Arial"/>
              <a:buChar char="•"/>
            </a:pPr>
            <a:r>
              <a:rPr lang="en-US" sz="2000" dirty="0">
                <a:solidFill>
                  <a:srgbClr val="FF0000"/>
                </a:solidFill>
                <a:latin typeface="Microsoft Sans Serif"/>
                <a:cs typeface="Microsoft Sans Serif"/>
              </a:rPr>
              <a:t>SDBMS is used as a filter </a:t>
            </a:r>
            <a:r>
              <a:rPr lang="en-US" sz="2000" dirty="0">
                <a:latin typeface="Microsoft Sans Serif"/>
                <a:cs typeface="Microsoft Sans Serif"/>
              </a:rPr>
              <a:t>to reduces set of objects sent to a GIS</a:t>
            </a:r>
          </a:p>
          <a:p>
            <a:pPr>
              <a:buFont typeface="Arial"/>
              <a:buChar char="•"/>
            </a:pPr>
            <a:r>
              <a:rPr lang="en-US" sz="2000" dirty="0">
                <a:latin typeface="Microsoft Sans Serif"/>
                <a:cs typeface="Microsoft Sans Serif"/>
              </a:rPr>
              <a:t>This is</a:t>
            </a:r>
            <a:r>
              <a:rPr lang="en-US" sz="2000" dirty="0">
                <a:solidFill>
                  <a:srgbClr val="0432FF"/>
                </a:solidFill>
                <a:latin typeface="Microsoft Sans Serif"/>
                <a:cs typeface="Microsoft Sans Serif"/>
              </a:rPr>
              <a:t> filter-and-refine </a:t>
            </a:r>
            <a:r>
              <a:rPr lang="en-US" sz="2000" dirty="0">
                <a:latin typeface="Microsoft Sans Serif"/>
                <a:cs typeface="Microsoft Sans Serif"/>
              </a:rPr>
              <a:t>approach </a:t>
            </a:r>
          </a:p>
          <a:p>
            <a:endParaRPr lang="en-US" sz="2000" dirty="0">
              <a:latin typeface="Microsoft Sans Serif"/>
              <a:cs typeface="Microsoft Sans Serif"/>
            </a:endParaRPr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6887" y="6152445"/>
            <a:ext cx="564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17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553085" y="6433867"/>
            <a:ext cx="19788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http://</a:t>
            </a:r>
            <a:r>
              <a:rPr lang="en-US" sz="1200" dirty="0" err="1"/>
              <a:t>desktop.arcgis.com</a:t>
            </a:r>
            <a:r>
              <a:rPr lang="en-US" sz="1200" dirty="0"/>
              <a:t>/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30" y="3283451"/>
            <a:ext cx="2534997" cy="343168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660727" y="3338556"/>
            <a:ext cx="41056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Which countries are crossed by Nile River?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680620" y="4137731"/>
            <a:ext cx="301271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/>
              <a:t>Brute-force approach:</a:t>
            </a:r>
          </a:p>
          <a:p>
            <a:r>
              <a:rPr lang="en-US" sz="1500" dirty="0"/>
              <a:t>Traverse all countries in the world and identify the crossed countries. </a:t>
            </a:r>
          </a:p>
          <a:p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497830" y="4001711"/>
            <a:ext cx="3489165" cy="55399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500" dirty="0">
                <a:solidFill>
                  <a:srgbClr val="00B050"/>
                </a:solidFill>
              </a:rPr>
              <a:t>Filter:</a:t>
            </a:r>
          </a:p>
          <a:p>
            <a:r>
              <a:rPr lang="en-US" sz="1500" dirty="0"/>
              <a:t>Rule out all the countries outside Africa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497830" y="4814594"/>
            <a:ext cx="3489165" cy="7848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500" dirty="0">
                <a:solidFill>
                  <a:srgbClr val="00B050"/>
                </a:solidFill>
              </a:rPr>
              <a:t>Refine:</a:t>
            </a:r>
          </a:p>
          <a:p>
            <a:r>
              <a:rPr lang="en-US" sz="1500" dirty="0"/>
              <a:t>Traverse all countries in Africa and identify the crossed countries</a:t>
            </a:r>
          </a:p>
        </p:txBody>
      </p:sp>
      <p:cxnSp>
        <p:nvCxnSpPr>
          <p:cNvPr id="19" name="Straight Arrow Connector 18"/>
          <p:cNvCxnSpPr>
            <a:stCxn id="14" idx="2"/>
            <a:endCxn id="15" idx="0"/>
          </p:cNvCxnSpPr>
          <p:nvPr/>
        </p:nvCxnSpPr>
        <p:spPr bwMode="auto">
          <a:xfrm>
            <a:off x="7242413" y="4555709"/>
            <a:ext cx="0" cy="258885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0" name="TextBox 19"/>
          <p:cNvSpPr txBox="1"/>
          <p:nvPr/>
        </p:nvSpPr>
        <p:spPr>
          <a:xfrm>
            <a:off x="5475804" y="3676190"/>
            <a:ext cx="25810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432FF"/>
                </a:solidFill>
              </a:rPr>
              <a:t>Filter-and-refine</a:t>
            </a:r>
            <a:r>
              <a:rPr lang="en-US" sz="1600" dirty="0"/>
              <a:t> approach</a:t>
            </a:r>
          </a:p>
        </p:txBody>
      </p:sp>
    </p:spTree>
    <p:extLst>
      <p:ext uri="{BB962C8B-B14F-4D97-AF65-F5344CB8AC3E}">
        <p14:creationId xmlns:p14="http://schemas.microsoft.com/office/powerpoint/2010/main" val="1273279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4" grpId="0" animBg="1"/>
      <p:bldP spid="15" grpId="0" animBg="1"/>
      <p:bldP spid="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latin typeface="Microsoft Sans Serif"/>
                <a:cs typeface="Microsoft Sans Serif"/>
              </a:rPr>
              <a:t>Approximating Spatial Data Types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76398"/>
            <a:ext cx="8610600" cy="3886200"/>
          </a:xfrm>
        </p:spPr>
        <p:txBody>
          <a:bodyPr/>
          <a:lstStyle/>
          <a:p>
            <a:pPr>
              <a:buFont typeface="Arial"/>
              <a:buChar char="•"/>
            </a:pPr>
            <a:r>
              <a:rPr lang="en-US" sz="2000" dirty="0">
                <a:latin typeface="Microsoft Sans Serif"/>
                <a:cs typeface="Microsoft Sans Serif"/>
              </a:rPr>
              <a:t>Minimum orthogonal bounding rectangle (MOBR or MBR)</a:t>
            </a:r>
          </a:p>
          <a:p>
            <a:pPr lvl="1">
              <a:buFont typeface="Arial"/>
              <a:buChar char="•"/>
            </a:pPr>
            <a:r>
              <a:rPr lang="en-US" sz="1800" dirty="0">
                <a:latin typeface="Microsoft Sans Serif"/>
                <a:cs typeface="Microsoft Sans Serif"/>
              </a:rPr>
              <a:t>approximates line string, polygon, …</a:t>
            </a:r>
          </a:p>
          <a:p>
            <a:pPr lvl="1">
              <a:buFont typeface="Arial"/>
              <a:buChar char="•"/>
            </a:pPr>
            <a:r>
              <a:rPr lang="en-US" sz="1800" dirty="0">
                <a:latin typeface="Microsoft Sans Serif"/>
                <a:cs typeface="Microsoft Sans Serif"/>
              </a:rPr>
              <a:t>See Examples below (red rectangle are MBRs for black objects)</a:t>
            </a:r>
          </a:p>
          <a:p>
            <a:pPr>
              <a:buFont typeface="Arial"/>
              <a:buChar char="•"/>
            </a:pPr>
            <a:r>
              <a:rPr lang="en-US" sz="2000" dirty="0">
                <a:latin typeface="Microsoft Sans Serif"/>
                <a:cs typeface="Microsoft Sans Serif"/>
              </a:rPr>
              <a:t>MBRs are used by spatial indexes, e.g. R-tree</a:t>
            </a:r>
          </a:p>
          <a:p>
            <a:pPr>
              <a:buFont typeface="Arial"/>
              <a:buChar char="•"/>
            </a:pPr>
            <a:r>
              <a:rPr lang="en-US" sz="2000" dirty="0">
                <a:latin typeface="Microsoft Sans Serif"/>
                <a:cs typeface="Microsoft Sans Serif"/>
              </a:rPr>
              <a:t>Algorithms for spatial operations MBRs are simple</a:t>
            </a:r>
          </a:p>
          <a:p>
            <a:endParaRPr lang="en-US" sz="2000" dirty="0">
              <a:latin typeface="Microsoft Sans Serif"/>
              <a:cs typeface="Microsoft Sans Serif"/>
            </a:endParaRPr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6887" y="6152445"/>
            <a:ext cx="564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19</a:t>
            </a:r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1684184" y="3901241"/>
            <a:ext cx="2144865" cy="1338736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8" name="Group 15"/>
          <p:cNvGrpSpPr>
            <a:grpSpLocks/>
          </p:cNvGrpSpPr>
          <p:nvPr/>
        </p:nvGrpSpPr>
        <p:grpSpPr bwMode="auto">
          <a:xfrm>
            <a:off x="4837030" y="3874570"/>
            <a:ext cx="2329579" cy="1429524"/>
            <a:chOff x="3228" y="3228"/>
            <a:chExt cx="1164" cy="793"/>
          </a:xfrm>
        </p:grpSpPr>
        <p:sp>
          <p:nvSpPr>
            <p:cNvPr id="9" name="Rectangle 8"/>
            <p:cNvSpPr>
              <a:spLocks noChangeArrowheads="1"/>
            </p:cNvSpPr>
            <p:nvPr/>
          </p:nvSpPr>
          <p:spPr bwMode="auto">
            <a:xfrm>
              <a:off x="3240" y="3240"/>
              <a:ext cx="1152" cy="781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Freeform 14"/>
            <p:cNvSpPr>
              <a:spLocks/>
            </p:cNvSpPr>
            <p:nvPr/>
          </p:nvSpPr>
          <p:spPr bwMode="auto">
            <a:xfrm>
              <a:off x="3228" y="3228"/>
              <a:ext cx="1164" cy="780"/>
            </a:xfrm>
            <a:custGeom>
              <a:avLst/>
              <a:gdLst>
                <a:gd name="T0" fmla="*/ 288 w 1164"/>
                <a:gd name="T1" fmla="*/ 12 h 780"/>
                <a:gd name="T2" fmla="*/ 0 w 1164"/>
                <a:gd name="T3" fmla="*/ 252 h 780"/>
                <a:gd name="T4" fmla="*/ 204 w 1164"/>
                <a:gd name="T5" fmla="*/ 540 h 780"/>
                <a:gd name="T6" fmla="*/ 456 w 1164"/>
                <a:gd name="T7" fmla="*/ 312 h 780"/>
                <a:gd name="T8" fmla="*/ 396 w 1164"/>
                <a:gd name="T9" fmla="*/ 780 h 780"/>
                <a:gd name="T10" fmla="*/ 1164 w 1164"/>
                <a:gd name="T11" fmla="*/ 576 h 780"/>
                <a:gd name="T12" fmla="*/ 1020 w 1164"/>
                <a:gd name="T13" fmla="*/ 0 h 780"/>
                <a:gd name="T14" fmla="*/ 720 w 1164"/>
                <a:gd name="T15" fmla="*/ 204 h 780"/>
                <a:gd name="T16" fmla="*/ 288 w 1164"/>
                <a:gd name="T17" fmla="*/ 12 h 7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64" h="780">
                  <a:moveTo>
                    <a:pt x="288" y="12"/>
                  </a:moveTo>
                  <a:lnTo>
                    <a:pt x="0" y="252"/>
                  </a:lnTo>
                  <a:lnTo>
                    <a:pt x="204" y="540"/>
                  </a:lnTo>
                  <a:lnTo>
                    <a:pt x="456" y="312"/>
                  </a:lnTo>
                  <a:lnTo>
                    <a:pt x="396" y="780"/>
                  </a:lnTo>
                  <a:lnTo>
                    <a:pt x="1164" y="576"/>
                  </a:lnTo>
                  <a:lnTo>
                    <a:pt x="1020" y="0"/>
                  </a:lnTo>
                  <a:lnTo>
                    <a:pt x="720" y="204"/>
                  </a:lnTo>
                  <a:lnTo>
                    <a:pt x="288" y="12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1" name="Freeform 12"/>
          <p:cNvSpPr>
            <a:spLocks/>
          </p:cNvSpPr>
          <p:nvPr/>
        </p:nvSpPr>
        <p:spPr bwMode="auto">
          <a:xfrm>
            <a:off x="1684184" y="3920291"/>
            <a:ext cx="2144865" cy="1338736"/>
          </a:xfrm>
          <a:custGeom>
            <a:avLst/>
            <a:gdLst>
              <a:gd name="T0" fmla="*/ 0 w 1140"/>
              <a:gd name="T1" fmla="*/ 0 h 768"/>
              <a:gd name="T2" fmla="*/ 156 w 1140"/>
              <a:gd name="T3" fmla="*/ 384 h 768"/>
              <a:gd name="T4" fmla="*/ 468 w 1140"/>
              <a:gd name="T5" fmla="*/ 276 h 768"/>
              <a:gd name="T6" fmla="*/ 516 w 1140"/>
              <a:gd name="T7" fmla="*/ 504 h 768"/>
              <a:gd name="T8" fmla="*/ 936 w 1140"/>
              <a:gd name="T9" fmla="*/ 420 h 768"/>
              <a:gd name="T10" fmla="*/ 1140 w 1140"/>
              <a:gd name="T11" fmla="*/ 768 h 7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140" h="768">
                <a:moveTo>
                  <a:pt x="0" y="0"/>
                </a:moveTo>
                <a:lnTo>
                  <a:pt x="156" y="384"/>
                </a:lnTo>
                <a:lnTo>
                  <a:pt x="468" y="276"/>
                </a:lnTo>
                <a:lnTo>
                  <a:pt x="516" y="504"/>
                </a:lnTo>
                <a:lnTo>
                  <a:pt x="936" y="420"/>
                </a:lnTo>
                <a:lnTo>
                  <a:pt x="1140" y="768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4848460" y="3896201"/>
            <a:ext cx="2329579" cy="1406089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621506" y="5413739"/>
            <a:ext cx="23775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MOBR of a line string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774021" y="5413739"/>
            <a:ext cx="2198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MOBR </a:t>
            </a:r>
            <a:r>
              <a:rPr lang="en-US" dirty="0"/>
              <a:t>of </a:t>
            </a:r>
            <a:r>
              <a:rPr lang="en-US"/>
              <a:t>a polygon</a:t>
            </a:r>
            <a:endParaRPr lang="en-US" dirty="0"/>
          </a:p>
        </p:txBody>
      </p:sp>
      <p:cxnSp>
        <p:nvCxnSpPr>
          <p:cNvPr id="14" name="Straight Arrow Connector 13"/>
          <p:cNvCxnSpPr/>
          <p:nvPr/>
        </p:nvCxnSpPr>
        <p:spPr bwMode="auto">
          <a:xfrm>
            <a:off x="1548869" y="5332512"/>
            <a:ext cx="2560320" cy="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5" name="Straight Arrow Connector 14"/>
          <p:cNvCxnSpPr/>
          <p:nvPr/>
        </p:nvCxnSpPr>
        <p:spPr bwMode="auto">
          <a:xfrm flipH="1" flipV="1">
            <a:off x="1569589" y="3800373"/>
            <a:ext cx="214" cy="155448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6" name="TextBox 15"/>
          <p:cNvSpPr txBox="1"/>
          <p:nvPr/>
        </p:nvSpPr>
        <p:spPr>
          <a:xfrm>
            <a:off x="1214229" y="3800373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943430" y="4985521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x</a:t>
            </a:r>
            <a:endParaRPr lang="en-US" dirty="0"/>
          </a:p>
        </p:txBody>
      </p:sp>
      <p:cxnSp>
        <p:nvCxnSpPr>
          <p:cNvPr id="18" name="Straight Arrow Connector 17"/>
          <p:cNvCxnSpPr/>
          <p:nvPr/>
        </p:nvCxnSpPr>
        <p:spPr bwMode="auto">
          <a:xfrm>
            <a:off x="4578151" y="5390679"/>
            <a:ext cx="2743200" cy="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9" name="Straight Arrow Connector 18"/>
          <p:cNvCxnSpPr/>
          <p:nvPr/>
        </p:nvCxnSpPr>
        <p:spPr bwMode="auto">
          <a:xfrm flipH="1" flipV="1">
            <a:off x="4598871" y="3858540"/>
            <a:ext cx="214" cy="155448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0" name="TextBox 19"/>
          <p:cNvSpPr txBox="1"/>
          <p:nvPr/>
        </p:nvSpPr>
        <p:spPr>
          <a:xfrm>
            <a:off x="4243511" y="3858540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272580" y="4908744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4221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  <p:bldP spid="12" grpId="0" animBg="1"/>
      <p:bldP spid="5" grpId="0"/>
      <p:bldP spid="13" grpId="0"/>
      <p:bldP spid="16" grpId="0"/>
      <p:bldP spid="17" grpId="0"/>
      <p:bldP spid="20" grpId="0"/>
      <p:bldP spid="2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latin typeface="Microsoft Sans Serif"/>
                <a:cs typeface="Microsoft Sans Serif"/>
              </a:rPr>
              <a:t>Approximating Spatial Operations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67538"/>
            <a:ext cx="8610600" cy="3886200"/>
          </a:xfrm>
        </p:spPr>
        <p:txBody>
          <a:bodyPr/>
          <a:lstStyle/>
          <a:p>
            <a:pPr>
              <a:buFont typeface="Arial"/>
              <a:buChar char="•"/>
            </a:pPr>
            <a:r>
              <a:rPr lang="en-US" sz="2000" dirty="0">
                <a:latin typeface="Microsoft Sans Serif"/>
                <a:cs typeface="Microsoft Sans Serif"/>
              </a:rPr>
              <a:t>Approximating spatial operations</a:t>
            </a:r>
          </a:p>
          <a:p>
            <a:pPr lvl="1">
              <a:buFont typeface="Arial"/>
              <a:buChar char="•"/>
            </a:pPr>
            <a:r>
              <a:rPr lang="en-US" sz="1800" dirty="0">
                <a:latin typeface="Microsoft Sans Serif"/>
                <a:cs typeface="Microsoft Sans Serif"/>
              </a:rPr>
              <a:t>SDBMS processes MBRs for refinement step</a:t>
            </a:r>
          </a:p>
          <a:p>
            <a:pPr lvl="1">
              <a:buFont typeface="Arial"/>
              <a:buChar char="•"/>
            </a:pPr>
            <a:r>
              <a:rPr lang="en-US" sz="1800" dirty="0">
                <a:solidFill>
                  <a:srgbClr val="0432FF"/>
                </a:solidFill>
                <a:latin typeface="Microsoft Sans Serif"/>
                <a:cs typeface="Microsoft Sans Serif"/>
              </a:rPr>
              <a:t>Overlap</a:t>
            </a:r>
            <a:r>
              <a:rPr lang="en-US" sz="1800" dirty="0">
                <a:latin typeface="Microsoft Sans Serif"/>
                <a:cs typeface="Microsoft Sans Serif"/>
              </a:rPr>
              <a:t> predicate used to approximate topological operations </a:t>
            </a:r>
          </a:p>
          <a:p>
            <a:pPr lvl="1">
              <a:buFont typeface="Arial"/>
              <a:buChar char="•"/>
            </a:pPr>
            <a:r>
              <a:rPr lang="en-US" sz="1800" dirty="0">
                <a:latin typeface="Microsoft Sans Serif"/>
                <a:cs typeface="Microsoft Sans Serif"/>
              </a:rPr>
              <a:t>Example: </a:t>
            </a:r>
            <a:r>
              <a:rPr lang="en-US" sz="1800" dirty="0">
                <a:solidFill>
                  <a:srgbClr val="00B050"/>
                </a:solidFill>
                <a:latin typeface="Microsoft Sans Serif"/>
                <a:cs typeface="Microsoft Sans Serif"/>
              </a:rPr>
              <a:t>inside</a:t>
            </a:r>
            <a:r>
              <a:rPr lang="en-US" sz="1800" dirty="0">
                <a:latin typeface="Microsoft Sans Serif"/>
                <a:cs typeface="Microsoft Sans Serif"/>
              </a:rPr>
              <a:t>(A, B) replaced by </a:t>
            </a:r>
          </a:p>
          <a:p>
            <a:pPr lvl="2">
              <a:buFont typeface="Arial"/>
              <a:buChar char="•"/>
            </a:pPr>
            <a:r>
              <a:rPr lang="en-US" sz="1600" dirty="0">
                <a:solidFill>
                  <a:srgbClr val="0432FF"/>
                </a:solidFill>
                <a:latin typeface="Microsoft Sans Serif"/>
                <a:cs typeface="Microsoft Sans Serif"/>
              </a:rPr>
              <a:t>overlap</a:t>
            </a:r>
            <a:r>
              <a:rPr lang="en-US" sz="1600" dirty="0">
                <a:latin typeface="Microsoft Sans Serif"/>
                <a:cs typeface="Microsoft Sans Serif"/>
              </a:rPr>
              <a:t>(MBR(A), MBR(B)) in filter step</a:t>
            </a:r>
          </a:p>
          <a:p>
            <a:pPr lvl="2">
              <a:buFont typeface="Arial"/>
              <a:buChar char="•"/>
            </a:pPr>
            <a:r>
              <a:rPr lang="en-US" sz="1600" dirty="0">
                <a:latin typeface="Microsoft Sans Serif"/>
                <a:cs typeface="Microsoft Sans Serif"/>
              </a:rPr>
              <a:t>See picture below - Let A be outer polygon and B be the inner one</a:t>
            </a:r>
          </a:p>
          <a:p>
            <a:pPr lvl="2">
              <a:buFont typeface="Arial"/>
              <a:buChar char="•"/>
            </a:pPr>
            <a:r>
              <a:rPr lang="en-US" sz="1600" dirty="0">
                <a:solidFill>
                  <a:srgbClr val="00B050"/>
                </a:solidFill>
                <a:latin typeface="Microsoft Sans Serif"/>
                <a:cs typeface="Microsoft Sans Serif"/>
              </a:rPr>
              <a:t>inside</a:t>
            </a:r>
            <a:r>
              <a:rPr lang="en-US" sz="1600" dirty="0">
                <a:latin typeface="Microsoft Sans Serif"/>
                <a:cs typeface="Microsoft Sans Serif"/>
              </a:rPr>
              <a:t>(A, B) is true only if </a:t>
            </a:r>
            <a:r>
              <a:rPr lang="en-US" sz="1600" dirty="0">
                <a:solidFill>
                  <a:srgbClr val="0432FF"/>
                </a:solidFill>
                <a:latin typeface="Microsoft Sans Serif"/>
                <a:cs typeface="Microsoft Sans Serif"/>
              </a:rPr>
              <a:t>overlap</a:t>
            </a:r>
            <a:r>
              <a:rPr lang="en-US" sz="1600" dirty="0">
                <a:latin typeface="Microsoft Sans Serif"/>
                <a:cs typeface="Microsoft Sans Serif"/>
              </a:rPr>
              <a:t>(MBR(A), MBR(B))</a:t>
            </a:r>
          </a:p>
          <a:p>
            <a:pPr lvl="2">
              <a:buFont typeface="Arial"/>
              <a:buChar char="•"/>
            </a:pPr>
            <a:r>
              <a:rPr lang="en-US" sz="1600" dirty="0">
                <a:latin typeface="Microsoft Sans Serif"/>
                <a:cs typeface="Microsoft Sans Serif"/>
              </a:rPr>
              <a:t>However overlap is only a filter for inside predicate needing refinement later</a:t>
            </a:r>
          </a:p>
          <a:p>
            <a:pPr marL="0" indent="0">
              <a:buNone/>
            </a:pPr>
            <a:endParaRPr lang="en-US" sz="2000" dirty="0">
              <a:latin typeface="Microsoft Sans Serif"/>
              <a:cs typeface="Microsoft Sans Serif"/>
            </a:endParaRPr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6887" y="6152445"/>
            <a:ext cx="564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</a:t>
            </a:r>
            <a:r>
              <a:rPr lang="en-US" altLang="zh-CN" dirty="0"/>
              <a:t>0</a:t>
            </a:r>
            <a:endParaRPr lang="en-US" dirty="0"/>
          </a:p>
        </p:txBody>
      </p:sp>
      <p:grpSp>
        <p:nvGrpSpPr>
          <p:cNvPr id="13" name="Group 26"/>
          <p:cNvGrpSpPr>
            <a:grpSpLocks/>
          </p:cNvGrpSpPr>
          <p:nvPr/>
        </p:nvGrpSpPr>
        <p:grpSpPr bwMode="auto">
          <a:xfrm>
            <a:off x="931332" y="4400550"/>
            <a:ext cx="1847850" cy="1238250"/>
            <a:chOff x="3588" y="3228"/>
            <a:chExt cx="1164" cy="780"/>
          </a:xfrm>
        </p:grpSpPr>
        <p:sp>
          <p:nvSpPr>
            <p:cNvPr id="14" name="Rectangle 13"/>
            <p:cNvSpPr>
              <a:spLocks noChangeArrowheads="1"/>
            </p:cNvSpPr>
            <p:nvPr/>
          </p:nvSpPr>
          <p:spPr bwMode="auto">
            <a:xfrm>
              <a:off x="3600" y="3240"/>
              <a:ext cx="1152" cy="7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Freeform 14"/>
            <p:cNvSpPr>
              <a:spLocks/>
            </p:cNvSpPr>
            <p:nvPr/>
          </p:nvSpPr>
          <p:spPr bwMode="auto">
            <a:xfrm>
              <a:off x="3588" y="3228"/>
              <a:ext cx="1164" cy="780"/>
            </a:xfrm>
            <a:custGeom>
              <a:avLst/>
              <a:gdLst>
                <a:gd name="T0" fmla="*/ 288 w 1164"/>
                <a:gd name="T1" fmla="*/ 12 h 780"/>
                <a:gd name="T2" fmla="*/ 0 w 1164"/>
                <a:gd name="T3" fmla="*/ 252 h 780"/>
                <a:gd name="T4" fmla="*/ 204 w 1164"/>
                <a:gd name="T5" fmla="*/ 540 h 780"/>
                <a:gd name="T6" fmla="*/ 456 w 1164"/>
                <a:gd name="T7" fmla="*/ 312 h 780"/>
                <a:gd name="T8" fmla="*/ 396 w 1164"/>
                <a:gd name="T9" fmla="*/ 780 h 780"/>
                <a:gd name="T10" fmla="*/ 1164 w 1164"/>
                <a:gd name="T11" fmla="*/ 576 h 780"/>
                <a:gd name="T12" fmla="*/ 1020 w 1164"/>
                <a:gd name="T13" fmla="*/ 0 h 780"/>
                <a:gd name="T14" fmla="*/ 720 w 1164"/>
                <a:gd name="T15" fmla="*/ 204 h 780"/>
                <a:gd name="T16" fmla="*/ 288 w 1164"/>
                <a:gd name="T17" fmla="*/ 12 h 7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64" h="780">
                  <a:moveTo>
                    <a:pt x="288" y="12"/>
                  </a:moveTo>
                  <a:lnTo>
                    <a:pt x="0" y="252"/>
                  </a:lnTo>
                  <a:lnTo>
                    <a:pt x="204" y="540"/>
                  </a:lnTo>
                  <a:lnTo>
                    <a:pt x="456" y="312"/>
                  </a:lnTo>
                  <a:lnTo>
                    <a:pt x="396" y="780"/>
                  </a:lnTo>
                  <a:lnTo>
                    <a:pt x="1164" y="576"/>
                  </a:lnTo>
                  <a:lnTo>
                    <a:pt x="1020" y="0"/>
                  </a:lnTo>
                  <a:lnTo>
                    <a:pt x="720" y="204"/>
                  </a:lnTo>
                  <a:lnTo>
                    <a:pt x="288" y="12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Freeform 17"/>
            <p:cNvSpPr>
              <a:spLocks/>
            </p:cNvSpPr>
            <p:nvPr/>
          </p:nvSpPr>
          <p:spPr bwMode="auto">
            <a:xfrm>
              <a:off x="4025" y="3549"/>
              <a:ext cx="720" cy="312"/>
            </a:xfrm>
            <a:custGeom>
              <a:avLst/>
              <a:gdLst>
                <a:gd name="T0" fmla="*/ 288 w 1164"/>
                <a:gd name="T1" fmla="*/ 12 h 780"/>
                <a:gd name="T2" fmla="*/ 0 w 1164"/>
                <a:gd name="T3" fmla="*/ 252 h 780"/>
                <a:gd name="T4" fmla="*/ 204 w 1164"/>
                <a:gd name="T5" fmla="*/ 540 h 780"/>
                <a:gd name="T6" fmla="*/ 456 w 1164"/>
                <a:gd name="T7" fmla="*/ 312 h 780"/>
                <a:gd name="T8" fmla="*/ 396 w 1164"/>
                <a:gd name="T9" fmla="*/ 780 h 780"/>
                <a:gd name="T10" fmla="*/ 1164 w 1164"/>
                <a:gd name="T11" fmla="*/ 576 h 780"/>
                <a:gd name="T12" fmla="*/ 1020 w 1164"/>
                <a:gd name="T13" fmla="*/ 0 h 780"/>
                <a:gd name="T14" fmla="*/ 720 w 1164"/>
                <a:gd name="T15" fmla="*/ 204 h 780"/>
                <a:gd name="T16" fmla="*/ 288 w 1164"/>
                <a:gd name="T17" fmla="*/ 12 h 7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64" h="780">
                  <a:moveTo>
                    <a:pt x="288" y="12"/>
                  </a:moveTo>
                  <a:lnTo>
                    <a:pt x="0" y="252"/>
                  </a:lnTo>
                  <a:lnTo>
                    <a:pt x="204" y="540"/>
                  </a:lnTo>
                  <a:lnTo>
                    <a:pt x="456" y="312"/>
                  </a:lnTo>
                  <a:lnTo>
                    <a:pt x="396" y="780"/>
                  </a:lnTo>
                  <a:lnTo>
                    <a:pt x="1164" y="576"/>
                  </a:lnTo>
                  <a:lnTo>
                    <a:pt x="1020" y="0"/>
                  </a:lnTo>
                  <a:lnTo>
                    <a:pt x="720" y="204"/>
                  </a:lnTo>
                  <a:lnTo>
                    <a:pt x="288" y="12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7" name="Group 29"/>
          <p:cNvGrpSpPr>
            <a:grpSpLocks/>
          </p:cNvGrpSpPr>
          <p:nvPr/>
        </p:nvGrpSpPr>
        <p:grpSpPr bwMode="auto">
          <a:xfrm>
            <a:off x="3613837" y="4351165"/>
            <a:ext cx="1847850" cy="1238250"/>
            <a:chOff x="1608" y="3384"/>
            <a:chExt cx="1164" cy="780"/>
          </a:xfrm>
        </p:grpSpPr>
        <p:sp>
          <p:nvSpPr>
            <p:cNvPr id="22" name="Freeform 6"/>
            <p:cNvSpPr>
              <a:spLocks/>
            </p:cNvSpPr>
            <p:nvPr/>
          </p:nvSpPr>
          <p:spPr bwMode="auto">
            <a:xfrm>
              <a:off x="1608" y="3384"/>
              <a:ext cx="1164" cy="780"/>
            </a:xfrm>
            <a:custGeom>
              <a:avLst/>
              <a:gdLst>
                <a:gd name="T0" fmla="*/ 288 w 1164"/>
                <a:gd name="T1" fmla="*/ 12 h 780"/>
                <a:gd name="T2" fmla="*/ 0 w 1164"/>
                <a:gd name="T3" fmla="*/ 252 h 780"/>
                <a:gd name="T4" fmla="*/ 204 w 1164"/>
                <a:gd name="T5" fmla="*/ 540 h 780"/>
                <a:gd name="T6" fmla="*/ 456 w 1164"/>
                <a:gd name="T7" fmla="*/ 312 h 780"/>
                <a:gd name="T8" fmla="*/ 396 w 1164"/>
                <a:gd name="T9" fmla="*/ 780 h 780"/>
                <a:gd name="T10" fmla="*/ 1164 w 1164"/>
                <a:gd name="T11" fmla="*/ 576 h 780"/>
                <a:gd name="T12" fmla="*/ 1020 w 1164"/>
                <a:gd name="T13" fmla="*/ 0 h 780"/>
                <a:gd name="T14" fmla="*/ 720 w 1164"/>
                <a:gd name="T15" fmla="*/ 204 h 780"/>
                <a:gd name="T16" fmla="*/ 288 w 1164"/>
                <a:gd name="T17" fmla="*/ 12 h 7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64" h="780">
                  <a:moveTo>
                    <a:pt x="288" y="12"/>
                  </a:moveTo>
                  <a:lnTo>
                    <a:pt x="0" y="252"/>
                  </a:lnTo>
                  <a:lnTo>
                    <a:pt x="204" y="540"/>
                  </a:lnTo>
                  <a:lnTo>
                    <a:pt x="456" y="312"/>
                  </a:lnTo>
                  <a:lnTo>
                    <a:pt x="396" y="780"/>
                  </a:lnTo>
                  <a:lnTo>
                    <a:pt x="1164" y="576"/>
                  </a:lnTo>
                  <a:lnTo>
                    <a:pt x="1020" y="0"/>
                  </a:lnTo>
                  <a:lnTo>
                    <a:pt x="720" y="204"/>
                  </a:lnTo>
                  <a:lnTo>
                    <a:pt x="288" y="12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Freeform 9"/>
            <p:cNvSpPr>
              <a:spLocks/>
            </p:cNvSpPr>
            <p:nvPr/>
          </p:nvSpPr>
          <p:spPr bwMode="auto">
            <a:xfrm>
              <a:off x="2047" y="3719"/>
              <a:ext cx="720" cy="312"/>
            </a:xfrm>
            <a:custGeom>
              <a:avLst/>
              <a:gdLst>
                <a:gd name="T0" fmla="*/ 288 w 1164"/>
                <a:gd name="T1" fmla="*/ 12 h 780"/>
                <a:gd name="T2" fmla="*/ 0 w 1164"/>
                <a:gd name="T3" fmla="*/ 252 h 780"/>
                <a:gd name="T4" fmla="*/ 204 w 1164"/>
                <a:gd name="T5" fmla="*/ 540 h 780"/>
                <a:gd name="T6" fmla="*/ 456 w 1164"/>
                <a:gd name="T7" fmla="*/ 312 h 780"/>
                <a:gd name="T8" fmla="*/ 396 w 1164"/>
                <a:gd name="T9" fmla="*/ 780 h 780"/>
                <a:gd name="T10" fmla="*/ 1164 w 1164"/>
                <a:gd name="T11" fmla="*/ 576 h 780"/>
                <a:gd name="T12" fmla="*/ 1020 w 1164"/>
                <a:gd name="T13" fmla="*/ 0 h 780"/>
                <a:gd name="T14" fmla="*/ 720 w 1164"/>
                <a:gd name="T15" fmla="*/ 204 h 780"/>
                <a:gd name="T16" fmla="*/ 288 w 1164"/>
                <a:gd name="T17" fmla="*/ 12 h 7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64" h="780">
                  <a:moveTo>
                    <a:pt x="288" y="12"/>
                  </a:moveTo>
                  <a:lnTo>
                    <a:pt x="0" y="252"/>
                  </a:lnTo>
                  <a:lnTo>
                    <a:pt x="204" y="540"/>
                  </a:lnTo>
                  <a:lnTo>
                    <a:pt x="456" y="312"/>
                  </a:lnTo>
                  <a:lnTo>
                    <a:pt x="396" y="780"/>
                  </a:lnTo>
                  <a:lnTo>
                    <a:pt x="1164" y="576"/>
                  </a:lnTo>
                  <a:lnTo>
                    <a:pt x="1020" y="0"/>
                  </a:lnTo>
                  <a:lnTo>
                    <a:pt x="720" y="204"/>
                  </a:lnTo>
                  <a:lnTo>
                    <a:pt x="288" y="12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3" name="Group 28"/>
          <p:cNvGrpSpPr>
            <a:grpSpLocks/>
          </p:cNvGrpSpPr>
          <p:nvPr/>
        </p:nvGrpSpPr>
        <p:grpSpPr bwMode="auto">
          <a:xfrm>
            <a:off x="6467475" y="4382804"/>
            <a:ext cx="1847850" cy="1238250"/>
            <a:chOff x="300" y="3408"/>
            <a:chExt cx="1164" cy="780"/>
          </a:xfrm>
        </p:grpSpPr>
        <p:sp>
          <p:nvSpPr>
            <p:cNvPr id="24" name="Rectangle 21"/>
            <p:cNvSpPr>
              <a:spLocks noChangeArrowheads="1"/>
            </p:cNvSpPr>
            <p:nvPr/>
          </p:nvSpPr>
          <p:spPr bwMode="auto">
            <a:xfrm>
              <a:off x="312" y="3420"/>
              <a:ext cx="1152" cy="756"/>
            </a:xfrm>
            <a:prstGeom prst="rect">
              <a:avLst/>
            </a:prstGeom>
            <a:noFill/>
            <a:ln w="9525">
              <a:solidFill>
                <a:schemeClr val="tx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Freeform 22"/>
            <p:cNvSpPr>
              <a:spLocks/>
            </p:cNvSpPr>
            <p:nvPr/>
          </p:nvSpPr>
          <p:spPr bwMode="auto">
            <a:xfrm>
              <a:off x="300" y="3408"/>
              <a:ext cx="1164" cy="780"/>
            </a:xfrm>
            <a:custGeom>
              <a:avLst/>
              <a:gdLst>
                <a:gd name="T0" fmla="*/ 288 w 1164"/>
                <a:gd name="T1" fmla="*/ 12 h 780"/>
                <a:gd name="T2" fmla="*/ 0 w 1164"/>
                <a:gd name="T3" fmla="*/ 252 h 780"/>
                <a:gd name="T4" fmla="*/ 204 w 1164"/>
                <a:gd name="T5" fmla="*/ 540 h 780"/>
                <a:gd name="T6" fmla="*/ 456 w 1164"/>
                <a:gd name="T7" fmla="*/ 312 h 780"/>
                <a:gd name="T8" fmla="*/ 396 w 1164"/>
                <a:gd name="T9" fmla="*/ 780 h 780"/>
                <a:gd name="T10" fmla="*/ 1164 w 1164"/>
                <a:gd name="T11" fmla="*/ 576 h 780"/>
                <a:gd name="T12" fmla="*/ 1020 w 1164"/>
                <a:gd name="T13" fmla="*/ 0 h 780"/>
                <a:gd name="T14" fmla="*/ 720 w 1164"/>
                <a:gd name="T15" fmla="*/ 204 h 780"/>
                <a:gd name="T16" fmla="*/ 288 w 1164"/>
                <a:gd name="T17" fmla="*/ 12 h 7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64" h="780">
                  <a:moveTo>
                    <a:pt x="288" y="12"/>
                  </a:moveTo>
                  <a:lnTo>
                    <a:pt x="0" y="252"/>
                  </a:lnTo>
                  <a:lnTo>
                    <a:pt x="204" y="540"/>
                  </a:lnTo>
                  <a:lnTo>
                    <a:pt x="456" y="312"/>
                  </a:lnTo>
                  <a:lnTo>
                    <a:pt x="396" y="780"/>
                  </a:lnTo>
                  <a:lnTo>
                    <a:pt x="1164" y="576"/>
                  </a:lnTo>
                  <a:lnTo>
                    <a:pt x="1020" y="0"/>
                  </a:lnTo>
                  <a:lnTo>
                    <a:pt x="720" y="204"/>
                  </a:lnTo>
                  <a:lnTo>
                    <a:pt x="288" y="12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Rectangle 24"/>
            <p:cNvSpPr>
              <a:spLocks noChangeArrowheads="1"/>
            </p:cNvSpPr>
            <p:nvPr/>
          </p:nvSpPr>
          <p:spPr bwMode="auto">
            <a:xfrm>
              <a:off x="739" y="3713"/>
              <a:ext cx="713" cy="302"/>
            </a:xfrm>
            <a:prstGeom prst="rect">
              <a:avLst/>
            </a:prstGeom>
            <a:noFill/>
            <a:ln w="9525">
              <a:solidFill>
                <a:schemeClr val="tx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" name="Freeform 25"/>
            <p:cNvSpPr>
              <a:spLocks/>
            </p:cNvSpPr>
            <p:nvPr/>
          </p:nvSpPr>
          <p:spPr bwMode="auto">
            <a:xfrm>
              <a:off x="732" y="3708"/>
              <a:ext cx="720" cy="312"/>
            </a:xfrm>
            <a:custGeom>
              <a:avLst/>
              <a:gdLst>
                <a:gd name="T0" fmla="*/ 288 w 1164"/>
                <a:gd name="T1" fmla="*/ 12 h 780"/>
                <a:gd name="T2" fmla="*/ 0 w 1164"/>
                <a:gd name="T3" fmla="*/ 252 h 780"/>
                <a:gd name="T4" fmla="*/ 204 w 1164"/>
                <a:gd name="T5" fmla="*/ 540 h 780"/>
                <a:gd name="T6" fmla="*/ 456 w 1164"/>
                <a:gd name="T7" fmla="*/ 312 h 780"/>
                <a:gd name="T8" fmla="*/ 396 w 1164"/>
                <a:gd name="T9" fmla="*/ 780 h 780"/>
                <a:gd name="T10" fmla="*/ 1164 w 1164"/>
                <a:gd name="T11" fmla="*/ 576 h 780"/>
                <a:gd name="T12" fmla="*/ 1020 w 1164"/>
                <a:gd name="T13" fmla="*/ 0 h 780"/>
                <a:gd name="T14" fmla="*/ 720 w 1164"/>
                <a:gd name="T15" fmla="*/ 204 h 780"/>
                <a:gd name="T16" fmla="*/ 288 w 1164"/>
                <a:gd name="T17" fmla="*/ 12 h 7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64" h="780">
                  <a:moveTo>
                    <a:pt x="288" y="12"/>
                  </a:moveTo>
                  <a:lnTo>
                    <a:pt x="0" y="252"/>
                  </a:lnTo>
                  <a:lnTo>
                    <a:pt x="204" y="540"/>
                  </a:lnTo>
                  <a:lnTo>
                    <a:pt x="456" y="312"/>
                  </a:lnTo>
                  <a:lnTo>
                    <a:pt x="396" y="780"/>
                  </a:lnTo>
                  <a:lnTo>
                    <a:pt x="1164" y="576"/>
                  </a:lnTo>
                  <a:lnTo>
                    <a:pt x="1020" y="0"/>
                  </a:lnTo>
                  <a:lnTo>
                    <a:pt x="720" y="204"/>
                  </a:lnTo>
                  <a:lnTo>
                    <a:pt x="288" y="12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8" name="Rectangle 9"/>
          <p:cNvSpPr>
            <a:spLocks noChangeArrowheads="1"/>
          </p:cNvSpPr>
          <p:nvPr/>
        </p:nvSpPr>
        <p:spPr bwMode="auto">
          <a:xfrm>
            <a:off x="3605812" y="4371374"/>
            <a:ext cx="1840635" cy="12192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" name="Rectangle 9"/>
          <p:cNvSpPr>
            <a:spLocks noChangeArrowheads="1"/>
          </p:cNvSpPr>
          <p:nvPr/>
        </p:nvSpPr>
        <p:spPr bwMode="auto">
          <a:xfrm>
            <a:off x="7153275" y="4854119"/>
            <a:ext cx="1143000" cy="492297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6" name="Rectangle 9"/>
          <p:cNvSpPr>
            <a:spLocks noChangeArrowheads="1"/>
          </p:cNvSpPr>
          <p:nvPr/>
        </p:nvSpPr>
        <p:spPr bwMode="auto">
          <a:xfrm>
            <a:off x="6499958" y="4401854"/>
            <a:ext cx="1809750" cy="120015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" name="Rectangle 9"/>
          <p:cNvSpPr>
            <a:spLocks noChangeArrowheads="1"/>
          </p:cNvSpPr>
          <p:nvPr/>
        </p:nvSpPr>
        <p:spPr bwMode="auto">
          <a:xfrm>
            <a:off x="4307257" y="4893746"/>
            <a:ext cx="1143000" cy="492297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135987" y="5002768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B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1290554" y="4596911"/>
            <a:ext cx="3920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/>
              <a:t>A</a:t>
            </a:r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3890086" y="4484787"/>
            <a:ext cx="3920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A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4848277" y="4951478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B</a:t>
            </a:r>
            <a:endParaRPr lang="en-US" dirty="0"/>
          </a:p>
        </p:txBody>
      </p:sp>
      <p:cxnSp>
        <p:nvCxnSpPr>
          <p:cNvPr id="30" name="Straight Arrow Connector 29"/>
          <p:cNvCxnSpPr/>
          <p:nvPr/>
        </p:nvCxnSpPr>
        <p:spPr bwMode="auto">
          <a:xfrm>
            <a:off x="591283" y="5767869"/>
            <a:ext cx="2391947" cy="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3" name="Straight Arrow Connector 32"/>
          <p:cNvCxnSpPr/>
          <p:nvPr/>
        </p:nvCxnSpPr>
        <p:spPr bwMode="auto">
          <a:xfrm flipH="1" flipV="1">
            <a:off x="612003" y="4235730"/>
            <a:ext cx="214" cy="155448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4" name="TextBox 33"/>
          <p:cNvSpPr txBox="1"/>
          <p:nvPr/>
        </p:nvSpPr>
        <p:spPr>
          <a:xfrm>
            <a:off x="256643" y="4235730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2679922" y="5423094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</a:t>
            </a:r>
          </a:p>
        </p:txBody>
      </p:sp>
      <p:cxnSp>
        <p:nvCxnSpPr>
          <p:cNvPr id="39" name="Straight Arrow Connector 38"/>
          <p:cNvCxnSpPr/>
          <p:nvPr/>
        </p:nvCxnSpPr>
        <p:spPr bwMode="auto">
          <a:xfrm>
            <a:off x="3408430" y="5798909"/>
            <a:ext cx="2391947" cy="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0" name="Straight Arrow Connector 39"/>
          <p:cNvCxnSpPr/>
          <p:nvPr/>
        </p:nvCxnSpPr>
        <p:spPr bwMode="auto">
          <a:xfrm flipH="1" flipV="1">
            <a:off x="3429150" y="4266770"/>
            <a:ext cx="214" cy="155448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41" name="TextBox 40"/>
          <p:cNvSpPr txBox="1"/>
          <p:nvPr/>
        </p:nvSpPr>
        <p:spPr>
          <a:xfrm>
            <a:off x="3073790" y="4266770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5497069" y="5454134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</a:t>
            </a:r>
          </a:p>
        </p:txBody>
      </p:sp>
      <p:cxnSp>
        <p:nvCxnSpPr>
          <p:cNvPr id="43" name="Straight Arrow Connector 42"/>
          <p:cNvCxnSpPr/>
          <p:nvPr/>
        </p:nvCxnSpPr>
        <p:spPr bwMode="auto">
          <a:xfrm>
            <a:off x="6299237" y="5774352"/>
            <a:ext cx="2391947" cy="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4" name="Straight Arrow Connector 43"/>
          <p:cNvCxnSpPr/>
          <p:nvPr/>
        </p:nvCxnSpPr>
        <p:spPr bwMode="auto">
          <a:xfrm flipH="1" flipV="1">
            <a:off x="6319957" y="4242213"/>
            <a:ext cx="214" cy="155448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45" name="TextBox 44"/>
          <p:cNvSpPr txBox="1"/>
          <p:nvPr/>
        </p:nvSpPr>
        <p:spPr>
          <a:xfrm>
            <a:off x="5964597" y="4242213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8387876" y="5429577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2688238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35" grpId="0" animBg="1"/>
      <p:bldP spid="36" grpId="0" animBg="1"/>
      <p:bldP spid="37" grpId="0" animBg="1"/>
      <p:bldP spid="5" grpId="0"/>
      <p:bldP spid="29" grpId="0"/>
      <p:bldP spid="31" grpId="0"/>
      <p:bldP spid="32" grpId="0"/>
      <p:bldP spid="34" grpId="0"/>
      <p:bldP spid="38" grpId="0"/>
      <p:bldP spid="41" grpId="0"/>
      <p:bldP spid="42" grpId="0"/>
      <p:bldP spid="45" grpId="0"/>
      <p:bldP spid="4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latin typeface="Microsoft Sans Serif"/>
                <a:cs typeface="Microsoft Sans Serif"/>
              </a:rPr>
              <a:t>Strategies for Point Queries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4938" y="1515127"/>
            <a:ext cx="10389870" cy="3886200"/>
          </a:xfrm>
        </p:spPr>
        <p:txBody>
          <a:bodyPr/>
          <a:lstStyle/>
          <a:p>
            <a:pPr>
              <a:buFont typeface="Arial"/>
              <a:buChar char="•"/>
            </a:pPr>
            <a:r>
              <a:rPr lang="en-US" sz="1800" dirty="0">
                <a:latin typeface="Microsoft Sans Serif"/>
                <a:cs typeface="Microsoft Sans Serif"/>
              </a:rPr>
              <a:t>Point Query </a:t>
            </a:r>
          </a:p>
          <a:p>
            <a:pPr lvl="1">
              <a:buFont typeface="Arial"/>
              <a:buChar char="•"/>
            </a:pPr>
            <a:r>
              <a:rPr lang="en-US" sz="1600" dirty="0">
                <a:latin typeface="Microsoft Sans Serif"/>
                <a:cs typeface="Microsoft Sans Serif"/>
              </a:rPr>
              <a:t>Given a location</a:t>
            </a:r>
          </a:p>
          <a:p>
            <a:pPr lvl="1">
              <a:buFont typeface="Arial"/>
              <a:buChar char="•"/>
            </a:pPr>
            <a:r>
              <a:rPr lang="en-US" sz="1600" dirty="0">
                <a:latin typeface="Microsoft Sans Serif"/>
                <a:cs typeface="Microsoft Sans Serif"/>
              </a:rPr>
              <a:t>Return a property (e.g., place name) of the location</a:t>
            </a:r>
          </a:p>
          <a:p>
            <a:pPr>
              <a:buFont typeface="Arial"/>
              <a:buChar char="•"/>
            </a:pPr>
            <a:endParaRPr lang="en-US" sz="1800" dirty="0">
              <a:latin typeface="Microsoft Sans Serif"/>
              <a:cs typeface="Microsoft Sans Serif"/>
            </a:endParaRPr>
          </a:p>
          <a:p>
            <a:pPr>
              <a:buFont typeface="Arial"/>
              <a:buChar char="•"/>
            </a:pPr>
            <a:r>
              <a:rPr lang="en-US" sz="1800" dirty="0">
                <a:latin typeface="Microsoft Sans Serif"/>
                <a:cs typeface="Microsoft Sans Serif"/>
              </a:rPr>
              <a:t>List of strategies</a:t>
            </a:r>
          </a:p>
          <a:p>
            <a:pPr lvl="1">
              <a:buFont typeface="Arial"/>
              <a:buChar char="•"/>
            </a:pPr>
            <a:r>
              <a:rPr lang="en-US" sz="1600" dirty="0">
                <a:latin typeface="Microsoft Sans Serif"/>
                <a:cs typeface="Microsoft Sans Serif"/>
              </a:rPr>
              <a:t>Linear Search</a:t>
            </a:r>
          </a:p>
          <a:p>
            <a:pPr lvl="1">
              <a:buFont typeface="Arial"/>
              <a:buChar char="•"/>
            </a:pPr>
            <a:r>
              <a:rPr lang="en-US" sz="1600" dirty="0">
                <a:latin typeface="Microsoft Sans Serif"/>
                <a:cs typeface="Microsoft Sans Serif"/>
              </a:rPr>
              <a:t>Binary Search </a:t>
            </a:r>
          </a:p>
          <a:p>
            <a:pPr lvl="2">
              <a:buFont typeface="Arial"/>
              <a:buChar char="•"/>
            </a:pPr>
            <a:r>
              <a:rPr lang="en-US" sz="1600" dirty="0">
                <a:latin typeface="Microsoft Sans Serif"/>
                <a:cs typeface="Microsoft Sans Serif"/>
              </a:rPr>
              <a:t>If records ordered by a space filling curve </a:t>
            </a:r>
          </a:p>
          <a:p>
            <a:pPr lvl="1">
              <a:buFont typeface="Arial"/>
              <a:buChar char="•"/>
            </a:pPr>
            <a:r>
              <a:rPr lang="en-US" sz="1600" dirty="0">
                <a:latin typeface="Microsoft Sans Serif"/>
                <a:cs typeface="Microsoft Sans Serif"/>
              </a:rPr>
              <a:t>Index Search </a:t>
            </a:r>
          </a:p>
          <a:p>
            <a:pPr lvl="2">
              <a:buFont typeface="Arial"/>
              <a:buChar char="•"/>
            </a:pPr>
            <a:r>
              <a:rPr lang="en-US" sz="1600" dirty="0">
                <a:latin typeface="Microsoft Sans Serif"/>
                <a:cs typeface="Microsoft Sans Serif"/>
              </a:rPr>
              <a:t>If a spatial index is available</a:t>
            </a:r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6887" y="6152445"/>
            <a:ext cx="564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24</a:t>
            </a:r>
          </a:p>
        </p:txBody>
      </p:sp>
      <p:pic>
        <p:nvPicPr>
          <p:cNvPr id="15" name="Picture 14" descr="Screen Shot 2016-08-15 at 5.29.57 PM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15" b="4939"/>
          <a:stretch/>
        </p:blipFill>
        <p:spPr>
          <a:xfrm>
            <a:off x="6066712" y="1678352"/>
            <a:ext cx="2840532" cy="1825777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 bwMode="auto">
          <a:xfrm>
            <a:off x="7771120" y="2299027"/>
            <a:ext cx="180000" cy="1800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114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277" y="350991"/>
            <a:ext cx="8610600" cy="990600"/>
          </a:xfrm>
        </p:spPr>
        <p:txBody>
          <a:bodyPr/>
          <a:lstStyle/>
          <a:p>
            <a:r>
              <a:rPr lang="en-US" sz="2800" dirty="0">
                <a:latin typeface="Microsoft Sans Serif"/>
                <a:cs typeface="Microsoft Sans Serif"/>
              </a:rPr>
              <a:t>An Example Dataset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005" y="1517712"/>
            <a:ext cx="6099418" cy="3798805"/>
          </a:xfrm>
        </p:spPr>
        <p:txBody>
          <a:bodyPr/>
          <a:lstStyle/>
          <a:p>
            <a:pPr>
              <a:buFont typeface="Arial"/>
              <a:buChar char="•"/>
            </a:pPr>
            <a:r>
              <a:rPr lang="en-US" sz="1800" b="1" u="sng" dirty="0">
                <a:latin typeface="Microsoft Sans Serif"/>
                <a:cs typeface="Microsoft Sans Serif"/>
              </a:rPr>
              <a:t>Data: </a:t>
            </a:r>
            <a:r>
              <a:rPr lang="en-US" sz="1600" dirty="0">
                <a:latin typeface="Microsoft Sans Serif"/>
                <a:cs typeface="Microsoft Sans Serif"/>
              </a:rPr>
              <a:t>14 points, each with a type triangle or star </a:t>
            </a:r>
          </a:p>
          <a:p>
            <a:pPr>
              <a:buFont typeface="Arial"/>
              <a:buChar char="•"/>
            </a:pPr>
            <a:endParaRPr lang="en-US" sz="1600" dirty="0">
              <a:latin typeface="Microsoft Sans Serif"/>
              <a:cs typeface="Microsoft Sans Serif"/>
            </a:endParaRPr>
          </a:p>
          <a:p>
            <a:pPr>
              <a:buFont typeface="Arial"/>
              <a:buChar char="•"/>
            </a:pPr>
            <a:r>
              <a:rPr lang="en-US" sz="1800" u="sng" dirty="0">
                <a:latin typeface="Microsoft Sans Serif"/>
                <a:cs typeface="Microsoft Sans Serif"/>
              </a:rPr>
              <a:t>Query:</a:t>
            </a:r>
            <a:r>
              <a:rPr lang="en-US" sz="1800" dirty="0"/>
              <a:t> </a:t>
            </a:r>
            <a:r>
              <a:rPr lang="en-US" sz="1600" dirty="0"/>
              <a:t>Return type at location (x, y) = (</a:t>
            </a:r>
            <a:r>
              <a:rPr lang="en-US" sz="1600" i="1" dirty="0"/>
              <a:t>10, 11) </a:t>
            </a:r>
          </a:p>
          <a:p>
            <a:pPr marL="0" indent="0">
              <a:buNone/>
            </a:pPr>
            <a:endParaRPr lang="en-US" sz="1600" i="1" dirty="0"/>
          </a:p>
          <a:p>
            <a:pPr>
              <a:buFont typeface="Arial"/>
              <a:buChar char="•"/>
            </a:pPr>
            <a:r>
              <a:rPr lang="en-US" sz="1800" u="sng" dirty="0">
                <a:latin typeface="Microsoft Sans Serif"/>
                <a:cs typeface="Microsoft Sans Serif"/>
              </a:rPr>
              <a:t>Candidate Storage Methods:</a:t>
            </a:r>
            <a:r>
              <a:rPr lang="en-US" sz="1800" dirty="0">
                <a:latin typeface="Microsoft Sans Serif"/>
                <a:cs typeface="Microsoft Sans Serif"/>
              </a:rPr>
              <a:t> </a:t>
            </a:r>
          </a:p>
          <a:p>
            <a:pPr lvl="1">
              <a:buFont typeface="Arial"/>
              <a:buChar char="•"/>
            </a:pPr>
            <a:r>
              <a:rPr lang="en-US" sz="1600" dirty="0">
                <a:latin typeface="Microsoft Sans Serif"/>
                <a:cs typeface="Microsoft Sans Serif"/>
              </a:rPr>
              <a:t>7 data blocks, each with 2 points</a:t>
            </a:r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6887" y="6152445"/>
            <a:ext cx="564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25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1871" y="1627404"/>
            <a:ext cx="2298283" cy="215298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3267" y="1617628"/>
            <a:ext cx="2290933" cy="2146103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 bwMode="auto">
          <a:xfrm>
            <a:off x="7916500" y="3578414"/>
            <a:ext cx="192730" cy="299942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</p:cxnSp>
      <p:sp>
        <p:nvSpPr>
          <p:cNvPr id="15" name="TextBox 14"/>
          <p:cNvSpPr txBox="1"/>
          <p:nvPr/>
        </p:nvSpPr>
        <p:spPr>
          <a:xfrm>
            <a:off x="7673159" y="3788481"/>
            <a:ext cx="11095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Query point</a:t>
            </a:r>
          </a:p>
        </p:txBody>
      </p:sp>
      <p:sp>
        <p:nvSpPr>
          <p:cNvPr id="7" name="Oval 6"/>
          <p:cNvSpPr/>
          <p:nvPr/>
        </p:nvSpPr>
        <p:spPr bwMode="auto">
          <a:xfrm>
            <a:off x="7671604" y="3369408"/>
            <a:ext cx="209787" cy="185315"/>
          </a:xfrm>
          <a:prstGeom prst="ellipse">
            <a:avLst/>
          </a:prstGeom>
          <a:solidFill>
            <a:srgbClr val="FF0000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13" name="5-Point Star 12"/>
          <p:cNvSpPr/>
          <p:nvPr/>
        </p:nvSpPr>
        <p:spPr bwMode="auto">
          <a:xfrm>
            <a:off x="8109230" y="1877965"/>
            <a:ext cx="302132" cy="298595"/>
          </a:xfrm>
          <a:prstGeom prst="star5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37" name="5-Point Star 36"/>
          <p:cNvSpPr/>
          <p:nvPr/>
        </p:nvSpPr>
        <p:spPr bwMode="auto">
          <a:xfrm>
            <a:off x="8109230" y="2340932"/>
            <a:ext cx="302132" cy="298595"/>
          </a:xfrm>
          <a:prstGeom prst="star5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40" name="5-Point Star 39"/>
          <p:cNvSpPr/>
          <p:nvPr/>
        </p:nvSpPr>
        <p:spPr bwMode="auto">
          <a:xfrm>
            <a:off x="7632302" y="1877965"/>
            <a:ext cx="302132" cy="298595"/>
          </a:xfrm>
          <a:prstGeom prst="star5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43" name="5-Point Star 42"/>
          <p:cNvSpPr/>
          <p:nvPr/>
        </p:nvSpPr>
        <p:spPr bwMode="auto">
          <a:xfrm>
            <a:off x="7164065" y="2352362"/>
            <a:ext cx="302132" cy="298595"/>
          </a:xfrm>
          <a:prstGeom prst="star5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53" name="5-Point Star 52"/>
          <p:cNvSpPr/>
          <p:nvPr/>
        </p:nvSpPr>
        <p:spPr bwMode="auto">
          <a:xfrm>
            <a:off x="7621550" y="3264805"/>
            <a:ext cx="302132" cy="298595"/>
          </a:xfrm>
          <a:prstGeom prst="star5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54" name="5-Point Star 53"/>
          <p:cNvSpPr/>
          <p:nvPr/>
        </p:nvSpPr>
        <p:spPr bwMode="auto">
          <a:xfrm>
            <a:off x="6661430" y="2801942"/>
            <a:ext cx="302132" cy="298595"/>
          </a:xfrm>
          <a:prstGeom prst="star5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14" name="Triangle 13"/>
          <p:cNvSpPr/>
          <p:nvPr/>
        </p:nvSpPr>
        <p:spPr bwMode="auto">
          <a:xfrm>
            <a:off x="6661430" y="1877965"/>
            <a:ext cx="367081" cy="290753"/>
          </a:xfrm>
          <a:prstGeom prst="triangl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56" name="Triangle 55"/>
          <p:cNvSpPr/>
          <p:nvPr/>
        </p:nvSpPr>
        <p:spPr bwMode="auto">
          <a:xfrm>
            <a:off x="6659008" y="2328998"/>
            <a:ext cx="367081" cy="290753"/>
          </a:xfrm>
          <a:prstGeom prst="triangl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59" name="Triangle 58"/>
          <p:cNvSpPr/>
          <p:nvPr/>
        </p:nvSpPr>
        <p:spPr bwMode="auto">
          <a:xfrm>
            <a:off x="7604173" y="2328997"/>
            <a:ext cx="367081" cy="290753"/>
          </a:xfrm>
          <a:prstGeom prst="triangl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60" name="Triangle 59"/>
          <p:cNvSpPr/>
          <p:nvPr/>
        </p:nvSpPr>
        <p:spPr bwMode="auto">
          <a:xfrm>
            <a:off x="7589075" y="2805717"/>
            <a:ext cx="367081" cy="290753"/>
          </a:xfrm>
          <a:prstGeom prst="triangl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61" name="Triangle 60"/>
          <p:cNvSpPr/>
          <p:nvPr/>
        </p:nvSpPr>
        <p:spPr bwMode="auto">
          <a:xfrm>
            <a:off x="7133565" y="2820729"/>
            <a:ext cx="367081" cy="290753"/>
          </a:xfrm>
          <a:prstGeom prst="triangl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62" name="Triangle 61"/>
          <p:cNvSpPr/>
          <p:nvPr/>
        </p:nvSpPr>
        <p:spPr bwMode="auto">
          <a:xfrm>
            <a:off x="8076755" y="2807601"/>
            <a:ext cx="367081" cy="290753"/>
          </a:xfrm>
          <a:prstGeom prst="triangl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63" name="Triangle 62"/>
          <p:cNvSpPr/>
          <p:nvPr/>
        </p:nvSpPr>
        <p:spPr bwMode="auto">
          <a:xfrm>
            <a:off x="8076754" y="3276355"/>
            <a:ext cx="367081" cy="290753"/>
          </a:xfrm>
          <a:prstGeom prst="triangl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64" name="Triangle 63"/>
          <p:cNvSpPr/>
          <p:nvPr/>
        </p:nvSpPr>
        <p:spPr bwMode="auto">
          <a:xfrm>
            <a:off x="6665622" y="3304919"/>
            <a:ext cx="367081" cy="290753"/>
          </a:xfrm>
          <a:prstGeom prst="triangl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pic>
        <p:nvPicPr>
          <p:cNvPr id="112" name="Picture 1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455" y="3788481"/>
            <a:ext cx="2897914" cy="1345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230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7" grpId="0" animBg="1"/>
      <p:bldP spid="7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277" y="350991"/>
            <a:ext cx="8610600" cy="990600"/>
          </a:xfrm>
        </p:spPr>
        <p:txBody>
          <a:bodyPr/>
          <a:lstStyle/>
          <a:p>
            <a:r>
              <a:rPr lang="en-US" sz="2800" dirty="0">
                <a:latin typeface="Microsoft Sans Serif"/>
                <a:cs typeface="Microsoft Sans Serif"/>
              </a:rPr>
              <a:t>Candidate Storage &amp; Indexing Methods </a:t>
            </a:r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6887" y="6152445"/>
            <a:ext cx="564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25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0336" y="3378564"/>
            <a:ext cx="2434058" cy="228018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171" y="3357941"/>
            <a:ext cx="2298283" cy="2152989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2454" y="1543622"/>
            <a:ext cx="2897914" cy="114372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9265" y="3523478"/>
            <a:ext cx="2415093" cy="226241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567" y="3348165"/>
            <a:ext cx="2290933" cy="2146103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2897674" y="5548870"/>
            <a:ext cx="26388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Sorting number (Z-order index)</a:t>
            </a:r>
          </a:p>
        </p:txBody>
      </p:sp>
      <p:sp>
        <p:nvSpPr>
          <p:cNvPr id="93" name="Rectangle 92"/>
          <p:cNvSpPr/>
          <p:nvPr/>
        </p:nvSpPr>
        <p:spPr bwMode="auto">
          <a:xfrm>
            <a:off x="6405376" y="3176004"/>
            <a:ext cx="245401" cy="245806"/>
          </a:xfrm>
          <a:prstGeom prst="rect">
            <a:avLst/>
          </a:prstGeom>
          <a:noFill/>
          <a:ln w="25400" cap="flat" cmpd="sng" algn="ctr">
            <a:solidFill>
              <a:srgbClr val="0432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b="1" dirty="0">
                <a:solidFill>
                  <a:srgbClr val="0432FF"/>
                </a:solidFill>
                <a:latin typeface="Arial" pitchFamily="-104" charset="0"/>
                <a:ea typeface="ＭＳ Ｐゴシック" pitchFamily="-104" charset="-128"/>
                <a:cs typeface="ＭＳ Ｐゴシック" pitchFamily="-104" charset="-128"/>
              </a:rPr>
              <a:t>c</a:t>
            </a:r>
            <a:endParaRPr kumimoji="0" lang="en-US" sz="1600" b="1" u="none" strike="noStrike" cap="none" normalizeH="0" baseline="0" dirty="0">
              <a:ln>
                <a:noFill/>
              </a:ln>
              <a:solidFill>
                <a:srgbClr val="0432FF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6614047" y="2352686"/>
            <a:ext cx="2027034" cy="1069124"/>
            <a:chOff x="9785118" y="3516719"/>
            <a:chExt cx="2265907" cy="1193145"/>
          </a:xfrm>
        </p:grpSpPr>
        <p:sp>
          <p:nvSpPr>
            <p:cNvPr id="39" name="Rectangle 38"/>
            <p:cNvSpPr/>
            <p:nvPr/>
          </p:nvSpPr>
          <p:spPr bwMode="auto">
            <a:xfrm>
              <a:off x="10309517" y="3516719"/>
              <a:ext cx="731520" cy="274320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1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04" charset="0"/>
                  <a:ea typeface="ＭＳ Ｐゴシック" pitchFamily="-104" charset="-128"/>
                  <a:cs typeface="ＭＳ Ｐゴシック" pitchFamily="-104" charset="-128"/>
                </a:rPr>
                <a:t>root</a:t>
              </a:r>
            </a:p>
          </p:txBody>
        </p:sp>
        <p:sp>
          <p:nvSpPr>
            <p:cNvPr id="41" name="Rectangle 40"/>
            <p:cNvSpPr/>
            <p:nvPr/>
          </p:nvSpPr>
          <p:spPr bwMode="auto">
            <a:xfrm>
              <a:off x="9962239" y="3967966"/>
              <a:ext cx="365760" cy="274320"/>
            </a:xfrm>
            <a:prstGeom prst="rect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1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04" charset="0"/>
                  <a:ea typeface="ＭＳ Ｐゴシック" pitchFamily="-104" charset="-128"/>
                  <a:cs typeface="ＭＳ Ｐゴシック" pitchFamily="-104" charset="-128"/>
                </a:rPr>
                <a:t>a</a:t>
              </a:r>
            </a:p>
          </p:txBody>
        </p:sp>
        <p:sp>
          <p:nvSpPr>
            <p:cNvPr id="42" name="Rectangle 41"/>
            <p:cNvSpPr/>
            <p:nvPr/>
          </p:nvSpPr>
          <p:spPr bwMode="auto">
            <a:xfrm>
              <a:off x="11126965" y="3967966"/>
              <a:ext cx="365760" cy="274320"/>
            </a:xfrm>
            <a:prstGeom prst="rect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600" b="1" dirty="0">
                  <a:latin typeface="Arial" pitchFamily="-104" charset="0"/>
                  <a:ea typeface="ＭＳ Ｐゴシック" pitchFamily="-104" charset="-128"/>
                  <a:cs typeface="ＭＳ Ｐゴシック" pitchFamily="-104" charset="-128"/>
                </a:rPr>
                <a:t>b</a:t>
              </a:r>
              <a:endParaRPr kumimoji="0" lang="en-US" sz="1600" b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44" name="Rectangle 43"/>
            <p:cNvSpPr/>
            <p:nvPr/>
          </p:nvSpPr>
          <p:spPr bwMode="auto">
            <a:xfrm>
              <a:off x="10004808" y="4407690"/>
              <a:ext cx="274320" cy="274320"/>
            </a:xfrm>
            <a:prstGeom prst="rect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600" b="1" dirty="0">
                  <a:solidFill>
                    <a:srgbClr val="FF0000"/>
                  </a:solidFill>
                  <a:latin typeface="Arial" pitchFamily="-104" charset="0"/>
                  <a:ea typeface="ＭＳ Ｐゴシック" pitchFamily="-104" charset="-128"/>
                  <a:cs typeface="ＭＳ Ｐゴシック" pitchFamily="-104" charset="-128"/>
                </a:rPr>
                <a:t>d</a:t>
              </a:r>
              <a:endParaRPr kumimoji="0" lang="en-US" sz="1600" b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45" name="Rectangle 44"/>
            <p:cNvSpPr/>
            <p:nvPr/>
          </p:nvSpPr>
          <p:spPr bwMode="auto">
            <a:xfrm>
              <a:off x="10364545" y="4415821"/>
              <a:ext cx="274320" cy="274320"/>
            </a:xfrm>
            <a:prstGeom prst="rect">
              <a:avLst/>
            </a:prstGeom>
            <a:noFill/>
            <a:ln w="25400" cap="flat" cmpd="sng" algn="ctr">
              <a:solidFill>
                <a:srgbClr val="7030A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600" b="1" dirty="0">
                  <a:solidFill>
                    <a:srgbClr val="7030A0"/>
                  </a:solidFill>
                  <a:latin typeface="Arial" pitchFamily="-104" charset="0"/>
                  <a:ea typeface="ＭＳ Ｐゴシック" pitchFamily="-104" charset="-128"/>
                  <a:cs typeface="ＭＳ Ｐゴシック" pitchFamily="-104" charset="-128"/>
                </a:rPr>
                <a:t>e</a:t>
              </a:r>
              <a:endParaRPr kumimoji="0" lang="en-US" sz="1600" b="1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46" name="Rectangle 45"/>
            <p:cNvSpPr/>
            <p:nvPr/>
          </p:nvSpPr>
          <p:spPr bwMode="auto">
            <a:xfrm>
              <a:off x="10737241" y="4435544"/>
              <a:ext cx="274320" cy="274320"/>
            </a:xfrm>
            <a:prstGeom prst="rect">
              <a:avLst/>
            </a:prstGeom>
            <a:noFill/>
            <a:ln w="25400" cap="flat" cmpd="sng" algn="ctr">
              <a:solidFill>
                <a:srgbClr val="00FA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600" b="1" dirty="0">
                  <a:solidFill>
                    <a:srgbClr val="00FA00"/>
                  </a:solidFill>
                  <a:latin typeface="Arial" pitchFamily="-104" charset="0"/>
                  <a:ea typeface="ＭＳ Ｐゴシック" pitchFamily="-104" charset="-128"/>
                  <a:cs typeface="ＭＳ Ｐゴシック" pitchFamily="-104" charset="-128"/>
                </a:rPr>
                <a:t>f</a:t>
              </a:r>
              <a:endParaRPr kumimoji="0" lang="en-US" sz="1600" b="1" u="none" strike="noStrike" cap="none" normalizeH="0" baseline="0" dirty="0">
                <a:ln>
                  <a:noFill/>
                </a:ln>
                <a:solidFill>
                  <a:srgbClr val="00FA00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cxnSp>
          <p:nvCxnSpPr>
            <p:cNvPr id="47" name="Straight Arrow Connector 46"/>
            <p:cNvCxnSpPr>
              <a:stCxn id="39" idx="2"/>
              <a:endCxn id="41" idx="0"/>
            </p:cNvCxnSpPr>
            <p:nvPr/>
          </p:nvCxnSpPr>
          <p:spPr bwMode="auto">
            <a:xfrm flipH="1">
              <a:off x="10145119" y="3791039"/>
              <a:ext cx="530158" cy="176927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49" name="Straight Arrow Connector 48"/>
            <p:cNvCxnSpPr>
              <a:stCxn id="39" idx="2"/>
              <a:endCxn id="42" idx="0"/>
            </p:cNvCxnSpPr>
            <p:nvPr/>
          </p:nvCxnSpPr>
          <p:spPr bwMode="auto">
            <a:xfrm>
              <a:off x="10675277" y="3791039"/>
              <a:ext cx="634568" cy="176927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52" name="Straight Arrow Connector 51"/>
            <p:cNvCxnSpPr>
              <a:stCxn id="42" idx="2"/>
              <a:endCxn id="46" idx="0"/>
            </p:cNvCxnSpPr>
            <p:nvPr/>
          </p:nvCxnSpPr>
          <p:spPr bwMode="auto">
            <a:xfrm flipH="1">
              <a:off x="10874401" y="4242286"/>
              <a:ext cx="435444" cy="193258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55" name="Straight Arrow Connector 54"/>
            <p:cNvCxnSpPr>
              <a:stCxn id="41" idx="2"/>
              <a:endCxn id="45" idx="0"/>
            </p:cNvCxnSpPr>
            <p:nvPr/>
          </p:nvCxnSpPr>
          <p:spPr bwMode="auto">
            <a:xfrm>
              <a:off x="10145119" y="4242286"/>
              <a:ext cx="356586" cy="173535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57" name="Straight Arrow Connector 56"/>
            <p:cNvCxnSpPr>
              <a:stCxn id="41" idx="2"/>
            </p:cNvCxnSpPr>
            <p:nvPr/>
          </p:nvCxnSpPr>
          <p:spPr bwMode="auto">
            <a:xfrm>
              <a:off x="10145119" y="4242286"/>
              <a:ext cx="11542" cy="153593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58" name="Straight Arrow Connector 57"/>
            <p:cNvCxnSpPr/>
            <p:nvPr/>
          </p:nvCxnSpPr>
          <p:spPr bwMode="auto">
            <a:xfrm flipH="1">
              <a:off x="9785118" y="4242286"/>
              <a:ext cx="258126" cy="193258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sp>
          <p:nvSpPr>
            <p:cNvPr id="31" name="Rectangle 30"/>
            <p:cNvSpPr/>
            <p:nvPr/>
          </p:nvSpPr>
          <p:spPr bwMode="auto">
            <a:xfrm>
              <a:off x="11097712" y="4427601"/>
              <a:ext cx="274320" cy="274320"/>
            </a:xfrm>
            <a:prstGeom prst="rect">
              <a:avLst/>
            </a:prstGeom>
            <a:noFill/>
            <a:ln w="25400" cap="flat" cmpd="sng" algn="ctr">
              <a:solidFill>
                <a:srgbClr val="FF4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600" b="1" dirty="0">
                  <a:solidFill>
                    <a:srgbClr val="FF40FF"/>
                  </a:solidFill>
                  <a:latin typeface="Arial" pitchFamily="-104" charset="0"/>
                  <a:ea typeface="ＭＳ Ｐゴシック" pitchFamily="-104" charset="-128"/>
                  <a:cs typeface="ＭＳ Ｐゴシック" pitchFamily="-104" charset="-128"/>
                </a:rPr>
                <a:t>g</a:t>
              </a:r>
              <a:endParaRPr kumimoji="0" lang="en-US" sz="1600" b="1" u="none" strike="noStrike" cap="none" normalizeH="0" baseline="0" dirty="0">
                <a:ln>
                  <a:noFill/>
                </a:ln>
                <a:solidFill>
                  <a:srgbClr val="FF40FF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33" name="Rectangle 32"/>
            <p:cNvSpPr/>
            <p:nvPr/>
          </p:nvSpPr>
          <p:spPr bwMode="auto">
            <a:xfrm>
              <a:off x="11776705" y="4427601"/>
              <a:ext cx="274320" cy="274320"/>
            </a:xfrm>
            <a:prstGeom prst="rect">
              <a:avLst/>
            </a:prstGeom>
            <a:noFill/>
            <a:ln w="25400" cap="flat" cmpd="sng" algn="ctr">
              <a:solidFill>
                <a:srgbClr val="FFFC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600" b="1" dirty="0" err="1">
                  <a:solidFill>
                    <a:srgbClr val="FFFF00"/>
                  </a:solidFill>
                  <a:latin typeface="Arial" pitchFamily="-104" charset="0"/>
                  <a:ea typeface="ＭＳ Ｐゴシック" pitchFamily="-104" charset="-128"/>
                  <a:cs typeface="ＭＳ Ｐゴシック" pitchFamily="-104" charset="-128"/>
                </a:rPr>
                <a:t>i</a:t>
              </a:r>
              <a:endParaRPr kumimoji="0" lang="en-US" sz="1600" b="1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34" name="Rectangle 33"/>
            <p:cNvSpPr/>
            <p:nvPr/>
          </p:nvSpPr>
          <p:spPr bwMode="auto">
            <a:xfrm>
              <a:off x="11458183" y="4427601"/>
              <a:ext cx="274320" cy="274320"/>
            </a:xfrm>
            <a:prstGeom prst="rect">
              <a:avLst/>
            </a:prstGeom>
            <a:noFill/>
            <a:ln w="25400" cap="flat" cmpd="sng" algn="ctr">
              <a:solidFill>
                <a:srgbClr val="00FD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600" b="1" dirty="0">
                  <a:solidFill>
                    <a:srgbClr val="00FDFF"/>
                  </a:solidFill>
                  <a:latin typeface="Arial" pitchFamily="-104" charset="0"/>
                  <a:ea typeface="ＭＳ Ｐゴシック" pitchFamily="-104" charset="-128"/>
                  <a:cs typeface="ＭＳ Ｐゴシック" pitchFamily="-104" charset="-128"/>
                </a:rPr>
                <a:t>h</a:t>
              </a:r>
              <a:endParaRPr kumimoji="0" lang="en-US" sz="1600" b="1" u="none" strike="noStrike" cap="none" normalizeH="0" baseline="0" dirty="0">
                <a:ln>
                  <a:noFill/>
                </a:ln>
                <a:solidFill>
                  <a:srgbClr val="00FDFF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cxnSp>
          <p:nvCxnSpPr>
            <p:cNvPr id="48" name="Straight Arrow Connector 47"/>
            <p:cNvCxnSpPr>
              <a:endCxn id="33" idx="0"/>
            </p:cNvCxnSpPr>
            <p:nvPr/>
          </p:nvCxnSpPr>
          <p:spPr bwMode="auto">
            <a:xfrm>
              <a:off x="11336145" y="4242909"/>
              <a:ext cx="577720" cy="184692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50" name="Straight Arrow Connector 49"/>
            <p:cNvCxnSpPr>
              <a:endCxn id="34" idx="0"/>
            </p:cNvCxnSpPr>
            <p:nvPr/>
          </p:nvCxnSpPr>
          <p:spPr bwMode="auto">
            <a:xfrm>
              <a:off x="11350025" y="4242286"/>
              <a:ext cx="245318" cy="185315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51" name="Straight Arrow Connector 50"/>
            <p:cNvCxnSpPr>
              <a:stCxn id="42" idx="2"/>
              <a:endCxn id="31" idx="0"/>
            </p:cNvCxnSpPr>
            <p:nvPr/>
          </p:nvCxnSpPr>
          <p:spPr bwMode="auto">
            <a:xfrm flipH="1">
              <a:off x="11234872" y="4242286"/>
              <a:ext cx="74973" cy="185315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</p:grpSp>
      <p:cxnSp>
        <p:nvCxnSpPr>
          <p:cNvPr id="12" name="Straight Connector 11"/>
          <p:cNvCxnSpPr/>
          <p:nvPr/>
        </p:nvCxnSpPr>
        <p:spPr bwMode="auto">
          <a:xfrm>
            <a:off x="1828800" y="5308951"/>
            <a:ext cx="262890" cy="84845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</p:cxnSp>
      <p:sp>
        <p:nvSpPr>
          <p:cNvPr id="7" name="Oval 6"/>
          <p:cNvSpPr/>
          <p:nvPr/>
        </p:nvSpPr>
        <p:spPr bwMode="auto">
          <a:xfrm>
            <a:off x="1583904" y="5099945"/>
            <a:ext cx="209787" cy="185315"/>
          </a:xfrm>
          <a:prstGeom prst="ellipse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13" name="5-Point Star 12"/>
          <p:cNvSpPr/>
          <p:nvPr/>
        </p:nvSpPr>
        <p:spPr bwMode="auto">
          <a:xfrm>
            <a:off x="2021530" y="3608502"/>
            <a:ext cx="302132" cy="298595"/>
          </a:xfrm>
          <a:prstGeom prst="star5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37" name="5-Point Star 36"/>
          <p:cNvSpPr/>
          <p:nvPr/>
        </p:nvSpPr>
        <p:spPr bwMode="auto">
          <a:xfrm>
            <a:off x="2021530" y="4071469"/>
            <a:ext cx="302132" cy="298595"/>
          </a:xfrm>
          <a:prstGeom prst="star5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40" name="5-Point Star 39"/>
          <p:cNvSpPr/>
          <p:nvPr/>
        </p:nvSpPr>
        <p:spPr bwMode="auto">
          <a:xfrm>
            <a:off x="1544602" y="3608502"/>
            <a:ext cx="302132" cy="298595"/>
          </a:xfrm>
          <a:prstGeom prst="star5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43" name="5-Point Star 42"/>
          <p:cNvSpPr/>
          <p:nvPr/>
        </p:nvSpPr>
        <p:spPr bwMode="auto">
          <a:xfrm>
            <a:off x="1076365" y="4082899"/>
            <a:ext cx="302132" cy="298595"/>
          </a:xfrm>
          <a:prstGeom prst="star5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53" name="5-Point Star 52"/>
          <p:cNvSpPr/>
          <p:nvPr/>
        </p:nvSpPr>
        <p:spPr bwMode="auto">
          <a:xfrm>
            <a:off x="1533850" y="4995342"/>
            <a:ext cx="302132" cy="298595"/>
          </a:xfrm>
          <a:prstGeom prst="star5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54" name="5-Point Star 53"/>
          <p:cNvSpPr/>
          <p:nvPr/>
        </p:nvSpPr>
        <p:spPr bwMode="auto">
          <a:xfrm>
            <a:off x="573730" y="4532479"/>
            <a:ext cx="302132" cy="298595"/>
          </a:xfrm>
          <a:prstGeom prst="star5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14" name="Triangle 13"/>
          <p:cNvSpPr/>
          <p:nvPr/>
        </p:nvSpPr>
        <p:spPr bwMode="auto">
          <a:xfrm>
            <a:off x="573730" y="3608502"/>
            <a:ext cx="367081" cy="290753"/>
          </a:xfrm>
          <a:prstGeom prst="triangl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56" name="Triangle 55"/>
          <p:cNvSpPr/>
          <p:nvPr/>
        </p:nvSpPr>
        <p:spPr bwMode="auto">
          <a:xfrm>
            <a:off x="571308" y="4059535"/>
            <a:ext cx="367081" cy="290753"/>
          </a:xfrm>
          <a:prstGeom prst="triangl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59" name="Triangle 58"/>
          <p:cNvSpPr/>
          <p:nvPr/>
        </p:nvSpPr>
        <p:spPr bwMode="auto">
          <a:xfrm>
            <a:off x="1516473" y="4059534"/>
            <a:ext cx="367081" cy="290753"/>
          </a:xfrm>
          <a:prstGeom prst="triangl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60" name="Triangle 59"/>
          <p:cNvSpPr/>
          <p:nvPr/>
        </p:nvSpPr>
        <p:spPr bwMode="auto">
          <a:xfrm>
            <a:off x="1501375" y="4536254"/>
            <a:ext cx="367081" cy="290753"/>
          </a:xfrm>
          <a:prstGeom prst="triangl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61" name="Triangle 60"/>
          <p:cNvSpPr/>
          <p:nvPr/>
        </p:nvSpPr>
        <p:spPr bwMode="auto">
          <a:xfrm>
            <a:off x="1045865" y="4551266"/>
            <a:ext cx="367081" cy="290753"/>
          </a:xfrm>
          <a:prstGeom prst="triangl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62" name="Triangle 61"/>
          <p:cNvSpPr/>
          <p:nvPr/>
        </p:nvSpPr>
        <p:spPr bwMode="auto">
          <a:xfrm>
            <a:off x="1989055" y="4538138"/>
            <a:ext cx="367081" cy="290753"/>
          </a:xfrm>
          <a:prstGeom prst="triangl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63" name="Triangle 62"/>
          <p:cNvSpPr/>
          <p:nvPr/>
        </p:nvSpPr>
        <p:spPr bwMode="auto">
          <a:xfrm>
            <a:off x="1989054" y="5006892"/>
            <a:ext cx="367081" cy="290753"/>
          </a:xfrm>
          <a:prstGeom prst="triangl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64" name="Triangle 63"/>
          <p:cNvSpPr/>
          <p:nvPr/>
        </p:nvSpPr>
        <p:spPr bwMode="auto">
          <a:xfrm>
            <a:off x="577922" y="5035456"/>
            <a:ext cx="367081" cy="290753"/>
          </a:xfrm>
          <a:prstGeom prst="triangl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64699" y="2925994"/>
            <a:ext cx="14843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/>
              <a:t>A. Unordered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3276322" y="2971185"/>
            <a:ext cx="21112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/>
              <a:t>B. Z-order (Y-major)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6335698" y="1712899"/>
            <a:ext cx="25790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/>
              <a:t>C. R-tree (primary index)</a:t>
            </a:r>
          </a:p>
        </p:txBody>
      </p:sp>
      <p:sp>
        <p:nvSpPr>
          <p:cNvPr id="83" name="5-Point Star 82"/>
          <p:cNvSpPr/>
          <p:nvPr/>
        </p:nvSpPr>
        <p:spPr bwMode="auto">
          <a:xfrm>
            <a:off x="4825690" y="3669462"/>
            <a:ext cx="302132" cy="298595"/>
          </a:xfrm>
          <a:prstGeom prst="star5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84" name="5-Point Star 83"/>
          <p:cNvSpPr/>
          <p:nvPr/>
        </p:nvSpPr>
        <p:spPr bwMode="auto">
          <a:xfrm>
            <a:off x="4825690" y="4132429"/>
            <a:ext cx="302132" cy="298595"/>
          </a:xfrm>
          <a:prstGeom prst="star5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85" name="5-Point Star 84"/>
          <p:cNvSpPr/>
          <p:nvPr/>
        </p:nvSpPr>
        <p:spPr bwMode="auto">
          <a:xfrm>
            <a:off x="4348762" y="3669462"/>
            <a:ext cx="302132" cy="298595"/>
          </a:xfrm>
          <a:prstGeom prst="star5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86" name="5-Point Star 85"/>
          <p:cNvSpPr/>
          <p:nvPr/>
        </p:nvSpPr>
        <p:spPr bwMode="auto">
          <a:xfrm>
            <a:off x="3846235" y="4132429"/>
            <a:ext cx="302132" cy="298595"/>
          </a:xfrm>
          <a:prstGeom prst="star5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87" name="5-Point Star 86"/>
          <p:cNvSpPr/>
          <p:nvPr/>
        </p:nvSpPr>
        <p:spPr bwMode="auto">
          <a:xfrm>
            <a:off x="4338010" y="5113452"/>
            <a:ext cx="302132" cy="298595"/>
          </a:xfrm>
          <a:prstGeom prst="star5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88" name="5-Point Star 87"/>
          <p:cNvSpPr/>
          <p:nvPr/>
        </p:nvSpPr>
        <p:spPr bwMode="auto">
          <a:xfrm>
            <a:off x="3343600" y="4604869"/>
            <a:ext cx="302132" cy="298595"/>
          </a:xfrm>
          <a:prstGeom prst="star5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89" name="Triangle 88"/>
          <p:cNvSpPr/>
          <p:nvPr/>
        </p:nvSpPr>
        <p:spPr bwMode="auto">
          <a:xfrm>
            <a:off x="3309310" y="3658032"/>
            <a:ext cx="367081" cy="290753"/>
          </a:xfrm>
          <a:prstGeom prst="triangl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90" name="Triangle 89"/>
          <p:cNvSpPr/>
          <p:nvPr/>
        </p:nvSpPr>
        <p:spPr bwMode="auto">
          <a:xfrm>
            <a:off x="3329748" y="4131925"/>
            <a:ext cx="367081" cy="290753"/>
          </a:xfrm>
          <a:prstGeom prst="triangl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91" name="Triangle 90"/>
          <p:cNvSpPr/>
          <p:nvPr/>
        </p:nvSpPr>
        <p:spPr bwMode="auto">
          <a:xfrm>
            <a:off x="4320633" y="4120494"/>
            <a:ext cx="367081" cy="290753"/>
          </a:xfrm>
          <a:prstGeom prst="triangl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92" name="Triangle 91"/>
          <p:cNvSpPr/>
          <p:nvPr/>
        </p:nvSpPr>
        <p:spPr bwMode="auto">
          <a:xfrm>
            <a:off x="4305535" y="4597214"/>
            <a:ext cx="367081" cy="290753"/>
          </a:xfrm>
          <a:prstGeom prst="triangl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94" name="Triangle 93"/>
          <p:cNvSpPr/>
          <p:nvPr/>
        </p:nvSpPr>
        <p:spPr bwMode="auto">
          <a:xfrm>
            <a:off x="3850025" y="4612226"/>
            <a:ext cx="367081" cy="290753"/>
          </a:xfrm>
          <a:prstGeom prst="triangl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95" name="Triangle 94"/>
          <p:cNvSpPr/>
          <p:nvPr/>
        </p:nvSpPr>
        <p:spPr bwMode="auto">
          <a:xfrm>
            <a:off x="4793215" y="4599098"/>
            <a:ext cx="367081" cy="290753"/>
          </a:xfrm>
          <a:prstGeom prst="triangl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96" name="Triangle 95"/>
          <p:cNvSpPr/>
          <p:nvPr/>
        </p:nvSpPr>
        <p:spPr bwMode="auto">
          <a:xfrm>
            <a:off x="4827504" y="5102142"/>
            <a:ext cx="367081" cy="290753"/>
          </a:xfrm>
          <a:prstGeom prst="triangl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97" name="Triangle 96"/>
          <p:cNvSpPr/>
          <p:nvPr/>
        </p:nvSpPr>
        <p:spPr bwMode="auto">
          <a:xfrm>
            <a:off x="3382082" y="5096416"/>
            <a:ext cx="367081" cy="290753"/>
          </a:xfrm>
          <a:prstGeom prst="triangl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98" name="5-Point Star 97"/>
          <p:cNvSpPr/>
          <p:nvPr/>
        </p:nvSpPr>
        <p:spPr bwMode="auto">
          <a:xfrm>
            <a:off x="7786060" y="3783335"/>
            <a:ext cx="302132" cy="298595"/>
          </a:xfrm>
          <a:prstGeom prst="star5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99" name="5-Point Star 98"/>
          <p:cNvSpPr/>
          <p:nvPr/>
        </p:nvSpPr>
        <p:spPr bwMode="auto">
          <a:xfrm>
            <a:off x="7786060" y="4303452"/>
            <a:ext cx="302132" cy="298595"/>
          </a:xfrm>
          <a:prstGeom prst="star5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100" name="5-Point Star 99"/>
          <p:cNvSpPr/>
          <p:nvPr/>
        </p:nvSpPr>
        <p:spPr bwMode="auto">
          <a:xfrm>
            <a:off x="7309132" y="3840485"/>
            <a:ext cx="302132" cy="298595"/>
          </a:xfrm>
          <a:prstGeom prst="star5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101" name="5-Point Star 100"/>
          <p:cNvSpPr/>
          <p:nvPr/>
        </p:nvSpPr>
        <p:spPr bwMode="auto">
          <a:xfrm>
            <a:off x="6795175" y="4280592"/>
            <a:ext cx="302132" cy="298595"/>
          </a:xfrm>
          <a:prstGeom prst="star5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102" name="5-Point Star 101"/>
          <p:cNvSpPr/>
          <p:nvPr/>
        </p:nvSpPr>
        <p:spPr bwMode="auto">
          <a:xfrm>
            <a:off x="7286950" y="5261615"/>
            <a:ext cx="302132" cy="298595"/>
          </a:xfrm>
          <a:prstGeom prst="star5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103" name="5-Point Star 102"/>
          <p:cNvSpPr/>
          <p:nvPr/>
        </p:nvSpPr>
        <p:spPr bwMode="auto">
          <a:xfrm>
            <a:off x="6292540" y="4753459"/>
            <a:ext cx="302132" cy="298595"/>
          </a:xfrm>
          <a:prstGeom prst="star5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104" name="Triangle 103"/>
          <p:cNvSpPr/>
          <p:nvPr/>
        </p:nvSpPr>
        <p:spPr bwMode="auto">
          <a:xfrm>
            <a:off x="6258250" y="3794765"/>
            <a:ext cx="367081" cy="290753"/>
          </a:xfrm>
          <a:prstGeom prst="triangl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105" name="Triangle 104"/>
          <p:cNvSpPr/>
          <p:nvPr/>
        </p:nvSpPr>
        <p:spPr bwMode="auto">
          <a:xfrm>
            <a:off x="6278688" y="4280088"/>
            <a:ext cx="367081" cy="290753"/>
          </a:xfrm>
          <a:prstGeom prst="triangl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106" name="Triangle 105"/>
          <p:cNvSpPr/>
          <p:nvPr/>
        </p:nvSpPr>
        <p:spPr bwMode="auto">
          <a:xfrm>
            <a:off x="7258143" y="4246224"/>
            <a:ext cx="367081" cy="290753"/>
          </a:xfrm>
          <a:prstGeom prst="triangl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107" name="Triangle 106"/>
          <p:cNvSpPr/>
          <p:nvPr/>
        </p:nvSpPr>
        <p:spPr bwMode="auto">
          <a:xfrm>
            <a:off x="7265905" y="4768237"/>
            <a:ext cx="367081" cy="290753"/>
          </a:xfrm>
          <a:prstGeom prst="triangl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108" name="Triangle 107"/>
          <p:cNvSpPr/>
          <p:nvPr/>
        </p:nvSpPr>
        <p:spPr bwMode="auto">
          <a:xfrm>
            <a:off x="6810395" y="4760816"/>
            <a:ext cx="367081" cy="290753"/>
          </a:xfrm>
          <a:prstGeom prst="triangl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109" name="Triangle 108"/>
          <p:cNvSpPr/>
          <p:nvPr/>
        </p:nvSpPr>
        <p:spPr bwMode="auto">
          <a:xfrm>
            <a:off x="7753585" y="4770121"/>
            <a:ext cx="367081" cy="290753"/>
          </a:xfrm>
          <a:prstGeom prst="triangl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110" name="Triangle 109"/>
          <p:cNvSpPr/>
          <p:nvPr/>
        </p:nvSpPr>
        <p:spPr bwMode="auto">
          <a:xfrm>
            <a:off x="7753584" y="5238875"/>
            <a:ext cx="367081" cy="290753"/>
          </a:xfrm>
          <a:prstGeom prst="triangl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111" name="Triangle 110"/>
          <p:cNvSpPr/>
          <p:nvPr/>
        </p:nvSpPr>
        <p:spPr bwMode="auto">
          <a:xfrm>
            <a:off x="6273872" y="5245006"/>
            <a:ext cx="367081" cy="290753"/>
          </a:xfrm>
          <a:prstGeom prst="triangl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04611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93" grpId="0" animBg="1"/>
      <p:bldP spid="7" grpId="0" animBg="1"/>
      <p:bldP spid="7" grpId="1" animBg="1"/>
      <p:bldP spid="16" grpId="0"/>
      <p:bldP spid="67" grpId="0"/>
      <p:bldP spid="68" grpId="0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277" y="350991"/>
            <a:ext cx="8610600" cy="990600"/>
          </a:xfrm>
        </p:spPr>
        <p:txBody>
          <a:bodyPr/>
          <a:lstStyle/>
          <a:p>
            <a:r>
              <a:rPr lang="en-US" sz="2800" dirty="0">
                <a:latin typeface="Microsoft Sans Serif"/>
                <a:cs typeface="Microsoft Sans Serif"/>
              </a:rPr>
              <a:t>Linear Search for Point Queries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116" y="1530929"/>
            <a:ext cx="8610600" cy="3798805"/>
          </a:xfrm>
        </p:spPr>
        <p:txBody>
          <a:bodyPr/>
          <a:lstStyle/>
          <a:p>
            <a:pPr>
              <a:buFont typeface="Arial"/>
              <a:buChar char="•"/>
            </a:pPr>
            <a:r>
              <a:rPr lang="en-US" sz="1600" b="1" u="sng" dirty="0">
                <a:latin typeface="Microsoft Sans Serif"/>
                <a:cs typeface="Microsoft Sans Serif"/>
              </a:rPr>
              <a:t>Data: </a:t>
            </a:r>
            <a:r>
              <a:rPr lang="en-US" sz="1600" dirty="0">
                <a:latin typeface="Microsoft Sans Serif"/>
                <a:cs typeface="Microsoft Sans Serif"/>
              </a:rPr>
              <a:t>14 points stored in data blocks with 2 points in each block</a:t>
            </a:r>
          </a:p>
          <a:p>
            <a:pPr>
              <a:buFont typeface="Arial"/>
              <a:buChar char="•"/>
            </a:pPr>
            <a:r>
              <a:rPr lang="en-US" sz="1600" dirty="0">
                <a:latin typeface="Microsoft Sans Serif"/>
                <a:cs typeface="Microsoft Sans Serif"/>
              </a:rPr>
              <a:t>(Marked) </a:t>
            </a:r>
            <a:r>
              <a:rPr lang="en-US" sz="1600" u="sng" dirty="0">
                <a:latin typeface="Microsoft Sans Serif"/>
                <a:cs typeface="Microsoft Sans Serif"/>
              </a:rPr>
              <a:t>Query: </a:t>
            </a:r>
            <a:r>
              <a:rPr lang="en-US" sz="1600" u="sng" dirty="0"/>
              <a:t> </a:t>
            </a:r>
            <a:r>
              <a:rPr lang="en-US" sz="1600" dirty="0"/>
              <a:t>Return the type of crime in the location (x, y) =  (</a:t>
            </a:r>
            <a:r>
              <a:rPr lang="en-US" sz="1600" i="1" dirty="0"/>
              <a:t>2, 3) </a:t>
            </a:r>
          </a:p>
          <a:p>
            <a:pPr>
              <a:buFont typeface="Arial"/>
              <a:buChar char="•"/>
            </a:pPr>
            <a:r>
              <a:rPr lang="en-US" sz="1600" u="sng" dirty="0">
                <a:latin typeface="Microsoft Sans Serif"/>
                <a:cs typeface="Microsoft Sans Serif"/>
              </a:rPr>
              <a:t>Storage Methods:</a:t>
            </a:r>
            <a:r>
              <a:rPr lang="en-US" sz="1600" dirty="0">
                <a:latin typeface="Microsoft Sans Serif"/>
                <a:cs typeface="Microsoft Sans Serif"/>
              </a:rPr>
              <a:t> Unordered</a:t>
            </a:r>
          </a:p>
          <a:p>
            <a:pPr marL="0" indent="0">
              <a:buNone/>
            </a:pPr>
            <a:endParaRPr lang="en-US" sz="1600" dirty="0">
              <a:latin typeface="Microsoft Sans Serif"/>
              <a:cs typeface="Microsoft Sans Serif"/>
            </a:endParaRPr>
          </a:p>
          <a:p>
            <a:pPr marL="457200" lvl="1" indent="0">
              <a:buNone/>
            </a:pPr>
            <a:endParaRPr lang="en-US" sz="1600" dirty="0">
              <a:latin typeface="Microsoft Sans Serif"/>
              <a:cs typeface="Microsoft Sans Serif"/>
            </a:endParaRPr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6887" y="6152445"/>
            <a:ext cx="564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25</a:t>
            </a:r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1346" y="3888958"/>
            <a:ext cx="2873728" cy="1440776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7848" y="3359196"/>
            <a:ext cx="2298283" cy="2152989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 bwMode="auto">
          <a:xfrm>
            <a:off x="1943100" y="3781871"/>
            <a:ext cx="139446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ysDot"/>
            <a:round/>
            <a:headEnd type="none" w="med" len="med"/>
            <a:tailEnd type="triangle" w="med" len="med"/>
          </a:ln>
          <a:effectLst/>
        </p:spPr>
      </p:cxnSp>
      <p:sp>
        <p:nvSpPr>
          <p:cNvPr id="15" name="TextBox 14"/>
          <p:cNvSpPr txBox="1"/>
          <p:nvPr/>
        </p:nvSpPr>
        <p:spPr>
          <a:xfrm>
            <a:off x="4291346" y="3359196"/>
            <a:ext cx="33556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Linear Search on data blocks 0 .. 6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962483" y="2464543"/>
            <a:ext cx="37577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Cost for linear search on this dataset: 7</a:t>
            </a:r>
          </a:p>
        </p:txBody>
      </p:sp>
      <p:cxnSp>
        <p:nvCxnSpPr>
          <p:cNvPr id="14" name="Straight Connector 13"/>
          <p:cNvCxnSpPr/>
          <p:nvPr/>
        </p:nvCxnSpPr>
        <p:spPr bwMode="auto">
          <a:xfrm flipH="1">
            <a:off x="1920240" y="3781871"/>
            <a:ext cx="1403007" cy="450253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ysDot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17" name="Straight Connector 16"/>
          <p:cNvCxnSpPr/>
          <p:nvPr/>
        </p:nvCxnSpPr>
        <p:spPr bwMode="auto">
          <a:xfrm>
            <a:off x="1905927" y="4232124"/>
            <a:ext cx="146866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ysDot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20" name="Straight Connector 19"/>
          <p:cNvCxnSpPr/>
          <p:nvPr/>
        </p:nvCxnSpPr>
        <p:spPr bwMode="auto">
          <a:xfrm>
            <a:off x="1943100" y="4728078"/>
            <a:ext cx="146866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ysDot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21" name="Straight Connector 20"/>
          <p:cNvCxnSpPr/>
          <p:nvPr/>
        </p:nvCxnSpPr>
        <p:spPr bwMode="auto">
          <a:xfrm>
            <a:off x="1905927" y="5196054"/>
            <a:ext cx="146866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ysDot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22" name="Straight Connector 21"/>
          <p:cNvCxnSpPr/>
          <p:nvPr/>
        </p:nvCxnSpPr>
        <p:spPr bwMode="auto">
          <a:xfrm flipH="1">
            <a:off x="1947759" y="4266414"/>
            <a:ext cx="1403007" cy="450253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ysDot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23" name="Straight Connector 22"/>
          <p:cNvCxnSpPr/>
          <p:nvPr/>
        </p:nvCxnSpPr>
        <p:spPr bwMode="auto">
          <a:xfrm flipH="1">
            <a:off x="1934553" y="4734389"/>
            <a:ext cx="1403007" cy="450253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ysDot"/>
            <a:round/>
            <a:headEnd type="none" w="med" len="med"/>
            <a:tailEnd type="triangl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862204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277" y="350991"/>
            <a:ext cx="8610600" cy="990600"/>
          </a:xfrm>
        </p:spPr>
        <p:txBody>
          <a:bodyPr/>
          <a:lstStyle/>
          <a:p>
            <a:r>
              <a:rPr lang="en-US" sz="2800" dirty="0">
                <a:latin typeface="Microsoft Sans Serif"/>
                <a:cs typeface="Microsoft Sans Serif"/>
              </a:rPr>
              <a:t>Binary Search for Point Queries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116" y="1530929"/>
            <a:ext cx="8610600" cy="3798805"/>
          </a:xfrm>
        </p:spPr>
        <p:txBody>
          <a:bodyPr/>
          <a:lstStyle/>
          <a:p>
            <a:pPr>
              <a:buFont typeface="Arial"/>
              <a:buChar char="•"/>
            </a:pPr>
            <a:r>
              <a:rPr lang="en-US" sz="1600" b="1" u="sng" dirty="0">
                <a:latin typeface="Microsoft Sans Serif"/>
                <a:cs typeface="Microsoft Sans Serif"/>
              </a:rPr>
              <a:t>Data: </a:t>
            </a:r>
            <a:r>
              <a:rPr lang="en-US" sz="1600" dirty="0">
                <a:latin typeface="Microsoft Sans Serif"/>
                <a:cs typeface="Microsoft Sans Serif"/>
              </a:rPr>
              <a:t>14 points stored in data blocks with 2 points in each block</a:t>
            </a:r>
          </a:p>
          <a:p>
            <a:pPr>
              <a:buFont typeface="Arial"/>
              <a:buChar char="•"/>
            </a:pPr>
            <a:r>
              <a:rPr lang="en-US" sz="1600" dirty="0">
                <a:latin typeface="Microsoft Sans Serif"/>
                <a:cs typeface="Microsoft Sans Serif"/>
              </a:rPr>
              <a:t>(Marked) </a:t>
            </a:r>
            <a:r>
              <a:rPr lang="en-US" sz="1600" u="sng" dirty="0">
                <a:latin typeface="Microsoft Sans Serif"/>
                <a:cs typeface="Microsoft Sans Serif"/>
              </a:rPr>
              <a:t>Query</a:t>
            </a:r>
            <a:r>
              <a:rPr lang="en-US" sz="1600" dirty="0">
                <a:latin typeface="Microsoft Sans Serif"/>
                <a:cs typeface="Microsoft Sans Serif"/>
              </a:rPr>
              <a:t>: </a:t>
            </a:r>
            <a:r>
              <a:rPr lang="en-US" sz="1600" dirty="0"/>
              <a:t> Return the type of crime in the location (x, y) =  (</a:t>
            </a:r>
            <a:r>
              <a:rPr lang="en-US" sz="1600" i="1" dirty="0"/>
              <a:t>2, 3) </a:t>
            </a:r>
          </a:p>
          <a:p>
            <a:pPr>
              <a:buFont typeface="Arial"/>
              <a:buChar char="•"/>
            </a:pPr>
            <a:r>
              <a:rPr lang="en-US" sz="1600" u="sng" dirty="0">
                <a:latin typeface="Microsoft Sans Serif"/>
                <a:cs typeface="Microsoft Sans Serif"/>
              </a:rPr>
              <a:t>Storage Method:</a:t>
            </a:r>
            <a:r>
              <a:rPr lang="en-US" sz="1600" dirty="0">
                <a:latin typeface="Microsoft Sans Serif"/>
                <a:cs typeface="Microsoft Sans Serif"/>
              </a:rPr>
              <a:t>  Z-order (Y-major)</a:t>
            </a:r>
          </a:p>
          <a:p>
            <a:pPr lvl="1">
              <a:buFont typeface="Arial"/>
              <a:buChar char="•"/>
            </a:pPr>
            <a:r>
              <a:rPr lang="en-US" sz="1600" dirty="0"/>
              <a:t>Cost for binary search on this dataset: 3</a:t>
            </a:r>
          </a:p>
          <a:p>
            <a:pPr lvl="1">
              <a:buFont typeface="Arial"/>
              <a:buChar char="•"/>
            </a:pPr>
            <a:endParaRPr lang="en-US" sz="1600" dirty="0">
              <a:latin typeface="Microsoft Sans Serif"/>
              <a:cs typeface="Microsoft Sans Serif"/>
            </a:endParaRPr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6887" y="6152445"/>
            <a:ext cx="564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25</a:t>
            </a:r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4298" y="3548617"/>
            <a:ext cx="2647097" cy="1277628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181" y="3181611"/>
            <a:ext cx="2434057" cy="2280180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5551334" y="2808572"/>
            <a:ext cx="33325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Binary search on data blocks 0 .. 6</a:t>
            </a:r>
          </a:p>
        </p:txBody>
      </p:sp>
      <p:sp>
        <p:nvSpPr>
          <p:cNvPr id="37" name="Rectangle 36"/>
          <p:cNvSpPr/>
          <p:nvPr/>
        </p:nvSpPr>
        <p:spPr bwMode="auto">
          <a:xfrm>
            <a:off x="5974227" y="3457897"/>
            <a:ext cx="498394" cy="263508"/>
          </a:xfrm>
          <a:prstGeom prst="rect">
            <a:avLst/>
          </a:prstGeom>
          <a:noFill/>
          <a:ln w="25400" cap="flat" cmpd="sng" algn="ctr">
            <a:solidFill>
              <a:srgbClr val="00FA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b="1" dirty="0">
                <a:latin typeface="Arial" pitchFamily="-104" charset="0"/>
                <a:ea typeface="ＭＳ Ｐゴシック" pitchFamily="-104" charset="-128"/>
                <a:cs typeface="ＭＳ Ｐゴシック" pitchFamily="-104" charset="-128"/>
              </a:rPr>
              <a:t>3</a:t>
            </a:r>
            <a:endParaRPr kumimoji="0" lang="en-US" sz="1600" b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40" name="Rectangle 39"/>
          <p:cNvSpPr/>
          <p:nvPr/>
        </p:nvSpPr>
        <p:spPr bwMode="auto">
          <a:xfrm>
            <a:off x="5974227" y="4009711"/>
            <a:ext cx="496224" cy="315767"/>
          </a:xfrm>
          <a:prstGeom prst="rect">
            <a:avLst/>
          </a:prstGeom>
          <a:noFill/>
          <a:ln w="25400" cap="flat" cmpd="sng" algn="ctr">
            <a:solidFill>
              <a:srgbClr val="00FD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b="1" dirty="0">
                <a:latin typeface="Arial" pitchFamily="-104" charset="0"/>
                <a:ea typeface="ＭＳ Ｐゴシック" pitchFamily="-104" charset="-128"/>
                <a:cs typeface="ＭＳ Ｐゴシック" pitchFamily="-104" charset="-128"/>
              </a:rPr>
              <a:t>5</a:t>
            </a:r>
            <a:endParaRPr kumimoji="0" lang="en-US" sz="1600" b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43" name="Rectangle 42"/>
          <p:cNvSpPr/>
          <p:nvPr/>
        </p:nvSpPr>
        <p:spPr bwMode="auto">
          <a:xfrm>
            <a:off x="5955070" y="4592179"/>
            <a:ext cx="515382" cy="322536"/>
          </a:xfrm>
          <a:prstGeom prst="rect">
            <a:avLst/>
          </a:prstGeom>
          <a:noFill/>
          <a:ln w="25400" cap="flat" cmpd="sng" algn="ctr">
            <a:solidFill>
              <a:srgbClr val="FFFC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b="1" dirty="0">
                <a:latin typeface="Arial" pitchFamily="-104" charset="0"/>
                <a:ea typeface="ＭＳ Ｐゴシック" pitchFamily="-104" charset="-128"/>
                <a:cs typeface="ＭＳ Ｐゴシック" pitchFamily="-104" charset="-128"/>
              </a:rPr>
              <a:t>6</a:t>
            </a:r>
            <a:endParaRPr kumimoji="0" lang="en-US" sz="1600" b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cxnSp>
        <p:nvCxnSpPr>
          <p:cNvPr id="61" name="Straight Arrow Connector 60"/>
          <p:cNvCxnSpPr/>
          <p:nvPr/>
        </p:nvCxnSpPr>
        <p:spPr bwMode="auto">
          <a:xfrm flipH="1">
            <a:off x="6219798" y="4317858"/>
            <a:ext cx="1380" cy="27432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62" name="Straight Arrow Connector 61"/>
          <p:cNvCxnSpPr/>
          <p:nvPr/>
        </p:nvCxnSpPr>
        <p:spPr bwMode="auto">
          <a:xfrm flipH="1">
            <a:off x="6223608" y="3727308"/>
            <a:ext cx="1380" cy="27432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63" name="TextBox 62"/>
          <p:cNvSpPr txBox="1"/>
          <p:nvPr/>
        </p:nvSpPr>
        <p:spPr>
          <a:xfrm>
            <a:off x="6208644" y="3180653"/>
            <a:ext cx="1231427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/>
              <a:t>(0+6) / 2 = 3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6219798" y="3679748"/>
            <a:ext cx="1702710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/>
              <a:t>Ceil((3+6) / 2) = 5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3786263" y="5160406"/>
            <a:ext cx="42001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3 blocks (i.e., </a:t>
            </a:r>
            <a:r>
              <a:rPr lang="en-US" sz="1600" dirty="0">
                <a:solidFill>
                  <a:srgbClr val="00B050"/>
                </a:solidFill>
              </a:rPr>
              <a:t>green</a:t>
            </a:r>
            <a:r>
              <a:rPr lang="en-US" sz="1600" dirty="0"/>
              <a:t>,</a:t>
            </a:r>
            <a:r>
              <a:rPr lang="en-US" sz="1600" dirty="0">
                <a:solidFill>
                  <a:srgbClr val="00B050"/>
                </a:solidFill>
              </a:rPr>
              <a:t> </a:t>
            </a:r>
            <a:r>
              <a:rPr lang="en-US" sz="1600" dirty="0">
                <a:solidFill>
                  <a:srgbClr val="00FDFF"/>
                </a:solidFill>
              </a:rPr>
              <a:t>cyan</a:t>
            </a:r>
            <a:r>
              <a:rPr lang="en-US" sz="1600" dirty="0"/>
              <a:t>,</a:t>
            </a:r>
            <a:r>
              <a:rPr lang="en-US" sz="1600" dirty="0">
                <a:solidFill>
                  <a:srgbClr val="00B050"/>
                </a:solidFill>
              </a:rPr>
              <a:t> </a:t>
            </a:r>
            <a:r>
              <a:rPr lang="en-US" sz="1600" dirty="0">
                <a:solidFill>
                  <a:srgbClr val="FFFC00"/>
                </a:solidFill>
              </a:rPr>
              <a:t>yellow</a:t>
            </a:r>
            <a:r>
              <a:rPr lang="en-US" sz="1600" dirty="0"/>
              <a:t>) accessed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123132" y="2892081"/>
            <a:ext cx="8841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Y-major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240461" y="4290619"/>
            <a:ext cx="174599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/>
              <a:t>Ceil((5+6) / 2) = 6 </a:t>
            </a:r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1722260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7" grpId="0" animBg="1"/>
      <p:bldP spid="40" grpId="0" animBg="1"/>
      <p:bldP spid="43" grpId="0" animBg="1"/>
      <p:bldP spid="63" grpId="0"/>
      <p:bldP spid="64" grpId="0"/>
      <p:bldP spid="67" grpId="0"/>
      <p:bldP spid="2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277" y="350991"/>
            <a:ext cx="8610600" cy="990600"/>
          </a:xfrm>
        </p:spPr>
        <p:txBody>
          <a:bodyPr/>
          <a:lstStyle/>
          <a:p>
            <a:r>
              <a:rPr lang="en-US" sz="2800" dirty="0">
                <a:latin typeface="Microsoft Sans Serif"/>
                <a:cs typeface="Microsoft Sans Serif"/>
              </a:rPr>
              <a:t>Search for Point Queries Using R-Tree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116" y="1530929"/>
            <a:ext cx="8610600" cy="3798805"/>
          </a:xfrm>
        </p:spPr>
        <p:txBody>
          <a:bodyPr/>
          <a:lstStyle/>
          <a:p>
            <a:pPr>
              <a:buFont typeface="Arial"/>
              <a:buChar char="•"/>
            </a:pPr>
            <a:r>
              <a:rPr lang="en-US" sz="1600" b="1" u="sng" dirty="0">
                <a:latin typeface="Microsoft Sans Serif"/>
                <a:cs typeface="Microsoft Sans Serif"/>
              </a:rPr>
              <a:t>Data: </a:t>
            </a:r>
            <a:r>
              <a:rPr lang="en-US" sz="1600" dirty="0">
                <a:latin typeface="Microsoft Sans Serif"/>
                <a:cs typeface="Microsoft Sans Serif"/>
              </a:rPr>
              <a:t>14  data points stored in data blocks with 2 points in each block</a:t>
            </a:r>
          </a:p>
          <a:p>
            <a:pPr>
              <a:buFont typeface="Arial"/>
              <a:buChar char="•"/>
            </a:pPr>
            <a:r>
              <a:rPr lang="en-US" sz="1600" dirty="0">
                <a:latin typeface="Microsoft Sans Serif"/>
                <a:cs typeface="Microsoft Sans Serif"/>
              </a:rPr>
              <a:t>(Marked) </a:t>
            </a:r>
            <a:r>
              <a:rPr lang="en-US" sz="1600" u="sng" dirty="0">
                <a:latin typeface="Microsoft Sans Serif"/>
                <a:cs typeface="Microsoft Sans Serif"/>
              </a:rPr>
              <a:t>Query: </a:t>
            </a:r>
            <a:r>
              <a:rPr lang="en-US" sz="1600" u="sng" dirty="0"/>
              <a:t> Return the type of crime in the location (x, y) =  </a:t>
            </a:r>
            <a:r>
              <a:rPr lang="en-US" sz="1600" dirty="0"/>
              <a:t>(</a:t>
            </a:r>
            <a:r>
              <a:rPr lang="en-US" sz="1600" i="1" dirty="0"/>
              <a:t>2, 3) </a:t>
            </a:r>
          </a:p>
          <a:p>
            <a:pPr>
              <a:buFont typeface="Arial"/>
              <a:buChar char="•"/>
            </a:pPr>
            <a:r>
              <a:rPr lang="en-US" sz="1600" u="sng" dirty="0">
                <a:latin typeface="Microsoft Sans Serif"/>
                <a:cs typeface="Microsoft Sans Serif"/>
              </a:rPr>
              <a:t>Storage Methods:</a:t>
            </a:r>
            <a:r>
              <a:rPr lang="en-US" sz="1600" dirty="0">
                <a:latin typeface="Microsoft Sans Serif"/>
                <a:cs typeface="Microsoft Sans Serif"/>
              </a:rPr>
              <a:t> R-tree (Primary Index), root cached in main memory</a:t>
            </a:r>
          </a:p>
          <a:p>
            <a:pPr lvl="1">
              <a:buFont typeface="Arial"/>
              <a:buChar char="•"/>
            </a:pPr>
            <a:r>
              <a:rPr lang="en-US" sz="1600" dirty="0">
                <a:latin typeface="Microsoft Sans Serif"/>
                <a:cs typeface="Microsoft Sans Serif"/>
              </a:rPr>
              <a:t>I/O cost</a:t>
            </a:r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6887" y="6152445"/>
            <a:ext cx="564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25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778740" y="3993626"/>
            <a:ext cx="67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Root</a:t>
            </a:r>
          </a:p>
        </p:txBody>
      </p:sp>
      <p:cxnSp>
        <p:nvCxnSpPr>
          <p:cNvPr id="37" name="Straight Arrow Connector 36"/>
          <p:cNvCxnSpPr/>
          <p:nvPr/>
        </p:nvCxnSpPr>
        <p:spPr bwMode="auto">
          <a:xfrm flipH="1">
            <a:off x="3105633" y="4364867"/>
            <a:ext cx="1380" cy="27432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43" name="TextBox 42"/>
          <p:cNvSpPr txBox="1"/>
          <p:nvPr/>
        </p:nvSpPr>
        <p:spPr>
          <a:xfrm>
            <a:off x="2958277" y="462720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</a:t>
            </a:r>
          </a:p>
        </p:txBody>
      </p:sp>
      <p:cxnSp>
        <p:nvCxnSpPr>
          <p:cNvPr id="61" name="Straight Arrow Connector 60"/>
          <p:cNvCxnSpPr/>
          <p:nvPr/>
        </p:nvCxnSpPr>
        <p:spPr bwMode="auto">
          <a:xfrm flipH="1">
            <a:off x="3095367" y="4988994"/>
            <a:ext cx="1380" cy="27432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62" name="TextBox 61"/>
          <p:cNvSpPr txBox="1"/>
          <p:nvPr/>
        </p:nvSpPr>
        <p:spPr>
          <a:xfrm>
            <a:off x="2943539" y="5209509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g</a:t>
            </a:r>
            <a:endParaRPr lang="en-US" dirty="0"/>
          </a:p>
        </p:txBody>
      </p:sp>
      <p:graphicFrame>
        <p:nvGraphicFramePr>
          <p:cNvPr id="80" name="Table 79"/>
          <p:cNvGraphicFramePr>
            <a:graphicFrameLocks noGrp="1"/>
          </p:cNvGraphicFramePr>
          <p:nvPr>
            <p:extLst/>
          </p:nvPr>
        </p:nvGraphicFramePr>
        <p:xfrm>
          <a:off x="1971213" y="2458384"/>
          <a:ext cx="2023153" cy="9919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80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451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8427"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In this example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1755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Index block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1755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Data block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32" name="Picture 3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8384" y="4231274"/>
            <a:ext cx="2502332" cy="1252235"/>
          </a:xfrm>
          <a:prstGeom prst="rect">
            <a:avLst/>
          </a:prstGeom>
        </p:spPr>
      </p:pic>
      <p:sp>
        <p:nvSpPr>
          <p:cNvPr id="38" name="Rectangle 37"/>
          <p:cNvSpPr/>
          <p:nvPr/>
        </p:nvSpPr>
        <p:spPr bwMode="auto">
          <a:xfrm>
            <a:off x="449037" y="5064084"/>
            <a:ext cx="274320" cy="274320"/>
          </a:xfrm>
          <a:prstGeom prst="rect">
            <a:avLst/>
          </a:prstGeom>
          <a:noFill/>
          <a:ln w="25400" cap="flat" cmpd="sng" algn="ctr">
            <a:solidFill>
              <a:srgbClr val="0432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b="1" dirty="0">
                <a:solidFill>
                  <a:srgbClr val="0432FF"/>
                </a:solidFill>
                <a:latin typeface="Arial" pitchFamily="-104" charset="0"/>
                <a:ea typeface="ＭＳ Ｐゴシック" pitchFamily="-104" charset="-128"/>
                <a:cs typeface="ＭＳ Ｐゴシック" pitchFamily="-104" charset="-128"/>
              </a:rPr>
              <a:t>c</a:t>
            </a:r>
            <a:endParaRPr kumimoji="0" lang="en-US" sz="1600" b="1" u="none" strike="noStrike" cap="none" normalizeH="0" baseline="0" dirty="0">
              <a:ln>
                <a:noFill/>
              </a:ln>
              <a:solidFill>
                <a:srgbClr val="0432FF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grpSp>
        <p:nvGrpSpPr>
          <p:cNvPr id="40" name="Group 39"/>
          <p:cNvGrpSpPr/>
          <p:nvPr/>
        </p:nvGrpSpPr>
        <p:grpSpPr>
          <a:xfrm>
            <a:off x="602168" y="4178214"/>
            <a:ext cx="2265907" cy="1193145"/>
            <a:chOff x="9785118" y="3516719"/>
            <a:chExt cx="2265907" cy="1193145"/>
          </a:xfrm>
        </p:grpSpPr>
        <p:sp>
          <p:nvSpPr>
            <p:cNvPr id="50" name="Rectangle 49"/>
            <p:cNvSpPr/>
            <p:nvPr/>
          </p:nvSpPr>
          <p:spPr bwMode="auto">
            <a:xfrm>
              <a:off x="10309517" y="3516719"/>
              <a:ext cx="731520" cy="274320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1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04" charset="0"/>
                  <a:ea typeface="ＭＳ Ｐゴシック" pitchFamily="-104" charset="-128"/>
                  <a:cs typeface="ＭＳ Ｐゴシック" pitchFamily="-104" charset="-128"/>
                </a:rPr>
                <a:t>root</a:t>
              </a:r>
            </a:p>
          </p:txBody>
        </p:sp>
        <p:sp>
          <p:nvSpPr>
            <p:cNvPr id="51" name="Rectangle 50"/>
            <p:cNvSpPr/>
            <p:nvPr/>
          </p:nvSpPr>
          <p:spPr bwMode="auto">
            <a:xfrm>
              <a:off x="9962239" y="3967966"/>
              <a:ext cx="365760" cy="274320"/>
            </a:xfrm>
            <a:prstGeom prst="rect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1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04" charset="0"/>
                  <a:ea typeface="ＭＳ Ｐゴシック" pitchFamily="-104" charset="-128"/>
                  <a:cs typeface="ＭＳ Ｐゴシック" pitchFamily="-104" charset="-128"/>
                </a:rPr>
                <a:t>a</a:t>
              </a:r>
            </a:p>
          </p:txBody>
        </p:sp>
        <p:sp>
          <p:nvSpPr>
            <p:cNvPr id="54" name="Rectangle 53"/>
            <p:cNvSpPr/>
            <p:nvPr/>
          </p:nvSpPr>
          <p:spPr bwMode="auto">
            <a:xfrm>
              <a:off x="11126965" y="3967966"/>
              <a:ext cx="365760" cy="274320"/>
            </a:xfrm>
            <a:prstGeom prst="rect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600" b="1" dirty="0">
                  <a:latin typeface="Arial" pitchFamily="-104" charset="0"/>
                  <a:ea typeface="ＭＳ Ｐゴシック" pitchFamily="-104" charset="-128"/>
                  <a:cs typeface="ＭＳ Ｐゴシック" pitchFamily="-104" charset="-128"/>
                </a:rPr>
                <a:t>b</a:t>
              </a:r>
              <a:endParaRPr kumimoji="0" lang="en-US" sz="1600" b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59" name="Rectangle 58"/>
            <p:cNvSpPr/>
            <p:nvPr/>
          </p:nvSpPr>
          <p:spPr bwMode="auto">
            <a:xfrm>
              <a:off x="10004808" y="4407690"/>
              <a:ext cx="274320" cy="274320"/>
            </a:xfrm>
            <a:prstGeom prst="rect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600" b="1" dirty="0">
                  <a:solidFill>
                    <a:srgbClr val="FF0000"/>
                  </a:solidFill>
                  <a:latin typeface="Arial" pitchFamily="-104" charset="0"/>
                  <a:ea typeface="ＭＳ Ｐゴシック" pitchFamily="-104" charset="-128"/>
                  <a:cs typeface="ＭＳ Ｐゴシック" pitchFamily="-104" charset="-128"/>
                </a:rPr>
                <a:t>d</a:t>
              </a:r>
              <a:endParaRPr kumimoji="0" lang="en-US" sz="1600" b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66" name="Rectangle 65"/>
            <p:cNvSpPr/>
            <p:nvPr/>
          </p:nvSpPr>
          <p:spPr bwMode="auto">
            <a:xfrm>
              <a:off x="10364545" y="4415821"/>
              <a:ext cx="274320" cy="274320"/>
            </a:xfrm>
            <a:prstGeom prst="rect">
              <a:avLst/>
            </a:prstGeom>
            <a:noFill/>
            <a:ln w="25400" cap="flat" cmpd="sng" algn="ctr">
              <a:solidFill>
                <a:srgbClr val="7030A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600" b="1" dirty="0">
                  <a:solidFill>
                    <a:srgbClr val="7030A0"/>
                  </a:solidFill>
                  <a:latin typeface="Arial" pitchFamily="-104" charset="0"/>
                  <a:ea typeface="ＭＳ Ｐゴシック" pitchFamily="-104" charset="-128"/>
                  <a:cs typeface="ＭＳ Ｐゴシック" pitchFamily="-104" charset="-128"/>
                </a:rPr>
                <a:t>e</a:t>
              </a:r>
              <a:endParaRPr kumimoji="0" lang="en-US" sz="1600" b="1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67" name="Rectangle 66"/>
            <p:cNvSpPr/>
            <p:nvPr/>
          </p:nvSpPr>
          <p:spPr bwMode="auto">
            <a:xfrm>
              <a:off x="10737241" y="4435544"/>
              <a:ext cx="274320" cy="274320"/>
            </a:xfrm>
            <a:prstGeom prst="rect">
              <a:avLst/>
            </a:prstGeom>
            <a:noFill/>
            <a:ln w="25400" cap="flat" cmpd="sng" algn="ctr">
              <a:solidFill>
                <a:srgbClr val="00FA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600" b="1" dirty="0">
                  <a:solidFill>
                    <a:srgbClr val="00FA00"/>
                  </a:solidFill>
                  <a:latin typeface="Arial" pitchFamily="-104" charset="0"/>
                  <a:ea typeface="ＭＳ Ｐゴシック" pitchFamily="-104" charset="-128"/>
                  <a:cs typeface="ＭＳ Ｐゴシック" pitchFamily="-104" charset="-128"/>
                </a:rPr>
                <a:t>f</a:t>
              </a:r>
              <a:endParaRPr kumimoji="0" lang="en-US" sz="1600" b="1" u="none" strike="noStrike" cap="none" normalizeH="0" baseline="0" dirty="0">
                <a:ln>
                  <a:noFill/>
                </a:ln>
                <a:solidFill>
                  <a:srgbClr val="00FA00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cxnSp>
          <p:nvCxnSpPr>
            <p:cNvPr id="68" name="Straight Arrow Connector 67"/>
            <p:cNvCxnSpPr/>
            <p:nvPr/>
          </p:nvCxnSpPr>
          <p:spPr bwMode="auto">
            <a:xfrm flipH="1">
              <a:off x="10145119" y="3791039"/>
              <a:ext cx="530158" cy="176927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69" name="Straight Arrow Connector 68"/>
            <p:cNvCxnSpPr/>
            <p:nvPr/>
          </p:nvCxnSpPr>
          <p:spPr bwMode="auto">
            <a:xfrm>
              <a:off x="10675277" y="3791039"/>
              <a:ext cx="634568" cy="176927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70" name="Straight Arrow Connector 69"/>
            <p:cNvCxnSpPr/>
            <p:nvPr/>
          </p:nvCxnSpPr>
          <p:spPr bwMode="auto">
            <a:xfrm flipH="1">
              <a:off x="10874401" y="4242286"/>
              <a:ext cx="435444" cy="193258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71" name="Straight Arrow Connector 70"/>
            <p:cNvCxnSpPr/>
            <p:nvPr/>
          </p:nvCxnSpPr>
          <p:spPr bwMode="auto">
            <a:xfrm>
              <a:off x="10145119" y="4242286"/>
              <a:ext cx="356586" cy="173535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72" name="Straight Arrow Connector 71"/>
            <p:cNvCxnSpPr/>
            <p:nvPr/>
          </p:nvCxnSpPr>
          <p:spPr bwMode="auto">
            <a:xfrm>
              <a:off x="10145119" y="4242286"/>
              <a:ext cx="11542" cy="153593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75" name="Straight Arrow Connector 74"/>
            <p:cNvCxnSpPr/>
            <p:nvPr/>
          </p:nvCxnSpPr>
          <p:spPr bwMode="auto">
            <a:xfrm flipH="1">
              <a:off x="9785118" y="4242286"/>
              <a:ext cx="258126" cy="193258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sp>
          <p:nvSpPr>
            <p:cNvPr id="76" name="Rectangle 75"/>
            <p:cNvSpPr/>
            <p:nvPr/>
          </p:nvSpPr>
          <p:spPr bwMode="auto">
            <a:xfrm>
              <a:off x="11097712" y="4427601"/>
              <a:ext cx="274320" cy="274320"/>
            </a:xfrm>
            <a:prstGeom prst="rect">
              <a:avLst/>
            </a:prstGeom>
            <a:noFill/>
            <a:ln w="25400" cap="flat" cmpd="sng" algn="ctr">
              <a:solidFill>
                <a:srgbClr val="FF4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600" b="1" dirty="0">
                  <a:solidFill>
                    <a:srgbClr val="FF40FF"/>
                  </a:solidFill>
                  <a:latin typeface="Arial" pitchFamily="-104" charset="0"/>
                  <a:ea typeface="ＭＳ Ｐゴシック" pitchFamily="-104" charset="-128"/>
                  <a:cs typeface="ＭＳ Ｐゴシック" pitchFamily="-104" charset="-128"/>
                </a:rPr>
                <a:t>g</a:t>
              </a:r>
              <a:endParaRPr kumimoji="0" lang="en-US" sz="1600" b="1" u="none" strike="noStrike" cap="none" normalizeH="0" baseline="0" dirty="0">
                <a:ln>
                  <a:noFill/>
                </a:ln>
                <a:solidFill>
                  <a:srgbClr val="FF40FF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77" name="Rectangle 76"/>
            <p:cNvSpPr/>
            <p:nvPr/>
          </p:nvSpPr>
          <p:spPr bwMode="auto">
            <a:xfrm>
              <a:off x="11776705" y="4427601"/>
              <a:ext cx="274320" cy="274320"/>
            </a:xfrm>
            <a:prstGeom prst="rect">
              <a:avLst/>
            </a:prstGeom>
            <a:noFill/>
            <a:ln w="25400" cap="flat" cmpd="sng" algn="ctr">
              <a:solidFill>
                <a:srgbClr val="FFFC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600" b="1" dirty="0" err="1">
                  <a:solidFill>
                    <a:srgbClr val="FFFF00"/>
                  </a:solidFill>
                  <a:latin typeface="Arial" pitchFamily="-104" charset="0"/>
                  <a:ea typeface="ＭＳ Ｐゴシック" pitchFamily="-104" charset="-128"/>
                  <a:cs typeface="ＭＳ Ｐゴシック" pitchFamily="-104" charset="-128"/>
                </a:rPr>
                <a:t>i</a:t>
              </a:r>
              <a:endParaRPr kumimoji="0" lang="en-US" sz="1600" b="1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78" name="Rectangle 77"/>
            <p:cNvSpPr/>
            <p:nvPr/>
          </p:nvSpPr>
          <p:spPr bwMode="auto">
            <a:xfrm>
              <a:off x="11458183" y="4427601"/>
              <a:ext cx="274320" cy="274320"/>
            </a:xfrm>
            <a:prstGeom prst="rect">
              <a:avLst/>
            </a:prstGeom>
            <a:noFill/>
            <a:ln w="25400" cap="flat" cmpd="sng" algn="ctr">
              <a:solidFill>
                <a:srgbClr val="00FD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600" b="1" dirty="0">
                  <a:solidFill>
                    <a:srgbClr val="00FDFF"/>
                  </a:solidFill>
                  <a:latin typeface="Arial" pitchFamily="-104" charset="0"/>
                  <a:ea typeface="ＭＳ Ｐゴシック" pitchFamily="-104" charset="-128"/>
                  <a:cs typeface="ＭＳ Ｐゴシック" pitchFamily="-104" charset="-128"/>
                </a:rPr>
                <a:t>h</a:t>
              </a:r>
              <a:endParaRPr kumimoji="0" lang="en-US" sz="1600" b="1" u="none" strike="noStrike" cap="none" normalizeH="0" baseline="0" dirty="0">
                <a:ln>
                  <a:noFill/>
                </a:ln>
                <a:solidFill>
                  <a:srgbClr val="00FDFF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cxnSp>
          <p:nvCxnSpPr>
            <p:cNvPr id="79" name="Straight Arrow Connector 78"/>
            <p:cNvCxnSpPr/>
            <p:nvPr/>
          </p:nvCxnSpPr>
          <p:spPr bwMode="auto">
            <a:xfrm>
              <a:off x="11336145" y="4242909"/>
              <a:ext cx="577720" cy="184692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81" name="Straight Arrow Connector 80"/>
            <p:cNvCxnSpPr/>
            <p:nvPr/>
          </p:nvCxnSpPr>
          <p:spPr bwMode="auto">
            <a:xfrm>
              <a:off x="11350025" y="4242286"/>
              <a:ext cx="245318" cy="185315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82" name="Straight Arrow Connector 81"/>
            <p:cNvCxnSpPr/>
            <p:nvPr/>
          </p:nvCxnSpPr>
          <p:spPr bwMode="auto">
            <a:xfrm flipH="1">
              <a:off x="11234872" y="4242286"/>
              <a:ext cx="74973" cy="185315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</p:grpSp>
      <p:grpSp>
        <p:nvGrpSpPr>
          <p:cNvPr id="5" name="Group 4"/>
          <p:cNvGrpSpPr/>
          <p:nvPr/>
        </p:nvGrpSpPr>
        <p:grpSpPr>
          <a:xfrm>
            <a:off x="3680547" y="3523478"/>
            <a:ext cx="2415093" cy="2262414"/>
            <a:chOff x="3680547" y="3523478"/>
            <a:chExt cx="2415093" cy="2262414"/>
          </a:xfrm>
        </p:grpSpPr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80547" y="3523478"/>
              <a:ext cx="2415093" cy="2262414"/>
            </a:xfrm>
            <a:prstGeom prst="rect">
              <a:avLst/>
            </a:prstGeom>
          </p:spPr>
        </p:pic>
        <p:sp>
          <p:nvSpPr>
            <p:cNvPr id="35" name="5-Point Star 34"/>
            <p:cNvSpPr/>
            <p:nvPr/>
          </p:nvSpPr>
          <p:spPr bwMode="auto">
            <a:xfrm>
              <a:off x="5467342" y="3783335"/>
              <a:ext cx="302132" cy="298595"/>
            </a:xfrm>
            <a:prstGeom prst="star5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36" name="5-Point Star 35"/>
            <p:cNvSpPr/>
            <p:nvPr/>
          </p:nvSpPr>
          <p:spPr bwMode="auto">
            <a:xfrm>
              <a:off x="5467342" y="4303452"/>
              <a:ext cx="302132" cy="298595"/>
            </a:xfrm>
            <a:prstGeom prst="star5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39" name="5-Point Star 38"/>
            <p:cNvSpPr/>
            <p:nvPr/>
          </p:nvSpPr>
          <p:spPr bwMode="auto">
            <a:xfrm>
              <a:off x="4990414" y="3840485"/>
              <a:ext cx="302132" cy="298595"/>
            </a:xfrm>
            <a:prstGeom prst="star5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41" name="5-Point Star 40"/>
            <p:cNvSpPr/>
            <p:nvPr/>
          </p:nvSpPr>
          <p:spPr bwMode="auto">
            <a:xfrm>
              <a:off x="4476457" y="4280592"/>
              <a:ext cx="302132" cy="298595"/>
            </a:xfrm>
            <a:prstGeom prst="star5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42" name="5-Point Star 41"/>
            <p:cNvSpPr/>
            <p:nvPr/>
          </p:nvSpPr>
          <p:spPr bwMode="auto">
            <a:xfrm>
              <a:off x="4968232" y="5261615"/>
              <a:ext cx="302132" cy="298595"/>
            </a:xfrm>
            <a:prstGeom prst="star5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44" name="5-Point Star 43"/>
            <p:cNvSpPr/>
            <p:nvPr/>
          </p:nvSpPr>
          <p:spPr bwMode="auto">
            <a:xfrm>
              <a:off x="3973822" y="4753459"/>
              <a:ext cx="302132" cy="298595"/>
            </a:xfrm>
            <a:prstGeom prst="star5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45" name="Triangle 103"/>
            <p:cNvSpPr/>
            <p:nvPr/>
          </p:nvSpPr>
          <p:spPr bwMode="auto">
            <a:xfrm>
              <a:off x="3939532" y="3794765"/>
              <a:ext cx="367081" cy="290753"/>
            </a:xfrm>
            <a:prstGeom prst="triangl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46" name="Triangle 104"/>
            <p:cNvSpPr/>
            <p:nvPr/>
          </p:nvSpPr>
          <p:spPr bwMode="auto">
            <a:xfrm>
              <a:off x="3959970" y="4280088"/>
              <a:ext cx="367081" cy="290753"/>
            </a:xfrm>
            <a:prstGeom prst="triangl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47" name="Triangle 105"/>
            <p:cNvSpPr/>
            <p:nvPr/>
          </p:nvSpPr>
          <p:spPr bwMode="auto">
            <a:xfrm>
              <a:off x="4939425" y="4246224"/>
              <a:ext cx="367081" cy="290753"/>
            </a:xfrm>
            <a:prstGeom prst="triangl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49" name="Triangle 106"/>
            <p:cNvSpPr/>
            <p:nvPr/>
          </p:nvSpPr>
          <p:spPr bwMode="auto">
            <a:xfrm>
              <a:off x="4947187" y="4768237"/>
              <a:ext cx="367081" cy="290753"/>
            </a:xfrm>
            <a:prstGeom prst="triangl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52" name="Triangle 107"/>
            <p:cNvSpPr/>
            <p:nvPr/>
          </p:nvSpPr>
          <p:spPr bwMode="auto">
            <a:xfrm>
              <a:off x="4491677" y="4760816"/>
              <a:ext cx="367081" cy="290753"/>
            </a:xfrm>
            <a:prstGeom prst="triangl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53" name="Triangle 108"/>
            <p:cNvSpPr/>
            <p:nvPr/>
          </p:nvSpPr>
          <p:spPr bwMode="auto">
            <a:xfrm>
              <a:off x="5434867" y="4770121"/>
              <a:ext cx="367081" cy="290753"/>
            </a:xfrm>
            <a:prstGeom prst="triangl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55" name="Triangle 109"/>
            <p:cNvSpPr/>
            <p:nvPr/>
          </p:nvSpPr>
          <p:spPr bwMode="auto">
            <a:xfrm>
              <a:off x="5434866" y="5238875"/>
              <a:ext cx="367081" cy="290753"/>
            </a:xfrm>
            <a:prstGeom prst="triangl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56" name="Triangle 110"/>
            <p:cNvSpPr/>
            <p:nvPr/>
          </p:nvSpPr>
          <p:spPr bwMode="auto">
            <a:xfrm>
              <a:off x="3955154" y="5245006"/>
              <a:ext cx="367081" cy="290753"/>
            </a:xfrm>
            <a:prstGeom prst="triangl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66454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3" grpId="0"/>
      <p:bldP spid="6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277" y="350991"/>
            <a:ext cx="8610600" cy="990600"/>
          </a:xfrm>
        </p:spPr>
        <p:txBody>
          <a:bodyPr/>
          <a:lstStyle/>
          <a:p>
            <a:r>
              <a:rPr lang="en-US" sz="2800" dirty="0">
                <a:latin typeface="Microsoft Sans Serif"/>
                <a:cs typeface="Microsoft Sans Serif"/>
              </a:rPr>
              <a:t>Comparing 3 Strategies for Point Queries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2277" y="1554961"/>
            <a:ext cx="8610600" cy="3798805"/>
          </a:xfrm>
        </p:spPr>
        <p:txBody>
          <a:bodyPr/>
          <a:lstStyle/>
          <a:p>
            <a:pPr>
              <a:buFont typeface="Arial"/>
              <a:buChar char="•"/>
            </a:pPr>
            <a:r>
              <a:rPr lang="en-US" sz="1800" b="1" u="sng" dirty="0">
                <a:latin typeface="Microsoft Sans Serif"/>
                <a:cs typeface="Microsoft Sans Serif"/>
              </a:rPr>
              <a:t>Data: </a:t>
            </a:r>
            <a:r>
              <a:rPr lang="en-US" sz="1600" dirty="0">
                <a:latin typeface="Microsoft Sans Serif"/>
                <a:cs typeface="Microsoft Sans Serif"/>
              </a:rPr>
              <a:t>14 points stored in data  blocks with 2 points in each block</a:t>
            </a:r>
          </a:p>
          <a:p>
            <a:pPr>
              <a:buFont typeface="Arial"/>
              <a:buChar char="•"/>
            </a:pPr>
            <a:r>
              <a:rPr lang="en-US" sz="1600" dirty="0">
                <a:latin typeface="Microsoft Sans Serif"/>
                <a:cs typeface="Microsoft Sans Serif"/>
              </a:rPr>
              <a:t>(Marked) </a:t>
            </a:r>
            <a:r>
              <a:rPr lang="en-US" sz="1600" u="sng" dirty="0">
                <a:latin typeface="Microsoft Sans Serif"/>
                <a:cs typeface="Microsoft Sans Serif"/>
              </a:rPr>
              <a:t>Query: </a:t>
            </a:r>
            <a:r>
              <a:rPr lang="en-US" sz="1600" u="sng" dirty="0"/>
              <a:t> Return the type of crime in the location (x, y) =  </a:t>
            </a:r>
            <a:r>
              <a:rPr lang="en-US" sz="1600" dirty="0"/>
              <a:t>(</a:t>
            </a:r>
            <a:r>
              <a:rPr lang="en-US" sz="1600" i="1" dirty="0"/>
              <a:t>2, 3) </a:t>
            </a:r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6887" y="6152445"/>
            <a:ext cx="564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25</a:t>
            </a:r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/>
          </p:nvPr>
        </p:nvGraphicFramePr>
        <p:xfrm>
          <a:off x="3118130" y="2880687"/>
          <a:ext cx="3983794" cy="1747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146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613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77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Storage Method</a:t>
                      </a: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In this example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Linear</a:t>
                      </a:r>
                      <a:r>
                        <a:rPr lang="en-US" sz="1600" baseline="0" dirty="0"/>
                        <a:t> Search</a:t>
                      </a:r>
                      <a:endParaRPr lang="en-US" sz="1600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7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Binary</a:t>
                      </a:r>
                      <a:r>
                        <a:rPr lang="en-US" sz="1600" baseline="0" dirty="0"/>
                        <a:t> Search</a:t>
                      </a:r>
                      <a:endParaRPr lang="en-US" sz="1600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5420"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Index Search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Index</a:t>
                      </a:r>
                      <a:r>
                        <a:rPr lang="en-US" sz="1600" baseline="0" dirty="0"/>
                        <a:t> blocks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542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Data Blocks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881" y="2637851"/>
            <a:ext cx="2298283" cy="215298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277" y="2628075"/>
            <a:ext cx="2290933" cy="2146103"/>
          </a:xfrm>
          <a:prstGeom prst="rect">
            <a:avLst/>
          </a:prstGeom>
        </p:spPr>
      </p:pic>
      <p:cxnSp>
        <p:nvCxnSpPr>
          <p:cNvPr id="16" name="Straight Connector 15"/>
          <p:cNvCxnSpPr/>
          <p:nvPr/>
        </p:nvCxnSpPr>
        <p:spPr bwMode="auto">
          <a:xfrm>
            <a:off x="1725510" y="4588861"/>
            <a:ext cx="39656" cy="477759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</p:cxnSp>
      <p:sp>
        <p:nvSpPr>
          <p:cNvPr id="17" name="Oval 16"/>
          <p:cNvSpPr/>
          <p:nvPr/>
        </p:nvSpPr>
        <p:spPr bwMode="auto">
          <a:xfrm>
            <a:off x="1480614" y="4379855"/>
            <a:ext cx="209787" cy="185315"/>
          </a:xfrm>
          <a:prstGeom prst="ellipse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18" name="5-Point Star 17"/>
          <p:cNvSpPr/>
          <p:nvPr/>
        </p:nvSpPr>
        <p:spPr bwMode="auto">
          <a:xfrm>
            <a:off x="1918240" y="2888412"/>
            <a:ext cx="302132" cy="298595"/>
          </a:xfrm>
          <a:prstGeom prst="star5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19" name="5-Point Star 18"/>
          <p:cNvSpPr/>
          <p:nvPr/>
        </p:nvSpPr>
        <p:spPr bwMode="auto">
          <a:xfrm>
            <a:off x="1918240" y="3351379"/>
            <a:ext cx="302132" cy="298595"/>
          </a:xfrm>
          <a:prstGeom prst="star5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20" name="5-Point Star 19"/>
          <p:cNvSpPr/>
          <p:nvPr/>
        </p:nvSpPr>
        <p:spPr bwMode="auto">
          <a:xfrm>
            <a:off x="1441312" y="2888412"/>
            <a:ext cx="302132" cy="298595"/>
          </a:xfrm>
          <a:prstGeom prst="star5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21" name="5-Point Star 20"/>
          <p:cNvSpPr/>
          <p:nvPr/>
        </p:nvSpPr>
        <p:spPr bwMode="auto">
          <a:xfrm>
            <a:off x="973075" y="3362809"/>
            <a:ext cx="302132" cy="298595"/>
          </a:xfrm>
          <a:prstGeom prst="star5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22" name="5-Point Star 21"/>
          <p:cNvSpPr/>
          <p:nvPr/>
        </p:nvSpPr>
        <p:spPr bwMode="auto">
          <a:xfrm>
            <a:off x="1430560" y="4275252"/>
            <a:ext cx="302132" cy="298595"/>
          </a:xfrm>
          <a:prstGeom prst="star5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23" name="5-Point Star 22"/>
          <p:cNvSpPr/>
          <p:nvPr/>
        </p:nvSpPr>
        <p:spPr bwMode="auto">
          <a:xfrm>
            <a:off x="470440" y="3812389"/>
            <a:ext cx="302132" cy="298595"/>
          </a:xfrm>
          <a:prstGeom prst="star5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24" name="Triangle 23"/>
          <p:cNvSpPr/>
          <p:nvPr/>
        </p:nvSpPr>
        <p:spPr bwMode="auto">
          <a:xfrm>
            <a:off x="470440" y="2888412"/>
            <a:ext cx="367081" cy="290753"/>
          </a:xfrm>
          <a:prstGeom prst="triangl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25" name="Triangle 24"/>
          <p:cNvSpPr/>
          <p:nvPr/>
        </p:nvSpPr>
        <p:spPr bwMode="auto">
          <a:xfrm>
            <a:off x="468018" y="3339445"/>
            <a:ext cx="367081" cy="290753"/>
          </a:xfrm>
          <a:prstGeom prst="triangl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26" name="Triangle 25"/>
          <p:cNvSpPr/>
          <p:nvPr/>
        </p:nvSpPr>
        <p:spPr bwMode="auto">
          <a:xfrm>
            <a:off x="1413183" y="3339444"/>
            <a:ext cx="367081" cy="290753"/>
          </a:xfrm>
          <a:prstGeom prst="triangl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27" name="Triangle 26"/>
          <p:cNvSpPr/>
          <p:nvPr/>
        </p:nvSpPr>
        <p:spPr bwMode="auto">
          <a:xfrm>
            <a:off x="1398085" y="3816164"/>
            <a:ext cx="367081" cy="290753"/>
          </a:xfrm>
          <a:prstGeom prst="triangl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28" name="Triangle 27"/>
          <p:cNvSpPr/>
          <p:nvPr/>
        </p:nvSpPr>
        <p:spPr bwMode="auto">
          <a:xfrm>
            <a:off x="942575" y="3831176"/>
            <a:ext cx="367081" cy="290753"/>
          </a:xfrm>
          <a:prstGeom prst="triangl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29" name="Triangle 28"/>
          <p:cNvSpPr/>
          <p:nvPr/>
        </p:nvSpPr>
        <p:spPr bwMode="auto">
          <a:xfrm>
            <a:off x="1885765" y="3818048"/>
            <a:ext cx="367081" cy="290753"/>
          </a:xfrm>
          <a:prstGeom prst="triangl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30" name="Triangle 29"/>
          <p:cNvSpPr/>
          <p:nvPr/>
        </p:nvSpPr>
        <p:spPr bwMode="auto">
          <a:xfrm>
            <a:off x="1885764" y="4286802"/>
            <a:ext cx="367081" cy="290753"/>
          </a:xfrm>
          <a:prstGeom prst="triangl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31" name="Triangle 30"/>
          <p:cNvSpPr/>
          <p:nvPr/>
        </p:nvSpPr>
        <p:spPr bwMode="auto">
          <a:xfrm>
            <a:off x="474632" y="4315366"/>
            <a:ext cx="367081" cy="290753"/>
          </a:xfrm>
          <a:prstGeom prst="triangl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97115" y="5066620"/>
            <a:ext cx="13773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Query point</a:t>
            </a:r>
          </a:p>
        </p:txBody>
      </p:sp>
    </p:spTree>
    <p:extLst>
      <p:ext uri="{BB962C8B-B14F-4D97-AF65-F5344CB8AC3E}">
        <p14:creationId xmlns:p14="http://schemas.microsoft.com/office/powerpoint/2010/main" val="1818211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7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latin typeface="Microsoft Sans Serif"/>
                <a:cs typeface="Microsoft Sans Serif"/>
              </a:rPr>
              <a:t>Analogy of Automatic Transmission in Cars</a:t>
            </a:r>
            <a:r>
              <a:rPr lang="zh-CN" altLang="en-US" sz="2800" dirty="0">
                <a:latin typeface="Microsoft Sans Serif"/>
                <a:cs typeface="Microsoft Sans Serif"/>
              </a:rPr>
              <a:t> </a:t>
            </a:r>
            <a:r>
              <a:rPr lang="en-US" altLang="zh-CN" sz="2800" dirty="0">
                <a:latin typeface="Microsoft Sans Serif"/>
                <a:cs typeface="Microsoft Sans Serif"/>
              </a:rPr>
              <a:t>-1</a:t>
            </a:r>
            <a:endParaRPr lang="en-US" sz="2800" dirty="0">
              <a:latin typeface="Microsoft Sans Serif"/>
              <a:cs typeface="Microsoft Sans Serif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0427" y="1446621"/>
            <a:ext cx="8610600" cy="3886200"/>
          </a:xfrm>
        </p:spPr>
        <p:txBody>
          <a:bodyPr/>
          <a:lstStyle/>
          <a:p>
            <a:r>
              <a:rPr lang="en-US" sz="1600" dirty="0">
                <a:solidFill>
                  <a:srgbClr val="FF0000"/>
                </a:solidFill>
                <a:latin typeface="Microsoft Sans Serif"/>
                <a:cs typeface="Microsoft Sans Serif"/>
              </a:rPr>
              <a:t>Manual transmission </a:t>
            </a:r>
            <a:r>
              <a:rPr lang="en-US" sz="1600" dirty="0">
                <a:latin typeface="Microsoft Sans Serif"/>
                <a:cs typeface="Microsoft Sans Serif"/>
              </a:rPr>
              <a:t>:</a:t>
            </a:r>
            <a:r>
              <a:rPr lang="en-US" sz="1600" dirty="0">
                <a:solidFill>
                  <a:srgbClr val="008000"/>
                </a:solidFill>
                <a:latin typeface="Microsoft Sans Serif"/>
                <a:cs typeface="Microsoft Sans Serif"/>
              </a:rPr>
              <a:t> automatic  </a:t>
            </a:r>
            <a:r>
              <a:rPr lang="en-US" sz="1600" dirty="0">
                <a:latin typeface="Microsoft Sans Serif"/>
                <a:cs typeface="Microsoft Sans Serif"/>
              </a:rPr>
              <a:t>::  </a:t>
            </a:r>
            <a:r>
              <a:rPr lang="en-US" sz="1600" dirty="0">
                <a:solidFill>
                  <a:srgbClr val="FF0000"/>
                </a:solidFill>
                <a:latin typeface="Microsoft Sans Serif"/>
                <a:cs typeface="Microsoft Sans Serif"/>
              </a:rPr>
              <a:t>Java</a:t>
            </a:r>
            <a:r>
              <a:rPr lang="en-US" sz="1600" dirty="0">
                <a:latin typeface="Microsoft Sans Serif"/>
                <a:cs typeface="Microsoft Sans Serif"/>
              </a:rPr>
              <a:t> : </a:t>
            </a:r>
            <a:r>
              <a:rPr lang="en-US" sz="1600" dirty="0">
                <a:solidFill>
                  <a:srgbClr val="008000"/>
                </a:solidFill>
                <a:latin typeface="Microsoft Sans Serif"/>
                <a:cs typeface="Microsoft Sans Serif"/>
              </a:rPr>
              <a:t>SQL</a:t>
            </a:r>
          </a:p>
          <a:p>
            <a:r>
              <a:rPr lang="en-US" altLang="zh-CN" sz="1600" dirty="0">
                <a:latin typeface="Microsoft Sans Serif"/>
                <a:cs typeface="Microsoft Sans Serif"/>
              </a:rPr>
              <a:t>Ex. List facilities within 10km of Minneapolis (44.978, -93.265)</a:t>
            </a:r>
            <a:endParaRPr lang="en-US" sz="1600" dirty="0"/>
          </a:p>
          <a:p>
            <a:endParaRPr lang="en-US" sz="1600" dirty="0">
              <a:solidFill>
                <a:srgbClr val="008000"/>
              </a:solidFill>
              <a:latin typeface="Microsoft Sans Serif"/>
              <a:cs typeface="Microsoft Sans Serif"/>
            </a:endParaRPr>
          </a:p>
          <a:p>
            <a:endParaRPr lang="en-US" altLang="zh-CN" sz="1600" dirty="0">
              <a:latin typeface="Microsoft Sans Serif"/>
              <a:cs typeface="Microsoft Sans Serif"/>
            </a:endParaRPr>
          </a:p>
          <a:p>
            <a:endParaRPr lang="en-US" altLang="zh-CN" sz="1600" dirty="0">
              <a:latin typeface="Microsoft Sans Serif"/>
              <a:cs typeface="Microsoft Sans Serif"/>
            </a:endParaRPr>
          </a:p>
          <a:p>
            <a:endParaRPr lang="en-US" altLang="zh-CN" sz="1600" dirty="0">
              <a:latin typeface="Microsoft Sans Serif"/>
              <a:cs typeface="Microsoft Sans Serif"/>
            </a:endParaRPr>
          </a:p>
          <a:p>
            <a:endParaRPr lang="en-US" altLang="zh-CN" sz="1600" dirty="0">
              <a:latin typeface="Microsoft Sans Serif"/>
              <a:cs typeface="Microsoft Sans Serif"/>
            </a:endParaRPr>
          </a:p>
          <a:p>
            <a:pPr marL="0" indent="0">
              <a:buNone/>
            </a:pPr>
            <a:r>
              <a:rPr lang="en-US" sz="1600" dirty="0">
                <a:latin typeface="Microsoft Sans Serif"/>
                <a:cs typeface="Microsoft Sans Serif"/>
              </a:rPr>
              <a:t>	</a:t>
            </a:r>
          </a:p>
          <a:p>
            <a:endParaRPr lang="en-US" sz="2000" dirty="0">
              <a:latin typeface="Microsoft Sans Serif"/>
              <a:cs typeface="Microsoft Sans Serif"/>
            </a:endParaRPr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6887" y="6152445"/>
            <a:ext cx="564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0446" y="2113786"/>
            <a:ext cx="1479527" cy="86234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9973" y="2056383"/>
            <a:ext cx="1790293" cy="10138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127" y="2196041"/>
            <a:ext cx="2889629" cy="73303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367" y="2990417"/>
            <a:ext cx="4500135" cy="271479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2522" y="4355749"/>
            <a:ext cx="4324013" cy="82204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273950" y="2590518"/>
            <a:ext cx="14045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Java</a:t>
            </a:r>
            <a:r>
              <a:rPr lang="en-US" sz="1600" dirty="0"/>
              <a:t> JDK 1.8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375803" y="3932318"/>
            <a:ext cx="20357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8000"/>
                </a:solidFill>
              </a:rPr>
              <a:t>SQL</a:t>
            </a:r>
            <a:r>
              <a:rPr lang="en-US" sz="1600" dirty="0">
                <a:solidFill>
                  <a:srgbClr val="FF0000"/>
                </a:solidFill>
              </a:rPr>
              <a:t> </a:t>
            </a:r>
            <a:r>
              <a:rPr lang="en-US" sz="1600" dirty="0"/>
              <a:t>(Oracle spatial)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292346" y="2976128"/>
            <a:ext cx="8576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Manual</a:t>
            </a:r>
            <a:r>
              <a:rPr lang="en-US" sz="1600" dirty="0"/>
              <a:t>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794052" y="3070280"/>
            <a:ext cx="10969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8000"/>
                </a:solidFill>
              </a:rPr>
              <a:t>Automatic</a:t>
            </a:r>
          </a:p>
        </p:txBody>
      </p:sp>
    </p:spTree>
    <p:extLst>
      <p:ext uri="{BB962C8B-B14F-4D97-AF65-F5344CB8AC3E}">
        <p14:creationId xmlns:p14="http://schemas.microsoft.com/office/powerpoint/2010/main" val="3571260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4" grpId="0"/>
      <p:bldP spid="13" grpId="0"/>
      <p:bldP spid="1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latin typeface="Microsoft Sans Serif"/>
                <a:cs typeface="Microsoft Sans Serif"/>
              </a:rPr>
              <a:t>Nearest Neighbor Queries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82220"/>
            <a:ext cx="8610600" cy="4056580"/>
          </a:xfrm>
        </p:spPr>
        <p:txBody>
          <a:bodyPr/>
          <a:lstStyle/>
          <a:p>
            <a:pPr>
              <a:buFont typeface="Arial"/>
              <a:buChar char="•"/>
            </a:pPr>
            <a:r>
              <a:rPr lang="en-US" sz="1800" dirty="0">
                <a:latin typeface="Microsoft Sans Serif"/>
                <a:cs typeface="Microsoft Sans Serif"/>
              </a:rPr>
              <a:t>Example</a:t>
            </a:r>
          </a:p>
          <a:p>
            <a:pPr lvl="1">
              <a:buFont typeface="Arial"/>
              <a:buChar char="•"/>
            </a:pPr>
            <a:r>
              <a:rPr lang="en-US" sz="1600" dirty="0">
                <a:latin typeface="Microsoft Sans Serif"/>
                <a:cs typeface="Microsoft Sans Serif"/>
              </a:rPr>
              <a:t>Find the city closest to Chicago.</a:t>
            </a:r>
          </a:p>
          <a:p>
            <a:pPr lvl="1">
              <a:buFont typeface="Arial"/>
              <a:buChar char="•"/>
            </a:pPr>
            <a:r>
              <a:rPr lang="en-US" sz="1600" dirty="0">
                <a:latin typeface="Microsoft Sans Serif"/>
                <a:cs typeface="Microsoft Sans Serif"/>
              </a:rPr>
              <a:t>Return one spatial object from city data file C</a:t>
            </a:r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6887" y="6152445"/>
            <a:ext cx="564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28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109" y="2702513"/>
            <a:ext cx="4808996" cy="3071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047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119" y="1877794"/>
            <a:ext cx="3297190" cy="351048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latin typeface="Microsoft Sans Serif"/>
                <a:cs typeface="Microsoft Sans Serif"/>
              </a:rPr>
              <a:t>Nearest </a:t>
            </a:r>
            <a:r>
              <a:rPr lang="en-US" sz="2800">
                <a:latin typeface="Microsoft Sans Serif"/>
                <a:cs typeface="Microsoft Sans Serif"/>
              </a:rPr>
              <a:t>Neighbor – Running Examples</a:t>
            </a:r>
            <a:endParaRPr lang="en-US" sz="2800" dirty="0">
              <a:latin typeface="Microsoft Sans Serif"/>
              <a:cs typeface="Microsoft Sans Serif"/>
            </a:endParaRPr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6887" y="6152445"/>
            <a:ext cx="564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3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653864" y="5336549"/>
            <a:ext cx="12907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Restaurants</a:t>
            </a:r>
          </a:p>
        </p:txBody>
      </p:sp>
      <p:sp>
        <p:nvSpPr>
          <p:cNvPr id="10" name="Oval 9"/>
          <p:cNvSpPr/>
          <p:nvPr/>
        </p:nvSpPr>
        <p:spPr bwMode="auto">
          <a:xfrm>
            <a:off x="1898554" y="2404598"/>
            <a:ext cx="137160" cy="13716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50" name="Oval 49"/>
          <p:cNvSpPr/>
          <p:nvPr/>
        </p:nvSpPr>
        <p:spPr bwMode="auto">
          <a:xfrm>
            <a:off x="2233834" y="2762738"/>
            <a:ext cx="137160" cy="13716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51" name="Oval 50"/>
          <p:cNvSpPr/>
          <p:nvPr/>
        </p:nvSpPr>
        <p:spPr bwMode="auto">
          <a:xfrm>
            <a:off x="2931064" y="2762738"/>
            <a:ext cx="137160" cy="13716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52" name="Oval 51"/>
          <p:cNvSpPr/>
          <p:nvPr/>
        </p:nvSpPr>
        <p:spPr bwMode="auto">
          <a:xfrm>
            <a:off x="2931064" y="3505688"/>
            <a:ext cx="137160" cy="13716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53" name="Oval 52"/>
          <p:cNvSpPr/>
          <p:nvPr/>
        </p:nvSpPr>
        <p:spPr bwMode="auto">
          <a:xfrm>
            <a:off x="2233834" y="3505688"/>
            <a:ext cx="137160" cy="13716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54" name="Oval 53"/>
          <p:cNvSpPr/>
          <p:nvPr/>
        </p:nvSpPr>
        <p:spPr bwMode="auto">
          <a:xfrm>
            <a:off x="2588164" y="3871448"/>
            <a:ext cx="137160" cy="13716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55" name="Oval 54"/>
          <p:cNvSpPr/>
          <p:nvPr/>
        </p:nvSpPr>
        <p:spPr bwMode="auto">
          <a:xfrm>
            <a:off x="1890934" y="3871448"/>
            <a:ext cx="137160" cy="13716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56" name="Oval 55"/>
          <p:cNvSpPr/>
          <p:nvPr/>
        </p:nvSpPr>
        <p:spPr bwMode="auto">
          <a:xfrm>
            <a:off x="1890934" y="3128498"/>
            <a:ext cx="137160" cy="13716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57" name="Oval 56"/>
          <p:cNvSpPr/>
          <p:nvPr/>
        </p:nvSpPr>
        <p:spPr bwMode="auto">
          <a:xfrm>
            <a:off x="1193704" y="2762738"/>
            <a:ext cx="137160" cy="13716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58" name="Oval 57"/>
          <p:cNvSpPr/>
          <p:nvPr/>
        </p:nvSpPr>
        <p:spPr bwMode="auto">
          <a:xfrm>
            <a:off x="1193704" y="3139928"/>
            <a:ext cx="137160" cy="13716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59" name="Oval 58"/>
          <p:cNvSpPr/>
          <p:nvPr/>
        </p:nvSpPr>
        <p:spPr bwMode="auto">
          <a:xfrm>
            <a:off x="1559464" y="3505688"/>
            <a:ext cx="137160" cy="13716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60" name="Oval 59"/>
          <p:cNvSpPr/>
          <p:nvPr/>
        </p:nvSpPr>
        <p:spPr bwMode="auto">
          <a:xfrm>
            <a:off x="846779" y="4277338"/>
            <a:ext cx="137160" cy="13716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942244" y="2730621"/>
            <a:ext cx="674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/>
              <a:t>a</a:t>
            </a:r>
            <a:endParaRPr lang="en-US" sz="1600" dirty="0"/>
          </a:p>
        </p:txBody>
      </p:sp>
      <p:sp>
        <p:nvSpPr>
          <p:cNvPr id="63" name="TextBox 62"/>
          <p:cNvSpPr txBox="1"/>
          <p:nvPr/>
        </p:nvSpPr>
        <p:spPr>
          <a:xfrm>
            <a:off x="942244" y="3155704"/>
            <a:ext cx="674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/>
              <a:t>b</a:t>
            </a:r>
            <a:endParaRPr lang="en-US" sz="1600" dirty="0"/>
          </a:p>
        </p:txBody>
      </p:sp>
      <p:sp>
        <p:nvSpPr>
          <p:cNvPr id="64" name="TextBox 63"/>
          <p:cNvSpPr txBox="1"/>
          <p:nvPr/>
        </p:nvSpPr>
        <p:spPr>
          <a:xfrm>
            <a:off x="1645307" y="2413639"/>
            <a:ext cx="674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c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2015482" y="2761372"/>
            <a:ext cx="674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d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1687172" y="3120360"/>
            <a:ext cx="674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e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2717850" y="2817150"/>
            <a:ext cx="674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f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634197" y="4322562"/>
            <a:ext cx="674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g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1325903" y="3463760"/>
            <a:ext cx="674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h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2071982" y="3523715"/>
            <a:ext cx="674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/>
              <a:t>i</a:t>
            </a:r>
            <a:endParaRPr lang="en-US" sz="1600" dirty="0"/>
          </a:p>
        </p:txBody>
      </p:sp>
      <p:sp>
        <p:nvSpPr>
          <p:cNvPr id="75" name="TextBox 74"/>
          <p:cNvSpPr txBox="1"/>
          <p:nvPr/>
        </p:nvSpPr>
        <p:spPr>
          <a:xfrm>
            <a:off x="2024357" y="3879333"/>
            <a:ext cx="674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j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2753513" y="3532894"/>
            <a:ext cx="674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k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2416328" y="3905728"/>
            <a:ext cx="674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l</a:t>
            </a:r>
          </a:p>
        </p:txBody>
      </p:sp>
      <p:sp>
        <p:nvSpPr>
          <p:cNvPr id="80" name="Oval 79"/>
          <p:cNvSpPr/>
          <p:nvPr/>
        </p:nvSpPr>
        <p:spPr bwMode="auto">
          <a:xfrm>
            <a:off x="445296" y="5418510"/>
            <a:ext cx="203813" cy="19657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748528" y="1530266"/>
            <a:ext cx="56355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Each point represents location of a restaurant.</a:t>
            </a:r>
          </a:p>
          <a:p>
            <a:endParaRPr lang="en-US" sz="1600" dirty="0"/>
          </a:p>
          <a:p>
            <a:r>
              <a:rPr lang="en-US" sz="1600" b="1" dirty="0"/>
              <a:t>Query:</a:t>
            </a:r>
          </a:p>
          <a:p>
            <a:r>
              <a:rPr lang="en-US" sz="1600" dirty="0"/>
              <a:t>Given the location of a user </a:t>
            </a:r>
            <a:r>
              <a:rPr lang="en-US" sz="1600" b="1" i="1" dirty="0">
                <a:solidFill>
                  <a:srgbClr val="0432FF"/>
                </a:solidFill>
              </a:rPr>
              <a:t>p</a:t>
            </a:r>
            <a:r>
              <a:rPr lang="en-US" sz="1600" dirty="0"/>
              <a:t>, find the nearest restaurant.</a:t>
            </a:r>
          </a:p>
          <a:p>
            <a:r>
              <a:rPr lang="en-US" sz="1600" dirty="0"/>
              <a:t>(If more than one nearest neighbors, return all results)</a:t>
            </a:r>
          </a:p>
        </p:txBody>
      </p:sp>
      <p:cxnSp>
        <p:nvCxnSpPr>
          <p:cNvPr id="36" name="Straight Connector 35"/>
          <p:cNvCxnSpPr/>
          <p:nvPr/>
        </p:nvCxnSpPr>
        <p:spPr bwMode="auto">
          <a:xfrm>
            <a:off x="1645307" y="4499097"/>
            <a:ext cx="12224" cy="293083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</p:cxnSp>
      <p:sp>
        <p:nvSpPr>
          <p:cNvPr id="37" name="TextBox 36"/>
          <p:cNvSpPr txBox="1"/>
          <p:nvPr/>
        </p:nvSpPr>
        <p:spPr>
          <a:xfrm>
            <a:off x="1154912" y="4827503"/>
            <a:ext cx="12586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Query point</a:t>
            </a:r>
            <a:r>
              <a:rPr lang="zh-CN" altLang="en-US" sz="1400" dirty="0"/>
              <a:t> </a:t>
            </a:r>
            <a:r>
              <a:rPr lang="en-US" altLang="zh-CN" sz="1400" b="1" i="1" dirty="0">
                <a:solidFill>
                  <a:srgbClr val="0432FF"/>
                </a:solidFill>
              </a:rPr>
              <a:t>p</a:t>
            </a:r>
          </a:p>
        </p:txBody>
      </p:sp>
      <p:sp>
        <p:nvSpPr>
          <p:cNvPr id="38" name="Oval 37"/>
          <p:cNvSpPr/>
          <p:nvPr/>
        </p:nvSpPr>
        <p:spPr bwMode="auto">
          <a:xfrm>
            <a:off x="1492867" y="4225458"/>
            <a:ext cx="287624" cy="252523"/>
          </a:xfrm>
          <a:prstGeom prst="ellipse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67839" y="3128498"/>
            <a:ext cx="24897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/>
              <a:t>Result:</a:t>
            </a:r>
          </a:p>
          <a:p>
            <a:r>
              <a:rPr lang="en-US" sz="1600" dirty="0"/>
              <a:t>Nearest neighbor of </a:t>
            </a:r>
            <a:r>
              <a:rPr lang="en-US" sz="1600" b="1" i="1" dirty="0">
                <a:solidFill>
                  <a:srgbClr val="0432FF"/>
                </a:solidFill>
              </a:rPr>
              <a:t>p</a:t>
            </a:r>
            <a:r>
              <a:rPr lang="en-US" sz="1600" dirty="0"/>
              <a:t> is </a:t>
            </a:r>
            <a:r>
              <a:rPr lang="en-US" sz="1600" b="1" i="1" dirty="0"/>
              <a:t>j</a:t>
            </a:r>
          </a:p>
        </p:txBody>
      </p:sp>
      <p:cxnSp>
        <p:nvCxnSpPr>
          <p:cNvPr id="42" name="Straight Connector 41"/>
          <p:cNvCxnSpPr>
            <a:endCxn id="70" idx="0"/>
          </p:cNvCxnSpPr>
          <p:nvPr/>
        </p:nvCxnSpPr>
        <p:spPr bwMode="auto">
          <a:xfrm flipH="1">
            <a:off x="1635505" y="4008608"/>
            <a:ext cx="297160" cy="26503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1" name="Oval 10"/>
          <p:cNvSpPr/>
          <p:nvPr/>
        </p:nvSpPr>
        <p:spPr bwMode="auto">
          <a:xfrm>
            <a:off x="1112126" y="3831165"/>
            <a:ext cx="1008976" cy="1013987"/>
          </a:xfrm>
          <a:prstGeom prst="ellipse">
            <a:avLst/>
          </a:prstGeom>
          <a:solidFill>
            <a:schemeClr val="accent1">
              <a:alpha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2393758" y="5315525"/>
            <a:ext cx="6174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User</a:t>
            </a:r>
          </a:p>
        </p:txBody>
      </p:sp>
      <p:sp>
        <p:nvSpPr>
          <p:cNvPr id="70" name="Rectangle 69"/>
          <p:cNvSpPr/>
          <p:nvPr/>
        </p:nvSpPr>
        <p:spPr bwMode="auto">
          <a:xfrm>
            <a:off x="1566925" y="4273646"/>
            <a:ext cx="137160" cy="137160"/>
          </a:xfrm>
          <a:prstGeom prst="rect">
            <a:avLst/>
          </a:prstGeom>
          <a:solidFill>
            <a:srgbClr val="0432FF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rgbClr val="0432FF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72" name="Rectangle 71"/>
          <p:cNvSpPr/>
          <p:nvPr/>
        </p:nvSpPr>
        <p:spPr bwMode="auto">
          <a:xfrm>
            <a:off x="2251097" y="5428558"/>
            <a:ext cx="137160" cy="137160"/>
          </a:xfrm>
          <a:prstGeom prst="rect">
            <a:avLst/>
          </a:prstGeom>
          <a:solidFill>
            <a:srgbClr val="0432FF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rgbClr val="0432FF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9727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 animBg="1"/>
      <p:bldP spid="5" grpId="0"/>
      <p:bldP spid="11" grpId="0" animBg="1"/>
      <p:bldP spid="7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latin typeface="Microsoft Sans Serif"/>
                <a:cs typeface="Microsoft Sans Serif"/>
              </a:rPr>
              <a:t>Strategies for Nearest Neighbor Queries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/>
              <a:buChar char="•"/>
            </a:pPr>
            <a:r>
              <a:rPr lang="en-US" sz="2000" dirty="0">
                <a:latin typeface="Microsoft Sans Serif"/>
                <a:cs typeface="Microsoft Sans Serif"/>
              </a:rPr>
              <a:t>Two phase approach</a:t>
            </a:r>
          </a:p>
          <a:p>
            <a:pPr lvl="1">
              <a:buFont typeface="Arial"/>
              <a:buChar char="•"/>
            </a:pPr>
            <a:r>
              <a:rPr lang="en-US" sz="1600" dirty="0">
                <a:latin typeface="Microsoft Sans Serif"/>
                <a:cs typeface="Microsoft Sans Serif"/>
              </a:rPr>
              <a:t>Fetch C’s disk sector(s) containing the query point</a:t>
            </a:r>
          </a:p>
          <a:p>
            <a:pPr lvl="1">
              <a:buFont typeface="Arial"/>
              <a:buChar char="•"/>
            </a:pPr>
            <a:r>
              <a:rPr lang="en-US" sz="1600" dirty="0">
                <a:latin typeface="Microsoft Sans Serif"/>
                <a:cs typeface="Microsoft Sans Serif"/>
              </a:rPr>
              <a:t>M = minimum distance(query point, objects in fetched leaf)</a:t>
            </a:r>
          </a:p>
          <a:p>
            <a:pPr lvl="1">
              <a:buFont typeface="Arial"/>
              <a:buChar char="•"/>
            </a:pPr>
            <a:r>
              <a:rPr lang="en-US" sz="1600" dirty="0">
                <a:latin typeface="Microsoft Sans Serif"/>
                <a:cs typeface="Microsoft Sans Serif"/>
              </a:rPr>
              <a:t>Test all cities within distance M of query point (Range Query)</a:t>
            </a:r>
          </a:p>
          <a:p>
            <a:pPr marL="457200" lvl="1" indent="0">
              <a:buNone/>
            </a:pPr>
            <a:endParaRPr lang="en-US" sz="2000" dirty="0">
              <a:latin typeface="Microsoft Sans Serif"/>
              <a:cs typeface="Microsoft Sans Serif"/>
            </a:endParaRPr>
          </a:p>
          <a:p>
            <a:pPr>
              <a:buFont typeface="Arial"/>
              <a:buChar char="•"/>
            </a:pPr>
            <a:r>
              <a:rPr lang="en-US" sz="2000" dirty="0">
                <a:latin typeface="Microsoft Sans Serif"/>
                <a:cs typeface="Microsoft Sans Serif"/>
              </a:rPr>
              <a:t>Single phase approach</a:t>
            </a:r>
          </a:p>
          <a:p>
            <a:pPr>
              <a:buFont typeface="Arial"/>
              <a:buChar char="•"/>
            </a:pPr>
            <a:endParaRPr lang="en-US" sz="1600" dirty="0">
              <a:latin typeface="Microsoft Sans Serif"/>
              <a:cs typeface="Microsoft Sans Serif"/>
            </a:endParaRPr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6887" y="6152445"/>
            <a:ext cx="564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28</a:t>
            </a:r>
          </a:p>
        </p:txBody>
      </p:sp>
    </p:spTree>
    <p:extLst>
      <p:ext uri="{BB962C8B-B14F-4D97-AF65-F5344CB8AC3E}">
        <p14:creationId xmlns:p14="http://schemas.microsoft.com/office/powerpoint/2010/main" val="3784038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6126" y="452113"/>
            <a:ext cx="8610600" cy="713365"/>
          </a:xfrm>
        </p:spPr>
        <p:txBody>
          <a:bodyPr/>
          <a:lstStyle/>
          <a:p>
            <a:r>
              <a:rPr lang="en-US" sz="2800" dirty="0">
                <a:latin typeface="Microsoft Sans Serif"/>
                <a:cs typeface="Microsoft Sans Serif"/>
              </a:rPr>
              <a:t>Two Phase Strategy (with a R-tree)</a:t>
            </a:r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61525" y="4621701"/>
            <a:ext cx="564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3</a:t>
            </a:r>
            <a:endParaRPr lang="en-US" dirty="0"/>
          </a:p>
        </p:txBody>
      </p:sp>
      <p:pic>
        <p:nvPicPr>
          <p:cNvPr id="49" name="Content Placeholder 7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6126" y="2147199"/>
            <a:ext cx="3348529" cy="3533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Oval 9"/>
          <p:cNvSpPr/>
          <p:nvPr/>
        </p:nvSpPr>
        <p:spPr bwMode="auto">
          <a:xfrm>
            <a:off x="1722763" y="2692535"/>
            <a:ext cx="137160" cy="137160"/>
          </a:xfrm>
          <a:prstGeom prst="ellipse">
            <a:avLst/>
          </a:prstGeom>
          <a:solidFill>
            <a:srgbClr val="00FA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50" name="Oval 49"/>
          <p:cNvSpPr/>
          <p:nvPr/>
        </p:nvSpPr>
        <p:spPr bwMode="auto">
          <a:xfrm>
            <a:off x="1725825" y="3427488"/>
            <a:ext cx="137160" cy="137160"/>
          </a:xfrm>
          <a:prstGeom prst="ellipse">
            <a:avLst/>
          </a:prstGeom>
          <a:solidFill>
            <a:srgbClr val="00FA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51" name="Oval 50"/>
          <p:cNvSpPr/>
          <p:nvPr/>
        </p:nvSpPr>
        <p:spPr bwMode="auto">
          <a:xfrm>
            <a:off x="2755273" y="3050675"/>
            <a:ext cx="137160" cy="137160"/>
          </a:xfrm>
          <a:prstGeom prst="ellipse">
            <a:avLst/>
          </a:prstGeom>
          <a:solidFill>
            <a:srgbClr val="FF40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52" name="Oval 51"/>
          <p:cNvSpPr/>
          <p:nvPr/>
        </p:nvSpPr>
        <p:spPr bwMode="auto">
          <a:xfrm>
            <a:off x="2755273" y="3793625"/>
            <a:ext cx="137160" cy="137160"/>
          </a:xfrm>
          <a:prstGeom prst="ellipse">
            <a:avLst/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53" name="Oval 52"/>
          <p:cNvSpPr/>
          <p:nvPr/>
        </p:nvSpPr>
        <p:spPr bwMode="auto">
          <a:xfrm>
            <a:off x="2058043" y="3793625"/>
            <a:ext cx="137160" cy="137160"/>
          </a:xfrm>
          <a:prstGeom prst="ellipse">
            <a:avLst/>
          </a:prstGeom>
          <a:solidFill>
            <a:srgbClr val="7A001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54" name="Oval 53"/>
          <p:cNvSpPr/>
          <p:nvPr/>
        </p:nvSpPr>
        <p:spPr bwMode="auto">
          <a:xfrm>
            <a:off x="2412373" y="4159385"/>
            <a:ext cx="137160" cy="137160"/>
          </a:xfrm>
          <a:prstGeom prst="ellipse">
            <a:avLst/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55" name="Oval 54"/>
          <p:cNvSpPr/>
          <p:nvPr/>
        </p:nvSpPr>
        <p:spPr bwMode="auto">
          <a:xfrm>
            <a:off x="1715143" y="4159385"/>
            <a:ext cx="137160" cy="137160"/>
          </a:xfrm>
          <a:prstGeom prst="ellipse">
            <a:avLst/>
          </a:prstGeom>
          <a:solidFill>
            <a:srgbClr val="7A001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56" name="Oval 55"/>
          <p:cNvSpPr/>
          <p:nvPr/>
        </p:nvSpPr>
        <p:spPr bwMode="auto">
          <a:xfrm>
            <a:off x="2094156" y="3042050"/>
            <a:ext cx="137160" cy="137160"/>
          </a:xfrm>
          <a:prstGeom prst="ellipse">
            <a:avLst/>
          </a:prstGeom>
          <a:solidFill>
            <a:srgbClr val="FF40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57" name="Oval 56"/>
          <p:cNvSpPr/>
          <p:nvPr/>
        </p:nvSpPr>
        <p:spPr bwMode="auto">
          <a:xfrm>
            <a:off x="1017913" y="3050675"/>
            <a:ext cx="137160" cy="137160"/>
          </a:xfrm>
          <a:prstGeom prst="ellipse">
            <a:avLst/>
          </a:prstGeom>
          <a:solidFill>
            <a:srgbClr val="7030A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58" name="Oval 57"/>
          <p:cNvSpPr/>
          <p:nvPr/>
        </p:nvSpPr>
        <p:spPr bwMode="auto">
          <a:xfrm>
            <a:off x="1017913" y="3427865"/>
            <a:ext cx="137160" cy="137160"/>
          </a:xfrm>
          <a:prstGeom prst="ellipse">
            <a:avLst/>
          </a:prstGeom>
          <a:solidFill>
            <a:srgbClr val="7030A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59" name="Oval 58"/>
          <p:cNvSpPr/>
          <p:nvPr/>
        </p:nvSpPr>
        <p:spPr bwMode="auto">
          <a:xfrm>
            <a:off x="1360813" y="3807595"/>
            <a:ext cx="137160" cy="13716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60" name="Oval 59"/>
          <p:cNvSpPr/>
          <p:nvPr/>
        </p:nvSpPr>
        <p:spPr bwMode="auto">
          <a:xfrm>
            <a:off x="688983" y="4553085"/>
            <a:ext cx="137160" cy="13716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754579" y="2983708"/>
            <a:ext cx="674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7030A0"/>
                </a:solidFill>
              </a:rPr>
              <a:t>a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769613" y="3372511"/>
            <a:ext cx="674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7030A0"/>
                </a:solidFill>
              </a:rPr>
              <a:t>b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1483456" y="2669639"/>
            <a:ext cx="674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FA00"/>
                </a:solidFill>
              </a:rPr>
              <a:t>c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1891610" y="3071384"/>
            <a:ext cx="674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40FF"/>
                </a:solidFill>
              </a:rPr>
              <a:t>d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1502506" y="3421024"/>
            <a:ext cx="674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FA00"/>
                </a:solidFill>
              </a:rPr>
              <a:t>e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2585342" y="3137608"/>
            <a:ext cx="674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40FF"/>
                </a:solidFill>
              </a:rPr>
              <a:t>f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384133" y="4514268"/>
            <a:ext cx="674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g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1198468" y="3830171"/>
            <a:ext cx="674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h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1897637" y="3846408"/>
            <a:ext cx="674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>
                <a:solidFill>
                  <a:srgbClr val="7A0019"/>
                </a:solidFill>
              </a:rPr>
              <a:t>i</a:t>
            </a:r>
            <a:endParaRPr lang="en-US" sz="1600" dirty="0">
              <a:solidFill>
                <a:srgbClr val="7A0019"/>
              </a:solidFill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1567062" y="4237897"/>
            <a:ext cx="674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7A0019"/>
                </a:solidFill>
              </a:rPr>
              <a:t>j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2585342" y="3862205"/>
            <a:ext cx="674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B0F0"/>
                </a:solidFill>
              </a:rPr>
              <a:t>k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2316236" y="4251787"/>
            <a:ext cx="674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B0F0"/>
                </a:solidFill>
              </a:rPr>
              <a:t>l</a:t>
            </a:r>
          </a:p>
        </p:txBody>
      </p:sp>
      <p:sp>
        <p:nvSpPr>
          <p:cNvPr id="61" name="Rectangle 60"/>
          <p:cNvSpPr/>
          <p:nvPr/>
        </p:nvSpPr>
        <p:spPr bwMode="auto">
          <a:xfrm>
            <a:off x="1009787" y="3029936"/>
            <a:ext cx="184953" cy="538445"/>
          </a:xfrm>
          <a:prstGeom prst="rect">
            <a:avLst/>
          </a:prstGeom>
          <a:noFill/>
          <a:ln w="19050" cap="flat" cmpd="sng" algn="ctr">
            <a:solidFill>
              <a:srgbClr val="7030A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67" name="Rectangle 66"/>
          <p:cNvSpPr/>
          <p:nvPr/>
        </p:nvSpPr>
        <p:spPr bwMode="auto">
          <a:xfrm>
            <a:off x="1717217" y="2666395"/>
            <a:ext cx="174978" cy="905370"/>
          </a:xfrm>
          <a:prstGeom prst="rect">
            <a:avLst/>
          </a:prstGeom>
          <a:noFill/>
          <a:ln w="19050" cap="flat" cmpd="sng" algn="ctr">
            <a:solidFill>
              <a:srgbClr val="00FA0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72" name="Rectangle 71"/>
          <p:cNvSpPr/>
          <p:nvPr/>
        </p:nvSpPr>
        <p:spPr bwMode="auto">
          <a:xfrm>
            <a:off x="2047845" y="3045181"/>
            <a:ext cx="886160" cy="157202"/>
          </a:xfrm>
          <a:prstGeom prst="rect">
            <a:avLst/>
          </a:prstGeom>
          <a:noFill/>
          <a:ln w="19050" cap="flat" cmpd="sng" algn="ctr">
            <a:solidFill>
              <a:srgbClr val="FF40FF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80" name="Rectangle 79"/>
          <p:cNvSpPr/>
          <p:nvPr/>
        </p:nvSpPr>
        <p:spPr bwMode="auto">
          <a:xfrm>
            <a:off x="669732" y="3777881"/>
            <a:ext cx="839720" cy="931849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81" name="Rectangle 80"/>
          <p:cNvSpPr/>
          <p:nvPr/>
        </p:nvSpPr>
        <p:spPr bwMode="auto">
          <a:xfrm>
            <a:off x="1734241" y="3788855"/>
            <a:ext cx="494736" cy="511046"/>
          </a:xfrm>
          <a:prstGeom prst="rect">
            <a:avLst/>
          </a:prstGeom>
          <a:noFill/>
          <a:ln w="19050" cap="flat" cmpd="sng" algn="ctr">
            <a:solidFill>
              <a:srgbClr val="7A0019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82" name="Rectangle 81"/>
          <p:cNvSpPr/>
          <p:nvPr/>
        </p:nvSpPr>
        <p:spPr bwMode="auto">
          <a:xfrm>
            <a:off x="2420469" y="3801227"/>
            <a:ext cx="513536" cy="498674"/>
          </a:xfrm>
          <a:prstGeom prst="rect">
            <a:avLst/>
          </a:prstGeom>
          <a:noFill/>
          <a:ln w="19050" cap="flat" cmpd="sng" algn="ctr">
            <a:solidFill>
              <a:srgbClr val="00B0F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803418" y="5330587"/>
            <a:ext cx="12907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Restaurants</a:t>
            </a:r>
          </a:p>
        </p:txBody>
      </p:sp>
      <p:sp>
        <p:nvSpPr>
          <p:cNvPr id="91" name="Oval 90"/>
          <p:cNvSpPr/>
          <p:nvPr/>
        </p:nvSpPr>
        <p:spPr bwMode="auto">
          <a:xfrm>
            <a:off x="650378" y="5425259"/>
            <a:ext cx="155135" cy="172759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2468971" y="5355520"/>
            <a:ext cx="6174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User</a:t>
            </a:r>
          </a:p>
        </p:txBody>
      </p:sp>
      <p:sp>
        <p:nvSpPr>
          <p:cNvPr id="99" name="Rectangle 98"/>
          <p:cNvSpPr/>
          <p:nvPr/>
        </p:nvSpPr>
        <p:spPr bwMode="auto">
          <a:xfrm>
            <a:off x="2303384" y="5460858"/>
            <a:ext cx="137160" cy="137160"/>
          </a:xfrm>
          <a:prstGeom prst="rect">
            <a:avLst/>
          </a:prstGeom>
          <a:solidFill>
            <a:schemeClr val="tx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rgbClr val="0432FF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100" name="Rectangle 99"/>
          <p:cNvSpPr/>
          <p:nvPr/>
        </p:nvSpPr>
        <p:spPr bwMode="auto">
          <a:xfrm>
            <a:off x="1376064" y="4561824"/>
            <a:ext cx="137160" cy="137160"/>
          </a:xfrm>
          <a:prstGeom prst="rect">
            <a:avLst/>
          </a:prstGeom>
          <a:solidFill>
            <a:srgbClr val="0432FF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rgbClr val="0432FF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12417" y="1597205"/>
            <a:ext cx="57404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Find the index leaf containing the query point </a:t>
            </a:r>
            <a:r>
              <a:rPr lang="en-US" sz="1600" dirty="0">
                <a:solidFill>
                  <a:srgbClr val="0432FF"/>
                </a:solidFill>
              </a:rPr>
              <a:t>p</a:t>
            </a:r>
            <a:r>
              <a:rPr lang="en-US" sz="1600" dirty="0"/>
              <a:t>: block </a:t>
            </a:r>
            <a:r>
              <a:rPr lang="en-US" sz="1600" dirty="0">
                <a:solidFill>
                  <a:srgbClr val="FF0000"/>
                </a:solidFill>
              </a:rPr>
              <a:t>red</a:t>
            </a:r>
            <a:endParaRPr lang="en-US" sz="1600" dirty="0"/>
          </a:p>
        </p:txBody>
      </p:sp>
      <p:sp>
        <p:nvSpPr>
          <p:cNvPr id="116" name="TextBox 115"/>
          <p:cNvSpPr txBox="1"/>
          <p:nvPr/>
        </p:nvSpPr>
        <p:spPr>
          <a:xfrm>
            <a:off x="1470543" y="4435703"/>
            <a:ext cx="674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432FF"/>
                </a:solidFill>
              </a:rPr>
              <a:t>p</a:t>
            </a:r>
          </a:p>
        </p:txBody>
      </p:sp>
      <p:sp>
        <p:nvSpPr>
          <p:cNvPr id="118" name="TextBox 117"/>
          <p:cNvSpPr txBox="1"/>
          <p:nvPr/>
        </p:nvSpPr>
        <p:spPr>
          <a:xfrm>
            <a:off x="3512417" y="2165878"/>
            <a:ext cx="61947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Create a circle </a:t>
            </a:r>
            <a:r>
              <a:rPr lang="en-US" sz="1600" dirty="0" err="1"/>
              <a:t>Circle</a:t>
            </a:r>
            <a:r>
              <a:rPr lang="en-US" sz="1600" baseline="-25000" dirty="0" err="1"/>
              <a:t>p</a:t>
            </a:r>
            <a:r>
              <a:rPr lang="en-US" sz="1600" dirty="0"/>
              <a:t> whose center is </a:t>
            </a:r>
            <a:r>
              <a:rPr lang="en-US" sz="1600" dirty="0">
                <a:solidFill>
                  <a:srgbClr val="0432FF"/>
                </a:solidFill>
              </a:rPr>
              <a:t>p</a:t>
            </a:r>
            <a:r>
              <a:rPr lang="en-US" sz="1600" dirty="0"/>
              <a:t>, and radius = d</a:t>
            </a:r>
            <a:r>
              <a:rPr lang="en-US" sz="1600" baseline="-25000" dirty="0"/>
              <a:t>B</a:t>
            </a:r>
            <a:endParaRPr lang="en-US" sz="1600" dirty="0"/>
          </a:p>
        </p:txBody>
      </p:sp>
      <p:sp>
        <p:nvSpPr>
          <p:cNvPr id="119" name="TextBox 118"/>
          <p:cNvSpPr txBox="1"/>
          <p:nvPr/>
        </p:nvSpPr>
        <p:spPr>
          <a:xfrm>
            <a:off x="3518461" y="1866788"/>
            <a:ext cx="51491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In </a:t>
            </a:r>
            <a:r>
              <a:rPr lang="en-US" sz="1600" dirty="0">
                <a:solidFill>
                  <a:srgbClr val="FF0000"/>
                </a:solidFill>
              </a:rPr>
              <a:t>red</a:t>
            </a:r>
            <a:r>
              <a:rPr lang="en-US" sz="1600" dirty="0"/>
              <a:t> leaf, Point </a:t>
            </a:r>
            <a:r>
              <a:rPr lang="en-US" sz="1600" dirty="0">
                <a:solidFill>
                  <a:srgbClr val="FF0000"/>
                </a:solidFill>
              </a:rPr>
              <a:t>g, h</a:t>
            </a:r>
            <a:r>
              <a:rPr lang="en-US" sz="1600" dirty="0"/>
              <a:t> are the closest points to </a:t>
            </a:r>
            <a:r>
              <a:rPr lang="en-US" sz="1600" dirty="0">
                <a:solidFill>
                  <a:srgbClr val="0432FF"/>
                </a:solidFill>
              </a:rPr>
              <a:t>p</a:t>
            </a:r>
            <a:r>
              <a:rPr lang="en-US" sz="1600" dirty="0"/>
              <a:t>, d</a:t>
            </a:r>
            <a:r>
              <a:rPr lang="en-US" sz="1600" baseline="-25000" dirty="0"/>
              <a:t>B</a:t>
            </a:r>
            <a:r>
              <a:rPr lang="en-US" sz="1600" dirty="0"/>
              <a:t> = 2</a:t>
            </a:r>
          </a:p>
        </p:txBody>
      </p:sp>
      <p:sp>
        <p:nvSpPr>
          <p:cNvPr id="120" name="Oval 119"/>
          <p:cNvSpPr/>
          <p:nvPr/>
        </p:nvSpPr>
        <p:spPr bwMode="auto">
          <a:xfrm>
            <a:off x="741675" y="3861313"/>
            <a:ext cx="1375831" cy="1497114"/>
          </a:xfrm>
          <a:prstGeom prst="ellipse">
            <a:avLst/>
          </a:prstGeom>
          <a:solidFill>
            <a:schemeClr val="accent1">
              <a:alpha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121" name="TextBox 120"/>
          <p:cNvSpPr txBox="1"/>
          <p:nvPr/>
        </p:nvSpPr>
        <p:spPr>
          <a:xfrm>
            <a:off x="3512417" y="2498972"/>
            <a:ext cx="61947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Create the MOBR of </a:t>
            </a:r>
            <a:r>
              <a:rPr lang="en-US" sz="1600" dirty="0" err="1"/>
              <a:t>Circle</a:t>
            </a:r>
            <a:r>
              <a:rPr lang="en-US" sz="1600" baseline="-25000" dirty="0" err="1"/>
              <a:t>p</a:t>
            </a:r>
            <a:r>
              <a:rPr lang="en-US" sz="1600" dirty="0"/>
              <a:t> : </a:t>
            </a:r>
            <a:r>
              <a:rPr lang="en-US" sz="1600" dirty="0" err="1"/>
              <a:t>M</a:t>
            </a:r>
            <a:r>
              <a:rPr lang="en-US" sz="1600" baseline="-25000" dirty="0" err="1"/>
              <a:t>p</a:t>
            </a:r>
            <a:endParaRPr lang="en-US" sz="1600" dirty="0"/>
          </a:p>
        </p:txBody>
      </p:sp>
      <p:sp>
        <p:nvSpPr>
          <p:cNvPr id="122" name="Rectangle 121"/>
          <p:cNvSpPr/>
          <p:nvPr/>
        </p:nvSpPr>
        <p:spPr bwMode="auto">
          <a:xfrm>
            <a:off x="734667" y="3885306"/>
            <a:ext cx="1408600" cy="1503087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123" name="TextBox 122"/>
          <p:cNvSpPr txBox="1"/>
          <p:nvPr/>
        </p:nvSpPr>
        <p:spPr>
          <a:xfrm>
            <a:off x="3528864" y="2798062"/>
            <a:ext cx="57239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Range query: </a:t>
            </a:r>
            <a:r>
              <a:rPr lang="en-US" sz="1600" dirty="0" err="1"/>
              <a:t>M</a:t>
            </a:r>
            <a:r>
              <a:rPr lang="en-US" sz="1600" baseline="-25000" dirty="0" err="1"/>
              <a:t>p</a:t>
            </a:r>
            <a:r>
              <a:rPr lang="en-US" sz="1600" dirty="0"/>
              <a:t>, and test all points in </a:t>
            </a:r>
            <a:r>
              <a:rPr lang="en-US" sz="1600" dirty="0" err="1"/>
              <a:t>M</a:t>
            </a:r>
            <a:r>
              <a:rPr lang="en-US" sz="1600" baseline="-25000" dirty="0" err="1"/>
              <a:t>p</a:t>
            </a:r>
            <a:endParaRPr lang="en-US" sz="1600" baseline="-25000" dirty="0"/>
          </a:p>
          <a:p>
            <a:r>
              <a:rPr lang="en-US" sz="1600" dirty="0"/>
              <a:t>Root -&gt; Y -&gt; Block </a:t>
            </a:r>
            <a:r>
              <a:rPr lang="en-US" sz="1600" dirty="0">
                <a:solidFill>
                  <a:srgbClr val="7A0019"/>
                </a:solidFill>
              </a:rPr>
              <a:t>brown</a:t>
            </a:r>
            <a:endParaRPr lang="en-US" sz="1600" baseline="-25000" dirty="0"/>
          </a:p>
        </p:txBody>
      </p:sp>
      <p:sp>
        <p:nvSpPr>
          <p:cNvPr id="124" name="TextBox 123"/>
          <p:cNvSpPr txBox="1"/>
          <p:nvPr/>
        </p:nvSpPr>
        <p:spPr>
          <a:xfrm>
            <a:off x="3545311" y="3320783"/>
            <a:ext cx="57239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Since </a:t>
            </a:r>
            <a:r>
              <a:rPr lang="en-US" sz="1600" dirty="0" err="1"/>
              <a:t>dist</a:t>
            </a:r>
            <a:r>
              <a:rPr lang="en-US" sz="1600" dirty="0"/>
              <a:t>(</a:t>
            </a:r>
            <a:r>
              <a:rPr lang="en-US" sz="1600" dirty="0">
                <a:solidFill>
                  <a:srgbClr val="0432FF"/>
                </a:solidFill>
              </a:rPr>
              <a:t>p</a:t>
            </a:r>
            <a:r>
              <a:rPr lang="en-US" sz="1600" dirty="0"/>
              <a:t>, </a:t>
            </a:r>
            <a:r>
              <a:rPr lang="en-US" sz="1600" dirty="0">
                <a:solidFill>
                  <a:srgbClr val="7A0019"/>
                </a:solidFill>
              </a:rPr>
              <a:t>j</a:t>
            </a:r>
            <a:r>
              <a:rPr lang="en-US" sz="1600" dirty="0"/>
              <a:t>) = 1.41 &lt; D</a:t>
            </a:r>
            <a:r>
              <a:rPr lang="en-US" sz="1600" baseline="-25000" dirty="0"/>
              <a:t>B</a:t>
            </a:r>
            <a:r>
              <a:rPr lang="en-US" sz="1600" dirty="0"/>
              <a:t>, point </a:t>
            </a:r>
            <a:r>
              <a:rPr lang="en-US" sz="1600" dirty="0">
                <a:solidFill>
                  <a:srgbClr val="7A0019"/>
                </a:solidFill>
              </a:rPr>
              <a:t>j</a:t>
            </a:r>
            <a:r>
              <a:rPr lang="en-US" sz="1600" dirty="0"/>
              <a:t> is nearest neighbor of </a:t>
            </a:r>
            <a:r>
              <a:rPr lang="en-US" sz="1600" dirty="0">
                <a:solidFill>
                  <a:srgbClr val="0432FF"/>
                </a:solidFill>
              </a:rPr>
              <a:t>p</a:t>
            </a:r>
            <a:endParaRPr lang="en-US" sz="1600" baseline="-25000" dirty="0">
              <a:solidFill>
                <a:srgbClr val="0432FF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3856785" y="4347324"/>
            <a:ext cx="2064989" cy="1122081"/>
            <a:chOff x="3649951" y="3977200"/>
            <a:chExt cx="2064989" cy="1122081"/>
          </a:xfrm>
        </p:grpSpPr>
        <p:sp>
          <p:nvSpPr>
            <p:cNvPr id="125" name="Rectangle 124"/>
            <p:cNvSpPr/>
            <p:nvPr/>
          </p:nvSpPr>
          <p:spPr bwMode="auto">
            <a:xfrm>
              <a:off x="4248870" y="3977200"/>
              <a:ext cx="822960" cy="324644"/>
            </a:xfrm>
            <a:prstGeom prst="rect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>
                  <a:latin typeface="Arial" pitchFamily="-104" charset="0"/>
                  <a:ea typeface="ＭＳ Ｐゴシック" pitchFamily="-104" charset="-128"/>
                  <a:cs typeface="ＭＳ Ｐゴシック" pitchFamily="-104" charset="-128"/>
                </a:rPr>
                <a:t>Root</a:t>
              </a:r>
              <a:endPara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126" name="Oval 125"/>
            <p:cNvSpPr/>
            <p:nvPr/>
          </p:nvSpPr>
          <p:spPr bwMode="auto">
            <a:xfrm>
              <a:off x="4384151" y="4845870"/>
              <a:ext cx="233716" cy="230390"/>
            </a:xfrm>
            <a:prstGeom prst="ellipse">
              <a:avLst/>
            </a:prstGeom>
            <a:solidFill>
              <a:srgbClr val="FF40FF"/>
            </a:solidFill>
            <a:ln w="25400" cap="flat" cmpd="sng" algn="ctr">
              <a:solidFill>
                <a:srgbClr val="FF4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127" name="Oval 126"/>
            <p:cNvSpPr/>
            <p:nvPr/>
          </p:nvSpPr>
          <p:spPr bwMode="auto">
            <a:xfrm>
              <a:off x="4759454" y="4840130"/>
              <a:ext cx="233716" cy="230390"/>
            </a:xfrm>
            <a:prstGeom prst="ellipse">
              <a:avLst/>
            </a:prstGeom>
            <a:solidFill>
              <a:srgbClr val="FF0000"/>
            </a:solidFill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128" name="Oval 127"/>
            <p:cNvSpPr/>
            <p:nvPr/>
          </p:nvSpPr>
          <p:spPr bwMode="auto">
            <a:xfrm>
              <a:off x="5132305" y="4828700"/>
              <a:ext cx="233716" cy="230390"/>
            </a:xfrm>
            <a:prstGeom prst="ellipse">
              <a:avLst/>
            </a:prstGeom>
            <a:solidFill>
              <a:srgbClr val="7A0019"/>
            </a:solidFill>
            <a:ln w="25400" cap="flat" cmpd="sng" algn="ctr">
              <a:solidFill>
                <a:srgbClr val="7A001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129" name="Oval 128"/>
            <p:cNvSpPr/>
            <p:nvPr/>
          </p:nvSpPr>
          <p:spPr bwMode="auto">
            <a:xfrm>
              <a:off x="5481224" y="4850155"/>
              <a:ext cx="233716" cy="230390"/>
            </a:xfrm>
            <a:prstGeom prst="ellipse">
              <a:avLst/>
            </a:prstGeom>
            <a:solidFill>
              <a:srgbClr val="00B0F0"/>
            </a:solidFill>
            <a:ln w="25400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130" name="Oval 129"/>
            <p:cNvSpPr/>
            <p:nvPr/>
          </p:nvSpPr>
          <p:spPr bwMode="auto">
            <a:xfrm>
              <a:off x="4015979" y="4868891"/>
              <a:ext cx="233716" cy="230390"/>
            </a:xfrm>
            <a:prstGeom prst="ellipse">
              <a:avLst/>
            </a:prstGeom>
            <a:solidFill>
              <a:srgbClr val="00FA00"/>
            </a:solidFill>
            <a:ln w="25400" cap="flat" cmpd="sng" algn="ctr">
              <a:solidFill>
                <a:srgbClr val="00FA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131" name="Oval 130"/>
            <p:cNvSpPr/>
            <p:nvPr/>
          </p:nvSpPr>
          <p:spPr bwMode="auto">
            <a:xfrm>
              <a:off x="5045981" y="4441173"/>
              <a:ext cx="320040" cy="320040"/>
            </a:xfrm>
            <a:prstGeom prst="ellips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04" charset="0"/>
                  <a:ea typeface="ＭＳ Ｐゴシック" pitchFamily="-104" charset="-128"/>
                  <a:cs typeface="ＭＳ Ｐゴシック" pitchFamily="-104" charset="-128"/>
                </a:rPr>
                <a:t>Y</a:t>
              </a:r>
              <a:endPara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132" name="Oval 131"/>
            <p:cNvSpPr/>
            <p:nvPr/>
          </p:nvSpPr>
          <p:spPr bwMode="auto">
            <a:xfrm>
              <a:off x="3953015" y="4439011"/>
              <a:ext cx="320040" cy="320040"/>
            </a:xfrm>
            <a:prstGeom prst="ellips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04" charset="0"/>
                  <a:ea typeface="ＭＳ Ｐゴシック" pitchFamily="-104" charset="-128"/>
                  <a:cs typeface="ＭＳ Ｐゴシック" pitchFamily="-104" charset="-128"/>
                </a:rPr>
                <a:t>X</a:t>
              </a:r>
            </a:p>
          </p:txBody>
        </p:sp>
        <p:cxnSp>
          <p:nvCxnSpPr>
            <p:cNvPr id="133" name="Straight Connector 132"/>
            <p:cNvCxnSpPr/>
            <p:nvPr/>
          </p:nvCxnSpPr>
          <p:spPr bwMode="auto">
            <a:xfrm flipH="1">
              <a:off x="3768465" y="4714090"/>
              <a:ext cx="230405" cy="153991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4" name="Straight Connector 133"/>
            <p:cNvCxnSpPr/>
            <p:nvPr/>
          </p:nvCxnSpPr>
          <p:spPr bwMode="auto">
            <a:xfrm>
              <a:off x="4129527" y="4764517"/>
              <a:ext cx="3310" cy="104374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5" name="Straight Connector 134"/>
            <p:cNvCxnSpPr/>
            <p:nvPr/>
          </p:nvCxnSpPr>
          <p:spPr bwMode="auto">
            <a:xfrm>
              <a:off x="4248040" y="4698652"/>
              <a:ext cx="170338" cy="18095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6" name="Straight Connector 135"/>
            <p:cNvCxnSpPr/>
            <p:nvPr/>
          </p:nvCxnSpPr>
          <p:spPr bwMode="auto">
            <a:xfrm flipH="1">
              <a:off x="4876312" y="4714090"/>
              <a:ext cx="208765" cy="12604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7" name="Straight Connector 136"/>
            <p:cNvCxnSpPr/>
            <p:nvPr/>
          </p:nvCxnSpPr>
          <p:spPr bwMode="auto">
            <a:xfrm>
              <a:off x="5215733" y="4764517"/>
              <a:ext cx="3310" cy="104374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8" name="Straight Connector 137"/>
            <p:cNvCxnSpPr/>
            <p:nvPr/>
          </p:nvCxnSpPr>
          <p:spPr bwMode="auto">
            <a:xfrm>
              <a:off x="5334246" y="4698652"/>
              <a:ext cx="216567" cy="17295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9" name="Straight Connector 138"/>
            <p:cNvCxnSpPr/>
            <p:nvPr/>
          </p:nvCxnSpPr>
          <p:spPr bwMode="auto">
            <a:xfrm flipH="1">
              <a:off x="4226186" y="4313282"/>
              <a:ext cx="362930" cy="17259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0" name="Straight Connector 139"/>
            <p:cNvCxnSpPr/>
            <p:nvPr/>
          </p:nvCxnSpPr>
          <p:spPr bwMode="auto">
            <a:xfrm>
              <a:off x="4764963" y="4318589"/>
              <a:ext cx="327887" cy="169453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41" name="Oval 140"/>
            <p:cNvSpPr/>
            <p:nvPr/>
          </p:nvSpPr>
          <p:spPr bwMode="auto">
            <a:xfrm>
              <a:off x="3649951" y="4863672"/>
              <a:ext cx="233716" cy="230390"/>
            </a:xfrm>
            <a:prstGeom prst="ellipse">
              <a:avLst/>
            </a:prstGeom>
            <a:solidFill>
              <a:srgbClr val="7030A0"/>
            </a:solidFill>
            <a:ln w="25400" cap="flat" cmpd="sng" algn="ctr">
              <a:solidFill>
                <a:srgbClr val="7030A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</p:grpSp>
      <p:sp>
        <p:nvSpPr>
          <p:cNvPr id="142" name="Rectangle 141"/>
          <p:cNvSpPr/>
          <p:nvPr/>
        </p:nvSpPr>
        <p:spPr bwMode="auto">
          <a:xfrm>
            <a:off x="959422" y="2617929"/>
            <a:ext cx="2044374" cy="1001733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143" name="Rectangle 142"/>
          <p:cNvSpPr/>
          <p:nvPr/>
        </p:nvSpPr>
        <p:spPr bwMode="auto">
          <a:xfrm>
            <a:off x="604180" y="3760999"/>
            <a:ext cx="2386426" cy="985596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144" name="Oval 143"/>
          <p:cNvSpPr/>
          <p:nvPr/>
        </p:nvSpPr>
        <p:spPr bwMode="auto">
          <a:xfrm>
            <a:off x="840087" y="3986289"/>
            <a:ext cx="233716" cy="23039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rPr>
              <a:t>Y</a:t>
            </a:r>
          </a:p>
        </p:txBody>
      </p:sp>
      <p:sp>
        <p:nvSpPr>
          <p:cNvPr id="145" name="Oval 144"/>
          <p:cNvSpPr/>
          <p:nvPr/>
        </p:nvSpPr>
        <p:spPr bwMode="auto">
          <a:xfrm>
            <a:off x="1047779" y="2672198"/>
            <a:ext cx="233716" cy="23039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Arial" pitchFamily="-104" charset="0"/>
                <a:ea typeface="ＭＳ Ｐゴシック" pitchFamily="-104" charset="-128"/>
                <a:cs typeface="ＭＳ Ｐゴシック" pitchFamily="-104" charset="-128"/>
              </a:rPr>
              <a:t>X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graphicFrame>
        <p:nvGraphicFramePr>
          <p:cNvPr id="147" name="Table 146"/>
          <p:cNvGraphicFramePr>
            <a:graphicFrameLocks noGrp="1"/>
          </p:cNvGraphicFramePr>
          <p:nvPr>
            <p:extLst/>
          </p:nvPr>
        </p:nvGraphicFramePr>
        <p:xfrm>
          <a:off x="6027369" y="4347324"/>
          <a:ext cx="2878217" cy="1127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670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670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441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49250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Index</a:t>
                      </a:r>
                      <a:r>
                        <a:rPr lang="en-US" sz="1400" baseline="0" dirty="0">
                          <a:solidFill>
                            <a:schemeClr val="tx1"/>
                          </a:solidFill>
                        </a:rPr>
                        <a:t> blocks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Data blocks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4625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Phase 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4625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Phase 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141166" y="4452388"/>
            <a:ext cx="7088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/>
              <a:t>Cost: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588073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8" grpId="0"/>
      <p:bldP spid="119" grpId="0"/>
      <p:bldP spid="120" grpId="0" animBg="1"/>
      <p:bldP spid="121" grpId="0"/>
      <p:bldP spid="121" grpId="1"/>
      <p:bldP spid="122" grpId="0" animBg="1"/>
      <p:bldP spid="123" grpId="0"/>
      <p:bldP spid="124" grpId="0"/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latin typeface="Microsoft Sans Serif"/>
                <a:cs typeface="Microsoft Sans Serif"/>
              </a:rPr>
              <a:t>Strategies for Nearest Neighbor Queries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/>
              <a:buChar char="•"/>
            </a:pPr>
            <a:r>
              <a:rPr lang="en-US" sz="2000" dirty="0">
                <a:latin typeface="Microsoft Sans Serif"/>
                <a:cs typeface="Microsoft Sans Serif"/>
              </a:rPr>
              <a:t>Two phase approach</a:t>
            </a:r>
          </a:p>
          <a:p>
            <a:pPr marL="457200" lvl="1" indent="0">
              <a:buNone/>
            </a:pPr>
            <a:endParaRPr lang="en-US" sz="2000" dirty="0">
              <a:latin typeface="Microsoft Sans Serif"/>
              <a:cs typeface="Microsoft Sans Serif"/>
            </a:endParaRPr>
          </a:p>
          <a:p>
            <a:pPr>
              <a:buFont typeface="Arial"/>
              <a:buChar char="•"/>
            </a:pPr>
            <a:r>
              <a:rPr lang="en-US" sz="2000" dirty="0">
                <a:latin typeface="Microsoft Sans Serif"/>
                <a:cs typeface="Microsoft Sans Serif"/>
              </a:rPr>
              <a:t>Single phase approach</a:t>
            </a:r>
          </a:p>
          <a:p>
            <a:pPr lvl="1">
              <a:buFont typeface="Arial"/>
              <a:buChar char="•"/>
            </a:pPr>
            <a:r>
              <a:rPr lang="en-US" sz="1600" dirty="0">
                <a:latin typeface="Microsoft Sans Serif"/>
                <a:cs typeface="Microsoft Sans Serif"/>
              </a:rPr>
              <a:t>Recursive algorithm for R-tree </a:t>
            </a:r>
          </a:p>
          <a:p>
            <a:pPr lvl="1">
              <a:buFont typeface="Arial"/>
              <a:buChar char="•"/>
            </a:pPr>
            <a:r>
              <a:rPr lang="en-US" sz="1600" dirty="0">
                <a:latin typeface="Microsoft Sans Serif"/>
                <a:cs typeface="Microsoft Sans Serif"/>
              </a:rPr>
              <a:t>Eliminate children dominated by some other children</a:t>
            </a:r>
          </a:p>
          <a:p>
            <a:pPr lvl="1">
              <a:buFont typeface="Arial"/>
              <a:buChar char="•"/>
            </a:pPr>
            <a:r>
              <a:rPr lang="en-US" sz="1600" dirty="0">
                <a:latin typeface="Microsoft Sans Serif"/>
                <a:cs typeface="Microsoft Sans Serif"/>
              </a:rPr>
              <a:t>Check the remaining data blocks for nearest neighbor</a:t>
            </a:r>
          </a:p>
          <a:p>
            <a:pPr>
              <a:buFont typeface="Arial"/>
              <a:buChar char="•"/>
            </a:pPr>
            <a:endParaRPr lang="en-US" sz="1600" dirty="0">
              <a:latin typeface="Microsoft Sans Serif"/>
              <a:cs typeface="Microsoft Sans Serif"/>
            </a:endParaRPr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6887" y="6152445"/>
            <a:ext cx="564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28</a:t>
            </a:r>
          </a:p>
        </p:txBody>
      </p:sp>
    </p:spTree>
    <p:extLst>
      <p:ext uri="{BB962C8B-B14F-4D97-AF65-F5344CB8AC3E}">
        <p14:creationId xmlns:p14="http://schemas.microsoft.com/office/powerpoint/2010/main" val="32114391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One Phase Strategy with a R-</a:t>
            </a:r>
            <a:r>
              <a:rPr lang="en-US" sz="2800" dirty="0" err="1"/>
              <a:t>treee</a:t>
            </a:r>
            <a:r>
              <a:rPr lang="en-US" sz="2800" dirty="0"/>
              <a:t> </a:t>
            </a:r>
          </a:p>
        </p:txBody>
      </p:sp>
      <p:sp>
        <p:nvSpPr>
          <p:cNvPr id="171" name="Rectangle 170"/>
          <p:cNvSpPr/>
          <p:nvPr/>
        </p:nvSpPr>
        <p:spPr bwMode="auto">
          <a:xfrm>
            <a:off x="4502898" y="1529813"/>
            <a:ext cx="822960" cy="324644"/>
          </a:xfrm>
          <a:prstGeom prst="rect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>
                <a:latin typeface="Arial" pitchFamily="-104" charset="0"/>
                <a:ea typeface="ＭＳ Ｐゴシック" pitchFamily="-104" charset="-128"/>
                <a:cs typeface="ＭＳ Ｐゴシック" pitchFamily="-104" charset="-128"/>
              </a:rPr>
              <a:t>Root</a:t>
            </a:r>
            <a:endParaRPr kumimoji="0" 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172" name="Oval 171"/>
          <p:cNvSpPr/>
          <p:nvPr/>
        </p:nvSpPr>
        <p:spPr bwMode="auto">
          <a:xfrm>
            <a:off x="4638179" y="2398483"/>
            <a:ext cx="233716" cy="230390"/>
          </a:xfrm>
          <a:prstGeom prst="ellipse">
            <a:avLst/>
          </a:prstGeom>
          <a:solidFill>
            <a:srgbClr val="FF40FF"/>
          </a:solidFill>
          <a:ln w="25400" cap="flat" cmpd="sng" algn="ctr">
            <a:solidFill>
              <a:srgbClr val="FF4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173" name="Oval 172"/>
          <p:cNvSpPr/>
          <p:nvPr/>
        </p:nvSpPr>
        <p:spPr bwMode="auto">
          <a:xfrm>
            <a:off x="5013482" y="2392743"/>
            <a:ext cx="233716" cy="23039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174" name="Oval 173"/>
          <p:cNvSpPr/>
          <p:nvPr/>
        </p:nvSpPr>
        <p:spPr bwMode="auto">
          <a:xfrm>
            <a:off x="5386333" y="2381313"/>
            <a:ext cx="233716" cy="230390"/>
          </a:xfrm>
          <a:prstGeom prst="ellipse">
            <a:avLst/>
          </a:prstGeom>
          <a:solidFill>
            <a:srgbClr val="7A0019"/>
          </a:solidFill>
          <a:ln w="25400" cap="flat" cmpd="sng" algn="ctr">
            <a:solidFill>
              <a:srgbClr val="7A001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175" name="Oval 174"/>
          <p:cNvSpPr/>
          <p:nvPr/>
        </p:nvSpPr>
        <p:spPr bwMode="auto">
          <a:xfrm>
            <a:off x="5735252" y="2402768"/>
            <a:ext cx="233716" cy="230390"/>
          </a:xfrm>
          <a:prstGeom prst="ellipse">
            <a:avLst/>
          </a:prstGeom>
          <a:solidFill>
            <a:srgbClr val="00B0F0"/>
          </a:solidFill>
          <a:ln w="254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176" name="Oval 175"/>
          <p:cNvSpPr/>
          <p:nvPr/>
        </p:nvSpPr>
        <p:spPr bwMode="auto">
          <a:xfrm>
            <a:off x="4270007" y="2421504"/>
            <a:ext cx="233716" cy="230390"/>
          </a:xfrm>
          <a:prstGeom prst="ellipse">
            <a:avLst/>
          </a:prstGeom>
          <a:solidFill>
            <a:srgbClr val="00FA00"/>
          </a:solidFill>
          <a:ln w="25400" cap="flat" cmpd="sng" algn="ctr">
            <a:solidFill>
              <a:srgbClr val="00FA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177" name="Oval 176"/>
          <p:cNvSpPr/>
          <p:nvPr/>
        </p:nvSpPr>
        <p:spPr bwMode="auto">
          <a:xfrm>
            <a:off x="5300009" y="1993786"/>
            <a:ext cx="320040" cy="32004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rPr>
              <a:t>Y</a:t>
            </a:r>
            <a:endParaRPr kumimoji="0" 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178" name="Oval 177"/>
          <p:cNvSpPr/>
          <p:nvPr/>
        </p:nvSpPr>
        <p:spPr bwMode="auto">
          <a:xfrm>
            <a:off x="4207043" y="1991624"/>
            <a:ext cx="320040" cy="32004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rPr>
              <a:t>X</a:t>
            </a:r>
          </a:p>
        </p:txBody>
      </p:sp>
      <p:cxnSp>
        <p:nvCxnSpPr>
          <p:cNvPr id="179" name="Straight Connector 178"/>
          <p:cNvCxnSpPr/>
          <p:nvPr/>
        </p:nvCxnSpPr>
        <p:spPr bwMode="auto">
          <a:xfrm flipH="1">
            <a:off x="4022493" y="2266703"/>
            <a:ext cx="230405" cy="153991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0" name="Straight Connector 179"/>
          <p:cNvCxnSpPr/>
          <p:nvPr/>
        </p:nvCxnSpPr>
        <p:spPr bwMode="auto">
          <a:xfrm>
            <a:off x="4383555" y="2317130"/>
            <a:ext cx="3310" cy="104374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1" name="Straight Connector 180"/>
          <p:cNvCxnSpPr/>
          <p:nvPr/>
        </p:nvCxnSpPr>
        <p:spPr bwMode="auto">
          <a:xfrm>
            <a:off x="4502068" y="2251265"/>
            <a:ext cx="170338" cy="180958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2" name="Straight Connector 181"/>
          <p:cNvCxnSpPr/>
          <p:nvPr/>
        </p:nvCxnSpPr>
        <p:spPr bwMode="auto">
          <a:xfrm flipH="1">
            <a:off x="5130340" y="2266703"/>
            <a:ext cx="208765" cy="12604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3" name="Straight Connector 182"/>
          <p:cNvCxnSpPr/>
          <p:nvPr/>
        </p:nvCxnSpPr>
        <p:spPr bwMode="auto">
          <a:xfrm>
            <a:off x="5469761" y="2317130"/>
            <a:ext cx="3310" cy="104374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4" name="Straight Connector 183"/>
          <p:cNvCxnSpPr/>
          <p:nvPr/>
        </p:nvCxnSpPr>
        <p:spPr bwMode="auto">
          <a:xfrm>
            <a:off x="5588274" y="2251265"/>
            <a:ext cx="216567" cy="172958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5" name="Straight Connector 184"/>
          <p:cNvCxnSpPr/>
          <p:nvPr/>
        </p:nvCxnSpPr>
        <p:spPr bwMode="auto">
          <a:xfrm flipH="1">
            <a:off x="4480214" y="1865895"/>
            <a:ext cx="362930" cy="172598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6" name="Straight Connector 185"/>
          <p:cNvCxnSpPr/>
          <p:nvPr/>
        </p:nvCxnSpPr>
        <p:spPr bwMode="auto">
          <a:xfrm>
            <a:off x="5018991" y="1871202"/>
            <a:ext cx="327887" cy="169453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87" name="Oval 186"/>
          <p:cNvSpPr/>
          <p:nvPr/>
        </p:nvSpPr>
        <p:spPr bwMode="auto">
          <a:xfrm>
            <a:off x="3848034" y="2405504"/>
            <a:ext cx="233716" cy="230390"/>
          </a:xfrm>
          <a:prstGeom prst="ellipse">
            <a:avLst/>
          </a:prstGeom>
          <a:solidFill>
            <a:srgbClr val="7030A0"/>
          </a:solidFill>
          <a:ln w="2540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4127464" y="1939241"/>
            <a:ext cx="470257" cy="428895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200" name="Oval 199"/>
          <p:cNvSpPr/>
          <p:nvPr/>
        </p:nvSpPr>
        <p:spPr bwMode="auto">
          <a:xfrm>
            <a:off x="5226952" y="1945652"/>
            <a:ext cx="470257" cy="428895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201" name="Oval 200"/>
          <p:cNvSpPr/>
          <p:nvPr/>
        </p:nvSpPr>
        <p:spPr bwMode="auto">
          <a:xfrm>
            <a:off x="3814506" y="2352513"/>
            <a:ext cx="312958" cy="330899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202" name="Oval 201"/>
          <p:cNvSpPr/>
          <p:nvPr/>
        </p:nvSpPr>
        <p:spPr bwMode="auto">
          <a:xfrm>
            <a:off x="4229559" y="2380080"/>
            <a:ext cx="312958" cy="330899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203" name="Oval 202"/>
          <p:cNvSpPr/>
          <p:nvPr/>
        </p:nvSpPr>
        <p:spPr bwMode="auto">
          <a:xfrm>
            <a:off x="4593999" y="2353093"/>
            <a:ext cx="312958" cy="330899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204" name="Oval 203"/>
          <p:cNvSpPr/>
          <p:nvPr/>
        </p:nvSpPr>
        <p:spPr bwMode="auto">
          <a:xfrm>
            <a:off x="4984547" y="2342488"/>
            <a:ext cx="312958" cy="330899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205" name="Oval 204"/>
          <p:cNvSpPr/>
          <p:nvPr/>
        </p:nvSpPr>
        <p:spPr bwMode="auto">
          <a:xfrm>
            <a:off x="5359899" y="2332562"/>
            <a:ext cx="312958" cy="330899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206" name="Oval 205"/>
          <p:cNvSpPr/>
          <p:nvPr/>
        </p:nvSpPr>
        <p:spPr bwMode="auto">
          <a:xfrm>
            <a:off x="5703477" y="2368650"/>
            <a:ext cx="312958" cy="330899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4464230" y="2441482"/>
            <a:ext cx="523843" cy="169152"/>
            <a:chOff x="8039424" y="3845094"/>
            <a:chExt cx="523843" cy="169152"/>
          </a:xfrm>
        </p:grpSpPr>
        <p:cxnSp>
          <p:nvCxnSpPr>
            <p:cNvPr id="207" name="Straight Connector 206"/>
            <p:cNvCxnSpPr/>
            <p:nvPr/>
          </p:nvCxnSpPr>
          <p:spPr bwMode="auto">
            <a:xfrm>
              <a:off x="8039424" y="3845094"/>
              <a:ext cx="523843" cy="169151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8" name="Straight Connector 207"/>
            <p:cNvCxnSpPr/>
            <p:nvPr/>
          </p:nvCxnSpPr>
          <p:spPr bwMode="auto">
            <a:xfrm flipV="1">
              <a:off x="8065329" y="3863269"/>
              <a:ext cx="497938" cy="150977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09" name="Group 208"/>
          <p:cNvGrpSpPr/>
          <p:nvPr/>
        </p:nvGrpSpPr>
        <p:grpSpPr>
          <a:xfrm>
            <a:off x="5567274" y="2435612"/>
            <a:ext cx="523843" cy="169152"/>
            <a:chOff x="8039424" y="3845094"/>
            <a:chExt cx="523843" cy="169152"/>
          </a:xfrm>
        </p:grpSpPr>
        <p:cxnSp>
          <p:nvCxnSpPr>
            <p:cNvPr id="210" name="Straight Connector 209"/>
            <p:cNvCxnSpPr/>
            <p:nvPr/>
          </p:nvCxnSpPr>
          <p:spPr bwMode="auto">
            <a:xfrm>
              <a:off x="8039424" y="3845094"/>
              <a:ext cx="523843" cy="169151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11" name="Straight Connector 210"/>
            <p:cNvCxnSpPr/>
            <p:nvPr/>
          </p:nvCxnSpPr>
          <p:spPr bwMode="auto">
            <a:xfrm flipV="1">
              <a:off x="8065329" y="3863269"/>
              <a:ext cx="497938" cy="150977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212" name="Rectangle 211"/>
          <p:cNvSpPr/>
          <p:nvPr/>
        </p:nvSpPr>
        <p:spPr>
          <a:xfrm>
            <a:off x="6016434" y="1578901"/>
            <a:ext cx="282276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/>
              <a:t>Finally, check blocks </a:t>
            </a:r>
            <a:r>
              <a:rPr lang="en-US" sz="1400" b="1" dirty="0">
                <a:solidFill>
                  <a:srgbClr val="7030A0"/>
                </a:solidFill>
              </a:rPr>
              <a:t>0</a:t>
            </a:r>
            <a:r>
              <a:rPr lang="en-US" sz="1400" b="1" dirty="0"/>
              <a:t>, </a:t>
            </a:r>
            <a:r>
              <a:rPr lang="en-US" sz="1400" b="1" dirty="0">
                <a:solidFill>
                  <a:srgbClr val="00FA00"/>
                </a:solidFill>
              </a:rPr>
              <a:t>1</a:t>
            </a:r>
            <a:r>
              <a:rPr lang="en-US" sz="1400" b="1" dirty="0"/>
              <a:t>, </a:t>
            </a:r>
            <a:r>
              <a:rPr lang="en-US" sz="1400" b="1" dirty="0">
                <a:solidFill>
                  <a:srgbClr val="FF0000"/>
                </a:solidFill>
              </a:rPr>
              <a:t>3</a:t>
            </a:r>
            <a:r>
              <a:rPr lang="en-US" sz="1400" b="1" dirty="0"/>
              <a:t>, </a:t>
            </a:r>
            <a:r>
              <a:rPr lang="en-US" sz="1400" b="1" dirty="0">
                <a:solidFill>
                  <a:srgbClr val="7A0019"/>
                </a:solidFill>
              </a:rPr>
              <a:t>4</a:t>
            </a:r>
            <a:r>
              <a:rPr lang="en-US" sz="1400" b="1" dirty="0"/>
              <a:t> for nearest neighbors</a:t>
            </a:r>
            <a:endParaRPr lang="en-US" sz="1400" dirty="0"/>
          </a:p>
        </p:txBody>
      </p:sp>
      <p:graphicFrame>
        <p:nvGraphicFramePr>
          <p:cNvPr id="109" name="Table 108"/>
          <p:cNvGraphicFramePr>
            <a:graphicFrameLocks noGrp="1"/>
          </p:cNvGraphicFramePr>
          <p:nvPr>
            <p:extLst/>
          </p:nvPr>
        </p:nvGraphicFramePr>
        <p:xfrm>
          <a:off x="4590751" y="2804679"/>
          <a:ext cx="2878218" cy="27963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47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517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517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1070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Node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>
                          <a:solidFill>
                            <a:schemeClr val="tx1"/>
                          </a:solidFill>
                        </a:rPr>
                        <a:t>MinDist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>
                          <a:solidFill>
                            <a:schemeClr val="tx1"/>
                          </a:solidFill>
                        </a:rPr>
                        <a:t>MaxDist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0707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0707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0707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0707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0707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0707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0707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0707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10" name="Rectangle 109"/>
          <p:cNvSpPr/>
          <p:nvPr/>
        </p:nvSpPr>
        <p:spPr>
          <a:xfrm>
            <a:off x="4536215" y="3129885"/>
            <a:ext cx="284498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        X                 3               7.47</a:t>
            </a:r>
          </a:p>
        </p:txBody>
      </p:sp>
      <p:sp>
        <p:nvSpPr>
          <p:cNvPr id="118" name="Rectangle 117"/>
          <p:cNvSpPr/>
          <p:nvPr/>
        </p:nvSpPr>
        <p:spPr>
          <a:xfrm>
            <a:off x="4553858" y="3475870"/>
            <a:ext cx="284498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        Y                 0               4.47</a:t>
            </a:r>
          </a:p>
        </p:txBody>
      </p:sp>
      <p:sp>
        <p:nvSpPr>
          <p:cNvPr id="119" name="Rectangle 118"/>
          <p:cNvSpPr/>
          <p:nvPr/>
        </p:nvSpPr>
        <p:spPr>
          <a:xfrm>
            <a:off x="4574540" y="3762868"/>
            <a:ext cx="284498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        </a:t>
            </a:r>
            <a:r>
              <a:rPr lang="en-US" sz="1400" dirty="0">
                <a:solidFill>
                  <a:srgbClr val="7030A0"/>
                </a:solidFill>
              </a:rPr>
              <a:t>0</a:t>
            </a:r>
            <a:r>
              <a:rPr lang="en-US" sz="1400" dirty="0"/>
              <a:t>               3.16            4.12</a:t>
            </a:r>
          </a:p>
        </p:txBody>
      </p:sp>
      <p:sp>
        <p:nvSpPr>
          <p:cNvPr id="121" name="Rectangle 120"/>
          <p:cNvSpPr/>
          <p:nvPr/>
        </p:nvSpPr>
        <p:spPr>
          <a:xfrm>
            <a:off x="4553858" y="4097889"/>
            <a:ext cx="284498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        </a:t>
            </a:r>
            <a:r>
              <a:rPr lang="en-US" sz="1400" dirty="0">
                <a:solidFill>
                  <a:srgbClr val="00FA00"/>
                </a:solidFill>
              </a:rPr>
              <a:t>1</a:t>
            </a:r>
            <a:r>
              <a:rPr lang="en-US" sz="1400" dirty="0"/>
              <a:t>               3.16            5.10</a:t>
            </a:r>
          </a:p>
        </p:txBody>
      </p:sp>
      <p:sp>
        <p:nvSpPr>
          <p:cNvPr id="122" name="Rectangle 121"/>
          <p:cNvSpPr/>
          <p:nvPr/>
        </p:nvSpPr>
        <p:spPr>
          <a:xfrm>
            <a:off x="4557369" y="4383019"/>
            <a:ext cx="284498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        </a:t>
            </a:r>
            <a:r>
              <a:rPr lang="en-US" sz="1400" dirty="0">
                <a:solidFill>
                  <a:srgbClr val="FF40FF"/>
                </a:solidFill>
              </a:rPr>
              <a:t>2</a:t>
            </a:r>
            <a:r>
              <a:rPr lang="en-US" sz="1400" dirty="0"/>
              <a:t>               4.47            </a:t>
            </a:r>
          </a:p>
        </p:txBody>
      </p:sp>
      <p:sp>
        <p:nvSpPr>
          <p:cNvPr id="123" name="Rectangle 122"/>
          <p:cNvSpPr/>
          <p:nvPr/>
        </p:nvSpPr>
        <p:spPr>
          <a:xfrm>
            <a:off x="4570069" y="4704684"/>
            <a:ext cx="284498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        </a:t>
            </a:r>
            <a:r>
              <a:rPr lang="en-US" sz="1400" dirty="0">
                <a:solidFill>
                  <a:srgbClr val="FF0000"/>
                </a:solidFill>
              </a:rPr>
              <a:t>3</a:t>
            </a:r>
            <a:r>
              <a:rPr lang="en-US" sz="1400" dirty="0"/>
              <a:t>                 0               2.83</a:t>
            </a:r>
          </a:p>
        </p:txBody>
      </p:sp>
      <p:sp>
        <p:nvSpPr>
          <p:cNvPr id="124" name="Rectangle 123"/>
          <p:cNvSpPr/>
          <p:nvPr/>
        </p:nvSpPr>
        <p:spPr>
          <a:xfrm>
            <a:off x="4569731" y="5014761"/>
            <a:ext cx="284498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        </a:t>
            </a:r>
            <a:r>
              <a:rPr lang="en-US" sz="1400" dirty="0">
                <a:solidFill>
                  <a:srgbClr val="7A0019"/>
                </a:solidFill>
              </a:rPr>
              <a:t>4</a:t>
            </a:r>
            <a:r>
              <a:rPr lang="en-US" sz="1400" dirty="0"/>
              <a:t>              1.41             2.83            </a:t>
            </a:r>
          </a:p>
        </p:txBody>
      </p:sp>
      <p:sp>
        <p:nvSpPr>
          <p:cNvPr id="131" name="Rectangle 130"/>
          <p:cNvSpPr/>
          <p:nvPr/>
        </p:nvSpPr>
        <p:spPr>
          <a:xfrm>
            <a:off x="4569731" y="5293535"/>
            <a:ext cx="284498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        </a:t>
            </a:r>
            <a:r>
              <a:rPr lang="en-US" sz="1400" dirty="0">
                <a:solidFill>
                  <a:srgbClr val="00B0F0"/>
                </a:solidFill>
              </a:rPr>
              <a:t>5 </a:t>
            </a:r>
            <a:r>
              <a:rPr lang="en-US" sz="1400" dirty="0"/>
              <a:t>              3.16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913821" y="3063598"/>
            <a:ext cx="6527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First</a:t>
            </a:r>
          </a:p>
          <a:p>
            <a:r>
              <a:rPr lang="en-US" sz="1400" dirty="0"/>
              <a:t> level:</a:t>
            </a:r>
          </a:p>
        </p:txBody>
      </p:sp>
      <p:sp>
        <p:nvSpPr>
          <p:cNvPr id="132" name="TextBox 131"/>
          <p:cNvSpPr txBox="1"/>
          <p:nvPr/>
        </p:nvSpPr>
        <p:spPr>
          <a:xfrm>
            <a:off x="3768090" y="3865241"/>
            <a:ext cx="7922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Second</a:t>
            </a:r>
          </a:p>
          <a:p>
            <a:r>
              <a:rPr lang="en-US" sz="1400" dirty="0"/>
              <a:t> level:</a:t>
            </a:r>
          </a:p>
        </p:txBody>
      </p:sp>
      <p:sp>
        <p:nvSpPr>
          <p:cNvPr id="133" name="TextBox 132"/>
          <p:cNvSpPr txBox="1"/>
          <p:nvPr/>
        </p:nvSpPr>
        <p:spPr>
          <a:xfrm>
            <a:off x="7431572" y="3455091"/>
            <a:ext cx="16674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Nothing eliminated</a:t>
            </a:r>
          </a:p>
        </p:txBody>
      </p:sp>
      <p:sp>
        <p:nvSpPr>
          <p:cNvPr id="134" name="TextBox 133"/>
          <p:cNvSpPr txBox="1"/>
          <p:nvPr/>
        </p:nvSpPr>
        <p:spPr>
          <a:xfrm>
            <a:off x="7451948" y="4418050"/>
            <a:ext cx="16273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Node </a:t>
            </a:r>
            <a:r>
              <a:rPr lang="en-US" sz="1400" dirty="0">
                <a:solidFill>
                  <a:srgbClr val="FF40FF"/>
                </a:solidFill>
              </a:rPr>
              <a:t>2</a:t>
            </a:r>
            <a:r>
              <a:rPr lang="en-US" sz="1400" dirty="0"/>
              <a:t> eliminated</a:t>
            </a:r>
          </a:p>
        </p:txBody>
      </p:sp>
      <p:sp>
        <p:nvSpPr>
          <p:cNvPr id="137" name="TextBox 136"/>
          <p:cNvSpPr txBox="1"/>
          <p:nvPr/>
        </p:nvSpPr>
        <p:spPr>
          <a:xfrm>
            <a:off x="7451610" y="5254683"/>
            <a:ext cx="16273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Node </a:t>
            </a:r>
            <a:r>
              <a:rPr lang="en-US" sz="1400" dirty="0">
                <a:solidFill>
                  <a:srgbClr val="00B0F0"/>
                </a:solidFill>
              </a:rPr>
              <a:t>5</a:t>
            </a:r>
            <a:r>
              <a:rPr lang="en-US" sz="1400" dirty="0"/>
              <a:t> eliminated</a:t>
            </a:r>
          </a:p>
        </p:txBody>
      </p:sp>
      <p:sp>
        <p:nvSpPr>
          <p:cNvPr id="114" name="TextBox 113"/>
          <p:cNvSpPr txBox="1"/>
          <p:nvPr/>
        </p:nvSpPr>
        <p:spPr>
          <a:xfrm>
            <a:off x="500011" y="4109571"/>
            <a:ext cx="564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3</a:t>
            </a:r>
            <a:endParaRPr lang="en-US" dirty="0"/>
          </a:p>
        </p:txBody>
      </p:sp>
      <p:pic>
        <p:nvPicPr>
          <p:cNvPr id="120" name="Content Placeholder 7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4612" y="1635069"/>
            <a:ext cx="3348529" cy="3533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9" name="Oval 138"/>
          <p:cNvSpPr/>
          <p:nvPr/>
        </p:nvSpPr>
        <p:spPr bwMode="auto">
          <a:xfrm>
            <a:off x="1761249" y="2180405"/>
            <a:ext cx="137160" cy="137160"/>
          </a:xfrm>
          <a:prstGeom prst="ellipse">
            <a:avLst/>
          </a:prstGeom>
          <a:solidFill>
            <a:srgbClr val="00FA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140" name="Oval 139"/>
          <p:cNvSpPr/>
          <p:nvPr/>
        </p:nvSpPr>
        <p:spPr bwMode="auto">
          <a:xfrm>
            <a:off x="1764311" y="2915358"/>
            <a:ext cx="137160" cy="137160"/>
          </a:xfrm>
          <a:prstGeom prst="ellipse">
            <a:avLst/>
          </a:prstGeom>
          <a:solidFill>
            <a:srgbClr val="00FA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141" name="Oval 140"/>
          <p:cNvSpPr/>
          <p:nvPr/>
        </p:nvSpPr>
        <p:spPr bwMode="auto">
          <a:xfrm>
            <a:off x="2793759" y="2538545"/>
            <a:ext cx="137160" cy="137160"/>
          </a:xfrm>
          <a:prstGeom prst="ellipse">
            <a:avLst/>
          </a:prstGeom>
          <a:solidFill>
            <a:srgbClr val="FF40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142" name="Oval 141"/>
          <p:cNvSpPr/>
          <p:nvPr/>
        </p:nvSpPr>
        <p:spPr bwMode="auto">
          <a:xfrm>
            <a:off x="2793759" y="3281495"/>
            <a:ext cx="137160" cy="137160"/>
          </a:xfrm>
          <a:prstGeom prst="ellipse">
            <a:avLst/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143" name="Oval 142"/>
          <p:cNvSpPr/>
          <p:nvPr/>
        </p:nvSpPr>
        <p:spPr bwMode="auto">
          <a:xfrm>
            <a:off x="2096529" y="3281495"/>
            <a:ext cx="137160" cy="137160"/>
          </a:xfrm>
          <a:prstGeom prst="ellipse">
            <a:avLst/>
          </a:prstGeom>
          <a:solidFill>
            <a:srgbClr val="7A001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144" name="Oval 143"/>
          <p:cNvSpPr/>
          <p:nvPr/>
        </p:nvSpPr>
        <p:spPr bwMode="auto">
          <a:xfrm>
            <a:off x="2450859" y="3647255"/>
            <a:ext cx="137160" cy="137160"/>
          </a:xfrm>
          <a:prstGeom prst="ellipse">
            <a:avLst/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146" name="Oval 145"/>
          <p:cNvSpPr/>
          <p:nvPr/>
        </p:nvSpPr>
        <p:spPr bwMode="auto">
          <a:xfrm>
            <a:off x="1753629" y="3647255"/>
            <a:ext cx="137160" cy="137160"/>
          </a:xfrm>
          <a:prstGeom prst="ellipse">
            <a:avLst/>
          </a:prstGeom>
          <a:solidFill>
            <a:srgbClr val="7A001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148" name="Oval 147"/>
          <p:cNvSpPr/>
          <p:nvPr/>
        </p:nvSpPr>
        <p:spPr bwMode="auto">
          <a:xfrm>
            <a:off x="2132642" y="2529920"/>
            <a:ext cx="137160" cy="137160"/>
          </a:xfrm>
          <a:prstGeom prst="ellipse">
            <a:avLst/>
          </a:prstGeom>
          <a:solidFill>
            <a:srgbClr val="FF40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149" name="Oval 148"/>
          <p:cNvSpPr/>
          <p:nvPr/>
        </p:nvSpPr>
        <p:spPr bwMode="auto">
          <a:xfrm>
            <a:off x="1056399" y="2538545"/>
            <a:ext cx="137160" cy="137160"/>
          </a:xfrm>
          <a:prstGeom prst="ellipse">
            <a:avLst/>
          </a:prstGeom>
          <a:solidFill>
            <a:srgbClr val="7030A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150" name="Oval 149"/>
          <p:cNvSpPr/>
          <p:nvPr/>
        </p:nvSpPr>
        <p:spPr bwMode="auto">
          <a:xfrm>
            <a:off x="1056399" y="2915735"/>
            <a:ext cx="137160" cy="137160"/>
          </a:xfrm>
          <a:prstGeom prst="ellipse">
            <a:avLst/>
          </a:prstGeom>
          <a:solidFill>
            <a:srgbClr val="7030A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151" name="Oval 150"/>
          <p:cNvSpPr/>
          <p:nvPr/>
        </p:nvSpPr>
        <p:spPr bwMode="auto">
          <a:xfrm>
            <a:off x="1399299" y="3295465"/>
            <a:ext cx="137160" cy="13716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152" name="Oval 151"/>
          <p:cNvSpPr/>
          <p:nvPr/>
        </p:nvSpPr>
        <p:spPr bwMode="auto">
          <a:xfrm>
            <a:off x="727469" y="4040955"/>
            <a:ext cx="137160" cy="13716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153" name="TextBox 152"/>
          <p:cNvSpPr txBox="1"/>
          <p:nvPr/>
        </p:nvSpPr>
        <p:spPr>
          <a:xfrm>
            <a:off x="793065" y="2471578"/>
            <a:ext cx="674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7030A0"/>
                </a:solidFill>
              </a:rPr>
              <a:t>a</a:t>
            </a:r>
          </a:p>
        </p:txBody>
      </p:sp>
      <p:sp>
        <p:nvSpPr>
          <p:cNvPr id="154" name="TextBox 153"/>
          <p:cNvSpPr txBox="1"/>
          <p:nvPr/>
        </p:nvSpPr>
        <p:spPr>
          <a:xfrm>
            <a:off x="808099" y="2860381"/>
            <a:ext cx="674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7030A0"/>
                </a:solidFill>
              </a:rPr>
              <a:t>b</a:t>
            </a:r>
          </a:p>
        </p:txBody>
      </p:sp>
      <p:sp>
        <p:nvSpPr>
          <p:cNvPr id="155" name="TextBox 154"/>
          <p:cNvSpPr txBox="1"/>
          <p:nvPr/>
        </p:nvSpPr>
        <p:spPr>
          <a:xfrm>
            <a:off x="1521942" y="2157509"/>
            <a:ext cx="674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FA00"/>
                </a:solidFill>
              </a:rPr>
              <a:t>c</a:t>
            </a:r>
          </a:p>
        </p:txBody>
      </p:sp>
      <p:sp>
        <p:nvSpPr>
          <p:cNvPr id="157" name="TextBox 156"/>
          <p:cNvSpPr txBox="1"/>
          <p:nvPr/>
        </p:nvSpPr>
        <p:spPr>
          <a:xfrm>
            <a:off x="1930096" y="2559254"/>
            <a:ext cx="674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40FF"/>
                </a:solidFill>
              </a:rPr>
              <a:t>d</a:t>
            </a:r>
          </a:p>
        </p:txBody>
      </p:sp>
      <p:sp>
        <p:nvSpPr>
          <p:cNvPr id="159" name="TextBox 158"/>
          <p:cNvSpPr txBox="1"/>
          <p:nvPr/>
        </p:nvSpPr>
        <p:spPr>
          <a:xfrm>
            <a:off x="1540992" y="2908894"/>
            <a:ext cx="674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FA00"/>
                </a:solidFill>
              </a:rPr>
              <a:t>e</a:t>
            </a:r>
          </a:p>
        </p:txBody>
      </p:sp>
      <p:sp>
        <p:nvSpPr>
          <p:cNvPr id="160" name="TextBox 159"/>
          <p:cNvSpPr txBox="1"/>
          <p:nvPr/>
        </p:nvSpPr>
        <p:spPr>
          <a:xfrm>
            <a:off x="2623828" y="2625478"/>
            <a:ext cx="674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40FF"/>
                </a:solidFill>
              </a:rPr>
              <a:t>f</a:t>
            </a:r>
          </a:p>
        </p:txBody>
      </p:sp>
      <p:sp>
        <p:nvSpPr>
          <p:cNvPr id="161" name="TextBox 160"/>
          <p:cNvSpPr txBox="1"/>
          <p:nvPr/>
        </p:nvSpPr>
        <p:spPr>
          <a:xfrm>
            <a:off x="422619" y="4002138"/>
            <a:ext cx="674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g</a:t>
            </a:r>
          </a:p>
        </p:txBody>
      </p:sp>
      <p:sp>
        <p:nvSpPr>
          <p:cNvPr id="162" name="TextBox 161"/>
          <p:cNvSpPr txBox="1"/>
          <p:nvPr/>
        </p:nvSpPr>
        <p:spPr>
          <a:xfrm>
            <a:off x="1236954" y="3318041"/>
            <a:ext cx="674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h</a:t>
            </a:r>
          </a:p>
        </p:txBody>
      </p:sp>
      <p:sp>
        <p:nvSpPr>
          <p:cNvPr id="163" name="TextBox 162"/>
          <p:cNvSpPr txBox="1"/>
          <p:nvPr/>
        </p:nvSpPr>
        <p:spPr>
          <a:xfrm>
            <a:off x="1936123" y="3334278"/>
            <a:ext cx="674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>
                <a:solidFill>
                  <a:srgbClr val="7A0019"/>
                </a:solidFill>
              </a:rPr>
              <a:t>i</a:t>
            </a:r>
            <a:endParaRPr lang="en-US" sz="1600" dirty="0">
              <a:solidFill>
                <a:srgbClr val="7A0019"/>
              </a:solidFill>
            </a:endParaRPr>
          </a:p>
        </p:txBody>
      </p:sp>
      <p:sp>
        <p:nvSpPr>
          <p:cNvPr id="164" name="TextBox 163"/>
          <p:cNvSpPr txBox="1"/>
          <p:nvPr/>
        </p:nvSpPr>
        <p:spPr>
          <a:xfrm>
            <a:off x="1605548" y="3725767"/>
            <a:ext cx="674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7A0019"/>
                </a:solidFill>
              </a:rPr>
              <a:t>j</a:t>
            </a:r>
          </a:p>
        </p:txBody>
      </p:sp>
      <p:sp>
        <p:nvSpPr>
          <p:cNvPr id="169" name="TextBox 168"/>
          <p:cNvSpPr txBox="1"/>
          <p:nvPr/>
        </p:nvSpPr>
        <p:spPr>
          <a:xfrm>
            <a:off x="2623828" y="3350075"/>
            <a:ext cx="674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B0F0"/>
                </a:solidFill>
              </a:rPr>
              <a:t>k</a:t>
            </a:r>
          </a:p>
        </p:txBody>
      </p:sp>
      <p:sp>
        <p:nvSpPr>
          <p:cNvPr id="170" name="TextBox 169"/>
          <p:cNvSpPr txBox="1"/>
          <p:nvPr/>
        </p:nvSpPr>
        <p:spPr>
          <a:xfrm>
            <a:off x="2354722" y="3739657"/>
            <a:ext cx="674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B0F0"/>
                </a:solidFill>
              </a:rPr>
              <a:t>l</a:t>
            </a:r>
          </a:p>
        </p:txBody>
      </p:sp>
      <p:sp>
        <p:nvSpPr>
          <p:cNvPr id="194" name="Rectangle 193"/>
          <p:cNvSpPr/>
          <p:nvPr/>
        </p:nvSpPr>
        <p:spPr bwMode="auto">
          <a:xfrm>
            <a:off x="1048273" y="2517806"/>
            <a:ext cx="184953" cy="538445"/>
          </a:xfrm>
          <a:prstGeom prst="rect">
            <a:avLst/>
          </a:prstGeom>
          <a:noFill/>
          <a:ln w="19050" cap="flat" cmpd="sng" algn="ctr">
            <a:solidFill>
              <a:srgbClr val="7030A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195" name="Rectangle 194"/>
          <p:cNvSpPr/>
          <p:nvPr/>
        </p:nvSpPr>
        <p:spPr bwMode="auto">
          <a:xfrm>
            <a:off x="1755703" y="2154265"/>
            <a:ext cx="174978" cy="905370"/>
          </a:xfrm>
          <a:prstGeom prst="rect">
            <a:avLst/>
          </a:prstGeom>
          <a:noFill/>
          <a:ln w="19050" cap="flat" cmpd="sng" algn="ctr">
            <a:solidFill>
              <a:srgbClr val="00FA0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196" name="Rectangle 195"/>
          <p:cNvSpPr/>
          <p:nvPr/>
        </p:nvSpPr>
        <p:spPr bwMode="auto">
          <a:xfrm>
            <a:off x="2086331" y="2533051"/>
            <a:ext cx="886160" cy="157202"/>
          </a:xfrm>
          <a:prstGeom prst="rect">
            <a:avLst/>
          </a:prstGeom>
          <a:noFill/>
          <a:ln w="19050" cap="flat" cmpd="sng" algn="ctr">
            <a:solidFill>
              <a:srgbClr val="FF40FF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197" name="Rectangle 196"/>
          <p:cNvSpPr/>
          <p:nvPr/>
        </p:nvSpPr>
        <p:spPr bwMode="auto">
          <a:xfrm>
            <a:off x="708218" y="3265751"/>
            <a:ext cx="839720" cy="931849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199" name="Rectangle 198"/>
          <p:cNvSpPr/>
          <p:nvPr/>
        </p:nvSpPr>
        <p:spPr bwMode="auto">
          <a:xfrm>
            <a:off x="1772727" y="3276725"/>
            <a:ext cx="494736" cy="511046"/>
          </a:xfrm>
          <a:prstGeom prst="rect">
            <a:avLst/>
          </a:prstGeom>
          <a:noFill/>
          <a:ln w="19050" cap="flat" cmpd="sng" algn="ctr">
            <a:solidFill>
              <a:srgbClr val="7A0019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215" name="Rectangle 214"/>
          <p:cNvSpPr/>
          <p:nvPr/>
        </p:nvSpPr>
        <p:spPr bwMode="auto">
          <a:xfrm>
            <a:off x="2496380" y="3212589"/>
            <a:ext cx="513536" cy="498674"/>
          </a:xfrm>
          <a:prstGeom prst="rect">
            <a:avLst/>
          </a:prstGeom>
          <a:noFill/>
          <a:ln w="19050" cap="flat" cmpd="sng" algn="ctr">
            <a:solidFill>
              <a:srgbClr val="00B0F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220" name="Rectangle 219"/>
          <p:cNvSpPr/>
          <p:nvPr/>
        </p:nvSpPr>
        <p:spPr bwMode="auto">
          <a:xfrm>
            <a:off x="1414550" y="4049694"/>
            <a:ext cx="137160" cy="137160"/>
          </a:xfrm>
          <a:prstGeom prst="rect">
            <a:avLst/>
          </a:prstGeom>
          <a:solidFill>
            <a:srgbClr val="0432FF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rgbClr val="0432FF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221" name="TextBox 220"/>
          <p:cNvSpPr txBox="1"/>
          <p:nvPr/>
        </p:nvSpPr>
        <p:spPr>
          <a:xfrm>
            <a:off x="1509029" y="3923573"/>
            <a:ext cx="674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432FF"/>
                </a:solidFill>
              </a:rPr>
              <a:t>p</a:t>
            </a:r>
          </a:p>
        </p:txBody>
      </p:sp>
      <p:sp>
        <p:nvSpPr>
          <p:cNvPr id="224" name="Rectangle 223"/>
          <p:cNvSpPr/>
          <p:nvPr/>
        </p:nvSpPr>
        <p:spPr bwMode="auto">
          <a:xfrm>
            <a:off x="997908" y="2105799"/>
            <a:ext cx="2044374" cy="1001733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225" name="Rectangle 224"/>
          <p:cNvSpPr/>
          <p:nvPr/>
        </p:nvSpPr>
        <p:spPr bwMode="auto">
          <a:xfrm>
            <a:off x="642666" y="3248869"/>
            <a:ext cx="2386426" cy="985596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226" name="Oval 225"/>
          <p:cNvSpPr/>
          <p:nvPr/>
        </p:nvSpPr>
        <p:spPr bwMode="auto">
          <a:xfrm>
            <a:off x="878573" y="3474159"/>
            <a:ext cx="233716" cy="23039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rPr>
              <a:t>Y</a:t>
            </a:r>
          </a:p>
        </p:txBody>
      </p:sp>
      <p:sp>
        <p:nvSpPr>
          <p:cNvPr id="227" name="Oval 226"/>
          <p:cNvSpPr/>
          <p:nvPr/>
        </p:nvSpPr>
        <p:spPr bwMode="auto">
          <a:xfrm>
            <a:off x="1086265" y="2160068"/>
            <a:ext cx="233716" cy="23039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Arial" pitchFamily="-104" charset="0"/>
                <a:ea typeface="ＭＳ Ｐゴシック" pitchFamily="-104" charset="-128"/>
                <a:cs typeface="ＭＳ Ｐゴシック" pitchFamily="-104" charset="-128"/>
              </a:rPr>
              <a:t>X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229" name="Oval 228"/>
          <p:cNvSpPr/>
          <p:nvPr/>
        </p:nvSpPr>
        <p:spPr bwMode="auto">
          <a:xfrm>
            <a:off x="2930919" y="4908193"/>
            <a:ext cx="199104" cy="178875"/>
          </a:xfrm>
          <a:prstGeom prst="ellipse">
            <a:avLst/>
          </a:prstGeom>
          <a:solidFill>
            <a:srgbClr val="00B0F0"/>
          </a:solidFill>
          <a:ln w="254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230" name="Oval 229"/>
          <p:cNvSpPr/>
          <p:nvPr/>
        </p:nvSpPr>
        <p:spPr bwMode="auto">
          <a:xfrm>
            <a:off x="1682611" y="4910695"/>
            <a:ext cx="199104" cy="178875"/>
          </a:xfrm>
          <a:prstGeom prst="ellipse">
            <a:avLst/>
          </a:prstGeom>
          <a:solidFill>
            <a:srgbClr val="7A0019"/>
          </a:solidFill>
          <a:ln w="25400" cap="flat" cmpd="sng" algn="ctr">
            <a:solidFill>
              <a:srgbClr val="7A001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231" name="Oval 230"/>
          <p:cNvSpPr/>
          <p:nvPr/>
        </p:nvSpPr>
        <p:spPr bwMode="auto">
          <a:xfrm>
            <a:off x="492145" y="4880385"/>
            <a:ext cx="199104" cy="178875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232" name="Oval 231"/>
          <p:cNvSpPr/>
          <p:nvPr/>
        </p:nvSpPr>
        <p:spPr bwMode="auto">
          <a:xfrm>
            <a:off x="2979415" y="4606024"/>
            <a:ext cx="199104" cy="178875"/>
          </a:xfrm>
          <a:prstGeom prst="ellipse">
            <a:avLst/>
          </a:prstGeom>
          <a:solidFill>
            <a:srgbClr val="FF40FF"/>
          </a:solidFill>
          <a:ln w="25400" cap="flat" cmpd="sng" algn="ctr">
            <a:solidFill>
              <a:srgbClr val="FF4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233" name="Oval 232"/>
          <p:cNvSpPr/>
          <p:nvPr/>
        </p:nvSpPr>
        <p:spPr bwMode="auto">
          <a:xfrm>
            <a:off x="1755930" y="4592330"/>
            <a:ext cx="199104" cy="178875"/>
          </a:xfrm>
          <a:prstGeom prst="ellipse">
            <a:avLst/>
          </a:prstGeom>
          <a:solidFill>
            <a:srgbClr val="00FA00"/>
          </a:solidFill>
          <a:ln w="25400" cap="flat" cmpd="sng" algn="ctr">
            <a:solidFill>
              <a:srgbClr val="00FA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234" name="Oval 233"/>
          <p:cNvSpPr/>
          <p:nvPr/>
        </p:nvSpPr>
        <p:spPr bwMode="auto">
          <a:xfrm>
            <a:off x="491312" y="4585746"/>
            <a:ext cx="199104" cy="178875"/>
          </a:xfrm>
          <a:prstGeom prst="ellipse">
            <a:avLst/>
          </a:prstGeom>
          <a:solidFill>
            <a:srgbClr val="7030A0"/>
          </a:solidFill>
          <a:ln w="2540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235" name="TextBox 234"/>
          <p:cNvSpPr txBox="1"/>
          <p:nvPr/>
        </p:nvSpPr>
        <p:spPr>
          <a:xfrm>
            <a:off x="698412" y="4543583"/>
            <a:ext cx="103746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7030A0"/>
                </a:solidFill>
              </a:rPr>
              <a:t>Data block 0</a:t>
            </a:r>
          </a:p>
        </p:txBody>
      </p:sp>
      <p:sp>
        <p:nvSpPr>
          <p:cNvPr id="236" name="TextBox 235"/>
          <p:cNvSpPr txBox="1"/>
          <p:nvPr/>
        </p:nvSpPr>
        <p:spPr>
          <a:xfrm>
            <a:off x="1975801" y="4541527"/>
            <a:ext cx="103746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00FA00"/>
                </a:solidFill>
              </a:rPr>
              <a:t>Data block 1</a:t>
            </a:r>
          </a:p>
        </p:txBody>
      </p:sp>
      <p:sp>
        <p:nvSpPr>
          <p:cNvPr id="237" name="TextBox 236"/>
          <p:cNvSpPr txBox="1"/>
          <p:nvPr/>
        </p:nvSpPr>
        <p:spPr>
          <a:xfrm>
            <a:off x="3185310" y="4550468"/>
            <a:ext cx="103746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FF40FF"/>
                </a:solidFill>
              </a:rPr>
              <a:t>Data block 2</a:t>
            </a:r>
          </a:p>
        </p:txBody>
      </p:sp>
      <p:sp>
        <p:nvSpPr>
          <p:cNvPr id="238" name="TextBox 237"/>
          <p:cNvSpPr txBox="1"/>
          <p:nvPr/>
        </p:nvSpPr>
        <p:spPr>
          <a:xfrm>
            <a:off x="708218" y="4835022"/>
            <a:ext cx="103746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Data block 3</a:t>
            </a:r>
          </a:p>
        </p:txBody>
      </p:sp>
      <p:sp>
        <p:nvSpPr>
          <p:cNvPr id="239" name="TextBox 238"/>
          <p:cNvSpPr txBox="1"/>
          <p:nvPr/>
        </p:nvSpPr>
        <p:spPr>
          <a:xfrm>
            <a:off x="1898684" y="4859132"/>
            <a:ext cx="103746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7A0019"/>
                </a:solidFill>
              </a:rPr>
              <a:t>Data block 4</a:t>
            </a:r>
          </a:p>
        </p:txBody>
      </p:sp>
      <p:sp>
        <p:nvSpPr>
          <p:cNvPr id="240" name="TextBox 239"/>
          <p:cNvSpPr txBox="1"/>
          <p:nvPr/>
        </p:nvSpPr>
        <p:spPr>
          <a:xfrm>
            <a:off x="3154585" y="4897664"/>
            <a:ext cx="103746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00B0F0"/>
                </a:solidFill>
              </a:rPr>
              <a:t>Data block 5</a:t>
            </a:r>
          </a:p>
        </p:txBody>
      </p:sp>
      <p:graphicFrame>
        <p:nvGraphicFramePr>
          <p:cNvPr id="107" name="Table 106"/>
          <p:cNvGraphicFramePr>
            <a:graphicFrameLocks noGrp="1"/>
          </p:cNvGraphicFramePr>
          <p:nvPr>
            <p:extLst/>
          </p:nvPr>
        </p:nvGraphicFramePr>
        <p:xfrm>
          <a:off x="6110561" y="2025297"/>
          <a:ext cx="2878217" cy="6985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562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219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4925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Index</a:t>
                      </a:r>
                      <a:r>
                        <a:rPr lang="en-US" sz="1400" baseline="0" dirty="0">
                          <a:solidFill>
                            <a:schemeClr val="tx1"/>
                          </a:solidFill>
                        </a:rPr>
                        <a:t> blocks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Data blocks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925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6035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200" grpId="0" animBg="1"/>
      <p:bldP spid="200" grpId="1" animBg="1"/>
      <p:bldP spid="201" grpId="0" animBg="1"/>
      <p:bldP spid="201" grpId="1" animBg="1"/>
      <p:bldP spid="202" grpId="0" animBg="1"/>
      <p:bldP spid="202" grpId="1" animBg="1"/>
      <p:bldP spid="202" grpId="2" animBg="1"/>
      <p:bldP spid="203" grpId="0" animBg="1"/>
      <p:bldP spid="203" grpId="1" animBg="1"/>
      <p:bldP spid="204" grpId="0" animBg="1"/>
      <p:bldP spid="204" grpId="1" animBg="1"/>
      <p:bldP spid="205" grpId="0" animBg="1"/>
      <p:bldP spid="205" grpId="1" animBg="1"/>
      <p:bldP spid="206" grpId="0" animBg="1"/>
      <p:bldP spid="212" grpId="0"/>
      <p:bldP spid="110" grpId="0"/>
      <p:bldP spid="118" grpId="0"/>
      <p:bldP spid="119" grpId="0"/>
      <p:bldP spid="121" grpId="0"/>
      <p:bldP spid="122" grpId="0"/>
      <p:bldP spid="123" grpId="0"/>
      <p:bldP spid="124" grpId="0"/>
      <p:bldP spid="131" grpId="0"/>
      <p:bldP spid="2" grpId="0"/>
      <p:bldP spid="132" grpId="0"/>
      <p:bldP spid="133" grpId="0"/>
      <p:bldP spid="134" grpId="0"/>
      <p:bldP spid="13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277" y="350991"/>
            <a:ext cx="8610600" cy="990600"/>
          </a:xfrm>
        </p:spPr>
        <p:txBody>
          <a:bodyPr/>
          <a:lstStyle/>
          <a:p>
            <a:r>
              <a:rPr lang="en-US" sz="2800" dirty="0">
                <a:latin typeface="Microsoft Sans Serif"/>
                <a:cs typeface="Microsoft Sans Serif"/>
              </a:rPr>
              <a:t>Comparing Algorithms for Nearest Neighbor Queries</a:t>
            </a:r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6887" y="6152445"/>
            <a:ext cx="564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25</a:t>
            </a:r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/>
          </p:nvPr>
        </p:nvGraphicFramePr>
        <p:xfrm>
          <a:off x="4167121" y="3970741"/>
          <a:ext cx="4675756" cy="1772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298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846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11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Storage Method</a:t>
                      </a: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In this example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7640"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Two phase approach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Index</a:t>
                      </a:r>
                      <a:r>
                        <a:rPr lang="en-US" sz="1600" baseline="0" dirty="0"/>
                        <a:t> blocks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76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Data Blocks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5420"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One phase approach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Index</a:t>
                      </a:r>
                      <a:r>
                        <a:rPr lang="en-US" sz="1600" baseline="0" dirty="0"/>
                        <a:t> blocks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542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Data Blocks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2" name="TextBox 41"/>
          <p:cNvSpPr txBox="1"/>
          <p:nvPr/>
        </p:nvSpPr>
        <p:spPr>
          <a:xfrm>
            <a:off x="3748528" y="1530266"/>
            <a:ext cx="563555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Data:</a:t>
            </a:r>
          </a:p>
          <a:p>
            <a:r>
              <a:rPr lang="en-US" sz="1600" dirty="0"/>
              <a:t>Each point in this dataset represents the location of a restaurant.</a:t>
            </a:r>
          </a:p>
          <a:p>
            <a:endParaRPr lang="en-US" sz="1600" dirty="0"/>
          </a:p>
          <a:p>
            <a:r>
              <a:rPr lang="en-US" sz="1600" b="1" dirty="0"/>
              <a:t>Query:</a:t>
            </a:r>
          </a:p>
          <a:p>
            <a:r>
              <a:rPr lang="en-US" sz="1600" dirty="0"/>
              <a:t>Given the location of a user </a:t>
            </a:r>
            <a:r>
              <a:rPr lang="en-US" sz="1600" b="1" i="1" dirty="0">
                <a:solidFill>
                  <a:srgbClr val="0432FF"/>
                </a:solidFill>
              </a:rPr>
              <a:t>p</a:t>
            </a:r>
            <a:r>
              <a:rPr lang="en-US" sz="1600" dirty="0"/>
              <a:t>, find the nearest restaurant.</a:t>
            </a:r>
          </a:p>
          <a:p>
            <a:r>
              <a:rPr lang="en-US" sz="1600" dirty="0"/>
              <a:t>(If more than one nearest neighbors, return all results)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3771397" y="3357670"/>
            <a:ext cx="24897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/>
              <a:t>Result:</a:t>
            </a:r>
          </a:p>
          <a:p>
            <a:r>
              <a:rPr lang="en-US" sz="1600" dirty="0"/>
              <a:t>Nearest neighbor of </a:t>
            </a:r>
            <a:r>
              <a:rPr lang="en-US" sz="1600" b="1" i="1" dirty="0">
                <a:solidFill>
                  <a:srgbClr val="0432FF"/>
                </a:solidFill>
              </a:rPr>
              <a:t>p</a:t>
            </a:r>
            <a:r>
              <a:rPr lang="en-US" sz="1600" dirty="0"/>
              <a:t> is </a:t>
            </a:r>
            <a:r>
              <a:rPr lang="en-US" sz="1600" b="1" i="1" dirty="0"/>
              <a:t>j</a:t>
            </a:r>
          </a:p>
        </p:txBody>
      </p:sp>
      <p:pic>
        <p:nvPicPr>
          <p:cNvPr id="53" name="Picture 5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277" y="1602427"/>
            <a:ext cx="3297190" cy="3510485"/>
          </a:xfrm>
          <a:prstGeom prst="rect">
            <a:avLst/>
          </a:prstGeom>
        </p:spPr>
      </p:pic>
      <p:sp>
        <p:nvSpPr>
          <p:cNvPr id="54" name="TextBox 53"/>
          <p:cNvSpPr txBox="1"/>
          <p:nvPr/>
        </p:nvSpPr>
        <p:spPr>
          <a:xfrm>
            <a:off x="499022" y="5061182"/>
            <a:ext cx="12907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Restaurants</a:t>
            </a:r>
          </a:p>
        </p:txBody>
      </p:sp>
      <p:sp>
        <p:nvSpPr>
          <p:cNvPr id="55" name="Oval 54"/>
          <p:cNvSpPr/>
          <p:nvPr/>
        </p:nvSpPr>
        <p:spPr bwMode="auto">
          <a:xfrm>
            <a:off x="1743712" y="2129231"/>
            <a:ext cx="137160" cy="13716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56" name="Oval 55"/>
          <p:cNvSpPr/>
          <p:nvPr/>
        </p:nvSpPr>
        <p:spPr bwMode="auto">
          <a:xfrm>
            <a:off x="2078992" y="2487371"/>
            <a:ext cx="137160" cy="13716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57" name="Oval 56"/>
          <p:cNvSpPr/>
          <p:nvPr/>
        </p:nvSpPr>
        <p:spPr bwMode="auto">
          <a:xfrm>
            <a:off x="2776222" y="2487371"/>
            <a:ext cx="137160" cy="13716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58" name="Oval 57"/>
          <p:cNvSpPr/>
          <p:nvPr/>
        </p:nvSpPr>
        <p:spPr bwMode="auto">
          <a:xfrm>
            <a:off x="2776222" y="3230321"/>
            <a:ext cx="137160" cy="13716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59" name="Oval 58"/>
          <p:cNvSpPr/>
          <p:nvPr/>
        </p:nvSpPr>
        <p:spPr bwMode="auto">
          <a:xfrm>
            <a:off x="2078992" y="3230321"/>
            <a:ext cx="137160" cy="13716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60" name="Oval 59"/>
          <p:cNvSpPr/>
          <p:nvPr/>
        </p:nvSpPr>
        <p:spPr bwMode="auto">
          <a:xfrm>
            <a:off x="2433322" y="3596081"/>
            <a:ext cx="137160" cy="13716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61" name="Oval 60"/>
          <p:cNvSpPr/>
          <p:nvPr/>
        </p:nvSpPr>
        <p:spPr bwMode="auto">
          <a:xfrm>
            <a:off x="1736092" y="3596081"/>
            <a:ext cx="137160" cy="13716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62" name="Oval 61"/>
          <p:cNvSpPr/>
          <p:nvPr/>
        </p:nvSpPr>
        <p:spPr bwMode="auto">
          <a:xfrm>
            <a:off x="1736092" y="2853131"/>
            <a:ext cx="137160" cy="13716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63" name="Oval 62"/>
          <p:cNvSpPr/>
          <p:nvPr/>
        </p:nvSpPr>
        <p:spPr bwMode="auto">
          <a:xfrm>
            <a:off x="1038862" y="2487371"/>
            <a:ext cx="137160" cy="13716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64" name="Oval 63"/>
          <p:cNvSpPr/>
          <p:nvPr/>
        </p:nvSpPr>
        <p:spPr bwMode="auto">
          <a:xfrm>
            <a:off x="1038862" y="2864561"/>
            <a:ext cx="137160" cy="13716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65" name="Oval 64"/>
          <p:cNvSpPr/>
          <p:nvPr/>
        </p:nvSpPr>
        <p:spPr bwMode="auto">
          <a:xfrm>
            <a:off x="1404622" y="3230321"/>
            <a:ext cx="137160" cy="13716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66" name="Oval 65"/>
          <p:cNvSpPr/>
          <p:nvPr/>
        </p:nvSpPr>
        <p:spPr bwMode="auto">
          <a:xfrm>
            <a:off x="691937" y="4001971"/>
            <a:ext cx="137160" cy="13716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787402" y="2455254"/>
            <a:ext cx="674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/>
              <a:t>a</a:t>
            </a:r>
            <a:endParaRPr lang="en-US" sz="1600" dirty="0"/>
          </a:p>
        </p:txBody>
      </p:sp>
      <p:sp>
        <p:nvSpPr>
          <p:cNvPr id="68" name="TextBox 67"/>
          <p:cNvSpPr txBox="1"/>
          <p:nvPr/>
        </p:nvSpPr>
        <p:spPr>
          <a:xfrm>
            <a:off x="787402" y="2880337"/>
            <a:ext cx="674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/>
              <a:t>b</a:t>
            </a:r>
            <a:endParaRPr lang="en-US" sz="1600" dirty="0"/>
          </a:p>
        </p:txBody>
      </p:sp>
      <p:sp>
        <p:nvSpPr>
          <p:cNvPr id="69" name="TextBox 68"/>
          <p:cNvSpPr txBox="1"/>
          <p:nvPr/>
        </p:nvSpPr>
        <p:spPr>
          <a:xfrm>
            <a:off x="1490465" y="2138272"/>
            <a:ext cx="674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c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1860640" y="2486005"/>
            <a:ext cx="674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d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1532330" y="2844993"/>
            <a:ext cx="674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e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2563008" y="2541783"/>
            <a:ext cx="674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f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479355" y="4047195"/>
            <a:ext cx="674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g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1171061" y="3188393"/>
            <a:ext cx="674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h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1917140" y="3248348"/>
            <a:ext cx="674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/>
              <a:t>i</a:t>
            </a:r>
            <a:endParaRPr lang="en-US" sz="1600" dirty="0"/>
          </a:p>
        </p:txBody>
      </p:sp>
      <p:sp>
        <p:nvSpPr>
          <p:cNvPr id="76" name="TextBox 75"/>
          <p:cNvSpPr txBox="1"/>
          <p:nvPr/>
        </p:nvSpPr>
        <p:spPr>
          <a:xfrm>
            <a:off x="1869515" y="3603966"/>
            <a:ext cx="674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j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2598671" y="3257527"/>
            <a:ext cx="674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k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2261486" y="3630361"/>
            <a:ext cx="674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l</a:t>
            </a:r>
          </a:p>
        </p:txBody>
      </p:sp>
      <p:sp>
        <p:nvSpPr>
          <p:cNvPr id="79" name="Oval 78"/>
          <p:cNvSpPr/>
          <p:nvPr/>
        </p:nvSpPr>
        <p:spPr bwMode="auto">
          <a:xfrm>
            <a:off x="290454" y="5143143"/>
            <a:ext cx="203813" cy="19657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cxnSp>
        <p:nvCxnSpPr>
          <p:cNvPr id="80" name="Straight Connector 79"/>
          <p:cNvCxnSpPr/>
          <p:nvPr/>
        </p:nvCxnSpPr>
        <p:spPr bwMode="auto">
          <a:xfrm>
            <a:off x="1490465" y="4223730"/>
            <a:ext cx="12224" cy="293083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</p:cxnSp>
      <p:sp>
        <p:nvSpPr>
          <p:cNvPr id="81" name="TextBox 80"/>
          <p:cNvSpPr txBox="1"/>
          <p:nvPr/>
        </p:nvSpPr>
        <p:spPr>
          <a:xfrm>
            <a:off x="1000070" y="4552136"/>
            <a:ext cx="12586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Query point</a:t>
            </a:r>
            <a:r>
              <a:rPr lang="zh-CN" altLang="en-US" sz="1400" dirty="0"/>
              <a:t> </a:t>
            </a:r>
            <a:r>
              <a:rPr lang="en-US" altLang="zh-CN" sz="1400" b="1" i="1" dirty="0">
                <a:solidFill>
                  <a:srgbClr val="0432FF"/>
                </a:solidFill>
              </a:rPr>
              <a:t>p</a:t>
            </a:r>
          </a:p>
        </p:txBody>
      </p:sp>
      <p:sp>
        <p:nvSpPr>
          <p:cNvPr id="82" name="Oval 81"/>
          <p:cNvSpPr/>
          <p:nvPr/>
        </p:nvSpPr>
        <p:spPr bwMode="auto">
          <a:xfrm>
            <a:off x="1338025" y="3950091"/>
            <a:ext cx="287624" cy="252523"/>
          </a:xfrm>
          <a:prstGeom prst="ellipse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cxnSp>
        <p:nvCxnSpPr>
          <p:cNvPr id="83" name="Straight Connector 82"/>
          <p:cNvCxnSpPr/>
          <p:nvPr/>
        </p:nvCxnSpPr>
        <p:spPr bwMode="auto">
          <a:xfrm flipH="1">
            <a:off x="1480663" y="3733241"/>
            <a:ext cx="297160" cy="26503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4" name="Oval 83"/>
          <p:cNvSpPr/>
          <p:nvPr/>
        </p:nvSpPr>
        <p:spPr bwMode="auto">
          <a:xfrm>
            <a:off x="946056" y="3564924"/>
            <a:ext cx="1008976" cy="1013987"/>
          </a:xfrm>
          <a:prstGeom prst="ellipse">
            <a:avLst/>
          </a:prstGeom>
          <a:solidFill>
            <a:schemeClr val="accent1">
              <a:alpha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2238916" y="5040158"/>
            <a:ext cx="6174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User</a:t>
            </a:r>
          </a:p>
        </p:txBody>
      </p:sp>
      <p:sp>
        <p:nvSpPr>
          <p:cNvPr id="86" name="Rectangle 85"/>
          <p:cNvSpPr/>
          <p:nvPr/>
        </p:nvSpPr>
        <p:spPr bwMode="auto">
          <a:xfrm>
            <a:off x="1412083" y="3998279"/>
            <a:ext cx="137160" cy="137160"/>
          </a:xfrm>
          <a:prstGeom prst="rect">
            <a:avLst/>
          </a:prstGeom>
          <a:solidFill>
            <a:srgbClr val="0432FF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rgbClr val="0432FF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87" name="Rectangle 86"/>
          <p:cNvSpPr/>
          <p:nvPr/>
        </p:nvSpPr>
        <p:spPr bwMode="auto">
          <a:xfrm>
            <a:off x="2096255" y="5153191"/>
            <a:ext cx="137160" cy="137160"/>
          </a:xfrm>
          <a:prstGeom prst="rect">
            <a:avLst/>
          </a:prstGeom>
          <a:solidFill>
            <a:srgbClr val="0432FF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rgbClr val="0432FF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0713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/>
      <p:bldP spid="82" grpId="0" animBg="1"/>
      <p:bldP spid="84" grpId="0" animBg="1"/>
      <p:bldP spid="8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latin typeface="Microsoft Sans Serif"/>
                <a:cs typeface="Microsoft Sans Serif"/>
              </a:rPr>
              <a:t>Range Queries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76291"/>
            <a:ext cx="8610600" cy="4062509"/>
          </a:xfrm>
        </p:spPr>
        <p:txBody>
          <a:bodyPr/>
          <a:lstStyle/>
          <a:p>
            <a:pPr>
              <a:buFont typeface="Arial"/>
              <a:buChar char="•"/>
            </a:pPr>
            <a:r>
              <a:rPr lang="en-US" sz="1800" dirty="0">
                <a:latin typeface="Microsoft Sans Serif"/>
                <a:cs typeface="Microsoft Sans Serif"/>
              </a:rPr>
              <a:t>Range Query Example </a:t>
            </a:r>
          </a:p>
          <a:p>
            <a:pPr lvl="1">
              <a:buFont typeface="Arial"/>
              <a:buChar char="•"/>
            </a:pPr>
            <a:r>
              <a:rPr lang="en-US" sz="1600" dirty="0">
                <a:latin typeface="Microsoft Sans Serif"/>
                <a:cs typeface="Microsoft Sans Serif"/>
              </a:rPr>
              <a:t>List all countries crossed by of the river Amazon.</a:t>
            </a:r>
          </a:p>
          <a:p>
            <a:pPr lvl="1">
              <a:buFont typeface="Arial"/>
              <a:buChar char="•"/>
            </a:pPr>
            <a:r>
              <a:rPr lang="en-US" sz="1600" dirty="0">
                <a:latin typeface="Microsoft Sans Serif"/>
                <a:cs typeface="Microsoft Sans Serif"/>
              </a:rPr>
              <a:t>Returns several objects within a spatial region from a table</a:t>
            </a:r>
          </a:p>
          <a:p>
            <a:pPr lvl="1">
              <a:buFont typeface="Arial"/>
              <a:buChar char="•"/>
            </a:pPr>
            <a:endParaRPr lang="en-US" sz="1600" dirty="0">
              <a:latin typeface="Microsoft Sans Serif"/>
              <a:cs typeface="Microsoft Sans Serif"/>
            </a:endParaRPr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6887" y="6152445"/>
            <a:ext cx="564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25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8760" y="2731519"/>
            <a:ext cx="3828240" cy="2709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6964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277" y="350991"/>
            <a:ext cx="8610600" cy="990600"/>
          </a:xfrm>
        </p:spPr>
        <p:txBody>
          <a:bodyPr/>
          <a:lstStyle/>
          <a:p>
            <a:r>
              <a:rPr lang="en-US" sz="2800" dirty="0">
                <a:latin typeface="Microsoft Sans Serif"/>
                <a:cs typeface="Microsoft Sans Serif"/>
              </a:rPr>
              <a:t>Strategies for Range Queries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116" y="1613639"/>
            <a:ext cx="8610600" cy="388620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2000" dirty="0">
                <a:latin typeface="Microsoft Sans Serif"/>
                <a:cs typeface="Microsoft Sans Serif"/>
              </a:rPr>
              <a:t>Linear Search:</a:t>
            </a:r>
          </a:p>
          <a:p>
            <a:pPr marL="857250" lvl="1" indent="-457200"/>
            <a:r>
              <a:rPr lang="en-US" sz="1600" dirty="0">
                <a:latin typeface="Microsoft Sans Serif"/>
                <a:cs typeface="Microsoft Sans Serif"/>
              </a:rPr>
              <a:t>Scan all disk blocks of the data file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>
                <a:latin typeface="Microsoft Sans Serif"/>
                <a:cs typeface="Microsoft Sans Serif"/>
              </a:rPr>
              <a:t>Binary Search</a:t>
            </a:r>
          </a:p>
          <a:p>
            <a:pPr marL="685800" lvl="1"/>
            <a:r>
              <a:rPr lang="en-US" sz="1600" dirty="0">
                <a:latin typeface="Microsoft Sans Serif"/>
                <a:cs typeface="Microsoft Sans Serif"/>
              </a:rPr>
              <a:t>If records are ordered using space filling curve (say Z-order)</a:t>
            </a:r>
          </a:p>
          <a:p>
            <a:pPr marL="685800" lvl="1"/>
            <a:r>
              <a:rPr lang="en-US" sz="1600" dirty="0">
                <a:latin typeface="Microsoft Sans Serif"/>
                <a:cs typeface="Microsoft Sans Serif"/>
              </a:rPr>
              <a:t>Decompose into disjoint Z-order intervals </a:t>
            </a:r>
          </a:p>
          <a:p>
            <a:pPr lvl="1"/>
            <a:r>
              <a:rPr lang="en-US" sz="1600" dirty="0">
                <a:latin typeface="Microsoft Sans Serif"/>
                <a:cs typeface="Microsoft Sans Serif"/>
              </a:rPr>
              <a:t>For each Z-interval, </a:t>
            </a:r>
          </a:p>
          <a:p>
            <a:pPr lvl="2"/>
            <a:r>
              <a:rPr lang="en-US" sz="1600" dirty="0">
                <a:latin typeface="Microsoft Sans Serif"/>
                <a:cs typeface="Microsoft Sans Serif"/>
              </a:rPr>
              <a:t>a binary search to get lowest Z-order within the Z-interval </a:t>
            </a:r>
          </a:p>
          <a:p>
            <a:pPr lvl="2"/>
            <a:r>
              <a:rPr lang="en-US" sz="1600" dirty="0">
                <a:latin typeface="Microsoft Sans Serif"/>
                <a:cs typeface="Microsoft Sans Serif"/>
              </a:rPr>
              <a:t>then scan forward till end of the Z-interval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>
                <a:latin typeface="Microsoft Sans Serif"/>
                <a:cs typeface="Microsoft Sans Serif"/>
              </a:rPr>
              <a:t>Index Search</a:t>
            </a:r>
          </a:p>
          <a:p>
            <a:pPr marL="685800" lvl="1"/>
            <a:r>
              <a:rPr lang="en-US" sz="1600" dirty="0">
                <a:latin typeface="Microsoft Sans Serif"/>
                <a:cs typeface="Microsoft Sans Serif"/>
              </a:rPr>
              <a:t>If an index is available on spatial location of data objects,</a:t>
            </a:r>
          </a:p>
          <a:p>
            <a:pPr lvl="1"/>
            <a:r>
              <a:rPr lang="en-US" sz="1600" dirty="0">
                <a:latin typeface="Microsoft Sans Serif"/>
                <a:cs typeface="Microsoft Sans Serif"/>
              </a:rPr>
              <a:t>then use range-query operation on the index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6887" y="6152445"/>
            <a:ext cx="564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25</a:t>
            </a:r>
          </a:p>
        </p:txBody>
      </p:sp>
    </p:spTree>
    <p:extLst>
      <p:ext uri="{BB962C8B-B14F-4D97-AF65-F5344CB8AC3E}">
        <p14:creationId xmlns:p14="http://schemas.microsoft.com/office/powerpoint/2010/main" val="1424582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277" y="350991"/>
            <a:ext cx="8610600" cy="990600"/>
          </a:xfrm>
        </p:spPr>
        <p:txBody>
          <a:bodyPr/>
          <a:lstStyle/>
          <a:p>
            <a:r>
              <a:rPr lang="en-US" sz="2800" dirty="0">
                <a:latin typeface="Microsoft Sans Serif"/>
                <a:cs typeface="Microsoft Sans Serif"/>
              </a:rPr>
              <a:t>Range Query – Running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2277" y="1554961"/>
            <a:ext cx="8610600" cy="3798805"/>
          </a:xfrm>
        </p:spPr>
        <p:txBody>
          <a:bodyPr/>
          <a:lstStyle/>
          <a:p>
            <a:pPr>
              <a:buFont typeface="Arial"/>
              <a:buChar char="•"/>
            </a:pPr>
            <a:r>
              <a:rPr lang="en-US" sz="1800" b="1" u="sng" dirty="0">
                <a:latin typeface="Microsoft Sans Serif"/>
                <a:cs typeface="Microsoft Sans Serif"/>
              </a:rPr>
              <a:t>Data: </a:t>
            </a:r>
            <a:r>
              <a:rPr lang="en-US" sz="1600" dirty="0">
                <a:latin typeface="Microsoft Sans Serif"/>
                <a:cs typeface="Microsoft Sans Serif"/>
              </a:rPr>
              <a:t>14 points stored in data blocks with 2 points each</a:t>
            </a:r>
          </a:p>
          <a:p>
            <a:pPr>
              <a:buFont typeface="Arial"/>
              <a:buChar char="•"/>
            </a:pPr>
            <a:r>
              <a:rPr lang="en-US" sz="1600" dirty="0">
                <a:solidFill>
                  <a:srgbClr val="AB7942"/>
                </a:solidFill>
                <a:latin typeface="Microsoft Sans Serif"/>
                <a:cs typeface="Microsoft Sans Serif"/>
              </a:rPr>
              <a:t>(Brown Box) </a:t>
            </a:r>
            <a:r>
              <a:rPr lang="en-US" sz="1800" b="1" u="sng" dirty="0">
                <a:latin typeface="Microsoft Sans Serif"/>
                <a:cs typeface="Microsoft Sans Serif"/>
              </a:rPr>
              <a:t>Query: </a:t>
            </a:r>
            <a:r>
              <a:rPr lang="en-US" sz="1800" b="1" u="sng" dirty="0"/>
              <a:t> </a:t>
            </a:r>
            <a:r>
              <a:rPr lang="en-US" sz="1600" dirty="0"/>
              <a:t>( </a:t>
            </a:r>
            <a:r>
              <a:rPr lang="en-US" sz="1600" i="1" dirty="0"/>
              <a:t>2 &lt;= x &lt;= 3 ) and ( 2 &lt;= y &lt;= 3 ) </a:t>
            </a:r>
          </a:p>
          <a:p>
            <a:pPr>
              <a:buFont typeface="Arial"/>
              <a:buChar char="•"/>
            </a:pPr>
            <a:r>
              <a:rPr lang="en-US" sz="1800" u="sng" dirty="0">
                <a:latin typeface="Microsoft Sans Serif"/>
                <a:cs typeface="Microsoft Sans Serif"/>
              </a:rPr>
              <a:t>Storage Methods:</a:t>
            </a:r>
            <a:r>
              <a:rPr lang="en-US" sz="1600" dirty="0">
                <a:latin typeface="Microsoft Sans Serif"/>
                <a:cs typeface="Microsoft Sans Serif"/>
              </a:rPr>
              <a:t> </a:t>
            </a:r>
          </a:p>
          <a:p>
            <a:pPr lvl="1">
              <a:buFont typeface="Arial"/>
              <a:buChar char="•"/>
            </a:pPr>
            <a:r>
              <a:rPr lang="en-US" sz="1600" dirty="0">
                <a:latin typeface="Microsoft Sans Serif"/>
                <a:cs typeface="Microsoft Sans Serif"/>
              </a:rPr>
              <a:t>7 data block with 2 points each</a:t>
            </a:r>
          </a:p>
          <a:p>
            <a:pPr lvl="1">
              <a:buFont typeface="Arial"/>
              <a:buChar char="•"/>
            </a:pPr>
            <a:r>
              <a:rPr lang="en-US" sz="1600" dirty="0">
                <a:latin typeface="Microsoft Sans Serif"/>
                <a:cs typeface="Microsoft Sans Serif"/>
              </a:rPr>
              <a:t>Unordered, Z-ordered, R-tree</a:t>
            </a:r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6887" y="6152445"/>
            <a:ext cx="564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25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0144" y="1760226"/>
            <a:ext cx="2298283" cy="2152990"/>
          </a:xfrm>
          <a:prstGeom prst="rect">
            <a:avLst/>
          </a:prstGeom>
        </p:spPr>
      </p:pic>
      <p:sp>
        <p:nvSpPr>
          <p:cNvPr id="36" name="Rectangle 35"/>
          <p:cNvSpPr/>
          <p:nvPr/>
        </p:nvSpPr>
        <p:spPr bwMode="auto">
          <a:xfrm>
            <a:off x="7639091" y="3057170"/>
            <a:ext cx="582930" cy="636178"/>
          </a:xfrm>
          <a:prstGeom prst="rect">
            <a:avLst/>
          </a:prstGeom>
          <a:noFill/>
          <a:ln w="25400" cap="flat" cmpd="sng" algn="ctr">
            <a:solidFill>
              <a:srgbClr val="AB794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997" y="1778605"/>
            <a:ext cx="2290934" cy="2146104"/>
          </a:xfrm>
          <a:prstGeom prst="rect">
            <a:avLst/>
          </a:prstGeom>
        </p:spPr>
      </p:pic>
      <p:sp>
        <p:nvSpPr>
          <p:cNvPr id="30" name="Rectangle 29"/>
          <p:cNvSpPr/>
          <p:nvPr/>
        </p:nvSpPr>
        <p:spPr bwMode="auto">
          <a:xfrm>
            <a:off x="7639091" y="3057170"/>
            <a:ext cx="582930" cy="636178"/>
          </a:xfrm>
          <a:prstGeom prst="rect">
            <a:avLst/>
          </a:prstGeom>
          <a:noFill/>
          <a:ln w="25400" cap="flat" cmpd="sng" algn="ctr">
            <a:solidFill>
              <a:srgbClr val="AB794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03834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solidFill>
                  <a:srgbClr val="008000"/>
                </a:solidFill>
                <a:latin typeface="Microsoft Sans Serif"/>
                <a:cs typeface="Microsoft Sans Serif"/>
              </a:rPr>
              <a:t>SQL</a:t>
            </a:r>
            <a:r>
              <a:rPr lang="en-US" sz="2800" dirty="0">
                <a:latin typeface="Microsoft Sans Serif"/>
                <a:cs typeface="Microsoft Sans Serif"/>
              </a:rPr>
              <a:t> : Java :: </a:t>
            </a:r>
            <a:r>
              <a:rPr lang="en-US" sz="2800" dirty="0">
                <a:solidFill>
                  <a:srgbClr val="008000"/>
                </a:solidFill>
                <a:latin typeface="Microsoft Sans Serif"/>
                <a:cs typeface="Microsoft Sans Serif"/>
              </a:rPr>
              <a:t>Automatic Transmission </a:t>
            </a:r>
            <a:r>
              <a:rPr lang="en-US" sz="2800" dirty="0">
                <a:latin typeface="Microsoft Sans Serif"/>
                <a:cs typeface="Microsoft Sans Serif"/>
              </a:rPr>
              <a:t>: Manual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5270" y="1752600"/>
            <a:ext cx="8610600" cy="3886200"/>
          </a:xfrm>
        </p:spPr>
        <p:txBody>
          <a:bodyPr/>
          <a:lstStyle/>
          <a:p>
            <a:r>
              <a:rPr lang="en-US" sz="1800" dirty="0">
                <a:latin typeface="Microsoft Sans Serif"/>
                <a:cs typeface="Microsoft Sans Serif"/>
              </a:rPr>
              <a:t>SQL queries are declarative	</a:t>
            </a:r>
          </a:p>
          <a:p>
            <a:pPr lvl="1">
              <a:buFont typeface="Arial"/>
              <a:buChar char="•"/>
            </a:pPr>
            <a:r>
              <a:rPr lang="en-US" sz="1600" dirty="0">
                <a:latin typeface="Microsoft Sans Serif"/>
                <a:cs typeface="Microsoft Sans Serif"/>
              </a:rPr>
              <a:t>Users do not specify algorithms and data-structures</a:t>
            </a:r>
          </a:p>
          <a:p>
            <a:pPr lvl="2">
              <a:buFont typeface="Arial"/>
              <a:buChar char="•"/>
            </a:pPr>
            <a:r>
              <a:rPr lang="en-US" sz="1600" dirty="0">
                <a:latin typeface="Microsoft Sans Serif"/>
                <a:cs typeface="Microsoft Sans Serif"/>
              </a:rPr>
              <a:t>Logical design and physical design are independent</a:t>
            </a:r>
          </a:p>
          <a:p>
            <a:pPr lvl="2">
              <a:buFont typeface="Arial"/>
              <a:buChar char="•"/>
            </a:pPr>
            <a:r>
              <a:rPr lang="en-US" sz="1600" dirty="0">
                <a:latin typeface="Microsoft Sans Serif"/>
                <a:cs typeface="Microsoft Sans Serif"/>
              </a:rPr>
              <a:t>No re-write needed for different users and data</a:t>
            </a:r>
          </a:p>
          <a:p>
            <a:pPr lvl="1">
              <a:buFont typeface="Arial"/>
              <a:buChar char="•"/>
            </a:pPr>
            <a:r>
              <a:rPr lang="en-US" sz="1600" dirty="0">
                <a:latin typeface="Microsoft Sans Serif"/>
                <a:cs typeface="Microsoft Sans Serif"/>
              </a:rPr>
              <a:t>DBMS needs to pick an algorithm to answer query </a:t>
            </a:r>
          </a:p>
          <a:p>
            <a:pPr lvl="1">
              <a:buFont typeface="Arial"/>
              <a:buChar char="•"/>
            </a:pPr>
            <a:r>
              <a:rPr lang="en-US" sz="1600" dirty="0">
                <a:latin typeface="Microsoft Sans Serif"/>
                <a:cs typeface="Microsoft Sans Serif"/>
              </a:rPr>
              <a:t>Analogy: automatic transmission choosing gear (1, 2, 3, …)</a:t>
            </a:r>
          </a:p>
          <a:p>
            <a:endParaRPr lang="en-US" sz="2000" dirty="0">
              <a:latin typeface="Microsoft Sans Serif"/>
              <a:cs typeface="Microsoft Sans Serif"/>
            </a:endParaRPr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6887" y="6152445"/>
            <a:ext cx="564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3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2895" y="4730099"/>
            <a:ext cx="3774228" cy="68618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738910" y="4340665"/>
            <a:ext cx="2304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008000"/>
                </a:solidFill>
              </a:rPr>
              <a:t>SQL </a:t>
            </a:r>
            <a:r>
              <a:rPr lang="en-US" altLang="zh-CN" dirty="0"/>
              <a:t>(Oracle Spatial)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8807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277" y="350991"/>
            <a:ext cx="8610600" cy="990600"/>
          </a:xfrm>
        </p:spPr>
        <p:txBody>
          <a:bodyPr/>
          <a:lstStyle/>
          <a:p>
            <a:r>
              <a:rPr lang="en-US" sz="2800" dirty="0">
                <a:latin typeface="Microsoft Sans Serif"/>
                <a:cs typeface="Microsoft Sans Serif"/>
              </a:rPr>
              <a:t>Range Query – Candidate Storage Methods</a:t>
            </a:r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6887" y="6152445"/>
            <a:ext cx="564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25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0336" y="3288654"/>
            <a:ext cx="2434058" cy="228018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721" y="3517961"/>
            <a:ext cx="2298283" cy="2152990"/>
          </a:xfrm>
          <a:prstGeom prst="rect">
            <a:avLst/>
          </a:prstGeom>
        </p:spPr>
      </p:pic>
      <p:sp>
        <p:nvSpPr>
          <p:cNvPr id="36" name="Rectangle 35"/>
          <p:cNvSpPr/>
          <p:nvPr/>
        </p:nvSpPr>
        <p:spPr bwMode="auto">
          <a:xfrm>
            <a:off x="1481668" y="4814905"/>
            <a:ext cx="582930" cy="636178"/>
          </a:xfrm>
          <a:prstGeom prst="rect">
            <a:avLst/>
          </a:prstGeom>
          <a:noFill/>
          <a:ln w="25400" cap="flat" cmpd="sng" algn="ctr">
            <a:solidFill>
              <a:srgbClr val="AB794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721" y="1554338"/>
            <a:ext cx="2897914" cy="104038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9265" y="3501045"/>
            <a:ext cx="2415093" cy="2262415"/>
          </a:xfrm>
          <a:prstGeom prst="rect">
            <a:avLst/>
          </a:prstGeom>
        </p:spPr>
      </p:pic>
      <p:sp>
        <p:nvSpPr>
          <p:cNvPr id="30" name="Rectangle 29"/>
          <p:cNvSpPr/>
          <p:nvPr/>
        </p:nvSpPr>
        <p:spPr bwMode="auto">
          <a:xfrm>
            <a:off x="1481668" y="4814905"/>
            <a:ext cx="582930" cy="636178"/>
          </a:xfrm>
          <a:prstGeom prst="rect">
            <a:avLst/>
          </a:prstGeom>
          <a:noFill/>
          <a:ln w="25400" cap="flat" cmpd="sng" algn="ctr">
            <a:solidFill>
              <a:srgbClr val="AB794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93" name="Rectangle 92"/>
          <p:cNvSpPr/>
          <p:nvPr/>
        </p:nvSpPr>
        <p:spPr bwMode="auto">
          <a:xfrm>
            <a:off x="6157966" y="2755025"/>
            <a:ext cx="274320" cy="274320"/>
          </a:xfrm>
          <a:prstGeom prst="rect">
            <a:avLst/>
          </a:prstGeom>
          <a:noFill/>
          <a:ln w="25400" cap="flat" cmpd="sng" algn="ctr">
            <a:solidFill>
              <a:srgbClr val="0432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b="1" dirty="0">
                <a:solidFill>
                  <a:srgbClr val="0432FF"/>
                </a:solidFill>
                <a:latin typeface="Arial" pitchFamily="-104" charset="0"/>
                <a:ea typeface="ＭＳ Ｐゴシック" pitchFamily="-104" charset="-128"/>
                <a:cs typeface="ＭＳ Ｐゴシック" pitchFamily="-104" charset="-128"/>
              </a:rPr>
              <a:t>c</a:t>
            </a:r>
            <a:endParaRPr kumimoji="0" lang="en-US" sz="1600" b="1" u="none" strike="noStrike" cap="none" normalizeH="0" baseline="0" dirty="0">
              <a:ln>
                <a:noFill/>
              </a:ln>
              <a:solidFill>
                <a:srgbClr val="0432FF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6311097" y="1869155"/>
            <a:ext cx="2265907" cy="1193145"/>
            <a:chOff x="9785118" y="3516719"/>
            <a:chExt cx="2265907" cy="1193145"/>
          </a:xfrm>
        </p:grpSpPr>
        <p:sp>
          <p:nvSpPr>
            <p:cNvPr id="39" name="Rectangle 38"/>
            <p:cNvSpPr/>
            <p:nvPr/>
          </p:nvSpPr>
          <p:spPr bwMode="auto">
            <a:xfrm>
              <a:off x="10309517" y="3516719"/>
              <a:ext cx="731520" cy="274320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1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04" charset="0"/>
                  <a:ea typeface="ＭＳ Ｐゴシック" pitchFamily="-104" charset="-128"/>
                  <a:cs typeface="ＭＳ Ｐゴシック" pitchFamily="-104" charset="-128"/>
                </a:rPr>
                <a:t>root</a:t>
              </a:r>
            </a:p>
          </p:txBody>
        </p:sp>
        <p:sp>
          <p:nvSpPr>
            <p:cNvPr id="41" name="Rectangle 40"/>
            <p:cNvSpPr/>
            <p:nvPr/>
          </p:nvSpPr>
          <p:spPr bwMode="auto">
            <a:xfrm>
              <a:off x="9962239" y="3967966"/>
              <a:ext cx="365760" cy="274320"/>
            </a:xfrm>
            <a:prstGeom prst="rect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1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04" charset="0"/>
                  <a:ea typeface="ＭＳ Ｐゴシック" pitchFamily="-104" charset="-128"/>
                  <a:cs typeface="ＭＳ Ｐゴシック" pitchFamily="-104" charset="-128"/>
                </a:rPr>
                <a:t>a</a:t>
              </a:r>
            </a:p>
          </p:txBody>
        </p:sp>
        <p:sp>
          <p:nvSpPr>
            <p:cNvPr id="42" name="Rectangle 41"/>
            <p:cNvSpPr/>
            <p:nvPr/>
          </p:nvSpPr>
          <p:spPr bwMode="auto">
            <a:xfrm>
              <a:off x="11126965" y="3967966"/>
              <a:ext cx="365760" cy="274320"/>
            </a:xfrm>
            <a:prstGeom prst="rect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600" b="1" dirty="0">
                  <a:latin typeface="Arial" pitchFamily="-104" charset="0"/>
                  <a:ea typeface="ＭＳ Ｐゴシック" pitchFamily="-104" charset="-128"/>
                  <a:cs typeface="ＭＳ Ｐゴシック" pitchFamily="-104" charset="-128"/>
                </a:rPr>
                <a:t>b</a:t>
              </a:r>
              <a:endParaRPr kumimoji="0" lang="en-US" sz="1600" b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44" name="Rectangle 43"/>
            <p:cNvSpPr/>
            <p:nvPr/>
          </p:nvSpPr>
          <p:spPr bwMode="auto">
            <a:xfrm>
              <a:off x="10004808" y="4407690"/>
              <a:ext cx="274320" cy="274320"/>
            </a:xfrm>
            <a:prstGeom prst="rect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600" b="1" dirty="0">
                  <a:solidFill>
                    <a:srgbClr val="FF0000"/>
                  </a:solidFill>
                  <a:latin typeface="Arial" pitchFamily="-104" charset="0"/>
                  <a:ea typeface="ＭＳ Ｐゴシック" pitchFamily="-104" charset="-128"/>
                  <a:cs typeface="ＭＳ Ｐゴシック" pitchFamily="-104" charset="-128"/>
                </a:rPr>
                <a:t>d</a:t>
              </a:r>
              <a:endParaRPr kumimoji="0" lang="en-US" sz="1600" b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45" name="Rectangle 44"/>
            <p:cNvSpPr/>
            <p:nvPr/>
          </p:nvSpPr>
          <p:spPr bwMode="auto">
            <a:xfrm>
              <a:off x="10364545" y="4415821"/>
              <a:ext cx="274320" cy="274320"/>
            </a:xfrm>
            <a:prstGeom prst="rect">
              <a:avLst/>
            </a:prstGeom>
            <a:noFill/>
            <a:ln w="25400" cap="flat" cmpd="sng" algn="ctr">
              <a:solidFill>
                <a:srgbClr val="7030A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600" b="1" dirty="0">
                  <a:solidFill>
                    <a:srgbClr val="7030A0"/>
                  </a:solidFill>
                  <a:latin typeface="Arial" pitchFamily="-104" charset="0"/>
                  <a:ea typeface="ＭＳ Ｐゴシック" pitchFamily="-104" charset="-128"/>
                  <a:cs typeface="ＭＳ Ｐゴシック" pitchFamily="-104" charset="-128"/>
                </a:rPr>
                <a:t>e</a:t>
              </a:r>
              <a:endParaRPr kumimoji="0" lang="en-US" sz="1600" b="1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46" name="Rectangle 45"/>
            <p:cNvSpPr/>
            <p:nvPr/>
          </p:nvSpPr>
          <p:spPr bwMode="auto">
            <a:xfrm>
              <a:off x="10737241" y="4435544"/>
              <a:ext cx="274320" cy="274320"/>
            </a:xfrm>
            <a:prstGeom prst="rect">
              <a:avLst/>
            </a:prstGeom>
            <a:noFill/>
            <a:ln w="25400" cap="flat" cmpd="sng" algn="ctr">
              <a:solidFill>
                <a:srgbClr val="00FA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600" b="1" dirty="0">
                  <a:solidFill>
                    <a:srgbClr val="00FA00"/>
                  </a:solidFill>
                  <a:latin typeface="Arial" pitchFamily="-104" charset="0"/>
                  <a:ea typeface="ＭＳ Ｐゴシック" pitchFamily="-104" charset="-128"/>
                  <a:cs typeface="ＭＳ Ｐゴシック" pitchFamily="-104" charset="-128"/>
                </a:rPr>
                <a:t>f</a:t>
              </a:r>
              <a:endParaRPr kumimoji="0" lang="en-US" sz="1600" b="1" u="none" strike="noStrike" cap="none" normalizeH="0" baseline="0" dirty="0">
                <a:ln>
                  <a:noFill/>
                </a:ln>
                <a:solidFill>
                  <a:srgbClr val="00FA00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cxnSp>
          <p:nvCxnSpPr>
            <p:cNvPr id="47" name="Straight Arrow Connector 46"/>
            <p:cNvCxnSpPr>
              <a:stCxn id="39" idx="2"/>
              <a:endCxn id="41" idx="0"/>
            </p:cNvCxnSpPr>
            <p:nvPr/>
          </p:nvCxnSpPr>
          <p:spPr bwMode="auto">
            <a:xfrm flipH="1">
              <a:off x="10145119" y="3791039"/>
              <a:ext cx="530158" cy="176927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49" name="Straight Arrow Connector 48"/>
            <p:cNvCxnSpPr>
              <a:stCxn id="39" idx="2"/>
              <a:endCxn id="42" idx="0"/>
            </p:cNvCxnSpPr>
            <p:nvPr/>
          </p:nvCxnSpPr>
          <p:spPr bwMode="auto">
            <a:xfrm>
              <a:off x="10675277" y="3791039"/>
              <a:ext cx="634568" cy="176927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52" name="Straight Arrow Connector 51"/>
            <p:cNvCxnSpPr>
              <a:stCxn id="42" idx="2"/>
              <a:endCxn id="46" idx="0"/>
            </p:cNvCxnSpPr>
            <p:nvPr/>
          </p:nvCxnSpPr>
          <p:spPr bwMode="auto">
            <a:xfrm flipH="1">
              <a:off x="10874401" y="4242286"/>
              <a:ext cx="435444" cy="193258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55" name="Straight Arrow Connector 54"/>
            <p:cNvCxnSpPr>
              <a:stCxn id="41" idx="2"/>
              <a:endCxn id="45" idx="0"/>
            </p:cNvCxnSpPr>
            <p:nvPr/>
          </p:nvCxnSpPr>
          <p:spPr bwMode="auto">
            <a:xfrm>
              <a:off x="10145119" y="4242286"/>
              <a:ext cx="356586" cy="173535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57" name="Straight Arrow Connector 56"/>
            <p:cNvCxnSpPr>
              <a:stCxn id="41" idx="2"/>
            </p:cNvCxnSpPr>
            <p:nvPr/>
          </p:nvCxnSpPr>
          <p:spPr bwMode="auto">
            <a:xfrm>
              <a:off x="10145119" y="4242286"/>
              <a:ext cx="11542" cy="153593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58" name="Straight Arrow Connector 57"/>
            <p:cNvCxnSpPr/>
            <p:nvPr/>
          </p:nvCxnSpPr>
          <p:spPr bwMode="auto">
            <a:xfrm flipH="1">
              <a:off x="9785118" y="4242286"/>
              <a:ext cx="258126" cy="193258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sp>
          <p:nvSpPr>
            <p:cNvPr id="31" name="Rectangle 30"/>
            <p:cNvSpPr/>
            <p:nvPr/>
          </p:nvSpPr>
          <p:spPr bwMode="auto">
            <a:xfrm>
              <a:off x="11097712" y="4427601"/>
              <a:ext cx="274320" cy="274320"/>
            </a:xfrm>
            <a:prstGeom prst="rect">
              <a:avLst/>
            </a:prstGeom>
            <a:noFill/>
            <a:ln w="25400" cap="flat" cmpd="sng" algn="ctr">
              <a:solidFill>
                <a:srgbClr val="FF4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600" b="1" dirty="0">
                  <a:solidFill>
                    <a:srgbClr val="FF40FF"/>
                  </a:solidFill>
                  <a:latin typeface="Arial" pitchFamily="-104" charset="0"/>
                  <a:ea typeface="ＭＳ Ｐゴシック" pitchFamily="-104" charset="-128"/>
                  <a:cs typeface="ＭＳ Ｐゴシック" pitchFamily="-104" charset="-128"/>
                </a:rPr>
                <a:t>g</a:t>
              </a:r>
              <a:endParaRPr kumimoji="0" lang="en-US" sz="1600" b="1" u="none" strike="noStrike" cap="none" normalizeH="0" baseline="0" dirty="0">
                <a:ln>
                  <a:noFill/>
                </a:ln>
                <a:solidFill>
                  <a:srgbClr val="FF40FF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33" name="Rectangle 32"/>
            <p:cNvSpPr/>
            <p:nvPr/>
          </p:nvSpPr>
          <p:spPr bwMode="auto">
            <a:xfrm>
              <a:off x="11776705" y="4427601"/>
              <a:ext cx="274320" cy="274320"/>
            </a:xfrm>
            <a:prstGeom prst="rect">
              <a:avLst/>
            </a:prstGeom>
            <a:noFill/>
            <a:ln w="25400" cap="flat" cmpd="sng" algn="ctr">
              <a:solidFill>
                <a:srgbClr val="FFFC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600" b="1" dirty="0" err="1">
                  <a:solidFill>
                    <a:srgbClr val="FFFF00"/>
                  </a:solidFill>
                  <a:latin typeface="Arial" pitchFamily="-104" charset="0"/>
                  <a:ea typeface="ＭＳ Ｐゴシック" pitchFamily="-104" charset="-128"/>
                  <a:cs typeface="ＭＳ Ｐゴシック" pitchFamily="-104" charset="-128"/>
                </a:rPr>
                <a:t>i</a:t>
              </a:r>
              <a:endParaRPr kumimoji="0" lang="en-US" sz="1600" b="1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34" name="Rectangle 33"/>
            <p:cNvSpPr/>
            <p:nvPr/>
          </p:nvSpPr>
          <p:spPr bwMode="auto">
            <a:xfrm>
              <a:off x="11458183" y="4427601"/>
              <a:ext cx="274320" cy="274320"/>
            </a:xfrm>
            <a:prstGeom prst="rect">
              <a:avLst/>
            </a:prstGeom>
            <a:noFill/>
            <a:ln w="25400" cap="flat" cmpd="sng" algn="ctr">
              <a:solidFill>
                <a:srgbClr val="00FD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600" b="1" dirty="0">
                  <a:solidFill>
                    <a:srgbClr val="00FDFF"/>
                  </a:solidFill>
                  <a:latin typeface="Arial" pitchFamily="-104" charset="0"/>
                  <a:ea typeface="ＭＳ Ｐゴシック" pitchFamily="-104" charset="-128"/>
                  <a:cs typeface="ＭＳ Ｐゴシック" pitchFamily="-104" charset="-128"/>
                </a:rPr>
                <a:t>h</a:t>
              </a:r>
              <a:endParaRPr kumimoji="0" lang="en-US" sz="1600" b="1" u="none" strike="noStrike" cap="none" normalizeH="0" baseline="0" dirty="0">
                <a:ln>
                  <a:noFill/>
                </a:ln>
                <a:solidFill>
                  <a:srgbClr val="00FDFF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cxnSp>
          <p:nvCxnSpPr>
            <p:cNvPr id="48" name="Straight Arrow Connector 47"/>
            <p:cNvCxnSpPr>
              <a:endCxn id="33" idx="0"/>
            </p:cNvCxnSpPr>
            <p:nvPr/>
          </p:nvCxnSpPr>
          <p:spPr bwMode="auto">
            <a:xfrm>
              <a:off x="11336145" y="4242909"/>
              <a:ext cx="577720" cy="184692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50" name="Straight Arrow Connector 49"/>
            <p:cNvCxnSpPr>
              <a:endCxn id="34" idx="0"/>
            </p:cNvCxnSpPr>
            <p:nvPr/>
          </p:nvCxnSpPr>
          <p:spPr bwMode="auto">
            <a:xfrm>
              <a:off x="11350025" y="4242286"/>
              <a:ext cx="245318" cy="185315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51" name="Straight Arrow Connector 50"/>
            <p:cNvCxnSpPr>
              <a:stCxn id="42" idx="2"/>
              <a:endCxn id="31" idx="0"/>
            </p:cNvCxnSpPr>
            <p:nvPr/>
          </p:nvCxnSpPr>
          <p:spPr bwMode="auto">
            <a:xfrm flipH="1">
              <a:off x="11234872" y="4242286"/>
              <a:ext cx="74973" cy="185315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</p:grpSp>
      <p:sp>
        <p:nvSpPr>
          <p:cNvPr id="35" name="Rectangle 34"/>
          <p:cNvSpPr/>
          <p:nvPr/>
        </p:nvSpPr>
        <p:spPr bwMode="auto">
          <a:xfrm>
            <a:off x="4446270" y="4689913"/>
            <a:ext cx="628650" cy="636178"/>
          </a:xfrm>
          <a:prstGeom prst="rect">
            <a:avLst/>
          </a:prstGeom>
          <a:noFill/>
          <a:ln w="25400" cap="flat" cmpd="sng" algn="ctr">
            <a:solidFill>
              <a:srgbClr val="AB794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916887" y="5534871"/>
            <a:ext cx="2729172" cy="313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Sorting order (Z-order index)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730990" y="3150687"/>
            <a:ext cx="11541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Unordered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3279535" y="2913391"/>
            <a:ext cx="1812971" cy="3450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Z-order (Y-major)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6229061" y="3122826"/>
            <a:ext cx="21820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R-tree (primary index)</a:t>
            </a:r>
          </a:p>
        </p:txBody>
      </p:sp>
    </p:spTree>
    <p:extLst>
      <p:ext uri="{BB962C8B-B14F-4D97-AF65-F5344CB8AC3E}">
        <p14:creationId xmlns:p14="http://schemas.microsoft.com/office/powerpoint/2010/main" val="1404941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0" grpId="0" animBg="1"/>
      <p:bldP spid="30" grpId="1" animBg="1"/>
      <p:bldP spid="93" grpId="0" animBg="1"/>
      <p:bldP spid="35" grpId="0" animBg="1"/>
      <p:bldP spid="40" grpId="0"/>
      <p:bldP spid="43" grpId="0"/>
      <p:bldP spid="53" grpId="0"/>
      <p:bldP spid="5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277" y="350991"/>
            <a:ext cx="8610600" cy="990600"/>
          </a:xfrm>
        </p:spPr>
        <p:txBody>
          <a:bodyPr/>
          <a:lstStyle/>
          <a:p>
            <a:r>
              <a:rPr lang="en-US" sz="2800" dirty="0">
                <a:latin typeface="Microsoft Sans Serif"/>
                <a:cs typeface="Microsoft Sans Serif"/>
              </a:rPr>
              <a:t>Linear Search for Range Queries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116" y="1530929"/>
            <a:ext cx="8610600" cy="3798805"/>
          </a:xfrm>
        </p:spPr>
        <p:txBody>
          <a:bodyPr/>
          <a:lstStyle/>
          <a:p>
            <a:pPr>
              <a:buFont typeface="Arial"/>
              <a:buChar char="•"/>
            </a:pPr>
            <a:r>
              <a:rPr lang="en-US" sz="1800" b="1" u="sng" dirty="0">
                <a:latin typeface="Microsoft Sans Serif"/>
                <a:cs typeface="Microsoft Sans Serif"/>
              </a:rPr>
              <a:t>Data: </a:t>
            </a:r>
            <a:r>
              <a:rPr lang="en-US" sz="1600" dirty="0">
                <a:latin typeface="Microsoft Sans Serif"/>
                <a:cs typeface="Microsoft Sans Serif"/>
              </a:rPr>
              <a:t>14 points stored in data  blocks with 2 points each</a:t>
            </a:r>
          </a:p>
          <a:p>
            <a:pPr>
              <a:buFont typeface="Arial"/>
              <a:buChar char="•"/>
            </a:pPr>
            <a:r>
              <a:rPr lang="en-US" sz="1600" dirty="0">
                <a:solidFill>
                  <a:srgbClr val="AB7942"/>
                </a:solidFill>
                <a:latin typeface="Microsoft Sans Serif"/>
                <a:cs typeface="Microsoft Sans Serif"/>
              </a:rPr>
              <a:t>(Brown Box) </a:t>
            </a:r>
            <a:r>
              <a:rPr lang="en-US" sz="1800" b="1" u="sng" dirty="0">
                <a:latin typeface="Microsoft Sans Serif"/>
                <a:cs typeface="Microsoft Sans Serif"/>
              </a:rPr>
              <a:t>Query: </a:t>
            </a:r>
            <a:r>
              <a:rPr lang="en-US" sz="1800" b="1" u="sng" dirty="0"/>
              <a:t> </a:t>
            </a:r>
            <a:r>
              <a:rPr lang="en-US" sz="1600" dirty="0"/>
              <a:t>( </a:t>
            </a:r>
            <a:r>
              <a:rPr lang="en-US" sz="1600" i="1" dirty="0"/>
              <a:t>2 &lt;= x &lt;= 3 ) and ( 2 &lt;= y &lt;= 3 ) </a:t>
            </a:r>
          </a:p>
          <a:p>
            <a:pPr>
              <a:buFont typeface="Arial"/>
              <a:buChar char="•"/>
            </a:pPr>
            <a:r>
              <a:rPr lang="en-US" sz="1800" u="sng" dirty="0">
                <a:latin typeface="Microsoft Sans Serif"/>
                <a:cs typeface="Microsoft Sans Serif"/>
              </a:rPr>
              <a:t>Storage Method: </a:t>
            </a:r>
            <a:r>
              <a:rPr lang="en-US" sz="1800" dirty="0">
                <a:latin typeface="Microsoft Sans Serif"/>
                <a:cs typeface="Microsoft Sans Serif"/>
              </a:rPr>
              <a:t>Unordered</a:t>
            </a:r>
            <a:r>
              <a:rPr lang="en-US" sz="1600" dirty="0">
                <a:latin typeface="Microsoft Sans Serif"/>
                <a:cs typeface="Microsoft Sans Serif"/>
              </a:rPr>
              <a:t> </a:t>
            </a:r>
          </a:p>
          <a:p>
            <a:pPr>
              <a:buFont typeface="Arial"/>
              <a:buChar char="•"/>
            </a:pPr>
            <a:r>
              <a:rPr lang="en-US" sz="1600" dirty="0"/>
              <a:t>Cost for range query on unordered data: 7</a:t>
            </a:r>
          </a:p>
          <a:p>
            <a:pPr>
              <a:buFont typeface="Arial"/>
              <a:buChar char="•"/>
            </a:pPr>
            <a:endParaRPr lang="en-US" sz="1600" dirty="0">
              <a:latin typeface="Microsoft Sans Serif"/>
              <a:cs typeface="Microsoft Sans Serif"/>
            </a:endParaRPr>
          </a:p>
          <a:p>
            <a:pPr marL="457200" lvl="1" indent="0">
              <a:buNone/>
            </a:pPr>
            <a:endParaRPr lang="en-US" sz="1600" dirty="0">
              <a:latin typeface="Microsoft Sans Serif"/>
              <a:cs typeface="Microsoft Sans Serif"/>
            </a:endParaRPr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6887" y="6152445"/>
            <a:ext cx="564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25</a:t>
            </a:r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5420" y="3776761"/>
            <a:ext cx="2774595" cy="1440776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215" y="3113148"/>
            <a:ext cx="2298283" cy="2152990"/>
          </a:xfrm>
          <a:prstGeom prst="rect">
            <a:avLst/>
          </a:prstGeom>
        </p:spPr>
      </p:pic>
      <p:sp>
        <p:nvSpPr>
          <p:cNvPr id="54" name="Rectangle 53"/>
          <p:cNvSpPr/>
          <p:nvPr/>
        </p:nvSpPr>
        <p:spPr bwMode="auto">
          <a:xfrm>
            <a:off x="1996781" y="4368501"/>
            <a:ext cx="665742" cy="761754"/>
          </a:xfrm>
          <a:prstGeom prst="rect">
            <a:avLst/>
          </a:prstGeom>
          <a:noFill/>
          <a:ln w="25400" cap="flat" cmpd="sng" algn="ctr">
            <a:solidFill>
              <a:srgbClr val="AB794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475830" y="3438207"/>
            <a:ext cx="34300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Linear search on data blocks 0 ..6</a:t>
            </a:r>
          </a:p>
        </p:txBody>
      </p:sp>
      <p:cxnSp>
        <p:nvCxnSpPr>
          <p:cNvPr id="17" name="Straight Connector 16"/>
          <p:cNvCxnSpPr/>
          <p:nvPr/>
        </p:nvCxnSpPr>
        <p:spPr bwMode="auto">
          <a:xfrm>
            <a:off x="1154430" y="3544631"/>
            <a:ext cx="139446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ysDot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18" name="Straight Connector 17"/>
          <p:cNvCxnSpPr/>
          <p:nvPr/>
        </p:nvCxnSpPr>
        <p:spPr bwMode="auto">
          <a:xfrm flipH="1">
            <a:off x="1131570" y="3544631"/>
            <a:ext cx="1403007" cy="450253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ysDot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20" name="Straight Connector 19"/>
          <p:cNvCxnSpPr/>
          <p:nvPr/>
        </p:nvCxnSpPr>
        <p:spPr bwMode="auto">
          <a:xfrm>
            <a:off x="1117257" y="3994884"/>
            <a:ext cx="146866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ysDot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21" name="Straight Connector 20"/>
          <p:cNvCxnSpPr/>
          <p:nvPr/>
        </p:nvCxnSpPr>
        <p:spPr bwMode="auto">
          <a:xfrm>
            <a:off x="1154430" y="4490838"/>
            <a:ext cx="146866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ysDot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22" name="Straight Connector 21"/>
          <p:cNvCxnSpPr/>
          <p:nvPr/>
        </p:nvCxnSpPr>
        <p:spPr bwMode="auto">
          <a:xfrm>
            <a:off x="1117257" y="4958814"/>
            <a:ext cx="146866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ysDot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23" name="Straight Connector 22"/>
          <p:cNvCxnSpPr/>
          <p:nvPr/>
        </p:nvCxnSpPr>
        <p:spPr bwMode="auto">
          <a:xfrm flipH="1">
            <a:off x="1159089" y="4029174"/>
            <a:ext cx="1403007" cy="450253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ysDot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24" name="Straight Connector 23"/>
          <p:cNvCxnSpPr/>
          <p:nvPr/>
        </p:nvCxnSpPr>
        <p:spPr bwMode="auto">
          <a:xfrm flipH="1">
            <a:off x="1145883" y="4497149"/>
            <a:ext cx="1403007" cy="450253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ysDot"/>
            <a:round/>
            <a:headEnd type="none" w="med" len="med"/>
            <a:tailEnd type="triangl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461568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277" y="350991"/>
            <a:ext cx="8610600" cy="990600"/>
          </a:xfrm>
        </p:spPr>
        <p:txBody>
          <a:bodyPr/>
          <a:lstStyle/>
          <a:p>
            <a:r>
              <a:rPr lang="en-US" sz="2800" dirty="0">
                <a:latin typeface="Microsoft Sans Serif"/>
                <a:cs typeface="Microsoft Sans Serif"/>
              </a:rPr>
              <a:t>Binary Search for Range Queries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116" y="1530929"/>
            <a:ext cx="8610600" cy="3798805"/>
          </a:xfrm>
        </p:spPr>
        <p:txBody>
          <a:bodyPr/>
          <a:lstStyle/>
          <a:p>
            <a:pPr>
              <a:buFont typeface="Arial"/>
              <a:buChar char="•"/>
            </a:pPr>
            <a:r>
              <a:rPr lang="en-US" sz="1800" b="1" u="sng" dirty="0">
                <a:latin typeface="Microsoft Sans Serif"/>
                <a:cs typeface="Microsoft Sans Serif"/>
              </a:rPr>
              <a:t>Data: </a:t>
            </a:r>
            <a:r>
              <a:rPr lang="en-US" sz="1600" dirty="0">
                <a:latin typeface="Microsoft Sans Serif"/>
                <a:cs typeface="Microsoft Sans Serif"/>
              </a:rPr>
              <a:t>14 points stored in data  blocks with 2 points each</a:t>
            </a:r>
          </a:p>
          <a:p>
            <a:pPr>
              <a:buFont typeface="Arial"/>
              <a:buChar char="•"/>
            </a:pPr>
            <a:r>
              <a:rPr lang="en-US" sz="1600" dirty="0">
                <a:solidFill>
                  <a:srgbClr val="AB7942"/>
                </a:solidFill>
                <a:latin typeface="Microsoft Sans Serif"/>
                <a:cs typeface="Microsoft Sans Serif"/>
              </a:rPr>
              <a:t>(Brown Box) </a:t>
            </a:r>
            <a:r>
              <a:rPr lang="en-US" sz="1800" b="1" u="sng" dirty="0">
                <a:latin typeface="Microsoft Sans Serif"/>
                <a:cs typeface="Microsoft Sans Serif"/>
              </a:rPr>
              <a:t>Query: </a:t>
            </a:r>
            <a:r>
              <a:rPr lang="en-US" sz="1800" b="1" u="sng" dirty="0"/>
              <a:t> </a:t>
            </a:r>
            <a:r>
              <a:rPr lang="en-US" sz="1600" dirty="0"/>
              <a:t>( </a:t>
            </a:r>
            <a:r>
              <a:rPr lang="en-US" sz="1600" i="1" dirty="0"/>
              <a:t>2 &lt;= x &lt;= 3 ) and ( 2 &lt;= y &lt;= 3 ) </a:t>
            </a:r>
          </a:p>
          <a:p>
            <a:pPr>
              <a:buFont typeface="Arial"/>
              <a:buChar char="•"/>
            </a:pPr>
            <a:r>
              <a:rPr lang="en-US" sz="1800" u="sng" dirty="0">
                <a:latin typeface="Microsoft Sans Serif"/>
                <a:cs typeface="Microsoft Sans Serif"/>
              </a:rPr>
              <a:t>Storage Method:</a:t>
            </a:r>
            <a:r>
              <a:rPr lang="en-US" sz="1800" dirty="0">
                <a:latin typeface="Microsoft Sans Serif"/>
                <a:cs typeface="Microsoft Sans Serif"/>
              </a:rPr>
              <a:t> Z-order</a:t>
            </a:r>
            <a:r>
              <a:rPr lang="en-US" sz="1600" dirty="0">
                <a:latin typeface="Microsoft Sans Serif"/>
                <a:cs typeface="Microsoft Sans Serif"/>
              </a:rPr>
              <a:t> </a:t>
            </a:r>
          </a:p>
          <a:p>
            <a:pPr lvl="1">
              <a:buFont typeface="Arial"/>
              <a:buChar char="•"/>
            </a:pPr>
            <a:r>
              <a:rPr lang="en-US" sz="1600" dirty="0">
                <a:latin typeface="Microsoft Sans Serif"/>
                <a:cs typeface="Microsoft Sans Serif"/>
              </a:rPr>
              <a:t>One Z-interval 12 .. 15 =&gt; search for 12 then scan forward</a:t>
            </a:r>
          </a:p>
          <a:p>
            <a:pPr marL="457200" lvl="1" indent="0">
              <a:buNone/>
            </a:pPr>
            <a:endParaRPr lang="en-US" sz="1600" dirty="0">
              <a:latin typeface="Microsoft Sans Serif"/>
              <a:cs typeface="Microsoft Sans Serif"/>
            </a:endParaRPr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6887" y="6152445"/>
            <a:ext cx="564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25</a:t>
            </a:r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9834" y="3500315"/>
            <a:ext cx="2594486" cy="1252235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109" y="3394702"/>
            <a:ext cx="2434058" cy="2280180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6266921" y="2915539"/>
            <a:ext cx="19070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Binary search </a:t>
            </a:r>
          </a:p>
          <a:p>
            <a:r>
              <a:rPr lang="en-US" sz="1600" dirty="0"/>
              <a:t>on data blocks 0..6</a:t>
            </a:r>
          </a:p>
        </p:txBody>
      </p:sp>
      <p:sp>
        <p:nvSpPr>
          <p:cNvPr id="37" name="Rectangle 36"/>
          <p:cNvSpPr/>
          <p:nvPr/>
        </p:nvSpPr>
        <p:spPr bwMode="auto">
          <a:xfrm>
            <a:off x="6454317" y="3789935"/>
            <a:ext cx="498394" cy="263508"/>
          </a:xfrm>
          <a:prstGeom prst="rect">
            <a:avLst/>
          </a:prstGeom>
          <a:noFill/>
          <a:ln w="25400" cap="flat" cmpd="sng" algn="ctr">
            <a:solidFill>
              <a:srgbClr val="00FA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b="1" dirty="0">
                <a:latin typeface="Arial" pitchFamily="-104" charset="0"/>
                <a:ea typeface="ＭＳ Ｐゴシック" pitchFamily="-104" charset="-128"/>
                <a:cs typeface="ＭＳ Ｐゴシック" pitchFamily="-104" charset="-128"/>
              </a:rPr>
              <a:t>3</a:t>
            </a:r>
            <a:endParaRPr kumimoji="0" lang="en-US" sz="1600" b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43" name="Rectangle 42"/>
          <p:cNvSpPr/>
          <p:nvPr/>
        </p:nvSpPr>
        <p:spPr bwMode="auto">
          <a:xfrm>
            <a:off x="6435160" y="4364147"/>
            <a:ext cx="515382" cy="322536"/>
          </a:xfrm>
          <a:prstGeom prst="rect">
            <a:avLst/>
          </a:prstGeom>
          <a:noFill/>
          <a:ln w="25400" cap="flat" cmpd="sng" algn="ctr">
            <a:solidFill>
              <a:srgbClr val="00FD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b="1">
                <a:latin typeface="Arial" pitchFamily="-104" charset="0"/>
                <a:ea typeface="ＭＳ Ｐゴシック" pitchFamily="-104" charset="-128"/>
                <a:cs typeface="ＭＳ Ｐゴシック" pitchFamily="-104" charset="-128"/>
              </a:rPr>
              <a:t>5</a:t>
            </a:r>
            <a:endParaRPr kumimoji="0" lang="en-US" sz="1600" b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cxnSp>
        <p:nvCxnSpPr>
          <p:cNvPr id="62" name="Straight Arrow Connector 61"/>
          <p:cNvCxnSpPr/>
          <p:nvPr/>
        </p:nvCxnSpPr>
        <p:spPr bwMode="auto">
          <a:xfrm flipH="1">
            <a:off x="6703698" y="4059346"/>
            <a:ext cx="1380" cy="27432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63" name="TextBox 62"/>
          <p:cNvSpPr txBox="1"/>
          <p:nvPr/>
        </p:nvSpPr>
        <p:spPr>
          <a:xfrm>
            <a:off x="6688734" y="3512691"/>
            <a:ext cx="1231427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/>
              <a:t>(0+6) / 2 = 3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6699888" y="4011786"/>
            <a:ext cx="164981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/>
              <a:t>ceil((3+6) / 2) = 5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752435" y="2761137"/>
            <a:ext cx="42001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3 blocks (i.e., </a:t>
            </a:r>
            <a:r>
              <a:rPr lang="en-US" sz="1600" dirty="0">
                <a:solidFill>
                  <a:srgbClr val="00B050"/>
                </a:solidFill>
              </a:rPr>
              <a:t>green</a:t>
            </a:r>
            <a:r>
              <a:rPr lang="en-US" sz="1600" dirty="0"/>
              <a:t>,</a:t>
            </a:r>
            <a:r>
              <a:rPr lang="en-US" sz="1600" dirty="0">
                <a:solidFill>
                  <a:srgbClr val="00FDFF"/>
                </a:solidFill>
              </a:rPr>
              <a:t> cyan</a:t>
            </a:r>
            <a:r>
              <a:rPr lang="en-US" sz="1600" dirty="0"/>
              <a:t>,</a:t>
            </a:r>
            <a:r>
              <a:rPr lang="en-US" sz="1600" dirty="0">
                <a:solidFill>
                  <a:srgbClr val="00B050"/>
                </a:solidFill>
              </a:rPr>
              <a:t> </a:t>
            </a:r>
            <a:r>
              <a:rPr lang="en-US" sz="1600" dirty="0">
                <a:solidFill>
                  <a:srgbClr val="FFFC00"/>
                </a:solidFill>
              </a:rPr>
              <a:t>yellow</a:t>
            </a:r>
            <a:r>
              <a:rPr lang="en-US" sz="1600" dirty="0"/>
              <a:t>) accessed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6947738" y="4554126"/>
            <a:ext cx="202010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/>
              <a:t>Found Z = 12,</a:t>
            </a:r>
          </a:p>
          <a:p>
            <a:r>
              <a:rPr lang="en-US" sz="1500" dirty="0"/>
              <a:t>scan forward till Z=15</a:t>
            </a:r>
          </a:p>
        </p:txBody>
      </p:sp>
      <p:cxnSp>
        <p:nvCxnSpPr>
          <p:cNvPr id="25" name="Straight Arrow Connector 24"/>
          <p:cNvCxnSpPr>
            <a:endCxn id="26" idx="0"/>
          </p:cNvCxnSpPr>
          <p:nvPr/>
        </p:nvCxnSpPr>
        <p:spPr bwMode="auto">
          <a:xfrm>
            <a:off x="6690047" y="4668082"/>
            <a:ext cx="4973" cy="26590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6" name="Rectangle 25"/>
          <p:cNvSpPr/>
          <p:nvPr/>
        </p:nvSpPr>
        <p:spPr bwMode="auto">
          <a:xfrm>
            <a:off x="6437329" y="4933990"/>
            <a:ext cx="515382" cy="322536"/>
          </a:xfrm>
          <a:prstGeom prst="rect">
            <a:avLst/>
          </a:prstGeom>
          <a:noFill/>
          <a:ln w="254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b="1" dirty="0">
                <a:latin typeface="Arial" pitchFamily="-104" charset="0"/>
                <a:ea typeface="ＭＳ Ｐゴシック" pitchFamily="-104" charset="-128"/>
                <a:cs typeface="ＭＳ Ｐゴシック" pitchFamily="-104" charset="-128"/>
              </a:rPr>
              <a:t>6</a:t>
            </a:r>
            <a:endParaRPr kumimoji="0" lang="en-US" sz="1600" b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2082757" y="4794505"/>
            <a:ext cx="582930" cy="636178"/>
          </a:xfrm>
          <a:prstGeom prst="rect">
            <a:avLst/>
          </a:prstGeom>
          <a:noFill/>
          <a:ln w="25400" cap="flat" cmpd="sng" algn="ctr">
            <a:solidFill>
              <a:srgbClr val="AB794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66293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7" grpId="0" animBg="1"/>
      <p:bldP spid="43" grpId="0" animBg="1"/>
      <p:bldP spid="63" grpId="0"/>
      <p:bldP spid="64" grpId="0"/>
      <p:bldP spid="67" grpId="0"/>
      <p:bldP spid="70" grpId="0"/>
      <p:bldP spid="26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277" y="350991"/>
            <a:ext cx="8610600" cy="990600"/>
          </a:xfrm>
        </p:spPr>
        <p:txBody>
          <a:bodyPr/>
          <a:lstStyle/>
          <a:p>
            <a:r>
              <a:rPr lang="en-US" sz="2800" dirty="0">
                <a:latin typeface="Microsoft Sans Serif"/>
                <a:cs typeface="Microsoft Sans Serif"/>
              </a:rPr>
              <a:t>Range Query with Two Z-intervals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116" y="1530929"/>
            <a:ext cx="8610600" cy="3798805"/>
          </a:xfrm>
        </p:spPr>
        <p:txBody>
          <a:bodyPr/>
          <a:lstStyle/>
          <a:p>
            <a:pPr>
              <a:buFont typeface="Arial"/>
              <a:buChar char="•"/>
            </a:pPr>
            <a:r>
              <a:rPr lang="en-US" sz="1800" b="1" u="sng" dirty="0">
                <a:latin typeface="Microsoft Sans Serif"/>
                <a:cs typeface="Microsoft Sans Serif"/>
              </a:rPr>
              <a:t>Data: </a:t>
            </a:r>
            <a:r>
              <a:rPr lang="en-US" sz="1600" dirty="0">
                <a:latin typeface="Microsoft Sans Serif"/>
                <a:cs typeface="Microsoft Sans Serif"/>
              </a:rPr>
              <a:t>14 points stored in data  blocks with 2 points each</a:t>
            </a:r>
          </a:p>
          <a:p>
            <a:pPr>
              <a:buFont typeface="Arial"/>
              <a:buChar char="•"/>
            </a:pPr>
            <a:r>
              <a:rPr lang="en-US" sz="1600" dirty="0">
                <a:solidFill>
                  <a:srgbClr val="AB7942"/>
                </a:solidFill>
                <a:latin typeface="Microsoft Sans Serif"/>
                <a:cs typeface="Microsoft Sans Serif"/>
              </a:rPr>
              <a:t>(Brown Box) </a:t>
            </a:r>
            <a:r>
              <a:rPr lang="en-US" sz="1800" b="1" u="sng" dirty="0">
                <a:latin typeface="Microsoft Sans Serif"/>
                <a:cs typeface="Microsoft Sans Serif"/>
              </a:rPr>
              <a:t>Query: </a:t>
            </a:r>
            <a:r>
              <a:rPr lang="en-US" sz="1800" b="1" u="sng" dirty="0"/>
              <a:t> </a:t>
            </a:r>
            <a:r>
              <a:rPr lang="en-US" sz="1600" dirty="0"/>
              <a:t>( </a:t>
            </a:r>
            <a:r>
              <a:rPr lang="en-US" sz="1600" i="1" dirty="0"/>
              <a:t>2 &lt;= x &lt;= 3 ) and ( 1 &lt;= y &lt;= 2) </a:t>
            </a:r>
            <a:endParaRPr lang="en-US" sz="1600" dirty="0"/>
          </a:p>
          <a:p>
            <a:pPr lvl="1">
              <a:buFont typeface="Arial"/>
              <a:buChar char="•"/>
            </a:pPr>
            <a:r>
              <a:rPr lang="en-US" sz="1600" dirty="0"/>
              <a:t>Two Z-intervals: [5 .. 6] and [12 .. 13]</a:t>
            </a:r>
          </a:p>
          <a:p>
            <a:pPr lvl="1">
              <a:buFont typeface="Arial"/>
              <a:buChar char="•"/>
            </a:pPr>
            <a:r>
              <a:rPr lang="en-US" sz="1600" dirty="0">
                <a:latin typeface="Microsoft Sans Serif"/>
                <a:cs typeface="Microsoft Sans Serif"/>
              </a:rPr>
              <a:t>One binary search (followed by scan) for each Z-interval !</a:t>
            </a:r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6887" y="6152445"/>
            <a:ext cx="564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25</a:t>
            </a:r>
          </a:p>
        </p:txBody>
      </p:sp>
      <p:pic>
        <p:nvPicPr>
          <p:cNvPr id="50" name="Picture 4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035" y="3002054"/>
            <a:ext cx="2434057" cy="2280180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2654174" y="4506458"/>
            <a:ext cx="28472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Binary search to find [(6), (7)]</a:t>
            </a:r>
          </a:p>
        </p:txBody>
      </p:sp>
      <p:sp>
        <p:nvSpPr>
          <p:cNvPr id="37" name="Rectangle 36"/>
          <p:cNvSpPr/>
          <p:nvPr/>
        </p:nvSpPr>
        <p:spPr bwMode="auto">
          <a:xfrm>
            <a:off x="2995602" y="4911219"/>
            <a:ext cx="498394" cy="263508"/>
          </a:xfrm>
          <a:prstGeom prst="rect">
            <a:avLst/>
          </a:prstGeom>
          <a:noFill/>
          <a:ln w="25400" cap="flat" cmpd="sng" algn="ctr">
            <a:solidFill>
              <a:srgbClr val="00FA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b="1" dirty="0">
                <a:latin typeface="Arial" pitchFamily="-104" charset="0"/>
                <a:ea typeface="ＭＳ Ｐゴシック" pitchFamily="-104" charset="-128"/>
                <a:cs typeface="ＭＳ Ｐゴシック" pitchFamily="-104" charset="-128"/>
              </a:rPr>
              <a:t>3</a:t>
            </a:r>
            <a:endParaRPr kumimoji="0" lang="en-US" sz="1600" b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3417255" y="4868874"/>
            <a:ext cx="1231427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/>
              <a:t>(0+6) / 2 = 3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6377238" y="2934837"/>
            <a:ext cx="246563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3 blocks </a:t>
            </a:r>
          </a:p>
          <a:p>
            <a:r>
              <a:rPr lang="en-US" sz="1600" dirty="0"/>
              <a:t>(i.e., </a:t>
            </a:r>
            <a:r>
              <a:rPr lang="en-US" sz="1600" dirty="0">
                <a:solidFill>
                  <a:srgbClr val="00FA00"/>
                </a:solidFill>
              </a:rPr>
              <a:t>green</a:t>
            </a:r>
            <a:r>
              <a:rPr lang="en-US" sz="1600" dirty="0"/>
              <a:t>,</a:t>
            </a:r>
            <a:r>
              <a:rPr lang="en-US" sz="1600" dirty="0">
                <a:solidFill>
                  <a:srgbClr val="00B050"/>
                </a:solidFill>
              </a:rPr>
              <a:t> </a:t>
            </a:r>
            <a:r>
              <a:rPr lang="en-US" sz="1600" dirty="0">
                <a:solidFill>
                  <a:srgbClr val="7030A0"/>
                </a:solidFill>
              </a:rPr>
              <a:t>purple</a:t>
            </a:r>
            <a:r>
              <a:rPr lang="en-US" sz="1600" dirty="0"/>
              <a:t>, </a:t>
            </a:r>
            <a:r>
              <a:rPr lang="en-US" sz="1600" dirty="0">
                <a:solidFill>
                  <a:srgbClr val="00FDFF"/>
                </a:solidFill>
              </a:rPr>
              <a:t>cyan</a:t>
            </a:r>
            <a:r>
              <a:rPr lang="en-US" sz="1600" dirty="0"/>
              <a:t>)</a:t>
            </a:r>
          </a:p>
          <a:p>
            <a:r>
              <a:rPr lang="en-US" sz="1600" dirty="0"/>
              <a:t>accessed 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710360" y="4007961"/>
            <a:ext cx="30748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Binary search to find [(12), (13)]</a:t>
            </a: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8194" y="2982526"/>
            <a:ext cx="2594486" cy="1252235"/>
          </a:xfrm>
          <a:prstGeom prst="rect">
            <a:avLst/>
          </a:prstGeom>
        </p:spPr>
      </p:pic>
      <p:cxnSp>
        <p:nvCxnSpPr>
          <p:cNvPr id="33" name="Straight Arrow Connector 32"/>
          <p:cNvCxnSpPr/>
          <p:nvPr/>
        </p:nvCxnSpPr>
        <p:spPr bwMode="auto">
          <a:xfrm flipH="1">
            <a:off x="3197466" y="5174727"/>
            <a:ext cx="1380" cy="18288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9" name="TextBox 38"/>
          <p:cNvSpPr txBox="1"/>
          <p:nvPr/>
        </p:nvSpPr>
        <p:spPr>
          <a:xfrm>
            <a:off x="3695634" y="5295000"/>
            <a:ext cx="130191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/>
              <a:t>Found Z=5 </a:t>
            </a:r>
          </a:p>
          <a:p>
            <a:r>
              <a:rPr lang="en-US" sz="1500" dirty="0"/>
              <a:t>Scan till Z= 6</a:t>
            </a:r>
          </a:p>
        </p:txBody>
      </p:sp>
      <p:sp>
        <p:nvSpPr>
          <p:cNvPr id="40" name="Rectangle 39"/>
          <p:cNvSpPr/>
          <p:nvPr/>
        </p:nvSpPr>
        <p:spPr bwMode="auto">
          <a:xfrm>
            <a:off x="2938042" y="5368506"/>
            <a:ext cx="498394" cy="263508"/>
          </a:xfrm>
          <a:prstGeom prst="rect">
            <a:avLst/>
          </a:prstGeom>
          <a:noFill/>
          <a:ln w="2540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b="1" dirty="0">
                <a:latin typeface="Arial" pitchFamily="-104" charset="0"/>
                <a:ea typeface="ＭＳ Ｐゴシック" pitchFamily="-104" charset="-128"/>
                <a:cs typeface="ＭＳ Ｐゴシック" pitchFamily="-104" charset="-128"/>
              </a:rPr>
              <a:t>2</a:t>
            </a:r>
            <a:endParaRPr kumimoji="0" lang="en-US" sz="1600" b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46" name="Rectangle 45"/>
          <p:cNvSpPr/>
          <p:nvPr/>
        </p:nvSpPr>
        <p:spPr bwMode="auto">
          <a:xfrm>
            <a:off x="6503640" y="4565857"/>
            <a:ext cx="498394" cy="263508"/>
          </a:xfrm>
          <a:prstGeom prst="rect">
            <a:avLst/>
          </a:prstGeom>
          <a:noFill/>
          <a:ln w="25400" cap="flat" cmpd="sng" algn="ctr">
            <a:solidFill>
              <a:srgbClr val="00FA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b="1" dirty="0">
                <a:latin typeface="Arial" pitchFamily="-104" charset="0"/>
                <a:ea typeface="ＭＳ Ｐゴシック" pitchFamily="-104" charset="-128"/>
                <a:cs typeface="ＭＳ Ｐゴシック" pitchFamily="-104" charset="-128"/>
              </a:rPr>
              <a:t>3</a:t>
            </a:r>
            <a:endParaRPr kumimoji="0" lang="en-US" sz="1600" b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48" name="Rectangle 47"/>
          <p:cNvSpPr/>
          <p:nvPr/>
        </p:nvSpPr>
        <p:spPr bwMode="auto">
          <a:xfrm>
            <a:off x="6467495" y="5114467"/>
            <a:ext cx="515382" cy="322536"/>
          </a:xfrm>
          <a:prstGeom prst="rect">
            <a:avLst/>
          </a:prstGeom>
          <a:noFill/>
          <a:ln w="25400" cap="flat" cmpd="sng" algn="ctr">
            <a:solidFill>
              <a:srgbClr val="00FD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b="1">
                <a:latin typeface="Arial" pitchFamily="-104" charset="0"/>
                <a:ea typeface="ＭＳ Ｐゴシック" pitchFamily="-104" charset="-128"/>
                <a:cs typeface="ＭＳ Ｐゴシック" pitchFamily="-104" charset="-128"/>
              </a:rPr>
              <a:t>5</a:t>
            </a:r>
            <a:endParaRPr kumimoji="0" lang="en-US" sz="1600" b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738057" y="4288613"/>
            <a:ext cx="1231427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/>
              <a:t>(0+6) / 2 = 3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6749211" y="4787708"/>
            <a:ext cx="164981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/>
              <a:t>ceil((3+6) / 2) = 5</a:t>
            </a:r>
          </a:p>
        </p:txBody>
      </p:sp>
      <p:cxnSp>
        <p:nvCxnSpPr>
          <p:cNvPr id="53" name="Straight Arrow Connector 52"/>
          <p:cNvCxnSpPr/>
          <p:nvPr/>
        </p:nvCxnSpPr>
        <p:spPr bwMode="auto">
          <a:xfrm flipH="1">
            <a:off x="6749211" y="4832959"/>
            <a:ext cx="1380" cy="27432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9" name="Rectangle 28"/>
          <p:cNvSpPr/>
          <p:nvPr/>
        </p:nvSpPr>
        <p:spPr bwMode="auto">
          <a:xfrm>
            <a:off x="1581389" y="3874957"/>
            <a:ext cx="582930" cy="636178"/>
          </a:xfrm>
          <a:prstGeom prst="rect">
            <a:avLst/>
          </a:prstGeom>
          <a:noFill/>
          <a:ln w="25400" cap="flat" cmpd="sng" algn="ctr">
            <a:solidFill>
              <a:srgbClr val="AB794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096042" y="5141706"/>
            <a:ext cx="139462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/>
              <a:t>Found Z=10 </a:t>
            </a:r>
          </a:p>
          <a:p>
            <a:r>
              <a:rPr lang="en-US" sz="1500" dirty="0"/>
              <a:t>Scan till Z= 11</a:t>
            </a:r>
          </a:p>
        </p:txBody>
      </p:sp>
    </p:spTree>
    <p:extLst>
      <p:ext uri="{BB962C8B-B14F-4D97-AF65-F5344CB8AC3E}">
        <p14:creationId xmlns:p14="http://schemas.microsoft.com/office/powerpoint/2010/main" val="2025652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7" grpId="0" animBg="1"/>
      <p:bldP spid="63" grpId="0"/>
      <p:bldP spid="67" grpId="0"/>
      <p:bldP spid="27" grpId="0"/>
      <p:bldP spid="39" grpId="0"/>
      <p:bldP spid="40" grpId="0" animBg="1"/>
      <p:bldP spid="46" grpId="0" animBg="1"/>
      <p:bldP spid="48" grpId="0" animBg="1"/>
      <p:bldP spid="49" grpId="0"/>
      <p:bldP spid="51" grpId="0"/>
      <p:bldP spid="23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277" y="350991"/>
            <a:ext cx="8610600" cy="990600"/>
          </a:xfrm>
        </p:spPr>
        <p:txBody>
          <a:bodyPr/>
          <a:lstStyle/>
          <a:p>
            <a:r>
              <a:rPr lang="en-US" sz="2800" dirty="0">
                <a:latin typeface="Microsoft Sans Serif"/>
                <a:cs typeface="Microsoft Sans Serif"/>
              </a:rPr>
              <a:t>Search for Range Queries Using R-tree Index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116" y="1530929"/>
            <a:ext cx="8610600" cy="3798805"/>
          </a:xfrm>
        </p:spPr>
        <p:txBody>
          <a:bodyPr/>
          <a:lstStyle/>
          <a:p>
            <a:pPr>
              <a:buFont typeface="Arial"/>
              <a:buChar char="•"/>
            </a:pPr>
            <a:r>
              <a:rPr lang="en-US" sz="1800" b="1" u="sng" dirty="0">
                <a:latin typeface="Microsoft Sans Serif"/>
                <a:cs typeface="Microsoft Sans Serif"/>
              </a:rPr>
              <a:t>Data: </a:t>
            </a:r>
            <a:r>
              <a:rPr lang="en-US" sz="1600" dirty="0">
                <a:latin typeface="Microsoft Sans Serif"/>
                <a:cs typeface="Microsoft Sans Serif"/>
              </a:rPr>
              <a:t>14 points stored in data  blocks with 2 points each</a:t>
            </a:r>
          </a:p>
          <a:p>
            <a:pPr>
              <a:buFont typeface="Arial"/>
              <a:buChar char="•"/>
            </a:pPr>
            <a:r>
              <a:rPr lang="en-US" sz="1600" dirty="0">
                <a:solidFill>
                  <a:srgbClr val="AB7942"/>
                </a:solidFill>
                <a:latin typeface="Microsoft Sans Serif"/>
                <a:cs typeface="Microsoft Sans Serif"/>
              </a:rPr>
              <a:t>(Brown Box) </a:t>
            </a:r>
            <a:r>
              <a:rPr lang="en-US" sz="1800" b="1" u="sng" dirty="0">
                <a:latin typeface="Microsoft Sans Serif"/>
                <a:cs typeface="Microsoft Sans Serif"/>
              </a:rPr>
              <a:t>Query: </a:t>
            </a:r>
            <a:r>
              <a:rPr lang="en-US" sz="1800" b="1" u="sng" dirty="0"/>
              <a:t> </a:t>
            </a:r>
            <a:r>
              <a:rPr lang="en-US" sz="1600" dirty="0"/>
              <a:t>( </a:t>
            </a:r>
            <a:r>
              <a:rPr lang="en-US" sz="1600" i="1" dirty="0"/>
              <a:t>2 &lt;= x &lt;= 3 ) and ( 2 &lt;= y &lt;= 3 ) </a:t>
            </a:r>
          </a:p>
          <a:p>
            <a:pPr>
              <a:buFont typeface="Arial"/>
              <a:buChar char="•"/>
            </a:pPr>
            <a:r>
              <a:rPr lang="en-US" sz="1800" u="sng" dirty="0">
                <a:latin typeface="Microsoft Sans Serif"/>
                <a:cs typeface="Microsoft Sans Serif"/>
              </a:rPr>
              <a:t>Candidate Storage Methods:</a:t>
            </a:r>
            <a:r>
              <a:rPr lang="en-US" sz="1600" dirty="0">
                <a:latin typeface="Microsoft Sans Serif"/>
                <a:cs typeface="Microsoft Sans Serif"/>
              </a:rPr>
              <a:t> R-tree (Primary Index)</a:t>
            </a:r>
          </a:p>
          <a:p>
            <a:pPr marL="457200" lvl="1" indent="0">
              <a:buNone/>
            </a:pPr>
            <a:endParaRPr lang="en-US" sz="1600" dirty="0">
              <a:latin typeface="Microsoft Sans Serif"/>
              <a:cs typeface="Microsoft Sans Serif"/>
            </a:endParaRPr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6887" y="6152445"/>
            <a:ext cx="564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25</a:t>
            </a:r>
          </a:p>
        </p:txBody>
      </p:sp>
      <p:pic>
        <p:nvPicPr>
          <p:cNvPr id="48" name="Picture 4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3986" y="3445443"/>
            <a:ext cx="2415093" cy="226241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044935" y="3734988"/>
            <a:ext cx="67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Root</a:t>
            </a:r>
          </a:p>
        </p:txBody>
      </p:sp>
      <p:cxnSp>
        <p:nvCxnSpPr>
          <p:cNvPr id="37" name="Straight Arrow Connector 36"/>
          <p:cNvCxnSpPr/>
          <p:nvPr/>
        </p:nvCxnSpPr>
        <p:spPr bwMode="auto">
          <a:xfrm flipH="1">
            <a:off x="8371828" y="4106229"/>
            <a:ext cx="1380" cy="27432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43" name="TextBox 42"/>
          <p:cNvSpPr txBox="1"/>
          <p:nvPr/>
        </p:nvSpPr>
        <p:spPr>
          <a:xfrm>
            <a:off x="8224472" y="4368567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</a:t>
            </a:r>
          </a:p>
        </p:txBody>
      </p:sp>
      <p:cxnSp>
        <p:nvCxnSpPr>
          <p:cNvPr id="61" name="Straight Arrow Connector 60"/>
          <p:cNvCxnSpPr/>
          <p:nvPr/>
        </p:nvCxnSpPr>
        <p:spPr bwMode="auto">
          <a:xfrm flipH="1">
            <a:off x="8361562" y="4730356"/>
            <a:ext cx="1380" cy="27432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62" name="TextBox 61"/>
          <p:cNvSpPr txBox="1"/>
          <p:nvPr/>
        </p:nvSpPr>
        <p:spPr>
          <a:xfrm>
            <a:off x="8106864" y="4950871"/>
            <a:ext cx="492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g, </a:t>
            </a:r>
            <a:r>
              <a:rPr lang="en-US" dirty="0" err="1"/>
              <a:t>i</a:t>
            </a:r>
            <a:endParaRPr lang="en-US" dirty="0"/>
          </a:p>
        </p:txBody>
      </p:sp>
      <p:graphicFrame>
        <p:nvGraphicFramePr>
          <p:cNvPr id="80" name="Table 79"/>
          <p:cNvGraphicFramePr>
            <a:graphicFrameLocks noGrp="1"/>
          </p:cNvGraphicFramePr>
          <p:nvPr>
            <p:extLst/>
          </p:nvPr>
        </p:nvGraphicFramePr>
        <p:xfrm>
          <a:off x="6260550" y="1959790"/>
          <a:ext cx="2023153" cy="9919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80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451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8427"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Cost in this example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1755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Index block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1755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Data block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32" name="Picture 3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116" y="4240547"/>
            <a:ext cx="2502332" cy="1252235"/>
          </a:xfrm>
          <a:prstGeom prst="rect">
            <a:avLst/>
          </a:prstGeom>
        </p:spPr>
      </p:pic>
      <p:sp>
        <p:nvSpPr>
          <p:cNvPr id="38" name="Rectangle 37"/>
          <p:cNvSpPr/>
          <p:nvPr/>
        </p:nvSpPr>
        <p:spPr bwMode="auto">
          <a:xfrm>
            <a:off x="5498062" y="4805446"/>
            <a:ext cx="274320" cy="274320"/>
          </a:xfrm>
          <a:prstGeom prst="rect">
            <a:avLst/>
          </a:prstGeom>
          <a:noFill/>
          <a:ln w="25400" cap="flat" cmpd="sng" algn="ctr">
            <a:solidFill>
              <a:srgbClr val="0432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b="1" dirty="0">
                <a:solidFill>
                  <a:srgbClr val="0432FF"/>
                </a:solidFill>
                <a:latin typeface="Arial" pitchFamily="-104" charset="0"/>
                <a:ea typeface="ＭＳ Ｐゴシック" pitchFamily="-104" charset="-128"/>
                <a:cs typeface="ＭＳ Ｐゴシック" pitchFamily="-104" charset="-128"/>
              </a:rPr>
              <a:t>c</a:t>
            </a:r>
            <a:endParaRPr kumimoji="0" lang="en-US" sz="1600" b="1" u="none" strike="noStrike" cap="none" normalizeH="0" baseline="0" dirty="0">
              <a:ln>
                <a:noFill/>
              </a:ln>
              <a:solidFill>
                <a:srgbClr val="0432FF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grpSp>
        <p:nvGrpSpPr>
          <p:cNvPr id="40" name="Group 39"/>
          <p:cNvGrpSpPr/>
          <p:nvPr/>
        </p:nvGrpSpPr>
        <p:grpSpPr>
          <a:xfrm>
            <a:off x="5651193" y="3919576"/>
            <a:ext cx="2265907" cy="1193145"/>
            <a:chOff x="9785118" y="3516719"/>
            <a:chExt cx="2265907" cy="1193145"/>
          </a:xfrm>
        </p:grpSpPr>
        <p:sp>
          <p:nvSpPr>
            <p:cNvPr id="50" name="Rectangle 49"/>
            <p:cNvSpPr/>
            <p:nvPr/>
          </p:nvSpPr>
          <p:spPr bwMode="auto">
            <a:xfrm>
              <a:off x="10309517" y="3516719"/>
              <a:ext cx="731520" cy="274320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1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04" charset="0"/>
                  <a:ea typeface="ＭＳ Ｐゴシック" pitchFamily="-104" charset="-128"/>
                  <a:cs typeface="ＭＳ Ｐゴシック" pitchFamily="-104" charset="-128"/>
                </a:rPr>
                <a:t>root</a:t>
              </a:r>
            </a:p>
          </p:txBody>
        </p:sp>
        <p:sp>
          <p:nvSpPr>
            <p:cNvPr id="51" name="Rectangle 50"/>
            <p:cNvSpPr/>
            <p:nvPr/>
          </p:nvSpPr>
          <p:spPr bwMode="auto">
            <a:xfrm>
              <a:off x="9962239" y="3967966"/>
              <a:ext cx="365760" cy="274320"/>
            </a:xfrm>
            <a:prstGeom prst="rect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1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04" charset="0"/>
                  <a:ea typeface="ＭＳ Ｐゴシック" pitchFamily="-104" charset="-128"/>
                  <a:cs typeface="ＭＳ Ｐゴシック" pitchFamily="-104" charset="-128"/>
                </a:rPr>
                <a:t>a</a:t>
              </a:r>
            </a:p>
          </p:txBody>
        </p:sp>
        <p:sp>
          <p:nvSpPr>
            <p:cNvPr id="54" name="Rectangle 53"/>
            <p:cNvSpPr/>
            <p:nvPr/>
          </p:nvSpPr>
          <p:spPr bwMode="auto">
            <a:xfrm>
              <a:off x="11126965" y="3967966"/>
              <a:ext cx="365760" cy="274320"/>
            </a:xfrm>
            <a:prstGeom prst="rect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600" b="1" dirty="0">
                  <a:latin typeface="Arial" pitchFamily="-104" charset="0"/>
                  <a:ea typeface="ＭＳ Ｐゴシック" pitchFamily="-104" charset="-128"/>
                  <a:cs typeface="ＭＳ Ｐゴシック" pitchFamily="-104" charset="-128"/>
                </a:rPr>
                <a:t>b</a:t>
              </a:r>
              <a:endParaRPr kumimoji="0" lang="en-US" sz="1600" b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59" name="Rectangle 58"/>
            <p:cNvSpPr/>
            <p:nvPr/>
          </p:nvSpPr>
          <p:spPr bwMode="auto">
            <a:xfrm>
              <a:off x="10004808" y="4407690"/>
              <a:ext cx="274320" cy="274320"/>
            </a:xfrm>
            <a:prstGeom prst="rect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600" b="1" dirty="0">
                  <a:solidFill>
                    <a:srgbClr val="FF0000"/>
                  </a:solidFill>
                  <a:latin typeface="Arial" pitchFamily="-104" charset="0"/>
                  <a:ea typeface="ＭＳ Ｐゴシック" pitchFamily="-104" charset="-128"/>
                  <a:cs typeface="ＭＳ Ｐゴシック" pitchFamily="-104" charset="-128"/>
                </a:rPr>
                <a:t>d</a:t>
              </a:r>
              <a:endParaRPr kumimoji="0" lang="en-US" sz="1600" b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66" name="Rectangle 65"/>
            <p:cNvSpPr/>
            <p:nvPr/>
          </p:nvSpPr>
          <p:spPr bwMode="auto">
            <a:xfrm>
              <a:off x="10364545" y="4415821"/>
              <a:ext cx="274320" cy="274320"/>
            </a:xfrm>
            <a:prstGeom prst="rect">
              <a:avLst/>
            </a:prstGeom>
            <a:noFill/>
            <a:ln w="25400" cap="flat" cmpd="sng" algn="ctr">
              <a:solidFill>
                <a:srgbClr val="7030A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600" b="1" dirty="0">
                  <a:solidFill>
                    <a:srgbClr val="7030A0"/>
                  </a:solidFill>
                  <a:latin typeface="Arial" pitchFamily="-104" charset="0"/>
                  <a:ea typeface="ＭＳ Ｐゴシック" pitchFamily="-104" charset="-128"/>
                  <a:cs typeface="ＭＳ Ｐゴシック" pitchFamily="-104" charset="-128"/>
                </a:rPr>
                <a:t>e</a:t>
              </a:r>
              <a:endParaRPr kumimoji="0" lang="en-US" sz="1600" b="1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67" name="Rectangle 66"/>
            <p:cNvSpPr/>
            <p:nvPr/>
          </p:nvSpPr>
          <p:spPr bwMode="auto">
            <a:xfrm>
              <a:off x="10737241" y="4435544"/>
              <a:ext cx="274320" cy="274320"/>
            </a:xfrm>
            <a:prstGeom prst="rect">
              <a:avLst/>
            </a:prstGeom>
            <a:noFill/>
            <a:ln w="25400" cap="flat" cmpd="sng" algn="ctr">
              <a:solidFill>
                <a:srgbClr val="00FA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600" b="1" dirty="0">
                  <a:solidFill>
                    <a:srgbClr val="00FA00"/>
                  </a:solidFill>
                  <a:latin typeface="Arial" pitchFamily="-104" charset="0"/>
                  <a:ea typeface="ＭＳ Ｐゴシック" pitchFamily="-104" charset="-128"/>
                  <a:cs typeface="ＭＳ Ｐゴシック" pitchFamily="-104" charset="-128"/>
                </a:rPr>
                <a:t>f</a:t>
              </a:r>
              <a:endParaRPr kumimoji="0" lang="en-US" sz="1600" b="1" u="none" strike="noStrike" cap="none" normalizeH="0" baseline="0" dirty="0">
                <a:ln>
                  <a:noFill/>
                </a:ln>
                <a:solidFill>
                  <a:srgbClr val="00FA00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cxnSp>
          <p:nvCxnSpPr>
            <p:cNvPr id="68" name="Straight Arrow Connector 67"/>
            <p:cNvCxnSpPr/>
            <p:nvPr/>
          </p:nvCxnSpPr>
          <p:spPr bwMode="auto">
            <a:xfrm flipH="1">
              <a:off x="10145119" y="3791039"/>
              <a:ext cx="530158" cy="176927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69" name="Straight Arrow Connector 68"/>
            <p:cNvCxnSpPr/>
            <p:nvPr/>
          </p:nvCxnSpPr>
          <p:spPr bwMode="auto">
            <a:xfrm>
              <a:off x="10675277" y="3791039"/>
              <a:ext cx="634568" cy="176927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70" name="Straight Arrow Connector 69"/>
            <p:cNvCxnSpPr/>
            <p:nvPr/>
          </p:nvCxnSpPr>
          <p:spPr bwMode="auto">
            <a:xfrm flipH="1">
              <a:off x="10874401" y="4242286"/>
              <a:ext cx="435444" cy="193258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71" name="Straight Arrow Connector 70"/>
            <p:cNvCxnSpPr/>
            <p:nvPr/>
          </p:nvCxnSpPr>
          <p:spPr bwMode="auto">
            <a:xfrm>
              <a:off x="10145119" y="4242286"/>
              <a:ext cx="356586" cy="173535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72" name="Straight Arrow Connector 71"/>
            <p:cNvCxnSpPr/>
            <p:nvPr/>
          </p:nvCxnSpPr>
          <p:spPr bwMode="auto">
            <a:xfrm>
              <a:off x="10145119" y="4242286"/>
              <a:ext cx="11542" cy="153593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75" name="Straight Arrow Connector 74"/>
            <p:cNvCxnSpPr/>
            <p:nvPr/>
          </p:nvCxnSpPr>
          <p:spPr bwMode="auto">
            <a:xfrm flipH="1">
              <a:off x="9785118" y="4242286"/>
              <a:ext cx="258126" cy="193258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sp>
          <p:nvSpPr>
            <p:cNvPr id="76" name="Rectangle 75"/>
            <p:cNvSpPr/>
            <p:nvPr/>
          </p:nvSpPr>
          <p:spPr bwMode="auto">
            <a:xfrm>
              <a:off x="11097712" y="4427601"/>
              <a:ext cx="274320" cy="274320"/>
            </a:xfrm>
            <a:prstGeom prst="rect">
              <a:avLst/>
            </a:prstGeom>
            <a:noFill/>
            <a:ln w="25400" cap="flat" cmpd="sng" algn="ctr">
              <a:solidFill>
                <a:srgbClr val="FF4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600" b="1" dirty="0">
                  <a:solidFill>
                    <a:srgbClr val="FF40FF"/>
                  </a:solidFill>
                  <a:latin typeface="Arial" pitchFamily="-104" charset="0"/>
                  <a:ea typeface="ＭＳ Ｐゴシック" pitchFamily="-104" charset="-128"/>
                  <a:cs typeface="ＭＳ Ｐゴシック" pitchFamily="-104" charset="-128"/>
                </a:rPr>
                <a:t>g</a:t>
              </a:r>
              <a:endParaRPr kumimoji="0" lang="en-US" sz="1600" b="1" u="none" strike="noStrike" cap="none" normalizeH="0" baseline="0" dirty="0">
                <a:ln>
                  <a:noFill/>
                </a:ln>
                <a:solidFill>
                  <a:srgbClr val="FF40FF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77" name="Rectangle 76"/>
            <p:cNvSpPr/>
            <p:nvPr/>
          </p:nvSpPr>
          <p:spPr bwMode="auto">
            <a:xfrm>
              <a:off x="11776705" y="4427601"/>
              <a:ext cx="274320" cy="274320"/>
            </a:xfrm>
            <a:prstGeom prst="rect">
              <a:avLst/>
            </a:prstGeom>
            <a:noFill/>
            <a:ln w="25400" cap="flat" cmpd="sng" algn="ctr">
              <a:solidFill>
                <a:srgbClr val="FFFC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600" b="1" dirty="0" err="1">
                  <a:solidFill>
                    <a:srgbClr val="FFFF00"/>
                  </a:solidFill>
                  <a:latin typeface="Arial" pitchFamily="-104" charset="0"/>
                  <a:ea typeface="ＭＳ Ｐゴシック" pitchFamily="-104" charset="-128"/>
                  <a:cs typeface="ＭＳ Ｐゴシック" pitchFamily="-104" charset="-128"/>
                </a:rPr>
                <a:t>i</a:t>
              </a:r>
              <a:endParaRPr kumimoji="0" lang="en-US" sz="1600" b="1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78" name="Rectangle 77"/>
            <p:cNvSpPr/>
            <p:nvPr/>
          </p:nvSpPr>
          <p:spPr bwMode="auto">
            <a:xfrm>
              <a:off x="11458183" y="4427601"/>
              <a:ext cx="274320" cy="274320"/>
            </a:xfrm>
            <a:prstGeom prst="rect">
              <a:avLst/>
            </a:prstGeom>
            <a:noFill/>
            <a:ln w="25400" cap="flat" cmpd="sng" algn="ctr">
              <a:solidFill>
                <a:srgbClr val="00FD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600" b="1" dirty="0">
                  <a:solidFill>
                    <a:srgbClr val="00FDFF"/>
                  </a:solidFill>
                  <a:latin typeface="Arial" pitchFamily="-104" charset="0"/>
                  <a:ea typeface="ＭＳ Ｐゴシック" pitchFamily="-104" charset="-128"/>
                  <a:cs typeface="ＭＳ Ｐゴシック" pitchFamily="-104" charset="-128"/>
                </a:rPr>
                <a:t>h</a:t>
              </a:r>
              <a:endParaRPr kumimoji="0" lang="en-US" sz="1600" b="1" u="none" strike="noStrike" cap="none" normalizeH="0" baseline="0" dirty="0">
                <a:ln>
                  <a:noFill/>
                </a:ln>
                <a:solidFill>
                  <a:srgbClr val="00FDFF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cxnSp>
          <p:nvCxnSpPr>
            <p:cNvPr id="79" name="Straight Arrow Connector 78"/>
            <p:cNvCxnSpPr/>
            <p:nvPr/>
          </p:nvCxnSpPr>
          <p:spPr bwMode="auto">
            <a:xfrm>
              <a:off x="11336145" y="4242909"/>
              <a:ext cx="577720" cy="184692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81" name="Straight Arrow Connector 80"/>
            <p:cNvCxnSpPr/>
            <p:nvPr/>
          </p:nvCxnSpPr>
          <p:spPr bwMode="auto">
            <a:xfrm>
              <a:off x="11350025" y="4242286"/>
              <a:ext cx="245318" cy="185315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82" name="Straight Arrow Connector 81"/>
            <p:cNvCxnSpPr/>
            <p:nvPr/>
          </p:nvCxnSpPr>
          <p:spPr bwMode="auto">
            <a:xfrm flipH="1">
              <a:off x="11234872" y="4242286"/>
              <a:ext cx="74973" cy="185315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380811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3" grpId="0"/>
      <p:bldP spid="6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277" y="350991"/>
            <a:ext cx="8610600" cy="990600"/>
          </a:xfrm>
        </p:spPr>
        <p:txBody>
          <a:bodyPr/>
          <a:lstStyle/>
          <a:p>
            <a:r>
              <a:rPr lang="en-US" sz="2800">
                <a:latin typeface="Microsoft Sans Serif"/>
                <a:cs typeface="Microsoft Sans Serif"/>
              </a:rPr>
              <a:t>Comparing Algorithms </a:t>
            </a:r>
            <a:r>
              <a:rPr lang="en-US" sz="2800" dirty="0">
                <a:latin typeface="Microsoft Sans Serif"/>
                <a:cs typeface="Microsoft Sans Serif"/>
              </a:rPr>
              <a:t>for Range Queries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2277" y="1554961"/>
            <a:ext cx="8610600" cy="3798805"/>
          </a:xfrm>
        </p:spPr>
        <p:txBody>
          <a:bodyPr/>
          <a:lstStyle/>
          <a:p>
            <a:pPr>
              <a:buFont typeface="Arial"/>
              <a:buChar char="•"/>
            </a:pPr>
            <a:r>
              <a:rPr lang="en-US" sz="1800" b="1" u="sng" dirty="0">
                <a:latin typeface="Microsoft Sans Serif"/>
                <a:cs typeface="Microsoft Sans Serif"/>
              </a:rPr>
              <a:t>Data: </a:t>
            </a:r>
            <a:r>
              <a:rPr lang="en-US" sz="1600" dirty="0">
                <a:latin typeface="Microsoft Sans Serif"/>
                <a:cs typeface="Microsoft Sans Serif"/>
              </a:rPr>
              <a:t>14 points stored in 7 data  blocks with 2 points each</a:t>
            </a:r>
          </a:p>
          <a:p>
            <a:pPr>
              <a:buFont typeface="Arial"/>
              <a:buChar char="•"/>
            </a:pPr>
            <a:r>
              <a:rPr lang="en-US" sz="1600" dirty="0">
                <a:solidFill>
                  <a:srgbClr val="AB7942"/>
                </a:solidFill>
                <a:latin typeface="Microsoft Sans Serif"/>
                <a:cs typeface="Microsoft Sans Serif"/>
              </a:rPr>
              <a:t>(Brown Box) </a:t>
            </a:r>
            <a:r>
              <a:rPr lang="en-US" sz="1800" b="1" u="sng" dirty="0">
                <a:latin typeface="Microsoft Sans Serif"/>
                <a:cs typeface="Microsoft Sans Serif"/>
              </a:rPr>
              <a:t>Query: </a:t>
            </a:r>
            <a:r>
              <a:rPr lang="en-US" sz="1800" b="1" u="sng" dirty="0"/>
              <a:t> </a:t>
            </a:r>
            <a:r>
              <a:rPr lang="en-US" sz="1600" dirty="0"/>
              <a:t>( </a:t>
            </a:r>
            <a:r>
              <a:rPr lang="en-US" sz="1600" i="1" dirty="0"/>
              <a:t>2 &lt;= x &lt;= 3 ) and ( 2 &lt;= y &lt;= 3 ) </a:t>
            </a:r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6887" y="6152445"/>
            <a:ext cx="564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25</a:t>
            </a:r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002" y="2648850"/>
            <a:ext cx="2290934" cy="2237645"/>
          </a:xfrm>
          <a:prstGeom prst="rect">
            <a:avLst/>
          </a:prstGeom>
        </p:spPr>
      </p:pic>
      <p:sp>
        <p:nvSpPr>
          <p:cNvPr id="40" name="Rectangle 39"/>
          <p:cNvSpPr/>
          <p:nvPr/>
        </p:nvSpPr>
        <p:spPr bwMode="auto">
          <a:xfrm>
            <a:off x="1472953" y="3983227"/>
            <a:ext cx="582930" cy="636178"/>
          </a:xfrm>
          <a:prstGeom prst="rect">
            <a:avLst/>
          </a:prstGeom>
          <a:noFill/>
          <a:ln w="25400" cap="flat" cmpd="sng" algn="ctr">
            <a:solidFill>
              <a:srgbClr val="AB794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/>
          </p:nvPr>
        </p:nvGraphicFramePr>
        <p:xfrm>
          <a:off x="2519190" y="2930695"/>
          <a:ext cx="3983794" cy="1747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146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613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77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Storage Method</a:t>
                      </a: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In this example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Linear</a:t>
                      </a:r>
                      <a:r>
                        <a:rPr lang="en-US" sz="1600" baseline="0" dirty="0"/>
                        <a:t> Search</a:t>
                      </a:r>
                      <a:endParaRPr lang="en-US" sz="1600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7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Binary Searches</a:t>
                      </a: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5420"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Index</a:t>
                      </a:r>
                      <a:r>
                        <a:rPr lang="en-US" sz="1600" baseline="0" dirty="0"/>
                        <a:t> Search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Index</a:t>
                      </a:r>
                      <a:r>
                        <a:rPr lang="en-US" sz="1600" baseline="0" dirty="0"/>
                        <a:t> blocks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542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Data Blocks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633222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latin typeface="Microsoft Sans Serif"/>
                <a:cs typeface="Microsoft Sans Serif"/>
              </a:rPr>
              <a:t>Spatial Join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39310"/>
            <a:ext cx="8610600" cy="3886200"/>
          </a:xfrm>
        </p:spPr>
        <p:txBody>
          <a:bodyPr/>
          <a:lstStyle/>
          <a:p>
            <a:pPr lvl="1">
              <a:buFont typeface="Arial"/>
              <a:buChar char="•"/>
            </a:pPr>
            <a:r>
              <a:rPr lang="en-US" sz="1600" dirty="0">
                <a:latin typeface="Microsoft Sans Serif"/>
                <a:cs typeface="Microsoft Sans Serif"/>
              </a:rPr>
              <a:t>Pairs rivers with countries, they flow through.</a:t>
            </a:r>
          </a:p>
          <a:p>
            <a:pPr lvl="1">
              <a:buFont typeface="Arial"/>
              <a:buChar char="•"/>
            </a:pPr>
            <a:r>
              <a:rPr lang="en-US" sz="1600" dirty="0">
                <a:latin typeface="Microsoft Sans Serif"/>
                <a:cs typeface="Microsoft Sans Serif"/>
              </a:rPr>
              <a:t>Return pairs across “Rivers” and “Countries” tables satisfying “</a:t>
            </a:r>
            <a:r>
              <a:rPr lang="en-US" sz="1600" dirty="0">
                <a:solidFill>
                  <a:srgbClr val="FF0000"/>
                </a:solidFill>
                <a:latin typeface="Microsoft Sans Serif"/>
                <a:cs typeface="Microsoft Sans Serif"/>
              </a:rPr>
              <a:t>overlap</a:t>
            </a:r>
            <a:r>
              <a:rPr lang="en-US" sz="1600" dirty="0">
                <a:latin typeface="Microsoft Sans Serif"/>
                <a:cs typeface="Microsoft Sans Serif"/>
              </a:rPr>
              <a:t>” predicate</a:t>
            </a:r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6887" y="6152445"/>
            <a:ext cx="564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26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332" y="2251658"/>
            <a:ext cx="6676430" cy="3369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529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4727" y="362637"/>
            <a:ext cx="8610600" cy="990600"/>
          </a:xfrm>
        </p:spPr>
        <p:txBody>
          <a:bodyPr/>
          <a:lstStyle/>
          <a:p>
            <a:r>
              <a:rPr lang="en-US" sz="2800" dirty="0">
                <a:latin typeface="Microsoft Sans Serif"/>
                <a:cs typeface="Microsoft Sans Serif"/>
              </a:rPr>
              <a:t>Spatial Join – Example Data</a:t>
            </a:r>
          </a:p>
        </p:txBody>
      </p:sp>
      <p:pic>
        <p:nvPicPr>
          <p:cNvPr id="8" name="Content Placeholder 7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368" y="3055639"/>
            <a:ext cx="2604639" cy="2419320"/>
          </a:xfrm>
        </p:spPr>
      </p:pic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6887" y="6152445"/>
            <a:ext cx="564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3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73759" y="1540450"/>
            <a:ext cx="6738573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Query: </a:t>
            </a:r>
            <a:r>
              <a:rPr lang="en-US" sz="1600" dirty="0"/>
              <a:t>For each fire station, find all the houses within a distance &lt;= 1</a:t>
            </a:r>
          </a:p>
          <a:p>
            <a:endParaRPr lang="en-US" sz="1600" dirty="0"/>
          </a:p>
        </p:txBody>
      </p:sp>
      <p:sp>
        <p:nvSpPr>
          <p:cNvPr id="21" name="TextBox 20"/>
          <p:cNvSpPr txBox="1"/>
          <p:nvPr/>
        </p:nvSpPr>
        <p:spPr>
          <a:xfrm>
            <a:off x="1022723" y="5413689"/>
            <a:ext cx="13131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Fire-stations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059957" y="5442242"/>
            <a:ext cx="8787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Houses</a:t>
            </a:r>
          </a:p>
        </p:txBody>
      </p:sp>
      <p:sp>
        <p:nvSpPr>
          <p:cNvPr id="36" name="Rectangle 35"/>
          <p:cNvSpPr/>
          <p:nvPr/>
        </p:nvSpPr>
        <p:spPr bwMode="auto">
          <a:xfrm>
            <a:off x="1158852" y="3797932"/>
            <a:ext cx="137160" cy="137160"/>
          </a:xfrm>
          <a:prstGeom prst="rect">
            <a:avLst/>
          </a:prstGeom>
          <a:solidFill>
            <a:schemeClr val="tx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40" name="Rectangle 39"/>
          <p:cNvSpPr/>
          <p:nvPr/>
        </p:nvSpPr>
        <p:spPr bwMode="auto">
          <a:xfrm>
            <a:off x="2241231" y="3519864"/>
            <a:ext cx="137160" cy="137160"/>
          </a:xfrm>
          <a:prstGeom prst="rect">
            <a:avLst/>
          </a:prstGeom>
          <a:solidFill>
            <a:schemeClr val="tx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42" name="Rectangle 41"/>
          <p:cNvSpPr/>
          <p:nvPr/>
        </p:nvSpPr>
        <p:spPr bwMode="auto">
          <a:xfrm>
            <a:off x="1155042" y="4743416"/>
            <a:ext cx="137160" cy="137160"/>
          </a:xfrm>
          <a:prstGeom prst="rect">
            <a:avLst/>
          </a:prstGeom>
          <a:solidFill>
            <a:schemeClr val="tx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43" name="Rectangle 42"/>
          <p:cNvSpPr/>
          <p:nvPr/>
        </p:nvSpPr>
        <p:spPr bwMode="auto">
          <a:xfrm>
            <a:off x="886690" y="5514386"/>
            <a:ext cx="137160" cy="137160"/>
          </a:xfrm>
          <a:prstGeom prst="rect">
            <a:avLst/>
          </a:prstGeom>
          <a:solidFill>
            <a:schemeClr val="tx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86437" y="3876931"/>
            <a:ext cx="674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A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1893115" y="3544917"/>
            <a:ext cx="674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B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1764569" y="4259875"/>
            <a:ext cx="674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C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840878" y="4816273"/>
            <a:ext cx="674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D</a:t>
            </a:r>
          </a:p>
        </p:txBody>
      </p:sp>
      <p:pic>
        <p:nvPicPr>
          <p:cNvPr id="49" name="Content Placeholder 7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02803" y="3070689"/>
            <a:ext cx="2573966" cy="2422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Oval 9"/>
          <p:cNvSpPr/>
          <p:nvPr/>
        </p:nvSpPr>
        <p:spPr bwMode="auto">
          <a:xfrm>
            <a:off x="4098800" y="3513028"/>
            <a:ext cx="137160" cy="13716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50" name="Oval 49"/>
          <p:cNvSpPr/>
          <p:nvPr/>
        </p:nvSpPr>
        <p:spPr bwMode="auto">
          <a:xfrm>
            <a:off x="4377436" y="3824889"/>
            <a:ext cx="137160" cy="13716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51" name="Oval 50"/>
          <p:cNvSpPr/>
          <p:nvPr/>
        </p:nvSpPr>
        <p:spPr bwMode="auto">
          <a:xfrm>
            <a:off x="4928120" y="3824889"/>
            <a:ext cx="137160" cy="13716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52" name="Oval 51"/>
          <p:cNvSpPr/>
          <p:nvPr/>
        </p:nvSpPr>
        <p:spPr bwMode="auto">
          <a:xfrm>
            <a:off x="4903043" y="4453566"/>
            <a:ext cx="137160" cy="13716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53" name="Oval 52"/>
          <p:cNvSpPr/>
          <p:nvPr/>
        </p:nvSpPr>
        <p:spPr bwMode="auto">
          <a:xfrm>
            <a:off x="4368854" y="4452150"/>
            <a:ext cx="137160" cy="13716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54" name="Oval 53"/>
          <p:cNvSpPr/>
          <p:nvPr/>
        </p:nvSpPr>
        <p:spPr bwMode="auto">
          <a:xfrm>
            <a:off x="4638820" y="4738279"/>
            <a:ext cx="137160" cy="13716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55" name="Oval 54"/>
          <p:cNvSpPr/>
          <p:nvPr/>
        </p:nvSpPr>
        <p:spPr bwMode="auto">
          <a:xfrm>
            <a:off x="4093049" y="4750729"/>
            <a:ext cx="137160" cy="13716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56" name="Oval 55"/>
          <p:cNvSpPr/>
          <p:nvPr/>
        </p:nvSpPr>
        <p:spPr bwMode="auto">
          <a:xfrm>
            <a:off x="4100268" y="4133499"/>
            <a:ext cx="137160" cy="13716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57" name="Oval 56"/>
          <p:cNvSpPr/>
          <p:nvPr/>
        </p:nvSpPr>
        <p:spPr bwMode="auto">
          <a:xfrm>
            <a:off x="3543046" y="3824889"/>
            <a:ext cx="137160" cy="13716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58" name="Oval 57"/>
          <p:cNvSpPr/>
          <p:nvPr/>
        </p:nvSpPr>
        <p:spPr bwMode="auto">
          <a:xfrm>
            <a:off x="3543046" y="4133499"/>
            <a:ext cx="137160" cy="13716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59" name="Oval 58"/>
          <p:cNvSpPr/>
          <p:nvPr/>
        </p:nvSpPr>
        <p:spPr bwMode="auto">
          <a:xfrm>
            <a:off x="3830358" y="4452150"/>
            <a:ext cx="137160" cy="13716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60" name="Oval 59"/>
          <p:cNvSpPr/>
          <p:nvPr/>
        </p:nvSpPr>
        <p:spPr bwMode="auto">
          <a:xfrm>
            <a:off x="3279836" y="4752144"/>
            <a:ext cx="137160" cy="13716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3291586" y="3792772"/>
            <a:ext cx="674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/>
              <a:t>a</a:t>
            </a:r>
            <a:endParaRPr lang="en-US" sz="1600" dirty="0"/>
          </a:p>
        </p:txBody>
      </p:sp>
      <p:sp>
        <p:nvSpPr>
          <p:cNvPr id="63" name="TextBox 62"/>
          <p:cNvSpPr txBox="1"/>
          <p:nvPr/>
        </p:nvSpPr>
        <p:spPr>
          <a:xfrm>
            <a:off x="3292335" y="4091747"/>
            <a:ext cx="674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/>
              <a:t>b</a:t>
            </a:r>
            <a:endParaRPr lang="en-US" sz="1600" dirty="0"/>
          </a:p>
        </p:txBody>
      </p:sp>
      <p:sp>
        <p:nvSpPr>
          <p:cNvPr id="64" name="TextBox 63"/>
          <p:cNvSpPr txBox="1"/>
          <p:nvPr/>
        </p:nvSpPr>
        <p:spPr>
          <a:xfrm>
            <a:off x="3854175" y="3498681"/>
            <a:ext cx="674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c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4161629" y="3812982"/>
            <a:ext cx="674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d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3875130" y="4113596"/>
            <a:ext cx="674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e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4737481" y="3891981"/>
            <a:ext cx="674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f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3068700" y="4750729"/>
            <a:ext cx="674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g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3614471" y="4443498"/>
            <a:ext cx="674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h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4212315" y="4471060"/>
            <a:ext cx="674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/>
              <a:t>i</a:t>
            </a:r>
            <a:endParaRPr lang="en-US" sz="1600" dirty="0"/>
          </a:p>
        </p:txBody>
      </p:sp>
      <p:sp>
        <p:nvSpPr>
          <p:cNvPr id="75" name="TextBox 74"/>
          <p:cNvSpPr txBox="1"/>
          <p:nvPr/>
        </p:nvSpPr>
        <p:spPr>
          <a:xfrm>
            <a:off x="3908967" y="4755846"/>
            <a:ext cx="674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j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4695730" y="4471060"/>
            <a:ext cx="674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k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4471291" y="4806417"/>
            <a:ext cx="674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l</a:t>
            </a:r>
          </a:p>
        </p:txBody>
      </p:sp>
      <p:sp>
        <p:nvSpPr>
          <p:cNvPr id="80" name="Oval 79"/>
          <p:cNvSpPr/>
          <p:nvPr/>
        </p:nvSpPr>
        <p:spPr bwMode="auto">
          <a:xfrm>
            <a:off x="3856144" y="5499305"/>
            <a:ext cx="219456" cy="22098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pic>
        <p:nvPicPr>
          <p:cNvPr id="48" name="Content Placeholder 7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36595" y="3065329"/>
            <a:ext cx="2573966" cy="2422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" name="Oval 60"/>
          <p:cNvSpPr/>
          <p:nvPr/>
        </p:nvSpPr>
        <p:spPr bwMode="auto">
          <a:xfrm>
            <a:off x="6732592" y="3507668"/>
            <a:ext cx="137160" cy="13716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67" name="Oval 66"/>
          <p:cNvSpPr/>
          <p:nvPr/>
        </p:nvSpPr>
        <p:spPr bwMode="auto">
          <a:xfrm>
            <a:off x="7011228" y="3819529"/>
            <a:ext cx="137160" cy="13716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70" name="Oval 69"/>
          <p:cNvSpPr/>
          <p:nvPr/>
        </p:nvSpPr>
        <p:spPr bwMode="auto">
          <a:xfrm>
            <a:off x="7561912" y="3819529"/>
            <a:ext cx="137160" cy="13716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72" name="Oval 71"/>
          <p:cNvSpPr/>
          <p:nvPr/>
        </p:nvSpPr>
        <p:spPr bwMode="auto">
          <a:xfrm>
            <a:off x="7536835" y="4448206"/>
            <a:ext cx="137160" cy="13716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74" name="Oval 73"/>
          <p:cNvSpPr/>
          <p:nvPr/>
        </p:nvSpPr>
        <p:spPr bwMode="auto">
          <a:xfrm>
            <a:off x="7002646" y="4446790"/>
            <a:ext cx="137160" cy="13716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79" name="Oval 78"/>
          <p:cNvSpPr/>
          <p:nvPr/>
        </p:nvSpPr>
        <p:spPr bwMode="auto">
          <a:xfrm>
            <a:off x="7272612" y="4732919"/>
            <a:ext cx="137160" cy="13716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81" name="Oval 80"/>
          <p:cNvSpPr/>
          <p:nvPr/>
        </p:nvSpPr>
        <p:spPr bwMode="auto">
          <a:xfrm>
            <a:off x="6726841" y="4745369"/>
            <a:ext cx="137160" cy="13716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82" name="Oval 81"/>
          <p:cNvSpPr/>
          <p:nvPr/>
        </p:nvSpPr>
        <p:spPr bwMode="auto">
          <a:xfrm>
            <a:off x="6734060" y="4128139"/>
            <a:ext cx="137160" cy="13716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83" name="Oval 82"/>
          <p:cNvSpPr/>
          <p:nvPr/>
        </p:nvSpPr>
        <p:spPr bwMode="auto">
          <a:xfrm>
            <a:off x="6176838" y="3819529"/>
            <a:ext cx="137160" cy="13716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84" name="Oval 83"/>
          <p:cNvSpPr/>
          <p:nvPr/>
        </p:nvSpPr>
        <p:spPr bwMode="auto">
          <a:xfrm>
            <a:off x="6176838" y="4128139"/>
            <a:ext cx="137160" cy="13716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85" name="Oval 84"/>
          <p:cNvSpPr/>
          <p:nvPr/>
        </p:nvSpPr>
        <p:spPr bwMode="auto">
          <a:xfrm>
            <a:off x="6464150" y="4446790"/>
            <a:ext cx="137160" cy="13716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86" name="Oval 85"/>
          <p:cNvSpPr/>
          <p:nvPr/>
        </p:nvSpPr>
        <p:spPr bwMode="auto">
          <a:xfrm>
            <a:off x="5913628" y="4746784"/>
            <a:ext cx="137160" cy="13716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5925378" y="3787412"/>
            <a:ext cx="674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/>
              <a:t>a</a:t>
            </a:r>
            <a:endParaRPr lang="en-US" sz="1600" dirty="0"/>
          </a:p>
        </p:txBody>
      </p:sp>
      <p:sp>
        <p:nvSpPr>
          <p:cNvPr id="88" name="TextBox 87"/>
          <p:cNvSpPr txBox="1"/>
          <p:nvPr/>
        </p:nvSpPr>
        <p:spPr>
          <a:xfrm>
            <a:off x="5926127" y="4086387"/>
            <a:ext cx="674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/>
              <a:t>b</a:t>
            </a:r>
            <a:endParaRPr lang="en-US" sz="1600" dirty="0"/>
          </a:p>
        </p:txBody>
      </p:sp>
      <p:sp>
        <p:nvSpPr>
          <p:cNvPr id="89" name="TextBox 88"/>
          <p:cNvSpPr txBox="1"/>
          <p:nvPr/>
        </p:nvSpPr>
        <p:spPr>
          <a:xfrm>
            <a:off x="6487967" y="3493321"/>
            <a:ext cx="674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c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6795421" y="3807622"/>
            <a:ext cx="674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d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6508922" y="4108236"/>
            <a:ext cx="674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e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7371273" y="3886621"/>
            <a:ext cx="674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f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5702492" y="4745369"/>
            <a:ext cx="674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g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6248263" y="4438138"/>
            <a:ext cx="674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h</a:t>
            </a:r>
          </a:p>
        </p:txBody>
      </p:sp>
      <p:sp>
        <p:nvSpPr>
          <p:cNvPr id="95" name="TextBox 94"/>
          <p:cNvSpPr txBox="1"/>
          <p:nvPr/>
        </p:nvSpPr>
        <p:spPr>
          <a:xfrm>
            <a:off x="6846107" y="4465700"/>
            <a:ext cx="674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/>
              <a:t>i</a:t>
            </a:r>
            <a:endParaRPr lang="en-US" sz="1600" dirty="0"/>
          </a:p>
        </p:txBody>
      </p:sp>
      <p:sp>
        <p:nvSpPr>
          <p:cNvPr id="96" name="TextBox 95"/>
          <p:cNvSpPr txBox="1"/>
          <p:nvPr/>
        </p:nvSpPr>
        <p:spPr>
          <a:xfrm>
            <a:off x="6542759" y="4750486"/>
            <a:ext cx="674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j</a:t>
            </a:r>
          </a:p>
        </p:txBody>
      </p:sp>
      <p:sp>
        <p:nvSpPr>
          <p:cNvPr id="97" name="TextBox 96"/>
          <p:cNvSpPr txBox="1"/>
          <p:nvPr/>
        </p:nvSpPr>
        <p:spPr>
          <a:xfrm>
            <a:off x="7329522" y="4465700"/>
            <a:ext cx="674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k</a:t>
            </a:r>
          </a:p>
        </p:txBody>
      </p:sp>
      <p:sp>
        <p:nvSpPr>
          <p:cNvPr id="98" name="TextBox 97"/>
          <p:cNvSpPr txBox="1"/>
          <p:nvPr/>
        </p:nvSpPr>
        <p:spPr>
          <a:xfrm>
            <a:off x="7105083" y="4801057"/>
            <a:ext cx="674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l</a:t>
            </a:r>
          </a:p>
        </p:txBody>
      </p:sp>
      <p:sp>
        <p:nvSpPr>
          <p:cNvPr id="99" name="Rectangle 98"/>
          <p:cNvSpPr/>
          <p:nvPr/>
        </p:nvSpPr>
        <p:spPr bwMode="auto">
          <a:xfrm>
            <a:off x="7553471" y="3493527"/>
            <a:ext cx="137160" cy="137160"/>
          </a:xfrm>
          <a:prstGeom prst="rect">
            <a:avLst/>
          </a:prstGeom>
          <a:solidFill>
            <a:schemeClr val="tx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7284866" y="3493321"/>
            <a:ext cx="674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B</a:t>
            </a:r>
          </a:p>
        </p:txBody>
      </p:sp>
      <p:sp>
        <p:nvSpPr>
          <p:cNvPr id="101" name="Rectangle 100"/>
          <p:cNvSpPr/>
          <p:nvPr/>
        </p:nvSpPr>
        <p:spPr bwMode="auto">
          <a:xfrm>
            <a:off x="6460295" y="3816135"/>
            <a:ext cx="137160" cy="137160"/>
          </a:xfrm>
          <a:prstGeom prst="rect">
            <a:avLst/>
          </a:prstGeom>
          <a:solidFill>
            <a:schemeClr val="tx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6244737" y="3860541"/>
            <a:ext cx="674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A</a:t>
            </a:r>
          </a:p>
        </p:txBody>
      </p:sp>
      <p:sp>
        <p:nvSpPr>
          <p:cNvPr id="103" name="Rectangle 102"/>
          <p:cNvSpPr/>
          <p:nvPr/>
        </p:nvSpPr>
        <p:spPr bwMode="auto">
          <a:xfrm>
            <a:off x="1983884" y="4107436"/>
            <a:ext cx="137160" cy="137160"/>
          </a:xfrm>
          <a:prstGeom prst="rect">
            <a:avLst/>
          </a:prstGeom>
          <a:solidFill>
            <a:schemeClr val="tx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7070145" y="4185381"/>
            <a:ext cx="674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C</a:t>
            </a:r>
          </a:p>
        </p:txBody>
      </p:sp>
      <p:sp>
        <p:nvSpPr>
          <p:cNvPr id="105" name="Rectangle 104"/>
          <p:cNvSpPr/>
          <p:nvPr/>
        </p:nvSpPr>
        <p:spPr bwMode="auto">
          <a:xfrm>
            <a:off x="7302662" y="4125155"/>
            <a:ext cx="137160" cy="137160"/>
          </a:xfrm>
          <a:prstGeom prst="rect">
            <a:avLst/>
          </a:prstGeom>
          <a:solidFill>
            <a:schemeClr val="tx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6165217" y="4801057"/>
            <a:ext cx="674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D</a:t>
            </a:r>
          </a:p>
        </p:txBody>
      </p:sp>
      <p:sp>
        <p:nvSpPr>
          <p:cNvPr id="107" name="Rectangle 106"/>
          <p:cNvSpPr/>
          <p:nvPr/>
        </p:nvSpPr>
        <p:spPr bwMode="auto">
          <a:xfrm>
            <a:off x="6454817" y="4761031"/>
            <a:ext cx="137160" cy="137160"/>
          </a:xfrm>
          <a:prstGeom prst="rect">
            <a:avLst/>
          </a:prstGeom>
          <a:solidFill>
            <a:schemeClr val="tx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82042" y="2762147"/>
            <a:ext cx="8915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Overlay </a:t>
            </a:r>
          </a:p>
        </p:txBody>
      </p:sp>
      <p:cxnSp>
        <p:nvCxnSpPr>
          <p:cNvPr id="12" name="Straight Connector 11"/>
          <p:cNvCxnSpPr/>
          <p:nvPr/>
        </p:nvCxnSpPr>
        <p:spPr bwMode="auto">
          <a:xfrm flipH="1">
            <a:off x="6240844" y="3869847"/>
            <a:ext cx="282553" cy="851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8" name="Straight Connector 107"/>
          <p:cNvCxnSpPr/>
          <p:nvPr/>
        </p:nvCxnSpPr>
        <p:spPr bwMode="auto">
          <a:xfrm>
            <a:off x="7622051" y="3537858"/>
            <a:ext cx="8441" cy="362155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9" name="Straight Connector 108"/>
          <p:cNvCxnSpPr/>
          <p:nvPr/>
        </p:nvCxnSpPr>
        <p:spPr bwMode="auto">
          <a:xfrm flipV="1">
            <a:off x="6508808" y="4503363"/>
            <a:ext cx="3893" cy="319616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0" name="Straight Connector 109"/>
          <p:cNvCxnSpPr/>
          <p:nvPr/>
        </p:nvCxnSpPr>
        <p:spPr bwMode="auto">
          <a:xfrm flipH="1">
            <a:off x="6501386" y="4807763"/>
            <a:ext cx="282553" cy="851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11" name="TextBox 110"/>
          <p:cNvSpPr txBox="1"/>
          <p:nvPr/>
        </p:nvSpPr>
        <p:spPr>
          <a:xfrm>
            <a:off x="812071" y="2757506"/>
            <a:ext cx="16562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Fire station map</a:t>
            </a:r>
          </a:p>
        </p:txBody>
      </p:sp>
      <p:sp>
        <p:nvSpPr>
          <p:cNvPr id="112" name="TextBox 111"/>
          <p:cNvSpPr txBox="1"/>
          <p:nvPr/>
        </p:nvSpPr>
        <p:spPr>
          <a:xfrm>
            <a:off x="3780487" y="2773413"/>
            <a:ext cx="12330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House map</a:t>
            </a:r>
          </a:p>
        </p:txBody>
      </p:sp>
      <p:graphicFrame>
        <p:nvGraphicFramePr>
          <p:cNvPr id="78" name="Table 77"/>
          <p:cNvGraphicFramePr>
            <a:graphicFrameLocks noGrp="1"/>
          </p:cNvGraphicFramePr>
          <p:nvPr>
            <p:extLst/>
          </p:nvPr>
        </p:nvGraphicFramePr>
        <p:xfrm>
          <a:off x="7459071" y="1599674"/>
          <a:ext cx="1426866" cy="173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03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64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9632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Fire-station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House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954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6954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f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6954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h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6954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dirty="0">
                          <a:solidFill>
                            <a:schemeClr val="tx1"/>
                          </a:solidFill>
                        </a:rPr>
                        <a:t>j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90711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61" grpId="0" animBg="1"/>
      <p:bldP spid="67" grpId="0" animBg="1"/>
      <p:bldP spid="70" grpId="0" animBg="1"/>
      <p:bldP spid="72" grpId="0" animBg="1"/>
      <p:bldP spid="74" grpId="0" animBg="1"/>
      <p:bldP spid="79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/>
      <p:bldP spid="88" grpId="0"/>
      <p:bldP spid="89" grpId="0"/>
      <p:bldP spid="90" grpId="0"/>
      <p:bldP spid="91" grpId="0"/>
      <p:bldP spid="92" grpId="0"/>
      <p:bldP spid="93" grpId="0"/>
      <p:bldP spid="94" grpId="0"/>
      <p:bldP spid="95" grpId="0"/>
      <p:bldP spid="96" grpId="0"/>
      <p:bldP spid="97" grpId="0"/>
      <p:bldP spid="98" grpId="0"/>
      <p:bldP spid="99" grpId="0" animBg="1"/>
      <p:bldP spid="100" grpId="0"/>
      <p:bldP spid="101" grpId="0" animBg="1"/>
      <p:bldP spid="102" grpId="0"/>
      <p:bldP spid="104" grpId="0"/>
      <p:bldP spid="105" grpId="0" animBg="1"/>
      <p:bldP spid="106" grpId="0"/>
      <p:bldP spid="107" grpId="0" animBg="1"/>
      <p:bldP spid="5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76" y="332417"/>
            <a:ext cx="8610600" cy="713365"/>
          </a:xfrm>
        </p:spPr>
        <p:txBody>
          <a:bodyPr/>
          <a:lstStyle/>
          <a:p>
            <a:r>
              <a:rPr lang="en-US" sz="2800" dirty="0">
                <a:latin typeface="Microsoft Sans Serif"/>
                <a:cs typeface="Microsoft Sans Serif"/>
              </a:rPr>
              <a:t>Storage Structure</a:t>
            </a:r>
          </a:p>
        </p:txBody>
      </p:sp>
      <p:pic>
        <p:nvPicPr>
          <p:cNvPr id="8" name="Content Placeholder 7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123" y="2866740"/>
            <a:ext cx="3297190" cy="2867322"/>
          </a:xfrm>
        </p:spPr>
      </p:pic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sp>
        <p:nvSpPr>
          <p:cNvPr id="36" name="Rectangle 35"/>
          <p:cNvSpPr/>
          <p:nvPr/>
        </p:nvSpPr>
        <p:spPr bwMode="auto">
          <a:xfrm>
            <a:off x="1467062" y="3785456"/>
            <a:ext cx="137160" cy="137160"/>
          </a:xfrm>
          <a:prstGeom prst="rect">
            <a:avLst/>
          </a:prstGeom>
          <a:solidFill>
            <a:srgbClr val="0432FF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rgbClr val="0432FF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40" name="Rectangle 39"/>
          <p:cNvSpPr/>
          <p:nvPr/>
        </p:nvSpPr>
        <p:spPr bwMode="auto">
          <a:xfrm>
            <a:off x="1469417" y="4875687"/>
            <a:ext cx="137160" cy="137160"/>
          </a:xfrm>
          <a:prstGeom prst="rect">
            <a:avLst/>
          </a:prstGeom>
          <a:solidFill>
            <a:srgbClr val="0432FF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41" name="Rectangle 40"/>
          <p:cNvSpPr/>
          <p:nvPr/>
        </p:nvSpPr>
        <p:spPr bwMode="auto">
          <a:xfrm>
            <a:off x="2526242" y="4135976"/>
            <a:ext cx="137160" cy="137160"/>
          </a:xfrm>
          <a:prstGeom prst="rect">
            <a:avLst/>
          </a:prstGeom>
          <a:solidFill>
            <a:srgbClr val="FF0000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42" name="Rectangle 41"/>
          <p:cNvSpPr/>
          <p:nvPr/>
        </p:nvSpPr>
        <p:spPr bwMode="auto">
          <a:xfrm>
            <a:off x="2854865" y="3394631"/>
            <a:ext cx="137160" cy="137160"/>
          </a:xfrm>
          <a:prstGeom prst="rect">
            <a:avLst/>
          </a:prstGeom>
          <a:solidFill>
            <a:srgbClr val="FF0000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94647" y="3864455"/>
            <a:ext cx="674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432FF"/>
                </a:solidFill>
              </a:rPr>
              <a:t>A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2599671" y="3435326"/>
            <a:ext cx="674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2293832" y="4255983"/>
            <a:ext cx="674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C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1208368" y="4983523"/>
            <a:ext cx="674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432FF"/>
                </a:solidFill>
              </a:rPr>
              <a:t>D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516316" y="2637828"/>
            <a:ext cx="2854764" cy="296777"/>
            <a:chOff x="704360" y="5293733"/>
            <a:chExt cx="2854764" cy="296777"/>
          </a:xfrm>
        </p:grpSpPr>
        <p:sp>
          <p:nvSpPr>
            <p:cNvPr id="91" name="Rectangle 90"/>
            <p:cNvSpPr/>
            <p:nvPr/>
          </p:nvSpPr>
          <p:spPr bwMode="auto">
            <a:xfrm>
              <a:off x="704360" y="5332546"/>
              <a:ext cx="161901" cy="147383"/>
            </a:xfrm>
            <a:prstGeom prst="rect">
              <a:avLst/>
            </a:prstGeom>
            <a:solidFill>
              <a:srgbClr val="0432FF"/>
            </a:solidFill>
            <a:ln w="25400" cap="flat" cmpd="sng" algn="ctr">
              <a:solidFill>
                <a:srgbClr val="0432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92" name="Rectangle 91"/>
            <p:cNvSpPr/>
            <p:nvPr/>
          </p:nvSpPr>
          <p:spPr bwMode="auto">
            <a:xfrm>
              <a:off x="2319786" y="5342832"/>
              <a:ext cx="161901" cy="147383"/>
            </a:xfrm>
            <a:prstGeom prst="rect">
              <a:avLst/>
            </a:prstGeom>
            <a:solidFill>
              <a:srgbClr val="FF0000"/>
            </a:solidFill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906235" y="5293733"/>
              <a:ext cx="103746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0432FF"/>
                  </a:solidFill>
                </a:rPr>
                <a:t>Data block 0</a:t>
              </a:r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2521661" y="5313511"/>
              <a:ext cx="103746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FF0000"/>
                  </a:solidFill>
                </a:rPr>
                <a:t>Data block 1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4024741" y="2874432"/>
            <a:ext cx="3297190" cy="2867322"/>
            <a:chOff x="4024741" y="2845347"/>
            <a:chExt cx="3297190" cy="2867322"/>
          </a:xfrm>
        </p:grpSpPr>
        <p:pic>
          <p:nvPicPr>
            <p:cNvPr id="49" name="Content Placeholder 7"/>
            <p:cNvPicPr>
              <a:picLocks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024741" y="2845347"/>
              <a:ext cx="3297190" cy="28673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Oval 9"/>
            <p:cNvSpPr/>
            <p:nvPr/>
          </p:nvSpPr>
          <p:spPr bwMode="auto">
            <a:xfrm>
              <a:off x="5556408" y="3390683"/>
              <a:ext cx="137160" cy="137160"/>
            </a:xfrm>
            <a:prstGeom prst="ellipse">
              <a:avLst/>
            </a:prstGeom>
            <a:solidFill>
              <a:srgbClr val="00FA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50" name="Oval 49"/>
            <p:cNvSpPr/>
            <p:nvPr/>
          </p:nvSpPr>
          <p:spPr bwMode="auto">
            <a:xfrm>
              <a:off x="5572051" y="4115623"/>
              <a:ext cx="137160" cy="137160"/>
            </a:xfrm>
            <a:prstGeom prst="ellipse">
              <a:avLst/>
            </a:prstGeom>
            <a:solidFill>
              <a:srgbClr val="00FA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51" name="Oval 50"/>
            <p:cNvSpPr/>
            <p:nvPr/>
          </p:nvSpPr>
          <p:spPr bwMode="auto">
            <a:xfrm>
              <a:off x="6588918" y="3748823"/>
              <a:ext cx="137160" cy="137160"/>
            </a:xfrm>
            <a:prstGeom prst="ellipse">
              <a:avLst/>
            </a:prstGeom>
            <a:solidFill>
              <a:srgbClr val="FF40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52" name="Oval 51"/>
            <p:cNvSpPr/>
            <p:nvPr/>
          </p:nvSpPr>
          <p:spPr bwMode="auto">
            <a:xfrm>
              <a:off x="6588918" y="4491773"/>
              <a:ext cx="137160" cy="137160"/>
            </a:xfrm>
            <a:prstGeom prst="ellipse">
              <a:avLst/>
            </a:prstGeom>
            <a:solidFill>
              <a:srgbClr val="FF93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53" name="Oval 52"/>
            <p:cNvSpPr/>
            <p:nvPr/>
          </p:nvSpPr>
          <p:spPr bwMode="auto">
            <a:xfrm>
              <a:off x="5891688" y="4491773"/>
              <a:ext cx="137160" cy="137160"/>
            </a:xfrm>
            <a:prstGeom prst="ellipse">
              <a:avLst/>
            </a:prstGeom>
            <a:solidFill>
              <a:srgbClr val="7A001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54" name="Oval 53"/>
            <p:cNvSpPr/>
            <p:nvPr/>
          </p:nvSpPr>
          <p:spPr bwMode="auto">
            <a:xfrm>
              <a:off x="6246018" y="4857533"/>
              <a:ext cx="137160" cy="137160"/>
            </a:xfrm>
            <a:prstGeom prst="ellipse">
              <a:avLst/>
            </a:prstGeom>
            <a:solidFill>
              <a:srgbClr val="FF93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55" name="Oval 54"/>
            <p:cNvSpPr/>
            <p:nvPr/>
          </p:nvSpPr>
          <p:spPr bwMode="auto">
            <a:xfrm>
              <a:off x="5548788" y="4857533"/>
              <a:ext cx="137160" cy="137160"/>
            </a:xfrm>
            <a:prstGeom prst="ellipse">
              <a:avLst/>
            </a:prstGeom>
            <a:solidFill>
              <a:srgbClr val="7A001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56" name="Oval 55"/>
            <p:cNvSpPr/>
            <p:nvPr/>
          </p:nvSpPr>
          <p:spPr bwMode="auto">
            <a:xfrm>
              <a:off x="5930342" y="3760887"/>
              <a:ext cx="137160" cy="137160"/>
            </a:xfrm>
            <a:prstGeom prst="ellipse">
              <a:avLst/>
            </a:prstGeom>
            <a:solidFill>
              <a:srgbClr val="FF40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57" name="Oval 56"/>
            <p:cNvSpPr/>
            <p:nvPr/>
          </p:nvSpPr>
          <p:spPr bwMode="auto">
            <a:xfrm>
              <a:off x="4851558" y="3748823"/>
              <a:ext cx="137160" cy="137160"/>
            </a:xfrm>
            <a:prstGeom prst="ellipse">
              <a:avLst/>
            </a:prstGeom>
            <a:solidFill>
              <a:srgbClr val="7030A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58" name="Oval 57"/>
            <p:cNvSpPr/>
            <p:nvPr/>
          </p:nvSpPr>
          <p:spPr bwMode="auto">
            <a:xfrm>
              <a:off x="4851558" y="4126013"/>
              <a:ext cx="137160" cy="137160"/>
            </a:xfrm>
            <a:prstGeom prst="ellipse">
              <a:avLst/>
            </a:prstGeom>
            <a:solidFill>
              <a:srgbClr val="7030A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59" name="Oval 58"/>
            <p:cNvSpPr/>
            <p:nvPr/>
          </p:nvSpPr>
          <p:spPr bwMode="auto">
            <a:xfrm>
              <a:off x="5194458" y="4480343"/>
              <a:ext cx="137160" cy="137160"/>
            </a:xfrm>
            <a:prstGeom prst="ellipse">
              <a:avLst/>
            </a:prstGeom>
            <a:solidFill>
              <a:srgbClr val="00FD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60" name="Oval 59"/>
            <p:cNvSpPr/>
            <p:nvPr/>
          </p:nvSpPr>
          <p:spPr bwMode="auto">
            <a:xfrm>
              <a:off x="4497228" y="4857533"/>
              <a:ext cx="137160" cy="137160"/>
            </a:xfrm>
            <a:prstGeom prst="ellipse">
              <a:avLst/>
            </a:prstGeom>
            <a:solidFill>
              <a:srgbClr val="00FD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4588224" y="3681856"/>
              <a:ext cx="67437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rgbClr val="7030A0"/>
                  </a:solidFill>
                </a:rPr>
                <a:t>a</a:t>
              </a: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4603258" y="4070659"/>
              <a:ext cx="67437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rgbClr val="7030A0"/>
                  </a:solidFill>
                </a:rPr>
                <a:t>b</a:t>
              </a: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5317101" y="3367787"/>
              <a:ext cx="67437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rgbClr val="00FA00"/>
                  </a:solidFill>
                </a:rPr>
                <a:t>c</a:t>
              </a: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5701295" y="3942162"/>
              <a:ext cx="67437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rgbClr val="FF40FF"/>
                  </a:solidFill>
                </a:rPr>
                <a:t>d</a:t>
              </a: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5325783" y="4116811"/>
              <a:ext cx="67437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rgbClr val="00FA00"/>
                  </a:solidFill>
                </a:rPr>
                <a:t>e</a:t>
              </a: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6418987" y="3835756"/>
              <a:ext cx="67437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rgbClr val="FF40FF"/>
                  </a:solidFill>
                </a:rPr>
                <a:t>f</a:t>
              </a: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4314348" y="4875920"/>
              <a:ext cx="67437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rgbClr val="00FDFF"/>
                  </a:solidFill>
                </a:rPr>
                <a:t>g</a:t>
              </a: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5027819" y="4563865"/>
              <a:ext cx="67437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rgbClr val="00FDFF"/>
                  </a:solidFill>
                </a:rPr>
                <a:t>h</a:t>
              </a: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5731282" y="4544556"/>
              <a:ext cx="67437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err="1">
                  <a:solidFill>
                    <a:srgbClr val="7A0019"/>
                  </a:solidFill>
                </a:rPr>
                <a:t>i</a:t>
              </a:r>
              <a:endParaRPr lang="en-US" sz="1600" dirty="0">
                <a:solidFill>
                  <a:srgbClr val="7A0019"/>
                </a:solidFill>
              </a:endParaRP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5400707" y="4936045"/>
              <a:ext cx="67437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rgbClr val="7A0019"/>
                  </a:solidFill>
                </a:rPr>
                <a:t>j</a:t>
              </a: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6418987" y="4560353"/>
              <a:ext cx="67437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rgbClr val="FF9300"/>
                  </a:solidFill>
                </a:rPr>
                <a:t>k</a:t>
              </a: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6149881" y="4949935"/>
              <a:ext cx="67437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rgbClr val="FF9300"/>
                  </a:solidFill>
                </a:rPr>
                <a:t>l</a:t>
              </a:r>
            </a:p>
          </p:txBody>
        </p:sp>
      </p:grpSp>
      <p:sp>
        <p:nvSpPr>
          <p:cNvPr id="101" name="TextBox 100"/>
          <p:cNvSpPr txBox="1"/>
          <p:nvPr/>
        </p:nvSpPr>
        <p:spPr>
          <a:xfrm>
            <a:off x="4116723" y="2382821"/>
            <a:ext cx="103746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7030A0"/>
                </a:solidFill>
              </a:rPr>
              <a:t>Data block 2</a:t>
            </a:r>
          </a:p>
        </p:txBody>
      </p:sp>
      <p:sp>
        <p:nvSpPr>
          <p:cNvPr id="103" name="TextBox 102"/>
          <p:cNvSpPr txBox="1"/>
          <p:nvPr/>
        </p:nvSpPr>
        <p:spPr>
          <a:xfrm>
            <a:off x="6392397" y="2377421"/>
            <a:ext cx="103746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FF40FF"/>
                </a:solidFill>
              </a:rPr>
              <a:t>Data block 4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3957275" y="2390812"/>
            <a:ext cx="3472585" cy="547451"/>
            <a:chOff x="3957275" y="2390812"/>
            <a:chExt cx="3472585" cy="547451"/>
          </a:xfrm>
        </p:grpSpPr>
        <p:sp>
          <p:nvSpPr>
            <p:cNvPr id="93" name="Oval 92"/>
            <p:cNvSpPr/>
            <p:nvPr/>
          </p:nvSpPr>
          <p:spPr bwMode="auto">
            <a:xfrm>
              <a:off x="6270303" y="2720779"/>
              <a:ext cx="199104" cy="161796"/>
            </a:xfrm>
            <a:prstGeom prst="ellipse">
              <a:avLst/>
            </a:prstGeom>
            <a:solidFill>
              <a:srgbClr val="FF9300"/>
            </a:solidFill>
            <a:ln w="25400" cap="flat" cmpd="sng" algn="ctr">
              <a:solidFill>
                <a:srgbClr val="FF93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94" name="Oval 93"/>
            <p:cNvSpPr/>
            <p:nvPr/>
          </p:nvSpPr>
          <p:spPr bwMode="auto">
            <a:xfrm>
              <a:off x="5116885" y="2711546"/>
              <a:ext cx="199104" cy="161796"/>
            </a:xfrm>
            <a:prstGeom prst="ellipse">
              <a:avLst/>
            </a:prstGeom>
            <a:solidFill>
              <a:srgbClr val="7A0019"/>
            </a:solidFill>
            <a:ln w="25400" cap="flat" cmpd="sng" algn="ctr">
              <a:solidFill>
                <a:srgbClr val="7A001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95" name="Oval 94"/>
            <p:cNvSpPr/>
            <p:nvPr/>
          </p:nvSpPr>
          <p:spPr bwMode="auto">
            <a:xfrm>
              <a:off x="3957275" y="2694964"/>
              <a:ext cx="199104" cy="161796"/>
            </a:xfrm>
            <a:prstGeom prst="ellipse">
              <a:avLst/>
            </a:prstGeom>
            <a:solidFill>
              <a:srgbClr val="00FDFF"/>
            </a:solidFill>
            <a:ln w="25400" cap="flat" cmpd="sng" algn="ctr">
              <a:solidFill>
                <a:srgbClr val="00FD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96" name="Oval 95"/>
            <p:cNvSpPr/>
            <p:nvPr/>
          </p:nvSpPr>
          <p:spPr bwMode="auto">
            <a:xfrm>
              <a:off x="6270303" y="2443427"/>
              <a:ext cx="199104" cy="161796"/>
            </a:xfrm>
            <a:prstGeom prst="ellipse">
              <a:avLst/>
            </a:prstGeom>
            <a:solidFill>
              <a:srgbClr val="FF40FF"/>
            </a:solidFill>
            <a:ln w="25400" cap="flat" cmpd="sng" algn="ctr">
              <a:solidFill>
                <a:srgbClr val="FF4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97" name="Oval 96"/>
            <p:cNvSpPr/>
            <p:nvPr/>
          </p:nvSpPr>
          <p:spPr bwMode="auto">
            <a:xfrm>
              <a:off x="5113934" y="2440116"/>
              <a:ext cx="199104" cy="161796"/>
            </a:xfrm>
            <a:prstGeom prst="ellipse">
              <a:avLst/>
            </a:prstGeom>
            <a:solidFill>
              <a:srgbClr val="00FA00"/>
            </a:solidFill>
            <a:ln w="25400" cap="flat" cmpd="sng" algn="ctr">
              <a:solidFill>
                <a:srgbClr val="00FA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98" name="Oval 97"/>
            <p:cNvSpPr/>
            <p:nvPr/>
          </p:nvSpPr>
          <p:spPr bwMode="auto">
            <a:xfrm>
              <a:off x="3957275" y="2475161"/>
              <a:ext cx="199104" cy="161796"/>
            </a:xfrm>
            <a:prstGeom prst="ellipse">
              <a:avLst/>
            </a:prstGeom>
            <a:solidFill>
              <a:srgbClr val="7030A0"/>
            </a:solidFill>
            <a:ln w="25400" cap="flat" cmpd="sng" algn="ctr">
              <a:solidFill>
                <a:srgbClr val="7030A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5271750" y="2390812"/>
              <a:ext cx="103746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00FA00"/>
                  </a:solidFill>
                </a:rPr>
                <a:t>Data block 3</a:t>
              </a:r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4136348" y="2654420"/>
              <a:ext cx="103746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00FDFF"/>
                  </a:solidFill>
                </a:rPr>
                <a:t>Data block 5</a:t>
              </a:r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5284449" y="2661264"/>
              <a:ext cx="103746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7A0019"/>
                  </a:solidFill>
                </a:rPr>
                <a:t>Data block 6</a:t>
              </a:r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6392397" y="2649972"/>
              <a:ext cx="103746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FF9300"/>
                  </a:solidFill>
                </a:rPr>
                <a:t>Data block 7</a:t>
              </a:r>
            </a:p>
          </p:txBody>
        </p:sp>
      </p:grpSp>
      <p:sp>
        <p:nvSpPr>
          <p:cNvPr id="5" name="Rectangle 4"/>
          <p:cNvSpPr/>
          <p:nvPr/>
        </p:nvSpPr>
        <p:spPr>
          <a:xfrm>
            <a:off x="646781" y="1559950"/>
            <a:ext cx="2471914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2 blocks for fire stations </a:t>
            </a:r>
          </a:p>
          <a:p>
            <a:r>
              <a:rPr lang="en-US" sz="1600" dirty="0"/>
              <a:t>6 blocks for houses 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4181024" y="1643941"/>
            <a:ext cx="1607567" cy="222403"/>
            <a:chOff x="4181024" y="1566381"/>
            <a:chExt cx="1607567" cy="222403"/>
          </a:xfrm>
        </p:grpSpPr>
        <p:sp>
          <p:nvSpPr>
            <p:cNvPr id="70" name="Rectangle 69"/>
            <p:cNvSpPr/>
            <p:nvPr/>
          </p:nvSpPr>
          <p:spPr bwMode="auto">
            <a:xfrm>
              <a:off x="4181024" y="1578918"/>
              <a:ext cx="190046" cy="209866"/>
            </a:xfrm>
            <a:prstGeom prst="rect">
              <a:avLst/>
            </a:prstGeom>
            <a:solidFill>
              <a:srgbClr val="0432FF"/>
            </a:solidFill>
            <a:ln w="25400" cap="flat" cmpd="sng" algn="ctr">
              <a:solidFill>
                <a:srgbClr val="0432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72" name="Rectangle 71"/>
            <p:cNvSpPr/>
            <p:nvPr/>
          </p:nvSpPr>
          <p:spPr bwMode="auto">
            <a:xfrm>
              <a:off x="5598545" y="1566381"/>
              <a:ext cx="190046" cy="209866"/>
            </a:xfrm>
            <a:prstGeom prst="rect">
              <a:avLst/>
            </a:prstGeom>
            <a:solidFill>
              <a:srgbClr val="FF0000"/>
            </a:solidFill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3609198" y="1964474"/>
            <a:ext cx="2678132" cy="248583"/>
            <a:chOff x="3647974" y="1983864"/>
            <a:chExt cx="2678132" cy="248583"/>
          </a:xfrm>
        </p:grpSpPr>
        <p:sp>
          <p:nvSpPr>
            <p:cNvPr id="74" name="Oval 73"/>
            <p:cNvSpPr/>
            <p:nvPr/>
          </p:nvSpPr>
          <p:spPr bwMode="auto">
            <a:xfrm>
              <a:off x="6092390" y="1983864"/>
              <a:ext cx="233716" cy="230390"/>
            </a:xfrm>
            <a:prstGeom prst="ellipse">
              <a:avLst/>
            </a:prstGeom>
            <a:solidFill>
              <a:srgbClr val="FF9300"/>
            </a:solidFill>
            <a:ln w="25400" cap="flat" cmpd="sng" algn="ctr">
              <a:solidFill>
                <a:srgbClr val="FF93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78" name="Oval 77"/>
            <p:cNvSpPr/>
            <p:nvPr/>
          </p:nvSpPr>
          <p:spPr bwMode="auto">
            <a:xfrm>
              <a:off x="5638478" y="1997763"/>
              <a:ext cx="233716" cy="230390"/>
            </a:xfrm>
            <a:prstGeom prst="ellipse">
              <a:avLst/>
            </a:prstGeom>
            <a:solidFill>
              <a:srgbClr val="7A0019"/>
            </a:solidFill>
            <a:ln w="25400" cap="flat" cmpd="sng" algn="ctr">
              <a:solidFill>
                <a:srgbClr val="7A001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79" name="Oval 78"/>
            <p:cNvSpPr/>
            <p:nvPr/>
          </p:nvSpPr>
          <p:spPr bwMode="auto">
            <a:xfrm>
              <a:off x="5165992" y="1997763"/>
              <a:ext cx="233716" cy="230390"/>
            </a:xfrm>
            <a:prstGeom prst="ellipse">
              <a:avLst/>
            </a:prstGeom>
            <a:solidFill>
              <a:srgbClr val="00FDFF"/>
            </a:solidFill>
            <a:ln w="25400" cap="flat" cmpd="sng" algn="ctr">
              <a:solidFill>
                <a:srgbClr val="00FD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80" name="Oval 79"/>
            <p:cNvSpPr/>
            <p:nvPr/>
          </p:nvSpPr>
          <p:spPr bwMode="auto">
            <a:xfrm>
              <a:off x="4674722" y="1988839"/>
              <a:ext cx="233716" cy="230390"/>
            </a:xfrm>
            <a:prstGeom prst="ellipse">
              <a:avLst/>
            </a:prstGeom>
            <a:solidFill>
              <a:srgbClr val="FF40FF"/>
            </a:solidFill>
            <a:ln w="25400" cap="flat" cmpd="sng" algn="ctr">
              <a:solidFill>
                <a:srgbClr val="FF4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81" name="Oval 80"/>
            <p:cNvSpPr/>
            <p:nvPr/>
          </p:nvSpPr>
          <p:spPr bwMode="auto">
            <a:xfrm>
              <a:off x="4181024" y="2002057"/>
              <a:ext cx="233716" cy="230390"/>
            </a:xfrm>
            <a:prstGeom prst="ellipse">
              <a:avLst/>
            </a:prstGeom>
            <a:solidFill>
              <a:srgbClr val="00FA00"/>
            </a:solidFill>
            <a:ln w="25400" cap="flat" cmpd="sng" algn="ctr">
              <a:solidFill>
                <a:srgbClr val="00FA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82" name="Oval 81"/>
            <p:cNvSpPr/>
            <p:nvPr/>
          </p:nvSpPr>
          <p:spPr bwMode="auto">
            <a:xfrm>
              <a:off x="3647974" y="1994169"/>
              <a:ext cx="233716" cy="230390"/>
            </a:xfrm>
            <a:prstGeom prst="ellipse">
              <a:avLst/>
            </a:prstGeom>
            <a:solidFill>
              <a:srgbClr val="7030A0"/>
            </a:solidFill>
            <a:ln w="25400" cap="flat" cmpd="sng" algn="ctr">
              <a:solidFill>
                <a:srgbClr val="7030A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7347432" y="4485124"/>
            <a:ext cx="1507200" cy="781125"/>
            <a:chOff x="7494728" y="3273457"/>
            <a:chExt cx="1507200" cy="781125"/>
          </a:xfrm>
        </p:grpSpPr>
        <p:sp>
          <p:nvSpPr>
            <p:cNvPr id="109" name="Oval 108"/>
            <p:cNvSpPr/>
            <p:nvPr/>
          </p:nvSpPr>
          <p:spPr bwMode="auto">
            <a:xfrm>
              <a:off x="7494728" y="3833602"/>
              <a:ext cx="219456" cy="22098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7699969" y="3273457"/>
              <a:ext cx="130195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Fire stations</a:t>
              </a:r>
            </a:p>
          </p:txBody>
        </p:sp>
        <p:sp>
          <p:nvSpPr>
            <p:cNvPr id="120" name="TextBox 119"/>
            <p:cNvSpPr txBox="1"/>
            <p:nvPr/>
          </p:nvSpPr>
          <p:spPr>
            <a:xfrm>
              <a:off x="7756409" y="3646717"/>
              <a:ext cx="87876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Houses</a:t>
              </a:r>
            </a:p>
          </p:txBody>
        </p:sp>
        <p:sp>
          <p:nvSpPr>
            <p:cNvPr id="119" name="Rectangle 118"/>
            <p:cNvSpPr/>
            <p:nvPr/>
          </p:nvSpPr>
          <p:spPr bwMode="auto">
            <a:xfrm>
              <a:off x="7541759" y="3400000"/>
              <a:ext cx="137160" cy="137160"/>
            </a:xfrm>
            <a:prstGeom prst="rect">
              <a:avLst/>
            </a:prstGeom>
            <a:solidFill>
              <a:schemeClr val="tx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12722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latin typeface="Microsoft Sans Serif"/>
                <a:cs typeface="Microsoft Sans Serif"/>
              </a:rPr>
              <a:t>Strategy 1: Nested Loop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" y="1515127"/>
            <a:ext cx="8747760" cy="3886200"/>
          </a:xfrm>
        </p:spPr>
        <p:txBody>
          <a:bodyPr/>
          <a:lstStyle/>
          <a:p>
            <a:pPr>
              <a:buFont typeface="Arial"/>
              <a:buChar char="•"/>
            </a:pPr>
            <a:r>
              <a:rPr lang="en-US" sz="1800" dirty="0">
                <a:latin typeface="Microsoft Sans Serif"/>
                <a:cs typeface="Microsoft Sans Serif"/>
              </a:rPr>
              <a:t>List of strategies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600" dirty="0">
                <a:latin typeface="Microsoft Sans Serif"/>
                <a:cs typeface="Microsoft Sans Serif"/>
              </a:rPr>
              <a:t>Nested loop: </a:t>
            </a:r>
          </a:p>
          <a:p>
            <a:pPr lvl="2"/>
            <a:r>
              <a:rPr lang="en-US" sz="1600" dirty="0">
                <a:latin typeface="Microsoft Sans Serif"/>
                <a:cs typeface="Microsoft Sans Serif"/>
              </a:rPr>
              <a:t>Test all possible pairs for spatial predicate</a:t>
            </a:r>
          </a:p>
          <a:p>
            <a:pPr lvl="2"/>
            <a:r>
              <a:rPr lang="en-US" sz="1600" dirty="0">
                <a:latin typeface="Microsoft Sans Serif"/>
                <a:cs typeface="Microsoft Sans Serif"/>
              </a:rPr>
              <a:t>Outer loop: bring data blocks of first table in memory</a:t>
            </a:r>
          </a:p>
          <a:p>
            <a:pPr lvl="2"/>
            <a:r>
              <a:rPr lang="en-US" sz="1600" dirty="0">
                <a:latin typeface="Microsoft Sans Serif"/>
                <a:cs typeface="Microsoft Sans Serif"/>
              </a:rPr>
              <a:t>Inner loop: scan the second table 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600" dirty="0">
                <a:latin typeface="Microsoft Sans Serif"/>
                <a:cs typeface="Microsoft Sans Serif"/>
              </a:rPr>
              <a:t>Nested Loop with a spatial index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600" dirty="0">
                <a:latin typeface="Microsoft Sans Serif"/>
                <a:cs typeface="Microsoft Sans Serif"/>
              </a:rPr>
              <a:t>Space Partitioning: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600" dirty="0">
                <a:latin typeface="Microsoft Sans Serif"/>
                <a:cs typeface="Microsoft Sans Serif"/>
              </a:rPr>
              <a:t>Tree Matching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600" dirty="0">
                <a:latin typeface="Microsoft Sans Serif"/>
                <a:cs typeface="Microsoft Sans Serif"/>
              </a:rPr>
              <a:t>Other, e.g. spatial-join-index based, external plane-sweep, …</a:t>
            </a:r>
          </a:p>
          <a:p>
            <a:pPr>
              <a:buFont typeface="+mj-lt"/>
              <a:buAutoNum type="arabicPeriod"/>
            </a:pPr>
            <a:endParaRPr lang="en-US" sz="1600" dirty="0">
              <a:latin typeface="Microsoft Sans Serif"/>
              <a:cs typeface="Microsoft Sans Serif"/>
            </a:endParaRPr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6887" y="6152445"/>
            <a:ext cx="564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27</a:t>
            </a:r>
          </a:p>
        </p:txBody>
      </p:sp>
    </p:spTree>
    <p:extLst>
      <p:ext uri="{BB962C8B-B14F-4D97-AF65-F5344CB8AC3E}">
        <p14:creationId xmlns:p14="http://schemas.microsoft.com/office/powerpoint/2010/main" val="1294580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latin typeface="Microsoft Sans Serif"/>
                <a:cs typeface="Microsoft Sans Serif"/>
              </a:rPr>
              <a:t>How does SQL choose algorithms &amp; data-structures?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74470"/>
            <a:ext cx="8610600" cy="3886200"/>
          </a:xfrm>
        </p:spPr>
        <p:txBody>
          <a:bodyPr/>
          <a:lstStyle/>
          <a:p>
            <a:pPr lvl="1">
              <a:buFont typeface="Arial"/>
              <a:buChar char="•"/>
            </a:pPr>
            <a:r>
              <a:rPr lang="en-US" sz="1800" dirty="0">
                <a:latin typeface="Microsoft Sans Serif"/>
                <a:cs typeface="Microsoft Sans Serif"/>
              </a:rPr>
              <a:t>Query processing and optimization (QPO)</a:t>
            </a:r>
          </a:p>
          <a:p>
            <a:pPr lvl="2">
              <a:buFont typeface="Arial"/>
              <a:buChar char="•"/>
            </a:pPr>
            <a:r>
              <a:rPr lang="en-US" sz="1800" dirty="0">
                <a:latin typeface="Microsoft Sans Serif"/>
                <a:cs typeface="Microsoft Sans Serif"/>
              </a:rPr>
              <a:t>Picks algorithms to process a SQL query</a:t>
            </a:r>
          </a:p>
          <a:p>
            <a:pPr lvl="1">
              <a:buFont typeface="Arial"/>
              <a:buChar char="•"/>
            </a:pPr>
            <a:r>
              <a:rPr lang="en-US" altLang="zh-CN" sz="1800" dirty="0">
                <a:latin typeface="Microsoft Sans Serif"/>
                <a:cs typeface="Microsoft Sans Serif"/>
              </a:rPr>
              <a:t>QPO</a:t>
            </a:r>
            <a:r>
              <a:rPr lang="zh-CN" altLang="en-US" sz="1800" dirty="0">
                <a:latin typeface="Microsoft Sans Serif"/>
                <a:cs typeface="Microsoft Sans Serif"/>
              </a:rPr>
              <a:t> </a:t>
            </a:r>
            <a:r>
              <a:rPr lang="en-US" altLang="zh-CN" sz="1800" dirty="0">
                <a:latin typeface="Microsoft Sans Serif"/>
                <a:cs typeface="Microsoft Sans Serif"/>
              </a:rPr>
              <a:t>:</a:t>
            </a:r>
            <a:r>
              <a:rPr lang="en-US" sz="1800" dirty="0">
                <a:latin typeface="Microsoft Sans Serif"/>
                <a:cs typeface="Microsoft Sans Serif"/>
              </a:rPr>
              <a:t> Physical data model  :: </a:t>
            </a:r>
            <a:r>
              <a:rPr lang="zh-CN" altLang="en-US" sz="1800" dirty="0">
                <a:latin typeface="Microsoft Sans Serif"/>
                <a:cs typeface="Microsoft Sans Serif"/>
              </a:rPr>
              <a:t> </a:t>
            </a:r>
            <a:r>
              <a:rPr lang="en-US" sz="1800" dirty="0">
                <a:latin typeface="Microsoft Sans Serif"/>
                <a:cs typeface="Microsoft Sans Serif"/>
              </a:rPr>
              <a:t>automatic transmission</a:t>
            </a:r>
            <a:r>
              <a:rPr lang="zh-CN" altLang="en-US" sz="1800" dirty="0">
                <a:latin typeface="Microsoft Sans Serif"/>
                <a:cs typeface="Microsoft Sans Serif"/>
              </a:rPr>
              <a:t> ： </a:t>
            </a:r>
            <a:r>
              <a:rPr lang="en-US" altLang="zh-CN" sz="1800" dirty="0">
                <a:latin typeface="Microsoft Sans Serif"/>
                <a:cs typeface="Microsoft Sans Serif"/>
              </a:rPr>
              <a:t>engine</a:t>
            </a:r>
            <a:endParaRPr lang="en-US" sz="1800" dirty="0">
              <a:latin typeface="Microsoft Sans Serif"/>
              <a:cs typeface="Microsoft Sans Serif"/>
            </a:endParaRPr>
          </a:p>
          <a:p>
            <a:endParaRPr lang="en-US" sz="2000" dirty="0">
              <a:latin typeface="Microsoft Sans Serif"/>
              <a:cs typeface="Microsoft Sans Serif"/>
            </a:endParaRPr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6887" y="6152445"/>
            <a:ext cx="564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4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837" y="3406357"/>
            <a:ext cx="2242911" cy="2310423"/>
          </a:xfrm>
          <a:prstGeom prst="rect">
            <a:avLst/>
          </a:prstGeom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52234" y="2508796"/>
            <a:ext cx="4786966" cy="3173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 bwMode="auto">
          <a:xfrm>
            <a:off x="728836" y="3863685"/>
            <a:ext cx="2242911" cy="65782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728836" y="4421977"/>
            <a:ext cx="2242911" cy="60347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728836" y="5002595"/>
            <a:ext cx="2242911" cy="63430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728836" y="3395783"/>
            <a:ext cx="2242911" cy="47933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887" y="2486293"/>
            <a:ext cx="3332083" cy="86152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190520" y="3055858"/>
            <a:ext cx="12747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Query tree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444160" y="4858820"/>
            <a:ext cx="623889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>
                <a:solidFill>
                  <a:srgbClr val="FF0000"/>
                </a:solidFill>
              </a:rPr>
              <a:t>Scan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143730" y="4875327"/>
            <a:ext cx="655949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>
                <a:solidFill>
                  <a:srgbClr val="FF0000"/>
                </a:solidFill>
              </a:rPr>
              <a:t>Index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347315" y="3853050"/>
            <a:ext cx="2124299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>
                <a:solidFill>
                  <a:srgbClr val="FF0000"/>
                </a:solidFill>
              </a:rPr>
              <a:t>Nested loop with index</a:t>
            </a:r>
          </a:p>
        </p:txBody>
      </p:sp>
    </p:spTree>
    <p:extLst>
      <p:ext uri="{BB962C8B-B14F-4D97-AF65-F5344CB8AC3E}">
        <p14:creationId xmlns:p14="http://schemas.microsoft.com/office/powerpoint/2010/main" val="4146222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8" grpId="0"/>
      <p:bldP spid="19" grpId="0"/>
      <p:bldP spid="20" grpId="0"/>
      <p:bldP spid="21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76" y="386293"/>
            <a:ext cx="5096988" cy="713365"/>
          </a:xfrm>
        </p:spPr>
        <p:txBody>
          <a:bodyPr/>
          <a:lstStyle/>
          <a:p>
            <a:r>
              <a:rPr lang="en-US" sz="2800" dirty="0">
                <a:latin typeface="Microsoft Sans Serif"/>
                <a:cs typeface="Microsoft Sans Serif"/>
              </a:rPr>
              <a:t>Nested loop Example</a:t>
            </a:r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sp>
        <p:nvSpPr>
          <p:cNvPr id="107" name="TextBox 106"/>
          <p:cNvSpPr txBox="1"/>
          <p:nvPr/>
        </p:nvSpPr>
        <p:spPr>
          <a:xfrm>
            <a:off x="1422264" y="1581144"/>
            <a:ext cx="38611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For each block </a:t>
            </a:r>
            <a:r>
              <a:rPr lang="en-US" sz="1600" dirty="0" err="1"/>
              <a:t>B</a:t>
            </a:r>
            <a:r>
              <a:rPr lang="en-US" sz="1600" baseline="-25000" dirty="0" err="1"/>
              <a:t>fs</a:t>
            </a:r>
            <a:r>
              <a:rPr lang="en-US" sz="1600" dirty="0"/>
              <a:t> of fire stations</a:t>
            </a:r>
          </a:p>
        </p:txBody>
      </p:sp>
      <p:sp>
        <p:nvSpPr>
          <p:cNvPr id="108" name="TextBox 107"/>
          <p:cNvSpPr txBox="1"/>
          <p:nvPr/>
        </p:nvSpPr>
        <p:spPr>
          <a:xfrm>
            <a:off x="206396" y="1551569"/>
            <a:ext cx="12234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/>
              <a:t>Algorithm:</a:t>
            </a:r>
          </a:p>
        </p:txBody>
      </p:sp>
      <p:sp>
        <p:nvSpPr>
          <p:cNvPr id="112" name="TextBox 111"/>
          <p:cNvSpPr txBox="1"/>
          <p:nvPr/>
        </p:nvSpPr>
        <p:spPr>
          <a:xfrm>
            <a:off x="1655780" y="1897506"/>
            <a:ext cx="35861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For each block </a:t>
            </a:r>
            <a:r>
              <a:rPr lang="en-US" sz="1600" dirty="0" err="1"/>
              <a:t>B</a:t>
            </a:r>
            <a:r>
              <a:rPr lang="en-US" sz="1600" baseline="-25000" dirty="0" err="1"/>
              <a:t>h</a:t>
            </a:r>
            <a:r>
              <a:rPr lang="en-US" sz="1600" dirty="0"/>
              <a:t> of houses</a:t>
            </a:r>
          </a:p>
        </p:txBody>
      </p:sp>
      <p:sp>
        <p:nvSpPr>
          <p:cNvPr id="113" name="TextBox 112"/>
          <p:cNvSpPr txBox="1"/>
          <p:nvPr/>
        </p:nvSpPr>
        <p:spPr>
          <a:xfrm>
            <a:off x="1889549" y="2188371"/>
            <a:ext cx="52009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Scan all pairs of fire stations in </a:t>
            </a:r>
            <a:r>
              <a:rPr lang="en-US" sz="1600" dirty="0" err="1"/>
              <a:t>B</a:t>
            </a:r>
            <a:r>
              <a:rPr lang="en-US" sz="1600" baseline="-25000" dirty="0" err="1"/>
              <a:t>fs</a:t>
            </a:r>
            <a:r>
              <a:rPr lang="en-US" sz="1600" dirty="0"/>
              <a:t> and houses in </a:t>
            </a:r>
            <a:r>
              <a:rPr lang="en-US" sz="1600" dirty="0" err="1"/>
              <a:t>B</a:t>
            </a:r>
            <a:r>
              <a:rPr lang="en-US" sz="1600" baseline="-25000" dirty="0" err="1"/>
              <a:t>h</a:t>
            </a:r>
            <a:endParaRPr lang="en-US" sz="1600" dirty="0"/>
          </a:p>
        </p:txBody>
      </p:sp>
      <p:sp>
        <p:nvSpPr>
          <p:cNvPr id="116" name="TextBox 115"/>
          <p:cNvSpPr txBox="1"/>
          <p:nvPr/>
        </p:nvSpPr>
        <p:spPr>
          <a:xfrm>
            <a:off x="197676" y="3729562"/>
            <a:ext cx="7088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/>
              <a:t>Cost:</a:t>
            </a:r>
          </a:p>
        </p:txBody>
      </p:sp>
      <p:sp>
        <p:nvSpPr>
          <p:cNvPr id="5" name="Rectangle 4"/>
          <p:cNvSpPr/>
          <p:nvPr/>
        </p:nvSpPr>
        <p:spPr>
          <a:xfrm>
            <a:off x="760057" y="4314931"/>
            <a:ext cx="552387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# blocks for fire stations * # blocks for houses = 2*6 = 12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97676" y="4934142"/>
            <a:ext cx="49664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Assume: 3 memory buffers</a:t>
            </a:r>
          </a:p>
          <a:p>
            <a:r>
              <a:rPr lang="en-US" sz="1600" dirty="0"/>
              <a:t>     (i.e., 1 for fire-station</a:t>
            </a:r>
            <a:r>
              <a:rPr lang="en-US" altLang="zh-CN" sz="1600" dirty="0"/>
              <a:t>s</a:t>
            </a:r>
            <a:r>
              <a:rPr lang="en-US" sz="1600" dirty="0"/>
              <a:t>, 1 for houses, 1 for results)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90196" y="3746650"/>
            <a:ext cx="522510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For </a:t>
            </a:r>
            <a:r>
              <a:rPr lang="en-US" sz="1600" dirty="0">
                <a:solidFill>
                  <a:srgbClr val="0000FF"/>
                </a:solidFill>
              </a:rPr>
              <a:t>Blue     </a:t>
            </a:r>
            <a:r>
              <a:rPr lang="en-US" sz="1600" dirty="0"/>
              <a:t>block, inner loop fetches all 6 (circle) blocks</a:t>
            </a:r>
          </a:p>
          <a:p>
            <a:r>
              <a:rPr lang="en-US" sz="1600" dirty="0"/>
              <a:t>For </a:t>
            </a:r>
            <a:r>
              <a:rPr lang="en-US" sz="1600" dirty="0">
                <a:solidFill>
                  <a:srgbClr val="FF0000"/>
                </a:solidFill>
              </a:rPr>
              <a:t>Red      </a:t>
            </a:r>
            <a:r>
              <a:rPr lang="en-US" sz="1600" dirty="0"/>
              <a:t>block, inner loop fetches all 6 (circle) blocks  </a:t>
            </a:r>
          </a:p>
        </p:txBody>
      </p:sp>
      <p:sp>
        <p:nvSpPr>
          <p:cNvPr id="70" name="Rectangle 69"/>
          <p:cNvSpPr/>
          <p:nvPr/>
        </p:nvSpPr>
        <p:spPr bwMode="auto">
          <a:xfrm>
            <a:off x="3383298" y="2758998"/>
            <a:ext cx="190046" cy="209866"/>
          </a:xfrm>
          <a:prstGeom prst="rect">
            <a:avLst/>
          </a:prstGeom>
          <a:solidFill>
            <a:srgbClr val="0432FF"/>
          </a:solidFill>
          <a:ln w="25400" cap="flat" cmpd="sng" algn="ctr">
            <a:solidFill>
              <a:srgbClr val="0432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72" name="Rectangle 71"/>
          <p:cNvSpPr/>
          <p:nvPr/>
        </p:nvSpPr>
        <p:spPr bwMode="auto">
          <a:xfrm>
            <a:off x="4800819" y="2746461"/>
            <a:ext cx="190046" cy="209866"/>
          </a:xfrm>
          <a:prstGeom prst="rect">
            <a:avLst/>
          </a:prstGeom>
          <a:solidFill>
            <a:srgbClr val="FF0000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74" name="Oval 73"/>
          <p:cNvSpPr/>
          <p:nvPr/>
        </p:nvSpPr>
        <p:spPr bwMode="auto">
          <a:xfrm>
            <a:off x="5294664" y="3163944"/>
            <a:ext cx="233716" cy="230390"/>
          </a:xfrm>
          <a:prstGeom prst="ellipse">
            <a:avLst/>
          </a:prstGeom>
          <a:solidFill>
            <a:srgbClr val="FF9300"/>
          </a:solidFill>
          <a:ln w="25400" cap="flat" cmpd="sng" algn="ctr">
            <a:solidFill>
              <a:srgbClr val="FF9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78" name="Oval 77"/>
          <p:cNvSpPr/>
          <p:nvPr/>
        </p:nvSpPr>
        <p:spPr bwMode="auto">
          <a:xfrm>
            <a:off x="4840752" y="3177843"/>
            <a:ext cx="233716" cy="230390"/>
          </a:xfrm>
          <a:prstGeom prst="ellipse">
            <a:avLst/>
          </a:prstGeom>
          <a:solidFill>
            <a:srgbClr val="7A0019"/>
          </a:solidFill>
          <a:ln w="25400" cap="flat" cmpd="sng" algn="ctr">
            <a:solidFill>
              <a:srgbClr val="7A001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79" name="Oval 78"/>
          <p:cNvSpPr/>
          <p:nvPr/>
        </p:nvSpPr>
        <p:spPr bwMode="auto">
          <a:xfrm>
            <a:off x="4368266" y="3177843"/>
            <a:ext cx="233716" cy="230390"/>
          </a:xfrm>
          <a:prstGeom prst="ellipse">
            <a:avLst/>
          </a:prstGeom>
          <a:solidFill>
            <a:srgbClr val="00FDFF"/>
          </a:solidFill>
          <a:ln w="25400" cap="flat" cmpd="sng" algn="ctr">
            <a:solidFill>
              <a:srgbClr val="00FD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80" name="Oval 79"/>
          <p:cNvSpPr/>
          <p:nvPr/>
        </p:nvSpPr>
        <p:spPr bwMode="auto">
          <a:xfrm>
            <a:off x="3876996" y="3168919"/>
            <a:ext cx="233716" cy="230390"/>
          </a:xfrm>
          <a:prstGeom prst="ellipse">
            <a:avLst/>
          </a:prstGeom>
          <a:solidFill>
            <a:srgbClr val="FF40FF"/>
          </a:solidFill>
          <a:ln w="25400" cap="flat" cmpd="sng" algn="ctr">
            <a:solidFill>
              <a:srgbClr val="FF4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81" name="Oval 80"/>
          <p:cNvSpPr/>
          <p:nvPr/>
        </p:nvSpPr>
        <p:spPr bwMode="auto">
          <a:xfrm>
            <a:off x="3383298" y="3182137"/>
            <a:ext cx="233716" cy="230390"/>
          </a:xfrm>
          <a:prstGeom prst="ellipse">
            <a:avLst/>
          </a:prstGeom>
          <a:solidFill>
            <a:srgbClr val="00FA00"/>
          </a:solidFill>
          <a:ln w="25400" cap="flat" cmpd="sng" algn="ctr">
            <a:solidFill>
              <a:srgbClr val="00FA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82" name="Oval 81"/>
          <p:cNvSpPr/>
          <p:nvPr/>
        </p:nvSpPr>
        <p:spPr bwMode="auto">
          <a:xfrm>
            <a:off x="2850248" y="3174249"/>
            <a:ext cx="233716" cy="230390"/>
          </a:xfrm>
          <a:prstGeom prst="ellipse">
            <a:avLst/>
          </a:prstGeom>
          <a:solidFill>
            <a:srgbClr val="7030A0"/>
          </a:solidFill>
          <a:ln w="2540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cxnSp>
        <p:nvCxnSpPr>
          <p:cNvPr id="83" name="Straight Connector 82"/>
          <p:cNvCxnSpPr>
            <a:endCxn id="82" idx="7"/>
          </p:cNvCxnSpPr>
          <p:nvPr/>
        </p:nvCxnSpPr>
        <p:spPr bwMode="auto">
          <a:xfrm flipH="1">
            <a:off x="3049737" y="2948332"/>
            <a:ext cx="397157" cy="259657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4" name="Straight Connector 83"/>
          <p:cNvCxnSpPr>
            <a:endCxn id="81" idx="0"/>
          </p:cNvCxnSpPr>
          <p:nvPr/>
        </p:nvCxnSpPr>
        <p:spPr bwMode="auto">
          <a:xfrm>
            <a:off x="3482032" y="2974828"/>
            <a:ext cx="18124" cy="207309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5" name="Straight Connector 84"/>
          <p:cNvCxnSpPr>
            <a:stCxn id="70" idx="2"/>
            <a:endCxn id="80" idx="1"/>
          </p:cNvCxnSpPr>
          <p:nvPr/>
        </p:nvCxnSpPr>
        <p:spPr bwMode="auto">
          <a:xfrm>
            <a:off x="3478321" y="2968864"/>
            <a:ext cx="432902" cy="233795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6" name="Straight Connector 85"/>
          <p:cNvCxnSpPr/>
          <p:nvPr/>
        </p:nvCxnSpPr>
        <p:spPr bwMode="auto">
          <a:xfrm flipH="1">
            <a:off x="4491748" y="2951170"/>
            <a:ext cx="397157" cy="259657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7" name="Straight Connector 86"/>
          <p:cNvCxnSpPr/>
          <p:nvPr/>
        </p:nvCxnSpPr>
        <p:spPr bwMode="auto">
          <a:xfrm>
            <a:off x="4924043" y="2977666"/>
            <a:ext cx="18124" cy="207309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8" name="Straight Connector 87"/>
          <p:cNvCxnSpPr/>
          <p:nvPr/>
        </p:nvCxnSpPr>
        <p:spPr bwMode="auto">
          <a:xfrm>
            <a:off x="4920332" y="2971702"/>
            <a:ext cx="432902" cy="233795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9" name="Straight Connector 88"/>
          <p:cNvCxnSpPr>
            <a:endCxn id="82" idx="7"/>
          </p:cNvCxnSpPr>
          <p:nvPr/>
        </p:nvCxnSpPr>
        <p:spPr bwMode="auto">
          <a:xfrm flipH="1">
            <a:off x="3049737" y="2965283"/>
            <a:ext cx="1826304" cy="242706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0" name="Straight Connector 89"/>
          <p:cNvCxnSpPr>
            <a:endCxn id="81" idx="7"/>
          </p:cNvCxnSpPr>
          <p:nvPr/>
        </p:nvCxnSpPr>
        <p:spPr bwMode="auto">
          <a:xfrm flipH="1">
            <a:off x="3582787" y="2968864"/>
            <a:ext cx="1278015" cy="247013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1" name="Straight Connector 110"/>
          <p:cNvCxnSpPr>
            <a:stCxn id="72" idx="2"/>
            <a:endCxn id="80" idx="7"/>
          </p:cNvCxnSpPr>
          <p:nvPr/>
        </p:nvCxnSpPr>
        <p:spPr bwMode="auto">
          <a:xfrm flipH="1">
            <a:off x="4076485" y="2956327"/>
            <a:ext cx="819357" cy="246332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4" name="Straight Connector 113"/>
          <p:cNvCxnSpPr>
            <a:stCxn id="74" idx="1"/>
          </p:cNvCxnSpPr>
          <p:nvPr/>
        </p:nvCxnSpPr>
        <p:spPr bwMode="auto">
          <a:xfrm flipH="1" flipV="1">
            <a:off x="3453472" y="2983173"/>
            <a:ext cx="1875419" cy="214511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5" name="Straight Connector 114"/>
          <p:cNvCxnSpPr>
            <a:stCxn id="78" idx="1"/>
          </p:cNvCxnSpPr>
          <p:nvPr/>
        </p:nvCxnSpPr>
        <p:spPr bwMode="auto">
          <a:xfrm flipH="1" flipV="1">
            <a:off x="3458165" y="2986755"/>
            <a:ext cx="1416814" cy="224828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8" name="Straight Connector 117"/>
          <p:cNvCxnSpPr>
            <a:stCxn id="79" idx="1"/>
          </p:cNvCxnSpPr>
          <p:nvPr/>
        </p:nvCxnSpPr>
        <p:spPr bwMode="auto">
          <a:xfrm flipH="1" flipV="1">
            <a:off x="3445615" y="2998021"/>
            <a:ext cx="956878" cy="213562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4" name="TextBox 23"/>
          <p:cNvSpPr txBox="1"/>
          <p:nvPr/>
        </p:nvSpPr>
        <p:spPr>
          <a:xfrm>
            <a:off x="5241928" y="2647168"/>
            <a:ext cx="13019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Fire stations</a:t>
            </a:r>
          </a:p>
        </p:txBody>
      </p:sp>
      <p:sp>
        <p:nvSpPr>
          <p:cNvPr id="120" name="TextBox 119"/>
          <p:cNvSpPr txBox="1"/>
          <p:nvPr/>
        </p:nvSpPr>
        <p:spPr>
          <a:xfrm>
            <a:off x="5547736" y="3073973"/>
            <a:ext cx="8787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Houses</a:t>
            </a:r>
          </a:p>
        </p:txBody>
      </p:sp>
      <p:sp>
        <p:nvSpPr>
          <p:cNvPr id="122" name="Rectangle 121"/>
          <p:cNvSpPr/>
          <p:nvPr/>
        </p:nvSpPr>
        <p:spPr bwMode="auto">
          <a:xfrm>
            <a:off x="1686779" y="3800079"/>
            <a:ext cx="190046" cy="209866"/>
          </a:xfrm>
          <a:prstGeom prst="rect">
            <a:avLst/>
          </a:prstGeom>
          <a:solidFill>
            <a:srgbClr val="0432FF"/>
          </a:solidFill>
          <a:ln w="25400" cap="flat" cmpd="sng" algn="ctr">
            <a:solidFill>
              <a:srgbClr val="0432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123" name="Rectangle 122"/>
          <p:cNvSpPr/>
          <p:nvPr/>
        </p:nvSpPr>
        <p:spPr bwMode="auto">
          <a:xfrm>
            <a:off x="1686779" y="4068116"/>
            <a:ext cx="190046" cy="209866"/>
          </a:xfrm>
          <a:prstGeom prst="rect">
            <a:avLst/>
          </a:prstGeom>
          <a:solidFill>
            <a:srgbClr val="FF0000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5382293" y="205740"/>
            <a:ext cx="3472585" cy="1113458"/>
            <a:chOff x="5382293" y="205740"/>
            <a:chExt cx="3472585" cy="1113458"/>
          </a:xfrm>
        </p:grpSpPr>
        <p:grpSp>
          <p:nvGrpSpPr>
            <p:cNvPr id="135" name="Group 134"/>
            <p:cNvGrpSpPr/>
            <p:nvPr/>
          </p:nvGrpSpPr>
          <p:grpSpPr>
            <a:xfrm>
              <a:off x="5944213" y="205740"/>
              <a:ext cx="2854764" cy="296777"/>
              <a:chOff x="704360" y="5293733"/>
              <a:chExt cx="2854764" cy="296777"/>
            </a:xfrm>
          </p:grpSpPr>
          <p:sp>
            <p:nvSpPr>
              <p:cNvPr id="136" name="Rectangle 135"/>
              <p:cNvSpPr/>
              <p:nvPr/>
            </p:nvSpPr>
            <p:spPr bwMode="auto">
              <a:xfrm>
                <a:off x="704360" y="5332546"/>
                <a:ext cx="161901" cy="147383"/>
              </a:xfrm>
              <a:prstGeom prst="rect">
                <a:avLst/>
              </a:prstGeom>
              <a:solidFill>
                <a:srgbClr val="0432FF"/>
              </a:solidFill>
              <a:ln w="25400" cap="flat" cmpd="sng" algn="ctr">
                <a:solidFill>
                  <a:srgbClr val="0432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04" charset="0"/>
                  <a:ea typeface="ＭＳ Ｐゴシック" pitchFamily="-104" charset="-128"/>
                  <a:cs typeface="ＭＳ Ｐゴシック" pitchFamily="-104" charset="-128"/>
                </a:endParaRPr>
              </a:p>
            </p:txBody>
          </p:sp>
          <p:sp>
            <p:nvSpPr>
              <p:cNvPr id="137" name="Rectangle 136"/>
              <p:cNvSpPr/>
              <p:nvPr/>
            </p:nvSpPr>
            <p:spPr bwMode="auto">
              <a:xfrm>
                <a:off x="2319786" y="5342832"/>
                <a:ext cx="161901" cy="147383"/>
              </a:xfrm>
              <a:prstGeom prst="rect">
                <a:avLst/>
              </a:prstGeom>
              <a:solidFill>
                <a:srgbClr val="FF0000"/>
              </a:solidFill>
              <a:ln w="254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04" charset="0"/>
                  <a:ea typeface="ＭＳ Ｐゴシック" pitchFamily="-104" charset="-128"/>
                  <a:cs typeface="ＭＳ Ｐゴシック" pitchFamily="-104" charset="-128"/>
                </a:endParaRPr>
              </a:p>
            </p:txBody>
          </p:sp>
          <p:sp>
            <p:nvSpPr>
              <p:cNvPr id="138" name="TextBox 137"/>
              <p:cNvSpPr txBox="1"/>
              <p:nvPr/>
            </p:nvSpPr>
            <p:spPr>
              <a:xfrm>
                <a:off x="906235" y="5293733"/>
                <a:ext cx="1037463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solidFill>
                      <a:srgbClr val="0432FF"/>
                    </a:solidFill>
                  </a:rPr>
                  <a:t>Data block 0</a:t>
                </a:r>
              </a:p>
            </p:txBody>
          </p:sp>
          <p:sp>
            <p:nvSpPr>
              <p:cNvPr id="139" name="TextBox 138"/>
              <p:cNvSpPr txBox="1"/>
              <p:nvPr/>
            </p:nvSpPr>
            <p:spPr>
              <a:xfrm>
                <a:off x="2521661" y="5313511"/>
                <a:ext cx="1037463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solidFill>
                      <a:srgbClr val="FF0000"/>
                    </a:solidFill>
                  </a:rPr>
                  <a:t>Data block 1</a:t>
                </a:r>
              </a:p>
            </p:txBody>
          </p:sp>
        </p:grpSp>
        <p:sp>
          <p:nvSpPr>
            <p:cNvPr id="140" name="TextBox 139"/>
            <p:cNvSpPr txBox="1"/>
            <p:nvPr/>
          </p:nvSpPr>
          <p:spPr>
            <a:xfrm>
              <a:off x="5541741" y="763756"/>
              <a:ext cx="103746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7030A0"/>
                  </a:solidFill>
                </a:rPr>
                <a:t>Data block 2</a:t>
              </a:r>
            </a:p>
          </p:txBody>
        </p:sp>
        <p:sp>
          <p:nvSpPr>
            <p:cNvPr id="141" name="TextBox 140"/>
            <p:cNvSpPr txBox="1"/>
            <p:nvPr/>
          </p:nvSpPr>
          <p:spPr>
            <a:xfrm>
              <a:off x="7817415" y="758356"/>
              <a:ext cx="103746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FF40FF"/>
                  </a:solidFill>
                </a:rPr>
                <a:t>Data block 4</a:t>
              </a:r>
            </a:p>
          </p:txBody>
        </p:sp>
        <p:grpSp>
          <p:nvGrpSpPr>
            <p:cNvPr id="142" name="Group 141"/>
            <p:cNvGrpSpPr/>
            <p:nvPr/>
          </p:nvGrpSpPr>
          <p:grpSpPr>
            <a:xfrm>
              <a:off x="5382293" y="771747"/>
              <a:ext cx="3472585" cy="547451"/>
              <a:chOff x="3957275" y="2390812"/>
              <a:chExt cx="3472585" cy="547451"/>
            </a:xfrm>
          </p:grpSpPr>
          <p:sp>
            <p:nvSpPr>
              <p:cNvPr id="143" name="Oval 142"/>
              <p:cNvSpPr/>
              <p:nvPr/>
            </p:nvSpPr>
            <p:spPr bwMode="auto">
              <a:xfrm>
                <a:off x="6270303" y="2720779"/>
                <a:ext cx="199104" cy="161796"/>
              </a:xfrm>
              <a:prstGeom prst="ellipse">
                <a:avLst/>
              </a:prstGeom>
              <a:solidFill>
                <a:srgbClr val="FF9300"/>
              </a:solidFill>
              <a:ln w="25400" cap="flat" cmpd="sng" algn="ctr">
                <a:solidFill>
                  <a:srgbClr val="FF93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04" charset="0"/>
                  <a:ea typeface="ＭＳ Ｐゴシック" pitchFamily="-104" charset="-128"/>
                  <a:cs typeface="ＭＳ Ｐゴシック" pitchFamily="-104" charset="-128"/>
                </a:endParaRPr>
              </a:p>
            </p:txBody>
          </p:sp>
          <p:sp>
            <p:nvSpPr>
              <p:cNvPr id="144" name="Oval 143"/>
              <p:cNvSpPr/>
              <p:nvPr/>
            </p:nvSpPr>
            <p:spPr bwMode="auto">
              <a:xfrm>
                <a:off x="5116885" y="2711546"/>
                <a:ext cx="199104" cy="161796"/>
              </a:xfrm>
              <a:prstGeom prst="ellipse">
                <a:avLst/>
              </a:prstGeom>
              <a:solidFill>
                <a:srgbClr val="7A0019"/>
              </a:solidFill>
              <a:ln w="25400" cap="flat" cmpd="sng" algn="ctr">
                <a:solidFill>
                  <a:srgbClr val="7A0019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04" charset="0"/>
                  <a:ea typeface="ＭＳ Ｐゴシック" pitchFamily="-104" charset="-128"/>
                  <a:cs typeface="ＭＳ Ｐゴシック" pitchFamily="-104" charset="-128"/>
                </a:endParaRPr>
              </a:p>
            </p:txBody>
          </p:sp>
          <p:sp>
            <p:nvSpPr>
              <p:cNvPr id="145" name="Oval 144"/>
              <p:cNvSpPr/>
              <p:nvPr/>
            </p:nvSpPr>
            <p:spPr bwMode="auto">
              <a:xfrm>
                <a:off x="3957275" y="2694964"/>
                <a:ext cx="199104" cy="161796"/>
              </a:xfrm>
              <a:prstGeom prst="ellipse">
                <a:avLst/>
              </a:prstGeom>
              <a:solidFill>
                <a:srgbClr val="00FDFF"/>
              </a:solidFill>
              <a:ln w="25400" cap="flat" cmpd="sng" algn="ctr">
                <a:solidFill>
                  <a:srgbClr val="00FD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04" charset="0"/>
                  <a:ea typeface="ＭＳ Ｐゴシック" pitchFamily="-104" charset="-128"/>
                  <a:cs typeface="ＭＳ Ｐゴシック" pitchFamily="-104" charset="-128"/>
                </a:endParaRPr>
              </a:p>
            </p:txBody>
          </p:sp>
          <p:sp>
            <p:nvSpPr>
              <p:cNvPr id="146" name="Oval 145"/>
              <p:cNvSpPr/>
              <p:nvPr/>
            </p:nvSpPr>
            <p:spPr bwMode="auto">
              <a:xfrm>
                <a:off x="6270303" y="2443427"/>
                <a:ext cx="199104" cy="161796"/>
              </a:xfrm>
              <a:prstGeom prst="ellipse">
                <a:avLst/>
              </a:prstGeom>
              <a:solidFill>
                <a:srgbClr val="FF40FF"/>
              </a:solidFill>
              <a:ln w="25400" cap="flat" cmpd="sng" algn="ctr">
                <a:solidFill>
                  <a:srgbClr val="FF40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04" charset="0"/>
                  <a:ea typeface="ＭＳ Ｐゴシック" pitchFamily="-104" charset="-128"/>
                  <a:cs typeface="ＭＳ Ｐゴシック" pitchFamily="-104" charset="-128"/>
                </a:endParaRPr>
              </a:p>
            </p:txBody>
          </p:sp>
          <p:sp>
            <p:nvSpPr>
              <p:cNvPr id="147" name="Oval 146"/>
              <p:cNvSpPr/>
              <p:nvPr/>
            </p:nvSpPr>
            <p:spPr bwMode="auto">
              <a:xfrm>
                <a:off x="5113934" y="2440116"/>
                <a:ext cx="199104" cy="161796"/>
              </a:xfrm>
              <a:prstGeom prst="ellipse">
                <a:avLst/>
              </a:prstGeom>
              <a:solidFill>
                <a:srgbClr val="00FA00"/>
              </a:solidFill>
              <a:ln w="25400" cap="flat" cmpd="sng" algn="ctr">
                <a:solidFill>
                  <a:srgbClr val="00FA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04" charset="0"/>
                  <a:ea typeface="ＭＳ Ｐゴシック" pitchFamily="-104" charset="-128"/>
                  <a:cs typeface="ＭＳ Ｐゴシック" pitchFamily="-104" charset="-128"/>
                </a:endParaRPr>
              </a:p>
            </p:txBody>
          </p:sp>
          <p:sp>
            <p:nvSpPr>
              <p:cNvPr id="148" name="Oval 147"/>
              <p:cNvSpPr/>
              <p:nvPr/>
            </p:nvSpPr>
            <p:spPr bwMode="auto">
              <a:xfrm>
                <a:off x="3957275" y="2475161"/>
                <a:ext cx="199104" cy="161796"/>
              </a:xfrm>
              <a:prstGeom prst="ellipse">
                <a:avLst/>
              </a:prstGeom>
              <a:solidFill>
                <a:srgbClr val="7030A0"/>
              </a:solidFill>
              <a:ln w="25400" cap="flat" cmpd="sng" algn="ctr">
                <a:solidFill>
                  <a:srgbClr val="7030A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04" charset="0"/>
                  <a:ea typeface="ＭＳ Ｐゴシック" pitchFamily="-104" charset="-128"/>
                  <a:cs typeface="ＭＳ Ｐゴシック" pitchFamily="-104" charset="-128"/>
                </a:endParaRPr>
              </a:p>
            </p:txBody>
          </p:sp>
          <p:sp>
            <p:nvSpPr>
              <p:cNvPr id="149" name="TextBox 148"/>
              <p:cNvSpPr txBox="1"/>
              <p:nvPr/>
            </p:nvSpPr>
            <p:spPr>
              <a:xfrm>
                <a:off x="5271750" y="2390812"/>
                <a:ext cx="1037463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solidFill>
                      <a:srgbClr val="00FA00"/>
                    </a:solidFill>
                  </a:rPr>
                  <a:t>Data block 3</a:t>
                </a:r>
              </a:p>
            </p:txBody>
          </p:sp>
          <p:sp>
            <p:nvSpPr>
              <p:cNvPr id="150" name="TextBox 149"/>
              <p:cNvSpPr txBox="1"/>
              <p:nvPr/>
            </p:nvSpPr>
            <p:spPr>
              <a:xfrm>
                <a:off x="4136348" y="2654420"/>
                <a:ext cx="1037463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solidFill>
                      <a:srgbClr val="00FDFF"/>
                    </a:solidFill>
                  </a:rPr>
                  <a:t>Data block 5</a:t>
                </a:r>
              </a:p>
            </p:txBody>
          </p:sp>
          <p:sp>
            <p:nvSpPr>
              <p:cNvPr id="151" name="TextBox 150"/>
              <p:cNvSpPr txBox="1"/>
              <p:nvPr/>
            </p:nvSpPr>
            <p:spPr>
              <a:xfrm>
                <a:off x="5284449" y="2661264"/>
                <a:ext cx="1037463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solidFill>
                      <a:srgbClr val="7A0019"/>
                    </a:solidFill>
                  </a:rPr>
                  <a:t>Data block 6</a:t>
                </a:r>
              </a:p>
            </p:txBody>
          </p:sp>
          <p:sp>
            <p:nvSpPr>
              <p:cNvPr id="152" name="TextBox 151"/>
              <p:cNvSpPr txBox="1"/>
              <p:nvPr/>
            </p:nvSpPr>
            <p:spPr>
              <a:xfrm>
                <a:off x="6392397" y="2649972"/>
                <a:ext cx="1037463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solidFill>
                      <a:srgbClr val="FF9300"/>
                    </a:solidFill>
                  </a:rPr>
                  <a:t>Data block 7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72923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" grpId="0"/>
      <p:bldP spid="112" grpId="0"/>
      <p:bldP spid="113" grpId="0"/>
      <p:bldP spid="116" grpId="0"/>
      <p:bldP spid="5" grpId="0"/>
      <p:bldP spid="11" grpId="0"/>
      <p:bldP spid="70" grpId="0" animBg="1"/>
      <p:bldP spid="72" grpId="0" animBg="1"/>
      <p:bldP spid="74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24" grpId="0"/>
      <p:bldP spid="120" grpId="0"/>
      <p:bldP spid="122" grpId="0" animBg="1"/>
      <p:bldP spid="123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latin typeface="Microsoft Sans Serif"/>
                <a:cs typeface="Microsoft Sans Serif"/>
              </a:rPr>
              <a:t>Refining Nested Loop with a spatial index</a:t>
            </a:r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pic>
        <p:nvPicPr>
          <p:cNvPr id="9" name="Content Placeholder 7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02839" y="2871718"/>
            <a:ext cx="3297190" cy="286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Oval 9"/>
          <p:cNvSpPr/>
          <p:nvPr/>
        </p:nvSpPr>
        <p:spPr bwMode="auto">
          <a:xfrm>
            <a:off x="5134506" y="3417054"/>
            <a:ext cx="137160" cy="137160"/>
          </a:xfrm>
          <a:prstGeom prst="ellipse">
            <a:avLst/>
          </a:prstGeom>
          <a:solidFill>
            <a:srgbClr val="00FA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5469786" y="3775194"/>
            <a:ext cx="137160" cy="137160"/>
          </a:xfrm>
          <a:prstGeom prst="ellipse">
            <a:avLst/>
          </a:prstGeom>
          <a:solidFill>
            <a:srgbClr val="FF40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FF40FF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6167016" y="3775194"/>
            <a:ext cx="137160" cy="137160"/>
          </a:xfrm>
          <a:prstGeom prst="ellipse">
            <a:avLst/>
          </a:prstGeom>
          <a:solidFill>
            <a:srgbClr val="FF40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6167016" y="4518144"/>
            <a:ext cx="137160" cy="137160"/>
          </a:xfrm>
          <a:prstGeom prst="ellipse">
            <a:avLst/>
          </a:prstGeom>
          <a:solidFill>
            <a:srgbClr val="FF93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5469786" y="4518144"/>
            <a:ext cx="137160" cy="137160"/>
          </a:xfrm>
          <a:prstGeom prst="ellipse">
            <a:avLst/>
          </a:prstGeom>
          <a:solidFill>
            <a:srgbClr val="7A001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5824116" y="4883904"/>
            <a:ext cx="137160" cy="137160"/>
          </a:xfrm>
          <a:prstGeom prst="ellipse">
            <a:avLst/>
          </a:prstGeom>
          <a:solidFill>
            <a:srgbClr val="FF93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16" name="Oval 15"/>
          <p:cNvSpPr/>
          <p:nvPr/>
        </p:nvSpPr>
        <p:spPr bwMode="auto">
          <a:xfrm>
            <a:off x="5126886" y="4883904"/>
            <a:ext cx="137160" cy="137160"/>
          </a:xfrm>
          <a:prstGeom prst="ellipse">
            <a:avLst/>
          </a:prstGeom>
          <a:solidFill>
            <a:srgbClr val="7A001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17" name="Oval 16"/>
          <p:cNvSpPr/>
          <p:nvPr/>
        </p:nvSpPr>
        <p:spPr bwMode="auto">
          <a:xfrm>
            <a:off x="5126886" y="4140954"/>
            <a:ext cx="137160" cy="137160"/>
          </a:xfrm>
          <a:prstGeom prst="ellipse">
            <a:avLst/>
          </a:prstGeom>
          <a:solidFill>
            <a:srgbClr val="00FA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18" name="Oval 17"/>
          <p:cNvSpPr/>
          <p:nvPr/>
        </p:nvSpPr>
        <p:spPr bwMode="auto">
          <a:xfrm>
            <a:off x="4429656" y="3775194"/>
            <a:ext cx="137160" cy="137160"/>
          </a:xfrm>
          <a:prstGeom prst="ellipse">
            <a:avLst/>
          </a:prstGeom>
          <a:solidFill>
            <a:srgbClr val="7030A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4429656" y="4152384"/>
            <a:ext cx="137160" cy="137160"/>
          </a:xfrm>
          <a:prstGeom prst="ellipse">
            <a:avLst/>
          </a:prstGeom>
          <a:solidFill>
            <a:srgbClr val="7030A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20" name="Oval 19"/>
          <p:cNvSpPr/>
          <p:nvPr/>
        </p:nvSpPr>
        <p:spPr bwMode="auto">
          <a:xfrm>
            <a:off x="4772556" y="4506714"/>
            <a:ext cx="137160" cy="137160"/>
          </a:xfrm>
          <a:prstGeom prst="ellipse">
            <a:avLst/>
          </a:prstGeom>
          <a:solidFill>
            <a:srgbClr val="00FD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4075326" y="4883904"/>
            <a:ext cx="137160" cy="137160"/>
          </a:xfrm>
          <a:prstGeom prst="ellipse">
            <a:avLst/>
          </a:prstGeom>
          <a:solidFill>
            <a:srgbClr val="00FD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177810" y="3739978"/>
            <a:ext cx="674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7030A0"/>
                </a:solidFill>
              </a:rPr>
              <a:t>a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181356" y="4097030"/>
            <a:ext cx="674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7030A0"/>
                </a:solidFill>
              </a:rPr>
              <a:t>b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895199" y="3394158"/>
            <a:ext cx="674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FA00"/>
                </a:solidFill>
              </a:rPr>
              <a:t>c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296006" y="3819279"/>
            <a:ext cx="674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40FF"/>
                </a:solidFill>
              </a:rPr>
              <a:t>d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914249" y="4111600"/>
            <a:ext cx="674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FA00"/>
                </a:solidFill>
              </a:rPr>
              <a:t>e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997085" y="3862127"/>
            <a:ext cx="674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40FF"/>
                </a:solidFill>
              </a:rPr>
              <a:t>f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892446" y="4902291"/>
            <a:ext cx="674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FDFF"/>
                </a:solidFill>
              </a:rPr>
              <a:t>g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595005" y="4555715"/>
            <a:ext cx="674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FDFF"/>
                </a:solidFill>
              </a:rPr>
              <a:t>h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309380" y="4570927"/>
            <a:ext cx="674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>
                <a:solidFill>
                  <a:srgbClr val="7A0019"/>
                </a:solidFill>
              </a:rPr>
              <a:t>i</a:t>
            </a:r>
            <a:endParaRPr lang="en-US" sz="1600" dirty="0">
              <a:solidFill>
                <a:srgbClr val="7A0019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978805" y="4962416"/>
            <a:ext cx="674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7A0019"/>
                </a:solidFill>
              </a:rPr>
              <a:t>j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997085" y="4586724"/>
            <a:ext cx="674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9300"/>
                </a:solidFill>
              </a:rPr>
              <a:t>k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5727979" y="4976306"/>
            <a:ext cx="674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9300"/>
                </a:solidFill>
              </a:rPr>
              <a:t>l</a:t>
            </a:r>
          </a:p>
        </p:txBody>
      </p:sp>
      <p:sp>
        <p:nvSpPr>
          <p:cNvPr id="34" name="Rectangle 33"/>
          <p:cNvSpPr/>
          <p:nvPr/>
        </p:nvSpPr>
        <p:spPr bwMode="auto">
          <a:xfrm>
            <a:off x="4410052" y="3751099"/>
            <a:ext cx="184953" cy="538445"/>
          </a:xfrm>
          <a:prstGeom prst="rect">
            <a:avLst/>
          </a:prstGeom>
          <a:noFill/>
          <a:ln w="19050" cap="flat" cmpd="sng" algn="ctr">
            <a:solidFill>
              <a:srgbClr val="7030A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35" name="Rectangle 34"/>
          <p:cNvSpPr/>
          <p:nvPr/>
        </p:nvSpPr>
        <p:spPr bwMode="auto">
          <a:xfrm>
            <a:off x="5117482" y="3387558"/>
            <a:ext cx="174978" cy="905370"/>
          </a:xfrm>
          <a:prstGeom prst="rect">
            <a:avLst/>
          </a:prstGeom>
          <a:noFill/>
          <a:ln w="19050" cap="flat" cmpd="sng" algn="ctr">
            <a:solidFill>
              <a:srgbClr val="00FA0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36" name="Rectangle 35"/>
          <p:cNvSpPr/>
          <p:nvPr/>
        </p:nvSpPr>
        <p:spPr bwMode="auto">
          <a:xfrm>
            <a:off x="5448110" y="3766344"/>
            <a:ext cx="886160" cy="157202"/>
          </a:xfrm>
          <a:prstGeom prst="rect">
            <a:avLst/>
          </a:prstGeom>
          <a:noFill/>
          <a:ln w="19050" cap="flat" cmpd="sng" algn="ctr">
            <a:solidFill>
              <a:srgbClr val="FF40FF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37" name="Rectangle 36"/>
          <p:cNvSpPr/>
          <p:nvPr/>
        </p:nvSpPr>
        <p:spPr bwMode="auto">
          <a:xfrm>
            <a:off x="4069997" y="4499045"/>
            <a:ext cx="839720" cy="508622"/>
          </a:xfrm>
          <a:prstGeom prst="rect">
            <a:avLst/>
          </a:prstGeom>
          <a:noFill/>
          <a:ln w="19050" cap="flat" cmpd="sng" algn="ctr">
            <a:solidFill>
              <a:srgbClr val="00FDFF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38" name="Rectangle 37"/>
          <p:cNvSpPr/>
          <p:nvPr/>
        </p:nvSpPr>
        <p:spPr bwMode="auto">
          <a:xfrm>
            <a:off x="5134506" y="4510018"/>
            <a:ext cx="494736" cy="511046"/>
          </a:xfrm>
          <a:prstGeom prst="rect">
            <a:avLst/>
          </a:prstGeom>
          <a:noFill/>
          <a:ln w="19050" cap="flat" cmpd="sng" algn="ctr">
            <a:solidFill>
              <a:srgbClr val="7A0019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39" name="Rectangle 38"/>
          <p:cNvSpPr/>
          <p:nvPr/>
        </p:nvSpPr>
        <p:spPr bwMode="auto">
          <a:xfrm>
            <a:off x="5820734" y="4522390"/>
            <a:ext cx="513536" cy="498674"/>
          </a:xfrm>
          <a:prstGeom prst="rect">
            <a:avLst/>
          </a:prstGeom>
          <a:noFill/>
          <a:ln w="19050" cap="flat" cmpd="sng" algn="ctr">
            <a:solidFill>
              <a:srgbClr val="FF930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40" name="Rectangle 39"/>
          <p:cNvSpPr/>
          <p:nvPr/>
        </p:nvSpPr>
        <p:spPr bwMode="auto">
          <a:xfrm>
            <a:off x="4357975" y="3327171"/>
            <a:ext cx="2044374" cy="1001733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41" name="Rectangle 40"/>
          <p:cNvSpPr/>
          <p:nvPr/>
        </p:nvSpPr>
        <p:spPr bwMode="auto">
          <a:xfrm>
            <a:off x="4015923" y="4435584"/>
            <a:ext cx="2386426" cy="658786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pic>
        <p:nvPicPr>
          <p:cNvPr id="46" name="Content Placeholder 7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8043" y="2866446"/>
            <a:ext cx="3297190" cy="286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" name="Rectangle 46"/>
          <p:cNvSpPr/>
          <p:nvPr/>
        </p:nvSpPr>
        <p:spPr bwMode="auto">
          <a:xfrm>
            <a:off x="1412982" y="3785162"/>
            <a:ext cx="137160" cy="137160"/>
          </a:xfrm>
          <a:prstGeom prst="rect">
            <a:avLst/>
          </a:prstGeom>
          <a:solidFill>
            <a:srgbClr val="0432FF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rgbClr val="0432FF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48" name="Rectangle 47"/>
          <p:cNvSpPr/>
          <p:nvPr/>
        </p:nvSpPr>
        <p:spPr bwMode="auto">
          <a:xfrm>
            <a:off x="2822682" y="3411782"/>
            <a:ext cx="137160" cy="137160"/>
          </a:xfrm>
          <a:prstGeom prst="rect">
            <a:avLst/>
          </a:prstGeom>
          <a:solidFill>
            <a:srgbClr val="FF0000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49" name="Rectangle 48"/>
          <p:cNvSpPr/>
          <p:nvPr/>
        </p:nvSpPr>
        <p:spPr bwMode="auto">
          <a:xfrm>
            <a:off x="2472162" y="4135682"/>
            <a:ext cx="137160" cy="137160"/>
          </a:xfrm>
          <a:prstGeom prst="rect">
            <a:avLst/>
          </a:prstGeom>
          <a:solidFill>
            <a:srgbClr val="FF0000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50" name="Rectangle 49"/>
          <p:cNvSpPr/>
          <p:nvPr/>
        </p:nvSpPr>
        <p:spPr bwMode="auto">
          <a:xfrm>
            <a:off x="1420602" y="4878632"/>
            <a:ext cx="137160" cy="137160"/>
          </a:xfrm>
          <a:prstGeom prst="rect">
            <a:avLst/>
          </a:prstGeom>
          <a:solidFill>
            <a:srgbClr val="0432FF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1140567" y="3864161"/>
            <a:ext cx="674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432FF"/>
                </a:solidFill>
              </a:rPr>
              <a:t>A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2517882" y="3480362"/>
            <a:ext cx="674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2239752" y="4255689"/>
            <a:ext cx="674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C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1151997" y="4926583"/>
            <a:ext cx="674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432FF"/>
                </a:solidFill>
              </a:rPr>
              <a:t>D</a:t>
            </a:r>
          </a:p>
        </p:txBody>
      </p:sp>
      <p:sp>
        <p:nvSpPr>
          <p:cNvPr id="55" name="Rectangle 54"/>
          <p:cNvSpPr/>
          <p:nvPr/>
        </p:nvSpPr>
        <p:spPr bwMode="auto">
          <a:xfrm>
            <a:off x="1397727" y="3760921"/>
            <a:ext cx="159079" cy="1271121"/>
          </a:xfrm>
          <a:prstGeom prst="rect">
            <a:avLst/>
          </a:prstGeom>
          <a:noFill/>
          <a:ln w="19050" cap="flat" cmpd="sng" algn="ctr">
            <a:solidFill>
              <a:srgbClr val="0432FF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56" name="Rectangle 55"/>
          <p:cNvSpPr/>
          <p:nvPr/>
        </p:nvSpPr>
        <p:spPr bwMode="auto">
          <a:xfrm>
            <a:off x="2442169" y="3418643"/>
            <a:ext cx="534544" cy="853950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grpSp>
        <p:nvGrpSpPr>
          <p:cNvPr id="101" name="Group 100"/>
          <p:cNvGrpSpPr/>
          <p:nvPr/>
        </p:nvGrpSpPr>
        <p:grpSpPr>
          <a:xfrm>
            <a:off x="4432919" y="1648993"/>
            <a:ext cx="2098695" cy="1122081"/>
            <a:chOff x="407957" y="4030278"/>
            <a:chExt cx="2098695" cy="1122081"/>
          </a:xfrm>
        </p:grpSpPr>
        <p:sp>
          <p:nvSpPr>
            <p:cNvPr id="102" name="Rectangle 101"/>
            <p:cNvSpPr/>
            <p:nvPr/>
          </p:nvSpPr>
          <p:spPr bwMode="auto">
            <a:xfrm>
              <a:off x="1005220" y="4030278"/>
              <a:ext cx="822960" cy="324644"/>
            </a:xfrm>
            <a:prstGeom prst="rect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600" dirty="0" err="1">
                  <a:latin typeface="Arial" pitchFamily="-104" charset="0"/>
                  <a:ea typeface="ＭＳ Ｐゴシック" pitchFamily="-104" charset="-128"/>
                  <a:cs typeface="ＭＳ Ｐゴシック" pitchFamily="-104" charset="-128"/>
                </a:rPr>
                <a:t>Root</a:t>
              </a:r>
              <a:r>
                <a:rPr lang="en-US" sz="1600" baseline="-25000" dirty="0" err="1">
                  <a:latin typeface="Arial" pitchFamily="-104" charset="0"/>
                  <a:ea typeface="ＭＳ Ｐゴシック" pitchFamily="-104" charset="-128"/>
                  <a:cs typeface="ＭＳ Ｐゴシック" pitchFamily="-104" charset="-128"/>
                </a:rPr>
                <a:t>h</a:t>
              </a:r>
              <a:endParaRPr kumimoji="0" lang="en-US" sz="1600" b="0" i="0" u="none" strike="noStrike" cap="none" normalizeH="0" baseline="-2500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103" name="Oval 102"/>
            <p:cNvSpPr/>
            <p:nvPr/>
          </p:nvSpPr>
          <p:spPr bwMode="auto">
            <a:xfrm>
              <a:off x="1140501" y="4898948"/>
              <a:ext cx="233716" cy="230390"/>
            </a:xfrm>
            <a:prstGeom prst="ellipse">
              <a:avLst/>
            </a:prstGeom>
            <a:solidFill>
              <a:srgbClr val="FF40FF"/>
            </a:solidFill>
            <a:ln w="25400" cap="flat" cmpd="sng" algn="ctr">
              <a:solidFill>
                <a:srgbClr val="FF4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104" name="Oval 103"/>
            <p:cNvSpPr/>
            <p:nvPr/>
          </p:nvSpPr>
          <p:spPr bwMode="auto">
            <a:xfrm>
              <a:off x="1515804" y="4893208"/>
              <a:ext cx="233716" cy="230390"/>
            </a:xfrm>
            <a:prstGeom prst="ellipse">
              <a:avLst/>
            </a:prstGeom>
            <a:solidFill>
              <a:srgbClr val="00FDFF"/>
            </a:solidFill>
            <a:ln w="25400" cap="flat" cmpd="sng" algn="ctr">
              <a:solidFill>
                <a:srgbClr val="00FD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105" name="Oval 104"/>
            <p:cNvSpPr/>
            <p:nvPr/>
          </p:nvSpPr>
          <p:spPr bwMode="auto">
            <a:xfrm>
              <a:off x="1888655" y="4881778"/>
              <a:ext cx="233716" cy="230390"/>
            </a:xfrm>
            <a:prstGeom prst="ellipse">
              <a:avLst/>
            </a:prstGeom>
            <a:solidFill>
              <a:srgbClr val="7A0019"/>
            </a:solidFill>
            <a:ln w="25400" cap="flat" cmpd="sng" algn="ctr">
              <a:solidFill>
                <a:srgbClr val="7A001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106" name="Oval 105"/>
            <p:cNvSpPr/>
            <p:nvPr/>
          </p:nvSpPr>
          <p:spPr bwMode="auto">
            <a:xfrm>
              <a:off x="2272936" y="4890948"/>
              <a:ext cx="233716" cy="230390"/>
            </a:xfrm>
            <a:prstGeom prst="ellipse">
              <a:avLst/>
            </a:prstGeom>
            <a:solidFill>
              <a:srgbClr val="FF9300"/>
            </a:solidFill>
            <a:ln w="25400" cap="flat" cmpd="sng" algn="ctr">
              <a:solidFill>
                <a:srgbClr val="FF93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107" name="Oval 106"/>
            <p:cNvSpPr/>
            <p:nvPr/>
          </p:nvSpPr>
          <p:spPr bwMode="auto">
            <a:xfrm>
              <a:off x="772329" y="4921969"/>
              <a:ext cx="233716" cy="230390"/>
            </a:xfrm>
            <a:prstGeom prst="ellipse">
              <a:avLst/>
            </a:prstGeom>
            <a:solidFill>
              <a:srgbClr val="00FA00"/>
            </a:solidFill>
            <a:ln w="25400" cap="flat" cmpd="sng" algn="ctr">
              <a:solidFill>
                <a:srgbClr val="00FA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108" name="Oval 107"/>
            <p:cNvSpPr/>
            <p:nvPr/>
          </p:nvSpPr>
          <p:spPr bwMode="auto">
            <a:xfrm>
              <a:off x="407957" y="4921159"/>
              <a:ext cx="233716" cy="230390"/>
            </a:xfrm>
            <a:prstGeom prst="ellipse">
              <a:avLst/>
            </a:prstGeom>
            <a:solidFill>
              <a:srgbClr val="7030A0"/>
            </a:solidFill>
            <a:ln w="25400" cap="flat" cmpd="sng" algn="ctr">
              <a:solidFill>
                <a:srgbClr val="7030A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109" name="Oval 108"/>
            <p:cNvSpPr/>
            <p:nvPr/>
          </p:nvSpPr>
          <p:spPr bwMode="auto">
            <a:xfrm>
              <a:off x="1802331" y="4494251"/>
              <a:ext cx="320040" cy="320040"/>
            </a:xfrm>
            <a:prstGeom prst="ellips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04" charset="0"/>
                  <a:ea typeface="ＭＳ Ｐゴシック" pitchFamily="-104" charset="-128"/>
                  <a:cs typeface="ＭＳ Ｐゴシック" pitchFamily="-104" charset="-128"/>
                </a:rPr>
                <a:t>Y</a:t>
              </a: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110" name="Oval 109"/>
            <p:cNvSpPr/>
            <p:nvPr/>
          </p:nvSpPr>
          <p:spPr bwMode="auto">
            <a:xfrm>
              <a:off x="709365" y="4492089"/>
              <a:ext cx="320040" cy="320040"/>
            </a:xfrm>
            <a:prstGeom prst="ellips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04" charset="0"/>
                  <a:ea typeface="ＭＳ Ｐゴシック" pitchFamily="-104" charset="-128"/>
                  <a:cs typeface="ＭＳ Ｐゴシック" pitchFamily="-104" charset="-128"/>
                </a:rPr>
                <a:t>X</a:t>
              </a:r>
            </a:p>
          </p:txBody>
        </p:sp>
        <p:cxnSp>
          <p:nvCxnSpPr>
            <p:cNvPr id="111" name="Straight Connector 110"/>
            <p:cNvCxnSpPr>
              <a:endCxn id="108" idx="0"/>
            </p:cNvCxnSpPr>
            <p:nvPr/>
          </p:nvCxnSpPr>
          <p:spPr bwMode="auto">
            <a:xfrm flipH="1">
              <a:off x="524815" y="4767168"/>
              <a:ext cx="230405" cy="153991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2" name="Straight Connector 111"/>
            <p:cNvCxnSpPr>
              <a:endCxn id="107" idx="0"/>
            </p:cNvCxnSpPr>
            <p:nvPr/>
          </p:nvCxnSpPr>
          <p:spPr bwMode="auto">
            <a:xfrm>
              <a:off x="885877" y="4817595"/>
              <a:ext cx="3310" cy="104374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3" name="Straight Connector 112"/>
            <p:cNvCxnSpPr>
              <a:endCxn id="103" idx="1"/>
            </p:cNvCxnSpPr>
            <p:nvPr/>
          </p:nvCxnSpPr>
          <p:spPr bwMode="auto">
            <a:xfrm>
              <a:off x="1004390" y="4751730"/>
              <a:ext cx="170338" cy="18095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4" name="Straight Connector 113"/>
            <p:cNvCxnSpPr>
              <a:endCxn id="104" idx="0"/>
            </p:cNvCxnSpPr>
            <p:nvPr/>
          </p:nvCxnSpPr>
          <p:spPr bwMode="auto">
            <a:xfrm flipH="1">
              <a:off x="1632662" y="4767168"/>
              <a:ext cx="208765" cy="12604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5" name="Straight Connector 114"/>
            <p:cNvCxnSpPr/>
            <p:nvPr/>
          </p:nvCxnSpPr>
          <p:spPr bwMode="auto">
            <a:xfrm>
              <a:off x="1972083" y="4817595"/>
              <a:ext cx="3310" cy="104374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6" name="Straight Connector 115"/>
            <p:cNvCxnSpPr>
              <a:endCxn id="106" idx="1"/>
            </p:cNvCxnSpPr>
            <p:nvPr/>
          </p:nvCxnSpPr>
          <p:spPr bwMode="auto">
            <a:xfrm>
              <a:off x="2090596" y="4751730"/>
              <a:ext cx="216567" cy="17295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7" name="Straight Connector 116"/>
            <p:cNvCxnSpPr>
              <a:endCxn id="110" idx="7"/>
            </p:cNvCxnSpPr>
            <p:nvPr/>
          </p:nvCxnSpPr>
          <p:spPr bwMode="auto">
            <a:xfrm flipH="1">
              <a:off x="982536" y="4366360"/>
              <a:ext cx="362930" cy="17259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8" name="Straight Connector 117"/>
            <p:cNvCxnSpPr>
              <a:endCxn id="109" idx="1"/>
            </p:cNvCxnSpPr>
            <p:nvPr/>
          </p:nvCxnSpPr>
          <p:spPr bwMode="auto">
            <a:xfrm>
              <a:off x="1521313" y="4371667"/>
              <a:ext cx="327887" cy="169453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842122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56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latin typeface="Microsoft Sans Serif"/>
                <a:cs typeface="Microsoft Sans Serif"/>
              </a:rPr>
              <a:t>Strategy 2. Nested loop with spatial index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8043" y="1484424"/>
            <a:ext cx="8433596" cy="946260"/>
          </a:xfrm>
        </p:spPr>
        <p:txBody>
          <a:bodyPr/>
          <a:lstStyle/>
          <a:p>
            <a:pPr>
              <a:buFont typeface="Arial"/>
              <a:buChar char="•"/>
            </a:pPr>
            <a:r>
              <a:rPr lang="en-US" sz="1600" dirty="0">
                <a:latin typeface="Microsoft Sans Serif"/>
                <a:cs typeface="Microsoft Sans Serif"/>
              </a:rPr>
              <a:t>Outer loop: For each data blocks D of first table </a:t>
            </a:r>
          </a:p>
          <a:p>
            <a:pPr>
              <a:buFont typeface="Arial"/>
              <a:buChar char="•"/>
            </a:pPr>
            <a:r>
              <a:rPr lang="en-US" sz="1600" dirty="0">
                <a:latin typeface="Microsoft Sans Serif"/>
                <a:cs typeface="Microsoft Sans Serif"/>
              </a:rPr>
              <a:t>Inner loop: Range Query second table for overlapping block</a:t>
            </a:r>
          </a:p>
          <a:p>
            <a:pPr lvl="1"/>
            <a:r>
              <a:rPr lang="en-US" sz="1600" dirty="0"/>
              <a:t>E.g., Houses within a distance &lt;= 1</a:t>
            </a:r>
          </a:p>
          <a:p>
            <a:pPr>
              <a:buFont typeface="Arial"/>
              <a:buChar char="•"/>
            </a:pPr>
            <a:endParaRPr lang="en-US" sz="1600" dirty="0">
              <a:latin typeface="Microsoft Sans Serif"/>
              <a:cs typeface="Microsoft Sans Serif"/>
            </a:endParaRPr>
          </a:p>
          <a:p>
            <a:pPr>
              <a:buFont typeface="Arial"/>
              <a:buChar char="•"/>
            </a:pPr>
            <a:endParaRPr lang="en-US" sz="1600" dirty="0">
              <a:latin typeface="Microsoft Sans Serif"/>
              <a:cs typeface="Microsoft Sans Serif"/>
            </a:endParaRPr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pic>
        <p:nvPicPr>
          <p:cNvPr id="9" name="Content Placeholder 7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02839" y="2871718"/>
            <a:ext cx="3297190" cy="286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Oval 9"/>
          <p:cNvSpPr/>
          <p:nvPr/>
        </p:nvSpPr>
        <p:spPr bwMode="auto">
          <a:xfrm>
            <a:off x="5134506" y="3417054"/>
            <a:ext cx="137160" cy="137160"/>
          </a:xfrm>
          <a:prstGeom prst="ellipse">
            <a:avLst/>
          </a:prstGeom>
          <a:solidFill>
            <a:srgbClr val="00FA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5469786" y="3775194"/>
            <a:ext cx="137160" cy="137160"/>
          </a:xfrm>
          <a:prstGeom prst="ellipse">
            <a:avLst/>
          </a:prstGeom>
          <a:solidFill>
            <a:srgbClr val="FF40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FF40FF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6167016" y="3775194"/>
            <a:ext cx="137160" cy="137160"/>
          </a:xfrm>
          <a:prstGeom prst="ellipse">
            <a:avLst/>
          </a:prstGeom>
          <a:solidFill>
            <a:srgbClr val="FF40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6167016" y="4518144"/>
            <a:ext cx="137160" cy="137160"/>
          </a:xfrm>
          <a:prstGeom prst="ellipse">
            <a:avLst/>
          </a:prstGeom>
          <a:solidFill>
            <a:srgbClr val="FF93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5469786" y="4518144"/>
            <a:ext cx="137160" cy="137160"/>
          </a:xfrm>
          <a:prstGeom prst="ellipse">
            <a:avLst/>
          </a:prstGeom>
          <a:solidFill>
            <a:srgbClr val="7A001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5824116" y="4883904"/>
            <a:ext cx="137160" cy="137160"/>
          </a:xfrm>
          <a:prstGeom prst="ellipse">
            <a:avLst/>
          </a:prstGeom>
          <a:solidFill>
            <a:srgbClr val="FF93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16" name="Oval 15"/>
          <p:cNvSpPr/>
          <p:nvPr/>
        </p:nvSpPr>
        <p:spPr bwMode="auto">
          <a:xfrm>
            <a:off x="5126886" y="4883904"/>
            <a:ext cx="137160" cy="137160"/>
          </a:xfrm>
          <a:prstGeom prst="ellipse">
            <a:avLst/>
          </a:prstGeom>
          <a:solidFill>
            <a:srgbClr val="7A001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17" name="Oval 16"/>
          <p:cNvSpPr/>
          <p:nvPr/>
        </p:nvSpPr>
        <p:spPr bwMode="auto">
          <a:xfrm>
            <a:off x="5126886" y="4140954"/>
            <a:ext cx="137160" cy="137160"/>
          </a:xfrm>
          <a:prstGeom prst="ellipse">
            <a:avLst/>
          </a:prstGeom>
          <a:solidFill>
            <a:srgbClr val="00FA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18" name="Oval 17"/>
          <p:cNvSpPr/>
          <p:nvPr/>
        </p:nvSpPr>
        <p:spPr bwMode="auto">
          <a:xfrm>
            <a:off x="4429656" y="3775194"/>
            <a:ext cx="137160" cy="137160"/>
          </a:xfrm>
          <a:prstGeom prst="ellipse">
            <a:avLst/>
          </a:prstGeom>
          <a:solidFill>
            <a:srgbClr val="7030A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4429656" y="4152384"/>
            <a:ext cx="137160" cy="137160"/>
          </a:xfrm>
          <a:prstGeom prst="ellipse">
            <a:avLst/>
          </a:prstGeom>
          <a:solidFill>
            <a:srgbClr val="7030A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20" name="Oval 19"/>
          <p:cNvSpPr/>
          <p:nvPr/>
        </p:nvSpPr>
        <p:spPr bwMode="auto">
          <a:xfrm>
            <a:off x="4772556" y="4506714"/>
            <a:ext cx="137160" cy="137160"/>
          </a:xfrm>
          <a:prstGeom prst="ellipse">
            <a:avLst/>
          </a:prstGeom>
          <a:solidFill>
            <a:srgbClr val="00FD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4075326" y="4883904"/>
            <a:ext cx="137160" cy="137160"/>
          </a:xfrm>
          <a:prstGeom prst="ellipse">
            <a:avLst/>
          </a:prstGeom>
          <a:solidFill>
            <a:srgbClr val="00FD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177810" y="3739978"/>
            <a:ext cx="674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7030A0"/>
                </a:solidFill>
              </a:rPr>
              <a:t>a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181356" y="4097030"/>
            <a:ext cx="674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7030A0"/>
                </a:solidFill>
              </a:rPr>
              <a:t>b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895199" y="3394158"/>
            <a:ext cx="674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FA00"/>
                </a:solidFill>
              </a:rPr>
              <a:t>c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296006" y="3819279"/>
            <a:ext cx="674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40FF"/>
                </a:solidFill>
              </a:rPr>
              <a:t>d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914249" y="4111600"/>
            <a:ext cx="674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FA00"/>
                </a:solidFill>
              </a:rPr>
              <a:t>e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997085" y="3862127"/>
            <a:ext cx="674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40FF"/>
                </a:solidFill>
              </a:rPr>
              <a:t>f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892446" y="4902291"/>
            <a:ext cx="674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FDFF"/>
                </a:solidFill>
              </a:rPr>
              <a:t>g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595005" y="4555715"/>
            <a:ext cx="674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FDFF"/>
                </a:solidFill>
              </a:rPr>
              <a:t>h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309380" y="4570927"/>
            <a:ext cx="674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>
                <a:solidFill>
                  <a:srgbClr val="7A0019"/>
                </a:solidFill>
              </a:rPr>
              <a:t>i</a:t>
            </a:r>
            <a:endParaRPr lang="en-US" sz="1600" dirty="0">
              <a:solidFill>
                <a:srgbClr val="7A0019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978805" y="4962416"/>
            <a:ext cx="674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7A0019"/>
                </a:solidFill>
              </a:rPr>
              <a:t>j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997085" y="4586724"/>
            <a:ext cx="674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9300"/>
                </a:solidFill>
              </a:rPr>
              <a:t>k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5727979" y="4976306"/>
            <a:ext cx="674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9300"/>
                </a:solidFill>
              </a:rPr>
              <a:t>l</a:t>
            </a:r>
          </a:p>
        </p:txBody>
      </p:sp>
      <p:sp>
        <p:nvSpPr>
          <p:cNvPr id="34" name="Rectangle 33"/>
          <p:cNvSpPr/>
          <p:nvPr/>
        </p:nvSpPr>
        <p:spPr bwMode="auto">
          <a:xfrm>
            <a:off x="4410052" y="3751099"/>
            <a:ext cx="184953" cy="538445"/>
          </a:xfrm>
          <a:prstGeom prst="rect">
            <a:avLst/>
          </a:prstGeom>
          <a:noFill/>
          <a:ln w="19050" cap="flat" cmpd="sng" algn="ctr">
            <a:solidFill>
              <a:srgbClr val="7030A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35" name="Rectangle 34"/>
          <p:cNvSpPr/>
          <p:nvPr/>
        </p:nvSpPr>
        <p:spPr bwMode="auto">
          <a:xfrm>
            <a:off x="5117482" y="3387558"/>
            <a:ext cx="174978" cy="905370"/>
          </a:xfrm>
          <a:prstGeom prst="rect">
            <a:avLst/>
          </a:prstGeom>
          <a:noFill/>
          <a:ln w="19050" cap="flat" cmpd="sng" algn="ctr">
            <a:solidFill>
              <a:srgbClr val="00FA0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36" name="Rectangle 35"/>
          <p:cNvSpPr/>
          <p:nvPr/>
        </p:nvSpPr>
        <p:spPr bwMode="auto">
          <a:xfrm>
            <a:off x="5448110" y="3766344"/>
            <a:ext cx="886160" cy="157202"/>
          </a:xfrm>
          <a:prstGeom prst="rect">
            <a:avLst/>
          </a:prstGeom>
          <a:noFill/>
          <a:ln w="19050" cap="flat" cmpd="sng" algn="ctr">
            <a:solidFill>
              <a:srgbClr val="FF40FF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37" name="Rectangle 36"/>
          <p:cNvSpPr/>
          <p:nvPr/>
        </p:nvSpPr>
        <p:spPr bwMode="auto">
          <a:xfrm>
            <a:off x="4069997" y="4499045"/>
            <a:ext cx="839720" cy="508622"/>
          </a:xfrm>
          <a:prstGeom prst="rect">
            <a:avLst/>
          </a:prstGeom>
          <a:noFill/>
          <a:ln w="19050" cap="flat" cmpd="sng" algn="ctr">
            <a:solidFill>
              <a:srgbClr val="00FDFF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38" name="Rectangle 37"/>
          <p:cNvSpPr/>
          <p:nvPr/>
        </p:nvSpPr>
        <p:spPr bwMode="auto">
          <a:xfrm>
            <a:off x="5134506" y="4510018"/>
            <a:ext cx="494736" cy="511046"/>
          </a:xfrm>
          <a:prstGeom prst="rect">
            <a:avLst/>
          </a:prstGeom>
          <a:noFill/>
          <a:ln w="19050" cap="flat" cmpd="sng" algn="ctr">
            <a:solidFill>
              <a:srgbClr val="7A0019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39" name="Rectangle 38"/>
          <p:cNvSpPr/>
          <p:nvPr/>
        </p:nvSpPr>
        <p:spPr bwMode="auto">
          <a:xfrm>
            <a:off x="5820734" y="4522390"/>
            <a:ext cx="513536" cy="498674"/>
          </a:xfrm>
          <a:prstGeom prst="rect">
            <a:avLst/>
          </a:prstGeom>
          <a:noFill/>
          <a:ln w="19050" cap="flat" cmpd="sng" algn="ctr">
            <a:solidFill>
              <a:srgbClr val="FF930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40" name="Rectangle 39"/>
          <p:cNvSpPr/>
          <p:nvPr/>
        </p:nvSpPr>
        <p:spPr bwMode="auto">
          <a:xfrm>
            <a:off x="4357975" y="3327171"/>
            <a:ext cx="2044374" cy="1001733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41" name="Rectangle 40"/>
          <p:cNvSpPr/>
          <p:nvPr/>
        </p:nvSpPr>
        <p:spPr bwMode="auto">
          <a:xfrm>
            <a:off x="4015923" y="4435584"/>
            <a:ext cx="2386426" cy="658786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44" name="Rectangle 43"/>
          <p:cNvSpPr/>
          <p:nvPr/>
        </p:nvSpPr>
        <p:spPr bwMode="auto">
          <a:xfrm>
            <a:off x="5576892" y="3118932"/>
            <a:ext cx="1054021" cy="1467792"/>
          </a:xfrm>
          <a:prstGeom prst="rect">
            <a:avLst/>
          </a:prstGeom>
          <a:noFill/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45" name="Rectangle 44"/>
          <p:cNvSpPr/>
          <p:nvPr/>
        </p:nvSpPr>
        <p:spPr bwMode="auto">
          <a:xfrm>
            <a:off x="4514544" y="3465977"/>
            <a:ext cx="699924" cy="1859647"/>
          </a:xfrm>
          <a:prstGeom prst="rect">
            <a:avLst/>
          </a:prstGeom>
          <a:noFill/>
          <a:ln w="25400" cap="flat" cmpd="sng" algn="ctr">
            <a:solidFill>
              <a:srgbClr val="0432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pic>
        <p:nvPicPr>
          <p:cNvPr id="46" name="Content Placeholder 7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8043" y="2866446"/>
            <a:ext cx="3297190" cy="286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" name="Rectangle 46"/>
          <p:cNvSpPr/>
          <p:nvPr/>
        </p:nvSpPr>
        <p:spPr bwMode="auto">
          <a:xfrm>
            <a:off x="1412982" y="3785162"/>
            <a:ext cx="137160" cy="137160"/>
          </a:xfrm>
          <a:prstGeom prst="rect">
            <a:avLst/>
          </a:prstGeom>
          <a:solidFill>
            <a:srgbClr val="0432FF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rgbClr val="0432FF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48" name="Rectangle 47"/>
          <p:cNvSpPr/>
          <p:nvPr/>
        </p:nvSpPr>
        <p:spPr bwMode="auto">
          <a:xfrm>
            <a:off x="2822682" y="3411782"/>
            <a:ext cx="137160" cy="137160"/>
          </a:xfrm>
          <a:prstGeom prst="rect">
            <a:avLst/>
          </a:prstGeom>
          <a:solidFill>
            <a:srgbClr val="FF0000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49" name="Rectangle 48"/>
          <p:cNvSpPr/>
          <p:nvPr/>
        </p:nvSpPr>
        <p:spPr bwMode="auto">
          <a:xfrm>
            <a:off x="2472162" y="4135682"/>
            <a:ext cx="137160" cy="137160"/>
          </a:xfrm>
          <a:prstGeom prst="rect">
            <a:avLst/>
          </a:prstGeom>
          <a:solidFill>
            <a:srgbClr val="FF0000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50" name="Rectangle 49"/>
          <p:cNvSpPr/>
          <p:nvPr/>
        </p:nvSpPr>
        <p:spPr bwMode="auto">
          <a:xfrm>
            <a:off x="1420602" y="4878632"/>
            <a:ext cx="137160" cy="137160"/>
          </a:xfrm>
          <a:prstGeom prst="rect">
            <a:avLst/>
          </a:prstGeom>
          <a:solidFill>
            <a:srgbClr val="0432FF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1140567" y="3864161"/>
            <a:ext cx="674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432FF"/>
                </a:solidFill>
              </a:rPr>
              <a:t>A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2517882" y="3480362"/>
            <a:ext cx="674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2239752" y="4255689"/>
            <a:ext cx="674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C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1151997" y="4926583"/>
            <a:ext cx="674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432FF"/>
                </a:solidFill>
              </a:rPr>
              <a:t>D</a:t>
            </a:r>
          </a:p>
        </p:txBody>
      </p:sp>
      <p:sp>
        <p:nvSpPr>
          <p:cNvPr id="55" name="Rectangle 54"/>
          <p:cNvSpPr/>
          <p:nvPr/>
        </p:nvSpPr>
        <p:spPr bwMode="auto">
          <a:xfrm>
            <a:off x="1397727" y="3760921"/>
            <a:ext cx="159079" cy="1271121"/>
          </a:xfrm>
          <a:prstGeom prst="rect">
            <a:avLst/>
          </a:prstGeom>
          <a:noFill/>
          <a:ln w="19050" cap="flat" cmpd="sng" algn="ctr">
            <a:solidFill>
              <a:srgbClr val="0432FF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56" name="Rectangle 55"/>
          <p:cNvSpPr/>
          <p:nvPr/>
        </p:nvSpPr>
        <p:spPr bwMode="auto">
          <a:xfrm>
            <a:off x="2442169" y="3418643"/>
            <a:ext cx="534544" cy="853950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57" name="Rectangle 56"/>
          <p:cNvSpPr/>
          <p:nvPr/>
        </p:nvSpPr>
        <p:spPr bwMode="auto">
          <a:xfrm>
            <a:off x="1128468" y="3468736"/>
            <a:ext cx="717284" cy="1858586"/>
          </a:xfrm>
          <a:prstGeom prst="rect">
            <a:avLst/>
          </a:prstGeom>
          <a:noFill/>
          <a:ln w="19050" cap="flat" cmpd="sng" algn="ctr">
            <a:solidFill>
              <a:srgbClr val="0432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58" name="Rectangle 57"/>
          <p:cNvSpPr/>
          <p:nvPr/>
        </p:nvSpPr>
        <p:spPr bwMode="auto">
          <a:xfrm>
            <a:off x="2184558" y="3109324"/>
            <a:ext cx="1051612" cy="1488836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grpSp>
        <p:nvGrpSpPr>
          <p:cNvPr id="101" name="Group 100"/>
          <p:cNvGrpSpPr/>
          <p:nvPr/>
        </p:nvGrpSpPr>
        <p:grpSpPr>
          <a:xfrm>
            <a:off x="6697652" y="286499"/>
            <a:ext cx="2098695" cy="1122081"/>
            <a:chOff x="407957" y="4030278"/>
            <a:chExt cx="2098695" cy="1122081"/>
          </a:xfrm>
        </p:grpSpPr>
        <p:sp>
          <p:nvSpPr>
            <p:cNvPr id="102" name="Rectangle 101"/>
            <p:cNvSpPr/>
            <p:nvPr/>
          </p:nvSpPr>
          <p:spPr bwMode="auto">
            <a:xfrm>
              <a:off x="1005220" y="4030278"/>
              <a:ext cx="822960" cy="324644"/>
            </a:xfrm>
            <a:prstGeom prst="rect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600" dirty="0" err="1">
                  <a:latin typeface="Arial" pitchFamily="-104" charset="0"/>
                  <a:ea typeface="ＭＳ Ｐゴシック" pitchFamily="-104" charset="-128"/>
                  <a:cs typeface="ＭＳ Ｐゴシック" pitchFamily="-104" charset="-128"/>
                </a:rPr>
                <a:t>Root</a:t>
              </a:r>
              <a:r>
                <a:rPr lang="en-US" sz="1600" baseline="-25000" dirty="0" err="1">
                  <a:latin typeface="Arial" pitchFamily="-104" charset="0"/>
                  <a:ea typeface="ＭＳ Ｐゴシック" pitchFamily="-104" charset="-128"/>
                  <a:cs typeface="ＭＳ Ｐゴシック" pitchFamily="-104" charset="-128"/>
                </a:rPr>
                <a:t>h</a:t>
              </a:r>
              <a:endParaRPr kumimoji="0" lang="en-US" sz="1600" b="0" i="0" u="none" strike="noStrike" cap="none" normalizeH="0" baseline="-2500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103" name="Oval 102"/>
            <p:cNvSpPr/>
            <p:nvPr/>
          </p:nvSpPr>
          <p:spPr bwMode="auto">
            <a:xfrm>
              <a:off x="1140501" y="4898948"/>
              <a:ext cx="233716" cy="230390"/>
            </a:xfrm>
            <a:prstGeom prst="ellipse">
              <a:avLst/>
            </a:prstGeom>
            <a:solidFill>
              <a:srgbClr val="FF40FF"/>
            </a:solidFill>
            <a:ln w="25400" cap="flat" cmpd="sng" algn="ctr">
              <a:solidFill>
                <a:srgbClr val="FF4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104" name="Oval 103"/>
            <p:cNvSpPr/>
            <p:nvPr/>
          </p:nvSpPr>
          <p:spPr bwMode="auto">
            <a:xfrm>
              <a:off x="1515804" y="4893208"/>
              <a:ext cx="233716" cy="230390"/>
            </a:xfrm>
            <a:prstGeom prst="ellipse">
              <a:avLst/>
            </a:prstGeom>
            <a:solidFill>
              <a:srgbClr val="00FDFF"/>
            </a:solidFill>
            <a:ln w="25400" cap="flat" cmpd="sng" algn="ctr">
              <a:solidFill>
                <a:srgbClr val="00FD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105" name="Oval 104"/>
            <p:cNvSpPr/>
            <p:nvPr/>
          </p:nvSpPr>
          <p:spPr bwMode="auto">
            <a:xfrm>
              <a:off x="1888655" y="4881778"/>
              <a:ext cx="233716" cy="230390"/>
            </a:xfrm>
            <a:prstGeom prst="ellipse">
              <a:avLst/>
            </a:prstGeom>
            <a:solidFill>
              <a:srgbClr val="7A0019"/>
            </a:solidFill>
            <a:ln w="25400" cap="flat" cmpd="sng" algn="ctr">
              <a:solidFill>
                <a:srgbClr val="7A001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106" name="Oval 105"/>
            <p:cNvSpPr/>
            <p:nvPr/>
          </p:nvSpPr>
          <p:spPr bwMode="auto">
            <a:xfrm>
              <a:off x="2272936" y="4890948"/>
              <a:ext cx="233716" cy="230390"/>
            </a:xfrm>
            <a:prstGeom prst="ellipse">
              <a:avLst/>
            </a:prstGeom>
            <a:solidFill>
              <a:srgbClr val="FF9300"/>
            </a:solidFill>
            <a:ln w="25400" cap="flat" cmpd="sng" algn="ctr">
              <a:solidFill>
                <a:srgbClr val="FF93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107" name="Oval 106"/>
            <p:cNvSpPr/>
            <p:nvPr/>
          </p:nvSpPr>
          <p:spPr bwMode="auto">
            <a:xfrm>
              <a:off x="772329" y="4921969"/>
              <a:ext cx="233716" cy="230390"/>
            </a:xfrm>
            <a:prstGeom prst="ellipse">
              <a:avLst/>
            </a:prstGeom>
            <a:solidFill>
              <a:srgbClr val="00FA00"/>
            </a:solidFill>
            <a:ln w="25400" cap="flat" cmpd="sng" algn="ctr">
              <a:solidFill>
                <a:srgbClr val="00FA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108" name="Oval 107"/>
            <p:cNvSpPr/>
            <p:nvPr/>
          </p:nvSpPr>
          <p:spPr bwMode="auto">
            <a:xfrm>
              <a:off x="407957" y="4921159"/>
              <a:ext cx="233716" cy="230390"/>
            </a:xfrm>
            <a:prstGeom prst="ellipse">
              <a:avLst/>
            </a:prstGeom>
            <a:solidFill>
              <a:srgbClr val="7030A0"/>
            </a:solidFill>
            <a:ln w="25400" cap="flat" cmpd="sng" algn="ctr">
              <a:solidFill>
                <a:srgbClr val="7030A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109" name="Oval 108"/>
            <p:cNvSpPr/>
            <p:nvPr/>
          </p:nvSpPr>
          <p:spPr bwMode="auto">
            <a:xfrm>
              <a:off x="1802331" y="4494251"/>
              <a:ext cx="320040" cy="320040"/>
            </a:xfrm>
            <a:prstGeom prst="ellips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04" charset="0"/>
                  <a:ea typeface="ＭＳ Ｐゴシック" pitchFamily="-104" charset="-128"/>
                  <a:cs typeface="ＭＳ Ｐゴシック" pitchFamily="-104" charset="-128"/>
                </a:rPr>
                <a:t>Y</a:t>
              </a: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110" name="Oval 109"/>
            <p:cNvSpPr/>
            <p:nvPr/>
          </p:nvSpPr>
          <p:spPr bwMode="auto">
            <a:xfrm>
              <a:off x="709365" y="4492089"/>
              <a:ext cx="320040" cy="320040"/>
            </a:xfrm>
            <a:prstGeom prst="ellips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04" charset="0"/>
                  <a:ea typeface="ＭＳ Ｐゴシック" pitchFamily="-104" charset="-128"/>
                  <a:cs typeface="ＭＳ Ｐゴシック" pitchFamily="-104" charset="-128"/>
                </a:rPr>
                <a:t>X</a:t>
              </a:r>
            </a:p>
          </p:txBody>
        </p:sp>
        <p:cxnSp>
          <p:nvCxnSpPr>
            <p:cNvPr id="111" name="Straight Connector 110"/>
            <p:cNvCxnSpPr>
              <a:endCxn id="108" idx="0"/>
            </p:cNvCxnSpPr>
            <p:nvPr/>
          </p:nvCxnSpPr>
          <p:spPr bwMode="auto">
            <a:xfrm flipH="1">
              <a:off x="524815" y="4767168"/>
              <a:ext cx="230405" cy="153991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2" name="Straight Connector 111"/>
            <p:cNvCxnSpPr>
              <a:endCxn id="107" idx="0"/>
            </p:cNvCxnSpPr>
            <p:nvPr/>
          </p:nvCxnSpPr>
          <p:spPr bwMode="auto">
            <a:xfrm>
              <a:off x="885877" y="4817595"/>
              <a:ext cx="3310" cy="104374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3" name="Straight Connector 112"/>
            <p:cNvCxnSpPr>
              <a:endCxn id="103" idx="1"/>
            </p:cNvCxnSpPr>
            <p:nvPr/>
          </p:nvCxnSpPr>
          <p:spPr bwMode="auto">
            <a:xfrm>
              <a:off x="1004390" y="4751730"/>
              <a:ext cx="170338" cy="18095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4" name="Straight Connector 113"/>
            <p:cNvCxnSpPr>
              <a:endCxn id="104" idx="0"/>
            </p:cNvCxnSpPr>
            <p:nvPr/>
          </p:nvCxnSpPr>
          <p:spPr bwMode="auto">
            <a:xfrm flipH="1">
              <a:off x="1632662" y="4767168"/>
              <a:ext cx="208765" cy="12604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5" name="Straight Connector 114"/>
            <p:cNvCxnSpPr/>
            <p:nvPr/>
          </p:nvCxnSpPr>
          <p:spPr bwMode="auto">
            <a:xfrm>
              <a:off x="1972083" y="4817595"/>
              <a:ext cx="3310" cy="104374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6" name="Straight Connector 115"/>
            <p:cNvCxnSpPr>
              <a:endCxn id="106" idx="1"/>
            </p:cNvCxnSpPr>
            <p:nvPr/>
          </p:nvCxnSpPr>
          <p:spPr bwMode="auto">
            <a:xfrm>
              <a:off x="2090596" y="4751730"/>
              <a:ext cx="216567" cy="17295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7" name="Straight Connector 116"/>
            <p:cNvCxnSpPr>
              <a:endCxn id="110" idx="7"/>
            </p:cNvCxnSpPr>
            <p:nvPr/>
          </p:nvCxnSpPr>
          <p:spPr bwMode="auto">
            <a:xfrm flipH="1">
              <a:off x="982536" y="4366360"/>
              <a:ext cx="362930" cy="17259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8" name="Straight Connector 117"/>
            <p:cNvCxnSpPr>
              <a:endCxn id="109" idx="1"/>
            </p:cNvCxnSpPr>
            <p:nvPr/>
          </p:nvCxnSpPr>
          <p:spPr bwMode="auto">
            <a:xfrm>
              <a:off x="1521313" y="4371667"/>
              <a:ext cx="327887" cy="169453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2279527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5" grpId="0" animBg="1"/>
      <p:bldP spid="55" grpId="0" animBg="1"/>
      <p:bldP spid="56" grpId="0" animBg="1"/>
      <p:bldP spid="57" grpId="0" animBg="1"/>
      <p:bldP spid="58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latin typeface="Microsoft Sans Serif"/>
                <a:cs typeface="Microsoft Sans Serif"/>
              </a:rPr>
              <a:t>Ex.: Nested Loop with a spatial index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8043" y="1484424"/>
            <a:ext cx="8433596" cy="946260"/>
          </a:xfrm>
        </p:spPr>
        <p:txBody>
          <a:bodyPr/>
          <a:lstStyle/>
          <a:p>
            <a:pPr>
              <a:buFont typeface="Arial"/>
              <a:buChar char="•"/>
            </a:pPr>
            <a:r>
              <a:rPr lang="en-US" sz="1600" dirty="0">
                <a:latin typeface="Microsoft Sans Serif"/>
                <a:cs typeface="Microsoft Sans Serif"/>
              </a:rPr>
              <a:t>Outer loop: For each data blocks D of first table </a:t>
            </a:r>
          </a:p>
          <a:p>
            <a:pPr>
              <a:buFont typeface="Arial"/>
              <a:buChar char="•"/>
            </a:pPr>
            <a:r>
              <a:rPr lang="en-US" sz="1600" dirty="0">
                <a:latin typeface="Microsoft Sans Serif"/>
                <a:cs typeface="Microsoft Sans Serif"/>
              </a:rPr>
              <a:t>Inner loop: Range Query second table for overlapping block</a:t>
            </a:r>
          </a:p>
          <a:p>
            <a:pPr lvl="1"/>
            <a:r>
              <a:rPr lang="en-US" sz="1600" dirty="0"/>
              <a:t>E.g., Houses within a distance &lt;= 1</a:t>
            </a:r>
          </a:p>
          <a:p>
            <a:pPr>
              <a:buFont typeface="Arial"/>
              <a:buChar char="•"/>
            </a:pPr>
            <a:endParaRPr lang="en-US" sz="1600" dirty="0">
              <a:latin typeface="Microsoft Sans Serif"/>
              <a:cs typeface="Microsoft Sans Serif"/>
            </a:endParaRPr>
          </a:p>
          <a:p>
            <a:pPr>
              <a:buFont typeface="Arial"/>
              <a:buChar char="•"/>
            </a:pPr>
            <a:endParaRPr lang="en-US" sz="1600" dirty="0">
              <a:latin typeface="Microsoft Sans Serif"/>
              <a:cs typeface="Microsoft Sans Serif"/>
            </a:endParaRPr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pic>
        <p:nvPicPr>
          <p:cNvPr id="9" name="Content Placeholder 7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8043" y="2855883"/>
            <a:ext cx="3297190" cy="286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Oval 9"/>
          <p:cNvSpPr/>
          <p:nvPr/>
        </p:nvSpPr>
        <p:spPr bwMode="auto">
          <a:xfrm>
            <a:off x="1749710" y="3401219"/>
            <a:ext cx="137160" cy="137160"/>
          </a:xfrm>
          <a:prstGeom prst="ellipse">
            <a:avLst/>
          </a:prstGeom>
          <a:solidFill>
            <a:srgbClr val="00FA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2084990" y="3759359"/>
            <a:ext cx="137160" cy="137160"/>
          </a:xfrm>
          <a:prstGeom prst="ellipse">
            <a:avLst/>
          </a:prstGeom>
          <a:solidFill>
            <a:srgbClr val="FF40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FF40FF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2782220" y="3759359"/>
            <a:ext cx="137160" cy="137160"/>
          </a:xfrm>
          <a:prstGeom prst="ellipse">
            <a:avLst/>
          </a:prstGeom>
          <a:solidFill>
            <a:srgbClr val="FF40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2782220" y="4502309"/>
            <a:ext cx="137160" cy="137160"/>
          </a:xfrm>
          <a:prstGeom prst="ellipse">
            <a:avLst/>
          </a:prstGeom>
          <a:solidFill>
            <a:srgbClr val="FF93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2084990" y="4502309"/>
            <a:ext cx="137160" cy="137160"/>
          </a:xfrm>
          <a:prstGeom prst="ellipse">
            <a:avLst/>
          </a:prstGeom>
          <a:solidFill>
            <a:srgbClr val="7A001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2439320" y="4868069"/>
            <a:ext cx="137160" cy="137160"/>
          </a:xfrm>
          <a:prstGeom prst="ellipse">
            <a:avLst/>
          </a:prstGeom>
          <a:solidFill>
            <a:srgbClr val="FF93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16" name="Oval 15"/>
          <p:cNvSpPr/>
          <p:nvPr/>
        </p:nvSpPr>
        <p:spPr bwMode="auto">
          <a:xfrm>
            <a:off x="1742090" y="4868069"/>
            <a:ext cx="137160" cy="137160"/>
          </a:xfrm>
          <a:prstGeom prst="ellipse">
            <a:avLst/>
          </a:prstGeom>
          <a:solidFill>
            <a:srgbClr val="7A001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17" name="Oval 16"/>
          <p:cNvSpPr/>
          <p:nvPr/>
        </p:nvSpPr>
        <p:spPr bwMode="auto">
          <a:xfrm>
            <a:off x="1742090" y="4125119"/>
            <a:ext cx="137160" cy="137160"/>
          </a:xfrm>
          <a:prstGeom prst="ellipse">
            <a:avLst/>
          </a:prstGeom>
          <a:solidFill>
            <a:srgbClr val="00FA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18" name="Oval 17"/>
          <p:cNvSpPr/>
          <p:nvPr/>
        </p:nvSpPr>
        <p:spPr bwMode="auto">
          <a:xfrm>
            <a:off x="1044860" y="3759359"/>
            <a:ext cx="137160" cy="137160"/>
          </a:xfrm>
          <a:prstGeom prst="ellipse">
            <a:avLst/>
          </a:prstGeom>
          <a:solidFill>
            <a:srgbClr val="7030A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1044860" y="4136549"/>
            <a:ext cx="137160" cy="137160"/>
          </a:xfrm>
          <a:prstGeom prst="ellipse">
            <a:avLst/>
          </a:prstGeom>
          <a:solidFill>
            <a:srgbClr val="7030A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20" name="Oval 19"/>
          <p:cNvSpPr/>
          <p:nvPr/>
        </p:nvSpPr>
        <p:spPr bwMode="auto">
          <a:xfrm>
            <a:off x="1387760" y="4490879"/>
            <a:ext cx="137160" cy="137160"/>
          </a:xfrm>
          <a:prstGeom prst="ellipse">
            <a:avLst/>
          </a:prstGeom>
          <a:solidFill>
            <a:srgbClr val="00FD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690530" y="4868069"/>
            <a:ext cx="137160" cy="137160"/>
          </a:xfrm>
          <a:prstGeom prst="ellipse">
            <a:avLst/>
          </a:prstGeom>
          <a:solidFill>
            <a:srgbClr val="00FD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93014" y="3724143"/>
            <a:ext cx="674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7030A0"/>
                </a:solidFill>
              </a:rPr>
              <a:t>a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96560" y="4081195"/>
            <a:ext cx="674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7030A0"/>
                </a:solidFill>
              </a:rPr>
              <a:t>b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510403" y="3378323"/>
            <a:ext cx="674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FA00"/>
                </a:solidFill>
              </a:rPr>
              <a:t>c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911210" y="3803444"/>
            <a:ext cx="674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40FF"/>
                </a:solidFill>
              </a:rPr>
              <a:t>d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529453" y="4095765"/>
            <a:ext cx="674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FA00"/>
                </a:solidFill>
              </a:rPr>
              <a:t>e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612289" y="3846292"/>
            <a:ext cx="674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40FF"/>
                </a:solidFill>
              </a:rPr>
              <a:t>f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07650" y="4886456"/>
            <a:ext cx="674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FDFF"/>
                </a:solidFill>
              </a:rPr>
              <a:t>g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210209" y="4539880"/>
            <a:ext cx="674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FDFF"/>
                </a:solidFill>
              </a:rPr>
              <a:t>h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924584" y="4555092"/>
            <a:ext cx="674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>
                <a:solidFill>
                  <a:srgbClr val="7A0019"/>
                </a:solidFill>
              </a:rPr>
              <a:t>i</a:t>
            </a:r>
            <a:endParaRPr lang="en-US" sz="1600" dirty="0">
              <a:solidFill>
                <a:srgbClr val="7A0019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594009" y="4946581"/>
            <a:ext cx="674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7A0019"/>
                </a:solidFill>
              </a:rPr>
              <a:t>j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612289" y="4570889"/>
            <a:ext cx="674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9300"/>
                </a:solidFill>
              </a:rPr>
              <a:t>k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343183" y="4960471"/>
            <a:ext cx="674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9300"/>
                </a:solidFill>
              </a:rPr>
              <a:t>l</a:t>
            </a:r>
          </a:p>
        </p:txBody>
      </p:sp>
      <p:sp>
        <p:nvSpPr>
          <p:cNvPr id="34" name="Rectangle 33"/>
          <p:cNvSpPr/>
          <p:nvPr/>
        </p:nvSpPr>
        <p:spPr bwMode="auto">
          <a:xfrm>
            <a:off x="1025256" y="3735264"/>
            <a:ext cx="184953" cy="538445"/>
          </a:xfrm>
          <a:prstGeom prst="rect">
            <a:avLst/>
          </a:prstGeom>
          <a:noFill/>
          <a:ln w="19050" cap="flat" cmpd="sng" algn="ctr">
            <a:solidFill>
              <a:srgbClr val="7030A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35" name="Rectangle 34"/>
          <p:cNvSpPr/>
          <p:nvPr/>
        </p:nvSpPr>
        <p:spPr bwMode="auto">
          <a:xfrm>
            <a:off x="1732686" y="3371723"/>
            <a:ext cx="174978" cy="905370"/>
          </a:xfrm>
          <a:prstGeom prst="rect">
            <a:avLst/>
          </a:prstGeom>
          <a:noFill/>
          <a:ln w="19050" cap="flat" cmpd="sng" algn="ctr">
            <a:solidFill>
              <a:srgbClr val="00FA0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36" name="Rectangle 35"/>
          <p:cNvSpPr/>
          <p:nvPr/>
        </p:nvSpPr>
        <p:spPr bwMode="auto">
          <a:xfrm>
            <a:off x="2063314" y="3750509"/>
            <a:ext cx="886160" cy="157202"/>
          </a:xfrm>
          <a:prstGeom prst="rect">
            <a:avLst/>
          </a:prstGeom>
          <a:noFill/>
          <a:ln w="19050" cap="flat" cmpd="sng" algn="ctr">
            <a:solidFill>
              <a:srgbClr val="FF40FF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37" name="Rectangle 36"/>
          <p:cNvSpPr/>
          <p:nvPr/>
        </p:nvSpPr>
        <p:spPr bwMode="auto">
          <a:xfrm>
            <a:off x="685201" y="4483210"/>
            <a:ext cx="839720" cy="508622"/>
          </a:xfrm>
          <a:prstGeom prst="rect">
            <a:avLst/>
          </a:prstGeom>
          <a:noFill/>
          <a:ln w="19050" cap="flat" cmpd="sng" algn="ctr">
            <a:solidFill>
              <a:srgbClr val="00FDFF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38" name="Rectangle 37"/>
          <p:cNvSpPr/>
          <p:nvPr/>
        </p:nvSpPr>
        <p:spPr bwMode="auto">
          <a:xfrm>
            <a:off x="1749710" y="4494183"/>
            <a:ext cx="494736" cy="511046"/>
          </a:xfrm>
          <a:prstGeom prst="rect">
            <a:avLst/>
          </a:prstGeom>
          <a:noFill/>
          <a:ln w="19050" cap="flat" cmpd="sng" algn="ctr">
            <a:solidFill>
              <a:srgbClr val="7A0019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39" name="Rectangle 38"/>
          <p:cNvSpPr/>
          <p:nvPr/>
        </p:nvSpPr>
        <p:spPr bwMode="auto">
          <a:xfrm>
            <a:off x="2435938" y="4506555"/>
            <a:ext cx="513536" cy="498674"/>
          </a:xfrm>
          <a:prstGeom prst="rect">
            <a:avLst/>
          </a:prstGeom>
          <a:noFill/>
          <a:ln w="19050" cap="flat" cmpd="sng" algn="ctr">
            <a:solidFill>
              <a:srgbClr val="FF930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40" name="Rectangle 39"/>
          <p:cNvSpPr/>
          <p:nvPr/>
        </p:nvSpPr>
        <p:spPr bwMode="auto">
          <a:xfrm>
            <a:off x="973179" y="3311336"/>
            <a:ext cx="2044374" cy="1001733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41" name="Rectangle 40"/>
          <p:cNvSpPr/>
          <p:nvPr/>
        </p:nvSpPr>
        <p:spPr bwMode="auto">
          <a:xfrm>
            <a:off x="631127" y="4419749"/>
            <a:ext cx="2386426" cy="658786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44" name="Rectangle 43"/>
          <p:cNvSpPr/>
          <p:nvPr/>
        </p:nvSpPr>
        <p:spPr bwMode="auto">
          <a:xfrm>
            <a:off x="2192096" y="3103097"/>
            <a:ext cx="1054021" cy="1467792"/>
          </a:xfrm>
          <a:prstGeom prst="rect">
            <a:avLst/>
          </a:prstGeom>
          <a:noFill/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45" name="Rectangle 44"/>
          <p:cNvSpPr/>
          <p:nvPr/>
        </p:nvSpPr>
        <p:spPr bwMode="auto">
          <a:xfrm>
            <a:off x="1129748" y="3450142"/>
            <a:ext cx="699924" cy="1859647"/>
          </a:xfrm>
          <a:prstGeom prst="rect">
            <a:avLst/>
          </a:prstGeom>
          <a:noFill/>
          <a:ln w="25400" cap="flat" cmpd="sng" algn="ctr">
            <a:solidFill>
              <a:srgbClr val="0432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grpSp>
        <p:nvGrpSpPr>
          <p:cNvPr id="80" name="Group 79"/>
          <p:cNvGrpSpPr/>
          <p:nvPr/>
        </p:nvGrpSpPr>
        <p:grpSpPr>
          <a:xfrm>
            <a:off x="4255120" y="4632856"/>
            <a:ext cx="2854764" cy="296777"/>
            <a:chOff x="711865" y="2530622"/>
            <a:chExt cx="2854764" cy="296777"/>
          </a:xfrm>
        </p:grpSpPr>
        <p:sp>
          <p:nvSpPr>
            <p:cNvPr id="60" name="Rectangle 59"/>
            <p:cNvSpPr/>
            <p:nvPr/>
          </p:nvSpPr>
          <p:spPr bwMode="auto">
            <a:xfrm>
              <a:off x="711865" y="2569435"/>
              <a:ext cx="161901" cy="147383"/>
            </a:xfrm>
            <a:prstGeom prst="rect">
              <a:avLst/>
            </a:prstGeom>
            <a:solidFill>
              <a:srgbClr val="0432FF"/>
            </a:solidFill>
            <a:ln w="25400" cap="flat" cmpd="sng" algn="ctr">
              <a:solidFill>
                <a:srgbClr val="0432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61" name="Rectangle 60"/>
            <p:cNvSpPr/>
            <p:nvPr/>
          </p:nvSpPr>
          <p:spPr bwMode="auto">
            <a:xfrm>
              <a:off x="2327291" y="2579721"/>
              <a:ext cx="161901" cy="147383"/>
            </a:xfrm>
            <a:prstGeom prst="rect">
              <a:avLst/>
            </a:prstGeom>
            <a:solidFill>
              <a:srgbClr val="FF0000"/>
            </a:solidFill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913740" y="2530622"/>
              <a:ext cx="103746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0432FF"/>
                  </a:solidFill>
                </a:rPr>
                <a:t>Data block 0</a:t>
              </a: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2529166" y="2550400"/>
              <a:ext cx="103746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FF0000"/>
                  </a:solidFill>
                </a:rPr>
                <a:t>Data block 1</a:t>
              </a:r>
            </a:p>
          </p:txBody>
        </p:sp>
      </p:grpSp>
      <p:grpSp>
        <p:nvGrpSpPr>
          <p:cNvPr id="79" name="Group 78"/>
          <p:cNvGrpSpPr/>
          <p:nvPr/>
        </p:nvGrpSpPr>
        <p:grpSpPr>
          <a:xfrm>
            <a:off x="3777978" y="5162363"/>
            <a:ext cx="3472585" cy="560842"/>
            <a:chOff x="5176219" y="397776"/>
            <a:chExt cx="3472585" cy="560842"/>
          </a:xfrm>
        </p:grpSpPr>
        <p:sp>
          <p:nvSpPr>
            <p:cNvPr id="64" name="Oval 63"/>
            <p:cNvSpPr/>
            <p:nvPr/>
          </p:nvSpPr>
          <p:spPr bwMode="auto">
            <a:xfrm>
              <a:off x="7489247" y="741134"/>
              <a:ext cx="199104" cy="161796"/>
            </a:xfrm>
            <a:prstGeom prst="ellipse">
              <a:avLst/>
            </a:prstGeom>
            <a:solidFill>
              <a:srgbClr val="FF9300"/>
            </a:solidFill>
            <a:ln w="25400" cap="flat" cmpd="sng" algn="ctr">
              <a:solidFill>
                <a:srgbClr val="FF93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65" name="Oval 64"/>
            <p:cNvSpPr/>
            <p:nvPr/>
          </p:nvSpPr>
          <p:spPr bwMode="auto">
            <a:xfrm>
              <a:off x="6335829" y="731901"/>
              <a:ext cx="199104" cy="161796"/>
            </a:xfrm>
            <a:prstGeom prst="ellipse">
              <a:avLst/>
            </a:prstGeom>
            <a:solidFill>
              <a:srgbClr val="7A0019"/>
            </a:solidFill>
            <a:ln w="25400" cap="flat" cmpd="sng" algn="ctr">
              <a:solidFill>
                <a:srgbClr val="7A001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66" name="Oval 65"/>
            <p:cNvSpPr/>
            <p:nvPr/>
          </p:nvSpPr>
          <p:spPr bwMode="auto">
            <a:xfrm>
              <a:off x="5176219" y="715319"/>
              <a:ext cx="199104" cy="161796"/>
            </a:xfrm>
            <a:prstGeom prst="ellipse">
              <a:avLst/>
            </a:prstGeom>
            <a:solidFill>
              <a:srgbClr val="00FDFF"/>
            </a:solidFill>
            <a:ln w="25400" cap="flat" cmpd="sng" algn="ctr">
              <a:solidFill>
                <a:srgbClr val="00FD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67" name="Oval 66"/>
            <p:cNvSpPr/>
            <p:nvPr/>
          </p:nvSpPr>
          <p:spPr bwMode="auto">
            <a:xfrm>
              <a:off x="7489247" y="463782"/>
              <a:ext cx="199104" cy="161796"/>
            </a:xfrm>
            <a:prstGeom prst="ellipse">
              <a:avLst/>
            </a:prstGeom>
            <a:solidFill>
              <a:srgbClr val="FF40FF"/>
            </a:solidFill>
            <a:ln w="25400" cap="flat" cmpd="sng" algn="ctr">
              <a:solidFill>
                <a:srgbClr val="FF4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68" name="Oval 67"/>
            <p:cNvSpPr/>
            <p:nvPr/>
          </p:nvSpPr>
          <p:spPr bwMode="auto">
            <a:xfrm>
              <a:off x="6332878" y="460471"/>
              <a:ext cx="199104" cy="161796"/>
            </a:xfrm>
            <a:prstGeom prst="ellipse">
              <a:avLst/>
            </a:prstGeom>
            <a:solidFill>
              <a:srgbClr val="00FA00"/>
            </a:solidFill>
            <a:ln w="25400" cap="flat" cmpd="sng" algn="ctr">
              <a:solidFill>
                <a:srgbClr val="00FA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69" name="Oval 68"/>
            <p:cNvSpPr/>
            <p:nvPr/>
          </p:nvSpPr>
          <p:spPr bwMode="auto">
            <a:xfrm>
              <a:off x="5176219" y="495516"/>
              <a:ext cx="199104" cy="161796"/>
            </a:xfrm>
            <a:prstGeom prst="ellipse">
              <a:avLst/>
            </a:prstGeom>
            <a:solidFill>
              <a:srgbClr val="7030A0"/>
            </a:solidFill>
            <a:ln w="25400" cap="flat" cmpd="sng" algn="ctr">
              <a:solidFill>
                <a:srgbClr val="7030A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5335667" y="403176"/>
              <a:ext cx="103746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7030A0"/>
                  </a:solidFill>
                </a:rPr>
                <a:t>Data block 2</a:t>
              </a: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6490694" y="411167"/>
              <a:ext cx="103746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00FA00"/>
                  </a:solidFill>
                </a:rPr>
                <a:t>Data block 3</a:t>
              </a: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7611341" y="397776"/>
              <a:ext cx="103746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FF40FF"/>
                  </a:solidFill>
                </a:rPr>
                <a:t>Data block 4</a:t>
              </a: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5343441" y="667427"/>
              <a:ext cx="103746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00FDFF"/>
                  </a:solidFill>
                </a:rPr>
                <a:t>Data block 5</a:t>
              </a: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6503393" y="681619"/>
              <a:ext cx="103746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7A0019"/>
                  </a:solidFill>
                </a:rPr>
                <a:t>Data block 6</a:t>
              </a: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7611341" y="670327"/>
              <a:ext cx="103746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FF9300"/>
                  </a:solidFill>
                </a:rPr>
                <a:t>Data block 7</a:t>
              </a:r>
            </a:p>
          </p:txBody>
        </p:sp>
      </p:grpSp>
      <p:graphicFrame>
        <p:nvGraphicFramePr>
          <p:cNvPr id="82" name="Table 81"/>
          <p:cNvGraphicFramePr>
            <a:graphicFrameLocks noGrp="1"/>
          </p:cNvGraphicFramePr>
          <p:nvPr>
            <p:extLst/>
          </p:nvPr>
        </p:nvGraphicFramePr>
        <p:xfrm>
          <a:off x="6936268" y="2909715"/>
          <a:ext cx="1824168" cy="9372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06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735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7617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Outer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baseline="0" dirty="0">
                          <a:solidFill>
                            <a:schemeClr val="tx1"/>
                          </a:solidFill>
                        </a:rPr>
                        <a:t>Inner blocks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5921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432FF"/>
                          </a:solidFill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7030A0"/>
                          </a:solidFill>
                        </a:rPr>
                        <a:t>2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en-US" sz="1400" dirty="0">
                          <a:solidFill>
                            <a:srgbClr val="00FA00"/>
                          </a:solidFill>
                        </a:rPr>
                        <a:t>3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en-US" sz="1400" dirty="0">
                          <a:solidFill>
                            <a:srgbClr val="00FDFF"/>
                          </a:solidFill>
                        </a:rPr>
                        <a:t>5</a:t>
                      </a:r>
                      <a:r>
                        <a:rPr lang="en-US" sz="1400" dirty="0"/>
                        <a:t>, </a:t>
                      </a:r>
                      <a:r>
                        <a:rPr lang="en-US" sz="1400" dirty="0">
                          <a:solidFill>
                            <a:srgbClr val="7A0019"/>
                          </a:solidFill>
                        </a:rPr>
                        <a:t>6</a:t>
                      </a:r>
                      <a:r>
                        <a:rPr lang="en-US" sz="1400" dirty="0">
                          <a:solidFill>
                            <a:srgbClr val="FF9300"/>
                          </a:solidFill>
                        </a:rPr>
                        <a:t> </a:t>
                      </a:r>
                      <a:endParaRPr lang="en-US" sz="1400" dirty="0">
                        <a:solidFill>
                          <a:srgbClr val="FF40FF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5921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FF0000"/>
                          </a:solidFill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rgbClr val="FF40FF"/>
                          </a:solidFill>
                        </a:rPr>
                        <a:t>4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en-US" sz="1400" dirty="0">
                          <a:solidFill>
                            <a:srgbClr val="7A0019"/>
                          </a:solidFill>
                        </a:rPr>
                        <a:t>6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en-US" sz="1400" dirty="0">
                          <a:solidFill>
                            <a:srgbClr val="FF9300"/>
                          </a:solidFill>
                        </a:rPr>
                        <a:t>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42" name="Group 41"/>
          <p:cNvGrpSpPr/>
          <p:nvPr/>
        </p:nvGrpSpPr>
        <p:grpSpPr>
          <a:xfrm>
            <a:off x="4761205" y="3236744"/>
            <a:ext cx="1276749" cy="249170"/>
            <a:chOff x="4761205" y="3236744"/>
            <a:chExt cx="1276749" cy="249170"/>
          </a:xfrm>
        </p:grpSpPr>
        <p:cxnSp>
          <p:nvCxnSpPr>
            <p:cNvPr id="94" name="Straight Connector 93"/>
            <p:cNvCxnSpPr/>
            <p:nvPr/>
          </p:nvCxnSpPr>
          <p:spPr bwMode="auto">
            <a:xfrm>
              <a:off x="5608763" y="3258083"/>
              <a:ext cx="18124" cy="207309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5" name="Straight Connector 94"/>
            <p:cNvCxnSpPr/>
            <p:nvPr/>
          </p:nvCxnSpPr>
          <p:spPr bwMode="auto">
            <a:xfrm>
              <a:off x="5605052" y="3252119"/>
              <a:ext cx="432902" cy="233795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6" name="Straight Connector 95"/>
            <p:cNvCxnSpPr/>
            <p:nvPr/>
          </p:nvCxnSpPr>
          <p:spPr bwMode="auto">
            <a:xfrm flipH="1">
              <a:off x="4761205" y="3236744"/>
              <a:ext cx="819357" cy="246332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47" name="Group 46"/>
          <p:cNvGrpSpPr/>
          <p:nvPr/>
        </p:nvGrpSpPr>
        <p:grpSpPr>
          <a:xfrm>
            <a:off x="3534968" y="2882484"/>
            <a:ext cx="2678132" cy="1037469"/>
            <a:chOff x="3534968" y="2882484"/>
            <a:chExt cx="2678132" cy="1037469"/>
          </a:xfrm>
        </p:grpSpPr>
        <p:grpSp>
          <p:nvGrpSpPr>
            <p:cNvPr id="8" name="Group 7"/>
            <p:cNvGrpSpPr/>
            <p:nvPr/>
          </p:nvGrpSpPr>
          <p:grpSpPr>
            <a:xfrm>
              <a:off x="3734457" y="3228749"/>
              <a:ext cx="1825242" cy="263251"/>
              <a:chOff x="3734457" y="3228749"/>
              <a:chExt cx="1825242" cy="263251"/>
            </a:xfrm>
          </p:grpSpPr>
          <p:cxnSp>
            <p:nvCxnSpPr>
              <p:cNvPr id="97" name="Straight Connector 96"/>
              <p:cNvCxnSpPr/>
              <p:nvPr/>
            </p:nvCxnSpPr>
            <p:spPr bwMode="auto">
              <a:xfrm flipH="1" flipV="1">
                <a:off x="4142885" y="3267172"/>
                <a:ext cx="1416814" cy="224828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92" name="Straight Connector 91"/>
              <p:cNvCxnSpPr/>
              <p:nvPr/>
            </p:nvCxnSpPr>
            <p:spPr bwMode="auto">
              <a:xfrm flipH="1">
                <a:off x="3734457" y="3228749"/>
                <a:ext cx="397157" cy="259657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93" name="Straight Connector 92"/>
              <p:cNvCxnSpPr/>
              <p:nvPr/>
            </p:nvCxnSpPr>
            <p:spPr bwMode="auto">
              <a:xfrm>
                <a:off x="4166752" y="3255245"/>
                <a:ext cx="18124" cy="207309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98" name="Straight Connector 97"/>
              <p:cNvCxnSpPr/>
              <p:nvPr/>
            </p:nvCxnSpPr>
            <p:spPr bwMode="auto">
              <a:xfrm flipH="1" flipV="1">
                <a:off x="4130335" y="3278438"/>
                <a:ext cx="956878" cy="213562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43" name="Group 42"/>
            <p:cNvGrpSpPr/>
            <p:nvPr/>
          </p:nvGrpSpPr>
          <p:grpSpPr>
            <a:xfrm>
              <a:off x="4068018" y="2882484"/>
              <a:ext cx="1607567" cy="366797"/>
              <a:chOff x="4068018" y="2882484"/>
              <a:chExt cx="1607567" cy="366797"/>
            </a:xfrm>
          </p:grpSpPr>
          <p:sp>
            <p:nvSpPr>
              <p:cNvPr id="85" name="Rectangle 84"/>
              <p:cNvSpPr/>
              <p:nvPr/>
            </p:nvSpPr>
            <p:spPr bwMode="auto">
              <a:xfrm>
                <a:off x="5485539" y="3026878"/>
                <a:ext cx="190046" cy="209866"/>
              </a:xfrm>
              <a:prstGeom prst="rect">
                <a:avLst/>
              </a:prstGeom>
              <a:solidFill>
                <a:srgbClr val="FF0000"/>
              </a:solidFill>
              <a:ln w="254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04" charset="0"/>
                  <a:ea typeface="ＭＳ Ｐゴシック" pitchFamily="-104" charset="-128"/>
                  <a:cs typeface="ＭＳ Ｐゴシック" pitchFamily="-104" charset="-128"/>
                </a:endParaRPr>
              </a:p>
            </p:txBody>
          </p:sp>
          <p:sp>
            <p:nvSpPr>
              <p:cNvPr id="84" name="Rectangle 83"/>
              <p:cNvSpPr/>
              <p:nvPr/>
            </p:nvSpPr>
            <p:spPr bwMode="auto">
              <a:xfrm>
                <a:off x="4068018" y="3039415"/>
                <a:ext cx="190046" cy="209866"/>
              </a:xfrm>
              <a:prstGeom prst="rect">
                <a:avLst/>
              </a:prstGeom>
              <a:solidFill>
                <a:srgbClr val="0432FF"/>
              </a:solidFill>
              <a:ln w="25400" cap="flat" cmpd="sng" algn="ctr">
                <a:solidFill>
                  <a:srgbClr val="0432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04" charset="0"/>
                  <a:ea typeface="ＭＳ Ｐゴシック" pitchFamily="-104" charset="-128"/>
                  <a:cs typeface="ＭＳ Ｐゴシック" pitchFamily="-104" charset="-128"/>
                </a:endParaRPr>
              </a:p>
            </p:txBody>
          </p:sp>
          <p:sp>
            <p:nvSpPr>
              <p:cNvPr id="99" name="TextBox 98"/>
              <p:cNvSpPr txBox="1"/>
              <p:nvPr/>
            </p:nvSpPr>
            <p:spPr>
              <a:xfrm>
                <a:off x="4200312" y="2882484"/>
                <a:ext cx="1301959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/>
                  <a:t>Fire stations</a:t>
                </a:r>
              </a:p>
            </p:txBody>
          </p:sp>
        </p:grpSp>
        <p:grpSp>
          <p:nvGrpSpPr>
            <p:cNvPr id="46" name="Group 45"/>
            <p:cNvGrpSpPr/>
            <p:nvPr/>
          </p:nvGrpSpPr>
          <p:grpSpPr>
            <a:xfrm>
              <a:off x="3534968" y="3444361"/>
              <a:ext cx="2678132" cy="475592"/>
              <a:chOff x="3534968" y="3444361"/>
              <a:chExt cx="2678132" cy="475592"/>
            </a:xfrm>
          </p:grpSpPr>
          <p:sp>
            <p:nvSpPr>
              <p:cNvPr id="86" name="Oval 85"/>
              <p:cNvSpPr/>
              <p:nvPr/>
            </p:nvSpPr>
            <p:spPr bwMode="auto">
              <a:xfrm>
                <a:off x="5979384" y="3444361"/>
                <a:ext cx="233716" cy="230390"/>
              </a:xfrm>
              <a:prstGeom prst="ellipse">
                <a:avLst/>
              </a:prstGeom>
              <a:solidFill>
                <a:srgbClr val="FF9300"/>
              </a:solidFill>
              <a:ln w="25400" cap="flat" cmpd="sng" algn="ctr">
                <a:solidFill>
                  <a:srgbClr val="FF93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04" charset="0"/>
                  <a:ea typeface="ＭＳ Ｐゴシック" pitchFamily="-104" charset="-128"/>
                  <a:cs typeface="ＭＳ Ｐゴシック" pitchFamily="-104" charset="-128"/>
                </a:endParaRPr>
              </a:p>
            </p:txBody>
          </p:sp>
          <p:sp>
            <p:nvSpPr>
              <p:cNvPr id="87" name="Oval 86"/>
              <p:cNvSpPr/>
              <p:nvPr/>
            </p:nvSpPr>
            <p:spPr bwMode="auto">
              <a:xfrm>
                <a:off x="5525472" y="3458260"/>
                <a:ext cx="233716" cy="230390"/>
              </a:xfrm>
              <a:prstGeom prst="ellipse">
                <a:avLst/>
              </a:prstGeom>
              <a:solidFill>
                <a:srgbClr val="7A0019"/>
              </a:solidFill>
              <a:ln w="25400" cap="flat" cmpd="sng" algn="ctr">
                <a:solidFill>
                  <a:srgbClr val="7A0019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04" charset="0"/>
                  <a:ea typeface="ＭＳ Ｐゴシック" pitchFamily="-104" charset="-128"/>
                  <a:cs typeface="ＭＳ Ｐゴシック" pitchFamily="-104" charset="-128"/>
                </a:endParaRPr>
              </a:p>
            </p:txBody>
          </p:sp>
          <p:sp>
            <p:nvSpPr>
              <p:cNvPr id="88" name="Oval 87"/>
              <p:cNvSpPr/>
              <p:nvPr/>
            </p:nvSpPr>
            <p:spPr bwMode="auto">
              <a:xfrm>
                <a:off x="5052986" y="3458260"/>
                <a:ext cx="233716" cy="230390"/>
              </a:xfrm>
              <a:prstGeom prst="ellipse">
                <a:avLst/>
              </a:prstGeom>
              <a:solidFill>
                <a:srgbClr val="00FDFF"/>
              </a:solidFill>
              <a:ln w="25400" cap="flat" cmpd="sng" algn="ctr">
                <a:solidFill>
                  <a:srgbClr val="00FD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04" charset="0"/>
                  <a:ea typeface="ＭＳ Ｐゴシック" pitchFamily="-104" charset="-128"/>
                  <a:cs typeface="ＭＳ Ｐゴシック" pitchFamily="-104" charset="-128"/>
                </a:endParaRPr>
              </a:p>
            </p:txBody>
          </p:sp>
          <p:sp>
            <p:nvSpPr>
              <p:cNvPr id="89" name="Oval 88"/>
              <p:cNvSpPr/>
              <p:nvPr/>
            </p:nvSpPr>
            <p:spPr bwMode="auto">
              <a:xfrm>
                <a:off x="4561716" y="3449336"/>
                <a:ext cx="233716" cy="230390"/>
              </a:xfrm>
              <a:prstGeom prst="ellipse">
                <a:avLst/>
              </a:prstGeom>
              <a:solidFill>
                <a:srgbClr val="FF40FF"/>
              </a:solidFill>
              <a:ln w="25400" cap="flat" cmpd="sng" algn="ctr">
                <a:solidFill>
                  <a:srgbClr val="FF40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04" charset="0"/>
                  <a:ea typeface="ＭＳ Ｐゴシック" pitchFamily="-104" charset="-128"/>
                  <a:cs typeface="ＭＳ Ｐゴシック" pitchFamily="-104" charset="-128"/>
                </a:endParaRPr>
              </a:p>
            </p:txBody>
          </p:sp>
          <p:sp>
            <p:nvSpPr>
              <p:cNvPr id="90" name="Oval 89"/>
              <p:cNvSpPr/>
              <p:nvPr/>
            </p:nvSpPr>
            <p:spPr bwMode="auto">
              <a:xfrm>
                <a:off x="4068018" y="3462554"/>
                <a:ext cx="233716" cy="230390"/>
              </a:xfrm>
              <a:prstGeom prst="ellipse">
                <a:avLst/>
              </a:prstGeom>
              <a:solidFill>
                <a:srgbClr val="00FA00"/>
              </a:solidFill>
              <a:ln w="25400" cap="flat" cmpd="sng" algn="ctr">
                <a:solidFill>
                  <a:srgbClr val="00FA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04" charset="0"/>
                  <a:ea typeface="ＭＳ Ｐゴシック" pitchFamily="-104" charset="-128"/>
                  <a:cs typeface="ＭＳ Ｐゴシック" pitchFamily="-104" charset="-128"/>
                </a:endParaRPr>
              </a:p>
            </p:txBody>
          </p:sp>
          <p:sp>
            <p:nvSpPr>
              <p:cNvPr id="91" name="Oval 90"/>
              <p:cNvSpPr/>
              <p:nvPr/>
            </p:nvSpPr>
            <p:spPr bwMode="auto">
              <a:xfrm>
                <a:off x="3534968" y="3454666"/>
                <a:ext cx="233716" cy="230390"/>
              </a:xfrm>
              <a:prstGeom prst="ellipse">
                <a:avLst/>
              </a:prstGeom>
              <a:solidFill>
                <a:srgbClr val="7030A0"/>
              </a:solidFill>
              <a:ln w="25400" cap="flat" cmpd="sng" algn="ctr">
                <a:solidFill>
                  <a:srgbClr val="7030A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04" charset="0"/>
                  <a:ea typeface="ＭＳ Ｐゴシック" pitchFamily="-104" charset="-128"/>
                  <a:cs typeface="ＭＳ Ｐゴシック" pitchFamily="-104" charset="-128"/>
                </a:endParaRPr>
              </a:p>
            </p:txBody>
          </p:sp>
          <p:sp>
            <p:nvSpPr>
              <p:cNvPr id="100" name="TextBox 99"/>
              <p:cNvSpPr txBox="1"/>
              <p:nvPr/>
            </p:nvSpPr>
            <p:spPr>
              <a:xfrm>
                <a:off x="4093615" y="3581399"/>
                <a:ext cx="87876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/>
                  <a:t>Houses</a:t>
                </a:r>
              </a:p>
            </p:txBody>
          </p:sp>
        </p:grpSp>
      </p:grpSp>
      <p:grpSp>
        <p:nvGrpSpPr>
          <p:cNvPr id="101" name="Group 100"/>
          <p:cNvGrpSpPr/>
          <p:nvPr/>
        </p:nvGrpSpPr>
        <p:grpSpPr>
          <a:xfrm>
            <a:off x="6740505" y="255194"/>
            <a:ext cx="2098695" cy="1122081"/>
            <a:chOff x="407957" y="4030278"/>
            <a:chExt cx="2098695" cy="1122081"/>
          </a:xfrm>
        </p:grpSpPr>
        <p:sp>
          <p:nvSpPr>
            <p:cNvPr id="102" name="Rectangle 101"/>
            <p:cNvSpPr/>
            <p:nvPr/>
          </p:nvSpPr>
          <p:spPr bwMode="auto">
            <a:xfrm>
              <a:off x="1005220" y="4030278"/>
              <a:ext cx="822960" cy="324644"/>
            </a:xfrm>
            <a:prstGeom prst="rect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600" dirty="0" err="1">
                  <a:latin typeface="Arial" pitchFamily="-104" charset="0"/>
                  <a:ea typeface="ＭＳ Ｐゴシック" pitchFamily="-104" charset="-128"/>
                  <a:cs typeface="ＭＳ Ｐゴシック" pitchFamily="-104" charset="-128"/>
                </a:rPr>
                <a:t>Root</a:t>
              </a:r>
              <a:r>
                <a:rPr lang="en-US" sz="1600" baseline="-25000" dirty="0" err="1">
                  <a:latin typeface="Arial" pitchFamily="-104" charset="0"/>
                  <a:ea typeface="ＭＳ Ｐゴシック" pitchFamily="-104" charset="-128"/>
                  <a:cs typeface="ＭＳ Ｐゴシック" pitchFamily="-104" charset="-128"/>
                </a:rPr>
                <a:t>h</a:t>
              </a:r>
              <a:endParaRPr kumimoji="0" lang="en-US" sz="1600" b="0" i="0" u="none" strike="noStrike" cap="none" normalizeH="0" baseline="-2500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103" name="Oval 102"/>
            <p:cNvSpPr/>
            <p:nvPr/>
          </p:nvSpPr>
          <p:spPr bwMode="auto">
            <a:xfrm>
              <a:off x="1140501" y="4898948"/>
              <a:ext cx="233716" cy="230390"/>
            </a:xfrm>
            <a:prstGeom prst="ellipse">
              <a:avLst/>
            </a:prstGeom>
            <a:solidFill>
              <a:srgbClr val="FF40FF"/>
            </a:solidFill>
            <a:ln w="25400" cap="flat" cmpd="sng" algn="ctr">
              <a:solidFill>
                <a:srgbClr val="FF4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104" name="Oval 103"/>
            <p:cNvSpPr/>
            <p:nvPr/>
          </p:nvSpPr>
          <p:spPr bwMode="auto">
            <a:xfrm>
              <a:off x="1515804" y="4893208"/>
              <a:ext cx="233716" cy="230390"/>
            </a:xfrm>
            <a:prstGeom prst="ellipse">
              <a:avLst/>
            </a:prstGeom>
            <a:solidFill>
              <a:srgbClr val="00FDFF"/>
            </a:solidFill>
            <a:ln w="25400" cap="flat" cmpd="sng" algn="ctr">
              <a:solidFill>
                <a:srgbClr val="00FD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105" name="Oval 104"/>
            <p:cNvSpPr/>
            <p:nvPr/>
          </p:nvSpPr>
          <p:spPr bwMode="auto">
            <a:xfrm>
              <a:off x="1888655" y="4881778"/>
              <a:ext cx="233716" cy="230390"/>
            </a:xfrm>
            <a:prstGeom prst="ellipse">
              <a:avLst/>
            </a:prstGeom>
            <a:solidFill>
              <a:srgbClr val="7A0019"/>
            </a:solidFill>
            <a:ln w="25400" cap="flat" cmpd="sng" algn="ctr">
              <a:solidFill>
                <a:srgbClr val="7A001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106" name="Oval 105"/>
            <p:cNvSpPr/>
            <p:nvPr/>
          </p:nvSpPr>
          <p:spPr bwMode="auto">
            <a:xfrm>
              <a:off x="2272936" y="4890948"/>
              <a:ext cx="233716" cy="230390"/>
            </a:xfrm>
            <a:prstGeom prst="ellipse">
              <a:avLst/>
            </a:prstGeom>
            <a:solidFill>
              <a:srgbClr val="FF9300"/>
            </a:solidFill>
            <a:ln w="25400" cap="flat" cmpd="sng" algn="ctr">
              <a:solidFill>
                <a:srgbClr val="FF93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107" name="Oval 106"/>
            <p:cNvSpPr/>
            <p:nvPr/>
          </p:nvSpPr>
          <p:spPr bwMode="auto">
            <a:xfrm>
              <a:off x="772329" y="4921969"/>
              <a:ext cx="233716" cy="230390"/>
            </a:xfrm>
            <a:prstGeom prst="ellipse">
              <a:avLst/>
            </a:prstGeom>
            <a:solidFill>
              <a:srgbClr val="00FA00"/>
            </a:solidFill>
            <a:ln w="25400" cap="flat" cmpd="sng" algn="ctr">
              <a:solidFill>
                <a:srgbClr val="00FA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108" name="Oval 107"/>
            <p:cNvSpPr/>
            <p:nvPr/>
          </p:nvSpPr>
          <p:spPr bwMode="auto">
            <a:xfrm>
              <a:off x="407957" y="4921159"/>
              <a:ext cx="233716" cy="230390"/>
            </a:xfrm>
            <a:prstGeom prst="ellipse">
              <a:avLst/>
            </a:prstGeom>
            <a:solidFill>
              <a:srgbClr val="7030A0"/>
            </a:solidFill>
            <a:ln w="25400" cap="flat" cmpd="sng" algn="ctr">
              <a:solidFill>
                <a:srgbClr val="7030A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109" name="Oval 108"/>
            <p:cNvSpPr/>
            <p:nvPr/>
          </p:nvSpPr>
          <p:spPr bwMode="auto">
            <a:xfrm>
              <a:off x="1802331" y="4494251"/>
              <a:ext cx="320040" cy="320040"/>
            </a:xfrm>
            <a:prstGeom prst="ellips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04" charset="0"/>
                  <a:ea typeface="ＭＳ Ｐゴシック" pitchFamily="-104" charset="-128"/>
                  <a:cs typeface="ＭＳ Ｐゴシック" pitchFamily="-104" charset="-128"/>
                </a:rPr>
                <a:t>Y</a:t>
              </a: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110" name="Oval 109"/>
            <p:cNvSpPr/>
            <p:nvPr/>
          </p:nvSpPr>
          <p:spPr bwMode="auto">
            <a:xfrm>
              <a:off x="709365" y="4492089"/>
              <a:ext cx="320040" cy="320040"/>
            </a:xfrm>
            <a:prstGeom prst="ellips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04" charset="0"/>
                  <a:ea typeface="ＭＳ Ｐゴシック" pitchFamily="-104" charset="-128"/>
                  <a:cs typeface="ＭＳ Ｐゴシック" pitchFamily="-104" charset="-128"/>
                </a:rPr>
                <a:t>X</a:t>
              </a:r>
            </a:p>
          </p:txBody>
        </p:sp>
        <p:cxnSp>
          <p:nvCxnSpPr>
            <p:cNvPr id="111" name="Straight Connector 110"/>
            <p:cNvCxnSpPr>
              <a:endCxn id="108" idx="0"/>
            </p:cNvCxnSpPr>
            <p:nvPr/>
          </p:nvCxnSpPr>
          <p:spPr bwMode="auto">
            <a:xfrm flipH="1">
              <a:off x="524815" y="4767168"/>
              <a:ext cx="230405" cy="153991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2" name="Straight Connector 111"/>
            <p:cNvCxnSpPr>
              <a:endCxn id="107" idx="0"/>
            </p:cNvCxnSpPr>
            <p:nvPr/>
          </p:nvCxnSpPr>
          <p:spPr bwMode="auto">
            <a:xfrm>
              <a:off x="885877" y="4817595"/>
              <a:ext cx="3310" cy="104374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3" name="Straight Connector 112"/>
            <p:cNvCxnSpPr>
              <a:endCxn id="103" idx="1"/>
            </p:cNvCxnSpPr>
            <p:nvPr/>
          </p:nvCxnSpPr>
          <p:spPr bwMode="auto">
            <a:xfrm>
              <a:off x="1004390" y="4751730"/>
              <a:ext cx="170338" cy="18095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4" name="Straight Connector 113"/>
            <p:cNvCxnSpPr>
              <a:endCxn id="104" idx="0"/>
            </p:cNvCxnSpPr>
            <p:nvPr/>
          </p:nvCxnSpPr>
          <p:spPr bwMode="auto">
            <a:xfrm flipH="1">
              <a:off x="1632662" y="4767168"/>
              <a:ext cx="208765" cy="12604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5" name="Straight Connector 114"/>
            <p:cNvCxnSpPr/>
            <p:nvPr/>
          </p:nvCxnSpPr>
          <p:spPr bwMode="auto">
            <a:xfrm>
              <a:off x="1972083" y="4817595"/>
              <a:ext cx="3310" cy="104374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6" name="Straight Connector 115"/>
            <p:cNvCxnSpPr>
              <a:endCxn id="106" idx="1"/>
            </p:cNvCxnSpPr>
            <p:nvPr/>
          </p:nvCxnSpPr>
          <p:spPr bwMode="auto">
            <a:xfrm>
              <a:off x="2090596" y="4751730"/>
              <a:ext cx="216567" cy="17295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7" name="Straight Connector 116"/>
            <p:cNvCxnSpPr>
              <a:endCxn id="110" idx="7"/>
            </p:cNvCxnSpPr>
            <p:nvPr/>
          </p:nvCxnSpPr>
          <p:spPr bwMode="auto">
            <a:xfrm flipH="1">
              <a:off x="982536" y="4366360"/>
              <a:ext cx="362930" cy="17259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8" name="Straight Connector 117"/>
            <p:cNvCxnSpPr>
              <a:endCxn id="109" idx="1"/>
            </p:cNvCxnSpPr>
            <p:nvPr/>
          </p:nvCxnSpPr>
          <p:spPr bwMode="auto">
            <a:xfrm>
              <a:off x="1521313" y="4371667"/>
              <a:ext cx="327887" cy="169453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591248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5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6136" y="424045"/>
            <a:ext cx="8610600" cy="713365"/>
          </a:xfrm>
        </p:spPr>
        <p:txBody>
          <a:bodyPr/>
          <a:lstStyle/>
          <a:p>
            <a:r>
              <a:rPr lang="en-US" sz="2400" dirty="0">
                <a:latin typeface="Microsoft Sans Serif"/>
                <a:cs typeface="Microsoft Sans Serif"/>
              </a:rPr>
              <a:t>Cost of Nested loop with Index</a:t>
            </a:r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805" y="5652937"/>
            <a:ext cx="1241778" cy="1089812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6451528" y="171975"/>
            <a:ext cx="2098695" cy="1122081"/>
            <a:chOff x="407957" y="4030278"/>
            <a:chExt cx="2098695" cy="1122081"/>
          </a:xfrm>
        </p:grpSpPr>
        <p:sp>
          <p:nvSpPr>
            <p:cNvPr id="137" name="Rectangle 136"/>
            <p:cNvSpPr/>
            <p:nvPr/>
          </p:nvSpPr>
          <p:spPr bwMode="auto">
            <a:xfrm>
              <a:off x="1005220" y="4030278"/>
              <a:ext cx="822960" cy="324644"/>
            </a:xfrm>
            <a:prstGeom prst="rect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600" dirty="0" err="1">
                  <a:latin typeface="Arial" pitchFamily="-104" charset="0"/>
                  <a:ea typeface="ＭＳ Ｐゴシック" pitchFamily="-104" charset="-128"/>
                  <a:cs typeface="ＭＳ Ｐゴシック" pitchFamily="-104" charset="-128"/>
                </a:rPr>
                <a:t>Root</a:t>
              </a:r>
              <a:r>
                <a:rPr lang="en-US" sz="1600" baseline="-25000" dirty="0" err="1">
                  <a:latin typeface="Arial" pitchFamily="-104" charset="0"/>
                  <a:ea typeface="ＭＳ Ｐゴシック" pitchFamily="-104" charset="-128"/>
                  <a:cs typeface="ＭＳ Ｐゴシック" pitchFamily="-104" charset="-128"/>
                </a:rPr>
                <a:t>h</a:t>
              </a:r>
              <a:endParaRPr kumimoji="0" lang="en-US" sz="1600" b="0" i="0" u="none" strike="noStrike" cap="none" normalizeH="0" baseline="-2500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139" name="Oval 138"/>
            <p:cNvSpPr/>
            <p:nvPr/>
          </p:nvSpPr>
          <p:spPr bwMode="auto">
            <a:xfrm>
              <a:off x="1140501" y="4898948"/>
              <a:ext cx="233716" cy="230390"/>
            </a:xfrm>
            <a:prstGeom prst="ellipse">
              <a:avLst/>
            </a:prstGeom>
            <a:solidFill>
              <a:srgbClr val="FF40FF"/>
            </a:solidFill>
            <a:ln w="25400" cap="flat" cmpd="sng" algn="ctr">
              <a:solidFill>
                <a:srgbClr val="FF4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140" name="Oval 139"/>
            <p:cNvSpPr/>
            <p:nvPr/>
          </p:nvSpPr>
          <p:spPr bwMode="auto">
            <a:xfrm>
              <a:off x="1515804" y="4893208"/>
              <a:ext cx="233716" cy="230390"/>
            </a:xfrm>
            <a:prstGeom prst="ellipse">
              <a:avLst/>
            </a:prstGeom>
            <a:solidFill>
              <a:srgbClr val="00FDFF"/>
            </a:solidFill>
            <a:ln w="25400" cap="flat" cmpd="sng" algn="ctr">
              <a:solidFill>
                <a:srgbClr val="00FD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141" name="Oval 140"/>
            <p:cNvSpPr/>
            <p:nvPr/>
          </p:nvSpPr>
          <p:spPr bwMode="auto">
            <a:xfrm>
              <a:off x="1888655" y="4881778"/>
              <a:ext cx="233716" cy="230390"/>
            </a:xfrm>
            <a:prstGeom prst="ellipse">
              <a:avLst/>
            </a:prstGeom>
            <a:solidFill>
              <a:srgbClr val="7A0019"/>
            </a:solidFill>
            <a:ln w="25400" cap="flat" cmpd="sng" algn="ctr">
              <a:solidFill>
                <a:srgbClr val="7A001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142" name="Oval 141"/>
            <p:cNvSpPr/>
            <p:nvPr/>
          </p:nvSpPr>
          <p:spPr bwMode="auto">
            <a:xfrm>
              <a:off x="2272936" y="4890948"/>
              <a:ext cx="233716" cy="230390"/>
            </a:xfrm>
            <a:prstGeom prst="ellipse">
              <a:avLst/>
            </a:prstGeom>
            <a:solidFill>
              <a:srgbClr val="FF9300"/>
            </a:solidFill>
            <a:ln w="25400" cap="flat" cmpd="sng" algn="ctr">
              <a:solidFill>
                <a:srgbClr val="FF93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143" name="Oval 142"/>
            <p:cNvSpPr/>
            <p:nvPr/>
          </p:nvSpPr>
          <p:spPr bwMode="auto">
            <a:xfrm>
              <a:off x="772329" y="4921969"/>
              <a:ext cx="233716" cy="230390"/>
            </a:xfrm>
            <a:prstGeom prst="ellipse">
              <a:avLst/>
            </a:prstGeom>
            <a:solidFill>
              <a:srgbClr val="00FA00"/>
            </a:solidFill>
            <a:ln w="25400" cap="flat" cmpd="sng" algn="ctr">
              <a:solidFill>
                <a:srgbClr val="00FA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144" name="Oval 143"/>
            <p:cNvSpPr/>
            <p:nvPr/>
          </p:nvSpPr>
          <p:spPr bwMode="auto">
            <a:xfrm>
              <a:off x="407957" y="4921159"/>
              <a:ext cx="233716" cy="230390"/>
            </a:xfrm>
            <a:prstGeom prst="ellipse">
              <a:avLst/>
            </a:prstGeom>
            <a:solidFill>
              <a:srgbClr val="7030A0"/>
            </a:solidFill>
            <a:ln w="25400" cap="flat" cmpd="sng" algn="ctr">
              <a:solidFill>
                <a:srgbClr val="7030A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146" name="Oval 145"/>
            <p:cNvSpPr/>
            <p:nvPr/>
          </p:nvSpPr>
          <p:spPr bwMode="auto">
            <a:xfrm>
              <a:off x="1802331" y="4494251"/>
              <a:ext cx="320040" cy="320040"/>
            </a:xfrm>
            <a:prstGeom prst="ellips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04" charset="0"/>
                  <a:ea typeface="ＭＳ Ｐゴシック" pitchFamily="-104" charset="-128"/>
                  <a:cs typeface="ＭＳ Ｐゴシック" pitchFamily="-104" charset="-128"/>
                </a:rPr>
                <a:t>Y</a:t>
              </a: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148" name="Oval 147"/>
            <p:cNvSpPr/>
            <p:nvPr/>
          </p:nvSpPr>
          <p:spPr bwMode="auto">
            <a:xfrm>
              <a:off x="709365" y="4492089"/>
              <a:ext cx="320040" cy="320040"/>
            </a:xfrm>
            <a:prstGeom prst="ellips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04" charset="0"/>
                  <a:ea typeface="ＭＳ Ｐゴシック" pitchFamily="-104" charset="-128"/>
                  <a:cs typeface="ＭＳ Ｐゴシック" pitchFamily="-104" charset="-128"/>
                </a:rPr>
                <a:t>X</a:t>
              </a:r>
            </a:p>
          </p:txBody>
        </p:sp>
        <p:cxnSp>
          <p:nvCxnSpPr>
            <p:cNvPr id="13" name="Straight Connector 12"/>
            <p:cNvCxnSpPr>
              <a:endCxn id="144" idx="0"/>
            </p:cNvCxnSpPr>
            <p:nvPr/>
          </p:nvCxnSpPr>
          <p:spPr bwMode="auto">
            <a:xfrm flipH="1">
              <a:off x="524815" y="4767168"/>
              <a:ext cx="230405" cy="153991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9" name="Straight Connector 148"/>
            <p:cNvCxnSpPr>
              <a:endCxn id="143" idx="0"/>
            </p:cNvCxnSpPr>
            <p:nvPr/>
          </p:nvCxnSpPr>
          <p:spPr bwMode="auto">
            <a:xfrm>
              <a:off x="885877" y="4817595"/>
              <a:ext cx="3310" cy="104374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0" name="Straight Connector 149"/>
            <p:cNvCxnSpPr>
              <a:endCxn id="139" idx="1"/>
            </p:cNvCxnSpPr>
            <p:nvPr/>
          </p:nvCxnSpPr>
          <p:spPr bwMode="auto">
            <a:xfrm>
              <a:off x="1004390" y="4751730"/>
              <a:ext cx="170338" cy="18095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1" name="Straight Connector 150"/>
            <p:cNvCxnSpPr>
              <a:endCxn id="140" idx="0"/>
            </p:cNvCxnSpPr>
            <p:nvPr/>
          </p:nvCxnSpPr>
          <p:spPr bwMode="auto">
            <a:xfrm flipH="1">
              <a:off x="1632662" y="4767168"/>
              <a:ext cx="208765" cy="12604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2" name="Straight Connector 151"/>
            <p:cNvCxnSpPr/>
            <p:nvPr/>
          </p:nvCxnSpPr>
          <p:spPr bwMode="auto">
            <a:xfrm>
              <a:off x="1972083" y="4817595"/>
              <a:ext cx="3310" cy="104374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3" name="Straight Connector 152"/>
            <p:cNvCxnSpPr>
              <a:endCxn id="142" idx="1"/>
            </p:cNvCxnSpPr>
            <p:nvPr/>
          </p:nvCxnSpPr>
          <p:spPr bwMode="auto">
            <a:xfrm>
              <a:off x="2090596" y="4751730"/>
              <a:ext cx="216567" cy="17295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4" name="Straight Connector 153"/>
            <p:cNvCxnSpPr>
              <a:endCxn id="148" idx="7"/>
            </p:cNvCxnSpPr>
            <p:nvPr/>
          </p:nvCxnSpPr>
          <p:spPr bwMode="auto">
            <a:xfrm flipH="1">
              <a:off x="982536" y="4366360"/>
              <a:ext cx="362930" cy="17259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5" name="Straight Connector 154"/>
            <p:cNvCxnSpPr>
              <a:endCxn id="146" idx="1"/>
            </p:cNvCxnSpPr>
            <p:nvPr/>
          </p:nvCxnSpPr>
          <p:spPr bwMode="auto">
            <a:xfrm>
              <a:off x="1521313" y="4371667"/>
              <a:ext cx="327887" cy="169453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25" name="TextBox 24"/>
          <p:cNvSpPr txBox="1"/>
          <p:nvPr/>
        </p:nvSpPr>
        <p:spPr>
          <a:xfrm>
            <a:off x="5969270" y="1794469"/>
            <a:ext cx="9140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432FF"/>
                </a:solidFill>
              </a:rPr>
              <a:t>Block 0</a:t>
            </a:r>
            <a:r>
              <a:rPr lang="en-US" sz="1600" dirty="0"/>
              <a:t>:</a:t>
            </a:r>
          </a:p>
        </p:txBody>
      </p:sp>
      <p:sp>
        <p:nvSpPr>
          <p:cNvPr id="162" name="TextBox 161"/>
          <p:cNvSpPr txBox="1"/>
          <p:nvPr/>
        </p:nvSpPr>
        <p:spPr>
          <a:xfrm>
            <a:off x="5981099" y="2391356"/>
            <a:ext cx="9140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Block 1</a:t>
            </a:r>
            <a:r>
              <a:rPr lang="en-US" sz="1600" dirty="0"/>
              <a:t>:</a:t>
            </a:r>
          </a:p>
        </p:txBody>
      </p:sp>
      <p:graphicFrame>
        <p:nvGraphicFramePr>
          <p:cNvPr id="163" name="Table 162"/>
          <p:cNvGraphicFramePr>
            <a:graphicFrameLocks noGrp="1"/>
          </p:cNvGraphicFramePr>
          <p:nvPr>
            <p:extLst/>
          </p:nvPr>
        </p:nvGraphicFramePr>
        <p:xfrm>
          <a:off x="328023" y="2878122"/>
          <a:ext cx="2874566" cy="1397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544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00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100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4925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Index</a:t>
                      </a:r>
                      <a:r>
                        <a:rPr lang="en-US" sz="1400" baseline="0" dirty="0">
                          <a:solidFill>
                            <a:schemeClr val="tx1"/>
                          </a:solidFill>
                        </a:rPr>
                        <a:t> blocks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Data blocks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9250">
                <a:tc rowSpan="3"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2 + 2 = 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FS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9250">
                <a:tc vMerge="1"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House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4+3=7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9250">
                <a:tc vMerge="1"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Total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12" name="TextBox 111"/>
          <p:cNvSpPr txBox="1"/>
          <p:nvPr/>
        </p:nvSpPr>
        <p:spPr>
          <a:xfrm>
            <a:off x="6929448" y="1808600"/>
            <a:ext cx="178504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Root -&gt; X -&gt; </a:t>
            </a:r>
            <a:r>
              <a:rPr lang="en-US" sz="1600" dirty="0">
                <a:solidFill>
                  <a:srgbClr val="7030A0"/>
                </a:solidFill>
              </a:rPr>
              <a:t>2</a:t>
            </a:r>
            <a:r>
              <a:rPr lang="en-US" sz="1600" dirty="0"/>
              <a:t>, </a:t>
            </a:r>
            <a:r>
              <a:rPr lang="en-US" sz="1600" dirty="0">
                <a:solidFill>
                  <a:srgbClr val="00FA00"/>
                </a:solidFill>
              </a:rPr>
              <a:t>3</a:t>
            </a:r>
            <a:endParaRPr lang="en-US" sz="1600" dirty="0">
              <a:solidFill>
                <a:srgbClr val="FF40FF"/>
              </a:solidFill>
            </a:endParaRPr>
          </a:p>
          <a:p>
            <a:r>
              <a:rPr lang="en-US" sz="1600" dirty="0"/>
              <a:t>         -&gt; Y -&gt; </a:t>
            </a:r>
            <a:r>
              <a:rPr lang="en-US" sz="1600" dirty="0">
                <a:solidFill>
                  <a:srgbClr val="00FDFF"/>
                </a:solidFill>
              </a:rPr>
              <a:t>5</a:t>
            </a:r>
            <a:r>
              <a:rPr lang="en-US" sz="1600" dirty="0"/>
              <a:t>, </a:t>
            </a:r>
            <a:r>
              <a:rPr lang="en-US" sz="1600" dirty="0">
                <a:solidFill>
                  <a:srgbClr val="7A0019"/>
                </a:solidFill>
              </a:rPr>
              <a:t>6</a:t>
            </a:r>
            <a:r>
              <a:rPr lang="en-US" sz="1600" dirty="0">
                <a:solidFill>
                  <a:srgbClr val="FF9300"/>
                </a:solidFill>
              </a:rPr>
              <a:t> </a:t>
            </a:r>
          </a:p>
          <a:p>
            <a:endParaRPr lang="en-US" sz="1600" dirty="0">
              <a:solidFill>
                <a:srgbClr val="FF40FF"/>
              </a:solidFill>
            </a:endParaRPr>
          </a:p>
        </p:txBody>
      </p:sp>
      <p:sp>
        <p:nvSpPr>
          <p:cNvPr id="113" name="TextBox 112"/>
          <p:cNvSpPr txBox="1"/>
          <p:nvPr/>
        </p:nvSpPr>
        <p:spPr>
          <a:xfrm>
            <a:off x="6929448" y="2367760"/>
            <a:ext cx="20142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Root -&gt; X -&gt; </a:t>
            </a:r>
            <a:r>
              <a:rPr lang="en-US" sz="1600" dirty="0">
                <a:solidFill>
                  <a:srgbClr val="FF40FF"/>
                </a:solidFill>
              </a:rPr>
              <a:t>4</a:t>
            </a:r>
            <a:r>
              <a:rPr lang="en-US" sz="1600" dirty="0"/>
              <a:t>        </a:t>
            </a:r>
          </a:p>
          <a:p>
            <a:r>
              <a:rPr lang="en-US" sz="1600" dirty="0"/>
              <a:t>         -&gt; Y -&gt; </a:t>
            </a:r>
            <a:r>
              <a:rPr lang="en-US" sz="1600" dirty="0">
                <a:solidFill>
                  <a:srgbClr val="7A0019"/>
                </a:solidFill>
              </a:rPr>
              <a:t>6</a:t>
            </a:r>
            <a:r>
              <a:rPr lang="en-US" sz="1600" dirty="0"/>
              <a:t>, </a:t>
            </a:r>
            <a:r>
              <a:rPr lang="en-US" sz="1600" dirty="0">
                <a:solidFill>
                  <a:srgbClr val="FF9300"/>
                </a:solidFill>
              </a:rPr>
              <a:t>7 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385882" y="1568678"/>
            <a:ext cx="2678132" cy="1037469"/>
            <a:chOff x="5948631" y="1918129"/>
            <a:chExt cx="2678132" cy="1037469"/>
          </a:xfrm>
        </p:grpSpPr>
        <p:sp>
          <p:nvSpPr>
            <p:cNvPr id="147" name="Rectangle 146"/>
            <p:cNvSpPr/>
            <p:nvPr/>
          </p:nvSpPr>
          <p:spPr bwMode="auto">
            <a:xfrm>
              <a:off x="6481681" y="2075060"/>
              <a:ext cx="190046" cy="209866"/>
            </a:xfrm>
            <a:prstGeom prst="rect">
              <a:avLst/>
            </a:prstGeom>
            <a:solidFill>
              <a:srgbClr val="0432FF"/>
            </a:solidFill>
            <a:ln w="25400" cap="flat" cmpd="sng" algn="ctr">
              <a:solidFill>
                <a:srgbClr val="0432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159" name="Rectangle 158"/>
            <p:cNvSpPr/>
            <p:nvPr/>
          </p:nvSpPr>
          <p:spPr bwMode="auto">
            <a:xfrm>
              <a:off x="7899202" y="2062523"/>
              <a:ext cx="190046" cy="209866"/>
            </a:xfrm>
            <a:prstGeom prst="rect">
              <a:avLst/>
            </a:prstGeom>
            <a:solidFill>
              <a:srgbClr val="FF0000"/>
            </a:solidFill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164" name="Oval 163"/>
            <p:cNvSpPr/>
            <p:nvPr/>
          </p:nvSpPr>
          <p:spPr bwMode="auto">
            <a:xfrm>
              <a:off x="8393047" y="2480006"/>
              <a:ext cx="233716" cy="230390"/>
            </a:xfrm>
            <a:prstGeom prst="ellipse">
              <a:avLst/>
            </a:prstGeom>
            <a:solidFill>
              <a:srgbClr val="FF9300"/>
            </a:solidFill>
            <a:ln w="25400" cap="flat" cmpd="sng" algn="ctr">
              <a:solidFill>
                <a:srgbClr val="FF93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165" name="Oval 164"/>
            <p:cNvSpPr/>
            <p:nvPr/>
          </p:nvSpPr>
          <p:spPr bwMode="auto">
            <a:xfrm>
              <a:off x="7939135" y="2493905"/>
              <a:ext cx="233716" cy="230390"/>
            </a:xfrm>
            <a:prstGeom prst="ellipse">
              <a:avLst/>
            </a:prstGeom>
            <a:solidFill>
              <a:srgbClr val="7A0019"/>
            </a:solidFill>
            <a:ln w="25400" cap="flat" cmpd="sng" algn="ctr">
              <a:solidFill>
                <a:srgbClr val="7A001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166" name="Oval 165"/>
            <p:cNvSpPr/>
            <p:nvPr/>
          </p:nvSpPr>
          <p:spPr bwMode="auto">
            <a:xfrm>
              <a:off x="7466649" y="2493905"/>
              <a:ext cx="233716" cy="230390"/>
            </a:xfrm>
            <a:prstGeom prst="ellipse">
              <a:avLst/>
            </a:prstGeom>
            <a:solidFill>
              <a:srgbClr val="00FDFF"/>
            </a:solidFill>
            <a:ln w="25400" cap="flat" cmpd="sng" algn="ctr">
              <a:solidFill>
                <a:srgbClr val="00FD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167" name="Oval 166"/>
            <p:cNvSpPr/>
            <p:nvPr/>
          </p:nvSpPr>
          <p:spPr bwMode="auto">
            <a:xfrm>
              <a:off x="6975379" y="2484981"/>
              <a:ext cx="233716" cy="230390"/>
            </a:xfrm>
            <a:prstGeom prst="ellipse">
              <a:avLst/>
            </a:prstGeom>
            <a:solidFill>
              <a:srgbClr val="FF40FF"/>
            </a:solidFill>
            <a:ln w="25400" cap="flat" cmpd="sng" algn="ctr">
              <a:solidFill>
                <a:srgbClr val="FF4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168" name="Oval 167"/>
            <p:cNvSpPr/>
            <p:nvPr/>
          </p:nvSpPr>
          <p:spPr bwMode="auto">
            <a:xfrm>
              <a:off x="6481681" y="2498199"/>
              <a:ext cx="233716" cy="230390"/>
            </a:xfrm>
            <a:prstGeom prst="ellipse">
              <a:avLst/>
            </a:prstGeom>
            <a:solidFill>
              <a:srgbClr val="00FA00"/>
            </a:solidFill>
            <a:ln w="25400" cap="flat" cmpd="sng" algn="ctr">
              <a:solidFill>
                <a:srgbClr val="00FA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169" name="Oval 168"/>
            <p:cNvSpPr/>
            <p:nvPr/>
          </p:nvSpPr>
          <p:spPr bwMode="auto">
            <a:xfrm>
              <a:off x="5948631" y="2490311"/>
              <a:ext cx="233716" cy="230390"/>
            </a:xfrm>
            <a:prstGeom prst="ellipse">
              <a:avLst/>
            </a:prstGeom>
            <a:solidFill>
              <a:srgbClr val="7030A0"/>
            </a:solidFill>
            <a:ln w="25400" cap="flat" cmpd="sng" algn="ctr">
              <a:solidFill>
                <a:srgbClr val="7030A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cxnSp>
          <p:nvCxnSpPr>
            <p:cNvPr id="170" name="Straight Connector 169"/>
            <p:cNvCxnSpPr/>
            <p:nvPr/>
          </p:nvCxnSpPr>
          <p:spPr bwMode="auto">
            <a:xfrm flipH="1">
              <a:off x="6148120" y="2264394"/>
              <a:ext cx="397157" cy="259657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1" name="Straight Connector 170"/>
            <p:cNvCxnSpPr/>
            <p:nvPr/>
          </p:nvCxnSpPr>
          <p:spPr bwMode="auto">
            <a:xfrm>
              <a:off x="6580415" y="2290890"/>
              <a:ext cx="18124" cy="207309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4" name="Straight Connector 173"/>
            <p:cNvCxnSpPr/>
            <p:nvPr/>
          </p:nvCxnSpPr>
          <p:spPr bwMode="auto">
            <a:xfrm>
              <a:off x="8022426" y="2293728"/>
              <a:ext cx="18124" cy="207309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5" name="Straight Connector 174"/>
            <p:cNvCxnSpPr/>
            <p:nvPr/>
          </p:nvCxnSpPr>
          <p:spPr bwMode="auto">
            <a:xfrm>
              <a:off x="8018715" y="2287764"/>
              <a:ext cx="432902" cy="233795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8" name="Straight Connector 177"/>
            <p:cNvCxnSpPr/>
            <p:nvPr/>
          </p:nvCxnSpPr>
          <p:spPr bwMode="auto">
            <a:xfrm flipH="1">
              <a:off x="7174868" y="2272389"/>
              <a:ext cx="819357" cy="246332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80" name="Straight Connector 179"/>
            <p:cNvCxnSpPr/>
            <p:nvPr/>
          </p:nvCxnSpPr>
          <p:spPr bwMode="auto">
            <a:xfrm flipH="1" flipV="1">
              <a:off x="6556548" y="2302817"/>
              <a:ext cx="1416814" cy="22482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81" name="Straight Connector 180"/>
            <p:cNvCxnSpPr/>
            <p:nvPr/>
          </p:nvCxnSpPr>
          <p:spPr bwMode="auto">
            <a:xfrm flipH="1" flipV="1">
              <a:off x="6543998" y="2314083"/>
              <a:ext cx="956878" cy="213562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82" name="TextBox 181"/>
            <p:cNvSpPr txBox="1"/>
            <p:nvPr/>
          </p:nvSpPr>
          <p:spPr>
            <a:xfrm>
              <a:off x="6613975" y="1918129"/>
              <a:ext cx="130195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Fire stations</a:t>
              </a:r>
            </a:p>
          </p:txBody>
        </p:sp>
        <p:sp>
          <p:nvSpPr>
            <p:cNvPr id="183" name="TextBox 182"/>
            <p:cNvSpPr txBox="1"/>
            <p:nvPr/>
          </p:nvSpPr>
          <p:spPr>
            <a:xfrm>
              <a:off x="6507278" y="2617044"/>
              <a:ext cx="87876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Houses</a:t>
              </a:r>
            </a:p>
          </p:txBody>
        </p:sp>
      </p:grpSp>
      <p:grpSp>
        <p:nvGrpSpPr>
          <p:cNvPr id="126" name="Group 125"/>
          <p:cNvGrpSpPr/>
          <p:nvPr/>
        </p:nvGrpSpPr>
        <p:grpSpPr>
          <a:xfrm>
            <a:off x="5859724" y="3953231"/>
            <a:ext cx="2854764" cy="296777"/>
            <a:chOff x="711865" y="2530622"/>
            <a:chExt cx="2854764" cy="296777"/>
          </a:xfrm>
        </p:grpSpPr>
        <p:sp>
          <p:nvSpPr>
            <p:cNvPr id="195" name="Rectangle 194"/>
            <p:cNvSpPr/>
            <p:nvPr/>
          </p:nvSpPr>
          <p:spPr bwMode="auto">
            <a:xfrm>
              <a:off x="711865" y="2569435"/>
              <a:ext cx="161901" cy="147383"/>
            </a:xfrm>
            <a:prstGeom prst="rect">
              <a:avLst/>
            </a:prstGeom>
            <a:solidFill>
              <a:srgbClr val="0432FF"/>
            </a:solidFill>
            <a:ln w="25400" cap="flat" cmpd="sng" algn="ctr">
              <a:solidFill>
                <a:srgbClr val="0432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196" name="Rectangle 195"/>
            <p:cNvSpPr/>
            <p:nvPr/>
          </p:nvSpPr>
          <p:spPr bwMode="auto">
            <a:xfrm>
              <a:off x="2327291" y="2579721"/>
              <a:ext cx="161901" cy="147383"/>
            </a:xfrm>
            <a:prstGeom prst="rect">
              <a:avLst/>
            </a:prstGeom>
            <a:solidFill>
              <a:srgbClr val="FF0000"/>
            </a:solidFill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197" name="TextBox 196"/>
            <p:cNvSpPr txBox="1"/>
            <p:nvPr/>
          </p:nvSpPr>
          <p:spPr>
            <a:xfrm>
              <a:off x="913740" y="2530622"/>
              <a:ext cx="103746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0432FF"/>
                  </a:solidFill>
                </a:rPr>
                <a:t>Data block 0</a:t>
              </a:r>
            </a:p>
          </p:txBody>
        </p:sp>
        <p:sp>
          <p:nvSpPr>
            <p:cNvPr id="198" name="TextBox 197"/>
            <p:cNvSpPr txBox="1"/>
            <p:nvPr/>
          </p:nvSpPr>
          <p:spPr>
            <a:xfrm>
              <a:off x="2529166" y="2550400"/>
              <a:ext cx="103746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FF0000"/>
                  </a:solidFill>
                </a:rPr>
                <a:t>Data block 1</a:t>
              </a:r>
            </a:p>
          </p:txBody>
        </p:sp>
      </p:grpSp>
      <p:grpSp>
        <p:nvGrpSpPr>
          <p:cNvPr id="199" name="Group 198"/>
          <p:cNvGrpSpPr/>
          <p:nvPr/>
        </p:nvGrpSpPr>
        <p:grpSpPr>
          <a:xfrm>
            <a:off x="5331196" y="4703561"/>
            <a:ext cx="3472585" cy="560842"/>
            <a:chOff x="5176219" y="397776"/>
            <a:chExt cx="3472585" cy="560842"/>
          </a:xfrm>
        </p:grpSpPr>
        <p:sp>
          <p:nvSpPr>
            <p:cNvPr id="200" name="Oval 199"/>
            <p:cNvSpPr/>
            <p:nvPr/>
          </p:nvSpPr>
          <p:spPr bwMode="auto">
            <a:xfrm>
              <a:off x="7489247" y="741134"/>
              <a:ext cx="199104" cy="161796"/>
            </a:xfrm>
            <a:prstGeom prst="ellipse">
              <a:avLst/>
            </a:prstGeom>
            <a:solidFill>
              <a:srgbClr val="FF9300"/>
            </a:solidFill>
            <a:ln w="25400" cap="flat" cmpd="sng" algn="ctr">
              <a:solidFill>
                <a:srgbClr val="FF93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201" name="Oval 200"/>
            <p:cNvSpPr/>
            <p:nvPr/>
          </p:nvSpPr>
          <p:spPr bwMode="auto">
            <a:xfrm>
              <a:off x="6335829" y="731901"/>
              <a:ext cx="199104" cy="161796"/>
            </a:xfrm>
            <a:prstGeom prst="ellipse">
              <a:avLst/>
            </a:prstGeom>
            <a:solidFill>
              <a:srgbClr val="7A0019"/>
            </a:solidFill>
            <a:ln w="25400" cap="flat" cmpd="sng" algn="ctr">
              <a:solidFill>
                <a:srgbClr val="7A001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202" name="Oval 201"/>
            <p:cNvSpPr/>
            <p:nvPr/>
          </p:nvSpPr>
          <p:spPr bwMode="auto">
            <a:xfrm>
              <a:off x="5176219" y="715319"/>
              <a:ext cx="199104" cy="161796"/>
            </a:xfrm>
            <a:prstGeom prst="ellipse">
              <a:avLst/>
            </a:prstGeom>
            <a:solidFill>
              <a:srgbClr val="00FDFF"/>
            </a:solidFill>
            <a:ln w="25400" cap="flat" cmpd="sng" algn="ctr">
              <a:solidFill>
                <a:srgbClr val="00FD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203" name="Oval 202"/>
            <p:cNvSpPr/>
            <p:nvPr/>
          </p:nvSpPr>
          <p:spPr bwMode="auto">
            <a:xfrm>
              <a:off x="7489247" y="463782"/>
              <a:ext cx="199104" cy="161796"/>
            </a:xfrm>
            <a:prstGeom prst="ellipse">
              <a:avLst/>
            </a:prstGeom>
            <a:solidFill>
              <a:srgbClr val="FF40FF"/>
            </a:solidFill>
            <a:ln w="25400" cap="flat" cmpd="sng" algn="ctr">
              <a:solidFill>
                <a:srgbClr val="FF4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204" name="Oval 203"/>
            <p:cNvSpPr/>
            <p:nvPr/>
          </p:nvSpPr>
          <p:spPr bwMode="auto">
            <a:xfrm>
              <a:off x="6332878" y="460471"/>
              <a:ext cx="199104" cy="161796"/>
            </a:xfrm>
            <a:prstGeom prst="ellipse">
              <a:avLst/>
            </a:prstGeom>
            <a:solidFill>
              <a:srgbClr val="00FA00"/>
            </a:solidFill>
            <a:ln w="25400" cap="flat" cmpd="sng" algn="ctr">
              <a:solidFill>
                <a:srgbClr val="00FA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205" name="Oval 204"/>
            <p:cNvSpPr/>
            <p:nvPr/>
          </p:nvSpPr>
          <p:spPr bwMode="auto">
            <a:xfrm>
              <a:off x="5176219" y="495516"/>
              <a:ext cx="199104" cy="161796"/>
            </a:xfrm>
            <a:prstGeom prst="ellipse">
              <a:avLst/>
            </a:prstGeom>
            <a:solidFill>
              <a:srgbClr val="7030A0"/>
            </a:solidFill>
            <a:ln w="25400" cap="flat" cmpd="sng" algn="ctr">
              <a:solidFill>
                <a:srgbClr val="7030A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206" name="TextBox 205"/>
            <p:cNvSpPr txBox="1"/>
            <p:nvPr/>
          </p:nvSpPr>
          <p:spPr>
            <a:xfrm>
              <a:off x="5335667" y="403176"/>
              <a:ext cx="103746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7030A0"/>
                  </a:solidFill>
                </a:rPr>
                <a:t>Data block 2</a:t>
              </a:r>
            </a:p>
          </p:txBody>
        </p:sp>
        <p:sp>
          <p:nvSpPr>
            <p:cNvPr id="207" name="TextBox 206"/>
            <p:cNvSpPr txBox="1"/>
            <p:nvPr/>
          </p:nvSpPr>
          <p:spPr>
            <a:xfrm>
              <a:off x="6490694" y="411167"/>
              <a:ext cx="103746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00FA00"/>
                  </a:solidFill>
                </a:rPr>
                <a:t>Data block 3</a:t>
              </a:r>
            </a:p>
          </p:txBody>
        </p:sp>
        <p:sp>
          <p:nvSpPr>
            <p:cNvPr id="208" name="TextBox 207"/>
            <p:cNvSpPr txBox="1"/>
            <p:nvPr/>
          </p:nvSpPr>
          <p:spPr>
            <a:xfrm>
              <a:off x="7611341" y="397776"/>
              <a:ext cx="103746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FF40FF"/>
                  </a:solidFill>
                </a:rPr>
                <a:t>Data block 4</a:t>
              </a:r>
            </a:p>
          </p:txBody>
        </p:sp>
        <p:sp>
          <p:nvSpPr>
            <p:cNvPr id="209" name="TextBox 208"/>
            <p:cNvSpPr txBox="1"/>
            <p:nvPr/>
          </p:nvSpPr>
          <p:spPr>
            <a:xfrm>
              <a:off x="5343441" y="667427"/>
              <a:ext cx="103746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00FDFF"/>
                  </a:solidFill>
                </a:rPr>
                <a:t>Data block 5</a:t>
              </a:r>
            </a:p>
          </p:txBody>
        </p:sp>
        <p:sp>
          <p:nvSpPr>
            <p:cNvPr id="210" name="TextBox 209"/>
            <p:cNvSpPr txBox="1"/>
            <p:nvPr/>
          </p:nvSpPr>
          <p:spPr>
            <a:xfrm>
              <a:off x="6503393" y="681619"/>
              <a:ext cx="103746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7A0019"/>
                  </a:solidFill>
                </a:rPr>
                <a:t>Data block 6</a:t>
              </a:r>
            </a:p>
          </p:txBody>
        </p:sp>
        <p:sp>
          <p:nvSpPr>
            <p:cNvPr id="211" name="TextBox 210"/>
            <p:cNvSpPr txBox="1"/>
            <p:nvPr/>
          </p:nvSpPr>
          <p:spPr>
            <a:xfrm>
              <a:off x="7611341" y="670327"/>
              <a:ext cx="103746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FF9300"/>
                  </a:solidFill>
                </a:rPr>
                <a:t>Data block 7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60302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162" grpId="0"/>
      <p:bldP spid="112" grpId="0"/>
      <p:bldP spid="113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latin typeface="Microsoft Sans Serif"/>
                <a:cs typeface="Microsoft Sans Serif"/>
              </a:rPr>
              <a:t>Strategy 3. Space Partitioning Join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" y="1515127"/>
            <a:ext cx="8747760" cy="3886200"/>
          </a:xfrm>
        </p:spPr>
        <p:txBody>
          <a:bodyPr/>
          <a:lstStyle/>
          <a:p>
            <a:pPr>
              <a:buFont typeface="Arial"/>
              <a:buChar char="•"/>
            </a:pPr>
            <a:r>
              <a:rPr lang="en-US" sz="1800" dirty="0">
                <a:latin typeface="Microsoft Sans Serif"/>
                <a:cs typeface="Microsoft Sans Serif"/>
              </a:rPr>
              <a:t>Example Query: Pair rivers with countries they pass through.</a:t>
            </a:r>
          </a:p>
          <a:p>
            <a:pPr lvl="1">
              <a:buFont typeface="Arial"/>
              <a:buChar char="•"/>
            </a:pPr>
            <a:r>
              <a:rPr lang="en-US" sz="1600" dirty="0">
                <a:latin typeface="Microsoft Sans Serif"/>
                <a:cs typeface="Microsoft Sans Serif"/>
              </a:rPr>
              <a:t>Do we need to test Nile river with countries outside Africa?</a:t>
            </a:r>
          </a:p>
          <a:p>
            <a:pPr>
              <a:buFont typeface="Arial"/>
              <a:buChar char="•"/>
            </a:pPr>
            <a:r>
              <a:rPr lang="en-US" sz="1800" dirty="0">
                <a:latin typeface="Microsoft Sans Serif"/>
                <a:cs typeface="Microsoft Sans Serif"/>
              </a:rPr>
              <a:t>Space Partitioning Idea</a:t>
            </a:r>
          </a:p>
          <a:p>
            <a:pPr lvl="1">
              <a:buFont typeface="Arial"/>
              <a:buChar char="•"/>
            </a:pPr>
            <a:r>
              <a:rPr lang="en-US" sz="1600" dirty="0">
                <a:latin typeface="Microsoft Sans Serif"/>
                <a:cs typeface="Microsoft Sans Serif"/>
              </a:rPr>
              <a:t>Rivers in Africa are tested with countries in Africa only</a:t>
            </a:r>
          </a:p>
          <a:p>
            <a:pPr lvl="1">
              <a:buFont typeface="Arial"/>
              <a:buChar char="•"/>
            </a:pPr>
            <a:r>
              <a:rPr lang="en-US" sz="1600" dirty="0">
                <a:latin typeface="Microsoft Sans Serif"/>
                <a:cs typeface="Microsoft Sans Serif"/>
              </a:rPr>
              <a:t>Test pairs of objects within common spatial regions</a:t>
            </a:r>
          </a:p>
          <a:p>
            <a:pPr lvl="1">
              <a:buFont typeface="Arial"/>
              <a:buChar char="•"/>
            </a:pPr>
            <a:endParaRPr lang="en-US" sz="1600" dirty="0">
              <a:latin typeface="Microsoft Sans Serif"/>
              <a:cs typeface="Microsoft Sans Serif"/>
            </a:endParaRPr>
          </a:p>
          <a:p>
            <a:pPr>
              <a:buFont typeface="Arial"/>
              <a:buChar char="•"/>
            </a:pPr>
            <a:endParaRPr lang="en-US" sz="1600" dirty="0">
              <a:latin typeface="Microsoft Sans Serif"/>
              <a:cs typeface="Microsoft Sans Serif"/>
            </a:endParaRPr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6887" y="6152445"/>
            <a:ext cx="564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27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1009" y="3399741"/>
            <a:ext cx="3814828" cy="209643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 bwMode="auto">
          <a:xfrm>
            <a:off x="5526967" y="4036479"/>
            <a:ext cx="971550" cy="1122646"/>
          </a:xfrm>
          <a:prstGeom prst="rect">
            <a:avLst/>
          </a:prstGeom>
          <a:noFill/>
          <a:ln w="476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95446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243" y="366903"/>
            <a:ext cx="8610600" cy="713365"/>
          </a:xfrm>
        </p:spPr>
        <p:txBody>
          <a:bodyPr/>
          <a:lstStyle/>
          <a:p>
            <a:r>
              <a:rPr lang="en-US" sz="2400" dirty="0">
                <a:latin typeface="Microsoft Sans Serif"/>
                <a:cs typeface="Microsoft Sans Serif"/>
              </a:rPr>
              <a:t>Common Space Partitioning </a:t>
            </a:r>
          </a:p>
        </p:txBody>
      </p:sp>
      <p:pic>
        <p:nvPicPr>
          <p:cNvPr id="8" name="Content Placeholder 7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254" y="2833649"/>
            <a:ext cx="3297190" cy="2867322"/>
          </a:xfrm>
        </p:spPr>
      </p:pic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sp>
        <p:nvSpPr>
          <p:cNvPr id="36" name="Rectangle 35"/>
          <p:cNvSpPr/>
          <p:nvPr/>
        </p:nvSpPr>
        <p:spPr bwMode="auto">
          <a:xfrm>
            <a:off x="1393193" y="3751574"/>
            <a:ext cx="137160" cy="137160"/>
          </a:xfrm>
          <a:prstGeom prst="rect">
            <a:avLst/>
          </a:prstGeom>
          <a:solidFill>
            <a:srgbClr val="0432FF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rgbClr val="0432FF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40" name="Rectangle 39"/>
          <p:cNvSpPr/>
          <p:nvPr/>
        </p:nvSpPr>
        <p:spPr bwMode="auto">
          <a:xfrm>
            <a:off x="2802893" y="3378194"/>
            <a:ext cx="137160" cy="137160"/>
          </a:xfrm>
          <a:prstGeom prst="rect">
            <a:avLst/>
          </a:prstGeom>
          <a:solidFill>
            <a:srgbClr val="FF0000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41" name="Rectangle 40"/>
          <p:cNvSpPr/>
          <p:nvPr/>
        </p:nvSpPr>
        <p:spPr bwMode="auto">
          <a:xfrm>
            <a:off x="2452373" y="4102094"/>
            <a:ext cx="137160" cy="137160"/>
          </a:xfrm>
          <a:prstGeom prst="rect">
            <a:avLst/>
          </a:prstGeom>
          <a:solidFill>
            <a:srgbClr val="FF0000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42" name="Rectangle 41"/>
          <p:cNvSpPr/>
          <p:nvPr/>
        </p:nvSpPr>
        <p:spPr bwMode="auto">
          <a:xfrm>
            <a:off x="1400813" y="4845044"/>
            <a:ext cx="137160" cy="137160"/>
          </a:xfrm>
          <a:prstGeom prst="rect">
            <a:avLst/>
          </a:prstGeom>
          <a:solidFill>
            <a:srgbClr val="0432FF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20778" y="3830573"/>
            <a:ext cx="674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432FF"/>
                </a:solidFill>
              </a:rPr>
              <a:t>A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2498093" y="3446774"/>
            <a:ext cx="674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2219963" y="4222101"/>
            <a:ext cx="674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C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1132208" y="4892995"/>
            <a:ext cx="674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432FF"/>
                </a:solidFill>
              </a:rPr>
              <a:t>D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15744" y="2434063"/>
            <a:ext cx="53748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For each fire station, create MOBR with length of 1  </a:t>
            </a:r>
          </a:p>
        </p:txBody>
      </p:sp>
      <p:sp>
        <p:nvSpPr>
          <p:cNvPr id="88" name="Rectangle 87"/>
          <p:cNvSpPr/>
          <p:nvPr/>
        </p:nvSpPr>
        <p:spPr bwMode="auto">
          <a:xfrm>
            <a:off x="2525607" y="3068583"/>
            <a:ext cx="687174" cy="748728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90" name="Rectangle 89"/>
          <p:cNvSpPr/>
          <p:nvPr/>
        </p:nvSpPr>
        <p:spPr bwMode="auto">
          <a:xfrm>
            <a:off x="1116731" y="4560655"/>
            <a:ext cx="713443" cy="747858"/>
          </a:xfrm>
          <a:prstGeom prst="rect">
            <a:avLst/>
          </a:prstGeom>
          <a:noFill/>
          <a:ln w="9525" cap="flat" cmpd="sng" algn="ctr">
            <a:solidFill>
              <a:srgbClr val="0432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118" name="TextBox 117"/>
          <p:cNvSpPr txBox="1"/>
          <p:nvPr/>
        </p:nvSpPr>
        <p:spPr>
          <a:xfrm>
            <a:off x="301905" y="1888644"/>
            <a:ext cx="30093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Four Partition</a:t>
            </a:r>
            <a:r>
              <a:rPr lang="en-US" sz="1600" dirty="0"/>
              <a:t>:</a:t>
            </a:r>
            <a:r>
              <a:rPr lang="en-US" altLang="zh-CN" sz="1600" dirty="0"/>
              <a:t> P</a:t>
            </a:r>
            <a:r>
              <a:rPr lang="en-US" altLang="zh-CN" sz="1600" baseline="-25000" dirty="0"/>
              <a:t>0</a:t>
            </a:r>
            <a:r>
              <a:rPr lang="en-US" altLang="zh-CN" sz="1600" dirty="0"/>
              <a:t>, P</a:t>
            </a:r>
            <a:r>
              <a:rPr lang="en-US" altLang="zh-CN" sz="1600" baseline="-25000" dirty="0"/>
              <a:t>1</a:t>
            </a:r>
            <a:r>
              <a:rPr lang="en-US" altLang="zh-CN" sz="1600" dirty="0"/>
              <a:t>, P</a:t>
            </a:r>
            <a:r>
              <a:rPr lang="en-US" altLang="zh-CN" sz="1600" baseline="-25000" dirty="0"/>
              <a:t>2</a:t>
            </a:r>
            <a:r>
              <a:rPr lang="en-US" altLang="zh-CN" sz="1600" dirty="0"/>
              <a:t>, P</a:t>
            </a:r>
            <a:r>
              <a:rPr lang="en-US" altLang="zh-CN" sz="1600" baseline="-25000" dirty="0"/>
              <a:t>3</a:t>
            </a:r>
            <a:r>
              <a:rPr lang="en-US" altLang="zh-CN" sz="1600" dirty="0"/>
              <a:t> </a:t>
            </a:r>
          </a:p>
        </p:txBody>
      </p:sp>
      <p:sp>
        <p:nvSpPr>
          <p:cNvPr id="107" name="Rectangle 106"/>
          <p:cNvSpPr/>
          <p:nvPr/>
        </p:nvSpPr>
        <p:spPr bwMode="auto">
          <a:xfrm>
            <a:off x="2149617" y="3811047"/>
            <a:ext cx="713443" cy="747858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108" name="Rectangle 107"/>
          <p:cNvSpPr/>
          <p:nvPr/>
        </p:nvSpPr>
        <p:spPr bwMode="auto">
          <a:xfrm>
            <a:off x="1123611" y="3428370"/>
            <a:ext cx="687174" cy="748728"/>
          </a:xfrm>
          <a:prstGeom prst="rect">
            <a:avLst/>
          </a:prstGeom>
          <a:noFill/>
          <a:ln w="9525" cap="flat" cmpd="sng" algn="ctr">
            <a:solidFill>
              <a:srgbClr val="0432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cxnSp>
        <p:nvCxnSpPr>
          <p:cNvPr id="9" name="Straight Connector 8"/>
          <p:cNvCxnSpPr/>
          <p:nvPr/>
        </p:nvCxnSpPr>
        <p:spPr bwMode="auto">
          <a:xfrm flipH="1">
            <a:off x="1904409" y="2835257"/>
            <a:ext cx="3267" cy="284067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6" name="Straight Connector 115"/>
          <p:cNvCxnSpPr/>
          <p:nvPr/>
        </p:nvCxnSpPr>
        <p:spPr bwMode="auto">
          <a:xfrm flipV="1">
            <a:off x="209097" y="4277349"/>
            <a:ext cx="3228489" cy="544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7" name="TextBox 16"/>
          <p:cNvSpPr txBox="1"/>
          <p:nvPr/>
        </p:nvSpPr>
        <p:spPr>
          <a:xfrm>
            <a:off x="416967" y="3109056"/>
            <a:ext cx="3722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P</a:t>
            </a:r>
            <a:r>
              <a:rPr lang="en-US" sz="1400" baseline="-25000" dirty="0"/>
              <a:t>0</a:t>
            </a:r>
          </a:p>
        </p:txBody>
      </p:sp>
      <p:sp>
        <p:nvSpPr>
          <p:cNvPr id="125" name="TextBox 124"/>
          <p:cNvSpPr txBox="1"/>
          <p:nvPr/>
        </p:nvSpPr>
        <p:spPr>
          <a:xfrm>
            <a:off x="1851081" y="3089443"/>
            <a:ext cx="3722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P</a:t>
            </a:r>
            <a:r>
              <a:rPr lang="en-US" sz="1400" baseline="-25000" dirty="0"/>
              <a:t>1</a:t>
            </a:r>
            <a:endParaRPr lang="en-US" sz="1400" dirty="0"/>
          </a:p>
        </p:txBody>
      </p:sp>
      <p:sp>
        <p:nvSpPr>
          <p:cNvPr id="126" name="TextBox 125"/>
          <p:cNvSpPr txBox="1"/>
          <p:nvPr/>
        </p:nvSpPr>
        <p:spPr>
          <a:xfrm>
            <a:off x="435715" y="5205024"/>
            <a:ext cx="3722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P</a:t>
            </a:r>
            <a:r>
              <a:rPr lang="en-US" sz="1400" baseline="-25000" dirty="0"/>
              <a:t>2</a:t>
            </a:r>
            <a:endParaRPr lang="en-US" sz="1400" dirty="0"/>
          </a:p>
        </p:txBody>
      </p:sp>
      <p:sp>
        <p:nvSpPr>
          <p:cNvPr id="127" name="TextBox 126"/>
          <p:cNvSpPr txBox="1"/>
          <p:nvPr/>
        </p:nvSpPr>
        <p:spPr>
          <a:xfrm>
            <a:off x="1846969" y="5219701"/>
            <a:ext cx="3722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P</a:t>
            </a:r>
            <a:r>
              <a:rPr lang="en-US" sz="1400" baseline="-25000" dirty="0"/>
              <a:t>3</a:t>
            </a:r>
            <a:endParaRPr lang="en-US" sz="1400" dirty="0"/>
          </a:p>
        </p:txBody>
      </p:sp>
      <p:grpSp>
        <p:nvGrpSpPr>
          <p:cNvPr id="11" name="Group 10"/>
          <p:cNvGrpSpPr/>
          <p:nvPr/>
        </p:nvGrpSpPr>
        <p:grpSpPr>
          <a:xfrm>
            <a:off x="271017" y="5538260"/>
            <a:ext cx="2854764" cy="296777"/>
            <a:chOff x="5410967" y="277033"/>
            <a:chExt cx="2854764" cy="296777"/>
          </a:xfrm>
        </p:grpSpPr>
        <p:sp>
          <p:nvSpPr>
            <p:cNvPr id="81" name="Rectangle 80"/>
            <p:cNvSpPr/>
            <p:nvPr/>
          </p:nvSpPr>
          <p:spPr bwMode="auto">
            <a:xfrm>
              <a:off x="5410967" y="315846"/>
              <a:ext cx="161901" cy="147383"/>
            </a:xfrm>
            <a:prstGeom prst="rect">
              <a:avLst/>
            </a:prstGeom>
            <a:solidFill>
              <a:srgbClr val="0432FF"/>
            </a:solidFill>
            <a:ln w="25400" cap="flat" cmpd="sng" algn="ctr">
              <a:solidFill>
                <a:srgbClr val="0432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82" name="Rectangle 81"/>
            <p:cNvSpPr/>
            <p:nvPr/>
          </p:nvSpPr>
          <p:spPr bwMode="auto">
            <a:xfrm>
              <a:off x="7026393" y="326132"/>
              <a:ext cx="161901" cy="147383"/>
            </a:xfrm>
            <a:prstGeom prst="rect">
              <a:avLst/>
            </a:prstGeom>
            <a:solidFill>
              <a:srgbClr val="FF0000"/>
            </a:solidFill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5612842" y="277033"/>
              <a:ext cx="103746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0432FF"/>
                  </a:solidFill>
                </a:rPr>
                <a:t>Data block 0</a:t>
              </a:r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7228268" y="296811"/>
              <a:ext cx="103746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FF0000"/>
                  </a:solidFill>
                </a:rPr>
                <a:t>Data block 1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3600785" y="2847568"/>
            <a:ext cx="3297190" cy="2867322"/>
            <a:chOff x="3600785" y="2847568"/>
            <a:chExt cx="3297190" cy="2867322"/>
          </a:xfrm>
        </p:grpSpPr>
        <p:pic>
          <p:nvPicPr>
            <p:cNvPr id="49" name="Content Placeholder 7"/>
            <p:cNvPicPr>
              <a:picLocks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600785" y="2847568"/>
              <a:ext cx="3297190" cy="28673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Oval 9"/>
            <p:cNvSpPr/>
            <p:nvPr/>
          </p:nvSpPr>
          <p:spPr bwMode="auto">
            <a:xfrm>
              <a:off x="5132452" y="3392904"/>
              <a:ext cx="137160" cy="137160"/>
            </a:xfrm>
            <a:prstGeom prst="ellipse">
              <a:avLst/>
            </a:prstGeom>
            <a:solidFill>
              <a:srgbClr val="00FA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50" name="Oval 49"/>
            <p:cNvSpPr/>
            <p:nvPr/>
          </p:nvSpPr>
          <p:spPr bwMode="auto">
            <a:xfrm>
              <a:off x="5132452" y="4117468"/>
              <a:ext cx="137160" cy="137160"/>
            </a:xfrm>
            <a:prstGeom prst="ellipse">
              <a:avLst/>
            </a:prstGeom>
            <a:solidFill>
              <a:srgbClr val="00FA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51" name="Oval 50"/>
            <p:cNvSpPr/>
            <p:nvPr/>
          </p:nvSpPr>
          <p:spPr bwMode="auto">
            <a:xfrm>
              <a:off x="6164962" y="3751044"/>
              <a:ext cx="137160" cy="137160"/>
            </a:xfrm>
            <a:prstGeom prst="ellipse">
              <a:avLst/>
            </a:prstGeom>
            <a:solidFill>
              <a:srgbClr val="FF40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52" name="Oval 51"/>
            <p:cNvSpPr/>
            <p:nvPr/>
          </p:nvSpPr>
          <p:spPr bwMode="auto">
            <a:xfrm>
              <a:off x="6164962" y="4493994"/>
              <a:ext cx="137160" cy="137160"/>
            </a:xfrm>
            <a:prstGeom prst="ellipse">
              <a:avLst/>
            </a:prstGeom>
            <a:solidFill>
              <a:srgbClr val="FF93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53" name="Oval 52"/>
            <p:cNvSpPr/>
            <p:nvPr/>
          </p:nvSpPr>
          <p:spPr bwMode="auto">
            <a:xfrm>
              <a:off x="5467732" y="4493994"/>
              <a:ext cx="137160" cy="137160"/>
            </a:xfrm>
            <a:prstGeom prst="ellipse">
              <a:avLst/>
            </a:prstGeom>
            <a:solidFill>
              <a:srgbClr val="7A001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54" name="Oval 53"/>
            <p:cNvSpPr/>
            <p:nvPr/>
          </p:nvSpPr>
          <p:spPr bwMode="auto">
            <a:xfrm>
              <a:off x="5822062" y="4859754"/>
              <a:ext cx="137160" cy="137160"/>
            </a:xfrm>
            <a:prstGeom prst="ellipse">
              <a:avLst/>
            </a:prstGeom>
            <a:solidFill>
              <a:srgbClr val="FF93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55" name="Oval 54"/>
            <p:cNvSpPr/>
            <p:nvPr/>
          </p:nvSpPr>
          <p:spPr bwMode="auto">
            <a:xfrm>
              <a:off x="5124832" y="4859754"/>
              <a:ext cx="137160" cy="137160"/>
            </a:xfrm>
            <a:prstGeom prst="ellipse">
              <a:avLst/>
            </a:prstGeom>
            <a:solidFill>
              <a:srgbClr val="7A001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56" name="Oval 55"/>
            <p:cNvSpPr/>
            <p:nvPr/>
          </p:nvSpPr>
          <p:spPr bwMode="auto">
            <a:xfrm>
              <a:off x="5504921" y="3774953"/>
              <a:ext cx="137160" cy="137160"/>
            </a:xfrm>
            <a:prstGeom prst="ellipse">
              <a:avLst/>
            </a:prstGeom>
            <a:solidFill>
              <a:srgbClr val="FF40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57" name="Oval 56"/>
            <p:cNvSpPr/>
            <p:nvPr/>
          </p:nvSpPr>
          <p:spPr bwMode="auto">
            <a:xfrm>
              <a:off x="4427602" y="3751044"/>
              <a:ext cx="137160" cy="137160"/>
            </a:xfrm>
            <a:prstGeom prst="ellipse">
              <a:avLst/>
            </a:prstGeom>
            <a:solidFill>
              <a:srgbClr val="7030A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58" name="Oval 57"/>
            <p:cNvSpPr/>
            <p:nvPr/>
          </p:nvSpPr>
          <p:spPr bwMode="auto">
            <a:xfrm>
              <a:off x="4427602" y="4128234"/>
              <a:ext cx="137160" cy="137160"/>
            </a:xfrm>
            <a:prstGeom prst="ellipse">
              <a:avLst/>
            </a:prstGeom>
            <a:solidFill>
              <a:srgbClr val="7030A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59" name="Oval 58"/>
            <p:cNvSpPr/>
            <p:nvPr/>
          </p:nvSpPr>
          <p:spPr bwMode="auto">
            <a:xfrm>
              <a:off x="4770502" y="4482564"/>
              <a:ext cx="137160" cy="137160"/>
            </a:xfrm>
            <a:prstGeom prst="ellipse">
              <a:avLst/>
            </a:prstGeom>
            <a:solidFill>
              <a:srgbClr val="00FD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60" name="Oval 59"/>
            <p:cNvSpPr/>
            <p:nvPr/>
          </p:nvSpPr>
          <p:spPr bwMode="auto">
            <a:xfrm>
              <a:off x="4073272" y="4859754"/>
              <a:ext cx="137160" cy="137160"/>
            </a:xfrm>
            <a:prstGeom prst="ellipse">
              <a:avLst/>
            </a:prstGeom>
            <a:solidFill>
              <a:srgbClr val="00FD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4175756" y="3738732"/>
              <a:ext cx="67437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rgbClr val="7030A0"/>
                  </a:solidFill>
                </a:rPr>
                <a:t>a</a:t>
              </a: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4179302" y="4038590"/>
              <a:ext cx="67437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rgbClr val="7030A0"/>
                  </a:solidFill>
                </a:rPr>
                <a:t>b</a:t>
              </a: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4893145" y="3370008"/>
              <a:ext cx="67437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rgbClr val="00FA00"/>
                  </a:solidFill>
                </a:rPr>
                <a:t>c</a:t>
              </a: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5312517" y="3829675"/>
              <a:ext cx="67437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rgbClr val="FF40FF"/>
                  </a:solidFill>
                </a:rPr>
                <a:t>d</a:t>
              </a: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4901827" y="3948248"/>
              <a:ext cx="67437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rgbClr val="00FA00"/>
                  </a:solidFill>
                </a:rPr>
                <a:t>e</a:t>
              </a: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5995031" y="3837977"/>
              <a:ext cx="67437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rgbClr val="FF40FF"/>
                  </a:solidFill>
                </a:rPr>
                <a:t>f</a:t>
              </a: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3890392" y="4878141"/>
              <a:ext cx="67437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rgbClr val="00FDFF"/>
                  </a:solidFill>
                </a:rPr>
                <a:t>g</a:t>
              </a: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4592951" y="4560563"/>
              <a:ext cx="67437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rgbClr val="00FDFF"/>
                  </a:solidFill>
                </a:rPr>
                <a:t>h</a:t>
              </a: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5307326" y="4546777"/>
              <a:ext cx="67437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err="1">
                  <a:solidFill>
                    <a:srgbClr val="7A0019"/>
                  </a:solidFill>
                </a:rPr>
                <a:t>i</a:t>
              </a:r>
              <a:endParaRPr lang="en-US" sz="1600" dirty="0">
                <a:solidFill>
                  <a:srgbClr val="7A0019"/>
                </a:solidFill>
              </a:endParaRP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4976751" y="4938266"/>
              <a:ext cx="67437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rgbClr val="7A0019"/>
                  </a:solidFill>
                </a:rPr>
                <a:t>j</a:t>
              </a: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5995031" y="4562574"/>
              <a:ext cx="67437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rgbClr val="FF9300"/>
                  </a:solidFill>
                </a:rPr>
                <a:t>k</a:t>
              </a: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5725925" y="4952156"/>
              <a:ext cx="67437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rgbClr val="FF9300"/>
                  </a:solidFill>
                </a:rPr>
                <a:t>l</a:t>
              </a:r>
            </a:p>
          </p:txBody>
        </p:sp>
        <p:sp>
          <p:nvSpPr>
            <p:cNvPr id="130" name="TextBox 129"/>
            <p:cNvSpPr txBox="1"/>
            <p:nvPr/>
          </p:nvSpPr>
          <p:spPr>
            <a:xfrm>
              <a:off x="3801944" y="3082691"/>
              <a:ext cx="37221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P</a:t>
              </a:r>
              <a:r>
                <a:rPr lang="en-US" sz="1400" baseline="-25000" dirty="0"/>
                <a:t>0</a:t>
              </a:r>
              <a:endParaRPr lang="en-US" sz="1400" dirty="0"/>
            </a:p>
          </p:txBody>
        </p:sp>
        <p:sp>
          <p:nvSpPr>
            <p:cNvPr id="135" name="TextBox 134"/>
            <p:cNvSpPr txBox="1"/>
            <p:nvPr/>
          </p:nvSpPr>
          <p:spPr>
            <a:xfrm>
              <a:off x="5289840" y="3076197"/>
              <a:ext cx="37221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P</a:t>
              </a:r>
              <a:r>
                <a:rPr lang="en-US" sz="1400" baseline="-25000" dirty="0"/>
                <a:t>1</a:t>
              </a:r>
              <a:endParaRPr lang="en-US" sz="1400" dirty="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3425390" y="5341355"/>
            <a:ext cx="3472585" cy="559398"/>
            <a:chOff x="5197219" y="666559"/>
            <a:chExt cx="3472585" cy="559398"/>
          </a:xfrm>
        </p:grpSpPr>
        <p:sp>
          <p:nvSpPr>
            <p:cNvPr id="85" name="Oval 84"/>
            <p:cNvSpPr/>
            <p:nvPr/>
          </p:nvSpPr>
          <p:spPr bwMode="auto">
            <a:xfrm>
              <a:off x="7510247" y="1009917"/>
              <a:ext cx="199104" cy="161796"/>
            </a:xfrm>
            <a:prstGeom prst="ellipse">
              <a:avLst/>
            </a:prstGeom>
            <a:solidFill>
              <a:srgbClr val="FF9300"/>
            </a:solidFill>
            <a:ln w="25400" cap="flat" cmpd="sng" algn="ctr">
              <a:solidFill>
                <a:srgbClr val="FF93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86" name="Oval 85"/>
            <p:cNvSpPr/>
            <p:nvPr/>
          </p:nvSpPr>
          <p:spPr bwMode="auto">
            <a:xfrm>
              <a:off x="6356829" y="1000684"/>
              <a:ext cx="199104" cy="161796"/>
            </a:xfrm>
            <a:prstGeom prst="ellipse">
              <a:avLst/>
            </a:prstGeom>
            <a:solidFill>
              <a:srgbClr val="7A0019"/>
            </a:solidFill>
            <a:ln w="25400" cap="flat" cmpd="sng" algn="ctr">
              <a:solidFill>
                <a:srgbClr val="7A001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87" name="Oval 86"/>
            <p:cNvSpPr/>
            <p:nvPr/>
          </p:nvSpPr>
          <p:spPr bwMode="auto">
            <a:xfrm>
              <a:off x="5197219" y="984102"/>
              <a:ext cx="199104" cy="161796"/>
            </a:xfrm>
            <a:prstGeom prst="ellipse">
              <a:avLst/>
            </a:prstGeom>
            <a:solidFill>
              <a:srgbClr val="00FDFF"/>
            </a:solidFill>
            <a:ln w="25400" cap="flat" cmpd="sng" algn="ctr">
              <a:solidFill>
                <a:srgbClr val="00FD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89" name="Oval 88"/>
            <p:cNvSpPr/>
            <p:nvPr/>
          </p:nvSpPr>
          <p:spPr bwMode="auto">
            <a:xfrm>
              <a:off x="7510247" y="732565"/>
              <a:ext cx="199104" cy="161796"/>
            </a:xfrm>
            <a:prstGeom prst="ellipse">
              <a:avLst/>
            </a:prstGeom>
            <a:solidFill>
              <a:srgbClr val="FF40FF"/>
            </a:solidFill>
            <a:ln w="25400" cap="flat" cmpd="sng" algn="ctr">
              <a:solidFill>
                <a:srgbClr val="FF4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111" name="Oval 110"/>
            <p:cNvSpPr/>
            <p:nvPr/>
          </p:nvSpPr>
          <p:spPr bwMode="auto">
            <a:xfrm>
              <a:off x="6353878" y="729254"/>
              <a:ext cx="199104" cy="161796"/>
            </a:xfrm>
            <a:prstGeom prst="ellipse">
              <a:avLst/>
            </a:prstGeom>
            <a:solidFill>
              <a:srgbClr val="00FA00"/>
            </a:solidFill>
            <a:ln w="25400" cap="flat" cmpd="sng" algn="ctr">
              <a:solidFill>
                <a:srgbClr val="00FA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112" name="Oval 111"/>
            <p:cNvSpPr/>
            <p:nvPr/>
          </p:nvSpPr>
          <p:spPr bwMode="auto">
            <a:xfrm>
              <a:off x="5197219" y="764299"/>
              <a:ext cx="199104" cy="161796"/>
            </a:xfrm>
            <a:prstGeom prst="ellipse">
              <a:avLst/>
            </a:prstGeom>
            <a:solidFill>
              <a:srgbClr val="7030A0"/>
            </a:solidFill>
            <a:ln w="25400" cap="flat" cmpd="sng" algn="ctr">
              <a:solidFill>
                <a:srgbClr val="7030A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113" name="TextBox 112"/>
            <p:cNvSpPr txBox="1"/>
            <p:nvPr/>
          </p:nvSpPr>
          <p:spPr>
            <a:xfrm>
              <a:off x="5356667" y="671959"/>
              <a:ext cx="103746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7030A0"/>
                  </a:solidFill>
                </a:rPr>
                <a:t>Data block 2</a:t>
              </a:r>
            </a:p>
          </p:txBody>
        </p:sp>
        <p:sp>
          <p:nvSpPr>
            <p:cNvPr id="114" name="TextBox 113"/>
            <p:cNvSpPr txBox="1"/>
            <p:nvPr/>
          </p:nvSpPr>
          <p:spPr>
            <a:xfrm>
              <a:off x="6511694" y="679950"/>
              <a:ext cx="103746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00FA00"/>
                  </a:solidFill>
                </a:rPr>
                <a:t>Data block 3</a:t>
              </a:r>
            </a:p>
          </p:txBody>
        </p:sp>
        <p:sp>
          <p:nvSpPr>
            <p:cNvPr id="115" name="TextBox 114"/>
            <p:cNvSpPr txBox="1"/>
            <p:nvPr/>
          </p:nvSpPr>
          <p:spPr>
            <a:xfrm>
              <a:off x="7632341" y="666559"/>
              <a:ext cx="103746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FF40FF"/>
                  </a:solidFill>
                </a:rPr>
                <a:t>Data block 4</a:t>
              </a:r>
            </a:p>
          </p:txBody>
        </p:sp>
        <p:sp>
          <p:nvSpPr>
            <p:cNvPr id="119" name="TextBox 118"/>
            <p:cNvSpPr txBox="1"/>
            <p:nvPr/>
          </p:nvSpPr>
          <p:spPr>
            <a:xfrm>
              <a:off x="5362492" y="939110"/>
              <a:ext cx="103746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00FDFF"/>
                  </a:solidFill>
                </a:rPr>
                <a:t>Data block 5</a:t>
              </a:r>
            </a:p>
          </p:txBody>
        </p:sp>
        <p:sp>
          <p:nvSpPr>
            <p:cNvPr id="120" name="TextBox 119"/>
            <p:cNvSpPr txBox="1"/>
            <p:nvPr/>
          </p:nvSpPr>
          <p:spPr>
            <a:xfrm>
              <a:off x="6472784" y="948958"/>
              <a:ext cx="103746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7A0019"/>
                  </a:solidFill>
                </a:rPr>
                <a:t>Data block 6</a:t>
              </a:r>
            </a:p>
          </p:txBody>
        </p:sp>
        <p:sp>
          <p:nvSpPr>
            <p:cNvPr id="121" name="TextBox 120"/>
            <p:cNvSpPr txBox="1"/>
            <p:nvPr/>
          </p:nvSpPr>
          <p:spPr>
            <a:xfrm>
              <a:off x="7632341" y="939110"/>
              <a:ext cx="103746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FF9300"/>
                  </a:solidFill>
                </a:rPr>
                <a:t>Data block 7</a:t>
              </a:r>
            </a:p>
          </p:txBody>
        </p:sp>
      </p:grpSp>
      <p:sp>
        <p:nvSpPr>
          <p:cNvPr id="122" name="TextBox 121"/>
          <p:cNvSpPr txBox="1"/>
          <p:nvPr/>
        </p:nvSpPr>
        <p:spPr>
          <a:xfrm>
            <a:off x="175152" y="1522829"/>
            <a:ext cx="8675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Query: For each fire station, find houses within distance &lt;= 1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3624767" y="2836089"/>
            <a:ext cx="3228489" cy="2840670"/>
            <a:chOff x="3584496" y="2845979"/>
            <a:chExt cx="3228489" cy="2840670"/>
          </a:xfrm>
        </p:grpSpPr>
        <p:cxnSp>
          <p:nvCxnSpPr>
            <p:cNvPr id="128" name="Straight Connector 127"/>
            <p:cNvCxnSpPr/>
            <p:nvPr/>
          </p:nvCxnSpPr>
          <p:spPr bwMode="auto">
            <a:xfrm flipH="1">
              <a:off x="5287788" y="2845979"/>
              <a:ext cx="3267" cy="284067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9" name="Straight Connector 128"/>
            <p:cNvCxnSpPr/>
            <p:nvPr/>
          </p:nvCxnSpPr>
          <p:spPr bwMode="auto">
            <a:xfrm flipV="1">
              <a:off x="3584496" y="4299744"/>
              <a:ext cx="3228489" cy="544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aphicFrame>
        <p:nvGraphicFramePr>
          <p:cNvPr id="74" name="Table 73"/>
          <p:cNvGraphicFramePr>
            <a:graphicFrameLocks noGrp="1"/>
          </p:cNvGraphicFramePr>
          <p:nvPr>
            <p:extLst/>
          </p:nvPr>
        </p:nvGraphicFramePr>
        <p:xfrm>
          <a:off x="7057337" y="2893834"/>
          <a:ext cx="1793415" cy="22796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71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73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88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7431">
                <a:tc>
                  <a:txBody>
                    <a:bodyPr/>
                    <a:lstStyle/>
                    <a:p>
                      <a:pPr algn="ctr"/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8675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P</a:t>
                      </a:r>
                      <a:r>
                        <a:rPr lang="en-US" sz="1600" baseline="-250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432FF"/>
                          </a:solidFill>
                        </a:rPr>
                        <a:t>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7030A0"/>
                          </a:solidFill>
                        </a:rPr>
                        <a:t>a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en-US" sz="1600" dirty="0">
                          <a:solidFill>
                            <a:srgbClr val="7030A0"/>
                          </a:solidFill>
                        </a:rPr>
                        <a:t>b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en-US" sz="1600" dirty="0">
                          <a:solidFill>
                            <a:srgbClr val="00FA00"/>
                          </a:solidFill>
                        </a:rPr>
                        <a:t>c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en-US" sz="1600" dirty="0">
                          <a:solidFill>
                            <a:srgbClr val="00FA00"/>
                          </a:solidFill>
                        </a:rPr>
                        <a:t>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743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P</a:t>
                      </a:r>
                      <a:r>
                        <a:rPr lang="en-US" sz="1600" baseline="-250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rgbClr val="FF0000"/>
                          </a:solidFill>
                        </a:rPr>
                        <a:t>B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en-US" sz="1600" dirty="0">
                          <a:solidFill>
                            <a:srgbClr val="FF0000"/>
                          </a:solidFill>
                        </a:rPr>
                        <a:t>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rgbClr val="FF40FF"/>
                          </a:solidFill>
                        </a:rPr>
                        <a:t>d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en-US" sz="1600" dirty="0">
                          <a:solidFill>
                            <a:srgbClr val="FF40FF"/>
                          </a:solidFill>
                        </a:rPr>
                        <a:t>f</a:t>
                      </a:r>
                      <a:endParaRPr lang="en-US" sz="1600" dirty="0">
                        <a:solidFill>
                          <a:srgbClr val="FF930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8675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P</a:t>
                      </a:r>
                      <a:r>
                        <a:rPr lang="en-US" sz="1600" baseline="-250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rgbClr val="0432FF"/>
                          </a:solidFill>
                        </a:rPr>
                        <a:t>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rgbClr val="00FDFF"/>
                          </a:solidFill>
                        </a:rPr>
                        <a:t>g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en-US" sz="1600" dirty="0">
                          <a:solidFill>
                            <a:srgbClr val="00FDFF"/>
                          </a:solidFill>
                        </a:rPr>
                        <a:t>h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en-US" sz="1600" dirty="0">
                          <a:solidFill>
                            <a:srgbClr val="7A0019"/>
                          </a:solidFill>
                        </a:rPr>
                        <a:t>j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743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P</a:t>
                      </a:r>
                      <a:r>
                        <a:rPr lang="en-US" sz="1600" baseline="-250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rgbClr val="FF0000"/>
                          </a:solidFill>
                        </a:rPr>
                        <a:t>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err="1">
                          <a:solidFill>
                            <a:srgbClr val="7A0019"/>
                          </a:solidFill>
                        </a:rPr>
                        <a:t>i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en-US" sz="1600" dirty="0">
                          <a:solidFill>
                            <a:srgbClr val="FF9300"/>
                          </a:solidFill>
                        </a:rPr>
                        <a:t>k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en-US" sz="1600" dirty="0">
                          <a:solidFill>
                            <a:srgbClr val="FF9300"/>
                          </a:solidFill>
                        </a:rPr>
                        <a:t>l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8" name="TextBox 77"/>
          <p:cNvSpPr txBox="1"/>
          <p:nvPr/>
        </p:nvSpPr>
        <p:spPr>
          <a:xfrm>
            <a:off x="6164962" y="2434063"/>
            <a:ext cx="27589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Q? Why C in two partitions? </a:t>
            </a:r>
            <a:endParaRPr lang="en-US" altLang="zh-CN" sz="1600" dirty="0"/>
          </a:p>
        </p:txBody>
      </p:sp>
    </p:spTree>
    <p:extLst>
      <p:ext uri="{BB962C8B-B14F-4D97-AF65-F5344CB8AC3E}">
        <p14:creationId xmlns:p14="http://schemas.microsoft.com/office/powerpoint/2010/main" val="67236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8" grpId="0" animBg="1"/>
      <p:bldP spid="90" grpId="0" animBg="1"/>
      <p:bldP spid="118" grpId="0"/>
      <p:bldP spid="107" grpId="0" animBg="1"/>
      <p:bldP spid="108" grpId="0" animBg="1"/>
      <p:bldP spid="17" grpId="0"/>
      <p:bldP spid="125" grpId="0"/>
      <p:bldP spid="126" grpId="0"/>
      <p:bldP spid="127" grpId="0"/>
      <p:bldP spid="78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8" name="Table 117"/>
          <p:cNvGraphicFramePr>
            <a:graphicFrameLocks noGrp="1"/>
          </p:cNvGraphicFramePr>
          <p:nvPr>
            <p:extLst/>
          </p:nvPr>
        </p:nvGraphicFramePr>
        <p:xfrm>
          <a:off x="6159722" y="3601574"/>
          <a:ext cx="2717146" cy="18736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88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11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714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49324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Result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MOBR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House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865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865">
                <a:tc rowSpan="2"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4865">
                <a:tc vMerge="1"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4865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4865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964" y="452780"/>
            <a:ext cx="8610600" cy="713365"/>
          </a:xfrm>
        </p:spPr>
        <p:txBody>
          <a:bodyPr/>
          <a:lstStyle/>
          <a:p>
            <a:r>
              <a:rPr lang="en-US" sz="2400" dirty="0">
                <a:latin typeface="Microsoft Sans Serif"/>
                <a:cs typeface="Microsoft Sans Serif"/>
              </a:rPr>
              <a:t>Space Partition Join Algorithm  </a:t>
            </a:r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sp>
        <p:nvSpPr>
          <p:cNvPr id="131" name="TextBox 130"/>
          <p:cNvSpPr txBox="1"/>
          <p:nvPr/>
        </p:nvSpPr>
        <p:spPr>
          <a:xfrm>
            <a:off x="160703" y="1558456"/>
            <a:ext cx="820718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   Filter: </a:t>
            </a:r>
            <a:r>
              <a:rPr lang="en-US" sz="1600" dirty="0"/>
              <a:t>For each partition P</a:t>
            </a:r>
            <a:r>
              <a:rPr lang="en-US" sz="1600" baseline="-25000" dirty="0"/>
              <a:t>i</a:t>
            </a:r>
            <a:endParaRPr lang="en-US" sz="1600" dirty="0"/>
          </a:p>
          <a:p>
            <a:r>
              <a:rPr lang="en-US" sz="1600" dirty="0"/>
              <a:t>       Bring Partition in main memory</a:t>
            </a:r>
          </a:p>
          <a:p>
            <a:r>
              <a:rPr lang="en-US" sz="1600" b="1" dirty="0"/>
              <a:t>	</a:t>
            </a:r>
            <a:r>
              <a:rPr lang="en-US" sz="1600" dirty="0"/>
              <a:t>Test all pairs of MOBR </a:t>
            </a:r>
            <a:r>
              <a:rPr lang="en-US" sz="1600" dirty="0" err="1"/>
              <a:t>M</a:t>
            </a:r>
            <a:r>
              <a:rPr lang="en-US" sz="1600" baseline="-25000" dirty="0" err="1"/>
              <a:t>fs</a:t>
            </a:r>
            <a:r>
              <a:rPr lang="en-US" sz="1600" dirty="0"/>
              <a:t> of fire-station in P</a:t>
            </a:r>
            <a:r>
              <a:rPr lang="en-US" sz="1600" baseline="-25000" dirty="0"/>
              <a:t>i</a:t>
            </a:r>
            <a:r>
              <a:rPr lang="en-US" sz="1600" dirty="0"/>
              <a:t> and all houses in P</a:t>
            </a:r>
            <a:r>
              <a:rPr lang="en-US" sz="1600" baseline="-25000" dirty="0"/>
              <a:t>i</a:t>
            </a:r>
            <a:r>
              <a:rPr lang="en-US" sz="1600" dirty="0"/>
              <a:t> </a:t>
            </a:r>
          </a:p>
          <a:p>
            <a:r>
              <a:rPr lang="en-US" sz="1600" dirty="0"/>
              <a:t>  </a:t>
            </a:r>
            <a:r>
              <a:rPr lang="en-US" sz="1600" b="1" dirty="0"/>
              <a:t> Refinement</a:t>
            </a:r>
            <a:r>
              <a:rPr lang="en-US" sz="1600" dirty="0"/>
              <a:t>: Test remaining pair with exact geometry, e.g., distance &lt;= 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404735" y="4024441"/>
            <a:ext cx="3722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P</a:t>
            </a:r>
            <a:r>
              <a:rPr lang="en-US" sz="1400" baseline="-25000" dirty="0"/>
              <a:t>0</a:t>
            </a:r>
            <a:endParaRPr lang="en-US" sz="1400" dirty="0"/>
          </a:p>
        </p:txBody>
      </p:sp>
      <p:sp>
        <p:nvSpPr>
          <p:cNvPr id="86" name="TextBox 85"/>
          <p:cNvSpPr txBox="1"/>
          <p:nvPr/>
        </p:nvSpPr>
        <p:spPr>
          <a:xfrm>
            <a:off x="7190293" y="4011741"/>
            <a:ext cx="15016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432FF"/>
                </a:solidFill>
              </a:rPr>
              <a:t>A          </a:t>
            </a:r>
            <a:r>
              <a:rPr lang="en-US" sz="1400" dirty="0">
                <a:solidFill>
                  <a:srgbClr val="7030A0"/>
                </a:solidFill>
              </a:rPr>
              <a:t>a</a:t>
            </a:r>
            <a:r>
              <a:rPr lang="en-US" sz="1400" dirty="0"/>
              <a:t>, </a:t>
            </a:r>
            <a:r>
              <a:rPr lang="en-US" sz="1400" dirty="0">
                <a:solidFill>
                  <a:srgbClr val="7030A0"/>
                </a:solidFill>
              </a:rPr>
              <a:t>b</a:t>
            </a:r>
            <a:r>
              <a:rPr lang="en-US" sz="1400" dirty="0"/>
              <a:t>, </a:t>
            </a:r>
            <a:r>
              <a:rPr lang="en-US" sz="1400" dirty="0">
                <a:solidFill>
                  <a:srgbClr val="00FA00"/>
                </a:solidFill>
              </a:rPr>
              <a:t>c</a:t>
            </a:r>
            <a:r>
              <a:rPr lang="en-US" sz="1400" dirty="0"/>
              <a:t>, </a:t>
            </a:r>
            <a:r>
              <a:rPr lang="en-US" sz="1400" dirty="0">
                <a:solidFill>
                  <a:srgbClr val="00FA00"/>
                </a:solidFill>
              </a:rPr>
              <a:t>e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6404735" y="4464020"/>
            <a:ext cx="3722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/>
              <a:t>P</a:t>
            </a:r>
            <a:r>
              <a:rPr lang="en-US" sz="1400" baseline="-25000"/>
              <a:t>1</a:t>
            </a:r>
            <a:endParaRPr lang="en-US" sz="1400" dirty="0"/>
          </a:p>
        </p:txBody>
      </p:sp>
      <p:sp>
        <p:nvSpPr>
          <p:cNvPr id="112" name="TextBox 111"/>
          <p:cNvSpPr txBox="1"/>
          <p:nvPr/>
        </p:nvSpPr>
        <p:spPr>
          <a:xfrm>
            <a:off x="7193711" y="4313743"/>
            <a:ext cx="177526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B</a:t>
            </a:r>
            <a:r>
              <a:rPr lang="en-US" sz="1400" dirty="0"/>
              <a:t>          </a:t>
            </a:r>
            <a:r>
              <a:rPr lang="en-US" sz="1400" dirty="0">
                <a:solidFill>
                  <a:srgbClr val="FF40FF"/>
                </a:solidFill>
              </a:rPr>
              <a:t>f</a:t>
            </a:r>
          </a:p>
          <a:p>
            <a:pPr>
              <a:spcBef>
                <a:spcPts val="600"/>
              </a:spcBef>
            </a:pPr>
            <a:r>
              <a:rPr lang="en-US" sz="1400" dirty="0">
                <a:solidFill>
                  <a:srgbClr val="FF0000"/>
                </a:solidFill>
              </a:rPr>
              <a:t>C</a:t>
            </a:r>
            <a:r>
              <a:rPr lang="en-US" sz="1400" dirty="0"/>
              <a:t>          </a:t>
            </a:r>
            <a:r>
              <a:rPr lang="en-US" sz="1400" dirty="0">
                <a:solidFill>
                  <a:srgbClr val="FF40FF"/>
                </a:solidFill>
              </a:rPr>
              <a:t>d</a:t>
            </a:r>
            <a:r>
              <a:rPr lang="en-US" sz="1400" dirty="0"/>
              <a:t>, </a:t>
            </a:r>
            <a:r>
              <a:rPr lang="en-US" sz="1400" dirty="0">
                <a:solidFill>
                  <a:srgbClr val="FF40FF"/>
                </a:solidFill>
              </a:rPr>
              <a:t>f</a:t>
            </a:r>
            <a:endParaRPr lang="en-US" sz="1400" dirty="0">
              <a:solidFill>
                <a:srgbClr val="FF9300"/>
              </a:solidFill>
            </a:endParaRPr>
          </a:p>
        </p:txBody>
      </p:sp>
      <p:sp>
        <p:nvSpPr>
          <p:cNvPr id="114" name="TextBox 113"/>
          <p:cNvSpPr txBox="1"/>
          <p:nvPr/>
        </p:nvSpPr>
        <p:spPr>
          <a:xfrm>
            <a:off x="6401380" y="4899737"/>
            <a:ext cx="3722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P</a:t>
            </a:r>
            <a:r>
              <a:rPr lang="en-US" sz="1400" baseline="-25000" dirty="0"/>
              <a:t>2</a:t>
            </a:r>
            <a:endParaRPr lang="en-US" sz="1400" dirty="0"/>
          </a:p>
        </p:txBody>
      </p:sp>
      <p:sp>
        <p:nvSpPr>
          <p:cNvPr id="119" name="TextBox 118"/>
          <p:cNvSpPr txBox="1"/>
          <p:nvPr/>
        </p:nvSpPr>
        <p:spPr>
          <a:xfrm>
            <a:off x="7211201" y="4898078"/>
            <a:ext cx="17577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400" dirty="0">
                <a:solidFill>
                  <a:srgbClr val="0432FF"/>
                </a:solidFill>
              </a:rPr>
              <a:t>D</a:t>
            </a:r>
            <a:r>
              <a:rPr lang="en-US" sz="1400" dirty="0"/>
              <a:t>         </a:t>
            </a:r>
            <a:r>
              <a:rPr lang="en-US" sz="1400" dirty="0">
                <a:solidFill>
                  <a:srgbClr val="00FDFF"/>
                </a:solidFill>
              </a:rPr>
              <a:t>h</a:t>
            </a:r>
            <a:r>
              <a:rPr lang="en-US" sz="1400" dirty="0"/>
              <a:t>, </a:t>
            </a:r>
            <a:r>
              <a:rPr lang="en-US" sz="1400" dirty="0">
                <a:solidFill>
                  <a:srgbClr val="7A0019"/>
                </a:solidFill>
              </a:rPr>
              <a:t>j</a:t>
            </a:r>
          </a:p>
        </p:txBody>
      </p:sp>
      <p:sp>
        <p:nvSpPr>
          <p:cNvPr id="120" name="TextBox 119"/>
          <p:cNvSpPr txBox="1"/>
          <p:nvPr/>
        </p:nvSpPr>
        <p:spPr>
          <a:xfrm>
            <a:off x="6395667" y="5199620"/>
            <a:ext cx="3722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/>
              <a:t>P</a:t>
            </a:r>
            <a:r>
              <a:rPr lang="en-US" sz="1400" baseline="-25000"/>
              <a:t>3</a:t>
            </a:r>
            <a:endParaRPr lang="en-US" sz="1400" dirty="0"/>
          </a:p>
        </p:txBody>
      </p:sp>
      <p:sp>
        <p:nvSpPr>
          <p:cNvPr id="121" name="TextBox 120"/>
          <p:cNvSpPr txBox="1"/>
          <p:nvPr/>
        </p:nvSpPr>
        <p:spPr>
          <a:xfrm>
            <a:off x="7208453" y="5226964"/>
            <a:ext cx="17605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400" dirty="0">
                <a:solidFill>
                  <a:srgbClr val="FF0000"/>
                </a:solidFill>
              </a:rPr>
              <a:t>C</a:t>
            </a:r>
            <a:r>
              <a:rPr lang="en-US" sz="1400" dirty="0"/>
              <a:t>          </a:t>
            </a:r>
            <a:r>
              <a:rPr lang="en-US" sz="1400" dirty="0" err="1">
                <a:solidFill>
                  <a:srgbClr val="7A0019"/>
                </a:solidFill>
              </a:rPr>
              <a:t>i</a:t>
            </a:r>
            <a:r>
              <a:rPr lang="en-US" sz="1400" dirty="0"/>
              <a:t>, </a:t>
            </a:r>
            <a:r>
              <a:rPr lang="en-US" sz="1400" dirty="0">
                <a:solidFill>
                  <a:srgbClr val="FF9300"/>
                </a:solidFill>
              </a:rPr>
              <a:t>k</a:t>
            </a:r>
            <a:endParaRPr lang="en-US" sz="1400" dirty="0">
              <a:solidFill>
                <a:srgbClr val="7A0019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231718" y="2781362"/>
            <a:ext cx="3313479" cy="2880341"/>
            <a:chOff x="479768" y="2672584"/>
            <a:chExt cx="3313479" cy="2880341"/>
          </a:xfrm>
        </p:grpSpPr>
        <p:pic>
          <p:nvPicPr>
            <p:cNvPr id="49" name="Content Placeholder 7"/>
            <p:cNvPicPr>
              <a:picLocks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96057" y="2685603"/>
              <a:ext cx="3297190" cy="28673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Oval 9"/>
            <p:cNvSpPr/>
            <p:nvPr/>
          </p:nvSpPr>
          <p:spPr bwMode="auto">
            <a:xfrm>
              <a:off x="2027724" y="3219509"/>
              <a:ext cx="137160" cy="137160"/>
            </a:xfrm>
            <a:prstGeom prst="ellipse">
              <a:avLst/>
            </a:prstGeom>
            <a:solidFill>
              <a:srgbClr val="00FA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50" name="Oval 49"/>
            <p:cNvSpPr/>
            <p:nvPr/>
          </p:nvSpPr>
          <p:spPr bwMode="auto">
            <a:xfrm>
              <a:off x="2034294" y="3931797"/>
              <a:ext cx="137160" cy="137160"/>
            </a:xfrm>
            <a:prstGeom prst="ellipse">
              <a:avLst/>
            </a:prstGeom>
            <a:solidFill>
              <a:srgbClr val="00FA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51" name="Oval 50"/>
            <p:cNvSpPr/>
            <p:nvPr/>
          </p:nvSpPr>
          <p:spPr bwMode="auto">
            <a:xfrm>
              <a:off x="3060234" y="3577649"/>
              <a:ext cx="137160" cy="137160"/>
            </a:xfrm>
            <a:prstGeom prst="ellipse">
              <a:avLst/>
            </a:prstGeom>
            <a:solidFill>
              <a:srgbClr val="FF40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52" name="Oval 51"/>
            <p:cNvSpPr/>
            <p:nvPr/>
          </p:nvSpPr>
          <p:spPr bwMode="auto">
            <a:xfrm>
              <a:off x="3060234" y="4320599"/>
              <a:ext cx="137160" cy="137160"/>
            </a:xfrm>
            <a:prstGeom prst="ellipse">
              <a:avLst/>
            </a:prstGeom>
            <a:solidFill>
              <a:srgbClr val="FF93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53" name="Oval 52"/>
            <p:cNvSpPr/>
            <p:nvPr/>
          </p:nvSpPr>
          <p:spPr bwMode="auto">
            <a:xfrm>
              <a:off x="2363004" y="4320599"/>
              <a:ext cx="137160" cy="137160"/>
            </a:xfrm>
            <a:prstGeom prst="ellipse">
              <a:avLst/>
            </a:prstGeom>
            <a:solidFill>
              <a:srgbClr val="7A001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54" name="Oval 53"/>
            <p:cNvSpPr/>
            <p:nvPr/>
          </p:nvSpPr>
          <p:spPr bwMode="auto">
            <a:xfrm>
              <a:off x="2717334" y="4686359"/>
              <a:ext cx="137160" cy="137160"/>
            </a:xfrm>
            <a:prstGeom prst="ellipse">
              <a:avLst/>
            </a:prstGeom>
            <a:solidFill>
              <a:srgbClr val="FF93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55" name="Oval 54"/>
            <p:cNvSpPr/>
            <p:nvPr/>
          </p:nvSpPr>
          <p:spPr bwMode="auto">
            <a:xfrm>
              <a:off x="2020104" y="4686359"/>
              <a:ext cx="137160" cy="137160"/>
            </a:xfrm>
            <a:prstGeom prst="ellipse">
              <a:avLst/>
            </a:prstGeom>
            <a:solidFill>
              <a:srgbClr val="7A001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56" name="Oval 55"/>
            <p:cNvSpPr/>
            <p:nvPr/>
          </p:nvSpPr>
          <p:spPr bwMode="auto">
            <a:xfrm>
              <a:off x="2385942" y="3588197"/>
              <a:ext cx="137160" cy="137160"/>
            </a:xfrm>
            <a:prstGeom prst="ellipse">
              <a:avLst/>
            </a:prstGeom>
            <a:solidFill>
              <a:srgbClr val="FF40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57" name="Oval 56"/>
            <p:cNvSpPr/>
            <p:nvPr/>
          </p:nvSpPr>
          <p:spPr bwMode="auto">
            <a:xfrm>
              <a:off x="1322874" y="3577649"/>
              <a:ext cx="137160" cy="137160"/>
            </a:xfrm>
            <a:prstGeom prst="ellipse">
              <a:avLst/>
            </a:prstGeom>
            <a:solidFill>
              <a:srgbClr val="7030A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58" name="Oval 57"/>
            <p:cNvSpPr/>
            <p:nvPr/>
          </p:nvSpPr>
          <p:spPr bwMode="auto">
            <a:xfrm>
              <a:off x="1322874" y="3954839"/>
              <a:ext cx="137160" cy="137160"/>
            </a:xfrm>
            <a:prstGeom prst="ellipse">
              <a:avLst/>
            </a:prstGeom>
            <a:solidFill>
              <a:srgbClr val="7030A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59" name="Oval 58"/>
            <p:cNvSpPr/>
            <p:nvPr/>
          </p:nvSpPr>
          <p:spPr bwMode="auto">
            <a:xfrm>
              <a:off x="1665774" y="4309169"/>
              <a:ext cx="137160" cy="137160"/>
            </a:xfrm>
            <a:prstGeom prst="ellipse">
              <a:avLst/>
            </a:prstGeom>
            <a:solidFill>
              <a:srgbClr val="00FD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60" name="Oval 59"/>
            <p:cNvSpPr/>
            <p:nvPr/>
          </p:nvSpPr>
          <p:spPr bwMode="auto">
            <a:xfrm>
              <a:off x="968544" y="4686359"/>
              <a:ext cx="137160" cy="137160"/>
            </a:xfrm>
            <a:prstGeom prst="ellipse">
              <a:avLst/>
            </a:prstGeom>
            <a:solidFill>
              <a:srgbClr val="00FD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1060123" y="3563100"/>
              <a:ext cx="67437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rgbClr val="7030A0"/>
                  </a:solidFill>
                </a:rPr>
                <a:t>a</a:t>
              </a: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1074574" y="3865195"/>
              <a:ext cx="67437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rgbClr val="7030A0"/>
                  </a:solidFill>
                </a:rPr>
                <a:t>b</a:t>
              </a: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1788417" y="3196613"/>
              <a:ext cx="67437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rgbClr val="00FA00"/>
                  </a:solidFill>
                </a:rPr>
                <a:t>c</a:t>
              </a: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2150997" y="3587950"/>
              <a:ext cx="67437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rgbClr val="FF40FF"/>
                  </a:solidFill>
                </a:rPr>
                <a:t>d</a:t>
              </a: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1786522" y="3740654"/>
              <a:ext cx="67437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rgbClr val="00FA00"/>
                  </a:solidFill>
                </a:rPr>
                <a:t>e</a:t>
              </a: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2890303" y="3664582"/>
              <a:ext cx="67437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rgbClr val="FF40FF"/>
                  </a:solidFill>
                </a:rPr>
                <a:t>f</a:t>
              </a: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785664" y="4704746"/>
              <a:ext cx="67437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rgbClr val="00FDFF"/>
                  </a:solidFill>
                </a:rPr>
                <a:t>g</a:t>
              </a: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1488223" y="4387168"/>
              <a:ext cx="67437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rgbClr val="00FDFF"/>
                  </a:solidFill>
                </a:rPr>
                <a:t>h</a:t>
              </a: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2202598" y="4373382"/>
              <a:ext cx="67437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err="1">
                  <a:solidFill>
                    <a:srgbClr val="7A0019"/>
                  </a:solidFill>
                </a:rPr>
                <a:t>i</a:t>
              </a:r>
              <a:endParaRPr lang="en-US" sz="1600" dirty="0">
                <a:solidFill>
                  <a:srgbClr val="7A0019"/>
                </a:solidFill>
              </a:endParaRP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1872023" y="4764871"/>
              <a:ext cx="67437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rgbClr val="7A0019"/>
                  </a:solidFill>
                </a:rPr>
                <a:t>j</a:t>
              </a: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2890303" y="4389179"/>
              <a:ext cx="67437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rgbClr val="FF9300"/>
                  </a:solidFill>
                </a:rPr>
                <a:t>k</a:t>
              </a: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2621197" y="4778761"/>
              <a:ext cx="67437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rgbClr val="FF9300"/>
                  </a:solidFill>
                </a:rPr>
                <a:t>l</a:t>
              </a:r>
            </a:p>
          </p:txBody>
        </p:sp>
        <p:cxnSp>
          <p:nvCxnSpPr>
            <p:cNvPr id="128" name="Straight Connector 127"/>
            <p:cNvCxnSpPr/>
            <p:nvPr/>
          </p:nvCxnSpPr>
          <p:spPr bwMode="auto">
            <a:xfrm flipH="1">
              <a:off x="2183060" y="2672584"/>
              <a:ext cx="3267" cy="284067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9" name="Straight Connector 128"/>
            <p:cNvCxnSpPr/>
            <p:nvPr/>
          </p:nvCxnSpPr>
          <p:spPr bwMode="auto">
            <a:xfrm flipV="1">
              <a:off x="479768" y="4150103"/>
              <a:ext cx="3228489" cy="544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30" name="TextBox 129"/>
            <p:cNvSpPr txBox="1"/>
            <p:nvPr/>
          </p:nvSpPr>
          <p:spPr>
            <a:xfrm>
              <a:off x="697216" y="2909296"/>
              <a:ext cx="37221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P</a:t>
              </a:r>
              <a:r>
                <a:rPr lang="en-US" sz="1400" baseline="-25000" dirty="0"/>
                <a:t>0</a:t>
              </a:r>
              <a:endParaRPr lang="en-US" sz="1400" dirty="0"/>
            </a:p>
          </p:txBody>
        </p:sp>
        <p:sp>
          <p:nvSpPr>
            <p:cNvPr id="135" name="TextBox 134"/>
            <p:cNvSpPr txBox="1"/>
            <p:nvPr/>
          </p:nvSpPr>
          <p:spPr>
            <a:xfrm>
              <a:off x="2185112" y="2902802"/>
              <a:ext cx="37221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P</a:t>
              </a:r>
              <a:r>
                <a:rPr lang="en-US" sz="1400" baseline="-25000" dirty="0"/>
                <a:t>1</a:t>
              </a:r>
              <a:endParaRPr lang="en-US" sz="1400" dirty="0"/>
            </a:p>
          </p:txBody>
        </p:sp>
        <p:sp>
          <p:nvSpPr>
            <p:cNvPr id="87" name="Rectangle 86"/>
            <p:cNvSpPr/>
            <p:nvPr/>
          </p:nvSpPr>
          <p:spPr bwMode="auto">
            <a:xfrm>
              <a:off x="1415700" y="3259118"/>
              <a:ext cx="687174" cy="748728"/>
            </a:xfrm>
            <a:prstGeom prst="rect">
              <a:avLst/>
            </a:prstGeom>
            <a:noFill/>
            <a:ln w="9525" cap="flat" cmpd="sng" algn="ctr">
              <a:solidFill>
                <a:srgbClr val="0432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111" name="Rectangle 110"/>
            <p:cNvSpPr/>
            <p:nvPr/>
          </p:nvSpPr>
          <p:spPr bwMode="auto">
            <a:xfrm>
              <a:off x="2827428" y="2913725"/>
              <a:ext cx="687174" cy="748728"/>
            </a:xfrm>
            <a:prstGeom prst="rect">
              <a:avLst/>
            </a:prstGeom>
            <a:noFill/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113" name="Rectangle 112"/>
            <p:cNvSpPr/>
            <p:nvPr/>
          </p:nvSpPr>
          <p:spPr bwMode="auto">
            <a:xfrm>
              <a:off x="2440770" y="3656180"/>
              <a:ext cx="713443" cy="747858"/>
            </a:xfrm>
            <a:prstGeom prst="rect">
              <a:avLst/>
            </a:prstGeom>
            <a:noFill/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115" name="Rectangle 114"/>
            <p:cNvSpPr/>
            <p:nvPr/>
          </p:nvSpPr>
          <p:spPr bwMode="auto">
            <a:xfrm>
              <a:off x="1396198" y="4393863"/>
              <a:ext cx="713443" cy="747858"/>
            </a:xfrm>
            <a:prstGeom prst="rect">
              <a:avLst/>
            </a:prstGeom>
            <a:noFill/>
            <a:ln w="9525" cap="flat" cmpd="sng" algn="ctr">
              <a:solidFill>
                <a:srgbClr val="0432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122" name="TextBox 121"/>
            <p:cNvSpPr txBox="1"/>
            <p:nvPr/>
          </p:nvSpPr>
          <p:spPr>
            <a:xfrm>
              <a:off x="1594513" y="3492540"/>
              <a:ext cx="67437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rgbClr val="0432FF"/>
                  </a:solidFill>
                </a:rPr>
                <a:t>A</a:t>
              </a:r>
            </a:p>
          </p:txBody>
        </p:sp>
        <p:sp>
          <p:nvSpPr>
            <p:cNvPr id="123" name="TextBox 122"/>
            <p:cNvSpPr txBox="1"/>
            <p:nvPr/>
          </p:nvSpPr>
          <p:spPr>
            <a:xfrm>
              <a:off x="2661729" y="3861281"/>
              <a:ext cx="67437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rgbClr val="FF0000"/>
                  </a:solidFill>
                </a:rPr>
                <a:t>C</a:t>
              </a:r>
            </a:p>
          </p:txBody>
        </p:sp>
        <p:sp>
          <p:nvSpPr>
            <p:cNvPr id="124" name="TextBox 123"/>
            <p:cNvSpPr txBox="1"/>
            <p:nvPr/>
          </p:nvSpPr>
          <p:spPr>
            <a:xfrm>
              <a:off x="3017041" y="3107952"/>
              <a:ext cx="67437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rgbClr val="FF0000"/>
                  </a:solidFill>
                </a:rPr>
                <a:t>B</a:t>
              </a:r>
            </a:p>
          </p:txBody>
        </p:sp>
        <p:sp>
          <p:nvSpPr>
            <p:cNvPr id="132" name="TextBox 131"/>
            <p:cNvSpPr txBox="1"/>
            <p:nvPr/>
          </p:nvSpPr>
          <p:spPr>
            <a:xfrm>
              <a:off x="1594998" y="4611245"/>
              <a:ext cx="67437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rgbClr val="0432FF"/>
                  </a:solidFill>
                </a:rPr>
                <a:t>D</a:t>
              </a:r>
            </a:p>
          </p:txBody>
        </p:sp>
        <p:sp>
          <p:nvSpPr>
            <p:cNvPr id="136" name="TextBox 135"/>
            <p:cNvSpPr txBox="1"/>
            <p:nvPr/>
          </p:nvSpPr>
          <p:spPr>
            <a:xfrm>
              <a:off x="808808" y="5206869"/>
              <a:ext cx="37221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P</a:t>
              </a:r>
              <a:r>
                <a:rPr lang="en-US" sz="1400" baseline="-25000" dirty="0"/>
                <a:t>2</a:t>
              </a:r>
              <a:endParaRPr lang="en-US" sz="1400" dirty="0"/>
            </a:p>
          </p:txBody>
        </p:sp>
        <p:sp>
          <p:nvSpPr>
            <p:cNvPr id="138" name="TextBox 137"/>
            <p:cNvSpPr txBox="1"/>
            <p:nvPr/>
          </p:nvSpPr>
          <p:spPr>
            <a:xfrm>
              <a:off x="3378564" y="5206869"/>
              <a:ext cx="37221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P</a:t>
              </a:r>
              <a:r>
                <a:rPr lang="en-US" sz="1400" baseline="-25000" dirty="0"/>
                <a:t>3</a:t>
              </a:r>
              <a:endParaRPr lang="en-US" sz="1400" dirty="0"/>
            </a:p>
          </p:txBody>
        </p:sp>
      </p:grpSp>
      <p:sp>
        <p:nvSpPr>
          <p:cNvPr id="155" name="TextBox 154"/>
          <p:cNvSpPr txBox="1"/>
          <p:nvPr/>
        </p:nvSpPr>
        <p:spPr>
          <a:xfrm>
            <a:off x="5977922" y="809463"/>
            <a:ext cx="29092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Ex. For each fire station, find houses within distance &lt;= 1</a:t>
            </a:r>
          </a:p>
        </p:txBody>
      </p:sp>
      <p:graphicFrame>
        <p:nvGraphicFramePr>
          <p:cNvPr id="74" name="Table 73"/>
          <p:cNvGraphicFramePr>
            <a:graphicFrameLocks noGrp="1"/>
          </p:cNvGraphicFramePr>
          <p:nvPr>
            <p:extLst/>
          </p:nvPr>
        </p:nvGraphicFramePr>
        <p:xfrm>
          <a:off x="3690924" y="3691894"/>
          <a:ext cx="2144797" cy="16568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71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73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02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93156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P</a:t>
                      </a:r>
                      <a:r>
                        <a:rPr lang="en-US" sz="1600" baseline="-250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432FF"/>
                          </a:solidFill>
                        </a:rPr>
                        <a:t>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7030A0"/>
                          </a:solidFill>
                        </a:rPr>
                        <a:t>a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en-US" sz="1600" dirty="0">
                          <a:solidFill>
                            <a:srgbClr val="7030A0"/>
                          </a:solidFill>
                        </a:rPr>
                        <a:t>b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en-US" sz="1600" dirty="0">
                          <a:solidFill>
                            <a:srgbClr val="00FA00"/>
                          </a:solidFill>
                        </a:rPr>
                        <a:t>c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en-US" sz="1600" dirty="0">
                          <a:solidFill>
                            <a:srgbClr val="00FA00"/>
                          </a:solidFill>
                        </a:rPr>
                        <a:t>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551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P</a:t>
                      </a:r>
                      <a:r>
                        <a:rPr lang="en-US" sz="1600" baseline="-250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rgbClr val="FF0000"/>
                          </a:solidFill>
                        </a:rPr>
                        <a:t>B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en-US" sz="1600" dirty="0">
                          <a:solidFill>
                            <a:srgbClr val="FF0000"/>
                          </a:solidFill>
                        </a:rPr>
                        <a:t>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rgbClr val="FF40FF"/>
                          </a:solidFill>
                        </a:rPr>
                        <a:t>d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en-US" sz="1600" dirty="0">
                          <a:solidFill>
                            <a:srgbClr val="FF40FF"/>
                          </a:solidFill>
                        </a:rPr>
                        <a:t>f</a:t>
                      </a:r>
                      <a:endParaRPr lang="en-US" sz="1600" dirty="0">
                        <a:solidFill>
                          <a:srgbClr val="FF930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3156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P</a:t>
                      </a:r>
                      <a:r>
                        <a:rPr lang="en-US" sz="1600" baseline="-250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rgbClr val="0432FF"/>
                          </a:solidFill>
                        </a:rPr>
                        <a:t>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rgbClr val="00FDFF"/>
                          </a:solidFill>
                        </a:rPr>
                        <a:t>g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en-US" sz="1600" dirty="0">
                          <a:solidFill>
                            <a:srgbClr val="00FDFF"/>
                          </a:solidFill>
                        </a:rPr>
                        <a:t>h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en-US" sz="1600" dirty="0">
                          <a:solidFill>
                            <a:srgbClr val="7A0019"/>
                          </a:solidFill>
                        </a:rPr>
                        <a:t>j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551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P</a:t>
                      </a:r>
                      <a:r>
                        <a:rPr lang="en-US" sz="1600" baseline="-250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rgbClr val="FF0000"/>
                          </a:solidFill>
                        </a:rPr>
                        <a:t>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err="1">
                          <a:solidFill>
                            <a:srgbClr val="7A0019"/>
                          </a:solidFill>
                        </a:rPr>
                        <a:t>i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en-US" sz="1600" dirty="0">
                          <a:solidFill>
                            <a:srgbClr val="FF9300"/>
                          </a:solidFill>
                        </a:rPr>
                        <a:t>k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en-US" sz="1600" dirty="0">
                          <a:solidFill>
                            <a:srgbClr val="FF9300"/>
                          </a:solidFill>
                        </a:rPr>
                        <a:t>l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832258" y="3343430"/>
            <a:ext cx="10390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Partitions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6172134" y="3174153"/>
            <a:ext cx="24432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Result after Filter Phase </a:t>
            </a:r>
          </a:p>
        </p:txBody>
      </p:sp>
    </p:spTree>
    <p:extLst>
      <p:ext uri="{BB962C8B-B14F-4D97-AF65-F5344CB8AC3E}">
        <p14:creationId xmlns:p14="http://schemas.microsoft.com/office/powerpoint/2010/main" val="638565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86" grpId="0"/>
      <p:bldP spid="89" grpId="0"/>
      <p:bldP spid="114" grpId="0"/>
      <p:bldP spid="119" grpId="0"/>
      <p:bldP spid="120" grpId="0"/>
      <p:bldP spid="121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76" y="279648"/>
            <a:ext cx="8610600" cy="713365"/>
          </a:xfrm>
        </p:spPr>
        <p:txBody>
          <a:bodyPr/>
          <a:lstStyle/>
          <a:p>
            <a:r>
              <a:rPr lang="en-US" sz="2400" dirty="0">
                <a:latin typeface="Microsoft Sans Serif"/>
                <a:cs typeface="Microsoft Sans Serif"/>
              </a:rPr>
              <a:t>Cost of Space Partitioning Join </a:t>
            </a:r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graphicFrame>
        <p:nvGraphicFramePr>
          <p:cNvPr id="139" name="Table 138"/>
          <p:cNvGraphicFramePr>
            <a:graphicFrameLocks noGrp="1"/>
          </p:cNvGraphicFramePr>
          <p:nvPr>
            <p:extLst/>
          </p:nvPr>
        </p:nvGraphicFramePr>
        <p:xfrm>
          <a:off x="428539" y="2197738"/>
          <a:ext cx="4479158" cy="173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01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230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37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221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4925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Read all data blocks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Write</a:t>
                      </a:r>
                      <a:r>
                        <a:rPr lang="en-US" sz="1400" baseline="0" dirty="0">
                          <a:solidFill>
                            <a:schemeClr val="tx1"/>
                          </a:solidFill>
                        </a:rPr>
                        <a:t> partitioning back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Compute</a:t>
                      </a:r>
                      <a:r>
                        <a:rPr lang="en-US" sz="1400" baseline="0" dirty="0">
                          <a:solidFill>
                            <a:schemeClr val="tx1"/>
                          </a:solidFill>
                        </a:rPr>
                        <a:t> for each partition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 rowSpan="4"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anchor="ctr"/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P</a:t>
                      </a:r>
                      <a:r>
                        <a:rPr lang="en-US" sz="1400" baseline="-250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86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P</a:t>
                      </a:r>
                      <a:r>
                        <a:rPr lang="en-US" sz="1400" baseline="-250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24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P</a:t>
                      </a:r>
                      <a:r>
                        <a:rPr lang="en-US" sz="1400" baseline="-250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P</a:t>
                      </a:r>
                      <a:r>
                        <a:rPr lang="en-US" sz="1400" baseline="-250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40" name="TextBox 139"/>
          <p:cNvSpPr txBox="1"/>
          <p:nvPr/>
        </p:nvSpPr>
        <p:spPr>
          <a:xfrm>
            <a:off x="428539" y="1633109"/>
            <a:ext cx="32692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Total cost = 8+8+(3+2+3+3) = 27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28539" y="4561281"/>
            <a:ext cx="41470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About 3 “scans” of each table </a:t>
            </a:r>
          </a:p>
          <a:p>
            <a:r>
              <a:rPr lang="en-US" sz="1400" dirty="0"/>
              <a:t>If replication of objects across partitions is rare. 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5335691" y="2521929"/>
            <a:ext cx="3472585" cy="2944648"/>
            <a:chOff x="34000" y="3676354"/>
            <a:chExt cx="3472585" cy="2944648"/>
          </a:xfrm>
        </p:grpSpPr>
        <p:sp>
          <p:nvSpPr>
            <p:cNvPr id="6" name="TextBox 5"/>
            <p:cNvSpPr txBox="1"/>
            <p:nvPr/>
          </p:nvSpPr>
          <p:spPr>
            <a:xfrm>
              <a:off x="366887" y="6152445"/>
              <a:ext cx="5644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/>
                <a:t>3</a:t>
              </a:r>
              <a:endParaRPr lang="en-US" dirty="0"/>
            </a:p>
          </p:txBody>
        </p:sp>
        <p:pic>
          <p:nvPicPr>
            <p:cNvPr id="49" name="Content Placeholder 7"/>
            <p:cNvPicPr>
              <a:picLocks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96458" y="3689373"/>
              <a:ext cx="3297190" cy="28673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Oval 9"/>
            <p:cNvSpPr/>
            <p:nvPr/>
          </p:nvSpPr>
          <p:spPr bwMode="auto">
            <a:xfrm>
              <a:off x="1628125" y="4223279"/>
              <a:ext cx="137160" cy="137160"/>
            </a:xfrm>
            <a:prstGeom prst="ellipse">
              <a:avLst/>
            </a:prstGeom>
            <a:solidFill>
              <a:srgbClr val="00FA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50" name="Oval 49"/>
            <p:cNvSpPr/>
            <p:nvPr/>
          </p:nvSpPr>
          <p:spPr bwMode="auto">
            <a:xfrm>
              <a:off x="1634695" y="4935567"/>
              <a:ext cx="137160" cy="137160"/>
            </a:xfrm>
            <a:prstGeom prst="ellipse">
              <a:avLst/>
            </a:prstGeom>
            <a:solidFill>
              <a:srgbClr val="00FA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51" name="Oval 50"/>
            <p:cNvSpPr/>
            <p:nvPr/>
          </p:nvSpPr>
          <p:spPr bwMode="auto">
            <a:xfrm>
              <a:off x="2660635" y="4581419"/>
              <a:ext cx="137160" cy="137160"/>
            </a:xfrm>
            <a:prstGeom prst="ellipse">
              <a:avLst/>
            </a:prstGeom>
            <a:solidFill>
              <a:srgbClr val="FF40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52" name="Oval 51"/>
            <p:cNvSpPr/>
            <p:nvPr/>
          </p:nvSpPr>
          <p:spPr bwMode="auto">
            <a:xfrm>
              <a:off x="2660635" y="5324369"/>
              <a:ext cx="137160" cy="137160"/>
            </a:xfrm>
            <a:prstGeom prst="ellipse">
              <a:avLst/>
            </a:prstGeom>
            <a:solidFill>
              <a:srgbClr val="FF93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53" name="Oval 52"/>
            <p:cNvSpPr/>
            <p:nvPr/>
          </p:nvSpPr>
          <p:spPr bwMode="auto">
            <a:xfrm>
              <a:off x="1963405" y="5324369"/>
              <a:ext cx="137160" cy="137160"/>
            </a:xfrm>
            <a:prstGeom prst="ellipse">
              <a:avLst/>
            </a:prstGeom>
            <a:solidFill>
              <a:srgbClr val="7A001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54" name="Oval 53"/>
            <p:cNvSpPr/>
            <p:nvPr/>
          </p:nvSpPr>
          <p:spPr bwMode="auto">
            <a:xfrm>
              <a:off x="2317735" y="5690129"/>
              <a:ext cx="137160" cy="137160"/>
            </a:xfrm>
            <a:prstGeom prst="ellipse">
              <a:avLst/>
            </a:prstGeom>
            <a:solidFill>
              <a:srgbClr val="FF93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55" name="Oval 54"/>
            <p:cNvSpPr/>
            <p:nvPr/>
          </p:nvSpPr>
          <p:spPr bwMode="auto">
            <a:xfrm>
              <a:off x="1620505" y="5690129"/>
              <a:ext cx="137160" cy="137160"/>
            </a:xfrm>
            <a:prstGeom prst="ellipse">
              <a:avLst/>
            </a:prstGeom>
            <a:solidFill>
              <a:srgbClr val="7A001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56" name="Oval 55"/>
            <p:cNvSpPr/>
            <p:nvPr/>
          </p:nvSpPr>
          <p:spPr bwMode="auto">
            <a:xfrm>
              <a:off x="1986343" y="4591967"/>
              <a:ext cx="137160" cy="137160"/>
            </a:xfrm>
            <a:prstGeom prst="ellipse">
              <a:avLst/>
            </a:prstGeom>
            <a:solidFill>
              <a:srgbClr val="FF40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57" name="Oval 56"/>
            <p:cNvSpPr/>
            <p:nvPr/>
          </p:nvSpPr>
          <p:spPr bwMode="auto">
            <a:xfrm>
              <a:off x="923275" y="4581419"/>
              <a:ext cx="137160" cy="137160"/>
            </a:xfrm>
            <a:prstGeom prst="ellipse">
              <a:avLst/>
            </a:prstGeom>
            <a:solidFill>
              <a:srgbClr val="7030A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58" name="Oval 57"/>
            <p:cNvSpPr/>
            <p:nvPr/>
          </p:nvSpPr>
          <p:spPr bwMode="auto">
            <a:xfrm>
              <a:off x="923275" y="4958609"/>
              <a:ext cx="137160" cy="137160"/>
            </a:xfrm>
            <a:prstGeom prst="ellipse">
              <a:avLst/>
            </a:prstGeom>
            <a:solidFill>
              <a:srgbClr val="7030A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59" name="Oval 58"/>
            <p:cNvSpPr/>
            <p:nvPr/>
          </p:nvSpPr>
          <p:spPr bwMode="auto">
            <a:xfrm>
              <a:off x="1266175" y="5312939"/>
              <a:ext cx="137160" cy="137160"/>
            </a:xfrm>
            <a:prstGeom prst="ellipse">
              <a:avLst/>
            </a:prstGeom>
            <a:solidFill>
              <a:srgbClr val="00FD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60" name="Oval 59"/>
            <p:cNvSpPr/>
            <p:nvPr/>
          </p:nvSpPr>
          <p:spPr bwMode="auto">
            <a:xfrm>
              <a:off x="568945" y="5690129"/>
              <a:ext cx="137160" cy="137160"/>
            </a:xfrm>
            <a:prstGeom prst="ellipse">
              <a:avLst/>
            </a:prstGeom>
            <a:solidFill>
              <a:srgbClr val="00FD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660524" y="4566870"/>
              <a:ext cx="67437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rgbClr val="7030A0"/>
                  </a:solidFill>
                </a:rPr>
                <a:t>a</a:t>
              </a: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674975" y="4868965"/>
              <a:ext cx="67437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rgbClr val="7030A0"/>
                  </a:solidFill>
                </a:rPr>
                <a:t>b</a:t>
              </a: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1388818" y="4200383"/>
              <a:ext cx="67437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rgbClr val="00FA00"/>
                  </a:solidFill>
                </a:rPr>
                <a:t>c</a:t>
              </a: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1751398" y="4591720"/>
              <a:ext cx="67437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rgbClr val="FF40FF"/>
                  </a:solidFill>
                </a:rPr>
                <a:t>d</a:t>
              </a: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1386923" y="4744424"/>
              <a:ext cx="67437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rgbClr val="00FA00"/>
                  </a:solidFill>
                </a:rPr>
                <a:t>e</a:t>
              </a: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2490704" y="4668352"/>
              <a:ext cx="67437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rgbClr val="FF40FF"/>
                  </a:solidFill>
                </a:rPr>
                <a:t>f</a:t>
              </a: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386065" y="5708516"/>
              <a:ext cx="67437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rgbClr val="00FDFF"/>
                  </a:solidFill>
                </a:rPr>
                <a:t>g</a:t>
              </a: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1088624" y="5390938"/>
              <a:ext cx="67437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rgbClr val="00FDFF"/>
                  </a:solidFill>
                </a:rPr>
                <a:t>h</a:t>
              </a: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1802999" y="5377152"/>
              <a:ext cx="67437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err="1">
                  <a:solidFill>
                    <a:srgbClr val="7A0019"/>
                  </a:solidFill>
                </a:rPr>
                <a:t>i</a:t>
              </a:r>
              <a:endParaRPr lang="en-US" sz="1600" dirty="0">
                <a:solidFill>
                  <a:srgbClr val="7A0019"/>
                </a:solidFill>
              </a:endParaRP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1472424" y="5768641"/>
              <a:ext cx="67437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rgbClr val="7A0019"/>
                  </a:solidFill>
                </a:rPr>
                <a:t>j</a:t>
              </a: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2490704" y="5392949"/>
              <a:ext cx="67437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rgbClr val="FF9300"/>
                  </a:solidFill>
                </a:rPr>
                <a:t>k</a:t>
              </a: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2221598" y="5782531"/>
              <a:ext cx="67437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rgbClr val="FF9300"/>
                  </a:solidFill>
                </a:rPr>
                <a:t>l</a:t>
              </a:r>
            </a:p>
          </p:txBody>
        </p:sp>
        <p:cxnSp>
          <p:nvCxnSpPr>
            <p:cNvPr id="128" name="Straight Connector 127"/>
            <p:cNvCxnSpPr/>
            <p:nvPr/>
          </p:nvCxnSpPr>
          <p:spPr bwMode="auto">
            <a:xfrm flipH="1">
              <a:off x="1783461" y="3676354"/>
              <a:ext cx="3267" cy="284067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9" name="Straight Connector 128"/>
            <p:cNvCxnSpPr/>
            <p:nvPr/>
          </p:nvCxnSpPr>
          <p:spPr bwMode="auto">
            <a:xfrm flipV="1">
              <a:off x="80169" y="5153873"/>
              <a:ext cx="3228489" cy="544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30" name="TextBox 129"/>
            <p:cNvSpPr txBox="1"/>
            <p:nvPr/>
          </p:nvSpPr>
          <p:spPr>
            <a:xfrm>
              <a:off x="297617" y="3913066"/>
              <a:ext cx="37221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P</a:t>
              </a:r>
              <a:r>
                <a:rPr lang="en-US" sz="1400" baseline="-25000" dirty="0"/>
                <a:t>0</a:t>
              </a:r>
              <a:endParaRPr lang="en-US" sz="1400" dirty="0"/>
            </a:p>
          </p:txBody>
        </p:sp>
        <p:sp>
          <p:nvSpPr>
            <p:cNvPr id="135" name="TextBox 134"/>
            <p:cNvSpPr txBox="1"/>
            <p:nvPr/>
          </p:nvSpPr>
          <p:spPr>
            <a:xfrm>
              <a:off x="1785513" y="3906572"/>
              <a:ext cx="37221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P</a:t>
              </a:r>
              <a:r>
                <a:rPr lang="en-US" sz="1400" baseline="-25000" dirty="0"/>
                <a:t>1</a:t>
              </a:r>
              <a:endParaRPr lang="en-US" sz="1400" dirty="0"/>
            </a:p>
          </p:txBody>
        </p:sp>
        <p:sp>
          <p:nvSpPr>
            <p:cNvPr id="136" name="TextBox 135"/>
            <p:cNvSpPr txBox="1"/>
            <p:nvPr/>
          </p:nvSpPr>
          <p:spPr>
            <a:xfrm>
              <a:off x="316365" y="6169054"/>
              <a:ext cx="37221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P</a:t>
              </a:r>
              <a:r>
                <a:rPr lang="en-US" sz="1400" baseline="-25000" dirty="0"/>
                <a:t>2</a:t>
              </a:r>
              <a:endParaRPr lang="en-US" sz="1400" dirty="0"/>
            </a:p>
          </p:txBody>
        </p:sp>
        <p:sp>
          <p:nvSpPr>
            <p:cNvPr id="138" name="TextBox 137"/>
            <p:cNvSpPr txBox="1"/>
            <p:nvPr/>
          </p:nvSpPr>
          <p:spPr>
            <a:xfrm>
              <a:off x="1662210" y="6192843"/>
              <a:ext cx="37221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P</a:t>
              </a:r>
              <a:r>
                <a:rPr lang="en-US" sz="1400" baseline="-25000" dirty="0"/>
                <a:t>3</a:t>
              </a:r>
              <a:endParaRPr lang="en-US" sz="1400" dirty="0"/>
            </a:p>
          </p:txBody>
        </p:sp>
        <p:sp>
          <p:nvSpPr>
            <p:cNvPr id="87" name="Rectangle 86"/>
            <p:cNvSpPr/>
            <p:nvPr/>
          </p:nvSpPr>
          <p:spPr bwMode="auto">
            <a:xfrm>
              <a:off x="1016101" y="4262888"/>
              <a:ext cx="687174" cy="748728"/>
            </a:xfrm>
            <a:prstGeom prst="rect">
              <a:avLst/>
            </a:prstGeom>
            <a:noFill/>
            <a:ln w="9525" cap="flat" cmpd="sng" algn="ctr">
              <a:solidFill>
                <a:srgbClr val="0432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111" name="Rectangle 110"/>
            <p:cNvSpPr/>
            <p:nvPr/>
          </p:nvSpPr>
          <p:spPr bwMode="auto">
            <a:xfrm>
              <a:off x="2427829" y="3917495"/>
              <a:ext cx="687174" cy="748728"/>
            </a:xfrm>
            <a:prstGeom prst="rect">
              <a:avLst/>
            </a:prstGeom>
            <a:noFill/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113" name="Rectangle 112"/>
            <p:cNvSpPr/>
            <p:nvPr/>
          </p:nvSpPr>
          <p:spPr bwMode="auto">
            <a:xfrm>
              <a:off x="2041171" y="4659950"/>
              <a:ext cx="713443" cy="747858"/>
            </a:xfrm>
            <a:prstGeom prst="rect">
              <a:avLst/>
            </a:prstGeom>
            <a:noFill/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115" name="Rectangle 114"/>
            <p:cNvSpPr/>
            <p:nvPr/>
          </p:nvSpPr>
          <p:spPr bwMode="auto">
            <a:xfrm>
              <a:off x="996599" y="5397633"/>
              <a:ext cx="713443" cy="747858"/>
            </a:xfrm>
            <a:prstGeom prst="rect">
              <a:avLst/>
            </a:prstGeom>
            <a:noFill/>
            <a:ln w="9525" cap="flat" cmpd="sng" algn="ctr">
              <a:solidFill>
                <a:srgbClr val="0432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122" name="TextBox 121"/>
            <p:cNvSpPr txBox="1"/>
            <p:nvPr/>
          </p:nvSpPr>
          <p:spPr>
            <a:xfrm>
              <a:off x="1194914" y="4496310"/>
              <a:ext cx="67437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rgbClr val="0432FF"/>
                  </a:solidFill>
                </a:rPr>
                <a:t>A</a:t>
              </a:r>
            </a:p>
          </p:txBody>
        </p:sp>
        <p:sp>
          <p:nvSpPr>
            <p:cNvPr id="123" name="TextBox 122"/>
            <p:cNvSpPr txBox="1"/>
            <p:nvPr/>
          </p:nvSpPr>
          <p:spPr>
            <a:xfrm>
              <a:off x="2262130" y="4865051"/>
              <a:ext cx="67437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rgbClr val="FF0000"/>
                  </a:solidFill>
                </a:rPr>
                <a:t>C</a:t>
              </a:r>
            </a:p>
          </p:txBody>
        </p:sp>
        <p:sp>
          <p:nvSpPr>
            <p:cNvPr id="124" name="TextBox 123"/>
            <p:cNvSpPr txBox="1"/>
            <p:nvPr/>
          </p:nvSpPr>
          <p:spPr>
            <a:xfrm>
              <a:off x="2617442" y="4111722"/>
              <a:ext cx="67437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rgbClr val="FF0000"/>
                  </a:solidFill>
                </a:rPr>
                <a:t>B</a:t>
              </a:r>
            </a:p>
          </p:txBody>
        </p:sp>
        <p:sp>
          <p:nvSpPr>
            <p:cNvPr id="132" name="TextBox 131"/>
            <p:cNvSpPr txBox="1"/>
            <p:nvPr/>
          </p:nvSpPr>
          <p:spPr>
            <a:xfrm>
              <a:off x="1195399" y="5615015"/>
              <a:ext cx="67437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rgbClr val="0432FF"/>
                  </a:solidFill>
                </a:rPr>
                <a:t>D</a:t>
              </a:r>
            </a:p>
          </p:txBody>
        </p:sp>
        <p:sp>
          <p:nvSpPr>
            <p:cNvPr id="133" name="Oval 132"/>
            <p:cNvSpPr/>
            <p:nvPr/>
          </p:nvSpPr>
          <p:spPr bwMode="auto">
            <a:xfrm>
              <a:off x="2347028" y="6403518"/>
              <a:ext cx="199104" cy="161796"/>
            </a:xfrm>
            <a:prstGeom prst="ellipse">
              <a:avLst/>
            </a:prstGeom>
            <a:solidFill>
              <a:srgbClr val="FF9300"/>
            </a:solidFill>
            <a:ln w="25400" cap="flat" cmpd="sng" algn="ctr">
              <a:solidFill>
                <a:srgbClr val="FF93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134" name="Oval 133"/>
            <p:cNvSpPr/>
            <p:nvPr/>
          </p:nvSpPr>
          <p:spPr bwMode="auto">
            <a:xfrm>
              <a:off x="1193610" y="6394285"/>
              <a:ext cx="199104" cy="161796"/>
            </a:xfrm>
            <a:prstGeom prst="ellipse">
              <a:avLst/>
            </a:prstGeom>
            <a:solidFill>
              <a:srgbClr val="7A0019"/>
            </a:solidFill>
            <a:ln w="25400" cap="flat" cmpd="sng" algn="ctr">
              <a:solidFill>
                <a:srgbClr val="7A001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141" name="Oval 140"/>
            <p:cNvSpPr/>
            <p:nvPr/>
          </p:nvSpPr>
          <p:spPr bwMode="auto">
            <a:xfrm>
              <a:off x="34000" y="6377703"/>
              <a:ext cx="199104" cy="161796"/>
            </a:xfrm>
            <a:prstGeom prst="ellipse">
              <a:avLst/>
            </a:prstGeom>
            <a:solidFill>
              <a:srgbClr val="00FDFF"/>
            </a:solidFill>
            <a:ln w="25400" cap="flat" cmpd="sng" algn="ctr">
              <a:solidFill>
                <a:srgbClr val="00FD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142" name="Oval 141"/>
            <p:cNvSpPr/>
            <p:nvPr/>
          </p:nvSpPr>
          <p:spPr bwMode="auto">
            <a:xfrm>
              <a:off x="2347028" y="6126166"/>
              <a:ext cx="199104" cy="161796"/>
            </a:xfrm>
            <a:prstGeom prst="ellipse">
              <a:avLst/>
            </a:prstGeom>
            <a:solidFill>
              <a:srgbClr val="FF40FF"/>
            </a:solidFill>
            <a:ln w="25400" cap="flat" cmpd="sng" algn="ctr">
              <a:solidFill>
                <a:srgbClr val="FF4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143" name="Oval 142"/>
            <p:cNvSpPr/>
            <p:nvPr/>
          </p:nvSpPr>
          <p:spPr bwMode="auto">
            <a:xfrm>
              <a:off x="1190659" y="6122855"/>
              <a:ext cx="199104" cy="161796"/>
            </a:xfrm>
            <a:prstGeom prst="ellipse">
              <a:avLst/>
            </a:prstGeom>
            <a:solidFill>
              <a:srgbClr val="00FA00"/>
            </a:solidFill>
            <a:ln w="25400" cap="flat" cmpd="sng" algn="ctr">
              <a:solidFill>
                <a:srgbClr val="00FA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144" name="Oval 143"/>
            <p:cNvSpPr/>
            <p:nvPr/>
          </p:nvSpPr>
          <p:spPr bwMode="auto">
            <a:xfrm>
              <a:off x="34000" y="6157900"/>
              <a:ext cx="199104" cy="161796"/>
            </a:xfrm>
            <a:prstGeom prst="ellipse">
              <a:avLst/>
            </a:prstGeom>
            <a:solidFill>
              <a:srgbClr val="7030A0"/>
            </a:solidFill>
            <a:ln w="25400" cap="flat" cmpd="sng" algn="ctr">
              <a:solidFill>
                <a:srgbClr val="7030A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145" name="TextBox 144"/>
            <p:cNvSpPr txBox="1"/>
            <p:nvPr/>
          </p:nvSpPr>
          <p:spPr>
            <a:xfrm>
              <a:off x="193448" y="6065560"/>
              <a:ext cx="103746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7030A0"/>
                  </a:solidFill>
                </a:rPr>
                <a:t>Data block 2</a:t>
              </a:r>
            </a:p>
          </p:txBody>
        </p:sp>
        <p:sp>
          <p:nvSpPr>
            <p:cNvPr id="146" name="TextBox 145"/>
            <p:cNvSpPr txBox="1"/>
            <p:nvPr/>
          </p:nvSpPr>
          <p:spPr>
            <a:xfrm>
              <a:off x="1348475" y="6073551"/>
              <a:ext cx="103746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00FA00"/>
                  </a:solidFill>
                </a:rPr>
                <a:t>Data block 3</a:t>
              </a:r>
            </a:p>
          </p:txBody>
        </p:sp>
        <p:sp>
          <p:nvSpPr>
            <p:cNvPr id="147" name="TextBox 146"/>
            <p:cNvSpPr txBox="1"/>
            <p:nvPr/>
          </p:nvSpPr>
          <p:spPr>
            <a:xfrm>
              <a:off x="2469122" y="6060160"/>
              <a:ext cx="103746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FF40FF"/>
                  </a:solidFill>
                </a:rPr>
                <a:t>Data block 4</a:t>
              </a:r>
            </a:p>
          </p:txBody>
        </p:sp>
        <p:sp>
          <p:nvSpPr>
            <p:cNvPr id="148" name="TextBox 147"/>
            <p:cNvSpPr txBox="1"/>
            <p:nvPr/>
          </p:nvSpPr>
          <p:spPr>
            <a:xfrm>
              <a:off x="199273" y="6320011"/>
              <a:ext cx="103746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00FDFF"/>
                  </a:solidFill>
                </a:rPr>
                <a:t>Data block 5</a:t>
              </a:r>
            </a:p>
          </p:txBody>
        </p:sp>
        <p:sp>
          <p:nvSpPr>
            <p:cNvPr id="149" name="TextBox 148"/>
            <p:cNvSpPr txBox="1"/>
            <p:nvPr/>
          </p:nvSpPr>
          <p:spPr>
            <a:xfrm>
              <a:off x="1361174" y="6344003"/>
              <a:ext cx="103746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7A0019"/>
                  </a:solidFill>
                </a:rPr>
                <a:t>Data block 6</a:t>
              </a:r>
            </a:p>
          </p:txBody>
        </p:sp>
        <p:sp>
          <p:nvSpPr>
            <p:cNvPr id="150" name="TextBox 149"/>
            <p:cNvSpPr txBox="1"/>
            <p:nvPr/>
          </p:nvSpPr>
          <p:spPr>
            <a:xfrm>
              <a:off x="2469122" y="6332711"/>
              <a:ext cx="103746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FF9300"/>
                  </a:solidFill>
                </a:rPr>
                <a:t>Data block 7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01717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" grpId="0"/>
      <p:bldP spid="13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latin typeface="Microsoft Sans Serif"/>
                <a:cs typeface="Microsoft Sans Serif"/>
              </a:rPr>
              <a:t>Strategy 4 : Tree Matching – Basic Idea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" y="1515127"/>
            <a:ext cx="8747760" cy="3886200"/>
          </a:xfrm>
        </p:spPr>
        <p:txBody>
          <a:bodyPr/>
          <a:lstStyle/>
          <a:p>
            <a:pPr>
              <a:buFont typeface="Arial"/>
              <a:buChar char="•"/>
            </a:pPr>
            <a:r>
              <a:rPr lang="en-US" sz="1800" dirty="0">
                <a:latin typeface="Microsoft Sans Serif"/>
                <a:cs typeface="Microsoft Sans Serif"/>
              </a:rPr>
              <a:t>Nested Loop with an Index</a:t>
            </a:r>
          </a:p>
          <a:p>
            <a:pPr lvl="1">
              <a:buFont typeface="Arial"/>
              <a:buChar char="•"/>
            </a:pPr>
            <a:r>
              <a:rPr lang="en-US" sz="1600" dirty="0">
                <a:latin typeface="Microsoft Sans Serif"/>
                <a:cs typeface="Microsoft Sans Serif"/>
              </a:rPr>
              <a:t>Inner loop range queries</a:t>
            </a:r>
          </a:p>
          <a:p>
            <a:pPr lvl="1">
              <a:buFont typeface="Arial"/>
              <a:buChar char="•"/>
            </a:pPr>
            <a:r>
              <a:rPr lang="en-US" sz="1600" dirty="0">
                <a:solidFill>
                  <a:srgbClr val="0070C0"/>
                </a:solidFill>
                <a:latin typeface="Microsoft Sans Serif"/>
                <a:cs typeface="Microsoft Sans Serif"/>
              </a:rPr>
              <a:t>Eliminated pairs </a:t>
            </a:r>
            <a:r>
              <a:rPr lang="en-US" sz="1600" dirty="0">
                <a:latin typeface="Microsoft Sans Serif"/>
                <a:cs typeface="Microsoft Sans Serif"/>
              </a:rPr>
              <a:t>of </a:t>
            </a:r>
            <a:r>
              <a:rPr lang="en-US" sz="1600" dirty="0">
                <a:solidFill>
                  <a:srgbClr val="FF0000"/>
                </a:solidFill>
                <a:latin typeface="Microsoft Sans Serif"/>
                <a:cs typeface="Microsoft Sans Serif"/>
              </a:rPr>
              <a:t>data</a:t>
            </a:r>
            <a:r>
              <a:rPr lang="en-US" sz="1600" dirty="0">
                <a:latin typeface="Microsoft Sans Serif"/>
                <a:cs typeface="Microsoft Sans Serif"/>
              </a:rPr>
              <a:t>-blocks if disjoint MOBRs</a:t>
            </a:r>
          </a:p>
          <a:p>
            <a:pPr>
              <a:buFont typeface="Arial"/>
              <a:buChar char="•"/>
            </a:pPr>
            <a:endParaRPr lang="en-US" sz="1800" dirty="0">
              <a:latin typeface="Microsoft Sans Serif"/>
              <a:cs typeface="Microsoft Sans Serif"/>
            </a:endParaRPr>
          </a:p>
          <a:p>
            <a:pPr>
              <a:buFont typeface="Arial"/>
              <a:buChar char="•"/>
            </a:pPr>
            <a:r>
              <a:rPr lang="en-US" sz="1800" dirty="0">
                <a:latin typeface="Microsoft Sans Serif"/>
                <a:cs typeface="Microsoft Sans Serif"/>
              </a:rPr>
              <a:t>Space-partitioning join</a:t>
            </a:r>
          </a:p>
          <a:p>
            <a:pPr lvl="1">
              <a:buFont typeface="Arial"/>
              <a:buChar char="•"/>
            </a:pPr>
            <a:r>
              <a:rPr lang="en-US" sz="1600" dirty="0">
                <a:solidFill>
                  <a:srgbClr val="0070C0"/>
                </a:solidFill>
                <a:latin typeface="Microsoft Sans Serif"/>
                <a:cs typeface="Microsoft Sans Serif"/>
              </a:rPr>
              <a:t>Eliminated</a:t>
            </a:r>
            <a:r>
              <a:rPr lang="en-US" sz="1600" dirty="0">
                <a:latin typeface="Microsoft Sans Serif"/>
                <a:cs typeface="Microsoft Sans Serif"/>
              </a:rPr>
              <a:t> </a:t>
            </a:r>
            <a:r>
              <a:rPr lang="en-US" sz="1600" dirty="0">
                <a:solidFill>
                  <a:srgbClr val="FF0000"/>
                </a:solidFill>
                <a:latin typeface="Microsoft Sans Serif"/>
                <a:cs typeface="Microsoft Sans Serif"/>
              </a:rPr>
              <a:t>partition-</a:t>
            </a:r>
            <a:r>
              <a:rPr lang="en-US" sz="1600" dirty="0">
                <a:solidFill>
                  <a:srgbClr val="0070C0"/>
                </a:solidFill>
                <a:latin typeface="Microsoft Sans Serif"/>
                <a:cs typeface="Microsoft Sans Serif"/>
              </a:rPr>
              <a:t>pairs</a:t>
            </a:r>
            <a:r>
              <a:rPr lang="en-US" sz="1600" dirty="0">
                <a:latin typeface="Microsoft Sans Serif"/>
                <a:cs typeface="Microsoft Sans Serif"/>
              </a:rPr>
              <a:t> (( P0, P1), …) since disjoint MOBRs</a:t>
            </a:r>
          </a:p>
          <a:p>
            <a:pPr marL="457200" lvl="1" indent="0">
              <a:buNone/>
            </a:pPr>
            <a:endParaRPr lang="en-US" sz="1600" dirty="0">
              <a:latin typeface="Microsoft Sans Serif"/>
              <a:cs typeface="Microsoft Sans Serif"/>
            </a:endParaRPr>
          </a:p>
          <a:p>
            <a:pPr>
              <a:buFont typeface="Arial"/>
              <a:buChar char="•"/>
            </a:pPr>
            <a:r>
              <a:rPr lang="en-US" sz="1800" dirty="0">
                <a:latin typeface="Microsoft Sans Serif"/>
                <a:cs typeface="Microsoft Sans Serif"/>
              </a:rPr>
              <a:t>Tree Matching, if both tables are indexed: </a:t>
            </a:r>
          </a:p>
          <a:p>
            <a:pPr lvl="1">
              <a:buFont typeface="Arial"/>
              <a:buChar char="•"/>
            </a:pPr>
            <a:r>
              <a:rPr lang="en-US" sz="1600" dirty="0">
                <a:solidFill>
                  <a:srgbClr val="0070C0"/>
                </a:solidFill>
                <a:latin typeface="Microsoft Sans Serif"/>
                <a:cs typeface="Microsoft Sans Serif"/>
              </a:rPr>
              <a:t>Eliminate pairs </a:t>
            </a:r>
            <a:r>
              <a:rPr lang="en-US" sz="1600" dirty="0">
                <a:latin typeface="Microsoft Sans Serif"/>
                <a:cs typeface="Microsoft Sans Serif"/>
              </a:rPr>
              <a:t>of </a:t>
            </a:r>
            <a:r>
              <a:rPr lang="en-US" sz="1600" dirty="0">
                <a:solidFill>
                  <a:srgbClr val="FF0000"/>
                </a:solidFill>
                <a:latin typeface="Microsoft Sans Serif"/>
                <a:cs typeface="Microsoft Sans Serif"/>
              </a:rPr>
              <a:t>index/data</a:t>
            </a:r>
            <a:r>
              <a:rPr lang="en-US" sz="1600" dirty="0">
                <a:latin typeface="Microsoft Sans Serif"/>
                <a:cs typeface="Microsoft Sans Serif"/>
              </a:rPr>
              <a:t>-blocks if disjoint MOBRs</a:t>
            </a:r>
          </a:p>
          <a:p>
            <a:pPr lvl="1">
              <a:buFont typeface="Arial"/>
              <a:buChar char="•"/>
            </a:pPr>
            <a:r>
              <a:rPr lang="en-US" sz="1600" dirty="0">
                <a:latin typeface="Microsoft Sans Serif"/>
                <a:cs typeface="Microsoft Sans Serif"/>
              </a:rPr>
              <a:t>Start at Root level – Eliminate child-pair if irrelevant</a:t>
            </a:r>
          </a:p>
          <a:p>
            <a:pPr lvl="1">
              <a:buFont typeface="Arial"/>
              <a:buChar char="•"/>
            </a:pPr>
            <a:r>
              <a:rPr lang="en-US" sz="1600" dirty="0">
                <a:latin typeface="Microsoft Sans Serif"/>
                <a:cs typeface="Microsoft Sans Serif"/>
              </a:rPr>
              <a:t>Recursion on remaining pairs </a:t>
            </a:r>
          </a:p>
          <a:p>
            <a:pPr>
              <a:buFont typeface="Arial"/>
              <a:buChar char="•"/>
            </a:pPr>
            <a:endParaRPr lang="en-US" sz="1600" dirty="0">
              <a:latin typeface="Microsoft Sans Serif"/>
              <a:cs typeface="Microsoft Sans Serif"/>
            </a:endParaRPr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6887" y="6152445"/>
            <a:ext cx="564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27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6154384" y="1515127"/>
            <a:ext cx="2678132" cy="1037469"/>
            <a:chOff x="5948631" y="1918129"/>
            <a:chExt cx="2678132" cy="1037469"/>
          </a:xfrm>
        </p:grpSpPr>
        <p:sp>
          <p:nvSpPr>
            <p:cNvPr id="8" name="Rectangle 7"/>
            <p:cNvSpPr/>
            <p:nvPr/>
          </p:nvSpPr>
          <p:spPr bwMode="auto">
            <a:xfrm>
              <a:off x="6481681" y="2075060"/>
              <a:ext cx="190046" cy="209866"/>
            </a:xfrm>
            <a:prstGeom prst="rect">
              <a:avLst/>
            </a:prstGeom>
            <a:solidFill>
              <a:srgbClr val="0432FF"/>
            </a:solidFill>
            <a:ln w="25400" cap="flat" cmpd="sng" algn="ctr">
              <a:solidFill>
                <a:srgbClr val="0432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9" name="Rectangle 8"/>
            <p:cNvSpPr/>
            <p:nvPr/>
          </p:nvSpPr>
          <p:spPr bwMode="auto">
            <a:xfrm>
              <a:off x="7899202" y="2062523"/>
              <a:ext cx="190046" cy="209866"/>
            </a:xfrm>
            <a:prstGeom prst="rect">
              <a:avLst/>
            </a:prstGeom>
            <a:solidFill>
              <a:srgbClr val="FF0000"/>
            </a:solidFill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10" name="Oval 9"/>
            <p:cNvSpPr/>
            <p:nvPr/>
          </p:nvSpPr>
          <p:spPr bwMode="auto">
            <a:xfrm>
              <a:off x="8393047" y="2480006"/>
              <a:ext cx="233716" cy="230390"/>
            </a:xfrm>
            <a:prstGeom prst="ellipse">
              <a:avLst/>
            </a:prstGeom>
            <a:solidFill>
              <a:srgbClr val="FF9300"/>
            </a:solidFill>
            <a:ln w="25400" cap="flat" cmpd="sng" algn="ctr">
              <a:solidFill>
                <a:srgbClr val="FF93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11" name="Oval 10"/>
            <p:cNvSpPr/>
            <p:nvPr/>
          </p:nvSpPr>
          <p:spPr bwMode="auto">
            <a:xfrm>
              <a:off x="7939135" y="2493905"/>
              <a:ext cx="233716" cy="230390"/>
            </a:xfrm>
            <a:prstGeom prst="ellipse">
              <a:avLst/>
            </a:prstGeom>
            <a:solidFill>
              <a:srgbClr val="7A0019"/>
            </a:solidFill>
            <a:ln w="25400" cap="flat" cmpd="sng" algn="ctr">
              <a:solidFill>
                <a:srgbClr val="7A001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12" name="Oval 11"/>
            <p:cNvSpPr/>
            <p:nvPr/>
          </p:nvSpPr>
          <p:spPr bwMode="auto">
            <a:xfrm>
              <a:off x="7466649" y="2493905"/>
              <a:ext cx="233716" cy="230390"/>
            </a:xfrm>
            <a:prstGeom prst="ellipse">
              <a:avLst/>
            </a:prstGeom>
            <a:solidFill>
              <a:srgbClr val="00FDFF"/>
            </a:solidFill>
            <a:ln w="25400" cap="flat" cmpd="sng" algn="ctr">
              <a:solidFill>
                <a:srgbClr val="00FD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13" name="Oval 12"/>
            <p:cNvSpPr/>
            <p:nvPr/>
          </p:nvSpPr>
          <p:spPr bwMode="auto">
            <a:xfrm>
              <a:off x="6975379" y="2484981"/>
              <a:ext cx="233716" cy="230390"/>
            </a:xfrm>
            <a:prstGeom prst="ellipse">
              <a:avLst/>
            </a:prstGeom>
            <a:solidFill>
              <a:srgbClr val="FF40FF"/>
            </a:solidFill>
            <a:ln w="25400" cap="flat" cmpd="sng" algn="ctr">
              <a:solidFill>
                <a:srgbClr val="FF4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14" name="Oval 13"/>
            <p:cNvSpPr/>
            <p:nvPr/>
          </p:nvSpPr>
          <p:spPr bwMode="auto">
            <a:xfrm>
              <a:off x="6481681" y="2498199"/>
              <a:ext cx="233716" cy="230390"/>
            </a:xfrm>
            <a:prstGeom prst="ellipse">
              <a:avLst/>
            </a:prstGeom>
            <a:solidFill>
              <a:srgbClr val="00FA00"/>
            </a:solidFill>
            <a:ln w="25400" cap="flat" cmpd="sng" algn="ctr">
              <a:solidFill>
                <a:srgbClr val="00FA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15" name="Oval 14"/>
            <p:cNvSpPr/>
            <p:nvPr/>
          </p:nvSpPr>
          <p:spPr bwMode="auto">
            <a:xfrm>
              <a:off x="5948631" y="2490311"/>
              <a:ext cx="233716" cy="230390"/>
            </a:xfrm>
            <a:prstGeom prst="ellipse">
              <a:avLst/>
            </a:prstGeom>
            <a:solidFill>
              <a:srgbClr val="7030A0"/>
            </a:solidFill>
            <a:ln w="25400" cap="flat" cmpd="sng" algn="ctr">
              <a:solidFill>
                <a:srgbClr val="7030A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 bwMode="auto">
            <a:xfrm flipH="1">
              <a:off x="6148120" y="2264394"/>
              <a:ext cx="397157" cy="259657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" name="Straight Connector 16"/>
            <p:cNvCxnSpPr/>
            <p:nvPr/>
          </p:nvCxnSpPr>
          <p:spPr bwMode="auto">
            <a:xfrm>
              <a:off x="6580415" y="2290890"/>
              <a:ext cx="18124" cy="207309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8" name="Straight Connector 17"/>
            <p:cNvCxnSpPr/>
            <p:nvPr/>
          </p:nvCxnSpPr>
          <p:spPr bwMode="auto">
            <a:xfrm>
              <a:off x="8022426" y="2293728"/>
              <a:ext cx="18124" cy="207309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" name="Straight Connector 18"/>
            <p:cNvCxnSpPr/>
            <p:nvPr/>
          </p:nvCxnSpPr>
          <p:spPr bwMode="auto">
            <a:xfrm>
              <a:off x="8018715" y="2287764"/>
              <a:ext cx="432902" cy="233795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" name="Straight Connector 19"/>
            <p:cNvCxnSpPr/>
            <p:nvPr/>
          </p:nvCxnSpPr>
          <p:spPr bwMode="auto">
            <a:xfrm flipH="1">
              <a:off x="7174868" y="2272389"/>
              <a:ext cx="819357" cy="246332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1" name="Straight Connector 20"/>
            <p:cNvCxnSpPr/>
            <p:nvPr/>
          </p:nvCxnSpPr>
          <p:spPr bwMode="auto">
            <a:xfrm flipH="1" flipV="1">
              <a:off x="6556548" y="2302817"/>
              <a:ext cx="1416814" cy="22482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2" name="Straight Connector 21"/>
            <p:cNvCxnSpPr/>
            <p:nvPr/>
          </p:nvCxnSpPr>
          <p:spPr bwMode="auto">
            <a:xfrm flipH="1" flipV="1">
              <a:off x="6543998" y="2314083"/>
              <a:ext cx="956878" cy="213562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3" name="TextBox 22"/>
            <p:cNvSpPr txBox="1"/>
            <p:nvPr/>
          </p:nvSpPr>
          <p:spPr>
            <a:xfrm>
              <a:off x="6613975" y="1918129"/>
              <a:ext cx="130195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Fire stations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6507278" y="2617044"/>
              <a:ext cx="87876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Houses</a:t>
              </a:r>
            </a:p>
          </p:txBody>
        </p:sp>
      </p:grpSp>
      <p:graphicFrame>
        <p:nvGraphicFramePr>
          <p:cNvPr id="25" name="Table 24"/>
          <p:cNvGraphicFramePr>
            <a:graphicFrameLocks noGrp="1"/>
          </p:cNvGraphicFramePr>
          <p:nvPr>
            <p:extLst/>
          </p:nvPr>
        </p:nvGraphicFramePr>
        <p:xfrm>
          <a:off x="7057337" y="2667806"/>
          <a:ext cx="1793415" cy="22474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71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73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88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26765">
                <a:tc>
                  <a:txBody>
                    <a:bodyPr/>
                    <a:lstStyle/>
                    <a:p>
                      <a:pPr algn="ctr"/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8675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P</a:t>
                      </a:r>
                      <a:r>
                        <a:rPr lang="en-US" sz="1600" baseline="-250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432FF"/>
                          </a:solidFill>
                        </a:rPr>
                        <a:t>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7030A0"/>
                          </a:solidFill>
                        </a:rPr>
                        <a:t>a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en-US" sz="1600" dirty="0">
                          <a:solidFill>
                            <a:srgbClr val="7030A0"/>
                          </a:solidFill>
                        </a:rPr>
                        <a:t>b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en-US" sz="1600" dirty="0">
                          <a:solidFill>
                            <a:srgbClr val="00FA00"/>
                          </a:solidFill>
                        </a:rPr>
                        <a:t>c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en-US" sz="1600" dirty="0">
                          <a:solidFill>
                            <a:srgbClr val="00FA00"/>
                          </a:solidFill>
                        </a:rPr>
                        <a:t>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743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P</a:t>
                      </a:r>
                      <a:r>
                        <a:rPr lang="en-US" sz="1600" baseline="-250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rgbClr val="FF0000"/>
                          </a:solidFill>
                        </a:rPr>
                        <a:t>B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en-US" sz="1600" dirty="0">
                          <a:solidFill>
                            <a:srgbClr val="FF0000"/>
                          </a:solidFill>
                        </a:rPr>
                        <a:t>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rgbClr val="FF40FF"/>
                          </a:solidFill>
                        </a:rPr>
                        <a:t>d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en-US" sz="1600" dirty="0">
                          <a:solidFill>
                            <a:srgbClr val="FF40FF"/>
                          </a:solidFill>
                        </a:rPr>
                        <a:t>f</a:t>
                      </a:r>
                      <a:endParaRPr lang="en-US" sz="1600" dirty="0">
                        <a:solidFill>
                          <a:srgbClr val="FF930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8675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P</a:t>
                      </a:r>
                      <a:r>
                        <a:rPr lang="en-US" sz="1600" baseline="-250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rgbClr val="0432FF"/>
                          </a:solidFill>
                        </a:rPr>
                        <a:t>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rgbClr val="00FDFF"/>
                          </a:solidFill>
                        </a:rPr>
                        <a:t>g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en-US" sz="1600" dirty="0">
                          <a:solidFill>
                            <a:srgbClr val="00FDFF"/>
                          </a:solidFill>
                        </a:rPr>
                        <a:t>h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en-US" sz="1600" dirty="0">
                          <a:solidFill>
                            <a:srgbClr val="7A0019"/>
                          </a:solidFill>
                        </a:rPr>
                        <a:t>j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743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P</a:t>
                      </a:r>
                      <a:r>
                        <a:rPr lang="en-US" sz="1600" baseline="-250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rgbClr val="FF0000"/>
                          </a:solidFill>
                        </a:rPr>
                        <a:t>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err="1">
                          <a:solidFill>
                            <a:srgbClr val="7A0019"/>
                          </a:solidFill>
                        </a:rPr>
                        <a:t>i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en-US" sz="1600" dirty="0">
                          <a:solidFill>
                            <a:srgbClr val="FF9300"/>
                          </a:solidFill>
                        </a:rPr>
                        <a:t>k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en-US" sz="1600" dirty="0">
                          <a:solidFill>
                            <a:srgbClr val="FF9300"/>
                          </a:solidFill>
                        </a:rPr>
                        <a:t>l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95864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latin typeface="Microsoft Sans Serif"/>
                <a:cs typeface="Microsoft Sans Serif"/>
              </a:rPr>
              <a:t>What is Query Processing and Optimization (QPO)?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" y="1644134"/>
            <a:ext cx="5464708" cy="3886200"/>
          </a:xfrm>
        </p:spPr>
        <p:txBody>
          <a:bodyPr/>
          <a:lstStyle/>
          <a:p>
            <a:pPr>
              <a:buFont typeface="Arial"/>
              <a:buChar char="•"/>
            </a:pPr>
            <a:r>
              <a:rPr lang="en-US" sz="1600" dirty="0">
                <a:latin typeface="Microsoft Sans Serif"/>
                <a:cs typeface="Microsoft Sans Serif"/>
              </a:rPr>
              <a:t>Translate a SQL query to an execution plan </a:t>
            </a:r>
          </a:p>
          <a:p>
            <a:pPr lvl="1">
              <a:buFont typeface="Arial"/>
              <a:buChar char="•"/>
            </a:pPr>
            <a:r>
              <a:rPr lang="en-US" sz="1600" dirty="0">
                <a:latin typeface="Microsoft Sans Serif"/>
                <a:cs typeface="Microsoft Sans Serif"/>
              </a:rPr>
              <a:t>using operations on file-structures, indices</a:t>
            </a:r>
          </a:p>
          <a:p>
            <a:pPr>
              <a:buFont typeface="Arial"/>
              <a:buChar char="•"/>
            </a:pPr>
            <a:r>
              <a:rPr lang="en-US" sz="1600" dirty="0">
                <a:latin typeface="Microsoft Sans Serif"/>
                <a:cs typeface="Microsoft Sans Serif"/>
              </a:rPr>
              <a:t>Goal: reduce run-time of execution plan </a:t>
            </a:r>
          </a:p>
          <a:p>
            <a:pPr lvl="1">
              <a:buFont typeface="Arial"/>
              <a:buChar char="•"/>
            </a:pPr>
            <a:r>
              <a:rPr lang="en-US" sz="1600" dirty="0">
                <a:latin typeface="Microsoft Sans Serif"/>
                <a:cs typeface="Microsoft Sans Serif"/>
              </a:rPr>
              <a:t>answers query in as little time as possible </a:t>
            </a:r>
          </a:p>
          <a:p>
            <a:pPr>
              <a:buFont typeface="Arial"/>
              <a:buChar char="•"/>
            </a:pPr>
            <a:r>
              <a:rPr lang="en-US" sz="1600" dirty="0">
                <a:latin typeface="Microsoft Sans Serif"/>
                <a:cs typeface="Microsoft Sans Serif"/>
              </a:rPr>
              <a:t>Constraints: QPO overheads are small</a:t>
            </a:r>
          </a:p>
          <a:p>
            <a:pPr lvl="1">
              <a:buFont typeface="Arial"/>
              <a:buChar char="•"/>
            </a:pPr>
            <a:r>
              <a:rPr lang="en-US" sz="1600" dirty="0">
                <a:latin typeface="Microsoft Sans Serif"/>
                <a:cs typeface="Microsoft Sans Serif"/>
              </a:rPr>
              <a:t>Optimization time &lt;&lt; plan execution time</a:t>
            </a:r>
          </a:p>
          <a:p>
            <a:endParaRPr lang="en-US" sz="2000" dirty="0">
              <a:latin typeface="Microsoft Sans Serif"/>
              <a:cs typeface="Microsoft Sans Serif"/>
            </a:endParaRPr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6887" y="6152445"/>
            <a:ext cx="564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5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7780" y="1562901"/>
            <a:ext cx="3890998" cy="1053313"/>
          </a:xfrm>
          <a:prstGeom prst="rect">
            <a:avLst/>
          </a:prstGeom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13758" y="2883716"/>
            <a:ext cx="3575020" cy="2552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413758" y="3354788"/>
            <a:ext cx="17642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Query tree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623240" y="4705975"/>
            <a:ext cx="623889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>
                <a:solidFill>
                  <a:srgbClr val="FF0000"/>
                </a:solidFill>
              </a:rPr>
              <a:t>Scan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747000" y="4763155"/>
            <a:ext cx="655949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>
                <a:solidFill>
                  <a:srgbClr val="FF0000"/>
                </a:solidFill>
              </a:rPr>
              <a:t>Index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972402" y="3960844"/>
            <a:ext cx="2093843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>
                <a:solidFill>
                  <a:srgbClr val="FF0000"/>
                </a:solidFill>
              </a:rPr>
              <a:t>Space-partitioning join</a:t>
            </a:r>
          </a:p>
        </p:txBody>
      </p:sp>
    </p:spTree>
    <p:extLst>
      <p:ext uri="{BB962C8B-B14F-4D97-AF65-F5344CB8AC3E}">
        <p14:creationId xmlns:p14="http://schemas.microsoft.com/office/powerpoint/2010/main" val="3587507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76" y="520916"/>
            <a:ext cx="8610600" cy="713365"/>
          </a:xfrm>
        </p:spPr>
        <p:txBody>
          <a:bodyPr/>
          <a:lstStyle/>
          <a:p>
            <a:r>
              <a:rPr lang="en-US" sz="2400" dirty="0">
                <a:latin typeface="Microsoft Sans Serif"/>
                <a:cs typeface="Microsoft Sans Serif"/>
              </a:rPr>
              <a:t>Inputs </a:t>
            </a:r>
            <a:r>
              <a:rPr lang="en-US" sz="2400" dirty="0" err="1">
                <a:latin typeface="Microsoft Sans Serif"/>
                <a:cs typeface="Microsoft Sans Serif"/>
              </a:rPr>
              <a:t>forTree</a:t>
            </a:r>
            <a:r>
              <a:rPr lang="en-US" sz="2400" dirty="0">
                <a:latin typeface="Microsoft Sans Serif"/>
                <a:cs typeface="Microsoft Sans Serif"/>
              </a:rPr>
              <a:t> Matching: Both table have spatial indexes </a:t>
            </a:r>
          </a:p>
        </p:txBody>
      </p:sp>
      <p:pic>
        <p:nvPicPr>
          <p:cNvPr id="8" name="Content Placeholder 7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522" y="2827021"/>
            <a:ext cx="3297190" cy="2867322"/>
          </a:xfrm>
        </p:spPr>
      </p:pic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sp>
        <p:nvSpPr>
          <p:cNvPr id="36" name="Rectangle 35"/>
          <p:cNvSpPr/>
          <p:nvPr/>
        </p:nvSpPr>
        <p:spPr bwMode="auto">
          <a:xfrm>
            <a:off x="1479461" y="3745737"/>
            <a:ext cx="137160" cy="137160"/>
          </a:xfrm>
          <a:prstGeom prst="rect">
            <a:avLst/>
          </a:prstGeom>
          <a:solidFill>
            <a:srgbClr val="0432FF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rgbClr val="0432FF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40" name="Rectangle 39"/>
          <p:cNvSpPr/>
          <p:nvPr/>
        </p:nvSpPr>
        <p:spPr bwMode="auto">
          <a:xfrm>
            <a:off x="2889161" y="3372357"/>
            <a:ext cx="137160" cy="137160"/>
          </a:xfrm>
          <a:prstGeom prst="rect">
            <a:avLst/>
          </a:prstGeom>
          <a:solidFill>
            <a:srgbClr val="FF0000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41" name="Rectangle 40"/>
          <p:cNvSpPr/>
          <p:nvPr/>
        </p:nvSpPr>
        <p:spPr bwMode="auto">
          <a:xfrm>
            <a:off x="2538641" y="4096257"/>
            <a:ext cx="137160" cy="137160"/>
          </a:xfrm>
          <a:prstGeom prst="rect">
            <a:avLst/>
          </a:prstGeom>
          <a:solidFill>
            <a:srgbClr val="FF0000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42" name="Rectangle 41"/>
          <p:cNvSpPr/>
          <p:nvPr/>
        </p:nvSpPr>
        <p:spPr bwMode="auto">
          <a:xfrm>
            <a:off x="1487081" y="4839207"/>
            <a:ext cx="137160" cy="137160"/>
          </a:xfrm>
          <a:prstGeom prst="rect">
            <a:avLst/>
          </a:prstGeom>
          <a:solidFill>
            <a:srgbClr val="0432FF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07046" y="3824736"/>
            <a:ext cx="674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432FF"/>
                </a:solidFill>
              </a:rPr>
              <a:t>A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2584361" y="3440937"/>
            <a:ext cx="674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2306231" y="4216264"/>
            <a:ext cx="674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C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1218476" y="4887158"/>
            <a:ext cx="674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432FF"/>
                </a:solidFill>
              </a:rPr>
              <a:t>D</a:t>
            </a:r>
          </a:p>
        </p:txBody>
      </p:sp>
      <p:sp>
        <p:nvSpPr>
          <p:cNvPr id="88" name="Rectangle 87"/>
          <p:cNvSpPr/>
          <p:nvPr/>
        </p:nvSpPr>
        <p:spPr bwMode="auto">
          <a:xfrm>
            <a:off x="1464206" y="3721496"/>
            <a:ext cx="159079" cy="1271121"/>
          </a:xfrm>
          <a:prstGeom prst="rect">
            <a:avLst/>
          </a:prstGeom>
          <a:noFill/>
          <a:ln w="19050" cap="flat" cmpd="sng" algn="ctr">
            <a:solidFill>
              <a:srgbClr val="0432FF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90" name="Rectangle 89"/>
          <p:cNvSpPr/>
          <p:nvPr/>
        </p:nvSpPr>
        <p:spPr bwMode="auto">
          <a:xfrm>
            <a:off x="2508648" y="3379218"/>
            <a:ext cx="534544" cy="853950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4927569" y="1568751"/>
            <a:ext cx="2098695" cy="1122081"/>
            <a:chOff x="3451990" y="3132662"/>
            <a:chExt cx="2098695" cy="1122081"/>
          </a:xfrm>
        </p:grpSpPr>
        <p:sp>
          <p:nvSpPr>
            <p:cNvPr id="137" name="Rectangle 136"/>
            <p:cNvSpPr/>
            <p:nvPr/>
          </p:nvSpPr>
          <p:spPr bwMode="auto">
            <a:xfrm>
              <a:off x="4049253" y="3132662"/>
              <a:ext cx="822960" cy="324644"/>
            </a:xfrm>
            <a:prstGeom prst="rect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 err="1">
                  <a:latin typeface="Arial" pitchFamily="-104" charset="0"/>
                  <a:ea typeface="ＭＳ Ｐゴシック" pitchFamily="-104" charset="-128"/>
                  <a:cs typeface="ＭＳ Ｐゴシック" pitchFamily="-104" charset="-128"/>
                </a:rPr>
                <a:t>Root</a:t>
              </a:r>
              <a:r>
                <a:rPr lang="en-US" sz="1400" baseline="-25000" dirty="0" err="1">
                  <a:latin typeface="Arial" pitchFamily="-104" charset="0"/>
                  <a:ea typeface="ＭＳ Ｐゴシック" pitchFamily="-104" charset="-128"/>
                  <a:cs typeface="ＭＳ Ｐゴシック" pitchFamily="-104" charset="-128"/>
                </a:rPr>
                <a:t>h</a:t>
              </a:r>
              <a:endPara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139" name="Oval 138"/>
            <p:cNvSpPr/>
            <p:nvPr/>
          </p:nvSpPr>
          <p:spPr bwMode="auto">
            <a:xfrm>
              <a:off x="4184534" y="4001332"/>
              <a:ext cx="233716" cy="230390"/>
            </a:xfrm>
            <a:prstGeom prst="ellipse">
              <a:avLst/>
            </a:prstGeom>
            <a:solidFill>
              <a:srgbClr val="FF40FF"/>
            </a:solidFill>
            <a:ln w="25400" cap="flat" cmpd="sng" algn="ctr">
              <a:solidFill>
                <a:srgbClr val="FF4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140" name="Oval 139"/>
            <p:cNvSpPr/>
            <p:nvPr/>
          </p:nvSpPr>
          <p:spPr bwMode="auto">
            <a:xfrm>
              <a:off x="4559837" y="3995592"/>
              <a:ext cx="233716" cy="230390"/>
            </a:xfrm>
            <a:prstGeom prst="ellipse">
              <a:avLst/>
            </a:prstGeom>
            <a:solidFill>
              <a:srgbClr val="00FDFF"/>
            </a:solidFill>
            <a:ln w="25400" cap="flat" cmpd="sng" algn="ctr">
              <a:solidFill>
                <a:srgbClr val="00FD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141" name="Oval 140"/>
            <p:cNvSpPr/>
            <p:nvPr/>
          </p:nvSpPr>
          <p:spPr bwMode="auto">
            <a:xfrm>
              <a:off x="4932688" y="3984162"/>
              <a:ext cx="233716" cy="230390"/>
            </a:xfrm>
            <a:prstGeom prst="ellipse">
              <a:avLst/>
            </a:prstGeom>
            <a:solidFill>
              <a:srgbClr val="7A0019"/>
            </a:solidFill>
            <a:ln w="25400" cap="flat" cmpd="sng" algn="ctr">
              <a:solidFill>
                <a:srgbClr val="7A001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142" name="Oval 141"/>
            <p:cNvSpPr/>
            <p:nvPr/>
          </p:nvSpPr>
          <p:spPr bwMode="auto">
            <a:xfrm>
              <a:off x="5316969" y="3993332"/>
              <a:ext cx="233716" cy="230390"/>
            </a:xfrm>
            <a:prstGeom prst="ellipse">
              <a:avLst/>
            </a:prstGeom>
            <a:solidFill>
              <a:srgbClr val="FF9300"/>
            </a:solidFill>
            <a:ln w="25400" cap="flat" cmpd="sng" algn="ctr">
              <a:solidFill>
                <a:srgbClr val="FF93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143" name="Oval 142"/>
            <p:cNvSpPr/>
            <p:nvPr/>
          </p:nvSpPr>
          <p:spPr bwMode="auto">
            <a:xfrm>
              <a:off x="3816362" y="4024353"/>
              <a:ext cx="233716" cy="230390"/>
            </a:xfrm>
            <a:prstGeom prst="ellipse">
              <a:avLst/>
            </a:prstGeom>
            <a:solidFill>
              <a:srgbClr val="00FA00"/>
            </a:solidFill>
            <a:ln w="25400" cap="flat" cmpd="sng" algn="ctr">
              <a:solidFill>
                <a:srgbClr val="00FA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144" name="Oval 143"/>
            <p:cNvSpPr/>
            <p:nvPr/>
          </p:nvSpPr>
          <p:spPr bwMode="auto">
            <a:xfrm>
              <a:off x="3451990" y="4023543"/>
              <a:ext cx="233716" cy="230390"/>
            </a:xfrm>
            <a:prstGeom prst="ellipse">
              <a:avLst/>
            </a:prstGeom>
            <a:solidFill>
              <a:srgbClr val="7030A0"/>
            </a:solidFill>
            <a:ln w="25400" cap="flat" cmpd="sng" algn="ctr">
              <a:solidFill>
                <a:srgbClr val="7030A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146" name="Oval 145"/>
            <p:cNvSpPr/>
            <p:nvPr/>
          </p:nvSpPr>
          <p:spPr bwMode="auto">
            <a:xfrm>
              <a:off x="4846364" y="3596635"/>
              <a:ext cx="320040" cy="320040"/>
            </a:xfrm>
            <a:prstGeom prst="ellips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04" charset="0"/>
                  <a:ea typeface="ＭＳ Ｐゴシック" pitchFamily="-104" charset="-128"/>
                  <a:cs typeface="ＭＳ Ｐゴシック" pitchFamily="-104" charset="-128"/>
                </a:rPr>
                <a:t>Y</a:t>
              </a:r>
              <a:endPara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148" name="Oval 147"/>
            <p:cNvSpPr/>
            <p:nvPr/>
          </p:nvSpPr>
          <p:spPr bwMode="auto">
            <a:xfrm>
              <a:off x="3753398" y="3594473"/>
              <a:ext cx="320040" cy="320040"/>
            </a:xfrm>
            <a:prstGeom prst="ellips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04" charset="0"/>
                  <a:ea typeface="ＭＳ Ｐゴシック" pitchFamily="-104" charset="-128"/>
                  <a:cs typeface="ＭＳ Ｐゴシック" pitchFamily="-104" charset="-128"/>
                </a:rPr>
                <a:t>X</a:t>
              </a:r>
            </a:p>
          </p:txBody>
        </p:sp>
        <p:cxnSp>
          <p:nvCxnSpPr>
            <p:cNvPr id="13" name="Straight Connector 12"/>
            <p:cNvCxnSpPr>
              <a:endCxn id="144" idx="0"/>
            </p:cNvCxnSpPr>
            <p:nvPr/>
          </p:nvCxnSpPr>
          <p:spPr bwMode="auto">
            <a:xfrm flipH="1">
              <a:off x="3568848" y="3869552"/>
              <a:ext cx="230405" cy="153991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9" name="Straight Connector 148"/>
            <p:cNvCxnSpPr>
              <a:endCxn id="143" idx="0"/>
            </p:cNvCxnSpPr>
            <p:nvPr/>
          </p:nvCxnSpPr>
          <p:spPr bwMode="auto">
            <a:xfrm>
              <a:off x="3929910" y="3919979"/>
              <a:ext cx="3310" cy="104374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0" name="Straight Connector 149"/>
            <p:cNvCxnSpPr>
              <a:endCxn id="139" idx="1"/>
            </p:cNvCxnSpPr>
            <p:nvPr/>
          </p:nvCxnSpPr>
          <p:spPr bwMode="auto">
            <a:xfrm>
              <a:off x="4048423" y="3854114"/>
              <a:ext cx="170338" cy="18095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1" name="Straight Connector 150"/>
            <p:cNvCxnSpPr>
              <a:endCxn id="140" idx="0"/>
            </p:cNvCxnSpPr>
            <p:nvPr/>
          </p:nvCxnSpPr>
          <p:spPr bwMode="auto">
            <a:xfrm flipH="1">
              <a:off x="4676695" y="3869552"/>
              <a:ext cx="208765" cy="12604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2" name="Straight Connector 151"/>
            <p:cNvCxnSpPr/>
            <p:nvPr/>
          </p:nvCxnSpPr>
          <p:spPr bwMode="auto">
            <a:xfrm>
              <a:off x="5016116" y="3919979"/>
              <a:ext cx="3310" cy="104374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3" name="Straight Connector 152"/>
            <p:cNvCxnSpPr>
              <a:endCxn id="142" idx="1"/>
            </p:cNvCxnSpPr>
            <p:nvPr/>
          </p:nvCxnSpPr>
          <p:spPr bwMode="auto">
            <a:xfrm>
              <a:off x="5134629" y="3854114"/>
              <a:ext cx="216567" cy="17295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4" name="Straight Connector 153"/>
            <p:cNvCxnSpPr>
              <a:endCxn id="148" idx="7"/>
            </p:cNvCxnSpPr>
            <p:nvPr/>
          </p:nvCxnSpPr>
          <p:spPr bwMode="auto">
            <a:xfrm flipH="1">
              <a:off x="4026569" y="3468744"/>
              <a:ext cx="362930" cy="17259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5" name="Straight Connector 154"/>
            <p:cNvCxnSpPr>
              <a:endCxn id="146" idx="1"/>
            </p:cNvCxnSpPr>
            <p:nvPr/>
          </p:nvCxnSpPr>
          <p:spPr bwMode="auto">
            <a:xfrm>
              <a:off x="4565346" y="3474051"/>
              <a:ext cx="327887" cy="169453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5" name="Group 4"/>
          <p:cNvGrpSpPr/>
          <p:nvPr/>
        </p:nvGrpSpPr>
        <p:grpSpPr>
          <a:xfrm>
            <a:off x="1218782" y="1826049"/>
            <a:ext cx="1063038" cy="727904"/>
            <a:chOff x="3572996" y="2087561"/>
            <a:chExt cx="1063038" cy="727904"/>
          </a:xfrm>
        </p:grpSpPr>
        <p:sp>
          <p:nvSpPr>
            <p:cNvPr id="107" name="Rectangle 106"/>
            <p:cNvSpPr/>
            <p:nvPr/>
          </p:nvSpPr>
          <p:spPr bwMode="auto">
            <a:xfrm>
              <a:off x="3752901" y="2087561"/>
              <a:ext cx="822960" cy="324644"/>
            </a:xfrm>
            <a:prstGeom prst="rect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 err="1">
                  <a:latin typeface="Arial" pitchFamily="-104" charset="0"/>
                  <a:ea typeface="ＭＳ Ｐゴシック" pitchFamily="-104" charset="-128"/>
                  <a:cs typeface="ＭＳ Ｐゴシック" pitchFamily="-104" charset="-128"/>
                </a:rPr>
                <a:t>Root</a:t>
              </a:r>
              <a:r>
                <a:rPr lang="en-US" sz="1400" baseline="-25000" dirty="0" err="1">
                  <a:latin typeface="Arial" pitchFamily="-104" charset="0"/>
                  <a:ea typeface="ＭＳ Ｐゴシック" pitchFamily="-104" charset="-128"/>
                  <a:cs typeface="ＭＳ Ｐゴシック" pitchFamily="-104" charset="-128"/>
                </a:rPr>
                <a:t>fs</a:t>
              </a:r>
              <a:endPara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cxnSp>
          <p:nvCxnSpPr>
            <p:cNvPr id="108" name="Straight Connector 107"/>
            <p:cNvCxnSpPr/>
            <p:nvPr/>
          </p:nvCxnSpPr>
          <p:spPr bwMode="auto">
            <a:xfrm flipH="1">
              <a:off x="3686919" y="2422739"/>
              <a:ext cx="362930" cy="17259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1" name="Straight Connector 110"/>
            <p:cNvCxnSpPr/>
            <p:nvPr/>
          </p:nvCxnSpPr>
          <p:spPr bwMode="auto">
            <a:xfrm>
              <a:off x="4225696" y="2428046"/>
              <a:ext cx="327887" cy="169453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16" name="Rectangle 115"/>
            <p:cNvSpPr/>
            <p:nvPr/>
          </p:nvSpPr>
          <p:spPr bwMode="auto">
            <a:xfrm>
              <a:off x="3572996" y="2605599"/>
              <a:ext cx="190046" cy="209866"/>
            </a:xfrm>
            <a:prstGeom prst="rect">
              <a:avLst/>
            </a:prstGeom>
            <a:solidFill>
              <a:srgbClr val="0432FF"/>
            </a:solidFill>
            <a:ln w="25400" cap="flat" cmpd="sng" algn="ctr">
              <a:solidFill>
                <a:srgbClr val="0432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125" name="Rectangle 124"/>
            <p:cNvSpPr/>
            <p:nvPr/>
          </p:nvSpPr>
          <p:spPr bwMode="auto">
            <a:xfrm>
              <a:off x="4445988" y="2596069"/>
              <a:ext cx="190046" cy="209866"/>
            </a:xfrm>
            <a:prstGeom prst="rect">
              <a:avLst/>
            </a:prstGeom>
            <a:solidFill>
              <a:srgbClr val="FF0000"/>
            </a:solidFill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</p:grpSp>
      <p:sp>
        <p:nvSpPr>
          <p:cNvPr id="222" name="Rectangle 221"/>
          <p:cNvSpPr/>
          <p:nvPr/>
        </p:nvSpPr>
        <p:spPr bwMode="auto">
          <a:xfrm>
            <a:off x="666394" y="5327776"/>
            <a:ext cx="161901" cy="147383"/>
          </a:xfrm>
          <a:prstGeom prst="rect">
            <a:avLst/>
          </a:prstGeom>
          <a:solidFill>
            <a:srgbClr val="0432FF"/>
          </a:solidFill>
          <a:ln w="25400" cap="flat" cmpd="sng" algn="ctr">
            <a:solidFill>
              <a:srgbClr val="0432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223" name="Rectangle 222"/>
          <p:cNvSpPr/>
          <p:nvPr/>
        </p:nvSpPr>
        <p:spPr bwMode="auto">
          <a:xfrm>
            <a:off x="2281820" y="5338062"/>
            <a:ext cx="161901" cy="147383"/>
          </a:xfrm>
          <a:prstGeom prst="rect">
            <a:avLst/>
          </a:prstGeom>
          <a:solidFill>
            <a:srgbClr val="FF0000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224" name="TextBox 223"/>
          <p:cNvSpPr txBox="1"/>
          <p:nvPr/>
        </p:nvSpPr>
        <p:spPr>
          <a:xfrm>
            <a:off x="868269" y="5288963"/>
            <a:ext cx="103746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0432FF"/>
                </a:solidFill>
              </a:rPr>
              <a:t>Data block 0</a:t>
            </a:r>
          </a:p>
        </p:txBody>
      </p:sp>
      <p:sp>
        <p:nvSpPr>
          <p:cNvPr id="243" name="TextBox 242"/>
          <p:cNvSpPr txBox="1"/>
          <p:nvPr/>
        </p:nvSpPr>
        <p:spPr>
          <a:xfrm>
            <a:off x="2483695" y="5308741"/>
            <a:ext cx="103746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Data block 1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4164296" y="2839472"/>
            <a:ext cx="3472585" cy="2943059"/>
            <a:chOff x="4164296" y="2839472"/>
            <a:chExt cx="3472585" cy="2943059"/>
          </a:xfrm>
        </p:grpSpPr>
        <p:sp>
          <p:nvSpPr>
            <p:cNvPr id="112" name="TextBox 111"/>
            <p:cNvSpPr txBox="1"/>
            <p:nvPr/>
          </p:nvSpPr>
          <p:spPr>
            <a:xfrm>
              <a:off x="4497183" y="5313974"/>
              <a:ext cx="5644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/>
                <a:t>3</a:t>
              </a:r>
              <a:endParaRPr lang="en-US" dirty="0"/>
            </a:p>
          </p:txBody>
        </p:sp>
        <p:pic>
          <p:nvPicPr>
            <p:cNvPr id="113" name="Content Placeholder 7"/>
            <p:cNvPicPr>
              <a:picLocks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226754" y="2839472"/>
              <a:ext cx="3297190" cy="28673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7" name="Oval 126"/>
            <p:cNvSpPr/>
            <p:nvPr/>
          </p:nvSpPr>
          <p:spPr bwMode="auto">
            <a:xfrm>
              <a:off x="5758421" y="3384808"/>
              <a:ext cx="137160" cy="137160"/>
            </a:xfrm>
            <a:prstGeom prst="ellipse">
              <a:avLst/>
            </a:prstGeom>
            <a:solidFill>
              <a:srgbClr val="00FA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128" name="Oval 127"/>
            <p:cNvSpPr/>
            <p:nvPr/>
          </p:nvSpPr>
          <p:spPr bwMode="auto">
            <a:xfrm>
              <a:off x="6093701" y="3742948"/>
              <a:ext cx="137160" cy="137160"/>
            </a:xfrm>
            <a:prstGeom prst="ellipse">
              <a:avLst/>
            </a:prstGeom>
            <a:solidFill>
              <a:srgbClr val="FF40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rgbClr val="FF40FF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129" name="Oval 128"/>
            <p:cNvSpPr/>
            <p:nvPr/>
          </p:nvSpPr>
          <p:spPr bwMode="auto">
            <a:xfrm>
              <a:off x="6790931" y="3742948"/>
              <a:ext cx="137160" cy="137160"/>
            </a:xfrm>
            <a:prstGeom prst="ellipse">
              <a:avLst/>
            </a:prstGeom>
            <a:solidFill>
              <a:srgbClr val="FF40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130" name="Oval 129"/>
            <p:cNvSpPr/>
            <p:nvPr/>
          </p:nvSpPr>
          <p:spPr bwMode="auto">
            <a:xfrm>
              <a:off x="6790931" y="4485898"/>
              <a:ext cx="137160" cy="137160"/>
            </a:xfrm>
            <a:prstGeom prst="ellipse">
              <a:avLst/>
            </a:prstGeom>
            <a:solidFill>
              <a:srgbClr val="FF93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135" name="Oval 134"/>
            <p:cNvSpPr/>
            <p:nvPr/>
          </p:nvSpPr>
          <p:spPr bwMode="auto">
            <a:xfrm>
              <a:off x="6093701" y="4485898"/>
              <a:ext cx="137160" cy="137160"/>
            </a:xfrm>
            <a:prstGeom prst="ellipse">
              <a:avLst/>
            </a:prstGeom>
            <a:solidFill>
              <a:srgbClr val="7A001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136" name="Oval 135"/>
            <p:cNvSpPr/>
            <p:nvPr/>
          </p:nvSpPr>
          <p:spPr bwMode="auto">
            <a:xfrm>
              <a:off x="6448031" y="4851658"/>
              <a:ext cx="137160" cy="137160"/>
            </a:xfrm>
            <a:prstGeom prst="ellipse">
              <a:avLst/>
            </a:prstGeom>
            <a:solidFill>
              <a:srgbClr val="FF93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138" name="Oval 137"/>
            <p:cNvSpPr/>
            <p:nvPr/>
          </p:nvSpPr>
          <p:spPr bwMode="auto">
            <a:xfrm>
              <a:off x="5750801" y="4851658"/>
              <a:ext cx="137160" cy="137160"/>
            </a:xfrm>
            <a:prstGeom prst="ellipse">
              <a:avLst/>
            </a:prstGeom>
            <a:solidFill>
              <a:srgbClr val="7A001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145" name="Oval 144"/>
            <p:cNvSpPr/>
            <p:nvPr/>
          </p:nvSpPr>
          <p:spPr bwMode="auto">
            <a:xfrm>
              <a:off x="5750801" y="4108708"/>
              <a:ext cx="137160" cy="137160"/>
            </a:xfrm>
            <a:prstGeom prst="ellipse">
              <a:avLst/>
            </a:prstGeom>
            <a:solidFill>
              <a:srgbClr val="00FA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147" name="Oval 146"/>
            <p:cNvSpPr/>
            <p:nvPr/>
          </p:nvSpPr>
          <p:spPr bwMode="auto">
            <a:xfrm>
              <a:off x="5053571" y="3742948"/>
              <a:ext cx="137160" cy="137160"/>
            </a:xfrm>
            <a:prstGeom prst="ellipse">
              <a:avLst/>
            </a:prstGeom>
            <a:solidFill>
              <a:srgbClr val="7030A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156" name="Oval 155"/>
            <p:cNvSpPr/>
            <p:nvPr/>
          </p:nvSpPr>
          <p:spPr bwMode="auto">
            <a:xfrm>
              <a:off x="5053571" y="4120138"/>
              <a:ext cx="137160" cy="137160"/>
            </a:xfrm>
            <a:prstGeom prst="ellipse">
              <a:avLst/>
            </a:prstGeom>
            <a:solidFill>
              <a:srgbClr val="7030A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157" name="Oval 156"/>
            <p:cNvSpPr/>
            <p:nvPr/>
          </p:nvSpPr>
          <p:spPr bwMode="auto">
            <a:xfrm>
              <a:off x="5396471" y="4474468"/>
              <a:ext cx="137160" cy="137160"/>
            </a:xfrm>
            <a:prstGeom prst="ellipse">
              <a:avLst/>
            </a:prstGeom>
            <a:solidFill>
              <a:srgbClr val="00FD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158" name="Oval 157"/>
            <p:cNvSpPr/>
            <p:nvPr/>
          </p:nvSpPr>
          <p:spPr bwMode="auto">
            <a:xfrm>
              <a:off x="4699241" y="4851658"/>
              <a:ext cx="137160" cy="137160"/>
            </a:xfrm>
            <a:prstGeom prst="ellipse">
              <a:avLst/>
            </a:prstGeom>
            <a:solidFill>
              <a:srgbClr val="00FD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159" name="TextBox 158"/>
            <p:cNvSpPr txBox="1"/>
            <p:nvPr/>
          </p:nvSpPr>
          <p:spPr>
            <a:xfrm>
              <a:off x="4801725" y="3707732"/>
              <a:ext cx="67437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rgbClr val="7030A0"/>
                  </a:solidFill>
                </a:rPr>
                <a:t>a</a:t>
              </a:r>
            </a:p>
          </p:txBody>
        </p:sp>
        <p:sp>
          <p:nvSpPr>
            <p:cNvPr id="160" name="TextBox 159"/>
            <p:cNvSpPr txBox="1"/>
            <p:nvPr/>
          </p:nvSpPr>
          <p:spPr>
            <a:xfrm>
              <a:off x="4805271" y="4064784"/>
              <a:ext cx="67437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rgbClr val="7030A0"/>
                  </a:solidFill>
                </a:rPr>
                <a:t>b</a:t>
              </a:r>
            </a:p>
          </p:txBody>
        </p:sp>
        <p:sp>
          <p:nvSpPr>
            <p:cNvPr id="161" name="TextBox 160"/>
            <p:cNvSpPr txBox="1"/>
            <p:nvPr/>
          </p:nvSpPr>
          <p:spPr>
            <a:xfrm>
              <a:off x="5519114" y="3361912"/>
              <a:ext cx="67437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rgbClr val="00FA00"/>
                  </a:solidFill>
                </a:rPr>
                <a:t>c</a:t>
              </a:r>
            </a:p>
          </p:txBody>
        </p:sp>
        <p:sp>
          <p:nvSpPr>
            <p:cNvPr id="162" name="TextBox 161"/>
            <p:cNvSpPr txBox="1"/>
            <p:nvPr/>
          </p:nvSpPr>
          <p:spPr>
            <a:xfrm>
              <a:off x="5919921" y="3787033"/>
              <a:ext cx="67437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rgbClr val="FF40FF"/>
                  </a:solidFill>
                </a:rPr>
                <a:t>d</a:t>
              </a:r>
            </a:p>
          </p:txBody>
        </p:sp>
        <p:sp>
          <p:nvSpPr>
            <p:cNvPr id="163" name="TextBox 162"/>
            <p:cNvSpPr txBox="1"/>
            <p:nvPr/>
          </p:nvSpPr>
          <p:spPr>
            <a:xfrm>
              <a:off x="5538164" y="4079354"/>
              <a:ext cx="67437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rgbClr val="00FA00"/>
                  </a:solidFill>
                </a:rPr>
                <a:t>e</a:t>
              </a:r>
            </a:p>
          </p:txBody>
        </p:sp>
        <p:sp>
          <p:nvSpPr>
            <p:cNvPr id="164" name="TextBox 163"/>
            <p:cNvSpPr txBox="1"/>
            <p:nvPr/>
          </p:nvSpPr>
          <p:spPr>
            <a:xfrm>
              <a:off x="6621000" y="3829881"/>
              <a:ext cx="67437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rgbClr val="FF40FF"/>
                  </a:solidFill>
                </a:rPr>
                <a:t>f</a:t>
              </a:r>
            </a:p>
          </p:txBody>
        </p:sp>
        <p:sp>
          <p:nvSpPr>
            <p:cNvPr id="165" name="TextBox 164"/>
            <p:cNvSpPr txBox="1"/>
            <p:nvPr/>
          </p:nvSpPr>
          <p:spPr>
            <a:xfrm>
              <a:off x="4516361" y="4870045"/>
              <a:ext cx="67437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rgbClr val="00FDFF"/>
                  </a:solidFill>
                </a:rPr>
                <a:t>g</a:t>
              </a:r>
            </a:p>
          </p:txBody>
        </p:sp>
        <p:sp>
          <p:nvSpPr>
            <p:cNvPr id="166" name="TextBox 165"/>
            <p:cNvSpPr txBox="1"/>
            <p:nvPr/>
          </p:nvSpPr>
          <p:spPr>
            <a:xfrm>
              <a:off x="5218920" y="4523469"/>
              <a:ext cx="67437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rgbClr val="00FDFF"/>
                  </a:solidFill>
                </a:rPr>
                <a:t>h</a:t>
              </a:r>
            </a:p>
          </p:txBody>
        </p:sp>
        <p:sp>
          <p:nvSpPr>
            <p:cNvPr id="167" name="TextBox 166"/>
            <p:cNvSpPr txBox="1"/>
            <p:nvPr/>
          </p:nvSpPr>
          <p:spPr>
            <a:xfrm>
              <a:off x="5933295" y="4538681"/>
              <a:ext cx="67437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err="1">
                  <a:solidFill>
                    <a:srgbClr val="7A0019"/>
                  </a:solidFill>
                </a:rPr>
                <a:t>i</a:t>
              </a:r>
              <a:endParaRPr lang="en-US" sz="1600" dirty="0">
                <a:solidFill>
                  <a:srgbClr val="7A0019"/>
                </a:solidFill>
              </a:endParaRPr>
            </a:p>
          </p:txBody>
        </p:sp>
        <p:sp>
          <p:nvSpPr>
            <p:cNvPr id="168" name="TextBox 167"/>
            <p:cNvSpPr txBox="1"/>
            <p:nvPr/>
          </p:nvSpPr>
          <p:spPr>
            <a:xfrm>
              <a:off x="5602720" y="4930170"/>
              <a:ext cx="67437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rgbClr val="7A0019"/>
                  </a:solidFill>
                </a:rPr>
                <a:t>j</a:t>
              </a:r>
            </a:p>
          </p:txBody>
        </p:sp>
        <p:sp>
          <p:nvSpPr>
            <p:cNvPr id="169" name="TextBox 168"/>
            <p:cNvSpPr txBox="1"/>
            <p:nvPr/>
          </p:nvSpPr>
          <p:spPr>
            <a:xfrm>
              <a:off x="6621000" y="4554478"/>
              <a:ext cx="67437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rgbClr val="FF9300"/>
                  </a:solidFill>
                </a:rPr>
                <a:t>k</a:t>
              </a:r>
            </a:p>
          </p:txBody>
        </p:sp>
        <p:sp>
          <p:nvSpPr>
            <p:cNvPr id="170" name="TextBox 169"/>
            <p:cNvSpPr txBox="1"/>
            <p:nvPr/>
          </p:nvSpPr>
          <p:spPr>
            <a:xfrm>
              <a:off x="6351894" y="4944060"/>
              <a:ext cx="67437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rgbClr val="FF9300"/>
                  </a:solidFill>
                </a:rPr>
                <a:t>l</a:t>
              </a:r>
            </a:p>
          </p:txBody>
        </p:sp>
        <p:sp>
          <p:nvSpPr>
            <p:cNvPr id="173" name="Rectangle 172"/>
            <p:cNvSpPr/>
            <p:nvPr/>
          </p:nvSpPr>
          <p:spPr bwMode="auto">
            <a:xfrm>
              <a:off x="5033967" y="3718853"/>
              <a:ext cx="184953" cy="538445"/>
            </a:xfrm>
            <a:prstGeom prst="rect">
              <a:avLst/>
            </a:prstGeom>
            <a:noFill/>
            <a:ln w="19050" cap="flat" cmpd="sng" algn="ctr">
              <a:solidFill>
                <a:srgbClr val="7030A0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174" name="Rectangle 173"/>
            <p:cNvSpPr/>
            <p:nvPr/>
          </p:nvSpPr>
          <p:spPr bwMode="auto">
            <a:xfrm>
              <a:off x="5741397" y="3355312"/>
              <a:ext cx="174978" cy="905370"/>
            </a:xfrm>
            <a:prstGeom prst="rect">
              <a:avLst/>
            </a:prstGeom>
            <a:noFill/>
            <a:ln w="19050" cap="flat" cmpd="sng" algn="ctr">
              <a:solidFill>
                <a:srgbClr val="00FA00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175" name="Rectangle 174"/>
            <p:cNvSpPr/>
            <p:nvPr/>
          </p:nvSpPr>
          <p:spPr bwMode="auto">
            <a:xfrm>
              <a:off x="6072025" y="3734098"/>
              <a:ext cx="886160" cy="157202"/>
            </a:xfrm>
            <a:prstGeom prst="rect">
              <a:avLst/>
            </a:prstGeom>
            <a:noFill/>
            <a:ln w="19050" cap="flat" cmpd="sng" algn="ctr">
              <a:solidFill>
                <a:srgbClr val="FF40FF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176" name="Rectangle 175"/>
            <p:cNvSpPr/>
            <p:nvPr/>
          </p:nvSpPr>
          <p:spPr bwMode="auto">
            <a:xfrm>
              <a:off x="4693912" y="4466799"/>
              <a:ext cx="839720" cy="508622"/>
            </a:xfrm>
            <a:prstGeom prst="rect">
              <a:avLst/>
            </a:prstGeom>
            <a:noFill/>
            <a:ln w="19050" cap="flat" cmpd="sng" algn="ctr">
              <a:solidFill>
                <a:srgbClr val="00FDFF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177" name="Rectangle 176"/>
            <p:cNvSpPr/>
            <p:nvPr/>
          </p:nvSpPr>
          <p:spPr bwMode="auto">
            <a:xfrm>
              <a:off x="5819749" y="4477772"/>
              <a:ext cx="378538" cy="511046"/>
            </a:xfrm>
            <a:prstGeom prst="rect">
              <a:avLst/>
            </a:prstGeom>
            <a:noFill/>
            <a:ln w="19050" cap="flat" cmpd="sng" algn="ctr">
              <a:solidFill>
                <a:srgbClr val="7A0019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178" name="Rectangle 177"/>
            <p:cNvSpPr/>
            <p:nvPr/>
          </p:nvSpPr>
          <p:spPr bwMode="auto">
            <a:xfrm>
              <a:off x="6444649" y="4505974"/>
              <a:ext cx="513536" cy="482844"/>
            </a:xfrm>
            <a:prstGeom prst="rect">
              <a:avLst/>
            </a:prstGeom>
            <a:noFill/>
            <a:ln w="19050" cap="flat" cmpd="sng" algn="ctr">
              <a:solidFill>
                <a:srgbClr val="FF9300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179" name="Rectangle 178"/>
            <p:cNvSpPr/>
            <p:nvPr/>
          </p:nvSpPr>
          <p:spPr bwMode="auto">
            <a:xfrm>
              <a:off x="4981890" y="3294925"/>
              <a:ext cx="2044374" cy="1001733"/>
            </a:xfrm>
            <a:prstGeom prst="rect">
              <a:avLst/>
            </a:prstGeom>
            <a:noFill/>
            <a:ln w="19050" cap="flat" cmpd="sng" algn="ctr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180" name="Rectangle 179"/>
            <p:cNvSpPr/>
            <p:nvPr/>
          </p:nvSpPr>
          <p:spPr bwMode="auto">
            <a:xfrm>
              <a:off x="4639838" y="4403338"/>
              <a:ext cx="2386426" cy="658786"/>
            </a:xfrm>
            <a:prstGeom prst="rect">
              <a:avLst/>
            </a:prstGeom>
            <a:noFill/>
            <a:ln w="19050" cap="flat" cmpd="sng" algn="ctr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181" name="Oval 180"/>
            <p:cNvSpPr/>
            <p:nvPr/>
          </p:nvSpPr>
          <p:spPr bwMode="auto">
            <a:xfrm>
              <a:off x="5526438" y="4594906"/>
              <a:ext cx="233716" cy="230390"/>
            </a:xfrm>
            <a:prstGeom prst="ellips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04" charset="0"/>
                  <a:ea typeface="ＭＳ Ｐゴシック" pitchFamily="-104" charset="-128"/>
                  <a:cs typeface="ＭＳ Ｐゴシック" pitchFamily="-104" charset="-128"/>
                </a:rPr>
                <a:t>Y</a:t>
              </a:r>
            </a:p>
          </p:txBody>
        </p:sp>
        <p:sp>
          <p:nvSpPr>
            <p:cNvPr id="182" name="Oval 181"/>
            <p:cNvSpPr/>
            <p:nvPr/>
          </p:nvSpPr>
          <p:spPr bwMode="auto">
            <a:xfrm>
              <a:off x="5056834" y="3350420"/>
              <a:ext cx="233716" cy="230390"/>
            </a:xfrm>
            <a:prstGeom prst="ellips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600" dirty="0">
                  <a:latin typeface="Arial" pitchFamily="-104" charset="0"/>
                  <a:ea typeface="ＭＳ Ｐゴシック" pitchFamily="-104" charset="-128"/>
                  <a:cs typeface="ＭＳ Ｐゴシック" pitchFamily="-104" charset="-128"/>
                </a:rPr>
                <a:t>X</a:t>
              </a: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261" name="Oval 260"/>
            <p:cNvSpPr/>
            <p:nvPr/>
          </p:nvSpPr>
          <p:spPr bwMode="auto">
            <a:xfrm>
              <a:off x="6477324" y="5565047"/>
              <a:ext cx="199104" cy="161796"/>
            </a:xfrm>
            <a:prstGeom prst="ellipse">
              <a:avLst/>
            </a:prstGeom>
            <a:solidFill>
              <a:srgbClr val="FF9300"/>
            </a:solidFill>
            <a:ln w="25400" cap="flat" cmpd="sng" algn="ctr">
              <a:solidFill>
                <a:srgbClr val="FF93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262" name="Oval 261"/>
            <p:cNvSpPr/>
            <p:nvPr/>
          </p:nvSpPr>
          <p:spPr bwMode="auto">
            <a:xfrm>
              <a:off x="5323906" y="5555814"/>
              <a:ext cx="199104" cy="161796"/>
            </a:xfrm>
            <a:prstGeom prst="ellipse">
              <a:avLst/>
            </a:prstGeom>
            <a:solidFill>
              <a:srgbClr val="7A0019"/>
            </a:solidFill>
            <a:ln w="25400" cap="flat" cmpd="sng" algn="ctr">
              <a:solidFill>
                <a:srgbClr val="7A001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263" name="Oval 262"/>
            <p:cNvSpPr/>
            <p:nvPr/>
          </p:nvSpPr>
          <p:spPr bwMode="auto">
            <a:xfrm>
              <a:off x="4164296" y="5539232"/>
              <a:ext cx="199104" cy="161796"/>
            </a:xfrm>
            <a:prstGeom prst="ellipse">
              <a:avLst/>
            </a:prstGeom>
            <a:solidFill>
              <a:srgbClr val="00FDFF"/>
            </a:solidFill>
            <a:ln w="25400" cap="flat" cmpd="sng" algn="ctr">
              <a:solidFill>
                <a:srgbClr val="00FD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264" name="Oval 263"/>
            <p:cNvSpPr/>
            <p:nvPr/>
          </p:nvSpPr>
          <p:spPr bwMode="auto">
            <a:xfrm>
              <a:off x="6477324" y="5287695"/>
              <a:ext cx="199104" cy="161796"/>
            </a:xfrm>
            <a:prstGeom prst="ellipse">
              <a:avLst/>
            </a:prstGeom>
            <a:solidFill>
              <a:srgbClr val="FF40FF"/>
            </a:solidFill>
            <a:ln w="25400" cap="flat" cmpd="sng" algn="ctr">
              <a:solidFill>
                <a:srgbClr val="FF4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265" name="Oval 264"/>
            <p:cNvSpPr/>
            <p:nvPr/>
          </p:nvSpPr>
          <p:spPr bwMode="auto">
            <a:xfrm>
              <a:off x="5320955" y="5284384"/>
              <a:ext cx="199104" cy="161796"/>
            </a:xfrm>
            <a:prstGeom prst="ellipse">
              <a:avLst/>
            </a:prstGeom>
            <a:solidFill>
              <a:srgbClr val="00FA00"/>
            </a:solidFill>
            <a:ln w="25400" cap="flat" cmpd="sng" algn="ctr">
              <a:solidFill>
                <a:srgbClr val="00FA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266" name="Oval 265"/>
            <p:cNvSpPr/>
            <p:nvPr/>
          </p:nvSpPr>
          <p:spPr bwMode="auto">
            <a:xfrm>
              <a:off x="4164296" y="5319429"/>
              <a:ext cx="199104" cy="161796"/>
            </a:xfrm>
            <a:prstGeom prst="ellipse">
              <a:avLst/>
            </a:prstGeom>
            <a:solidFill>
              <a:srgbClr val="7030A0"/>
            </a:solidFill>
            <a:ln w="25400" cap="flat" cmpd="sng" algn="ctr">
              <a:solidFill>
                <a:srgbClr val="7030A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267" name="TextBox 266"/>
            <p:cNvSpPr txBox="1"/>
            <p:nvPr/>
          </p:nvSpPr>
          <p:spPr>
            <a:xfrm>
              <a:off x="4323744" y="5227089"/>
              <a:ext cx="103746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7030A0"/>
                  </a:solidFill>
                </a:rPr>
                <a:t>Data block 2</a:t>
              </a:r>
            </a:p>
          </p:txBody>
        </p:sp>
        <p:sp>
          <p:nvSpPr>
            <p:cNvPr id="268" name="TextBox 267"/>
            <p:cNvSpPr txBox="1"/>
            <p:nvPr/>
          </p:nvSpPr>
          <p:spPr>
            <a:xfrm>
              <a:off x="5478771" y="5235080"/>
              <a:ext cx="103746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00FA00"/>
                  </a:solidFill>
                </a:rPr>
                <a:t>Data block 3</a:t>
              </a:r>
            </a:p>
          </p:txBody>
        </p:sp>
        <p:sp>
          <p:nvSpPr>
            <p:cNvPr id="269" name="TextBox 268"/>
            <p:cNvSpPr txBox="1"/>
            <p:nvPr/>
          </p:nvSpPr>
          <p:spPr>
            <a:xfrm>
              <a:off x="6599418" y="5221689"/>
              <a:ext cx="103746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FF40FF"/>
                  </a:solidFill>
                </a:rPr>
                <a:t>Data block 4</a:t>
              </a:r>
            </a:p>
          </p:txBody>
        </p:sp>
        <p:sp>
          <p:nvSpPr>
            <p:cNvPr id="270" name="TextBox 269"/>
            <p:cNvSpPr txBox="1"/>
            <p:nvPr/>
          </p:nvSpPr>
          <p:spPr>
            <a:xfrm>
              <a:off x="4359008" y="5475159"/>
              <a:ext cx="103746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00FDFF"/>
                  </a:solidFill>
                </a:rPr>
                <a:t>Data block 5</a:t>
              </a:r>
            </a:p>
          </p:txBody>
        </p:sp>
        <p:sp>
          <p:nvSpPr>
            <p:cNvPr id="271" name="TextBox 270"/>
            <p:cNvSpPr txBox="1"/>
            <p:nvPr/>
          </p:nvSpPr>
          <p:spPr>
            <a:xfrm>
              <a:off x="5491470" y="5505532"/>
              <a:ext cx="103746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7A0019"/>
                  </a:solidFill>
                </a:rPr>
                <a:t>Data block 6</a:t>
              </a:r>
            </a:p>
          </p:txBody>
        </p:sp>
        <p:sp>
          <p:nvSpPr>
            <p:cNvPr id="272" name="TextBox 271"/>
            <p:cNvSpPr txBox="1"/>
            <p:nvPr/>
          </p:nvSpPr>
          <p:spPr>
            <a:xfrm>
              <a:off x="6599418" y="5494240"/>
              <a:ext cx="103746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FF9300"/>
                  </a:solidFill>
                </a:rPr>
                <a:t>Data block 7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3315483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76" y="520916"/>
            <a:ext cx="8610600" cy="713365"/>
          </a:xfrm>
        </p:spPr>
        <p:txBody>
          <a:bodyPr/>
          <a:lstStyle/>
          <a:p>
            <a:r>
              <a:rPr lang="en-US" sz="2400" dirty="0">
                <a:latin typeface="Microsoft Sans Serif"/>
                <a:cs typeface="Microsoft Sans Serif"/>
              </a:rPr>
              <a:t>Example Spatial Join Query </a:t>
            </a:r>
          </a:p>
        </p:txBody>
      </p:sp>
      <p:pic>
        <p:nvPicPr>
          <p:cNvPr id="8" name="Content Placeholder 7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604" y="2827021"/>
            <a:ext cx="3297190" cy="2867322"/>
          </a:xfrm>
        </p:spPr>
      </p:pic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sp>
        <p:nvSpPr>
          <p:cNvPr id="36" name="Rectangle 35"/>
          <p:cNvSpPr/>
          <p:nvPr/>
        </p:nvSpPr>
        <p:spPr bwMode="auto">
          <a:xfrm>
            <a:off x="1407543" y="3745737"/>
            <a:ext cx="137160" cy="137160"/>
          </a:xfrm>
          <a:prstGeom prst="rect">
            <a:avLst/>
          </a:prstGeom>
          <a:solidFill>
            <a:srgbClr val="0432FF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rgbClr val="0432FF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40" name="Rectangle 39"/>
          <p:cNvSpPr/>
          <p:nvPr/>
        </p:nvSpPr>
        <p:spPr bwMode="auto">
          <a:xfrm>
            <a:off x="2817243" y="3372357"/>
            <a:ext cx="137160" cy="137160"/>
          </a:xfrm>
          <a:prstGeom prst="rect">
            <a:avLst/>
          </a:prstGeom>
          <a:solidFill>
            <a:srgbClr val="FF0000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41" name="Rectangle 40"/>
          <p:cNvSpPr/>
          <p:nvPr/>
        </p:nvSpPr>
        <p:spPr bwMode="auto">
          <a:xfrm>
            <a:off x="2466723" y="4096257"/>
            <a:ext cx="137160" cy="137160"/>
          </a:xfrm>
          <a:prstGeom prst="rect">
            <a:avLst/>
          </a:prstGeom>
          <a:solidFill>
            <a:srgbClr val="FF0000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42" name="Rectangle 41"/>
          <p:cNvSpPr/>
          <p:nvPr/>
        </p:nvSpPr>
        <p:spPr bwMode="auto">
          <a:xfrm>
            <a:off x="1415163" y="4839207"/>
            <a:ext cx="137160" cy="137160"/>
          </a:xfrm>
          <a:prstGeom prst="rect">
            <a:avLst/>
          </a:prstGeom>
          <a:solidFill>
            <a:srgbClr val="0432FF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35128" y="3824736"/>
            <a:ext cx="674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432FF"/>
                </a:solidFill>
              </a:rPr>
              <a:t>A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2512443" y="3440937"/>
            <a:ext cx="674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2234313" y="4216264"/>
            <a:ext cx="674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C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1146558" y="4887158"/>
            <a:ext cx="674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432FF"/>
                </a:solidFill>
              </a:rPr>
              <a:t>D</a:t>
            </a:r>
          </a:p>
        </p:txBody>
      </p:sp>
      <p:sp>
        <p:nvSpPr>
          <p:cNvPr id="88" name="Rectangle 87"/>
          <p:cNvSpPr/>
          <p:nvPr/>
        </p:nvSpPr>
        <p:spPr bwMode="auto">
          <a:xfrm>
            <a:off x="1392288" y="3721496"/>
            <a:ext cx="159079" cy="1271121"/>
          </a:xfrm>
          <a:prstGeom prst="rect">
            <a:avLst/>
          </a:prstGeom>
          <a:noFill/>
          <a:ln w="19050" cap="flat" cmpd="sng" algn="ctr">
            <a:solidFill>
              <a:srgbClr val="0432FF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90" name="Rectangle 89"/>
          <p:cNvSpPr/>
          <p:nvPr/>
        </p:nvSpPr>
        <p:spPr bwMode="auto">
          <a:xfrm>
            <a:off x="2436730" y="3379218"/>
            <a:ext cx="534544" cy="853950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533482" y="3837939"/>
            <a:ext cx="2098695" cy="1122081"/>
            <a:chOff x="3451990" y="3132662"/>
            <a:chExt cx="2098695" cy="1122081"/>
          </a:xfrm>
        </p:grpSpPr>
        <p:sp>
          <p:nvSpPr>
            <p:cNvPr id="137" name="Rectangle 136"/>
            <p:cNvSpPr/>
            <p:nvPr/>
          </p:nvSpPr>
          <p:spPr bwMode="auto">
            <a:xfrm>
              <a:off x="4049253" y="3132662"/>
              <a:ext cx="822960" cy="324644"/>
            </a:xfrm>
            <a:prstGeom prst="rect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 err="1">
                  <a:latin typeface="Arial" pitchFamily="-104" charset="0"/>
                  <a:ea typeface="ＭＳ Ｐゴシック" pitchFamily="-104" charset="-128"/>
                  <a:cs typeface="ＭＳ Ｐゴシック" pitchFamily="-104" charset="-128"/>
                </a:rPr>
                <a:t>Root</a:t>
              </a:r>
              <a:r>
                <a:rPr lang="en-US" sz="1400" baseline="-25000" dirty="0" err="1">
                  <a:latin typeface="Arial" pitchFamily="-104" charset="0"/>
                  <a:ea typeface="ＭＳ Ｐゴシック" pitchFamily="-104" charset="-128"/>
                  <a:cs typeface="ＭＳ Ｐゴシック" pitchFamily="-104" charset="-128"/>
                </a:rPr>
                <a:t>h</a:t>
              </a:r>
              <a:endPara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139" name="Oval 138"/>
            <p:cNvSpPr/>
            <p:nvPr/>
          </p:nvSpPr>
          <p:spPr bwMode="auto">
            <a:xfrm>
              <a:off x="4184534" y="4001332"/>
              <a:ext cx="233716" cy="230390"/>
            </a:xfrm>
            <a:prstGeom prst="ellipse">
              <a:avLst/>
            </a:prstGeom>
            <a:solidFill>
              <a:srgbClr val="FF40FF"/>
            </a:solidFill>
            <a:ln w="25400" cap="flat" cmpd="sng" algn="ctr">
              <a:solidFill>
                <a:srgbClr val="FF4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140" name="Oval 139"/>
            <p:cNvSpPr/>
            <p:nvPr/>
          </p:nvSpPr>
          <p:spPr bwMode="auto">
            <a:xfrm>
              <a:off x="4559837" y="3995592"/>
              <a:ext cx="233716" cy="230390"/>
            </a:xfrm>
            <a:prstGeom prst="ellipse">
              <a:avLst/>
            </a:prstGeom>
            <a:solidFill>
              <a:srgbClr val="00FDFF"/>
            </a:solidFill>
            <a:ln w="25400" cap="flat" cmpd="sng" algn="ctr">
              <a:solidFill>
                <a:srgbClr val="00FD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141" name="Oval 140"/>
            <p:cNvSpPr/>
            <p:nvPr/>
          </p:nvSpPr>
          <p:spPr bwMode="auto">
            <a:xfrm>
              <a:off x="4932688" y="3984162"/>
              <a:ext cx="233716" cy="230390"/>
            </a:xfrm>
            <a:prstGeom prst="ellipse">
              <a:avLst/>
            </a:prstGeom>
            <a:solidFill>
              <a:srgbClr val="7A0019"/>
            </a:solidFill>
            <a:ln w="25400" cap="flat" cmpd="sng" algn="ctr">
              <a:solidFill>
                <a:srgbClr val="7A001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142" name="Oval 141"/>
            <p:cNvSpPr/>
            <p:nvPr/>
          </p:nvSpPr>
          <p:spPr bwMode="auto">
            <a:xfrm>
              <a:off x="5316969" y="3993332"/>
              <a:ext cx="233716" cy="230390"/>
            </a:xfrm>
            <a:prstGeom prst="ellipse">
              <a:avLst/>
            </a:prstGeom>
            <a:solidFill>
              <a:srgbClr val="FF9300"/>
            </a:solidFill>
            <a:ln w="25400" cap="flat" cmpd="sng" algn="ctr">
              <a:solidFill>
                <a:srgbClr val="FF93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143" name="Oval 142"/>
            <p:cNvSpPr/>
            <p:nvPr/>
          </p:nvSpPr>
          <p:spPr bwMode="auto">
            <a:xfrm>
              <a:off x="3816362" y="4024353"/>
              <a:ext cx="233716" cy="230390"/>
            </a:xfrm>
            <a:prstGeom prst="ellipse">
              <a:avLst/>
            </a:prstGeom>
            <a:solidFill>
              <a:srgbClr val="00FA00"/>
            </a:solidFill>
            <a:ln w="25400" cap="flat" cmpd="sng" algn="ctr">
              <a:solidFill>
                <a:srgbClr val="00FA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144" name="Oval 143"/>
            <p:cNvSpPr/>
            <p:nvPr/>
          </p:nvSpPr>
          <p:spPr bwMode="auto">
            <a:xfrm>
              <a:off x="3451990" y="4023543"/>
              <a:ext cx="233716" cy="230390"/>
            </a:xfrm>
            <a:prstGeom prst="ellipse">
              <a:avLst/>
            </a:prstGeom>
            <a:solidFill>
              <a:srgbClr val="7030A0"/>
            </a:solidFill>
            <a:ln w="25400" cap="flat" cmpd="sng" algn="ctr">
              <a:solidFill>
                <a:srgbClr val="7030A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146" name="Oval 145"/>
            <p:cNvSpPr/>
            <p:nvPr/>
          </p:nvSpPr>
          <p:spPr bwMode="auto">
            <a:xfrm>
              <a:off x="4846364" y="3596635"/>
              <a:ext cx="320040" cy="320040"/>
            </a:xfrm>
            <a:prstGeom prst="ellips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04" charset="0"/>
                  <a:ea typeface="ＭＳ Ｐゴシック" pitchFamily="-104" charset="-128"/>
                  <a:cs typeface="ＭＳ Ｐゴシック" pitchFamily="-104" charset="-128"/>
                </a:rPr>
                <a:t>Y</a:t>
              </a:r>
              <a:endPara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148" name="Oval 147"/>
            <p:cNvSpPr/>
            <p:nvPr/>
          </p:nvSpPr>
          <p:spPr bwMode="auto">
            <a:xfrm>
              <a:off x="3753398" y="3594473"/>
              <a:ext cx="320040" cy="320040"/>
            </a:xfrm>
            <a:prstGeom prst="ellips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04" charset="0"/>
                  <a:ea typeface="ＭＳ Ｐゴシック" pitchFamily="-104" charset="-128"/>
                  <a:cs typeface="ＭＳ Ｐゴシック" pitchFamily="-104" charset="-128"/>
                </a:rPr>
                <a:t>X</a:t>
              </a:r>
            </a:p>
          </p:txBody>
        </p:sp>
        <p:cxnSp>
          <p:nvCxnSpPr>
            <p:cNvPr id="13" name="Straight Connector 12"/>
            <p:cNvCxnSpPr>
              <a:endCxn id="144" idx="0"/>
            </p:cNvCxnSpPr>
            <p:nvPr/>
          </p:nvCxnSpPr>
          <p:spPr bwMode="auto">
            <a:xfrm flipH="1">
              <a:off x="3568848" y="3869552"/>
              <a:ext cx="230405" cy="153991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9" name="Straight Connector 148"/>
            <p:cNvCxnSpPr>
              <a:endCxn id="143" idx="0"/>
            </p:cNvCxnSpPr>
            <p:nvPr/>
          </p:nvCxnSpPr>
          <p:spPr bwMode="auto">
            <a:xfrm>
              <a:off x="3929910" y="3919979"/>
              <a:ext cx="3310" cy="104374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0" name="Straight Connector 149"/>
            <p:cNvCxnSpPr>
              <a:endCxn id="139" idx="1"/>
            </p:cNvCxnSpPr>
            <p:nvPr/>
          </p:nvCxnSpPr>
          <p:spPr bwMode="auto">
            <a:xfrm>
              <a:off x="4048423" y="3854114"/>
              <a:ext cx="170338" cy="18095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1" name="Straight Connector 150"/>
            <p:cNvCxnSpPr>
              <a:endCxn id="140" idx="0"/>
            </p:cNvCxnSpPr>
            <p:nvPr/>
          </p:nvCxnSpPr>
          <p:spPr bwMode="auto">
            <a:xfrm flipH="1">
              <a:off x="4676695" y="3869552"/>
              <a:ext cx="208765" cy="12604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2" name="Straight Connector 151"/>
            <p:cNvCxnSpPr/>
            <p:nvPr/>
          </p:nvCxnSpPr>
          <p:spPr bwMode="auto">
            <a:xfrm>
              <a:off x="5016116" y="3919979"/>
              <a:ext cx="3310" cy="104374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3" name="Straight Connector 152"/>
            <p:cNvCxnSpPr>
              <a:endCxn id="142" idx="1"/>
            </p:cNvCxnSpPr>
            <p:nvPr/>
          </p:nvCxnSpPr>
          <p:spPr bwMode="auto">
            <a:xfrm>
              <a:off x="5134629" y="3854114"/>
              <a:ext cx="216567" cy="17295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4" name="Straight Connector 153"/>
            <p:cNvCxnSpPr>
              <a:endCxn id="148" idx="7"/>
            </p:cNvCxnSpPr>
            <p:nvPr/>
          </p:nvCxnSpPr>
          <p:spPr bwMode="auto">
            <a:xfrm flipH="1">
              <a:off x="4026569" y="3468744"/>
              <a:ext cx="362930" cy="17259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5" name="Straight Connector 154"/>
            <p:cNvCxnSpPr>
              <a:endCxn id="146" idx="1"/>
            </p:cNvCxnSpPr>
            <p:nvPr/>
          </p:nvCxnSpPr>
          <p:spPr bwMode="auto">
            <a:xfrm>
              <a:off x="4565346" y="3474051"/>
              <a:ext cx="327887" cy="169453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5" name="Group 4"/>
          <p:cNvGrpSpPr/>
          <p:nvPr/>
        </p:nvGrpSpPr>
        <p:grpSpPr>
          <a:xfrm>
            <a:off x="4011402" y="2907399"/>
            <a:ext cx="1063038" cy="727904"/>
            <a:chOff x="3572996" y="2087561"/>
            <a:chExt cx="1063038" cy="727904"/>
          </a:xfrm>
        </p:grpSpPr>
        <p:sp>
          <p:nvSpPr>
            <p:cNvPr id="107" name="Rectangle 106"/>
            <p:cNvSpPr/>
            <p:nvPr/>
          </p:nvSpPr>
          <p:spPr bwMode="auto">
            <a:xfrm>
              <a:off x="3752901" y="2087561"/>
              <a:ext cx="822960" cy="324644"/>
            </a:xfrm>
            <a:prstGeom prst="rect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 err="1">
                  <a:latin typeface="Arial" pitchFamily="-104" charset="0"/>
                  <a:ea typeface="ＭＳ Ｐゴシック" pitchFamily="-104" charset="-128"/>
                  <a:cs typeface="ＭＳ Ｐゴシック" pitchFamily="-104" charset="-128"/>
                </a:rPr>
                <a:t>Root</a:t>
              </a:r>
              <a:r>
                <a:rPr lang="en-US" sz="1400" baseline="-25000" dirty="0" err="1">
                  <a:latin typeface="Arial" pitchFamily="-104" charset="0"/>
                  <a:ea typeface="ＭＳ Ｐゴシック" pitchFamily="-104" charset="-128"/>
                  <a:cs typeface="ＭＳ Ｐゴシック" pitchFamily="-104" charset="-128"/>
                </a:rPr>
                <a:t>fs</a:t>
              </a:r>
              <a:endPara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cxnSp>
          <p:nvCxnSpPr>
            <p:cNvPr id="108" name="Straight Connector 107"/>
            <p:cNvCxnSpPr/>
            <p:nvPr/>
          </p:nvCxnSpPr>
          <p:spPr bwMode="auto">
            <a:xfrm flipH="1">
              <a:off x="3686919" y="2422739"/>
              <a:ext cx="362930" cy="17259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1" name="Straight Connector 110"/>
            <p:cNvCxnSpPr/>
            <p:nvPr/>
          </p:nvCxnSpPr>
          <p:spPr bwMode="auto">
            <a:xfrm>
              <a:off x="4225696" y="2428046"/>
              <a:ext cx="327887" cy="169453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16" name="Rectangle 115"/>
            <p:cNvSpPr/>
            <p:nvPr/>
          </p:nvSpPr>
          <p:spPr bwMode="auto">
            <a:xfrm>
              <a:off x="3572996" y="2605599"/>
              <a:ext cx="190046" cy="209866"/>
            </a:xfrm>
            <a:prstGeom prst="rect">
              <a:avLst/>
            </a:prstGeom>
            <a:solidFill>
              <a:srgbClr val="0432FF"/>
            </a:solidFill>
            <a:ln w="25400" cap="flat" cmpd="sng" algn="ctr">
              <a:solidFill>
                <a:srgbClr val="0432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125" name="Rectangle 124"/>
            <p:cNvSpPr/>
            <p:nvPr/>
          </p:nvSpPr>
          <p:spPr bwMode="auto">
            <a:xfrm>
              <a:off x="4445988" y="2596069"/>
              <a:ext cx="190046" cy="209866"/>
            </a:xfrm>
            <a:prstGeom prst="rect">
              <a:avLst/>
            </a:prstGeom>
            <a:solidFill>
              <a:srgbClr val="FF0000"/>
            </a:solidFill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</p:grpSp>
      <p:sp>
        <p:nvSpPr>
          <p:cNvPr id="188" name="Rectangle 187"/>
          <p:cNvSpPr/>
          <p:nvPr/>
        </p:nvSpPr>
        <p:spPr bwMode="auto">
          <a:xfrm>
            <a:off x="1123029" y="3429311"/>
            <a:ext cx="717284" cy="1858586"/>
          </a:xfrm>
          <a:prstGeom prst="rect">
            <a:avLst/>
          </a:prstGeom>
          <a:noFill/>
          <a:ln w="19050" cap="flat" cmpd="sng" algn="ctr">
            <a:solidFill>
              <a:srgbClr val="0432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241" name="Rectangle 240"/>
          <p:cNvSpPr/>
          <p:nvPr/>
        </p:nvSpPr>
        <p:spPr bwMode="auto">
          <a:xfrm>
            <a:off x="2179119" y="3069899"/>
            <a:ext cx="1051612" cy="1488836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222" name="Rectangle 221"/>
          <p:cNvSpPr/>
          <p:nvPr/>
        </p:nvSpPr>
        <p:spPr bwMode="auto">
          <a:xfrm>
            <a:off x="594476" y="5368872"/>
            <a:ext cx="161901" cy="147383"/>
          </a:xfrm>
          <a:prstGeom prst="rect">
            <a:avLst/>
          </a:prstGeom>
          <a:solidFill>
            <a:srgbClr val="0432FF"/>
          </a:solidFill>
          <a:ln w="25400" cap="flat" cmpd="sng" algn="ctr">
            <a:solidFill>
              <a:srgbClr val="0432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223" name="Rectangle 222"/>
          <p:cNvSpPr/>
          <p:nvPr/>
        </p:nvSpPr>
        <p:spPr bwMode="auto">
          <a:xfrm>
            <a:off x="2127710" y="5338062"/>
            <a:ext cx="161901" cy="147383"/>
          </a:xfrm>
          <a:prstGeom prst="rect">
            <a:avLst/>
          </a:prstGeom>
          <a:solidFill>
            <a:srgbClr val="FF0000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224" name="TextBox 223"/>
          <p:cNvSpPr txBox="1"/>
          <p:nvPr/>
        </p:nvSpPr>
        <p:spPr>
          <a:xfrm>
            <a:off x="734707" y="5288963"/>
            <a:ext cx="13244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432FF"/>
                </a:solidFill>
              </a:rPr>
              <a:t>Data block 0</a:t>
            </a:r>
          </a:p>
        </p:txBody>
      </p:sp>
      <p:sp>
        <p:nvSpPr>
          <p:cNvPr id="243" name="TextBox 242"/>
          <p:cNvSpPr txBox="1"/>
          <p:nvPr/>
        </p:nvSpPr>
        <p:spPr>
          <a:xfrm>
            <a:off x="2216571" y="5257371"/>
            <a:ext cx="13244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Data block 1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5573410" y="2815898"/>
            <a:ext cx="3472585" cy="2947234"/>
            <a:chOff x="5573410" y="2815898"/>
            <a:chExt cx="3472585" cy="2947234"/>
          </a:xfrm>
        </p:grpSpPr>
        <p:sp>
          <p:nvSpPr>
            <p:cNvPr id="112" name="TextBox 111"/>
            <p:cNvSpPr txBox="1"/>
            <p:nvPr/>
          </p:nvSpPr>
          <p:spPr>
            <a:xfrm>
              <a:off x="5906297" y="5290400"/>
              <a:ext cx="5644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/>
                <a:t>3</a:t>
              </a:r>
              <a:endParaRPr lang="en-US" dirty="0"/>
            </a:p>
          </p:txBody>
        </p:sp>
        <p:pic>
          <p:nvPicPr>
            <p:cNvPr id="113" name="Content Placeholder 7"/>
            <p:cNvPicPr>
              <a:picLocks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635868" y="2815898"/>
              <a:ext cx="3297190" cy="28673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7" name="Oval 126"/>
            <p:cNvSpPr/>
            <p:nvPr/>
          </p:nvSpPr>
          <p:spPr bwMode="auto">
            <a:xfrm>
              <a:off x="7167535" y="3361234"/>
              <a:ext cx="137160" cy="137160"/>
            </a:xfrm>
            <a:prstGeom prst="ellipse">
              <a:avLst/>
            </a:prstGeom>
            <a:solidFill>
              <a:srgbClr val="00FA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128" name="Oval 127"/>
            <p:cNvSpPr/>
            <p:nvPr/>
          </p:nvSpPr>
          <p:spPr bwMode="auto">
            <a:xfrm>
              <a:off x="7502815" y="3719374"/>
              <a:ext cx="137160" cy="137160"/>
            </a:xfrm>
            <a:prstGeom prst="ellipse">
              <a:avLst/>
            </a:prstGeom>
            <a:solidFill>
              <a:srgbClr val="FF40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rgbClr val="FF40FF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129" name="Oval 128"/>
            <p:cNvSpPr/>
            <p:nvPr/>
          </p:nvSpPr>
          <p:spPr bwMode="auto">
            <a:xfrm>
              <a:off x="8200045" y="3719374"/>
              <a:ext cx="137160" cy="137160"/>
            </a:xfrm>
            <a:prstGeom prst="ellipse">
              <a:avLst/>
            </a:prstGeom>
            <a:solidFill>
              <a:srgbClr val="FF40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130" name="Oval 129"/>
            <p:cNvSpPr/>
            <p:nvPr/>
          </p:nvSpPr>
          <p:spPr bwMode="auto">
            <a:xfrm>
              <a:off x="8200045" y="4462324"/>
              <a:ext cx="137160" cy="137160"/>
            </a:xfrm>
            <a:prstGeom prst="ellipse">
              <a:avLst/>
            </a:prstGeom>
            <a:solidFill>
              <a:srgbClr val="FF93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135" name="Oval 134"/>
            <p:cNvSpPr/>
            <p:nvPr/>
          </p:nvSpPr>
          <p:spPr bwMode="auto">
            <a:xfrm>
              <a:off x="7502815" y="4462324"/>
              <a:ext cx="137160" cy="137160"/>
            </a:xfrm>
            <a:prstGeom prst="ellipse">
              <a:avLst/>
            </a:prstGeom>
            <a:solidFill>
              <a:srgbClr val="7A001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136" name="Oval 135"/>
            <p:cNvSpPr/>
            <p:nvPr/>
          </p:nvSpPr>
          <p:spPr bwMode="auto">
            <a:xfrm>
              <a:off x="7857145" y="4828084"/>
              <a:ext cx="137160" cy="137160"/>
            </a:xfrm>
            <a:prstGeom prst="ellipse">
              <a:avLst/>
            </a:prstGeom>
            <a:solidFill>
              <a:srgbClr val="FF93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138" name="Oval 137"/>
            <p:cNvSpPr/>
            <p:nvPr/>
          </p:nvSpPr>
          <p:spPr bwMode="auto">
            <a:xfrm>
              <a:off x="7159915" y="4828084"/>
              <a:ext cx="137160" cy="137160"/>
            </a:xfrm>
            <a:prstGeom prst="ellipse">
              <a:avLst/>
            </a:prstGeom>
            <a:solidFill>
              <a:srgbClr val="7A001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145" name="Oval 144"/>
            <p:cNvSpPr/>
            <p:nvPr/>
          </p:nvSpPr>
          <p:spPr bwMode="auto">
            <a:xfrm>
              <a:off x="7159915" y="4085134"/>
              <a:ext cx="137160" cy="137160"/>
            </a:xfrm>
            <a:prstGeom prst="ellipse">
              <a:avLst/>
            </a:prstGeom>
            <a:solidFill>
              <a:srgbClr val="00FA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147" name="Oval 146"/>
            <p:cNvSpPr/>
            <p:nvPr/>
          </p:nvSpPr>
          <p:spPr bwMode="auto">
            <a:xfrm>
              <a:off x="6462685" y="3719374"/>
              <a:ext cx="137160" cy="137160"/>
            </a:xfrm>
            <a:prstGeom prst="ellipse">
              <a:avLst/>
            </a:prstGeom>
            <a:solidFill>
              <a:srgbClr val="7030A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156" name="Oval 155"/>
            <p:cNvSpPr/>
            <p:nvPr/>
          </p:nvSpPr>
          <p:spPr bwMode="auto">
            <a:xfrm>
              <a:off x="6462685" y="4096564"/>
              <a:ext cx="137160" cy="137160"/>
            </a:xfrm>
            <a:prstGeom prst="ellipse">
              <a:avLst/>
            </a:prstGeom>
            <a:solidFill>
              <a:srgbClr val="7030A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157" name="Oval 156"/>
            <p:cNvSpPr/>
            <p:nvPr/>
          </p:nvSpPr>
          <p:spPr bwMode="auto">
            <a:xfrm>
              <a:off x="6805585" y="4450894"/>
              <a:ext cx="137160" cy="137160"/>
            </a:xfrm>
            <a:prstGeom prst="ellipse">
              <a:avLst/>
            </a:prstGeom>
            <a:solidFill>
              <a:srgbClr val="00FD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158" name="Oval 157"/>
            <p:cNvSpPr/>
            <p:nvPr/>
          </p:nvSpPr>
          <p:spPr bwMode="auto">
            <a:xfrm>
              <a:off x="6108355" y="4828084"/>
              <a:ext cx="137160" cy="137160"/>
            </a:xfrm>
            <a:prstGeom prst="ellipse">
              <a:avLst/>
            </a:prstGeom>
            <a:solidFill>
              <a:srgbClr val="00FD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159" name="TextBox 158"/>
            <p:cNvSpPr txBox="1"/>
            <p:nvPr/>
          </p:nvSpPr>
          <p:spPr>
            <a:xfrm>
              <a:off x="6210839" y="3684158"/>
              <a:ext cx="67437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rgbClr val="7030A0"/>
                  </a:solidFill>
                </a:rPr>
                <a:t>a</a:t>
              </a:r>
            </a:p>
          </p:txBody>
        </p:sp>
        <p:sp>
          <p:nvSpPr>
            <p:cNvPr id="160" name="TextBox 159"/>
            <p:cNvSpPr txBox="1"/>
            <p:nvPr/>
          </p:nvSpPr>
          <p:spPr>
            <a:xfrm>
              <a:off x="6214385" y="4041210"/>
              <a:ext cx="67437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rgbClr val="7030A0"/>
                  </a:solidFill>
                </a:rPr>
                <a:t>b</a:t>
              </a:r>
            </a:p>
          </p:txBody>
        </p:sp>
        <p:sp>
          <p:nvSpPr>
            <p:cNvPr id="161" name="TextBox 160"/>
            <p:cNvSpPr txBox="1"/>
            <p:nvPr/>
          </p:nvSpPr>
          <p:spPr>
            <a:xfrm>
              <a:off x="6928228" y="3338338"/>
              <a:ext cx="67437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rgbClr val="00FA00"/>
                  </a:solidFill>
                </a:rPr>
                <a:t>c</a:t>
              </a:r>
            </a:p>
          </p:txBody>
        </p:sp>
        <p:sp>
          <p:nvSpPr>
            <p:cNvPr id="162" name="TextBox 161"/>
            <p:cNvSpPr txBox="1"/>
            <p:nvPr/>
          </p:nvSpPr>
          <p:spPr>
            <a:xfrm>
              <a:off x="7329035" y="3763459"/>
              <a:ext cx="67437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rgbClr val="FF40FF"/>
                  </a:solidFill>
                </a:rPr>
                <a:t>d</a:t>
              </a:r>
            </a:p>
          </p:txBody>
        </p:sp>
        <p:sp>
          <p:nvSpPr>
            <p:cNvPr id="163" name="TextBox 162"/>
            <p:cNvSpPr txBox="1"/>
            <p:nvPr/>
          </p:nvSpPr>
          <p:spPr>
            <a:xfrm>
              <a:off x="6947278" y="4055780"/>
              <a:ext cx="67437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rgbClr val="00FA00"/>
                  </a:solidFill>
                </a:rPr>
                <a:t>e</a:t>
              </a:r>
            </a:p>
          </p:txBody>
        </p:sp>
        <p:sp>
          <p:nvSpPr>
            <p:cNvPr id="164" name="TextBox 163"/>
            <p:cNvSpPr txBox="1"/>
            <p:nvPr/>
          </p:nvSpPr>
          <p:spPr>
            <a:xfrm>
              <a:off x="8030114" y="3806307"/>
              <a:ext cx="67437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rgbClr val="FF40FF"/>
                  </a:solidFill>
                </a:rPr>
                <a:t>f</a:t>
              </a:r>
            </a:p>
          </p:txBody>
        </p:sp>
        <p:sp>
          <p:nvSpPr>
            <p:cNvPr id="165" name="TextBox 164"/>
            <p:cNvSpPr txBox="1"/>
            <p:nvPr/>
          </p:nvSpPr>
          <p:spPr>
            <a:xfrm>
              <a:off x="5925475" y="4846471"/>
              <a:ext cx="67437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rgbClr val="00FDFF"/>
                  </a:solidFill>
                </a:rPr>
                <a:t>g</a:t>
              </a:r>
            </a:p>
          </p:txBody>
        </p:sp>
        <p:sp>
          <p:nvSpPr>
            <p:cNvPr id="166" name="TextBox 165"/>
            <p:cNvSpPr txBox="1"/>
            <p:nvPr/>
          </p:nvSpPr>
          <p:spPr>
            <a:xfrm>
              <a:off x="6628034" y="4499895"/>
              <a:ext cx="67437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rgbClr val="00FDFF"/>
                  </a:solidFill>
                </a:rPr>
                <a:t>h</a:t>
              </a:r>
            </a:p>
          </p:txBody>
        </p:sp>
        <p:sp>
          <p:nvSpPr>
            <p:cNvPr id="167" name="TextBox 166"/>
            <p:cNvSpPr txBox="1"/>
            <p:nvPr/>
          </p:nvSpPr>
          <p:spPr>
            <a:xfrm>
              <a:off x="7342409" y="4515107"/>
              <a:ext cx="67437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err="1">
                  <a:solidFill>
                    <a:srgbClr val="7A0019"/>
                  </a:solidFill>
                </a:rPr>
                <a:t>i</a:t>
              </a:r>
              <a:endParaRPr lang="en-US" sz="1600" dirty="0">
                <a:solidFill>
                  <a:srgbClr val="7A0019"/>
                </a:solidFill>
              </a:endParaRPr>
            </a:p>
          </p:txBody>
        </p:sp>
        <p:sp>
          <p:nvSpPr>
            <p:cNvPr id="168" name="TextBox 167"/>
            <p:cNvSpPr txBox="1"/>
            <p:nvPr/>
          </p:nvSpPr>
          <p:spPr>
            <a:xfrm>
              <a:off x="7011834" y="4906596"/>
              <a:ext cx="67437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rgbClr val="7A0019"/>
                  </a:solidFill>
                </a:rPr>
                <a:t>j</a:t>
              </a:r>
            </a:p>
          </p:txBody>
        </p:sp>
        <p:sp>
          <p:nvSpPr>
            <p:cNvPr id="169" name="TextBox 168"/>
            <p:cNvSpPr txBox="1"/>
            <p:nvPr/>
          </p:nvSpPr>
          <p:spPr>
            <a:xfrm>
              <a:off x="8030114" y="4530904"/>
              <a:ext cx="67437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rgbClr val="FF9300"/>
                  </a:solidFill>
                </a:rPr>
                <a:t>k</a:t>
              </a:r>
            </a:p>
          </p:txBody>
        </p:sp>
        <p:sp>
          <p:nvSpPr>
            <p:cNvPr id="170" name="TextBox 169"/>
            <p:cNvSpPr txBox="1"/>
            <p:nvPr/>
          </p:nvSpPr>
          <p:spPr>
            <a:xfrm>
              <a:off x="7761008" y="4920486"/>
              <a:ext cx="67437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rgbClr val="FF9300"/>
                  </a:solidFill>
                </a:rPr>
                <a:t>l</a:t>
              </a:r>
            </a:p>
          </p:txBody>
        </p:sp>
        <p:sp>
          <p:nvSpPr>
            <p:cNvPr id="173" name="Rectangle 172"/>
            <p:cNvSpPr/>
            <p:nvPr/>
          </p:nvSpPr>
          <p:spPr bwMode="auto">
            <a:xfrm>
              <a:off x="6443081" y="3695279"/>
              <a:ext cx="184953" cy="538445"/>
            </a:xfrm>
            <a:prstGeom prst="rect">
              <a:avLst/>
            </a:prstGeom>
            <a:noFill/>
            <a:ln w="19050" cap="flat" cmpd="sng" algn="ctr">
              <a:solidFill>
                <a:srgbClr val="7030A0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174" name="Rectangle 173"/>
            <p:cNvSpPr/>
            <p:nvPr/>
          </p:nvSpPr>
          <p:spPr bwMode="auto">
            <a:xfrm>
              <a:off x="7150511" y="3331738"/>
              <a:ext cx="174978" cy="905370"/>
            </a:xfrm>
            <a:prstGeom prst="rect">
              <a:avLst/>
            </a:prstGeom>
            <a:noFill/>
            <a:ln w="19050" cap="flat" cmpd="sng" algn="ctr">
              <a:solidFill>
                <a:srgbClr val="00FA00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175" name="Rectangle 174"/>
            <p:cNvSpPr/>
            <p:nvPr/>
          </p:nvSpPr>
          <p:spPr bwMode="auto">
            <a:xfrm>
              <a:off x="7481139" y="3710524"/>
              <a:ext cx="886160" cy="157202"/>
            </a:xfrm>
            <a:prstGeom prst="rect">
              <a:avLst/>
            </a:prstGeom>
            <a:noFill/>
            <a:ln w="19050" cap="flat" cmpd="sng" algn="ctr">
              <a:solidFill>
                <a:srgbClr val="FF40FF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176" name="Rectangle 175"/>
            <p:cNvSpPr/>
            <p:nvPr/>
          </p:nvSpPr>
          <p:spPr bwMode="auto">
            <a:xfrm>
              <a:off x="6103026" y="4443225"/>
              <a:ext cx="839720" cy="508622"/>
            </a:xfrm>
            <a:prstGeom prst="rect">
              <a:avLst/>
            </a:prstGeom>
            <a:noFill/>
            <a:ln w="19050" cap="flat" cmpd="sng" algn="ctr">
              <a:solidFill>
                <a:srgbClr val="00FDFF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177" name="Rectangle 176"/>
            <p:cNvSpPr/>
            <p:nvPr/>
          </p:nvSpPr>
          <p:spPr bwMode="auto">
            <a:xfrm>
              <a:off x="7228863" y="4454198"/>
              <a:ext cx="378538" cy="511046"/>
            </a:xfrm>
            <a:prstGeom prst="rect">
              <a:avLst/>
            </a:prstGeom>
            <a:noFill/>
            <a:ln w="19050" cap="flat" cmpd="sng" algn="ctr">
              <a:solidFill>
                <a:srgbClr val="7A0019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178" name="Rectangle 177"/>
            <p:cNvSpPr/>
            <p:nvPr/>
          </p:nvSpPr>
          <p:spPr bwMode="auto">
            <a:xfrm>
              <a:off x="7853763" y="4482400"/>
              <a:ext cx="513536" cy="482844"/>
            </a:xfrm>
            <a:prstGeom prst="rect">
              <a:avLst/>
            </a:prstGeom>
            <a:noFill/>
            <a:ln w="19050" cap="flat" cmpd="sng" algn="ctr">
              <a:solidFill>
                <a:srgbClr val="FF9300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179" name="Rectangle 178"/>
            <p:cNvSpPr/>
            <p:nvPr/>
          </p:nvSpPr>
          <p:spPr bwMode="auto">
            <a:xfrm>
              <a:off x="6391004" y="3271351"/>
              <a:ext cx="2044374" cy="1001733"/>
            </a:xfrm>
            <a:prstGeom prst="rect">
              <a:avLst/>
            </a:prstGeom>
            <a:noFill/>
            <a:ln w="19050" cap="flat" cmpd="sng" algn="ctr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180" name="Rectangle 179"/>
            <p:cNvSpPr/>
            <p:nvPr/>
          </p:nvSpPr>
          <p:spPr bwMode="auto">
            <a:xfrm>
              <a:off x="6048952" y="4379764"/>
              <a:ext cx="2386426" cy="658786"/>
            </a:xfrm>
            <a:prstGeom prst="rect">
              <a:avLst/>
            </a:prstGeom>
            <a:noFill/>
            <a:ln w="19050" cap="flat" cmpd="sng" algn="ctr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181" name="Oval 180"/>
            <p:cNvSpPr/>
            <p:nvPr/>
          </p:nvSpPr>
          <p:spPr bwMode="auto">
            <a:xfrm>
              <a:off x="6935552" y="4571332"/>
              <a:ext cx="233716" cy="230390"/>
            </a:xfrm>
            <a:prstGeom prst="ellips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04" charset="0"/>
                  <a:ea typeface="ＭＳ Ｐゴシック" pitchFamily="-104" charset="-128"/>
                  <a:cs typeface="ＭＳ Ｐゴシック" pitchFamily="-104" charset="-128"/>
                </a:rPr>
                <a:t>Y</a:t>
              </a:r>
            </a:p>
          </p:txBody>
        </p:sp>
        <p:sp>
          <p:nvSpPr>
            <p:cNvPr id="182" name="Oval 181"/>
            <p:cNvSpPr/>
            <p:nvPr/>
          </p:nvSpPr>
          <p:spPr bwMode="auto">
            <a:xfrm>
              <a:off x="6465948" y="3326846"/>
              <a:ext cx="233716" cy="230390"/>
            </a:xfrm>
            <a:prstGeom prst="ellips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600" dirty="0">
                  <a:latin typeface="Arial" pitchFamily="-104" charset="0"/>
                  <a:ea typeface="ＭＳ Ｐゴシック" pitchFamily="-104" charset="-128"/>
                  <a:cs typeface="ＭＳ Ｐゴシック" pitchFamily="-104" charset="-128"/>
                </a:rPr>
                <a:t>X</a:t>
              </a: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261" name="Oval 260"/>
            <p:cNvSpPr/>
            <p:nvPr/>
          </p:nvSpPr>
          <p:spPr bwMode="auto">
            <a:xfrm>
              <a:off x="7886438" y="5541473"/>
              <a:ext cx="199104" cy="161796"/>
            </a:xfrm>
            <a:prstGeom prst="ellipse">
              <a:avLst/>
            </a:prstGeom>
            <a:solidFill>
              <a:srgbClr val="FF9300"/>
            </a:solidFill>
            <a:ln w="25400" cap="flat" cmpd="sng" algn="ctr">
              <a:solidFill>
                <a:srgbClr val="FF93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262" name="Oval 261"/>
            <p:cNvSpPr/>
            <p:nvPr/>
          </p:nvSpPr>
          <p:spPr bwMode="auto">
            <a:xfrm>
              <a:off x="6733020" y="5532240"/>
              <a:ext cx="199104" cy="161796"/>
            </a:xfrm>
            <a:prstGeom prst="ellipse">
              <a:avLst/>
            </a:prstGeom>
            <a:solidFill>
              <a:srgbClr val="7A0019"/>
            </a:solidFill>
            <a:ln w="25400" cap="flat" cmpd="sng" algn="ctr">
              <a:solidFill>
                <a:srgbClr val="7A001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263" name="Oval 262"/>
            <p:cNvSpPr/>
            <p:nvPr/>
          </p:nvSpPr>
          <p:spPr bwMode="auto">
            <a:xfrm>
              <a:off x="5573410" y="5515658"/>
              <a:ext cx="199104" cy="161796"/>
            </a:xfrm>
            <a:prstGeom prst="ellipse">
              <a:avLst/>
            </a:prstGeom>
            <a:solidFill>
              <a:srgbClr val="00FDFF"/>
            </a:solidFill>
            <a:ln w="25400" cap="flat" cmpd="sng" algn="ctr">
              <a:solidFill>
                <a:srgbClr val="00FD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264" name="Oval 263"/>
            <p:cNvSpPr/>
            <p:nvPr/>
          </p:nvSpPr>
          <p:spPr bwMode="auto">
            <a:xfrm>
              <a:off x="7886438" y="5264121"/>
              <a:ext cx="199104" cy="161796"/>
            </a:xfrm>
            <a:prstGeom prst="ellipse">
              <a:avLst/>
            </a:prstGeom>
            <a:solidFill>
              <a:srgbClr val="FF40FF"/>
            </a:solidFill>
            <a:ln w="25400" cap="flat" cmpd="sng" algn="ctr">
              <a:solidFill>
                <a:srgbClr val="FF4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265" name="Oval 264"/>
            <p:cNvSpPr/>
            <p:nvPr/>
          </p:nvSpPr>
          <p:spPr bwMode="auto">
            <a:xfrm>
              <a:off x="6730069" y="5260810"/>
              <a:ext cx="199104" cy="161796"/>
            </a:xfrm>
            <a:prstGeom prst="ellipse">
              <a:avLst/>
            </a:prstGeom>
            <a:solidFill>
              <a:srgbClr val="00FA00"/>
            </a:solidFill>
            <a:ln w="25400" cap="flat" cmpd="sng" algn="ctr">
              <a:solidFill>
                <a:srgbClr val="00FA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266" name="Oval 265"/>
            <p:cNvSpPr/>
            <p:nvPr/>
          </p:nvSpPr>
          <p:spPr bwMode="auto">
            <a:xfrm>
              <a:off x="5573410" y="5295855"/>
              <a:ext cx="199104" cy="161796"/>
            </a:xfrm>
            <a:prstGeom prst="ellipse">
              <a:avLst/>
            </a:prstGeom>
            <a:solidFill>
              <a:srgbClr val="7030A0"/>
            </a:solidFill>
            <a:ln w="25400" cap="flat" cmpd="sng" algn="ctr">
              <a:solidFill>
                <a:srgbClr val="7030A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267" name="TextBox 266"/>
            <p:cNvSpPr txBox="1"/>
            <p:nvPr/>
          </p:nvSpPr>
          <p:spPr>
            <a:xfrm>
              <a:off x="5732858" y="5203515"/>
              <a:ext cx="103746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7030A0"/>
                  </a:solidFill>
                </a:rPr>
                <a:t>Data block 2</a:t>
              </a:r>
            </a:p>
          </p:txBody>
        </p:sp>
        <p:sp>
          <p:nvSpPr>
            <p:cNvPr id="268" name="TextBox 267"/>
            <p:cNvSpPr txBox="1"/>
            <p:nvPr/>
          </p:nvSpPr>
          <p:spPr>
            <a:xfrm>
              <a:off x="6887885" y="5211506"/>
              <a:ext cx="103746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00FA00"/>
                  </a:solidFill>
                </a:rPr>
                <a:t>Data block 3</a:t>
              </a:r>
            </a:p>
          </p:txBody>
        </p:sp>
        <p:sp>
          <p:nvSpPr>
            <p:cNvPr id="269" name="TextBox 268"/>
            <p:cNvSpPr txBox="1"/>
            <p:nvPr/>
          </p:nvSpPr>
          <p:spPr>
            <a:xfrm>
              <a:off x="8008532" y="5198115"/>
              <a:ext cx="103746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FF40FF"/>
                  </a:solidFill>
                </a:rPr>
                <a:t>Data block 4</a:t>
              </a:r>
            </a:p>
          </p:txBody>
        </p:sp>
        <p:sp>
          <p:nvSpPr>
            <p:cNvPr id="270" name="TextBox 269"/>
            <p:cNvSpPr txBox="1"/>
            <p:nvPr/>
          </p:nvSpPr>
          <p:spPr>
            <a:xfrm>
              <a:off x="5780450" y="5486133"/>
              <a:ext cx="103746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00FDFF"/>
                  </a:solidFill>
                </a:rPr>
                <a:t>Data block 5</a:t>
              </a:r>
            </a:p>
          </p:txBody>
        </p:sp>
        <p:sp>
          <p:nvSpPr>
            <p:cNvPr id="271" name="TextBox 270"/>
            <p:cNvSpPr txBox="1"/>
            <p:nvPr/>
          </p:nvSpPr>
          <p:spPr>
            <a:xfrm>
              <a:off x="6900584" y="5481958"/>
              <a:ext cx="103746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7A0019"/>
                  </a:solidFill>
                </a:rPr>
                <a:t>Data block 6</a:t>
              </a:r>
            </a:p>
          </p:txBody>
        </p:sp>
        <p:sp>
          <p:nvSpPr>
            <p:cNvPr id="272" name="TextBox 271"/>
            <p:cNvSpPr txBox="1"/>
            <p:nvPr/>
          </p:nvSpPr>
          <p:spPr>
            <a:xfrm>
              <a:off x="8008532" y="5470666"/>
              <a:ext cx="103746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FF9300"/>
                  </a:solidFill>
                </a:rPr>
                <a:t>Data block 7</a:t>
              </a:r>
            </a:p>
          </p:txBody>
        </p:sp>
      </p:grpSp>
      <p:sp>
        <p:nvSpPr>
          <p:cNvPr id="98" name="TextBox 97"/>
          <p:cNvSpPr txBox="1"/>
          <p:nvPr/>
        </p:nvSpPr>
        <p:spPr>
          <a:xfrm>
            <a:off x="232682" y="1520445"/>
            <a:ext cx="857559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Query: For each fire station, find houses within distance &lt;= 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MOBR buffer of size 1 to mimic spatial join predicate, i.e. distance &lt;= 1</a:t>
            </a:r>
            <a:endParaRPr lang="en-US" sz="1600" dirty="0">
              <a:latin typeface="Microsoft Sans Serif"/>
              <a:cs typeface="Microsoft Sans Serif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Microsoft Sans Serif"/>
                <a:cs typeface="Microsoft Sans Serif"/>
              </a:rPr>
              <a:t>Root level – no child-pair is eliminated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Microsoft Sans Serif"/>
                <a:cs typeface="Microsoft Sans Serif"/>
              </a:rPr>
              <a:t>Recursion on remaining pairs, i.e., (X, </a:t>
            </a:r>
            <a:r>
              <a:rPr lang="en-US" sz="1600" dirty="0">
                <a:solidFill>
                  <a:srgbClr val="0432FF"/>
                </a:solidFill>
                <a:latin typeface="Microsoft Sans Serif"/>
                <a:cs typeface="Microsoft Sans Serif"/>
              </a:rPr>
              <a:t>0</a:t>
            </a:r>
            <a:r>
              <a:rPr lang="en-US" sz="1600" dirty="0">
                <a:latin typeface="Microsoft Sans Serif"/>
                <a:cs typeface="Microsoft Sans Serif"/>
              </a:rPr>
              <a:t>), (Y, </a:t>
            </a:r>
            <a:r>
              <a:rPr lang="en-US" sz="1600" dirty="0">
                <a:solidFill>
                  <a:srgbClr val="0432FF"/>
                </a:solidFill>
                <a:latin typeface="Microsoft Sans Serif"/>
                <a:cs typeface="Microsoft Sans Serif"/>
              </a:rPr>
              <a:t>0</a:t>
            </a:r>
            <a:r>
              <a:rPr lang="en-US" sz="1600" dirty="0">
                <a:latin typeface="Microsoft Sans Serif"/>
                <a:cs typeface="Microsoft Sans Serif"/>
              </a:rPr>
              <a:t>), (X, </a:t>
            </a:r>
            <a:r>
              <a:rPr lang="en-US" sz="1600" dirty="0">
                <a:solidFill>
                  <a:srgbClr val="FF0000"/>
                </a:solidFill>
                <a:latin typeface="Microsoft Sans Serif"/>
                <a:cs typeface="Microsoft Sans Serif"/>
              </a:rPr>
              <a:t>1</a:t>
            </a:r>
            <a:r>
              <a:rPr lang="en-US" sz="1600" dirty="0">
                <a:latin typeface="Microsoft Sans Serif"/>
                <a:cs typeface="Microsoft Sans Serif"/>
              </a:rPr>
              <a:t>), (Y, </a:t>
            </a:r>
            <a:r>
              <a:rPr lang="en-US" sz="1600" dirty="0">
                <a:solidFill>
                  <a:srgbClr val="FF0000"/>
                </a:solidFill>
                <a:latin typeface="Microsoft Sans Serif"/>
                <a:cs typeface="Microsoft Sans Serif"/>
              </a:rPr>
              <a:t>1</a:t>
            </a:r>
            <a:r>
              <a:rPr lang="en-US" sz="1600" dirty="0">
                <a:latin typeface="Microsoft Sans Serif"/>
                <a:cs typeface="Microsoft Sans Serif"/>
              </a:rPr>
              <a:t>)</a:t>
            </a:r>
            <a:endParaRPr lang="en-US" sz="1600" dirty="0"/>
          </a:p>
        </p:txBody>
      </p:sp>
      <p:grpSp>
        <p:nvGrpSpPr>
          <p:cNvPr id="10" name="Group 9"/>
          <p:cNvGrpSpPr/>
          <p:nvPr/>
        </p:nvGrpSpPr>
        <p:grpSpPr>
          <a:xfrm>
            <a:off x="6549190" y="3039531"/>
            <a:ext cx="2140172" cy="2228365"/>
            <a:chOff x="6559454" y="3062035"/>
            <a:chExt cx="2140172" cy="2228365"/>
          </a:xfrm>
        </p:grpSpPr>
        <p:sp>
          <p:nvSpPr>
            <p:cNvPr id="189" name="Rectangle 188"/>
            <p:cNvSpPr/>
            <p:nvPr/>
          </p:nvSpPr>
          <p:spPr bwMode="auto">
            <a:xfrm>
              <a:off x="6559454" y="3422902"/>
              <a:ext cx="708136" cy="1867498"/>
            </a:xfrm>
            <a:prstGeom prst="rect">
              <a:avLst/>
            </a:prstGeom>
            <a:noFill/>
            <a:ln w="19050" cap="flat" cmpd="sng" algn="ctr">
              <a:solidFill>
                <a:srgbClr val="0432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242" name="Rectangle 241"/>
            <p:cNvSpPr/>
            <p:nvPr/>
          </p:nvSpPr>
          <p:spPr bwMode="auto">
            <a:xfrm>
              <a:off x="7594184" y="3062035"/>
              <a:ext cx="1105442" cy="1461200"/>
            </a:xfrm>
            <a:prstGeom prst="rect">
              <a:avLst/>
            </a:pr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8377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8" grpId="0" animBg="1"/>
      <p:bldP spid="241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5997" y="415064"/>
            <a:ext cx="5184617" cy="713365"/>
          </a:xfrm>
        </p:spPr>
        <p:txBody>
          <a:bodyPr/>
          <a:lstStyle/>
          <a:p>
            <a:r>
              <a:rPr lang="en-US" sz="2400" dirty="0">
                <a:latin typeface="Microsoft Sans Serif"/>
                <a:cs typeface="Microsoft Sans Serif"/>
              </a:rPr>
              <a:t>Tree Matching Algorithm –</a:t>
            </a:r>
            <a:br>
              <a:rPr lang="en-US" sz="2400" dirty="0">
                <a:latin typeface="Microsoft Sans Serif"/>
                <a:cs typeface="Microsoft Sans Serif"/>
              </a:rPr>
            </a:br>
            <a:r>
              <a:rPr lang="en-US" sz="2400" dirty="0">
                <a:latin typeface="Microsoft Sans Serif"/>
                <a:cs typeface="Microsoft Sans Serif"/>
              </a:rPr>
              <a:t>Next Iteration</a:t>
            </a:r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696163" y="1964618"/>
            <a:ext cx="9717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MOBR of </a:t>
            </a:r>
            <a:endParaRPr lang="en-US" sz="1400" dirty="0">
              <a:solidFill>
                <a:srgbClr val="FF40FF"/>
              </a:solidFill>
            </a:endParaRPr>
          </a:p>
        </p:txBody>
      </p:sp>
      <p:sp>
        <p:nvSpPr>
          <p:cNvPr id="186" name="TextBox 185"/>
          <p:cNvSpPr txBox="1"/>
          <p:nvPr/>
        </p:nvSpPr>
        <p:spPr>
          <a:xfrm>
            <a:off x="96571" y="1541739"/>
            <a:ext cx="58323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Microsoft Sans Serif"/>
                <a:cs typeface="Microsoft Sans Serif"/>
              </a:rPr>
              <a:t>Recursion on (X, </a:t>
            </a:r>
            <a:r>
              <a:rPr lang="en-US" sz="1600" dirty="0">
                <a:solidFill>
                  <a:srgbClr val="0432FF"/>
                </a:solidFill>
                <a:latin typeface="Microsoft Sans Serif"/>
                <a:cs typeface="Microsoft Sans Serif"/>
              </a:rPr>
              <a:t>0</a:t>
            </a:r>
            <a:r>
              <a:rPr lang="en-US" sz="1600" dirty="0">
                <a:latin typeface="Microsoft Sans Serif"/>
                <a:cs typeface="Microsoft Sans Serif"/>
              </a:rPr>
              <a:t>) =&gt; remaining pairs: (</a:t>
            </a:r>
            <a:r>
              <a:rPr lang="en-US" sz="1600" dirty="0">
                <a:solidFill>
                  <a:srgbClr val="7030A0"/>
                </a:solidFill>
              </a:rPr>
              <a:t>2</a:t>
            </a:r>
            <a:r>
              <a:rPr lang="en-US" sz="1600" dirty="0"/>
              <a:t>,</a:t>
            </a:r>
            <a:r>
              <a:rPr lang="en-US" sz="1600" dirty="0">
                <a:solidFill>
                  <a:srgbClr val="0432FF"/>
                </a:solidFill>
                <a:latin typeface="Microsoft Sans Serif"/>
                <a:cs typeface="Microsoft Sans Serif"/>
              </a:rPr>
              <a:t> 0</a:t>
            </a:r>
            <a:r>
              <a:rPr lang="en-US" sz="1600" dirty="0">
                <a:latin typeface="Microsoft Sans Serif"/>
                <a:cs typeface="Microsoft Sans Serif"/>
              </a:rPr>
              <a:t>), (</a:t>
            </a:r>
            <a:r>
              <a:rPr lang="en-US" sz="1600" dirty="0">
                <a:solidFill>
                  <a:srgbClr val="00FA00"/>
                </a:solidFill>
              </a:rPr>
              <a:t>3</a:t>
            </a:r>
            <a:r>
              <a:rPr lang="en-US" sz="1600" dirty="0"/>
              <a:t>,</a:t>
            </a:r>
            <a:r>
              <a:rPr lang="en-US" sz="1600" dirty="0">
                <a:solidFill>
                  <a:srgbClr val="0432FF"/>
                </a:solidFill>
                <a:latin typeface="Microsoft Sans Serif"/>
                <a:cs typeface="Microsoft Sans Serif"/>
              </a:rPr>
              <a:t> 0</a:t>
            </a:r>
            <a:r>
              <a:rPr lang="en-US" sz="1600" dirty="0">
                <a:latin typeface="Microsoft Sans Serif"/>
                <a:cs typeface="Microsoft Sans Serif"/>
              </a:rPr>
              <a:t>)</a:t>
            </a:r>
            <a:r>
              <a:rPr lang="en-US" sz="1600" dirty="0">
                <a:solidFill>
                  <a:srgbClr val="0432FF"/>
                </a:solidFill>
                <a:latin typeface="Microsoft Sans Serif"/>
                <a:cs typeface="Microsoft Sans Serif"/>
              </a:rPr>
              <a:t>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Microsoft Sans Serif"/>
                <a:cs typeface="Microsoft Sans Serif"/>
              </a:rPr>
              <a:t>Recursion on (Y, </a:t>
            </a:r>
            <a:r>
              <a:rPr lang="en-US" sz="1600" dirty="0">
                <a:solidFill>
                  <a:srgbClr val="0432FF"/>
                </a:solidFill>
                <a:latin typeface="Microsoft Sans Serif"/>
                <a:cs typeface="Microsoft Sans Serif"/>
              </a:rPr>
              <a:t>0</a:t>
            </a:r>
            <a:r>
              <a:rPr lang="en-US" sz="1600" dirty="0">
                <a:latin typeface="Microsoft Sans Serif"/>
                <a:cs typeface="Microsoft Sans Serif"/>
              </a:rPr>
              <a:t>) =&gt; remaining pairs: </a:t>
            </a:r>
            <a:r>
              <a:rPr lang="en-US" sz="1600" dirty="0">
                <a:solidFill>
                  <a:srgbClr val="0432FF"/>
                </a:solidFill>
                <a:latin typeface="Microsoft Sans Serif"/>
                <a:cs typeface="Microsoft Sans Serif"/>
              </a:rPr>
              <a:t>(</a:t>
            </a:r>
            <a:r>
              <a:rPr lang="en-US" sz="1600" dirty="0">
                <a:solidFill>
                  <a:srgbClr val="00FDFF"/>
                </a:solidFill>
              </a:rPr>
              <a:t>5, </a:t>
            </a:r>
            <a:r>
              <a:rPr lang="en-US" sz="1600" dirty="0">
                <a:solidFill>
                  <a:srgbClr val="0432FF"/>
                </a:solidFill>
                <a:latin typeface="Microsoft Sans Serif"/>
                <a:cs typeface="Microsoft Sans Serif"/>
              </a:rPr>
              <a:t>0</a:t>
            </a:r>
            <a:r>
              <a:rPr lang="en-US" sz="1600" dirty="0">
                <a:latin typeface="Microsoft Sans Serif"/>
                <a:cs typeface="Microsoft Sans Serif"/>
              </a:rPr>
              <a:t>)</a:t>
            </a:r>
            <a:r>
              <a:rPr lang="en-US" sz="1600" dirty="0"/>
              <a:t>, (</a:t>
            </a:r>
            <a:r>
              <a:rPr lang="en-US" sz="1600" dirty="0">
                <a:solidFill>
                  <a:srgbClr val="7A0019"/>
                </a:solidFill>
              </a:rPr>
              <a:t>6,</a:t>
            </a:r>
            <a:r>
              <a:rPr lang="en-US" sz="1600" dirty="0">
                <a:solidFill>
                  <a:srgbClr val="0432FF"/>
                </a:solidFill>
                <a:latin typeface="Microsoft Sans Serif"/>
                <a:cs typeface="Microsoft Sans Serif"/>
              </a:rPr>
              <a:t> 0</a:t>
            </a:r>
            <a:r>
              <a:rPr lang="en-US" sz="1600" dirty="0">
                <a:latin typeface="Microsoft Sans Serif"/>
                <a:cs typeface="Microsoft Sans Serif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Microsoft Sans Serif"/>
                <a:cs typeface="Microsoft Sans Serif"/>
              </a:rPr>
              <a:t>Recursion on (X, </a:t>
            </a:r>
            <a:r>
              <a:rPr lang="en-US" sz="1600" dirty="0">
                <a:solidFill>
                  <a:srgbClr val="FF0000"/>
                </a:solidFill>
                <a:latin typeface="Microsoft Sans Serif"/>
                <a:cs typeface="Microsoft Sans Serif"/>
              </a:rPr>
              <a:t>1</a:t>
            </a:r>
            <a:r>
              <a:rPr lang="en-US" sz="1600" dirty="0">
                <a:latin typeface="Microsoft Sans Serif"/>
                <a:cs typeface="Microsoft Sans Serif"/>
              </a:rPr>
              <a:t>) =&gt; remaining pairs: (</a:t>
            </a:r>
            <a:r>
              <a:rPr lang="en-US" sz="1600" dirty="0">
                <a:solidFill>
                  <a:srgbClr val="FF40FF"/>
                </a:solidFill>
              </a:rPr>
              <a:t>4,</a:t>
            </a:r>
            <a:r>
              <a:rPr lang="en-US" sz="1600" dirty="0">
                <a:solidFill>
                  <a:srgbClr val="FF0000"/>
                </a:solidFill>
                <a:latin typeface="Microsoft Sans Serif"/>
                <a:cs typeface="Microsoft Sans Serif"/>
              </a:rPr>
              <a:t> 1</a:t>
            </a:r>
            <a:r>
              <a:rPr lang="en-US" sz="1600" dirty="0">
                <a:latin typeface="Microsoft Sans Serif"/>
                <a:cs typeface="Microsoft Sans Serif"/>
              </a:rPr>
              <a:t>)</a:t>
            </a:r>
            <a:r>
              <a:rPr lang="en-US" sz="1600" dirty="0"/>
              <a:t>, </a:t>
            </a:r>
            <a:endParaRPr lang="en-US" sz="1600" dirty="0">
              <a:solidFill>
                <a:srgbClr val="FF93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Microsoft Sans Serif"/>
                <a:cs typeface="Microsoft Sans Serif"/>
              </a:rPr>
              <a:t>Recursion on (Y, </a:t>
            </a:r>
            <a:r>
              <a:rPr lang="en-US" sz="1600" dirty="0">
                <a:solidFill>
                  <a:srgbClr val="FF0000"/>
                </a:solidFill>
                <a:latin typeface="Microsoft Sans Serif"/>
                <a:cs typeface="Microsoft Sans Serif"/>
              </a:rPr>
              <a:t>1</a:t>
            </a:r>
            <a:r>
              <a:rPr lang="en-US" sz="1600" dirty="0">
                <a:latin typeface="Microsoft Sans Serif"/>
                <a:cs typeface="Microsoft Sans Serif"/>
              </a:rPr>
              <a:t>) =&gt; remaining pairs: </a:t>
            </a:r>
            <a:r>
              <a:rPr lang="en-US" sz="1600" dirty="0"/>
              <a:t>(</a:t>
            </a:r>
            <a:r>
              <a:rPr lang="en-US" sz="1600" dirty="0">
                <a:solidFill>
                  <a:srgbClr val="7A0019"/>
                </a:solidFill>
              </a:rPr>
              <a:t>6</a:t>
            </a:r>
            <a:r>
              <a:rPr lang="en-US" sz="1600" dirty="0"/>
              <a:t>,</a:t>
            </a:r>
            <a:r>
              <a:rPr lang="en-US" sz="1600" dirty="0">
                <a:solidFill>
                  <a:srgbClr val="FF0000"/>
                </a:solidFill>
                <a:latin typeface="Microsoft Sans Serif"/>
                <a:cs typeface="Microsoft Sans Serif"/>
              </a:rPr>
              <a:t> 1</a:t>
            </a:r>
            <a:r>
              <a:rPr lang="en-US" sz="1600" dirty="0">
                <a:latin typeface="Microsoft Sans Serif"/>
                <a:cs typeface="Microsoft Sans Serif"/>
              </a:rPr>
              <a:t>), (</a:t>
            </a:r>
            <a:r>
              <a:rPr lang="en-US" sz="1600" dirty="0">
                <a:solidFill>
                  <a:srgbClr val="FF9300"/>
                </a:solidFill>
              </a:rPr>
              <a:t>7,</a:t>
            </a:r>
            <a:r>
              <a:rPr lang="en-US" sz="1600" dirty="0">
                <a:solidFill>
                  <a:srgbClr val="FF0000"/>
                </a:solidFill>
                <a:latin typeface="Microsoft Sans Serif"/>
                <a:cs typeface="Microsoft Sans Serif"/>
              </a:rPr>
              <a:t> 1</a:t>
            </a:r>
            <a:r>
              <a:rPr lang="en-US" sz="1600" dirty="0">
                <a:latin typeface="Microsoft Sans Serif"/>
                <a:cs typeface="Microsoft Sans Serif"/>
              </a:rPr>
              <a:t>)</a:t>
            </a:r>
            <a:endParaRPr lang="en-US" sz="1600" dirty="0"/>
          </a:p>
          <a:p>
            <a:endParaRPr lang="en-US" sz="1600" dirty="0">
              <a:latin typeface="Microsoft Sans Serif"/>
              <a:cs typeface="Microsoft Sans Serif"/>
            </a:endParaRPr>
          </a:p>
          <a:p>
            <a:endParaRPr lang="en-US" sz="1600" dirty="0"/>
          </a:p>
        </p:txBody>
      </p:sp>
      <p:sp>
        <p:nvSpPr>
          <p:cNvPr id="190" name="Rectangle 189"/>
          <p:cNvSpPr/>
          <p:nvPr/>
        </p:nvSpPr>
        <p:spPr bwMode="auto">
          <a:xfrm>
            <a:off x="6115320" y="2241596"/>
            <a:ext cx="190047" cy="209866"/>
          </a:xfrm>
          <a:prstGeom prst="rect">
            <a:avLst/>
          </a:prstGeom>
          <a:solidFill>
            <a:srgbClr val="0432FF"/>
          </a:solidFill>
          <a:ln w="25400" cap="flat" cmpd="sng" algn="ctr">
            <a:solidFill>
              <a:srgbClr val="0432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191" name="Rectangle 190"/>
          <p:cNvSpPr/>
          <p:nvPr/>
        </p:nvSpPr>
        <p:spPr bwMode="auto">
          <a:xfrm>
            <a:off x="7369642" y="1706572"/>
            <a:ext cx="822960" cy="324644"/>
          </a:xfrm>
          <a:prstGeom prst="rect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err="1">
                <a:latin typeface="Arial" pitchFamily="-104" charset="0"/>
                <a:ea typeface="ＭＳ Ｐゴシック" pitchFamily="-104" charset="-128"/>
                <a:cs typeface="ＭＳ Ｐゴシック" pitchFamily="-104" charset="-128"/>
              </a:rPr>
              <a:t>Root</a:t>
            </a:r>
            <a:r>
              <a:rPr lang="en-US" sz="1400" baseline="-25000" dirty="0" err="1">
                <a:latin typeface="Arial" pitchFamily="-104" charset="0"/>
                <a:ea typeface="ＭＳ Ｐゴシック" pitchFamily="-104" charset="-128"/>
                <a:cs typeface="ＭＳ Ｐゴシック" pitchFamily="-104" charset="-128"/>
              </a:rPr>
              <a:t>h</a:t>
            </a:r>
            <a:endParaRPr kumimoji="0" 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192" name="Oval 191"/>
          <p:cNvSpPr/>
          <p:nvPr/>
        </p:nvSpPr>
        <p:spPr bwMode="auto">
          <a:xfrm>
            <a:off x="7504923" y="2575242"/>
            <a:ext cx="233716" cy="230390"/>
          </a:xfrm>
          <a:prstGeom prst="ellipse">
            <a:avLst/>
          </a:prstGeom>
          <a:solidFill>
            <a:srgbClr val="FF40FF"/>
          </a:solidFill>
          <a:ln w="25400" cap="flat" cmpd="sng" algn="ctr">
            <a:solidFill>
              <a:srgbClr val="FF4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196" name="Oval 195"/>
          <p:cNvSpPr/>
          <p:nvPr/>
        </p:nvSpPr>
        <p:spPr bwMode="auto">
          <a:xfrm>
            <a:off x="7136751" y="2598263"/>
            <a:ext cx="233716" cy="230390"/>
          </a:xfrm>
          <a:prstGeom prst="ellipse">
            <a:avLst/>
          </a:prstGeom>
          <a:solidFill>
            <a:srgbClr val="00FA00"/>
          </a:solidFill>
          <a:ln w="25400" cap="flat" cmpd="sng" algn="ctr">
            <a:solidFill>
              <a:srgbClr val="00FA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197" name="Oval 196"/>
          <p:cNvSpPr/>
          <p:nvPr/>
        </p:nvSpPr>
        <p:spPr bwMode="auto">
          <a:xfrm>
            <a:off x="6772379" y="2597453"/>
            <a:ext cx="233716" cy="230390"/>
          </a:xfrm>
          <a:prstGeom prst="ellipse">
            <a:avLst/>
          </a:prstGeom>
          <a:solidFill>
            <a:srgbClr val="7030A0"/>
          </a:solidFill>
          <a:ln w="2540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198" name="Oval 197"/>
          <p:cNvSpPr/>
          <p:nvPr/>
        </p:nvSpPr>
        <p:spPr bwMode="auto">
          <a:xfrm>
            <a:off x="8166753" y="2170545"/>
            <a:ext cx="320040" cy="32004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rPr>
              <a:t>Y</a:t>
            </a:r>
            <a:endParaRPr kumimoji="0" 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199" name="Oval 198"/>
          <p:cNvSpPr/>
          <p:nvPr/>
        </p:nvSpPr>
        <p:spPr bwMode="auto">
          <a:xfrm>
            <a:off x="7073787" y="2168383"/>
            <a:ext cx="320040" cy="32004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rPr>
              <a:t>X</a:t>
            </a:r>
          </a:p>
        </p:txBody>
      </p:sp>
      <p:cxnSp>
        <p:nvCxnSpPr>
          <p:cNvPr id="200" name="Straight Connector 199"/>
          <p:cNvCxnSpPr/>
          <p:nvPr/>
        </p:nvCxnSpPr>
        <p:spPr bwMode="auto">
          <a:xfrm flipH="1">
            <a:off x="6889237" y="2443462"/>
            <a:ext cx="230405" cy="153991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1" name="Straight Connector 200"/>
          <p:cNvCxnSpPr/>
          <p:nvPr/>
        </p:nvCxnSpPr>
        <p:spPr bwMode="auto">
          <a:xfrm>
            <a:off x="7250299" y="2493889"/>
            <a:ext cx="3310" cy="104374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2" name="Straight Connector 201"/>
          <p:cNvCxnSpPr/>
          <p:nvPr/>
        </p:nvCxnSpPr>
        <p:spPr bwMode="auto">
          <a:xfrm>
            <a:off x="7368812" y="2428024"/>
            <a:ext cx="170338" cy="180958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6" name="Straight Connector 205"/>
          <p:cNvCxnSpPr/>
          <p:nvPr/>
        </p:nvCxnSpPr>
        <p:spPr bwMode="auto">
          <a:xfrm flipH="1">
            <a:off x="7346958" y="2042654"/>
            <a:ext cx="362930" cy="172598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7" name="Straight Connector 206"/>
          <p:cNvCxnSpPr/>
          <p:nvPr/>
        </p:nvCxnSpPr>
        <p:spPr bwMode="auto">
          <a:xfrm>
            <a:off x="7885735" y="2047961"/>
            <a:ext cx="327887" cy="169453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/>
          <p:cNvCxnSpPr/>
          <p:nvPr/>
        </p:nvCxnSpPr>
        <p:spPr bwMode="auto">
          <a:xfrm>
            <a:off x="7339080" y="2590126"/>
            <a:ext cx="523843" cy="169151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8" name="Straight Connector 207"/>
          <p:cNvCxnSpPr/>
          <p:nvPr/>
        </p:nvCxnSpPr>
        <p:spPr bwMode="auto">
          <a:xfrm flipV="1">
            <a:off x="7364985" y="2608301"/>
            <a:ext cx="497938" cy="150977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10" name="TextBox 209"/>
          <p:cNvSpPr txBox="1"/>
          <p:nvPr/>
        </p:nvSpPr>
        <p:spPr>
          <a:xfrm>
            <a:off x="5674883" y="3443684"/>
            <a:ext cx="9717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MOBR of </a:t>
            </a:r>
            <a:endParaRPr lang="en-US" sz="1400" dirty="0">
              <a:solidFill>
                <a:srgbClr val="FF40FF"/>
              </a:solidFill>
            </a:endParaRPr>
          </a:p>
        </p:txBody>
      </p:sp>
      <p:sp>
        <p:nvSpPr>
          <p:cNvPr id="211" name="Rectangle 210"/>
          <p:cNvSpPr/>
          <p:nvPr/>
        </p:nvSpPr>
        <p:spPr bwMode="auto">
          <a:xfrm>
            <a:off x="6070911" y="3777582"/>
            <a:ext cx="190046" cy="209866"/>
          </a:xfrm>
          <a:prstGeom prst="rect">
            <a:avLst/>
          </a:prstGeom>
          <a:solidFill>
            <a:srgbClr val="FF0000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212" name="Rectangle 211"/>
          <p:cNvSpPr/>
          <p:nvPr/>
        </p:nvSpPr>
        <p:spPr bwMode="auto">
          <a:xfrm>
            <a:off x="7459082" y="3143189"/>
            <a:ext cx="822960" cy="324644"/>
          </a:xfrm>
          <a:prstGeom prst="rect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err="1">
                <a:latin typeface="Arial" pitchFamily="-104" charset="0"/>
                <a:ea typeface="ＭＳ Ｐゴシック" pitchFamily="-104" charset="-128"/>
                <a:cs typeface="ＭＳ Ｐゴシック" pitchFamily="-104" charset="-128"/>
              </a:rPr>
              <a:t>Root</a:t>
            </a:r>
            <a:r>
              <a:rPr lang="en-US" sz="1400" baseline="-25000" dirty="0" err="1">
                <a:latin typeface="Arial" pitchFamily="-104" charset="0"/>
                <a:ea typeface="ＭＳ Ｐゴシック" pitchFamily="-104" charset="-128"/>
                <a:cs typeface="ＭＳ Ｐゴシック" pitchFamily="-104" charset="-128"/>
              </a:rPr>
              <a:t>h</a:t>
            </a:r>
            <a:endParaRPr kumimoji="0" 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225" name="Oval 224"/>
          <p:cNvSpPr/>
          <p:nvPr/>
        </p:nvSpPr>
        <p:spPr bwMode="auto">
          <a:xfrm>
            <a:off x="7533888" y="4029733"/>
            <a:ext cx="233716" cy="230390"/>
          </a:xfrm>
          <a:prstGeom prst="ellipse">
            <a:avLst/>
          </a:prstGeom>
          <a:solidFill>
            <a:srgbClr val="FF40FF"/>
          </a:solidFill>
          <a:ln w="25400" cap="flat" cmpd="sng" algn="ctr">
            <a:solidFill>
              <a:srgbClr val="FF4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226" name="Oval 225"/>
          <p:cNvSpPr/>
          <p:nvPr/>
        </p:nvSpPr>
        <p:spPr bwMode="auto">
          <a:xfrm>
            <a:off x="7909191" y="4023993"/>
            <a:ext cx="233716" cy="230390"/>
          </a:xfrm>
          <a:prstGeom prst="ellipse">
            <a:avLst/>
          </a:prstGeom>
          <a:solidFill>
            <a:srgbClr val="00FDFF"/>
          </a:solidFill>
          <a:ln w="25400" cap="flat" cmpd="sng" algn="ctr">
            <a:solidFill>
              <a:srgbClr val="00FD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227" name="Oval 226"/>
          <p:cNvSpPr/>
          <p:nvPr/>
        </p:nvSpPr>
        <p:spPr bwMode="auto">
          <a:xfrm>
            <a:off x="8282042" y="4012563"/>
            <a:ext cx="233716" cy="230390"/>
          </a:xfrm>
          <a:prstGeom prst="ellipse">
            <a:avLst/>
          </a:prstGeom>
          <a:solidFill>
            <a:srgbClr val="7A0019"/>
          </a:solidFill>
          <a:ln w="25400" cap="flat" cmpd="sng" algn="ctr">
            <a:solidFill>
              <a:srgbClr val="7A001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228" name="Oval 227"/>
          <p:cNvSpPr/>
          <p:nvPr/>
        </p:nvSpPr>
        <p:spPr bwMode="auto">
          <a:xfrm>
            <a:off x="8666323" y="4021733"/>
            <a:ext cx="233716" cy="230390"/>
          </a:xfrm>
          <a:prstGeom prst="ellipse">
            <a:avLst/>
          </a:prstGeom>
          <a:solidFill>
            <a:srgbClr val="FF9300"/>
          </a:solidFill>
          <a:ln w="25400" cap="flat" cmpd="sng" algn="ctr">
            <a:solidFill>
              <a:srgbClr val="FF9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229" name="Oval 228"/>
          <p:cNvSpPr/>
          <p:nvPr/>
        </p:nvSpPr>
        <p:spPr bwMode="auto">
          <a:xfrm>
            <a:off x="7165716" y="4052754"/>
            <a:ext cx="233716" cy="230390"/>
          </a:xfrm>
          <a:prstGeom prst="ellipse">
            <a:avLst/>
          </a:prstGeom>
          <a:solidFill>
            <a:srgbClr val="00FA00"/>
          </a:solidFill>
          <a:ln w="25400" cap="flat" cmpd="sng" algn="ctr">
            <a:solidFill>
              <a:srgbClr val="00FA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230" name="Oval 229"/>
          <p:cNvSpPr/>
          <p:nvPr/>
        </p:nvSpPr>
        <p:spPr bwMode="auto">
          <a:xfrm>
            <a:off x="6774709" y="4075564"/>
            <a:ext cx="233716" cy="230390"/>
          </a:xfrm>
          <a:prstGeom prst="ellipse">
            <a:avLst/>
          </a:prstGeom>
          <a:solidFill>
            <a:srgbClr val="7030A0"/>
          </a:solidFill>
          <a:ln w="2540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231" name="Oval 230"/>
          <p:cNvSpPr/>
          <p:nvPr/>
        </p:nvSpPr>
        <p:spPr bwMode="auto">
          <a:xfrm>
            <a:off x="8195718" y="3625036"/>
            <a:ext cx="320040" cy="32004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rPr>
              <a:t>Y</a:t>
            </a:r>
            <a:endParaRPr kumimoji="0" 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232" name="Oval 231"/>
          <p:cNvSpPr/>
          <p:nvPr/>
        </p:nvSpPr>
        <p:spPr bwMode="auto">
          <a:xfrm>
            <a:off x="7102752" y="3622874"/>
            <a:ext cx="320040" cy="32004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rPr>
              <a:t>X</a:t>
            </a:r>
          </a:p>
        </p:txBody>
      </p:sp>
      <p:cxnSp>
        <p:nvCxnSpPr>
          <p:cNvPr id="233" name="Straight Connector 232"/>
          <p:cNvCxnSpPr/>
          <p:nvPr/>
        </p:nvCxnSpPr>
        <p:spPr bwMode="auto">
          <a:xfrm flipH="1">
            <a:off x="6918202" y="3897953"/>
            <a:ext cx="230405" cy="153991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4" name="Straight Connector 233"/>
          <p:cNvCxnSpPr/>
          <p:nvPr/>
        </p:nvCxnSpPr>
        <p:spPr bwMode="auto">
          <a:xfrm>
            <a:off x="7279264" y="3948380"/>
            <a:ext cx="3310" cy="104374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5" name="Straight Connector 234"/>
          <p:cNvCxnSpPr/>
          <p:nvPr/>
        </p:nvCxnSpPr>
        <p:spPr bwMode="auto">
          <a:xfrm>
            <a:off x="7397777" y="3882515"/>
            <a:ext cx="170338" cy="180958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6" name="Straight Connector 235"/>
          <p:cNvCxnSpPr/>
          <p:nvPr/>
        </p:nvCxnSpPr>
        <p:spPr bwMode="auto">
          <a:xfrm flipH="1">
            <a:off x="8026049" y="3897953"/>
            <a:ext cx="208765" cy="12604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7" name="Straight Connector 236"/>
          <p:cNvCxnSpPr/>
          <p:nvPr/>
        </p:nvCxnSpPr>
        <p:spPr bwMode="auto">
          <a:xfrm>
            <a:off x="8365470" y="3948380"/>
            <a:ext cx="3310" cy="104374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8" name="Straight Connector 237"/>
          <p:cNvCxnSpPr/>
          <p:nvPr/>
        </p:nvCxnSpPr>
        <p:spPr bwMode="auto">
          <a:xfrm>
            <a:off x="8483983" y="3882515"/>
            <a:ext cx="216567" cy="172958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9" name="Straight Connector 238"/>
          <p:cNvCxnSpPr/>
          <p:nvPr/>
        </p:nvCxnSpPr>
        <p:spPr bwMode="auto">
          <a:xfrm flipH="1">
            <a:off x="7375923" y="3497145"/>
            <a:ext cx="362930" cy="172598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0" name="Straight Connector 239"/>
          <p:cNvCxnSpPr/>
          <p:nvPr/>
        </p:nvCxnSpPr>
        <p:spPr bwMode="auto">
          <a:xfrm>
            <a:off x="7914700" y="3502452"/>
            <a:ext cx="327887" cy="169453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46" name="Oval 245"/>
          <p:cNvSpPr/>
          <p:nvPr/>
        </p:nvSpPr>
        <p:spPr bwMode="auto">
          <a:xfrm>
            <a:off x="7876829" y="2577502"/>
            <a:ext cx="233716" cy="230390"/>
          </a:xfrm>
          <a:prstGeom prst="ellipse">
            <a:avLst/>
          </a:prstGeom>
          <a:solidFill>
            <a:srgbClr val="00FDFF"/>
          </a:solidFill>
          <a:ln w="25400" cap="flat" cmpd="sng" algn="ctr">
            <a:solidFill>
              <a:srgbClr val="00FD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247" name="Oval 246"/>
          <p:cNvSpPr/>
          <p:nvPr/>
        </p:nvSpPr>
        <p:spPr bwMode="auto">
          <a:xfrm>
            <a:off x="8249680" y="2566072"/>
            <a:ext cx="233716" cy="230390"/>
          </a:xfrm>
          <a:prstGeom prst="ellipse">
            <a:avLst/>
          </a:prstGeom>
          <a:solidFill>
            <a:srgbClr val="7A0019"/>
          </a:solidFill>
          <a:ln w="25400" cap="flat" cmpd="sng" algn="ctr">
            <a:solidFill>
              <a:srgbClr val="7A001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248" name="Oval 247"/>
          <p:cNvSpPr/>
          <p:nvPr/>
        </p:nvSpPr>
        <p:spPr bwMode="auto">
          <a:xfrm>
            <a:off x="8633961" y="2575242"/>
            <a:ext cx="233716" cy="230390"/>
          </a:xfrm>
          <a:prstGeom prst="ellipse">
            <a:avLst/>
          </a:prstGeom>
          <a:solidFill>
            <a:srgbClr val="FF9300"/>
          </a:solidFill>
          <a:ln w="25400" cap="flat" cmpd="sng" algn="ctr">
            <a:solidFill>
              <a:srgbClr val="FF9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cxnSp>
        <p:nvCxnSpPr>
          <p:cNvPr id="249" name="Straight Connector 248"/>
          <p:cNvCxnSpPr/>
          <p:nvPr/>
        </p:nvCxnSpPr>
        <p:spPr bwMode="auto">
          <a:xfrm flipH="1">
            <a:off x="7993687" y="2451462"/>
            <a:ext cx="208765" cy="12604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0" name="Straight Connector 249"/>
          <p:cNvCxnSpPr/>
          <p:nvPr/>
        </p:nvCxnSpPr>
        <p:spPr bwMode="auto">
          <a:xfrm>
            <a:off x="8333108" y="2501889"/>
            <a:ext cx="3310" cy="104374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1" name="Straight Connector 250"/>
          <p:cNvCxnSpPr/>
          <p:nvPr/>
        </p:nvCxnSpPr>
        <p:spPr bwMode="auto">
          <a:xfrm>
            <a:off x="8451621" y="2436024"/>
            <a:ext cx="216567" cy="172958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2" name="Straight Connector 251"/>
          <p:cNvCxnSpPr/>
          <p:nvPr/>
        </p:nvCxnSpPr>
        <p:spPr bwMode="auto">
          <a:xfrm>
            <a:off x="8485026" y="2604556"/>
            <a:ext cx="523843" cy="169151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3" name="Straight Connector 252"/>
          <p:cNvCxnSpPr/>
          <p:nvPr/>
        </p:nvCxnSpPr>
        <p:spPr bwMode="auto">
          <a:xfrm flipV="1">
            <a:off x="8510931" y="2622731"/>
            <a:ext cx="497938" cy="150977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4" name="Straight Connector 253"/>
          <p:cNvCxnSpPr/>
          <p:nvPr/>
        </p:nvCxnSpPr>
        <p:spPr bwMode="auto">
          <a:xfrm>
            <a:off x="6652103" y="4122749"/>
            <a:ext cx="523843" cy="169151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5" name="Straight Connector 254"/>
          <p:cNvCxnSpPr/>
          <p:nvPr/>
        </p:nvCxnSpPr>
        <p:spPr bwMode="auto">
          <a:xfrm flipV="1">
            <a:off x="6622062" y="4118622"/>
            <a:ext cx="497938" cy="150977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6" name="Straight Connector 255"/>
          <p:cNvCxnSpPr/>
          <p:nvPr/>
        </p:nvCxnSpPr>
        <p:spPr bwMode="auto">
          <a:xfrm>
            <a:off x="6987481" y="4097096"/>
            <a:ext cx="523843" cy="169151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7" name="Straight Connector 256"/>
          <p:cNvCxnSpPr/>
          <p:nvPr/>
        </p:nvCxnSpPr>
        <p:spPr bwMode="auto">
          <a:xfrm flipV="1">
            <a:off x="7013386" y="4115271"/>
            <a:ext cx="497938" cy="150977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8" name="Straight Connector 257"/>
          <p:cNvCxnSpPr/>
          <p:nvPr/>
        </p:nvCxnSpPr>
        <p:spPr bwMode="auto">
          <a:xfrm>
            <a:off x="7740883" y="4052108"/>
            <a:ext cx="523843" cy="169151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9" name="Straight Connector 258"/>
          <p:cNvCxnSpPr/>
          <p:nvPr/>
        </p:nvCxnSpPr>
        <p:spPr bwMode="auto">
          <a:xfrm flipV="1">
            <a:off x="7766788" y="4070283"/>
            <a:ext cx="497938" cy="150977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12" name="TextBox 111"/>
          <p:cNvSpPr txBox="1"/>
          <p:nvPr/>
        </p:nvSpPr>
        <p:spPr>
          <a:xfrm>
            <a:off x="614072" y="5315660"/>
            <a:ext cx="564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3</a:t>
            </a:r>
            <a:endParaRPr lang="en-US" dirty="0"/>
          </a:p>
        </p:txBody>
      </p:sp>
      <p:pic>
        <p:nvPicPr>
          <p:cNvPr id="113" name="Content Placeholder 7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3643" y="2841158"/>
            <a:ext cx="3297190" cy="286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7" name="Oval 126"/>
          <p:cNvSpPr/>
          <p:nvPr/>
        </p:nvSpPr>
        <p:spPr bwMode="auto">
          <a:xfrm>
            <a:off x="1875310" y="3386494"/>
            <a:ext cx="137160" cy="137160"/>
          </a:xfrm>
          <a:prstGeom prst="ellipse">
            <a:avLst/>
          </a:prstGeom>
          <a:solidFill>
            <a:srgbClr val="00FA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128" name="Oval 127"/>
          <p:cNvSpPr/>
          <p:nvPr/>
        </p:nvSpPr>
        <p:spPr bwMode="auto">
          <a:xfrm>
            <a:off x="2210590" y="3744634"/>
            <a:ext cx="137160" cy="137160"/>
          </a:xfrm>
          <a:prstGeom prst="ellipse">
            <a:avLst/>
          </a:prstGeom>
          <a:solidFill>
            <a:srgbClr val="FF40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FF40FF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129" name="Oval 128"/>
          <p:cNvSpPr/>
          <p:nvPr/>
        </p:nvSpPr>
        <p:spPr bwMode="auto">
          <a:xfrm>
            <a:off x="2907820" y="3744634"/>
            <a:ext cx="137160" cy="137160"/>
          </a:xfrm>
          <a:prstGeom prst="ellipse">
            <a:avLst/>
          </a:prstGeom>
          <a:solidFill>
            <a:srgbClr val="FF40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130" name="Oval 129"/>
          <p:cNvSpPr/>
          <p:nvPr/>
        </p:nvSpPr>
        <p:spPr bwMode="auto">
          <a:xfrm>
            <a:off x="2907820" y="4487584"/>
            <a:ext cx="137160" cy="137160"/>
          </a:xfrm>
          <a:prstGeom prst="ellipse">
            <a:avLst/>
          </a:prstGeom>
          <a:solidFill>
            <a:srgbClr val="FF93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135" name="Oval 134"/>
          <p:cNvSpPr/>
          <p:nvPr/>
        </p:nvSpPr>
        <p:spPr bwMode="auto">
          <a:xfrm>
            <a:off x="2210590" y="4487584"/>
            <a:ext cx="137160" cy="137160"/>
          </a:xfrm>
          <a:prstGeom prst="ellipse">
            <a:avLst/>
          </a:prstGeom>
          <a:solidFill>
            <a:srgbClr val="7A001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136" name="Oval 135"/>
          <p:cNvSpPr/>
          <p:nvPr/>
        </p:nvSpPr>
        <p:spPr bwMode="auto">
          <a:xfrm>
            <a:off x="2564920" y="4853344"/>
            <a:ext cx="137160" cy="137160"/>
          </a:xfrm>
          <a:prstGeom prst="ellipse">
            <a:avLst/>
          </a:prstGeom>
          <a:solidFill>
            <a:srgbClr val="FF93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138" name="Oval 137"/>
          <p:cNvSpPr/>
          <p:nvPr/>
        </p:nvSpPr>
        <p:spPr bwMode="auto">
          <a:xfrm>
            <a:off x="1867690" y="4853344"/>
            <a:ext cx="137160" cy="137160"/>
          </a:xfrm>
          <a:prstGeom prst="ellipse">
            <a:avLst/>
          </a:prstGeom>
          <a:solidFill>
            <a:srgbClr val="7A001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145" name="Oval 144"/>
          <p:cNvSpPr/>
          <p:nvPr/>
        </p:nvSpPr>
        <p:spPr bwMode="auto">
          <a:xfrm>
            <a:off x="1867690" y="4110394"/>
            <a:ext cx="137160" cy="137160"/>
          </a:xfrm>
          <a:prstGeom prst="ellipse">
            <a:avLst/>
          </a:prstGeom>
          <a:solidFill>
            <a:srgbClr val="00FA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147" name="Oval 146"/>
          <p:cNvSpPr/>
          <p:nvPr/>
        </p:nvSpPr>
        <p:spPr bwMode="auto">
          <a:xfrm>
            <a:off x="1170460" y="3744634"/>
            <a:ext cx="137160" cy="137160"/>
          </a:xfrm>
          <a:prstGeom prst="ellipse">
            <a:avLst/>
          </a:prstGeom>
          <a:solidFill>
            <a:srgbClr val="7030A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156" name="Oval 155"/>
          <p:cNvSpPr/>
          <p:nvPr/>
        </p:nvSpPr>
        <p:spPr bwMode="auto">
          <a:xfrm>
            <a:off x="1170460" y="4121824"/>
            <a:ext cx="137160" cy="137160"/>
          </a:xfrm>
          <a:prstGeom prst="ellipse">
            <a:avLst/>
          </a:prstGeom>
          <a:solidFill>
            <a:srgbClr val="7030A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157" name="Oval 156"/>
          <p:cNvSpPr/>
          <p:nvPr/>
        </p:nvSpPr>
        <p:spPr bwMode="auto">
          <a:xfrm>
            <a:off x="1513360" y="4476154"/>
            <a:ext cx="137160" cy="137160"/>
          </a:xfrm>
          <a:prstGeom prst="ellipse">
            <a:avLst/>
          </a:prstGeom>
          <a:solidFill>
            <a:srgbClr val="00FD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158" name="Oval 157"/>
          <p:cNvSpPr/>
          <p:nvPr/>
        </p:nvSpPr>
        <p:spPr bwMode="auto">
          <a:xfrm>
            <a:off x="816130" y="4853344"/>
            <a:ext cx="137160" cy="137160"/>
          </a:xfrm>
          <a:prstGeom prst="ellipse">
            <a:avLst/>
          </a:prstGeom>
          <a:solidFill>
            <a:srgbClr val="00FD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159" name="TextBox 158"/>
          <p:cNvSpPr txBox="1"/>
          <p:nvPr/>
        </p:nvSpPr>
        <p:spPr>
          <a:xfrm>
            <a:off x="918614" y="3709418"/>
            <a:ext cx="674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7030A0"/>
                </a:solidFill>
              </a:rPr>
              <a:t>a</a:t>
            </a:r>
          </a:p>
        </p:txBody>
      </p:sp>
      <p:sp>
        <p:nvSpPr>
          <p:cNvPr id="160" name="TextBox 159"/>
          <p:cNvSpPr txBox="1"/>
          <p:nvPr/>
        </p:nvSpPr>
        <p:spPr>
          <a:xfrm>
            <a:off x="922160" y="4066470"/>
            <a:ext cx="674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7030A0"/>
                </a:solidFill>
              </a:rPr>
              <a:t>b</a:t>
            </a:r>
          </a:p>
        </p:txBody>
      </p:sp>
      <p:sp>
        <p:nvSpPr>
          <p:cNvPr id="161" name="TextBox 160"/>
          <p:cNvSpPr txBox="1"/>
          <p:nvPr/>
        </p:nvSpPr>
        <p:spPr>
          <a:xfrm>
            <a:off x="1636003" y="3363598"/>
            <a:ext cx="674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FA00"/>
                </a:solidFill>
              </a:rPr>
              <a:t>c</a:t>
            </a:r>
          </a:p>
        </p:txBody>
      </p:sp>
      <p:sp>
        <p:nvSpPr>
          <p:cNvPr id="162" name="TextBox 161"/>
          <p:cNvSpPr txBox="1"/>
          <p:nvPr/>
        </p:nvSpPr>
        <p:spPr>
          <a:xfrm>
            <a:off x="2036810" y="3788719"/>
            <a:ext cx="674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40FF"/>
                </a:solidFill>
              </a:rPr>
              <a:t>d</a:t>
            </a:r>
          </a:p>
        </p:txBody>
      </p:sp>
      <p:sp>
        <p:nvSpPr>
          <p:cNvPr id="163" name="TextBox 162"/>
          <p:cNvSpPr txBox="1"/>
          <p:nvPr/>
        </p:nvSpPr>
        <p:spPr>
          <a:xfrm>
            <a:off x="1655053" y="4081040"/>
            <a:ext cx="674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FA00"/>
                </a:solidFill>
              </a:rPr>
              <a:t>e</a:t>
            </a:r>
          </a:p>
        </p:txBody>
      </p:sp>
      <p:sp>
        <p:nvSpPr>
          <p:cNvPr id="164" name="TextBox 163"/>
          <p:cNvSpPr txBox="1"/>
          <p:nvPr/>
        </p:nvSpPr>
        <p:spPr>
          <a:xfrm>
            <a:off x="2737889" y="3831567"/>
            <a:ext cx="674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40FF"/>
                </a:solidFill>
              </a:rPr>
              <a:t>f</a:t>
            </a:r>
          </a:p>
        </p:txBody>
      </p:sp>
      <p:sp>
        <p:nvSpPr>
          <p:cNvPr id="165" name="TextBox 164"/>
          <p:cNvSpPr txBox="1"/>
          <p:nvPr/>
        </p:nvSpPr>
        <p:spPr>
          <a:xfrm>
            <a:off x="633250" y="4871731"/>
            <a:ext cx="674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FDFF"/>
                </a:solidFill>
              </a:rPr>
              <a:t>g</a:t>
            </a:r>
          </a:p>
        </p:txBody>
      </p:sp>
      <p:sp>
        <p:nvSpPr>
          <p:cNvPr id="166" name="TextBox 165"/>
          <p:cNvSpPr txBox="1"/>
          <p:nvPr/>
        </p:nvSpPr>
        <p:spPr>
          <a:xfrm>
            <a:off x="1335809" y="4525155"/>
            <a:ext cx="674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FDFF"/>
                </a:solidFill>
              </a:rPr>
              <a:t>h</a:t>
            </a:r>
          </a:p>
        </p:txBody>
      </p:sp>
      <p:sp>
        <p:nvSpPr>
          <p:cNvPr id="167" name="TextBox 166"/>
          <p:cNvSpPr txBox="1"/>
          <p:nvPr/>
        </p:nvSpPr>
        <p:spPr>
          <a:xfrm>
            <a:off x="2050184" y="4540367"/>
            <a:ext cx="674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>
                <a:solidFill>
                  <a:srgbClr val="7A0019"/>
                </a:solidFill>
              </a:rPr>
              <a:t>i</a:t>
            </a:r>
            <a:endParaRPr lang="en-US" sz="1600" dirty="0">
              <a:solidFill>
                <a:srgbClr val="7A0019"/>
              </a:solidFill>
            </a:endParaRPr>
          </a:p>
        </p:txBody>
      </p:sp>
      <p:sp>
        <p:nvSpPr>
          <p:cNvPr id="168" name="TextBox 167"/>
          <p:cNvSpPr txBox="1"/>
          <p:nvPr/>
        </p:nvSpPr>
        <p:spPr>
          <a:xfrm>
            <a:off x="1719609" y="4931856"/>
            <a:ext cx="674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7A0019"/>
                </a:solidFill>
              </a:rPr>
              <a:t>j</a:t>
            </a:r>
          </a:p>
        </p:txBody>
      </p:sp>
      <p:sp>
        <p:nvSpPr>
          <p:cNvPr id="169" name="TextBox 168"/>
          <p:cNvSpPr txBox="1"/>
          <p:nvPr/>
        </p:nvSpPr>
        <p:spPr>
          <a:xfrm>
            <a:off x="2737889" y="4556164"/>
            <a:ext cx="674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9300"/>
                </a:solidFill>
              </a:rPr>
              <a:t>k</a:t>
            </a:r>
          </a:p>
        </p:txBody>
      </p:sp>
      <p:sp>
        <p:nvSpPr>
          <p:cNvPr id="170" name="TextBox 169"/>
          <p:cNvSpPr txBox="1"/>
          <p:nvPr/>
        </p:nvSpPr>
        <p:spPr>
          <a:xfrm>
            <a:off x="2468783" y="4945746"/>
            <a:ext cx="674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9300"/>
                </a:solidFill>
              </a:rPr>
              <a:t>l</a:t>
            </a:r>
          </a:p>
        </p:txBody>
      </p:sp>
      <p:sp>
        <p:nvSpPr>
          <p:cNvPr id="173" name="Rectangle 172"/>
          <p:cNvSpPr/>
          <p:nvPr/>
        </p:nvSpPr>
        <p:spPr bwMode="auto">
          <a:xfrm>
            <a:off x="1150856" y="3720539"/>
            <a:ext cx="184953" cy="538445"/>
          </a:xfrm>
          <a:prstGeom prst="rect">
            <a:avLst/>
          </a:prstGeom>
          <a:noFill/>
          <a:ln w="19050" cap="flat" cmpd="sng" algn="ctr">
            <a:solidFill>
              <a:srgbClr val="7030A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174" name="Rectangle 173"/>
          <p:cNvSpPr/>
          <p:nvPr/>
        </p:nvSpPr>
        <p:spPr bwMode="auto">
          <a:xfrm>
            <a:off x="1858286" y="3356998"/>
            <a:ext cx="174978" cy="905370"/>
          </a:xfrm>
          <a:prstGeom prst="rect">
            <a:avLst/>
          </a:prstGeom>
          <a:noFill/>
          <a:ln w="19050" cap="flat" cmpd="sng" algn="ctr">
            <a:solidFill>
              <a:srgbClr val="00FA0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175" name="Rectangle 174"/>
          <p:cNvSpPr/>
          <p:nvPr/>
        </p:nvSpPr>
        <p:spPr bwMode="auto">
          <a:xfrm>
            <a:off x="2188914" y="3735784"/>
            <a:ext cx="886160" cy="157202"/>
          </a:xfrm>
          <a:prstGeom prst="rect">
            <a:avLst/>
          </a:prstGeom>
          <a:noFill/>
          <a:ln w="19050" cap="flat" cmpd="sng" algn="ctr">
            <a:solidFill>
              <a:srgbClr val="FF40FF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176" name="Rectangle 175"/>
          <p:cNvSpPr/>
          <p:nvPr/>
        </p:nvSpPr>
        <p:spPr bwMode="auto">
          <a:xfrm>
            <a:off x="810801" y="4468485"/>
            <a:ext cx="839720" cy="508622"/>
          </a:xfrm>
          <a:prstGeom prst="rect">
            <a:avLst/>
          </a:prstGeom>
          <a:noFill/>
          <a:ln w="19050" cap="flat" cmpd="sng" algn="ctr">
            <a:solidFill>
              <a:srgbClr val="00FDFF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177" name="Rectangle 176"/>
          <p:cNvSpPr/>
          <p:nvPr/>
        </p:nvSpPr>
        <p:spPr bwMode="auto">
          <a:xfrm>
            <a:off x="1936638" y="4479458"/>
            <a:ext cx="378538" cy="511046"/>
          </a:xfrm>
          <a:prstGeom prst="rect">
            <a:avLst/>
          </a:prstGeom>
          <a:noFill/>
          <a:ln w="19050" cap="flat" cmpd="sng" algn="ctr">
            <a:solidFill>
              <a:srgbClr val="7A0019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178" name="Rectangle 177"/>
          <p:cNvSpPr/>
          <p:nvPr/>
        </p:nvSpPr>
        <p:spPr bwMode="auto">
          <a:xfrm>
            <a:off x="2561538" y="4507660"/>
            <a:ext cx="513536" cy="482844"/>
          </a:xfrm>
          <a:prstGeom prst="rect">
            <a:avLst/>
          </a:prstGeom>
          <a:noFill/>
          <a:ln w="19050" cap="flat" cmpd="sng" algn="ctr">
            <a:solidFill>
              <a:srgbClr val="FF930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179" name="Rectangle 178"/>
          <p:cNvSpPr/>
          <p:nvPr/>
        </p:nvSpPr>
        <p:spPr bwMode="auto">
          <a:xfrm>
            <a:off x="1098779" y="3296611"/>
            <a:ext cx="2044374" cy="1001733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180" name="Rectangle 179"/>
          <p:cNvSpPr/>
          <p:nvPr/>
        </p:nvSpPr>
        <p:spPr bwMode="auto">
          <a:xfrm>
            <a:off x="756727" y="4405024"/>
            <a:ext cx="2386426" cy="658786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181" name="Oval 180"/>
          <p:cNvSpPr/>
          <p:nvPr/>
        </p:nvSpPr>
        <p:spPr bwMode="auto">
          <a:xfrm>
            <a:off x="1643327" y="4596592"/>
            <a:ext cx="233716" cy="23039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rPr>
              <a:t>Y</a:t>
            </a:r>
          </a:p>
        </p:txBody>
      </p:sp>
      <p:sp>
        <p:nvSpPr>
          <p:cNvPr id="182" name="Oval 181"/>
          <p:cNvSpPr/>
          <p:nvPr/>
        </p:nvSpPr>
        <p:spPr bwMode="auto">
          <a:xfrm>
            <a:off x="1173723" y="3352106"/>
            <a:ext cx="233716" cy="23039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Arial" pitchFamily="-104" charset="0"/>
                <a:ea typeface="ＭＳ Ｐゴシック" pitchFamily="-104" charset="-128"/>
                <a:cs typeface="ＭＳ Ｐゴシック" pitchFamily="-104" charset="-128"/>
              </a:rPr>
              <a:t>X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189" name="Rectangle 188"/>
          <p:cNvSpPr/>
          <p:nvPr/>
        </p:nvSpPr>
        <p:spPr bwMode="auto">
          <a:xfrm>
            <a:off x="1267229" y="3448162"/>
            <a:ext cx="708136" cy="1867498"/>
          </a:xfrm>
          <a:prstGeom prst="rect">
            <a:avLst/>
          </a:prstGeom>
          <a:noFill/>
          <a:ln w="19050" cap="flat" cmpd="sng" algn="ctr">
            <a:solidFill>
              <a:srgbClr val="0432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242" name="Rectangle 241"/>
          <p:cNvSpPr/>
          <p:nvPr/>
        </p:nvSpPr>
        <p:spPr bwMode="auto">
          <a:xfrm>
            <a:off x="2259427" y="3087295"/>
            <a:ext cx="1105442" cy="1461200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261" name="Oval 260"/>
          <p:cNvSpPr/>
          <p:nvPr/>
        </p:nvSpPr>
        <p:spPr bwMode="auto">
          <a:xfrm>
            <a:off x="2594213" y="5566733"/>
            <a:ext cx="199104" cy="161796"/>
          </a:xfrm>
          <a:prstGeom prst="ellipse">
            <a:avLst/>
          </a:prstGeom>
          <a:solidFill>
            <a:srgbClr val="FF9300"/>
          </a:solidFill>
          <a:ln w="25400" cap="flat" cmpd="sng" algn="ctr">
            <a:solidFill>
              <a:srgbClr val="FF9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262" name="Oval 261"/>
          <p:cNvSpPr/>
          <p:nvPr/>
        </p:nvSpPr>
        <p:spPr bwMode="auto">
          <a:xfrm>
            <a:off x="1440795" y="5557500"/>
            <a:ext cx="199104" cy="161796"/>
          </a:xfrm>
          <a:prstGeom prst="ellipse">
            <a:avLst/>
          </a:prstGeom>
          <a:solidFill>
            <a:srgbClr val="7A0019"/>
          </a:solidFill>
          <a:ln w="25400" cap="flat" cmpd="sng" algn="ctr">
            <a:solidFill>
              <a:srgbClr val="7A001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263" name="Oval 262"/>
          <p:cNvSpPr/>
          <p:nvPr/>
        </p:nvSpPr>
        <p:spPr bwMode="auto">
          <a:xfrm>
            <a:off x="281185" y="5540918"/>
            <a:ext cx="199104" cy="161796"/>
          </a:xfrm>
          <a:prstGeom prst="ellipse">
            <a:avLst/>
          </a:prstGeom>
          <a:solidFill>
            <a:srgbClr val="00FDFF"/>
          </a:solidFill>
          <a:ln w="25400" cap="flat" cmpd="sng" algn="ctr">
            <a:solidFill>
              <a:srgbClr val="00FD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264" name="Oval 263"/>
          <p:cNvSpPr/>
          <p:nvPr/>
        </p:nvSpPr>
        <p:spPr bwMode="auto">
          <a:xfrm>
            <a:off x="2594213" y="5289381"/>
            <a:ext cx="199104" cy="161796"/>
          </a:xfrm>
          <a:prstGeom prst="ellipse">
            <a:avLst/>
          </a:prstGeom>
          <a:solidFill>
            <a:srgbClr val="FF40FF"/>
          </a:solidFill>
          <a:ln w="25400" cap="flat" cmpd="sng" algn="ctr">
            <a:solidFill>
              <a:srgbClr val="FF4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265" name="Oval 264"/>
          <p:cNvSpPr/>
          <p:nvPr/>
        </p:nvSpPr>
        <p:spPr bwMode="auto">
          <a:xfrm>
            <a:off x="1437844" y="5286070"/>
            <a:ext cx="199104" cy="161796"/>
          </a:xfrm>
          <a:prstGeom prst="ellipse">
            <a:avLst/>
          </a:prstGeom>
          <a:solidFill>
            <a:srgbClr val="00FA00"/>
          </a:solidFill>
          <a:ln w="25400" cap="flat" cmpd="sng" algn="ctr">
            <a:solidFill>
              <a:srgbClr val="00FA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266" name="Oval 265"/>
          <p:cNvSpPr/>
          <p:nvPr/>
        </p:nvSpPr>
        <p:spPr bwMode="auto">
          <a:xfrm>
            <a:off x="281185" y="5321115"/>
            <a:ext cx="199104" cy="161796"/>
          </a:xfrm>
          <a:prstGeom prst="ellipse">
            <a:avLst/>
          </a:prstGeom>
          <a:solidFill>
            <a:srgbClr val="7030A0"/>
          </a:solidFill>
          <a:ln w="2540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267" name="TextBox 266"/>
          <p:cNvSpPr txBox="1"/>
          <p:nvPr/>
        </p:nvSpPr>
        <p:spPr>
          <a:xfrm>
            <a:off x="440633" y="5228775"/>
            <a:ext cx="103746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7030A0"/>
                </a:solidFill>
              </a:rPr>
              <a:t>Data block 2</a:t>
            </a:r>
          </a:p>
        </p:txBody>
      </p:sp>
      <p:sp>
        <p:nvSpPr>
          <p:cNvPr id="268" name="TextBox 267"/>
          <p:cNvSpPr txBox="1"/>
          <p:nvPr/>
        </p:nvSpPr>
        <p:spPr>
          <a:xfrm>
            <a:off x="1595660" y="5236766"/>
            <a:ext cx="103746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00FA00"/>
                </a:solidFill>
              </a:rPr>
              <a:t>Data block 3</a:t>
            </a:r>
          </a:p>
        </p:txBody>
      </p:sp>
      <p:sp>
        <p:nvSpPr>
          <p:cNvPr id="269" name="TextBox 268"/>
          <p:cNvSpPr txBox="1"/>
          <p:nvPr/>
        </p:nvSpPr>
        <p:spPr>
          <a:xfrm>
            <a:off x="2716307" y="5223375"/>
            <a:ext cx="103746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FF40FF"/>
                </a:solidFill>
              </a:rPr>
              <a:t>Data block 4</a:t>
            </a:r>
          </a:p>
        </p:txBody>
      </p:sp>
      <p:sp>
        <p:nvSpPr>
          <p:cNvPr id="270" name="TextBox 269"/>
          <p:cNvSpPr txBox="1"/>
          <p:nvPr/>
        </p:nvSpPr>
        <p:spPr>
          <a:xfrm>
            <a:off x="444861" y="5505774"/>
            <a:ext cx="103746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00FDFF"/>
                </a:solidFill>
              </a:rPr>
              <a:t>Data block 5</a:t>
            </a:r>
          </a:p>
        </p:txBody>
      </p:sp>
      <p:sp>
        <p:nvSpPr>
          <p:cNvPr id="271" name="TextBox 270"/>
          <p:cNvSpPr txBox="1"/>
          <p:nvPr/>
        </p:nvSpPr>
        <p:spPr>
          <a:xfrm>
            <a:off x="1608359" y="5507218"/>
            <a:ext cx="103746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7A0019"/>
                </a:solidFill>
              </a:rPr>
              <a:t>Data block 6</a:t>
            </a:r>
          </a:p>
        </p:txBody>
      </p:sp>
      <p:sp>
        <p:nvSpPr>
          <p:cNvPr id="272" name="TextBox 271"/>
          <p:cNvSpPr txBox="1"/>
          <p:nvPr/>
        </p:nvSpPr>
        <p:spPr>
          <a:xfrm>
            <a:off x="2716307" y="5495926"/>
            <a:ext cx="103746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FF9300"/>
                </a:solidFill>
              </a:rPr>
              <a:t>Data block 7</a:t>
            </a:r>
          </a:p>
        </p:txBody>
      </p:sp>
      <p:grpSp>
        <p:nvGrpSpPr>
          <p:cNvPr id="278" name="Group 277"/>
          <p:cNvGrpSpPr/>
          <p:nvPr/>
        </p:nvGrpSpPr>
        <p:grpSpPr>
          <a:xfrm>
            <a:off x="5382293" y="205740"/>
            <a:ext cx="3472585" cy="1113458"/>
            <a:chOff x="5382293" y="205740"/>
            <a:chExt cx="3472585" cy="1113458"/>
          </a:xfrm>
        </p:grpSpPr>
        <p:grpSp>
          <p:nvGrpSpPr>
            <p:cNvPr id="279" name="Group 278"/>
            <p:cNvGrpSpPr/>
            <p:nvPr/>
          </p:nvGrpSpPr>
          <p:grpSpPr>
            <a:xfrm>
              <a:off x="5944213" y="205740"/>
              <a:ext cx="2854764" cy="296777"/>
              <a:chOff x="704360" y="5293733"/>
              <a:chExt cx="2854764" cy="296777"/>
            </a:xfrm>
          </p:grpSpPr>
          <p:sp>
            <p:nvSpPr>
              <p:cNvPr id="293" name="Rectangle 292"/>
              <p:cNvSpPr/>
              <p:nvPr/>
            </p:nvSpPr>
            <p:spPr bwMode="auto">
              <a:xfrm>
                <a:off x="704360" y="5332546"/>
                <a:ext cx="161901" cy="147383"/>
              </a:xfrm>
              <a:prstGeom prst="rect">
                <a:avLst/>
              </a:prstGeom>
              <a:solidFill>
                <a:srgbClr val="0432FF"/>
              </a:solidFill>
              <a:ln w="25400" cap="flat" cmpd="sng" algn="ctr">
                <a:solidFill>
                  <a:srgbClr val="0432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04" charset="0"/>
                  <a:ea typeface="ＭＳ Ｐゴシック" pitchFamily="-104" charset="-128"/>
                  <a:cs typeface="ＭＳ Ｐゴシック" pitchFamily="-104" charset="-128"/>
                </a:endParaRPr>
              </a:p>
            </p:txBody>
          </p:sp>
          <p:sp>
            <p:nvSpPr>
              <p:cNvPr id="294" name="Rectangle 293"/>
              <p:cNvSpPr/>
              <p:nvPr/>
            </p:nvSpPr>
            <p:spPr bwMode="auto">
              <a:xfrm>
                <a:off x="2319786" y="5342832"/>
                <a:ext cx="161901" cy="147383"/>
              </a:xfrm>
              <a:prstGeom prst="rect">
                <a:avLst/>
              </a:prstGeom>
              <a:solidFill>
                <a:srgbClr val="FF0000"/>
              </a:solidFill>
              <a:ln w="254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04" charset="0"/>
                  <a:ea typeface="ＭＳ Ｐゴシック" pitchFamily="-104" charset="-128"/>
                  <a:cs typeface="ＭＳ Ｐゴシック" pitchFamily="-104" charset="-128"/>
                </a:endParaRPr>
              </a:p>
            </p:txBody>
          </p:sp>
          <p:sp>
            <p:nvSpPr>
              <p:cNvPr id="295" name="TextBox 294"/>
              <p:cNvSpPr txBox="1"/>
              <p:nvPr/>
            </p:nvSpPr>
            <p:spPr>
              <a:xfrm>
                <a:off x="906235" y="5293733"/>
                <a:ext cx="1037463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solidFill>
                      <a:srgbClr val="0432FF"/>
                    </a:solidFill>
                  </a:rPr>
                  <a:t>Data block 0</a:t>
                </a:r>
              </a:p>
            </p:txBody>
          </p:sp>
          <p:sp>
            <p:nvSpPr>
              <p:cNvPr id="296" name="TextBox 295"/>
              <p:cNvSpPr txBox="1"/>
              <p:nvPr/>
            </p:nvSpPr>
            <p:spPr>
              <a:xfrm>
                <a:off x="2521661" y="5313511"/>
                <a:ext cx="1037463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solidFill>
                      <a:srgbClr val="FF0000"/>
                    </a:solidFill>
                  </a:rPr>
                  <a:t>Data block 1</a:t>
                </a:r>
              </a:p>
            </p:txBody>
          </p:sp>
        </p:grpSp>
        <p:sp>
          <p:nvSpPr>
            <p:cNvPr id="280" name="TextBox 279"/>
            <p:cNvSpPr txBox="1"/>
            <p:nvPr/>
          </p:nvSpPr>
          <p:spPr>
            <a:xfrm>
              <a:off x="5541741" y="763756"/>
              <a:ext cx="103746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7030A0"/>
                  </a:solidFill>
                </a:rPr>
                <a:t>Data block 2</a:t>
              </a:r>
            </a:p>
          </p:txBody>
        </p:sp>
        <p:sp>
          <p:nvSpPr>
            <p:cNvPr id="281" name="TextBox 280"/>
            <p:cNvSpPr txBox="1"/>
            <p:nvPr/>
          </p:nvSpPr>
          <p:spPr>
            <a:xfrm>
              <a:off x="7817415" y="758356"/>
              <a:ext cx="103746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FF40FF"/>
                  </a:solidFill>
                </a:rPr>
                <a:t>Data block 4</a:t>
              </a:r>
            </a:p>
          </p:txBody>
        </p:sp>
        <p:grpSp>
          <p:nvGrpSpPr>
            <p:cNvPr id="282" name="Group 281"/>
            <p:cNvGrpSpPr/>
            <p:nvPr/>
          </p:nvGrpSpPr>
          <p:grpSpPr>
            <a:xfrm>
              <a:off x="5382293" y="771747"/>
              <a:ext cx="3472585" cy="547451"/>
              <a:chOff x="3957275" y="2390812"/>
              <a:chExt cx="3472585" cy="547451"/>
            </a:xfrm>
          </p:grpSpPr>
          <p:sp>
            <p:nvSpPr>
              <p:cNvPr id="283" name="Oval 282"/>
              <p:cNvSpPr/>
              <p:nvPr/>
            </p:nvSpPr>
            <p:spPr bwMode="auto">
              <a:xfrm>
                <a:off x="6270303" y="2720779"/>
                <a:ext cx="199104" cy="161796"/>
              </a:xfrm>
              <a:prstGeom prst="ellipse">
                <a:avLst/>
              </a:prstGeom>
              <a:solidFill>
                <a:srgbClr val="FF9300"/>
              </a:solidFill>
              <a:ln w="25400" cap="flat" cmpd="sng" algn="ctr">
                <a:solidFill>
                  <a:srgbClr val="FF93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04" charset="0"/>
                  <a:ea typeface="ＭＳ Ｐゴシック" pitchFamily="-104" charset="-128"/>
                  <a:cs typeface="ＭＳ Ｐゴシック" pitchFamily="-104" charset="-128"/>
                </a:endParaRPr>
              </a:p>
            </p:txBody>
          </p:sp>
          <p:sp>
            <p:nvSpPr>
              <p:cNvPr id="284" name="Oval 283"/>
              <p:cNvSpPr/>
              <p:nvPr/>
            </p:nvSpPr>
            <p:spPr bwMode="auto">
              <a:xfrm>
                <a:off x="5116885" y="2711546"/>
                <a:ext cx="199104" cy="161796"/>
              </a:xfrm>
              <a:prstGeom prst="ellipse">
                <a:avLst/>
              </a:prstGeom>
              <a:solidFill>
                <a:srgbClr val="7A0019"/>
              </a:solidFill>
              <a:ln w="25400" cap="flat" cmpd="sng" algn="ctr">
                <a:solidFill>
                  <a:srgbClr val="7A0019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04" charset="0"/>
                  <a:ea typeface="ＭＳ Ｐゴシック" pitchFamily="-104" charset="-128"/>
                  <a:cs typeface="ＭＳ Ｐゴシック" pitchFamily="-104" charset="-128"/>
                </a:endParaRPr>
              </a:p>
            </p:txBody>
          </p:sp>
          <p:sp>
            <p:nvSpPr>
              <p:cNvPr id="285" name="Oval 284"/>
              <p:cNvSpPr/>
              <p:nvPr/>
            </p:nvSpPr>
            <p:spPr bwMode="auto">
              <a:xfrm>
                <a:off x="3957275" y="2694964"/>
                <a:ext cx="199104" cy="161796"/>
              </a:xfrm>
              <a:prstGeom prst="ellipse">
                <a:avLst/>
              </a:prstGeom>
              <a:solidFill>
                <a:srgbClr val="00FDFF"/>
              </a:solidFill>
              <a:ln w="25400" cap="flat" cmpd="sng" algn="ctr">
                <a:solidFill>
                  <a:srgbClr val="00FD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04" charset="0"/>
                  <a:ea typeface="ＭＳ Ｐゴシック" pitchFamily="-104" charset="-128"/>
                  <a:cs typeface="ＭＳ Ｐゴシック" pitchFamily="-104" charset="-128"/>
                </a:endParaRPr>
              </a:p>
            </p:txBody>
          </p:sp>
          <p:sp>
            <p:nvSpPr>
              <p:cNvPr id="286" name="Oval 285"/>
              <p:cNvSpPr/>
              <p:nvPr/>
            </p:nvSpPr>
            <p:spPr bwMode="auto">
              <a:xfrm>
                <a:off x="6270303" y="2443427"/>
                <a:ext cx="199104" cy="161796"/>
              </a:xfrm>
              <a:prstGeom prst="ellipse">
                <a:avLst/>
              </a:prstGeom>
              <a:solidFill>
                <a:srgbClr val="FF40FF"/>
              </a:solidFill>
              <a:ln w="25400" cap="flat" cmpd="sng" algn="ctr">
                <a:solidFill>
                  <a:srgbClr val="FF40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04" charset="0"/>
                  <a:ea typeface="ＭＳ Ｐゴシック" pitchFamily="-104" charset="-128"/>
                  <a:cs typeface="ＭＳ Ｐゴシック" pitchFamily="-104" charset="-128"/>
                </a:endParaRPr>
              </a:p>
            </p:txBody>
          </p:sp>
          <p:sp>
            <p:nvSpPr>
              <p:cNvPr id="287" name="Oval 286"/>
              <p:cNvSpPr/>
              <p:nvPr/>
            </p:nvSpPr>
            <p:spPr bwMode="auto">
              <a:xfrm>
                <a:off x="5113934" y="2440116"/>
                <a:ext cx="199104" cy="161796"/>
              </a:xfrm>
              <a:prstGeom prst="ellipse">
                <a:avLst/>
              </a:prstGeom>
              <a:solidFill>
                <a:srgbClr val="00FA00"/>
              </a:solidFill>
              <a:ln w="25400" cap="flat" cmpd="sng" algn="ctr">
                <a:solidFill>
                  <a:srgbClr val="00FA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04" charset="0"/>
                  <a:ea typeface="ＭＳ Ｐゴシック" pitchFamily="-104" charset="-128"/>
                  <a:cs typeface="ＭＳ Ｐゴシック" pitchFamily="-104" charset="-128"/>
                </a:endParaRPr>
              </a:p>
            </p:txBody>
          </p:sp>
          <p:sp>
            <p:nvSpPr>
              <p:cNvPr id="288" name="Oval 287"/>
              <p:cNvSpPr/>
              <p:nvPr/>
            </p:nvSpPr>
            <p:spPr bwMode="auto">
              <a:xfrm>
                <a:off x="3957275" y="2475161"/>
                <a:ext cx="199104" cy="161796"/>
              </a:xfrm>
              <a:prstGeom prst="ellipse">
                <a:avLst/>
              </a:prstGeom>
              <a:solidFill>
                <a:srgbClr val="7030A0"/>
              </a:solidFill>
              <a:ln w="25400" cap="flat" cmpd="sng" algn="ctr">
                <a:solidFill>
                  <a:srgbClr val="7030A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04" charset="0"/>
                  <a:ea typeface="ＭＳ Ｐゴシック" pitchFamily="-104" charset="-128"/>
                  <a:cs typeface="ＭＳ Ｐゴシック" pitchFamily="-104" charset="-128"/>
                </a:endParaRPr>
              </a:p>
            </p:txBody>
          </p:sp>
          <p:sp>
            <p:nvSpPr>
              <p:cNvPr id="289" name="TextBox 288"/>
              <p:cNvSpPr txBox="1"/>
              <p:nvPr/>
            </p:nvSpPr>
            <p:spPr>
              <a:xfrm>
                <a:off x="5271750" y="2390812"/>
                <a:ext cx="1037463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solidFill>
                      <a:srgbClr val="00FA00"/>
                    </a:solidFill>
                  </a:rPr>
                  <a:t>Data block 3</a:t>
                </a:r>
              </a:p>
            </p:txBody>
          </p:sp>
          <p:sp>
            <p:nvSpPr>
              <p:cNvPr id="290" name="TextBox 289"/>
              <p:cNvSpPr txBox="1"/>
              <p:nvPr/>
            </p:nvSpPr>
            <p:spPr>
              <a:xfrm>
                <a:off x="4136348" y="2654420"/>
                <a:ext cx="1037463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solidFill>
                      <a:srgbClr val="00FDFF"/>
                    </a:solidFill>
                  </a:rPr>
                  <a:t>Data block 5</a:t>
                </a:r>
              </a:p>
            </p:txBody>
          </p:sp>
          <p:sp>
            <p:nvSpPr>
              <p:cNvPr id="291" name="TextBox 290"/>
              <p:cNvSpPr txBox="1"/>
              <p:nvPr/>
            </p:nvSpPr>
            <p:spPr>
              <a:xfrm>
                <a:off x="5284449" y="2661264"/>
                <a:ext cx="1037463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solidFill>
                      <a:srgbClr val="7A0019"/>
                    </a:solidFill>
                  </a:rPr>
                  <a:t>Data block 6</a:t>
                </a:r>
              </a:p>
            </p:txBody>
          </p:sp>
          <p:sp>
            <p:nvSpPr>
              <p:cNvPr id="292" name="TextBox 291"/>
              <p:cNvSpPr txBox="1"/>
              <p:nvPr/>
            </p:nvSpPr>
            <p:spPr>
              <a:xfrm>
                <a:off x="6392397" y="2649972"/>
                <a:ext cx="1037463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solidFill>
                      <a:srgbClr val="FF9300"/>
                    </a:solidFill>
                  </a:rPr>
                  <a:t>Data block 7</a:t>
                </a:r>
              </a:p>
            </p:txBody>
          </p:sp>
        </p:grpSp>
      </p:grpSp>
      <p:grpSp>
        <p:nvGrpSpPr>
          <p:cNvPr id="8" name="Group 7"/>
          <p:cNvGrpSpPr/>
          <p:nvPr/>
        </p:nvGrpSpPr>
        <p:grpSpPr>
          <a:xfrm>
            <a:off x="6734452" y="4509606"/>
            <a:ext cx="2072221" cy="1230965"/>
            <a:chOff x="6734452" y="4509606"/>
            <a:chExt cx="2072221" cy="1230965"/>
          </a:xfrm>
        </p:grpSpPr>
        <p:sp>
          <p:nvSpPr>
            <p:cNvPr id="298" name="Rectangle 297"/>
            <p:cNvSpPr/>
            <p:nvPr/>
          </p:nvSpPr>
          <p:spPr bwMode="auto">
            <a:xfrm>
              <a:off x="7109396" y="4779301"/>
              <a:ext cx="190046" cy="209866"/>
            </a:xfrm>
            <a:prstGeom prst="rect">
              <a:avLst/>
            </a:prstGeom>
            <a:solidFill>
              <a:srgbClr val="0432FF"/>
            </a:solidFill>
            <a:ln w="25400" cap="flat" cmpd="sng" algn="ctr">
              <a:solidFill>
                <a:srgbClr val="0432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299" name="Rectangle 298"/>
            <p:cNvSpPr/>
            <p:nvPr/>
          </p:nvSpPr>
          <p:spPr bwMode="auto">
            <a:xfrm>
              <a:off x="8181754" y="4813560"/>
              <a:ext cx="190046" cy="209866"/>
            </a:xfrm>
            <a:prstGeom prst="rect">
              <a:avLst/>
            </a:prstGeom>
            <a:solidFill>
              <a:srgbClr val="FF0000"/>
            </a:solidFill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300" name="Oval 299"/>
            <p:cNvSpPr/>
            <p:nvPr/>
          </p:nvSpPr>
          <p:spPr bwMode="auto">
            <a:xfrm>
              <a:off x="8572957" y="5208807"/>
              <a:ext cx="233716" cy="230390"/>
            </a:xfrm>
            <a:prstGeom prst="ellipse">
              <a:avLst/>
            </a:prstGeom>
            <a:solidFill>
              <a:srgbClr val="FF9300"/>
            </a:solidFill>
            <a:ln w="25400" cap="flat" cmpd="sng" algn="ctr">
              <a:solidFill>
                <a:srgbClr val="FF93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301" name="Oval 300"/>
            <p:cNvSpPr/>
            <p:nvPr/>
          </p:nvSpPr>
          <p:spPr bwMode="auto">
            <a:xfrm>
              <a:off x="8189033" y="5208807"/>
              <a:ext cx="233716" cy="230390"/>
            </a:xfrm>
            <a:prstGeom prst="ellipse">
              <a:avLst/>
            </a:prstGeom>
            <a:solidFill>
              <a:srgbClr val="7A0019"/>
            </a:solidFill>
            <a:ln w="25400" cap="flat" cmpd="sng" algn="ctr">
              <a:solidFill>
                <a:srgbClr val="7A001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302" name="Oval 301"/>
            <p:cNvSpPr/>
            <p:nvPr/>
          </p:nvSpPr>
          <p:spPr bwMode="auto">
            <a:xfrm>
              <a:off x="7808258" y="5190940"/>
              <a:ext cx="233716" cy="230390"/>
            </a:xfrm>
            <a:prstGeom prst="ellipse">
              <a:avLst/>
            </a:prstGeom>
            <a:solidFill>
              <a:srgbClr val="00FDFF"/>
            </a:solidFill>
            <a:ln w="25400" cap="flat" cmpd="sng" algn="ctr">
              <a:solidFill>
                <a:srgbClr val="00FD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303" name="Oval 302"/>
            <p:cNvSpPr/>
            <p:nvPr/>
          </p:nvSpPr>
          <p:spPr bwMode="auto">
            <a:xfrm>
              <a:off x="7431850" y="5225545"/>
              <a:ext cx="233716" cy="230390"/>
            </a:xfrm>
            <a:prstGeom prst="ellipse">
              <a:avLst/>
            </a:prstGeom>
            <a:solidFill>
              <a:srgbClr val="FF40FF"/>
            </a:solidFill>
            <a:ln w="25400" cap="flat" cmpd="sng" algn="ctr">
              <a:solidFill>
                <a:srgbClr val="FF4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304" name="Oval 303"/>
            <p:cNvSpPr/>
            <p:nvPr/>
          </p:nvSpPr>
          <p:spPr bwMode="auto">
            <a:xfrm>
              <a:off x="7095999" y="5213782"/>
              <a:ext cx="233716" cy="230390"/>
            </a:xfrm>
            <a:prstGeom prst="ellipse">
              <a:avLst/>
            </a:prstGeom>
            <a:solidFill>
              <a:srgbClr val="00FA00"/>
            </a:solidFill>
            <a:ln w="25400" cap="flat" cmpd="sng" algn="ctr">
              <a:solidFill>
                <a:srgbClr val="00FA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305" name="Oval 304"/>
            <p:cNvSpPr/>
            <p:nvPr/>
          </p:nvSpPr>
          <p:spPr bwMode="auto">
            <a:xfrm>
              <a:off x="6734452" y="5219112"/>
              <a:ext cx="233716" cy="230390"/>
            </a:xfrm>
            <a:prstGeom prst="ellipse">
              <a:avLst/>
            </a:prstGeom>
            <a:solidFill>
              <a:srgbClr val="7030A0"/>
            </a:solidFill>
            <a:ln w="25400" cap="flat" cmpd="sng" algn="ctr">
              <a:solidFill>
                <a:srgbClr val="7030A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cxnSp>
          <p:nvCxnSpPr>
            <p:cNvPr id="306" name="Straight Connector 305"/>
            <p:cNvCxnSpPr>
              <a:stCxn id="298" idx="2"/>
            </p:cNvCxnSpPr>
            <p:nvPr/>
          </p:nvCxnSpPr>
          <p:spPr bwMode="auto">
            <a:xfrm flipH="1">
              <a:off x="6923284" y="4989167"/>
              <a:ext cx="281135" cy="263754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07" name="Straight Connector 306"/>
            <p:cNvCxnSpPr/>
            <p:nvPr/>
          </p:nvCxnSpPr>
          <p:spPr bwMode="auto">
            <a:xfrm>
              <a:off x="7229225" y="4986520"/>
              <a:ext cx="18124" cy="207309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08" name="Straight Connector 307"/>
            <p:cNvCxnSpPr/>
            <p:nvPr/>
          </p:nvCxnSpPr>
          <p:spPr bwMode="auto">
            <a:xfrm>
              <a:off x="8294478" y="4976915"/>
              <a:ext cx="18124" cy="207309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09" name="Straight Connector 308"/>
            <p:cNvCxnSpPr>
              <a:endCxn id="300" idx="1"/>
            </p:cNvCxnSpPr>
            <p:nvPr/>
          </p:nvCxnSpPr>
          <p:spPr bwMode="auto">
            <a:xfrm>
              <a:off x="8301183" y="5028782"/>
              <a:ext cx="306001" cy="213765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10" name="Straight Connector 309"/>
            <p:cNvCxnSpPr>
              <a:stCxn id="299" idx="2"/>
              <a:endCxn id="303" idx="0"/>
            </p:cNvCxnSpPr>
            <p:nvPr/>
          </p:nvCxnSpPr>
          <p:spPr bwMode="auto">
            <a:xfrm flipH="1">
              <a:off x="7548708" y="5023426"/>
              <a:ext cx="728069" cy="202119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11" name="Straight Connector 310"/>
            <p:cNvCxnSpPr>
              <a:stCxn id="300" idx="1"/>
            </p:cNvCxnSpPr>
            <p:nvPr/>
          </p:nvCxnSpPr>
          <p:spPr bwMode="auto">
            <a:xfrm flipH="1" flipV="1">
              <a:off x="7342369" y="5031618"/>
              <a:ext cx="1264815" cy="210929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12" name="Straight Connector 311"/>
            <p:cNvCxnSpPr>
              <a:endCxn id="298" idx="2"/>
            </p:cNvCxnSpPr>
            <p:nvPr/>
          </p:nvCxnSpPr>
          <p:spPr bwMode="auto">
            <a:xfrm flipH="1" flipV="1">
              <a:off x="7204419" y="4989167"/>
              <a:ext cx="1082278" cy="267279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13" name="TextBox 312"/>
            <p:cNvSpPr txBox="1"/>
            <p:nvPr/>
          </p:nvSpPr>
          <p:spPr>
            <a:xfrm>
              <a:off x="7266914" y="5402017"/>
              <a:ext cx="87876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Houses</a:t>
              </a:r>
            </a:p>
          </p:txBody>
        </p:sp>
        <p:sp>
          <p:nvSpPr>
            <p:cNvPr id="314" name="TextBox 313"/>
            <p:cNvSpPr txBox="1"/>
            <p:nvPr/>
          </p:nvSpPr>
          <p:spPr>
            <a:xfrm>
              <a:off x="7171878" y="4509606"/>
              <a:ext cx="130195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Fire stations</a:t>
              </a:r>
            </a:p>
          </p:txBody>
        </p:sp>
      </p:grpSp>
      <p:graphicFrame>
        <p:nvGraphicFramePr>
          <p:cNvPr id="315" name="Table 314"/>
          <p:cNvGraphicFramePr>
            <a:graphicFrameLocks noGrp="1"/>
          </p:cNvGraphicFramePr>
          <p:nvPr>
            <p:extLst/>
          </p:nvPr>
        </p:nvGraphicFramePr>
        <p:xfrm>
          <a:off x="3743845" y="4311480"/>
          <a:ext cx="2878217" cy="1397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562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09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109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4925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Index</a:t>
                      </a:r>
                      <a:r>
                        <a:rPr lang="en-US" sz="1400" baseline="0" dirty="0">
                          <a:solidFill>
                            <a:schemeClr val="tx1"/>
                          </a:solidFill>
                        </a:rPr>
                        <a:t> blocks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Data blocks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9250">
                <a:tc rowSpan="3"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2 + 2 = 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FS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9250">
                <a:tc vMerge="1"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House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4+3=7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9250">
                <a:tc vMerge="1"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Total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40929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86" grpId="0"/>
      <p:bldP spid="190" grpId="0" animBg="1"/>
      <p:bldP spid="191" grpId="0" animBg="1"/>
      <p:bldP spid="192" grpId="0" animBg="1"/>
      <p:bldP spid="196" grpId="0" animBg="1"/>
      <p:bldP spid="197" grpId="0" animBg="1"/>
      <p:bldP spid="198" grpId="0" animBg="1"/>
      <p:bldP spid="199" grpId="0" animBg="1"/>
      <p:bldP spid="210" grpId="0"/>
      <p:bldP spid="211" grpId="0" animBg="1"/>
      <p:bldP spid="212" grpId="0" animBg="1"/>
      <p:bldP spid="225" grpId="0" animBg="1"/>
      <p:bldP spid="226" grpId="0" animBg="1"/>
      <p:bldP spid="227" grpId="0" animBg="1"/>
      <p:bldP spid="228" grpId="0" animBg="1"/>
      <p:bldP spid="229" grpId="0" animBg="1"/>
      <p:bldP spid="230" grpId="0" animBg="1"/>
      <p:bldP spid="231" grpId="0" animBg="1"/>
      <p:bldP spid="232" grpId="0" animBg="1"/>
      <p:bldP spid="246" grpId="0" animBg="1"/>
      <p:bldP spid="247" grpId="0" animBg="1"/>
      <p:bldP spid="248" grpId="0" animBg="1"/>
      <p:bldP spid="189" grpId="0" animBg="1"/>
      <p:bldP spid="242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5997" y="415064"/>
            <a:ext cx="5184617" cy="713365"/>
          </a:xfrm>
        </p:spPr>
        <p:txBody>
          <a:bodyPr/>
          <a:lstStyle/>
          <a:p>
            <a:r>
              <a:rPr lang="en-US" sz="2400" dirty="0">
                <a:latin typeface="Microsoft Sans Serif"/>
                <a:cs typeface="Microsoft Sans Serif"/>
              </a:rPr>
              <a:t>Cost of Tree Matching Algorithm </a:t>
            </a:r>
            <a:br>
              <a:rPr lang="en-US" sz="2400" dirty="0">
                <a:latin typeface="Microsoft Sans Serif"/>
                <a:cs typeface="Microsoft Sans Serif"/>
              </a:rPr>
            </a:br>
            <a:endParaRPr lang="en-US" sz="2400" dirty="0">
              <a:latin typeface="Microsoft Sans Serif"/>
              <a:cs typeface="Microsoft Sans Serif"/>
            </a:endParaRPr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sp>
        <p:nvSpPr>
          <p:cNvPr id="186" name="TextBox 185"/>
          <p:cNvSpPr txBox="1"/>
          <p:nvPr/>
        </p:nvSpPr>
        <p:spPr>
          <a:xfrm>
            <a:off x="96571" y="1541739"/>
            <a:ext cx="5832384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Microsoft Sans Serif"/>
                <a:cs typeface="Microsoft Sans Serif"/>
              </a:rPr>
              <a:t>Pairs examined: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Microsoft Sans Serif"/>
                <a:cs typeface="Microsoft Sans Serif"/>
              </a:rPr>
              <a:t> (X, </a:t>
            </a:r>
            <a:r>
              <a:rPr lang="en-US" sz="1600" dirty="0">
                <a:solidFill>
                  <a:srgbClr val="0432FF"/>
                </a:solidFill>
                <a:latin typeface="Microsoft Sans Serif"/>
                <a:cs typeface="Microsoft Sans Serif"/>
              </a:rPr>
              <a:t>0</a:t>
            </a:r>
            <a:r>
              <a:rPr lang="en-US" sz="1600" dirty="0">
                <a:latin typeface="Microsoft Sans Serif"/>
                <a:cs typeface="Microsoft Sans Serif"/>
              </a:rPr>
              <a:t>), (Y, </a:t>
            </a:r>
            <a:r>
              <a:rPr lang="en-US" sz="1600" dirty="0">
                <a:solidFill>
                  <a:srgbClr val="0432FF"/>
                </a:solidFill>
                <a:latin typeface="Microsoft Sans Serif"/>
                <a:cs typeface="Microsoft Sans Serif"/>
              </a:rPr>
              <a:t>0</a:t>
            </a:r>
            <a:r>
              <a:rPr lang="en-US" sz="1600" dirty="0">
                <a:latin typeface="Microsoft Sans Serif"/>
                <a:cs typeface="Microsoft Sans Serif"/>
              </a:rPr>
              <a:t>), (X, </a:t>
            </a:r>
            <a:r>
              <a:rPr lang="en-US" sz="1600" dirty="0">
                <a:solidFill>
                  <a:srgbClr val="FF0000"/>
                </a:solidFill>
                <a:latin typeface="Microsoft Sans Serif"/>
                <a:cs typeface="Microsoft Sans Serif"/>
              </a:rPr>
              <a:t>1</a:t>
            </a:r>
            <a:r>
              <a:rPr lang="en-US" sz="1600" dirty="0">
                <a:latin typeface="Microsoft Sans Serif"/>
                <a:cs typeface="Microsoft Sans Serif"/>
              </a:rPr>
              <a:t>), (Y, </a:t>
            </a:r>
            <a:r>
              <a:rPr lang="en-US" sz="1600" dirty="0">
                <a:solidFill>
                  <a:srgbClr val="FF0000"/>
                </a:solidFill>
                <a:latin typeface="Microsoft Sans Serif"/>
                <a:cs typeface="Microsoft Sans Serif"/>
              </a:rPr>
              <a:t>1</a:t>
            </a:r>
            <a:r>
              <a:rPr lang="en-US" sz="1600" dirty="0">
                <a:latin typeface="Microsoft Sans Serif"/>
                <a:cs typeface="Microsoft Sans Serif"/>
              </a:rPr>
              <a:t>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Microsoft Sans Serif"/>
                <a:cs typeface="Microsoft Sans Serif"/>
              </a:rPr>
              <a:t>(</a:t>
            </a:r>
            <a:r>
              <a:rPr lang="en-US" sz="1600" dirty="0">
                <a:solidFill>
                  <a:srgbClr val="7030A0"/>
                </a:solidFill>
              </a:rPr>
              <a:t>2</a:t>
            </a:r>
            <a:r>
              <a:rPr lang="en-US" sz="1600" dirty="0"/>
              <a:t>,</a:t>
            </a:r>
            <a:r>
              <a:rPr lang="en-US" sz="1600" dirty="0">
                <a:solidFill>
                  <a:srgbClr val="0432FF"/>
                </a:solidFill>
                <a:latin typeface="Microsoft Sans Serif"/>
                <a:cs typeface="Microsoft Sans Serif"/>
              </a:rPr>
              <a:t> 0</a:t>
            </a:r>
            <a:r>
              <a:rPr lang="en-US" sz="1600" dirty="0">
                <a:latin typeface="Microsoft Sans Serif"/>
                <a:cs typeface="Microsoft Sans Serif"/>
              </a:rPr>
              <a:t>), (</a:t>
            </a:r>
            <a:r>
              <a:rPr lang="en-US" sz="1600" dirty="0">
                <a:solidFill>
                  <a:srgbClr val="00FA00"/>
                </a:solidFill>
              </a:rPr>
              <a:t>3</a:t>
            </a:r>
            <a:r>
              <a:rPr lang="en-US" sz="1600" dirty="0"/>
              <a:t>,</a:t>
            </a:r>
            <a:r>
              <a:rPr lang="en-US" sz="1600" dirty="0">
                <a:solidFill>
                  <a:srgbClr val="0432FF"/>
                </a:solidFill>
                <a:latin typeface="Microsoft Sans Serif"/>
                <a:cs typeface="Microsoft Sans Serif"/>
              </a:rPr>
              <a:t> 0</a:t>
            </a:r>
            <a:r>
              <a:rPr lang="en-US" sz="1600" dirty="0">
                <a:latin typeface="Microsoft Sans Serif"/>
                <a:cs typeface="Microsoft Sans Serif"/>
              </a:rPr>
              <a:t>)</a:t>
            </a:r>
            <a:r>
              <a:rPr lang="en-US" sz="1600" dirty="0">
                <a:solidFill>
                  <a:srgbClr val="0432FF"/>
                </a:solidFill>
                <a:latin typeface="Microsoft Sans Serif"/>
                <a:cs typeface="Microsoft Sans Serif"/>
              </a:rPr>
              <a:t>,</a:t>
            </a:r>
            <a:r>
              <a:rPr lang="en-US" sz="1600" dirty="0">
                <a:latin typeface="Microsoft Sans Serif"/>
                <a:cs typeface="Microsoft Sans Serif"/>
              </a:rPr>
              <a:t> </a:t>
            </a:r>
            <a:r>
              <a:rPr lang="en-US" sz="1600" dirty="0">
                <a:solidFill>
                  <a:srgbClr val="0432FF"/>
                </a:solidFill>
                <a:latin typeface="Microsoft Sans Serif"/>
                <a:cs typeface="Microsoft Sans Serif"/>
              </a:rPr>
              <a:t>(</a:t>
            </a:r>
            <a:r>
              <a:rPr lang="en-US" sz="1600" dirty="0">
                <a:solidFill>
                  <a:srgbClr val="00FDFF"/>
                </a:solidFill>
              </a:rPr>
              <a:t>5, </a:t>
            </a:r>
            <a:r>
              <a:rPr lang="en-US" sz="1600" dirty="0">
                <a:solidFill>
                  <a:srgbClr val="0432FF"/>
                </a:solidFill>
                <a:latin typeface="Microsoft Sans Serif"/>
                <a:cs typeface="Microsoft Sans Serif"/>
              </a:rPr>
              <a:t>0</a:t>
            </a:r>
            <a:r>
              <a:rPr lang="en-US" sz="1600" dirty="0">
                <a:latin typeface="Microsoft Sans Serif"/>
                <a:cs typeface="Microsoft Sans Serif"/>
              </a:rPr>
              <a:t>)</a:t>
            </a:r>
            <a:r>
              <a:rPr lang="en-US" sz="1600" dirty="0"/>
              <a:t>, (</a:t>
            </a:r>
            <a:r>
              <a:rPr lang="en-US" sz="1600" dirty="0">
                <a:solidFill>
                  <a:srgbClr val="7A0019"/>
                </a:solidFill>
              </a:rPr>
              <a:t>6,</a:t>
            </a:r>
            <a:r>
              <a:rPr lang="en-US" sz="1600" dirty="0">
                <a:solidFill>
                  <a:srgbClr val="0432FF"/>
                </a:solidFill>
                <a:latin typeface="Microsoft Sans Serif"/>
                <a:cs typeface="Microsoft Sans Serif"/>
              </a:rPr>
              <a:t> 0</a:t>
            </a:r>
            <a:r>
              <a:rPr lang="en-US" sz="1600" dirty="0">
                <a:latin typeface="Microsoft Sans Serif"/>
                <a:cs typeface="Microsoft Sans Serif"/>
              </a:rPr>
              <a:t>), (</a:t>
            </a:r>
            <a:r>
              <a:rPr lang="en-US" sz="1600" dirty="0">
                <a:solidFill>
                  <a:srgbClr val="FF40FF"/>
                </a:solidFill>
              </a:rPr>
              <a:t>4,</a:t>
            </a:r>
            <a:r>
              <a:rPr lang="en-US" sz="1600" dirty="0">
                <a:solidFill>
                  <a:srgbClr val="FF0000"/>
                </a:solidFill>
                <a:latin typeface="Microsoft Sans Serif"/>
                <a:cs typeface="Microsoft Sans Serif"/>
              </a:rPr>
              <a:t> 1</a:t>
            </a:r>
            <a:r>
              <a:rPr lang="en-US" sz="1600" dirty="0">
                <a:latin typeface="Microsoft Sans Serif"/>
                <a:cs typeface="Microsoft Sans Serif"/>
              </a:rPr>
              <a:t>)</a:t>
            </a:r>
            <a:r>
              <a:rPr lang="en-US" sz="1600" dirty="0"/>
              <a:t>, (</a:t>
            </a:r>
            <a:r>
              <a:rPr lang="en-US" sz="1600" dirty="0">
                <a:solidFill>
                  <a:srgbClr val="7A0019"/>
                </a:solidFill>
              </a:rPr>
              <a:t>6</a:t>
            </a:r>
            <a:r>
              <a:rPr lang="en-US" sz="1600" dirty="0"/>
              <a:t>,</a:t>
            </a:r>
            <a:r>
              <a:rPr lang="en-US" sz="1600" dirty="0">
                <a:solidFill>
                  <a:srgbClr val="FF0000"/>
                </a:solidFill>
                <a:latin typeface="Microsoft Sans Serif"/>
                <a:cs typeface="Microsoft Sans Serif"/>
              </a:rPr>
              <a:t> 1</a:t>
            </a:r>
            <a:r>
              <a:rPr lang="en-US" sz="1600" dirty="0">
                <a:latin typeface="Microsoft Sans Serif"/>
                <a:cs typeface="Microsoft Sans Serif"/>
              </a:rPr>
              <a:t>), (</a:t>
            </a:r>
            <a:r>
              <a:rPr lang="en-US" sz="1600" dirty="0">
                <a:solidFill>
                  <a:srgbClr val="FF9300"/>
                </a:solidFill>
              </a:rPr>
              <a:t>7,</a:t>
            </a:r>
            <a:r>
              <a:rPr lang="en-US" sz="1600" dirty="0">
                <a:solidFill>
                  <a:srgbClr val="FF0000"/>
                </a:solidFill>
                <a:latin typeface="Microsoft Sans Serif"/>
                <a:cs typeface="Microsoft Sans Serif"/>
              </a:rPr>
              <a:t> 1</a:t>
            </a:r>
            <a:r>
              <a:rPr lang="en-US" sz="1600" dirty="0">
                <a:latin typeface="Microsoft Sans Serif"/>
                <a:cs typeface="Microsoft Sans Serif"/>
              </a:rPr>
              <a:t>)</a:t>
            </a: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Microsoft Sans Serif"/>
              <a:cs typeface="Microsoft Sans Serif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Microsoft Sans Serif"/>
                <a:cs typeface="Microsoft Sans Serif"/>
              </a:rPr>
              <a:t>Blocks accessed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Microsoft Sans Serif"/>
                <a:cs typeface="Microsoft Sans Serif"/>
              </a:rPr>
              <a:t>Index blocks besides roots: X, Y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Microsoft Sans Serif"/>
                <a:cs typeface="Microsoft Sans Serif"/>
              </a:rPr>
              <a:t>Data blocks: all with 6 accessed twice</a:t>
            </a:r>
          </a:p>
          <a:p>
            <a:endParaRPr lang="en-US" sz="1600" dirty="0"/>
          </a:p>
        </p:txBody>
      </p:sp>
      <p:grpSp>
        <p:nvGrpSpPr>
          <p:cNvPr id="278" name="Group 277"/>
          <p:cNvGrpSpPr/>
          <p:nvPr/>
        </p:nvGrpSpPr>
        <p:grpSpPr>
          <a:xfrm>
            <a:off x="5382293" y="205740"/>
            <a:ext cx="3472585" cy="1113458"/>
            <a:chOff x="5382293" y="205740"/>
            <a:chExt cx="3472585" cy="1113458"/>
          </a:xfrm>
        </p:grpSpPr>
        <p:grpSp>
          <p:nvGrpSpPr>
            <p:cNvPr id="279" name="Group 278"/>
            <p:cNvGrpSpPr/>
            <p:nvPr/>
          </p:nvGrpSpPr>
          <p:grpSpPr>
            <a:xfrm>
              <a:off x="5944213" y="205740"/>
              <a:ext cx="2854764" cy="296777"/>
              <a:chOff x="704360" y="5293733"/>
              <a:chExt cx="2854764" cy="296777"/>
            </a:xfrm>
          </p:grpSpPr>
          <p:sp>
            <p:nvSpPr>
              <p:cNvPr id="293" name="Rectangle 292"/>
              <p:cNvSpPr/>
              <p:nvPr/>
            </p:nvSpPr>
            <p:spPr bwMode="auto">
              <a:xfrm>
                <a:off x="704360" y="5332546"/>
                <a:ext cx="161901" cy="147383"/>
              </a:xfrm>
              <a:prstGeom prst="rect">
                <a:avLst/>
              </a:prstGeom>
              <a:solidFill>
                <a:srgbClr val="0432FF"/>
              </a:solidFill>
              <a:ln w="25400" cap="flat" cmpd="sng" algn="ctr">
                <a:solidFill>
                  <a:srgbClr val="0432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04" charset="0"/>
                  <a:ea typeface="ＭＳ Ｐゴシック" pitchFamily="-104" charset="-128"/>
                  <a:cs typeface="ＭＳ Ｐゴシック" pitchFamily="-104" charset="-128"/>
                </a:endParaRPr>
              </a:p>
            </p:txBody>
          </p:sp>
          <p:sp>
            <p:nvSpPr>
              <p:cNvPr id="294" name="Rectangle 293"/>
              <p:cNvSpPr/>
              <p:nvPr/>
            </p:nvSpPr>
            <p:spPr bwMode="auto">
              <a:xfrm>
                <a:off x="2319786" y="5342832"/>
                <a:ext cx="161901" cy="147383"/>
              </a:xfrm>
              <a:prstGeom prst="rect">
                <a:avLst/>
              </a:prstGeom>
              <a:solidFill>
                <a:srgbClr val="FF0000"/>
              </a:solidFill>
              <a:ln w="254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04" charset="0"/>
                  <a:ea typeface="ＭＳ Ｐゴシック" pitchFamily="-104" charset="-128"/>
                  <a:cs typeface="ＭＳ Ｐゴシック" pitchFamily="-104" charset="-128"/>
                </a:endParaRPr>
              </a:p>
            </p:txBody>
          </p:sp>
          <p:sp>
            <p:nvSpPr>
              <p:cNvPr id="295" name="TextBox 294"/>
              <p:cNvSpPr txBox="1"/>
              <p:nvPr/>
            </p:nvSpPr>
            <p:spPr>
              <a:xfrm>
                <a:off x="906235" y="5293733"/>
                <a:ext cx="1037463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solidFill>
                      <a:srgbClr val="0432FF"/>
                    </a:solidFill>
                  </a:rPr>
                  <a:t>Data block 0</a:t>
                </a:r>
              </a:p>
            </p:txBody>
          </p:sp>
          <p:sp>
            <p:nvSpPr>
              <p:cNvPr id="296" name="TextBox 295"/>
              <p:cNvSpPr txBox="1"/>
              <p:nvPr/>
            </p:nvSpPr>
            <p:spPr>
              <a:xfrm>
                <a:off x="2521661" y="5313511"/>
                <a:ext cx="1037463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solidFill>
                      <a:srgbClr val="FF0000"/>
                    </a:solidFill>
                  </a:rPr>
                  <a:t>Data block 1</a:t>
                </a:r>
              </a:p>
            </p:txBody>
          </p:sp>
        </p:grpSp>
        <p:sp>
          <p:nvSpPr>
            <p:cNvPr id="280" name="TextBox 279"/>
            <p:cNvSpPr txBox="1"/>
            <p:nvPr/>
          </p:nvSpPr>
          <p:spPr>
            <a:xfrm>
              <a:off x="5541741" y="763756"/>
              <a:ext cx="103746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7030A0"/>
                  </a:solidFill>
                </a:rPr>
                <a:t>Data block 2</a:t>
              </a:r>
            </a:p>
          </p:txBody>
        </p:sp>
        <p:sp>
          <p:nvSpPr>
            <p:cNvPr id="281" name="TextBox 280"/>
            <p:cNvSpPr txBox="1"/>
            <p:nvPr/>
          </p:nvSpPr>
          <p:spPr>
            <a:xfrm>
              <a:off x="7817415" y="758356"/>
              <a:ext cx="103746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FF40FF"/>
                  </a:solidFill>
                </a:rPr>
                <a:t>Data block 4</a:t>
              </a:r>
            </a:p>
          </p:txBody>
        </p:sp>
        <p:grpSp>
          <p:nvGrpSpPr>
            <p:cNvPr id="282" name="Group 281"/>
            <p:cNvGrpSpPr/>
            <p:nvPr/>
          </p:nvGrpSpPr>
          <p:grpSpPr>
            <a:xfrm>
              <a:off x="5382293" y="771747"/>
              <a:ext cx="3472585" cy="547451"/>
              <a:chOff x="3957275" y="2390812"/>
              <a:chExt cx="3472585" cy="547451"/>
            </a:xfrm>
          </p:grpSpPr>
          <p:sp>
            <p:nvSpPr>
              <p:cNvPr id="283" name="Oval 282"/>
              <p:cNvSpPr/>
              <p:nvPr/>
            </p:nvSpPr>
            <p:spPr bwMode="auto">
              <a:xfrm>
                <a:off x="6270303" y="2720779"/>
                <a:ext cx="199104" cy="161796"/>
              </a:xfrm>
              <a:prstGeom prst="ellipse">
                <a:avLst/>
              </a:prstGeom>
              <a:solidFill>
                <a:srgbClr val="FF9300"/>
              </a:solidFill>
              <a:ln w="25400" cap="flat" cmpd="sng" algn="ctr">
                <a:solidFill>
                  <a:srgbClr val="FF93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04" charset="0"/>
                  <a:ea typeface="ＭＳ Ｐゴシック" pitchFamily="-104" charset="-128"/>
                  <a:cs typeface="ＭＳ Ｐゴシック" pitchFamily="-104" charset="-128"/>
                </a:endParaRPr>
              </a:p>
            </p:txBody>
          </p:sp>
          <p:sp>
            <p:nvSpPr>
              <p:cNvPr id="284" name="Oval 283"/>
              <p:cNvSpPr/>
              <p:nvPr/>
            </p:nvSpPr>
            <p:spPr bwMode="auto">
              <a:xfrm>
                <a:off x="5116885" y="2711546"/>
                <a:ext cx="199104" cy="161796"/>
              </a:xfrm>
              <a:prstGeom prst="ellipse">
                <a:avLst/>
              </a:prstGeom>
              <a:solidFill>
                <a:srgbClr val="7A0019"/>
              </a:solidFill>
              <a:ln w="25400" cap="flat" cmpd="sng" algn="ctr">
                <a:solidFill>
                  <a:srgbClr val="7A0019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04" charset="0"/>
                  <a:ea typeface="ＭＳ Ｐゴシック" pitchFamily="-104" charset="-128"/>
                  <a:cs typeface="ＭＳ Ｐゴシック" pitchFamily="-104" charset="-128"/>
                </a:endParaRPr>
              </a:p>
            </p:txBody>
          </p:sp>
          <p:sp>
            <p:nvSpPr>
              <p:cNvPr id="285" name="Oval 284"/>
              <p:cNvSpPr/>
              <p:nvPr/>
            </p:nvSpPr>
            <p:spPr bwMode="auto">
              <a:xfrm>
                <a:off x="3957275" y="2694964"/>
                <a:ext cx="199104" cy="161796"/>
              </a:xfrm>
              <a:prstGeom prst="ellipse">
                <a:avLst/>
              </a:prstGeom>
              <a:solidFill>
                <a:srgbClr val="00FDFF"/>
              </a:solidFill>
              <a:ln w="25400" cap="flat" cmpd="sng" algn="ctr">
                <a:solidFill>
                  <a:srgbClr val="00FD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04" charset="0"/>
                  <a:ea typeface="ＭＳ Ｐゴシック" pitchFamily="-104" charset="-128"/>
                  <a:cs typeface="ＭＳ Ｐゴシック" pitchFamily="-104" charset="-128"/>
                </a:endParaRPr>
              </a:p>
            </p:txBody>
          </p:sp>
          <p:sp>
            <p:nvSpPr>
              <p:cNvPr id="286" name="Oval 285"/>
              <p:cNvSpPr/>
              <p:nvPr/>
            </p:nvSpPr>
            <p:spPr bwMode="auto">
              <a:xfrm>
                <a:off x="6270303" y="2443427"/>
                <a:ext cx="199104" cy="161796"/>
              </a:xfrm>
              <a:prstGeom prst="ellipse">
                <a:avLst/>
              </a:prstGeom>
              <a:solidFill>
                <a:srgbClr val="FF40FF"/>
              </a:solidFill>
              <a:ln w="25400" cap="flat" cmpd="sng" algn="ctr">
                <a:solidFill>
                  <a:srgbClr val="FF40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04" charset="0"/>
                  <a:ea typeface="ＭＳ Ｐゴシック" pitchFamily="-104" charset="-128"/>
                  <a:cs typeface="ＭＳ Ｐゴシック" pitchFamily="-104" charset="-128"/>
                </a:endParaRPr>
              </a:p>
            </p:txBody>
          </p:sp>
          <p:sp>
            <p:nvSpPr>
              <p:cNvPr id="287" name="Oval 286"/>
              <p:cNvSpPr/>
              <p:nvPr/>
            </p:nvSpPr>
            <p:spPr bwMode="auto">
              <a:xfrm>
                <a:off x="5113934" y="2440116"/>
                <a:ext cx="199104" cy="161796"/>
              </a:xfrm>
              <a:prstGeom prst="ellipse">
                <a:avLst/>
              </a:prstGeom>
              <a:solidFill>
                <a:srgbClr val="00FA00"/>
              </a:solidFill>
              <a:ln w="25400" cap="flat" cmpd="sng" algn="ctr">
                <a:solidFill>
                  <a:srgbClr val="00FA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04" charset="0"/>
                  <a:ea typeface="ＭＳ Ｐゴシック" pitchFamily="-104" charset="-128"/>
                  <a:cs typeface="ＭＳ Ｐゴシック" pitchFamily="-104" charset="-128"/>
                </a:endParaRPr>
              </a:p>
            </p:txBody>
          </p:sp>
          <p:sp>
            <p:nvSpPr>
              <p:cNvPr id="288" name="Oval 287"/>
              <p:cNvSpPr/>
              <p:nvPr/>
            </p:nvSpPr>
            <p:spPr bwMode="auto">
              <a:xfrm>
                <a:off x="3957275" y="2475161"/>
                <a:ext cx="199104" cy="161796"/>
              </a:xfrm>
              <a:prstGeom prst="ellipse">
                <a:avLst/>
              </a:prstGeom>
              <a:solidFill>
                <a:srgbClr val="7030A0"/>
              </a:solidFill>
              <a:ln w="25400" cap="flat" cmpd="sng" algn="ctr">
                <a:solidFill>
                  <a:srgbClr val="7030A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04" charset="0"/>
                  <a:ea typeface="ＭＳ Ｐゴシック" pitchFamily="-104" charset="-128"/>
                  <a:cs typeface="ＭＳ Ｐゴシック" pitchFamily="-104" charset="-128"/>
                </a:endParaRPr>
              </a:p>
            </p:txBody>
          </p:sp>
          <p:sp>
            <p:nvSpPr>
              <p:cNvPr id="289" name="TextBox 288"/>
              <p:cNvSpPr txBox="1"/>
              <p:nvPr/>
            </p:nvSpPr>
            <p:spPr>
              <a:xfrm>
                <a:off x="5271750" y="2390812"/>
                <a:ext cx="1037463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solidFill>
                      <a:srgbClr val="00FA00"/>
                    </a:solidFill>
                  </a:rPr>
                  <a:t>Data block 3</a:t>
                </a:r>
              </a:p>
            </p:txBody>
          </p:sp>
          <p:sp>
            <p:nvSpPr>
              <p:cNvPr id="290" name="TextBox 289"/>
              <p:cNvSpPr txBox="1"/>
              <p:nvPr/>
            </p:nvSpPr>
            <p:spPr>
              <a:xfrm>
                <a:off x="4136348" y="2654420"/>
                <a:ext cx="1037463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solidFill>
                      <a:srgbClr val="00FDFF"/>
                    </a:solidFill>
                  </a:rPr>
                  <a:t>Data block 5</a:t>
                </a:r>
              </a:p>
            </p:txBody>
          </p:sp>
          <p:sp>
            <p:nvSpPr>
              <p:cNvPr id="291" name="TextBox 290"/>
              <p:cNvSpPr txBox="1"/>
              <p:nvPr/>
            </p:nvSpPr>
            <p:spPr>
              <a:xfrm>
                <a:off x="5284449" y="2661264"/>
                <a:ext cx="1037463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solidFill>
                      <a:srgbClr val="7A0019"/>
                    </a:solidFill>
                  </a:rPr>
                  <a:t>Data block 6</a:t>
                </a:r>
              </a:p>
            </p:txBody>
          </p:sp>
          <p:sp>
            <p:nvSpPr>
              <p:cNvPr id="292" name="TextBox 291"/>
              <p:cNvSpPr txBox="1"/>
              <p:nvPr/>
            </p:nvSpPr>
            <p:spPr>
              <a:xfrm>
                <a:off x="6392397" y="2649972"/>
                <a:ext cx="1037463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solidFill>
                      <a:srgbClr val="FF9300"/>
                    </a:solidFill>
                  </a:rPr>
                  <a:t>Data block 7</a:t>
                </a:r>
              </a:p>
            </p:txBody>
          </p:sp>
        </p:grpSp>
      </p:grpSp>
      <p:grpSp>
        <p:nvGrpSpPr>
          <p:cNvPr id="8" name="Group 7"/>
          <p:cNvGrpSpPr/>
          <p:nvPr/>
        </p:nvGrpSpPr>
        <p:grpSpPr>
          <a:xfrm>
            <a:off x="6817261" y="4305631"/>
            <a:ext cx="2072221" cy="1230965"/>
            <a:chOff x="6734452" y="4509606"/>
            <a:chExt cx="2072221" cy="1230965"/>
          </a:xfrm>
        </p:grpSpPr>
        <p:sp>
          <p:nvSpPr>
            <p:cNvPr id="298" name="Rectangle 297"/>
            <p:cNvSpPr/>
            <p:nvPr/>
          </p:nvSpPr>
          <p:spPr bwMode="auto">
            <a:xfrm>
              <a:off x="7109396" y="4779301"/>
              <a:ext cx="190046" cy="209866"/>
            </a:xfrm>
            <a:prstGeom prst="rect">
              <a:avLst/>
            </a:prstGeom>
            <a:solidFill>
              <a:srgbClr val="0432FF"/>
            </a:solidFill>
            <a:ln w="25400" cap="flat" cmpd="sng" algn="ctr">
              <a:solidFill>
                <a:srgbClr val="0432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299" name="Rectangle 298"/>
            <p:cNvSpPr/>
            <p:nvPr/>
          </p:nvSpPr>
          <p:spPr bwMode="auto">
            <a:xfrm>
              <a:off x="8181754" y="4813560"/>
              <a:ext cx="190046" cy="209866"/>
            </a:xfrm>
            <a:prstGeom prst="rect">
              <a:avLst/>
            </a:prstGeom>
            <a:solidFill>
              <a:srgbClr val="FF0000"/>
            </a:solidFill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300" name="Oval 299"/>
            <p:cNvSpPr/>
            <p:nvPr/>
          </p:nvSpPr>
          <p:spPr bwMode="auto">
            <a:xfrm>
              <a:off x="8572957" y="5208807"/>
              <a:ext cx="233716" cy="230390"/>
            </a:xfrm>
            <a:prstGeom prst="ellipse">
              <a:avLst/>
            </a:prstGeom>
            <a:solidFill>
              <a:srgbClr val="FF9300"/>
            </a:solidFill>
            <a:ln w="25400" cap="flat" cmpd="sng" algn="ctr">
              <a:solidFill>
                <a:srgbClr val="FF93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301" name="Oval 300"/>
            <p:cNvSpPr/>
            <p:nvPr/>
          </p:nvSpPr>
          <p:spPr bwMode="auto">
            <a:xfrm>
              <a:off x="8189033" y="5208807"/>
              <a:ext cx="233716" cy="230390"/>
            </a:xfrm>
            <a:prstGeom prst="ellipse">
              <a:avLst/>
            </a:prstGeom>
            <a:solidFill>
              <a:srgbClr val="7A0019"/>
            </a:solidFill>
            <a:ln w="25400" cap="flat" cmpd="sng" algn="ctr">
              <a:solidFill>
                <a:srgbClr val="7A001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302" name="Oval 301"/>
            <p:cNvSpPr/>
            <p:nvPr/>
          </p:nvSpPr>
          <p:spPr bwMode="auto">
            <a:xfrm>
              <a:off x="7808258" y="5190940"/>
              <a:ext cx="233716" cy="230390"/>
            </a:xfrm>
            <a:prstGeom prst="ellipse">
              <a:avLst/>
            </a:prstGeom>
            <a:solidFill>
              <a:srgbClr val="00FDFF"/>
            </a:solidFill>
            <a:ln w="25400" cap="flat" cmpd="sng" algn="ctr">
              <a:solidFill>
                <a:srgbClr val="00FD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303" name="Oval 302"/>
            <p:cNvSpPr/>
            <p:nvPr/>
          </p:nvSpPr>
          <p:spPr bwMode="auto">
            <a:xfrm>
              <a:off x="7431850" y="5225545"/>
              <a:ext cx="233716" cy="230390"/>
            </a:xfrm>
            <a:prstGeom prst="ellipse">
              <a:avLst/>
            </a:prstGeom>
            <a:solidFill>
              <a:srgbClr val="FF40FF"/>
            </a:solidFill>
            <a:ln w="25400" cap="flat" cmpd="sng" algn="ctr">
              <a:solidFill>
                <a:srgbClr val="FF4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304" name="Oval 303"/>
            <p:cNvSpPr/>
            <p:nvPr/>
          </p:nvSpPr>
          <p:spPr bwMode="auto">
            <a:xfrm>
              <a:off x="7095999" y="5213782"/>
              <a:ext cx="233716" cy="230390"/>
            </a:xfrm>
            <a:prstGeom prst="ellipse">
              <a:avLst/>
            </a:prstGeom>
            <a:solidFill>
              <a:srgbClr val="00FA00"/>
            </a:solidFill>
            <a:ln w="25400" cap="flat" cmpd="sng" algn="ctr">
              <a:solidFill>
                <a:srgbClr val="00FA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305" name="Oval 304"/>
            <p:cNvSpPr/>
            <p:nvPr/>
          </p:nvSpPr>
          <p:spPr bwMode="auto">
            <a:xfrm>
              <a:off x="6734452" y="5219112"/>
              <a:ext cx="233716" cy="230390"/>
            </a:xfrm>
            <a:prstGeom prst="ellipse">
              <a:avLst/>
            </a:prstGeom>
            <a:solidFill>
              <a:srgbClr val="7030A0"/>
            </a:solidFill>
            <a:ln w="25400" cap="flat" cmpd="sng" algn="ctr">
              <a:solidFill>
                <a:srgbClr val="7030A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cxnSp>
          <p:nvCxnSpPr>
            <p:cNvPr id="306" name="Straight Connector 305"/>
            <p:cNvCxnSpPr>
              <a:stCxn id="298" idx="2"/>
            </p:cNvCxnSpPr>
            <p:nvPr/>
          </p:nvCxnSpPr>
          <p:spPr bwMode="auto">
            <a:xfrm flipH="1">
              <a:off x="6923284" y="4989167"/>
              <a:ext cx="281135" cy="263754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07" name="Straight Connector 306"/>
            <p:cNvCxnSpPr/>
            <p:nvPr/>
          </p:nvCxnSpPr>
          <p:spPr bwMode="auto">
            <a:xfrm>
              <a:off x="7229225" y="4986520"/>
              <a:ext cx="18124" cy="207309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08" name="Straight Connector 307"/>
            <p:cNvCxnSpPr/>
            <p:nvPr/>
          </p:nvCxnSpPr>
          <p:spPr bwMode="auto">
            <a:xfrm>
              <a:off x="8294478" y="4976915"/>
              <a:ext cx="18124" cy="207309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09" name="Straight Connector 308"/>
            <p:cNvCxnSpPr>
              <a:endCxn id="300" idx="1"/>
            </p:cNvCxnSpPr>
            <p:nvPr/>
          </p:nvCxnSpPr>
          <p:spPr bwMode="auto">
            <a:xfrm>
              <a:off x="8301183" y="5028782"/>
              <a:ext cx="306001" cy="213765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10" name="Straight Connector 309"/>
            <p:cNvCxnSpPr>
              <a:stCxn id="299" idx="2"/>
              <a:endCxn id="303" idx="0"/>
            </p:cNvCxnSpPr>
            <p:nvPr/>
          </p:nvCxnSpPr>
          <p:spPr bwMode="auto">
            <a:xfrm flipH="1">
              <a:off x="7548708" y="5023426"/>
              <a:ext cx="728069" cy="202119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11" name="Straight Connector 310"/>
            <p:cNvCxnSpPr>
              <a:stCxn id="300" idx="1"/>
            </p:cNvCxnSpPr>
            <p:nvPr/>
          </p:nvCxnSpPr>
          <p:spPr bwMode="auto">
            <a:xfrm flipH="1" flipV="1">
              <a:off x="7342369" y="5031618"/>
              <a:ext cx="1264815" cy="210929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12" name="Straight Connector 311"/>
            <p:cNvCxnSpPr>
              <a:endCxn id="298" idx="2"/>
            </p:cNvCxnSpPr>
            <p:nvPr/>
          </p:nvCxnSpPr>
          <p:spPr bwMode="auto">
            <a:xfrm flipH="1" flipV="1">
              <a:off x="7204419" y="4989167"/>
              <a:ext cx="1082278" cy="267279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13" name="TextBox 312"/>
            <p:cNvSpPr txBox="1"/>
            <p:nvPr/>
          </p:nvSpPr>
          <p:spPr>
            <a:xfrm>
              <a:off x="7266914" y="5402017"/>
              <a:ext cx="87876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Houses</a:t>
              </a:r>
            </a:p>
          </p:txBody>
        </p:sp>
        <p:sp>
          <p:nvSpPr>
            <p:cNvPr id="314" name="TextBox 313"/>
            <p:cNvSpPr txBox="1"/>
            <p:nvPr/>
          </p:nvSpPr>
          <p:spPr>
            <a:xfrm>
              <a:off x="7171878" y="4509606"/>
              <a:ext cx="130195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Fire stations</a:t>
              </a:r>
            </a:p>
          </p:txBody>
        </p:sp>
      </p:grpSp>
      <p:graphicFrame>
        <p:nvGraphicFramePr>
          <p:cNvPr id="315" name="Table 314"/>
          <p:cNvGraphicFramePr>
            <a:graphicFrameLocks noGrp="1"/>
          </p:cNvGraphicFramePr>
          <p:nvPr>
            <p:extLst/>
          </p:nvPr>
        </p:nvGraphicFramePr>
        <p:xfrm>
          <a:off x="1150065" y="4184046"/>
          <a:ext cx="2878217" cy="13525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562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09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109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1532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Index</a:t>
                      </a:r>
                      <a:r>
                        <a:rPr lang="en-US" sz="1400" baseline="0" dirty="0">
                          <a:solidFill>
                            <a:schemeClr val="tx1"/>
                          </a:solidFill>
                        </a:rPr>
                        <a:t> blocks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Data blocks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9250">
                <a:tc rowSpan="3"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2 + 2 = 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FS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9250">
                <a:tc vMerge="1"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House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4+3=7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9250">
                <a:tc vMerge="1"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Total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141" name="Group 140"/>
          <p:cNvGrpSpPr/>
          <p:nvPr/>
        </p:nvGrpSpPr>
        <p:grpSpPr>
          <a:xfrm>
            <a:off x="6745525" y="1825928"/>
            <a:ext cx="2098695" cy="1122081"/>
            <a:chOff x="3451990" y="3132662"/>
            <a:chExt cx="2098695" cy="1122081"/>
          </a:xfrm>
        </p:grpSpPr>
        <p:sp>
          <p:nvSpPr>
            <p:cNvPr id="142" name="Rectangle 141"/>
            <p:cNvSpPr/>
            <p:nvPr/>
          </p:nvSpPr>
          <p:spPr bwMode="auto">
            <a:xfrm>
              <a:off x="4049253" y="3132662"/>
              <a:ext cx="822960" cy="324644"/>
            </a:xfrm>
            <a:prstGeom prst="rect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 err="1">
                  <a:latin typeface="Arial" pitchFamily="-104" charset="0"/>
                  <a:ea typeface="ＭＳ Ｐゴシック" pitchFamily="-104" charset="-128"/>
                  <a:cs typeface="ＭＳ Ｐゴシック" pitchFamily="-104" charset="-128"/>
                </a:rPr>
                <a:t>Root</a:t>
              </a:r>
              <a:r>
                <a:rPr lang="en-US" sz="1400" baseline="-25000" dirty="0" err="1">
                  <a:latin typeface="Arial" pitchFamily="-104" charset="0"/>
                  <a:ea typeface="ＭＳ Ｐゴシック" pitchFamily="-104" charset="-128"/>
                  <a:cs typeface="ＭＳ Ｐゴシック" pitchFamily="-104" charset="-128"/>
                </a:rPr>
                <a:t>h</a:t>
              </a:r>
              <a:endPara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143" name="Oval 142"/>
            <p:cNvSpPr/>
            <p:nvPr/>
          </p:nvSpPr>
          <p:spPr bwMode="auto">
            <a:xfrm>
              <a:off x="4184534" y="4001332"/>
              <a:ext cx="233716" cy="230390"/>
            </a:xfrm>
            <a:prstGeom prst="ellipse">
              <a:avLst/>
            </a:prstGeom>
            <a:solidFill>
              <a:srgbClr val="FF40FF"/>
            </a:solidFill>
            <a:ln w="25400" cap="flat" cmpd="sng" algn="ctr">
              <a:solidFill>
                <a:srgbClr val="FF4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144" name="Oval 143"/>
            <p:cNvSpPr/>
            <p:nvPr/>
          </p:nvSpPr>
          <p:spPr bwMode="auto">
            <a:xfrm>
              <a:off x="4559837" y="3995592"/>
              <a:ext cx="233716" cy="230390"/>
            </a:xfrm>
            <a:prstGeom prst="ellipse">
              <a:avLst/>
            </a:prstGeom>
            <a:solidFill>
              <a:srgbClr val="00FDFF"/>
            </a:solidFill>
            <a:ln w="25400" cap="flat" cmpd="sng" algn="ctr">
              <a:solidFill>
                <a:srgbClr val="00FD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146" name="Oval 145"/>
            <p:cNvSpPr/>
            <p:nvPr/>
          </p:nvSpPr>
          <p:spPr bwMode="auto">
            <a:xfrm>
              <a:off x="4932688" y="3984162"/>
              <a:ext cx="233716" cy="230390"/>
            </a:xfrm>
            <a:prstGeom prst="ellipse">
              <a:avLst/>
            </a:prstGeom>
            <a:solidFill>
              <a:srgbClr val="7A0019"/>
            </a:solidFill>
            <a:ln w="25400" cap="flat" cmpd="sng" algn="ctr">
              <a:solidFill>
                <a:srgbClr val="7A001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148" name="Oval 147"/>
            <p:cNvSpPr/>
            <p:nvPr/>
          </p:nvSpPr>
          <p:spPr bwMode="auto">
            <a:xfrm>
              <a:off x="5316969" y="3993332"/>
              <a:ext cx="233716" cy="230390"/>
            </a:xfrm>
            <a:prstGeom prst="ellipse">
              <a:avLst/>
            </a:prstGeom>
            <a:solidFill>
              <a:srgbClr val="FF9300"/>
            </a:solidFill>
            <a:ln w="25400" cap="flat" cmpd="sng" algn="ctr">
              <a:solidFill>
                <a:srgbClr val="FF93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149" name="Oval 148"/>
            <p:cNvSpPr/>
            <p:nvPr/>
          </p:nvSpPr>
          <p:spPr bwMode="auto">
            <a:xfrm>
              <a:off x="3816362" y="4024353"/>
              <a:ext cx="233716" cy="230390"/>
            </a:xfrm>
            <a:prstGeom prst="ellipse">
              <a:avLst/>
            </a:prstGeom>
            <a:solidFill>
              <a:srgbClr val="00FA00"/>
            </a:solidFill>
            <a:ln w="25400" cap="flat" cmpd="sng" algn="ctr">
              <a:solidFill>
                <a:srgbClr val="00FA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150" name="Oval 149"/>
            <p:cNvSpPr/>
            <p:nvPr/>
          </p:nvSpPr>
          <p:spPr bwMode="auto">
            <a:xfrm>
              <a:off x="3451990" y="4023543"/>
              <a:ext cx="233716" cy="230390"/>
            </a:xfrm>
            <a:prstGeom prst="ellipse">
              <a:avLst/>
            </a:prstGeom>
            <a:solidFill>
              <a:srgbClr val="7030A0"/>
            </a:solidFill>
            <a:ln w="25400" cap="flat" cmpd="sng" algn="ctr">
              <a:solidFill>
                <a:srgbClr val="7030A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151" name="Oval 150"/>
            <p:cNvSpPr/>
            <p:nvPr/>
          </p:nvSpPr>
          <p:spPr bwMode="auto">
            <a:xfrm>
              <a:off x="4846364" y="3596635"/>
              <a:ext cx="320040" cy="320040"/>
            </a:xfrm>
            <a:prstGeom prst="ellips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04" charset="0"/>
                  <a:ea typeface="ＭＳ Ｐゴシック" pitchFamily="-104" charset="-128"/>
                  <a:cs typeface="ＭＳ Ｐゴシック" pitchFamily="-104" charset="-128"/>
                </a:rPr>
                <a:t>Y</a:t>
              </a:r>
              <a:endPara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152" name="Oval 151"/>
            <p:cNvSpPr/>
            <p:nvPr/>
          </p:nvSpPr>
          <p:spPr bwMode="auto">
            <a:xfrm>
              <a:off x="3753398" y="3594473"/>
              <a:ext cx="320040" cy="320040"/>
            </a:xfrm>
            <a:prstGeom prst="ellips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04" charset="0"/>
                  <a:ea typeface="ＭＳ Ｐゴシック" pitchFamily="-104" charset="-128"/>
                  <a:cs typeface="ＭＳ Ｐゴシック" pitchFamily="-104" charset="-128"/>
                </a:rPr>
                <a:t>X</a:t>
              </a:r>
            </a:p>
          </p:txBody>
        </p:sp>
        <p:cxnSp>
          <p:nvCxnSpPr>
            <p:cNvPr id="153" name="Straight Connector 152"/>
            <p:cNvCxnSpPr>
              <a:endCxn id="150" idx="0"/>
            </p:cNvCxnSpPr>
            <p:nvPr/>
          </p:nvCxnSpPr>
          <p:spPr bwMode="auto">
            <a:xfrm flipH="1">
              <a:off x="3568848" y="3869552"/>
              <a:ext cx="230405" cy="153991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4" name="Straight Connector 153"/>
            <p:cNvCxnSpPr>
              <a:endCxn id="149" idx="0"/>
            </p:cNvCxnSpPr>
            <p:nvPr/>
          </p:nvCxnSpPr>
          <p:spPr bwMode="auto">
            <a:xfrm>
              <a:off x="3929910" y="3919979"/>
              <a:ext cx="3310" cy="104374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5" name="Straight Connector 154"/>
            <p:cNvCxnSpPr>
              <a:endCxn id="143" idx="1"/>
            </p:cNvCxnSpPr>
            <p:nvPr/>
          </p:nvCxnSpPr>
          <p:spPr bwMode="auto">
            <a:xfrm>
              <a:off x="4048423" y="3854114"/>
              <a:ext cx="170338" cy="18095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1" name="Straight Connector 170"/>
            <p:cNvCxnSpPr>
              <a:endCxn id="144" idx="0"/>
            </p:cNvCxnSpPr>
            <p:nvPr/>
          </p:nvCxnSpPr>
          <p:spPr bwMode="auto">
            <a:xfrm flipH="1">
              <a:off x="4676695" y="3869552"/>
              <a:ext cx="208765" cy="12604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2" name="Straight Connector 171"/>
            <p:cNvCxnSpPr/>
            <p:nvPr/>
          </p:nvCxnSpPr>
          <p:spPr bwMode="auto">
            <a:xfrm>
              <a:off x="5016116" y="3919979"/>
              <a:ext cx="3310" cy="104374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83" name="Straight Connector 182"/>
            <p:cNvCxnSpPr>
              <a:endCxn id="148" idx="1"/>
            </p:cNvCxnSpPr>
            <p:nvPr/>
          </p:nvCxnSpPr>
          <p:spPr bwMode="auto">
            <a:xfrm>
              <a:off x="5134629" y="3854114"/>
              <a:ext cx="216567" cy="17295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84" name="Straight Connector 183"/>
            <p:cNvCxnSpPr>
              <a:endCxn id="152" idx="7"/>
            </p:cNvCxnSpPr>
            <p:nvPr/>
          </p:nvCxnSpPr>
          <p:spPr bwMode="auto">
            <a:xfrm flipH="1">
              <a:off x="4026569" y="3468744"/>
              <a:ext cx="362930" cy="17259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85" name="Straight Connector 184"/>
            <p:cNvCxnSpPr>
              <a:endCxn id="151" idx="1"/>
            </p:cNvCxnSpPr>
            <p:nvPr/>
          </p:nvCxnSpPr>
          <p:spPr bwMode="auto">
            <a:xfrm>
              <a:off x="4565346" y="3474051"/>
              <a:ext cx="327887" cy="169453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87" name="Group 186"/>
          <p:cNvGrpSpPr/>
          <p:nvPr/>
        </p:nvGrpSpPr>
        <p:grpSpPr>
          <a:xfrm>
            <a:off x="7272198" y="3251963"/>
            <a:ext cx="1063038" cy="727904"/>
            <a:chOff x="3572996" y="2087561"/>
            <a:chExt cx="1063038" cy="727904"/>
          </a:xfrm>
        </p:grpSpPr>
        <p:sp>
          <p:nvSpPr>
            <p:cNvPr id="188" name="Rectangle 187"/>
            <p:cNvSpPr/>
            <p:nvPr/>
          </p:nvSpPr>
          <p:spPr bwMode="auto">
            <a:xfrm>
              <a:off x="3752901" y="2087561"/>
              <a:ext cx="822960" cy="324644"/>
            </a:xfrm>
            <a:prstGeom prst="rect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 err="1">
                  <a:latin typeface="Arial" pitchFamily="-104" charset="0"/>
                  <a:ea typeface="ＭＳ Ｐゴシック" pitchFamily="-104" charset="-128"/>
                  <a:cs typeface="ＭＳ Ｐゴシック" pitchFamily="-104" charset="-128"/>
                </a:rPr>
                <a:t>Root</a:t>
              </a:r>
              <a:r>
                <a:rPr lang="en-US" sz="1400" baseline="-25000" dirty="0" err="1">
                  <a:latin typeface="Arial" pitchFamily="-104" charset="0"/>
                  <a:ea typeface="ＭＳ Ｐゴシック" pitchFamily="-104" charset="-128"/>
                  <a:cs typeface="ＭＳ Ｐゴシック" pitchFamily="-104" charset="-128"/>
                </a:rPr>
                <a:t>fs</a:t>
              </a:r>
              <a:endPara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cxnSp>
          <p:nvCxnSpPr>
            <p:cNvPr id="193" name="Straight Connector 192"/>
            <p:cNvCxnSpPr/>
            <p:nvPr/>
          </p:nvCxnSpPr>
          <p:spPr bwMode="auto">
            <a:xfrm flipH="1">
              <a:off x="3686919" y="2422739"/>
              <a:ext cx="362930" cy="17259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4" name="Straight Connector 193"/>
            <p:cNvCxnSpPr/>
            <p:nvPr/>
          </p:nvCxnSpPr>
          <p:spPr bwMode="auto">
            <a:xfrm>
              <a:off x="4225696" y="2428046"/>
              <a:ext cx="327887" cy="169453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95" name="Rectangle 194"/>
            <p:cNvSpPr/>
            <p:nvPr/>
          </p:nvSpPr>
          <p:spPr bwMode="auto">
            <a:xfrm>
              <a:off x="3572996" y="2605599"/>
              <a:ext cx="190046" cy="209866"/>
            </a:xfrm>
            <a:prstGeom prst="rect">
              <a:avLst/>
            </a:prstGeom>
            <a:solidFill>
              <a:srgbClr val="0432FF"/>
            </a:solidFill>
            <a:ln w="25400" cap="flat" cmpd="sng" algn="ctr">
              <a:solidFill>
                <a:srgbClr val="0432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203" name="Rectangle 202"/>
            <p:cNvSpPr/>
            <p:nvPr/>
          </p:nvSpPr>
          <p:spPr bwMode="auto">
            <a:xfrm>
              <a:off x="4445988" y="2596069"/>
              <a:ext cx="190046" cy="209866"/>
            </a:xfrm>
            <a:prstGeom prst="rect">
              <a:avLst/>
            </a:prstGeom>
            <a:solidFill>
              <a:srgbClr val="FF0000"/>
            </a:solidFill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47621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6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4727" y="362637"/>
            <a:ext cx="8610600" cy="990600"/>
          </a:xfrm>
        </p:spPr>
        <p:txBody>
          <a:bodyPr/>
          <a:lstStyle/>
          <a:p>
            <a:r>
              <a:rPr lang="en-US" sz="2800" dirty="0">
                <a:latin typeface="Microsoft Sans Serif"/>
                <a:cs typeface="Microsoft Sans Serif"/>
              </a:rPr>
              <a:t>Comparing Algorithms for Spatial Join</a:t>
            </a:r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27000" y="1544045"/>
            <a:ext cx="8610600" cy="3886200"/>
          </a:xfrm>
        </p:spPr>
        <p:txBody>
          <a:bodyPr/>
          <a:lstStyle/>
          <a:p>
            <a:pPr marL="400050" fontAlgn="auto">
              <a:spcBef>
                <a:spcPts val="0"/>
              </a:spcBef>
              <a:spcAft>
                <a:spcPts val="0"/>
              </a:spcAft>
              <a:buClrTx/>
              <a:buFont typeface="+mj-lt"/>
              <a:buAutoNum type="arabicPeriod"/>
              <a:defRPr/>
            </a:pPr>
            <a:r>
              <a:rPr lang="en-US" sz="1800" dirty="0"/>
              <a:t>Default choice is Nested loop</a:t>
            </a:r>
          </a:p>
          <a:p>
            <a:pPr marL="400050" fontAlgn="auto">
              <a:spcBef>
                <a:spcPts val="0"/>
              </a:spcBef>
              <a:spcAft>
                <a:spcPts val="0"/>
              </a:spcAft>
              <a:buClrTx/>
              <a:buFont typeface="+mj-lt"/>
              <a:buAutoNum type="arabicPeriod"/>
              <a:defRPr/>
            </a:pPr>
            <a:endParaRPr lang="en-US" sz="2000" dirty="0"/>
          </a:p>
          <a:p>
            <a:pPr marL="400050" fontAlgn="auto">
              <a:spcBef>
                <a:spcPts val="0"/>
              </a:spcBef>
              <a:spcAft>
                <a:spcPts val="0"/>
              </a:spcAft>
              <a:buClrTx/>
              <a:buFont typeface="+mj-lt"/>
              <a:buAutoNum type="arabicPeriod"/>
              <a:defRPr/>
            </a:pPr>
            <a:r>
              <a:rPr lang="en-US" sz="1800" dirty="0"/>
              <a:t>Neither table has spatial index 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buClrTx/>
              <a:defRPr/>
            </a:pPr>
            <a:r>
              <a:rPr lang="en-US" sz="1800" dirty="0"/>
              <a:t>Space partitioning if spatial-join predicate is selective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buClrTx/>
              <a:defRPr/>
            </a:pPr>
            <a:endParaRPr lang="en-US" sz="2000" dirty="0"/>
          </a:p>
          <a:p>
            <a:pPr marL="400050" fontAlgn="auto">
              <a:spcBef>
                <a:spcPts val="0"/>
              </a:spcBef>
              <a:spcAft>
                <a:spcPts val="0"/>
              </a:spcAft>
              <a:buClrTx/>
              <a:buFont typeface="+mj-lt"/>
              <a:buAutoNum type="arabicPeriod"/>
              <a:defRPr/>
            </a:pPr>
            <a:r>
              <a:rPr lang="en-US" sz="1800" dirty="0"/>
              <a:t>One table has a spatial index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buClrTx/>
              <a:defRPr/>
            </a:pPr>
            <a:r>
              <a:rPr lang="en-US" sz="1800" dirty="0"/>
              <a:t>nested loop with index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buClrTx/>
              <a:defRPr/>
            </a:pPr>
            <a:endParaRPr lang="en-US" sz="1800" dirty="0"/>
          </a:p>
          <a:p>
            <a:pPr marL="400050" fontAlgn="auto">
              <a:spcBef>
                <a:spcPts val="0"/>
              </a:spcBef>
              <a:spcAft>
                <a:spcPts val="0"/>
              </a:spcAft>
              <a:buClrTx/>
              <a:buFont typeface="+mj-lt"/>
              <a:buAutoNum type="arabicPeriod"/>
              <a:defRPr/>
            </a:pPr>
            <a:r>
              <a:rPr lang="en-US" sz="1800" dirty="0"/>
              <a:t>Both table have spatial tree indexes &amp; selective spatial join predicate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buClrTx/>
              <a:defRPr/>
            </a:pPr>
            <a:r>
              <a:rPr lang="en-US" sz="1800" dirty="0"/>
              <a:t>Tree matching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6807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latin typeface="Microsoft Sans Serif"/>
                <a:cs typeface="Microsoft Sans Serif"/>
              </a:rPr>
              <a:t>Why learn about QPO?</a:t>
            </a:r>
            <a:r>
              <a:rPr lang="zh-CN" altLang="en-US" sz="2800" dirty="0">
                <a:latin typeface="Microsoft Sans Serif"/>
                <a:cs typeface="Microsoft Sans Serif"/>
              </a:rPr>
              <a:t> </a:t>
            </a:r>
            <a:r>
              <a:rPr lang="en-US" altLang="zh-CN" sz="2800" dirty="0">
                <a:latin typeface="Microsoft Sans Serif"/>
                <a:cs typeface="Microsoft Sans Serif"/>
              </a:rPr>
              <a:t>-</a:t>
            </a:r>
            <a:r>
              <a:rPr lang="zh-CN" altLang="en-US" sz="2800" dirty="0">
                <a:latin typeface="Microsoft Sans Serif"/>
                <a:cs typeface="Microsoft Sans Serif"/>
              </a:rPr>
              <a:t> </a:t>
            </a:r>
            <a:r>
              <a:rPr lang="en-US" altLang="zh-CN" sz="2800" dirty="0">
                <a:latin typeface="Microsoft Sans Serif"/>
                <a:cs typeface="Microsoft Sans Serif"/>
              </a:rPr>
              <a:t>Continued</a:t>
            </a:r>
            <a:endParaRPr lang="en-US" sz="2800" dirty="0">
              <a:latin typeface="Microsoft Sans Serif"/>
              <a:cs typeface="Microsoft Sans Serif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15127"/>
            <a:ext cx="8610600" cy="3886200"/>
          </a:xfrm>
        </p:spPr>
        <p:txBody>
          <a:bodyPr/>
          <a:lstStyle/>
          <a:p>
            <a:r>
              <a:rPr lang="en-US" sz="1800" dirty="0">
                <a:latin typeface="Microsoft Sans Serif"/>
                <a:cs typeface="Microsoft Sans Serif"/>
              </a:rPr>
              <a:t>Why learn about QPO in a SDBMS?	</a:t>
            </a:r>
          </a:p>
          <a:p>
            <a:pPr lvl="1">
              <a:buFont typeface="Arial"/>
              <a:buChar char="•"/>
            </a:pPr>
            <a:r>
              <a:rPr lang="en-US" sz="1800" dirty="0">
                <a:latin typeface="Microsoft Sans Serif"/>
                <a:cs typeface="Microsoft Sans Serif"/>
              </a:rPr>
              <a:t>Identify performance bottleneck for a query </a:t>
            </a:r>
          </a:p>
          <a:p>
            <a:pPr lvl="2">
              <a:buFont typeface="Arial"/>
              <a:buChar char="•"/>
            </a:pPr>
            <a:r>
              <a:rPr lang="en-US" sz="1600" dirty="0">
                <a:latin typeface="Microsoft Sans Serif"/>
                <a:cs typeface="Microsoft Sans Serif"/>
              </a:rPr>
              <a:t>Is it the physical data model or QPO ?</a:t>
            </a:r>
          </a:p>
          <a:p>
            <a:pPr lvl="1">
              <a:buFont typeface="Arial"/>
              <a:buChar char="•"/>
            </a:pPr>
            <a:r>
              <a:rPr lang="en-US" sz="1800" dirty="0">
                <a:latin typeface="Microsoft Sans Serif"/>
                <a:cs typeface="Microsoft Sans Serif"/>
              </a:rPr>
              <a:t>How to help QPO speed up processing of a query ? </a:t>
            </a:r>
          </a:p>
          <a:p>
            <a:pPr lvl="2">
              <a:buFont typeface="Arial"/>
              <a:buChar char="•"/>
            </a:pPr>
            <a:r>
              <a:rPr lang="en-US" sz="1600" dirty="0">
                <a:latin typeface="Microsoft Sans Serif"/>
                <a:cs typeface="Microsoft Sans Serif"/>
              </a:rPr>
              <a:t>Providing hints, rewriting query, etc.</a:t>
            </a:r>
          </a:p>
          <a:p>
            <a:pPr lvl="1">
              <a:buFont typeface="Arial"/>
              <a:buChar char="•"/>
            </a:pPr>
            <a:r>
              <a:rPr lang="en-US" sz="1800" dirty="0">
                <a:latin typeface="Microsoft Sans Serif"/>
                <a:cs typeface="Microsoft Sans Serif"/>
              </a:rPr>
              <a:t>How to enhance physical data model to speed up queries?</a:t>
            </a:r>
          </a:p>
          <a:p>
            <a:pPr lvl="2">
              <a:buFont typeface="Arial"/>
              <a:buChar char="•"/>
            </a:pPr>
            <a:r>
              <a:rPr lang="en-US" sz="1600" dirty="0">
                <a:latin typeface="Microsoft Sans Serif"/>
                <a:cs typeface="Microsoft Sans Serif"/>
              </a:rPr>
              <a:t>Add indices (e.g., R-tree), change file-structures (e.g., ordered files), …</a:t>
            </a:r>
          </a:p>
          <a:p>
            <a:endParaRPr lang="en-US" sz="2000" dirty="0">
              <a:latin typeface="Microsoft Sans Serif"/>
              <a:cs typeface="Microsoft Sans Serif"/>
            </a:endParaRPr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6887" y="6152445"/>
            <a:ext cx="564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7</a:t>
            </a:r>
            <a:endParaRPr lang="en-US" dirty="0"/>
          </a:p>
        </p:txBody>
      </p:sp>
      <p:pic>
        <p:nvPicPr>
          <p:cNvPr id="8" name="Picture 7" descr="sdo_i11a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2335" y="3772879"/>
            <a:ext cx="3926443" cy="140237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958943"/>
            <a:ext cx="4767187" cy="1121691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auto">
          <a:xfrm>
            <a:off x="1172845" y="4097742"/>
            <a:ext cx="3739912" cy="257088"/>
          </a:xfrm>
          <a:prstGeom prst="rect">
            <a:avLst/>
          </a:prstGeom>
          <a:noFill/>
          <a:ln w="349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72845" y="5170794"/>
            <a:ext cx="31085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Hints of using Index (Oracle)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743065" y="5147934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R-tree</a:t>
            </a:r>
          </a:p>
        </p:txBody>
      </p:sp>
    </p:spTree>
    <p:extLst>
      <p:ext uri="{BB962C8B-B14F-4D97-AF65-F5344CB8AC3E}">
        <p14:creationId xmlns:p14="http://schemas.microsoft.com/office/powerpoint/2010/main" val="2722792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latin typeface="Microsoft Sans Serif"/>
                <a:cs typeface="Microsoft Sans Serif"/>
              </a:rPr>
              <a:t>QPO Key Concepts:1. Building Blocks, 2. Strategies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8286" y="1526557"/>
            <a:ext cx="5681651" cy="3886200"/>
          </a:xfrm>
        </p:spPr>
        <p:txBody>
          <a:bodyPr/>
          <a:lstStyle/>
          <a:p>
            <a:pPr>
              <a:buFont typeface="Arial"/>
              <a:buChar char="•"/>
            </a:pPr>
            <a:r>
              <a:rPr lang="en-US" sz="1800" dirty="0">
                <a:latin typeface="Microsoft Sans Serif"/>
                <a:cs typeface="Microsoft Sans Serif"/>
              </a:rPr>
              <a:t>1. Building blocks</a:t>
            </a:r>
          </a:p>
          <a:p>
            <a:pPr lvl="1">
              <a:buFont typeface="Arial"/>
              <a:buChar char="•"/>
            </a:pPr>
            <a:r>
              <a:rPr lang="en-US" sz="1600" dirty="0">
                <a:latin typeface="Microsoft Sans Serif"/>
                <a:cs typeface="Microsoft Sans Serif"/>
              </a:rPr>
              <a:t>Most cars have few motions, e.g. forward, reverse</a:t>
            </a:r>
          </a:p>
          <a:p>
            <a:pPr lvl="1">
              <a:buFont typeface="Arial"/>
              <a:buChar char="•"/>
            </a:pPr>
            <a:r>
              <a:rPr lang="en-US" sz="1600" dirty="0">
                <a:latin typeface="Microsoft Sans Serif"/>
                <a:cs typeface="Microsoft Sans Serif"/>
              </a:rPr>
              <a:t>Similar most DBMS have few building blocks:</a:t>
            </a:r>
          </a:p>
          <a:p>
            <a:pPr lvl="2">
              <a:buFont typeface="Arial"/>
              <a:buChar char="•"/>
            </a:pPr>
            <a:r>
              <a:rPr lang="en-US" sz="1600" dirty="0">
                <a:latin typeface="Microsoft Sans Serif"/>
                <a:cs typeface="Microsoft Sans Serif"/>
              </a:rPr>
              <a:t>select (point query, range query), join, sorting, ...</a:t>
            </a:r>
          </a:p>
          <a:p>
            <a:pPr lvl="1">
              <a:buFont typeface="Arial"/>
              <a:buChar char="•"/>
            </a:pPr>
            <a:r>
              <a:rPr lang="en-US" sz="1600" dirty="0">
                <a:latin typeface="Microsoft Sans Serif"/>
                <a:cs typeface="Microsoft Sans Serif"/>
              </a:rPr>
              <a:t>A SQL queries is decomposed in building blocks</a:t>
            </a:r>
          </a:p>
          <a:p>
            <a:pPr marL="457200" lvl="1" indent="0">
              <a:buNone/>
            </a:pPr>
            <a:endParaRPr lang="en-US" sz="1600" dirty="0">
              <a:latin typeface="Microsoft Sans Serif"/>
              <a:cs typeface="Microsoft Sans Serif"/>
            </a:endParaRPr>
          </a:p>
          <a:p>
            <a:pPr>
              <a:buFont typeface="Arial"/>
              <a:buChar char="•"/>
            </a:pPr>
            <a:r>
              <a:rPr lang="en-US" sz="1800" dirty="0">
                <a:latin typeface="Microsoft Sans Serif"/>
                <a:cs typeface="Microsoft Sans Serif"/>
              </a:rPr>
              <a:t>2. Query processing strategies for building blocks</a:t>
            </a:r>
          </a:p>
          <a:p>
            <a:pPr lvl="1">
              <a:buFont typeface="Arial"/>
              <a:buChar char="•"/>
            </a:pPr>
            <a:r>
              <a:rPr lang="en-US" sz="1600" dirty="0">
                <a:latin typeface="Microsoft Sans Serif"/>
                <a:cs typeface="Microsoft Sans Serif"/>
              </a:rPr>
              <a:t>Cars: few gears for forward motion: 1st, 2nd, 3rd, …</a:t>
            </a:r>
          </a:p>
          <a:p>
            <a:pPr lvl="1">
              <a:buFont typeface="Arial"/>
              <a:buChar char="•"/>
            </a:pPr>
            <a:r>
              <a:rPr lang="en-US" sz="1600" dirty="0">
                <a:latin typeface="Microsoft Sans Serif"/>
                <a:cs typeface="Microsoft Sans Serif"/>
              </a:rPr>
              <a:t>DBMS: a few strategies for each building block</a:t>
            </a:r>
          </a:p>
          <a:p>
            <a:pPr lvl="2">
              <a:buFont typeface="Arial"/>
              <a:buChar char="•"/>
            </a:pPr>
            <a:r>
              <a:rPr lang="en-US" sz="1600" dirty="0">
                <a:latin typeface="Microsoft Sans Serif"/>
                <a:cs typeface="Microsoft Sans Serif"/>
              </a:rPr>
              <a:t>e.g. a point query: an index, linear search </a:t>
            </a:r>
          </a:p>
          <a:p>
            <a:endParaRPr lang="en-US" sz="2000" dirty="0">
              <a:latin typeface="Microsoft Sans Serif"/>
              <a:cs typeface="Microsoft Sans Serif"/>
            </a:endParaRPr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6887" y="6152445"/>
            <a:ext cx="564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8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4650" y="1725642"/>
            <a:ext cx="3318418" cy="348803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 bwMode="auto">
          <a:xfrm>
            <a:off x="6955971" y="1725642"/>
            <a:ext cx="2032807" cy="348803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41918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latin typeface="Microsoft Sans Serif"/>
                <a:cs typeface="Microsoft Sans Serif"/>
              </a:rPr>
              <a:t>Strategies for Point Queries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4938" y="1515127"/>
            <a:ext cx="10389870" cy="3886200"/>
          </a:xfrm>
        </p:spPr>
        <p:txBody>
          <a:bodyPr/>
          <a:lstStyle/>
          <a:p>
            <a:pPr>
              <a:buFont typeface="Arial"/>
              <a:buChar char="•"/>
            </a:pPr>
            <a:r>
              <a:rPr lang="en-US" sz="1800" dirty="0">
                <a:latin typeface="Microsoft Sans Serif"/>
                <a:cs typeface="Microsoft Sans Serif"/>
              </a:rPr>
              <a:t>Point Query </a:t>
            </a:r>
          </a:p>
          <a:p>
            <a:pPr lvl="1">
              <a:buFont typeface="Arial"/>
              <a:buChar char="•"/>
            </a:pPr>
            <a:r>
              <a:rPr lang="en-US" sz="1600" dirty="0">
                <a:latin typeface="Microsoft Sans Serif"/>
                <a:cs typeface="Microsoft Sans Serif"/>
              </a:rPr>
              <a:t>Given a location</a:t>
            </a:r>
          </a:p>
          <a:p>
            <a:pPr lvl="1">
              <a:buFont typeface="Arial"/>
              <a:buChar char="•"/>
            </a:pPr>
            <a:r>
              <a:rPr lang="en-US" sz="1600" dirty="0">
                <a:latin typeface="Microsoft Sans Serif"/>
                <a:cs typeface="Microsoft Sans Serif"/>
              </a:rPr>
              <a:t>Return a property (e.g., place name) of the location</a:t>
            </a:r>
          </a:p>
          <a:p>
            <a:pPr>
              <a:buFont typeface="Arial"/>
              <a:buChar char="•"/>
            </a:pPr>
            <a:endParaRPr lang="en-US" sz="1800" dirty="0">
              <a:latin typeface="Microsoft Sans Serif"/>
              <a:cs typeface="Microsoft Sans Serif"/>
            </a:endParaRPr>
          </a:p>
          <a:p>
            <a:pPr>
              <a:buFont typeface="Arial"/>
              <a:buChar char="•"/>
            </a:pPr>
            <a:r>
              <a:rPr lang="en-US" sz="1800" dirty="0">
                <a:latin typeface="Microsoft Sans Serif"/>
                <a:cs typeface="Microsoft Sans Serif"/>
              </a:rPr>
              <a:t>List of strategies</a:t>
            </a:r>
          </a:p>
          <a:p>
            <a:pPr lvl="1">
              <a:buFont typeface="Arial"/>
              <a:buChar char="•"/>
            </a:pPr>
            <a:r>
              <a:rPr lang="en-US" sz="1600" dirty="0">
                <a:latin typeface="Microsoft Sans Serif"/>
                <a:cs typeface="Microsoft Sans Serif"/>
              </a:rPr>
              <a:t>Linear Search</a:t>
            </a:r>
          </a:p>
          <a:p>
            <a:pPr lvl="1">
              <a:buFont typeface="Arial"/>
              <a:buChar char="•"/>
            </a:pPr>
            <a:r>
              <a:rPr lang="en-US" sz="1600" dirty="0">
                <a:latin typeface="Microsoft Sans Serif"/>
                <a:cs typeface="Microsoft Sans Serif"/>
              </a:rPr>
              <a:t>Binary Search </a:t>
            </a:r>
          </a:p>
          <a:p>
            <a:pPr lvl="2">
              <a:buFont typeface="Arial"/>
              <a:buChar char="•"/>
            </a:pPr>
            <a:r>
              <a:rPr lang="en-US" sz="1600" dirty="0">
                <a:latin typeface="Microsoft Sans Serif"/>
                <a:cs typeface="Microsoft Sans Serif"/>
              </a:rPr>
              <a:t>If records ordered by a space filling curve </a:t>
            </a:r>
          </a:p>
          <a:p>
            <a:pPr lvl="1">
              <a:buFont typeface="Arial"/>
              <a:buChar char="•"/>
            </a:pPr>
            <a:r>
              <a:rPr lang="en-US" sz="1600" dirty="0">
                <a:latin typeface="Microsoft Sans Serif"/>
                <a:cs typeface="Microsoft Sans Serif"/>
              </a:rPr>
              <a:t>Index Search </a:t>
            </a:r>
          </a:p>
          <a:p>
            <a:pPr lvl="2">
              <a:buFont typeface="Arial"/>
              <a:buChar char="•"/>
            </a:pPr>
            <a:r>
              <a:rPr lang="en-US" sz="1600" dirty="0">
                <a:latin typeface="Microsoft Sans Serif"/>
                <a:cs typeface="Microsoft Sans Serif"/>
              </a:rPr>
              <a:t>If a spatial index is available</a:t>
            </a:r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6887" y="6152445"/>
            <a:ext cx="564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24</a:t>
            </a:r>
          </a:p>
        </p:txBody>
      </p:sp>
      <p:pic>
        <p:nvPicPr>
          <p:cNvPr id="15" name="Picture 14" descr="Screen Shot 2016-08-15 at 5.29.57 PM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15" b="4939"/>
          <a:stretch/>
        </p:blipFill>
        <p:spPr>
          <a:xfrm>
            <a:off x="6066712" y="1678352"/>
            <a:ext cx="2840532" cy="1825777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 bwMode="auto">
          <a:xfrm>
            <a:off x="7771120" y="2299027"/>
            <a:ext cx="180000" cy="1800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454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latin typeface="Microsoft Sans Serif"/>
                <a:cs typeface="Microsoft Sans Serif"/>
              </a:rPr>
              <a:t>The Filter-Refine Paradigm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3284" y="1426458"/>
            <a:ext cx="8610600" cy="3886200"/>
          </a:xfrm>
        </p:spPr>
        <p:txBody>
          <a:bodyPr/>
          <a:lstStyle/>
          <a:p>
            <a:pPr>
              <a:buFont typeface="Arial"/>
              <a:buChar char="•"/>
            </a:pPr>
            <a:r>
              <a:rPr lang="en-US" sz="2000" dirty="0">
                <a:latin typeface="Microsoft Sans Serif"/>
                <a:cs typeface="Microsoft Sans Serif"/>
              </a:rPr>
              <a:t>Processing a spatial query Q</a:t>
            </a:r>
          </a:p>
          <a:p>
            <a:pPr lvl="1">
              <a:buFont typeface="Arial"/>
              <a:buChar char="•"/>
            </a:pPr>
            <a:r>
              <a:rPr lang="en-US" sz="1800" dirty="0">
                <a:latin typeface="Microsoft Sans Serif"/>
                <a:cs typeface="Microsoft Sans Serif"/>
              </a:rPr>
              <a:t>Filter step : find a superset S of object in answer to Q</a:t>
            </a:r>
          </a:p>
          <a:p>
            <a:pPr lvl="2">
              <a:buFont typeface="Arial"/>
              <a:buChar char="•"/>
            </a:pPr>
            <a:r>
              <a:rPr lang="en-US" sz="1600" dirty="0">
                <a:latin typeface="Microsoft Sans Serif"/>
                <a:cs typeface="Microsoft Sans Serif"/>
              </a:rPr>
              <a:t>Using approximate of spatial data type and operator</a:t>
            </a:r>
          </a:p>
          <a:p>
            <a:pPr lvl="1">
              <a:buFont typeface="Arial"/>
              <a:buChar char="•"/>
            </a:pPr>
            <a:r>
              <a:rPr lang="en-US" sz="1800" dirty="0">
                <a:latin typeface="Microsoft Sans Serif"/>
                <a:cs typeface="Microsoft Sans Serif"/>
              </a:rPr>
              <a:t>Refinement step : find exact answer to Q reusing a GIS to process S</a:t>
            </a:r>
          </a:p>
          <a:p>
            <a:pPr lvl="2">
              <a:buFont typeface="Arial"/>
              <a:buChar char="•"/>
            </a:pPr>
            <a:r>
              <a:rPr lang="en-US" sz="1600" dirty="0">
                <a:latin typeface="Microsoft Sans Serif"/>
                <a:cs typeface="Microsoft Sans Serif"/>
              </a:rPr>
              <a:t>Using exact spatial data type and operation</a:t>
            </a:r>
          </a:p>
          <a:p>
            <a:endParaRPr lang="en-US" sz="2000" dirty="0">
              <a:latin typeface="Microsoft Sans Serif"/>
              <a:cs typeface="Microsoft Sans Serif"/>
            </a:endParaRPr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6887" y="6152445"/>
            <a:ext cx="564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18</a:t>
            </a: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56196" y="3021504"/>
            <a:ext cx="4530123" cy="2758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 bwMode="auto">
          <a:xfrm>
            <a:off x="4413371" y="3460973"/>
            <a:ext cx="2833987" cy="2318647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10" name="Rectangle 9"/>
          <p:cNvSpPr/>
          <p:nvPr/>
        </p:nvSpPr>
        <p:spPr bwMode="auto">
          <a:xfrm flipV="1">
            <a:off x="2848718" y="5138300"/>
            <a:ext cx="1240581" cy="536991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6533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10" grpId="0" animBg="1"/>
      <p:bldP spid="10" grpId="1" animBg="1"/>
    </p:bldLst>
  </p:timing>
</p:sld>
</file>

<file path=ppt/theme/theme1.xml><?xml version="1.0" encoding="utf-8"?>
<a:theme xmlns:a="http://schemas.openxmlformats.org/drawingml/2006/main" name="D2D-2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04" charset="0"/>
            <a:ea typeface="ＭＳ Ｐゴシック" pitchFamily="-104" charset="-128"/>
            <a:cs typeface="ＭＳ Ｐゴシック" pitchFamily="-10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04" charset="0"/>
            <a:ea typeface="ＭＳ Ｐゴシック" pitchFamily="-104" charset="-128"/>
            <a:cs typeface="ＭＳ Ｐゴシック" pitchFamily="-104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D2D-2.pot</Template>
  <TotalTime>22891</TotalTime>
  <Words>3906</Words>
  <Application>Microsoft Office PowerPoint</Application>
  <PresentationFormat>On-screen Show (4:3)</PresentationFormat>
  <Paragraphs>1144</Paragraphs>
  <Slides>54</Slides>
  <Notes>54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59" baseType="lpstr">
      <vt:lpstr>ＭＳ Ｐゴシック</vt:lpstr>
      <vt:lpstr>Arial</vt:lpstr>
      <vt:lpstr>Calibri</vt:lpstr>
      <vt:lpstr>Microsoft Sans Serif</vt:lpstr>
      <vt:lpstr>D2D-2</vt:lpstr>
      <vt:lpstr>Query Processing and Optimization</vt:lpstr>
      <vt:lpstr>Analogy of Automatic Transmission in Cars -1</vt:lpstr>
      <vt:lpstr>SQL : Java :: Automatic Transmission : Manual</vt:lpstr>
      <vt:lpstr>How does SQL choose algorithms &amp; data-structures?</vt:lpstr>
      <vt:lpstr>What is Query Processing and Optimization (QPO)?</vt:lpstr>
      <vt:lpstr>Why learn about QPO? - Continued</vt:lpstr>
      <vt:lpstr>QPO Key Concepts:1. Building Blocks, 2. Strategies</vt:lpstr>
      <vt:lpstr>Strategies for Point Queries</vt:lpstr>
      <vt:lpstr>The Filter-Refine Paradigm</vt:lpstr>
      <vt:lpstr>Simplifying Choices for Building</vt:lpstr>
      <vt:lpstr>Approximating Spatial Data Types</vt:lpstr>
      <vt:lpstr>Approximating Spatial Operations</vt:lpstr>
      <vt:lpstr>Strategies for Point Queries</vt:lpstr>
      <vt:lpstr>An Example Dataset </vt:lpstr>
      <vt:lpstr>Candidate Storage &amp; Indexing Methods </vt:lpstr>
      <vt:lpstr>Linear Search for Point Queries</vt:lpstr>
      <vt:lpstr>Binary Search for Point Queries</vt:lpstr>
      <vt:lpstr>Search for Point Queries Using R-Tree</vt:lpstr>
      <vt:lpstr>Comparing 3 Strategies for Point Queries</vt:lpstr>
      <vt:lpstr>Nearest Neighbor Queries</vt:lpstr>
      <vt:lpstr>Nearest Neighbor – Running Examples</vt:lpstr>
      <vt:lpstr>Strategies for Nearest Neighbor Queries</vt:lpstr>
      <vt:lpstr>Two Phase Strategy (with a R-tree)</vt:lpstr>
      <vt:lpstr>Strategies for Nearest Neighbor Queries</vt:lpstr>
      <vt:lpstr>One Phase Strategy with a R-treee </vt:lpstr>
      <vt:lpstr>Comparing Algorithms for Nearest Neighbor Queries</vt:lpstr>
      <vt:lpstr>Range Queries</vt:lpstr>
      <vt:lpstr>Strategies for Range Queries</vt:lpstr>
      <vt:lpstr>Range Query – Running Example</vt:lpstr>
      <vt:lpstr>Range Query – Candidate Storage Methods</vt:lpstr>
      <vt:lpstr>Linear Search for Range Queries</vt:lpstr>
      <vt:lpstr>Binary Search for Range Queries</vt:lpstr>
      <vt:lpstr>Range Query with Two Z-intervals</vt:lpstr>
      <vt:lpstr>Search for Range Queries Using R-tree Index</vt:lpstr>
      <vt:lpstr>Comparing Algorithms for Range Queries</vt:lpstr>
      <vt:lpstr>Spatial Join Example</vt:lpstr>
      <vt:lpstr>Spatial Join – Example Data</vt:lpstr>
      <vt:lpstr>Storage Structure</vt:lpstr>
      <vt:lpstr>Strategy 1: Nested Loop</vt:lpstr>
      <vt:lpstr>Nested loop Example</vt:lpstr>
      <vt:lpstr>Refining Nested Loop with a spatial index</vt:lpstr>
      <vt:lpstr>Strategy 2. Nested loop with spatial index</vt:lpstr>
      <vt:lpstr>Ex.: Nested Loop with a spatial index</vt:lpstr>
      <vt:lpstr>Cost of Nested loop with Index</vt:lpstr>
      <vt:lpstr>Strategy 3. Space Partitioning Join</vt:lpstr>
      <vt:lpstr>Common Space Partitioning </vt:lpstr>
      <vt:lpstr>Space Partition Join Algorithm  </vt:lpstr>
      <vt:lpstr>Cost of Space Partitioning Join </vt:lpstr>
      <vt:lpstr>Strategy 4 : Tree Matching – Basic Idea</vt:lpstr>
      <vt:lpstr>Inputs forTree Matching: Both table have spatial indexes </vt:lpstr>
      <vt:lpstr>Example Spatial Join Query </vt:lpstr>
      <vt:lpstr>Tree Matching Algorithm – Next Iteration</vt:lpstr>
      <vt:lpstr>Cost of Tree Matching Algorithm  </vt:lpstr>
      <vt:lpstr>Comparing Algorithms for Spatial Join</vt:lpstr>
    </vt:vector>
  </TitlesOfParts>
  <Company>U of MN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oitadmin</dc:creator>
  <cp:lastModifiedBy>Amr Magdy</cp:lastModifiedBy>
  <cp:revision>1672</cp:revision>
  <cp:lastPrinted>2016-09-27T18:22:22Z</cp:lastPrinted>
  <dcterms:created xsi:type="dcterms:W3CDTF">2014-06-17T15:17:15Z</dcterms:created>
  <dcterms:modified xsi:type="dcterms:W3CDTF">2018-04-23T06:24:21Z</dcterms:modified>
</cp:coreProperties>
</file>