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256" r:id="rId2"/>
    <p:sldId id="36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5" r:id="rId16"/>
    <p:sldId id="276" r:id="rId17"/>
    <p:sldId id="277" r:id="rId18"/>
    <p:sldId id="284" r:id="rId19"/>
    <p:sldId id="285" r:id="rId20"/>
    <p:sldId id="286" r:id="rId21"/>
    <p:sldId id="291" r:id="rId22"/>
    <p:sldId id="378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0" r:id="rId31"/>
    <p:sldId id="352" r:id="rId32"/>
    <p:sldId id="368" r:id="rId33"/>
    <p:sldId id="370" r:id="rId34"/>
    <p:sldId id="371" r:id="rId35"/>
    <p:sldId id="369" r:id="rId36"/>
    <p:sldId id="372" r:id="rId37"/>
    <p:sldId id="373" r:id="rId38"/>
    <p:sldId id="374" r:id="rId39"/>
    <p:sldId id="353" r:id="rId40"/>
    <p:sldId id="375" r:id="rId41"/>
    <p:sldId id="354" r:id="rId42"/>
    <p:sldId id="355" r:id="rId43"/>
    <p:sldId id="356" r:id="rId44"/>
    <p:sldId id="357" r:id="rId45"/>
    <p:sldId id="376" r:id="rId46"/>
    <p:sldId id="377" r:id="rId47"/>
    <p:sldId id="310" r:id="rId48"/>
    <p:sldId id="311" r:id="rId49"/>
    <p:sldId id="320" r:id="rId50"/>
    <p:sldId id="358" r:id="rId51"/>
    <p:sldId id="312" r:id="rId52"/>
    <p:sldId id="345" r:id="rId53"/>
    <p:sldId id="346" r:id="rId54"/>
    <p:sldId id="347" r:id="rId55"/>
    <p:sldId id="348" r:id="rId56"/>
    <p:sldId id="318" r:id="rId57"/>
    <p:sldId id="322" r:id="rId58"/>
    <p:sldId id="319" r:id="rId59"/>
    <p:sldId id="323" r:id="rId60"/>
    <p:sldId id="324" r:id="rId61"/>
    <p:sldId id="334" r:id="rId62"/>
    <p:sldId id="335" r:id="rId63"/>
    <p:sldId id="339" r:id="rId64"/>
    <p:sldId id="340" r:id="rId65"/>
    <p:sldId id="341" r:id="rId66"/>
    <p:sldId id="342" r:id="rId67"/>
    <p:sldId id="359" r:id="rId68"/>
    <p:sldId id="360" r:id="rId69"/>
    <p:sldId id="361" r:id="rId70"/>
    <p:sldId id="362" r:id="rId71"/>
    <p:sldId id="363" r:id="rId72"/>
    <p:sldId id="364" r:id="rId73"/>
    <p:sldId id="365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 autoAdjust="0"/>
    <p:restoredTop sz="94330" autoAdjust="0"/>
  </p:normalViewPr>
  <p:slideViewPr>
    <p:cSldViewPr snapToGrid="0" snapToObjects="1">
      <p:cViewPr>
        <p:scale>
          <a:sx n="90" d="100"/>
          <a:sy n="90" d="100"/>
        </p:scale>
        <p:origin x="430" y="-2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8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5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wustl.edu/~taoju/cse554/lectures/lect05_Contouring_II.pp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Spatial Storage and Indexing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 for SDBMS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61" y="1752600"/>
            <a:ext cx="88392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Is relational DBMS physical data model suitable for spatial data?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Relational DBMS has simple values like numbers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Sorting, search trees are efficient for numbers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These concepts are not natural for Spatial data (e.g. points in a plane)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Reusing relational physical data model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Space filling curves define a total order for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This total order helps in using ordered files, search trees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may lead to computational inefficiency!</a:t>
            </a:r>
          </a:p>
          <a:p>
            <a:endParaRPr lang="en-US" alt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879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 for SDBMS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New Spatial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indices, e.g. grids, hierarchical collection of rectangles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Provide better computational performance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2346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assumptions for SDBMS physical model – Spatial Data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9" y="1752600"/>
            <a:ext cx="9298503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Dimensionality of space is low, e.g. 2 or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 types: OGIS data types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Approximations for extended objects (e.g.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linestrings</a:t>
            </a:r>
            <a:r>
              <a:rPr lang="en-US" altLang="en-US" sz="2300" dirty="0">
                <a:latin typeface="Microsoft Sans Serif"/>
                <a:cs typeface="Microsoft Sans Serif"/>
              </a:rPr>
              <a:t>, polygons)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Minimum Orthogonal Bounding Rectangle (MOBR or MBR)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MBR(O) is the smallest axis-parallel rectangle enclosing an object O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Supports filter and refine processing of queries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312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1060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 provides simpler operations needed by spatial queries!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Common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Point query: Find all rectangles containing a given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Range query: Find all objects within a query rectangle.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Nearest neighbor: Find the point closest to a query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Intersection query: Find all the rectangles intersecting a query rectangle.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903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dirty="0">
                <a:latin typeface="Microsoft Sans Serif"/>
                <a:cs typeface="Microsoft Sans Serif"/>
              </a:rPr>
              <a:t>Common operations across spatial queries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Find : retrieve records satisfying a condition  on attribute(s)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 : retrieve next record in a dataset with total order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After the last one retrieved via previous find or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findnext</a:t>
            </a:r>
            <a:endParaRPr lang="en-US" altLang="en-US" sz="1800" dirty="0">
              <a:latin typeface="Microsoft Sans Serif"/>
              <a:cs typeface="Microsoft Sans Serif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Nearest neighbor of a given object in a spatial dataset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983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Hierarchy in Computers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Components in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7" y="1752600"/>
            <a:ext cx="1000156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Central Processing Unit (CPU)</a:t>
            </a:r>
          </a:p>
          <a:p>
            <a:pPr marL="342900" lvl="1" indent="-342900">
              <a:buFontTx/>
              <a:buChar char="•"/>
            </a:pPr>
            <a:r>
              <a:rPr lang="en-US" altLang="en-US" sz="2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Input, output devices, e.g. mouse, keyword, monitors, printers</a:t>
            </a:r>
          </a:p>
          <a:p>
            <a:pPr marL="342900" lvl="1" indent="-342900">
              <a:buFontTx/>
              <a:buChar char="•"/>
            </a:pPr>
            <a:r>
              <a:rPr lang="en-US" altLang="en-US" sz="2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Communication mechanisms, e.g. internal bus, network card, modem</a:t>
            </a:r>
          </a:p>
          <a:p>
            <a:pPr marL="342900" lvl="1" indent="-342900">
              <a:buFontTx/>
              <a:buChar char="•"/>
            </a:pPr>
            <a:r>
              <a:rPr lang="en-US" altLang="en-US" sz="2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Hierarchy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7616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Hierarchy in Computers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Types of 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memories - fast but content is lost when power is off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Secondary storage - slower, retains content without power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Tertiary storage - very slow, retains content, very large capacity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909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Hierarchy in Computers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DBMS Usually Manage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secondary storage, e.g. disks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main memory to improve performance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User tertiary storage (e.g. tapes) for backup, archival etc.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8212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4032"/>
            <a:ext cx="8810461" cy="990600"/>
          </a:xfrm>
        </p:spPr>
        <p:txBody>
          <a:bodyPr/>
          <a:lstStyle/>
          <a:p>
            <a:r>
              <a:rPr lang="en-US" sz="3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Software View of Disks:  Fields, Records and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Views of secondary storage (e.g. disks)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on disks is organized into fields, records, files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7923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Software View of Disks:  Fields, Records and File –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6" y="1734854"/>
            <a:ext cx="9090835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Field presents a property or attribute of a relation  or an entity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Records represent a row in a relational table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Collection of fields for attributes in relational schema of the table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Files are collections of records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Homogeneous collection of records may represent a relation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Heterogeneous collections may be a union of related relations</a:t>
            </a:r>
          </a:p>
          <a:p>
            <a:pPr marL="342900" lvl="1" indent="-342900">
              <a:buFontTx/>
              <a:buChar char="•"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6647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4304-B9E9-493D-B7C6-6069676A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7F4D4-5B57-4D26-950A-32773F174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Physical data model</a:t>
            </a:r>
          </a:p>
          <a:p>
            <a:r>
              <a:rPr lang="en-US" sz="2400" dirty="0"/>
              <a:t>Physical data organization (file structures)</a:t>
            </a:r>
          </a:p>
          <a:p>
            <a:r>
              <a:rPr lang="en-US" sz="2400" dirty="0"/>
              <a:t>Space filling curves, e.g., Z-curve and Hilbert curve</a:t>
            </a:r>
          </a:p>
          <a:p>
            <a:r>
              <a:rPr lang="en-US" sz="2400" dirty="0"/>
              <a:t>Spatial index structures, e.g., grid, R-tree, and quad-tree</a:t>
            </a:r>
          </a:p>
        </p:txBody>
      </p:sp>
    </p:spTree>
    <p:extLst>
      <p:ext uri="{BB962C8B-B14F-4D97-AF65-F5344CB8AC3E}">
        <p14:creationId xmlns:p14="http://schemas.microsoft.com/office/powerpoint/2010/main" val="3810505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Mapping Records and Files to 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Often smaller than a sector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records in a sector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Files with many 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Many sectors per file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Collection of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Organized into directories</a:t>
            </a:r>
          </a:p>
          <a:p>
            <a:r>
              <a:rPr 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Mapping tables to disk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City table takes 2 sectors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Others take 1 sector each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pic>
        <p:nvPicPr>
          <p:cNvPr id="8" name="Picture 7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23" y="1548744"/>
            <a:ext cx="4316847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5353" y="1928933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18775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What is a file structure?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 method of organizing records in a 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For efficient implementation of common file operations on disks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Example: ordered files</a:t>
            </a: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Measure of 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I/O cost: Number of  disk sectors retrieved from secondary storage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CPU cost: Number of CPU instruction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See Table 4.1 for relative importance of cost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Total cost = sum of I/O cost and CPU cost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4236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/>
                <a:cs typeface="Microsoft Sans Serif"/>
              </a:rPr>
              <a:t> Heap or unordered or unstructured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736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 – Common File Operations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key value --&gt; record matching key values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--&gt; Return next record after find if records were sorted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Insert --&gt; Add a new record to file without changing file-structure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Nearest neighbor of a object in a spatial dataset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3903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 – Examples Using Figure 4.1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15" y="1541117"/>
            <a:ext cx="4717290" cy="421088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Find(Name = Canada) on Country table returns record about Canada</a:t>
            </a:r>
          </a:p>
          <a:p>
            <a:pPr marL="342900" lvl="1" indent="-342900">
              <a:buFontTx/>
              <a:buChar char="•"/>
            </a:pPr>
            <a:r>
              <a:rPr lang="en-US" altLang="en-US" sz="19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() on Country table returns record about Cuba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Since Cuba is next value after Canada in sorted order of Name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Insert(record about Panama) into Country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Adds a new record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of record in Country file depends on file-structure</a:t>
            </a:r>
          </a:p>
          <a:p>
            <a:pPr marL="342900" lvl="1" indent="-342900">
              <a:buFontTx/>
              <a:buChar char="•"/>
            </a:pPr>
            <a:r>
              <a:rPr lang="en-US" altLang="en-US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Nearest neighbor Argentina in country table is Brazil</a:t>
            </a:r>
          </a:p>
          <a:p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</a:t>
            </a:r>
          </a:p>
        </p:txBody>
      </p:sp>
      <p:pic>
        <p:nvPicPr>
          <p:cNvPr id="7" name="Picture 6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49" y="1416377"/>
            <a:ext cx="4438051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4296" y="1627289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23824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/>
                <a:cs typeface="Microsoft Sans Serif"/>
              </a:rPr>
              <a:t> Heap or unordered or unstructured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944564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Basic Comparison of Common File Structures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Heap file is efficient for inserts and used for </a:t>
            </a:r>
            <a:r>
              <a:rPr lang="en-US" altLang="en-US" sz="2400" dirty="0" err="1">
                <a:latin typeface="Microsoft Sans Serif"/>
                <a:cs typeface="Microsoft Sans Serif"/>
              </a:rPr>
              <a:t>logfiles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But find,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findnext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etc. are very slow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Hashed files are efficient for find, insert, delete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But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findext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very slow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Ordered file organization are very fast for </a:t>
            </a:r>
            <a:r>
              <a:rPr lang="en-US" altLang="en-US" sz="2400" dirty="0" err="1">
                <a:latin typeface="Microsoft Sans Serif"/>
                <a:cs typeface="Microsoft Sans Serif"/>
              </a:rPr>
              <a:t>findnext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pretty competent for find, insert,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9887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1448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Records are in no particular order (Example: Figure 4.1)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Insert can simple add record to  the last sector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Find,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, nearest neighbor scan the entire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</a:t>
            </a:r>
          </a:p>
        </p:txBody>
      </p:sp>
      <p:pic>
        <p:nvPicPr>
          <p:cNvPr id="6" name="Picture 5" descr="chapter4_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7" y="1047045"/>
            <a:ext cx="4438051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219200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15498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Ordered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Records are sorted by a selected field (Example Fig. 4.3 below)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 can simply pick up physically next record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Find, insert, delete may use binary search, is very efficient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 Nearest neighbor processed as a range query</a:t>
            </a: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pic>
        <p:nvPicPr>
          <p:cNvPr id="9" name="Picture 8" descr="Screen Shot 2016-08-06 at 5.1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92" y="3292126"/>
            <a:ext cx="6951198" cy="2895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317662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4.3</a:t>
            </a:r>
          </a:p>
        </p:txBody>
      </p:sp>
    </p:spTree>
    <p:extLst>
      <p:ext uri="{BB962C8B-B14F-4D97-AF65-F5344CB8AC3E}">
        <p14:creationId xmlns:p14="http://schemas.microsoft.com/office/powerpoint/2010/main" val="16375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Hash -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156"/>
            <a:ext cx="5180407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A set of buckets (sectors)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Hash function : key value --&gt; bucket</a:t>
            </a:r>
          </a:p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Hash directory: bucket --&gt; sector</a:t>
            </a: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786" y="2687922"/>
            <a:ext cx="6639241" cy="40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94906" y="2845000"/>
            <a:ext cx="1531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4.2</a:t>
            </a:r>
          </a:p>
        </p:txBody>
      </p:sp>
    </p:spTree>
    <p:extLst>
      <p:ext uri="{BB962C8B-B14F-4D97-AF65-F5344CB8AC3E}">
        <p14:creationId xmlns:p14="http://schemas.microsoft.com/office/powerpoint/2010/main" val="1523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Physical Model – Analogy with Vehicles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0" y="1752600"/>
            <a:ext cx="89154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Logical models: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Car: accelerator pedal, steering wheel, brake pedal,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Bicycle: pedal forward to move, turn handle, pull brakes on handle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models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Car: engine, transmission, master cylinder, break lines, brake pads,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Bicycle: chain from pedal to wheels, gears, wire from handle to brake pads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We now go, so to speak, “under the hood”</a:t>
            </a:r>
          </a:p>
          <a:p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29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File Structures: Hash -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7" y="1673218"/>
            <a:ext cx="8610600" cy="406493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Find, insert, delete are fast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Compute hash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Lookup directory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Fetch relevant sector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2000" dirty="0">
                <a:latin typeface="Microsoft Sans Serif"/>
                <a:cs typeface="Microsoft Sans Serif"/>
              </a:rPr>
              <a:t>, nearest neighbor are slow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order among records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207" y="1510311"/>
            <a:ext cx="4528794" cy="422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5207" y="1842495"/>
            <a:ext cx="1241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4.2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6289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Speed-up searching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Sorting binary search, which is faster than linear search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However, sorting is not well-defined in two-dimensions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Space Filling Curves (Geo-hashing)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Discretized two-dimensional space</a:t>
            </a:r>
          </a:p>
          <a:p>
            <a:pPr marL="742950" lvl="2" indent="-342900"/>
            <a:r>
              <a:rPr lang="en-US" altLang="en-US" sz="2000" dirty="0">
                <a:latin typeface="Microsoft Sans Serif"/>
                <a:cs typeface="Microsoft Sans Serif"/>
              </a:rPr>
              <a:t>Suggest a sorting order on points </a:t>
            </a:r>
          </a:p>
          <a:p>
            <a:pPr marL="1200150" lvl="3" indent="-342900"/>
            <a:r>
              <a:rPr lang="en-US" altLang="en-US" sz="1600" dirty="0">
                <a:latin typeface="Microsoft Sans Serif"/>
                <a:cs typeface="Microsoft Sans Serif"/>
              </a:rPr>
              <a:t>Ex.: row-major, column-major, Z-curve,</a:t>
            </a:r>
            <a:r>
              <a:rPr lang="en-US" altLang="en-US" dirty="0">
                <a:latin typeface="Microsoft Sans Serif"/>
                <a:cs typeface="Microsoft Sans Serif"/>
              </a:rPr>
              <a:t> </a:t>
            </a:r>
            <a:r>
              <a:rPr lang="en-US" altLang="en-US" sz="1600" dirty="0">
                <a:latin typeface="Microsoft Sans Serif"/>
                <a:cs typeface="Microsoft Sans Serif"/>
              </a:rPr>
              <a:t>Hilbert-curve, …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273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96867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9817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480B9-CAA4-4A6E-B1D4-48E0968EB5C6}"/>
              </a:ext>
            </a:extLst>
          </p:cNvPr>
          <p:cNvCxnSpPr/>
          <p:nvPr/>
        </p:nvCxnSpPr>
        <p:spPr bwMode="auto">
          <a:xfrm>
            <a:off x="2312894" y="266496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3427FB-3045-4548-BE31-AE77D7034901}"/>
              </a:ext>
            </a:extLst>
          </p:cNvPr>
          <p:cNvCxnSpPr/>
          <p:nvPr/>
        </p:nvCxnSpPr>
        <p:spPr bwMode="auto">
          <a:xfrm>
            <a:off x="2308815" y="304230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EDF0BE-4B06-4D08-86B6-2A35D007EFF1}"/>
              </a:ext>
            </a:extLst>
          </p:cNvPr>
          <p:cNvCxnSpPr>
            <a:cxnSpLocks/>
          </p:cNvCxnSpPr>
          <p:nvPr/>
        </p:nvCxnSpPr>
        <p:spPr bwMode="auto">
          <a:xfrm>
            <a:off x="2294960" y="3419637"/>
            <a:ext cx="46229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6E00-FE58-452D-99E2-D77EC3F46FF4}"/>
              </a:ext>
            </a:extLst>
          </p:cNvPr>
          <p:cNvCxnSpPr/>
          <p:nvPr/>
        </p:nvCxnSpPr>
        <p:spPr bwMode="auto">
          <a:xfrm>
            <a:off x="2329185" y="3766819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3B895-9121-48AE-88DF-0F5A7AE30147}"/>
              </a:ext>
            </a:extLst>
          </p:cNvPr>
          <p:cNvCxnSpPr/>
          <p:nvPr/>
        </p:nvCxnSpPr>
        <p:spPr bwMode="auto">
          <a:xfrm flipH="1">
            <a:off x="6895485" y="2664963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6BD544-155D-4995-B4AD-2DE3866EBC6C}"/>
              </a:ext>
            </a:extLst>
          </p:cNvPr>
          <p:cNvCxnSpPr/>
          <p:nvPr/>
        </p:nvCxnSpPr>
        <p:spPr bwMode="auto">
          <a:xfrm flipH="1">
            <a:off x="2312894" y="3042297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E258A-EC9C-4F8E-84E2-F532B1590A3F}"/>
              </a:ext>
            </a:extLst>
          </p:cNvPr>
          <p:cNvCxnSpPr>
            <a:cxnSpLocks/>
          </p:cNvCxnSpPr>
          <p:nvPr/>
        </p:nvCxnSpPr>
        <p:spPr bwMode="auto">
          <a:xfrm>
            <a:off x="6913815" y="3419637"/>
            <a:ext cx="1" cy="3471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6863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Naïve: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83402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480B9-CAA4-4A6E-B1D4-48E0968EB5C6}"/>
              </a:ext>
            </a:extLst>
          </p:cNvPr>
          <p:cNvCxnSpPr/>
          <p:nvPr/>
        </p:nvCxnSpPr>
        <p:spPr bwMode="auto">
          <a:xfrm>
            <a:off x="2312894" y="266496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3427FB-3045-4548-BE31-AE77D7034901}"/>
              </a:ext>
            </a:extLst>
          </p:cNvPr>
          <p:cNvCxnSpPr/>
          <p:nvPr/>
        </p:nvCxnSpPr>
        <p:spPr bwMode="auto">
          <a:xfrm>
            <a:off x="2308815" y="3042303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EDF0BE-4B06-4D08-86B6-2A35D007EFF1}"/>
              </a:ext>
            </a:extLst>
          </p:cNvPr>
          <p:cNvCxnSpPr>
            <a:cxnSpLocks/>
          </p:cNvCxnSpPr>
          <p:nvPr/>
        </p:nvCxnSpPr>
        <p:spPr bwMode="auto">
          <a:xfrm>
            <a:off x="2294960" y="3419637"/>
            <a:ext cx="46229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F6E00-FE58-452D-99E2-D77EC3F46FF4}"/>
              </a:ext>
            </a:extLst>
          </p:cNvPr>
          <p:cNvCxnSpPr/>
          <p:nvPr/>
        </p:nvCxnSpPr>
        <p:spPr bwMode="auto">
          <a:xfrm>
            <a:off x="2329185" y="3766819"/>
            <a:ext cx="45866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3B895-9121-48AE-88DF-0F5A7AE30147}"/>
              </a:ext>
            </a:extLst>
          </p:cNvPr>
          <p:cNvCxnSpPr/>
          <p:nvPr/>
        </p:nvCxnSpPr>
        <p:spPr bwMode="auto">
          <a:xfrm flipH="1">
            <a:off x="6895485" y="2664963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6BD544-155D-4995-B4AD-2DE3866EBC6C}"/>
              </a:ext>
            </a:extLst>
          </p:cNvPr>
          <p:cNvCxnSpPr/>
          <p:nvPr/>
        </p:nvCxnSpPr>
        <p:spPr bwMode="auto">
          <a:xfrm flipH="1">
            <a:off x="2312894" y="3042297"/>
            <a:ext cx="4079" cy="3773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2E258A-EC9C-4F8E-84E2-F532B1590A3F}"/>
              </a:ext>
            </a:extLst>
          </p:cNvPr>
          <p:cNvCxnSpPr>
            <a:cxnSpLocks/>
          </p:cNvCxnSpPr>
          <p:nvPr/>
        </p:nvCxnSpPr>
        <p:spPr bwMode="auto">
          <a:xfrm>
            <a:off x="6913815" y="3419637"/>
            <a:ext cx="1" cy="3471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8110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61411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128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8359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20253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28777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 better order: Z-curve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/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930DD4-7252-48B8-BB2E-3B111EE2E4D6}"/>
              </a:ext>
            </a:extLst>
          </p:cNvPr>
          <p:cNvCxnSpPr>
            <a:cxnSpLocks/>
          </p:cNvCxnSpPr>
          <p:nvPr/>
        </p:nvCxnSpPr>
        <p:spPr bwMode="auto">
          <a:xfrm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FFB5-85DE-43E7-B313-B24E50584588}"/>
              </a:ext>
            </a:extLst>
          </p:cNvPr>
          <p:cNvCxnSpPr/>
          <p:nvPr/>
        </p:nvCxnSpPr>
        <p:spPr bwMode="auto">
          <a:xfrm flipH="1">
            <a:off x="2324100" y="2671233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A4617-ACAF-41B8-A0FF-3238628B4447}"/>
              </a:ext>
            </a:extLst>
          </p:cNvPr>
          <p:cNvCxnSpPr/>
          <p:nvPr/>
        </p:nvCxnSpPr>
        <p:spPr bwMode="auto">
          <a:xfrm flipV="1">
            <a:off x="2324100" y="2671233"/>
            <a:ext cx="15367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EC844-5F33-4FEB-A753-BA18D63A4B4A}"/>
              </a:ext>
            </a:extLst>
          </p:cNvPr>
          <p:cNvCxnSpPr/>
          <p:nvPr/>
        </p:nvCxnSpPr>
        <p:spPr bwMode="auto">
          <a:xfrm flipV="1">
            <a:off x="2324100" y="3060700"/>
            <a:ext cx="1536700" cy="33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28F0C9-EE87-41CC-B7CF-EC7BB71A7A71}"/>
              </a:ext>
            </a:extLst>
          </p:cNvPr>
          <p:cNvCxnSpPr/>
          <p:nvPr/>
        </p:nvCxnSpPr>
        <p:spPr bwMode="auto">
          <a:xfrm flipV="1">
            <a:off x="3860800" y="2671233"/>
            <a:ext cx="15113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AB761-DF09-4558-855C-4FECBEC1B358}"/>
              </a:ext>
            </a:extLst>
          </p:cNvPr>
          <p:cNvCxnSpPr/>
          <p:nvPr/>
        </p:nvCxnSpPr>
        <p:spPr bwMode="auto">
          <a:xfrm>
            <a:off x="5372100" y="26712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7B5D2E-1DDB-4BC2-8299-D894BF9C1D34}"/>
              </a:ext>
            </a:extLst>
          </p:cNvPr>
          <p:cNvCxnSpPr/>
          <p:nvPr/>
        </p:nvCxnSpPr>
        <p:spPr bwMode="auto">
          <a:xfrm flipH="1">
            <a:off x="5372100" y="2671233"/>
            <a:ext cx="1524000" cy="389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347A52-0883-40D3-9372-2675710710B6}"/>
              </a:ext>
            </a:extLst>
          </p:cNvPr>
          <p:cNvCxnSpPr/>
          <p:nvPr/>
        </p:nvCxnSpPr>
        <p:spPr bwMode="auto">
          <a:xfrm>
            <a:off x="5372100" y="30607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DFABE-9CDF-44A9-A1CB-D139B5AA3756}"/>
              </a:ext>
            </a:extLst>
          </p:cNvPr>
          <p:cNvCxnSpPr/>
          <p:nvPr/>
        </p:nvCxnSpPr>
        <p:spPr bwMode="auto">
          <a:xfrm flipH="1">
            <a:off x="2324100" y="3060700"/>
            <a:ext cx="4572000" cy="36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221726-302A-4AFB-A860-8B6A09071AE1}"/>
              </a:ext>
            </a:extLst>
          </p:cNvPr>
          <p:cNvCxnSpPr/>
          <p:nvPr/>
        </p:nvCxnSpPr>
        <p:spPr bwMode="auto">
          <a:xfrm>
            <a:off x="2324100" y="3429000"/>
            <a:ext cx="153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450CB-4BBE-4F32-94A5-6F9CCB3A1839}"/>
              </a:ext>
            </a:extLst>
          </p:cNvPr>
          <p:cNvCxnSpPr/>
          <p:nvPr/>
        </p:nvCxnSpPr>
        <p:spPr bwMode="auto">
          <a:xfrm flipH="1">
            <a:off x="2379133" y="3429000"/>
            <a:ext cx="1481667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37151C-79E5-4771-BB5E-F630C1F96D06}"/>
              </a:ext>
            </a:extLst>
          </p:cNvPr>
          <p:cNvCxnSpPr/>
          <p:nvPr/>
        </p:nvCxnSpPr>
        <p:spPr bwMode="auto">
          <a:xfrm>
            <a:off x="2379133" y="3801533"/>
            <a:ext cx="1481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41D6F4-5D32-4CBF-8425-0D2BC0E753DB}"/>
              </a:ext>
            </a:extLst>
          </p:cNvPr>
          <p:cNvCxnSpPr/>
          <p:nvPr/>
        </p:nvCxnSpPr>
        <p:spPr bwMode="auto">
          <a:xfrm flipV="1">
            <a:off x="3860800" y="3429000"/>
            <a:ext cx="15113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01F384-F76B-41FA-A1CD-9DD54620D330}"/>
              </a:ext>
            </a:extLst>
          </p:cNvPr>
          <p:cNvCxnSpPr/>
          <p:nvPr/>
        </p:nvCxnSpPr>
        <p:spPr bwMode="auto">
          <a:xfrm>
            <a:off x="5372100" y="3429000"/>
            <a:ext cx="156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FFE963-A28F-48DA-9751-4F3B31C7D3D9}"/>
              </a:ext>
            </a:extLst>
          </p:cNvPr>
          <p:cNvCxnSpPr/>
          <p:nvPr/>
        </p:nvCxnSpPr>
        <p:spPr bwMode="auto">
          <a:xfrm flipH="1">
            <a:off x="5372100" y="3429000"/>
            <a:ext cx="1524000" cy="3725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59D45B-8EBC-4FFB-ADE3-3D8F7CB9E52F}"/>
              </a:ext>
            </a:extLst>
          </p:cNvPr>
          <p:cNvCxnSpPr/>
          <p:nvPr/>
        </p:nvCxnSpPr>
        <p:spPr bwMode="auto">
          <a:xfrm>
            <a:off x="5372100" y="3801533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3020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 – Curve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3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Computing Z-value of a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Generated from interleaving bits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x, y coordinate (see Fig. 4.6)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Connecting points by z-order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Looks like Ns or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Zs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2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Searching for a point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Assume pointed sorted by Z-order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Compute Z-order for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Binary search </a:t>
            </a:r>
          </a:p>
          <a:p>
            <a:pPr marL="914400" lvl="2" indent="0"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986" y="1548535"/>
            <a:ext cx="4110285" cy="13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13651" y="1126123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2883" y="5619852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4.4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986" y="3020248"/>
            <a:ext cx="4114157" cy="30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22986" y="5439038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22986" y="1959429"/>
            <a:ext cx="4008548" cy="935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32502" y="4726912"/>
            <a:ext cx="750619" cy="7121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322841" y="4648200"/>
            <a:ext cx="1410429" cy="1310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8F68E8-68C1-47AD-B8A9-9DA3B9173971}"/>
              </a:ext>
            </a:extLst>
          </p:cNvPr>
          <p:cNvSpPr/>
          <p:nvPr/>
        </p:nvSpPr>
        <p:spPr bwMode="auto">
          <a:xfrm>
            <a:off x="5367083" y="3076192"/>
            <a:ext cx="3264451" cy="1310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9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a Physical Data Model of a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Concepts to implement logical data model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Using current components, e.g. computer hardware, operating systems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In an efficient and fault-tolerant manner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14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Space Filling Curves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An alternative order: Hilbert curve</a:t>
            </a:r>
          </a:p>
          <a:p>
            <a:pPr marL="342900" lvl="1" indent="-342900">
              <a:buFontTx/>
              <a:buChar char="•"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384FDF-C0F8-4F5A-9BC1-26C2BC3A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83334"/>
              </p:ext>
            </p:extLst>
          </p:nvPr>
        </p:nvGraphicFramePr>
        <p:xfrm>
          <a:off x="1558229" y="2482544"/>
          <a:ext cx="6096000" cy="1483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711718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75814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722808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4075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0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8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6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149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E7C3AC-B737-4410-BFAC-854AD7814CF0}"/>
              </a:ext>
            </a:extLst>
          </p:cNvPr>
          <p:cNvSpPr txBox="1"/>
          <p:nvPr/>
        </p:nvSpPr>
        <p:spPr>
          <a:xfrm>
            <a:off x="1554970" y="2131965"/>
            <a:ext cx="61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0                      1                      2                      3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26B9B-1AFA-4ABE-B0FB-ED062B50B4BB}"/>
              </a:ext>
            </a:extLst>
          </p:cNvPr>
          <p:cNvSpPr txBox="1"/>
          <p:nvPr/>
        </p:nvSpPr>
        <p:spPr>
          <a:xfrm>
            <a:off x="1203718" y="2475069"/>
            <a:ext cx="33841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0</a:t>
            </a:r>
          </a:p>
          <a:p>
            <a:pPr>
              <a:spcAft>
                <a:spcPts val="900"/>
              </a:spcAft>
            </a:pPr>
            <a:r>
              <a:rPr lang="en-US" dirty="0"/>
              <a:t>1</a:t>
            </a:r>
          </a:p>
          <a:p>
            <a:pPr>
              <a:spcAft>
                <a:spcPts val="900"/>
              </a:spcAft>
            </a:pPr>
            <a:r>
              <a:rPr lang="en-US" dirty="0"/>
              <a:t>2</a:t>
            </a:r>
          </a:p>
          <a:p>
            <a:pPr>
              <a:spcAft>
                <a:spcPts val="900"/>
              </a:spcAft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158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Hilbert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47" y="1734854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More complex to generate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Due to rotations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Searching for a point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Assume ordered pointed 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Compute Hilbert-order for P</a:t>
            </a:r>
          </a:p>
          <a:p>
            <a:pPr marL="742950" lvl="2" indent="-342900"/>
            <a:r>
              <a:rPr lang="en-US" altLang="en-US" sz="1800" dirty="0">
                <a:latin typeface="Microsoft Sans Serif"/>
                <a:cs typeface="Microsoft Sans Serif"/>
              </a:rPr>
              <a:t>Binary search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2" indent="0"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2015" y="4943470"/>
            <a:ext cx="131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4.5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607" y="1295399"/>
            <a:ext cx="4910374" cy="42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841983" y="3600343"/>
            <a:ext cx="1043617" cy="1112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22840" y="3600342"/>
            <a:ext cx="1765141" cy="18386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63603" y="1281190"/>
            <a:ext cx="4324378" cy="19845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4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Calculating Hilbert Values (Optional Topic)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53835"/>
            <a:ext cx="17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4.8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411" y="1148442"/>
            <a:ext cx="6439186" cy="50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10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Handling Regions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791" y="2210801"/>
            <a:ext cx="6606805" cy="35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28600" y="159183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Challenge: </a:t>
            </a:r>
            <a:r>
              <a:rPr lang="en-US" sz="2000" dirty="0"/>
              <a:t>non-unique values!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445065"/>
            <a:ext cx="17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4.9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625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Z-order and Extended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157"/>
            <a:ext cx="86106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Figure 4.7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Left part shows a map with spatial object A, B, 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Right part and Left bottom part Z-values within A, B and 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Note C gets z-values of 2 and 8, which are not close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299" y="2898872"/>
            <a:ext cx="7281806" cy="325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3258" y="2560318"/>
            <a:ext cx="131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4.7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99727" y="2898872"/>
            <a:ext cx="4484378" cy="25584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9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assumptions for SDBMS physical model – Spatial Data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9" y="1752600"/>
            <a:ext cx="9298503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Dimensionality of space is low, e.g. 2 or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 types: OGIS data types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Approximations for extended objects (e.g. </a:t>
            </a:r>
            <a:r>
              <a:rPr lang="en-US" altLang="en-US" sz="2300" dirty="0" err="1">
                <a:latin typeface="Microsoft Sans Serif"/>
                <a:cs typeface="Microsoft Sans Serif"/>
              </a:rPr>
              <a:t>linestrings</a:t>
            </a:r>
            <a:r>
              <a:rPr lang="en-US" altLang="en-US" sz="2300" dirty="0">
                <a:latin typeface="Microsoft Sans Serif"/>
                <a:cs typeface="Microsoft Sans Serif"/>
              </a:rPr>
              <a:t>, polygons)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Minimum Orthogonal Bounding Rectangle (MOBR or MBR)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MBR(O) is the smallest axis-parallel rectangle enclosing an object O</a:t>
            </a:r>
          </a:p>
          <a:p>
            <a:pPr marL="342900" lvl="1" indent="-342900"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Supports filter and refine processing of queries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84101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Common Spatial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10601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model provides simpler operations needed by spatial queries!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Common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Point query: Find all rectangles containing a given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Range query: Find all objects within a query rectangle.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Nearest neighbor: Find the point closest to a query point.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Microsoft Sans Serif"/>
                <a:cs typeface="Microsoft Sans Serif"/>
              </a:rPr>
              <a:t>Intersection query: Find all the rectangles intersecting a query rectangle.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84583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an index?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11" y="1734854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Concept of an index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Auxiliary file to search  a data file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4.10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Index records have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Key value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Address of relevant data sector</a:t>
            </a:r>
          </a:p>
          <a:p>
            <a:pPr marL="400050" lvl="2" indent="0">
              <a:lnSpc>
                <a:spcPct val="90000"/>
              </a:lnSpc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      (see arrows in Fig. 4.10)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Index records are ordered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Find,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findnext</a:t>
            </a:r>
            <a:r>
              <a:rPr lang="en-US" altLang="en-US" sz="1800" dirty="0">
                <a:latin typeface="Microsoft Sans Serif"/>
                <a:cs typeface="Microsoft Sans Serif"/>
              </a:rPr>
              <a:t>, insert are fast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Note assumption of total order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On values of indexed attributes</a:t>
            </a: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52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289" y="1408802"/>
            <a:ext cx="4572711" cy="46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211" y="1156703"/>
            <a:ext cx="4572711" cy="47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07262" y="1383268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4.10</a:t>
            </a:r>
          </a:p>
        </p:txBody>
      </p:sp>
    </p:spTree>
    <p:extLst>
      <p:ext uri="{BB962C8B-B14F-4D97-AF65-F5344CB8AC3E}">
        <p14:creationId xmlns:p14="http://schemas.microsoft.com/office/powerpoint/2010/main" val="5537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Classifying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64" y="1741060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Classification criteria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Data-file-structure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Key data type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Others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Secondary index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Heap data file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1 index record per data record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4.10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 Primary index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Data file ordered by indexed attribute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1 index record per data sector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Example: Fig. 4.11</a:t>
            </a: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206" y="1510760"/>
            <a:ext cx="4355544" cy="41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87978" y="1741060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4.11</a:t>
            </a:r>
          </a:p>
        </p:txBody>
      </p:sp>
    </p:spTree>
    <p:extLst>
      <p:ext uri="{BB962C8B-B14F-4D97-AF65-F5344CB8AC3E}">
        <p14:creationId xmlns:p14="http://schemas.microsoft.com/office/powerpoint/2010/main" val="19782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is a file/table can have at most one primary index?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422447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Learn Physical Data Model Concepts?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To be able to choose between DBMS brand names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Some brand names do not have spatial indices!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To be able to use DBMS facilities for performance tuning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For example, If a query is running slow,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 may create an index to speed it up</a:t>
            </a:r>
          </a:p>
          <a:p>
            <a:pPr marL="342900" lvl="1" indent="-342900"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For example, if loading of a large number of tuples takes for ever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 may drop indices on the table before the inserts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And recreate index after inserts are done!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23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Why is a file/table can have at most one primary index?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Reduce the ambiguity for users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Data file is physically ordered by the primary index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Save the storage space </a:t>
            </a:r>
          </a:p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(d) Make query faster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608633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Attribute Data Types and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300" dirty="0">
                <a:latin typeface="Microsoft Sans Serif"/>
                <a:cs typeface="Microsoft Sans Serif"/>
              </a:rPr>
              <a:t> Index file structure depends on data type of indexed attribute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Attributes with total order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Example, numbers, points ordered by space filling curves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B-tree is a popular index organization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Spatial objects (e.g. polygons)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Spatial organization are more efficient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Hundreds of organizations are proposed in literature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Two main families are Grid Files and R-trees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41572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4247"/>
            <a:ext cx="8610600" cy="4004553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Basic Idea: Divide geographic space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Example: latitude-longitude, ESRI Arc/SDE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Store data in each cell in distinct disk sector(s)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Efficient for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uniformly distributed data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Operations: find, insert, nearest neighbor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may waste disk sectors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Empty cells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Non-uniform data distribution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3900" y="5251722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4.12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931" y="3209845"/>
            <a:ext cx="3187847" cy="26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Grids to Grid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6698"/>
            <a:ext cx="6144276" cy="409210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1. Use non-uniform grids (Fig. 4.14)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Linear scale store row and column boundaries</a:t>
            </a:r>
          </a:p>
          <a:p>
            <a:pPr marL="742950" lvl="2" indent="-342900">
              <a:lnSpc>
                <a:spcPct val="90000"/>
              </a:lnSpc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1409" y="5104771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4.14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537" y="2171426"/>
            <a:ext cx="4468716" cy="35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158257" y="2599540"/>
            <a:ext cx="342900" cy="17895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7767" y="26275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58257" y="30511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9102" y="3563506"/>
            <a:ext cx="2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8257" y="4043196"/>
            <a:ext cx="2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75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Grid Files -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3515"/>
            <a:ext cx="5633992" cy="4135285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 Idea 2. Share disk sectors across cells</a:t>
            </a:r>
          </a:p>
          <a:p>
            <a:pPr marL="400050" lvl="2" indent="0">
              <a:lnSpc>
                <a:spcPct val="90000"/>
              </a:lnSpc>
              <a:buNone/>
            </a:pPr>
            <a:endParaRPr lang="en-US" altLang="en-US" sz="16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Grid File Components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Linear scale - row/column boundaries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 Grid directory: cell --&gt; disk address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 Data sectors on disk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5040" y="4927672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4.13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59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31" y="997659"/>
            <a:ext cx="3647216" cy="45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Grid Files – Search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3" y="1566153"/>
            <a:ext cx="8610600" cy="407264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Steps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Search linear scales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Identify selected grid directory cells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1800" dirty="0">
                <a:latin typeface="Microsoft Sans Serif"/>
                <a:cs typeface="Microsoft Sans Serif"/>
              </a:rPr>
              <a:t> Retrieve selected disk sectors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</a:pPr>
            <a:r>
              <a:rPr lang="en-US" altLang="en-US" sz="2200" dirty="0">
                <a:latin typeface="Microsoft Sans Serif"/>
                <a:cs typeface="Microsoft Sans Serif"/>
              </a:rPr>
              <a:t> Optimization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/>
                <a:cs typeface="Microsoft Sans Serif"/>
              </a:rPr>
              <a:t>Scales &amp; grid directory in main memory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Efficient in terms of I/O costs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/>
                <a:cs typeface="Microsoft Sans Serif"/>
              </a:rPr>
              <a:t> Needs large main memory for  grid directory</a:t>
            </a:r>
          </a:p>
          <a:p>
            <a:pPr marL="742950" lvl="2" indent="-342900">
              <a:lnSpc>
                <a:spcPct val="90000"/>
              </a:lnSpc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altLang="en-US" sz="2200" dirty="0"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586" y="5068652"/>
            <a:ext cx="171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4.13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275" y="1521104"/>
            <a:ext cx="3366868" cy="42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Hierarchical collection of rectangles organize spatial data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Generalizes B-tree to spatial data sets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Properties of R-trees 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Balanced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Nodes are rectangle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Child’s rectangle within parent’s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Possible overlap among rectangle!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Other properties in the section of R-tree family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4339750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Operation with R-tree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4951"/>
            <a:ext cx="8610600" cy="4073849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>
                <a:latin typeface="Microsoft Sans Serif"/>
                <a:cs typeface="Microsoft Sans Serif"/>
              </a:rPr>
              <a:t>Search root to identify relevant children</a:t>
            </a:r>
          </a:p>
          <a:p>
            <a:pPr marL="4572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>
                <a:latin typeface="Microsoft Sans Serif"/>
                <a:cs typeface="Microsoft Sans Serif"/>
              </a:rPr>
              <a:t>Search selected children recursively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Ex. </a:t>
            </a: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record for rectangle 5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Root search identifies child 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x identifies children b and c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b does not find object 5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c find object 5</a:t>
            </a:r>
          </a:p>
          <a:p>
            <a:pPr marL="0" indent="0">
              <a:buNone/>
            </a:pP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589" y="2322176"/>
            <a:ext cx="3586027" cy="32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396" y="3719595"/>
            <a:ext cx="3980539" cy="20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6833" y="3778764"/>
            <a:ext cx="899924" cy="32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4.16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747000" y="1870222"/>
            <a:ext cx="923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4.15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9417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R–Tree Family – Classifying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Handling of large spatial objects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Allow interior node rectangles to overlap  -  R-tree, R*-Tree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Duplicate objects but keep interior node rectangles disjoint -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R+tree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Selection of rectangles for interior nodes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Greedy procedures - R-tree,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R+tree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altLang="en-US" sz="2000" dirty="0">
                <a:latin typeface="Microsoft Sans Serif"/>
                <a:cs typeface="Microsoft Sans Serif"/>
              </a:rPr>
              <a:t> Procedure to minimize coverage, overlap – R* tree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 Other criteria exist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9615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R+tree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3840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Properties of </a:t>
            </a:r>
            <a:r>
              <a:rPr lang="en-US" altLang="en-US" sz="2200" dirty="0" err="1">
                <a:latin typeface="Microsoft Sans Serif"/>
                <a:cs typeface="Microsoft Sans Serif"/>
              </a:rPr>
              <a:t>R+trees</a:t>
            </a:r>
            <a:r>
              <a:rPr lang="en-US" altLang="en-US" sz="2200" dirty="0">
                <a:latin typeface="Microsoft Sans Serif"/>
                <a:cs typeface="Microsoft Sans Serif"/>
              </a:rPr>
              <a:t> </a:t>
            </a:r>
            <a:endParaRPr lang="en-US" sz="2200" dirty="0">
              <a:latin typeface="Microsoft Sans Serif"/>
              <a:cs typeface="Microsoft Sans Serif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Balanced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Interior nodes are rectangle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Child’s rectangle within parent’s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Disjoint rectangles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000" dirty="0">
                <a:latin typeface="Microsoft Sans Serif"/>
                <a:cs typeface="Microsoft Sans Serif"/>
              </a:rPr>
              <a:t>Leaf nodes – MOBR of polygons or lines</a:t>
            </a:r>
          </a:p>
          <a:p>
            <a:pPr marL="1200150" lvl="3" indent="-342900">
              <a:lnSpc>
                <a:spcPct val="90000"/>
              </a:lnSpc>
              <a:buFontTx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Leaf’s rectangle overlaps with parent’s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Data objects may be duplicated across leafs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Other properties in the section of R-tree family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latin typeface="Microsoft Sans Serif"/>
                <a:cs typeface="Microsoft Sans Serif"/>
              </a:rPr>
              <a:t>Find operation – same as R-tree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But only one child is followed down in point queries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22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17581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in a Physical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0" y="1752600"/>
            <a:ext cx="9144000" cy="3886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Database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Conceptual data model - entity, (multi-valued) attributes, relationship,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Logical model - relations, atomic attributes, primary and foreign keys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Physical model - secondary storage hardware, file structures, indices, 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05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Operation with R+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2992"/>
            <a:ext cx="8610600" cy="40058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record for rectangle 5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Root search identifies child x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of x identifies children b and c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Search either b or c to find object 5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87" y="3399133"/>
            <a:ext cx="3581844" cy="23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7029" y="3562443"/>
            <a:ext cx="923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4.17</a:t>
            </a:r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67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745" y="2370110"/>
            <a:ext cx="3680313" cy="33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15549" y="2054236"/>
            <a:ext cx="923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4.18</a:t>
            </a:r>
          </a:p>
        </p:txBody>
      </p:sp>
    </p:spTree>
    <p:extLst>
      <p:ext uri="{BB962C8B-B14F-4D97-AF65-F5344CB8AC3E}">
        <p14:creationId xmlns:p14="http://schemas.microsoft.com/office/powerpoint/2010/main" val="39499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Example: R-tree</a:t>
            </a:r>
            <a:endParaRPr lang="en-US" sz="36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04" y="1776795"/>
            <a:ext cx="4207568" cy="3979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213" y="1873408"/>
            <a:ext cx="662609" cy="1722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422" y="2217964"/>
            <a:ext cx="556591" cy="901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135" y="3040426"/>
            <a:ext cx="1179443" cy="54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5822" y="4298554"/>
            <a:ext cx="19480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6053" y="3794973"/>
            <a:ext cx="1318591" cy="795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3878" y="4974414"/>
            <a:ext cx="540026" cy="709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27384" y="4268750"/>
            <a:ext cx="4621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7926" y="23747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596" y="1887956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6701" y="306167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17" y="38160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0135" y="494825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2757" y="53294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666" y="1848200"/>
            <a:ext cx="2557669" cy="177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8256" y="3749591"/>
            <a:ext cx="2366341" cy="1566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82757" y="4209412"/>
            <a:ext cx="1457326" cy="150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1666" y="145062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2757" y="1902335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951" y="38463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1128" y="3843284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D3</a:t>
            </a:r>
          </a:p>
        </p:txBody>
      </p:sp>
      <p:sp>
        <p:nvSpPr>
          <p:cNvPr id="32" name="Oval 31"/>
          <p:cNvSpPr/>
          <p:nvPr/>
        </p:nvSpPr>
        <p:spPr>
          <a:xfrm>
            <a:off x="6533789" y="2010666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87000" y="4402838"/>
            <a:ext cx="1332514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R1, R2, R3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97228" y="4414178"/>
            <a:ext cx="1124457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R4, R5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12981" y="4414178"/>
            <a:ext cx="1092200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R6, R7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132910" y="2442759"/>
            <a:ext cx="438979" cy="683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>
            <a:off x="7082393" y="2531019"/>
            <a:ext cx="433418" cy="632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0"/>
          </p:cNvCxnSpPr>
          <p:nvPr/>
        </p:nvCxnSpPr>
        <p:spPr>
          <a:xfrm>
            <a:off x="6855154" y="2618352"/>
            <a:ext cx="0" cy="457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53257" y="3076079"/>
            <a:ext cx="2905824" cy="1338099"/>
            <a:chOff x="5353257" y="3076079"/>
            <a:chExt cx="2905824" cy="1338099"/>
          </a:xfrm>
        </p:grpSpPr>
        <p:sp>
          <p:nvSpPr>
            <p:cNvPr id="29" name="Oval 28"/>
            <p:cNvSpPr/>
            <p:nvPr/>
          </p:nvSpPr>
          <p:spPr>
            <a:xfrm>
              <a:off x="6533789" y="3076079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421685" y="3076079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5645893" y="3085488"/>
              <a:ext cx="642730" cy="5963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D1</a:t>
              </a:r>
            </a:p>
          </p:txBody>
        </p:sp>
        <p:cxnSp>
          <p:nvCxnSpPr>
            <p:cNvPr id="37" name="Straight Arrow Connector 36"/>
            <p:cNvCxnSpPr>
              <a:stCxn id="31" idx="3"/>
            </p:cNvCxnSpPr>
            <p:nvPr/>
          </p:nvCxnSpPr>
          <p:spPr>
            <a:xfrm flipH="1">
              <a:off x="5353257" y="3594501"/>
              <a:ext cx="386762" cy="819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5"/>
              <a:endCxn id="35" idx="0"/>
            </p:cNvCxnSpPr>
            <p:nvPr/>
          </p:nvCxnSpPr>
          <p:spPr>
            <a:xfrm>
              <a:off x="7970289" y="3585092"/>
              <a:ext cx="288792" cy="8290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4"/>
              <a:endCxn id="34" idx="0"/>
            </p:cNvCxnSpPr>
            <p:nvPr/>
          </p:nvCxnSpPr>
          <p:spPr>
            <a:xfrm>
              <a:off x="6855154" y="3672425"/>
              <a:ext cx="4303" cy="7417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838724" y="4640482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R7</a:t>
            </a:r>
          </a:p>
        </p:txBody>
      </p:sp>
    </p:spTree>
    <p:extLst>
      <p:ext uri="{BB962C8B-B14F-4D97-AF65-F5344CB8AC3E}">
        <p14:creationId xmlns:p14="http://schemas.microsoft.com/office/powerpoint/2010/main" val="31070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Example: R+ tree</a:t>
            </a:r>
            <a:endParaRPr lang="en-US" sz="36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58" y="5976871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04" y="1776795"/>
            <a:ext cx="4207568" cy="3979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213" y="1873408"/>
            <a:ext cx="662609" cy="1722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422" y="2217964"/>
            <a:ext cx="556591" cy="901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135" y="3040426"/>
            <a:ext cx="1179443" cy="543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25822" y="4298554"/>
            <a:ext cx="19480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7393" y="3794973"/>
            <a:ext cx="1318591" cy="795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3878" y="4974414"/>
            <a:ext cx="540026" cy="709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27384" y="4268750"/>
            <a:ext cx="462169" cy="967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7926" y="23747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596" y="1887956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6701" y="306167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17" y="38160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9955" y="4433968"/>
            <a:ext cx="697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2757" y="5329410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666" y="1848200"/>
            <a:ext cx="2557669" cy="177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8257" y="3749591"/>
            <a:ext cx="1961322" cy="1566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29335" y="4209412"/>
            <a:ext cx="1510748" cy="150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1666" y="145062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2757" y="1902335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951" y="3846319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1128" y="3843284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D3</a:t>
            </a:r>
          </a:p>
        </p:txBody>
      </p:sp>
      <p:sp>
        <p:nvSpPr>
          <p:cNvPr id="29" name="Oval 28"/>
          <p:cNvSpPr/>
          <p:nvPr/>
        </p:nvSpPr>
        <p:spPr>
          <a:xfrm>
            <a:off x="6533789" y="3076079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30" name="Oval 29"/>
          <p:cNvSpPr/>
          <p:nvPr/>
        </p:nvSpPr>
        <p:spPr>
          <a:xfrm>
            <a:off x="7421685" y="3076079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D3</a:t>
            </a:r>
          </a:p>
        </p:txBody>
      </p:sp>
      <p:sp>
        <p:nvSpPr>
          <p:cNvPr id="31" name="Oval 30"/>
          <p:cNvSpPr/>
          <p:nvPr/>
        </p:nvSpPr>
        <p:spPr>
          <a:xfrm>
            <a:off x="5645893" y="3085488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32" name="Oval 31"/>
          <p:cNvSpPr/>
          <p:nvPr/>
        </p:nvSpPr>
        <p:spPr>
          <a:xfrm>
            <a:off x="6533789" y="2010666"/>
            <a:ext cx="642730" cy="59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87000" y="4402838"/>
            <a:ext cx="1332514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R1, R2, R3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76640" y="4414178"/>
            <a:ext cx="1357027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R4, R5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57758" y="4414178"/>
            <a:ext cx="1331020" cy="40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R5, R6, R7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132910" y="2442759"/>
            <a:ext cx="438979" cy="683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</p:cNvCxnSpPr>
          <p:nvPr/>
        </p:nvCxnSpPr>
        <p:spPr>
          <a:xfrm flipH="1">
            <a:off x="5353257" y="3594501"/>
            <a:ext cx="386762" cy="819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1"/>
          </p:cNvCxnSpPr>
          <p:nvPr/>
        </p:nvCxnSpPr>
        <p:spPr>
          <a:xfrm>
            <a:off x="7082393" y="2531019"/>
            <a:ext cx="433418" cy="632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5"/>
            <a:endCxn id="35" idx="0"/>
          </p:cNvCxnSpPr>
          <p:nvPr/>
        </p:nvCxnSpPr>
        <p:spPr>
          <a:xfrm>
            <a:off x="7970289" y="3585092"/>
            <a:ext cx="352979" cy="829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0"/>
          </p:cNvCxnSpPr>
          <p:nvPr/>
        </p:nvCxnSpPr>
        <p:spPr>
          <a:xfrm>
            <a:off x="6855154" y="2618352"/>
            <a:ext cx="0" cy="457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4"/>
            <a:endCxn id="34" idx="0"/>
          </p:cNvCxnSpPr>
          <p:nvPr/>
        </p:nvCxnSpPr>
        <p:spPr>
          <a:xfrm>
            <a:off x="6855154" y="3672425"/>
            <a:ext cx="0" cy="741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38724" y="4640482"/>
            <a:ext cx="45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R7</a:t>
            </a:r>
          </a:p>
        </p:txBody>
      </p:sp>
    </p:spTree>
    <p:extLst>
      <p:ext uri="{BB962C8B-B14F-4D97-AF65-F5344CB8AC3E}">
        <p14:creationId xmlns:p14="http://schemas.microsoft.com/office/powerpoint/2010/main" val="34149007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Comparison of Family of R trees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228600" y="2312089"/>
          <a:ext cx="86106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+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* Tree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Overlap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Considerable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Allowed at leaf</a:t>
                      </a:r>
                      <a:r>
                        <a:rPr lang="en-US" baseline="0" dirty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May 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not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  <a:r>
                        <a:rPr lang="en-US" baseline="0" dirty="0"/>
                        <a:t> Applicable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Minimizes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9965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Dynamic Comparison (Insert)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488274" y="1750292"/>
            <a:ext cx="9058631" cy="3870762"/>
            <a:chOff x="0" y="0"/>
            <a:chExt cx="5990087" cy="195709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6" y="75672"/>
              <a:ext cx="999583" cy="6805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321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0425" y="285503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691005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92601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67518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41263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9" name="Straight Arrow Connector 38"/>
            <p:cNvCxnSpPr>
              <a:stCxn id="36" idx="2"/>
            </p:cNvCxnSpPr>
            <p:nvPr/>
          </p:nvCxnSpPr>
          <p:spPr>
            <a:xfrm flipH="1">
              <a:off x="1173446" y="1506489"/>
              <a:ext cx="656614" cy="1402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12730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1622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53838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88622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47514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29730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6" name="Straight Arrow Connector 45"/>
            <p:cNvCxnSpPr>
              <a:stCxn id="37" idx="2"/>
            </p:cNvCxnSpPr>
            <p:nvPr/>
          </p:nvCxnSpPr>
          <p:spPr>
            <a:xfrm>
              <a:off x="2304977" y="1506489"/>
              <a:ext cx="14457" cy="178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8" idx="2"/>
            </p:cNvCxnSpPr>
            <p:nvPr/>
          </p:nvCxnSpPr>
          <p:spPr>
            <a:xfrm>
              <a:off x="2778722" y="1506489"/>
              <a:ext cx="694114" cy="1561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150797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91905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Text Box 474"/>
            <p:cNvSpPr txBox="1"/>
            <p:nvPr/>
          </p:nvSpPr>
          <p:spPr>
            <a:xfrm>
              <a:off x="1716992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1" name="Text Box 475"/>
            <p:cNvSpPr txBox="1"/>
            <p:nvPr/>
          </p:nvSpPr>
          <p:spPr>
            <a:xfrm>
              <a:off x="2147298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2" name="Text Box 477"/>
            <p:cNvSpPr txBox="1"/>
            <p:nvPr/>
          </p:nvSpPr>
          <p:spPr>
            <a:xfrm>
              <a:off x="2634148" y="126979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3" name="Text Box 478"/>
            <p:cNvSpPr txBox="1"/>
            <p:nvPr/>
          </p:nvSpPr>
          <p:spPr>
            <a:xfrm>
              <a:off x="206950" y="167293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4" name="Text Box 479"/>
            <p:cNvSpPr txBox="1"/>
            <p:nvPr/>
          </p:nvSpPr>
          <p:spPr>
            <a:xfrm>
              <a:off x="545048" y="168061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5" name="Text Box 480"/>
            <p:cNvSpPr txBox="1"/>
            <p:nvPr/>
          </p:nvSpPr>
          <p:spPr>
            <a:xfrm>
              <a:off x="890829" y="168061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6" name="Text Box 481"/>
            <p:cNvSpPr txBox="1"/>
            <p:nvPr/>
          </p:nvSpPr>
          <p:spPr>
            <a:xfrm>
              <a:off x="1685551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7" name="Text Box 482"/>
            <p:cNvSpPr txBox="1"/>
            <p:nvPr/>
          </p:nvSpPr>
          <p:spPr>
            <a:xfrm>
              <a:off x="2023648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8" name="Text Box 483"/>
            <p:cNvSpPr txBox="1"/>
            <p:nvPr/>
          </p:nvSpPr>
          <p:spPr>
            <a:xfrm>
              <a:off x="2369430" y="1672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59" name="Text Box 484"/>
            <p:cNvSpPr txBox="1"/>
            <p:nvPr/>
          </p:nvSpPr>
          <p:spPr>
            <a:xfrm>
              <a:off x="3193448" y="1680569"/>
              <a:ext cx="262271" cy="2706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0" name="Text Box 485"/>
            <p:cNvSpPr txBox="1"/>
            <p:nvPr/>
          </p:nvSpPr>
          <p:spPr>
            <a:xfrm>
              <a:off x="3523861" y="1680569"/>
              <a:ext cx="262271" cy="2706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94946" y="1685468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Text Box 491"/>
            <p:cNvSpPr txBox="1"/>
            <p:nvPr/>
          </p:nvSpPr>
          <p:spPr>
            <a:xfrm>
              <a:off x="1230274" y="167293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668487" y="1685235"/>
              <a:ext cx="341108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33013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174089" y="1693102"/>
              <a:ext cx="341108" cy="2318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9348" y="1129371"/>
              <a:ext cx="55023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287"/>
            <p:cNvSpPr txBox="1"/>
            <p:nvPr/>
          </p:nvSpPr>
          <p:spPr>
            <a:xfrm>
              <a:off x="3647651" y="1230235"/>
              <a:ext cx="142148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Initial R-tree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16988" y="1269824"/>
              <a:ext cx="474917" cy="2368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3980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in R-Tree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366887" y="2448285"/>
            <a:ext cx="9058631" cy="3845595"/>
            <a:chOff x="0" y="0"/>
            <a:chExt cx="5990087" cy="194437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6" y="75672"/>
              <a:ext cx="1605276" cy="97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3219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1411" y="2851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706003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026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in R+ Tree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7" name="Canvas 427"/>
          <p:cNvGrpSpPr/>
          <p:nvPr/>
        </p:nvGrpSpPr>
        <p:grpSpPr>
          <a:xfrm>
            <a:off x="366887" y="2448285"/>
            <a:ext cx="9058631" cy="3845595"/>
            <a:chOff x="0" y="0"/>
            <a:chExt cx="5990087" cy="194437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486400" cy="1944370"/>
            </a:xfrm>
            <a:prstGeom prst="rect">
              <a:avLst/>
            </a:prstGeom>
          </p:spPr>
        </p:sp>
        <p:sp>
          <p:nvSpPr>
            <p:cNvPr id="9" name="Rectangle 8"/>
            <p:cNvSpPr/>
            <p:nvPr/>
          </p:nvSpPr>
          <p:spPr>
            <a:xfrm>
              <a:off x="57299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8927" y="97028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99" y="472621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483" y="96937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4946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3662" y="465532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19434" y="97026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6419" y="96862"/>
              <a:ext cx="340989" cy="269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10" y="68584"/>
              <a:ext cx="989993" cy="694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3447" y="75672"/>
              <a:ext cx="1043428" cy="973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6029" y="75632"/>
              <a:ext cx="973347" cy="973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39"/>
            <p:cNvSpPr txBox="1"/>
            <p:nvPr/>
          </p:nvSpPr>
          <p:spPr>
            <a:xfrm>
              <a:off x="121094" y="8983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SimSun"/>
                  <a:cs typeface="Times New Roman"/>
                </a:rPr>
                <a:t>a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22" name="Text Box 440"/>
            <p:cNvSpPr txBox="1"/>
            <p:nvPr/>
          </p:nvSpPr>
          <p:spPr>
            <a:xfrm>
              <a:off x="652722" y="104106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b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3" name="Text Box 441"/>
            <p:cNvSpPr txBox="1"/>
            <p:nvPr/>
          </p:nvSpPr>
          <p:spPr>
            <a:xfrm>
              <a:off x="121093" y="479699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c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4" name="Text Box 442"/>
            <p:cNvSpPr txBox="1"/>
            <p:nvPr/>
          </p:nvSpPr>
          <p:spPr>
            <a:xfrm>
              <a:off x="1797453" y="8982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e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5" name="Text Box 443"/>
            <p:cNvSpPr txBox="1"/>
            <p:nvPr/>
          </p:nvSpPr>
          <p:spPr>
            <a:xfrm>
              <a:off x="1251649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f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6" name="Text Box 444"/>
            <p:cNvSpPr txBox="1"/>
            <p:nvPr/>
          </p:nvSpPr>
          <p:spPr>
            <a:xfrm>
              <a:off x="1797453" y="45840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g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7" name="Text Box 445"/>
            <p:cNvSpPr txBox="1"/>
            <p:nvPr/>
          </p:nvSpPr>
          <p:spPr>
            <a:xfrm>
              <a:off x="2390314" y="89901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h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8" name="Text Box 446"/>
            <p:cNvSpPr txBox="1"/>
            <p:nvPr/>
          </p:nvSpPr>
          <p:spPr>
            <a:xfrm>
              <a:off x="2932605" y="82227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i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29" name="Text Box 448"/>
            <p:cNvSpPr txBox="1"/>
            <p:nvPr/>
          </p:nvSpPr>
          <p:spPr>
            <a:xfrm>
              <a:off x="421411" y="2851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0" name="Text Box 449"/>
            <p:cNvSpPr txBox="1"/>
            <p:nvPr/>
          </p:nvSpPr>
          <p:spPr>
            <a:xfrm>
              <a:off x="1194946" y="138912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effectLst/>
                  <a:latin typeface="Times New Roman"/>
                  <a:ea typeface="SimSun"/>
                  <a:cs typeface="Times New Roman"/>
                </a:rPr>
                <a:t>2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31" name="Text Box 450"/>
            <p:cNvSpPr txBox="1"/>
            <p:nvPr/>
          </p:nvSpPr>
          <p:spPr>
            <a:xfrm>
              <a:off x="2706003" y="89908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  <a:cs typeface="Times New Roman"/>
                </a:rPr>
                <a:t>3</a:t>
              </a:r>
              <a:endParaRPr lang="en-US" sz="24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32" name="Text Box 453"/>
            <p:cNvSpPr txBox="1"/>
            <p:nvPr/>
          </p:nvSpPr>
          <p:spPr>
            <a:xfrm>
              <a:off x="4760044" y="197488"/>
              <a:ext cx="1230043" cy="166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1</a:t>
              </a:r>
              <a:r>
                <a:rPr lang="en-US" sz="1600" baseline="30000" dirty="0">
                  <a:effectLst/>
                  <a:latin typeface="Times New Roman"/>
                  <a:ea typeface="SimSun"/>
                  <a:cs typeface="Times New Roman"/>
                </a:rPr>
                <a:t>st</a:t>
              </a:r>
              <a:r>
                <a:rPr lang="en-US" sz="1600" dirty="0">
                  <a:effectLst/>
                  <a:latin typeface="Times New Roman"/>
                  <a:ea typeface="SimSun"/>
                  <a:cs typeface="Times New Roman"/>
                </a:rPr>
                <a:t> level index</a:t>
              </a:r>
              <a:endParaRPr lang="en-US" sz="16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538629" y="294484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45366" y="477599"/>
              <a:ext cx="26125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56"/>
            <p:cNvSpPr txBox="1"/>
            <p:nvPr/>
          </p:nvSpPr>
          <p:spPr>
            <a:xfrm>
              <a:off x="4803029" y="367839"/>
              <a:ext cx="503683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leafs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8927" y="472525"/>
              <a:ext cx="418214" cy="26935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Text Box 489"/>
            <p:cNvSpPr txBox="1"/>
            <p:nvPr/>
          </p:nvSpPr>
          <p:spPr>
            <a:xfrm>
              <a:off x="666897" y="465410"/>
              <a:ext cx="262271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SimSun"/>
                  <a:cs typeface="Times New Roman"/>
                </a:rPr>
                <a:t>d</a:t>
              </a:r>
              <a:endParaRPr lang="en-US" sz="2400">
                <a:effectLst/>
                <a:ea typeface="SimSun"/>
                <a:cs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44484" y="667253"/>
              <a:ext cx="246018" cy="67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Text Box 493"/>
            <p:cNvSpPr txBox="1"/>
            <p:nvPr/>
          </p:nvSpPr>
          <p:spPr>
            <a:xfrm>
              <a:off x="4810528" y="579445"/>
              <a:ext cx="90902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/>
                  <a:ea typeface="SimSun"/>
                  <a:cs typeface="Times New Roman"/>
                </a:rPr>
                <a:t>new data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0274" y="828160"/>
              <a:ext cx="1460731" cy="138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Text Box 292"/>
            <p:cNvSpPr txBox="1"/>
            <p:nvPr/>
          </p:nvSpPr>
          <p:spPr>
            <a:xfrm>
              <a:off x="1846345" y="764269"/>
              <a:ext cx="262255" cy="1449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SimSun"/>
                </a:rPr>
                <a:t>x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>
              <a:off x="2737648" y="909527"/>
              <a:ext cx="28991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80"/>
            <p:cNvSpPr txBox="1"/>
            <p:nvPr/>
          </p:nvSpPr>
          <p:spPr>
            <a:xfrm>
              <a:off x="2976423" y="772864"/>
              <a:ext cx="1117269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new data: x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sp>
          <p:nvSpPr>
            <p:cNvPr id="74" name="Text Box 282"/>
            <p:cNvSpPr txBox="1"/>
            <p:nvPr/>
          </p:nvSpPr>
          <p:spPr>
            <a:xfrm>
              <a:off x="3472836" y="145902"/>
              <a:ext cx="1043488" cy="4693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Initial data:</a:t>
              </a:r>
              <a:endParaRPr lang="en-US" sz="2000" dirty="0">
                <a:effectLst/>
                <a:ea typeface="SimSun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{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a,b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,…,</a:t>
              </a:r>
              <a:r>
                <a:rPr lang="en-US" sz="2000" b="1" dirty="0" err="1">
                  <a:effectLst/>
                  <a:latin typeface="Times New Roman"/>
                  <a:ea typeface="SimSun"/>
                  <a:cs typeface="Times New Roman"/>
                </a:rPr>
                <a:t>h,i</a:t>
              </a:r>
              <a:r>
                <a:rPr lang="en-US" sz="2000" b="1" dirty="0">
                  <a:effectLst/>
                  <a:latin typeface="Times New Roman"/>
                  <a:ea typeface="SimSun"/>
                  <a:cs typeface="Times New Roman"/>
                </a:rPr>
                <a:t>}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3327153" y="352912"/>
              <a:ext cx="1967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469732" y="212493"/>
              <a:ext cx="1113612" cy="580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Text Box 285"/>
            <p:cNvSpPr txBox="1"/>
            <p:nvPr/>
          </p:nvSpPr>
          <p:spPr>
            <a:xfrm>
              <a:off x="4358395" y="8"/>
              <a:ext cx="669484" cy="2764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effectLst/>
                  <a:latin typeface="Times New Roman"/>
                  <a:ea typeface="SimSun"/>
                  <a:cs typeface="Times New Roman"/>
                </a:rPr>
                <a:t>Legend</a:t>
              </a:r>
              <a:endParaRPr lang="en-US" sz="2000" dirty="0">
                <a:effectLst/>
                <a:ea typeface="SimSu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5531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A309-544E-45C4-90CB-E18E0FFE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415C-3FBD-4A5B-AE9A-1406E2F3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Hierarchical index</a:t>
            </a:r>
          </a:p>
          <a:p>
            <a:r>
              <a:rPr lang="en-US" sz="2000" dirty="0"/>
              <a:t>Partition boundaries depend only on parent’s boundaries and not data</a:t>
            </a:r>
          </a:p>
          <a:p>
            <a:pPr lvl="1"/>
            <a:r>
              <a:rPr lang="en-US" sz="1800" dirty="0"/>
              <a:t>space-partitioning index</a:t>
            </a:r>
            <a:br>
              <a:rPr lang="en-US" sz="1800" dirty="0"/>
            </a:br>
            <a:r>
              <a:rPr lang="en-US" sz="1800" dirty="0"/>
              <a:t>vs. data-partitioning index</a:t>
            </a:r>
          </a:p>
          <a:p>
            <a:r>
              <a:rPr lang="en-US" sz="2000" dirty="0"/>
              <a:t>More efficient in dynamic insertions</a:t>
            </a:r>
          </a:p>
          <a:p>
            <a:r>
              <a:rPr lang="en-US" sz="2000" dirty="0"/>
              <a:t>Memory-friendly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0A1A9-4668-4F2E-B280-8DB1BA41DA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0083" y="2537827"/>
            <a:ext cx="560911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12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A309-544E-45C4-90CB-E18E0FFE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415C-3FBD-4A5B-AE9A-1406E2F3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Can be seen as a multi-level </a:t>
            </a:r>
            <a:br>
              <a:rPr lang="en-US" sz="2000" dirty="0"/>
            </a:br>
            <a:r>
              <a:rPr lang="en-US" sz="2000" dirty="0"/>
              <a:t>grid structure</a:t>
            </a:r>
          </a:p>
          <a:p>
            <a:r>
              <a:rPr lang="en-US" sz="2000" dirty="0"/>
              <a:t>Different types:</a:t>
            </a:r>
          </a:p>
          <a:p>
            <a:pPr lvl="1"/>
            <a:r>
              <a:rPr lang="en-US" sz="1600" dirty="0"/>
              <a:t>Complete quadtree vs. </a:t>
            </a:r>
            <a:br>
              <a:rPr lang="en-US" sz="1600" dirty="0"/>
            </a:br>
            <a:r>
              <a:rPr lang="en-US" sz="1600" dirty="0"/>
              <a:t>partial quadtree</a:t>
            </a:r>
          </a:p>
          <a:p>
            <a:pPr lvl="1"/>
            <a:r>
              <a:rPr lang="en-US" sz="1600" dirty="0"/>
              <a:t>Region, point, point-region, edge, </a:t>
            </a:r>
            <a:br>
              <a:rPr lang="en-US" sz="1600" dirty="0"/>
            </a:br>
            <a:r>
              <a:rPr lang="en-US" sz="1600" dirty="0"/>
              <a:t>and polygon quad tree.</a:t>
            </a:r>
          </a:p>
          <a:p>
            <a:r>
              <a:rPr lang="en-US" sz="2000" dirty="0"/>
              <a:t>Used in raster and vector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1B292-2C09-4E07-A571-6D12F603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17" y="1398491"/>
            <a:ext cx="4690405" cy="47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95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BEC9B84-2B97-4CB8-AAC7-49DC9E88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E31DE0C-B2E2-4D7F-ADAC-038187C5F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8015891E-0D2F-47AD-85CC-C375635A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58291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C50F1022-D0A5-4575-8D52-D99C3DED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77491"/>
            <a:ext cx="1219200" cy="12192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F284532D-716D-41AE-8D61-6BD59826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58291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913E223-2B84-4F0A-B008-257970B0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77491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Rectangle 11">
            <a:extLst>
              <a:ext uri="{FF2B5EF4-FFF2-40B4-BE49-F238E27FC236}">
                <a16:creationId xmlns:a16="http://schemas.microsoft.com/office/drawing/2014/main" id="{D7E2464B-AFEA-40DC-AECC-F0CD88E7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58291"/>
            <a:ext cx="1219200" cy="12192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27">
            <a:extLst>
              <a:ext uri="{FF2B5EF4-FFF2-40B4-BE49-F238E27FC236}">
                <a16:creationId xmlns:a16="http://schemas.microsoft.com/office/drawing/2014/main" id="{9308F2DB-D4E2-4B9D-A767-966BFAD8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60041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28">
            <a:extLst>
              <a:ext uri="{FF2B5EF4-FFF2-40B4-BE49-F238E27FC236}">
                <a16:creationId xmlns:a16="http://schemas.microsoft.com/office/drawing/2014/main" id="{5262A183-F3D7-4B82-BC41-1790811A9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75854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Text Box 29">
            <a:extLst>
              <a:ext uri="{FF2B5EF4-FFF2-40B4-BE49-F238E27FC236}">
                <a16:creationId xmlns:a16="http://schemas.microsoft.com/office/drawing/2014/main" id="{0083B0B0-ADF7-4238-A912-D5E2D8F5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71154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2300" name="Text Box 30">
            <a:extLst>
              <a:ext uri="{FF2B5EF4-FFF2-40B4-BE49-F238E27FC236}">
                <a16:creationId xmlns:a16="http://schemas.microsoft.com/office/drawing/2014/main" id="{921DCD04-E357-417C-A486-35C3CFB0F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59979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409245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Concepts in a Physical Data Model – </a:t>
            </a:r>
            <a:b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Examples from Relational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Secondary storage hardware: Disk drives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File structures -  sorted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Auxiliary search structure -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Search trees (hierarchical collections of one-dimensional ranges)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1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2A32A5E-7B39-4FEA-8A82-C46C6094F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46FB3D3-88CA-47F7-8512-41F5DBB5F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9BFBC9C-C786-45CF-916C-65B458C9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63193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21">
            <a:extLst>
              <a:ext uri="{FF2B5EF4-FFF2-40B4-BE49-F238E27FC236}">
                <a16:creationId xmlns:a16="http://schemas.microsoft.com/office/drawing/2014/main" id="{A40B095F-0F63-474C-A06D-5B40F6FA3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823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37">
            <a:extLst>
              <a:ext uri="{FF2B5EF4-FFF2-40B4-BE49-F238E27FC236}">
                <a16:creationId xmlns:a16="http://schemas.microsoft.com/office/drawing/2014/main" id="{C49A8708-C0B2-4DCD-A403-1352AE58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63193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38">
            <a:extLst>
              <a:ext uri="{FF2B5EF4-FFF2-40B4-BE49-F238E27FC236}">
                <a16:creationId xmlns:a16="http://schemas.microsoft.com/office/drawing/2014/main" id="{A2956685-FF95-4860-BA11-BF2C3428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82393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39">
            <a:extLst>
              <a:ext uri="{FF2B5EF4-FFF2-40B4-BE49-F238E27FC236}">
                <a16:creationId xmlns:a16="http://schemas.microsoft.com/office/drawing/2014/main" id="{8D70C21C-7930-4438-843B-4030FD18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823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Rectangle 40">
            <a:extLst>
              <a:ext uri="{FF2B5EF4-FFF2-40B4-BE49-F238E27FC236}">
                <a16:creationId xmlns:a16="http://schemas.microsoft.com/office/drawing/2014/main" id="{7ECB8F43-9AF9-4E82-9AFC-DE106538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919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Rectangle 41">
            <a:extLst>
              <a:ext uri="{FF2B5EF4-FFF2-40B4-BE49-F238E27FC236}">
                <a16:creationId xmlns:a16="http://schemas.microsoft.com/office/drawing/2014/main" id="{11654931-A530-4B94-AFA9-C74AC519C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5919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Rectangle 42">
            <a:extLst>
              <a:ext uri="{FF2B5EF4-FFF2-40B4-BE49-F238E27FC236}">
                <a16:creationId xmlns:a16="http://schemas.microsoft.com/office/drawing/2014/main" id="{9A1B313F-640F-4C3C-9C62-FA97C5CE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631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Rectangle 43">
            <a:extLst>
              <a:ext uri="{FF2B5EF4-FFF2-40B4-BE49-F238E27FC236}">
                <a16:creationId xmlns:a16="http://schemas.microsoft.com/office/drawing/2014/main" id="{AADD84BE-C425-4C38-95E9-A2EF01B4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631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Rectangle 44">
            <a:extLst>
              <a:ext uri="{FF2B5EF4-FFF2-40B4-BE49-F238E27FC236}">
                <a16:creationId xmlns:a16="http://schemas.microsoft.com/office/drawing/2014/main" id="{4AAFEA53-26FD-4841-A646-4281384BB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727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Rectangle 45">
            <a:extLst>
              <a:ext uri="{FF2B5EF4-FFF2-40B4-BE49-F238E27FC236}">
                <a16:creationId xmlns:a16="http://schemas.microsoft.com/office/drawing/2014/main" id="{CDEBF672-4D10-4F33-AA75-E24B9A62C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72793"/>
            <a:ext cx="609600" cy="6096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Rectangle 60">
            <a:extLst>
              <a:ext uri="{FF2B5EF4-FFF2-40B4-BE49-F238E27FC236}">
                <a16:creationId xmlns:a16="http://schemas.microsoft.com/office/drawing/2014/main" id="{ADB0622F-E36B-4D8D-A97E-CD64F5F95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64943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Rectangle 61">
            <a:extLst>
              <a:ext uri="{FF2B5EF4-FFF2-40B4-BE49-F238E27FC236}">
                <a16:creationId xmlns:a16="http://schemas.microsoft.com/office/drawing/2014/main" id="{3CDC1FB5-F07C-4CA5-95FD-89A0F7C43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8075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Text Box 62">
            <a:extLst>
              <a:ext uri="{FF2B5EF4-FFF2-40B4-BE49-F238E27FC236}">
                <a16:creationId xmlns:a16="http://schemas.microsoft.com/office/drawing/2014/main" id="{D653F183-805F-4610-A13A-9F8FAED6A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76056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3330" name="Text Box 63">
            <a:extLst>
              <a:ext uri="{FF2B5EF4-FFF2-40B4-BE49-F238E27FC236}">
                <a16:creationId xmlns:a16="http://schemas.microsoft.com/office/drawing/2014/main" id="{55A5E582-A454-43E9-A07F-8E0D661BC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64881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30154879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3EA27F7-89F1-4668-866C-B042A6003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B4AAEC2-8182-43C8-9A6E-49E0BC211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074ED983-06B1-4DD4-8B0A-D7479480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72976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86">
            <a:extLst>
              <a:ext uri="{FF2B5EF4-FFF2-40B4-BE49-F238E27FC236}">
                <a16:creationId xmlns:a16="http://schemas.microsoft.com/office/drawing/2014/main" id="{B4E66F2F-A789-4BF3-858E-327F29AC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Rectangle 87">
            <a:extLst>
              <a:ext uri="{FF2B5EF4-FFF2-40B4-BE49-F238E27FC236}">
                <a16:creationId xmlns:a16="http://schemas.microsoft.com/office/drawing/2014/main" id="{77A81899-8BC0-4187-B209-BDB328DD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Rectangle 88">
            <a:extLst>
              <a:ext uri="{FF2B5EF4-FFF2-40B4-BE49-F238E27FC236}">
                <a16:creationId xmlns:a16="http://schemas.microsoft.com/office/drawing/2014/main" id="{C032D341-0928-4B1C-B604-B1EEA6ACF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77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Rectangle 89">
            <a:extLst>
              <a:ext uri="{FF2B5EF4-FFF2-40B4-BE49-F238E27FC236}">
                <a16:creationId xmlns:a16="http://schemas.microsoft.com/office/drawing/2014/main" id="{31BD94AD-18B6-4A6D-A624-4DBF599B4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77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Rectangle 90">
            <a:extLst>
              <a:ext uri="{FF2B5EF4-FFF2-40B4-BE49-F238E27FC236}">
                <a16:creationId xmlns:a16="http://schemas.microsoft.com/office/drawing/2014/main" id="{E2283937-D8F3-4618-8AB8-B2FDDD7C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Rectangle 91">
            <a:extLst>
              <a:ext uri="{FF2B5EF4-FFF2-40B4-BE49-F238E27FC236}">
                <a16:creationId xmlns:a16="http://schemas.microsoft.com/office/drawing/2014/main" id="{893C631A-2ACC-4486-B39A-95BA80DBE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72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Rectangle 92">
            <a:extLst>
              <a:ext uri="{FF2B5EF4-FFF2-40B4-BE49-F238E27FC236}">
                <a16:creationId xmlns:a16="http://schemas.microsoft.com/office/drawing/2014/main" id="{C0C88E98-1D6F-472A-B02E-2772BF5E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77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Rectangle 93">
            <a:extLst>
              <a:ext uri="{FF2B5EF4-FFF2-40B4-BE49-F238E27FC236}">
                <a16:creationId xmlns:a16="http://schemas.microsoft.com/office/drawing/2014/main" id="{5D789D24-FE8F-46DA-8C12-82E36DBA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77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Rectangle 94">
            <a:extLst>
              <a:ext uri="{FF2B5EF4-FFF2-40B4-BE49-F238E27FC236}">
                <a16:creationId xmlns:a16="http://schemas.microsoft.com/office/drawing/2014/main" id="{B0FBAD3B-E5B5-4D2E-9964-323C5D1E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82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95">
            <a:extLst>
              <a:ext uri="{FF2B5EF4-FFF2-40B4-BE49-F238E27FC236}">
                <a16:creationId xmlns:a16="http://schemas.microsoft.com/office/drawing/2014/main" id="{9C3C051E-9ABA-4702-BEB1-EDC2CDEA3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825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Rectangle 96">
            <a:extLst>
              <a:ext uri="{FF2B5EF4-FFF2-40B4-BE49-F238E27FC236}">
                <a16:creationId xmlns:a16="http://schemas.microsoft.com/office/drawing/2014/main" id="{75EFE43E-8362-4238-B0F1-58A9E97F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Rectangle 97">
            <a:extLst>
              <a:ext uri="{FF2B5EF4-FFF2-40B4-BE49-F238E27FC236}">
                <a16:creationId xmlns:a16="http://schemas.microsoft.com/office/drawing/2014/main" id="{E1AC7880-FB72-471D-9D73-7FB1573F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3" name="Rectangle 98">
            <a:extLst>
              <a:ext uri="{FF2B5EF4-FFF2-40B4-BE49-F238E27FC236}">
                <a16:creationId xmlns:a16="http://schemas.microsoft.com/office/drawing/2014/main" id="{23DBBB9D-5A42-4643-BB5C-75D6D5C5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825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4" name="Rectangle 99">
            <a:extLst>
              <a:ext uri="{FF2B5EF4-FFF2-40B4-BE49-F238E27FC236}">
                <a16:creationId xmlns:a16="http://schemas.microsoft.com/office/drawing/2014/main" id="{94641525-0DAC-401E-90D6-7F74234AE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82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5" name="Rectangle 100">
            <a:extLst>
              <a:ext uri="{FF2B5EF4-FFF2-40B4-BE49-F238E27FC236}">
                <a16:creationId xmlns:a16="http://schemas.microsoft.com/office/drawing/2014/main" id="{1EC860A5-BA28-4C1D-912E-15FE7604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6" name="Rectangle 101">
            <a:extLst>
              <a:ext uri="{FF2B5EF4-FFF2-40B4-BE49-F238E27FC236}">
                <a16:creationId xmlns:a16="http://schemas.microsoft.com/office/drawing/2014/main" id="{B11CD4D8-4CA7-4E41-9E35-0DB0EA64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873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7" name="Rectangle 102">
            <a:extLst>
              <a:ext uri="{FF2B5EF4-FFF2-40B4-BE49-F238E27FC236}">
                <a16:creationId xmlns:a16="http://schemas.microsoft.com/office/drawing/2014/main" id="{9C3DAD57-1D1F-42DC-8CC1-6B62B786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Rectangle 103">
            <a:extLst>
              <a:ext uri="{FF2B5EF4-FFF2-40B4-BE49-F238E27FC236}">
                <a16:creationId xmlns:a16="http://schemas.microsoft.com/office/drawing/2014/main" id="{4F7488B4-E089-4B25-91FF-0711CFA4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9" name="Rectangle 104">
            <a:extLst>
              <a:ext uri="{FF2B5EF4-FFF2-40B4-BE49-F238E27FC236}">
                <a16:creationId xmlns:a16="http://schemas.microsoft.com/office/drawing/2014/main" id="{C5DCDEA5-2D46-4782-B95B-7A99E4EFE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96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0" name="Rectangle 105">
            <a:extLst>
              <a:ext uri="{FF2B5EF4-FFF2-40B4-BE49-F238E27FC236}">
                <a16:creationId xmlns:a16="http://schemas.microsoft.com/office/drawing/2014/main" id="{A5EA4CB7-9111-4114-B549-A3965ED4E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969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1" name="Rectangle 106">
            <a:extLst>
              <a:ext uri="{FF2B5EF4-FFF2-40B4-BE49-F238E27FC236}">
                <a16:creationId xmlns:a16="http://schemas.microsoft.com/office/drawing/2014/main" id="{EF16BDF5-3BCE-4368-B866-9E8869BB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2" name="Rectangle 107">
            <a:extLst>
              <a:ext uri="{FF2B5EF4-FFF2-40B4-BE49-F238E27FC236}">
                <a16:creationId xmlns:a16="http://schemas.microsoft.com/office/drawing/2014/main" id="{DC6B323B-D18F-4605-9959-D9209C29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921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3" name="Rectangle 108">
            <a:extLst>
              <a:ext uri="{FF2B5EF4-FFF2-40B4-BE49-F238E27FC236}">
                <a16:creationId xmlns:a16="http://schemas.microsoft.com/office/drawing/2014/main" id="{B8ADF45C-813F-471E-AE36-140A36D4D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969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4" name="Rectangle 109">
            <a:extLst>
              <a:ext uri="{FF2B5EF4-FFF2-40B4-BE49-F238E27FC236}">
                <a16:creationId xmlns:a16="http://schemas.microsoft.com/office/drawing/2014/main" id="{05BC750C-C3D7-45EB-9B6A-437BD9A5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969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5" name="Rectangle 110">
            <a:extLst>
              <a:ext uri="{FF2B5EF4-FFF2-40B4-BE49-F238E27FC236}">
                <a16:creationId xmlns:a16="http://schemas.microsoft.com/office/drawing/2014/main" id="{566946B6-635A-4FC4-86B7-DC5D7EBB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01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6" name="Rectangle 111">
            <a:extLst>
              <a:ext uri="{FF2B5EF4-FFF2-40B4-BE49-F238E27FC236}">
                <a16:creationId xmlns:a16="http://schemas.microsoft.com/office/drawing/2014/main" id="{600554EA-1ABF-4020-AE69-11BB52E63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01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7" name="Rectangle 112">
            <a:extLst>
              <a:ext uri="{FF2B5EF4-FFF2-40B4-BE49-F238E27FC236}">
                <a16:creationId xmlns:a16="http://schemas.microsoft.com/office/drawing/2014/main" id="{FAC8C0A0-653D-41CB-9BEB-6CF090A09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8" name="Rectangle 113">
            <a:extLst>
              <a:ext uri="{FF2B5EF4-FFF2-40B4-BE49-F238E27FC236}">
                <a16:creationId xmlns:a16="http://schemas.microsoft.com/office/drawing/2014/main" id="{6284820C-0ECA-4A89-B199-FC16B4E1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9" name="Rectangle 114">
            <a:extLst>
              <a:ext uri="{FF2B5EF4-FFF2-40B4-BE49-F238E27FC236}">
                <a16:creationId xmlns:a16="http://schemas.microsoft.com/office/drawing/2014/main" id="{CF1C455A-4F34-49FE-A784-ECABF87FE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0177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0" name="Rectangle 115">
            <a:extLst>
              <a:ext uri="{FF2B5EF4-FFF2-40B4-BE49-F238E27FC236}">
                <a16:creationId xmlns:a16="http://schemas.microsoft.com/office/drawing/2014/main" id="{A16C230F-0B0A-44F0-90E1-5495C4B9C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017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1" name="Rectangle 116">
            <a:extLst>
              <a:ext uri="{FF2B5EF4-FFF2-40B4-BE49-F238E27FC236}">
                <a16:creationId xmlns:a16="http://schemas.microsoft.com/office/drawing/2014/main" id="{33B4D1A5-F607-42AF-846C-462D8AA7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2" name="Rectangle 117">
            <a:extLst>
              <a:ext uri="{FF2B5EF4-FFF2-40B4-BE49-F238E27FC236}">
                <a16:creationId xmlns:a16="http://schemas.microsoft.com/office/drawing/2014/main" id="{890B9665-CDDC-4D75-A5AE-F81C0E26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0657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3" name="Rectangle 134">
            <a:extLst>
              <a:ext uri="{FF2B5EF4-FFF2-40B4-BE49-F238E27FC236}">
                <a16:creationId xmlns:a16="http://schemas.microsoft.com/office/drawing/2014/main" id="{DD49D59D-9366-4053-BE76-160CED1C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7297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4" name="Rectangle 135">
            <a:extLst>
              <a:ext uri="{FF2B5EF4-FFF2-40B4-BE49-F238E27FC236}">
                <a16:creationId xmlns:a16="http://schemas.microsoft.com/office/drawing/2014/main" id="{A2A801D3-5BB2-44BB-B5A9-E0BE2189F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9217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5" name="Rectangle 150">
            <a:extLst>
              <a:ext uri="{FF2B5EF4-FFF2-40B4-BE49-F238E27FC236}">
                <a16:creationId xmlns:a16="http://schemas.microsoft.com/office/drawing/2014/main" id="{6CC173B8-77B8-4367-9CA0-8DA85AF33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7472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6" name="Rectangle 151">
            <a:extLst>
              <a:ext uri="{FF2B5EF4-FFF2-40B4-BE49-F238E27FC236}">
                <a16:creationId xmlns:a16="http://schemas.microsoft.com/office/drawing/2014/main" id="{129AF277-E1D2-4EE2-AA7C-5001D650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90539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7" name="Text Box 152">
            <a:extLst>
              <a:ext uri="{FF2B5EF4-FFF2-40B4-BE49-F238E27FC236}">
                <a16:creationId xmlns:a16="http://schemas.microsoft.com/office/drawing/2014/main" id="{240932C0-4993-497C-B01F-08AD9A13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85839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4378" name="Text Box 153">
            <a:extLst>
              <a:ext uri="{FF2B5EF4-FFF2-40B4-BE49-F238E27FC236}">
                <a16:creationId xmlns:a16="http://schemas.microsoft.com/office/drawing/2014/main" id="{45387EB6-8B2E-424F-9E26-EBAA028E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74664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35009428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6D20F2B-AF09-442E-8A76-FFA3B4CF8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Quadtree: Example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B5B2FB0-51A3-4890-882C-7BE218BE2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AC2A13F3-CFE1-49AC-B705-38599795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932" r="56386" b="4637"/>
          <a:stretch>
            <a:fillRect/>
          </a:stretch>
        </p:blipFill>
        <p:spPr bwMode="auto">
          <a:xfrm>
            <a:off x="3276600" y="1777866"/>
            <a:ext cx="24384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21">
            <a:extLst>
              <a:ext uri="{FF2B5EF4-FFF2-40B4-BE49-F238E27FC236}">
                <a16:creationId xmlns:a16="http://schemas.microsoft.com/office/drawing/2014/main" id="{C73AE36E-EEDE-4EE0-876F-5302EAC6F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Rectangle 37">
            <a:extLst>
              <a:ext uri="{FF2B5EF4-FFF2-40B4-BE49-F238E27FC236}">
                <a16:creationId xmlns:a16="http://schemas.microsoft.com/office/drawing/2014/main" id="{775DAE8D-328C-4970-8D55-C636E839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7786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Rectangle 38">
            <a:extLst>
              <a:ext uri="{FF2B5EF4-FFF2-40B4-BE49-F238E27FC236}">
                <a16:creationId xmlns:a16="http://schemas.microsoft.com/office/drawing/2014/main" id="{ADB839FD-3C45-4974-9C6A-700270A3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997066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Rectangle 43">
            <a:extLst>
              <a:ext uri="{FF2B5EF4-FFF2-40B4-BE49-F238E27FC236}">
                <a16:creationId xmlns:a16="http://schemas.microsoft.com/office/drawing/2014/main" id="{A123EE27-FBC0-4B2C-A2D5-EB6CAB1B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Rectangle 44">
            <a:extLst>
              <a:ext uri="{FF2B5EF4-FFF2-40B4-BE49-F238E27FC236}">
                <a16:creationId xmlns:a16="http://schemas.microsoft.com/office/drawing/2014/main" id="{A7FF25E3-E150-4345-8E91-6812495C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Rectangle 45">
            <a:extLst>
              <a:ext uri="{FF2B5EF4-FFF2-40B4-BE49-F238E27FC236}">
                <a16:creationId xmlns:a16="http://schemas.microsoft.com/office/drawing/2014/main" id="{524C6B98-92C8-4C36-B781-0FAEE443A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Rectangle 46">
            <a:extLst>
              <a:ext uri="{FF2B5EF4-FFF2-40B4-BE49-F238E27FC236}">
                <a16:creationId xmlns:a16="http://schemas.microsoft.com/office/drawing/2014/main" id="{1E651C9E-8536-4709-93F2-B377DB02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Rectangle 47">
            <a:extLst>
              <a:ext uri="{FF2B5EF4-FFF2-40B4-BE49-F238E27FC236}">
                <a16:creationId xmlns:a16="http://schemas.microsoft.com/office/drawing/2014/main" id="{309600C7-C1A4-40D7-95FC-17C261D6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Rectangle 48">
            <a:extLst>
              <a:ext uri="{FF2B5EF4-FFF2-40B4-BE49-F238E27FC236}">
                <a16:creationId xmlns:a16="http://schemas.microsoft.com/office/drawing/2014/main" id="{69FC848C-A5FD-443F-8056-5BD81CC1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Rectangle 49">
            <a:extLst>
              <a:ext uri="{FF2B5EF4-FFF2-40B4-BE49-F238E27FC236}">
                <a16:creationId xmlns:a16="http://schemas.microsoft.com/office/drawing/2014/main" id="{9FE2C188-2C45-44D1-9819-067BDDE1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5" name="Rectangle 50">
            <a:extLst>
              <a:ext uri="{FF2B5EF4-FFF2-40B4-BE49-F238E27FC236}">
                <a16:creationId xmlns:a16="http://schemas.microsoft.com/office/drawing/2014/main" id="{244FADC0-E62E-4656-BA89-D7AAB3F21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6" name="Rectangle 51">
            <a:extLst>
              <a:ext uri="{FF2B5EF4-FFF2-40B4-BE49-F238E27FC236}">
                <a16:creationId xmlns:a16="http://schemas.microsoft.com/office/drawing/2014/main" id="{9ECA6F46-8641-4EA5-925A-0D43B869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97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7" name="Rectangle 52">
            <a:extLst>
              <a:ext uri="{FF2B5EF4-FFF2-40B4-BE49-F238E27FC236}">
                <a16:creationId xmlns:a16="http://schemas.microsoft.com/office/drawing/2014/main" id="{98AA5B94-26A0-46F3-A637-2381B00E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8" name="Rectangle 53">
            <a:extLst>
              <a:ext uri="{FF2B5EF4-FFF2-40B4-BE49-F238E27FC236}">
                <a16:creationId xmlns:a16="http://schemas.microsoft.com/office/drawing/2014/main" id="{9EE00C74-19A4-4A6F-AFB1-749D1061E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9" name="Rectangle 54">
            <a:extLst>
              <a:ext uri="{FF2B5EF4-FFF2-40B4-BE49-F238E27FC236}">
                <a16:creationId xmlns:a16="http://schemas.microsoft.com/office/drawing/2014/main" id="{05072532-0984-43B4-8F8D-91E023BA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0" name="Rectangle 55">
            <a:extLst>
              <a:ext uri="{FF2B5EF4-FFF2-40B4-BE49-F238E27FC236}">
                <a16:creationId xmlns:a16="http://schemas.microsoft.com/office/drawing/2014/main" id="{A0D150C0-7CE4-4FF5-8EFD-B9B61275E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97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1" name="Rectangle 56">
            <a:extLst>
              <a:ext uri="{FF2B5EF4-FFF2-40B4-BE49-F238E27FC236}">
                <a16:creationId xmlns:a16="http://schemas.microsoft.com/office/drawing/2014/main" id="{1E5B082B-AE8F-4A6C-ADBD-9B671265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149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2" name="Rectangle 57">
            <a:extLst>
              <a:ext uri="{FF2B5EF4-FFF2-40B4-BE49-F238E27FC236}">
                <a16:creationId xmlns:a16="http://schemas.microsoft.com/office/drawing/2014/main" id="{5569566F-0BDB-4D73-8A15-CF8122698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149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3" name="Rectangle 58">
            <a:extLst>
              <a:ext uri="{FF2B5EF4-FFF2-40B4-BE49-F238E27FC236}">
                <a16:creationId xmlns:a16="http://schemas.microsoft.com/office/drawing/2014/main" id="{FA4CDF07-DBCF-49C1-B68C-03CFA3B9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4" name="Rectangle 59">
            <a:extLst>
              <a:ext uri="{FF2B5EF4-FFF2-40B4-BE49-F238E27FC236}">
                <a16:creationId xmlns:a16="http://schemas.microsoft.com/office/drawing/2014/main" id="{EA9D3F24-4BDE-4B4F-9B1C-EDD3BEAD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5" name="Rectangle 60">
            <a:extLst>
              <a:ext uri="{FF2B5EF4-FFF2-40B4-BE49-F238E27FC236}">
                <a16:creationId xmlns:a16="http://schemas.microsoft.com/office/drawing/2014/main" id="{88A1E499-AC6F-4FB0-8C36-F4F89717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54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6" name="Rectangle 61">
            <a:extLst>
              <a:ext uri="{FF2B5EF4-FFF2-40B4-BE49-F238E27FC236}">
                <a16:creationId xmlns:a16="http://schemas.microsoft.com/office/drawing/2014/main" id="{5434B59A-DFB6-44CB-89EB-1C67F010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54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7" name="Rectangle 62">
            <a:extLst>
              <a:ext uri="{FF2B5EF4-FFF2-40B4-BE49-F238E27FC236}">
                <a16:creationId xmlns:a16="http://schemas.microsoft.com/office/drawing/2014/main" id="{DD98D763-3796-43F1-96C7-269C2D8A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06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8" name="Rectangle 63">
            <a:extLst>
              <a:ext uri="{FF2B5EF4-FFF2-40B4-BE49-F238E27FC236}">
                <a16:creationId xmlns:a16="http://schemas.microsoft.com/office/drawing/2014/main" id="{8A2D2C12-B8E3-41F1-BC01-B20B21D81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606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9" name="Rectangle 64">
            <a:extLst>
              <a:ext uri="{FF2B5EF4-FFF2-40B4-BE49-F238E27FC236}">
                <a16:creationId xmlns:a16="http://schemas.microsoft.com/office/drawing/2014/main" id="{E9F83BE6-02B2-4B81-9771-E4DEBEF46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0" name="Rectangle 65">
            <a:extLst>
              <a:ext uri="{FF2B5EF4-FFF2-40B4-BE49-F238E27FC236}">
                <a16:creationId xmlns:a16="http://schemas.microsoft.com/office/drawing/2014/main" id="{6AC2F81C-BECD-4C33-A8B0-86AB8A71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1" name="Rectangle 66">
            <a:extLst>
              <a:ext uri="{FF2B5EF4-FFF2-40B4-BE49-F238E27FC236}">
                <a16:creationId xmlns:a16="http://schemas.microsoft.com/office/drawing/2014/main" id="{FE35E10A-3D47-4334-AE52-B2E7E9BD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2" name="Rectangle 67">
            <a:extLst>
              <a:ext uri="{FF2B5EF4-FFF2-40B4-BE49-F238E27FC236}">
                <a16:creationId xmlns:a16="http://schemas.microsoft.com/office/drawing/2014/main" id="{4A4F1B39-63D6-4F8A-8B6D-C08EB164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3" name="Rectangle 68">
            <a:extLst>
              <a:ext uri="{FF2B5EF4-FFF2-40B4-BE49-F238E27FC236}">
                <a16:creationId xmlns:a16="http://schemas.microsoft.com/office/drawing/2014/main" id="{6FF2723E-837D-460D-B69A-80BB2A600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4" name="Rectangle 69">
            <a:extLst>
              <a:ext uri="{FF2B5EF4-FFF2-40B4-BE49-F238E27FC236}">
                <a16:creationId xmlns:a16="http://schemas.microsoft.com/office/drawing/2014/main" id="{1F6E66C2-859D-4204-987F-3CCFC7B9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5" name="Rectangle 70">
            <a:extLst>
              <a:ext uri="{FF2B5EF4-FFF2-40B4-BE49-F238E27FC236}">
                <a16:creationId xmlns:a16="http://schemas.microsoft.com/office/drawing/2014/main" id="{E1E97870-6891-42ED-9984-05795BA5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6" name="Rectangle 71">
            <a:extLst>
              <a:ext uri="{FF2B5EF4-FFF2-40B4-BE49-F238E27FC236}">
                <a16:creationId xmlns:a16="http://schemas.microsoft.com/office/drawing/2014/main" id="{03DEF6DA-35B7-4D97-86F8-6320C38C8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7" name="Rectangle 72">
            <a:extLst>
              <a:ext uri="{FF2B5EF4-FFF2-40B4-BE49-F238E27FC236}">
                <a16:creationId xmlns:a16="http://schemas.microsoft.com/office/drawing/2014/main" id="{A93440C1-0860-43E2-B760-1A0F0B09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8" name="Rectangle 73">
            <a:extLst>
              <a:ext uri="{FF2B5EF4-FFF2-40B4-BE49-F238E27FC236}">
                <a16:creationId xmlns:a16="http://schemas.microsoft.com/office/drawing/2014/main" id="{106740C9-5591-400C-B96E-41158ED7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9" name="Rectangle 74">
            <a:extLst>
              <a:ext uri="{FF2B5EF4-FFF2-40B4-BE49-F238E27FC236}">
                <a16:creationId xmlns:a16="http://schemas.microsoft.com/office/drawing/2014/main" id="{7486AFC8-C749-4DCE-A6CF-5E09F46F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0" name="Rectangle 75">
            <a:extLst>
              <a:ext uri="{FF2B5EF4-FFF2-40B4-BE49-F238E27FC236}">
                <a16:creationId xmlns:a16="http://schemas.microsoft.com/office/drawing/2014/main" id="{AF5329AC-03DF-4FF8-BAB2-5C438B76D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1" name="Rectangle 76">
            <a:extLst>
              <a:ext uri="{FF2B5EF4-FFF2-40B4-BE49-F238E27FC236}">
                <a16:creationId xmlns:a16="http://schemas.microsoft.com/office/drawing/2014/main" id="{B33C8FBA-ED8C-4600-B366-E601806F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2" name="Rectangle 77">
            <a:extLst>
              <a:ext uri="{FF2B5EF4-FFF2-40B4-BE49-F238E27FC236}">
                <a16:creationId xmlns:a16="http://schemas.microsoft.com/office/drawing/2014/main" id="{00B719E5-E33B-42E6-B4B9-81EDFB4D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063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3" name="Rectangle 78">
            <a:extLst>
              <a:ext uri="{FF2B5EF4-FFF2-40B4-BE49-F238E27FC236}">
                <a16:creationId xmlns:a16="http://schemas.microsoft.com/office/drawing/2014/main" id="{343D14D6-E31F-45DB-BFC1-9A6057845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911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4" name="Rectangle 79">
            <a:extLst>
              <a:ext uri="{FF2B5EF4-FFF2-40B4-BE49-F238E27FC236}">
                <a16:creationId xmlns:a16="http://schemas.microsoft.com/office/drawing/2014/main" id="{EE1D1A95-FC26-4795-BA03-F3E5DDF15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911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5" name="Rectangle 80">
            <a:extLst>
              <a:ext uri="{FF2B5EF4-FFF2-40B4-BE49-F238E27FC236}">
                <a16:creationId xmlns:a16="http://schemas.microsoft.com/office/drawing/2014/main" id="{0FAB6F9F-7666-46C9-BABD-58A57C68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6" name="Rectangle 81">
            <a:extLst>
              <a:ext uri="{FF2B5EF4-FFF2-40B4-BE49-F238E27FC236}">
                <a16:creationId xmlns:a16="http://schemas.microsoft.com/office/drawing/2014/main" id="{A2E277E4-2952-4F32-8039-3AFE3FBC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063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7" name="Rectangle 82">
            <a:extLst>
              <a:ext uri="{FF2B5EF4-FFF2-40B4-BE49-F238E27FC236}">
                <a16:creationId xmlns:a16="http://schemas.microsoft.com/office/drawing/2014/main" id="{2480F424-1CAA-4F25-A82C-8FB47308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06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8" name="Rectangle 83">
            <a:extLst>
              <a:ext uri="{FF2B5EF4-FFF2-40B4-BE49-F238E27FC236}">
                <a16:creationId xmlns:a16="http://schemas.microsoft.com/office/drawing/2014/main" id="{C076A14D-97C6-4F22-8EE3-4BD64B40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606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9" name="Rectangle 84">
            <a:extLst>
              <a:ext uri="{FF2B5EF4-FFF2-40B4-BE49-F238E27FC236}">
                <a16:creationId xmlns:a16="http://schemas.microsoft.com/office/drawing/2014/main" id="{39DA942B-ECAF-416C-8B3F-A663E2D7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0" name="Rectangle 85">
            <a:extLst>
              <a:ext uri="{FF2B5EF4-FFF2-40B4-BE49-F238E27FC236}">
                <a16:creationId xmlns:a16="http://schemas.microsoft.com/office/drawing/2014/main" id="{37DC91FC-8480-4B40-A736-BCBBD79F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759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1" name="Rectangle 86">
            <a:extLst>
              <a:ext uri="{FF2B5EF4-FFF2-40B4-BE49-F238E27FC236}">
                <a16:creationId xmlns:a16="http://schemas.microsoft.com/office/drawing/2014/main" id="{DC96A543-7142-4B42-926E-15BEE31C6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2" name="Rectangle 87">
            <a:extLst>
              <a:ext uri="{FF2B5EF4-FFF2-40B4-BE49-F238E27FC236}">
                <a16:creationId xmlns:a16="http://schemas.microsoft.com/office/drawing/2014/main" id="{C5A89ECF-E6E6-4646-8DFE-9AB323EE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01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3" name="Rectangle 88">
            <a:extLst>
              <a:ext uri="{FF2B5EF4-FFF2-40B4-BE49-F238E27FC236}">
                <a16:creationId xmlns:a16="http://schemas.microsoft.com/office/drawing/2014/main" id="{25E2B522-EDBF-446F-AC55-2AF80CBEB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454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4" name="Rectangle 89">
            <a:extLst>
              <a:ext uri="{FF2B5EF4-FFF2-40B4-BE49-F238E27FC236}">
                <a16:creationId xmlns:a16="http://schemas.microsoft.com/office/drawing/2014/main" id="{275A6200-EC4F-4A14-BC8E-2AD6AE8F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54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5" name="Rectangle 90">
            <a:extLst>
              <a:ext uri="{FF2B5EF4-FFF2-40B4-BE49-F238E27FC236}">
                <a16:creationId xmlns:a16="http://schemas.microsoft.com/office/drawing/2014/main" id="{2B019B9D-0AC6-4F5E-89F8-DE5B0BC2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018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6" name="Rectangle 91">
            <a:extLst>
              <a:ext uri="{FF2B5EF4-FFF2-40B4-BE49-F238E27FC236}">
                <a16:creationId xmlns:a16="http://schemas.microsoft.com/office/drawing/2014/main" id="{E896387C-DE90-4164-B1F2-11DF4C22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3018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7" name="Rectangle 92">
            <a:extLst>
              <a:ext uri="{FF2B5EF4-FFF2-40B4-BE49-F238E27FC236}">
                <a16:creationId xmlns:a16="http://schemas.microsoft.com/office/drawing/2014/main" id="{360A7178-894D-4D87-8514-D7147F3DB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06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8" name="Rectangle 93">
            <a:extLst>
              <a:ext uri="{FF2B5EF4-FFF2-40B4-BE49-F238E27FC236}">
                <a16:creationId xmlns:a16="http://schemas.microsoft.com/office/drawing/2014/main" id="{75F0C0EC-DD39-4628-B193-E8806E25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06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9" name="Rectangle 94">
            <a:extLst>
              <a:ext uri="{FF2B5EF4-FFF2-40B4-BE49-F238E27FC236}">
                <a16:creationId xmlns:a16="http://schemas.microsoft.com/office/drawing/2014/main" id="{E436EB4E-EA65-482C-824D-F5751568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0" name="Rectangle 95">
            <a:extLst>
              <a:ext uri="{FF2B5EF4-FFF2-40B4-BE49-F238E27FC236}">
                <a16:creationId xmlns:a16="http://schemas.microsoft.com/office/drawing/2014/main" id="{74A6863B-C493-486D-A971-A9988E9E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1" name="Rectangle 96">
            <a:extLst>
              <a:ext uri="{FF2B5EF4-FFF2-40B4-BE49-F238E27FC236}">
                <a16:creationId xmlns:a16="http://schemas.microsoft.com/office/drawing/2014/main" id="{8FD372E6-31A7-47DD-9A38-56482656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2" name="Rectangle 97">
            <a:extLst>
              <a:ext uri="{FF2B5EF4-FFF2-40B4-BE49-F238E27FC236}">
                <a16:creationId xmlns:a16="http://schemas.microsoft.com/office/drawing/2014/main" id="{59645811-3503-4867-9C2F-913255FA7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3" name="Rectangle 98">
            <a:extLst>
              <a:ext uri="{FF2B5EF4-FFF2-40B4-BE49-F238E27FC236}">
                <a16:creationId xmlns:a16="http://schemas.microsoft.com/office/drawing/2014/main" id="{1E842697-A82D-4415-9C02-BF849584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4" name="Rectangle 99">
            <a:extLst>
              <a:ext uri="{FF2B5EF4-FFF2-40B4-BE49-F238E27FC236}">
                <a16:creationId xmlns:a16="http://schemas.microsoft.com/office/drawing/2014/main" id="{5F86E91C-557B-4B69-9382-FC33D72C4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5" name="Rectangle 100">
            <a:extLst>
              <a:ext uri="{FF2B5EF4-FFF2-40B4-BE49-F238E27FC236}">
                <a16:creationId xmlns:a16="http://schemas.microsoft.com/office/drawing/2014/main" id="{E25A2FC3-ECBF-42BB-9784-765F896D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6" name="Rectangle 101">
            <a:extLst>
              <a:ext uri="{FF2B5EF4-FFF2-40B4-BE49-F238E27FC236}">
                <a16:creationId xmlns:a16="http://schemas.microsoft.com/office/drawing/2014/main" id="{884F50A6-A1B5-4DD0-87F7-412D41872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7" name="Rectangle 102">
            <a:extLst>
              <a:ext uri="{FF2B5EF4-FFF2-40B4-BE49-F238E27FC236}">
                <a16:creationId xmlns:a16="http://schemas.microsoft.com/office/drawing/2014/main" id="{658E645A-10F0-4881-A821-3FB7982A5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8" name="Rectangle 103">
            <a:extLst>
              <a:ext uri="{FF2B5EF4-FFF2-40B4-BE49-F238E27FC236}">
                <a16:creationId xmlns:a16="http://schemas.microsoft.com/office/drawing/2014/main" id="{01371CA8-163E-4727-8624-171F16C6A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777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9" name="Rectangle 104">
            <a:extLst>
              <a:ext uri="{FF2B5EF4-FFF2-40B4-BE49-F238E27FC236}">
                <a16:creationId xmlns:a16="http://schemas.microsoft.com/office/drawing/2014/main" id="{88D7C36F-B47B-4A35-BB4D-3937A1E68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0" name="Rectangle 105">
            <a:extLst>
              <a:ext uri="{FF2B5EF4-FFF2-40B4-BE49-F238E27FC236}">
                <a16:creationId xmlns:a16="http://schemas.microsoft.com/office/drawing/2014/main" id="{DC750E47-6487-40CD-A8F2-D9AD070A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1" name="Rectangle 106">
            <a:extLst>
              <a:ext uri="{FF2B5EF4-FFF2-40B4-BE49-F238E27FC236}">
                <a16:creationId xmlns:a16="http://schemas.microsoft.com/office/drawing/2014/main" id="{F0C4009C-E286-4A3C-9688-522A1340E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2" name="Rectangle 107">
            <a:extLst>
              <a:ext uri="{FF2B5EF4-FFF2-40B4-BE49-F238E27FC236}">
                <a16:creationId xmlns:a16="http://schemas.microsoft.com/office/drawing/2014/main" id="{54627B9D-22EE-49F8-A45F-8375028A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778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3" name="Rectangle 108">
            <a:extLst>
              <a:ext uri="{FF2B5EF4-FFF2-40B4-BE49-F238E27FC236}">
                <a16:creationId xmlns:a16="http://schemas.microsoft.com/office/drawing/2014/main" id="{D0950716-0C5F-4DB2-9BBF-837A8F50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30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4" name="Rectangle 109">
            <a:extLst>
              <a:ext uri="{FF2B5EF4-FFF2-40B4-BE49-F238E27FC236}">
                <a16:creationId xmlns:a16="http://schemas.microsoft.com/office/drawing/2014/main" id="{D766FB23-22C0-4409-8F88-B5710224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930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5" name="Rectangle 110">
            <a:extLst>
              <a:ext uri="{FF2B5EF4-FFF2-40B4-BE49-F238E27FC236}">
                <a16:creationId xmlns:a16="http://schemas.microsoft.com/office/drawing/2014/main" id="{076805E2-C06B-45F8-8057-DC130BF97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6" name="Rectangle 111">
            <a:extLst>
              <a:ext uri="{FF2B5EF4-FFF2-40B4-BE49-F238E27FC236}">
                <a16:creationId xmlns:a16="http://schemas.microsoft.com/office/drawing/2014/main" id="{04FE0346-A2B2-4D9F-BA7C-2D3F7CD7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7" name="Rectangle 112">
            <a:extLst>
              <a:ext uri="{FF2B5EF4-FFF2-40B4-BE49-F238E27FC236}">
                <a16:creationId xmlns:a16="http://schemas.microsoft.com/office/drawing/2014/main" id="{BD019E0E-C57D-419C-AB5C-E308A16A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35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8" name="Rectangle 113">
            <a:extLst>
              <a:ext uri="{FF2B5EF4-FFF2-40B4-BE49-F238E27FC236}">
                <a16:creationId xmlns:a16="http://schemas.microsoft.com/office/drawing/2014/main" id="{E1040809-BA74-4D06-8AB8-BC6C20576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35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9" name="Rectangle 114">
            <a:extLst>
              <a:ext uri="{FF2B5EF4-FFF2-40B4-BE49-F238E27FC236}">
                <a16:creationId xmlns:a16="http://schemas.microsoft.com/office/drawing/2014/main" id="{3C530F37-073E-4B6B-8A8F-F0620754D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87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0" name="Rectangle 115">
            <a:extLst>
              <a:ext uri="{FF2B5EF4-FFF2-40B4-BE49-F238E27FC236}">
                <a16:creationId xmlns:a16="http://schemas.microsoft.com/office/drawing/2014/main" id="{AF207913-FA29-4C24-BCD3-BABB7B8F1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87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1" name="Rectangle 116">
            <a:extLst>
              <a:ext uri="{FF2B5EF4-FFF2-40B4-BE49-F238E27FC236}">
                <a16:creationId xmlns:a16="http://schemas.microsoft.com/office/drawing/2014/main" id="{831189D1-D1AF-42A8-9A23-CEA544630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2" name="Rectangle 117">
            <a:extLst>
              <a:ext uri="{FF2B5EF4-FFF2-40B4-BE49-F238E27FC236}">
                <a16:creationId xmlns:a16="http://schemas.microsoft.com/office/drawing/2014/main" id="{EBECF547-F716-40C8-AA0B-CBA9AE05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3" name="Rectangle 118">
            <a:extLst>
              <a:ext uri="{FF2B5EF4-FFF2-40B4-BE49-F238E27FC236}">
                <a16:creationId xmlns:a16="http://schemas.microsoft.com/office/drawing/2014/main" id="{4C15AC8C-A3A4-4C9B-A25C-2125BD9A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4" name="Rectangle 119">
            <a:extLst>
              <a:ext uri="{FF2B5EF4-FFF2-40B4-BE49-F238E27FC236}">
                <a16:creationId xmlns:a16="http://schemas.microsoft.com/office/drawing/2014/main" id="{5E5780FD-3A2D-411B-AE9D-95DA7D7AA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5" name="Rectangle 120">
            <a:extLst>
              <a:ext uri="{FF2B5EF4-FFF2-40B4-BE49-F238E27FC236}">
                <a16:creationId xmlns:a16="http://schemas.microsoft.com/office/drawing/2014/main" id="{00219C7E-6B33-45D5-881B-BF36241C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6" name="Rectangle 121">
            <a:extLst>
              <a:ext uri="{FF2B5EF4-FFF2-40B4-BE49-F238E27FC236}">
                <a16:creationId xmlns:a16="http://schemas.microsoft.com/office/drawing/2014/main" id="{DA8CAFC8-7907-47E7-8475-845BF69B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7" name="Rectangle 122">
            <a:extLst>
              <a:ext uri="{FF2B5EF4-FFF2-40B4-BE49-F238E27FC236}">
                <a16:creationId xmlns:a16="http://schemas.microsoft.com/office/drawing/2014/main" id="{F3EC46F5-BECB-4EE6-B592-E733FD3B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8" name="Rectangle 123">
            <a:extLst>
              <a:ext uri="{FF2B5EF4-FFF2-40B4-BE49-F238E27FC236}">
                <a16:creationId xmlns:a16="http://schemas.microsoft.com/office/drawing/2014/main" id="{177206C2-46B8-4284-8948-79489355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9" name="Rectangle 124">
            <a:extLst>
              <a:ext uri="{FF2B5EF4-FFF2-40B4-BE49-F238E27FC236}">
                <a16:creationId xmlns:a16="http://schemas.microsoft.com/office/drawing/2014/main" id="{B1B31F76-A944-4EC9-8608-4721AEED9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0" name="Rectangle 125">
            <a:extLst>
              <a:ext uri="{FF2B5EF4-FFF2-40B4-BE49-F238E27FC236}">
                <a16:creationId xmlns:a16="http://schemas.microsoft.com/office/drawing/2014/main" id="{70EA6F90-5449-4D9C-AC63-F4B81AC2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1" name="Rectangle 126">
            <a:extLst>
              <a:ext uri="{FF2B5EF4-FFF2-40B4-BE49-F238E27FC236}">
                <a16:creationId xmlns:a16="http://schemas.microsoft.com/office/drawing/2014/main" id="{6BF62E40-B6B0-452C-B8AE-5273EA6F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2" name="Rectangle 127">
            <a:extLst>
              <a:ext uri="{FF2B5EF4-FFF2-40B4-BE49-F238E27FC236}">
                <a16:creationId xmlns:a16="http://schemas.microsoft.com/office/drawing/2014/main" id="{126785BA-C334-4D32-A7F0-3824AC3D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3" name="Rectangle 128">
            <a:extLst>
              <a:ext uri="{FF2B5EF4-FFF2-40B4-BE49-F238E27FC236}">
                <a16:creationId xmlns:a16="http://schemas.microsoft.com/office/drawing/2014/main" id="{FAF231AB-C504-4255-89B5-F5440A2B0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4" name="Rectangle 129">
            <a:extLst>
              <a:ext uri="{FF2B5EF4-FFF2-40B4-BE49-F238E27FC236}">
                <a16:creationId xmlns:a16="http://schemas.microsoft.com/office/drawing/2014/main" id="{60C0D61A-494E-4413-8717-46EF1D487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44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5" name="Rectangle 130">
            <a:extLst>
              <a:ext uri="{FF2B5EF4-FFF2-40B4-BE49-F238E27FC236}">
                <a16:creationId xmlns:a16="http://schemas.microsoft.com/office/drawing/2014/main" id="{D365B4B2-EB5F-496F-9449-B0CF3120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922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6" name="Rectangle 131">
            <a:extLst>
              <a:ext uri="{FF2B5EF4-FFF2-40B4-BE49-F238E27FC236}">
                <a16:creationId xmlns:a16="http://schemas.microsoft.com/office/drawing/2014/main" id="{7834C558-6A8A-44EE-81C5-7995110D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6922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7" name="Rectangle 132">
            <a:extLst>
              <a:ext uri="{FF2B5EF4-FFF2-40B4-BE49-F238E27FC236}">
                <a16:creationId xmlns:a16="http://schemas.microsoft.com/office/drawing/2014/main" id="{D4381B5F-92F6-4CD4-B9EA-D80C8622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8" name="Rectangle 133">
            <a:extLst>
              <a:ext uri="{FF2B5EF4-FFF2-40B4-BE49-F238E27FC236}">
                <a16:creationId xmlns:a16="http://schemas.microsoft.com/office/drawing/2014/main" id="{DCBF210F-E168-4339-905C-08ACD62BF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8446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9" name="Rectangle 134">
            <a:extLst>
              <a:ext uri="{FF2B5EF4-FFF2-40B4-BE49-F238E27FC236}">
                <a16:creationId xmlns:a16="http://schemas.microsoft.com/office/drawing/2014/main" id="{D25B92C6-855A-46D6-96D0-599A2FE1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874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0" name="Rectangle 135">
            <a:extLst>
              <a:ext uri="{FF2B5EF4-FFF2-40B4-BE49-F238E27FC236}">
                <a16:creationId xmlns:a16="http://schemas.microsoft.com/office/drawing/2014/main" id="{E5D16272-1D75-4E7C-99C4-BA1DAFD2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3874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1" name="Rectangle 136">
            <a:extLst>
              <a:ext uri="{FF2B5EF4-FFF2-40B4-BE49-F238E27FC236}">
                <a16:creationId xmlns:a16="http://schemas.microsoft.com/office/drawing/2014/main" id="{CEF4D019-4456-4D8F-85DC-6A79FCC4A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2" name="Rectangle 137">
            <a:extLst>
              <a:ext uri="{FF2B5EF4-FFF2-40B4-BE49-F238E27FC236}">
                <a16:creationId xmlns:a16="http://schemas.microsoft.com/office/drawing/2014/main" id="{246D6842-7BB8-4F52-A0C6-DE88B5459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398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3" name="Rectangle 138">
            <a:extLst>
              <a:ext uri="{FF2B5EF4-FFF2-40B4-BE49-F238E27FC236}">
                <a16:creationId xmlns:a16="http://schemas.microsoft.com/office/drawing/2014/main" id="{16769D1B-13D2-451E-902C-CBB36D1EB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4" name="Rectangle 139">
            <a:extLst>
              <a:ext uri="{FF2B5EF4-FFF2-40B4-BE49-F238E27FC236}">
                <a16:creationId xmlns:a16="http://schemas.microsoft.com/office/drawing/2014/main" id="{5B98016E-F192-4AF3-B23F-6DEBE1B4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826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5" name="Rectangle 140">
            <a:extLst>
              <a:ext uri="{FF2B5EF4-FFF2-40B4-BE49-F238E27FC236}">
                <a16:creationId xmlns:a16="http://schemas.microsoft.com/office/drawing/2014/main" id="{1CF9965E-50F9-42B1-B9DD-726313368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35066"/>
            <a:ext cx="152400" cy="152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6" name="Rectangle 141">
            <a:extLst>
              <a:ext uri="{FF2B5EF4-FFF2-40B4-BE49-F238E27FC236}">
                <a16:creationId xmlns:a16="http://schemas.microsoft.com/office/drawing/2014/main" id="{28746B77-5988-4F2A-8656-A5DC63BA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35066"/>
            <a:ext cx="152400" cy="1524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7" name="Rectangle 142">
            <a:extLst>
              <a:ext uri="{FF2B5EF4-FFF2-40B4-BE49-F238E27FC236}">
                <a16:creationId xmlns:a16="http://schemas.microsoft.com/office/drawing/2014/main" id="{C7136005-F7D2-4FAD-85AE-892482C5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082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8" name="Rectangle 143">
            <a:extLst>
              <a:ext uri="{FF2B5EF4-FFF2-40B4-BE49-F238E27FC236}">
                <a16:creationId xmlns:a16="http://schemas.microsoft.com/office/drawing/2014/main" id="{47004058-A90A-4BFA-B6D5-B547DB4A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826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9" name="Rectangle 144">
            <a:extLst>
              <a:ext uri="{FF2B5EF4-FFF2-40B4-BE49-F238E27FC236}">
                <a16:creationId xmlns:a16="http://schemas.microsoft.com/office/drawing/2014/main" id="{E6946F60-2760-4F9F-BA52-82AFF554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3874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0" name="Rectangle 145">
            <a:extLst>
              <a:ext uri="{FF2B5EF4-FFF2-40B4-BE49-F238E27FC236}">
                <a16:creationId xmlns:a16="http://schemas.microsoft.com/office/drawing/2014/main" id="{A6C749AE-2A81-40CC-8B80-0EAAD52F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87466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1" name="Rectangle 156">
            <a:extLst>
              <a:ext uri="{FF2B5EF4-FFF2-40B4-BE49-F238E27FC236}">
                <a16:creationId xmlns:a16="http://schemas.microsoft.com/office/drawing/2014/main" id="{0A859162-B4D1-4F1A-8592-683AE580A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079616"/>
            <a:ext cx="3048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2" name="Rectangle 157">
            <a:extLst>
              <a:ext uri="{FF2B5EF4-FFF2-40B4-BE49-F238E27FC236}">
                <a16:creationId xmlns:a16="http://schemas.microsoft.com/office/drawing/2014/main" id="{A6BB62E4-9139-4359-8542-C239D5F7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95429"/>
            <a:ext cx="3048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3" name="Text Box 158">
            <a:extLst>
              <a:ext uri="{FF2B5EF4-FFF2-40B4-BE49-F238E27FC236}">
                <a16:creationId xmlns:a16="http://schemas.microsoft.com/office/drawing/2014/main" id="{8C2CD9AD-26CA-4333-876B-AD64EB1B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3090729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in {min,max}</a:t>
            </a:r>
          </a:p>
        </p:txBody>
      </p:sp>
      <p:sp>
        <p:nvSpPr>
          <p:cNvPr id="15474" name="Text Box 159">
            <a:extLst>
              <a:ext uri="{FF2B5EF4-FFF2-40B4-BE49-F238E27FC236}">
                <a16:creationId xmlns:a16="http://schemas.microsoft.com/office/drawing/2014/main" id="{32DA878F-8C83-4B32-8247-5BCC0E8E2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579554"/>
            <a:ext cx="222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>
                <a:ea typeface="宋体" panose="02010600030101010101" pitchFamily="2" charset="-122"/>
              </a:rPr>
              <a:t>Iso-value not in {min,max}</a:t>
            </a:r>
          </a:p>
        </p:txBody>
      </p:sp>
    </p:spTree>
    <p:extLst>
      <p:ext uri="{BB962C8B-B14F-4D97-AF65-F5344CB8AC3E}">
        <p14:creationId xmlns:p14="http://schemas.microsoft.com/office/powerpoint/2010/main" val="13472556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9309-6610-4DBD-B81E-0034689E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478A-6FC0-4657-9101-1F2FAC64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Prof. Tao Ju slides</a:t>
            </a:r>
          </a:p>
          <a:p>
            <a:pPr lvl="1"/>
            <a:r>
              <a:rPr lang="en-US" sz="2000" dirty="0">
                <a:hlinkClick r:id="rId2"/>
              </a:rPr>
              <a:t>http://www.cse.wustl.edu/~taoju/cse554/lectures/lect05_Contouring_II.ppt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5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Interesting Fact about Physical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Physical data model design is a trade-off between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Efficiently support a small set of basic operations of a few data types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Simplicity of overall system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Each DBMS physical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Choose a few physical DM techniques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Choice depends chosen sets of operations and data types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168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Interesting Fact about Relational DBMS Physical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Data types: numbers, strings, date, currency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One-dimensional, totally ordered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Operations: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Search on one-dimensional totally order data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Insert, delete, ...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978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5167</TotalTime>
  <Words>3064</Words>
  <Application>Microsoft Office PowerPoint</Application>
  <PresentationFormat>On-screen Show (4:3)</PresentationFormat>
  <Paragraphs>751</Paragraphs>
  <Slides>73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ＭＳ Ｐゴシック</vt:lpstr>
      <vt:lpstr>宋体</vt:lpstr>
      <vt:lpstr>宋体</vt:lpstr>
      <vt:lpstr>Arial</vt:lpstr>
      <vt:lpstr>Calibri</vt:lpstr>
      <vt:lpstr>Microsoft Sans Serif</vt:lpstr>
      <vt:lpstr>Times New Roman</vt:lpstr>
      <vt:lpstr>D2D-2</vt:lpstr>
      <vt:lpstr>Spatial Storage and Indexing</vt:lpstr>
      <vt:lpstr>Outline</vt:lpstr>
      <vt:lpstr>Physical Model – Analogy with Vehicles</vt:lpstr>
      <vt:lpstr>What is a Physical Data Model of a Database?</vt:lpstr>
      <vt:lpstr>Why Learn Physical Data Model Concepts?</vt:lpstr>
      <vt:lpstr>Concepts in a Physical Data Model</vt:lpstr>
      <vt:lpstr>Concepts in a Physical Data Model –  Examples from Relational DBMS</vt:lpstr>
      <vt:lpstr>An Interesting Fact about Physical Data Model</vt:lpstr>
      <vt:lpstr>An Interesting Fact about Relational DBMS Physical Model</vt:lpstr>
      <vt:lpstr>Physical Data Model for SDBMS</vt:lpstr>
      <vt:lpstr>Physical Data Model for SDBMS –  New Spatial Techniques</vt:lpstr>
      <vt:lpstr>Common assumptions for SDBMS physical model – Spatial Data</vt:lpstr>
      <vt:lpstr>Common Spatial Queries</vt:lpstr>
      <vt:lpstr>Common Spatial Operations</vt:lpstr>
      <vt:lpstr>Storage Hierarchy in Computers –  Components in Computers</vt:lpstr>
      <vt:lpstr>Storage Hierarchy in Computers –  Types of Storage Devices</vt:lpstr>
      <vt:lpstr>Storage Hierarchy in Computers –  DBMS Usually Manage Data</vt:lpstr>
      <vt:lpstr>Software View of Disks:  Fields, Records and File</vt:lpstr>
      <vt:lpstr>Software View of Disks:  Fields, Records and File – Concepts </vt:lpstr>
      <vt:lpstr>Mapping Records and Files to Disk</vt:lpstr>
      <vt:lpstr>File Structures</vt:lpstr>
      <vt:lpstr>Common File Structures</vt:lpstr>
      <vt:lpstr>File Structures – Common File Operations</vt:lpstr>
      <vt:lpstr>File Structures – Examples Using Figure 4.1</vt:lpstr>
      <vt:lpstr>Common File Structures</vt:lpstr>
      <vt:lpstr>Basic Comparison of Common File Structures</vt:lpstr>
      <vt:lpstr>File Structures: Heap</vt:lpstr>
      <vt:lpstr>File Structures: Ordered</vt:lpstr>
      <vt:lpstr>File Structures: Hash - Components</vt:lpstr>
      <vt:lpstr>File Structures: Hash - Operations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Space Filling Curves</vt:lpstr>
      <vt:lpstr>Z – Curve </vt:lpstr>
      <vt:lpstr>Space Filling Curves</vt:lpstr>
      <vt:lpstr>Hilbert Curve</vt:lpstr>
      <vt:lpstr>Calculating Hilbert Values (Optional Topic)</vt:lpstr>
      <vt:lpstr>Handling Regions </vt:lpstr>
      <vt:lpstr>Z-order and Extended Objects</vt:lpstr>
      <vt:lpstr>Common assumptions for SDBMS physical model – Spatial Data</vt:lpstr>
      <vt:lpstr>Common Spatial Queries</vt:lpstr>
      <vt:lpstr>What is an index?</vt:lpstr>
      <vt:lpstr>Classifying indexes</vt:lpstr>
      <vt:lpstr>Question</vt:lpstr>
      <vt:lpstr>Question</vt:lpstr>
      <vt:lpstr>Attribute Data Types and Indexes</vt:lpstr>
      <vt:lpstr>Spatial Grids</vt:lpstr>
      <vt:lpstr>From Grids to Grid Files</vt:lpstr>
      <vt:lpstr>Grid Files - Components</vt:lpstr>
      <vt:lpstr>Grid Files – Search Operation</vt:lpstr>
      <vt:lpstr>R–Tree Family – Basic Idea</vt:lpstr>
      <vt:lpstr>Find Operation with R-tree</vt:lpstr>
      <vt:lpstr>R–Tree Family – Classifying Members</vt:lpstr>
      <vt:lpstr>R+tree</vt:lpstr>
      <vt:lpstr>Find Operation with R+ Tree</vt:lpstr>
      <vt:lpstr>Example: R-tree</vt:lpstr>
      <vt:lpstr>Example: R+ tree</vt:lpstr>
      <vt:lpstr>Comparison of Family of R trees</vt:lpstr>
      <vt:lpstr>Dynamic Comparison (Insert)</vt:lpstr>
      <vt:lpstr>Insert in R-Tree</vt:lpstr>
      <vt:lpstr>Insert in R+ Tree</vt:lpstr>
      <vt:lpstr>Quadtree</vt:lpstr>
      <vt:lpstr>Quadtree</vt:lpstr>
      <vt:lpstr>Quadtree: Example</vt:lpstr>
      <vt:lpstr>Quadtree: Example</vt:lpstr>
      <vt:lpstr>Quadtree: Example</vt:lpstr>
      <vt:lpstr>Quadtree: Example</vt:lpstr>
      <vt:lpstr>Credits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812</cp:revision>
  <dcterms:created xsi:type="dcterms:W3CDTF">2014-06-17T15:17:15Z</dcterms:created>
  <dcterms:modified xsi:type="dcterms:W3CDTF">2018-04-16T20:35:03Z</dcterms:modified>
</cp:coreProperties>
</file>