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57" r:id="rId3"/>
    <p:sldId id="356" r:id="rId4"/>
    <p:sldId id="358" r:id="rId5"/>
    <p:sldId id="359" r:id="rId6"/>
    <p:sldId id="342" r:id="rId7"/>
    <p:sldId id="260" r:id="rId8"/>
    <p:sldId id="329" r:id="rId9"/>
    <p:sldId id="259" r:id="rId10"/>
    <p:sldId id="262" r:id="rId11"/>
    <p:sldId id="333" r:id="rId12"/>
    <p:sldId id="343" r:id="rId13"/>
    <p:sldId id="360" r:id="rId14"/>
    <p:sldId id="345" r:id="rId15"/>
    <p:sldId id="344" r:id="rId16"/>
    <p:sldId id="361" r:id="rId17"/>
    <p:sldId id="334" r:id="rId18"/>
    <p:sldId id="322" r:id="rId19"/>
    <p:sldId id="323" r:id="rId20"/>
    <p:sldId id="324" r:id="rId21"/>
    <p:sldId id="325" r:id="rId22"/>
    <p:sldId id="268" r:id="rId23"/>
    <p:sldId id="269" r:id="rId24"/>
    <p:sldId id="270" r:id="rId25"/>
    <p:sldId id="271" r:id="rId26"/>
    <p:sldId id="347" r:id="rId27"/>
    <p:sldId id="272" r:id="rId28"/>
    <p:sldId id="348" r:id="rId29"/>
    <p:sldId id="273" r:id="rId30"/>
    <p:sldId id="326" r:id="rId31"/>
    <p:sldId id="349" r:id="rId32"/>
    <p:sldId id="350" r:id="rId33"/>
    <p:sldId id="351" r:id="rId34"/>
    <p:sldId id="327" r:id="rId35"/>
    <p:sldId id="274" r:id="rId36"/>
    <p:sldId id="275" r:id="rId37"/>
    <p:sldId id="276" r:id="rId38"/>
    <p:sldId id="278" r:id="rId39"/>
    <p:sldId id="312" r:id="rId40"/>
    <p:sldId id="336" r:id="rId41"/>
    <p:sldId id="279" r:id="rId42"/>
    <p:sldId id="362" r:id="rId43"/>
    <p:sldId id="301" r:id="rId44"/>
    <p:sldId id="302" r:id="rId45"/>
    <p:sldId id="303" r:id="rId46"/>
    <p:sldId id="355" r:id="rId47"/>
    <p:sldId id="304" r:id="rId48"/>
    <p:sldId id="305" r:id="rId49"/>
    <p:sldId id="306" r:id="rId50"/>
    <p:sldId id="307" r:id="rId51"/>
    <p:sldId id="308" r:id="rId52"/>
    <p:sldId id="309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34"/>
    <a:srgbClr val="FF57E9"/>
    <a:srgbClr val="838300"/>
    <a:srgbClr val="CA00CC"/>
    <a:srgbClr val="F6DC4F"/>
    <a:srgbClr val="FFD0C3"/>
    <a:srgbClr val="16D910"/>
    <a:srgbClr val="1CFF14"/>
    <a:srgbClr val="7A001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9" autoAdjust="0"/>
    <p:restoredTop sz="50000" autoAdjust="0"/>
  </p:normalViewPr>
  <p:slideViewPr>
    <p:cSldViewPr snapToGrid="0" snapToObjects="1">
      <p:cViewPr varScale="1">
        <p:scale>
          <a:sx n="83" d="100"/>
          <a:sy n="83" d="100"/>
        </p:scale>
        <p:origin x="1294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5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emf"/><Relationship Id="rId9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Spatial Concepts and Data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Types of Data Models – Two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3886200"/>
          </a:xfrm>
        </p:spPr>
        <p:txBody>
          <a:bodyPr/>
          <a:lstStyle/>
          <a:p>
            <a:r>
              <a:rPr lang="en-US" sz="2000" dirty="0">
                <a:latin typeface="Microsoft Sans Serif"/>
                <a:cs typeface="Microsoft Sans Serif"/>
              </a:rPr>
              <a:t>Generic data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Developed for business data 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Support simple abstract data types (ADTs), e.g. numbers, strings, 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Not convenient for spatial ADTs, e.g. polygons</a:t>
            </a:r>
            <a:endParaRPr lang="en-US" sz="2000" dirty="0">
              <a:latin typeface="Microsoft Sans Serif"/>
              <a:cs typeface="Microsoft Sans Serif"/>
            </a:endParaRPr>
          </a:p>
          <a:p>
            <a:r>
              <a:rPr lang="en-US" sz="2000" dirty="0">
                <a:latin typeface="Microsoft Sans Serif"/>
                <a:cs typeface="Microsoft Sans Serif"/>
              </a:rPr>
              <a:t>Application Domain specific models, e.g. spatial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Set of concepts developed in Geographic Information Science (GIS)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Common spatial ADTs across different GIS applications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52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 Models of Spatial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" y="1526495"/>
            <a:ext cx="3293206" cy="3886200"/>
          </a:xfrm>
        </p:spPr>
        <p:txBody>
          <a:bodyPr/>
          <a:lstStyle/>
          <a:p>
            <a:r>
              <a:rPr lang="en-US" sz="2000" dirty="0">
                <a:latin typeface="Microsoft Sans Serif"/>
                <a:cs typeface="Microsoft Sans Serif"/>
              </a:rPr>
              <a:t>Two common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Field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Object based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" y="2539531"/>
            <a:ext cx="8920737" cy="3982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8208" y="1488012"/>
            <a:ext cx="4068692" cy="13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icrosoft Sans Serif"/>
                <a:cs typeface="Microsoft Sans Serif"/>
              </a:rPr>
              <a:t>Example: Land Uses in Minnesota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Field view has a function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Object view has 2 polygons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426744" y="2680635"/>
            <a:ext cx="2655559" cy="21169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48302" y="5105417"/>
            <a:ext cx="4428393" cy="12186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206999" y="5061782"/>
            <a:ext cx="3747759" cy="13657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4659053"/>
            <a:ext cx="2254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http-//</a:t>
            </a:r>
            <a:r>
              <a:rPr lang="en-US" sz="1200" dirty="0" err="1"/>
              <a:t>www.mngeo.state.mn.us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12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</a:t>
            </a:r>
          </a:p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Functions</a:t>
            </a:r>
          </a:p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Operations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57" y="1577423"/>
            <a:ext cx="4297678" cy="43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9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 is a partitioning of space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57" y="1577423"/>
            <a:ext cx="4297678" cy="43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 is a partitioning of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Grid imposed by Longitude and Latitude</a:t>
            </a: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94" y="1577423"/>
            <a:ext cx="4310604" cy="43898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0464" y="5545404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Longitude</a:t>
            </a:r>
          </a:p>
        </p:txBody>
      </p:sp>
    </p:spTree>
    <p:extLst>
      <p:ext uri="{BB962C8B-B14F-4D97-AF65-F5344CB8AC3E}">
        <p14:creationId xmlns:p14="http://schemas.microsoft.com/office/powerpoint/2010/main" val="84651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 is a partitioning of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Grid imposed by Longitude and Latitude</a:t>
            </a: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Functions 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f: Spatial Framework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Wingdings" pitchFamily="2" charset="2"/>
              </a:rPr>
              <a:t> Attribute Domain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94" y="1577423"/>
            <a:ext cx="4310605" cy="4389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791" y="1771159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8847" y="5575230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Longitude</a:t>
            </a:r>
          </a:p>
        </p:txBody>
      </p:sp>
      <p:pic>
        <p:nvPicPr>
          <p:cNvPr id="7" name="Picture 6" descr="Screen Shot 2016-08-17 at 5.13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4" y="3016498"/>
            <a:ext cx="3252842" cy="3300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407534" y="3938290"/>
            <a:ext cx="407588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636203" y="2689248"/>
            <a:ext cx="407588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559144" y="4592790"/>
            <a:ext cx="493320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970245" y="3366428"/>
            <a:ext cx="493320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1398" y="3568958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Forested 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6606" y="4745108"/>
            <a:ext cx="135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Agricultural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2165871" y="4955678"/>
            <a:ext cx="1780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651957" y="3118561"/>
            <a:ext cx="1684788" cy="6342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450616" y="4529726"/>
            <a:ext cx="961264" cy="3677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3618467" y="3752849"/>
            <a:ext cx="32764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</p:spTree>
    <p:extLst>
      <p:ext uri="{BB962C8B-B14F-4D97-AF65-F5344CB8AC3E}">
        <p14:creationId xmlns:p14="http://schemas.microsoft.com/office/powerpoint/2010/main" val="25161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7C2D-4E6D-42F8-880C-A2F25AB8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Raster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93B9-3040-46EB-99FA-C64253902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Field model </a:t>
            </a:r>
            <a:r>
              <a:rPr lang="en-US" sz="1800" dirty="0">
                <a:sym typeface="Wingdings" panose="05000000000000000000" pitchFamily="2" charset="2"/>
              </a:rPr>
              <a:t>represents raster data</a:t>
            </a:r>
          </a:p>
          <a:p>
            <a:r>
              <a:rPr lang="en-US" sz="1800" dirty="0">
                <a:sym typeface="Wingdings" panose="05000000000000000000" pitchFamily="2" charset="2"/>
              </a:rPr>
              <a:t>Example: satellite imagery data</a:t>
            </a:r>
          </a:p>
          <a:p>
            <a:r>
              <a:rPr lang="en-US" sz="1800" dirty="0">
                <a:sym typeface="Wingdings" panose="05000000000000000000" pitchFamily="2" charset="2"/>
              </a:rPr>
              <a:t>Basic unit: raster cell (or pixel)</a:t>
            </a:r>
            <a:endParaRPr lang="en-US" sz="1800" dirty="0"/>
          </a:p>
        </p:txBody>
      </p:sp>
      <p:pic>
        <p:nvPicPr>
          <p:cNvPr id="6146" name="Picture 2" descr="raster as basemap">
            <a:extLst>
              <a:ext uri="{FF2B5EF4-FFF2-40B4-BE49-F238E27FC236}">
                <a16:creationId xmlns:a16="http://schemas.microsoft.com/office/drawing/2014/main" id="{34BA363F-D47E-4CCB-993D-E84823E9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29" y="2898982"/>
            <a:ext cx="4799223" cy="29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0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Field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Microsoft Sans Serif"/>
                <a:cs typeface="Microsoft Sans Serif"/>
              </a:rPr>
              <a:t>Field Operations (operations between fields)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Can be classified into four groups: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Local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Focal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Zonal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Global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344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Local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" y="1741060"/>
            <a:ext cx="9196444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Local operation: output at a given location depends only on the input at that location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thresholding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each location (cell)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if input &gt; 2, then output = 1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else, output = 0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5" name="Picture 4" descr="loc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54" y="3530970"/>
            <a:ext cx="5194300" cy="172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099583" y="3530970"/>
            <a:ext cx="1670179" cy="16288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9172" y="5193825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0066" y="5220928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971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Focal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Local operation: output at a given location depends on the input in a small neighborhood of the location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FocalSum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Different neighborhoods (e.g., Rook, Bishop and Queen)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8" name="Picture 7" descr="foc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9" y="3107845"/>
            <a:ext cx="5280986" cy="3495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1946" y="4605277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874326" y="4974609"/>
            <a:ext cx="3610807" cy="16288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87189" y="4605277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60399" y="4974609"/>
            <a:ext cx="1670179" cy="15471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1" grpId="1" animBg="1"/>
      <p:bldP spid="13" grpId="0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0762-1130-4D00-894F-FF4054D1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FCFF-90AE-49CC-BB99-5485E1574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Spatial data models</a:t>
            </a:r>
          </a:p>
          <a:p>
            <a:r>
              <a:rPr lang="en-US" sz="1800" dirty="0"/>
              <a:t>Field data model (spatial raster data)</a:t>
            </a:r>
          </a:p>
          <a:p>
            <a:r>
              <a:rPr lang="en-US" sz="1800" dirty="0"/>
              <a:t>Object data model (spatial vector data)</a:t>
            </a:r>
          </a:p>
        </p:txBody>
      </p:sp>
    </p:spTree>
    <p:extLst>
      <p:ext uri="{BB962C8B-B14F-4D97-AF65-F5344CB8AC3E}">
        <p14:creationId xmlns:p14="http://schemas.microsoft.com/office/powerpoint/2010/main" val="1748641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Zonal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Local operation: output at a given location depends on the input in a pre-defined zone around the location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ZonalSum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8" name="Picture 7" descr="zon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1" y="3107313"/>
            <a:ext cx="7811203" cy="1964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17" y="5143904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8490" y="5130583"/>
            <a:ext cx="127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Zonal map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8815" y="5143904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990412" y="3107313"/>
            <a:ext cx="2169123" cy="1964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318291" y="3166559"/>
            <a:ext cx="3322514" cy="19047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Global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7" y="1752600"/>
            <a:ext cx="9064623" cy="3886200"/>
          </a:xfrm>
        </p:spPr>
        <p:txBody>
          <a:bodyPr/>
          <a:lstStyle/>
          <a:p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operation: output at a given location depends on input in all locations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distance from nearest facility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332" y="5130583"/>
            <a:ext cx="219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facilities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1116" y="5143904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pic>
        <p:nvPicPr>
          <p:cNvPr id="5" name="Picture 4" descr="glob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9" y="2908083"/>
            <a:ext cx="7137400" cy="2222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937306" y="2908083"/>
            <a:ext cx="2169123" cy="210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0048"/>
            <a:ext cx="7250814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type of operation is the following operations on elevation field classified?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 Identify peaks (points higher than its neighbors)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(ii) Identify mountain ranges (elevation over 2000 feet)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(iii) Identify the highest point in the whole area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(iv) Determine average elevation within a set of river basins</a:t>
            </a:r>
          </a:p>
          <a:p>
            <a:pPr lvl="1"/>
            <a:endParaRPr lang="en-US" altLang="en-US" sz="1600" dirty="0">
              <a:latin typeface="Times-Roman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5401" y="2424181"/>
            <a:ext cx="192379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endParaRPr lang="en-US" altLang="en-US" sz="2000" kern="0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000" kern="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(a) Local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000" kern="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(b) Focal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000" kern="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(c) Zonal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000" kern="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(d) Global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092441" y="2923717"/>
            <a:ext cx="1438289" cy="3458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08986" y="2923717"/>
            <a:ext cx="1221744" cy="3458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373296" y="3636856"/>
            <a:ext cx="2157434" cy="3012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915401" y="3636856"/>
            <a:ext cx="615329" cy="3012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72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2.1.2 Object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Object model concepts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Objects: distinct identifiable things relevant to an application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Objects have attributes and operations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Attribute: a simple (e.g., numeric, string) property of an object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Operations: function maps object attributes to other objects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5" name="Picture 4" descr="kellerhall_150626_428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3582437"/>
            <a:ext cx="2853204" cy="1869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2849" y="3449466"/>
            <a:ext cx="2474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Spatial attributes</a:t>
            </a:r>
          </a:p>
          <a:p>
            <a:r>
              <a:rPr lang="en-US" dirty="0"/>
              <a:t>Footprint</a:t>
            </a:r>
          </a:p>
          <a:p>
            <a:r>
              <a:rPr lang="en-US" dirty="0"/>
              <a:t>Address</a:t>
            </a:r>
          </a:p>
          <a:p>
            <a:r>
              <a:rPr lang="en-US" dirty="0"/>
              <a:t>Latitude</a:t>
            </a:r>
          </a:p>
          <a:p>
            <a:r>
              <a:rPr lang="en-US" dirty="0"/>
              <a:t>Longitude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617" y="5451777"/>
            <a:ext cx="415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Kenneth Keller Hall in UMN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8027" y="3449557"/>
            <a:ext cx="275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Non-spatial attributes</a:t>
            </a:r>
          </a:p>
          <a:p>
            <a:r>
              <a:rPr lang="en-US" dirty="0"/>
              <a:t>Build ID</a:t>
            </a:r>
          </a:p>
          <a:p>
            <a:r>
              <a:rPr lang="en-US" dirty="0"/>
              <a:t>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8932" y="4867001"/>
            <a:ext cx="364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Operations</a:t>
            </a:r>
          </a:p>
          <a:p>
            <a:r>
              <a:rPr lang="en-US" dirty="0"/>
              <a:t>Determine neighboring roads;</a:t>
            </a:r>
          </a:p>
          <a:p>
            <a:r>
              <a:rPr lang="en-US" dirty="0"/>
              <a:t>Determine nearby bus routes</a:t>
            </a:r>
          </a:p>
        </p:txBody>
      </p:sp>
    </p:spTree>
    <p:extLst>
      <p:ext uri="{BB962C8B-B14F-4D97-AF65-F5344CB8AC3E}">
        <p14:creationId xmlns:p14="http://schemas.microsoft.com/office/powerpoint/2010/main" val="42419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2.1.2 Object Model – Example of Keller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85" y="1611496"/>
            <a:ext cx="8610600" cy="388620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pic>
        <p:nvPicPr>
          <p:cNvPr id="7" name="Picture 6" descr="kellerhall_150626_428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69646"/>
            <a:ext cx="3301741" cy="2163209"/>
          </a:xfrm>
          <a:prstGeom prst="rect">
            <a:avLst/>
          </a:prstGeom>
        </p:spPr>
      </p:pic>
      <p:pic>
        <p:nvPicPr>
          <p:cNvPr id="8" name="Picture 7" descr="Screen Shot 2016-08-15 at 12.25.3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81078"/>
            <a:ext cx="3301740" cy="2148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2167" y="1634914"/>
            <a:ext cx="469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Object: </a:t>
            </a:r>
            <a:r>
              <a:rPr lang="en-US" dirty="0"/>
              <a:t>Kenneth Keller Hall in UMN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9147" y="2003856"/>
            <a:ext cx="52818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Spatial attributes</a:t>
            </a:r>
          </a:p>
          <a:p>
            <a:r>
              <a:rPr lang="en-US" b="1" dirty="0"/>
              <a:t>Footprint</a:t>
            </a:r>
          </a:p>
          <a:p>
            <a:r>
              <a:rPr lang="en-US" b="1" dirty="0"/>
              <a:t>Address: </a:t>
            </a:r>
            <a:r>
              <a:rPr lang="en-US" dirty="0"/>
              <a:t>200 Union St SE, Minneapolis, Minnesota, 55455</a:t>
            </a:r>
          </a:p>
          <a:p>
            <a:r>
              <a:rPr lang="en-US" b="1" dirty="0"/>
              <a:t>Latitude: </a:t>
            </a:r>
            <a:r>
              <a:rPr lang="en-US" dirty="0"/>
              <a:t>44.97</a:t>
            </a:r>
          </a:p>
          <a:p>
            <a:r>
              <a:rPr lang="en-US" b="1" dirty="0"/>
              <a:t>Longitude: </a:t>
            </a:r>
            <a:r>
              <a:rPr lang="en-US" dirty="0"/>
              <a:t>-93.23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6467" y="3772749"/>
            <a:ext cx="275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Non-spatial attributes</a:t>
            </a:r>
          </a:p>
          <a:p>
            <a:r>
              <a:rPr lang="en-US" b="1" dirty="0"/>
              <a:t>Build ID: </a:t>
            </a:r>
            <a:r>
              <a:rPr lang="en-US" dirty="0"/>
              <a:t>165</a:t>
            </a:r>
          </a:p>
          <a:p>
            <a:r>
              <a:rPr lang="en-US" b="1" dirty="0"/>
              <a:t>Year: </a:t>
            </a:r>
            <a:r>
              <a:rPr lang="en-US" dirty="0"/>
              <a:t>2010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6467" y="4645567"/>
            <a:ext cx="484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Operations</a:t>
            </a:r>
          </a:p>
          <a:p>
            <a:r>
              <a:rPr lang="en-US" b="1" dirty="0"/>
              <a:t>Determine neighboring roads: </a:t>
            </a:r>
            <a:r>
              <a:rPr lang="en-US" dirty="0"/>
              <a:t>Union St, Washington Ave, Church St…</a:t>
            </a:r>
          </a:p>
          <a:p>
            <a:r>
              <a:rPr lang="en-US" b="1" dirty="0"/>
              <a:t>Determine nearby bus routes: </a:t>
            </a:r>
            <a:r>
              <a:rPr lang="en-US" dirty="0"/>
              <a:t>2, 3,16</a:t>
            </a:r>
          </a:p>
        </p:txBody>
      </p:sp>
    </p:spTree>
    <p:extLst>
      <p:ext uri="{BB962C8B-B14F-4D97-AF65-F5344CB8AC3E}">
        <p14:creationId xmlns:p14="http://schemas.microsoft.com/office/powerpoint/2010/main" val="3142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Classifying Spatial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6334"/>
            <a:ext cx="8610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objects are objects with spatial attributes (and non-spatial attributes)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Spatial objects are of many types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</a:t>
            </a:r>
          </a:p>
          <a:p>
            <a:pPr marL="1200150" lvl="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0 dimensional (points)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pic>
        <p:nvPicPr>
          <p:cNvPr id="5" name="Picture 4" descr="Screen Shot 2016-08-15 at 5.29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7" y="3479511"/>
            <a:ext cx="2860202" cy="20281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846475" y="4220314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6887" y="3079777"/>
            <a:ext cx="226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St. Paul (center of city)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40889" y="3079777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Minnesota State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9397" y="2489489"/>
            <a:ext cx="2358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1 dimensional (curves)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620807" y="2489489"/>
            <a:ext cx="242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2 dimensional (surface)</a:t>
            </a:r>
            <a:endParaRPr lang="en-US" sz="1600" dirty="0"/>
          </a:p>
        </p:txBody>
      </p:sp>
      <p:pic>
        <p:nvPicPr>
          <p:cNvPr id="39" name="Picture 38" descr="Screen Shot 2016-08-15 at 5.54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62" y="3471369"/>
            <a:ext cx="2903690" cy="20703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983649" y="3098795"/>
            <a:ext cx="2852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Mississippi River (center line)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42" y="3437349"/>
            <a:ext cx="2844556" cy="20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6" grpId="0"/>
      <p:bldP spid="37" grpId="0"/>
      <p:bldP spid="38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Classifying Spatial Objects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6334"/>
            <a:ext cx="8610600" cy="3886200"/>
          </a:xfrm>
        </p:spPr>
        <p:txBody>
          <a:bodyPr/>
          <a:lstStyle/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Collections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 point </a:t>
            </a:r>
          </a:p>
          <a:p>
            <a:pPr marL="12573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pic>
        <p:nvPicPr>
          <p:cNvPr id="45" name="Picture 44" descr="hawaiiDetailedM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11" y="2796632"/>
            <a:ext cx="2650996" cy="172811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12108" y="4563299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Hawaii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2226" y="1888457"/>
            <a:ext cx="161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Multi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linestring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012703" y="1888075"/>
            <a:ext cx="1506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Multi polygon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2841247"/>
            <a:ext cx="2790807" cy="1626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354" y="2858204"/>
            <a:ext cx="2964979" cy="16746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20090" y="4556487"/>
            <a:ext cx="171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of rivers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1332" y="4532868"/>
            <a:ext cx="12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farm</a:t>
            </a:r>
          </a:p>
        </p:txBody>
      </p:sp>
    </p:spTree>
    <p:extLst>
      <p:ext uri="{BB962C8B-B14F-4D97-AF65-F5344CB8AC3E}">
        <p14:creationId xmlns:p14="http://schemas.microsoft.com/office/powerpoint/2010/main" val="16858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6" grpId="0"/>
      <p:bldP spid="22" grpId="0"/>
      <p:bldP spid="23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Object Types in OGIS Data Model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724" y="1629598"/>
            <a:ext cx="7689245" cy="4601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4421232" y="1667016"/>
            <a:ext cx="2110398" cy="51030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319262" y="1618258"/>
            <a:ext cx="3246388" cy="6157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Reference System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66334"/>
            <a:ext cx="8610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Simple spatial reference system: spherical model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Globe is not a perfect sphere: elliptical model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Hundreds of reference systems are used in GIS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Positioning System (GPS) uses World Geodetic System (WGS)-84</a:t>
            </a:r>
          </a:p>
        </p:txBody>
      </p:sp>
      <p:pic>
        <p:nvPicPr>
          <p:cNvPr id="3" name="Picture 2" descr="spherical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86603"/>
            <a:ext cx="2401374" cy="2434451"/>
          </a:xfrm>
          <a:prstGeom prst="rect">
            <a:avLst/>
          </a:prstGeom>
        </p:spPr>
      </p:pic>
      <p:pic>
        <p:nvPicPr>
          <p:cNvPr id="7" name="Picture 6" descr="geographic coordinate syste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17" y="3084540"/>
            <a:ext cx="3389789" cy="2794475"/>
          </a:xfrm>
          <a:prstGeom prst="rect">
            <a:avLst/>
          </a:prstGeom>
        </p:spPr>
      </p:pic>
      <p:pic>
        <p:nvPicPr>
          <p:cNvPr id="8" name="Picture 7" descr="WGS8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93" y="3617532"/>
            <a:ext cx="2668385" cy="15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Classifying Operations on Spatial Objects</a:t>
            </a:r>
            <a:endParaRPr lang="en-US" sz="2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4" y="1548476"/>
            <a:ext cx="8911804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Classifying operations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Set based: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Union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of East and West Germany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 operations:  Boundary of East Germany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touches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boundary of West Germany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Directional: New York city is to east of Chicago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Metric: Chicago is about 700 miles from New York city.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1360" y="3419850"/>
            <a:ext cx="10284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East</a:t>
            </a:r>
          </a:p>
          <a:p>
            <a:r>
              <a:rPr lang="en-US" sz="1600" dirty="0"/>
              <a:t>Germany</a:t>
            </a:r>
          </a:p>
        </p:txBody>
      </p:sp>
      <p:pic>
        <p:nvPicPr>
          <p:cNvPr id="7" name="Picture 6" descr="map-of-east-west-German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" y="3099687"/>
            <a:ext cx="2684541" cy="359523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1411" y="3712238"/>
            <a:ext cx="10284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West</a:t>
            </a:r>
          </a:p>
          <a:p>
            <a:r>
              <a:rPr lang="en-US" sz="1600" dirty="0"/>
              <a:t>Germany</a:t>
            </a:r>
          </a:p>
        </p:txBody>
      </p:sp>
      <p:pic>
        <p:nvPicPr>
          <p:cNvPr id="8" name="Picture 7" descr="Screen Shot 2016-08-17 at 8.58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27" y="3101720"/>
            <a:ext cx="4094644" cy="3140727"/>
          </a:xfrm>
          <a:prstGeom prst="rect">
            <a:avLst/>
          </a:prstGeom>
        </p:spPr>
      </p:pic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268473" y="4128354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7645660" y="4262994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80965" y="4361729"/>
            <a:ext cx="937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Chicago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77341" y="4531006"/>
            <a:ext cx="1461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New York City</a:t>
            </a: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 bwMode="auto">
          <a:xfrm>
            <a:off x="6591807" y="4287668"/>
            <a:ext cx="9126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574421" y="3887752"/>
            <a:ext cx="117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 miles</a:t>
            </a:r>
          </a:p>
        </p:txBody>
      </p:sp>
    </p:spTree>
    <p:extLst>
      <p:ext uri="{BB962C8B-B14F-4D97-AF65-F5344CB8AC3E}">
        <p14:creationId xmlns:p14="http://schemas.microsoft.com/office/powerpoint/2010/main" val="30804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 animBg="1"/>
      <p:bldP spid="37" grpId="0" animBg="1"/>
      <p:bldP spid="38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32DD-67CF-446F-B7C2-EE450D8A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AC67-8921-4B75-AF88-68539245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26" y="1524000"/>
            <a:ext cx="9229008" cy="4140074"/>
          </a:xfrm>
        </p:spPr>
        <p:txBody>
          <a:bodyPr/>
          <a:lstStyle/>
          <a:p>
            <a:r>
              <a:rPr lang="en-US" sz="1800" dirty="0"/>
              <a:t>A theoretic description of something, or a set of plans for something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7BEC6-2019-4F8B-9FC5-BB29E9F2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03180-E745-4875-82BE-6699B73B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5B5-9A70-47D3-9276-A1ED311BE2C1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0400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70" y="465428"/>
            <a:ext cx="87126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sample of S</a:t>
            </a:r>
            <a:r>
              <a:rPr lang="en-US" altLang="zh-CN" sz="1600" dirty="0"/>
              <a:t>patial Analysis </a:t>
            </a:r>
            <a:r>
              <a:rPr lang="en-US" sz="1600" dirty="0"/>
              <a:t>operations listed in the Open </a:t>
            </a:r>
            <a:r>
              <a:rPr lang="en-US" sz="1600" dirty="0" err="1"/>
              <a:t>Geodata</a:t>
            </a:r>
            <a:r>
              <a:rPr lang="en-US" sz="1600" dirty="0"/>
              <a:t> Interchange Standard (OGIS) for SQL</a:t>
            </a:r>
          </a:p>
        </p:txBody>
      </p:sp>
      <p:pic>
        <p:nvPicPr>
          <p:cNvPr id="3" name="Picture 2" descr="Screen Shot 2016-08-17 at 9.06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309"/>
            <a:ext cx="9144000" cy="1684293"/>
          </a:xfrm>
          <a:prstGeom prst="rect">
            <a:avLst/>
          </a:prstGeom>
        </p:spPr>
      </p:pic>
      <p:pic>
        <p:nvPicPr>
          <p:cNvPr id="5" name="Picture 4" descr="BufferAp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0" y="3714699"/>
            <a:ext cx="3708868" cy="211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332" y="3345367"/>
            <a:ext cx="227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 of a </a:t>
            </a:r>
            <a:r>
              <a:rPr lang="en-US" dirty="0" err="1"/>
              <a:t>lineString</a:t>
            </a:r>
            <a:endParaRPr lang="en-US" dirty="0"/>
          </a:p>
        </p:txBody>
      </p:sp>
      <p:pic>
        <p:nvPicPr>
          <p:cNvPr id="8" name="Picture 7" descr="Screen Shot 2016-08-17 at 9.13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19" y="3714699"/>
            <a:ext cx="3708868" cy="20399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00602" y="3345367"/>
            <a:ext cx="312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ConvexHull</a:t>
            </a:r>
            <a:r>
              <a:rPr lang="en-US" dirty="0"/>
              <a:t> of a set of points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3234" y="5582654"/>
            <a:ext cx="975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www.esri.com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67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70" y="465428"/>
            <a:ext cx="664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sample of Basic function operations listed in the </a:t>
            </a:r>
            <a:r>
              <a:rPr lang="en-US" dirty="0" err="1"/>
              <a:t>OGISfor</a:t>
            </a:r>
            <a:r>
              <a:rPr lang="en-US" dirty="0"/>
              <a:t> SQL</a:t>
            </a:r>
          </a:p>
        </p:txBody>
      </p:sp>
      <p:pic>
        <p:nvPicPr>
          <p:cNvPr id="3" name="Picture 2" descr="Screen Shot 2016-08-17 at 9.05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846"/>
            <a:ext cx="10454083" cy="1330210"/>
          </a:xfrm>
          <a:prstGeom prst="rect">
            <a:avLst/>
          </a:prstGeom>
        </p:spPr>
      </p:pic>
      <p:pic>
        <p:nvPicPr>
          <p:cNvPr id="7" name="Picture 6" descr="Screen Shot 2016-08-17 at 9.21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0102" y="3515469"/>
            <a:ext cx="694885" cy="3869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9383" y="3003609"/>
            <a:ext cx="667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Envelop (Minimum orthogonal bounding rectangle) of a polygon</a:t>
            </a:r>
          </a:p>
        </p:txBody>
      </p:sp>
      <p:pic>
        <p:nvPicPr>
          <p:cNvPr id="8" name="Picture 7" descr="Screen Shot 2016-08-17 at 9.22.5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69" y="3402830"/>
            <a:ext cx="3594611" cy="24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70" y="465428"/>
            <a:ext cx="5642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sample of Topological / Set operations listed in the</a:t>
            </a:r>
          </a:p>
          <a:p>
            <a:r>
              <a:rPr lang="en-US" dirty="0"/>
              <a:t>Open </a:t>
            </a:r>
            <a:r>
              <a:rPr lang="en-US" dirty="0" err="1"/>
              <a:t>Geodata</a:t>
            </a:r>
            <a:r>
              <a:rPr lang="en-US" dirty="0"/>
              <a:t> Interchange Standard (OGIS) for SQL</a:t>
            </a:r>
          </a:p>
        </p:txBody>
      </p:sp>
      <p:pic>
        <p:nvPicPr>
          <p:cNvPr id="3" name="Picture 2" descr="Screen Shot 2016-08-17 at 9.05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6" y="2246316"/>
            <a:ext cx="9144000" cy="24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7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70" y="465428"/>
            <a:ext cx="5642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sample of operations listed in the</a:t>
            </a:r>
          </a:p>
          <a:p>
            <a:r>
              <a:rPr lang="en-US" dirty="0"/>
              <a:t>Open </a:t>
            </a:r>
            <a:r>
              <a:rPr lang="en-US" dirty="0" err="1"/>
              <a:t>Geodata</a:t>
            </a:r>
            <a:r>
              <a:rPr lang="en-US" dirty="0"/>
              <a:t> Interchange Standard (OGIS) for SQL</a:t>
            </a:r>
          </a:p>
        </p:txBody>
      </p:sp>
      <p:pic>
        <p:nvPicPr>
          <p:cNvPr id="2" name="Picture 1" descr="Screen Shot 2016-08-15 at 8.48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0" y="1263660"/>
            <a:ext cx="8572766" cy="48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7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1615" y="1631443"/>
            <a:ext cx="588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Representative Example of Dynamic Spatial Operations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68519"/>
              </p:ext>
            </p:extLst>
          </p:nvPr>
        </p:nvGraphicFramePr>
        <p:xfrm>
          <a:off x="111478" y="2290725"/>
          <a:ext cx="8877300" cy="317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" name="Document" r:id="rId5" imgW="8877300" imgH="2730500" progId="Word.Document.12">
                  <p:embed/>
                </p:oleObj>
              </mc:Choice>
              <mc:Fallback>
                <p:oleObj name="Document" r:id="rId5" imgW="88773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478" y="2290725"/>
                        <a:ext cx="8877300" cy="3172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258894" y="3674232"/>
            <a:ext cx="8586024" cy="15876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 Relationships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497"/>
            <a:ext cx="8610600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 Relationships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Invariant under elastic deformation (without tear, merge).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countries which touch each other in a planar paper map will continue to do so in spherical globe maps.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Topology is the study of topological relationships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queries with topological operations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the topological relationship between two objects A and B 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all objects which have a given topological relationship to object A 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/>
              <a:t>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2" y="4205425"/>
            <a:ext cx="3177076" cy="232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44" y="4205425"/>
            <a:ext cx="3053074" cy="232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0163" y="3836093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Planar 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3927" y="3836093"/>
            <a:ext cx="228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Spherical globe map</a:t>
            </a:r>
          </a:p>
        </p:txBody>
      </p:sp>
    </p:spTree>
    <p:extLst>
      <p:ext uri="{BB962C8B-B14F-4D97-AF65-F5344CB8AC3E}">
        <p14:creationId xmlns:p14="http://schemas.microsoft.com/office/powerpoint/2010/main" val="3999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 Concepts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Interior, boundary, exterior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Let A and B are two objects in a “Universe” U.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925" y="2611613"/>
            <a:ext cx="3305336" cy="21512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32791" y="3064905"/>
            <a:ext cx="2239432" cy="1337997"/>
          </a:xfrm>
          <a:prstGeom prst="ellipse">
            <a:avLst/>
          </a:prstGeom>
          <a:solidFill>
            <a:srgbClr val="FF0000"/>
          </a:solidFill>
          <a:ln w="508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38968" y="2611613"/>
            <a:ext cx="3826260" cy="36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Red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interior of A: </a:t>
            </a:r>
            <a:r>
              <a:rPr lang="en-US" altLang="en-US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Interior(A)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50433" y="3060726"/>
            <a:ext cx="3791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3366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boundary of A: </a:t>
            </a:r>
            <a:r>
              <a:rPr lang="en-US" altLang="en-US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Boundary(A)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50433" y="3543859"/>
            <a:ext cx="48383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White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en-US" altLang="en-US" dirty="0">
                <a:solidFill>
                  <a:srgbClr val="3366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Red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exterior of A: </a:t>
            </a:r>
            <a:r>
              <a:rPr lang="en-US" altLang="en-US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Exterior(A)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866" y="2983246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2362845" y="3522310"/>
            <a:ext cx="1118425" cy="562642"/>
          </a:xfrm>
          <a:prstGeom prst="ellipse">
            <a:avLst/>
          </a:prstGeom>
          <a:solidFill>
            <a:srgbClr val="16D910"/>
          </a:solidFill>
          <a:ln w="50800">
            <a:solidFill>
              <a:srgbClr val="FF57E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400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68924" y="3443629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589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Nine-Intersection Model of Topological Relationships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topological relationship between A and B can be</a:t>
            </a:r>
          </a:p>
          <a:p>
            <a:pPr lvl="1"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Specified using 9 intersection model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and B are spatial objects in a two dimensional plane.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be arranged as a 3 by 3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boolean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matrix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" y="3869748"/>
            <a:ext cx="5364592" cy="1769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20" y="3869747"/>
            <a:ext cx="3122485" cy="1769053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04838" y="1718466"/>
            <a:ext cx="2692756" cy="16949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6953158" y="2171758"/>
            <a:ext cx="1824397" cy="1054175"/>
          </a:xfrm>
          <a:prstGeom prst="ellipse">
            <a:avLst/>
          </a:prstGeom>
          <a:solidFill>
            <a:srgbClr val="FF0000"/>
          </a:solidFill>
          <a:ln w="508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 dirty="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7675456" y="2629163"/>
            <a:ext cx="911147" cy="443292"/>
          </a:xfrm>
          <a:prstGeom prst="ellipse">
            <a:avLst/>
          </a:prstGeom>
          <a:solidFill>
            <a:srgbClr val="16D910"/>
          </a:solidFill>
          <a:ln w="50800">
            <a:solidFill>
              <a:srgbClr val="FF57E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4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6931" y="2526735"/>
            <a:ext cx="32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6226" y="1764708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266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Specifying Topological Operation in 9-Intersection Model</a:t>
            </a:r>
            <a:endParaRPr 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3837"/>
            <a:ext cx="8610600" cy="3886200"/>
          </a:xfrm>
        </p:spPr>
        <p:txBody>
          <a:bodyPr/>
          <a:lstStyle/>
          <a:p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Boolean intersection matrices for a few topological operations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62" y="1922850"/>
            <a:ext cx="6588726" cy="471498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2128608" y="2851374"/>
            <a:ext cx="1341331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3503960" y="2065665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3537980" y="2851374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4932754" y="2054325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4955434" y="2862714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2105928" y="3569040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094588" y="4354749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503960" y="3596697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503960" y="4371066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944094" y="4371066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 flipH="1">
            <a:off x="5306828" y="3676079"/>
            <a:ext cx="783268" cy="49808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dirty="0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 flipH="1">
            <a:off x="5306962" y="3676079"/>
            <a:ext cx="783268" cy="498087"/>
          </a:xfrm>
          <a:prstGeom prst="ellipse">
            <a:avLst/>
          </a:prstGeom>
          <a:solidFill>
            <a:srgbClr val="00FF34">
              <a:alpha val="40000"/>
            </a:srgbClr>
          </a:solidFill>
          <a:ln w="25400">
            <a:solidFill>
              <a:srgbClr val="FF57E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12134" y="359669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67550" y="3596697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269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7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Dimensional 9-intersection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4" y="1739341"/>
            <a:ext cx="9298502" cy="3886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Boolean 9-intersection model cannot distinguish the following “</a:t>
            </a:r>
            <a:r>
              <a:rPr lang="en-US" altLang="en-US" sz="17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Cross”</a:t>
            </a:r>
            <a:r>
              <a:rPr lang="en-US" altLang="en-US" sz="17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relationship: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Mississippi River serves as a portion of the boundary of Minnesota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 Moines River just crosses the boundary of Minnesota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But the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boolean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9-intersection models of them are the same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4" y="3185098"/>
            <a:ext cx="3477249" cy="2560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4" y="3218290"/>
            <a:ext cx="5194924" cy="2407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405669" y="3696913"/>
            <a:ext cx="2433531" cy="1383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32DD-67CF-446F-B7C2-EE450D8A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AC67-8921-4B75-AF88-68539245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26" y="1524000"/>
            <a:ext cx="9229008" cy="4140074"/>
          </a:xfrm>
        </p:spPr>
        <p:txBody>
          <a:bodyPr/>
          <a:lstStyle/>
          <a:p>
            <a:r>
              <a:rPr lang="en-US" sz="1800" dirty="0"/>
              <a:t>A theoretic description of something, or a set of plans for something</a:t>
            </a:r>
          </a:p>
          <a:p>
            <a:r>
              <a:rPr lang="en-US" sz="1800" dirty="0"/>
              <a:t>Example: mask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7BEC6-2019-4F8B-9FC5-BB29E9F2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03180-E745-4875-82BE-6699B73B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5B5-9A70-47D3-9276-A1ED311BE2C1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54B6D-51DA-470F-A0C4-E6843D16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213" y="2524646"/>
            <a:ext cx="2536277" cy="2885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02F570-3671-4435-A3D4-CBA058D3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40" y="2661640"/>
            <a:ext cx="2748560" cy="2748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ACBD86-5D6D-49E4-96FE-CF6741C3D964}"/>
              </a:ext>
            </a:extLst>
          </p:cNvPr>
          <p:cNvSpPr txBox="1"/>
          <p:nvPr/>
        </p:nvSpPr>
        <p:spPr>
          <a:xfrm>
            <a:off x="1175164" y="5428671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Mask Model (on paper)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51F03-5A77-487B-948E-A2273A102357}"/>
              </a:ext>
            </a:extLst>
          </p:cNvPr>
          <p:cNvSpPr txBox="1"/>
          <p:nvPr/>
        </p:nvSpPr>
        <p:spPr>
          <a:xfrm>
            <a:off x="5334000" y="542867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 Realization (fabric instance)</a:t>
            </a:r>
          </a:p>
        </p:txBody>
      </p:sp>
    </p:spTree>
    <p:extLst>
      <p:ext uri="{BB962C8B-B14F-4D97-AF65-F5344CB8AC3E}">
        <p14:creationId xmlns:p14="http://schemas.microsoft.com/office/powerpoint/2010/main" val="2429163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Dimensional 9-intersection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Dimensional 9-intersection model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   if no intersection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0D if intersection is a finite set of points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1D if intersection is a finite set of line strings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2D if intersection is a finite set of polygons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" y="3410950"/>
            <a:ext cx="3477249" cy="2560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5" y="3445090"/>
            <a:ext cx="5194922" cy="2407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279562" y="3935058"/>
            <a:ext cx="2559638" cy="1383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23457" y="4127840"/>
            <a:ext cx="301337" cy="283506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674127" y="4144156"/>
            <a:ext cx="301337" cy="283506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4" descr="22_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57" y="1752600"/>
            <a:ext cx="3988921" cy="15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Object Model of Spatial Data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topological Relationship between A and B can 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standard set of spatial data types and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Similar to the object model in computer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Easily used with many computer software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Programming languages like Java, C++, Visual basic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Post-relational databases, e.g. OODBMS, ORDBMS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pic>
        <p:nvPicPr>
          <p:cNvPr id="5" name="Picture 4" descr="Screen Shot 2016-08-17 at 10.30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30" y="3929168"/>
            <a:ext cx="4031356" cy="1834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3309" y="4604130"/>
            <a:ext cx="237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Facility object in Java</a:t>
            </a:r>
          </a:p>
        </p:txBody>
      </p:sp>
    </p:spTree>
    <p:extLst>
      <p:ext uri="{BB962C8B-B14F-4D97-AF65-F5344CB8AC3E}">
        <p14:creationId xmlns:p14="http://schemas.microsoft.com/office/powerpoint/2010/main" val="5050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BF600D-9998-47AC-B4E4-ED0C8D79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required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93B26-D65D-47AD-98E8-FA05B54F0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48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2.3 Extending ER with Spatial Concepts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Motivation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 Model is based on discrete sets with no implicit relationships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comes from a continuous set with implicit relationships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Any pair of spatial entities (e.g., cities) has relationships like distance, direction,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Explicitly drawing all spatial relationship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Clutters ER diagram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Generates additional tables in relational schema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Misses implicit constraints in spatial relationships (e.g. distance)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59</a:t>
            </a:r>
          </a:p>
        </p:txBody>
      </p:sp>
      <p:pic>
        <p:nvPicPr>
          <p:cNvPr id="8" name="Picture 7" descr="34_modifi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264"/>
            <a:ext cx="4210581" cy="1461411"/>
          </a:xfrm>
          <a:prstGeom prst="rect">
            <a:avLst/>
          </a:prstGeom>
        </p:spPr>
      </p:pic>
      <p:pic>
        <p:nvPicPr>
          <p:cNvPr id="9" name="Picture 8" descr="Screen Shot 2016-08-16 at 6.06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64" y="4190969"/>
            <a:ext cx="1685912" cy="740156"/>
          </a:xfrm>
          <a:prstGeom prst="rect">
            <a:avLst/>
          </a:prstGeom>
        </p:spPr>
      </p:pic>
      <p:pic>
        <p:nvPicPr>
          <p:cNvPr id="10" name="Picture 9" descr="Screen Shot 2016-08-16 at 6.08.1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37" y="3224336"/>
            <a:ext cx="2026241" cy="801874"/>
          </a:xfrm>
          <a:prstGeom prst="rect">
            <a:avLst/>
          </a:prstGeom>
        </p:spPr>
      </p:pic>
      <p:pic>
        <p:nvPicPr>
          <p:cNvPr id="11" name="Picture 10" descr="Screen Shot 2016-08-16 at 6.06.1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47" y="5022748"/>
            <a:ext cx="1836117" cy="756048"/>
          </a:xfrm>
          <a:prstGeom prst="rect">
            <a:avLst/>
          </a:prstGeom>
        </p:spPr>
      </p:pic>
      <p:pic>
        <p:nvPicPr>
          <p:cNvPr id="12" name="Picture 11" descr="Screen Shot 2016-08-16 at 6.06.2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64" y="5037739"/>
            <a:ext cx="1621143" cy="698936"/>
          </a:xfrm>
          <a:prstGeom prst="rect">
            <a:avLst/>
          </a:prstGeom>
        </p:spPr>
      </p:pic>
      <p:pic>
        <p:nvPicPr>
          <p:cNvPr id="13" name="Picture 12" descr="Screen Shot 2016-08-16 at 6.06.1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47" y="4190969"/>
            <a:ext cx="1672540" cy="7896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962537" y="3228049"/>
            <a:ext cx="2040465" cy="8018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2.3 Extending ER with Spatial Concepts - Continued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Pictograms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Label spatial entities along with their spatial data types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Allows inference of spatial relationships and constraints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Reduces clutter in ER diagram and relational schema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Fig. 2.7 (next slide)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pic>
        <p:nvPicPr>
          <p:cNvPr id="5" name="Picture 4" descr="Screen Shot 2016-08-16 at 6.25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" y="3807850"/>
            <a:ext cx="2898841" cy="1658137"/>
          </a:xfrm>
          <a:prstGeom prst="rect">
            <a:avLst/>
          </a:prstGeom>
        </p:spPr>
      </p:pic>
      <p:pic>
        <p:nvPicPr>
          <p:cNvPr id="7" name="Picture 6" descr="Screen Shot 2016-08-16 at 6.25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10" y="3807850"/>
            <a:ext cx="2583138" cy="16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 Diagram with Pictograms: An Example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61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540" y="1496910"/>
            <a:ext cx="7301941" cy="433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86600" y="1752600"/>
            <a:ext cx="809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2.7</a:t>
            </a:r>
          </a:p>
        </p:txBody>
      </p:sp>
      <p:sp>
        <p:nvSpPr>
          <p:cNvPr id="5" name="Multiply 4"/>
          <p:cNvSpPr/>
          <p:nvPr/>
        </p:nvSpPr>
        <p:spPr bwMode="auto">
          <a:xfrm>
            <a:off x="4218345" y="2182996"/>
            <a:ext cx="358757" cy="35154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2511044" y="2964779"/>
            <a:ext cx="358757" cy="35154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3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ERD with Pictograms &amp; implicit spatial relationships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61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" b="-184"/>
          <a:stretch/>
        </p:blipFill>
        <p:spPr bwMode="auto">
          <a:xfrm>
            <a:off x="228600" y="1655672"/>
            <a:ext cx="8610600" cy="405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86600" y="1919939"/>
            <a:ext cx="809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2.7</a:t>
            </a:r>
          </a:p>
        </p:txBody>
      </p:sp>
    </p:spTree>
    <p:extLst>
      <p:ext uri="{BB962C8B-B14F-4D97-AF65-F5344CB8AC3E}">
        <p14:creationId xmlns:p14="http://schemas.microsoft.com/office/powerpoint/2010/main" val="3396528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Specifying Pictograms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281"/>
            <a:ext cx="8610600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Grammar based approach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Rewrite rule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 English syntax diagrams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Classes of pictograms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pictograms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basic: point, line, polygon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collection of basic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...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 pictograms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partition, network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586" y="4794915"/>
            <a:ext cx="2410325" cy="1005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4221" y="1739035"/>
            <a:ext cx="2782712" cy="1403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198" y="3575894"/>
            <a:ext cx="3702757" cy="1881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Pictograms: Basic shapes, Collections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6599" y="1507066"/>
            <a:ext cx="5411486" cy="1599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863" y="3357206"/>
            <a:ext cx="5637282" cy="2448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Pictograms: Derived and Alternate Shapes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599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Derived shape example is city center point from boundary polygon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Alternate shape example: A road is represented as a polygon for construction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 as a line for navigation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332" y="2917828"/>
            <a:ext cx="7141215" cy="119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348480"/>
            <a:ext cx="5452693" cy="1203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3540" y="4438624"/>
            <a:ext cx="2995659" cy="902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32DD-67CF-446F-B7C2-EE450D8A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AC67-8921-4B75-AF88-68539245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26" y="1524000"/>
            <a:ext cx="9229008" cy="4140074"/>
          </a:xfrm>
        </p:spPr>
        <p:txBody>
          <a:bodyPr/>
          <a:lstStyle/>
          <a:p>
            <a:r>
              <a:rPr lang="en-US" sz="1800" dirty="0"/>
              <a:t>A theoretic description of something, or a set of plans for something</a:t>
            </a:r>
          </a:p>
          <a:p>
            <a:r>
              <a:rPr lang="en-US" sz="1800" dirty="0"/>
              <a:t>Example: building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7BEC6-2019-4F8B-9FC5-BB29E9F2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03180-E745-4875-82BE-6699B73B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5B5-9A70-47D3-9276-A1ED311BE2C1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6" name="Picture 5" descr="Blueprint.png">
            <a:extLst>
              <a:ext uri="{FF2B5EF4-FFF2-40B4-BE49-F238E27FC236}">
                <a16:creationId xmlns:a16="http://schemas.microsoft.com/office/drawing/2014/main" id="{03A3FB14-AB7D-4B2F-8CF6-09360E90B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66" y="3100741"/>
            <a:ext cx="3165934" cy="2422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400F1-DAED-486E-B319-3F1C02B994E7}"/>
              </a:ext>
            </a:extLst>
          </p:cNvPr>
          <p:cNvSpPr txBox="1"/>
          <p:nvPr/>
        </p:nvSpPr>
        <p:spPr>
          <a:xfrm>
            <a:off x="4845472" y="5497943"/>
            <a:ext cx="4143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http://causecapitalism.com/wp-content/uploads/2010/04/</a:t>
            </a:r>
            <a:r>
              <a:rPr lang="en-US" sz="1000" dirty="0" err="1"/>
              <a:t>Blueprint.png</a:t>
            </a:r>
            <a:endParaRPr lang="en-US" sz="1000" dirty="0"/>
          </a:p>
        </p:txBody>
      </p:sp>
      <p:pic>
        <p:nvPicPr>
          <p:cNvPr id="8" name="Picture 7" descr="Garfield_Building_Detroit.jpg">
            <a:extLst>
              <a:ext uri="{FF2B5EF4-FFF2-40B4-BE49-F238E27FC236}">
                <a16:creationId xmlns:a16="http://schemas.microsoft.com/office/drawing/2014/main" id="{1709F21B-3C4D-4FDD-AE68-E5F721FF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92" y="3099354"/>
            <a:ext cx="3270269" cy="2354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7C4D87-F997-440C-8CDE-A6D5E2E1B4D1}"/>
              </a:ext>
            </a:extLst>
          </p:cNvPr>
          <p:cNvSpPr txBox="1"/>
          <p:nvPr/>
        </p:nvSpPr>
        <p:spPr>
          <a:xfrm>
            <a:off x="931332" y="5453948"/>
            <a:ext cx="432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/commons/0/04/</a:t>
            </a:r>
            <a:r>
              <a:rPr lang="en-US" sz="1000" dirty="0" err="1"/>
              <a:t>Garfield_Building_Detroit.jpg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2CF49-9B9B-4635-AD14-189EACA2D0D2}"/>
              </a:ext>
            </a:extLst>
          </p:cNvPr>
          <p:cNvSpPr txBox="1"/>
          <p:nvPr/>
        </p:nvSpPr>
        <p:spPr>
          <a:xfrm>
            <a:off x="171900" y="4207100"/>
            <a:ext cx="100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9986C-2FE3-4FD3-9199-21D3F7D1706A}"/>
              </a:ext>
            </a:extLst>
          </p:cNvPr>
          <p:cNvSpPr txBox="1"/>
          <p:nvPr/>
        </p:nvSpPr>
        <p:spPr>
          <a:xfrm>
            <a:off x="4577556" y="4276651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Blueprint</a:t>
            </a:r>
          </a:p>
        </p:txBody>
      </p:sp>
    </p:spTree>
    <p:extLst>
      <p:ext uri="{BB962C8B-B14F-4D97-AF65-F5344CB8AC3E}">
        <p14:creationId xmlns:p14="http://schemas.microsoft.com/office/powerpoint/2010/main" val="17076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2.4 Conceptual Data Modeling with UML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5" y="1571156"/>
            <a:ext cx="6881352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 Model does not allow user defined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Object oriented software development uses Unified Modeling Language (UML)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 is a standard consisting of several diagrams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 diagrams are most relevant for data modeling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UML class diagrams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Attributes are simple or composite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Methods represent operations, functions and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 is a collection of attributes and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Relationships relate classes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UML class diagram: Figure 2.8 (next slide)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</a:t>
            </a:r>
          </a:p>
        </p:txBody>
      </p:sp>
      <p:pic>
        <p:nvPicPr>
          <p:cNvPr id="5" name="Picture 4" descr="A-3-UMLClassDiagram-caBioDomainObjec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31" y="2553903"/>
            <a:ext cx="3047689" cy="29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UML Class Diagram with Pictograms: Example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332" y="1502092"/>
            <a:ext cx="7584736" cy="42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240" y="4549783"/>
            <a:ext cx="809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2.8</a:t>
            </a:r>
          </a:p>
        </p:txBody>
      </p:sp>
    </p:spTree>
    <p:extLst>
      <p:ext uri="{BB962C8B-B14F-4D97-AF65-F5344CB8AC3E}">
        <p14:creationId xmlns:p14="http://schemas.microsoft.com/office/powerpoint/2010/main" val="2749417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Comparing UML Class Diagrams to ER Diagrams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UML class diagram vs. those in ER diagrams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 without methods is an 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Attributes are common in both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UML does not have key attributes and integrity constraints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ERD does not have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Relationships properties are richer in ERDs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Entities in ER diagram relate to datasets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But UML class diagram can contain classes which have little to do with data </a:t>
            </a:r>
          </a:p>
          <a:p>
            <a:pPr marL="0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</a:t>
            </a:r>
          </a:p>
        </p:txBody>
      </p:sp>
      <p:pic>
        <p:nvPicPr>
          <p:cNvPr id="5" name="Picture 4" descr="Screen Shot 2016-08-16 at 6.45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25" y="4401576"/>
            <a:ext cx="2250639" cy="1428733"/>
          </a:xfrm>
          <a:prstGeom prst="rect">
            <a:avLst/>
          </a:prstGeom>
        </p:spPr>
      </p:pic>
      <p:pic>
        <p:nvPicPr>
          <p:cNvPr id="7" name="Picture 6" descr="Screen Shot 2016-08-16 at 6.45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0" y="4334158"/>
            <a:ext cx="2252569" cy="1350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9834" y="5319190"/>
            <a:ext cx="69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282500"/>
            <a:ext cx="697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Entity</a:t>
            </a:r>
          </a:p>
        </p:txBody>
      </p:sp>
      <p:pic>
        <p:nvPicPr>
          <p:cNvPr id="10" name="Picture 9" descr="Screen Shot 2016-08-16 at 6.49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37" y="4401576"/>
            <a:ext cx="2080541" cy="9777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939857" y="4401577"/>
            <a:ext cx="2040465" cy="9777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1584295" y="4398966"/>
            <a:ext cx="808368" cy="2958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881067" y="4790552"/>
            <a:ext cx="808368" cy="2958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2302591" y="4790552"/>
            <a:ext cx="808368" cy="2958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997561" y="4689032"/>
            <a:ext cx="2040465" cy="4821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data model is a high level description of the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 can help in early analysis of storage cost, data quality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There are two popular models of spatial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based and Object 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Database are designed in 3-steps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(ER), Logical (relational model) and Physical (indexing)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Pictograms can simplify Conceptual data models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3759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What is a Data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9" y="1752600"/>
            <a:ext cx="5474983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What is a Data Model?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Specify structure or schema of a data 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Document description of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Facilitates early analysis of some properties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e.g., querying ability, redundancy, storage space requirements, etc.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2499" y="5109145"/>
            <a:ext cx="2608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images.visual-paradigm.com</a:t>
            </a:r>
            <a:endParaRPr lang="en-US" sz="1200" dirty="0"/>
          </a:p>
        </p:txBody>
      </p:sp>
      <p:pic>
        <p:nvPicPr>
          <p:cNvPr id="11" name="Picture 10" descr="conceptual_erd_273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55" y="1909603"/>
            <a:ext cx="3795223" cy="31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Why Data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Microsoft Sans Serif"/>
                <a:cs typeface="Microsoft Sans Serif"/>
              </a:rPr>
              <a:t>Data models facilitate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Early analysis of properties, e.g. storage cost, querying ability,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Reuse of shared data among multiple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Exchange of data across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Conversion of data to new software / environment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Lessons from Y2K Crisis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18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Data Model Lessons – Y2K crisis for year 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9820"/>
            <a:ext cx="8610600" cy="434091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In1960s and 1970s, many </a:t>
            </a:r>
            <a:r>
              <a:rPr lang="en-US" sz="1800" dirty="0" err="1">
                <a:latin typeface="Microsoft Sans Serif"/>
                <a:cs typeface="Microsoft Sans Serif"/>
              </a:rPr>
              <a:t>softwares</a:t>
            </a:r>
            <a:r>
              <a:rPr lang="en-US" sz="1800" dirty="0">
                <a:latin typeface="Microsoft Sans Serif"/>
                <a:cs typeface="Microsoft Sans Serif"/>
              </a:rPr>
              <a:t> without well-defined data models used the </a:t>
            </a:r>
            <a:r>
              <a:rPr lang="en-US"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final 2 digits </a:t>
            </a:r>
            <a:r>
              <a:rPr lang="en-US" sz="1800" dirty="0">
                <a:latin typeface="Microsoft Sans Serif"/>
                <a:cs typeface="Microsoft Sans Serif"/>
              </a:rPr>
              <a:t>to represent years.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This may lead to erroneous behavior, for example: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" y="2667718"/>
            <a:ext cx="6024883" cy="27096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201832" y="3334198"/>
            <a:ext cx="711750" cy="347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352879" y="3808284"/>
            <a:ext cx="1123834" cy="347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057610" y="3808284"/>
            <a:ext cx="1123834" cy="347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597777" y="4307487"/>
            <a:ext cx="2878935" cy="347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057610" y="4307487"/>
            <a:ext cx="1123834" cy="347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2301562" y="4845793"/>
            <a:ext cx="1123834" cy="347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4057610" y="4845793"/>
            <a:ext cx="1123834" cy="347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58216" y="2733055"/>
            <a:ext cx="29305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 large amount of effort and hundreds of billions of dollars was spent in revising the software.</a:t>
            </a:r>
          </a:p>
          <a:p>
            <a:endParaRPr lang="en-US" dirty="0">
              <a:latin typeface="Microsoft Sans Serif"/>
              <a:cs typeface="Microsoft Sans Serif"/>
            </a:endParaRPr>
          </a:p>
          <a:p>
            <a:r>
              <a:rPr lang="en-US" dirty="0">
                <a:latin typeface="Microsoft Sans Serif"/>
                <a:cs typeface="Microsoft Sans Serif"/>
              </a:rPr>
              <a:t>Abstract data type may have significantly reduced the costs.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Data Model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3" y="1568114"/>
            <a:ext cx="9172866" cy="3886200"/>
          </a:xfrm>
        </p:spPr>
        <p:txBody>
          <a:bodyPr/>
          <a:lstStyle/>
          <a:p>
            <a:r>
              <a:rPr lang="en-US" sz="1900" dirty="0">
                <a:latin typeface="Microsoft Sans Serif"/>
                <a:cs typeface="Microsoft Sans Serif"/>
              </a:rPr>
              <a:t>Geographic Information Science (GIS) organizes spatial set as a set of layers</a:t>
            </a:r>
          </a:p>
          <a:p>
            <a:r>
              <a:rPr lang="en-US" sz="2000" dirty="0">
                <a:latin typeface="Microsoft Sans Serif"/>
                <a:cs typeface="Microsoft Sans Serif"/>
              </a:rPr>
              <a:t>Databases organize dataset as a collection of tables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5" name="Picture 4" descr="arcgisLayer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4" y="2340017"/>
            <a:ext cx="3238113" cy="3238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332" y="5523849"/>
            <a:ext cx="1938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desktop.arcgis.com</a:t>
            </a:r>
            <a:r>
              <a:rPr lang="en-US" sz="1200" dirty="0"/>
              <a:t>/</a:t>
            </a:r>
          </a:p>
        </p:txBody>
      </p:sp>
      <p:pic>
        <p:nvPicPr>
          <p:cNvPr id="10" name="Picture 9" descr="6tabl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3" y="2304555"/>
            <a:ext cx="2960114" cy="39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12667</TotalTime>
  <Words>2100</Words>
  <Application>Microsoft Office PowerPoint</Application>
  <PresentationFormat>On-screen Show (4:3)</PresentationFormat>
  <Paragraphs>439</Paragraphs>
  <Slides>53</Slides>
  <Notes>47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ＭＳ Ｐゴシック</vt:lpstr>
      <vt:lpstr>Arial</vt:lpstr>
      <vt:lpstr>Calibri</vt:lpstr>
      <vt:lpstr>Microsoft Sans Serif</vt:lpstr>
      <vt:lpstr>Times-Roman</vt:lpstr>
      <vt:lpstr>Wingdings</vt:lpstr>
      <vt:lpstr>D2D-2</vt:lpstr>
      <vt:lpstr>Document</vt:lpstr>
      <vt:lpstr>Spatial Concepts and Data Models</vt:lpstr>
      <vt:lpstr>Outline</vt:lpstr>
      <vt:lpstr>Model</vt:lpstr>
      <vt:lpstr>Model</vt:lpstr>
      <vt:lpstr>Model</vt:lpstr>
      <vt:lpstr>What is a Data Model?</vt:lpstr>
      <vt:lpstr>Why Data Models?</vt:lpstr>
      <vt:lpstr>Data Model Lessons – Y2K crisis for year 2000</vt:lpstr>
      <vt:lpstr>Data Model Examples</vt:lpstr>
      <vt:lpstr>Types of Data Models – Two Types</vt:lpstr>
      <vt:lpstr>2.1 Models of Spatial Information</vt:lpstr>
      <vt:lpstr>2.1.1 Field based Model – Three Main Concepts</vt:lpstr>
      <vt:lpstr>2.1.1 Field based Model – Three Main Concepts</vt:lpstr>
      <vt:lpstr>2.1.1 Field based Model – Three Main Concepts</vt:lpstr>
      <vt:lpstr>2.1.1 Field based Model – Three Main Concepts</vt:lpstr>
      <vt:lpstr>Raster Data Example</vt:lpstr>
      <vt:lpstr>2.1.1 Field based Model – Field Operations</vt:lpstr>
      <vt:lpstr>Local Operation</vt:lpstr>
      <vt:lpstr>Focal Operation</vt:lpstr>
      <vt:lpstr>Zonal Operation</vt:lpstr>
      <vt:lpstr>Global Operation</vt:lpstr>
      <vt:lpstr>Quiz</vt:lpstr>
      <vt:lpstr>2.1.2 Object Model</vt:lpstr>
      <vt:lpstr>2.1.2 Object Model – Example of Keller Hall</vt:lpstr>
      <vt:lpstr>Classifying Spatial Objects</vt:lpstr>
      <vt:lpstr>Classifying Spatial Objects - Continued</vt:lpstr>
      <vt:lpstr>Spatial Object Types in OGIS Data Model</vt:lpstr>
      <vt:lpstr>Spatial Reference System</vt:lpstr>
      <vt:lpstr>Classifying Operations on Spatial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Topological Relationships</vt:lpstr>
      <vt:lpstr>Topological Concepts</vt:lpstr>
      <vt:lpstr>Nine-Intersection Model of Topological Relationships</vt:lpstr>
      <vt:lpstr>Specifying Topological Operation in 9-Intersection Model</vt:lpstr>
      <vt:lpstr>Dimensional 9-intersection Model</vt:lpstr>
      <vt:lpstr>Dimensional 9-intersection Model</vt:lpstr>
      <vt:lpstr>Using Object Model of Spatial Data</vt:lpstr>
      <vt:lpstr>End of required Content</vt:lpstr>
      <vt:lpstr>2.3 Extending ER with Spatial Concepts</vt:lpstr>
      <vt:lpstr>2.3 Extending ER with Spatial Concepts - Continued</vt:lpstr>
      <vt:lpstr>ER Diagram with Pictograms: An Example</vt:lpstr>
      <vt:lpstr>ERD with Pictograms &amp; implicit spatial relationships</vt:lpstr>
      <vt:lpstr>Specifying Pictograms</vt:lpstr>
      <vt:lpstr>Entity Pictograms: Basic shapes, Collections</vt:lpstr>
      <vt:lpstr>Entity Pictograms: Derived and Alternate Shapes</vt:lpstr>
      <vt:lpstr>2.4 Conceptual Data Modeling with UML</vt:lpstr>
      <vt:lpstr>UML Class Diagram with Pictograms: Example</vt:lpstr>
      <vt:lpstr>Comparing UML Class Diagrams to ER Diagrams</vt:lpstr>
      <vt:lpstr>Summary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1767</cp:revision>
  <dcterms:created xsi:type="dcterms:W3CDTF">2014-06-17T15:17:15Z</dcterms:created>
  <dcterms:modified xsi:type="dcterms:W3CDTF">2018-04-09T06:28:42Z</dcterms:modified>
</cp:coreProperties>
</file>