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27"/>
  </p:notesMasterIdLst>
  <p:sldIdLst>
    <p:sldId id="256" r:id="rId2"/>
    <p:sldId id="299" r:id="rId3"/>
    <p:sldId id="298" r:id="rId4"/>
    <p:sldId id="315" r:id="rId5"/>
    <p:sldId id="316" r:id="rId6"/>
    <p:sldId id="284" r:id="rId7"/>
    <p:sldId id="263" r:id="rId8"/>
    <p:sldId id="290" r:id="rId9"/>
    <p:sldId id="266" r:id="rId10"/>
    <p:sldId id="261" r:id="rId11"/>
    <p:sldId id="317" r:id="rId12"/>
    <p:sldId id="262" r:id="rId13"/>
    <p:sldId id="269" r:id="rId14"/>
    <p:sldId id="270" r:id="rId15"/>
    <p:sldId id="321" r:id="rId16"/>
    <p:sldId id="272" r:id="rId17"/>
    <p:sldId id="318" r:id="rId18"/>
    <p:sldId id="280" r:id="rId19"/>
    <p:sldId id="326" r:id="rId20"/>
    <p:sldId id="327" r:id="rId21"/>
    <p:sldId id="328" r:id="rId22"/>
    <p:sldId id="320" r:id="rId23"/>
    <p:sldId id="324" r:id="rId24"/>
    <p:sldId id="325" r:id="rId25"/>
    <p:sldId id="32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33"/>
    <p:restoredTop sz="94712"/>
  </p:normalViewPr>
  <p:slideViewPr>
    <p:cSldViewPr snapToGrid="0" snapToObjects="1">
      <p:cViewPr>
        <p:scale>
          <a:sx n="118" d="100"/>
          <a:sy n="118" d="100"/>
        </p:scale>
        <p:origin x="144" y="2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1" d="100"/>
        <a:sy n="81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2272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807C2B-87DB-514A-9199-44C6481AEB1A}" type="doc">
      <dgm:prSet loTypeId="urn:microsoft.com/office/officeart/2005/8/layout/target3" loCatId="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B24227-5AF1-C447-8CFC-D3D6ED897560}">
      <dgm:prSet phldrT="[Text]"/>
      <dgm:spPr/>
      <dgm:t>
        <a:bodyPr/>
        <a:lstStyle/>
        <a:p>
          <a:r>
            <a:rPr lang="en-US" dirty="0" smtClean="0"/>
            <a:t>App</a:t>
          </a:r>
          <a:r>
            <a:rPr lang="en-US" baseline="-25000" dirty="0" smtClean="0"/>
            <a:t>1</a:t>
          </a:r>
          <a:endParaRPr lang="en-US" baseline="-25000" dirty="0"/>
        </a:p>
      </dgm:t>
    </dgm:pt>
    <dgm:pt modelId="{8AD8DC7D-C460-3045-A884-9D4E58354926}" type="parTrans" cxnId="{DC14FF25-BAEF-FF47-858E-7975507614B7}">
      <dgm:prSet/>
      <dgm:spPr/>
      <dgm:t>
        <a:bodyPr/>
        <a:lstStyle/>
        <a:p>
          <a:endParaRPr lang="en-US"/>
        </a:p>
      </dgm:t>
    </dgm:pt>
    <dgm:pt modelId="{229F43A7-CFC8-E149-889B-D6C990EAEAAB}" type="sibTrans" cxnId="{DC14FF25-BAEF-FF47-858E-7975507614B7}">
      <dgm:prSet/>
      <dgm:spPr/>
      <dgm:t>
        <a:bodyPr/>
        <a:lstStyle/>
        <a:p>
          <a:endParaRPr lang="en-US"/>
        </a:p>
      </dgm:t>
    </dgm:pt>
    <dgm:pt modelId="{DD1B057F-3967-D74F-B84B-54A8079FC3CD}" type="pres">
      <dgm:prSet presAssocID="{D5807C2B-87DB-514A-9199-44C6481AEB1A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4BCA38-AE96-384C-9117-D55C73366753}" type="pres">
      <dgm:prSet presAssocID="{E8B24227-5AF1-C447-8CFC-D3D6ED897560}" presName="circle1" presStyleLbl="node1" presStyleIdx="0" presStyleCnt="1"/>
      <dgm:spPr/>
    </dgm:pt>
    <dgm:pt modelId="{FB135D51-86B5-F844-B288-F38D481309ED}" type="pres">
      <dgm:prSet presAssocID="{E8B24227-5AF1-C447-8CFC-D3D6ED897560}" presName="space" presStyleCnt="0"/>
      <dgm:spPr/>
    </dgm:pt>
    <dgm:pt modelId="{18A472D1-623B-E044-ABE9-1FAEFFAAC548}" type="pres">
      <dgm:prSet presAssocID="{E8B24227-5AF1-C447-8CFC-D3D6ED897560}" presName="rect1" presStyleLbl="alignAcc1" presStyleIdx="0" presStyleCnt="1" custLinFactX="100000" custLinFactY="100000" custLinFactNeighborX="163636" custLinFactNeighborY="166667"/>
      <dgm:spPr/>
      <dgm:t>
        <a:bodyPr/>
        <a:lstStyle/>
        <a:p>
          <a:endParaRPr lang="en-US"/>
        </a:p>
      </dgm:t>
    </dgm:pt>
    <dgm:pt modelId="{76BF7123-521B-A841-8C45-1DC223DCF13A}" type="pres">
      <dgm:prSet presAssocID="{E8B24227-5AF1-C447-8CFC-D3D6ED897560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99EBF2-368F-504A-8B3E-040E9BF7DB3A}" type="presOf" srcId="{D5807C2B-87DB-514A-9199-44C6481AEB1A}" destId="{DD1B057F-3967-D74F-B84B-54A8079FC3CD}" srcOrd="0" destOrd="0" presId="urn:microsoft.com/office/officeart/2005/8/layout/target3"/>
    <dgm:cxn modelId="{DC14FF25-BAEF-FF47-858E-7975507614B7}" srcId="{D5807C2B-87DB-514A-9199-44C6481AEB1A}" destId="{E8B24227-5AF1-C447-8CFC-D3D6ED897560}" srcOrd="0" destOrd="0" parTransId="{8AD8DC7D-C460-3045-A884-9D4E58354926}" sibTransId="{229F43A7-CFC8-E149-889B-D6C990EAEAAB}"/>
    <dgm:cxn modelId="{B9292FC5-6215-D54C-AFCF-5F4115D9BE58}" type="presOf" srcId="{E8B24227-5AF1-C447-8CFC-D3D6ED897560}" destId="{18A472D1-623B-E044-ABE9-1FAEFFAAC548}" srcOrd="0" destOrd="0" presId="urn:microsoft.com/office/officeart/2005/8/layout/target3"/>
    <dgm:cxn modelId="{15802C7C-B3EE-8445-AD1E-8D710E47E08E}" type="presOf" srcId="{E8B24227-5AF1-C447-8CFC-D3D6ED897560}" destId="{76BF7123-521B-A841-8C45-1DC223DCF13A}" srcOrd="1" destOrd="0" presId="urn:microsoft.com/office/officeart/2005/8/layout/target3"/>
    <dgm:cxn modelId="{D1AD3D27-E9BE-AF41-BDE1-8623FFCA64FE}" type="presParOf" srcId="{DD1B057F-3967-D74F-B84B-54A8079FC3CD}" destId="{454BCA38-AE96-384C-9117-D55C73366753}" srcOrd="0" destOrd="0" presId="urn:microsoft.com/office/officeart/2005/8/layout/target3"/>
    <dgm:cxn modelId="{38D9F0B9-1027-C14B-82B8-F69B505A0426}" type="presParOf" srcId="{DD1B057F-3967-D74F-B84B-54A8079FC3CD}" destId="{FB135D51-86B5-F844-B288-F38D481309ED}" srcOrd="1" destOrd="0" presId="urn:microsoft.com/office/officeart/2005/8/layout/target3"/>
    <dgm:cxn modelId="{14E08B59-8E99-8E4A-BA3C-B776D094BE84}" type="presParOf" srcId="{DD1B057F-3967-D74F-B84B-54A8079FC3CD}" destId="{18A472D1-623B-E044-ABE9-1FAEFFAAC548}" srcOrd="2" destOrd="0" presId="urn:microsoft.com/office/officeart/2005/8/layout/target3"/>
    <dgm:cxn modelId="{23667AF2-AECF-3544-A68A-17586A55CA0F}" type="presParOf" srcId="{DD1B057F-3967-D74F-B84B-54A8079FC3CD}" destId="{76BF7123-521B-A841-8C45-1DC223DCF13A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807C2B-87DB-514A-9199-44C6481AEB1A}" type="doc">
      <dgm:prSet loTypeId="urn:microsoft.com/office/officeart/2005/8/layout/target3" loCatId="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B24227-5AF1-C447-8CFC-D3D6ED897560}">
      <dgm:prSet phldrT="[Text]"/>
      <dgm:spPr/>
      <dgm:t>
        <a:bodyPr/>
        <a:lstStyle/>
        <a:p>
          <a:r>
            <a:rPr lang="en-US" dirty="0" smtClean="0"/>
            <a:t>App</a:t>
          </a:r>
          <a:r>
            <a:rPr lang="en-US" baseline="-25000" dirty="0" smtClean="0"/>
            <a:t>2</a:t>
          </a:r>
          <a:endParaRPr lang="en-US" baseline="-25000" dirty="0"/>
        </a:p>
      </dgm:t>
    </dgm:pt>
    <dgm:pt modelId="{8AD8DC7D-C460-3045-A884-9D4E58354926}" type="parTrans" cxnId="{DC14FF25-BAEF-FF47-858E-7975507614B7}">
      <dgm:prSet/>
      <dgm:spPr/>
      <dgm:t>
        <a:bodyPr/>
        <a:lstStyle/>
        <a:p>
          <a:endParaRPr lang="en-US"/>
        </a:p>
      </dgm:t>
    </dgm:pt>
    <dgm:pt modelId="{229F43A7-CFC8-E149-889B-D6C990EAEAAB}" type="sibTrans" cxnId="{DC14FF25-BAEF-FF47-858E-7975507614B7}">
      <dgm:prSet/>
      <dgm:spPr/>
      <dgm:t>
        <a:bodyPr/>
        <a:lstStyle/>
        <a:p>
          <a:endParaRPr lang="en-US"/>
        </a:p>
      </dgm:t>
    </dgm:pt>
    <dgm:pt modelId="{DD1B057F-3967-D74F-B84B-54A8079FC3CD}" type="pres">
      <dgm:prSet presAssocID="{D5807C2B-87DB-514A-9199-44C6481AEB1A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4BCA38-AE96-384C-9117-D55C73366753}" type="pres">
      <dgm:prSet presAssocID="{E8B24227-5AF1-C447-8CFC-D3D6ED897560}" presName="circle1" presStyleLbl="node1" presStyleIdx="0" presStyleCnt="1"/>
      <dgm:spPr/>
    </dgm:pt>
    <dgm:pt modelId="{FB135D51-86B5-F844-B288-F38D481309ED}" type="pres">
      <dgm:prSet presAssocID="{E8B24227-5AF1-C447-8CFC-D3D6ED897560}" presName="space" presStyleCnt="0"/>
      <dgm:spPr/>
    </dgm:pt>
    <dgm:pt modelId="{18A472D1-623B-E044-ABE9-1FAEFFAAC548}" type="pres">
      <dgm:prSet presAssocID="{E8B24227-5AF1-C447-8CFC-D3D6ED897560}" presName="rect1" presStyleLbl="alignAcc1" presStyleIdx="0" presStyleCnt="1" custLinFactX="100000" custLinFactY="100000" custLinFactNeighborX="163636" custLinFactNeighborY="166667"/>
      <dgm:spPr/>
      <dgm:t>
        <a:bodyPr/>
        <a:lstStyle/>
        <a:p>
          <a:endParaRPr lang="en-US"/>
        </a:p>
      </dgm:t>
    </dgm:pt>
    <dgm:pt modelId="{76BF7123-521B-A841-8C45-1DC223DCF13A}" type="pres">
      <dgm:prSet presAssocID="{E8B24227-5AF1-C447-8CFC-D3D6ED897560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14FF25-BAEF-FF47-858E-7975507614B7}" srcId="{D5807C2B-87DB-514A-9199-44C6481AEB1A}" destId="{E8B24227-5AF1-C447-8CFC-D3D6ED897560}" srcOrd="0" destOrd="0" parTransId="{8AD8DC7D-C460-3045-A884-9D4E58354926}" sibTransId="{229F43A7-CFC8-E149-889B-D6C990EAEAAB}"/>
    <dgm:cxn modelId="{8F7626FA-66FD-904C-B5F2-1D454F8546B1}" type="presOf" srcId="{E8B24227-5AF1-C447-8CFC-D3D6ED897560}" destId="{18A472D1-623B-E044-ABE9-1FAEFFAAC548}" srcOrd="0" destOrd="0" presId="urn:microsoft.com/office/officeart/2005/8/layout/target3"/>
    <dgm:cxn modelId="{E3426C12-F25C-0944-82DF-A83285154717}" type="presOf" srcId="{D5807C2B-87DB-514A-9199-44C6481AEB1A}" destId="{DD1B057F-3967-D74F-B84B-54A8079FC3CD}" srcOrd="0" destOrd="0" presId="urn:microsoft.com/office/officeart/2005/8/layout/target3"/>
    <dgm:cxn modelId="{F279D324-54FF-D047-8281-8D617FA875CD}" type="presOf" srcId="{E8B24227-5AF1-C447-8CFC-D3D6ED897560}" destId="{76BF7123-521B-A841-8C45-1DC223DCF13A}" srcOrd="1" destOrd="0" presId="urn:microsoft.com/office/officeart/2005/8/layout/target3"/>
    <dgm:cxn modelId="{E2627B03-36F7-EF42-B521-E5DA54E3877C}" type="presParOf" srcId="{DD1B057F-3967-D74F-B84B-54A8079FC3CD}" destId="{454BCA38-AE96-384C-9117-D55C73366753}" srcOrd="0" destOrd="0" presId="urn:microsoft.com/office/officeart/2005/8/layout/target3"/>
    <dgm:cxn modelId="{6354D0B9-9B50-6E46-9E26-50C9EB4C7258}" type="presParOf" srcId="{DD1B057F-3967-D74F-B84B-54A8079FC3CD}" destId="{FB135D51-86B5-F844-B288-F38D481309ED}" srcOrd="1" destOrd="0" presId="urn:microsoft.com/office/officeart/2005/8/layout/target3"/>
    <dgm:cxn modelId="{FC504AFD-9640-6F42-8C54-6D8BDC0DD292}" type="presParOf" srcId="{DD1B057F-3967-D74F-B84B-54A8079FC3CD}" destId="{18A472D1-623B-E044-ABE9-1FAEFFAAC548}" srcOrd="2" destOrd="0" presId="urn:microsoft.com/office/officeart/2005/8/layout/target3"/>
    <dgm:cxn modelId="{A67419F2-D307-BD42-B928-D225F5BE0E4E}" type="presParOf" srcId="{DD1B057F-3967-D74F-B84B-54A8079FC3CD}" destId="{76BF7123-521B-A841-8C45-1DC223DCF13A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807C2B-87DB-514A-9199-44C6481AEB1A}" type="doc">
      <dgm:prSet loTypeId="urn:microsoft.com/office/officeart/2005/8/layout/target3" loCatId="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B24227-5AF1-C447-8CFC-D3D6ED897560}">
      <dgm:prSet phldrT="[Text]"/>
      <dgm:spPr/>
      <dgm:t>
        <a:bodyPr/>
        <a:lstStyle/>
        <a:p>
          <a:r>
            <a:rPr lang="en-US" dirty="0" smtClean="0"/>
            <a:t>App</a:t>
          </a:r>
          <a:r>
            <a:rPr lang="en-US" baseline="-25000" dirty="0" smtClean="0"/>
            <a:t>3</a:t>
          </a:r>
          <a:endParaRPr lang="en-US" baseline="-25000" dirty="0"/>
        </a:p>
      </dgm:t>
    </dgm:pt>
    <dgm:pt modelId="{8AD8DC7D-C460-3045-A884-9D4E58354926}" type="parTrans" cxnId="{DC14FF25-BAEF-FF47-858E-7975507614B7}">
      <dgm:prSet/>
      <dgm:spPr/>
      <dgm:t>
        <a:bodyPr/>
        <a:lstStyle/>
        <a:p>
          <a:endParaRPr lang="en-US"/>
        </a:p>
      </dgm:t>
    </dgm:pt>
    <dgm:pt modelId="{229F43A7-CFC8-E149-889B-D6C990EAEAAB}" type="sibTrans" cxnId="{DC14FF25-BAEF-FF47-858E-7975507614B7}">
      <dgm:prSet/>
      <dgm:spPr/>
      <dgm:t>
        <a:bodyPr/>
        <a:lstStyle/>
        <a:p>
          <a:endParaRPr lang="en-US"/>
        </a:p>
      </dgm:t>
    </dgm:pt>
    <dgm:pt modelId="{DD1B057F-3967-D74F-B84B-54A8079FC3CD}" type="pres">
      <dgm:prSet presAssocID="{D5807C2B-87DB-514A-9199-44C6481AEB1A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4BCA38-AE96-384C-9117-D55C73366753}" type="pres">
      <dgm:prSet presAssocID="{E8B24227-5AF1-C447-8CFC-D3D6ED897560}" presName="circle1" presStyleLbl="node1" presStyleIdx="0" presStyleCnt="1"/>
      <dgm:spPr/>
    </dgm:pt>
    <dgm:pt modelId="{FB135D51-86B5-F844-B288-F38D481309ED}" type="pres">
      <dgm:prSet presAssocID="{E8B24227-5AF1-C447-8CFC-D3D6ED897560}" presName="space" presStyleCnt="0"/>
      <dgm:spPr/>
    </dgm:pt>
    <dgm:pt modelId="{18A472D1-623B-E044-ABE9-1FAEFFAAC548}" type="pres">
      <dgm:prSet presAssocID="{E8B24227-5AF1-C447-8CFC-D3D6ED897560}" presName="rect1" presStyleLbl="alignAcc1" presStyleIdx="0" presStyleCnt="1" custLinFactX="100000" custLinFactY="100000" custLinFactNeighborX="163636" custLinFactNeighborY="166667"/>
      <dgm:spPr/>
      <dgm:t>
        <a:bodyPr/>
        <a:lstStyle/>
        <a:p>
          <a:endParaRPr lang="en-US"/>
        </a:p>
      </dgm:t>
    </dgm:pt>
    <dgm:pt modelId="{76BF7123-521B-A841-8C45-1DC223DCF13A}" type="pres">
      <dgm:prSet presAssocID="{E8B24227-5AF1-C447-8CFC-D3D6ED897560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228A20-B9C6-9449-A985-7DE714F252AB}" type="presOf" srcId="{E8B24227-5AF1-C447-8CFC-D3D6ED897560}" destId="{76BF7123-521B-A841-8C45-1DC223DCF13A}" srcOrd="1" destOrd="0" presId="urn:microsoft.com/office/officeart/2005/8/layout/target3"/>
    <dgm:cxn modelId="{DC14FF25-BAEF-FF47-858E-7975507614B7}" srcId="{D5807C2B-87DB-514A-9199-44C6481AEB1A}" destId="{E8B24227-5AF1-C447-8CFC-D3D6ED897560}" srcOrd="0" destOrd="0" parTransId="{8AD8DC7D-C460-3045-A884-9D4E58354926}" sibTransId="{229F43A7-CFC8-E149-889B-D6C990EAEAAB}"/>
    <dgm:cxn modelId="{CFCD3DEC-E9B6-414A-821A-D2EB5DD7008D}" type="presOf" srcId="{E8B24227-5AF1-C447-8CFC-D3D6ED897560}" destId="{18A472D1-623B-E044-ABE9-1FAEFFAAC548}" srcOrd="0" destOrd="0" presId="urn:microsoft.com/office/officeart/2005/8/layout/target3"/>
    <dgm:cxn modelId="{18241B43-8C53-4349-9616-DD9E3838E861}" type="presOf" srcId="{D5807C2B-87DB-514A-9199-44C6481AEB1A}" destId="{DD1B057F-3967-D74F-B84B-54A8079FC3CD}" srcOrd="0" destOrd="0" presId="urn:microsoft.com/office/officeart/2005/8/layout/target3"/>
    <dgm:cxn modelId="{6B9C2232-C00D-E240-87FD-AFD2E595935F}" type="presParOf" srcId="{DD1B057F-3967-D74F-B84B-54A8079FC3CD}" destId="{454BCA38-AE96-384C-9117-D55C73366753}" srcOrd="0" destOrd="0" presId="urn:microsoft.com/office/officeart/2005/8/layout/target3"/>
    <dgm:cxn modelId="{1AB0509D-271B-7C40-8A2F-8A2C58779426}" type="presParOf" srcId="{DD1B057F-3967-D74F-B84B-54A8079FC3CD}" destId="{FB135D51-86B5-F844-B288-F38D481309ED}" srcOrd="1" destOrd="0" presId="urn:microsoft.com/office/officeart/2005/8/layout/target3"/>
    <dgm:cxn modelId="{64C8709A-BC7D-964E-9C7A-0A2813D29BD1}" type="presParOf" srcId="{DD1B057F-3967-D74F-B84B-54A8079FC3CD}" destId="{18A472D1-623B-E044-ABE9-1FAEFFAAC548}" srcOrd="2" destOrd="0" presId="urn:microsoft.com/office/officeart/2005/8/layout/target3"/>
    <dgm:cxn modelId="{DE4E7B96-DA2A-B143-849E-4D14F48A68BA}" type="presParOf" srcId="{DD1B057F-3967-D74F-B84B-54A8079FC3CD}" destId="{76BF7123-521B-A841-8C45-1DC223DCF13A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4BCA38-AE96-384C-9117-D55C73366753}">
      <dsp:nvSpPr>
        <dsp:cNvPr id="0" name=""/>
        <dsp:cNvSpPr/>
      </dsp:nvSpPr>
      <dsp:spPr>
        <a:xfrm>
          <a:off x="0" y="0"/>
          <a:ext cx="457200" cy="4572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A472D1-623B-E044-ABE9-1FAEFFAAC548}">
      <dsp:nvSpPr>
        <dsp:cNvPr id="0" name=""/>
        <dsp:cNvSpPr/>
      </dsp:nvSpPr>
      <dsp:spPr>
        <a:xfrm>
          <a:off x="228600" y="0"/>
          <a:ext cx="838199" cy="45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App</a:t>
          </a:r>
          <a:r>
            <a:rPr lang="en-US" sz="2100" kern="1200" baseline="-25000" dirty="0" smtClean="0"/>
            <a:t>1</a:t>
          </a:r>
          <a:endParaRPr lang="en-US" sz="2100" kern="1200" baseline="-25000" dirty="0"/>
        </a:p>
      </dsp:txBody>
      <dsp:txXfrm>
        <a:off x="228600" y="0"/>
        <a:ext cx="838199" cy="4572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4BCA38-AE96-384C-9117-D55C73366753}">
      <dsp:nvSpPr>
        <dsp:cNvPr id="0" name=""/>
        <dsp:cNvSpPr/>
      </dsp:nvSpPr>
      <dsp:spPr>
        <a:xfrm>
          <a:off x="0" y="0"/>
          <a:ext cx="457200" cy="4572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A472D1-623B-E044-ABE9-1FAEFFAAC548}">
      <dsp:nvSpPr>
        <dsp:cNvPr id="0" name=""/>
        <dsp:cNvSpPr/>
      </dsp:nvSpPr>
      <dsp:spPr>
        <a:xfrm>
          <a:off x="228600" y="0"/>
          <a:ext cx="838199" cy="45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App</a:t>
          </a:r>
          <a:r>
            <a:rPr lang="en-US" sz="2100" kern="1200" baseline="-25000" dirty="0" smtClean="0"/>
            <a:t>2</a:t>
          </a:r>
          <a:endParaRPr lang="en-US" sz="2100" kern="1200" baseline="-25000" dirty="0"/>
        </a:p>
      </dsp:txBody>
      <dsp:txXfrm>
        <a:off x="228600" y="0"/>
        <a:ext cx="838199" cy="4572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4BCA38-AE96-384C-9117-D55C73366753}">
      <dsp:nvSpPr>
        <dsp:cNvPr id="0" name=""/>
        <dsp:cNvSpPr/>
      </dsp:nvSpPr>
      <dsp:spPr>
        <a:xfrm>
          <a:off x="0" y="0"/>
          <a:ext cx="457200" cy="4572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A472D1-623B-E044-ABE9-1FAEFFAAC548}">
      <dsp:nvSpPr>
        <dsp:cNvPr id="0" name=""/>
        <dsp:cNvSpPr/>
      </dsp:nvSpPr>
      <dsp:spPr>
        <a:xfrm>
          <a:off x="228600" y="0"/>
          <a:ext cx="838199" cy="45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App</a:t>
          </a:r>
          <a:r>
            <a:rPr lang="en-US" sz="2100" kern="1200" baseline="-25000" dirty="0" smtClean="0"/>
            <a:t>3</a:t>
          </a:r>
          <a:endParaRPr lang="en-US" sz="2100" kern="1200" baseline="-25000" dirty="0"/>
        </a:p>
      </dsp:txBody>
      <dsp:txXfrm>
        <a:off x="228600" y="0"/>
        <a:ext cx="838199" cy="457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79113-7638-F04B-96EC-F4C3003A6EDF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A7151-39F2-214A-97CD-7E0E4BF7B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35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 the color and</a:t>
            </a:r>
            <a:r>
              <a:rPr lang="en-US" baseline="0" dirty="0" smtClean="0"/>
              <a:t> size.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A7151-39F2-214A-97CD-7E0E4BF7B3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37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797B54-015A-2447-B0AC-6CC123FA3B4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48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CDA07-C5DC-5140-8596-51C9F32309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65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CDA07-C5DC-5140-8596-51C9F32309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43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Bump up the fonts.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A7151-39F2-214A-97CD-7E0E4BF7B35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44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red </a:t>
            </a:r>
            <a:r>
              <a:rPr lang="en-US" dirty="0" err="1" smtClean="0"/>
              <a:t>retangle</a:t>
            </a:r>
            <a:r>
              <a:rPr lang="en-US" dirty="0" smtClean="0"/>
              <a:t> like PLDI’09 slide p24.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A7151-39F2-214A-97CD-7E0E4BF7B35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60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Successful replay: </a:t>
            </a:r>
            <a:r>
              <a:rPr lang="en-US" sz="2000" dirty="0" smtClean="0">
                <a:solidFill>
                  <a:srgbClr val="000000"/>
                </a:solidFill>
              </a:rPr>
              <a:t>screen looks the same as during record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b="1" dirty="0" smtClean="0">
                <a:solidFill>
                  <a:srgbClr val="000000"/>
                </a:solidFill>
              </a:rPr>
              <a:t>Limitations</a:t>
            </a:r>
            <a:r>
              <a:rPr lang="en-US" sz="2000" dirty="0" smtClean="0">
                <a:solidFill>
                  <a:srgbClr val="000000"/>
                </a:solidFill>
              </a:rPr>
              <a:t>: network non-determinism, dynamic layout</a:t>
            </a:r>
            <a:endParaRPr lang="en-US" sz="2000" i="1" dirty="0" smtClean="0">
              <a:solidFill>
                <a:schemeClr val="tx1"/>
              </a:solidFill>
            </a:endParaRPr>
          </a:p>
          <a:p>
            <a:endParaRPr lang="en-US" dirty="0" smtClean="0"/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Adobe Reader                      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Amazon Mobile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Angry Birds Rio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Angry Birds Seasons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Angry Birds Space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Background HD Wallpapers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Baseball Superstars 2012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BBC News     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Bible        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BMX Boy        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Boxing game   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Brightest Flashlight             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Bubble Shoot                     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Color Note                       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Craigslist Mobile             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Crime City  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Daily Horoscope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Dance Legend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Death Rally Free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Dictionary  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Drag Racing 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Drag Racing- Bike Racing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Draw Something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Easy Battery Saver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eBay                     </a:t>
            </a:r>
          </a:p>
          <a:p>
            <a:pPr algn="l" fontAlgn="b"/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Espn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 Score Center        </a:t>
            </a:r>
          </a:p>
          <a:p>
            <a:pPr algn="l" fontAlgn="b"/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Evernote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    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Facebook    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Feed Your Dino Free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Fruit Ninja 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Gas Buddy 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Google Earth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Google Play Books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Google Play Movies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Google Plus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Google Search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Google Translate       </a:t>
            </a:r>
          </a:p>
          <a:p>
            <a:pPr algn="l" fontAlgn="b"/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Groupon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                </a:t>
            </a:r>
          </a:p>
          <a:p>
            <a:pPr algn="l" fontAlgn="b"/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HeartRadio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How to Read Thoughts   </a:t>
            </a:r>
          </a:p>
          <a:p>
            <a:pPr algn="l" fontAlgn="b"/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iFunny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    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IMDB                   </a:t>
            </a:r>
          </a:p>
          <a:p>
            <a:pPr algn="l" fontAlgn="b"/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Instagram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 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Jewels Star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Kindle    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Maps    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Movies by </a:t>
            </a:r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Flixster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MP3 Ringtone Maker   </a:t>
            </a:r>
          </a:p>
          <a:p>
            <a:pPr algn="l" fontAlgn="b"/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Myxer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   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NBA </a:t>
            </a:r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Gametime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One Touch Drawing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Pandora              </a:t>
            </a:r>
          </a:p>
          <a:p>
            <a:pPr algn="l" fontAlgn="b"/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Picsart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 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Pool Master Pro      </a:t>
            </a:r>
          </a:p>
          <a:p>
            <a:pPr algn="l" fontAlgn="b"/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PulseNews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Recipe Search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Running Fred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Shoot Bubble Deluxe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Sincerely Ink Cards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Sky Map 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Slacker Radio   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Slot City Machines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Solitaire       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Stick Man BMX Stunts Bike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Talking Tom 2   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TED             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Temple Run      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Tetris                       </a:t>
            </a:r>
          </a:p>
          <a:p>
            <a:pPr algn="l" fontAlgn="b"/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Textgram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                     </a:t>
            </a:r>
          </a:p>
          <a:p>
            <a:pPr algn="l" fontAlgn="b"/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TouchNote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PostCards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          </a:t>
            </a:r>
          </a:p>
          <a:p>
            <a:pPr algn="l" fontAlgn="b"/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Tunewiki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        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Twitter         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Unblock me Free 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Unicorn Dash    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Uno Free          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Visual Anatomy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Weather Bug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Weather Channel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Where's my water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Word Search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Words with Friends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Yellow Pages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Yelp               </a:t>
            </a:r>
          </a:p>
          <a:p>
            <a:pPr algn="l" fontAlgn="b"/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Youtube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            </a:t>
            </a:r>
          </a:p>
          <a:p>
            <a:pPr algn="l" fontAlgn="b"/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Zedge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              </a:t>
            </a:r>
          </a:p>
          <a:p>
            <a:pPr algn="l" fontAlgn="b"/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Zinio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              </a:t>
            </a:r>
          </a:p>
          <a:p>
            <a:pPr algn="l" fontAlgn="b"/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Sygic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: GPS </a:t>
            </a:r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Nav&amp;Maps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    </a:t>
            </a:r>
          </a:p>
          <a:p>
            <a:pPr algn="l" fontAlgn="b"/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TripAdvisor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          </a:t>
            </a:r>
          </a:p>
          <a:p>
            <a:pPr algn="l" fontAlgn="b"/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Waze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 Social GPS      </a:t>
            </a:r>
          </a:p>
          <a:p>
            <a:pPr algn="l" fontAlgn="b"/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Flixster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Scout GPS Nav.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Route 66 Maps        </a:t>
            </a:r>
          </a:p>
          <a:p>
            <a:pPr algn="l" fontAlgn="b"/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GPSNavig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.&amp;Maps      </a:t>
            </a:r>
          </a:p>
          <a:p>
            <a:pPr algn="l" fontAlgn="b"/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NavFreeUSA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Barcode Scanner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Google Goggles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Pudding Camera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QR Droid             </a:t>
            </a:r>
          </a:p>
          <a:p>
            <a:pPr algn="l" fontAlgn="b"/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CamScanner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           </a:t>
            </a:r>
          </a:p>
          <a:p>
            <a:pPr algn="l" fontAlgn="b"/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CamCard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 Free         </a:t>
            </a:r>
          </a:p>
          <a:p>
            <a:pPr algn="l" fontAlgn="b"/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RedLaser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 Barcode     </a:t>
            </a:r>
          </a:p>
          <a:p>
            <a:pPr algn="l" fontAlgn="b"/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Walmart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              </a:t>
            </a:r>
          </a:p>
          <a:p>
            <a:pPr algn="l" fontAlgn="b"/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Shazam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               </a:t>
            </a:r>
          </a:p>
          <a:p>
            <a:pPr algn="l" fontAlgn="b"/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SoundCloud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           </a:t>
            </a:r>
          </a:p>
          <a:p>
            <a:pPr algn="l" fontAlgn="b"/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musiXmatch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  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Best Voice Changer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Smart Voice Recorder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PCM Recorder         </a:t>
            </a:r>
          </a:p>
          <a:p>
            <a:pPr algn="l" fontAlgn="b"/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RoboVox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 Lite         </a:t>
            </a:r>
          </a:p>
          <a:p>
            <a:pPr algn="l" fontAlgn="b"/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Voice Search </a:t>
            </a:r>
            <a:r>
              <a:rPr lang="en-US" sz="700" b="0" i="1" u="none" strike="noStrike" dirty="0" err="1" smtClean="0">
                <a:solidFill>
                  <a:srgbClr val="000000"/>
                </a:solidFill>
                <a:effectLst/>
                <a:latin typeface="+mn-lt"/>
              </a:rPr>
              <a:t>Lnch</a:t>
            </a:r>
            <a:r>
              <a:rPr lang="en-US" sz="700" b="0" i="1" u="none" strike="noStrike" dirty="0" smtClean="0">
                <a:solidFill>
                  <a:srgbClr val="000000"/>
                </a:solidFill>
                <a:effectLst/>
                <a:latin typeface="+mn-lt"/>
              </a:rPr>
              <a:t>. 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----- Meeting Notes (11/28/12 11:27) -----</a:t>
            </a:r>
          </a:p>
          <a:p>
            <a:r>
              <a:rPr lang="en-US" dirty="0"/>
              <a:t>say will discuss why we </a:t>
            </a:r>
            <a:r>
              <a:rPr lang="en-US" dirty="0" err="1"/>
              <a:t>couldnt</a:t>
            </a:r>
            <a:r>
              <a:rPr lang="en-US" dirty="0"/>
              <a:t> replay the 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3148-4C3E-438B-A294-902A2E74885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650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88CD1-C3ED-7D43-AC05-FF7980E6B88D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0163-CE2F-B64E-90F2-67A48DCBF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51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88CD1-C3ED-7D43-AC05-FF7980E6B88D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0163-CE2F-B64E-90F2-67A48DCBF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78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88CD1-C3ED-7D43-AC05-FF7980E6B88D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0163-CE2F-B64E-90F2-67A48DCBF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3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88CD1-C3ED-7D43-AC05-FF7980E6B88D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0163-CE2F-B64E-90F2-67A48DCBF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16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88CD1-C3ED-7D43-AC05-FF7980E6B88D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0163-CE2F-B64E-90F2-67A48DCBF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41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88CD1-C3ED-7D43-AC05-FF7980E6B88D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0163-CE2F-B64E-90F2-67A48DCBF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2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88CD1-C3ED-7D43-AC05-FF7980E6B88D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0163-CE2F-B64E-90F2-67A48DCBF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39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88CD1-C3ED-7D43-AC05-FF7980E6B88D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0163-CE2F-B64E-90F2-67A48DCBF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75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1125699" y="6423590"/>
            <a:ext cx="72009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l"/>
            <a:r>
              <a:rPr lang="en-US" sz="1100" i="0" dirty="0" smtClean="0">
                <a:solidFill>
                  <a:schemeClr val="accent1"/>
                </a:solidFill>
              </a:rPr>
              <a:t>Y. Hu, T. </a:t>
            </a:r>
            <a:r>
              <a:rPr lang="en-US" sz="1100" i="0" dirty="0" err="1" smtClean="0">
                <a:solidFill>
                  <a:schemeClr val="accent1"/>
                </a:solidFill>
              </a:rPr>
              <a:t>Azim</a:t>
            </a:r>
            <a:r>
              <a:rPr lang="en-US" sz="1100" i="0" dirty="0" smtClean="0">
                <a:solidFill>
                  <a:schemeClr val="accent1"/>
                </a:solidFill>
              </a:rPr>
              <a:t>,</a:t>
            </a:r>
            <a:r>
              <a:rPr lang="en-US" sz="1100" i="0" baseline="0" dirty="0" smtClean="0">
                <a:solidFill>
                  <a:schemeClr val="accent1"/>
                </a:solidFill>
              </a:rPr>
              <a:t> I. </a:t>
            </a:r>
            <a:r>
              <a:rPr lang="en-US" sz="1100" i="0" baseline="0" dirty="0" err="1" smtClean="0">
                <a:solidFill>
                  <a:schemeClr val="accent1"/>
                </a:solidFill>
              </a:rPr>
              <a:t>Neamtiu</a:t>
            </a:r>
            <a:r>
              <a:rPr lang="en-US" sz="1100" i="0" dirty="0" smtClean="0">
                <a:solidFill>
                  <a:schemeClr val="accent1"/>
                </a:solidFill>
              </a:rPr>
              <a:t>   </a:t>
            </a:r>
            <a:r>
              <a:rPr lang="en-US" sz="1100" i="0" baseline="0" dirty="0" smtClean="0">
                <a:solidFill>
                  <a:schemeClr val="accent1"/>
                </a:solidFill>
              </a:rPr>
              <a:t>                     </a:t>
            </a:r>
            <a:r>
              <a:rPr lang="en-US" sz="1100" i="0" dirty="0" smtClean="0">
                <a:solidFill>
                  <a:schemeClr val="accent1"/>
                </a:solidFill>
              </a:rPr>
              <a:t>Versatile yet Lightweight Record</a:t>
            </a:r>
            <a:r>
              <a:rPr lang="en-US" sz="1100" i="0" baseline="0" dirty="0" smtClean="0">
                <a:solidFill>
                  <a:schemeClr val="accent1"/>
                </a:solidFill>
              </a:rPr>
              <a:t> and Replay for Android</a:t>
            </a:r>
            <a:endParaRPr lang="en-US" sz="1100" i="0" dirty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9699" y="6423590"/>
            <a:ext cx="406400" cy="23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83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88CD1-C3ED-7D43-AC05-FF7980E6B88D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0163-CE2F-B64E-90F2-67A48DCBF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8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88CD1-C3ED-7D43-AC05-FF7980E6B88D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0163-CE2F-B64E-90F2-67A48DCBF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79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88CD1-C3ED-7D43-AC05-FF7980E6B88D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E0163-CE2F-B64E-90F2-67A48DCBF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0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2.tiff"/><Relationship Id="rId21" Type="http://schemas.openxmlformats.org/officeDocument/2006/relationships/image" Target="../media/image33.tiff"/><Relationship Id="rId22" Type="http://schemas.openxmlformats.org/officeDocument/2006/relationships/image" Target="../media/image34.tiff"/><Relationship Id="rId23" Type="http://schemas.openxmlformats.org/officeDocument/2006/relationships/image" Target="../media/image35.tiff"/><Relationship Id="rId24" Type="http://schemas.openxmlformats.org/officeDocument/2006/relationships/image" Target="../media/image36.tiff"/><Relationship Id="rId25" Type="http://schemas.openxmlformats.org/officeDocument/2006/relationships/image" Target="../media/image37.tiff"/><Relationship Id="rId26" Type="http://schemas.openxmlformats.org/officeDocument/2006/relationships/image" Target="../media/image38.tiff"/><Relationship Id="rId27" Type="http://schemas.openxmlformats.org/officeDocument/2006/relationships/image" Target="../media/image39.tiff"/><Relationship Id="rId28" Type="http://schemas.openxmlformats.org/officeDocument/2006/relationships/image" Target="../media/image40.tiff"/><Relationship Id="rId29" Type="http://schemas.openxmlformats.org/officeDocument/2006/relationships/image" Target="../media/image41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30" Type="http://schemas.openxmlformats.org/officeDocument/2006/relationships/image" Target="../media/image42.tiff"/><Relationship Id="rId31" Type="http://schemas.openxmlformats.org/officeDocument/2006/relationships/image" Target="../media/image43.tiff"/><Relationship Id="rId32" Type="http://schemas.openxmlformats.org/officeDocument/2006/relationships/image" Target="../media/image44.tiff"/><Relationship Id="rId9" Type="http://schemas.openxmlformats.org/officeDocument/2006/relationships/image" Target="../media/image21.tiff"/><Relationship Id="rId6" Type="http://schemas.openxmlformats.org/officeDocument/2006/relationships/image" Target="../media/image18.tiff"/><Relationship Id="rId7" Type="http://schemas.openxmlformats.org/officeDocument/2006/relationships/image" Target="../media/image19.tiff"/><Relationship Id="rId8" Type="http://schemas.openxmlformats.org/officeDocument/2006/relationships/image" Target="../media/image20.tiff"/><Relationship Id="rId33" Type="http://schemas.openxmlformats.org/officeDocument/2006/relationships/image" Target="../media/image45.tiff"/><Relationship Id="rId34" Type="http://schemas.openxmlformats.org/officeDocument/2006/relationships/image" Target="../media/image46.tiff"/><Relationship Id="rId35" Type="http://schemas.openxmlformats.org/officeDocument/2006/relationships/image" Target="../media/image47.tiff"/><Relationship Id="rId36" Type="http://schemas.openxmlformats.org/officeDocument/2006/relationships/image" Target="../media/image48.tiff"/><Relationship Id="rId10" Type="http://schemas.openxmlformats.org/officeDocument/2006/relationships/image" Target="../media/image22.tiff"/><Relationship Id="rId11" Type="http://schemas.openxmlformats.org/officeDocument/2006/relationships/image" Target="../media/image23.tiff"/><Relationship Id="rId12" Type="http://schemas.openxmlformats.org/officeDocument/2006/relationships/image" Target="../media/image24.tiff"/><Relationship Id="rId13" Type="http://schemas.openxmlformats.org/officeDocument/2006/relationships/image" Target="../media/image25.tiff"/><Relationship Id="rId14" Type="http://schemas.openxmlformats.org/officeDocument/2006/relationships/image" Target="../media/image26.tiff"/><Relationship Id="rId15" Type="http://schemas.openxmlformats.org/officeDocument/2006/relationships/image" Target="../media/image27.tiff"/><Relationship Id="rId16" Type="http://schemas.openxmlformats.org/officeDocument/2006/relationships/image" Target="../media/image28.tiff"/><Relationship Id="rId17" Type="http://schemas.openxmlformats.org/officeDocument/2006/relationships/image" Target="../media/image29.tiff"/><Relationship Id="rId18" Type="http://schemas.openxmlformats.org/officeDocument/2006/relationships/image" Target="../media/image30.tiff"/><Relationship Id="rId19" Type="http://schemas.openxmlformats.org/officeDocument/2006/relationships/image" Target="../media/image31.tiff"/><Relationship Id="rId37" Type="http://schemas.openxmlformats.org/officeDocument/2006/relationships/image" Target="../media/image49.tiff"/><Relationship Id="rId38" Type="http://schemas.openxmlformats.org/officeDocument/2006/relationships/image" Target="../media/image50.tiff"/><Relationship Id="rId39" Type="http://schemas.openxmlformats.org/officeDocument/2006/relationships/image" Target="../media/image51.tiff"/><Relationship Id="rId40" Type="http://schemas.openxmlformats.org/officeDocument/2006/relationships/image" Target="../media/image52.tiff"/><Relationship Id="rId41" Type="http://schemas.openxmlformats.org/officeDocument/2006/relationships/image" Target="../media/image53.tiff"/><Relationship Id="rId42" Type="http://schemas.openxmlformats.org/officeDocument/2006/relationships/image" Target="../media/image54.tiff"/><Relationship Id="rId43" Type="http://schemas.openxmlformats.org/officeDocument/2006/relationships/image" Target="../media/image55.tiff"/><Relationship Id="rId44" Type="http://schemas.openxmlformats.org/officeDocument/2006/relationships/image" Target="../media/image56.tiff"/><Relationship Id="rId45" Type="http://schemas.openxmlformats.org/officeDocument/2006/relationships/image" Target="../media/image5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2.tiff"/><Relationship Id="rId21" Type="http://schemas.openxmlformats.org/officeDocument/2006/relationships/image" Target="../media/image33.tiff"/><Relationship Id="rId22" Type="http://schemas.openxmlformats.org/officeDocument/2006/relationships/image" Target="../media/image34.tiff"/><Relationship Id="rId23" Type="http://schemas.openxmlformats.org/officeDocument/2006/relationships/image" Target="../media/image35.tiff"/><Relationship Id="rId24" Type="http://schemas.openxmlformats.org/officeDocument/2006/relationships/image" Target="../media/image36.tiff"/><Relationship Id="rId25" Type="http://schemas.openxmlformats.org/officeDocument/2006/relationships/image" Target="../media/image37.tiff"/><Relationship Id="rId26" Type="http://schemas.openxmlformats.org/officeDocument/2006/relationships/image" Target="../media/image38.tiff"/><Relationship Id="rId27" Type="http://schemas.openxmlformats.org/officeDocument/2006/relationships/image" Target="../media/image39.tiff"/><Relationship Id="rId28" Type="http://schemas.openxmlformats.org/officeDocument/2006/relationships/image" Target="../media/image40.tiff"/><Relationship Id="rId29" Type="http://schemas.openxmlformats.org/officeDocument/2006/relationships/image" Target="../media/image41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30" Type="http://schemas.openxmlformats.org/officeDocument/2006/relationships/image" Target="../media/image42.tiff"/><Relationship Id="rId31" Type="http://schemas.openxmlformats.org/officeDocument/2006/relationships/image" Target="../media/image43.tiff"/><Relationship Id="rId32" Type="http://schemas.openxmlformats.org/officeDocument/2006/relationships/image" Target="../media/image44.tiff"/><Relationship Id="rId9" Type="http://schemas.openxmlformats.org/officeDocument/2006/relationships/image" Target="../media/image21.tiff"/><Relationship Id="rId6" Type="http://schemas.openxmlformats.org/officeDocument/2006/relationships/image" Target="../media/image18.tiff"/><Relationship Id="rId7" Type="http://schemas.openxmlformats.org/officeDocument/2006/relationships/image" Target="../media/image19.tiff"/><Relationship Id="rId8" Type="http://schemas.openxmlformats.org/officeDocument/2006/relationships/image" Target="../media/image20.tiff"/><Relationship Id="rId33" Type="http://schemas.openxmlformats.org/officeDocument/2006/relationships/image" Target="../media/image45.tiff"/><Relationship Id="rId34" Type="http://schemas.openxmlformats.org/officeDocument/2006/relationships/image" Target="../media/image46.tiff"/><Relationship Id="rId35" Type="http://schemas.openxmlformats.org/officeDocument/2006/relationships/image" Target="../media/image47.tiff"/><Relationship Id="rId36" Type="http://schemas.openxmlformats.org/officeDocument/2006/relationships/image" Target="../media/image48.tiff"/><Relationship Id="rId10" Type="http://schemas.openxmlformats.org/officeDocument/2006/relationships/image" Target="../media/image22.tiff"/><Relationship Id="rId11" Type="http://schemas.openxmlformats.org/officeDocument/2006/relationships/image" Target="../media/image23.tiff"/><Relationship Id="rId12" Type="http://schemas.openxmlformats.org/officeDocument/2006/relationships/image" Target="../media/image24.tiff"/><Relationship Id="rId13" Type="http://schemas.openxmlformats.org/officeDocument/2006/relationships/image" Target="../media/image25.tiff"/><Relationship Id="rId14" Type="http://schemas.openxmlformats.org/officeDocument/2006/relationships/image" Target="../media/image26.tiff"/><Relationship Id="rId15" Type="http://schemas.openxmlformats.org/officeDocument/2006/relationships/image" Target="../media/image27.tiff"/><Relationship Id="rId16" Type="http://schemas.openxmlformats.org/officeDocument/2006/relationships/image" Target="../media/image28.tiff"/><Relationship Id="rId17" Type="http://schemas.openxmlformats.org/officeDocument/2006/relationships/image" Target="../media/image29.tiff"/><Relationship Id="rId18" Type="http://schemas.openxmlformats.org/officeDocument/2006/relationships/image" Target="../media/image30.tiff"/><Relationship Id="rId19" Type="http://schemas.openxmlformats.org/officeDocument/2006/relationships/image" Target="../media/image31.tiff"/><Relationship Id="rId37" Type="http://schemas.openxmlformats.org/officeDocument/2006/relationships/image" Target="../media/image49.tiff"/><Relationship Id="rId38" Type="http://schemas.openxmlformats.org/officeDocument/2006/relationships/image" Target="../media/image50.tiff"/><Relationship Id="rId39" Type="http://schemas.openxmlformats.org/officeDocument/2006/relationships/image" Target="../media/image51.tiff"/><Relationship Id="rId40" Type="http://schemas.openxmlformats.org/officeDocument/2006/relationships/image" Target="../media/image52.tiff"/><Relationship Id="rId41" Type="http://schemas.openxmlformats.org/officeDocument/2006/relationships/image" Target="../media/image53.tiff"/><Relationship Id="rId42" Type="http://schemas.openxmlformats.org/officeDocument/2006/relationships/image" Target="../media/image54.tiff"/><Relationship Id="rId43" Type="http://schemas.openxmlformats.org/officeDocument/2006/relationships/image" Target="../media/image55.tiff"/><Relationship Id="rId44" Type="http://schemas.openxmlformats.org/officeDocument/2006/relationships/image" Target="../media/image56.tiff"/><Relationship Id="rId45" Type="http://schemas.openxmlformats.org/officeDocument/2006/relationships/image" Target="../media/image57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diagramLayout" Target="../diagrams/layout2.xml"/><Relationship Id="rId12" Type="http://schemas.openxmlformats.org/officeDocument/2006/relationships/diagramQuickStyle" Target="../diagrams/quickStyle2.xml"/><Relationship Id="rId13" Type="http://schemas.openxmlformats.org/officeDocument/2006/relationships/diagramColors" Target="../diagrams/colors2.xml"/><Relationship Id="rId14" Type="http://schemas.microsoft.com/office/2007/relationships/diagramDrawing" Target="../diagrams/drawing2.xml"/><Relationship Id="rId15" Type="http://schemas.openxmlformats.org/officeDocument/2006/relationships/diagramData" Target="../diagrams/data3.xml"/><Relationship Id="rId16" Type="http://schemas.openxmlformats.org/officeDocument/2006/relationships/diagramLayout" Target="../diagrams/layout3.xml"/><Relationship Id="rId17" Type="http://schemas.openxmlformats.org/officeDocument/2006/relationships/diagramQuickStyle" Target="../diagrams/quickStyle3.xml"/><Relationship Id="rId18" Type="http://schemas.openxmlformats.org/officeDocument/2006/relationships/diagramColors" Target="../diagrams/colors3.xml"/><Relationship Id="rId19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9.jpg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0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6570" y="1488211"/>
            <a:ext cx="8654143" cy="178434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Versatile yet Lightweight Record-and-Replay for Android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0346" y="4231569"/>
            <a:ext cx="6858000" cy="1241822"/>
          </a:xfrm>
        </p:spPr>
        <p:txBody>
          <a:bodyPr/>
          <a:lstStyle/>
          <a:p>
            <a:r>
              <a:rPr lang="en-US" dirty="0" err="1" smtClean="0"/>
              <a:t>Yongjian</a:t>
            </a:r>
            <a:r>
              <a:rPr lang="en-US" dirty="0" smtClean="0"/>
              <a:t> </a:t>
            </a:r>
            <a:r>
              <a:rPr lang="en-US" dirty="0" smtClean="0"/>
              <a:t>Hu          </a:t>
            </a:r>
            <a:r>
              <a:rPr lang="en-US" dirty="0" err="1" smtClean="0"/>
              <a:t>Tanzirul</a:t>
            </a:r>
            <a:r>
              <a:rPr lang="en-US" dirty="0" smtClean="0"/>
              <a:t> </a:t>
            </a:r>
            <a:r>
              <a:rPr lang="en-US" dirty="0" err="1" smtClean="0"/>
              <a:t>Azim</a:t>
            </a:r>
            <a:r>
              <a:rPr lang="en-US" dirty="0" smtClean="0"/>
              <a:t>          </a:t>
            </a:r>
            <a:r>
              <a:rPr lang="en-US" dirty="0" err="1" smtClean="0"/>
              <a:t>Iulian</a:t>
            </a:r>
            <a:r>
              <a:rPr lang="en-US" dirty="0" smtClean="0"/>
              <a:t> </a:t>
            </a:r>
            <a:r>
              <a:rPr lang="en-US" dirty="0" err="1" smtClean="0"/>
              <a:t>Neamtiu</a:t>
            </a:r>
            <a:endParaRPr lang="en-US" dirty="0"/>
          </a:p>
        </p:txBody>
      </p:sp>
      <p:pic>
        <p:nvPicPr>
          <p:cNvPr id="4" name="Picture 3" descr="ucr_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14" y="4847688"/>
            <a:ext cx="2457510" cy="86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5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75676" y="629610"/>
            <a:ext cx="5650409" cy="4191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Event </a:t>
            </a:r>
            <a:r>
              <a:rPr lang="en-US" sz="4000" b="1" smtClean="0"/>
              <a:t>Schedule is Essential</a:t>
            </a:r>
            <a:endParaRPr lang="en-US" sz="4000" b="1" dirty="0"/>
          </a:p>
        </p:txBody>
      </p:sp>
      <p:sp>
        <p:nvSpPr>
          <p:cNvPr id="7" name="Rectangle 6"/>
          <p:cNvSpPr/>
          <p:nvPr/>
        </p:nvSpPr>
        <p:spPr>
          <a:xfrm>
            <a:off x="2273116" y="1617188"/>
            <a:ext cx="1103123" cy="4830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UI Thread</a:t>
            </a:r>
          </a:p>
        </p:txBody>
      </p:sp>
      <p:sp>
        <p:nvSpPr>
          <p:cNvPr id="8" name="Rectangle 7"/>
          <p:cNvSpPr/>
          <p:nvPr/>
        </p:nvSpPr>
        <p:spPr>
          <a:xfrm>
            <a:off x="5265454" y="1556216"/>
            <a:ext cx="1454646" cy="5440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Decoder Thread</a:t>
            </a:r>
          </a:p>
        </p:txBody>
      </p:sp>
      <p:cxnSp>
        <p:nvCxnSpPr>
          <p:cNvPr id="10" name="Straight Connector 9"/>
          <p:cNvCxnSpPr>
            <a:stCxn id="7" idx="2"/>
          </p:cNvCxnSpPr>
          <p:nvPr/>
        </p:nvCxnSpPr>
        <p:spPr>
          <a:xfrm flipH="1">
            <a:off x="2808898" y="2100264"/>
            <a:ext cx="15780" cy="3675459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989650" y="2764633"/>
            <a:ext cx="10716" cy="301109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2648163" y="2260998"/>
            <a:ext cx="321469" cy="5036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ounded Rectangle 12"/>
          <p:cNvSpPr/>
          <p:nvPr/>
        </p:nvSpPr>
        <p:spPr>
          <a:xfrm>
            <a:off x="5828916" y="2512815"/>
            <a:ext cx="321469" cy="322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/>
          <p:cNvSpPr txBox="1"/>
          <p:nvPr/>
        </p:nvSpPr>
        <p:spPr>
          <a:xfrm>
            <a:off x="1215845" y="2260998"/>
            <a:ext cx="1319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onResume</a:t>
            </a:r>
            <a:r>
              <a:rPr lang="en-US" sz="1600" dirty="0"/>
              <a:t>()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05761" y="2457206"/>
            <a:ext cx="1389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i</a:t>
            </a:r>
            <a:r>
              <a:rPr lang="en-US" sz="1600" dirty="0" err="1" smtClean="0"/>
              <a:t>nit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cxnSp>
        <p:nvCxnSpPr>
          <p:cNvPr id="18" name="Straight Arrow Connector 17"/>
          <p:cNvCxnSpPr>
            <a:stCxn id="12" idx="3"/>
            <a:endCxn id="13" idx="1"/>
          </p:cNvCxnSpPr>
          <p:nvPr/>
        </p:nvCxnSpPr>
        <p:spPr>
          <a:xfrm>
            <a:off x="2969631" y="2512815"/>
            <a:ext cx="2859285" cy="161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83252">
            <a:off x="3822414" y="2297648"/>
            <a:ext cx="1389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Fork thread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658878" y="2905210"/>
            <a:ext cx="321469" cy="28802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ounded Rectangle 20"/>
          <p:cNvSpPr/>
          <p:nvPr/>
        </p:nvSpPr>
        <p:spPr>
          <a:xfrm>
            <a:off x="5839632" y="3171621"/>
            <a:ext cx="321469" cy="6654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ounded Rectangle 21"/>
          <p:cNvSpPr/>
          <p:nvPr/>
        </p:nvSpPr>
        <p:spPr>
          <a:xfrm>
            <a:off x="5839632" y="4699029"/>
            <a:ext cx="321469" cy="5088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3" name="Straight Arrow Connector 22"/>
          <p:cNvCxnSpPr>
            <a:stCxn id="20" idx="3"/>
          </p:cNvCxnSpPr>
          <p:nvPr/>
        </p:nvCxnSpPr>
        <p:spPr>
          <a:xfrm>
            <a:off x="2980347" y="3049222"/>
            <a:ext cx="2848570" cy="164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83785">
            <a:off x="3868103" y="2838545"/>
            <a:ext cx="1389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 dirty="0"/>
              <a:t>Start decoding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658878" y="3347330"/>
            <a:ext cx="321469" cy="28802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8" name="Straight Arrow Connector 27"/>
          <p:cNvCxnSpPr>
            <a:stCxn id="21" idx="2"/>
            <a:endCxn id="36" idx="3"/>
          </p:cNvCxnSpPr>
          <p:nvPr/>
        </p:nvCxnSpPr>
        <p:spPr>
          <a:xfrm flipH="1">
            <a:off x="2980347" y="3837047"/>
            <a:ext cx="3020020" cy="264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2658878" y="3849767"/>
            <a:ext cx="321469" cy="5036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TextBox 40"/>
          <p:cNvSpPr txBox="1"/>
          <p:nvPr/>
        </p:nvSpPr>
        <p:spPr>
          <a:xfrm>
            <a:off x="773716" y="3930150"/>
            <a:ext cx="1853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Show decode failed</a:t>
            </a:r>
            <a:endParaRPr lang="en-US" sz="1600" dirty="0"/>
          </a:p>
        </p:txBody>
      </p:sp>
      <p:sp>
        <p:nvSpPr>
          <p:cNvPr id="46" name="Rounded Rectangle 45"/>
          <p:cNvSpPr/>
          <p:nvPr/>
        </p:nvSpPr>
        <p:spPr>
          <a:xfrm>
            <a:off x="2658879" y="4601382"/>
            <a:ext cx="321469" cy="28802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7" name="Straight Arrow Connector 46"/>
          <p:cNvCxnSpPr>
            <a:stCxn id="46" idx="3"/>
          </p:cNvCxnSpPr>
          <p:nvPr/>
        </p:nvCxnSpPr>
        <p:spPr>
          <a:xfrm>
            <a:off x="2980347" y="4745395"/>
            <a:ext cx="2848569" cy="163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 rot="217696">
            <a:off x="3781224" y="4519891"/>
            <a:ext cx="1389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 dirty="0"/>
              <a:t>Start decoding</a:t>
            </a:r>
          </a:p>
        </p:txBody>
      </p:sp>
      <p:sp>
        <p:nvSpPr>
          <p:cNvPr id="52" name="TextBox 51"/>
          <p:cNvSpPr txBox="1"/>
          <p:nvPr/>
        </p:nvSpPr>
        <p:spPr>
          <a:xfrm rot="21324007">
            <a:off x="3720324" y="3651633"/>
            <a:ext cx="1389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 dirty="0"/>
              <a:t>Decode </a:t>
            </a:r>
            <a:r>
              <a:rPr lang="en-US" dirty="0" smtClean="0"/>
              <a:t>failed</a:t>
            </a:r>
            <a:endParaRPr lang="en-US" dirty="0"/>
          </a:p>
        </p:txBody>
      </p:sp>
      <p:cxnSp>
        <p:nvCxnSpPr>
          <p:cNvPr id="53" name="Straight Arrow Connector 52"/>
          <p:cNvCxnSpPr>
            <a:stCxn id="22" idx="2"/>
            <a:endCxn id="55" idx="3"/>
          </p:cNvCxnSpPr>
          <p:nvPr/>
        </p:nvCxnSpPr>
        <p:spPr>
          <a:xfrm flipH="1">
            <a:off x="2978113" y="5207906"/>
            <a:ext cx="3022253" cy="2518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 rot="21313493">
            <a:off x="3680437" y="5038628"/>
            <a:ext cx="1560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 dirty="0"/>
              <a:t>Decode </a:t>
            </a:r>
            <a:r>
              <a:rPr lang="en-US" dirty="0" smtClean="0"/>
              <a:t>success</a:t>
            </a:r>
            <a:endParaRPr lang="en-US" dirty="0"/>
          </a:p>
        </p:txBody>
      </p:sp>
      <p:sp>
        <p:nvSpPr>
          <p:cNvPr id="55" name="Rounded Rectangle 54"/>
          <p:cNvSpPr/>
          <p:nvPr/>
        </p:nvSpPr>
        <p:spPr>
          <a:xfrm>
            <a:off x="2656644" y="5207906"/>
            <a:ext cx="321469" cy="5036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8" name="TextBox 57"/>
          <p:cNvSpPr txBox="1"/>
          <p:nvPr/>
        </p:nvSpPr>
        <p:spPr>
          <a:xfrm>
            <a:off x="663184" y="5212766"/>
            <a:ext cx="1958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 smtClean="0"/>
              <a:t>Show decode success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6249503" y="3296802"/>
            <a:ext cx="1501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decode()</a:t>
            </a:r>
            <a:endParaRPr lang="en-US" sz="1600" dirty="0"/>
          </a:p>
        </p:txBody>
      </p:sp>
      <p:sp>
        <p:nvSpPr>
          <p:cNvPr id="60" name="TextBox 59"/>
          <p:cNvSpPr txBox="1"/>
          <p:nvPr/>
        </p:nvSpPr>
        <p:spPr>
          <a:xfrm>
            <a:off x="6249503" y="4754852"/>
            <a:ext cx="1501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decode()</a:t>
            </a:r>
            <a:endParaRPr lang="en-US" sz="1600" dirty="0"/>
          </a:p>
        </p:txBody>
      </p:sp>
      <p:sp>
        <p:nvSpPr>
          <p:cNvPr id="61" name="TextBox 60"/>
          <p:cNvSpPr txBox="1"/>
          <p:nvPr/>
        </p:nvSpPr>
        <p:spPr>
          <a:xfrm>
            <a:off x="1591781" y="2907011"/>
            <a:ext cx="982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Frame 1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591781" y="3362997"/>
            <a:ext cx="977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Frame 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757582" y="4583612"/>
            <a:ext cx="857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 dirty="0"/>
              <a:t>Frame 3</a:t>
            </a:r>
          </a:p>
        </p:txBody>
      </p:sp>
    </p:spTree>
    <p:extLst>
      <p:ext uri="{BB962C8B-B14F-4D97-AF65-F5344CB8AC3E}">
        <p14:creationId xmlns:p14="http://schemas.microsoft.com/office/powerpoint/2010/main" val="91976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73116" y="1617188"/>
            <a:ext cx="1103123" cy="4830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UI Thread</a:t>
            </a:r>
          </a:p>
        </p:txBody>
      </p:sp>
      <p:sp>
        <p:nvSpPr>
          <p:cNvPr id="8" name="Rectangle 7"/>
          <p:cNvSpPr/>
          <p:nvPr/>
        </p:nvSpPr>
        <p:spPr>
          <a:xfrm>
            <a:off x="5265454" y="1556216"/>
            <a:ext cx="1454646" cy="5440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Decoder Thread</a:t>
            </a:r>
          </a:p>
        </p:txBody>
      </p:sp>
      <p:cxnSp>
        <p:nvCxnSpPr>
          <p:cNvPr id="10" name="Straight Connector 9"/>
          <p:cNvCxnSpPr>
            <a:stCxn id="7" idx="2"/>
          </p:cNvCxnSpPr>
          <p:nvPr/>
        </p:nvCxnSpPr>
        <p:spPr>
          <a:xfrm flipH="1">
            <a:off x="2808898" y="2100264"/>
            <a:ext cx="15780" cy="3675459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989650" y="2764633"/>
            <a:ext cx="10716" cy="301109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2648163" y="2260998"/>
            <a:ext cx="321469" cy="5036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ounded Rectangle 12"/>
          <p:cNvSpPr/>
          <p:nvPr/>
        </p:nvSpPr>
        <p:spPr>
          <a:xfrm>
            <a:off x="5828916" y="2512815"/>
            <a:ext cx="321469" cy="322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/>
          <p:cNvSpPr txBox="1"/>
          <p:nvPr/>
        </p:nvSpPr>
        <p:spPr>
          <a:xfrm>
            <a:off x="1215845" y="2260998"/>
            <a:ext cx="1319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onResume</a:t>
            </a:r>
            <a:r>
              <a:rPr lang="en-US" sz="1600" dirty="0"/>
              <a:t>()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05761" y="2457206"/>
            <a:ext cx="1389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i</a:t>
            </a:r>
            <a:r>
              <a:rPr lang="en-US" sz="1600" dirty="0" err="1" smtClean="0"/>
              <a:t>nit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cxnSp>
        <p:nvCxnSpPr>
          <p:cNvPr id="18" name="Straight Arrow Connector 17"/>
          <p:cNvCxnSpPr>
            <a:stCxn id="12" idx="3"/>
            <a:endCxn id="13" idx="1"/>
          </p:cNvCxnSpPr>
          <p:nvPr/>
        </p:nvCxnSpPr>
        <p:spPr>
          <a:xfrm>
            <a:off x="2969631" y="2512815"/>
            <a:ext cx="2859285" cy="161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83252">
            <a:off x="3822414" y="2297648"/>
            <a:ext cx="1389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Fork thread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658878" y="2905210"/>
            <a:ext cx="321469" cy="28802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ounded Rectangle 20"/>
          <p:cNvSpPr/>
          <p:nvPr/>
        </p:nvSpPr>
        <p:spPr>
          <a:xfrm>
            <a:off x="5839632" y="3171620"/>
            <a:ext cx="321469" cy="1429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3" name="Straight Arrow Connector 22"/>
          <p:cNvCxnSpPr>
            <a:stCxn id="20" idx="3"/>
          </p:cNvCxnSpPr>
          <p:nvPr/>
        </p:nvCxnSpPr>
        <p:spPr>
          <a:xfrm>
            <a:off x="2980347" y="3049222"/>
            <a:ext cx="2848570" cy="164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83785">
            <a:off x="3868103" y="2838545"/>
            <a:ext cx="1389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 dirty="0"/>
              <a:t>Start decoding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658878" y="3347330"/>
            <a:ext cx="321469" cy="28802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8" name="Straight Arrow Connector 27"/>
          <p:cNvCxnSpPr>
            <a:stCxn id="21" idx="2"/>
            <a:endCxn id="36" idx="3"/>
          </p:cNvCxnSpPr>
          <p:nvPr/>
        </p:nvCxnSpPr>
        <p:spPr>
          <a:xfrm flipH="1">
            <a:off x="2969632" y="4601381"/>
            <a:ext cx="3030735" cy="415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2648163" y="4764620"/>
            <a:ext cx="321469" cy="5036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TextBox 40"/>
          <p:cNvSpPr txBox="1"/>
          <p:nvPr/>
        </p:nvSpPr>
        <p:spPr>
          <a:xfrm>
            <a:off x="856106" y="4838888"/>
            <a:ext cx="1853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Show decode failed</a:t>
            </a:r>
            <a:endParaRPr lang="en-US" sz="1600" dirty="0"/>
          </a:p>
        </p:txBody>
      </p:sp>
      <p:sp>
        <p:nvSpPr>
          <p:cNvPr id="46" name="Rounded Rectangle 45"/>
          <p:cNvSpPr/>
          <p:nvPr/>
        </p:nvSpPr>
        <p:spPr>
          <a:xfrm>
            <a:off x="2648163" y="3969125"/>
            <a:ext cx="321469" cy="28802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TextBox 51"/>
          <p:cNvSpPr txBox="1"/>
          <p:nvPr/>
        </p:nvSpPr>
        <p:spPr>
          <a:xfrm rot="21150319">
            <a:off x="3810308" y="4524175"/>
            <a:ext cx="1389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 dirty="0"/>
              <a:t>Decode </a:t>
            </a:r>
            <a:r>
              <a:rPr lang="en-US" dirty="0" smtClean="0"/>
              <a:t>failed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6249503" y="3296802"/>
            <a:ext cx="1501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decode()</a:t>
            </a:r>
            <a:endParaRPr lang="en-US" sz="1600" dirty="0"/>
          </a:p>
        </p:txBody>
      </p:sp>
      <p:sp>
        <p:nvSpPr>
          <p:cNvPr id="61" name="TextBox 60"/>
          <p:cNvSpPr txBox="1"/>
          <p:nvPr/>
        </p:nvSpPr>
        <p:spPr>
          <a:xfrm>
            <a:off x="1591781" y="2907011"/>
            <a:ext cx="982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Frame 1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591781" y="3362997"/>
            <a:ext cx="977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Frame 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564934" y="3930150"/>
            <a:ext cx="857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 dirty="0"/>
              <a:t>Frame 3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675676" y="629610"/>
            <a:ext cx="5650409" cy="41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mtClean="0"/>
              <a:t>Event Schedule is Essential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34856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23519" y="850376"/>
            <a:ext cx="7542213" cy="42068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Prior </a:t>
            </a:r>
            <a:r>
              <a:rPr lang="en-US" b="1" dirty="0" smtClean="0"/>
              <a:t>Work </a:t>
            </a:r>
            <a:r>
              <a:rPr lang="en-US" b="1" dirty="0" smtClean="0"/>
              <a:t>on </a:t>
            </a:r>
            <a:r>
              <a:rPr lang="en-US" b="1" dirty="0" smtClean="0"/>
              <a:t>Deterministic </a:t>
            </a:r>
            <a:r>
              <a:rPr lang="en-US" b="1" dirty="0"/>
              <a:t>R</a:t>
            </a:r>
            <a:r>
              <a:rPr lang="en-US" b="1" dirty="0" smtClean="0"/>
              <a:t>eplay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23519" y="1627834"/>
            <a:ext cx="7886700" cy="403796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Hardware-based </a:t>
            </a:r>
            <a:r>
              <a:rPr lang="en-US" dirty="0" smtClean="0"/>
              <a:t>approaches</a:t>
            </a:r>
          </a:p>
          <a:p>
            <a:pPr lvl="1"/>
            <a:r>
              <a:rPr lang="en-US" dirty="0" smtClean="0"/>
              <a:t>Special HW required: [FDR’03, BugNet’05, ReRun’09, DeLorean’09, DMP’09]</a:t>
            </a:r>
          </a:p>
          <a:p>
            <a:r>
              <a:rPr lang="en-US" dirty="0" smtClean="0"/>
              <a:t>Software-based </a:t>
            </a:r>
            <a:r>
              <a:rPr lang="en-US" dirty="0" smtClean="0"/>
              <a:t>approaches</a:t>
            </a:r>
          </a:p>
          <a:p>
            <a:pPr lvl="1"/>
            <a:r>
              <a:rPr lang="en-US" dirty="0" smtClean="0"/>
              <a:t>VM-level: [SMP-ReVirt’08, King et al. ATC’05]</a:t>
            </a:r>
          </a:p>
          <a:p>
            <a:pPr lvl="1"/>
            <a:r>
              <a:rPr lang="en-US" dirty="0" smtClean="0"/>
              <a:t>User-level: </a:t>
            </a:r>
          </a:p>
          <a:p>
            <a:pPr lvl="2"/>
            <a:r>
              <a:rPr lang="en-US" dirty="0" smtClean="0"/>
              <a:t>Sync-</a:t>
            </a:r>
            <a:r>
              <a:rPr lang="en-US" dirty="0" err="1" smtClean="0"/>
              <a:t>Sched</a:t>
            </a:r>
            <a:r>
              <a:rPr lang="en-US" dirty="0" smtClean="0"/>
              <a:t>: [Recplay’99, JaRec’04, Kendo’09]</a:t>
            </a:r>
          </a:p>
          <a:p>
            <a:pPr lvl="2"/>
            <a:r>
              <a:rPr lang="en-US" dirty="0" smtClean="0"/>
              <a:t>Mem-</a:t>
            </a:r>
            <a:r>
              <a:rPr lang="en-US" dirty="0" err="1" smtClean="0"/>
              <a:t>Sched</a:t>
            </a:r>
            <a:r>
              <a:rPr lang="en-US" dirty="0" smtClean="0"/>
              <a:t>: [CoreDet’10, LEAP’10, STRIDE’12, CLAP’13]</a:t>
            </a:r>
          </a:p>
          <a:p>
            <a:pPr lvl="1"/>
            <a:r>
              <a:rPr lang="en-US" dirty="0" smtClean="0"/>
              <a:t>Probabilistic: [ODR’09, PRES’09]</a:t>
            </a:r>
          </a:p>
          <a:p>
            <a:r>
              <a:rPr lang="en-US" dirty="0" smtClean="0"/>
              <a:t>Limitations</a:t>
            </a:r>
            <a:endParaRPr lang="en-US" dirty="0" smtClean="0"/>
          </a:p>
          <a:p>
            <a:pPr lvl="1"/>
            <a:r>
              <a:rPr lang="en-US" dirty="0" smtClean="0"/>
              <a:t>HW approach </a:t>
            </a:r>
            <a:r>
              <a:rPr lang="en-US" dirty="0" smtClean="0"/>
              <a:t>too </a:t>
            </a:r>
            <a:r>
              <a:rPr lang="en-US" dirty="0" smtClean="0"/>
              <a:t>expensive</a:t>
            </a:r>
          </a:p>
          <a:p>
            <a:pPr lvl="1"/>
            <a:r>
              <a:rPr lang="en-US" dirty="0" smtClean="0"/>
              <a:t>VM/Mem-</a:t>
            </a:r>
            <a:r>
              <a:rPr lang="en-US" dirty="0" err="1" smtClean="0"/>
              <a:t>Sched</a:t>
            </a:r>
            <a:r>
              <a:rPr lang="en-US" dirty="0" smtClean="0"/>
              <a:t> approaches’ </a:t>
            </a:r>
            <a:r>
              <a:rPr lang="en-US" dirty="0" smtClean="0"/>
              <a:t>overhead </a:t>
            </a:r>
            <a:r>
              <a:rPr lang="en-US" dirty="0" smtClean="0"/>
              <a:t>too high</a:t>
            </a:r>
          </a:p>
          <a:p>
            <a:pPr lvl="1"/>
            <a:r>
              <a:rPr lang="en-US" dirty="0" smtClean="0"/>
              <a:t>Not suitable for Android’s event-driven scheduling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91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05397" y="359649"/>
            <a:ext cx="6610234" cy="1029913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Android Event Handling</a:t>
            </a:r>
            <a:endParaRPr lang="en-US" sz="40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1566386" y="2925443"/>
            <a:ext cx="3574304" cy="1687448"/>
            <a:chOff x="555037" y="4082816"/>
            <a:chExt cx="4684889" cy="198496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" name="Rounded Rectangle 3"/>
            <p:cNvSpPr/>
            <p:nvPr/>
          </p:nvSpPr>
          <p:spPr>
            <a:xfrm>
              <a:off x="555037" y="4082816"/>
              <a:ext cx="4684889" cy="1984962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0" rIns="0" rtlCol="0" anchor="t" anchorCtr="0"/>
            <a:lstStyle/>
            <a:p>
              <a:r>
                <a:rPr lang="en-US" dirty="0">
                  <a:solidFill>
                    <a:schemeClr val="tx1"/>
                  </a:solidFill>
                </a:rPr>
                <a:t>UI Thread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667926" y="4967111"/>
              <a:ext cx="1241778" cy="54563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err="1">
                  <a:solidFill>
                    <a:schemeClr val="tx1"/>
                  </a:solidFill>
                </a:rPr>
                <a:t>Looper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775176" y="4967111"/>
              <a:ext cx="470371" cy="545630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25" dirty="0" err="1"/>
                <a:t>msg</a:t>
              </a:r>
              <a:endParaRPr lang="en-US" sz="825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313279" y="4967111"/>
              <a:ext cx="470371" cy="545630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25" dirty="0" err="1" smtClean="0"/>
                <a:t>evt</a:t>
              </a:r>
              <a:endParaRPr lang="en-US" sz="825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413946" y="4967111"/>
              <a:ext cx="470371" cy="545630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" name="Straight Arrow Connector 9"/>
            <p:cNvCxnSpPr>
              <a:stCxn id="5" idx="3"/>
            </p:cNvCxnSpPr>
            <p:nvPr/>
          </p:nvCxnSpPr>
          <p:spPr>
            <a:xfrm>
              <a:off x="1909704" y="5239926"/>
              <a:ext cx="865472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804343" y="4346224"/>
              <a:ext cx="1958612" cy="35298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Message Queue</a:t>
              </a: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5927139" y="1865418"/>
            <a:ext cx="1511556" cy="39004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rIns="0" rtlCol="0" anchor="t" anchorCtr="0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Thread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27139" y="3287153"/>
            <a:ext cx="1511556" cy="39004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rIns="0" rtlCol="0" anchor="t" anchorCtr="0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Thread</a:t>
            </a:r>
          </a:p>
        </p:txBody>
      </p:sp>
      <p:cxnSp>
        <p:nvCxnSpPr>
          <p:cNvPr id="28" name="Straight Arrow Connector 27"/>
          <p:cNvCxnSpPr>
            <a:stCxn id="17" idx="1"/>
            <a:endCxn id="6" idx="0"/>
          </p:cNvCxnSpPr>
          <p:nvPr/>
        </p:nvCxnSpPr>
        <p:spPr>
          <a:xfrm rot="10800000" flipV="1">
            <a:off x="3439659" y="2060440"/>
            <a:ext cx="2487480" cy="1616757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5" idx="2"/>
            <a:endCxn id="18" idx="2"/>
          </p:cNvCxnSpPr>
          <p:nvPr/>
        </p:nvCxnSpPr>
        <p:spPr>
          <a:xfrm rot="5400000">
            <a:off x="5239173" y="2693291"/>
            <a:ext cx="459838" cy="2427650"/>
          </a:xfrm>
          <a:prstGeom prst="curvedConnector3">
            <a:avLst>
              <a:gd name="adj1" fmla="val 19022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3921975" y="2173077"/>
            <a:ext cx="947406" cy="46384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Handler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375469" y="4141047"/>
            <a:ext cx="947406" cy="46384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Handler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075834" y="3673186"/>
            <a:ext cx="358866" cy="4638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25" dirty="0" err="1"/>
              <a:t>msg</a:t>
            </a:r>
            <a:endParaRPr lang="en-US" sz="825" dirty="0"/>
          </a:p>
        </p:txBody>
      </p:sp>
      <p:sp>
        <p:nvSpPr>
          <p:cNvPr id="15" name="Rounded Rectangle 14"/>
          <p:cNvSpPr/>
          <p:nvPr/>
        </p:nvSpPr>
        <p:spPr>
          <a:xfrm>
            <a:off x="2879464" y="5267074"/>
            <a:ext cx="2085022" cy="58057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Hardware Events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19" name="Straight Arrow Connector 18"/>
          <p:cNvCxnSpPr>
            <a:stCxn id="15" idx="0"/>
            <a:endCxn id="7" idx="2"/>
          </p:cNvCxnSpPr>
          <p:nvPr/>
        </p:nvCxnSpPr>
        <p:spPr>
          <a:xfrm flipH="1" flipV="1">
            <a:off x="3850201" y="4141045"/>
            <a:ext cx="71774" cy="11260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559979" y="3065650"/>
            <a:ext cx="3513667" cy="27299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rIns="0" rtlCol="0" anchor="t" anchorCtr="0"/>
          <a:lstStyle/>
          <a:p>
            <a:r>
              <a:rPr lang="en-US" dirty="0">
                <a:solidFill>
                  <a:schemeClr val="tx1"/>
                </a:solidFill>
              </a:rPr>
              <a:t>UI Thread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644646" y="3376496"/>
            <a:ext cx="3162293" cy="1376602"/>
            <a:chOff x="667926" y="4346223"/>
            <a:chExt cx="4216391" cy="1166518"/>
          </a:xfrm>
        </p:grpSpPr>
        <p:sp>
          <p:nvSpPr>
            <p:cNvPr id="4" name="Rounded Rectangle 3"/>
            <p:cNvSpPr/>
            <p:nvPr/>
          </p:nvSpPr>
          <p:spPr>
            <a:xfrm>
              <a:off x="667926" y="4967111"/>
              <a:ext cx="1241778" cy="54563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err="1">
                  <a:solidFill>
                    <a:schemeClr val="tx1"/>
                  </a:solidFill>
                </a:rPr>
                <a:t>Looper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775176" y="4967111"/>
              <a:ext cx="470371" cy="54563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313279" y="4967111"/>
              <a:ext cx="470371" cy="54563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868316" y="4967111"/>
              <a:ext cx="470371" cy="54563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413946" y="4967111"/>
              <a:ext cx="470371" cy="54563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" name="Straight Arrow Connector 9"/>
            <p:cNvCxnSpPr>
              <a:stCxn id="4" idx="3"/>
            </p:cNvCxnSpPr>
            <p:nvPr/>
          </p:nvCxnSpPr>
          <p:spPr>
            <a:xfrm>
              <a:off x="1909704" y="5239926"/>
              <a:ext cx="86547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804344" y="4346223"/>
              <a:ext cx="1958613" cy="254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Message Queue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217327" y="4151076"/>
            <a:ext cx="33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42070" y="4159269"/>
            <a:ext cx="33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4237" y="4165757"/>
            <a:ext cx="33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53460" y="4170363"/>
            <a:ext cx="33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49059" y="3893775"/>
            <a:ext cx="115005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Event Log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23187" y="4619381"/>
            <a:ext cx="25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78695" y="4620509"/>
            <a:ext cx="25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73242" y="4617119"/>
            <a:ext cx="25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67321" y="4618250"/>
            <a:ext cx="25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4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982133" y="30979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/>
              <a:t>Deterministic Event Schedule: Recording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75925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-3.7037E-6 L 0.33837 0.00556 " pathEditMode="relative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0.35486 0.00579 " pathEditMode="relative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371 0.0050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33333E-6 L 0.39132 0.0043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66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9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59979" y="3065651"/>
            <a:ext cx="3513667" cy="2729993"/>
            <a:chOff x="555037" y="4082814"/>
            <a:chExt cx="4684889" cy="2313366"/>
          </a:xfrm>
        </p:grpSpPr>
        <p:sp>
          <p:nvSpPr>
            <p:cNvPr id="3" name="Rounded Rectangle 2"/>
            <p:cNvSpPr/>
            <p:nvPr/>
          </p:nvSpPr>
          <p:spPr>
            <a:xfrm>
              <a:off x="555037" y="4082814"/>
              <a:ext cx="4684889" cy="23133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0" rIns="0" rtlCol="0" anchor="t" anchorCtr="0"/>
            <a:lstStyle/>
            <a:p>
              <a:r>
                <a:rPr lang="en-US" dirty="0">
                  <a:solidFill>
                    <a:schemeClr val="tx1"/>
                  </a:solidFill>
                </a:rPr>
                <a:t>UI Thread</a:t>
              </a: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667926" y="4967111"/>
              <a:ext cx="1241778" cy="54563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err="1">
                  <a:solidFill>
                    <a:schemeClr val="tx1"/>
                  </a:solidFill>
                </a:rPr>
                <a:t>Looper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775176" y="4967111"/>
              <a:ext cx="470371" cy="54563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313279" y="4967111"/>
              <a:ext cx="470371" cy="54563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868316" y="4967111"/>
              <a:ext cx="470371" cy="54563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413946" y="4967111"/>
              <a:ext cx="470371" cy="54563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" name="Straight Arrow Connector 9"/>
            <p:cNvCxnSpPr>
              <a:stCxn id="4" idx="3"/>
            </p:cNvCxnSpPr>
            <p:nvPr/>
          </p:nvCxnSpPr>
          <p:spPr>
            <a:xfrm>
              <a:off x="1909704" y="5239926"/>
              <a:ext cx="86547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804344" y="4346223"/>
              <a:ext cx="1958613" cy="254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Message Queue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231179" y="4810243"/>
            <a:ext cx="1581856" cy="643895"/>
            <a:chOff x="3231179" y="4810243"/>
            <a:chExt cx="1581856" cy="643895"/>
          </a:xfrm>
        </p:grpSpPr>
        <p:sp>
          <p:nvSpPr>
            <p:cNvPr id="43" name="Rectangle 42"/>
            <p:cNvSpPr/>
            <p:nvPr/>
          </p:nvSpPr>
          <p:spPr>
            <a:xfrm>
              <a:off x="3231179" y="4810243"/>
              <a:ext cx="352778" cy="643895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634757" y="4810243"/>
              <a:ext cx="352778" cy="643895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051034" y="4810243"/>
              <a:ext cx="352778" cy="643895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460257" y="4810243"/>
              <a:ext cx="352778" cy="643895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246958" y="5495562"/>
            <a:ext cx="14689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Pending Queue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575976" y="4431152"/>
            <a:ext cx="649104" cy="8076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46248" y="4211859"/>
            <a:ext cx="33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29349" y="4211859"/>
            <a:ext cx="33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066103" y="4211988"/>
            <a:ext cx="33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75325" y="4211988"/>
            <a:ext cx="33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82133" y="309798"/>
            <a:ext cx="7886700" cy="1325563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Deterministic Event </a:t>
            </a:r>
            <a:r>
              <a:rPr lang="en-US" sz="3000" b="1" dirty="0"/>
              <a:t>Schedule: Replaying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38613" y="4183767"/>
            <a:ext cx="33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08231" y="4183638"/>
            <a:ext cx="33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81613" y="4183638"/>
            <a:ext cx="33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82745" y="4178537"/>
            <a:ext cx="33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49059" y="3893775"/>
            <a:ext cx="115005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Event Log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95055" y="4619381"/>
            <a:ext cx="25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50563" y="4620509"/>
            <a:ext cx="25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45110" y="4617119"/>
            <a:ext cx="25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39189" y="4618250"/>
            <a:ext cx="25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70504" y="2892527"/>
            <a:ext cx="1474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Controller =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618111" y="2902511"/>
            <a:ext cx="25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625171" y="2906567"/>
            <a:ext cx="25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633645" y="2899582"/>
            <a:ext cx="25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636467" y="2899582"/>
            <a:ext cx="25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54959" y="1771603"/>
            <a:ext cx="5932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Reconciling different event orders between record and replay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39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74 L -2.77778E-7 0.1027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10023 " pathEditMode="relative" ptsTypes="AA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10462 L 0.0467 0.10462 " pathEditMode="relative" ptsTypes="AA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0.04757 0.10463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-0.45469 -0.08288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43" y="-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10277 L -0.28733 -0.0798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75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74 0.10023 L -0.34288 -0.07987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57" y="-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7 0.10462 L -0.2658 -0.07987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-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1" grpId="2"/>
      <p:bldP spid="32" grpId="0"/>
      <p:bldP spid="32" grpId="1"/>
      <p:bldP spid="32" grpId="2"/>
      <p:bldP spid="32" grpId="3"/>
      <p:bldP spid="33" grpId="0"/>
      <p:bldP spid="33" grpId="2"/>
      <p:bldP spid="33" grpId="3"/>
      <p:bldP spid="34" grpId="0"/>
      <p:bldP spid="34" grpId="1"/>
      <p:bldP spid="35" grpId="0"/>
      <p:bldP spid="35" grpId="1"/>
      <p:bldP spid="36" grpId="0"/>
      <p:bldP spid="36" grpId="1"/>
      <p:bldP spid="39" grpId="0"/>
      <p:bldP spid="40" grpId="0"/>
      <p:bldP spid="4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29597" y="467497"/>
            <a:ext cx="7886700" cy="1325563"/>
          </a:xfrm>
        </p:spPr>
        <p:txBody>
          <a:bodyPr>
            <a:normAutofit/>
          </a:bodyPr>
          <a:lstStyle/>
          <a:p>
            <a:r>
              <a:rPr lang="en-US" sz="3000" b="1" dirty="0"/>
              <a:t>Example: </a:t>
            </a:r>
            <a:r>
              <a:rPr lang="en-US" sz="3000" b="1" dirty="0" smtClean="0"/>
              <a:t>Reproducing </a:t>
            </a:r>
            <a:r>
              <a:rPr lang="en-US" sz="3000" b="1" dirty="0" err="1"/>
              <a:t>Tomdroid’s</a:t>
            </a:r>
            <a:r>
              <a:rPr lang="en-US" sz="3000" b="1" dirty="0"/>
              <a:t> </a:t>
            </a:r>
            <a:r>
              <a:rPr lang="en-US" sz="3000" b="1" dirty="0" smtClean="0"/>
              <a:t>Event </a:t>
            </a:r>
            <a:r>
              <a:rPr lang="en-US" sz="3000" b="1" dirty="0"/>
              <a:t>B</a:t>
            </a:r>
            <a:r>
              <a:rPr lang="en-US" sz="3000" b="1" dirty="0" smtClean="0"/>
              <a:t>ug</a:t>
            </a:r>
            <a:endParaRPr lang="en-US" sz="3000" b="1" dirty="0"/>
          </a:p>
        </p:txBody>
      </p:sp>
      <p:pic>
        <p:nvPicPr>
          <p:cNvPr id="4" name="Picture 3" descr="tomdroid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97" y="1669701"/>
            <a:ext cx="2305047" cy="3457571"/>
          </a:xfrm>
          <a:prstGeom prst="rect">
            <a:avLst/>
          </a:prstGeom>
        </p:spPr>
      </p:pic>
      <p:pic>
        <p:nvPicPr>
          <p:cNvPr id="5" name="Picture 4" descr="tomdroid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532" y="1669701"/>
            <a:ext cx="2305047" cy="34575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1711" y="2315928"/>
            <a:ext cx="1382338" cy="982756"/>
          </a:xfrm>
          <a:prstGeom prst="rect">
            <a:avLst/>
          </a:prstGeom>
        </p:spPr>
      </p:pic>
      <p:pic>
        <p:nvPicPr>
          <p:cNvPr id="8" name="Picture 7" descr="Screen Shot 2014-05-21 at 12.05.4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644" y="2090514"/>
            <a:ext cx="310826" cy="4508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83383" y="2668706"/>
            <a:ext cx="889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Syncing…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83383" y="2668706"/>
            <a:ext cx="889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Done!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834445" y="5278054"/>
            <a:ext cx="725825" cy="587444"/>
            <a:chOff x="921925" y="5894403"/>
            <a:chExt cx="967767" cy="783258"/>
          </a:xfrm>
        </p:grpSpPr>
        <p:pic>
          <p:nvPicPr>
            <p:cNvPr id="11" name="Picture 10" descr="Screen Shot 2014-05-21 at 12.05.42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257" y="6076559"/>
              <a:ext cx="414435" cy="60110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21925" y="5894403"/>
              <a:ext cx="82785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Back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196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29597" y="467497"/>
            <a:ext cx="7886700" cy="1325563"/>
          </a:xfrm>
        </p:spPr>
        <p:txBody>
          <a:bodyPr>
            <a:normAutofit/>
          </a:bodyPr>
          <a:lstStyle/>
          <a:p>
            <a:r>
              <a:rPr lang="en-US" sz="3000" b="1" dirty="0"/>
              <a:t>Example: </a:t>
            </a:r>
            <a:r>
              <a:rPr lang="en-US" sz="3000" b="1" dirty="0" smtClean="0"/>
              <a:t>Reproducing </a:t>
            </a:r>
            <a:r>
              <a:rPr lang="en-US" sz="3000" b="1" dirty="0" err="1"/>
              <a:t>Tomdroid’s</a:t>
            </a:r>
            <a:r>
              <a:rPr lang="en-US" sz="3000" b="1" dirty="0"/>
              <a:t> </a:t>
            </a:r>
            <a:r>
              <a:rPr lang="en-US" sz="3000" b="1" dirty="0" smtClean="0"/>
              <a:t>Event </a:t>
            </a:r>
            <a:r>
              <a:rPr lang="en-US" sz="3000" b="1" dirty="0"/>
              <a:t>B</a:t>
            </a:r>
            <a:r>
              <a:rPr lang="en-US" sz="3000" b="1" dirty="0" smtClean="0"/>
              <a:t>ug</a:t>
            </a:r>
            <a:endParaRPr lang="en-US" sz="3000" b="1" dirty="0"/>
          </a:p>
        </p:txBody>
      </p:sp>
      <p:pic>
        <p:nvPicPr>
          <p:cNvPr id="4" name="Picture 3" descr="tomdroid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97" y="1669701"/>
            <a:ext cx="2305047" cy="34575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711" y="2315928"/>
            <a:ext cx="1382338" cy="982756"/>
          </a:xfrm>
          <a:prstGeom prst="rect">
            <a:avLst/>
          </a:prstGeom>
        </p:spPr>
      </p:pic>
      <p:pic>
        <p:nvPicPr>
          <p:cNvPr id="8" name="Picture 7" descr="Screen Shot 2014-05-21 at 12.05.4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644" y="2090514"/>
            <a:ext cx="310826" cy="4508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83383" y="2668706"/>
            <a:ext cx="889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Syncing…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834445" y="5278054"/>
            <a:ext cx="725825" cy="587444"/>
            <a:chOff x="921925" y="5894403"/>
            <a:chExt cx="967767" cy="783258"/>
          </a:xfrm>
        </p:grpSpPr>
        <p:pic>
          <p:nvPicPr>
            <p:cNvPr id="11" name="Picture 10" descr="Screen Shot 2014-05-21 at 12.05.42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257" y="6076559"/>
              <a:ext cx="414435" cy="60110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21925" y="5894403"/>
              <a:ext cx="82785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Back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5800696" y="2740998"/>
            <a:ext cx="1498167" cy="69249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Crash!</a:t>
            </a:r>
          </a:p>
        </p:txBody>
      </p:sp>
    </p:spTree>
    <p:extLst>
      <p:ext uri="{BB962C8B-B14F-4D97-AF65-F5344CB8AC3E}">
        <p14:creationId xmlns:p14="http://schemas.microsoft.com/office/powerpoint/2010/main" val="138863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94944" y="817753"/>
            <a:ext cx="7542213" cy="420688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Application: </a:t>
            </a:r>
            <a:r>
              <a:rPr lang="en-US" sz="3200" b="1" dirty="0" smtClean="0"/>
              <a:t>Reproducing Event-driven </a:t>
            </a:r>
            <a:r>
              <a:rPr lang="en-US" sz="3200" b="1" dirty="0"/>
              <a:t>R</a:t>
            </a:r>
            <a:r>
              <a:rPr lang="en-US" sz="3200" b="1" dirty="0" smtClean="0"/>
              <a:t>aces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9600" y="1722438"/>
            <a:ext cx="8193024" cy="393465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Get potential race bugs from state-of-art race detectors for Android</a:t>
            </a:r>
          </a:p>
          <a:p>
            <a:pPr lvl="1"/>
            <a:r>
              <a:rPr lang="en-US" dirty="0" err="1" smtClean="0"/>
              <a:t>DroidRacer</a:t>
            </a:r>
            <a:r>
              <a:rPr lang="en-US" dirty="0" smtClean="0"/>
              <a:t> [PLDI’14], CAFA [PLDI’14]</a:t>
            </a:r>
          </a:p>
          <a:p>
            <a:pPr lvl="1"/>
            <a:r>
              <a:rPr lang="en-US" dirty="0" err="1" smtClean="0"/>
              <a:t>EventRacer</a:t>
            </a:r>
            <a:r>
              <a:rPr lang="en-US" dirty="0" smtClean="0"/>
              <a:t> [OOPSLA’15]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Use </a:t>
            </a:r>
            <a:r>
              <a:rPr lang="en-US" cap="small" dirty="0" smtClean="0"/>
              <a:t>Valera</a:t>
            </a:r>
            <a:r>
              <a:rPr lang="en-US" dirty="0" smtClean="0"/>
              <a:t> to reproduce event-driven race bugs by alternative schedule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See the paper for examples:</a:t>
            </a:r>
          </a:p>
          <a:p>
            <a:pPr lvl="1"/>
            <a:r>
              <a:rPr lang="en-US" dirty="0" smtClean="0"/>
              <a:t>NPR News, </a:t>
            </a:r>
            <a:r>
              <a:rPr lang="en-US" dirty="0" err="1" smtClean="0"/>
              <a:t>Tomdroid</a:t>
            </a:r>
            <a:r>
              <a:rPr lang="en-US" dirty="0" smtClean="0"/>
              <a:t>, </a:t>
            </a:r>
            <a:r>
              <a:rPr lang="en-US" dirty="0" err="1" smtClean="0"/>
              <a:t>Anymemo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53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4913" y="945622"/>
            <a:ext cx="7542213" cy="4191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Evaluation: Event Throughput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72923902"/>
              </p:ext>
            </p:extLst>
          </p:nvPr>
        </p:nvGraphicFramePr>
        <p:xfrm>
          <a:off x="499871" y="1530070"/>
          <a:ext cx="8012758" cy="4439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618"/>
                <a:gridCol w="3179667"/>
                <a:gridCol w="566701"/>
                <a:gridCol w="762840"/>
                <a:gridCol w="638714"/>
                <a:gridCol w="601970"/>
                <a:gridCol w="794105"/>
                <a:gridCol w="653143"/>
              </a:tblGrid>
              <a:tr h="66070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Main Interceptor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Apps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GPS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Camera/Buffer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Audio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Intent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Network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Sched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</a:tr>
              <a:tr h="9327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GPS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1,603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9327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Camera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1,352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9327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Audio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41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1,545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9327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Intent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1,849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359459" y="2231788"/>
            <a:ext cx="3054617" cy="868539"/>
            <a:chOff x="1659577" y="2308051"/>
            <a:chExt cx="3054617" cy="8685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8026" y="2308051"/>
              <a:ext cx="394956" cy="39495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2982" y="2310696"/>
              <a:ext cx="598645" cy="30150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1627" y="2308051"/>
              <a:ext cx="394956" cy="39495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56583" y="2308051"/>
              <a:ext cx="400050" cy="4000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63102" y="2308051"/>
              <a:ext cx="388487" cy="38848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58058" y="2333249"/>
              <a:ext cx="402443" cy="40244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50903" y="2308051"/>
              <a:ext cx="463291" cy="46329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59577" y="2716635"/>
              <a:ext cx="443598" cy="44359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98441" y="2655784"/>
              <a:ext cx="504449" cy="50444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602890" y="2722270"/>
              <a:ext cx="453693" cy="45369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63400" y="2716636"/>
              <a:ext cx="443598" cy="44359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506998" y="2696538"/>
              <a:ext cx="463695" cy="46369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961155" y="2716636"/>
              <a:ext cx="459954" cy="459954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319684" y="3122587"/>
            <a:ext cx="2923245" cy="949737"/>
            <a:chOff x="1637931" y="3132101"/>
            <a:chExt cx="2923245" cy="94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637931" y="3135290"/>
              <a:ext cx="460510" cy="46051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092891" y="3173861"/>
              <a:ext cx="459707" cy="45970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563685" y="3135758"/>
              <a:ext cx="535912" cy="53591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095632" y="3196048"/>
              <a:ext cx="415332" cy="41533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494831" y="3132101"/>
              <a:ext cx="501467" cy="50146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4001222" y="3170651"/>
              <a:ext cx="419887" cy="41988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668026" y="3578888"/>
              <a:ext cx="488258" cy="48825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164649" y="3594936"/>
              <a:ext cx="465574" cy="46557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627299" y="3594193"/>
              <a:ext cx="466317" cy="466317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3084545" y="3594936"/>
              <a:ext cx="480296" cy="480296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3556266" y="3592055"/>
              <a:ext cx="462897" cy="462897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027491" y="3548153"/>
              <a:ext cx="533685" cy="533685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1311235" y="4208114"/>
            <a:ext cx="3193979" cy="619897"/>
            <a:chOff x="1659577" y="4197726"/>
            <a:chExt cx="3193979" cy="619897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659577" y="4221670"/>
              <a:ext cx="534999" cy="534999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2194576" y="4229756"/>
              <a:ext cx="544286" cy="544286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2689883" y="4209476"/>
              <a:ext cx="511629" cy="511629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3210193" y="4197726"/>
              <a:ext cx="524918" cy="52491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3720486" y="4219914"/>
              <a:ext cx="530417" cy="530417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4233659" y="4197726"/>
              <a:ext cx="619897" cy="619897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1289589" y="4806132"/>
            <a:ext cx="3226533" cy="1182818"/>
            <a:chOff x="1637932" y="4772519"/>
            <a:chExt cx="3226533" cy="1182818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1637932" y="4926514"/>
              <a:ext cx="526718" cy="52671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2156284" y="4939392"/>
              <a:ext cx="505343" cy="505343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2627299" y="4926514"/>
              <a:ext cx="587829" cy="587829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3194145" y="4772519"/>
              <a:ext cx="640825" cy="640825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3834970" y="4959171"/>
              <a:ext cx="522514" cy="522514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4331065" y="4948285"/>
              <a:ext cx="533400" cy="53340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1664235" y="5422595"/>
              <a:ext cx="435429" cy="435429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2102147" y="5375579"/>
              <a:ext cx="500743" cy="500743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2621170" y="5432823"/>
              <a:ext cx="435413" cy="435413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3057069" y="5322233"/>
              <a:ext cx="620486" cy="620486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3614932" y="5342947"/>
              <a:ext cx="545388" cy="54538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4096227" y="5432823"/>
              <a:ext cx="522514" cy="522514"/>
            </a:xfrm>
            <a:prstGeom prst="rect">
              <a:avLst/>
            </a:prstGeom>
          </p:spPr>
        </p:pic>
      </p:grpSp>
      <p:sp>
        <p:nvSpPr>
          <p:cNvPr id="52" name="Rounded Rectangle 51"/>
          <p:cNvSpPr/>
          <p:nvPr/>
        </p:nvSpPr>
        <p:spPr>
          <a:xfrm rot="20592322">
            <a:off x="688020" y="3344838"/>
            <a:ext cx="4040440" cy="944321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Replaying sensors, schedules </a:t>
            </a:r>
            <a:r>
              <a:rPr lang="en-US" smtClean="0">
                <a:solidFill>
                  <a:schemeClr val="tx1"/>
                </a:solidFill>
              </a:rPr>
              <a:t>is crucial!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45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80179" y="391995"/>
            <a:ext cx="2900427" cy="2350695"/>
            <a:chOff x="280179" y="391995"/>
            <a:chExt cx="2900427" cy="235069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0179" y="946522"/>
              <a:ext cx="2900427" cy="179616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12782" y="1207953"/>
              <a:ext cx="534217" cy="665293"/>
            </a:xfrm>
            <a:prstGeom prst="rect">
              <a:avLst/>
            </a:prstGeom>
            <a:ln w="57150" cmpd="sng">
              <a:solidFill>
                <a:srgbClr val="FF0000"/>
              </a:solidFill>
            </a:ln>
          </p:spPr>
        </p:pic>
        <p:sp>
          <p:nvSpPr>
            <p:cNvPr id="18" name="Snip Single Corner Rectangle 17"/>
            <p:cNvSpPr/>
            <p:nvPr/>
          </p:nvSpPr>
          <p:spPr>
            <a:xfrm flipH="1">
              <a:off x="571637" y="391995"/>
              <a:ext cx="1975362" cy="546100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Replay GPS trace</a:t>
              </a:r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506507" y="391995"/>
            <a:ext cx="2480077" cy="3030470"/>
            <a:chOff x="3506507" y="391995"/>
            <a:chExt cx="2480077" cy="3030470"/>
          </a:xfrm>
        </p:grpSpPr>
        <p:pic>
          <p:nvPicPr>
            <p:cNvPr id="17" name="Picture 16" descr="ShazamFail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5635" y="391995"/>
              <a:ext cx="1704639" cy="3030470"/>
            </a:xfrm>
            <a:prstGeom prst="rect">
              <a:avLst/>
            </a:prstGeom>
          </p:spPr>
        </p:pic>
        <p:sp>
          <p:nvSpPr>
            <p:cNvPr id="19" name="Snip Single Corner Rectangle 18"/>
            <p:cNvSpPr/>
            <p:nvPr/>
          </p:nvSpPr>
          <p:spPr>
            <a:xfrm flipH="1">
              <a:off x="3506507" y="391995"/>
              <a:ext cx="2480077" cy="546100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Debug </a:t>
              </a:r>
              <a:r>
                <a:rPr lang="en-US" dirty="0" err="1" smtClean="0"/>
                <a:t>Shazam</a:t>
              </a:r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27543" y="3002670"/>
            <a:ext cx="2480077" cy="3139336"/>
            <a:chOff x="327543" y="3002670"/>
            <a:chExt cx="2480077" cy="3139336"/>
          </a:xfrm>
        </p:grpSpPr>
        <p:pic>
          <p:nvPicPr>
            <p:cNvPr id="23" name="Content Placeholder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815" y="3522631"/>
              <a:ext cx="1743075" cy="2619375"/>
            </a:xfrm>
            <a:prstGeom prst="rect">
              <a:avLst/>
            </a:prstGeom>
          </p:spPr>
        </p:pic>
        <p:sp>
          <p:nvSpPr>
            <p:cNvPr id="20" name="Snip Single Corner Rectangle 19"/>
            <p:cNvSpPr/>
            <p:nvPr/>
          </p:nvSpPr>
          <p:spPr>
            <a:xfrm flipH="1">
              <a:off x="327543" y="3002670"/>
              <a:ext cx="2480077" cy="546100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Debug Barcode Scanner</a:t>
              </a:r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404368" y="391995"/>
            <a:ext cx="2543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Record-and-replay is</a:t>
            </a:r>
          </a:p>
          <a:p>
            <a:r>
              <a:rPr lang="en-US" b="1" dirty="0"/>
              <a:t>u</a:t>
            </a:r>
            <a:r>
              <a:rPr lang="en-US" b="1" dirty="0" smtClean="0"/>
              <a:t>seful </a:t>
            </a:r>
            <a:r>
              <a:rPr lang="en-US" b="1" dirty="0"/>
              <a:t>in a variety of</a:t>
            </a:r>
          </a:p>
          <a:p>
            <a:r>
              <a:rPr lang="en-US" b="1" dirty="0"/>
              <a:t>Android development </a:t>
            </a:r>
          </a:p>
          <a:p>
            <a:r>
              <a:rPr lang="en-US" b="1" dirty="0" smtClean="0"/>
              <a:t>scenarios</a:t>
            </a:r>
            <a:endParaRPr lang="en-US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3397851" y="3002670"/>
            <a:ext cx="2480077" cy="3013031"/>
            <a:chOff x="3397851" y="3002670"/>
            <a:chExt cx="2480077" cy="3013031"/>
          </a:xfrm>
        </p:grpSpPr>
        <p:pic>
          <p:nvPicPr>
            <p:cNvPr id="22" name="Picture 21" descr="tomdroid2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5635" y="3422465"/>
              <a:ext cx="1728824" cy="2593236"/>
            </a:xfrm>
            <a:prstGeom prst="rect">
              <a:avLst/>
            </a:prstGeom>
          </p:spPr>
        </p:pic>
        <p:sp>
          <p:nvSpPr>
            <p:cNvPr id="21" name="Snip Single Corner Rectangle 20"/>
            <p:cNvSpPr/>
            <p:nvPr/>
          </p:nvSpPr>
          <p:spPr>
            <a:xfrm flipH="1">
              <a:off x="3397851" y="3002670"/>
              <a:ext cx="2480077" cy="546100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Reproduce event-driven </a:t>
              </a:r>
              <a:r>
                <a:rPr lang="en-US" dirty="0" smtClean="0"/>
                <a:t>race in </a:t>
              </a:r>
              <a:r>
                <a:rPr lang="en-US" dirty="0" err="1" smtClean="0"/>
                <a:t>Tomdroid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 rot="19336016">
              <a:off x="3870877" y="4228276"/>
              <a:ext cx="1498167" cy="692497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405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Crash!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986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4913" y="945622"/>
            <a:ext cx="7542213" cy="4191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Evaluation: </a:t>
            </a:r>
            <a:r>
              <a:rPr lang="en-US" b="1" dirty="0" smtClean="0"/>
              <a:t>Performance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84681705"/>
              </p:ext>
            </p:extLst>
          </p:nvPr>
        </p:nvGraphicFramePr>
        <p:xfrm>
          <a:off x="524256" y="1547445"/>
          <a:ext cx="7955117" cy="43207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6445"/>
                <a:gridCol w="3190589"/>
                <a:gridCol w="756601"/>
                <a:gridCol w="709762"/>
                <a:gridCol w="768947"/>
                <a:gridCol w="652981"/>
                <a:gridCol w="739792"/>
              </a:tblGrid>
              <a:tr h="71049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Main Interceptor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Apps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Record Time (sec)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Replay Time (sec)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Overhead (%)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Log Size (KB)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Log Rate (KB/s)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</a:tr>
              <a:tr h="90257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GPS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0.095</a:t>
                      </a:r>
                    </a:p>
                  </a:txBody>
                  <a:tcPr marL="9525" marR="9525" marT="9525" marB="0" anchor="ctr"/>
                </a:tc>
              </a:tr>
              <a:tr h="90257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Camera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1.137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91,758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90257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Audio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126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11,171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239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90257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Intent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&lt;1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&lt;0.03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grpSp>
        <p:nvGrpSpPr>
          <p:cNvPr id="56" name="Group 55"/>
          <p:cNvGrpSpPr/>
          <p:nvPr/>
        </p:nvGrpSpPr>
        <p:grpSpPr>
          <a:xfrm>
            <a:off x="1659577" y="2308051"/>
            <a:ext cx="3054617" cy="868539"/>
            <a:chOff x="1659577" y="2308051"/>
            <a:chExt cx="3054617" cy="8685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8026" y="2308051"/>
              <a:ext cx="394956" cy="39495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2982" y="2310696"/>
              <a:ext cx="598645" cy="30150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1627" y="2308051"/>
              <a:ext cx="394956" cy="39495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56583" y="2308051"/>
              <a:ext cx="400050" cy="40005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63102" y="2308051"/>
              <a:ext cx="388487" cy="38848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58058" y="2333249"/>
              <a:ext cx="402443" cy="40244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50903" y="2308051"/>
              <a:ext cx="463291" cy="46329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59577" y="2716635"/>
              <a:ext cx="443598" cy="44359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98441" y="2655784"/>
              <a:ext cx="504449" cy="50444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602890" y="2722270"/>
              <a:ext cx="453693" cy="45369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63400" y="2716636"/>
              <a:ext cx="443598" cy="44359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506998" y="2696538"/>
              <a:ext cx="463695" cy="46369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961155" y="2716636"/>
              <a:ext cx="459954" cy="459954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1637931" y="3132101"/>
            <a:ext cx="2923245" cy="949737"/>
            <a:chOff x="1637931" y="3132101"/>
            <a:chExt cx="2923245" cy="94973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637931" y="3135290"/>
              <a:ext cx="460510" cy="46051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092891" y="3173861"/>
              <a:ext cx="459707" cy="45970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563685" y="3135758"/>
              <a:ext cx="535912" cy="53591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095632" y="3196048"/>
              <a:ext cx="415332" cy="41533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494831" y="3132101"/>
              <a:ext cx="501467" cy="501467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4001222" y="3170651"/>
              <a:ext cx="419887" cy="419887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668026" y="3578888"/>
              <a:ext cx="488258" cy="48825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164649" y="3594936"/>
              <a:ext cx="465574" cy="46557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627299" y="3594193"/>
              <a:ext cx="466317" cy="466317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3084545" y="3594936"/>
              <a:ext cx="480296" cy="480296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3556266" y="3592055"/>
              <a:ext cx="462897" cy="46289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027491" y="3548153"/>
              <a:ext cx="533685" cy="533685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1659577" y="4197726"/>
            <a:ext cx="3193979" cy="619897"/>
            <a:chOff x="1659577" y="4197726"/>
            <a:chExt cx="3193979" cy="619897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659577" y="4221670"/>
              <a:ext cx="534999" cy="534999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2194576" y="4229756"/>
              <a:ext cx="544286" cy="544286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2689883" y="4209476"/>
              <a:ext cx="511629" cy="511629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3210193" y="4197726"/>
              <a:ext cx="524918" cy="524918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3720486" y="4219914"/>
              <a:ext cx="530417" cy="530417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4233659" y="4197726"/>
              <a:ext cx="619897" cy="619897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1637932" y="4772519"/>
            <a:ext cx="3226533" cy="1182818"/>
            <a:chOff x="1637932" y="4772519"/>
            <a:chExt cx="3226533" cy="1182818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1637932" y="4926514"/>
              <a:ext cx="526718" cy="52671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2156284" y="4939392"/>
              <a:ext cx="505343" cy="505343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2627299" y="4926514"/>
              <a:ext cx="587829" cy="587829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3194145" y="4772519"/>
              <a:ext cx="640825" cy="64082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3834970" y="4959171"/>
              <a:ext cx="522514" cy="522514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4331065" y="4948285"/>
              <a:ext cx="533400" cy="533400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1664235" y="5422595"/>
              <a:ext cx="435429" cy="435429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2102147" y="5375579"/>
              <a:ext cx="500743" cy="500743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2621170" y="5432823"/>
              <a:ext cx="435413" cy="435413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3057069" y="5322233"/>
              <a:ext cx="620486" cy="620486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3614932" y="5342947"/>
              <a:ext cx="545388" cy="545388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4096227" y="5432823"/>
              <a:ext cx="522514" cy="5225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621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1099231"/>
            <a:ext cx="7542213" cy="4191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Conclusions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85800" y="1638981"/>
            <a:ext cx="7886700" cy="4435248"/>
          </a:xfrm>
        </p:spPr>
        <p:txBody>
          <a:bodyPr>
            <a:normAutofit/>
          </a:bodyPr>
          <a:lstStyle/>
          <a:p>
            <a:r>
              <a:rPr lang="en-US" dirty="0" smtClean="0"/>
              <a:t>Record-and-Replay on Android is challenging</a:t>
            </a:r>
          </a:p>
          <a:p>
            <a:pPr lvl="1"/>
            <a:r>
              <a:rPr lang="en-US" dirty="0" smtClean="0"/>
              <a:t>Rich sensors</a:t>
            </a:r>
          </a:p>
          <a:p>
            <a:pPr lvl="1"/>
            <a:r>
              <a:rPr lang="en-US" dirty="0" smtClean="0"/>
              <a:t>Timing is essential</a:t>
            </a:r>
            <a:endParaRPr lang="en-US" dirty="0" smtClean="0"/>
          </a:p>
          <a:p>
            <a:pPr lvl="1"/>
            <a:r>
              <a:rPr lang="en-US" dirty="0" smtClean="0"/>
              <a:t>Event schedule non-determinism</a:t>
            </a:r>
          </a:p>
          <a:p>
            <a:r>
              <a:rPr lang="en-US" dirty="0" smtClean="0"/>
              <a:t>Our approach: </a:t>
            </a:r>
            <a:r>
              <a:rPr lang="en-US" i="1" dirty="0" smtClean="0"/>
              <a:t>s</a:t>
            </a:r>
            <a:r>
              <a:rPr lang="en-US" i="1" dirty="0" smtClean="0"/>
              <a:t>ensor-oriented replay (</a:t>
            </a:r>
            <a:r>
              <a:rPr lang="en-US" i="1" dirty="0" smtClean="0"/>
              <a:t>VALERA) </a:t>
            </a:r>
            <a:endParaRPr lang="en-US" i="1" dirty="0" smtClean="0"/>
          </a:p>
          <a:p>
            <a:pPr lvl="1"/>
            <a:r>
              <a:rPr lang="en-US" dirty="0" smtClean="0"/>
              <a:t>High fidelity, low overhead</a:t>
            </a:r>
          </a:p>
          <a:p>
            <a:pPr lvl="1"/>
            <a:r>
              <a:rPr lang="en-US" dirty="0" smtClean="0"/>
              <a:t>Scalable </a:t>
            </a:r>
            <a:r>
              <a:rPr lang="en-US" dirty="0" smtClean="0"/>
              <a:t>and extensible via API interceptors</a:t>
            </a:r>
          </a:p>
          <a:p>
            <a:pPr lvl="1"/>
            <a:r>
              <a:rPr lang="en-US" dirty="0" smtClean="0"/>
              <a:t>Deterministic event schedule replay</a:t>
            </a:r>
          </a:p>
          <a:p>
            <a:pPr lvl="1"/>
            <a:r>
              <a:rPr lang="en-US" dirty="0" smtClean="0"/>
              <a:t>Reproduce and verify event-driven races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940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89504" y="2414016"/>
            <a:ext cx="352348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 &amp; A</a:t>
            </a:r>
            <a:endParaRPr lang="en-US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41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4913" y="945622"/>
            <a:ext cx="7542213" cy="4191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Experiments: Number of Events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499871" y="1722438"/>
          <a:ext cx="7807254" cy="3431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4700"/>
                <a:gridCol w="3098118"/>
                <a:gridCol w="585290"/>
                <a:gridCol w="710152"/>
                <a:gridCol w="622333"/>
                <a:gridCol w="586531"/>
                <a:gridCol w="744576"/>
                <a:gridCol w="665554"/>
              </a:tblGrid>
              <a:tr h="51425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Main Interceptor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Apps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#GPS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#Camera/Buffer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#Audio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#Intent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#Network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#</a:t>
                      </a:r>
                      <a:r>
                        <a:rPr lang="en-US" sz="1100" dirty="0" err="1" smtClean="0"/>
                        <a:t>Sched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</a:tr>
              <a:tr h="72600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GPS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err="1" smtClean="0"/>
                        <a:t>GasBuddy</a:t>
                      </a:r>
                      <a:r>
                        <a:rPr lang="en-US" sz="1100" dirty="0" smtClean="0"/>
                        <a:t>∗, </a:t>
                      </a:r>
                      <a:r>
                        <a:rPr lang="en-US" sz="1100" dirty="0" err="1" smtClean="0"/>
                        <a:t>Sygic</a:t>
                      </a:r>
                      <a:r>
                        <a:rPr lang="en-US" sz="1100" dirty="0" smtClean="0"/>
                        <a:t>: GPS N.&amp;M., </a:t>
                      </a:r>
                      <a:r>
                        <a:rPr lang="en-US" sz="1100" dirty="0" err="1" smtClean="0"/>
                        <a:t>TripAdvisor</a:t>
                      </a:r>
                      <a:r>
                        <a:rPr lang="en-US" sz="1100" dirty="0" smtClean="0"/>
                        <a:t>, </a:t>
                      </a:r>
                      <a:r>
                        <a:rPr lang="en-US" sz="1100" dirty="0" err="1" smtClean="0"/>
                        <a:t>Waze</a:t>
                      </a:r>
                      <a:r>
                        <a:rPr lang="en-US" sz="1100" dirty="0" smtClean="0"/>
                        <a:t> Social GPS, Yelp∗, </a:t>
                      </a:r>
                      <a:r>
                        <a:rPr lang="en-US" sz="1100" dirty="0" err="1" smtClean="0"/>
                        <a:t>Flixster</a:t>
                      </a:r>
                      <a:r>
                        <a:rPr lang="en-US" sz="1100" dirty="0" smtClean="0"/>
                        <a:t>∗, Scout GPS </a:t>
                      </a:r>
                      <a:r>
                        <a:rPr lang="en-US" sz="1100" dirty="0" err="1" smtClean="0"/>
                        <a:t>Navig</a:t>
                      </a:r>
                      <a:r>
                        <a:rPr lang="en-US" sz="1100" dirty="0" smtClean="0"/>
                        <a:t>., Route 66 Maps, </a:t>
                      </a:r>
                      <a:r>
                        <a:rPr lang="en-US" sz="1100" dirty="0" err="1" smtClean="0"/>
                        <a:t>GPSNavig</a:t>
                      </a:r>
                      <a:r>
                        <a:rPr lang="en-US" sz="1100" dirty="0" smtClean="0"/>
                        <a:t>.&amp;Maps, </a:t>
                      </a:r>
                      <a:r>
                        <a:rPr lang="en-US" sz="1100" dirty="0" err="1" smtClean="0"/>
                        <a:t>NavFreeUSA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72600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Camera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Barcode Scanner, Google Goggles, Pudding Camera, </a:t>
                      </a:r>
                      <a:r>
                        <a:rPr lang="en-US" sz="1100" dirty="0" err="1" smtClean="0"/>
                        <a:t>Evernote</a:t>
                      </a:r>
                      <a:r>
                        <a:rPr lang="en-US" sz="1100" dirty="0" smtClean="0"/>
                        <a:t>∗, Amazon Mobile∗, QR Droid, </a:t>
                      </a:r>
                      <a:r>
                        <a:rPr lang="en-US" sz="1100" dirty="0" err="1" smtClean="0"/>
                        <a:t>CamScanner</a:t>
                      </a:r>
                      <a:r>
                        <a:rPr lang="en-US" sz="1100" dirty="0" smtClean="0"/>
                        <a:t>, </a:t>
                      </a:r>
                      <a:r>
                        <a:rPr lang="en-US" sz="1100" dirty="0" err="1" smtClean="0"/>
                        <a:t>CamCard</a:t>
                      </a:r>
                      <a:r>
                        <a:rPr lang="en-US" sz="1100" dirty="0" smtClean="0"/>
                        <a:t> Free, </a:t>
                      </a:r>
                      <a:r>
                        <a:rPr lang="en-US" sz="1100" dirty="0" err="1" smtClean="0"/>
                        <a:t>RedLaser</a:t>
                      </a:r>
                      <a:r>
                        <a:rPr lang="en-US" sz="1100" dirty="0" smtClean="0"/>
                        <a:t> Barcode, </a:t>
                      </a:r>
                      <a:r>
                        <a:rPr lang="en-US" sz="1100" dirty="0" err="1" smtClean="0"/>
                        <a:t>Walmart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53.83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1352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72600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Audio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err="1" smtClean="0"/>
                        <a:t>Shazam</a:t>
                      </a:r>
                      <a:r>
                        <a:rPr lang="en-US" sz="1100" dirty="0" smtClean="0"/>
                        <a:t>, </a:t>
                      </a:r>
                      <a:r>
                        <a:rPr lang="en-US" sz="1100" dirty="0" err="1" smtClean="0"/>
                        <a:t>SoundHound</a:t>
                      </a:r>
                      <a:r>
                        <a:rPr lang="en-US" sz="1100" dirty="0" smtClean="0"/>
                        <a:t>, GO SMS Pro, Tune Wiki∗, </a:t>
                      </a:r>
                      <a:r>
                        <a:rPr lang="en-US" sz="1100" dirty="0" err="1" smtClean="0"/>
                        <a:t>SoundCloud</a:t>
                      </a:r>
                      <a:r>
                        <a:rPr lang="en-US" sz="1100" dirty="0" smtClean="0"/>
                        <a:t>, </a:t>
                      </a:r>
                      <a:r>
                        <a:rPr lang="en-US" sz="1100" dirty="0" err="1" smtClean="0"/>
                        <a:t>musiXmatch</a:t>
                      </a:r>
                      <a:r>
                        <a:rPr lang="en-US" sz="1100" dirty="0" smtClean="0"/>
                        <a:t>, Best Voice Changer, Smart Voice Recorder, PCM Recorder, </a:t>
                      </a:r>
                      <a:r>
                        <a:rPr lang="en-US" sz="1100" dirty="0" err="1" smtClean="0"/>
                        <a:t>RoboVox</a:t>
                      </a:r>
                      <a:r>
                        <a:rPr lang="en-US" sz="1100" dirty="0" smtClean="0"/>
                        <a:t> Lite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41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1545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72600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Intent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Twitter∗, Google Translate∗, </a:t>
                      </a:r>
                      <a:r>
                        <a:rPr lang="en-US" sz="1100" dirty="0" err="1" smtClean="0"/>
                        <a:t>Instagram</a:t>
                      </a:r>
                      <a:r>
                        <a:rPr lang="en-US" sz="1100" dirty="0" smtClean="0"/>
                        <a:t>∗, eBay∗, Bible∗, Craigslist∗, Dictionary∗, GO SMS Pro </a:t>
                      </a:r>
                      <a:r>
                        <a:rPr lang="en-US" sz="1100" dirty="0" err="1" smtClean="0"/>
                        <a:t>Emoji</a:t>
                      </a:r>
                      <a:r>
                        <a:rPr lang="en-US" sz="1100" dirty="0" smtClean="0"/>
                        <a:t>, </a:t>
                      </a:r>
                      <a:r>
                        <a:rPr lang="en-US" sz="1100" dirty="0" err="1" smtClean="0"/>
                        <a:t>Weibo</a:t>
                      </a:r>
                      <a:r>
                        <a:rPr lang="en-US" sz="1100" dirty="0" smtClean="0"/>
                        <a:t>, Weather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9.5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48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1849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0125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4913" y="945622"/>
            <a:ext cx="7542213" cy="4191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Experiments: Performance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524256" y="1722438"/>
          <a:ext cx="7955117" cy="3475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6445"/>
                <a:gridCol w="3190589"/>
                <a:gridCol w="756601"/>
                <a:gridCol w="709762"/>
                <a:gridCol w="730179"/>
                <a:gridCol w="691749"/>
                <a:gridCol w="739792"/>
              </a:tblGrid>
              <a:tr h="51425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Main Interceptor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Apps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Record Time (sec)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Replay Time (sec)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Overhead (%)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Log Size (KB)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Log Rate (KB/s)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</a:tr>
              <a:tr h="72600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GPS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err="1" smtClean="0"/>
                        <a:t>GasBuddy</a:t>
                      </a:r>
                      <a:r>
                        <a:rPr lang="en-US" sz="1100" dirty="0" smtClean="0"/>
                        <a:t>∗, </a:t>
                      </a:r>
                      <a:r>
                        <a:rPr lang="en-US" sz="1100" dirty="0" err="1" smtClean="0"/>
                        <a:t>Sygic</a:t>
                      </a:r>
                      <a:r>
                        <a:rPr lang="en-US" sz="1100" dirty="0" smtClean="0"/>
                        <a:t>: GPS N.&amp;M., </a:t>
                      </a:r>
                      <a:r>
                        <a:rPr lang="en-US" sz="1100" dirty="0" err="1" smtClean="0"/>
                        <a:t>TripAdvisor</a:t>
                      </a:r>
                      <a:r>
                        <a:rPr lang="en-US" sz="1100" dirty="0" smtClean="0"/>
                        <a:t>, </a:t>
                      </a:r>
                      <a:r>
                        <a:rPr lang="en-US" sz="1100" dirty="0" err="1" smtClean="0"/>
                        <a:t>Waze</a:t>
                      </a:r>
                      <a:r>
                        <a:rPr lang="en-US" sz="1100" dirty="0" smtClean="0"/>
                        <a:t> Social GPS, Yelp∗, </a:t>
                      </a:r>
                      <a:r>
                        <a:rPr lang="en-US" sz="1100" dirty="0" err="1" smtClean="0"/>
                        <a:t>Flixster</a:t>
                      </a:r>
                      <a:r>
                        <a:rPr lang="en-US" sz="1100" dirty="0" smtClean="0"/>
                        <a:t>∗, Scout GPS </a:t>
                      </a:r>
                      <a:r>
                        <a:rPr lang="en-US" sz="1100" dirty="0" err="1" smtClean="0"/>
                        <a:t>Navig</a:t>
                      </a:r>
                      <a:r>
                        <a:rPr lang="en-US" sz="1100" dirty="0" smtClean="0"/>
                        <a:t>., Route 66 Maps, </a:t>
                      </a:r>
                      <a:r>
                        <a:rPr lang="en-US" sz="1100" dirty="0" err="1" smtClean="0"/>
                        <a:t>GPSNavig</a:t>
                      </a:r>
                      <a:r>
                        <a:rPr lang="en-US" sz="1100" dirty="0" smtClean="0"/>
                        <a:t>.&amp;Maps, </a:t>
                      </a:r>
                      <a:r>
                        <a:rPr lang="en-US" sz="1100" dirty="0" err="1" smtClean="0"/>
                        <a:t>NavFreeUSA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0.095</a:t>
                      </a:r>
                    </a:p>
                  </a:txBody>
                  <a:tcPr marL="9525" marR="9525" marT="9525" marB="0" anchor="ctr"/>
                </a:tc>
              </a:tr>
              <a:tr h="72600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Camera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Barcode Scanner, Google Goggles, Pudding Camera, </a:t>
                      </a:r>
                      <a:r>
                        <a:rPr lang="en-US" sz="1100" dirty="0" err="1" smtClean="0"/>
                        <a:t>Evernote</a:t>
                      </a:r>
                      <a:r>
                        <a:rPr lang="en-US" sz="1100" dirty="0" smtClean="0"/>
                        <a:t>∗, Amazon Mobile∗, QR Droid, </a:t>
                      </a:r>
                      <a:r>
                        <a:rPr lang="en-US" sz="1100" dirty="0" err="1" smtClean="0"/>
                        <a:t>CamScanner</a:t>
                      </a:r>
                      <a:r>
                        <a:rPr lang="en-US" sz="1100" dirty="0" smtClean="0"/>
                        <a:t>, </a:t>
                      </a:r>
                      <a:r>
                        <a:rPr lang="en-US" sz="1100" dirty="0" err="1" smtClean="0"/>
                        <a:t>CamCard</a:t>
                      </a:r>
                      <a:r>
                        <a:rPr lang="en-US" sz="1100" dirty="0" smtClean="0"/>
                        <a:t> Free, </a:t>
                      </a:r>
                      <a:r>
                        <a:rPr lang="en-US" sz="1100" dirty="0" err="1" smtClean="0"/>
                        <a:t>RedLaser</a:t>
                      </a:r>
                      <a:r>
                        <a:rPr lang="en-US" sz="1100" dirty="0" smtClean="0"/>
                        <a:t> Barcode, </a:t>
                      </a:r>
                      <a:r>
                        <a:rPr lang="en-US" sz="1100" dirty="0" err="1" smtClean="0"/>
                        <a:t>Walmart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1.137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91,758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72600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Audio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err="1" smtClean="0"/>
                        <a:t>Shazam</a:t>
                      </a:r>
                      <a:r>
                        <a:rPr lang="en-US" sz="1100" dirty="0" smtClean="0"/>
                        <a:t>, </a:t>
                      </a:r>
                      <a:r>
                        <a:rPr lang="en-US" sz="1100" dirty="0" err="1" smtClean="0"/>
                        <a:t>SoundHound</a:t>
                      </a:r>
                      <a:r>
                        <a:rPr lang="en-US" sz="1100" dirty="0" smtClean="0"/>
                        <a:t>, GO SMS Pro, Tune Wiki∗, </a:t>
                      </a:r>
                      <a:r>
                        <a:rPr lang="en-US" sz="1100" dirty="0" err="1" smtClean="0"/>
                        <a:t>SoundCloud</a:t>
                      </a:r>
                      <a:r>
                        <a:rPr lang="en-US" sz="1100" dirty="0" smtClean="0"/>
                        <a:t>, </a:t>
                      </a:r>
                      <a:r>
                        <a:rPr lang="en-US" sz="1100" dirty="0" err="1" smtClean="0"/>
                        <a:t>musiXmatch</a:t>
                      </a:r>
                      <a:r>
                        <a:rPr lang="en-US" sz="1100" dirty="0" smtClean="0"/>
                        <a:t>, Best Voice Changer, Smart Voice Recorder, PCM Recorder, </a:t>
                      </a:r>
                      <a:r>
                        <a:rPr lang="en-US" sz="1100" dirty="0" err="1" smtClean="0"/>
                        <a:t>RoboVox</a:t>
                      </a:r>
                      <a:r>
                        <a:rPr lang="en-US" sz="1100" dirty="0" smtClean="0"/>
                        <a:t> Lite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126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11,171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239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72600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Intent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Twitter∗, Google Translate∗, </a:t>
                      </a:r>
                      <a:r>
                        <a:rPr lang="en-US" sz="1100" dirty="0" err="1" smtClean="0"/>
                        <a:t>Instagram</a:t>
                      </a:r>
                      <a:r>
                        <a:rPr lang="en-US" sz="1100" dirty="0" smtClean="0"/>
                        <a:t>∗, eBay∗, Bible∗, Craigslist∗, Dictionary∗, GO SMS Pro </a:t>
                      </a:r>
                      <a:r>
                        <a:rPr lang="en-US" sz="1100" dirty="0" err="1" smtClean="0"/>
                        <a:t>Emoji</a:t>
                      </a:r>
                      <a:r>
                        <a:rPr lang="en-US" sz="1100" dirty="0" smtClean="0"/>
                        <a:t>, </a:t>
                      </a:r>
                      <a:r>
                        <a:rPr lang="en-US" sz="1100" dirty="0" err="1" smtClean="0"/>
                        <a:t>Weibo</a:t>
                      </a:r>
                      <a:r>
                        <a:rPr lang="en-US" sz="1100" dirty="0" smtClean="0"/>
                        <a:t>, Weather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&lt;1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&lt;</a:t>
                      </a:r>
                    </a:p>
                    <a:p>
                      <a:pPr algn="ctr"/>
                      <a:r>
                        <a:rPr lang="en-US" sz="1200" dirty="0" smtClean="0"/>
                        <a:t>0.03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388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52400" y="1151466"/>
            <a:ext cx="8839200" cy="3600347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000" b="1" dirty="0" smtClean="0">
                <a:solidFill>
                  <a:schemeClr val="tx1"/>
                </a:solidFill>
              </a:rPr>
              <a:t>Challenges of record and replay on Android: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	Rich sensors;    Timing is essential;    Correct event order matters;</a:t>
            </a:r>
          </a:p>
          <a:p>
            <a:pPr lvl="1"/>
            <a:r>
              <a:rPr lang="en-US" sz="2000" b="1" dirty="0" smtClean="0">
                <a:solidFill>
                  <a:schemeClr val="tx1"/>
                </a:solidFill>
              </a:rPr>
              <a:t>Our approach: VALERA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	API interception; 	Deterministic event order replay;</a:t>
            </a:r>
          </a:p>
          <a:p>
            <a:pPr lvl="1"/>
            <a:r>
              <a:rPr lang="en-US" sz="2000" b="1" dirty="0" smtClean="0">
                <a:solidFill>
                  <a:schemeClr val="tx1"/>
                </a:solidFill>
              </a:rPr>
              <a:t>Results</a:t>
            </a:r>
            <a:r>
              <a:rPr lang="en-US" sz="2000" dirty="0" smtClean="0">
                <a:solidFill>
                  <a:srgbClr val="000000"/>
                </a:solidFill>
              </a:rPr>
              <a:t>: 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50 widely-popular apps from </a:t>
            </a:r>
            <a:r>
              <a:rPr lang="en-US" sz="2000" dirty="0">
                <a:solidFill>
                  <a:srgbClr val="000000"/>
                </a:solidFill>
              </a:rPr>
              <a:t>Google Play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                 </a:t>
            </a:r>
            <a:r>
              <a:rPr lang="en-US" sz="2000" dirty="0" smtClean="0">
                <a:solidFill>
                  <a:srgbClr val="000000"/>
                </a:solidFill>
              </a:rPr>
              <a:t>Trace </a:t>
            </a:r>
            <a:r>
              <a:rPr lang="en-US" sz="2000" dirty="0">
                <a:solidFill>
                  <a:srgbClr val="000000"/>
                </a:solidFill>
              </a:rPr>
              <a:t>is portable across devices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                 </a:t>
            </a:r>
            <a:r>
              <a:rPr lang="en-US" sz="2000" dirty="0" smtClean="0">
                <a:solidFill>
                  <a:srgbClr val="000000"/>
                </a:solidFill>
              </a:rPr>
              <a:t>1</a:t>
            </a:r>
            <a:r>
              <a:rPr lang="en-US" sz="2000" dirty="0">
                <a:solidFill>
                  <a:srgbClr val="000000"/>
                </a:solidFill>
              </a:rPr>
              <a:t>% runtime overhead for either record or </a:t>
            </a:r>
            <a:r>
              <a:rPr lang="en-US" sz="2000" dirty="0" smtClean="0">
                <a:solidFill>
                  <a:srgbClr val="000000"/>
                </a:solidFill>
              </a:rPr>
              <a:t>replay</a:t>
            </a:r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en-US" sz="2000" b="1" dirty="0" smtClean="0">
                <a:solidFill>
                  <a:schemeClr val="tx1"/>
                </a:solidFill>
              </a:rPr>
              <a:t>Replay fidelity:  </a:t>
            </a:r>
            <a:r>
              <a:rPr lang="en-US" sz="2000" dirty="0" smtClean="0">
                <a:solidFill>
                  <a:schemeClr val="tx1"/>
                </a:solidFill>
              </a:rPr>
              <a:t>same observable app and system state between record and replay runs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64880" y="656839"/>
            <a:ext cx="7542213" cy="419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Conclusions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61166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91235" y="2634556"/>
            <a:ext cx="2268641" cy="9142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404368" y="2053527"/>
            <a:ext cx="2543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Challenges: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6187056" y="2634556"/>
            <a:ext cx="25728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b="1" dirty="0" smtClean="0"/>
              <a:t>Sensor driven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 smtClean="0"/>
              <a:t>High-throughput </a:t>
            </a:r>
            <a:r>
              <a:rPr lang="en-US" sz="1600" b="1" dirty="0"/>
              <a:t>parallel sensor </a:t>
            </a:r>
            <a:r>
              <a:rPr lang="en-US" sz="1600" b="1" dirty="0" smtClean="0"/>
              <a:t>streams</a:t>
            </a:r>
            <a:endParaRPr lang="en-US" sz="1600" dirty="0">
              <a:solidFill>
                <a:srgbClr val="FF0000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 smtClean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04368" y="391995"/>
            <a:ext cx="2543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Record-and-replay is</a:t>
            </a:r>
          </a:p>
          <a:p>
            <a:r>
              <a:rPr lang="en-US" b="1" dirty="0"/>
              <a:t>u</a:t>
            </a:r>
            <a:r>
              <a:rPr lang="en-US" b="1" dirty="0" smtClean="0"/>
              <a:t>seful </a:t>
            </a:r>
            <a:r>
              <a:rPr lang="en-US" b="1" dirty="0"/>
              <a:t>in a variety of</a:t>
            </a:r>
          </a:p>
          <a:p>
            <a:r>
              <a:rPr lang="en-US" b="1" dirty="0"/>
              <a:t>Android development </a:t>
            </a:r>
          </a:p>
          <a:p>
            <a:r>
              <a:rPr lang="en-US" b="1" dirty="0"/>
              <a:t>s</a:t>
            </a:r>
            <a:r>
              <a:rPr lang="en-US" b="1" dirty="0" smtClean="0"/>
              <a:t>cenarios</a:t>
            </a:r>
            <a:r>
              <a:rPr lang="en-US" b="1" dirty="0"/>
              <a:t>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80179" y="391995"/>
            <a:ext cx="2900427" cy="2350695"/>
            <a:chOff x="280179" y="391995"/>
            <a:chExt cx="2900427" cy="235069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179" y="946522"/>
              <a:ext cx="2900427" cy="179616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12782" y="1207953"/>
              <a:ext cx="534217" cy="665293"/>
            </a:xfrm>
            <a:prstGeom prst="rect">
              <a:avLst/>
            </a:prstGeom>
            <a:ln w="57150" cmpd="sng">
              <a:solidFill>
                <a:srgbClr val="FF0000"/>
              </a:solidFill>
            </a:ln>
          </p:spPr>
        </p:pic>
        <p:sp>
          <p:nvSpPr>
            <p:cNvPr id="28" name="Snip Single Corner Rectangle 27"/>
            <p:cNvSpPr/>
            <p:nvPr/>
          </p:nvSpPr>
          <p:spPr>
            <a:xfrm flipH="1">
              <a:off x="571637" y="391995"/>
              <a:ext cx="1975362" cy="546100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Replay GPS trace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506507" y="391995"/>
            <a:ext cx="2480077" cy="3030470"/>
            <a:chOff x="3506507" y="391995"/>
            <a:chExt cx="2480077" cy="3030470"/>
          </a:xfrm>
        </p:grpSpPr>
        <p:pic>
          <p:nvPicPr>
            <p:cNvPr id="30" name="Picture 29" descr="ShazamFai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5635" y="391995"/>
              <a:ext cx="1704639" cy="3030470"/>
            </a:xfrm>
            <a:prstGeom prst="rect">
              <a:avLst/>
            </a:prstGeom>
          </p:spPr>
        </p:pic>
        <p:sp>
          <p:nvSpPr>
            <p:cNvPr id="31" name="Snip Single Corner Rectangle 30"/>
            <p:cNvSpPr/>
            <p:nvPr/>
          </p:nvSpPr>
          <p:spPr>
            <a:xfrm flipH="1">
              <a:off x="3506507" y="391995"/>
              <a:ext cx="2480077" cy="546100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Debug </a:t>
              </a:r>
              <a:r>
                <a:rPr lang="en-US" dirty="0" err="1" smtClean="0"/>
                <a:t>Shazam</a:t>
              </a:r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27543" y="3002670"/>
            <a:ext cx="2480077" cy="3139336"/>
            <a:chOff x="327543" y="3002670"/>
            <a:chExt cx="2480077" cy="3139336"/>
          </a:xfrm>
        </p:grpSpPr>
        <p:pic>
          <p:nvPicPr>
            <p:cNvPr id="33" name="Content Placeholder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815" y="3522631"/>
              <a:ext cx="1743075" cy="2619375"/>
            </a:xfrm>
            <a:prstGeom prst="rect">
              <a:avLst/>
            </a:prstGeom>
          </p:spPr>
        </p:pic>
        <p:sp>
          <p:nvSpPr>
            <p:cNvPr id="34" name="Snip Single Corner Rectangle 33"/>
            <p:cNvSpPr/>
            <p:nvPr/>
          </p:nvSpPr>
          <p:spPr>
            <a:xfrm flipH="1">
              <a:off x="327543" y="3002670"/>
              <a:ext cx="2480077" cy="546100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Debug Barcode Scanner</a:t>
              </a:r>
              <a:endParaRPr lang="en-US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397851" y="3002670"/>
            <a:ext cx="2480077" cy="3013031"/>
            <a:chOff x="3397851" y="3002670"/>
            <a:chExt cx="2480077" cy="3013031"/>
          </a:xfrm>
        </p:grpSpPr>
        <p:pic>
          <p:nvPicPr>
            <p:cNvPr id="36" name="Picture 35" descr="tomdroid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5635" y="3422465"/>
              <a:ext cx="1728824" cy="2593236"/>
            </a:xfrm>
            <a:prstGeom prst="rect">
              <a:avLst/>
            </a:prstGeom>
          </p:spPr>
        </p:pic>
        <p:sp>
          <p:nvSpPr>
            <p:cNvPr id="37" name="Snip Single Corner Rectangle 36"/>
            <p:cNvSpPr/>
            <p:nvPr/>
          </p:nvSpPr>
          <p:spPr>
            <a:xfrm flipH="1">
              <a:off x="3397851" y="3002670"/>
              <a:ext cx="2480077" cy="546100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Reproduce event-driven </a:t>
              </a:r>
              <a:r>
                <a:rPr lang="en-US" dirty="0" smtClean="0"/>
                <a:t>race in </a:t>
              </a:r>
              <a:r>
                <a:rPr lang="en-US" dirty="0" err="1" smtClean="0"/>
                <a:t>Tomdroid</a:t>
              </a:r>
              <a:endParaRPr lang="en-US" dirty="0"/>
            </a:p>
          </p:txBody>
        </p:sp>
        <p:sp>
          <p:nvSpPr>
            <p:cNvPr id="38" name="Rectangle 37"/>
            <p:cNvSpPr/>
            <p:nvPr/>
          </p:nvSpPr>
          <p:spPr>
            <a:xfrm rot="19336016">
              <a:off x="3870877" y="4228276"/>
              <a:ext cx="1498167" cy="692497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405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Crash!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568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491235" y="3609245"/>
            <a:ext cx="2268641" cy="9142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404368" y="2053527"/>
            <a:ext cx="2543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Challenges: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6187056" y="2634556"/>
            <a:ext cx="25728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b="1" dirty="0" smtClean="0"/>
              <a:t>Sensor-driven:</a:t>
            </a:r>
            <a:r>
              <a:rPr lang="en-US" sz="1600" b="1" dirty="0"/>
              <a:t> </a:t>
            </a:r>
            <a:r>
              <a:rPr lang="en-US" sz="1600" dirty="0" smtClean="0"/>
              <a:t>high-throughput </a:t>
            </a:r>
            <a:r>
              <a:rPr lang="en-US" sz="1600" dirty="0"/>
              <a:t>parallel sensor </a:t>
            </a:r>
            <a:r>
              <a:rPr lang="en-US" sz="1600" dirty="0" smtClean="0"/>
              <a:t>streams</a:t>
            </a:r>
            <a:endParaRPr lang="en-US" sz="1600" dirty="0"/>
          </a:p>
          <a:p>
            <a:pPr marL="285750" indent="-285750">
              <a:buFont typeface="Arial" charset="0"/>
              <a:buChar char="•"/>
            </a:pPr>
            <a:endParaRPr lang="en-US" sz="1600" dirty="0" smtClean="0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b="1" dirty="0" smtClean="0"/>
              <a:t>Timing </a:t>
            </a:r>
            <a:r>
              <a:rPr lang="en-US" sz="1600" b="1" dirty="0"/>
              <a:t>is </a:t>
            </a:r>
            <a:r>
              <a:rPr lang="en-US" sz="1600" b="1" dirty="0" smtClean="0"/>
              <a:t>essential: </a:t>
            </a:r>
            <a:r>
              <a:rPr lang="en-US" sz="1600" dirty="0" smtClean="0"/>
              <a:t>incorrect </a:t>
            </a:r>
            <a:r>
              <a:rPr lang="en-US" sz="1600" dirty="0" smtClean="0"/>
              <a:t>timing may cause replay to </a:t>
            </a:r>
            <a:r>
              <a:rPr lang="en-US" sz="1600" dirty="0" smtClean="0"/>
              <a:t>diverge</a:t>
            </a:r>
            <a:endParaRPr lang="en-US" sz="1600" dirty="0"/>
          </a:p>
          <a:p>
            <a:pPr marL="285750" indent="-285750">
              <a:buFont typeface="Arial" charset="0"/>
              <a:buChar char="•"/>
            </a:pPr>
            <a:endParaRPr lang="en-US" sz="1600" dirty="0" smtClean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04368" y="391995"/>
            <a:ext cx="2543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Record-and-replay is</a:t>
            </a:r>
          </a:p>
          <a:p>
            <a:r>
              <a:rPr lang="en-US" b="1" dirty="0"/>
              <a:t>u</a:t>
            </a:r>
            <a:r>
              <a:rPr lang="en-US" b="1" dirty="0" smtClean="0"/>
              <a:t>seful </a:t>
            </a:r>
            <a:r>
              <a:rPr lang="en-US" b="1" dirty="0"/>
              <a:t>in a variety of</a:t>
            </a:r>
          </a:p>
          <a:p>
            <a:r>
              <a:rPr lang="en-US" b="1" dirty="0"/>
              <a:t>Android development </a:t>
            </a:r>
          </a:p>
          <a:p>
            <a:r>
              <a:rPr lang="en-US" b="1" dirty="0" smtClean="0"/>
              <a:t>scenarios</a:t>
            </a:r>
            <a:endParaRPr lang="en-US" b="1" dirty="0"/>
          </a:p>
        </p:txBody>
      </p:sp>
      <p:grpSp>
        <p:nvGrpSpPr>
          <p:cNvPr id="25" name="Group 24"/>
          <p:cNvGrpSpPr/>
          <p:nvPr/>
        </p:nvGrpSpPr>
        <p:grpSpPr>
          <a:xfrm>
            <a:off x="280179" y="391995"/>
            <a:ext cx="2900427" cy="2350695"/>
            <a:chOff x="280179" y="391995"/>
            <a:chExt cx="2900427" cy="235069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179" y="946522"/>
              <a:ext cx="2900427" cy="1796168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12782" y="1207953"/>
              <a:ext cx="534217" cy="665293"/>
            </a:xfrm>
            <a:prstGeom prst="rect">
              <a:avLst/>
            </a:prstGeom>
            <a:ln w="57150" cmpd="sng">
              <a:solidFill>
                <a:srgbClr val="FF0000"/>
              </a:solidFill>
            </a:ln>
          </p:spPr>
        </p:pic>
        <p:sp>
          <p:nvSpPr>
            <p:cNvPr id="29" name="Snip Single Corner Rectangle 28"/>
            <p:cNvSpPr/>
            <p:nvPr/>
          </p:nvSpPr>
          <p:spPr>
            <a:xfrm flipH="1">
              <a:off x="571637" y="391995"/>
              <a:ext cx="1975362" cy="546100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Replay GPS trace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506507" y="391995"/>
            <a:ext cx="2480077" cy="3030470"/>
            <a:chOff x="3506507" y="391995"/>
            <a:chExt cx="2480077" cy="3030470"/>
          </a:xfrm>
        </p:grpSpPr>
        <p:pic>
          <p:nvPicPr>
            <p:cNvPr id="31" name="Picture 30" descr="ShazamFai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5635" y="391995"/>
              <a:ext cx="1704639" cy="3030470"/>
            </a:xfrm>
            <a:prstGeom prst="rect">
              <a:avLst/>
            </a:prstGeom>
          </p:spPr>
        </p:pic>
        <p:sp>
          <p:nvSpPr>
            <p:cNvPr id="32" name="Snip Single Corner Rectangle 31"/>
            <p:cNvSpPr/>
            <p:nvPr/>
          </p:nvSpPr>
          <p:spPr>
            <a:xfrm flipH="1">
              <a:off x="3506507" y="391995"/>
              <a:ext cx="2480077" cy="546100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Debug </a:t>
              </a:r>
              <a:r>
                <a:rPr lang="en-US" dirty="0" err="1" smtClean="0"/>
                <a:t>Shazam</a:t>
              </a:r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27543" y="3002670"/>
            <a:ext cx="2480077" cy="3139336"/>
            <a:chOff x="327543" y="3002670"/>
            <a:chExt cx="2480077" cy="3139336"/>
          </a:xfrm>
        </p:grpSpPr>
        <p:pic>
          <p:nvPicPr>
            <p:cNvPr id="34" name="Content Placeholder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815" y="3522631"/>
              <a:ext cx="1743075" cy="2619375"/>
            </a:xfrm>
            <a:prstGeom prst="rect">
              <a:avLst/>
            </a:prstGeom>
          </p:spPr>
        </p:pic>
        <p:sp>
          <p:nvSpPr>
            <p:cNvPr id="35" name="Snip Single Corner Rectangle 34"/>
            <p:cNvSpPr/>
            <p:nvPr/>
          </p:nvSpPr>
          <p:spPr>
            <a:xfrm flipH="1">
              <a:off x="327543" y="3002670"/>
              <a:ext cx="2480077" cy="546100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Debug Barcode Scanner</a:t>
              </a:r>
              <a:endParaRPr lang="en-US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397851" y="3002670"/>
            <a:ext cx="2480077" cy="3013031"/>
            <a:chOff x="3397851" y="3002670"/>
            <a:chExt cx="2480077" cy="3013031"/>
          </a:xfrm>
        </p:grpSpPr>
        <p:pic>
          <p:nvPicPr>
            <p:cNvPr id="37" name="Picture 36" descr="tomdroid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5635" y="3422465"/>
              <a:ext cx="1728824" cy="2593236"/>
            </a:xfrm>
            <a:prstGeom prst="rect">
              <a:avLst/>
            </a:prstGeom>
          </p:spPr>
        </p:pic>
        <p:sp>
          <p:nvSpPr>
            <p:cNvPr id="38" name="Snip Single Corner Rectangle 37"/>
            <p:cNvSpPr/>
            <p:nvPr/>
          </p:nvSpPr>
          <p:spPr>
            <a:xfrm flipH="1">
              <a:off x="3397851" y="3002670"/>
              <a:ext cx="2480077" cy="546100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Reproduce event-driven </a:t>
              </a:r>
              <a:r>
                <a:rPr lang="en-US" dirty="0" smtClean="0"/>
                <a:t>race in </a:t>
              </a:r>
              <a:r>
                <a:rPr lang="en-US" dirty="0" err="1" smtClean="0"/>
                <a:t>Tomdroid</a:t>
              </a:r>
              <a:endParaRPr lang="en-US" dirty="0"/>
            </a:p>
          </p:txBody>
        </p:sp>
        <p:sp>
          <p:nvSpPr>
            <p:cNvPr id="39" name="Rectangle 38"/>
            <p:cNvSpPr/>
            <p:nvPr/>
          </p:nvSpPr>
          <p:spPr>
            <a:xfrm rot="19336016">
              <a:off x="3870877" y="4228276"/>
              <a:ext cx="1498167" cy="692497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405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Crash!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49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491235" y="4503549"/>
            <a:ext cx="2268641" cy="9142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404368" y="2053527"/>
            <a:ext cx="2543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Challenges: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6187056" y="2634556"/>
            <a:ext cx="25728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b="1" dirty="0"/>
              <a:t>Sensor-driven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/>
              <a:t>High-throughput parallel sensor streams</a:t>
            </a:r>
          </a:p>
          <a:p>
            <a:pPr marL="285750" indent="-285750">
              <a:buFont typeface="Arial" charset="0"/>
              <a:buChar char="•"/>
            </a:pPr>
            <a:endParaRPr lang="en-US" sz="1600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600" b="1" dirty="0" smtClean="0"/>
              <a:t>Timing </a:t>
            </a:r>
            <a:r>
              <a:rPr lang="en-US" sz="1600" b="1" dirty="0"/>
              <a:t>is </a:t>
            </a:r>
            <a:r>
              <a:rPr lang="en-US" sz="1600" b="1" dirty="0" smtClean="0"/>
              <a:t>essential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 smtClean="0"/>
              <a:t>Incorrect timing may cause replay to diverge</a:t>
            </a:r>
            <a:endParaRPr lang="en-US" sz="1600" b="1" dirty="0"/>
          </a:p>
          <a:p>
            <a:pPr marL="285750" indent="-285750">
              <a:buFont typeface="Arial" charset="0"/>
              <a:buChar char="•"/>
            </a:pPr>
            <a:endParaRPr lang="en-US" sz="1600" dirty="0" smtClean="0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b="1" dirty="0" smtClean="0"/>
              <a:t>Event-oriented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 smtClean="0"/>
              <a:t>Event schedule matters</a:t>
            </a:r>
            <a:endParaRPr lang="en-US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404368" y="391995"/>
            <a:ext cx="2543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Record-and-replay is</a:t>
            </a:r>
          </a:p>
          <a:p>
            <a:r>
              <a:rPr lang="en-US" b="1" dirty="0"/>
              <a:t>u</a:t>
            </a:r>
            <a:r>
              <a:rPr lang="en-US" b="1" dirty="0" smtClean="0"/>
              <a:t>seful </a:t>
            </a:r>
            <a:r>
              <a:rPr lang="en-US" b="1" dirty="0"/>
              <a:t>in a variety of</a:t>
            </a:r>
          </a:p>
          <a:p>
            <a:r>
              <a:rPr lang="en-US" b="1" dirty="0"/>
              <a:t>Android development </a:t>
            </a:r>
          </a:p>
          <a:p>
            <a:r>
              <a:rPr lang="en-US" b="1" dirty="0"/>
              <a:t>s</a:t>
            </a:r>
            <a:r>
              <a:rPr lang="en-US" b="1" dirty="0" smtClean="0"/>
              <a:t>cenarios</a:t>
            </a:r>
            <a:r>
              <a:rPr lang="en-US" b="1" dirty="0"/>
              <a:t>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80179" y="391995"/>
            <a:ext cx="2900427" cy="2350695"/>
            <a:chOff x="280179" y="391995"/>
            <a:chExt cx="2900427" cy="235069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179" y="946522"/>
              <a:ext cx="2900427" cy="1796168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12782" y="1207953"/>
              <a:ext cx="534217" cy="665293"/>
            </a:xfrm>
            <a:prstGeom prst="rect">
              <a:avLst/>
            </a:prstGeom>
            <a:ln w="57150" cmpd="sng">
              <a:solidFill>
                <a:srgbClr val="FF0000"/>
              </a:solidFill>
            </a:ln>
          </p:spPr>
        </p:pic>
        <p:sp>
          <p:nvSpPr>
            <p:cNvPr id="29" name="Snip Single Corner Rectangle 28"/>
            <p:cNvSpPr/>
            <p:nvPr/>
          </p:nvSpPr>
          <p:spPr>
            <a:xfrm flipH="1">
              <a:off x="571637" y="391995"/>
              <a:ext cx="1975362" cy="546100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Replay GPS trace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506507" y="391995"/>
            <a:ext cx="2480077" cy="3030470"/>
            <a:chOff x="3506507" y="391995"/>
            <a:chExt cx="2480077" cy="3030470"/>
          </a:xfrm>
        </p:grpSpPr>
        <p:pic>
          <p:nvPicPr>
            <p:cNvPr id="31" name="Picture 30" descr="ShazamFai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5635" y="391995"/>
              <a:ext cx="1704639" cy="3030470"/>
            </a:xfrm>
            <a:prstGeom prst="rect">
              <a:avLst/>
            </a:prstGeom>
          </p:spPr>
        </p:pic>
        <p:sp>
          <p:nvSpPr>
            <p:cNvPr id="32" name="Snip Single Corner Rectangle 31"/>
            <p:cNvSpPr/>
            <p:nvPr/>
          </p:nvSpPr>
          <p:spPr>
            <a:xfrm flipH="1">
              <a:off x="3506507" y="391995"/>
              <a:ext cx="2480077" cy="546100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Debug </a:t>
              </a:r>
              <a:r>
                <a:rPr lang="en-US" dirty="0" err="1" smtClean="0"/>
                <a:t>Shazam</a:t>
              </a:r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27543" y="3002670"/>
            <a:ext cx="2480077" cy="3139336"/>
            <a:chOff x="327543" y="3002670"/>
            <a:chExt cx="2480077" cy="3139336"/>
          </a:xfrm>
        </p:grpSpPr>
        <p:pic>
          <p:nvPicPr>
            <p:cNvPr id="34" name="Content Placeholder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815" y="3522631"/>
              <a:ext cx="1743075" cy="2619375"/>
            </a:xfrm>
            <a:prstGeom prst="rect">
              <a:avLst/>
            </a:prstGeom>
          </p:spPr>
        </p:pic>
        <p:sp>
          <p:nvSpPr>
            <p:cNvPr id="35" name="Snip Single Corner Rectangle 34"/>
            <p:cNvSpPr/>
            <p:nvPr/>
          </p:nvSpPr>
          <p:spPr>
            <a:xfrm flipH="1">
              <a:off x="327543" y="3002670"/>
              <a:ext cx="2480077" cy="546100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Debug Barcode Scanner</a:t>
              </a:r>
              <a:endParaRPr lang="en-US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397851" y="3002670"/>
            <a:ext cx="2480077" cy="3013031"/>
            <a:chOff x="3397851" y="3002670"/>
            <a:chExt cx="2480077" cy="3013031"/>
          </a:xfrm>
        </p:grpSpPr>
        <p:pic>
          <p:nvPicPr>
            <p:cNvPr id="37" name="Picture 36" descr="tomdroid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5635" y="3422465"/>
              <a:ext cx="1728824" cy="2593236"/>
            </a:xfrm>
            <a:prstGeom prst="rect">
              <a:avLst/>
            </a:prstGeom>
          </p:spPr>
        </p:pic>
        <p:sp>
          <p:nvSpPr>
            <p:cNvPr id="38" name="Snip Single Corner Rectangle 37"/>
            <p:cNvSpPr/>
            <p:nvPr/>
          </p:nvSpPr>
          <p:spPr>
            <a:xfrm flipH="1">
              <a:off x="3397851" y="3002670"/>
              <a:ext cx="2480077" cy="546100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Reproduce event-driven </a:t>
              </a:r>
              <a:r>
                <a:rPr lang="en-US" dirty="0" smtClean="0"/>
                <a:t>race in </a:t>
              </a:r>
              <a:r>
                <a:rPr lang="en-US" dirty="0" err="1" smtClean="0"/>
                <a:t>Tomdroid</a:t>
              </a:r>
              <a:endParaRPr lang="en-US" dirty="0"/>
            </a:p>
          </p:txBody>
        </p:sp>
        <p:sp>
          <p:nvSpPr>
            <p:cNvPr id="39" name="Rectangle 38"/>
            <p:cNvSpPr/>
            <p:nvPr/>
          </p:nvSpPr>
          <p:spPr>
            <a:xfrm rot="19336016">
              <a:off x="3870877" y="4228276"/>
              <a:ext cx="1498167" cy="692497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405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Crash!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251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945" y="3969936"/>
            <a:ext cx="1828800" cy="1227383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pic>
        <p:nvPicPr>
          <p:cNvPr id="18" name="Picture 17" descr="droid-bionic-phone.jpg"/>
          <p:cNvPicPr>
            <a:picLocks noChangeAspect="1"/>
          </p:cNvPicPr>
          <p:nvPr/>
        </p:nvPicPr>
        <p:blipFill>
          <a:blip r:embed="rId4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87542" y="1531540"/>
            <a:ext cx="1143003" cy="495299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411982" y="572756"/>
            <a:ext cx="8208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/>
                <a:cs typeface="Calibri"/>
              </a:rPr>
              <a:t>Goal: record and replay Android app executions</a:t>
            </a:r>
            <a:endParaRPr lang="en-US" sz="3200" dirty="0">
              <a:latin typeface="Calibri"/>
              <a:cs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34945" y="2217336"/>
            <a:ext cx="4800600" cy="2286000"/>
            <a:chOff x="533400" y="2438400"/>
            <a:chExt cx="4800600" cy="2286000"/>
          </a:xfrm>
        </p:grpSpPr>
        <p:grpSp>
          <p:nvGrpSpPr>
            <p:cNvPr id="6" name="Group 5"/>
            <p:cNvGrpSpPr/>
            <p:nvPr/>
          </p:nvGrpSpPr>
          <p:grpSpPr>
            <a:xfrm>
              <a:off x="533400" y="2438400"/>
              <a:ext cx="4800600" cy="2286000"/>
              <a:chOff x="4343400" y="2438400"/>
              <a:chExt cx="3124200" cy="228600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4343400" y="4114800"/>
                <a:ext cx="3124200" cy="6096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rgbClr val="FFFFFF"/>
                    </a:solidFill>
                  </a:rPr>
                  <a:t>Linux Kernel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343400" y="3657600"/>
                <a:ext cx="31242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rgbClr val="FFFFFF"/>
                    </a:solidFill>
                  </a:rPr>
                  <a:t>VM/ART, Libraries, Android Runtime</a:t>
                </a:r>
                <a:endParaRPr lang="en-US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343400" y="3048000"/>
                <a:ext cx="3124200" cy="6096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rgbClr val="FFFFFF"/>
                    </a:solidFill>
                  </a:rPr>
                  <a:t>Application Framework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343400" y="2438400"/>
                <a:ext cx="3124200" cy="6096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 smtClean="0">
                    <a:solidFill>
                      <a:srgbClr val="FFFFFF"/>
                    </a:solidFill>
                  </a:rPr>
                  <a:t>Apps</a:t>
                </a:r>
              </a:p>
            </p:txBody>
          </p:sp>
        </p:grpSp>
        <p:graphicFrame>
          <p:nvGraphicFramePr>
            <p:cNvPr id="7" name="Diagram 6"/>
            <p:cNvGraphicFramePr/>
            <p:nvPr>
              <p:extLst/>
            </p:nvPr>
          </p:nvGraphicFramePr>
          <p:xfrm>
            <a:off x="1447800" y="2514600"/>
            <a:ext cx="1066800" cy="4572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graphicFrame>
          <p:nvGraphicFramePr>
            <p:cNvPr id="8" name="Diagram 7"/>
            <p:cNvGraphicFramePr/>
            <p:nvPr>
              <p:extLst/>
            </p:nvPr>
          </p:nvGraphicFramePr>
          <p:xfrm>
            <a:off x="2743200" y="2514600"/>
            <a:ext cx="1066800" cy="4572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  <p:graphicFrame>
          <p:nvGraphicFramePr>
            <p:cNvPr id="9" name="Diagram 8"/>
            <p:cNvGraphicFramePr/>
            <p:nvPr>
              <p:extLst/>
            </p:nvPr>
          </p:nvGraphicFramePr>
          <p:xfrm>
            <a:off x="4191000" y="2514600"/>
            <a:ext cx="1066800" cy="4572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5" r:lo="rId16" r:qs="rId17" r:cs="rId18"/>
            </a:graphicData>
          </a:graphic>
        </p:graphicFrame>
      </p:grpSp>
      <p:cxnSp>
        <p:nvCxnSpPr>
          <p:cNvPr id="17" name="Straight Arrow Connector 16"/>
          <p:cNvCxnSpPr/>
          <p:nvPr/>
        </p:nvCxnSpPr>
        <p:spPr>
          <a:xfrm>
            <a:off x="5364145" y="2141136"/>
            <a:ext cx="0" cy="304266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418840" y="4350936"/>
            <a:ext cx="339072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CPU </a:t>
            </a:r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instructions, e.g., </a:t>
            </a:r>
            <a:r>
              <a:rPr lang="en-US" sz="2000" i="1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PinPlay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/>
            </a:r>
            <a:br>
              <a:rPr lang="en-US" i="1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</a:b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  High fidelity, very high overhead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40343" y="2293536"/>
            <a:ext cx="370165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GUI </a:t>
            </a:r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actions, e.g., RERAN (ICSE’13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)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/>
            </a:r>
            <a:br>
              <a:rPr lang="en-US" i="1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</a:b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  Low fidelity, low overhead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74779" y="1683936"/>
            <a:ext cx="23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Record and replay level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40345" y="3399805"/>
            <a:ext cx="344617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Dalvik</a:t>
            </a:r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(VM) instructions</a:t>
            </a:r>
            <a:br>
              <a:rPr lang="en-US" sz="2000" i="1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</a:b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  Moderate fidelity, high overhead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54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410" y="2676936"/>
            <a:ext cx="732958" cy="857250"/>
          </a:xfrm>
          <a:prstGeom prst="rect">
            <a:avLst/>
          </a:prstGeom>
        </p:spPr>
      </p:pic>
      <p:pic>
        <p:nvPicPr>
          <p:cNvPr id="5" name="Picture 4" descr="mot-droid-bion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94" y="1876437"/>
            <a:ext cx="1706580" cy="2628900"/>
          </a:xfrm>
          <a:prstGeom prst="rect">
            <a:avLst/>
          </a:prstGeom>
        </p:spPr>
      </p:pic>
      <p:sp>
        <p:nvSpPr>
          <p:cNvPr id="11" name="Right Brace 10"/>
          <p:cNvSpPr/>
          <p:nvPr/>
        </p:nvSpPr>
        <p:spPr>
          <a:xfrm>
            <a:off x="3600944" y="2036306"/>
            <a:ext cx="400050" cy="2358066"/>
          </a:xfrm>
          <a:prstGeom prst="rightBrace">
            <a:avLst>
              <a:gd name="adj1" fmla="val 30121"/>
              <a:gd name="adj2" fmla="val 4611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Circular Arrow 11"/>
          <p:cNvSpPr/>
          <p:nvPr/>
        </p:nvSpPr>
        <p:spPr>
          <a:xfrm rot="16980513">
            <a:off x="1675291" y="1457732"/>
            <a:ext cx="3553298" cy="3401740"/>
          </a:xfrm>
          <a:prstGeom prst="circularArrow">
            <a:avLst>
              <a:gd name="adj1" fmla="val 5310"/>
              <a:gd name="adj2" fmla="val 343918"/>
              <a:gd name="adj3" fmla="val 12695751"/>
              <a:gd name="adj4" fmla="val 18075192"/>
              <a:gd name="adj5" fmla="val 6195"/>
            </a:avLst>
          </a:prstGeom>
          <a:ln w="38100" cmpd="sng">
            <a:solidFill>
              <a:srgbClr val="000000"/>
            </a:solidFill>
          </a:ln>
        </p:spPr>
        <p:style>
          <a:lnRef idx="0">
            <a:scrgbClr r="0" g="0" b="0"/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TextBox 17"/>
          <p:cNvSpPr txBox="1"/>
          <p:nvPr/>
        </p:nvSpPr>
        <p:spPr>
          <a:xfrm>
            <a:off x="5181940" y="1432527"/>
            <a:ext cx="1630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cap="small" dirty="0"/>
              <a:t>VALERA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160282" y="3225837"/>
            <a:ext cx="1711391" cy="1059837"/>
            <a:chOff x="2249364" y="936283"/>
            <a:chExt cx="2281855" cy="1413115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2249364" y="1143000"/>
              <a:ext cx="4572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249364" y="1447800"/>
              <a:ext cx="4572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2249364" y="1856156"/>
              <a:ext cx="4572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249364" y="2160956"/>
              <a:ext cx="4572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2706564" y="936283"/>
              <a:ext cx="1463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Touchscreen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06564" y="1278523"/>
              <a:ext cx="1463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Compass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706564" y="1656035"/>
              <a:ext cx="18246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Accelerometer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706564" y="1980066"/>
              <a:ext cx="1463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Light sensor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60282" y="2146134"/>
            <a:ext cx="1440664" cy="1067838"/>
            <a:chOff x="2249364" y="2361668"/>
            <a:chExt cx="1920885" cy="1423783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2249364" y="2514600"/>
              <a:ext cx="4572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2249364" y="2895600"/>
              <a:ext cx="4572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2249364" y="3200400"/>
              <a:ext cx="4572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2249364" y="3581400"/>
              <a:ext cx="4572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706564" y="2361668"/>
              <a:ext cx="1463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GPS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706564" y="2706892"/>
              <a:ext cx="1463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Camera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06564" y="3031124"/>
              <a:ext cx="1463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Microphone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674279" y="3416119"/>
              <a:ext cx="1463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Schedule</a:t>
              </a: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5181940" y="2865679"/>
            <a:ext cx="3417866" cy="1787674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US" dirty="0" smtClean="0">
                <a:solidFill>
                  <a:schemeClr val="tx1"/>
                </a:solidFill>
              </a:rPr>
              <a:t>uns </a:t>
            </a:r>
            <a:r>
              <a:rPr lang="en-US" dirty="0">
                <a:solidFill>
                  <a:schemeClr val="tx1"/>
                </a:solidFill>
              </a:rPr>
              <a:t>on real phones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App </a:t>
            </a:r>
            <a:r>
              <a:rPr lang="en-US" dirty="0">
                <a:solidFill>
                  <a:schemeClr val="tx1"/>
                </a:solidFill>
              </a:rPr>
              <a:t>source code not required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Handles </a:t>
            </a:r>
            <a:r>
              <a:rPr lang="en-US" dirty="0">
                <a:solidFill>
                  <a:schemeClr val="tx1"/>
                </a:solidFill>
              </a:rPr>
              <a:t>complex sensor input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Low overhead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US" dirty="0" smtClean="0">
                <a:solidFill>
                  <a:schemeClr val="tx1"/>
                </a:solidFill>
              </a:rPr>
              <a:t>eplay </a:t>
            </a:r>
            <a:r>
              <a:rPr lang="en-US" dirty="0">
                <a:solidFill>
                  <a:schemeClr val="tx1"/>
                </a:solidFill>
              </a:rPr>
              <a:t>fidelity </a:t>
            </a:r>
            <a:r>
              <a:rPr lang="en-US" dirty="0" smtClean="0">
                <a:solidFill>
                  <a:schemeClr val="tx1"/>
                </a:solidFill>
              </a:rPr>
              <a:t>guarantees (observable </a:t>
            </a:r>
            <a:r>
              <a:rPr lang="en-US" dirty="0" smtClean="0">
                <a:solidFill>
                  <a:schemeClr val="tx1"/>
                </a:solidFill>
              </a:rPr>
              <a:t>state)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Content Placeholder 4"/>
          <p:cNvSpPr txBox="1">
            <a:spLocks/>
          </p:cNvSpPr>
          <p:nvPr/>
        </p:nvSpPr>
        <p:spPr>
          <a:xfrm>
            <a:off x="1023547" y="5138583"/>
            <a:ext cx="6549323" cy="447342"/>
          </a:xfrm>
          <a:prstGeom prst="rect">
            <a:avLst/>
          </a:prstGeom>
        </p:spPr>
        <p:txBody>
          <a:bodyPr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/>
              <a:t>VALERA: </a:t>
            </a:r>
            <a:r>
              <a:rPr lang="en-US" sz="1800" b="1" u="sng" dirty="0" err="1" smtClean="0"/>
              <a:t>V</a:t>
            </a:r>
            <a:r>
              <a:rPr lang="en-US" sz="1800" b="1" dirty="0" err="1" smtClean="0"/>
              <a:t>ers</a:t>
            </a:r>
            <a:r>
              <a:rPr lang="en-US" sz="1800" b="1" u="sng" dirty="0" err="1" smtClean="0"/>
              <a:t>A</a:t>
            </a:r>
            <a:r>
              <a:rPr lang="en-US" sz="1800" b="1" dirty="0" err="1" smtClean="0"/>
              <a:t>tile</a:t>
            </a:r>
            <a:r>
              <a:rPr lang="en-US" sz="1800" b="1" dirty="0" smtClean="0"/>
              <a:t> </a:t>
            </a:r>
            <a:r>
              <a:rPr lang="en-US" sz="1800" b="1" dirty="0"/>
              <a:t>yet </a:t>
            </a:r>
            <a:r>
              <a:rPr lang="en-US" sz="1800" b="1" u="sng" dirty="0"/>
              <a:t>L</a:t>
            </a:r>
            <a:r>
              <a:rPr lang="en-US" sz="1800" b="1" dirty="0"/>
              <a:t>ightweight </a:t>
            </a:r>
            <a:r>
              <a:rPr lang="en-US" sz="1800" b="1" dirty="0" err="1"/>
              <a:t>r</a:t>
            </a:r>
            <a:r>
              <a:rPr lang="en-US" sz="1800" b="1" u="sng" dirty="0" err="1"/>
              <a:t>E</a:t>
            </a:r>
            <a:r>
              <a:rPr lang="en-US" sz="1800" b="1" dirty="0" err="1"/>
              <a:t>cord</a:t>
            </a:r>
            <a:r>
              <a:rPr lang="en-US" sz="1800" b="1" dirty="0"/>
              <a:t> and </a:t>
            </a:r>
            <a:r>
              <a:rPr lang="en-US" sz="1800" b="1" u="sng" dirty="0"/>
              <a:t>R</a:t>
            </a:r>
            <a:r>
              <a:rPr lang="en-US" sz="1800" b="1" dirty="0"/>
              <a:t>eplay for </a:t>
            </a:r>
            <a:r>
              <a:rPr lang="en-US" sz="1800" b="1" u="sng" dirty="0"/>
              <a:t>A</a:t>
            </a:r>
            <a:r>
              <a:rPr lang="en-US" sz="1800" b="1" dirty="0"/>
              <a:t>ndroid</a:t>
            </a:r>
          </a:p>
        </p:txBody>
      </p:sp>
    </p:spTree>
    <p:extLst>
      <p:ext uri="{BB962C8B-B14F-4D97-AF65-F5344CB8AC3E}">
        <p14:creationId xmlns:p14="http://schemas.microsoft.com/office/powerpoint/2010/main" val="18472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2938936" y="1700809"/>
            <a:ext cx="5062064" cy="2885179"/>
          </a:xfrm>
          <a:custGeom>
            <a:avLst/>
            <a:gdLst>
              <a:gd name="connsiteX0" fmla="*/ 6223830 w 6349563"/>
              <a:gd name="connsiteY0" fmla="*/ 25150 h 4690413"/>
              <a:gd name="connsiteX1" fmla="*/ 1370500 w 6349563"/>
              <a:gd name="connsiteY1" fmla="*/ 12575 h 4690413"/>
              <a:gd name="connsiteX2" fmla="*/ 1370500 w 6349563"/>
              <a:gd name="connsiteY2" fmla="*/ 767065 h 4690413"/>
              <a:gd name="connsiteX3" fmla="*/ 0 w 6349563"/>
              <a:gd name="connsiteY3" fmla="*/ 767065 h 4690413"/>
              <a:gd name="connsiteX4" fmla="*/ 0 w 6349563"/>
              <a:gd name="connsiteY4" fmla="*/ 1986824 h 4690413"/>
              <a:gd name="connsiteX5" fmla="*/ 1244766 w 6349563"/>
              <a:gd name="connsiteY5" fmla="*/ 1986824 h 4690413"/>
              <a:gd name="connsiteX6" fmla="*/ 1219619 w 6349563"/>
              <a:gd name="connsiteY6" fmla="*/ 3269457 h 4690413"/>
              <a:gd name="connsiteX7" fmla="*/ 1823142 w 6349563"/>
              <a:gd name="connsiteY7" fmla="*/ 3269457 h 4690413"/>
              <a:gd name="connsiteX8" fmla="*/ 1797995 w 6349563"/>
              <a:gd name="connsiteY8" fmla="*/ 4690413 h 4690413"/>
              <a:gd name="connsiteX9" fmla="*/ 6349563 w 6349563"/>
              <a:gd name="connsiteY9" fmla="*/ 4652689 h 4690413"/>
              <a:gd name="connsiteX10" fmla="*/ 6324417 w 6349563"/>
              <a:gd name="connsiteY10" fmla="*/ 0 h 4690413"/>
              <a:gd name="connsiteX11" fmla="*/ 6223830 w 6349563"/>
              <a:gd name="connsiteY11" fmla="*/ 25150 h 4690413"/>
              <a:gd name="connsiteX0" fmla="*/ 6223830 w 6349563"/>
              <a:gd name="connsiteY0" fmla="*/ 25150 h 4690413"/>
              <a:gd name="connsiteX1" fmla="*/ 1370500 w 6349563"/>
              <a:gd name="connsiteY1" fmla="*/ 12575 h 4690413"/>
              <a:gd name="connsiteX2" fmla="*/ 1370500 w 6349563"/>
              <a:gd name="connsiteY2" fmla="*/ 767065 h 4690413"/>
              <a:gd name="connsiteX3" fmla="*/ 0 w 6349563"/>
              <a:gd name="connsiteY3" fmla="*/ 767065 h 4690413"/>
              <a:gd name="connsiteX4" fmla="*/ 0 w 6349563"/>
              <a:gd name="connsiteY4" fmla="*/ 1986824 h 4690413"/>
              <a:gd name="connsiteX5" fmla="*/ 1244766 w 6349563"/>
              <a:gd name="connsiteY5" fmla="*/ 1986824 h 4690413"/>
              <a:gd name="connsiteX6" fmla="*/ 1513842 w 6349563"/>
              <a:gd name="connsiteY6" fmla="*/ 3283568 h 4690413"/>
              <a:gd name="connsiteX7" fmla="*/ 1823142 w 6349563"/>
              <a:gd name="connsiteY7" fmla="*/ 3269457 h 4690413"/>
              <a:gd name="connsiteX8" fmla="*/ 1797995 w 6349563"/>
              <a:gd name="connsiteY8" fmla="*/ 4690413 h 4690413"/>
              <a:gd name="connsiteX9" fmla="*/ 6349563 w 6349563"/>
              <a:gd name="connsiteY9" fmla="*/ 4652689 h 4690413"/>
              <a:gd name="connsiteX10" fmla="*/ 6324417 w 6349563"/>
              <a:gd name="connsiteY10" fmla="*/ 0 h 4690413"/>
              <a:gd name="connsiteX11" fmla="*/ 6223830 w 6349563"/>
              <a:gd name="connsiteY11" fmla="*/ 25150 h 4690413"/>
              <a:gd name="connsiteX0" fmla="*/ 6223830 w 6349563"/>
              <a:gd name="connsiteY0" fmla="*/ 25150 h 4690413"/>
              <a:gd name="connsiteX1" fmla="*/ 1370500 w 6349563"/>
              <a:gd name="connsiteY1" fmla="*/ 12575 h 4690413"/>
              <a:gd name="connsiteX2" fmla="*/ 1370500 w 6349563"/>
              <a:gd name="connsiteY2" fmla="*/ 767065 h 4690413"/>
              <a:gd name="connsiteX3" fmla="*/ 0 w 6349563"/>
              <a:gd name="connsiteY3" fmla="*/ 767065 h 4690413"/>
              <a:gd name="connsiteX4" fmla="*/ 0 w 6349563"/>
              <a:gd name="connsiteY4" fmla="*/ 1986824 h 4690413"/>
              <a:gd name="connsiteX5" fmla="*/ 1512242 w 6349563"/>
              <a:gd name="connsiteY5" fmla="*/ 2007991 h 4690413"/>
              <a:gd name="connsiteX6" fmla="*/ 1513842 w 6349563"/>
              <a:gd name="connsiteY6" fmla="*/ 3283568 h 4690413"/>
              <a:gd name="connsiteX7" fmla="*/ 1823142 w 6349563"/>
              <a:gd name="connsiteY7" fmla="*/ 3269457 h 4690413"/>
              <a:gd name="connsiteX8" fmla="*/ 1797995 w 6349563"/>
              <a:gd name="connsiteY8" fmla="*/ 4690413 h 4690413"/>
              <a:gd name="connsiteX9" fmla="*/ 6349563 w 6349563"/>
              <a:gd name="connsiteY9" fmla="*/ 4652689 h 4690413"/>
              <a:gd name="connsiteX10" fmla="*/ 6324417 w 6349563"/>
              <a:gd name="connsiteY10" fmla="*/ 0 h 4690413"/>
              <a:gd name="connsiteX11" fmla="*/ 6223830 w 6349563"/>
              <a:gd name="connsiteY11" fmla="*/ 25150 h 4690413"/>
              <a:gd name="connsiteX0" fmla="*/ 6223830 w 6349563"/>
              <a:gd name="connsiteY0" fmla="*/ 25150 h 4690413"/>
              <a:gd name="connsiteX1" fmla="*/ 1370500 w 6349563"/>
              <a:gd name="connsiteY1" fmla="*/ 12575 h 4690413"/>
              <a:gd name="connsiteX2" fmla="*/ 1370500 w 6349563"/>
              <a:gd name="connsiteY2" fmla="*/ 767065 h 4690413"/>
              <a:gd name="connsiteX3" fmla="*/ 0 w 6349563"/>
              <a:gd name="connsiteY3" fmla="*/ 767065 h 4690413"/>
              <a:gd name="connsiteX4" fmla="*/ 0 w 6349563"/>
              <a:gd name="connsiteY4" fmla="*/ 1986824 h 4690413"/>
              <a:gd name="connsiteX5" fmla="*/ 1512242 w 6349563"/>
              <a:gd name="connsiteY5" fmla="*/ 2007991 h 4690413"/>
              <a:gd name="connsiteX6" fmla="*/ 1513842 w 6349563"/>
              <a:gd name="connsiteY6" fmla="*/ 3283568 h 4690413"/>
              <a:gd name="connsiteX7" fmla="*/ 1803082 w 6349563"/>
              <a:gd name="connsiteY7" fmla="*/ 3297679 h 4690413"/>
              <a:gd name="connsiteX8" fmla="*/ 1797995 w 6349563"/>
              <a:gd name="connsiteY8" fmla="*/ 4690413 h 4690413"/>
              <a:gd name="connsiteX9" fmla="*/ 6349563 w 6349563"/>
              <a:gd name="connsiteY9" fmla="*/ 4652689 h 4690413"/>
              <a:gd name="connsiteX10" fmla="*/ 6324417 w 6349563"/>
              <a:gd name="connsiteY10" fmla="*/ 0 h 4690413"/>
              <a:gd name="connsiteX11" fmla="*/ 6223830 w 6349563"/>
              <a:gd name="connsiteY11" fmla="*/ 25150 h 4690413"/>
              <a:gd name="connsiteX0" fmla="*/ 6223830 w 6349563"/>
              <a:gd name="connsiteY0" fmla="*/ 25150 h 4652689"/>
              <a:gd name="connsiteX1" fmla="*/ 1370500 w 6349563"/>
              <a:gd name="connsiteY1" fmla="*/ 12575 h 4652689"/>
              <a:gd name="connsiteX2" fmla="*/ 1370500 w 6349563"/>
              <a:gd name="connsiteY2" fmla="*/ 767065 h 4652689"/>
              <a:gd name="connsiteX3" fmla="*/ 0 w 6349563"/>
              <a:gd name="connsiteY3" fmla="*/ 767065 h 4652689"/>
              <a:gd name="connsiteX4" fmla="*/ 0 w 6349563"/>
              <a:gd name="connsiteY4" fmla="*/ 1986824 h 4652689"/>
              <a:gd name="connsiteX5" fmla="*/ 1512242 w 6349563"/>
              <a:gd name="connsiteY5" fmla="*/ 2007991 h 4652689"/>
              <a:gd name="connsiteX6" fmla="*/ 1513842 w 6349563"/>
              <a:gd name="connsiteY6" fmla="*/ 3283568 h 4652689"/>
              <a:gd name="connsiteX7" fmla="*/ 1803082 w 6349563"/>
              <a:gd name="connsiteY7" fmla="*/ 3297679 h 4652689"/>
              <a:gd name="connsiteX8" fmla="*/ 1818056 w 6349563"/>
              <a:gd name="connsiteY8" fmla="*/ 4121033 h 4652689"/>
              <a:gd name="connsiteX9" fmla="*/ 6349563 w 6349563"/>
              <a:gd name="connsiteY9" fmla="*/ 4652689 h 4652689"/>
              <a:gd name="connsiteX10" fmla="*/ 6324417 w 6349563"/>
              <a:gd name="connsiteY10" fmla="*/ 0 h 4652689"/>
              <a:gd name="connsiteX11" fmla="*/ 6223830 w 6349563"/>
              <a:gd name="connsiteY11" fmla="*/ 25150 h 4652689"/>
              <a:gd name="connsiteX0" fmla="*/ 6223830 w 6349563"/>
              <a:gd name="connsiteY0" fmla="*/ 25150 h 4144863"/>
              <a:gd name="connsiteX1" fmla="*/ 1370500 w 6349563"/>
              <a:gd name="connsiteY1" fmla="*/ 12575 h 4144863"/>
              <a:gd name="connsiteX2" fmla="*/ 1370500 w 6349563"/>
              <a:gd name="connsiteY2" fmla="*/ 767065 h 4144863"/>
              <a:gd name="connsiteX3" fmla="*/ 0 w 6349563"/>
              <a:gd name="connsiteY3" fmla="*/ 767065 h 4144863"/>
              <a:gd name="connsiteX4" fmla="*/ 0 w 6349563"/>
              <a:gd name="connsiteY4" fmla="*/ 1986824 h 4144863"/>
              <a:gd name="connsiteX5" fmla="*/ 1512242 w 6349563"/>
              <a:gd name="connsiteY5" fmla="*/ 2007991 h 4144863"/>
              <a:gd name="connsiteX6" fmla="*/ 1513842 w 6349563"/>
              <a:gd name="connsiteY6" fmla="*/ 3283568 h 4144863"/>
              <a:gd name="connsiteX7" fmla="*/ 1803082 w 6349563"/>
              <a:gd name="connsiteY7" fmla="*/ 3297679 h 4144863"/>
              <a:gd name="connsiteX8" fmla="*/ 1818056 w 6349563"/>
              <a:gd name="connsiteY8" fmla="*/ 4121033 h 4144863"/>
              <a:gd name="connsiteX9" fmla="*/ 6349563 w 6349563"/>
              <a:gd name="connsiteY9" fmla="*/ 4144863 h 4144863"/>
              <a:gd name="connsiteX10" fmla="*/ 6324417 w 6349563"/>
              <a:gd name="connsiteY10" fmla="*/ 0 h 4144863"/>
              <a:gd name="connsiteX11" fmla="*/ 6223830 w 6349563"/>
              <a:gd name="connsiteY11" fmla="*/ 25150 h 4144863"/>
              <a:gd name="connsiteX0" fmla="*/ 6223830 w 6349563"/>
              <a:gd name="connsiteY0" fmla="*/ 25150 h 4144863"/>
              <a:gd name="connsiteX1" fmla="*/ 1370500 w 6349563"/>
              <a:gd name="connsiteY1" fmla="*/ 12575 h 4144863"/>
              <a:gd name="connsiteX2" fmla="*/ 1370500 w 6349563"/>
              <a:gd name="connsiteY2" fmla="*/ 767065 h 4144863"/>
              <a:gd name="connsiteX3" fmla="*/ 0 w 6349563"/>
              <a:gd name="connsiteY3" fmla="*/ 767065 h 4144863"/>
              <a:gd name="connsiteX4" fmla="*/ 0 w 6349563"/>
              <a:gd name="connsiteY4" fmla="*/ 1986824 h 4144863"/>
              <a:gd name="connsiteX5" fmla="*/ 1512242 w 6349563"/>
              <a:gd name="connsiteY5" fmla="*/ 2007991 h 4144863"/>
              <a:gd name="connsiteX6" fmla="*/ 1513842 w 6349563"/>
              <a:gd name="connsiteY6" fmla="*/ 3283568 h 4144863"/>
              <a:gd name="connsiteX7" fmla="*/ 1829830 w 6349563"/>
              <a:gd name="connsiteY7" fmla="*/ 3536203 h 4144863"/>
              <a:gd name="connsiteX8" fmla="*/ 1818056 w 6349563"/>
              <a:gd name="connsiteY8" fmla="*/ 4121033 h 4144863"/>
              <a:gd name="connsiteX9" fmla="*/ 6349563 w 6349563"/>
              <a:gd name="connsiteY9" fmla="*/ 4144863 h 4144863"/>
              <a:gd name="connsiteX10" fmla="*/ 6324417 w 6349563"/>
              <a:gd name="connsiteY10" fmla="*/ 0 h 4144863"/>
              <a:gd name="connsiteX11" fmla="*/ 6223830 w 6349563"/>
              <a:gd name="connsiteY11" fmla="*/ 25150 h 4144863"/>
              <a:gd name="connsiteX0" fmla="*/ 6223830 w 6349563"/>
              <a:gd name="connsiteY0" fmla="*/ 25150 h 4144863"/>
              <a:gd name="connsiteX1" fmla="*/ 1370500 w 6349563"/>
              <a:gd name="connsiteY1" fmla="*/ 12575 h 4144863"/>
              <a:gd name="connsiteX2" fmla="*/ 1370500 w 6349563"/>
              <a:gd name="connsiteY2" fmla="*/ 767065 h 4144863"/>
              <a:gd name="connsiteX3" fmla="*/ 0 w 6349563"/>
              <a:gd name="connsiteY3" fmla="*/ 767065 h 4144863"/>
              <a:gd name="connsiteX4" fmla="*/ 0 w 6349563"/>
              <a:gd name="connsiteY4" fmla="*/ 1986824 h 4144863"/>
              <a:gd name="connsiteX5" fmla="*/ 1512242 w 6349563"/>
              <a:gd name="connsiteY5" fmla="*/ 2007991 h 4144863"/>
              <a:gd name="connsiteX6" fmla="*/ 1533903 w 6349563"/>
              <a:gd name="connsiteY6" fmla="*/ 3529787 h 4144863"/>
              <a:gd name="connsiteX7" fmla="*/ 1829830 w 6349563"/>
              <a:gd name="connsiteY7" fmla="*/ 3536203 h 4144863"/>
              <a:gd name="connsiteX8" fmla="*/ 1818056 w 6349563"/>
              <a:gd name="connsiteY8" fmla="*/ 4121033 h 4144863"/>
              <a:gd name="connsiteX9" fmla="*/ 6349563 w 6349563"/>
              <a:gd name="connsiteY9" fmla="*/ 4144863 h 4144863"/>
              <a:gd name="connsiteX10" fmla="*/ 6324417 w 6349563"/>
              <a:gd name="connsiteY10" fmla="*/ 0 h 4144863"/>
              <a:gd name="connsiteX11" fmla="*/ 6223830 w 6349563"/>
              <a:gd name="connsiteY11" fmla="*/ 25150 h 4144863"/>
              <a:gd name="connsiteX0" fmla="*/ 6223830 w 6349563"/>
              <a:gd name="connsiteY0" fmla="*/ 25150 h 4144863"/>
              <a:gd name="connsiteX1" fmla="*/ 1370500 w 6349563"/>
              <a:gd name="connsiteY1" fmla="*/ 12575 h 4144863"/>
              <a:gd name="connsiteX2" fmla="*/ 1370500 w 6349563"/>
              <a:gd name="connsiteY2" fmla="*/ 767065 h 4144863"/>
              <a:gd name="connsiteX3" fmla="*/ 0 w 6349563"/>
              <a:gd name="connsiteY3" fmla="*/ 767065 h 4144863"/>
              <a:gd name="connsiteX4" fmla="*/ 0 w 6349563"/>
              <a:gd name="connsiteY4" fmla="*/ 1986824 h 4144863"/>
              <a:gd name="connsiteX5" fmla="*/ 1512242 w 6349563"/>
              <a:gd name="connsiteY5" fmla="*/ 2007991 h 4144863"/>
              <a:gd name="connsiteX6" fmla="*/ 1533903 w 6349563"/>
              <a:gd name="connsiteY6" fmla="*/ 3529787 h 4144863"/>
              <a:gd name="connsiteX7" fmla="*/ 1829830 w 6349563"/>
              <a:gd name="connsiteY7" fmla="*/ 3536203 h 4144863"/>
              <a:gd name="connsiteX8" fmla="*/ 1844803 w 6349563"/>
              <a:gd name="connsiteY8" fmla="*/ 4121033 h 4144863"/>
              <a:gd name="connsiteX9" fmla="*/ 6349563 w 6349563"/>
              <a:gd name="connsiteY9" fmla="*/ 4144863 h 4144863"/>
              <a:gd name="connsiteX10" fmla="*/ 6324417 w 6349563"/>
              <a:gd name="connsiteY10" fmla="*/ 0 h 4144863"/>
              <a:gd name="connsiteX11" fmla="*/ 6223830 w 6349563"/>
              <a:gd name="connsiteY11" fmla="*/ 25150 h 4144863"/>
              <a:gd name="connsiteX0" fmla="*/ 6223830 w 6349563"/>
              <a:gd name="connsiteY0" fmla="*/ 25150 h 4144863"/>
              <a:gd name="connsiteX1" fmla="*/ 1370500 w 6349563"/>
              <a:gd name="connsiteY1" fmla="*/ 12575 h 4144863"/>
              <a:gd name="connsiteX2" fmla="*/ 1370500 w 6349563"/>
              <a:gd name="connsiteY2" fmla="*/ 767065 h 4144863"/>
              <a:gd name="connsiteX3" fmla="*/ 47203 w 6349563"/>
              <a:gd name="connsiteY3" fmla="*/ 1120131 h 4144863"/>
              <a:gd name="connsiteX4" fmla="*/ 0 w 6349563"/>
              <a:gd name="connsiteY4" fmla="*/ 1986824 h 4144863"/>
              <a:gd name="connsiteX5" fmla="*/ 1512242 w 6349563"/>
              <a:gd name="connsiteY5" fmla="*/ 2007991 h 4144863"/>
              <a:gd name="connsiteX6" fmla="*/ 1533903 w 6349563"/>
              <a:gd name="connsiteY6" fmla="*/ 3529787 h 4144863"/>
              <a:gd name="connsiteX7" fmla="*/ 1829830 w 6349563"/>
              <a:gd name="connsiteY7" fmla="*/ 3536203 h 4144863"/>
              <a:gd name="connsiteX8" fmla="*/ 1844803 w 6349563"/>
              <a:gd name="connsiteY8" fmla="*/ 4121033 h 4144863"/>
              <a:gd name="connsiteX9" fmla="*/ 6349563 w 6349563"/>
              <a:gd name="connsiteY9" fmla="*/ 4144863 h 4144863"/>
              <a:gd name="connsiteX10" fmla="*/ 6324417 w 6349563"/>
              <a:gd name="connsiteY10" fmla="*/ 0 h 4144863"/>
              <a:gd name="connsiteX11" fmla="*/ 6223830 w 6349563"/>
              <a:gd name="connsiteY11" fmla="*/ 25150 h 4144863"/>
              <a:gd name="connsiteX0" fmla="*/ 6223830 w 6349563"/>
              <a:gd name="connsiteY0" fmla="*/ 25150 h 4144863"/>
              <a:gd name="connsiteX1" fmla="*/ 1370500 w 6349563"/>
              <a:gd name="connsiteY1" fmla="*/ 12575 h 4144863"/>
              <a:gd name="connsiteX2" fmla="*/ 1358699 w 6349563"/>
              <a:gd name="connsiteY2" fmla="*/ 1065814 h 4144863"/>
              <a:gd name="connsiteX3" fmla="*/ 47203 w 6349563"/>
              <a:gd name="connsiteY3" fmla="*/ 1120131 h 4144863"/>
              <a:gd name="connsiteX4" fmla="*/ 0 w 6349563"/>
              <a:gd name="connsiteY4" fmla="*/ 1986824 h 4144863"/>
              <a:gd name="connsiteX5" fmla="*/ 1512242 w 6349563"/>
              <a:gd name="connsiteY5" fmla="*/ 2007991 h 4144863"/>
              <a:gd name="connsiteX6" fmla="*/ 1533903 w 6349563"/>
              <a:gd name="connsiteY6" fmla="*/ 3529787 h 4144863"/>
              <a:gd name="connsiteX7" fmla="*/ 1829830 w 6349563"/>
              <a:gd name="connsiteY7" fmla="*/ 3536203 h 4144863"/>
              <a:gd name="connsiteX8" fmla="*/ 1844803 w 6349563"/>
              <a:gd name="connsiteY8" fmla="*/ 4121033 h 4144863"/>
              <a:gd name="connsiteX9" fmla="*/ 6349563 w 6349563"/>
              <a:gd name="connsiteY9" fmla="*/ 4144863 h 4144863"/>
              <a:gd name="connsiteX10" fmla="*/ 6324417 w 6349563"/>
              <a:gd name="connsiteY10" fmla="*/ 0 h 4144863"/>
              <a:gd name="connsiteX11" fmla="*/ 6223830 w 6349563"/>
              <a:gd name="connsiteY11" fmla="*/ 25150 h 4144863"/>
              <a:gd name="connsiteX0" fmla="*/ 6259233 w 6384966"/>
              <a:gd name="connsiteY0" fmla="*/ 25150 h 4144863"/>
              <a:gd name="connsiteX1" fmla="*/ 1405903 w 6384966"/>
              <a:gd name="connsiteY1" fmla="*/ 12575 h 4144863"/>
              <a:gd name="connsiteX2" fmla="*/ 1394102 w 6384966"/>
              <a:gd name="connsiteY2" fmla="*/ 1065814 h 4144863"/>
              <a:gd name="connsiteX3" fmla="*/ 0 w 6384966"/>
              <a:gd name="connsiteY3" fmla="*/ 1079393 h 4144863"/>
              <a:gd name="connsiteX4" fmla="*/ 35403 w 6384966"/>
              <a:gd name="connsiteY4" fmla="*/ 1986824 h 4144863"/>
              <a:gd name="connsiteX5" fmla="*/ 1547645 w 6384966"/>
              <a:gd name="connsiteY5" fmla="*/ 2007991 h 4144863"/>
              <a:gd name="connsiteX6" fmla="*/ 1569306 w 6384966"/>
              <a:gd name="connsiteY6" fmla="*/ 3529787 h 4144863"/>
              <a:gd name="connsiteX7" fmla="*/ 1865233 w 6384966"/>
              <a:gd name="connsiteY7" fmla="*/ 3536203 h 4144863"/>
              <a:gd name="connsiteX8" fmla="*/ 1880206 w 6384966"/>
              <a:gd name="connsiteY8" fmla="*/ 4121033 h 4144863"/>
              <a:gd name="connsiteX9" fmla="*/ 6384966 w 6384966"/>
              <a:gd name="connsiteY9" fmla="*/ 4144863 h 4144863"/>
              <a:gd name="connsiteX10" fmla="*/ 6359820 w 6384966"/>
              <a:gd name="connsiteY10" fmla="*/ 0 h 4144863"/>
              <a:gd name="connsiteX11" fmla="*/ 6259233 w 6384966"/>
              <a:gd name="connsiteY11" fmla="*/ 25150 h 4144863"/>
              <a:gd name="connsiteX0" fmla="*/ 6271033 w 6396766"/>
              <a:gd name="connsiteY0" fmla="*/ 25150 h 4144863"/>
              <a:gd name="connsiteX1" fmla="*/ 1417703 w 6396766"/>
              <a:gd name="connsiteY1" fmla="*/ 12575 h 4144863"/>
              <a:gd name="connsiteX2" fmla="*/ 1405902 w 6396766"/>
              <a:gd name="connsiteY2" fmla="*/ 1065814 h 4144863"/>
              <a:gd name="connsiteX3" fmla="*/ 11800 w 6396766"/>
              <a:gd name="connsiteY3" fmla="*/ 1079393 h 4144863"/>
              <a:gd name="connsiteX4" fmla="*/ 0 w 6396766"/>
              <a:gd name="connsiteY4" fmla="*/ 2217675 h 4144863"/>
              <a:gd name="connsiteX5" fmla="*/ 1559445 w 6396766"/>
              <a:gd name="connsiteY5" fmla="*/ 2007991 h 4144863"/>
              <a:gd name="connsiteX6" fmla="*/ 1581106 w 6396766"/>
              <a:gd name="connsiteY6" fmla="*/ 3529787 h 4144863"/>
              <a:gd name="connsiteX7" fmla="*/ 1877033 w 6396766"/>
              <a:gd name="connsiteY7" fmla="*/ 3536203 h 4144863"/>
              <a:gd name="connsiteX8" fmla="*/ 1892006 w 6396766"/>
              <a:gd name="connsiteY8" fmla="*/ 4121033 h 4144863"/>
              <a:gd name="connsiteX9" fmla="*/ 6396766 w 6396766"/>
              <a:gd name="connsiteY9" fmla="*/ 4144863 h 4144863"/>
              <a:gd name="connsiteX10" fmla="*/ 6371620 w 6396766"/>
              <a:gd name="connsiteY10" fmla="*/ 0 h 4144863"/>
              <a:gd name="connsiteX11" fmla="*/ 6271033 w 6396766"/>
              <a:gd name="connsiteY11" fmla="*/ 25150 h 4144863"/>
              <a:gd name="connsiteX0" fmla="*/ 6271033 w 6396766"/>
              <a:gd name="connsiteY0" fmla="*/ 25150 h 4144863"/>
              <a:gd name="connsiteX1" fmla="*/ 1417703 w 6396766"/>
              <a:gd name="connsiteY1" fmla="*/ 12575 h 4144863"/>
              <a:gd name="connsiteX2" fmla="*/ 1405902 w 6396766"/>
              <a:gd name="connsiteY2" fmla="*/ 1065814 h 4144863"/>
              <a:gd name="connsiteX3" fmla="*/ 11800 w 6396766"/>
              <a:gd name="connsiteY3" fmla="*/ 1079393 h 4144863"/>
              <a:gd name="connsiteX4" fmla="*/ 0 w 6396766"/>
              <a:gd name="connsiteY4" fmla="*/ 2217675 h 4144863"/>
              <a:gd name="connsiteX5" fmla="*/ 1594847 w 6396766"/>
              <a:gd name="connsiteY5" fmla="*/ 2252421 h 4144863"/>
              <a:gd name="connsiteX6" fmla="*/ 1581106 w 6396766"/>
              <a:gd name="connsiteY6" fmla="*/ 3529787 h 4144863"/>
              <a:gd name="connsiteX7" fmla="*/ 1877033 w 6396766"/>
              <a:gd name="connsiteY7" fmla="*/ 3536203 h 4144863"/>
              <a:gd name="connsiteX8" fmla="*/ 1892006 w 6396766"/>
              <a:gd name="connsiteY8" fmla="*/ 4121033 h 4144863"/>
              <a:gd name="connsiteX9" fmla="*/ 6396766 w 6396766"/>
              <a:gd name="connsiteY9" fmla="*/ 4144863 h 4144863"/>
              <a:gd name="connsiteX10" fmla="*/ 6371620 w 6396766"/>
              <a:gd name="connsiteY10" fmla="*/ 0 h 4144863"/>
              <a:gd name="connsiteX11" fmla="*/ 6271033 w 6396766"/>
              <a:gd name="connsiteY11" fmla="*/ 25150 h 4144863"/>
              <a:gd name="connsiteX0" fmla="*/ 6271033 w 6396766"/>
              <a:gd name="connsiteY0" fmla="*/ 25150 h 4144863"/>
              <a:gd name="connsiteX1" fmla="*/ 1417703 w 6396766"/>
              <a:gd name="connsiteY1" fmla="*/ 12575 h 4144863"/>
              <a:gd name="connsiteX2" fmla="*/ 1405902 w 6396766"/>
              <a:gd name="connsiteY2" fmla="*/ 1065814 h 4144863"/>
              <a:gd name="connsiteX3" fmla="*/ 11800 w 6396766"/>
              <a:gd name="connsiteY3" fmla="*/ 1079393 h 4144863"/>
              <a:gd name="connsiteX4" fmla="*/ 0 w 6396766"/>
              <a:gd name="connsiteY4" fmla="*/ 2217675 h 4144863"/>
              <a:gd name="connsiteX5" fmla="*/ 1335229 w 6396766"/>
              <a:gd name="connsiteY5" fmla="*/ 2252421 h 4144863"/>
              <a:gd name="connsiteX6" fmla="*/ 1581106 w 6396766"/>
              <a:gd name="connsiteY6" fmla="*/ 3529787 h 4144863"/>
              <a:gd name="connsiteX7" fmla="*/ 1877033 w 6396766"/>
              <a:gd name="connsiteY7" fmla="*/ 3536203 h 4144863"/>
              <a:gd name="connsiteX8" fmla="*/ 1892006 w 6396766"/>
              <a:gd name="connsiteY8" fmla="*/ 4121033 h 4144863"/>
              <a:gd name="connsiteX9" fmla="*/ 6396766 w 6396766"/>
              <a:gd name="connsiteY9" fmla="*/ 4144863 h 4144863"/>
              <a:gd name="connsiteX10" fmla="*/ 6371620 w 6396766"/>
              <a:gd name="connsiteY10" fmla="*/ 0 h 4144863"/>
              <a:gd name="connsiteX11" fmla="*/ 6271033 w 6396766"/>
              <a:gd name="connsiteY11" fmla="*/ 25150 h 4144863"/>
              <a:gd name="connsiteX0" fmla="*/ 6271033 w 6396766"/>
              <a:gd name="connsiteY0" fmla="*/ 25150 h 4195180"/>
              <a:gd name="connsiteX1" fmla="*/ 1417703 w 6396766"/>
              <a:gd name="connsiteY1" fmla="*/ 12575 h 4195180"/>
              <a:gd name="connsiteX2" fmla="*/ 1405902 w 6396766"/>
              <a:gd name="connsiteY2" fmla="*/ 1065814 h 4195180"/>
              <a:gd name="connsiteX3" fmla="*/ 11800 w 6396766"/>
              <a:gd name="connsiteY3" fmla="*/ 1079393 h 4195180"/>
              <a:gd name="connsiteX4" fmla="*/ 0 w 6396766"/>
              <a:gd name="connsiteY4" fmla="*/ 2217675 h 4195180"/>
              <a:gd name="connsiteX5" fmla="*/ 1335229 w 6396766"/>
              <a:gd name="connsiteY5" fmla="*/ 2252421 h 4195180"/>
              <a:gd name="connsiteX6" fmla="*/ 1345089 w 6396766"/>
              <a:gd name="connsiteY6" fmla="*/ 4195180 h 4195180"/>
              <a:gd name="connsiteX7" fmla="*/ 1877033 w 6396766"/>
              <a:gd name="connsiteY7" fmla="*/ 3536203 h 4195180"/>
              <a:gd name="connsiteX8" fmla="*/ 1892006 w 6396766"/>
              <a:gd name="connsiteY8" fmla="*/ 4121033 h 4195180"/>
              <a:gd name="connsiteX9" fmla="*/ 6396766 w 6396766"/>
              <a:gd name="connsiteY9" fmla="*/ 4144863 h 4195180"/>
              <a:gd name="connsiteX10" fmla="*/ 6371620 w 6396766"/>
              <a:gd name="connsiteY10" fmla="*/ 0 h 4195180"/>
              <a:gd name="connsiteX11" fmla="*/ 6271033 w 6396766"/>
              <a:gd name="connsiteY11" fmla="*/ 25150 h 4195180"/>
              <a:gd name="connsiteX0" fmla="*/ 6271033 w 6396766"/>
              <a:gd name="connsiteY0" fmla="*/ 25150 h 4254241"/>
              <a:gd name="connsiteX1" fmla="*/ 1417703 w 6396766"/>
              <a:gd name="connsiteY1" fmla="*/ 12575 h 4254241"/>
              <a:gd name="connsiteX2" fmla="*/ 1405902 w 6396766"/>
              <a:gd name="connsiteY2" fmla="*/ 1065814 h 4254241"/>
              <a:gd name="connsiteX3" fmla="*/ 11800 w 6396766"/>
              <a:gd name="connsiteY3" fmla="*/ 1079393 h 4254241"/>
              <a:gd name="connsiteX4" fmla="*/ 0 w 6396766"/>
              <a:gd name="connsiteY4" fmla="*/ 2217675 h 4254241"/>
              <a:gd name="connsiteX5" fmla="*/ 1335229 w 6396766"/>
              <a:gd name="connsiteY5" fmla="*/ 2252421 h 4254241"/>
              <a:gd name="connsiteX6" fmla="*/ 1345089 w 6396766"/>
              <a:gd name="connsiteY6" fmla="*/ 4195180 h 4254241"/>
              <a:gd name="connsiteX7" fmla="*/ 1605615 w 6396766"/>
              <a:gd name="connsiteY7" fmla="*/ 4120120 h 4254241"/>
              <a:gd name="connsiteX8" fmla="*/ 1892006 w 6396766"/>
              <a:gd name="connsiteY8" fmla="*/ 4121033 h 4254241"/>
              <a:gd name="connsiteX9" fmla="*/ 6396766 w 6396766"/>
              <a:gd name="connsiteY9" fmla="*/ 4144863 h 4254241"/>
              <a:gd name="connsiteX10" fmla="*/ 6371620 w 6396766"/>
              <a:gd name="connsiteY10" fmla="*/ 0 h 4254241"/>
              <a:gd name="connsiteX11" fmla="*/ 6271033 w 6396766"/>
              <a:gd name="connsiteY11" fmla="*/ 25150 h 4254241"/>
              <a:gd name="connsiteX0" fmla="*/ 6271033 w 6396766"/>
              <a:gd name="connsiteY0" fmla="*/ 25150 h 4195180"/>
              <a:gd name="connsiteX1" fmla="*/ 1417703 w 6396766"/>
              <a:gd name="connsiteY1" fmla="*/ 12575 h 4195180"/>
              <a:gd name="connsiteX2" fmla="*/ 1405902 w 6396766"/>
              <a:gd name="connsiteY2" fmla="*/ 1065814 h 4195180"/>
              <a:gd name="connsiteX3" fmla="*/ 11800 w 6396766"/>
              <a:gd name="connsiteY3" fmla="*/ 1079393 h 4195180"/>
              <a:gd name="connsiteX4" fmla="*/ 0 w 6396766"/>
              <a:gd name="connsiteY4" fmla="*/ 2217675 h 4195180"/>
              <a:gd name="connsiteX5" fmla="*/ 1335229 w 6396766"/>
              <a:gd name="connsiteY5" fmla="*/ 2252421 h 4195180"/>
              <a:gd name="connsiteX6" fmla="*/ 1345089 w 6396766"/>
              <a:gd name="connsiteY6" fmla="*/ 4195180 h 4195180"/>
              <a:gd name="connsiteX7" fmla="*/ 1605615 w 6396766"/>
              <a:gd name="connsiteY7" fmla="*/ 4120120 h 4195180"/>
              <a:gd name="connsiteX8" fmla="*/ 1892006 w 6396766"/>
              <a:gd name="connsiteY8" fmla="*/ 4121033 h 4195180"/>
              <a:gd name="connsiteX9" fmla="*/ 6396766 w 6396766"/>
              <a:gd name="connsiteY9" fmla="*/ 4144863 h 4195180"/>
              <a:gd name="connsiteX10" fmla="*/ 6371620 w 6396766"/>
              <a:gd name="connsiteY10" fmla="*/ 0 h 4195180"/>
              <a:gd name="connsiteX11" fmla="*/ 6271033 w 6396766"/>
              <a:gd name="connsiteY11" fmla="*/ 25150 h 4195180"/>
              <a:gd name="connsiteX0" fmla="*/ 6271033 w 6396766"/>
              <a:gd name="connsiteY0" fmla="*/ 25150 h 4195180"/>
              <a:gd name="connsiteX1" fmla="*/ 1417703 w 6396766"/>
              <a:gd name="connsiteY1" fmla="*/ 12575 h 4195180"/>
              <a:gd name="connsiteX2" fmla="*/ 1405902 w 6396766"/>
              <a:gd name="connsiteY2" fmla="*/ 1065814 h 4195180"/>
              <a:gd name="connsiteX3" fmla="*/ 11800 w 6396766"/>
              <a:gd name="connsiteY3" fmla="*/ 1079393 h 4195180"/>
              <a:gd name="connsiteX4" fmla="*/ 0 w 6396766"/>
              <a:gd name="connsiteY4" fmla="*/ 2217675 h 4195180"/>
              <a:gd name="connsiteX5" fmla="*/ 1335229 w 6396766"/>
              <a:gd name="connsiteY5" fmla="*/ 2252421 h 4195180"/>
              <a:gd name="connsiteX6" fmla="*/ 1345089 w 6396766"/>
              <a:gd name="connsiteY6" fmla="*/ 4195180 h 4195180"/>
              <a:gd name="connsiteX7" fmla="*/ 1605615 w 6396766"/>
              <a:gd name="connsiteY7" fmla="*/ 4120120 h 4195180"/>
              <a:gd name="connsiteX8" fmla="*/ 1892006 w 6396766"/>
              <a:gd name="connsiteY8" fmla="*/ 4121033 h 4195180"/>
              <a:gd name="connsiteX9" fmla="*/ 6396766 w 6396766"/>
              <a:gd name="connsiteY9" fmla="*/ 4144863 h 4195180"/>
              <a:gd name="connsiteX10" fmla="*/ 6371620 w 6396766"/>
              <a:gd name="connsiteY10" fmla="*/ 0 h 4195180"/>
              <a:gd name="connsiteX11" fmla="*/ 6271033 w 6396766"/>
              <a:gd name="connsiteY11" fmla="*/ 25150 h 4195180"/>
              <a:gd name="connsiteX0" fmla="*/ 6271033 w 6396766"/>
              <a:gd name="connsiteY0" fmla="*/ 25150 h 4195180"/>
              <a:gd name="connsiteX1" fmla="*/ 1417703 w 6396766"/>
              <a:gd name="connsiteY1" fmla="*/ 12575 h 4195180"/>
              <a:gd name="connsiteX2" fmla="*/ 1405902 w 6396766"/>
              <a:gd name="connsiteY2" fmla="*/ 1065814 h 4195180"/>
              <a:gd name="connsiteX3" fmla="*/ 11800 w 6396766"/>
              <a:gd name="connsiteY3" fmla="*/ 1079393 h 4195180"/>
              <a:gd name="connsiteX4" fmla="*/ 0 w 6396766"/>
              <a:gd name="connsiteY4" fmla="*/ 2217675 h 4195180"/>
              <a:gd name="connsiteX5" fmla="*/ 1335229 w 6396766"/>
              <a:gd name="connsiteY5" fmla="*/ 2252421 h 4195180"/>
              <a:gd name="connsiteX6" fmla="*/ 1345089 w 6396766"/>
              <a:gd name="connsiteY6" fmla="*/ 4195180 h 4195180"/>
              <a:gd name="connsiteX7" fmla="*/ 1723623 w 6396766"/>
              <a:gd name="connsiteY7" fmla="*/ 4079381 h 4195180"/>
              <a:gd name="connsiteX8" fmla="*/ 1892006 w 6396766"/>
              <a:gd name="connsiteY8" fmla="*/ 4121033 h 4195180"/>
              <a:gd name="connsiteX9" fmla="*/ 6396766 w 6396766"/>
              <a:gd name="connsiteY9" fmla="*/ 4144863 h 4195180"/>
              <a:gd name="connsiteX10" fmla="*/ 6371620 w 6396766"/>
              <a:gd name="connsiteY10" fmla="*/ 0 h 4195180"/>
              <a:gd name="connsiteX11" fmla="*/ 6271033 w 6396766"/>
              <a:gd name="connsiteY11" fmla="*/ 25150 h 4195180"/>
              <a:gd name="connsiteX0" fmla="*/ 6271033 w 6396766"/>
              <a:gd name="connsiteY0" fmla="*/ 25150 h 4195180"/>
              <a:gd name="connsiteX1" fmla="*/ 1417703 w 6396766"/>
              <a:gd name="connsiteY1" fmla="*/ 12575 h 4195180"/>
              <a:gd name="connsiteX2" fmla="*/ 1405902 w 6396766"/>
              <a:gd name="connsiteY2" fmla="*/ 1065814 h 4195180"/>
              <a:gd name="connsiteX3" fmla="*/ 11800 w 6396766"/>
              <a:gd name="connsiteY3" fmla="*/ 1079393 h 4195180"/>
              <a:gd name="connsiteX4" fmla="*/ 0 w 6396766"/>
              <a:gd name="connsiteY4" fmla="*/ 2217675 h 4195180"/>
              <a:gd name="connsiteX5" fmla="*/ 1335229 w 6396766"/>
              <a:gd name="connsiteY5" fmla="*/ 2252421 h 4195180"/>
              <a:gd name="connsiteX6" fmla="*/ 1345089 w 6396766"/>
              <a:gd name="connsiteY6" fmla="*/ 4195180 h 4195180"/>
              <a:gd name="connsiteX7" fmla="*/ 1723623 w 6396766"/>
              <a:gd name="connsiteY7" fmla="*/ 4079381 h 4195180"/>
              <a:gd name="connsiteX8" fmla="*/ 1892006 w 6396766"/>
              <a:gd name="connsiteY8" fmla="*/ 4121033 h 4195180"/>
              <a:gd name="connsiteX9" fmla="*/ 6396766 w 6396766"/>
              <a:gd name="connsiteY9" fmla="*/ 4144863 h 4195180"/>
              <a:gd name="connsiteX10" fmla="*/ 6371620 w 6396766"/>
              <a:gd name="connsiteY10" fmla="*/ 0 h 4195180"/>
              <a:gd name="connsiteX11" fmla="*/ 6271033 w 6396766"/>
              <a:gd name="connsiteY11" fmla="*/ 25150 h 4195180"/>
              <a:gd name="connsiteX0" fmla="*/ 6271033 w 6396766"/>
              <a:gd name="connsiteY0" fmla="*/ 25150 h 4195180"/>
              <a:gd name="connsiteX1" fmla="*/ 1417703 w 6396766"/>
              <a:gd name="connsiteY1" fmla="*/ 12575 h 4195180"/>
              <a:gd name="connsiteX2" fmla="*/ 1405902 w 6396766"/>
              <a:gd name="connsiteY2" fmla="*/ 1065814 h 4195180"/>
              <a:gd name="connsiteX3" fmla="*/ 11800 w 6396766"/>
              <a:gd name="connsiteY3" fmla="*/ 1079393 h 4195180"/>
              <a:gd name="connsiteX4" fmla="*/ 0 w 6396766"/>
              <a:gd name="connsiteY4" fmla="*/ 2217675 h 4195180"/>
              <a:gd name="connsiteX5" fmla="*/ 1335229 w 6396766"/>
              <a:gd name="connsiteY5" fmla="*/ 2252421 h 4195180"/>
              <a:gd name="connsiteX6" fmla="*/ 1345089 w 6396766"/>
              <a:gd name="connsiteY6" fmla="*/ 4195180 h 4195180"/>
              <a:gd name="connsiteX7" fmla="*/ 1723623 w 6396766"/>
              <a:gd name="connsiteY7" fmla="*/ 4133700 h 4195180"/>
              <a:gd name="connsiteX8" fmla="*/ 1892006 w 6396766"/>
              <a:gd name="connsiteY8" fmla="*/ 4121033 h 4195180"/>
              <a:gd name="connsiteX9" fmla="*/ 6396766 w 6396766"/>
              <a:gd name="connsiteY9" fmla="*/ 4144863 h 4195180"/>
              <a:gd name="connsiteX10" fmla="*/ 6371620 w 6396766"/>
              <a:gd name="connsiteY10" fmla="*/ 0 h 4195180"/>
              <a:gd name="connsiteX11" fmla="*/ 6271033 w 6396766"/>
              <a:gd name="connsiteY11" fmla="*/ 25150 h 4195180"/>
              <a:gd name="connsiteX0" fmla="*/ 6271033 w 6396766"/>
              <a:gd name="connsiteY0" fmla="*/ 25150 h 4446370"/>
              <a:gd name="connsiteX1" fmla="*/ 1417703 w 6396766"/>
              <a:gd name="connsiteY1" fmla="*/ 12575 h 4446370"/>
              <a:gd name="connsiteX2" fmla="*/ 1405902 w 6396766"/>
              <a:gd name="connsiteY2" fmla="*/ 1065814 h 4446370"/>
              <a:gd name="connsiteX3" fmla="*/ 11800 w 6396766"/>
              <a:gd name="connsiteY3" fmla="*/ 1079393 h 4446370"/>
              <a:gd name="connsiteX4" fmla="*/ 0 w 6396766"/>
              <a:gd name="connsiteY4" fmla="*/ 2217675 h 4446370"/>
              <a:gd name="connsiteX5" fmla="*/ 1335229 w 6396766"/>
              <a:gd name="connsiteY5" fmla="*/ 2252421 h 4446370"/>
              <a:gd name="connsiteX6" fmla="*/ 1345089 w 6396766"/>
              <a:gd name="connsiteY6" fmla="*/ 4195180 h 4446370"/>
              <a:gd name="connsiteX7" fmla="*/ 1723623 w 6396766"/>
              <a:gd name="connsiteY7" fmla="*/ 4133700 h 4446370"/>
              <a:gd name="connsiteX8" fmla="*/ 6396766 w 6396766"/>
              <a:gd name="connsiteY8" fmla="*/ 4144863 h 4446370"/>
              <a:gd name="connsiteX9" fmla="*/ 6371620 w 6396766"/>
              <a:gd name="connsiteY9" fmla="*/ 0 h 4446370"/>
              <a:gd name="connsiteX10" fmla="*/ 6271033 w 6396766"/>
              <a:gd name="connsiteY10" fmla="*/ 25150 h 4446370"/>
              <a:gd name="connsiteX0" fmla="*/ 6271033 w 6396766"/>
              <a:gd name="connsiteY0" fmla="*/ 25150 h 4195180"/>
              <a:gd name="connsiteX1" fmla="*/ 1417703 w 6396766"/>
              <a:gd name="connsiteY1" fmla="*/ 12575 h 4195180"/>
              <a:gd name="connsiteX2" fmla="*/ 1405902 w 6396766"/>
              <a:gd name="connsiteY2" fmla="*/ 1065814 h 4195180"/>
              <a:gd name="connsiteX3" fmla="*/ 11800 w 6396766"/>
              <a:gd name="connsiteY3" fmla="*/ 1079393 h 4195180"/>
              <a:gd name="connsiteX4" fmla="*/ 0 w 6396766"/>
              <a:gd name="connsiteY4" fmla="*/ 2217675 h 4195180"/>
              <a:gd name="connsiteX5" fmla="*/ 1335229 w 6396766"/>
              <a:gd name="connsiteY5" fmla="*/ 2252421 h 4195180"/>
              <a:gd name="connsiteX6" fmla="*/ 1345089 w 6396766"/>
              <a:gd name="connsiteY6" fmla="*/ 4195180 h 4195180"/>
              <a:gd name="connsiteX7" fmla="*/ 6396766 w 6396766"/>
              <a:gd name="connsiteY7" fmla="*/ 4144863 h 4195180"/>
              <a:gd name="connsiteX8" fmla="*/ 6371620 w 6396766"/>
              <a:gd name="connsiteY8" fmla="*/ 0 h 4195180"/>
              <a:gd name="connsiteX9" fmla="*/ 6271033 w 6396766"/>
              <a:gd name="connsiteY9" fmla="*/ 25150 h 4195180"/>
              <a:gd name="connsiteX0" fmla="*/ 6371620 w 6396766"/>
              <a:gd name="connsiteY0" fmla="*/ 0 h 4195180"/>
              <a:gd name="connsiteX1" fmla="*/ 1417703 w 6396766"/>
              <a:gd name="connsiteY1" fmla="*/ 12575 h 4195180"/>
              <a:gd name="connsiteX2" fmla="*/ 1405902 w 6396766"/>
              <a:gd name="connsiteY2" fmla="*/ 1065814 h 4195180"/>
              <a:gd name="connsiteX3" fmla="*/ 11800 w 6396766"/>
              <a:gd name="connsiteY3" fmla="*/ 1079393 h 4195180"/>
              <a:gd name="connsiteX4" fmla="*/ 0 w 6396766"/>
              <a:gd name="connsiteY4" fmla="*/ 2217675 h 4195180"/>
              <a:gd name="connsiteX5" fmla="*/ 1335229 w 6396766"/>
              <a:gd name="connsiteY5" fmla="*/ 2252421 h 4195180"/>
              <a:gd name="connsiteX6" fmla="*/ 1345089 w 6396766"/>
              <a:gd name="connsiteY6" fmla="*/ 4195180 h 4195180"/>
              <a:gd name="connsiteX7" fmla="*/ 6396766 w 6396766"/>
              <a:gd name="connsiteY7" fmla="*/ 4144863 h 4195180"/>
              <a:gd name="connsiteX8" fmla="*/ 6371620 w 6396766"/>
              <a:gd name="connsiteY8" fmla="*/ 0 h 4195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6766" h="4195180">
                <a:moveTo>
                  <a:pt x="6371620" y="0"/>
                </a:moveTo>
                <a:lnTo>
                  <a:pt x="1417703" y="12575"/>
                </a:lnTo>
                <a:lnTo>
                  <a:pt x="1405902" y="1065814"/>
                </a:lnTo>
                <a:lnTo>
                  <a:pt x="11800" y="1079393"/>
                </a:lnTo>
                <a:lnTo>
                  <a:pt x="0" y="2217675"/>
                </a:lnTo>
                <a:lnTo>
                  <a:pt x="1335229" y="2252421"/>
                </a:lnTo>
                <a:cubicBezTo>
                  <a:pt x="1335762" y="2677613"/>
                  <a:pt x="1344556" y="3769988"/>
                  <a:pt x="1345089" y="4195180"/>
                </a:cubicBezTo>
                <a:lnTo>
                  <a:pt x="6396766" y="4144863"/>
                </a:lnTo>
                <a:lnTo>
                  <a:pt x="637162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rgbClr val="4F81BD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Rectangle 1"/>
          <p:cNvSpPr/>
          <p:nvPr/>
        </p:nvSpPr>
        <p:spPr>
          <a:xfrm>
            <a:off x="2735796" y="3301430"/>
            <a:ext cx="1567292" cy="1447163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735796" y="4829002"/>
            <a:ext cx="1404157" cy="436060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Dalvik VM</a:t>
            </a:r>
          </a:p>
        </p:txBody>
      </p:sp>
      <p:sp>
        <p:nvSpPr>
          <p:cNvPr id="52" name="Rectangle 51"/>
          <p:cNvSpPr/>
          <p:nvPr/>
        </p:nvSpPr>
        <p:spPr>
          <a:xfrm>
            <a:off x="2737577" y="5442736"/>
            <a:ext cx="1402376" cy="493855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Linux kernel</a:t>
            </a:r>
          </a:p>
        </p:txBody>
      </p:sp>
      <p:sp>
        <p:nvSpPr>
          <p:cNvPr id="3" name="Snip Single Corner Rectangle 2"/>
          <p:cNvSpPr/>
          <p:nvPr/>
        </p:nvSpPr>
        <p:spPr>
          <a:xfrm>
            <a:off x="2867538" y="1754814"/>
            <a:ext cx="948378" cy="637385"/>
          </a:xfrm>
          <a:prstGeom prst="snip1Rect">
            <a:avLst/>
          </a:prstGeom>
          <a:noFill/>
          <a:ln w="38100" cmpd="sng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000000"/>
                </a:solidFill>
              </a:rPr>
              <a:t>Instrumented </a:t>
            </a:r>
            <a:r>
              <a:rPr lang="en-US" sz="1500" dirty="0">
                <a:solidFill>
                  <a:srgbClr val="000000"/>
                </a:solidFill>
              </a:rPr>
              <a:t>App</a:t>
            </a:r>
            <a:endParaRPr lang="en-US" sz="825" dirty="0">
              <a:solidFill>
                <a:srgbClr val="000000"/>
              </a:solidFill>
            </a:endParaRPr>
          </a:p>
        </p:txBody>
      </p:sp>
      <p:sp>
        <p:nvSpPr>
          <p:cNvPr id="4" name="Up-Down Arrow 3"/>
          <p:cNvSpPr/>
          <p:nvPr/>
        </p:nvSpPr>
        <p:spPr>
          <a:xfrm>
            <a:off x="3228188" y="2471579"/>
            <a:ext cx="363474" cy="773266"/>
          </a:xfrm>
          <a:prstGeom prst="upDownArrow">
            <a:avLst>
              <a:gd name="adj1" fmla="val 34471"/>
              <a:gd name="adj2" fmla="val 32530"/>
            </a:avLst>
          </a:prstGeom>
          <a:solidFill>
            <a:srgbClr val="FFFFFF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3" name="Vertical Scroll 72"/>
          <p:cNvSpPr/>
          <p:nvPr/>
        </p:nvSpPr>
        <p:spPr>
          <a:xfrm>
            <a:off x="4350247" y="2092190"/>
            <a:ext cx="557354" cy="273621"/>
          </a:xfrm>
          <a:prstGeom prst="verticalScroll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000000"/>
                </a:solidFill>
              </a:rPr>
              <a:t>GPS</a:t>
            </a:r>
          </a:p>
        </p:txBody>
      </p:sp>
      <p:sp>
        <p:nvSpPr>
          <p:cNvPr id="74" name="Vertical Scroll 73"/>
          <p:cNvSpPr/>
          <p:nvPr/>
        </p:nvSpPr>
        <p:spPr>
          <a:xfrm>
            <a:off x="5058054" y="2082134"/>
            <a:ext cx="561017" cy="273621"/>
          </a:xfrm>
          <a:prstGeom prst="verticalScroll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000000"/>
                </a:solidFill>
              </a:rPr>
              <a:t>Mic.</a:t>
            </a:r>
          </a:p>
        </p:txBody>
      </p:sp>
      <p:sp>
        <p:nvSpPr>
          <p:cNvPr id="75" name="Vertical Scroll 74"/>
          <p:cNvSpPr/>
          <p:nvPr/>
        </p:nvSpPr>
        <p:spPr>
          <a:xfrm>
            <a:off x="6886807" y="2073952"/>
            <a:ext cx="639721" cy="273621"/>
          </a:xfrm>
          <a:prstGeom prst="verticalScroll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000000"/>
                </a:solidFill>
              </a:rPr>
              <a:t>Intents</a:t>
            </a:r>
          </a:p>
        </p:txBody>
      </p:sp>
      <p:sp>
        <p:nvSpPr>
          <p:cNvPr id="76" name="Vertical Scroll 75"/>
          <p:cNvSpPr/>
          <p:nvPr/>
        </p:nvSpPr>
        <p:spPr>
          <a:xfrm>
            <a:off x="5919883" y="2073952"/>
            <a:ext cx="723308" cy="273621"/>
          </a:xfrm>
          <a:prstGeom prst="verticalScroll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000000"/>
                </a:solidFill>
              </a:rPr>
              <a:t>Camera</a:t>
            </a:r>
          </a:p>
        </p:txBody>
      </p:sp>
      <p:sp>
        <p:nvSpPr>
          <p:cNvPr id="79" name="Vertical Scroll 78"/>
          <p:cNvSpPr/>
          <p:nvPr/>
        </p:nvSpPr>
        <p:spPr>
          <a:xfrm>
            <a:off x="4570610" y="2948150"/>
            <a:ext cx="859969" cy="430382"/>
          </a:xfrm>
          <a:prstGeom prst="verticalScroll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000000"/>
                </a:solidFill>
              </a:rPr>
              <a:t>Event schedule</a:t>
            </a:r>
          </a:p>
        </p:txBody>
      </p:sp>
      <p:sp>
        <p:nvSpPr>
          <p:cNvPr id="86" name="Vertical Scroll 85"/>
          <p:cNvSpPr/>
          <p:nvPr/>
        </p:nvSpPr>
        <p:spPr>
          <a:xfrm>
            <a:off x="4869670" y="3930007"/>
            <a:ext cx="1020386" cy="248747"/>
          </a:xfrm>
          <a:prstGeom prst="verticalScroll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000000"/>
                </a:solidFill>
              </a:rPr>
              <a:t>Touchscreen</a:t>
            </a:r>
          </a:p>
        </p:txBody>
      </p:sp>
      <p:sp>
        <p:nvSpPr>
          <p:cNvPr id="93" name="Vertical Scroll 92"/>
          <p:cNvSpPr/>
          <p:nvPr/>
        </p:nvSpPr>
        <p:spPr>
          <a:xfrm>
            <a:off x="5969980" y="3928969"/>
            <a:ext cx="1148645" cy="248747"/>
          </a:xfrm>
          <a:prstGeom prst="verticalScroll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000000"/>
                </a:solidFill>
              </a:rPr>
              <a:t>Accelerometer</a:t>
            </a:r>
          </a:p>
        </p:txBody>
      </p:sp>
      <p:sp>
        <p:nvSpPr>
          <p:cNvPr id="94" name="Vertical Scroll 93"/>
          <p:cNvSpPr/>
          <p:nvPr/>
        </p:nvSpPr>
        <p:spPr>
          <a:xfrm>
            <a:off x="7232969" y="3915821"/>
            <a:ext cx="406716" cy="248747"/>
          </a:xfrm>
          <a:prstGeom prst="verticalScroll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98" name="TextBox 97"/>
          <p:cNvSpPr txBox="1"/>
          <p:nvPr/>
        </p:nvSpPr>
        <p:spPr>
          <a:xfrm rot="16200000">
            <a:off x="2044718" y="3826204"/>
            <a:ext cx="6639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modified</a:t>
            </a:r>
          </a:p>
        </p:txBody>
      </p:sp>
      <p:cxnSp>
        <p:nvCxnSpPr>
          <p:cNvPr id="6" name="Curved Connector 5"/>
          <p:cNvCxnSpPr/>
          <p:nvPr/>
        </p:nvCxnSpPr>
        <p:spPr>
          <a:xfrm flipV="1">
            <a:off x="3480471" y="2365812"/>
            <a:ext cx="1199542" cy="348544"/>
          </a:xfrm>
          <a:prstGeom prst="curvedConnector2">
            <a:avLst/>
          </a:prstGeom>
          <a:ln w="12700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/>
          <p:cNvCxnSpPr/>
          <p:nvPr/>
        </p:nvCxnSpPr>
        <p:spPr>
          <a:xfrm flipV="1">
            <a:off x="3468505" y="2355755"/>
            <a:ext cx="2043704" cy="429423"/>
          </a:xfrm>
          <a:prstGeom prst="curvedConnector2">
            <a:avLst/>
          </a:prstGeom>
          <a:ln w="12700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/>
          <p:cNvCxnSpPr/>
          <p:nvPr/>
        </p:nvCxnSpPr>
        <p:spPr>
          <a:xfrm flipV="1">
            <a:off x="3469158" y="2347573"/>
            <a:ext cx="2986025" cy="514574"/>
          </a:xfrm>
          <a:prstGeom prst="curvedConnector2">
            <a:avLst/>
          </a:prstGeom>
          <a:ln w="12700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/>
          <p:cNvCxnSpPr/>
          <p:nvPr/>
        </p:nvCxnSpPr>
        <p:spPr>
          <a:xfrm flipV="1">
            <a:off x="3464778" y="2347573"/>
            <a:ext cx="3915534" cy="598253"/>
          </a:xfrm>
          <a:prstGeom prst="curvedConnector2">
            <a:avLst/>
          </a:prstGeom>
          <a:ln w="12700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/>
          <p:cNvCxnSpPr>
            <a:endCxn id="79" idx="2"/>
          </p:cNvCxnSpPr>
          <p:nvPr/>
        </p:nvCxnSpPr>
        <p:spPr>
          <a:xfrm flipV="1">
            <a:off x="4247183" y="3378532"/>
            <a:ext cx="753412" cy="198294"/>
          </a:xfrm>
          <a:prstGeom prst="curvedConnector2">
            <a:avLst/>
          </a:prstGeom>
          <a:ln w="12700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urved Connector 64"/>
          <p:cNvCxnSpPr>
            <a:endCxn id="93" idx="2"/>
          </p:cNvCxnSpPr>
          <p:nvPr/>
        </p:nvCxnSpPr>
        <p:spPr>
          <a:xfrm flipV="1">
            <a:off x="3968122" y="4177717"/>
            <a:ext cx="2576181" cy="259978"/>
          </a:xfrm>
          <a:prstGeom prst="curvedConnector2">
            <a:avLst/>
          </a:prstGeom>
          <a:ln w="12700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67"/>
          <p:cNvCxnSpPr>
            <a:endCxn id="86" idx="2"/>
          </p:cNvCxnSpPr>
          <p:nvPr/>
        </p:nvCxnSpPr>
        <p:spPr>
          <a:xfrm flipV="1">
            <a:off x="3973103" y="4178754"/>
            <a:ext cx="1406760" cy="196579"/>
          </a:xfrm>
          <a:prstGeom prst="curvedConnector2">
            <a:avLst/>
          </a:prstGeom>
          <a:ln w="12700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>
            <a:endCxn id="94" idx="2"/>
          </p:cNvCxnSpPr>
          <p:nvPr/>
        </p:nvCxnSpPr>
        <p:spPr>
          <a:xfrm flipV="1">
            <a:off x="3975018" y="4164569"/>
            <a:ext cx="3461309" cy="358166"/>
          </a:xfrm>
          <a:prstGeom prst="curvedConnector2">
            <a:avLst/>
          </a:prstGeom>
          <a:ln w="12700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Vertical Scroll 30"/>
          <p:cNvSpPr/>
          <p:nvPr/>
        </p:nvSpPr>
        <p:spPr>
          <a:xfrm>
            <a:off x="5794564" y="2948150"/>
            <a:ext cx="817577" cy="430382"/>
          </a:xfrm>
          <a:prstGeom prst="verticalScroll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000000"/>
                </a:solidFill>
              </a:rPr>
              <a:t>Network</a:t>
            </a:r>
          </a:p>
        </p:txBody>
      </p:sp>
      <p:cxnSp>
        <p:nvCxnSpPr>
          <p:cNvPr id="32" name="Curved Connector 31"/>
          <p:cNvCxnSpPr>
            <a:endCxn id="31" idx="2"/>
          </p:cNvCxnSpPr>
          <p:nvPr/>
        </p:nvCxnSpPr>
        <p:spPr>
          <a:xfrm flipV="1">
            <a:off x="3967053" y="3378532"/>
            <a:ext cx="2236299" cy="559347"/>
          </a:xfrm>
          <a:prstGeom prst="curvedConnector2">
            <a:avLst/>
          </a:prstGeom>
          <a:ln w="12700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 rot="16200000">
            <a:off x="3700880" y="3729043"/>
            <a:ext cx="896399" cy="20774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750" b="1" dirty="0"/>
              <a:t>ScheduleReplayer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843808" y="3453607"/>
            <a:ext cx="1080120" cy="1153253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Android</a:t>
            </a:r>
            <a:br>
              <a:rPr lang="en-US" sz="1350" dirty="0">
                <a:solidFill>
                  <a:schemeClr val="tx1"/>
                </a:solidFill>
              </a:rPr>
            </a:br>
            <a:r>
              <a:rPr lang="en-US" sz="1350" dirty="0">
                <a:solidFill>
                  <a:schemeClr val="tx1"/>
                </a:solidFill>
              </a:rPr>
              <a:t>Framework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79349" y="1700809"/>
            <a:ext cx="1300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Light"/>
                <a:cs typeface="Helvetica Light"/>
              </a:rPr>
              <a:t>VALERA</a:t>
            </a:r>
            <a:r>
              <a:rPr lang="en-US" sz="1200" dirty="0"/>
              <a:t> runtime</a:t>
            </a:r>
          </a:p>
        </p:txBody>
      </p:sp>
      <p:sp>
        <p:nvSpPr>
          <p:cNvPr id="38" name="Snip Single Corner Rectangle 37"/>
          <p:cNvSpPr/>
          <p:nvPr/>
        </p:nvSpPr>
        <p:spPr>
          <a:xfrm>
            <a:off x="1223628" y="1754814"/>
            <a:ext cx="594066" cy="637385"/>
          </a:xfrm>
          <a:prstGeom prst="snip1Rect">
            <a:avLst/>
          </a:prstGeom>
          <a:noFill/>
          <a:ln w="38100" cmpd="sng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rgbClr val="000000"/>
                </a:solidFill>
              </a:rPr>
              <a:t>App</a:t>
            </a:r>
            <a:endParaRPr lang="en-US" sz="1350" dirty="0">
              <a:solidFill>
                <a:srgbClr val="00000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866793" y="1538790"/>
            <a:ext cx="972108" cy="108012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Helvetica Light"/>
                <a:cs typeface="Helvetica Light"/>
              </a:rPr>
              <a:t>VALERA</a:t>
            </a:r>
            <a:r>
              <a:rPr lang="en-US" sz="1050" dirty="0">
                <a:solidFill>
                  <a:schemeClr val="tx1"/>
                </a:solidFill>
              </a:rPr>
              <a:t> binary rewriting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735796" y="717648"/>
            <a:ext cx="4100969" cy="4203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VALERA </a:t>
            </a:r>
            <a:r>
              <a:rPr lang="en-US" sz="3200" b="1" dirty="0" smtClean="0"/>
              <a:t> Architecture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414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45246" y="1710286"/>
            <a:ext cx="3394382" cy="41177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64925" y="5063808"/>
            <a:ext cx="1317960" cy="27659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</a:rPr>
              <a:t>Redexer</a:t>
            </a:r>
          </a:p>
        </p:txBody>
      </p:sp>
      <p:cxnSp>
        <p:nvCxnSpPr>
          <p:cNvPr id="8" name="Straight Arrow Connector 7"/>
          <p:cNvCxnSpPr>
            <a:stCxn id="48" idx="0"/>
            <a:endCxn id="67" idx="1"/>
          </p:cNvCxnSpPr>
          <p:nvPr/>
        </p:nvCxnSpPr>
        <p:spPr>
          <a:xfrm flipV="1">
            <a:off x="1512737" y="4145396"/>
            <a:ext cx="429363" cy="43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1"/>
            <a:endCxn id="50" idx="0"/>
          </p:cNvCxnSpPr>
          <p:nvPr/>
        </p:nvCxnSpPr>
        <p:spPr>
          <a:xfrm flipH="1" flipV="1">
            <a:off x="1512737" y="5186698"/>
            <a:ext cx="1352188" cy="154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1190" y="4372276"/>
            <a:ext cx="10422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Original app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25169" y="5409233"/>
            <a:ext cx="14474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Instrumented app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2118738" y="2009801"/>
            <a:ext cx="2661684" cy="1094292"/>
            <a:chOff x="3917658" y="2148823"/>
            <a:chExt cx="4321306" cy="2453933"/>
          </a:xfrm>
          <a:solidFill>
            <a:schemeClr val="bg1"/>
          </a:solidFill>
        </p:grpSpPr>
        <p:sp>
          <p:nvSpPr>
            <p:cNvPr id="64" name="Rounded Rectangle 63"/>
            <p:cNvSpPr/>
            <p:nvPr/>
          </p:nvSpPr>
          <p:spPr>
            <a:xfrm>
              <a:off x="3917658" y="2148823"/>
              <a:ext cx="4321304" cy="2453933"/>
            </a:xfrm>
            <a:prstGeom prst="roundRect">
              <a:avLst/>
            </a:prstGeom>
            <a:grp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3917659" y="2563994"/>
              <a:ext cx="4321305" cy="1588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/>
          <p:cNvSpPr txBox="1"/>
          <p:nvPr/>
        </p:nvSpPr>
        <p:spPr>
          <a:xfrm>
            <a:off x="2234962" y="2782118"/>
            <a:ext cx="433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GPS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41484" y="1939467"/>
            <a:ext cx="24691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Interceptor specification</a:t>
            </a:r>
          </a:p>
        </p:txBody>
      </p:sp>
      <p:sp>
        <p:nvSpPr>
          <p:cNvPr id="59" name="Rectangle 58"/>
          <p:cNvSpPr/>
          <p:nvPr/>
        </p:nvSpPr>
        <p:spPr>
          <a:xfrm rot="16200000">
            <a:off x="2109366" y="2546745"/>
            <a:ext cx="436700" cy="8523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6" name="Rectangle 65"/>
          <p:cNvSpPr/>
          <p:nvPr/>
        </p:nvSpPr>
        <p:spPr>
          <a:xfrm>
            <a:off x="3783801" y="3900425"/>
            <a:ext cx="1287994" cy="49643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</a:rPr>
              <a:t>Interceptor</a:t>
            </a:r>
            <a:br>
              <a:rPr lang="en-US" sz="1500" b="1" dirty="0">
                <a:solidFill>
                  <a:schemeClr val="tx1"/>
                </a:solidFill>
              </a:rPr>
            </a:br>
            <a:r>
              <a:rPr lang="en-US" sz="1500" b="1" dirty="0">
                <a:solidFill>
                  <a:schemeClr val="tx1"/>
                </a:solidFill>
              </a:rPr>
              <a:t>generator</a:t>
            </a:r>
          </a:p>
        </p:txBody>
      </p:sp>
      <p:sp>
        <p:nvSpPr>
          <p:cNvPr id="67" name="Rectangle 66"/>
          <p:cNvSpPr/>
          <p:nvPr/>
        </p:nvSpPr>
        <p:spPr>
          <a:xfrm>
            <a:off x="1942100" y="4007100"/>
            <a:ext cx="953009" cy="27659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</a:rPr>
              <a:t>Scanner</a:t>
            </a:r>
          </a:p>
        </p:txBody>
      </p:sp>
      <p:cxnSp>
        <p:nvCxnSpPr>
          <p:cNvPr id="68" name="Straight Arrow Connector 67"/>
          <p:cNvCxnSpPr>
            <a:stCxn id="64" idx="2"/>
            <a:endCxn id="67" idx="0"/>
          </p:cNvCxnSpPr>
          <p:nvPr/>
        </p:nvCxnSpPr>
        <p:spPr>
          <a:xfrm flipH="1">
            <a:off x="2418605" y="3104093"/>
            <a:ext cx="1030975" cy="9030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64" idx="2"/>
            <a:endCxn id="66" idx="0"/>
          </p:cNvCxnSpPr>
          <p:nvPr/>
        </p:nvCxnSpPr>
        <p:spPr>
          <a:xfrm>
            <a:off x="3449580" y="3104093"/>
            <a:ext cx="978218" cy="7963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67" idx="2"/>
            <a:endCxn id="5" idx="0"/>
          </p:cNvCxnSpPr>
          <p:nvPr/>
        </p:nvCxnSpPr>
        <p:spPr>
          <a:xfrm>
            <a:off x="2418603" y="4283691"/>
            <a:ext cx="1105302" cy="7801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66" idx="2"/>
            <a:endCxn id="5" idx="0"/>
          </p:cNvCxnSpPr>
          <p:nvPr/>
        </p:nvCxnSpPr>
        <p:spPr>
          <a:xfrm flipH="1">
            <a:off x="3523905" y="4396861"/>
            <a:ext cx="903893" cy="6669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67" idx="3"/>
            <a:endCxn id="66" idx="1"/>
          </p:cNvCxnSpPr>
          <p:nvPr/>
        </p:nvCxnSpPr>
        <p:spPr>
          <a:xfrm>
            <a:off x="2895109" y="4145396"/>
            <a:ext cx="888692" cy="32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 rot="16200000">
            <a:off x="2242871" y="2546745"/>
            <a:ext cx="436700" cy="8523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9" name="Rectangle 38"/>
          <p:cNvSpPr/>
          <p:nvPr/>
        </p:nvSpPr>
        <p:spPr>
          <a:xfrm rot="16200000">
            <a:off x="2382221" y="2546745"/>
            <a:ext cx="436700" cy="8523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0" name="TextBox 39"/>
          <p:cNvSpPr txBox="1"/>
          <p:nvPr/>
        </p:nvSpPr>
        <p:spPr>
          <a:xfrm>
            <a:off x="2729555" y="2782118"/>
            <a:ext cx="417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Mic</a:t>
            </a:r>
          </a:p>
        </p:txBody>
      </p:sp>
      <p:sp>
        <p:nvSpPr>
          <p:cNvPr id="41" name="Rectangle 40"/>
          <p:cNvSpPr/>
          <p:nvPr/>
        </p:nvSpPr>
        <p:spPr>
          <a:xfrm rot="16200000">
            <a:off x="2603958" y="2546745"/>
            <a:ext cx="436700" cy="8523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2" name="Rectangle 41"/>
          <p:cNvSpPr/>
          <p:nvPr/>
        </p:nvSpPr>
        <p:spPr>
          <a:xfrm rot="16200000">
            <a:off x="2737463" y="2546745"/>
            <a:ext cx="436700" cy="8523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3" name="Rectangle 42"/>
          <p:cNvSpPr/>
          <p:nvPr/>
        </p:nvSpPr>
        <p:spPr>
          <a:xfrm rot="16200000">
            <a:off x="2876813" y="2546745"/>
            <a:ext cx="436700" cy="8523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4" name="TextBox 43"/>
          <p:cNvSpPr txBox="1"/>
          <p:nvPr/>
        </p:nvSpPr>
        <p:spPr>
          <a:xfrm>
            <a:off x="3137242" y="2782118"/>
            <a:ext cx="619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Intents</a:t>
            </a:r>
          </a:p>
        </p:txBody>
      </p:sp>
      <p:sp>
        <p:nvSpPr>
          <p:cNvPr id="46" name="Rectangle 45"/>
          <p:cNvSpPr/>
          <p:nvPr/>
        </p:nvSpPr>
        <p:spPr>
          <a:xfrm rot="16200000">
            <a:off x="3096513" y="2546745"/>
            <a:ext cx="436700" cy="8523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7" name="Rectangle 46"/>
          <p:cNvSpPr/>
          <p:nvPr/>
        </p:nvSpPr>
        <p:spPr>
          <a:xfrm rot="16200000">
            <a:off x="3230018" y="2546745"/>
            <a:ext cx="436700" cy="8523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9" name="Rectangle 48"/>
          <p:cNvSpPr/>
          <p:nvPr/>
        </p:nvSpPr>
        <p:spPr>
          <a:xfrm rot="16200000">
            <a:off x="3369368" y="2546745"/>
            <a:ext cx="436700" cy="8523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1" name="TextBox 50"/>
          <p:cNvSpPr txBox="1"/>
          <p:nvPr/>
        </p:nvSpPr>
        <p:spPr>
          <a:xfrm>
            <a:off x="4338174" y="2744392"/>
            <a:ext cx="3914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. . .</a:t>
            </a:r>
          </a:p>
        </p:txBody>
      </p:sp>
      <p:sp>
        <p:nvSpPr>
          <p:cNvPr id="53" name="Rectangle 52"/>
          <p:cNvSpPr/>
          <p:nvPr/>
        </p:nvSpPr>
        <p:spPr>
          <a:xfrm rot="16200000">
            <a:off x="4165429" y="2546745"/>
            <a:ext cx="436700" cy="8523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4" name="Rectangle 53"/>
          <p:cNvSpPr/>
          <p:nvPr/>
        </p:nvSpPr>
        <p:spPr>
          <a:xfrm rot="16200000">
            <a:off x="4298933" y="2546745"/>
            <a:ext cx="436700" cy="8523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6" name="Rectangle 55"/>
          <p:cNvSpPr/>
          <p:nvPr/>
        </p:nvSpPr>
        <p:spPr>
          <a:xfrm rot="16200000">
            <a:off x="4438284" y="2546745"/>
            <a:ext cx="436700" cy="8523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8" name="TextBox 57"/>
          <p:cNvSpPr txBox="1"/>
          <p:nvPr/>
        </p:nvSpPr>
        <p:spPr>
          <a:xfrm>
            <a:off x="3681400" y="2782118"/>
            <a:ext cx="664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Camera</a:t>
            </a:r>
          </a:p>
        </p:txBody>
      </p:sp>
      <p:sp>
        <p:nvSpPr>
          <p:cNvPr id="60" name="Rectangle 59"/>
          <p:cNvSpPr/>
          <p:nvPr/>
        </p:nvSpPr>
        <p:spPr>
          <a:xfrm rot="16200000">
            <a:off x="3612381" y="2546745"/>
            <a:ext cx="436700" cy="8523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9" name="Rectangle 68"/>
          <p:cNvSpPr/>
          <p:nvPr/>
        </p:nvSpPr>
        <p:spPr>
          <a:xfrm rot="16200000">
            <a:off x="3745886" y="2546745"/>
            <a:ext cx="436700" cy="8523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1" name="Rectangle 70"/>
          <p:cNvSpPr/>
          <p:nvPr/>
        </p:nvSpPr>
        <p:spPr>
          <a:xfrm rot="16200000">
            <a:off x="3885236" y="2546745"/>
            <a:ext cx="436700" cy="8523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8" name="Snip Single Corner Rectangle 47"/>
          <p:cNvSpPr/>
          <p:nvPr/>
        </p:nvSpPr>
        <p:spPr>
          <a:xfrm>
            <a:off x="826937" y="3927205"/>
            <a:ext cx="685800" cy="445072"/>
          </a:xfrm>
          <a:prstGeom prst="snip1Rect">
            <a:avLst/>
          </a:prstGeom>
          <a:noFill/>
          <a:ln w="28575" cmpd="sng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000000"/>
                </a:solidFill>
              </a:rPr>
              <a:t>APK</a:t>
            </a:r>
            <a:endParaRPr lang="en-US" sz="1350" b="1" dirty="0">
              <a:solidFill>
                <a:srgbClr val="000000"/>
              </a:solidFill>
            </a:endParaRPr>
          </a:p>
        </p:txBody>
      </p:sp>
      <p:sp>
        <p:nvSpPr>
          <p:cNvPr id="50" name="Snip Single Corner Rectangle 49"/>
          <p:cNvSpPr/>
          <p:nvPr/>
        </p:nvSpPr>
        <p:spPr>
          <a:xfrm>
            <a:off x="826937" y="4964162"/>
            <a:ext cx="685800" cy="445072"/>
          </a:xfrm>
          <a:prstGeom prst="snip1Rect">
            <a:avLst/>
          </a:prstGeom>
          <a:noFill/>
          <a:ln w="28575" cmpd="sng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000000"/>
                </a:solidFill>
              </a:rPr>
              <a:t>APK</a:t>
            </a:r>
            <a:endParaRPr lang="en-US" sz="1350" b="1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93688"/>
            <a:ext cx="9144000" cy="1396374"/>
          </a:xfrm>
        </p:spPr>
        <p:txBody>
          <a:bodyPr>
            <a:normAutofit/>
          </a:bodyPr>
          <a:lstStyle/>
          <a:p>
            <a:r>
              <a:rPr lang="en-US" sz="3000" b="1" dirty="0"/>
              <a:t>VALERA Intercepts the (Sensor) API via </a:t>
            </a:r>
            <a:r>
              <a:rPr lang="en-US" sz="3000" b="1" dirty="0" err="1" smtClean="0"/>
              <a:t>Bytecode</a:t>
            </a:r>
            <a:r>
              <a:rPr lang="en-US" sz="3000" b="1" dirty="0" smtClean="0"/>
              <a:t> Rewriting</a:t>
            </a:r>
            <a:endParaRPr lang="en-US" sz="3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256924" y="1779258"/>
            <a:ext cx="33943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[Location]</a:t>
            </a:r>
          </a:p>
          <a:p>
            <a:r>
              <a:rPr lang="en-US" sz="1400" dirty="0" smtClean="0"/>
              <a:t>[</a:t>
            </a:r>
            <a:r>
              <a:rPr lang="en-US" sz="1400" dirty="0" err="1" smtClean="0"/>
              <a:t>downcall</a:t>
            </a:r>
            <a:r>
              <a:rPr lang="en-US" sz="1400" dirty="0" smtClean="0"/>
              <a:t>]</a:t>
            </a:r>
          </a:p>
          <a:p>
            <a:r>
              <a:rPr lang="en-US" sz="1400" dirty="0" smtClean="0"/>
              <a:t>public Location </a:t>
            </a:r>
            <a:r>
              <a:rPr lang="en-US" sz="1400" dirty="0" err="1" smtClean="0"/>
              <a:t>getLastKnownLocation</a:t>
            </a:r>
            <a:r>
              <a:rPr lang="en-US" sz="1400" dirty="0" smtClean="0"/>
              <a:t>(…)</a:t>
            </a:r>
          </a:p>
          <a:p>
            <a:r>
              <a:rPr lang="en-US" sz="1400" dirty="0" smtClean="0"/>
              <a:t>[</a:t>
            </a:r>
            <a:r>
              <a:rPr lang="en-US" sz="1400" dirty="0" err="1" smtClean="0"/>
              <a:t>upcall</a:t>
            </a:r>
            <a:r>
              <a:rPr lang="en-US" sz="1400" dirty="0" smtClean="0"/>
              <a:t>]</a:t>
            </a:r>
          </a:p>
          <a:p>
            <a:r>
              <a:rPr lang="en-US" sz="1400" dirty="0" smtClean="0"/>
              <a:t>public void </a:t>
            </a:r>
            <a:r>
              <a:rPr lang="en-US" sz="1400" dirty="0" err="1" smtClean="0"/>
              <a:t>onLocationChanged</a:t>
            </a:r>
            <a:r>
              <a:rPr lang="en-US" sz="1400" dirty="0" smtClean="0"/>
              <a:t>(…)</a:t>
            </a:r>
          </a:p>
          <a:p>
            <a:r>
              <a:rPr lang="en-US" sz="1400" dirty="0" smtClean="0"/>
              <a:t>……</a:t>
            </a:r>
          </a:p>
          <a:p>
            <a:endParaRPr lang="en-US" sz="1400" dirty="0"/>
          </a:p>
          <a:p>
            <a:r>
              <a:rPr lang="en-US" sz="1400" dirty="0" smtClean="0"/>
              <a:t>[Camera]</a:t>
            </a:r>
          </a:p>
          <a:p>
            <a:r>
              <a:rPr lang="en-US" sz="1400" dirty="0" smtClean="0"/>
              <a:t>[</a:t>
            </a:r>
            <a:r>
              <a:rPr lang="en-US" sz="1400" dirty="0" err="1" smtClean="0"/>
              <a:t>upcall</a:t>
            </a:r>
            <a:r>
              <a:rPr lang="en-US" sz="1400" dirty="0" smtClean="0"/>
              <a:t>]</a:t>
            </a:r>
          </a:p>
          <a:p>
            <a:r>
              <a:rPr lang="en-US" sz="1400" dirty="0" smtClean="0"/>
              <a:t>public void </a:t>
            </a:r>
            <a:r>
              <a:rPr lang="en-US" sz="1400" dirty="0" err="1" smtClean="0"/>
              <a:t>onPictureTaken</a:t>
            </a:r>
            <a:r>
              <a:rPr lang="en-US" sz="1400" dirty="0" smtClean="0"/>
              <a:t>(byte[] data, …)</a:t>
            </a:r>
          </a:p>
          <a:p>
            <a:r>
              <a:rPr lang="en-US" sz="1400" dirty="0" smtClean="0"/>
              <a:t>public void </a:t>
            </a:r>
            <a:r>
              <a:rPr lang="en-US" sz="1400" dirty="0" err="1" smtClean="0"/>
              <a:t>onPreviewFrame</a:t>
            </a:r>
            <a:r>
              <a:rPr lang="en-US" sz="1400" dirty="0" smtClean="0"/>
              <a:t>(byte[] data, …)</a:t>
            </a:r>
          </a:p>
          <a:p>
            <a:r>
              <a:rPr lang="en-US" sz="1400" dirty="0" smtClean="0"/>
              <a:t>……</a:t>
            </a:r>
          </a:p>
          <a:p>
            <a:endParaRPr lang="en-US" sz="1400" dirty="0"/>
          </a:p>
          <a:p>
            <a:r>
              <a:rPr lang="en-US" sz="1400" dirty="0" smtClean="0"/>
              <a:t>[</a:t>
            </a:r>
            <a:r>
              <a:rPr lang="en-US" sz="1400" dirty="0" err="1" smtClean="0"/>
              <a:t>AudioRecorder</a:t>
            </a:r>
            <a:r>
              <a:rPr lang="en-US" sz="1400" dirty="0" smtClean="0"/>
              <a:t>]</a:t>
            </a:r>
          </a:p>
          <a:p>
            <a:r>
              <a:rPr lang="en-US" sz="1400" dirty="0" smtClean="0"/>
              <a:t>[</a:t>
            </a:r>
            <a:r>
              <a:rPr lang="en-US" sz="1400" dirty="0" err="1" smtClean="0"/>
              <a:t>downcall</a:t>
            </a:r>
            <a:r>
              <a:rPr lang="en-US" sz="1400" dirty="0" smtClean="0"/>
              <a:t>]</a:t>
            </a:r>
          </a:p>
          <a:p>
            <a:r>
              <a:rPr lang="en-US" sz="1400" dirty="0" smtClean="0"/>
              <a:t>public </a:t>
            </a:r>
            <a:r>
              <a:rPr lang="en-US" sz="1400" dirty="0" err="1" smtClean="0"/>
              <a:t>int</a:t>
            </a:r>
            <a:r>
              <a:rPr lang="en-US" sz="1400" dirty="0" smtClean="0"/>
              <a:t> read(byte[] </a:t>
            </a:r>
            <a:r>
              <a:rPr lang="en-US" sz="1400" dirty="0" err="1" smtClean="0"/>
              <a:t>audioData</a:t>
            </a:r>
            <a:r>
              <a:rPr lang="en-US" sz="1400" dirty="0" smtClean="0"/>
              <a:t>, ……)</a:t>
            </a:r>
          </a:p>
          <a:p>
            <a:r>
              <a:rPr lang="en-US" sz="1400" dirty="0" smtClean="0"/>
              <a:t>public </a:t>
            </a:r>
            <a:r>
              <a:rPr lang="en-US" sz="1400" dirty="0" err="1" smtClean="0"/>
              <a:t>int</a:t>
            </a:r>
            <a:r>
              <a:rPr lang="en-US" sz="1400" dirty="0" smtClean="0"/>
              <a:t> read(</a:t>
            </a:r>
            <a:r>
              <a:rPr lang="en-US" sz="1400" dirty="0" err="1" smtClean="0"/>
              <a:t>ByteBuffer</a:t>
            </a:r>
            <a:r>
              <a:rPr lang="en-US" sz="1400" dirty="0" smtClean="0"/>
              <a:t> </a:t>
            </a:r>
            <a:r>
              <a:rPr lang="en-US" sz="1400" dirty="0" err="1" smtClean="0"/>
              <a:t>audioBuffer</a:t>
            </a:r>
            <a:r>
              <a:rPr lang="en-US" sz="1400" dirty="0" smtClean="0"/>
              <a:t>, ……)</a:t>
            </a:r>
          </a:p>
          <a:p>
            <a:r>
              <a:rPr lang="en-US" sz="1400" dirty="0" smtClean="0"/>
              <a:t>……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8850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2095</TotalTime>
  <Words>1157</Words>
  <Application>Microsoft Macintosh PowerPoint</Application>
  <PresentationFormat>On-screen Show (4:3)</PresentationFormat>
  <Paragraphs>505</Paragraphs>
  <Slides>25</Slides>
  <Notes>7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Calibri</vt:lpstr>
      <vt:lpstr>Calibri Light</vt:lpstr>
      <vt:lpstr>Helvetica Light</vt:lpstr>
      <vt:lpstr>Wingdings 2</vt:lpstr>
      <vt:lpstr>Arial</vt:lpstr>
      <vt:lpstr>Office Theme</vt:lpstr>
      <vt:lpstr>Versatile yet Lightweight Record-and-Replay for Android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VALERA Intercepts the (Sensor) API via Bytecode Rewriting</vt:lpstr>
      <vt:lpstr>Event Schedule is Essential</vt:lpstr>
      <vt:lpstr>PowerPoint Presentation</vt:lpstr>
      <vt:lpstr>Prior Work on Deterministic Replay</vt:lpstr>
      <vt:lpstr>Android Event Handling</vt:lpstr>
      <vt:lpstr>PowerPoint Presentation</vt:lpstr>
      <vt:lpstr>Deterministic Event Schedule: Replaying</vt:lpstr>
      <vt:lpstr>Example: Reproducing Tomdroid’s Event Bug</vt:lpstr>
      <vt:lpstr>Example: Reproducing Tomdroid’s Event Bug</vt:lpstr>
      <vt:lpstr>Application: Reproducing Event-driven Races</vt:lpstr>
      <vt:lpstr>Evaluation: Event Throughput</vt:lpstr>
      <vt:lpstr>Evaluation: Performance</vt:lpstr>
      <vt:lpstr>Conclusions</vt:lpstr>
      <vt:lpstr>PowerPoint Presentation</vt:lpstr>
      <vt:lpstr>Experiments: Number of Events</vt:lpstr>
      <vt:lpstr>Experiments: Performance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Versatile yet Lightweight Record-and-Replay for Android</dc:title>
  <dc:creator>frank hu</dc:creator>
  <cp:lastModifiedBy>frank hu</cp:lastModifiedBy>
  <cp:revision>263</cp:revision>
  <dcterms:created xsi:type="dcterms:W3CDTF">2015-10-24T00:19:35Z</dcterms:created>
  <dcterms:modified xsi:type="dcterms:W3CDTF">2015-10-29T13:49:36Z</dcterms:modified>
</cp:coreProperties>
</file>