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0" r:id="rId4"/>
    <p:sldId id="283" r:id="rId5"/>
    <p:sldId id="272" r:id="rId6"/>
    <p:sldId id="274" r:id="rId7"/>
    <p:sldId id="278" r:id="rId8"/>
    <p:sldId id="275" r:id="rId9"/>
    <p:sldId id="276" r:id="rId10"/>
    <p:sldId id="277" r:id="rId11"/>
    <p:sldId id="263" r:id="rId12"/>
    <p:sldId id="264" r:id="rId13"/>
    <p:sldId id="282" r:id="rId14"/>
    <p:sldId id="27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9"/>
    <p:restoredTop sz="94643"/>
  </p:normalViewPr>
  <p:slideViewPr>
    <p:cSldViewPr snapToGrid="0" snapToObjects="1">
      <p:cViewPr varScale="1">
        <p:scale>
          <a:sx n="114" d="100"/>
          <a:sy n="114" d="100"/>
        </p:scale>
        <p:origin x="200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79AFF-8C19-7549-B015-900F6885A6C8}" type="datetimeFigureOut">
              <a:rPr lang="en-US" smtClean="0"/>
              <a:t>5/14/16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B0272-90EC-4349-BC9C-49CDCD2A3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201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820A2-1C46-D44B-B5A9-DF5A2FB4939B}" type="datetimeFigureOut">
              <a:rPr lang="en-US" smtClean="0"/>
              <a:t>5/14/16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28313-174D-274D-97A5-E8B6E0565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147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820A2-1C46-D44B-B5A9-DF5A2FB4939B}" type="datetimeFigureOut">
              <a:rPr lang="en-US" smtClean="0"/>
              <a:t>5/14/16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28313-174D-274D-97A5-E8B6E0565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92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820A2-1C46-D44B-B5A9-DF5A2FB4939B}" type="datetimeFigureOut">
              <a:rPr lang="en-US" smtClean="0"/>
              <a:t>5/14/16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28313-174D-274D-97A5-E8B6E0565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743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820A2-1C46-D44B-B5A9-DF5A2FB4939B}" type="datetimeFigureOut">
              <a:rPr lang="en-US" smtClean="0"/>
              <a:t>5/14/16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28313-174D-274D-97A5-E8B6E0565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30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820A2-1C46-D44B-B5A9-DF5A2FB4939B}" type="datetimeFigureOut">
              <a:rPr lang="en-US" smtClean="0"/>
              <a:t>5/14/16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28313-174D-274D-97A5-E8B6E0565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25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820A2-1C46-D44B-B5A9-DF5A2FB4939B}" type="datetimeFigureOut">
              <a:rPr lang="en-US" smtClean="0"/>
              <a:t>5/14/16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28313-174D-274D-97A5-E8B6E0565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026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820A2-1C46-D44B-B5A9-DF5A2FB4939B}" type="datetimeFigureOut">
              <a:rPr lang="en-US" smtClean="0"/>
              <a:t>5/14/16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28313-174D-274D-97A5-E8B6E0565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61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820A2-1C46-D44B-B5A9-DF5A2FB4939B}" type="datetimeFigureOut">
              <a:rPr lang="en-US" smtClean="0"/>
              <a:t>5/14/16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28313-174D-274D-97A5-E8B6E0565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6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820A2-1C46-D44B-B5A9-DF5A2FB4939B}" type="datetimeFigureOut">
              <a:rPr lang="en-US" smtClean="0"/>
              <a:t>5/14/16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28313-174D-274D-97A5-E8B6E0565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249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820A2-1C46-D44B-B5A9-DF5A2FB4939B}" type="datetimeFigureOut">
              <a:rPr lang="en-US" smtClean="0"/>
              <a:t>5/14/16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28313-174D-274D-97A5-E8B6E0565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2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820A2-1C46-D44B-B5A9-DF5A2FB4939B}" type="datetimeFigureOut">
              <a:rPr lang="en-US" smtClean="0"/>
              <a:t>5/14/16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28313-174D-274D-97A5-E8B6E0565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216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820A2-1C46-D44B-B5A9-DF5A2FB4939B}" type="datetimeFigureOut">
              <a:rPr lang="en-US" smtClean="0"/>
              <a:t>5/14/16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28313-174D-274D-97A5-E8B6E0565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89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W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tiff"/><Relationship Id="rId12" Type="http://schemas.openxmlformats.org/officeDocument/2006/relationships/image" Target="../media/image20.tiff"/><Relationship Id="rId13" Type="http://schemas.openxmlformats.org/officeDocument/2006/relationships/image" Target="../media/image21.tiff"/><Relationship Id="rId14" Type="http://schemas.openxmlformats.org/officeDocument/2006/relationships/image" Target="../media/image22.tiff"/><Relationship Id="rId15" Type="http://schemas.openxmlformats.org/officeDocument/2006/relationships/image" Target="../media/image23.tiff"/><Relationship Id="rId16" Type="http://schemas.openxmlformats.org/officeDocument/2006/relationships/image" Target="../media/image24.tiff"/><Relationship Id="rId17" Type="http://schemas.openxmlformats.org/officeDocument/2006/relationships/image" Target="../media/image25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Relationship Id="rId3" Type="http://schemas.openxmlformats.org/officeDocument/2006/relationships/image" Target="../media/image11.tiff"/><Relationship Id="rId4" Type="http://schemas.openxmlformats.org/officeDocument/2006/relationships/image" Target="../media/image12.tiff"/><Relationship Id="rId5" Type="http://schemas.openxmlformats.org/officeDocument/2006/relationships/image" Target="../media/image13.tiff"/><Relationship Id="rId6" Type="http://schemas.openxmlformats.org/officeDocument/2006/relationships/image" Target="../media/image14.tiff"/><Relationship Id="rId7" Type="http://schemas.openxmlformats.org/officeDocument/2006/relationships/image" Target="../media/image15.tiff"/><Relationship Id="rId8" Type="http://schemas.openxmlformats.org/officeDocument/2006/relationships/image" Target="../media/image16.tiff"/><Relationship Id="rId9" Type="http://schemas.openxmlformats.org/officeDocument/2006/relationships/image" Target="../media/image17.tiff"/><Relationship Id="rId10" Type="http://schemas.openxmlformats.org/officeDocument/2006/relationships/image" Target="../media/image18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32070"/>
            <a:ext cx="9144000" cy="2387600"/>
          </a:xfrm>
        </p:spPr>
        <p:txBody>
          <a:bodyPr/>
          <a:lstStyle/>
          <a:p>
            <a:r>
              <a:rPr lang="en-US" dirty="0" smtClean="0"/>
              <a:t>Fuzzy and Cross-App Replay for Smartphone Apps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Yongjian Hu			</a:t>
            </a:r>
            <a:r>
              <a:rPr lang="en-US" dirty="0" err="1" smtClean="0"/>
              <a:t>Iulian</a:t>
            </a:r>
            <a:r>
              <a:rPr lang="en-US" dirty="0" smtClean="0"/>
              <a:t> </a:t>
            </a:r>
            <a:r>
              <a:rPr lang="en-US" dirty="0" err="1" smtClean="0"/>
              <a:t>Neamtiu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331" y="4101868"/>
            <a:ext cx="3048000" cy="1638300"/>
          </a:xfrm>
          <a:prstGeom prst="rect">
            <a:avLst/>
          </a:prstGeom>
        </p:spPr>
      </p:pic>
      <p:pic>
        <p:nvPicPr>
          <p:cNvPr id="5" name="Picture 4" descr="ucr_log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073" y="4088476"/>
            <a:ext cx="3561578" cy="125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0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8514" y="365125"/>
            <a:ext cx="7275286" cy="1325563"/>
          </a:xfrm>
        </p:spPr>
        <p:txBody>
          <a:bodyPr/>
          <a:lstStyle/>
          <a:p>
            <a:r>
              <a:rPr lang="en-US" dirty="0" smtClean="0"/>
              <a:t>Audio SSDA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699" y="1690688"/>
            <a:ext cx="2414815" cy="42887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743" y="1693911"/>
            <a:ext cx="2393696" cy="4285488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4078514" y="3835043"/>
            <a:ext cx="3135086" cy="1999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35714" y="3465711"/>
            <a:ext cx="2220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Change sample rate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477657" y="3096379"/>
            <a:ext cx="2354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 </a:t>
            </a:r>
            <a:r>
              <a:rPr lang="en-US" smtClean="0"/>
              <a:t>background noise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80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Cross-App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en-US" dirty="0" smtClean="0"/>
              <a:t>Collect a trace on one app (source) and replaying snippets of it in another app (destination)</a:t>
            </a:r>
          </a:p>
        </p:txBody>
      </p:sp>
      <p:pic>
        <p:nvPicPr>
          <p:cNvPr id="8" name="Picture 7" descr="Screen Shot 2014-05-25 at 3.29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041" y="2748806"/>
            <a:ext cx="1830970" cy="32735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592" y="2966516"/>
            <a:ext cx="1006673" cy="10066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1456" y="2748806"/>
            <a:ext cx="2182368" cy="32735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6911" y="2967349"/>
            <a:ext cx="1005840" cy="1005840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3966279" y="3566710"/>
            <a:ext cx="261508" cy="1818755"/>
          </a:xfrm>
          <a:custGeom>
            <a:avLst/>
            <a:gdLst>
              <a:gd name="connsiteX0" fmla="*/ 3210 w 261508"/>
              <a:gd name="connsiteY0" fmla="*/ 1818755 h 1818755"/>
              <a:gd name="connsiteX1" fmla="*/ 24735 w 261508"/>
              <a:gd name="connsiteY1" fmla="*/ 1173043 h 1818755"/>
              <a:gd name="connsiteX2" fmla="*/ 186171 w 261508"/>
              <a:gd name="connsiteY2" fmla="*/ 753331 h 1818755"/>
              <a:gd name="connsiteX3" fmla="*/ 261508 w 261508"/>
              <a:gd name="connsiteY3" fmla="*/ 0 h 1818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508" h="1818755">
                <a:moveTo>
                  <a:pt x="3210" y="1818755"/>
                </a:moveTo>
                <a:cubicBezTo>
                  <a:pt x="-1274" y="1584684"/>
                  <a:pt x="-5758" y="1350614"/>
                  <a:pt x="24735" y="1173043"/>
                </a:cubicBezTo>
                <a:cubicBezTo>
                  <a:pt x="55228" y="995472"/>
                  <a:pt x="146709" y="948838"/>
                  <a:pt x="186171" y="753331"/>
                </a:cubicBezTo>
                <a:cubicBezTo>
                  <a:pt x="225633" y="557824"/>
                  <a:pt x="261508" y="0"/>
                  <a:pt x="261508" y="0"/>
                </a:cubicBezTo>
              </a:path>
            </a:pathLst>
          </a:custGeom>
          <a:ln w="1270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81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0.22474 -0.0430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37" y="-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Cross-App Testing Evaluation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2709671"/>
              </p:ext>
            </p:extLst>
          </p:nvPr>
        </p:nvGraphicFramePr>
        <p:xfrm>
          <a:off x="838200" y="1825625"/>
          <a:ext cx="10515600" cy="442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Sensor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Recording App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Replaying App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GPS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NavFreeUSA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GPS Navigation &amp; Maps</a:t>
                      </a:r>
                    </a:p>
                    <a:p>
                      <a:r>
                        <a:rPr lang="en-US" sz="1600" dirty="0" err="1" smtClean="0"/>
                        <a:t>Sygic</a:t>
                      </a:r>
                      <a:r>
                        <a:rPr lang="en-US" sz="1600" dirty="0" smtClean="0"/>
                        <a:t> GPS</a:t>
                      </a:r>
                    </a:p>
                    <a:p>
                      <a:r>
                        <a:rPr lang="en-US" sz="1600" dirty="0" err="1" smtClean="0"/>
                        <a:t>Waze</a:t>
                      </a:r>
                      <a:r>
                        <a:rPr lang="en-US" sz="1600" baseline="0" dirty="0" smtClean="0"/>
                        <a:t> Social GPS Maps</a:t>
                      </a:r>
                    </a:p>
                    <a:p>
                      <a:r>
                        <a:rPr lang="en-US" sz="1600" baseline="0" dirty="0" smtClean="0"/>
                        <a:t>Scout GPS Navigation</a:t>
                      </a:r>
                    </a:p>
                    <a:p>
                      <a:r>
                        <a:rPr lang="en-US" sz="1600" baseline="0" dirty="0" smtClean="0"/>
                        <a:t>Route 66 Maps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Camera(Frame</a:t>
                      </a:r>
                      <a:r>
                        <a:rPr lang="en-US" sz="1600" baseline="0" dirty="0" smtClean="0"/>
                        <a:t> buffer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Barcode Scanner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QR Droid</a:t>
                      </a:r>
                    </a:p>
                    <a:p>
                      <a:r>
                        <a:rPr lang="en-US" sz="1600" dirty="0" err="1" smtClean="0"/>
                        <a:t>RedLaser</a:t>
                      </a:r>
                      <a:r>
                        <a:rPr lang="en-US" sz="1600" dirty="0" smtClean="0"/>
                        <a:t> Barcode</a:t>
                      </a:r>
                    </a:p>
                    <a:p>
                      <a:r>
                        <a:rPr lang="en-US" sz="1600" dirty="0" smtClean="0"/>
                        <a:t>Google</a:t>
                      </a:r>
                      <a:r>
                        <a:rPr lang="en-US" sz="1600" baseline="0" dirty="0" smtClean="0"/>
                        <a:t> Goggles</a:t>
                      </a:r>
                    </a:p>
                    <a:p>
                      <a:r>
                        <a:rPr lang="en-US" sz="1600" baseline="0" dirty="0" smtClean="0"/>
                        <a:t>Amazon Mobile</a:t>
                      </a:r>
                    </a:p>
                    <a:p>
                      <a:r>
                        <a:rPr lang="en-US" sz="1600" baseline="0" dirty="0" err="1" smtClean="0"/>
                        <a:t>Walmart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Camera(take picture)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CamCard</a:t>
                      </a:r>
                      <a:r>
                        <a:rPr lang="en-US" sz="1600" dirty="0" smtClean="0"/>
                        <a:t> HD Free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CardToContact</a:t>
                      </a:r>
                      <a:endParaRPr lang="en-US" sz="1600" dirty="0" smtClean="0"/>
                    </a:p>
                    <a:p>
                      <a:r>
                        <a:rPr lang="en-US" sz="1600" dirty="0" smtClean="0"/>
                        <a:t>Business</a:t>
                      </a:r>
                      <a:r>
                        <a:rPr lang="en-US" sz="1600" baseline="0" dirty="0" smtClean="0"/>
                        <a:t> Card Reader Lite</a:t>
                      </a:r>
                    </a:p>
                    <a:p>
                      <a:r>
                        <a:rPr lang="en-US" sz="1600" baseline="0" dirty="0" err="1" smtClean="0"/>
                        <a:t>ScanBizCards</a:t>
                      </a:r>
                      <a:r>
                        <a:rPr lang="en-US" sz="1600" baseline="0" dirty="0" smtClean="0"/>
                        <a:t> Lite</a:t>
                      </a:r>
                    </a:p>
                    <a:p>
                      <a:r>
                        <a:rPr lang="en-US" sz="1600" baseline="0" dirty="0" smtClean="0"/>
                        <a:t>Google Goggles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Audio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PCM Recorder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Shazam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768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</a:p>
          <a:p>
            <a:pPr lvl="1"/>
            <a:r>
              <a:rPr lang="en-US" dirty="0" smtClean="0"/>
              <a:t>Smartphone apps are </a:t>
            </a:r>
            <a:r>
              <a:rPr lang="en-US" dirty="0" smtClean="0"/>
              <a:t>sensor-driven</a:t>
            </a:r>
            <a:endParaRPr lang="en-US" dirty="0" smtClean="0"/>
          </a:p>
          <a:p>
            <a:pPr lvl="1"/>
            <a:r>
              <a:rPr lang="en-US" dirty="0" smtClean="0"/>
              <a:t>Manual testing has low coverage. </a:t>
            </a:r>
            <a:r>
              <a:rPr lang="en-US" dirty="0" smtClean="0"/>
              <a:t>Automatic test case generation techniques needed to increase coverage</a:t>
            </a:r>
            <a:endParaRPr lang="en-US" dirty="0" smtClean="0"/>
          </a:p>
          <a:p>
            <a:pPr lvl="1"/>
            <a:r>
              <a:rPr lang="en-US" dirty="0" smtClean="0"/>
              <a:t>Waste effort to generate test cases for similar feature across apps</a:t>
            </a:r>
            <a:endParaRPr lang="en-US" dirty="0" smtClean="0"/>
          </a:p>
          <a:p>
            <a:r>
              <a:rPr lang="en-US" dirty="0" smtClean="0"/>
              <a:t>Our solution:</a:t>
            </a:r>
          </a:p>
          <a:p>
            <a:pPr lvl="1"/>
            <a:r>
              <a:rPr lang="en-US" dirty="0" smtClean="0"/>
              <a:t>Semantic sensor data alteration to </a:t>
            </a:r>
            <a:r>
              <a:rPr lang="en-US" dirty="0" smtClean="0"/>
              <a:t>explore more paths hence increase coverage</a:t>
            </a:r>
            <a:endParaRPr lang="en-US" dirty="0" smtClean="0"/>
          </a:p>
          <a:p>
            <a:pPr lvl="1"/>
            <a:r>
              <a:rPr lang="en-US" dirty="0" smtClean="0"/>
              <a:t>Cross-app testing to reduce the effort of testing similar </a:t>
            </a:r>
            <a:r>
              <a:rPr lang="en-US" dirty="0" smtClean="0"/>
              <a:t>apps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21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686" y="26003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Thank You &amp; Questions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89464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0566"/>
          </a:xfrm>
        </p:spPr>
        <p:txBody>
          <a:bodyPr/>
          <a:lstStyle/>
          <a:p>
            <a:r>
              <a:rPr lang="en-US" dirty="0" smtClean="0"/>
              <a:t>Smartphone applications are sensor driven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4686"/>
            <a:ext cx="10515600" cy="4972277"/>
          </a:xfrm>
        </p:spPr>
        <p:txBody>
          <a:bodyPr/>
          <a:lstStyle/>
          <a:p>
            <a:r>
              <a:rPr lang="en-US" dirty="0" smtClean="0"/>
              <a:t>Location: Navigation, Location Based Service(LBS), …</a:t>
            </a:r>
          </a:p>
          <a:p>
            <a:r>
              <a:rPr lang="en-US" dirty="0" smtClean="0"/>
              <a:t>Camera: Taking Pictures, Pattern Recognition(e.g., QR code), … </a:t>
            </a:r>
          </a:p>
          <a:p>
            <a:r>
              <a:rPr lang="en-US" dirty="0" smtClean="0"/>
              <a:t>Audio: Voice Message, Music Recognition, …</a:t>
            </a:r>
          </a:p>
          <a:p>
            <a:r>
              <a:rPr lang="en-US" dirty="0" smtClean="0"/>
              <a:t>And more: Motion, Light, Compass, </a:t>
            </a:r>
            <a:r>
              <a:rPr lang="en-US" dirty="0" err="1" smtClean="0"/>
              <a:t>etc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245802" y="3413046"/>
            <a:ext cx="2900427" cy="2350695"/>
            <a:chOff x="280179" y="391995"/>
            <a:chExt cx="2900427" cy="235069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0179" y="946522"/>
              <a:ext cx="2900427" cy="179616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12782" y="1207953"/>
              <a:ext cx="534217" cy="665293"/>
            </a:xfrm>
            <a:prstGeom prst="rect">
              <a:avLst/>
            </a:prstGeom>
            <a:ln w="57150" cmpd="sng">
              <a:solidFill>
                <a:srgbClr val="FF0000"/>
              </a:solidFill>
            </a:ln>
          </p:spPr>
        </p:pic>
        <p:sp>
          <p:nvSpPr>
            <p:cNvPr id="7" name="Snip Single Corner Rectangle 6"/>
            <p:cNvSpPr/>
            <p:nvPr/>
          </p:nvSpPr>
          <p:spPr>
            <a:xfrm flipH="1">
              <a:off x="571637" y="391995"/>
              <a:ext cx="1975362" cy="546100"/>
            </a:xfrm>
            <a:prstGeom prst="snip1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Navigation</a:t>
              </a: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470393" y="3474389"/>
            <a:ext cx="2480077" cy="3030470"/>
            <a:chOff x="3506507" y="391995"/>
            <a:chExt cx="2480077" cy="3030470"/>
          </a:xfrm>
        </p:grpSpPr>
        <p:pic>
          <p:nvPicPr>
            <p:cNvPr id="9" name="Picture 8" descr="ShazamFail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5635" y="391995"/>
              <a:ext cx="1704639" cy="3030470"/>
            </a:xfrm>
            <a:prstGeom prst="rect">
              <a:avLst/>
            </a:prstGeom>
          </p:spPr>
        </p:pic>
        <p:sp>
          <p:nvSpPr>
            <p:cNvPr id="10" name="Snip Single Corner Rectangle 9"/>
            <p:cNvSpPr/>
            <p:nvPr/>
          </p:nvSpPr>
          <p:spPr>
            <a:xfrm flipH="1">
              <a:off x="3506507" y="391995"/>
              <a:ext cx="2480077" cy="546100"/>
            </a:xfrm>
            <a:prstGeom prst="snip1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Shazam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936835" y="3413046"/>
            <a:ext cx="2480077" cy="3139336"/>
            <a:chOff x="327543" y="3002670"/>
            <a:chExt cx="2480077" cy="3139336"/>
          </a:xfrm>
        </p:grpSpPr>
        <p:pic>
          <p:nvPicPr>
            <p:cNvPr id="12" name="Content Placeholder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815" y="3522631"/>
              <a:ext cx="1743075" cy="2619375"/>
            </a:xfrm>
            <a:prstGeom prst="rect">
              <a:avLst/>
            </a:prstGeom>
          </p:spPr>
        </p:pic>
        <p:sp>
          <p:nvSpPr>
            <p:cNvPr id="13" name="Snip Single Corner Rectangle 12"/>
            <p:cNvSpPr/>
            <p:nvPr/>
          </p:nvSpPr>
          <p:spPr>
            <a:xfrm flipH="1">
              <a:off x="327543" y="3002670"/>
              <a:ext cx="2480077" cy="546100"/>
            </a:xfrm>
            <a:prstGeom prst="snip1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Barcode </a:t>
              </a:r>
              <a:r>
                <a:rPr lang="en-US" dirty="0"/>
                <a:t>Scanner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290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8456" y="365126"/>
            <a:ext cx="9365343" cy="62184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Writing Effective Test Cases </a:t>
            </a:r>
            <a:r>
              <a:rPr lang="en-US" dirty="0" smtClean="0"/>
              <a:t>Is Hard</a:t>
            </a:r>
            <a:endParaRPr lang="en-US" dirty="0"/>
          </a:p>
        </p:txBody>
      </p:sp>
      <p:sp>
        <p:nvSpPr>
          <p:cNvPr id="6" name="Content Placeholder 7"/>
          <p:cNvSpPr txBox="1">
            <a:spLocks/>
          </p:cNvSpPr>
          <p:nvPr/>
        </p:nvSpPr>
        <p:spPr bwMode="auto">
          <a:xfrm>
            <a:off x="1175657" y="1578949"/>
            <a:ext cx="4891197" cy="680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smtClean="0"/>
              <a:t>User </a:t>
            </a:r>
            <a:r>
              <a:rPr lang="en-US" sz="2400" dirty="0"/>
              <a:t>study: 7 users, 28 apps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175657" y="2391117"/>
            <a:ext cx="4528619" cy="3371296"/>
            <a:chOff x="457674" y="1853232"/>
            <a:chExt cx="6785631" cy="401158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674" y="1992867"/>
              <a:ext cx="2662343" cy="1836474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>
            <a:xfrm flipV="1">
              <a:off x="3163768" y="2920060"/>
              <a:ext cx="2531938" cy="120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257844" y="2217004"/>
              <a:ext cx="3079427" cy="329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5 min. runs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565061" y="1853232"/>
              <a:ext cx="1678244" cy="4011588"/>
              <a:chOff x="5565061" y="1853232"/>
              <a:chExt cx="1678244" cy="4011588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>
                <a:off x="6425934" y="3998247"/>
                <a:ext cx="0" cy="75992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95133" y="1853232"/>
                <a:ext cx="1348585" cy="2145016"/>
              </a:xfrm>
              <a:prstGeom prst="rect">
                <a:avLst/>
              </a:prstGeom>
            </p:spPr>
          </p:pic>
          <p:pic>
            <p:nvPicPr>
              <p:cNvPr id="14" name="Picture 13" descr="MC900384032.WMF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57232" y="4964667"/>
                <a:ext cx="951576" cy="485632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5565061" y="5461966"/>
                <a:ext cx="1678244" cy="402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Coverage</a:t>
                </a:r>
              </a:p>
            </p:txBody>
          </p:sp>
        </p:grpSp>
      </p:grpSp>
      <p:sp>
        <p:nvSpPr>
          <p:cNvPr id="16" name="TextBox 15"/>
          <p:cNvSpPr txBox="1"/>
          <p:nvPr/>
        </p:nvSpPr>
        <p:spPr>
          <a:xfrm>
            <a:off x="669539" y="5810213"/>
            <a:ext cx="7622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Only 30% of the app screens and 6% of the app methods covered!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096053" y="1293289"/>
            <a:ext cx="5935702" cy="4516924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000" b="1" dirty="0">
                <a:solidFill>
                  <a:schemeClr val="tx1"/>
                </a:solidFill>
              </a:rPr>
              <a:t>          Automatic exploration results</a:t>
            </a:r>
            <a:br>
              <a:rPr lang="en-US" sz="2000" b="1" dirty="0">
                <a:solidFill>
                  <a:schemeClr val="tx1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>        A</a:t>
            </a:r>
            <a:r>
              <a:rPr lang="en-US" sz="2000" b="1" baseline="30000" dirty="0">
                <a:solidFill>
                  <a:schemeClr val="tx1"/>
                </a:solidFill>
              </a:rPr>
              <a:t>3</a:t>
            </a:r>
            <a:r>
              <a:rPr lang="en-US" sz="2000" b="1" dirty="0">
                <a:solidFill>
                  <a:schemeClr val="tx1"/>
                </a:solidFill>
              </a:rPr>
              <a:t>E </a:t>
            </a:r>
            <a:r>
              <a:rPr lang="en-US" sz="2000" dirty="0">
                <a:solidFill>
                  <a:schemeClr val="tx1"/>
                </a:solidFill>
              </a:rPr>
              <a:t>(</a:t>
            </a:r>
            <a:r>
              <a:rPr lang="en-US" sz="2000" b="1" dirty="0">
                <a:solidFill>
                  <a:schemeClr val="tx1"/>
                </a:solidFill>
              </a:rPr>
              <a:t>A</a:t>
            </a:r>
            <a:r>
              <a:rPr lang="en-US" sz="2000" dirty="0">
                <a:solidFill>
                  <a:schemeClr val="tx1"/>
                </a:solidFill>
              </a:rPr>
              <a:t>utomatic</a:t>
            </a:r>
            <a:r>
              <a:rPr lang="en-US" sz="2000" b="1" dirty="0">
                <a:solidFill>
                  <a:schemeClr val="tx1"/>
                </a:solidFill>
              </a:rPr>
              <a:t> A</a:t>
            </a:r>
            <a:r>
              <a:rPr lang="en-US" sz="2000" dirty="0">
                <a:solidFill>
                  <a:schemeClr val="tx1"/>
                </a:solidFill>
              </a:rPr>
              <a:t>ndroid</a:t>
            </a:r>
            <a:r>
              <a:rPr lang="en-US" sz="2000" b="1" dirty="0">
                <a:solidFill>
                  <a:schemeClr val="tx1"/>
                </a:solidFill>
              </a:rPr>
              <a:t> A</a:t>
            </a:r>
            <a:r>
              <a:rPr lang="en-US" sz="2000" dirty="0">
                <a:solidFill>
                  <a:schemeClr val="tx1"/>
                </a:solidFill>
              </a:rPr>
              <a:t>pp</a:t>
            </a:r>
            <a:r>
              <a:rPr lang="en-US" sz="2000" b="1" dirty="0">
                <a:solidFill>
                  <a:schemeClr val="tx1"/>
                </a:solidFill>
              </a:rPr>
              <a:t> E</a:t>
            </a:r>
            <a:r>
              <a:rPr lang="en-US" sz="2000" dirty="0">
                <a:solidFill>
                  <a:schemeClr val="tx1"/>
                </a:solidFill>
              </a:rPr>
              <a:t>xplorer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sz="2000" b="1" dirty="0" smtClean="0">
                <a:solidFill>
                  <a:schemeClr val="tx1"/>
                </a:solidFill>
              </a:rPr>
              <a:t>	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    </a:t>
            </a:r>
            <a:r>
              <a:rPr lang="en-US" sz="2000" b="1" dirty="0" err="1" smtClean="0">
                <a:solidFill>
                  <a:schemeClr val="tx1"/>
                </a:solidFill>
              </a:rPr>
              <a:t>Azim&amp;Neamtiu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OOPSLA’13</a:t>
            </a:r>
            <a:r>
              <a:rPr lang="en-US" sz="2000" b="1" dirty="0">
                <a:solidFill>
                  <a:schemeClr val="tx1"/>
                </a:solidFill>
              </a:rPr>
              <a:t/>
            </a:r>
            <a:br>
              <a:rPr lang="en-US" sz="2000" b="1" dirty="0">
                <a:solidFill>
                  <a:schemeClr val="tx1"/>
                </a:solidFill>
              </a:rPr>
            </a:br>
            <a:r>
              <a:rPr lang="en-US" sz="800" b="1" dirty="0">
                <a:solidFill>
                  <a:schemeClr val="tx1"/>
                </a:solidFill>
              </a:rPr>
              <a:t/>
            </a:r>
            <a:br>
              <a:rPr lang="en-US" sz="800" b="1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25 popular </a:t>
            </a:r>
            <a:r>
              <a:rPr lang="en-US" dirty="0" err="1">
                <a:solidFill>
                  <a:schemeClr val="tx1"/>
                </a:solidFill>
              </a:rPr>
              <a:t>free&amp;paid</a:t>
            </a:r>
            <a:r>
              <a:rPr lang="en-US" dirty="0">
                <a:solidFill>
                  <a:schemeClr val="tx1"/>
                </a:solidFill>
              </a:rPr>
              <a:t> apps (&gt; 1million </a:t>
            </a:r>
            <a:r>
              <a:rPr lang="en-US" dirty="0" smtClean="0">
                <a:solidFill>
                  <a:schemeClr val="tx1"/>
                </a:solidFill>
              </a:rPr>
              <a:t>downloads) 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400" dirty="0">
                <a:solidFill>
                  <a:schemeClr val="tx1"/>
                </a:solidFill>
              </a:rPr>
              <a:t> </a:t>
            </a:r>
            <a:endParaRPr lang="en-US" sz="1050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Runs on actual phones, no source code required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400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/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Coverage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>
                <a:solidFill>
                  <a:srgbClr val="FF0000"/>
                </a:solidFill>
              </a:rPr>
              <a:t>62% screen coverage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	33% method coverage</a:t>
            </a:r>
          </a:p>
          <a:p>
            <a:pPr lvl="1"/>
            <a:r>
              <a:rPr lang="en-US" sz="400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Why not 100% coverage?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pay/purchase activities; </a:t>
            </a:r>
            <a:endParaRPr lang="en-US" dirty="0" smtClean="0">
              <a:solidFill>
                <a:schemeClr val="tx1"/>
              </a:solidFill>
            </a:endParaRP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background </a:t>
            </a:r>
            <a:r>
              <a:rPr lang="en-US" dirty="0">
                <a:solidFill>
                  <a:schemeClr val="tx1"/>
                </a:solidFill>
              </a:rPr>
              <a:t>services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Low sensor coverage;</a:t>
            </a:r>
          </a:p>
        </p:txBody>
      </p:sp>
      <p:sp>
        <p:nvSpPr>
          <p:cNvPr id="23" name="Rectangle 22"/>
          <p:cNvSpPr/>
          <p:nvPr/>
        </p:nvSpPr>
        <p:spPr>
          <a:xfrm rot="19514907">
            <a:off x="1270914" y="2874241"/>
            <a:ext cx="43609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LOW Coverage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4" name="Rectangle 23"/>
          <p:cNvSpPr/>
          <p:nvPr/>
        </p:nvSpPr>
        <p:spPr>
          <a:xfrm rot="19514907">
            <a:off x="6460717" y="2874241"/>
            <a:ext cx="51389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Limited Coverage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4458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8589"/>
          </a:xfrm>
        </p:spPr>
        <p:txBody>
          <a:bodyPr/>
          <a:lstStyle/>
          <a:p>
            <a:pPr algn="ctr"/>
            <a:r>
              <a:rPr lang="en-US" dirty="0"/>
              <a:t>Writing Test Cases Requires </a:t>
            </a:r>
            <a:r>
              <a:rPr lang="en-US" dirty="0" smtClean="0"/>
              <a:t>Effort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2400"/>
            <a:ext cx="10515600" cy="4754563"/>
          </a:xfrm>
        </p:spPr>
        <p:txBody>
          <a:bodyPr/>
          <a:lstStyle/>
          <a:p>
            <a:r>
              <a:rPr lang="en-US" dirty="0" smtClean="0"/>
              <a:t>Waste time to generate multiple test cases for similar </a:t>
            </a:r>
            <a:r>
              <a:rPr lang="en-US" dirty="0" smtClean="0"/>
              <a:t>apps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50990"/>
              </p:ext>
            </p:extLst>
          </p:nvPr>
        </p:nvGraphicFramePr>
        <p:xfrm>
          <a:off x="1712686" y="2287209"/>
          <a:ext cx="8128000" cy="3489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1085"/>
                <a:gridCol w="6516915"/>
              </a:tblGrid>
              <a:tr h="87236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Sensor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Apps</a:t>
                      </a:r>
                      <a:endParaRPr lang="en-US" dirty="0"/>
                    </a:p>
                  </a:txBody>
                  <a:tcPr/>
                </a:tc>
              </a:tr>
              <a:tr h="87236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7236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Camera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7236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Audio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3778664" y="4916349"/>
            <a:ext cx="4421908" cy="918392"/>
            <a:chOff x="1659577" y="4197726"/>
            <a:chExt cx="3193979" cy="619897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59577" y="4221670"/>
              <a:ext cx="534999" cy="534999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94576" y="4229756"/>
              <a:ext cx="544286" cy="544286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89883" y="4209476"/>
              <a:ext cx="511629" cy="511629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10193" y="4197726"/>
              <a:ext cx="524918" cy="52491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20486" y="4219914"/>
              <a:ext cx="530417" cy="530417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33659" y="4197726"/>
              <a:ext cx="619897" cy="619897"/>
            </a:xfrm>
            <a:prstGeom prst="rect">
              <a:avLst/>
            </a:prstGeom>
          </p:spPr>
        </p:pic>
      </p:grpSp>
      <p:grpSp>
        <p:nvGrpSpPr>
          <p:cNvPr id="60" name="Group 59"/>
          <p:cNvGrpSpPr/>
          <p:nvPr/>
        </p:nvGrpSpPr>
        <p:grpSpPr>
          <a:xfrm>
            <a:off x="3636720" y="3914004"/>
            <a:ext cx="4246047" cy="1021934"/>
            <a:chOff x="3636720" y="3914004"/>
            <a:chExt cx="4246047" cy="1021934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636720" y="3914004"/>
              <a:ext cx="996206" cy="1021934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476137" y="4073951"/>
              <a:ext cx="767630" cy="787455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301862" y="4076079"/>
              <a:ext cx="703696" cy="721870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555023" y="4008961"/>
              <a:ext cx="890364" cy="913359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118253" y="4063665"/>
              <a:ext cx="764514" cy="784259"/>
            </a:xfrm>
            <a:prstGeom prst="rect">
              <a:avLst/>
            </a:prstGeom>
          </p:spPr>
        </p:pic>
      </p:grpSp>
      <p:grpSp>
        <p:nvGrpSpPr>
          <p:cNvPr id="59" name="Group 58"/>
          <p:cNvGrpSpPr/>
          <p:nvPr/>
        </p:nvGrpSpPr>
        <p:grpSpPr>
          <a:xfrm>
            <a:off x="3778664" y="3197914"/>
            <a:ext cx="4104103" cy="838807"/>
            <a:chOff x="3778664" y="3197914"/>
            <a:chExt cx="4104103" cy="83880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778664" y="3216061"/>
              <a:ext cx="740680" cy="740680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555023" y="3197914"/>
              <a:ext cx="838807" cy="838807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061838" y="3210844"/>
              <a:ext cx="820929" cy="820929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288765" y="3210844"/>
              <a:ext cx="754699" cy="754699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476137" y="3197914"/>
              <a:ext cx="767630" cy="7676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726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6989"/>
          </a:xfrm>
        </p:spPr>
        <p:txBody>
          <a:bodyPr/>
          <a:lstStyle/>
          <a:p>
            <a:pPr algn="ctr"/>
            <a:r>
              <a:rPr lang="en-US" dirty="0" smtClean="0"/>
              <a:t>Our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7257"/>
            <a:ext cx="10515600" cy="4899706"/>
          </a:xfrm>
        </p:spPr>
        <p:txBody>
          <a:bodyPr/>
          <a:lstStyle/>
          <a:p>
            <a:r>
              <a:rPr lang="en-US" dirty="0" smtClean="0"/>
              <a:t>Expand coverage from existing test </a:t>
            </a:r>
            <a:r>
              <a:rPr lang="en-US" dirty="0" smtClean="0"/>
              <a:t>cases</a:t>
            </a:r>
            <a:endParaRPr lang="en-US" dirty="0" smtClean="0"/>
          </a:p>
          <a:p>
            <a:pPr lvl="1"/>
            <a:r>
              <a:rPr lang="en-US" dirty="0" smtClean="0"/>
              <a:t>Semantic sensor data alteration (SSDA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We only change inputs, no app source </a:t>
            </a:r>
            <a:r>
              <a:rPr lang="en-US" smtClean="0"/>
              <a:t>code required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Reuse test cases cross </a:t>
            </a:r>
            <a:r>
              <a:rPr lang="en-US" dirty="0" smtClean="0"/>
              <a:t>apps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470" y="2613369"/>
            <a:ext cx="7424500" cy="18451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922" y="4108110"/>
            <a:ext cx="46736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1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5753"/>
          </a:xfrm>
        </p:spPr>
        <p:txBody>
          <a:bodyPr/>
          <a:lstStyle/>
          <a:p>
            <a:pPr algn="ctr"/>
            <a:r>
              <a:rPr lang="en-US" dirty="0" smtClean="0"/>
              <a:t>Location SSDA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425" y="1980829"/>
            <a:ext cx="4950938" cy="306600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612424" y="3730171"/>
            <a:ext cx="754889" cy="899445"/>
            <a:chOff x="6441539" y="2337982"/>
            <a:chExt cx="584200" cy="6858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67559" y="2337982"/>
              <a:ext cx="534217" cy="665293"/>
            </a:xfrm>
            <a:prstGeom prst="rect">
              <a:avLst/>
            </a:prstGeom>
            <a:ln w="57150" cmpd="sng">
              <a:solidFill>
                <a:srgbClr val="FF0000"/>
              </a:solidFill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1539" y="2337982"/>
              <a:ext cx="584200" cy="685800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8028879" y="2051824"/>
            <a:ext cx="2653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Change Speed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8028880" y="2987111"/>
            <a:ext cx="2661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Shifting Map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8028880" y="3943816"/>
            <a:ext cx="3459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Inject Null Location</a:t>
            </a:r>
            <a:endParaRPr lang="en-US" sz="3200" dirty="0"/>
          </a:p>
        </p:txBody>
      </p:sp>
      <p:sp>
        <p:nvSpPr>
          <p:cNvPr id="22" name="Freeform 21"/>
          <p:cNvSpPr/>
          <p:nvPr/>
        </p:nvSpPr>
        <p:spPr>
          <a:xfrm>
            <a:off x="3404708" y="2728630"/>
            <a:ext cx="1706131" cy="2278799"/>
          </a:xfrm>
          <a:custGeom>
            <a:avLst/>
            <a:gdLst>
              <a:gd name="connsiteX0" fmla="*/ 1660778 w 1706131"/>
              <a:gd name="connsiteY0" fmla="*/ 2278799 h 2278799"/>
              <a:gd name="connsiteX1" fmla="*/ 1660778 w 1706131"/>
              <a:gd name="connsiteY1" fmla="*/ 2278799 h 2278799"/>
              <a:gd name="connsiteX2" fmla="*/ 1675292 w 1706131"/>
              <a:gd name="connsiteY2" fmla="*/ 1799827 h 2278799"/>
              <a:gd name="connsiteX3" fmla="*/ 1689806 w 1706131"/>
              <a:gd name="connsiteY3" fmla="*/ 1712741 h 2278799"/>
              <a:gd name="connsiteX4" fmla="*/ 1660778 w 1706131"/>
              <a:gd name="connsiteY4" fmla="*/ 1030570 h 2278799"/>
              <a:gd name="connsiteX5" fmla="*/ 1646263 w 1706131"/>
              <a:gd name="connsiteY5" fmla="*/ 899941 h 2278799"/>
              <a:gd name="connsiteX6" fmla="*/ 1646263 w 1706131"/>
              <a:gd name="connsiteY6" fmla="*/ 899941 h 2278799"/>
              <a:gd name="connsiteX7" fmla="*/ 1501121 w 1706131"/>
              <a:gd name="connsiteY7" fmla="*/ 885427 h 2278799"/>
              <a:gd name="connsiteX8" fmla="*/ 1486606 w 1706131"/>
              <a:gd name="connsiteY8" fmla="*/ 841884 h 2278799"/>
              <a:gd name="connsiteX9" fmla="*/ 1399521 w 1706131"/>
              <a:gd name="connsiteY9" fmla="*/ 783827 h 2278799"/>
              <a:gd name="connsiteX10" fmla="*/ 1385006 w 1706131"/>
              <a:gd name="connsiteY10" fmla="*/ 740284 h 2278799"/>
              <a:gd name="connsiteX11" fmla="*/ 1297921 w 1706131"/>
              <a:gd name="connsiteY11" fmla="*/ 711256 h 2278799"/>
              <a:gd name="connsiteX12" fmla="*/ 1254378 w 1706131"/>
              <a:gd name="connsiteY12" fmla="*/ 682227 h 2278799"/>
              <a:gd name="connsiteX13" fmla="*/ 1210835 w 1706131"/>
              <a:gd name="connsiteY13" fmla="*/ 667713 h 2278799"/>
              <a:gd name="connsiteX14" fmla="*/ 906035 w 1706131"/>
              <a:gd name="connsiteY14" fmla="*/ 653199 h 2278799"/>
              <a:gd name="connsiteX15" fmla="*/ 383521 w 1706131"/>
              <a:gd name="connsiteY15" fmla="*/ 638684 h 2278799"/>
              <a:gd name="connsiteX16" fmla="*/ 6149 w 1706131"/>
              <a:gd name="connsiteY16" fmla="*/ 624170 h 2278799"/>
              <a:gd name="connsiteX17" fmla="*/ 35178 w 1706131"/>
              <a:gd name="connsiteY17" fmla="*/ 566113 h 2278799"/>
              <a:gd name="connsiteX18" fmla="*/ 107749 w 1706131"/>
              <a:gd name="connsiteY18" fmla="*/ 493541 h 2278799"/>
              <a:gd name="connsiteX19" fmla="*/ 136778 w 1706131"/>
              <a:gd name="connsiteY19" fmla="*/ 406456 h 2278799"/>
              <a:gd name="connsiteX20" fmla="*/ 194835 w 1706131"/>
              <a:gd name="connsiteY20" fmla="*/ 319370 h 2278799"/>
              <a:gd name="connsiteX21" fmla="*/ 209349 w 1706131"/>
              <a:gd name="connsiteY21" fmla="*/ 275827 h 2278799"/>
              <a:gd name="connsiteX22" fmla="*/ 252892 w 1706131"/>
              <a:gd name="connsiteY22" fmla="*/ 174227 h 2278799"/>
              <a:gd name="connsiteX23" fmla="*/ 296435 w 1706131"/>
              <a:gd name="connsiteY23" fmla="*/ 159713 h 2278799"/>
              <a:gd name="connsiteX24" fmla="*/ 339978 w 1706131"/>
              <a:gd name="connsiteY24" fmla="*/ 130684 h 2278799"/>
              <a:gd name="connsiteX25" fmla="*/ 369006 w 1706131"/>
              <a:gd name="connsiteY25" fmla="*/ 87141 h 2278799"/>
              <a:gd name="connsiteX26" fmla="*/ 412549 w 1706131"/>
              <a:gd name="connsiteY26" fmla="*/ 72627 h 2278799"/>
              <a:gd name="connsiteX27" fmla="*/ 398035 w 1706131"/>
              <a:gd name="connsiteY27" fmla="*/ 43599 h 2278799"/>
              <a:gd name="connsiteX28" fmla="*/ 339978 w 1706131"/>
              <a:gd name="connsiteY28" fmla="*/ 29084 h 2278799"/>
              <a:gd name="connsiteX29" fmla="*/ 281921 w 1706131"/>
              <a:gd name="connsiteY29" fmla="*/ 56 h 2278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706131" h="2278799">
                <a:moveTo>
                  <a:pt x="1660778" y="2278799"/>
                </a:moveTo>
                <a:lnTo>
                  <a:pt x="1660778" y="2278799"/>
                </a:lnTo>
                <a:cubicBezTo>
                  <a:pt x="1665616" y="2119142"/>
                  <a:pt x="1667112" y="1959348"/>
                  <a:pt x="1675292" y="1799827"/>
                </a:cubicBezTo>
                <a:cubicBezTo>
                  <a:pt x="1676799" y="1770437"/>
                  <a:pt x="1689806" y="1742170"/>
                  <a:pt x="1689806" y="1712741"/>
                </a:cubicBezTo>
                <a:cubicBezTo>
                  <a:pt x="1689806" y="1103403"/>
                  <a:pt x="1741557" y="1272914"/>
                  <a:pt x="1660778" y="1030570"/>
                </a:cubicBezTo>
                <a:cubicBezTo>
                  <a:pt x="1644894" y="919391"/>
                  <a:pt x="1646263" y="963181"/>
                  <a:pt x="1646263" y="899941"/>
                </a:cubicBezTo>
                <a:lnTo>
                  <a:pt x="1646263" y="899941"/>
                </a:lnTo>
                <a:cubicBezTo>
                  <a:pt x="1597882" y="895103"/>
                  <a:pt x="1546816" y="902043"/>
                  <a:pt x="1501121" y="885427"/>
                </a:cubicBezTo>
                <a:cubicBezTo>
                  <a:pt x="1486743" y="880199"/>
                  <a:pt x="1497424" y="852702"/>
                  <a:pt x="1486606" y="841884"/>
                </a:cubicBezTo>
                <a:cubicBezTo>
                  <a:pt x="1461937" y="817215"/>
                  <a:pt x="1399521" y="783827"/>
                  <a:pt x="1399521" y="783827"/>
                </a:cubicBezTo>
                <a:cubicBezTo>
                  <a:pt x="1394683" y="769313"/>
                  <a:pt x="1397456" y="749177"/>
                  <a:pt x="1385006" y="740284"/>
                </a:cubicBezTo>
                <a:cubicBezTo>
                  <a:pt x="1360107" y="722499"/>
                  <a:pt x="1297921" y="711256"/>
                  <a:pt x="1297921" y="711256"/>
                </a:cubicBezTo>
                <a:cubicBezTo>
                  <a:pt x="1283407" y="701580"/>
                  <a:pt x="1269980" y="690028"/>
                  <a:pt x="1254378" y="682227"/>
                </a:cubicBezTo>
                <a:cubicBezTo>
                  <a:pt x="1240694" y="675385"/>
                  <a:pt x="1226082" y="668984"/>
                  <a:pt x="1210835" y="667713"/>
                </a:cubicBezTo>
                <a:cubicBezTo>
                  <a:pt x="1109471" y="659266"/>
                  <a:pt x="1007635" y="658037"/>
                  <a:pt x="906035" y="653199"/>
                </a:cubicBezTo>
                <a:cubicBezTo>
                  <a:pt x="658415" y="591293"/>
                  <a:pt x="829791" y="622746"/>
                  <a:pt x="383521" y="638684"/>
                </a:cubicBezTo>
                <a:lnTo>
                  <a:pt x="6149" y="624170"/>
                </a:lnTo>
                <a:cubicBezTo>
                  <a:pt x="-15033" y="619757"/>
                  <a:pt x="24443" y="584899"/>
                  <a:pt x="35178" y="566113"/>
                </a:cubicBezTo>
                <a:cubicBezTo>
                  <a:pt x="64951" y="514009"/>
                  <a:pt x="58623" y="526292"/>
                  <a:pt x="107749" y="493541"/>
                </a:cubicBezTo>
                <a:cubicBezTo>
                  <a:pt x="117425" y="464513"/>
                  <a:pt x="119805" y="431916"/>
                  <a:pt x="136778" y="406456"/>
                </a:cubicBezTo>
                <a:lnTo>
                  <a:pt x="194835" y="319370"/>
                </a:lnTo>
                <a:cubicBezTo>
                  <a:pt x="199673" y="304856"/>
                  <a:pt x="205146" y="290538"/>
                  <a:pt x="209349" y="275827"/>
                </a:cubicBezTo>
                <a:cubicBezTo>
                  <a:pt x="219679" y="239673"/>
                  <a:pt x="220157" y="200415"/>
                  <a:pt x="252892" y="174227"/>
                </a:cubicBezTo>
                <a:cubicBezTo>
                  <a:pt x="264839" y="164670"/>
                  <a:pt x="281921" y="164551"/>
                  <a:pt x="296435" y="159713"/>
                </a:cubicBezTo>
                <a:cubicBezTo>
                  <a:pt x="310949" y="150037"/>
                  <a:pt x="327643" y="143019"/>
                  <a:pt x="339978" y="130684"/>
                </a:cubicBezTo>
                <a:cubicBezTo>
                  <a:pt x="352313" y="118349"/>
                  <a:pt x="355385" y="98038"/>
                  <a:pt x="369006" y="87141"/>
                </a:cubicBezTo>
                <a:cubicBezTo>
                  <a:pt x="380953" y="77584"/>
                  <a:pt x="398035" y="77465"/>
                  <a:pt x="412549" y="72627"/>
                </a:cubicBezTo>
                <a:cubicBezTo>
                  <a:pt x="465291" y="-6485"/>
                  <a:pt x="444772" y="43599"/>
                  <a:pt x="398035" y="43599"/>
                </a:cubicBezTo>
                <a:cubicBezTo>
                  <a:pt x="378087" y="43599"/>
                  <a:pt x="359330" y="33922"/>
                  <a:pt x="339978" y="29084"/>
                </a:cubicBezTo>
                <a:cubicBezTo>
                  <a:pt x="292410" y="-2628"/>
                  <a:pt x="313879" y="56"/>
                  <a:pt x="281921" y="56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15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365 0 " pathEditMode="relative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570" y="116112"/>
            <a:ext cx="8233229" cy="716543"/>
          </a:xfrm>
        </p:spPr>
        <p:txBody>
          <a:bodyPr/>
          <a:lstStyle/>
          <a:p>
            <a:r>
              <a:rPr lang="en-US" dirty="0" smtClean="0"/>
              <a:t>SSDA Evaluation (Location)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9561849"/>
              </p:ext>
            </p:extLst>
          </p:nvPr>
        </p:nvGraphicFramePr>
        <p:xfrm>
          <a:off x="838200" y="992315"/>
          <a:ext cx="10729686" cy="5396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5686"/>
                <a:gridCol w="914400"/>
                <a:gridCol w="1741714"/>
                <a:gridCol w="6487886"/>
              </a:tblGrid>
              <a:tr h="33013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App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Sensor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SSDA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Outcome</a:t>
                      </a:r>
                      <a:endParaRPr lang="en-US" sz="1600" dirty="0"/>
                    </a:p>
                  </a:txBody>
                  <a:tcPr/>
                </a:tc>
              </a:tr>
              <a:tr h="330133"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Yelp</a:t>
                      </a:r>
                      <a:endParaRPr lang="en-US" sz="16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GPS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Null</a:t>
                      </a:r>
                      <a:r>
                        <a:rPr lang="en-US" sz="1600" baseline="0" dirty="0" smtClean="0"/>
                        <a:t> Reference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CRASH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30133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Map Shift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Different search result shown</a:t>
                      </a:r>
                      <a:endParaRPr lang="en-US" sz="1600" dirty="0"/>
                    </a:p>
                  </a:txBody>
                  <a:tcPr/>
                </a:tc>
              </a:tr>
              <a:tr h="330133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Speed Change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Normal execution</a:t>
                      </a:r>
                      <a:endParaRPr lang="en-US" sz="1600" dirty="0"/>
                    </a:p>
                  </a:txBody>
                  <a:tcPr/>
                </a:tc>
              </a:tr>
              <a:tr h="330133"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GPS </a:t>
                      </a:r>
                      <a:r>
                        <a:rPr lang="en-US" sz="1600" dirty="0" err="1" smtClean="0"/>
                        <a:t>Navig&amp;Map</a:t>
                      </a:r>
                      <a:endParaRPr lang="en-US" sz="16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GPS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Null</a:t>
                      </a:r>
                      <a:r>
                        <a:rPr lang="en-US" sz="1600" baseline="0" dirty="0" smtClean="0"/>
                        <a:t> Reference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CRASH</a:t>
                      </a:r>
                      <a:endParaRPr lang="en-US" sz="1600" dirty="0"/>
                    </a:p>
                  </a:txBody>
                  <a:tcPr/>
                </a:tc>
              </a:tr>
              <a:tr h="330133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Map Shift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Different</a:t>
                      </a:r>
                      <a:r>
                        <a:rPr lang="en-US" sz="1600" baseline="0" dirty="0" smtClean="0"/>
                        <a:t> map route shown</a:t>
                      </a:r>
                      <a:endParaRPr lang="en-US" sz="1600" dirty="0"/>
                    </a:p>
                  </a:txBody>
                  <a:tcPr/>
                </a:tc>
              </a:tr>
              <a:tr h="330133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Speed Change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Different driving speed shown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</a:tr>
              <a:tr h="330133"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Route</a:t>
                      </a:r>
                      <a:r>
                        <a:rPr lang="en-US" sz="1600" baseline="0" dirty="0" smtClean="0"/>
                        <a:t> 66 Map</a:t>
                      </a:r>
                      <a:endParaRPr lang="en-US" sz="16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GPS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Null</a:t>
                      </a:r>
                      <a:r>
                        <a:rPr lang="en-US" sz="1600" baseline="0" dirty="0" smtClean="0"/>
                        <a:t> Reference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CRASH</a:t>
                      </a:r>
                      <a:endParaRPr lang="en-US" sz="1600" dirty="0"/>
                    </a:p>
                  </a:txBody>
                  <a:tcPr/>
                </a:tc>
              </a:tr>
              <a:tr h="330133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Map Shift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Different</a:t>
                      </a:r>
                      <a:r>
                        <a:rPr lang="en-US" sz="1600" baseline="0" dirty="0" smtClean="0"/>
                        <a:t> map route shown</a:t>
                      </a:r>
                      <a:endParaRPr lang="en-US" sz="1600" dirty="0"/>
                    </a:p>
                  </a:txBody>
                  <a:tcPr/>
                </a:tc>
              </a:tr>
              <a:tr h="330133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Speed Change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Different driving speed shown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</a:tr>
              <a:tr h="330133"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NavFree</a:t>
                      </a:r>
                      <a:endParaRPr lang="en-US" sz="16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GPS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Null</a:t>
                      </a:r>
                      <a:r>
                        <a:rPr lang="en-US" sz="1600" baseline="0" dirty="0" smtClean="0"/>
                        <a:t> Reference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CRASH</a:t>
                      </a:r>
                      <a:endParaRPr lang="en-US" sz="1600" dirty="0"/>
                    </a:p>
                  </a:txBody>
                  <a:tcPr/>
                </a:tc>
              </a:tr>
              <a:tr h="341548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Map Shift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Altered execution: “unknown coordinates” error message </a:t>
                      </a:r>
                      <a:endParaRPr lang="en-US" sz="1600" dirty="0" smtClean="0"/>
                    </a:p>
                  </a:txBody>
                  <a:tcPr/>
                </a:tc>
              </a:tr>
              <a:tr h="330133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Speed Change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Different driving speed shown</a:t>
                      </a:r>
                      <a:endParaRPr lang="en-US" sz="1600" dirty="0"/>
                    </a:p>
                  </a:txBody>
                  <a:tcPr/>
                </a:tc>
              </a:tr>
              <a:tr h="361406"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GasBuddy</a:t>
                      </a:r>
                      <a:endParaRPr lang="en-US" sz="16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GPS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Null</a:t>
                      </a:r>
                      <a:r>
                        <a:rPr lang="en-US" sz="1600" baseline="0" dirty="0" smtClean="0"/>
                        <a:t> Reference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Altered execution: “Oops! device cannot find your location” error message</a:t>
                      </a:r>
                      <a:endParaRPr lang="en-US" sz="1600" dirty="0" smtClean="0"/>
                    </a:p>
                  </a:txBody>
                  <a:tcPr/>
                </a:tc>
              </a:tr>
              <a:tr h="330133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Map Shift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Different search result shown</a:t>
                      </a:r>
                      <a:endParaRPr lang="en-US" sz="1600" dirty="0" smtClean="0"/>
                    </a:p>
                  </a:txBody>
                  <a:tcPr/>
                </a:tc>
              </a:tr>
              <a:tr h="330133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Speed Change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Normal execution </a:t>
                      </a:r>
                      <a:endParaRPr lang="en-US" sz="16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791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486" y="365125"/>
            <a:ext cx="10860314" cy="1325563"/>
          </a:xfrm>
        </p:spPr>
        <p:txBody>
          <a:bodyPr/>
          <a:lstStyle/>
          <a:p>
            <a:pPr algn="ctr"/>
            <a:r>
              <a:rPr lang="en-US" dirty="0" smtClean="0"/>
              <a:t>Camera SSDA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786" y="1845129"/>
            <a:ext cx="2552700" cy="4229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027" y="3363687"/>
            <a:ext cx="1944916" cy="11968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026" y="4549118"/>
            <a:ext cx="2406060" cy="14659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026" y="1663146"/>
            <a:ext cx="2388275" cy="14697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27397" y="3584704"/>
            <a:ext cx="1335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Blur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8586521" y="1909311"/>
            <a:ext cx="24443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/>
            </a:lvl1pPr>
          </a:lstStyle>
          <a:p>
            <a:r>
              <a:rPr lang="en-US" dirty="0" smtClean="0"/>
              <a:t>Darken</a:t>
            </a:r>
          </a:p>
          <a:p>
            <a:endParaRPr lang="en-US" dirty="0" smtClean="0"/>
          </a:p>
          <a:p>
            <a:r>
              <a:rPr lang="en-US" dirty="0" smtClean="0"/>
              <a:t>Lighten</a:t>
            </a:r>
          </a:p>
          <a:p>
            <a:endParaRPr lang="en-US" dirty="0" smtClean="0"/>
          </a:p>
          <a:p>
            <a:r>
              <a:rPr lang="en-US" dirty="0" smtClean="0"/>
              <a:t>Rotate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 rot="20139545">
            <a:off x="3334321" y="3077104"/>
            <a:ext cx="1843314" cy="3483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6096000" y="3132854"/>
            <a:ext cx="216056" cy="14162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2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3786" y="333829"/>
            <a:ext cx="6404428" cy="716543"/>
          </a:xfrm>
        </p:spPr>
        <p:txBody>
          <a:bodyPr/>
          <a:lstStyle/>
          <a:p>
            <a:r>
              <a:rPr lang="en-US" dirty="0" smtClean="0"/>
              <a:t>SSDA Evaluation </a:t>
            </a:r>
            <a:r>
              <a:rPr lang="en-US" smtClean="0"/>
              <a:t>(Camera)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341011"/>
          <a:ext cx="10515600" cy="4827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8778"/>
                <a:gridCol w="1208108"/>
                <a:gridCol w="1494971"/>
                <a:gridCol w="4688114"/>
                <a:gridCol w="2035629"/>
              </a:tblGrid>
              <a:tr h="37135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App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Sensor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SSDA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Outcome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Coverage Increase (%)</a:t>
                      </a:r>
                      <a:endParaRPr lang="en-US" sz="1600" dirty="0"/>
                    </a:p>
                  </a:txBody>
                  <a:tcPr/>
                </a:tc>
              </a:tr>
              <a:tr h="371351">
                <a:tc rowSpan="4"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CamCard</a:t>
                      </a:r>
                      <a:r>
                        <a:rPr lang="en-US" sz="1600" baseline="0" dirty="0" smtClean="0"/>
                        <a:t> HD Free</a:t>
                      </a:r>
                      <a:endParaRPr lang="en-US" sz="16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Camera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Blur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Altered execution: fail to recognize picture 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</a:t>
                      </a:r>
                    </a:p>
                  </a:txBody>
                  <a:tcPr/>
                </a:tc>
              </a:tr>
              <a:tr h="371351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Darken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Altered execution: “Low Light” error message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</a:tr>
              <a:tr h="3713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Lighten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Altered execution: “Blurry Image” error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mes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sage 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</a:t>
                      </a:r>
                    </a:p>
                  </a:txBody>
                  <a:tcPr/>
                </a:tc>
              </a:tr>
              <a:tr h="371351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Rotate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Altered execution: fail to recognize picture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</a:tr>
              <a:tr h="371351">
                <a:tc row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Barcode</a:t>
                      </a:r>
                      <a:r>
                        <a:rPr lang="en-US" sz="1600" baseline="0" dirty="0" smtClean="0"/>
                        <a:t> Scanner</a:t>
                      </a:r>
                      <a:endParaRPr lang="en-US" sz="16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Camera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Blur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Altered execution: fail to recognize picture 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&lt;1</a:t>
                      </a:r>
                    </a:p>
                  </a:txBody>
                  <a:tcPr/>
                </a:tc>
              </a:tr>
              <a:tr h="371351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Darken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Altered execution: fail to recognize picture 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</a:t>
                      </a:r>
                    </a:p>
                  </a:txBody>
                  <a:tcPr/>
                </a:tc>
              </a:tr>
              <a:tr h="3713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Lighten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Altered execution: fail to recognize picture 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</a:t>
                      </a:r>
                    </a:p>
                  </a:txBody>
                  <a:tcPr/>
                </a:tc>
              </a:tr>
              <a:tr h="371351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Rotate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Altered execution: fail to recognize picture 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5</a:t>
                      </a:r>
                    </a:p>
                  </a:txBody>
                  <a:tcPr/>
                </a:tc>
              </a:tr>
              <a:tr h="371351">
                <a:tc row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Google Goggles</a:t>
                      </a:r>
                      <a:endParaRPr lang="en-US" sz="16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Camera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Blur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Altered execution: fail to recognize picture 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</a:t>
                      </a:r>
                    </a:p>
                  </a:txBody>
                  <a:tcPr/>
                </a:tc>
              </a:tr>
              <a:tr h="371351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Darken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Altered execution: fail to recognize picture 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</a:t>
                      </a:r>
                    </a:p>
                  </a:txBody>
                  <a:tcPr/>
                </a:tc>
              </a:tr>
              <a:tr h="3713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Lighten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Altered execution: fail to recognize picture 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</a:t>
                      </a:r>
                    </a:p>
                  </a:txBody>
                  <a:tcPr/>
                </a:tc>
              </a:tr>
              <a:tr h="371351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Rotate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Normal Execution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&lt;1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082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1182</TotalTime>
  <Words>558</Words>
  <Application>Microsoft Macintosh PowerPoint</Application>
  <PresentationFormat>Widescreen</PresentationFormat>
  <Paragraphs>187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Calibri Light</vt:lpstr>
      <vt:lpstr>ＭＳ Ｐゴシック</vt:lpstr>
      <vt:lpstr>Arial</vt:lpstr>
      <vt:lpstr>Office Theme</vt:lpstr>
      <vt:lpstr>Fuzzy and Cross-App Replay for Smartphone Apps</vt:lpstr>
      <vt:lpstr>Smartphone applications are sensor driven</vt:lpstr>
      <vt:lpstr>Writing Effective Test Cases Is Hard</vt:lpstr>
      <vt:lpstr>Writing Test Cases Requires Effort</vt:lpstr>
      <vt:lpstr>Our work</vt:lpstr>
      <vt:lpstr>Location SSDA</vt:lpstr>
      <vt:lpstr>SSDA Evaluation (Location)</vt:lpstr>
      <vt:lpstr>Camera SSDA</vt:lpstr>
      <vt:lpstr>SSDA Evaluation (Camera)</vt:lpstr>
      <vt:lpstr>Audio SSDA</vt:lpstr>
      <vt:lpstr>Cross-App Testing</vt:lpstr>
      <vt:lpstr>Cross-App Testing Evaluation</vt:lpstr>
      <vt:lpstr>Conclusion</vt:lpstr>
      <vt:lpstr>Thank You &amp; Questions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Fuzzy and Cross-App Replay for Smartphone Apps</dc:title>
  <dc:creator>Yongjian Hu</dc:creator>
  <cp:lastModifiedBy>Yongjian Hu</cp:lastModifiedBy>
  <cp:revision>62</cp:revision>
  <dcterms:created xsi:type="dcterms:W3CDTF">2016-05-14T04:34:25Z</dcterms:created>
  <dcterms:modified xsi:type="dcterms:W3CDTF">2016-05-15T14:52:26Z</dcterms:modified>
</cp:coreProperties>
</file>