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7" r:id="rId3"/>
    <p:sldId id="257" r:id="rId4"/>
    <p:sldId id="259" r:id="rId5"/>
    <p:sldId id="266" r:id="rId6"/>
    <p:sldId id="261" r:id="rId7"/>
    <p:sldId id="263" r:id="rId8"/>
    <p:sldId id="270" r:id="rId9"/>
    <p:sldId id="271" r:id="rId10"/>
    <p:sldId id="268" r:id="rId11"/>
    <p:sldId id="269" r:id="rId12"/>
    <p:sldId id="273"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67"/>
    <p:restoredTop sz="94658"/>
  </p:normalViewPr>
  <p:slideViewPr>
    <p:cSldViewPr snapToGrid="0" snapToObjects="1">
      <p:cViewPr>
        <p:scale>
          <a:sx n="98" d="100"/>
          <a:sy n="98" d="100"/>
        </p:scale>
        <p:origin x="62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2/22/17</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2/22/17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2/22/17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2/22/17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2/22/17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2/22/17</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58490" y="1964267"/>
            <a:ext cx="6901635" cy="2421464"/>
          </a:xfrm>
        </p:spPr>
        <p:txBody>
          <a:bodyPr>
            <a:normAutofit fontScale="90000"/>
          </a:bodyPr>
          <a:lstStyle/>
          <a:p>
            <a:r>
              <a:rPr lang="en-US" dirty="0" smtClean="0"/>
              <a:t>Computer Science</a:t>
            </a:r>
            <a:r>
              <a:rPr lang="en-US" dirty="0" smtClean="0"/>
              <a:t>, Computer Engineering</a:t>
            </a:r>
            <a:r>
              <a:rPr lang="en-US" dirty="0" smtClean="0"/>
              <a:t/>
            </a:r>
            <a:br>
              <a:rPr lang="en-US" dirty="0" smtClean="0"/>
            </a:br>
            <a:r>
              <a:rPr lang="en-US" dirty="0" smtClean="0"/>
              <a:t>Misconceptions, </a:t>
            </a:r>
            <a:r>
              <a:rPr lang="en-US" dirty="0" smtClean="0"/>
              <a:t/>
            </a:r>
            <a:br>
              <a:rPr lang="en-US" dirty="0" smtClean="0"/>
            </a:br>
            <a:r>
              <a:rPr lang="en-US" dirty="0" smtClean="0"/>
              <a:t>and career Paths</a:t>
            </a:r>
            <a:endParaRPr lang="en-US" dirty="0"/>
          </a:p>
        </p:txBody>
      </p:sp>
      <p:sp>
        <p:nvSpPr>
          <p:cNvPr id="3" name="Subtitle 2"/>
          <p:cNvSpPr>
            <a:spLocks noGrp="1"/>
          </p:cNvSpPr>
          <p:nvPr>
            <p:ph type="subTitle" idx="1"/>
          </p:nvPr>
        </p:nvSpPr>
        <p:spPr/>
        <p:txBody>
          <a:bodyPr/>
          <a:lstStyle/>
          <a:p>
            <a:r>
              <a:rPr lang="en-US" dirty="0" smtClean="0"/>
              <a:t>Trey Modi</a:t>
            </a:r>
            <a:endParaRPr lang="en-US" dirty="0"/>
          </a:p>
        </p:txBody>
      </p:sp>
    </p:spTree>
    <p:extLst>
      <p:ext uri="{BB962C8B-B14F-4D97-AF65-F5344CB8AC3E}">
        <p14:creationId xmlns:p14="http://schemas.microsoft.com/office/powerpoint/2010/main" val="1113079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MONEY DO I MAKE???</a:t>
            </a:r>
            <a:endParaRPr lang="en-US" dirty="0"/>
          </a:p>
        </p:txBody>
      </p:sp>
      <p:sp>
        <p:nvSpPr>
          <p:cNvPr id="3" name="Content Placeholder 2"/>
          <p:cNvSpPr>
            <a:spLocks noGrp="1"/>
          </p:cNvSpPr>
          <p:nvPr>
            <p:ph idx="1"/>
          </p:nvPr>
        </p:nvSpPr>
        <p:spPr>
          <a:xfrm>
            <a:off x="685801" y="2523187"/>
            <a:ext cx="6133010" cy="2747554"/>
          </a:xfrm>
        </p:spPr>
        <p:txBody>
          <a:bodyPr>
            <a:normAutofit/>
          </a:bodyPr>
          <a:lstStyle/>
          <a:p>
            <a:r>
              <a:rPr lang="en-US" sz="2800" dirty="0" smtClean="0"/>
              <a:t>Software Engineer makes $91,000</a:t>
            </a:r>
          </a:p>
          <a:p>
            <a:r>
              <a:rPr lang="en-US" sz="2800" dirty="0" smtClean="0"/>
              <a:t>Computer Programmer makes $85,000</a:t>
            </a:r>
          </a:p>
          <a:p>
            <a:r>
              <a:rPr lang="en-US" sz="2800" dirty="0" smtClean="0"/>
              <a:t>UX Designer makes over $100,000</a:t>
            </a:r>
          </a:p>
          <a:p>
            <a:r>
              <a:rPr lang="en-US" sz="2800" dirty="0" smtClean="0"/>
              <a:t>CS/CE + MBA makes over $115,000</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4576" y="2523187"/>
            <a:ext cx="4936705" cy="3172219"/>
          </a:xfrm>
          <a:prstGeom prst="rect">
            <a:avLst/>
          </a:prstGeom>
        </p:spPr>
      </p:pic>
    </p:spTree>
    <p:extLst>
      <p:ext uri="{BB962C8B-B14F-4D97-AF65-F5344CB8AC3E}">
        <p14:creationId xmlns:p14="http://schemas.microsoft.com/office/powerpoint/2010/main" val="1951116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it IN perspective</a:t>
            </a:r>
            <a:endParaRPr lang="en-US" dirty="0"/>
          </a:p>
        </p:txBody>
      </p:sp>
      <p:sp>
        <p:nvSpPr>
          <p:cNvPr id="3" name="Content Placeholder 2"/>
          <p:cNvSpPr>
            <a:spLocks noGrp="1"/>
          </p:cNvSpPr>
          <p:nvPr>
            <p:ph idx="1"/>
          </p:nvPr>
        </p:nvSpPr>
        <p:spPr>
          <a:xfrm>
            <a:off x="685801" y="2142067"/>
            <a:ext cx="5362301" cy="3649133"/>
          </a:xfrm>
        </p:spPr>
        <p:txBody>
          <a:bodyPr>
            <a:normAutofit/>
          </a:bodyPr>
          <a:lstStyle/>
          <a:p>
            <a:r>
              <a:rPr lang="en-US" sz="2800" dirty="0" smtClean="0"/>
              <a:t>Marketing make $53,000</a:t>
            </a:r>
          </a:p>
          <a:p>
            <a:r>
              <a:rPr lang="en-US" sz="2800" dirty="0" smtClean="0"/>
              <a:t>Financial Analyst make $55,000</a:t>
            </a:r>
          </a:p>
          <a:p>
            <a:r>
              <a:rPr lang="en-US" sz="2800" dirty="0" smtClean="0"/>
              <a:t>Accountant makes $50,000</a:t>
            </a:r>
          </a:p>
          <a:p>
            <a:r>
              <a:rPr lang="en-US" sz="2800" dirty="0" smtClean="0"/>
              <a:t>Police Officer (LAPD) makes $60,000</a:t>
            </a:r>
          </a:p>
          <a:p>
            <a:r>
              <a:rPr lang="en-US" sz="2800" dirty="0" smtClean="0"/>
              <a:t>Nurses makes $66,000</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2936" b="96866" l="1964" r="96116">
                        <a14:backgroundMark x1="48187" y1="69053" x2="48187" y2="69053"/>
                        <a14:backgroundMark x1="50151" y1="72451" x2="50151" y2="72451"/>
                        <a14:backgroundMark x1="55546" y1="84856" x2="55546" y2="84856"/>
                        <a14:backgroundMark x1="21644" y1="71693" x2="21644" y2="71693"/>
                      </a14:backgroundRemoval>
                    </a14:imgEffect>
                  </a14:imgLayer>
                </a14:imgProps>
              </a:ext>
              <a:ext uri="{28A0092B-C50C-407E-A947-70E740481C1C}">
                <a14:useLocalDpi xmlns:a14="http://schemas.microsoft.com/office/drawing/2010/main" val="0"/>
              </a:ext>
            </a:extLst>
          </a:blip>
          <a:stretch>
            <a:fillRect/>
          </a:stretch>
        </p:blipFill>
        <p:spPr>
          <a:xfrm>
            <a:off x="6256857" y="2315088"/>
            <a:ext cx="5314517" cy="3476112"/>
          </a:xfrm>
          <a:prstGeom prst="rect">
            <a:avLst/>
          </a:prstGeom>
        </p:spPr>
      </p:pic>
    </p:spTree>
    <p:extLst>
      <p:ext uri="{BB962C8B-B14F-4D97-AF65-F5344CB8AC3E}">
        <p14:creationId xmlns:p14="http://schemas.microsoft.com/office/powerpoint/2010/main" val="1102550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6858000"/>
          </a:xfrm>
        </p:spPr>
        <p:txBody>
          <a:bodyPr anchor="ctr"/>
          <a:lstStyle/>
          <a:p>
            <a:pPr algn="ctr"/>
            <a:r>
              <a:rPr lang="en-US" dirty="0" smtClean="0"/>
              <a:t>Questions?</a:t>
            </a:r>
            <a:endParaRPr lang="en-US" dirty="0"/>
          </a:p>
        </p:txBody>
      </p:sp>
    </p:spTree>
    <p:extLst>
      <p:ext uri="{BB962C8B-B14F-4D97-AF65-F5344CB8AC3E}">
        <p14:creationId xmlns:p14="http://schemas.microsoft.com/office/powerpoint/2010/main" val="426732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0"/>
          </a:xfrm>
        </p:spPr>
        <p:txBody>
          <a:bodyPr anchor="ctr"/>
          <a:lstStyle/>
          <a:p>
            <a:pPr algn="ctr"/>
            <a:r>
              <a:rPr lang="en-US" dirty="0" smtClean="0"/>
              <a:t>What do you think CS/CE is and do?</a:t>
            </a:r>
            <a:endParaRPr lang="en-US" dirty="0"/>
          </a:p>
        </p:txBody>
      </p:sp>
    </p:spTree>
    <p:extLst>
      <p:ext uri="{BB962C8B-B14F-4D97-AF65-F5344CB8AC3E}">
        <p14:creationId xmlns:p14="http://schemas.microsoft.com/office/powerpoint/2010/main" val="896362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misconceptions</a:t>
            </a:r>
            <a:r>
              <a:rPr lang="en-US" dirty="0" smtClean="0"/>
              <a:t>	</a:t>
            </a:r>
            <a:endParaRPr lang="en-US" dirty="0"/>
          </a:p>
        </p:txBody>
      </p:sp>
      <p:pic>
        <p:nvPicPr>
          <p:cNvPr id="5" name="Content Placeholder 4"/>
          <p:cNvPicPr>
            <a:picLocks noGrp="1" noChangeAspect="1"/>
          </p:cNvPicPr>
          <p:nvPr>
            <p:ph sz="half" idx="1"/>
          </p:nvPr>
        </p:nvPicPr>
        <p:blipFill>
          <a:blip r:embed="rId2">
            <a:extLst>
              <a:ext uri="{BEBA8EAE-BF5A-486C-A8C5-ECC9F3942E4B}">
                <a14:imgProps xmlns:a14="http://schemas.microsoft.com/office/drawing/2010/main">
                  <a14:imgLayer r:embed="rId3">
                    <a14:imgEffect>
                      <a14:backgroundRemoval t="10000" b="90000" l="10000" r="90000">
                        <a14:foregroundMark x1="69139" y1="78635" x2="69139" y2="78635"/>
                        <a14:foregroundMark x1="78635" y1="74184" x2="78635" y2="74184"/>
                        <a14:foregroundMark x1="57567" y1="83976" x2="57567" y2="83976"/>
                        <a14:foregroundMark x1="56083" y1="79822" x2="56083" y2="79822"/>
                        <a14:foregroundMark x1="48071" y1="76558" x2="48071" y2="76558"/>
                        <a14:foregroundMark x1="16024" y1="67953" x2="16024" y2="67953"/>
                        <a14:foregroundMark x1="22255" y1="50742" x2="22255" y2="50742"/>
                        <a14:foregroundMark x1="37389" y1="54006" x2="37389" y2="54006"/>
                        <a14:foregroundMark x1="21958" y1="54599" x2="21958" y2="54599"/>
                        <a14:foregroundMark x1="59347" y1="72404" x2="59347" y2="72404"/>
                        <a14:foregroundMark x1="55490" y1="69139" x2="55490" y2="69139"/>
                        <a14:foregroundMark x1="72404" y1="64985" x2="72404" y2="64985"/>
                        <a14:foregroundMark x1="33531" y1="75371" x2="33531" y2="75371"/>
                        <a14:foregroundMark x1="40950" y1="76558" x2="40950" y2="76558"/>
                      </a14:backgroundRemoval>
                    </a14:imgEffect>
                  </a14:imgLayer>
                </a14:imgProps>
              </a:ext>
              <a:ext uri="{28A0092B-C50C-407E-A947-70E740481C1C}">
                <a14:useLocalDpi xmlns:a14="http://schemas.microsoft.com/office/drawing/2010/main" val="0"/>
              </a:ext>
            </a:extLst>
          </a:blip>
          <a:stretch>
            <a:fillRect/>
          </a:stretch>
        </p:blipFill>
        <p:spPr>
          <a:xfrm>
            <a:off x="914400" y="2141538"/>
            <a:ext cx="4094162" cy="4094162"/>
          </a:xfrm>
        </p:spPr>
      </p:pic>
      <p:sp>
        <p:nvSpPr>
          <p:cNvPr id="4" name="Content Placeholder 3"/>
          <p:cNvSpPr>
            <a:spLocks noGrp="1"/>
          </p:cNvSpPr>
          <p:nvPr>
            <p:ph sz="half" idx="2"/>
          </p:nvPr>
        </p:nvSpPr>
        <p:spPr>
          <a:xfrm>
            <a:off x="5821895" y="2142067"/>
            <a:ext cx="5686482" cy="3649133"/>
          </a:xfrm>
        </p:spPr>
        <p:txBody>
          <a:bodyPr>
            <a:noAutofit/>
          </a:bodyPr>
          <a:lstStyle/>
          <a:p>
            <a:r>
              <a:rPr lang="en-US" sz="2800" dirty="0" smtClean="0"/>
              <a:t>CS/CE is for nerds</a:t>
            </a:r>
          </a:p>
          <a:p>
            <a:r>
              <a:rPr lang="en-US" sz="2800" dirty="0"/>
              <a:t>CS/CE </a:t>
            </a:r>
            <a:r>
              <a:rPr lang="en-US" sz="2800" dirty="0" smtClean="0"/>
              <a:t>is for math whizzes</a:t>
            </a:r>
          </a:p>
          <a:p>
            <a:r>
              <a:rPr lang="en-US" sz="2800" dirty="0"/>
              <a:t>CS/CE </a:t>
            </a:r>
            <a:r>
              <a:rPr lang="en-US" sz="2800" dirty="0" smtClean="0"/>
              <a:t>is about computer hardware</a:t>
            </a:r>
          </a:p>
          <a:p>
            <a:r>
              <a:rPr lang="en-US" sz="2800" dirty="0"/>
              <a:t>CS/CE </a:t>
            </a:r>
            <a:r>
              <a:rPr lang="en-US" sz="2800" dirty="0" smtClean="0"/>
              <a:t>is about writing programs</a:t>
            </a:r>
          </a:p>
          <a:p>
            <a:r>
              <a:rPr lang="en-US" sz="2800" dirty="0"/>
              <a:t>CS/CE </a:t>
            </a:r>
            <a:r>
              <a:rPr lang="en-US" sz="2800" dirty="0" smtClean="0"/>
              <a:t>is about application programs</a:t>
            </a:r>
          </a:p>
          <a:p>
            <a:r>
              <a:rPr lang="en-US" sz="2800" dirty="0"/>
              <a:t>CS/CE </a:t>
            </a:r>
            <a:r>
              <a:rPr lang="en-US" sz="2800" dirty="0" smtClean="0"/>
              <a:t>work alone at their computers</a:t>
            </a:r>
            <a:endParaRPr lang="en-US" sz="2800" dirty="0"/>
          </a:p>
        </p:txBody>
      </p:sp>
    </p:spTree>
    <p:extLst>
      <p:ext uri="{BB962C8B-B14F-4D97-AF65-F5344CB8AC3E}">
        <p14:creationId xmlns:p14="http://schemas.microsoft.com/office/powerpoint/2010/main" val="293003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Overcoming the Stereotypes </a:t>
            </a:r>
          </a:p>
        </p:txBody>
      </p:sp>
      <p:sp>
        <p:nvSpPr>
          <p:cNvPr id="3" name="Content Placeholder 2"/>
          <p:cNvSpPr>
            <a:spLocks noGrp="1"/>
          </p:cNvSpPr>
          <p:nvPr>
            <p:ph idx="1"/>
          </p:nvPr>
        </p:nvSpPr>
        <p:spPr/>
        <p:txBody>
          <a:bodyPr>
            <a:noAutofit/>
          </a:bodyPr>
          <a:lstStyle/>
          <a:p>
            <a:r>
              <a:rPr lang="en-US" sz="2800" dirty="0"/>
              <a:t>R</a:t>
            </a:r>
            <a:r>
              <a:rPr lang="en-US" sz="2800" dirty="0" smtClean="0"/>
              <a:t>ebut </a:t>
            </a:r>
            <a:r>
              <a:rPr lang="en-US" sz="2800" dirty="0"/>
              <a:t>negative preconceived notions of </a:t>
            </a:r>
            <a:r>
              <a:rPr lang="en-US" sz="2800" dirty="0"/>
              <a:t>CS/CE</a:t>
            </a:r>
            <a:endParaRPr lang="en-US" sz="2800" dirty="0"/>
          </a:p>
          <a:p>
            <a:r>
              <a:rPr lang="en-US" sz="2800" dirty="0" smtClean="0"/>
              <a:t>Aim to </a:t>
            </a:r>
            <a:r>
              <a:rPr lang="en-US" sz="2800" dirty="0"/>
              <a:t>promote more progressive notions about </a:t>
            </a:r>
            <a:r>
              <a:rPr lang="en-US" sz="2800" dirty="0"/>
              <a:t>CS/CE, </a:t>
            </a:r>
            <a:r>
              <a:rPr lang="en-US" sz="2800" dirty="0"/>
              <a:t>putting it in a more positive </a:t>
            </a:r>
            <a:r>
              <a:rPr lang="en-US" sz="2800" dirty="0" smtClean="0"/>
              <a:t>light</a:t>
            </a:r>
            <a:endParaRPr lang="en-US" sz="2800" dirty="0"/>
          </a:p>
          <a:p>
            <a:r>
              <a:rPr lang="en-US" sz="2800" dirty="0"/>
              <a:t>One of our goals is to clear such misconceptions and instill interest in </a:t>
            </a:r>
            <a:r>
              <a:rPr lang="en-US" sz="2800" dirty="0"/>
              <a:t>CS/CE </a:t>
            </a:r>
            <a:r>
              <a:rPr lang="en-US" sz="2800" dirty="0" smtClean="0"/>
              <a:t>field</a:t>
            </a:r>
            <a:endParaRPr lang="en-US" sz="2800" dirty="0"/>
          </a:p>
          <a:p>
            <a:r>
              <a:rPr lang="en-US" sz="2800" dirty="0"/>
              <a:t>Do not be deterred by some of these common misconceptions, they are misleading! </a:t>
            </a:r>
          </a:p>
        </p:txBody>
      </p:sp>
    </p:spTree>
    <p:extLst>
      <p:ext uri="{BB962C8B-B14F-4D97-AF65-F5344CB8AC3E}">
        <p14:creationId xmlns:p14="http://schemas.microsoft.com/office/powerpoint/2010/main" val="445729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CS/CE?</a:t>
            </a:r>
            <a:endParaRPr lang="en-US" dirty="0"/>
          </a:p>
        </p:txBody>
      </p:sp>
      <p:sp>
        <p:nvSpPr>
          <p:cNvPr id="3" name="Content Placeholder 2"/>
          <p:cNvSpPr>
            <a:spLocks noGrp="1"/>
          </p:cNvSpPr>
          <p:nvPr>
            <p:ph idx="1"/>
          </p:nvPr>
        </p:nvSpPr>
        <p:spPr>
          <a:xfrm>
            <a:off x="685801" y="2233506"/>
            <a:ext cx="6276702" cy="3649133"/>
          </a:xfrm>
        </p:spPr>
        <p:txBody>
          <a:bodyPr>
            <a:normAutofit fontScale="92500"/>
          </a:bodyPr>
          <a:lstStyle/>
          <a:p>
            <a:r>
              <a:rPr lang="en-US" sz="2800" dirty="0"/>
              <a:t>“Computer Science” is an umbrella term which encompasses four major areas of computing: theory, algorithms, programming languages, and architecture</a:t>
            </a:r>
            <a:r>
              <a:rPr lang="en-US" sz="2800" dirty="0" smtClean="0"/>
              <a:t>.</a:t>
            </a:r>
          </a:p>
          <a:p>
            <a:r>
              <a:rPr lang="en-US" sz="2800" dirty="0" smtClean="0"/>
              <a:t>“</a:t>
            </a:r>
            <a:r>
              <a:rPr lang="en-US" sz="2800" dirty="0"/>
              <a:t>Computer Engineering” typically focuses specifically on computer hardware and software. It is an integration of computer science and electrical engineering.</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1393" y="2534193"/>
            <a:ext cx="5229498" cy="2614749"/>
          </a:xfrm>
          <a:prstGeom prst="rect">
            <a:avLst/>
          </a:prstGeom>
        </p:spPr>
      </p:pic>
    </p:spTree>
    <p:extLst>
      <p:ext uri="{BB962C8B-B14F-4D97-AF65-F5344CB8AC3E}">
        <p14:creationId xmlns:p14="http://schemas.microsoft.com/office/powerpoint/2010/main" val="165858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Facilitator </a:t>
            </a:r>
            <a:r>
              <a:rPr lang="en-US" dirty="0"/>
              <a:t>of other Disciplines </a:t>
            </a:r>
            <a:br>
              <a:rPr lang="en-US" dirty="0"/>
            </a:br>
            <a:endParaRPr lang="en-US" dirty="0"/>
          </a:p>
        </p:txBody>
      </p:sp>
      <p:sp>
        <p:nvSpPr>
          <p:cNvPr id="3" name="Content Placeholder 2"/>
          <p:cNvSpPr>
            <a:spLocks noGrp="1"/>
          </p:cNvSpPr>
          <p:nvPr>
            <p:ph idx="1"/>
          </p:nvPr>
        </p:nvSpPr>
        <p:spPr>
          <a:xfrm>
            <a:off x="5094514" y="2142067"/>
            <a:ext cx="6583680" cy="3879910"/>
          </a:xfrm>
        </p:spPr>
        <p:txBody>
          <a:bodyPr>
            <a:normAutofit lnSpcReduction="10000"/>
          </a:bodyPr>
          <a:lstStyle/>
          <a:p>
            <a:r>
              <a:rPr lang="en-US" sz="2800" dirty="0"/>
              <a:t>Areas of research/development in Physics, Chemistry, Mathematics, Bio-medical Engineering, Medicine, Robotics, Tele- communications, Entertainment, Security, and Finance are using </a:t>
            </a:r>
            <a:r>
              <a:rPr lang="en-US" sz="2800" dirty="0"/>
              <a:t>CS/CE to </a:t>
            </a:r>
            <a:r>
              <a:rPr lang="en-US" sz="2800" dirty="0"/>
              <a:t>advance their research and manage their data. </a:t>
            </a:r>
          </a:p>
          <a:p>
            <a:r>
              <a:rPr lang="en-US" sz="2800" dirty="0"/>
              <a:t>The world has been changing to capitalize on the success of computer technology and </a:t>
            </a:r>
            <a:r>
              <a:rPr lang="en-US" sz="2800" dirty="0"/>
              <a:t>CS/CE </a:t>
            </a:r>
            <a:r>
              <a:rPr lang="en-US" sz="2800" dirty="0"/>
              <a:t>is leading the change!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569" y="2142067"/>
            <a:ext cx="4495800" cy="3352800"/>
          </a:xfrm>
          <a:prstGeom prst="rect">
            <a:avLst/>
          </a:prstGeom>
        </p:spPr>
      </p:pic>
    </p:spTree>
    <p:extLst>
      <p:ext uri="{BB962C8B-B14F-4D97-AF65-F5344CB8AC3E}">
        <p14:creationId xmlns:p14="http://schemas.microsoft.com/office/powerpoint/2010/main" val="323359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a:t>
            </a:r>
            <a:r>
              <a:rPr lang="en-US" dirty="0" smtClean="0"/>
              <a:t>CS/CE study</a:t>
            </a:r>
            <a:r>
              <a:rPr lang="en-US" dirty="0"/>
              <a:t>? </a:t>
            </a:r>
          </a:p>
        </p:txBody>
      </p:sp>
      <p:sp>
        <p:nvSpPr>
          <p:cNvPr id="3" name="Content Placeholder 2"/>
          <p:cNvSpPr>
            <a:spLocks noGrp="1"/>
          </p:cNvSpPr>
          <p:nvPr>
            <p:ph idx="1"/>
          </p:nvPr>
        </p:nvSpPr>
        <p:spPr>
          <a:xfrm>
            <a:off x="685802" y="2142067"/>
            <a:ext cx="5153296" cy="3649133"/>
          </a:xfrm>
        </p:spPr>
        <p:txBody>
          <a:bodyPr>
            <a:noAutofit/>
          </a:bodyPr>
          <a:lstStyle/>
          <a:p>
            <a:r>
              <a:rPr lang="en-US" sz="2800" dirty="0" smtClean="0"/>
              <a:t>Theory </a:t>
            </a:r>
            <a:r>
              <a:rPr lang="en-US" sz="2800" dirty="0"/>
              <a:t>of </a:t>
            </a:r>
            <a:r>
              <a:rPr lang="en-US" sz="2800" dirty="0"/>
              <a:t>C</a:t>
            </a:r>
            <a:r>
              <a:rPr lang="en-US" sz="2800" dirty="0" smtClean="0"/>
              <a:t>omputation</a:t>
            </a:r>
          </a:p>
          <a:p>
            <a:r>
              <a:rPr lang="en-US" sz="2800" dirty="0"/>
              <a:t>D</a:t>
            </a:r>
            <a:r>
              <a:rPr lang="en-US" sz="2800" dirty="0" smtClean="0"/>
              <a:t>ata </a:t>
            </a:r>
            <a:r>
              <a:rPr lang="en-US" sz="2800" dirty="0"/>
              <a:t>S</a:t>
            </a:r>
            <a:r>
              <a:rPr lang="en-US" sz="2800" dirty="0" smtClean="0"/>
              <a:t>tructures</a:t>
            </a:r>
          </a:p>
          <a:p>
            <a:r>
              <a:rPr lang="en-US" sz="2800" dirty="0"/>
              <a:t>A</a:t>
            </a:r>
            <a:r>
              <a:rPr lang="en-US" sz="2800" dirty="0" smtClean="0"/>
              <a:t>lgorithms</a:t>
            </a:r>
          </a:p>
          <a:p>
            <a:r>
              <a:rPr lang="en-US" sz="2800" dirty="0"/>
              <a:t>P</a:t>
            </a:r>
            <a:r>
              <a:rPr lang="en-US" sz="2800" dirty="0" smtClean="0"/>
              <a:t>rogramming </a:t>
            </a:r>
            <a:r>
              <a:rPr lang="en-US" sz="2800" dirty="0"/>
              <a:t>L</a:t>
            </a:r>
            <a:r>
              <a:rPr lang="en-US" sz="2800" dirty="0" smtClean="0"/>
              <a:t>anguages</a:t>
            </a:r>
          </a:p>
          <a:p>
            <a:r>
              <a:rPr lang="en-US" sz="2800" dirty="0"/>
              <a:t>A</a:t>
            </a:r>
            <a:r>
              <a:rPr lang="en-US" sz="2800" dirty="0" smtClean="0"/>
              <a:t>rtificial </a:t>
            </a:r>
            <a:r>
              <a:rPr lang="en-US" sz="2800" dirty="0"/>
              <a:t>I</a:t>
            </a:r>
            <a:r>
              <a:rPr lang="en-US" sz="2800" dirty="0" smtClean="0"/>
              <a:t>ntelligence</a:t>
            </a:r>
          </a:p>
          <a:p>
            <a:r>
              <a:rPr lang="en-US" sz="2800" dirty="0"/>
              <a:t>C</a:t>
            </a:r>
            <a:r>
              <a:rPr lang="en-US" sz="2800" dirty="0" smtClean="0"/>
              <a:t>omputer </a:t>
            </a:r>
            <a:r>
              <a:rPr lang="en-US" sz="2800" dirty="0"/>
              <a:t>G</a:t>
            </a:r>
            <a:r>
              <a:rPr lang="en-US" sz="2800" dirty="0" smtClean="0"/>
              <a:t>raphics</a:t>
            </a:r>
          </a:p>
          <a:p>
            <a:r>
              <a:rPr lang="en-US" sz="2800" dirty="0"/>
              <a:t>A</a:t>
            </a:r>
            <a:r>
              <a:rPr lang="en-US" sz="2800" dirty="0" smtClean="0"/>
              <a:t>nd </a:t>
            </a:r>
            <a:r>
              <a:rPr lang="en-US" sz="2800" dirty="0"/>
              <a:t>M</a:t>
            </a:r>
            <a:r>
              <a:rPr lang="en-US" sz="2800" dirty="0" smtClean="0"/>
              <a:t>uch </a:t>
            </a:r>
            <a:r>
              <a:rPr lang="en-US" sz="2800" dirty="0"/>
              <a:t>M</a:t>
            </a:r>
            <a:r>
              <a:rPr lang="en-US" sz="2800" dirty="0" smtClean="0"/>
              <a:t>ore</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7174" y="2427988"/>
            <a:ext cx="4628243" cy="3077289"/>
          </a:xfrm>
          <a:prstGeom prst="rect">
            <a:avLst/>
          </a:prstGeom>
        </p:spPr>
      </p:pic>
    </p:spTree>
    <p:extLst>
      <p:ext uri="{BB962C8B-B14F-4D97-AF65-F5344CB8AC3E}">
        <p14:creationId xmlns:p14="http://schemas.microsoft.com/office/powerpoint/2010/main" val="79336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 Problem</a:t>
            </a:r>
            <a:endParaRPr lang="en-US" dirty="0"/>
          </a:p>
        </p:txBody>
      </p:sp>
      <p:sp>
        <p:nvSpPr>
          <p:cNvPr id="3" name="Content Placeholder 2"/>
          <p:cNvSpPr>
            <a:spLocks noGrp="1"/>
          </p:cNvSpPr>
          <p:nvPr>
            <p:ph idx="1"/>
          </p:nvPr>
        </p:nvSpPr>
        <p:spPr/>
        <p:txBody>
          <a:bodyPr>
            <a:normAutofit/>
          </a:bodyPr>
          <a:lstStyle/>
          <a:p>
            <a:r>
              <a:rPr lang="en-US" sz="2800" dirty="0"/>
              <a:t>25 boys and 25 girls sit around a table. Prove that it is always possible to find a person that sits next to two girls (one on each side of the person). </a:t>
            </a:r>
            <a:endParaRPr lang="en-US" sz="2800" dirty="0"/>
          </a:p>
        </p:txBody>
      </p:sp>
    </p:spTree>
    <p:extLst>
      <p:ext uri="{BB962C8B-B14F-4D97-AF65-F5344CB8AC3E}">
        <p14:creationId xmlns:p14="http://schemas.microsoft.com/office/powerpoint/2010/main" val="609686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 Problem</a:t>
            </a:r>
            <a:endParaRPr lang="en-US" dirty="0"/>
          </a:p>
        </p:txBody>
      </p:sp>
      <p:sp>
        <p:nvSpPr>
          <p:cNvPr id="3" name="Content Placeholder 2"/>
          <p:cNvSpPr>
            <a:spLocks noGrp="1"/>
          </p:cNvSpPr>
          <p:nvPr>
            <p:ph idx="1"/>
          </p:nvPr>
        </p:nvSpPr>
        <p:spPr/>
        <p:txBody>
          <a:bodyPr>
            <a:normAutofit fontScale="92500" lnSpcReduction="10000"/>
          </a:bodyPr>
          <a:lstStyle/>
          <a:p>
            <a:r>
              <a:rPr lang="en-US" dirty="0"/>
              <a:t>Each pirate wears a hat, each hat is either red or blue, but no pirate knows the color of his own hat. More specifically, each pirate knows only the colors of the hats on the pirates that he sees. </a:t>
            </a:r>
            <a:endParaRPr lang="en-US" dirty="0"/>
          </a:p>
          <a:p>
            <a:r>
              <a:rPr lang="en-US" dirty="0"/>
              <a:t>An executioner asks each pirate, in order (pirate 1, then 2, </a:t>
            </a:r>
            <a:r>
              <a:rPr lang="en-US" dirty="0" err="1"/>
              <a:t>etc</a:t>
            </a:r>
            <a:r>
              <a:rPr lang="en-US" dirty="0"/>
              <a:t>), what the color of the pirate’s hat is. Everyone can hear the pirate’s answer. If the pirate answers correctly, the executioner spares the pirate. Otherwise, executioner executes the pirate. </a:t>
            </a:r>
            <a:endParaRPr lang="en-US" dirty="0"/>
          </a:p>
          <a:p>
            <a:r>
              <a:rPr lang="en-US" dirty="0"/>
              <a:t>The pirates have anticipated that they might face this situation, and have agreed on a protocol for answering in advance. Their goal is to have as few pirates killed as possible. The puzzle is to figure out what is the best they can do. That is, describe a protocol that minimizes the worst-case number of pirates killed. (Here worst-case is over all possible ways of coloring the hats red or blue.) </a:t>
            </a:r>
            <a:endParaRPr lang="en-US" dirty="0"/>
          </a:p>
          <a:p>
            <a:r>
              <a:rPr lang="en-US" dirty="0"/>
              <a:t>For example, one protocol would be that pirate 1, when asked the color of her hat, answers with the color of pirate 2’s hat. Pirate 2 hears what pirate 1 says, thus learning her own hat color, and then when she is asked, she simply gives the correct answer. Continuing in this way, half of the pirates lives are saved (in the worst case). Assume that the pirates cannot tell if a pirate is executed or not. </a:t>
            </a:r>
            <a:endParaRPr lang="en-US" dirty="0"/>
          </a:p>
          <a:p>
            <a:endParaRPr lang="en-US" dirty="0"/>
          </a:p>
        </p:txBody>
      </p:sp>
    </p:spTree>
    <p:extLst>
      <p:ext uri="{BB962C8B-B14F-4D97-AF65-F5344CB8AC3E}">
        <p14:creationId xmlns:p14="http://schemas.microsoft.com/office/powerpoint/2010/main" val="5939681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Celestial</Template>
  <TotalTime>605</TotalTime>
  <Words>602</Words>
  <Application>Microsoft Macintosh PowerPoint</Application>
  <PresentationFormat>Widescreen</PresentationFormat>
  <Paragraphs>48</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Calibri</vt:lpstr>
      <vt:lpstr>Calibri Light</vt:lpstr>
      <vt:lpstr>Arial</vt:lpstr>
      <vt:lpstr>Celestial</vt:lpstr>
      <vt:lpstr>Computer Science, Computer Engineering Misconceptions,  and career Paths</vt:lpstr>
      <vt:lpstr>What do you think CS/CE is and do?</vt:lpstr>
      <vt:lpstr>misconceptions </vt:lpstr>
      <vt:lpstr>Overcoming the Stereotypes </vt:lpstr>
      <vt:lpstr>What is CS/CE?</vt:lpstr>
      <vt:lpstr>Facilitator of other Disciplines  </vt:lpstr>
      <vt:lpstr>What do CS/CE study? </vt:lpstr>
      <vt:lpstr>Algorithm Problem</vt:lpstr>
      <vt:lpstr>Algorithm Problem</vt:lpstr>
      <vt:lpstr>HOW MUCH MONEY DO I MAKE???</vt:lpstr>
      <vt:lpstr>Putting it IN perspective</vt:lpstr>
      <vt:lpstr>Questions?</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Science, Misconceptions, career Paths and Research Challenges</dc:title>
  <dc:creator>Tirth Modi</dc:creator>
  <cp:lastModifiedBy>Tirth Modi</cp:lastModifiedBy>
  <cp:revision>11</cp:revision>
  <dcterms:created xsi:type="dcterms:W3CDTF">2017-02-21T23:23:02Z</dcterms:created>
  <dcterms:modified xsi:type="dcterms:W3CDTF">2017-02-22T20:49:55Z</dcterms:modified>
</cp:coreProperties>
</file>