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4" r:id="rId3"/>
    <p:sldId id="257" r:id="rId4"/>
    <p:sldId id="261" r:id="rId5"/>
    <p:sldId id="269" r:id="rId6"/>
    <p:sldId id="265" r:id="rId7"/>
    <p:sldId id="268" r:id="rId8"/>
    <p:sldId id="260" r:id="rId9"/>
    <p:sldId id="267" r:id="rId10"/>
    <p:sldId id="266" r:id="rId11"/>
    <p:sldId id="284" r:id="rId12"/>
    <p:sldId id="283" r:id="rId13"/>
    <p:sldId id="285" r:id="rId14"/>
    <p:sldId id="286" r:id="rId15"/>
    <p:sldId id="262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7" r:id="rId29"/>
    <p:sldId id="270" r:id="rId30"/>
    <p:sldId id="259" r:id="rId31"/>
  </p:sldIdLst>
  <p:sldSz cx="9144000" cy="6858000" type="screen4x3"/>
  <p:notesSz cx="6642100" cy="97536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FFCC"/>
    <a:srgbClr val="FFFF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6" d="100"/>
          <a:sy n="66" d="100"/>
        </p:scale>
        <p:origin x="-6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963" y="0"/>
            <a:ext cx="287813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6238"/>
            <a:ext cx="2878138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963" y="9266238"/>
            <a:ext cx="287813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A1001EB-B132-43C6-9531-9C800B73DB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8138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2375" y="0"/>
            <a:ext cx="2878138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F89805C-D576-442D-8FBF-2337D49FDB58}" type="datetimeFigureOut">
              <a:rPr lang="en-US"/>
              <a:pPr>
                <a:defRPr/>
              </a:pPr>
              <a:t>11/10/2009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2650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3575" y="4632325"/>
            <a:ext cx="5314950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78138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2375" y="9264650"/>
            <a:ext cx="2878138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BA558B3-FE85-4DAE-B9F3-43072BEAC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B167E2-259B-4DF9-B59F-6EEC9E11CAE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F8CBBD-B90C-46F6-92B1-FD98594FCD9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282986-104F-483D-8B14-6E3E83100C8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3EBB7-B557-4A43-8095-AFC42A7E1E02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3F5168-D3CA-47CE-B467-1F1EEE0A2E3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136183-632B-497D-A355-ECDDE0F20DD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5F0F15-9AC8-4BE8-9B67-D0302719FD57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3DAD64-10C7-4E1B-89FA-87EE53A9741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E8180E-DCE1-4603-AE8C-A6AA23D8175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4EB86A-8F4F-4FB3-BCB8-1AC3D4BE1F66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14BA08-7F34-4BCE-9F3A-334FEB5093E1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953044-0643-4C19-A6D3-000348B99DA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247872-3EB0-4B16-B77F-AF2B6EE672E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BB102D-490C-435F-AADA-9C063073B0A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603127-7574-40C0-BFE6-52936F642A92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FE84ED-3E3E-4CAD-B2A6-CB0B61F025D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6CA8E1-1E6F-4E21-BE01-749ED57DDCC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A377ED-FD46-44D0-975D-B71F6ED22E0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AF5D88-EEC1-4E37-9896-557576FECB64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FF143D-7F6E-4B00-B47E-7A51411896E4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A558B3-FE85-4DAE-B9F3-43072BEAC1D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2ABFAF-9DBE-4770-B859-98D1D79D40B9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A36B8E-9339-44C4-90AD-38B26E912E9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1E2624-CCA1-462E-BAA5-7CE64EF8C7CD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A0DD86-4221-449F-AA85-8BF9311AF2FB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2F29E5-AD5A-4D5D-911B-62AF75C5C4DE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3203CA-C544-4788-98EF-503C12C6CA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9CB216-FED4-408C-99B6-C7AC76FA6CCC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5FDF79-99E7-42C9-A082-7F49E8DDA1EB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ea typeface="新細明體" pitchFamily="18" charset="-12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33E4B5-4B2C-4A6F-AAA9-1987867C5C0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66861F1-D98D-46C3-B4EC-E89B00962AE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B4BDF-8A58-4BD0-9F87-E84D59E92CF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158AA47D-0182-480A-B555-9A4D85854D6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XML Query Language Tutorial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480595-8EB8-4EA4-92A1-0E12CB82B80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CC5C66AA-F4EF-480D-BCEF-6EEF124ECB1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 altLang="zh-TW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FF33C2A-4850-499F-9C92-72BC6DB2DB9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136068-283C-48FB-BBF5-910125E4DD9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059DAB-7CCB-4A25-98E4-10C0436CEAF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A93A86D-77CF-4B23-B6FB-293444BCB4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 altLang="zh-TW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729970B0-8492-4CF4-A5E3-EC20F9308D3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zh-TW" dirty="0" smtClean="0"/>
              <a:t>XML Query Language Tutorial</a:t>
            </a:r>
            <a:endParaRPr lang="en-US" altLang="zh-TW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D8105FC-B579-4FE7-878F-6E8C6A90E652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 Query Language</a:t>
            </a:r>
            <a:endParaRPr lang="en-US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Prepared by Prof. Zaniolo, Hung-</a:t>
            </a:r>
            <a:r>
              <a:rPr lang="en-US" altLang="zh-TW" dirty="0" err="1" smtClean="0"/>
              <a:t>chih</a:t>
            </a:r>
            <a:r>
              <a:rPr lang="en-US" altLang="zh-TW" dirty="0" smtClean="0"/>
              <a:t> Yang, Ling-</a:t>
            </a:r>
            <a:r>
              <a:rPr lang="en-US" altLang="zh-TW" dirty="0" err="1" smtClean="0"/>
              <a:t>Jyh</a:t>
            </a:r>
            <a:r>
              <a:rPr lang="en-US" altLang="zh-TW" dirty="0" smtClean="0"/>
              <a:t> Chen</a:t>
            </a:r>
          </a:p>
          <a:p>
            <a:r>
              <a:rPr lang="en-US" altLang="zh-TW" dirty="0" smtClean="0"/>
              <a:t>Modified by Fernando Farfán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dirty="0" smtClean="0"/>
              <a:t>The Principal Forms of XQuery Expressions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Primary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Literals, variables, function calls and parentheses (for control precedence).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Locates nodes within a tree, and returns a sequence of distinct nodes in document order.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Sequence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An ordered collection of zero or more items, where an item may be an atomic value or a node.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An item is identical to a sequence of length one containing that item. Sequences are never nested.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dirty="0" smtClean="0"/>
              <a:t>The Principal Forms of XQuery Expressions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Arithmetic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Arithmetic operators for addition, subtraction, multiplication, division, and modulus.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Comparison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Four kinds of comparisons: value, general, node, and order comparisons.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Logical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A logical expression is either an AND-expression or an OR-expression.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/>
              <a:t>The value of a logical expression is always a Boolean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The Principal Forms of XQuery Expressions (Cont.)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Constructors can create XML structures within a query. </a:t>
            </a:r>
          </a:p>
          <a:p>
            <a:pPr lvl="1"/>
            <a:r>
              <a:rPr lang="en-US" dirty="0" smtClean="0"/>
              <a:t>There are constructors for elements, attributes, CDATA sections, processing instructions, and comments.</a:t>
            </a:r>
          </a:p>
          <a:p>
            <a:r>
              <a:rPr lang="en-US" dirty="0" smtClean="0"/>
              <a:t>FLWR</a:t>
            </a:r>
          </a:p>
          <a:p>
            <a:pPr lvl="1"/>
            <a:r>
              <a:rPr lang="en-US" dirty="0" smtClean="0"/>
              <a:t>Expression for iteration and for binding variables to intermediate results. </a:t>
            </a:r>
          </a:p>
          <a:p>
            <a:pPr lvl="1"/>
            <a:r>
              <a:rPr lang="en-US" dirty="0" smtClean="0"/>
              <a:t>Useful for computing joins between two or more documents and for restructuring data. </a:t>
            </a:r>
          </a:p>
          <a:p>
            <a:pPr lvl="1"/>
            <a:r>
              <a:rPr lang="en-US" dirty="0" smtClean="0"/>
              <a:t>Pronounced "flower", stands for the keywords FOR, LET, WHERE, and RETURN, the four clauses found in a FLWR expression.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The Principal Forms of XQuery Expressions (Cont.)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Sorting expressions</a:t>
            </a:r>
          </a:p>
          <a:p>
            <a:pPr lvl="1"/>
            <a:r>
              <a:rPr lang="en-US" dirty="0" smtClean="0"/>
              <a:t>Provides a way to control the order of items in a sequence.</a:t>
            </a:r>
          </a:p>
          <a:p>
            <a:r>
              <a:rPr lang="en-US" dirty="0" smtClean="0"/>
              <a:t>Conditional expressions</a:t>
            </a:r>
          </a:p>
          <a:p>
            <a:pPr lvl="1"/>
            <a:r>
              <a:rPr lang="en-US" dirty="0" smtClean="0"/>
              <a:t>Based on the keywords IF, THEN, and ELSE.</a:t>
            </a:r>
          </a:p>
          <a:p>
            <a:r>
              <a:rPr lang="en-US" dirty="0" smtClean="0"/>
              <a:t>Quantified expressions</a:t>
            </a:r>
          </a:p>
          <a:p>
            <a:pPr lvl="1"/>
            <a:r>
              <a:rPr lang="en-US" dirty="0" smtClean="0"/>
              <a:t>support existential and universal quantification. </a:t>
            </a:r>
          </a:p>
          <a:p>
            <a:pPr lvl="1"/>
            <a:r>
              <a:rPr lang="en-US" dirty="0" smtClean="0"/>
              <a:t>The value of a quantified expression is always true or false.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The Principal Forms of XQuery Expressions (Cont.)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Runtime type checking and manipulation</a:t>
            </a:r>
          </a:p>
          <a:p>
            <a:r>
              <a:rPr lang="en-US" dirty="0" smtClean="0"/>
              <a:t>Validate</a:t>
            </a:r>
          </a:p>
          <a:p>
            <a:pPr lvl="1"/>
            <a:r>
              <a:rPr lang="en-US" dirty="0" smtClean="0"/>
              <a:t>A validate expression validates its argument with respect to the in-scope schema definitions, using the schema validation process described in XML Schema.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>
                <a:solidFill>
                  <a:schemeClr val="accent2"/>
                </a:solidFill>
              </a:rPr>
              <a:t>Find all books with a price of $39.95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accent1"/>
                </a:solidFill>
              </a:rPr>
              <a:t>XQuery:</a:t>
            </a:r>
            <a:endParaRPr lang="en-US" altLang="zh-TW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document("bib.xml")/bib/book[price = 39.95]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2400" b="1" dirty="0" smtClean="0"/>
              <a:t> 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&lt;book year="2000"&gt;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&lt;title&gt;Data on the Web&lt;/title&gt;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&lt;author&gt;&lt;last&gt;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Abiteboul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&lt;/last&gt;&lt;first&gt;Serge&lt;/first&gt;&lt;/author&gt;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&lt;author&gt;&lt;last&gt;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Buneman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&lt;/last&gt;&lt;first&gt;Peter&lt;/first&gt;&lt;/author&gt;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&lt;author&gt;&lt;last&gt;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Suciu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&lt;/last&gt;&lt;first&gt;Dan&lt;/first&gt;&lt;/author&gt;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&lt;publisher&gt;Morgan Kaufmann Publishers&lt;/publisher&gt;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&lt;price&gt; 39.95&lt;/price&gt;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&lt;/book&gt;</a:t>
            </a:r>
            <a:endParaRPr lang="en-US" altLang="zh-TW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400" dirty="0" smtClean="0">
                <a:solidFill>
                  <a:schemeClr val="accent2"/>
                </a:solidFill>
              </a:rPr>
              <a:t>Find the title of all books published before 1995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accent1"/>
                </a:solidFill>
              </a:rPr>
              <a:t>XQuery:</a:t>
            </a:r>
            <a:r>
              <a:rPr lang="en-US" altLang="zh-TW" sz="2400" dirty="0" smtClean="0">
                <a:solidFill>
                  <a:schemeClr val="accent1"/>
                </a:solidFill>
              </a:rPr>
              <a:t> 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document("bib.xml")/bib/book[@year &lt; 1995]/title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2400" b="1" dirty="0" smtClean="0"/>
              <a:t> 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&lt;title&gt;TCP/IP Illustrated&lt;/title&gt;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&lt;title&gt;Advanced Programming in the Unix environment&lt;/title&gt;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3 (For Loop)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400" dirty="0" smtClean="0">
                <a:solidFill>
                  <a:schemeClr val="accent2"/>
                </a:solidFill>
              </a:rPr>
              <a:t>List books published by Addison-Wesley after 1991, including their year and title.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chemeClr val="accent1"/>
                </a:solidFill>
              </a:rPr>
              <a:t>XQuery:</a:t>
            </a:r>
            <a:endParaRPr lang="en-US" altLang="zh-TW" sz="24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&lt;bib&gt;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for $b in document("bib.xml")/bib/book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where $b/publisher = "Addison-Wesley" and $b/@year &gt; 1991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return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&lt;book year="{ $b/@year }"&gt;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{ $b/title }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&lt;/book&gt;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&lt;/bib&gt;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3 (For Loop)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>
                <a:solidFill>
                  <a:schemeClr val="accent2"/>
                </a:solidFill>
              </a:rPr>
              <a:t>List books published by Addison-Wesley after 1991, including their year and title…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2400" b="1" dirty="0" smtClean="0"/>
              <a:t> 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&lt;bib&gt;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&lt;book year="1994"&gt;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&lt;title&gt;TCP/IP Illustrated&lt;/title&gt;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&lt;/book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book year="1992"&gt;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&lt;title&gt;Advanced Programming in the Unix environment&lt;/title&gt;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book&gt;</a:t>
            </a:r>
          </a:p>
          <a:p>
            <a:pPr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&lt;/bib&gt;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4 (Join)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zh-TW" sz="1800" dirty="0" smtClean="0">
                <a:solidFill>
                  <a:schemeClr val="accent2"/>
                </a:solidFill>
              </a:rPr>
              <a:t>For each book found at both bn.com and amazon.com, list the title of the book and its price from each source.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800" b="1" dirty="0" smtClean="0">
                <a:solidFill>
                  <a:schemeClr val="accent1"/>
                </a:solidFill>
              </a:rPr>
              <a:t>XQuery:</a:t>
            </a:r>
            <a:endParaRPr lang="en-US" altLang="zh-TW" sz="1800" dirty="0" smtClean="0">
              <a:solidFill>
                <a:srgbClr val="00FF00"/>
              </a:solidFill>
            </a:endParaRP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&lt;books-with-prices&gt;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for $b in document("bib.xml")//book,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$a in document("reviews.xml")//entry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where $b/title = $a/title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return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&lt;book-with-prices&gt;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    { $b/title }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7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&gt;{ $a/price }&lt;/price-</a:t>
            </a:r>
            <a:r>
              <a:rPr lang="en-US" altLang="zh-TW" sz="17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7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&gt;{ $b/price }&lt;/price-</a:t>
            </a:r>
            <a:r>
              <a:rPr lang="en-US" altLang="zh-TW" sz="17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&lt;/book-with-prices&gt;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&lt;/books-with-prices&gt;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Motivation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2800" dirty="0" smtClean="0"/>
              <a:t>Increasing amounts of information stored, exchanged, and presented as XML.</a:t>
            </a:r>
          </a:p>
          <a:p>
            <a:pPr eaLnBrk="1" hangingPunct="1"/>
            <a:r>
              <a:rPr lang="en-US" altLang="zh-TW" sz="2800" dirty="0" smtClean="0">
                <a:sym typeface="Wingdings" pitchFamily="2" charset="2"/>
              </a:rPr>
              <a:t>Ability to</a:t>
            </a:r>
            <a:r>
              <a:rPr lang="en-US" altLang="zh-TW" sz="2800" dirty="0" smtClean="0"/>
              <a:t> intelligently query XML data sources. </a:t>
            </a:r>
          </a:p>
          <a:p>
            <a:r>
              <a:rPr lang="en-US" altLang="zh-TW" sz="2800" dirty="0" smtClean="0"/>
              <a:t>XML strength: Flexibility representing many kinds of information from diverse sources. </a:t>
            </a:r>
          </a:p>
          <a:p>
            <a:pPr eaLnBrk="1" hangingPunct="1"/>
            <a:r>
              <a:rPr lang="en-US" altLang="zh-TW" sz="2800" dirty="0" smtClean="0"/>
              <a:t>XML query language must retrieve and interpret information from these diverse sources.</a:t>
            </a:r>
          </a:p>
          <a:p>
            <a:pPr eaLnBrk="1" hangingPunct="1"/>
            <a:endParaRPr lang="en-US" altLang="zh-TW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4 (Join)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zh-TW" sz="2100" dirty="0" smtClean="0">
                <a:solidFill>
                  <a:schemeClr val="accent2"/>
                </a:solidFill>
              </a:rPr>
              <a:t>For each book found at both bn.com and amazon.com, list the title of the book and its price from each source.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21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2100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&lt;books-with-prices&gt;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&lt;book-with-prices&gt;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&lt;title&gt;TCP/IP Illustrated&lt;/title&gt;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&gt;&lt;price&gt;65.95&lt;/price&gt;&lt;/price-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&gt;&lt;price&gt; 65.95&lt;/price&gt;&lt;/price-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&lt;/book-with-prices&gt;&lt;book-with-prices&gt;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&lt;title&gt;Advanced Programming in the Unix environment&lt;/title&gt;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&gt;&lt;price&gt;65.95&lt;/price&gt;&lt;/price-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&gt;&lt;price&gt;65.95&lt;/price&gt;&lt;/price-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&lt;/book-with-prices&gt;&lt;book-with-prices&gt;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&lt;title&gt;Data on the Web&lt;/title&gt;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&gt;&lt;price&gt;34.95&lt;/price&gt;&lt;/price-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amazon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&gt;&lt;price&gt; 39.95&lt;/price&gt;&lt;/price-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&lt;/book-with-prices&gt;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&lt;/books-with-prices&gt;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z="4000" dirty="0" smtClean="0"/>
              <a:t>XQuery Example 5 (</a:t>
            </a:r>
            <a:r>
              <a:rPr lang="en-US" altLang="zh-TW" sz="4000" dirty="0" smtClean="0">
                <a:latin typeface="新細明體" pitchFamily="18" charset="-120"/>
              </a:rPr>
              <a:t>Grouping + quantifier</a:t>
            </a:r>
            <a:r>
              <a:rPr lang="en-US" altLang="zh-TW" sz="4000" dirty="0" smtClean="0"/>
              <a:t>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000" dirty="0" smtClean="0">
                <a:solidFill>
                  <a:schemeClr val="accent2"/>
                </a:solidFill>
              </a:rPr>
              <a:t>For each author in the bibliography, list the author's name and the titles of all books by that author, grouped inside a "result" element.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2000" b="1" dirty="0" smtClean="0">
                <a:solidFill>
                  <a:schemeClr val="accent1"/>
                </a:solidFill>
              </a:rPr>
              <a:t>XQuery:</a:t>
            </a:r>
            <a:endParaRPr lang="en-US" altLang="zh-TW" sz="2000" dirty="0" smtClean="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&lt;results&gt;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for $a in distinct-values(document("bib.com")//author)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return  &lt;result&gt;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{ $a }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{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    for $b in document("http://bib.com")/bib/book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    where some $</a:t>
            </a:r>
            <a:r>
              <a:rPr lang="en-US" altLang="zh-TW" sz="1000" dirty="0" err="1" smtClean="0">
                <a:latin typeface="Courier New" pitchFamily="49" charset="0"/>
                <a:cs typeface="Courier New" pitchFamily="49" charset="0"/>
              </a:rPr>
              <a:t>ba</a:t>
            </a: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in $b/author satisfies deep-equal($</a:t>
            </a:r>
            <a:r>
              <a:rPr lang="en-US" altLang="zh-TW" sz="1000" dirty="0" err="1" smtClean="0">
                <a:latin typeface="Courier New" pitchFamily="49" charset="0"/>
                <a:cs typeface="Courier New" pitchFamily="49" charset="0"/>
              </a:rPr>
              <a:t>ba,$a</a:t>
            </a: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    return $b/title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}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              &lt;/result&gt;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000" dirty="0" smtClean="0">
                <a:latin typeface="Courier New" pitchFamily="49" charset="0"/>
                <a:cs typeface="Courier New" pitchFamily="49" charset="0"/>
              </a:rPr>
              <a:t>&lt;/results&gt;</a:t>
            </a:r>
            <a:endParaRPr lang="en-US" altLang="zh-TW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z="4000" dirty="0" smtClean="0"/>
              <a:t>XQuery Example 5 (</a:t>
            </a:r>
            <a:r>
              <a:rPr lang="en-US" altLang="zh-TW" sz="4000" dirty="0" smtClean="0">
                <a:latin typeface="新細明體" pitchFamily="18" charset="-120"/>
              </a:rPr>
              <a:t>Grouping + quantifier</a:t>
            </a:r>
            <a:r>
              <a:rPr lang="en-US" altLang="zh-TW" sz="4000" dirty="0" smtClean="0"/>
              <a:t>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zh-TW" sz="3600" dirty="0" smtClean="0">
                <a:solidFill>
                  <a:schemeClr val="accent2"/>
                </a:solidFill>
              </a:rPr>
              <a:t>For each author in the bibliography, list the author's name and the titles of all books by that author, grouped inside a "result" element.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36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3600" b="1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&lt;results&gt;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&lt;result&gt;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&lt;author&gt;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&lt;last&gt;Stevens&lt;/last&gt;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&lt;first&gt;W.&lt;/first&gt;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&lt;/author&gt;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&lt;title&gt;TCP/IP Illustrated&lt;/title&gt;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&lt;title&gt;Advanced Programming in the Unix environment&lt;/title&gt;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&lt;/result&gt;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&lt;result&gt;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&lt;author&gt;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&lt;last&gt;</a:t>
            </a:r>
            <a:r>
              <a:rPr lang="en-US" altLang="zh-TW" sz="1900" dirty="0" err="1" smtClean="0">
                <a:latin typeface="Courier New" pitchFamily="49" charset="0"/>
                <a:cs typeface="Courier New" pitchFamily="49" charset="0"/>
              </a:rPr>
              <a:t>Abiteboul</a:t>
            </a: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&lt;/last&gt;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    &lt;first&gt;Serge&lt;/first&gt;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&lt;/author&gt;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    &lt;title&gt;Data on the Web&lt;/title&gt;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&lt;/result&gt;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    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900" dirty="0" smtClean="0">
                <a:latin typeface="Courier New" pitchFamily="49" charset="0"/>
                <a:cs typeface="Courier New" pitchFamily="49" charset="0"/>
              </a:rPr>
              <a:t>&lt;/results&gt;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6 (Sorting)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sz="2200" dirty="0" smtClean="0">
                <a:solidFill>
                  <a:schemeClr val="accent2"/>
                </a:solidFill>
              </a:rPr>
              <a:t>List the titles and years of all books published by Addison-Wesley after 1991, in alphabetic order.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2200" b="1" dirty="0" smtClean="0">
                <a:solidFill>
                  <a:schemeClr val="accent1"/>
                </a:solidFill>
              </a:rPr>
              <a:t>XQuery:</a:t>
            </a:r>
            <a:r>
              <a:rPr lang="en-US" altLang="zh-TW" sz="2200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&lt;bib&gt;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for $b in document("www.bn.com/bib.xml")//book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where $b/publisher = "Addison-Wesley" and $b/@year &gt; 1991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return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&lt;book&gt;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    { $b/@year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    { $b/title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    &lt;/book&gt;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700" dirty="0" err="1" smtClean="0">
                <a:latin typeface="Courier New" pitchFamily="49" charset="0"/>
                <a:cs typeface="Courier New" pitchFamily="49" charset="0"/>
              </a:rPr>
              <a:t>sortby</a:t>
            </a: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(title)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700" dirty="0" smtClean="0">
                <a:latin typeface="Courier New" pitchFamily="49" charset="0"/>
                <a:cs typeface="Courier New" pitchFamily="49" charset="0"/>
              </a:rPr>
              <a:t>&lt;/bib&gt;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6 (Sorting)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2"/>
                </a:solidFill>
              </a:rPr>
              <a:t>List the titles and years of all books published by Addison-Wesley after 1991, in alphabetic order.</a:t>
            </a:r>
          </a:p>
          <a:p>
            <a:pPr>
              <a:buNone/>
            </a:pPr>
            <a:r>
              <a:rPr lang="en-US" altLang="zh-TW" sz="20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2000" b="1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&lt;bib&gt;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&lt;book year="1992"&gt;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&lt;title&gt;Advanced Programming in the Unix environment&lt;/title&gt;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&lt;/book&gt;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&lt;book year="1994"&gt;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 &lt;title&gt;TCP/IP Illustrated&lt;/title&gt;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&lt;/book&gt;</a:t>
            </a:r>
          </a:p>
          <a:p>
            <a:pPr eaLnBrk="1" hangingPunct="1">
              <a:buFontTx/>
              <a:buNone/>
            </a:pP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&lt;/bib&gt;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7 (Recursion)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sz="1700" dirty="0" smtClean="0">
                <a:solidFill>
                  <a:schemeClr val="accent2"/>
                </a:solidFill>
              </a:rPr>
              <a:t>Convert the sample document from "</a:t>
            </a:r>
            <a:r>
              <a:rPr lang="en-US" altLang="zh-TW" sz="1700" dirty="0" err="1" smtClean="0">
                <a:solidFill>
                  <a:schemeClr val="accent2"/>
                </a:solidFill>
              </a:rPr>
              <a:t>partlist</a:t>
            </a:r>
            <a:r>
              <a:rPr lang="en-US" altLang="zh-TW" sz="1700" dirty="0" smtClean="0">
                <a:solidFill>
                  <a:schemeClr val="accent2"/>
                </a:solidFill>
              </a:rPr>
              <a:t>" format to "</a:t>
            </a:r>
            <a:r>
              <a:rPr lang="en-US" altLang="zh-TW" sz="1700" dirty="0" err="1" smtClean="0">
                <a:solidFill>
                  <a:schemeClr val="accent2"/>
                </a:solidFill>
              </a:rPr>
              <a:t>parttree</a:t>
            </a:r>
            <a:r>
              <a:rPr lang="en-US" altLang="zh-TW" sz="1700" dirty="0" smtClean="0">
                <a:solidFill>
                  <a:schemeClr val="accent2"/>
                </a:solidFill>
              </a:rPr>
              <a:t>" format.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700" b="1" dirty="0" smtClean="0">
                <a:solidFill>
                  <a:schemeClr val="accent1"/>
                </a:solidFill>
              </a:rPr>
              <a:t>XQuery:</a:t>
            </a:r>
            <a:r>
              <a:rPr lang="en-US" altLang="zh-TW" sz="1700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define function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one_level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(element $p) returns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="{ $p/@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}"  name="{ $p/@name }" 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    for $s in document("partlist.xml")//part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    where $s/@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partof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= $p/@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endParaRPr lang="en-US" altLang="zh-TW" sz="13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one_level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($s)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&lt;/part&gt;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parttree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for $p in document("partlist.xml")//part[empty(@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partof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)]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one_level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($p)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parttree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7 (Recursion)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 sz="1700" dirty="0" smtClean="0">
                <a:solidFill>
                  <a:schemeClr val="accent2"/>
                </a:solidFill>
              </a:rPr>
              <a:t>Convert the sample document from "</a:t>
            </a:r>
            <a:r>
              <a:rPr lang="en-US" altLang="zh-TW" sz="1700" dirty="0" err="1" smtClean="0">
                <a:solidFill>
                  <a:schemeClr val="accent2"/>
                </a:solidFill>
              </a:rPr>
              <a:t>partlist</a:t>
            </a:r>
            <a:r>
              <a:rPr lang="en-US" altLang="zh-TW" sz="1700" dirty="0" smtClean="0">
                <a:solidFill>
                  <a:schemeClr val="accent2"/>
                </a:solidFill>
              </a:rPr>
              <a:t>" format to "</a:t>
            </a:r>
            <a:r>
              <a:rPr lang="en-US" altLang="zh-TW" sz="1700" dirty="0" err="1" smtClean="0">
                <a:solidFill>
                  <a:schemeClr val="accent2"/>
                </a:solidFill>
              </a:rPr>
              <a:t>parttree</a:t>
            </a:r>
            <a:r>
              <a:rPr lang="en-US" altLang="zh-TW" sz="1700" dirty="0" smtClean="0">
                <a:solidFill>
                  <a:schemeClr val="accent2"/>
                </a:solidFill>
              </a:rPr>
              <a:t>" format.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17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1700" b="1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parttree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="0" name="car"&gt;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="1" name="engine"&gt;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="3" name="piston"/&gt;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&lt;/part&gt;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="2" name="door"&gt;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="4" name="window"/&gt;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="5" name="lock"/&gt;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&lt;/part&gt;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&lt;/part&gt;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="10" name="skateboard"&gt;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="11" name="board"/&gt;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="12" name="wheel"/&gt;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&lt;/part&gt;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    &lt;part 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partid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="20" name="canoe"/&gt;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altLang="zh-TW" sz="1300" dirty="0" err="1" smtClean="0">
                <a:latin typeface="Courier New" pitchFamily="49" charset="0"/>
                <a:cs typeface="Courier New" pitchFamily="49" charset="0"/>
              </a:rPr>
              <a:t>parttree</a:t>
            </a:r>
            <a:r>
              <a:rPr lang="en-US" altLang="zh-TW" sz="1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Example 8 (Sequence)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 smtClean="0">
                <a:solidFill>
                  <a:schemeClr val="accent2"/>
                </a:solidFill>
              </a:rPr>
              <a:t>In the Procedure section of Report1, what Instruments were used in the second Incision?</a:t>
            </a:r>
          </a:p>
          <a:p>
            <a:pPr>
              <a:buNone/>
            </a:pPr>
            <a:r>
              <a:rPr lang="en-US" altLang="zh-TW" sz="1800" b="1" dirty="0" smtClean="0">
                <a:solidFill>
                  <a:schemeClr val="accent1"/>
                </a:solidFill>
              </a:rPr>
              <a:t>XQuery:</a:t>
            </a:r>
            <a:r>
              <a:rPr lang="en-US" altLang="zh-TW" sz="1800" dirty="0" smtClean="0"/>
              <a:t> </a:t>
            </a:r>
          </a:p>
          <a:p>
            <a:pPr>
              <a:buNone/>
            </a:pP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for $s in document("report1.xml")//section[</a:t>
            </a:r>
            <a:r>
              <a:rPr lang="en-US" altLang="zh-TW" sz="1400" dirty="0" err="1" smtClean="0">
                <a:latin typeface="Courier New" pitchFamily="49" charset="0"/>
                <a:cs typeface="Courier New" pitchFamily="49" charset="0"/>
              </a:rPr>
              <a:t>section.title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 = "Procedure"]</a:t>
            </a:r>
          </a:p>
          <a:p>
            <a:pPr eaLnBrk="1" hangingPunct="1">
              <a:buFontTx/>
              <a:buNone/>
            </a:pP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return ($s//incision)[2]/instrument</a:t>
            </a:r>
          </a:p>
          <a:p>
            <a:pPr>
              <a:buNone/>
            </a:pPr>
            <a:r>
              <a:rPr lang="en-US" altLang="zh-TW" sz="1800" b="1" dirty="0" smtClean="0">
                <a:solidFill>
                  <a:schemeClr val="accent1"/>
                </a:solidFill>
              </a:rPr>
              <a:t>Result:</a:t>
            </a:r>
            <a:r>
              <a:rPr lang="en-US" altLang="zh-TW" sz="1800" b="1" dirty="0" smtClean="0"/>
              <a:t> </a:t>
            </a:r>
          </a:p>
          <a:p>
            <a:pPr>
              <a:buNone/>
            </a:pP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&lt;instrument&gt;</a:t>
            </a:r>
            <a:r>
              <a:rPr lang="en-US" altLang="zh-TW" sz="1400" dirty="0" err="1" smtClean="0">
                <a:latin typeface="Courier New" pitchFamily="49" charset="0"/>
                <a:cs typeface="Courier New" pitchFamily="49" charset="0"/>
              </a:rPr>
              <a:t>electrocautery</a:t>
            </a:r>
            <a:r>
              <a:rPr lang="en-US" altLang="zh-TW" sz="1400" dirty="0" smtClean="0">
                <a:latin typeface="Courier New" pitchFamily="49" charset="0"/>
                <a:cs typeface="Courier New" pitchFamily="49" charset="0"/>
              </a:rPr>
              <a:t>&lt;/instrument&gt;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XQuery Support on RDBMSs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Oracle XQuery Engine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http://www.oracle.com/technology/tech/xml/xquery/index.html</a:t>
            </a:r>
          </a:p>
          <a:p>
            <a:r>
              <a:rPr lang="en-US" dirty="0" smtClean="0"/>
              <a:t>Introduction to XQuery in SQL Server 2005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http://msdn.microsoft.com/en-us/library/ms345122(SQL.90).aspx</a:t>
            </a:r>
          </a:p>
          <a:p>
            <a:r>
              <a:rPr lang="en-US" dirty="0" smtClean="0"/>
              <a:t>Query DB2 XML data with XQuery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http://www.ibm.com/developerworks/data/library/techarticle/dm-0604saracco/</a:t>
            </a:r>
          </a:p>
          <a:p>
            <a:r>
              <a:rPr lang="en-US" dirty="0" err="1" smtClean="0"/>
              <a:t>DataDirect</a:t>
            </a:r>
            <a:r>
              <a:rPr lang="en-US" dirty="0" smtClean="0"/>
              <a:t>: Data Integration Suite – </a:t>
            </a:r>
            <a:r>
              <a:rPr lang="en-US" dirty="0" err="1" smtClean="0"/>
              <a:t>MySQL</a:t>
            </a:r>
            <a:r>
              <a:rPr lang="en-US" dirty="0" smtClean="0"/>
              <a:t> Database Support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http://www.datadirect.com/products/data-integration/datasources/databases/mysql/index.ssp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Conclusion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is a simple substitution of XSLT, JSP, ASP, Servlet, CGI, PHP, etc.</a:t>
            </a:r>
          </a:p>
          <a:p>
            <a:pPr eaLnBrk="1" hangingPunct="1"/>
            <a:r>
              <a:rPr lang="en-US" altLang="zh-TW" dirty="0" smtClean="0"/>
              <a:t>XQuery programs can accomplish most tasks of other tools aforementioned, and yet is much simpler to learn and easier to write.</a:t>
            </a:r>
          </a:p>
          <a:p>
            <a:pPr eaLnBrk="1" hangingPunct="1"/>
            <a:r>
              <a:rPr lang="en-US" altLang="zh-TW" dirty="0" smtClean="0"/>
              <a:t>Possible direction is to extend XQuery for UPDATE and INSERT to an XML database</a:t>
            </a:r>
          </a:p>
          <a:p>
            <a:pPr eaLnBrk="1" hangingPunct="1"/>
            <a:r>
              <a:rPr lang="en-US" altLang="zh-TW" dirty="0" smtClean="0"/>
              <a:t>Still lack of support from industry till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dirty="0" smtClean="0"/>
              <a:t>Desiderata for an XML Query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Expressive power</a:t>
            </a:r>
          </a:p>
          <a:p>
            <a:r>
              <a:rPr lang="en-US" altLang="zh-TW" dirty="0" smtClean="0"/>
              <a:t>Semantics</a:t>
            </a:r>
          </a:p>
          <a:p>
            <a:r>
              <a:rPr lang="en-US" altLang="zh-TW" dirty="0" smtClean="0"/>
              <a:t>Compositionality</a:t>
            </a:r>
          </a:p>
          <a:p>
            <a:r>
              <a:rPr lang="en-US" altLang="zh-TW" dirty="0" smtClean="0"/>
              <a:t>Schema</a:t>
            </a:r>
          </a:p>
          <a:p>
            <a:r>
              <a:rPr lang="en-US" altLang="zh-TW" dirty="0" smtClean="0"/>
              <a:t>Program manipulation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References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Jonathan </a:t>
            </a:r>
            <a:r>
              <a:rPr lang="en-US" dirty="0" err="1" smtClean="0"/>
              <a:t>Pinnock</a:t>
            </a:r>
            <a:r>
              <a:rPr lang="en-US" dirty="0" smtClean="0"/>
              <a:t>, et al. </a:t>
            </a:r>
            <a:r>
              <a:rPr lang="en-US" b="1" dirty="0" smtClean="0"/>
              <a:t>“Professional XML, 2nd edition”</a:t>
            </a:r>
            <a:r>
              <a:rPr lang="en-US" dirty="0" smtClean="0"/>
              <a:t>, ISBN: 1861005059, WROX Publishers, 2001</a:t>
            </a:r>
          </a:p>
          <a:p>
            <a:r>
              <a:rPr lang="en-US" dirty="0" smtClean="0"/>
              <a:t>Serge </a:t>
            </a:r>
            <a:r>
              <a:rPr lang="en-US" dirty="0" err="1" smtClean="0"/>
              <a:t>Abiteboul</a:t>
            </a:r>
            <a:r>
              <a:rPr lang="en-US" dirty="0" smtClean="0"/>
              <a:t>, Peter </a:t>
            </a:r>
            <a:r>
              <a:rPr lang="en-US" dirty="0" err="1" smtClean="0"/>
              <a:t>Buneman</a:t>
            </a:r>
            <a:r>
              <a:rPr lang="en-US" dirty="0" smtClean="0"/>
              <a:t> and Dan </a:t>
            </a:r>
            <a:r>
              <a:rPr lang="en-US" dirty="0" err="1" smtClean="0"/>
              <a:t>Suciu</a:t>
            </a:r>
            <a:r>
              <a:rPr lang="en-US" dirty="0" smtClean="0"/>
              <a:t>, </a:t>
            </a:r>
            <a:r>
              <a:rPr lang="en-US" b="1" dirty="0" smtClean="0"/>
              <a:t>“Data on the Web: from Relations to Semistructured Data and XML”</a:t>
            </a:r>
            <a:r>
              <a:rPr lang="en-US" dirty="0" smtClean="0"/>
              <a:t>, ISBN 1-55860-622-X, Morgan Kaufmann Publishers, 2000</a:t>
            </a:r>
          </a:p>
          <a:p>
            <a:r>
              <a:rPr lang="en-US" dirty="0" smtClean="0"/>
              <a:t>World Wide Web Consortium, </a:t>
            </a:r>
            <a:r>
              <a:rPr lang="en-US" b="1" dirty="0" smtClean="0"/>
              <a:t>“XQuery 1.0. An XML Query Language”</a:t>
            </a:r>
            <a:r>
              <a:rPr lang="en-US" dirty="0" smtClean="0"/>
              <a:t>, W3C Working Draft, Apr. 30, 2002</a:t>
            </a:r>
          </a:p>
          <a:p>
            <a:r>
              <a:rPr lang="en-US" dirty="0" smtClean="0"/>
              <a:t>World Wide Web Consortium, </a:t>
            </a:r>
            <a:r>
              <a:rPr lang="en-US" b="1" dirty="0" smtClean="0"/>
              <a:t>“XML Path Language (</a:t>
            </a:r>
            <a:r>
              <a:rPr lang="en-US" b="1" dirty="0" err="1" smtClean="0"/>
              <a:t>XPath</a:t>
            </a:r>
            <a:r>
              <a:rPr lang="en-US" b="1" dirty="0" smtClean="0"/>
              <a:t>) Version 1.0”</a:t>
            </a:r>
            <a:r>
              <a:rPr lang="en-US" dirty="0" smtClean="0"/>
              <a:t>, W3C Recommendation, Nov. 16, 1999</a:t>
            </a:r>
          </a:p>
          <a:p>
            <a:r>
              <a:rPr lang="en-US" b="1" dirty="0" err="1" smtClean="0"/>
              <a:t>Qexo</a:t>
            </a:r>
            <a:r>
              <a:rPr lang="en-US" b="1" dirty="0" smtClean="0"/>
              <a:t>: The GNU </a:t>
            </a:r>
            <a:r>
              <a:rPr lang="en-US" b="1" dirty="0" err="1" smtClean="0"/>
              <a:t>Kawa</a:t>
            </a:r>
            <a:r>
              <a:rPr lang="en-US" b="1" dirty="0" smtClean="0"/>
              <a:t> implementation of XQuery</a:t>
            </a:r>
            <a:r>
              <a:rPr lang="en-US" dirty="0" smtClean="0"/>
              <a:t>, http://www.gnu.org/software/qexo/</a:t>
            </a:r>
          </a:p>
          <a:p>
            <a:r>
              <a:rPr lang="en-US" dirty="0" smtClean="0"/>
              <a:t>Don Chamberlin, Jonathan </a:t>
            </a:r>
            <a:r>
              <a:rPr lang="en-US" dirty="0" err="1" smtClean="0"/>
              <a:t>Robie</a:t>
            </a:r>
            <a:r>
              <a:rPr lang="en-US" dirty="0" smtClean="0"/>
              <a:t>, and Daniela </a:t>
            </a:r>
            <a:r>
              <a:rPr lang="en-US" dirty="0" err="1" smtClean="0"/>
              <a:t>Florescu</a:t>
            </a:r>
            <a:r>
              <a:rPr lang="en-US" dirty="0" smtClean="0"/>
              <a:t>, </a:t>
            </a:r>
            <a:r>
              <a:rPr lang="en-US" b="1" dirty="0" smtClean="0"/>
              <a:t>“Quilt: An XML Query Language for Heterogeneous Data Sources”</a:t>
            </a:r>
            <a:r>
              <a:rPr lang="en-US" dirty="0" smtClean="0"/>
              <a:t>, </a:t>
            </a:r>
            <a:r>
              <a:rPr lang="en-US" dirty="0" err="1" smtClean="0"/>
              <a:t>WebDB</a:t>
            </a:r>
            <a:r>
              <a:rPr lang="en-US" dirty="0" smtClean="0"/>
              <a:t> 2000, Dallas, May 2000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dirty="0" smtClean="0"/>
              <a:t>Different Query Languages for XML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err="1" smtClean="0"/>
              <a:t>XPath</a:t>
            </a:r>
            <a:r>
              <a:rPr lang="en-US" altLang="zh-TW" sz="2800" dirty="0" smtClean="0"/>
              <a:t> &amp; XQL: path expression syntax suitable for hierarchical documents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XML-QL: binding variables and using bound variables to create new structures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SQL: SELECT-FROM-WHERE pattern for restructuring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OQL: ODMG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Quilt: accept a lot of advantages from above XML query languages, and it’s the immediate ancestor of XQuery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What is XQuery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95400" y="2133600"/>
            <a:ext cx="7086601" cy="1447800"/>
            <a:chOff x="1447799" y="4572000"/>
            <a:chExt cx="7086601" cy="1447800"/>
          </a:xfrm>
        </p:grpSpPr>
        <p:sp>
          <p:nvSpPr>
            <p:cNvPr id="6151" name="AutoShape 9"/>
            <p:cNvSpPr>
              <a:spLocks noChangeArrowheads="1"/>
            </p:cNvSpPr>
            <p:nvPr/>
          </p:nvSpPr>
          <p:spPr bwMode="auto">
            <a:xfrm>
              <a:off x="1458913" y="4572000"/>
              <a:ext cx="2209800" cy="144780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152" name="Line 10"/>
            <p:cNvSpPr>
              <a:spLocks noChangeShapeType="1"/>
            </p:cNvSpPr>
            <p:nvPr/>
          </p:nvSpPr>
          <p:spPr bwMode="auto">
            <a:xfrm flipH="1">
              <a:off x="3897313" y="5334000"/>
              <a:ext cx="1828800" cy="0"/>
            </a:xfrm>
            <a:prstGeom prst="line">
              <a:avLst/>
            </a:prstGeom>
            <a:noFill/>
            <a:ln w="10160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447799" y="4851400"/>
              <a:ext cx="2209801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zh-TW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XML document /</a:t>
              </a:r>
              <a:r>
                <a:rPr lang="en-US" altLang="zh-TW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databases</a:t>
              </a:r>
              <a:endParaRPr lang="en-US" altLang="zh-TW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6019800" y="5058696"/>
              <a:ext cx="251460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contourClr>
                  <a:schemeClr val="accent1"/>
                </a:contourClr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3200" b="1" dirty="0">
                  <a:ln w="11430">
                    <a:solidFill>
                      <a:schemeClr val="accent1"/>
                    </a:solidFill>
                  </a:ln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XQuery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95400" y="4038600"/>
            <a:ext cx="7086600" cy="1676400"/>
            <a:chOff x="1447800" y="2514600"/>
            <a:chExt cx="7086600" cy="1676400"/>
          </a:xfrm>
        </p:grpSpPr>
        <p:sp>
          <p:nvSpPr>
            <p:cNvPr id="6147" name="AutoShape 5"/>
            <p:cNvSpPr>
              <a:spLocks noChangeArrowheads="1"/>
            </p:cNvSpPr>
            <p:nvPr/>
          </p:nvSpPr>
          <p:spPr bwMode="auto">
            <a:xfrm>
              <a:off x="1458913" y="2514600"/>
              <a:ext cx="2133600" cy="1676400"/>
            </a:xfrm>
            <a:prstGeom prst="ca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149" name="Line 7"/>
            <p:cNvSpPr>
              <a:spLocks noChangeShapeType="1"/>
            </p:cNvSpPr>
            <p:nvPr/>
          </p:nvSpPr>
          <p:spPr bwMode="auto">
            <a:xfrm flipH="1">
              <a:off x="3744913" y="3429000"/>
              <a:ext cx="1828800" cy="0"/>
            </a:xfrm>
            <a:prstGeom prst="line">
              <a:avLst/>
            </a:prstGeom>
            <a:noFill/>
            <a:ln w="10160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6008688" y="3153696"/>
              <a:ext cx="2525712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contourClr>
                  <a:schemeClr val="accent1"/>
                </a:contourClr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zh-TW" sz="3200" b="1" dirty="0">
                  <a:ln w="11430">
                    <a:solidFill>
                      <a:schemeClr val="accent1"/>
                    </a:solidFill>
                  </a:ln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SQL</a:t>
              </a: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1447800" y="3055203"/>
              <a:ext cx="21336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zh-TW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Relational </a:t>
              </a:r>
              <a:r>
                <a:rPr lang="en-US" altLang="zh-TW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databases</a:t>
              </a:r>
              <a:endParaRPr lang="en-US" altLang="zh-TW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What is XQuery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800" dirty="0" smtClean="0"/>
              <a:t>Designed to meet the requirements identified by the W3C XML Query Working Group </a:t>
            </a:r>
          </a:p>
          <a:p>
            <a:pPr lvl="1">
              <a:lnSpc>
                <a:spcPct val="90000"/>
              </a:lnSpc>
            </a:pPr>
            <a:r>
              <a:rPr lang="en-US" altLang="zh-TW" sz="2500" dirty="0" smtClean="0"/>
              <a:t>“XML Query 1.0 Requirements”</a:t>
            </a:r>
          </a:p>
          <a:p>
            <a:pPr lvl="1">
              <a:lnSpc>
                <a:spcPct val="90000"/>
              </a:lnSpc>
            </a:pPr>
            <a:r>
              <a:rPr lang="en-US" altLang="zh-TW" sz="2500" dirty="0" smtClean="0"/>
              <a:t>“XML Query Use Cases”.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Designed to be a small, easily implementable language.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Flexible enough to query a broad spectrum of XML sources (both databases and documents).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/>
              <a:t>Defines a human-readable syntax for that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What is XQuery (cont.)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Expression: Basic building block.</a:t>
            </a:r>
          </a:p>
          <a:p>
            <a:r>
              <a:rPr lang="en-US" altLang="zh-TW" dirty="0" smtClean="0"/>
              <a:t>Functional language (at least claimed by the spec.)</a:t>
            </a:r>
          </a:p>
          <a:p>
            <a:r>
              <a:rPr lang="en-US" altLang="zh-TW" dirty="0" smtClean="0"/>
              <a:t>Strongly-typed language.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vs. XSLT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800" dirty="0" smtClean="0">
                <a:latin typeface="Arial Unicode MS" pitchFamily="34" charset="-128"/>
              </a:rPr>
              <a:t>Reinventing the Wheel?</a:t>
            </a:r>
          </a:p>
          <a:p>
            <a:pPr lvl="1"/>
            <a:r>
              <a:rPr lang="en-US" altLang="zh-TW" dirty="0" smtClean="0">
                <a:latin typeface="Arial Unicode MS" pitchFamily="34" charset="-128"/>
              </a:rPr>
              <a:t>XSLT is document-driven; XQuery is program driven.</a:t>
            </a:r>
          </a:p>
          <a:p>
            <a:pPr lvl="1"/>
            <a:r>
              <a:rPr lang="en-US" altLang="zh-TW" dirty="0" smtClean="0">
                <a:latin typeface="Arial Unicode MS" pitchFamily="34" charset="-128"/>
              </a:rPr>
              <a:t>XSLT is written in XML; XQuery is not.</a:t>
            </a:r>
          </a:p>
          <a:p>
            <a:pPr lvl="1"/>
            <a:r>
              <a:rPr lang="en-US" altLang="zh-TW" dirty="0" smtClean="0">
                <a:latin typeface="Arial Unicode MS" pitchFamily="34" charset="-128"/>
              </a:rPr>
              <a:t>An assertion (unproven): XSLT 2.0 can do everything XQuery can do.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XQuery Concepts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query in XQuery is an expression that:</a:t>
            </a:r>
          </a:p>
          <a:p>
            <a:pPr lvl="1"/>
            <a:r>
              <a:rPr lang="en-US" dirty="0" smtClean="0"/>
              <a:t>Reads a number of XML documents or fragments </a:t>
            </a:r>
          </a:p>
          <a:p>
            <a:pPr lvl="1"/>
            <a:r>
              <a:rPr lang="en-US" dirty="0" smtClean="0"/>
              <a:t>Returns a sequence of well-formed XML fragments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fld id="{55AB9589-8167-44FB-81D1-1FB5683270B2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XML Query Language Tutorial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2229</TotalTime>
  <Words>2115</Words>
  <Application>Microsoft Office PowerPoint</Application>
  <PresentationFormat>On-screen Show (4:3)</PresentationFormat>
  <Paragraphs>371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Median</vt:lpstr>
      <vt:lpstr>XML Query Language</vt:lpstr>
      <vt:lpstr>Motivation</vt:lpstr>
      <vt:lpstr>Desiderata for an XML Query Language</vt:lpstr>
      <vt:lpstr>Different Query Languages for XML</vt:lpstr>
      <vt:lpstr>What is XQuery</vt:lpstr>
      <vt:lpstr>What is XQuery (cont.)</vt:lpstr>
      <vt:lpstr>What is XQuery (cont.)</vt:lpstr>
      <vt:lpstr>XQuery vs. XSLT</vt:lpstr>
      <vt:lpstr>XQuery Concepts</vt:lpstr>
      <vt:lpstr>The Principal Forms of XQuery Expressions</vt:lpstr>
      <vt:lpstr>The Principal Forms of XQuery Expressions (Cont.)</vt:lpstr>
      <vt:lpstr>The Principal Forms of XQuery Expressions (Cont.)</vt:lpstr>
      <vt:lpstr>The Principal Forms of XQuery Expressions (Cont.)</vt:lpstr>
      <vt:lpstr>The Principal Forms of XQuery Expressions (Cont.)</vt:lpstr>
      <vt:lpstr>XQuery Example 1</vt:lpstr>
      <vt:lpstr>XQuery Example 2</vt:lpstr>
      <vt:lpstr>XQuery Example 3 (For Loop)</vt:lpstr>
      <vt:lpstr>XQuery Example 3 (For Loop)</vt:lpstr>
      <vt:lpstr>XQuery Example 4 (Join)</vt:lpstr>
      <vt:lpstr>XQuery Example 4 (Join)</vt:lpstr>
      <vt:lpstr>XQuery Example 5 (Grouping + quantifier)</vt:lpstr>
      <vt:lpstr>XQuery Example 5 (Grouping + quantifier)</vt:lpstr>
      <vt:lpstr>XQuery Example 6 (Sorting)</vt:lpstr>
      <vt:lpstr>XQuery Example 6 (Sorting)</vt:lpstr>
      <vt:lpstr>XQuery Example 7 (Recursion)</vt:lpstr>
      <vt:lpstr>XQuery Example 7 (Recursion)</vt:lpstr>
      <vt:lpstr>XQuery Example 8 (Sequence)</vt:lpstr>
      <vt:lpstr>XQuery Support on RDBMSs</vt:lpstr>
      <vt:lpstr>Conclusion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Ling-Jyh Chen</dc:creator>
  <cp:lastModifiedBy>fernando</cp:lastModifiedBy>
  <cp:revision>79</cp:revision>
  <dcterms:created xsi:type="dcterms:W3CDTF">2002-05-31T04:40:24Z</dcterms:created>
  <dcterms:modified xsi:type="dcterms:W3CDTF">2009-11-11T00:06:08Z</dcterms:modified>
</cp:coreProperties>
</file>