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9"/>
  </p:notesMasterIdLst>
  <p:sldIdLst>
    <p:sldId id="256" r:id="rId2"/>
    <p:sldId id="286" r:id="rId3"/>
    <p:sldId id="271" r:id="rId4"/>
    <p:sldId id="265" r:id="rId5"/>
    <p:sldId id="266" r:id="rId6"/>
    <p:sldId id="259" r:id="rId7"/>
    <p:sldId id="272" r:id="rId8"/>
    <p:sldId id="267" r:id="rId9"/>
    <p:sldId id="258" r:id="rId10"/>
    <p:sldId id="260" r:id="rId11"/>
    <p:sldId id="261" r:id="rId12"/>
    <p:sldId id="262" r:id="rId13"/>
    <p:sldId id="269" r:id="rId14"/>
    <p:sldId id="270" r:id="rId15"/>
    <p:sldId id="257" r:id="rId16"/>
    <p:sldId id="277" r:id="rId17"/>
    <p:sldId id="278" r:id="rId18"/>
    <p:sldId id="279" r:id="rId19"/>
    <p:sldId id="287" r:id="rId20"/>
    <p:sldId id="282" r:id="rId21"/>
    <p:sldId id="273" r:id="rId22"/>
    <p:sldId id="274" r:id="rId23"/>
    <p:sldId id="275" r:id="rId24"/>
    <p:sldId id="276" r:id="rId25"/>
    <p:sldId id="284" r:id="rId26"/>
    <p:sldId id="288" r:id="rId27"/>
    <p:sldId id="26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3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 varScale="1">
        <p:scale>
          <a:sx n="65" d="100"/>
          <a:sy n="65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ACBFF-DF58-46CC-9C26-3BCDB4F44C0D}" type="datetimeFigureOut">
              <a:rPr lang="en-US" smtClean="0"/>
              <a:t>11/10/2009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E199-8827-4DFB-B61B-4C402348DF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B6739-AB29-4785-A87E-355E4096F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D8982-9346-4C7D-9BE5-7DAA267416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B957D2A-D3A4-453F-9E5C-408610487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629B2F-5B83-4E97-BEED-0030497E65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351172-5B45-4522-9EA3-FC94493476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EAB9A8-949A-4A65-927C-76EE407F5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91F82F3-39F1-4E8A-80DD-45C3A9CAE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E4E7A-1220-4182-8636-711020A08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68B32C-8D28-4C7F-B0C2-F1ED85E2A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1A4BC0-3BD9-411C-AE45-5C5E097426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E891C3-EF6C-47CC-B9BF-DC8FA3DF8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XML Introduction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7BAA6F-058A-4B9E-874C-881F154A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XML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Prepared by </a:t>
            </a:r>
            <a:r>
              <a:rPr lang="en-US" dirty="0"/>
              <a:t>Hongming Yu</a:t>
            </a:r>
          </a:p>
          <a:p>
            <a:r>
              <a:rPr lang="en-US" dirty="0" smtClean="0"/>
              <a:t>Modified by Fernando Farfán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</a:t>
            </a:r>
            <a:r>
              <a:rPr lang="en-US" dirty="0" smtClean="0"/>
              <a:t>is </a:t>
            </a:r>
            <a:r>
              <a:rPr lang="en-US" dirty="0"/>
              <a:t>XML Important?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Stylability</a:t>
            </a:r>
            <a:endParaRPr lang="en-US" dirty="0" smtClean="0"/>
          </a:p>
          <a:p>
            <a:pPr lvl="1"/>
            <a:r>
              <a:rPr lang="en-US" dirty="0" smtClean="0"/>
              <a:t>Inherently style-free </a:t>
            </a:r>
          </a:p>
          <a:p>
            <a:pPr lvl="1"/>
            <a:r>
              <a:rPr lang="en-US" dirty="0" smtClean="0"/>
              <a:t>XSL---Extensible </a:t>
            </a:r>
            <a:r>
              <a:rPr lang="en-US" dirty="0" err="1" smtClean="0"/>
              <a:t>Stylesheet</a:t>
            </a:r>
            <a:r>
              <a:rPr lang="en-US" dirty="0" smtClean="0"/>
              <a:t> Language</a:t>
            </a:r>
          </a:p>
          <a:p>
            <a:pPr lvl="1"/>
            <a:r>
              <a:rPr lang="en-US" dirty="0" smtClean="0"/>
              <a:t>Different XSL formats can then be used to display the same data in different ways</a:t>
            </a:r>
          </a:p>
          <a:p>
            <a:r>
              <a:rPr lang="en-US" dirty="0" smtClean="0"/>
              <a:t>Inline </a:t>
            </a:r>
            <a:r>
              <a:rPr lang="en-US" dirty="0" err="1" smtClean="0"/>
              <a:t>Reusabiliy</a:t>
            </a:r>
            <a:endParaRPr lang="en-US" dirty="0" smtClean="0"/>
          </a:p>
          <a:p>
            <a:pPr lvl="1"/>
            <a:r>
              <a:rPr lang="en-US" dirty="0" smtClean="0"/>
              <a:t>Can be composed from separate entities</a:t>
            </a:r>
          </a:p>
          <a:p>
            <a:pPr lvl="1"/>
            <a:r>
              <a:rPr lang="en-US" dirty="0" smtClean="0"/>
              <a:t>Modularize your documents without resorting to links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XML important?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Linkability</a:t>
            </a:r>
            <a:r>
              <a:rPr lang="en-US" dirty="0" smtClean="0"/>
              <a:t> -- </a:t>
            </a:r>
            <a:r>
              <a:rPr lang="en-US" dirty="0" err="1" smtClean="0"/>
              <a:t>XLink</a:t>
            </a:r>
            <a:r>
              <a:rPr lang="en-US" dirty="0" smtClean="0"/>
              <a:t> and </a:t>
            </a:r>
            <a:r>
              <a:rPr lang="en-US" dirty="0" err="1" smtClean="0"/>
              <a:t>XPointer</a:t>
            </a:r>
            <a:endParaRPr lang="en-US" dirty="0" smtClean="0"/>
          </a:p>
          <a:p>
            <a:pPr lvl="1"/>
            <a:r>
              <a:rPr lang="en-US" dirty="0" smtClean="0"/>
              <a:t>Simple unidirectional hyperlinks </a:t>
            </a:r>
          </a:p>
          <a:p>
            <a:pPr lvl="1"/>
            <a:r>
              <a:rPr lang="en-US" dirty="0" smtClean="0"/>
              <a:t>Two-way links</a:t>
            </a:r>
          </a:p>
          <a:p>
            <a:pPr lvl="1"/>
            <a:r>
              <a:rPr lang="en-US" dirty="0" smtClean="0"/>
              <a:t>Multiple-target links</a:t>
            </a:r>
          </a:p>
          <a:p>
            <a:pPr lvl="1"/>
            <a:r>
              <a:rPr lang="en-US" dirty="0" smtClean="0"/>
              <a:t>“Expanding” links </a:t>
            </a:r>
          </a:p>
          <a:p>
            <a:r>
              <a:rPr lang="en-US" dirty="0" smtClean="0"/>
              <a:t>Easily Processed </a:t>
            </a:r>
          </a:p>
          <a:p>
            <a:pPr lvl="1"/>
            <a:r>
              <a:rPr lang="en-US" dirty="0" smtClean="0"/>
              <a:t>Regular and consistent notation</a:t>
            </a:r>
          </a:p>
          <a:p>
            <a:pPr lvl="1"/>
            <a:r>
              <a:rPr lang="en-US" dirty="0" smtClean="0"/>
              <a:t>Vendor-neutral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XML important?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Hierarchical </a:t>
            </a:r>
          </a:p>
          <a:p>
            <a:pPr lvl="1"/>
            <a:r>
              <a:rPr lang="en-US" dirty="0" smtClean="0"/>
              <a:t>Faster to access </a:t>
            </a:r>
          </a:p>
          <a:p>
            <a:pPr lvl="1"/>
            <a:r>
              <a:rPr lang="en-US" dirty="0" smtClean="0"/>
              <a:t>Easier to rearrange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Specifications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1.0: </a:t>
            </a:r>
            <a:br>
              <a:rPr lang="en-US" dirty="0" smtClean="0"/>
            </a:br>
            <a:r>
              <a:rPr lang="en-US" dirty="0" smtClean="0"/>
              <a:t>Defines the syntax of XML </a:t>
            </a:r>
          </a:p>
          <a:p>
            <a:r>
              <a:rPr lang="en-US" dirty="0" err="1" smtClean="0"/>
              <a:t>XPointer</a:t>
            </a:r>
            <a:r>
              <a:rPr lang="en-US" dirty="0" smtClean="0"/>
              <a:t>, </a:t>
            </a:r>
            <a:r>
              <a:rPr lang="en-US" dirty="0" err="1" smtClean="0"/>
              <a:t>XLink</a:t>
            </a:r>
            <a:r>
              <a:rPr lang="en-US" dirty="0" smtClean="0"/>
              <a:t>, </a:t>
            </a:r>
            <a:r>
              <a:rPr lang="en-US" dirty="0" err="1" smtClean="0"/>
              <a:t>XInclude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Defines a standard way to represent links between resources </a:t>
            </a:r>
          </a:p>
          <a:p>
            <a:r>
              <a:rPr lang="en-US" dirty="0" smtClean="0"/>
              <a:t>XSL: </a:t>
            </a:r>
            <a:br>
              <a:rPr lang="en-US" dirty="0" smtClean="0"/>
            </a:br>
            <a:r>
              <a:rPr lang="en-US" dirty="0" smtClean="0"/>
              <a:t>Defines the standard </a:t>
            </a:r>
            <a:r>
              <a:rPr lang="en-US" dirty="0" err="1" smtClean="0"/>
              <a:t>stylesheet</a:t>
            </a:r>
            <a:r>
              <a:rPr lang="en-US" dirty="0" smtClean="0"/>
              <a:t> language for XML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Building </a:t>
            </a:r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Delimited by angle brackets </a:t>
            </a:r>
          </a:p>
          <a:p>
            <a:pPr lvl="1"/>
            <a:r>
              <a:rPr lang="en-US" dirty="0" smtClean="0"/>
              <a:t>Identify the nature of the content they surround</a:t>
            </a:r>
          </a:p>
          <a:p>
            <a:pPr lvl="1"/>
            <a:r>
              <a:rPr lang="en-US" dirty="0" smtClean="0"/>
              <a:t>General format: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&lt;element&gt; … &lt;/element&gt;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Empty element: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&lt;empty-Element /&gt;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Name-value pairs that occur inside start-tags after element name, like: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&lt;element attribute=“value”&gt;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Building </a:t>
            </a:r>
            <a:r>
              <a:rPr lang="en-US" dirty="0" smtClean="0"/>
              <a:t>Blocks: Prolog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part of an XML document that precedes the XML data</a:t>
            </a:r>
          </a:p>
          <a:p>
            <a:r>
              <a:rPr lang="en-US" dirty="0" smtClean="0"/>
              <a:t>Includes</a:t>
            </a:r>
          </a:p>
          <a:p>
            <a:pPr lvl="1"/>
            <a:r>
              <a:rPr lang="en-US" dirty="0" smtClean="0"/>
              <a:t>A declaration: version [, encoding, standalone]</a:t>
            </a:r>
          </a:p>
          <a:p>
            <a:pPr lvl="1"/>
            <a:r>
              <a:rPr lang="en-US" dirty="0" smtClean="0"/>
              <a:t>An optional DTD (Document Type Definition )</a:t>
            </a:r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&lt;?xml version="1.0" encoding="ISO-8859-1" standalone="yes"?&gt;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Syntax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All XML elements must have a closing tag </a:t>
            </a:r>
          </a:p>
          <a:p>
            <a:r>
              <a:rPr lang="en-US" sz="3200" dirty="0" smtClean="0"/>
              <a:t>XML tags are case sensitive</a:t>
            </a:r>
          </a:p>
          <a:p>
            <a:r>
              <a:rPr lang="en-US" sz="3200" dirty="0" smtClean="0"/>
              <a:t>All XML elements must be properly nested</a:t>
            </a:r>
          </a:p>
          <a:p>
            <a:r>
              <a:rPr lang="en-US" sz="3200" dirty="0" smtClean="0"/>
              <a:t>All XML documents must have a root tag</a:t>
            </a:r>
          </a:p>
          <a:p>
            <a:r>
              <a:rPr lang="en-US" sz="3200" dirty="0" smtClean="0"/>
              <a:t>Attribute values must always be quoted</a:t>
            </a:r>
          </a:p>
          <a:p>
            <a:r>
              <a:rPr lang="en-US" sz="3200" dirty="0" smtClean="0"/>
              <a:t>With XML, white space is preserved</a:t>
            </a:r>
          </a:p>
          <a:p>
            <a:r>
              <a:rPr lang="en-US" sz="3200" dirty="0" smtClean="0"/>
              <a:t>With XML, a new line is always stored as LF </a:t>
            </a:r>
          </a:p>
          <a:p>
            <a:r>
              <a:rPr lang="en-US" sz="3200" dirty="0" smtClean="0"/>
              <a:t>Comments in XML: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&lt;!-- This is a comment --&gt; </a:t>
            </a:r>
            <a:endParaRPr lang="en-US" sz="2800" i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XML Elements are Extensible </a:t>
            </a:r>
          </a:p>
          <a:p>
            <a:pPr>
              <a:buFont typeface="Wingdings" pitchFamily="2" charset="2"/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	</a:t>
            </a:r>
            <a:r>
              <a:rPr lang="en-US" sz="3200" dirty="0" smtClean="0">
                <a:solidFill>
                  <a:schemeClr val="accent1"/>
                </a:solidFill>
              </a:rPr>
              <a:t>XML documents can be extended to carry more information</a:t>
            </a:r>
          </a:p>
          <a:p>
            <a:r>
              <a:rPr lang="en-US" sz="4000" dirty="0" smtClean="0"/>
              <a:t>XML Elements have Relationships 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chemeClr val="accent1"/>
                </a:solidFill>
              </a:rPr>
              <a:t>Elements are related as parents and children </a:t>
            </a:r>
          </a:p>
          <a:p>
            <a:r>
              <a:rPr lang="en-US" sz="4000" dirty="0" smtClean="0"/>
              <a:t>Elements have Content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solidFill>
                  <a:schemeClr val="accent1"/>
                </a:solidFill>
              </a:rPr>
              <a:t>Elements can have different content types: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element</a:t>
            </a:r>
            <a:r>
              <a:rPr lang="en-US" sz="2800" dirty="0" smtClean="0">
                <a:solidFill>
                  <a:schemeClr val="accent1"/>
                </a:solidFill>
              </a:rPr>
              <a:t> content, </a:t>
            </a:r>
            <a:r>
              <a:rPr lang="en-US" sz="2800" b="1" dirty="0" smtClean="0">
                <a:solidFill>
                  <a:schemeClr val="accent1"/>
                </a:solidFill>
              </a:rPr>
              <a:t>mixed</a:t>
            </a:r>
            <a:r>
              <a:rPr lang="en-US" sz="2800" dirty="0" smtClean="0">
                <a:solidFill>
                  <a:schemeClr val="accent1"/>
                </a:solidFill>
              </a:rPr>
              <a:t> content, </a:t>
            </a:r>
            <a:r>
              <a:rPr lang="en-US" sz="2800" b="1" dirty="0" smtClean="0">
                <a:solidFill>
                  <a:schemeClr val="accent1"/>
                </a:solidFill>
              </a:rPr>
              <a:t>simple</a:t>
            </a:r>
            <a:r>
              <a:rPr lang="en-US" sz="2800" dirty="0" smtClean="0">
                <a:solidFill>
                  <a:schemeClr val="accent1"/>
                </a:solidFill>
              </a:rPr>
              <a:t> content, or </a:t>
            </a:r>
            <a:r>
              <a:rPr lang="en-US" sz="2800" b="1" dirty="0" smtClean="0">
                <a:solidFill>
                  <a:schemeClr val="accent1"/>
                </a:solidFill>
              </a:rPr>
              <a:t>empty</a:t>
            </a:r>
            <a:r>
              <a:rPr lang="en-US" sz="2800" dirty="0" smtClean="0">
                <a:solidFill>
                  <a:schemeClr val="accent1"/>
                </a:solidFill>
              </a:rPr>
              <a:t> content  and </a:t>
            </a:r>
            <a:r>
              <a:rPr lang="en-US" sz="2800" b="1" dirty="0" smtClean="0">
                <a:solidFill>
                  <a:schemeClr val="accent1"/>
                </a:solidFill>
              </a:rPr>
              <a:t>attributes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US" sz="4000" dirty="0" smtClean="0"/>
              <a:t>XML elements must follow the naming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Attributes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Located in the start tag of elements</a:t>
            </a:r>
          </a:p>
          <a:p>
            <a:r>
              <a:rPr lang="en-US" sz="3200" dirty="0" smtClean="0"/>
              <a:t>Provide additional information about elements</a:t>
            </a:r>
          </a:p>
          <a:p>
            <a:r>
              <a:rPr lang="en-US" sz="3200" dirty="0" smtClean="0"/>
              <a:t>Often provide information that is not a part of data</a:t>
            </a:r>
          </a:p>
          <a:p>
            <a:r>
              <a:rPr lang="en-US" sz="3200" dirty="0" smtClean="0"/>
              <a:t>Must be enclosed in quotes</a:t>
            </a:r>
          </a:p>
          <a:p>
            <a:r>
              <a:rPr lang="en-US" sz="3200" dirty="0" smtClean="0"/>
              <a:t>Should I use an element or an attribute?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	metadata (data about data) should be stored as attributes, and that data itself should be stored as elements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"Well Formed" XML document</a:t>
            </a:r>
          </a:p>
          <a:p>
            <a:pPr>
              <a:buNone/>
            </a:pPr>
            <a:r>
              <a:rPr lang="en-US" dirty="0" smtClean="0"/>
              <a:t>	-- Correct XML syntax</a:t>
            </a:r>
          </a:p>
          <a:p>
            <a:r>
              <a:rPr lang="en-US" dirty="0" smtClean="0"/>
              <a:t>"Valid" XML document</a:t>
            </a:r>
          </a:p>
          <a:p>
            <a:pPr lvl="1"/>
            <a:r>
              <a:rPr lang="en-US" dirty="0" smtClean="0"/>
              <a:t>“Well formed”</a:t>
            </a:r>
          </a:p>
          <a:p>
            <a:pPr lvl="1"/>
            <a:r>
              <a:rPr lang="en-US" dirty="0" smtClean="0"/>
              <a:t>Conforms to the rules of a DTD (Document Type Definition)</a:t>
            </a:r>
          </a:p>
          <a:p>
            <a:r>
              <a:rPr lang="en-US" dirty="0" smtClean="0"/>
              <a:t>XML DTD</a:t>
            </a:r>
          </a:p>
          <a:p>
            <a:pPr lvl="1"/>
            <a:r>
              <a:rPr lang="en-US" dirty="0" smtClean="0"/>
              <a:t>defines the legal building blocks of an XML document</a:t>
            </a:r>
          </a:p>
          <a:p>
            <a:pPr lvl="1"/>
            <a:r>
              <a:rPr lang="en-US" dirty="0" smtClean="0"/>
              <a:t>Can be inline in XML or as an external reference</a:t>
            </a:r>
          </a:p>
          <a:p>
            <a:r>
              <a:rPr lang="en-US" dirty="0" smtClean="0"/>
              <a:t>XML Schema</a:t>
            </a:r>
          </a:p>
          <a:p>
            <a:pPr lvl="1"/>
            <a:r>
              <a:rPr lang="en-US" dirty="0" smtClean="0"/>
              <a:t>an XML based alternative to DTD, more powerful</a:t>
            </a:r>
          </a:p>
          <a:p>
            <a:pPr lvl="1"/>
            <a:r>
              <a:rPr lang="en-US" dirty="0" smtClean="0"/>
              <a:t>Support namespace and data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Markup Language: SGML, HTML, XML</a:t>
            </a:r>
          </a:p>
          <a:p>
            <a:r>
              <a:rPr lang="en-US" sz="3200" dirty="0" smtClean="0"/>
              <a:t>An XML example</a:t>
            </a:r>
          </a:p>
          <a:p>
            <a:r>
              <a:rPr lang="en-US" sz="3200" dirty="0" smtClean="0"/>
              <a:t>Why is XML important</a:t>
            </a:r>
          </a:p>
          <a:p>
            <a:r>
              <a:rPr lang="en-US" sz="3200" dirty="0" smtClean="0"/>
              <a:t>XML introduction</a:t>
            </a:r>
          </a:p>
          <a:p>
            <a:r>
              <a:rPr lang="en-US" sz="3200" dirty="0" smtClean="0"/>
              <a:t>XML applications</a:t>
            </a:r>
          </a:p>
          <a:p>
            <a:r>
              <a:rPr lang="en-US" sz="3200" dirty="0" smtClean="0"/>
              <a:t>XML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Displaying XML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documents do not carry information about how to display the data</a:t>
            </a:r>
          </a:p>
          <a:p>
            <a:r>
              <a:rPr lang="en-US" dirty="0" smtClean="0"/>
              <a:t>We can add display information to XML with</a:t>
            </a:r>
          </a:p>
          <a:p>
            <a:pPr lvl="1"/>
            <a:r>
              <a:rPr lang="en-US" dirty="0" smtClean="0"/>
              <a:t>CSS (Cascading Style Sheets)</a:t>
            </a:r>
          </a:p>
          <a:p>
            <a:pPr lvl="1"/>
            <a:r>
              <a:rPr lang="en-US" dirty="0" smtClean="0"/>
              <a:t>XSL (</a:t>
            </a:r>
            <a:r>
              <a:rPr lang="en-US" dirty="0" err="1" smtClean="0"/>
              <a:t>eXtensible</a:t>
            </a:r>
            <a:r>
              <a:rPr lang="en-US" dirty="0" smtClean="0"/>
              <a:t> </a:t>
            </a:r>
            <a:r>
              <a:rPr lang="en-US" dirty="0" err="1" smtClean="0"/>
              <a:t>Stylesheet</a:t>
            </a:r>
            <a:r>
              <a:rPr lang="en-US" dirty="0" smtClean="0"/>
              <a:t> Language) --- preferred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XML </a:t>
            </a:r>
            <a:r>
              <a:rPr lang="en-US" dirty="0" smtClean="0"/>
              <a:t>Application 1: </a:t>
            </a:r>
            <a:br>
              <a:rPr lang="en-US" dirty="0" smtClean="0"/>
            </a:br>
            <a:r>
              <a:rPr lang="en-US" dirty="0" smtClean="0"/>
              <a:t>Separate 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can Separate Data from HTML</a:t>
            </a:r>
          </a:p>
          <a:p>
            <a:pPr lvl="1"/>
            <a:r>
              <a:rPr lang="en-US" dirty="0" smtClean="0"/>
              <a:t>Store data in separate XML files</a:t>
            </a:r>
          </a:p>
          <a:p>
            <a:pPr lvl="1"/>
            <a:r>
              <a:rPr lang="en-US" dirty="0" smtClean="0"/>
              <a:t>Using HTML for layout and display</a:t>
            </a:r>
          </a:p>
          <a:p>
            <a:pPr lvl="1"/>
            <a:r>
              <a:rPr lang="en-US" dirty="0" smtClean="0"/>
              <a:t>Using Data Islands</a:t>
            </a:r>
          </a:p>
          <a:p>
            <a:pPr lvl="1"/>
            <a:r>
              <a:rPr lang="en-US" dirty="0" smtClean="0"/>
              <a:t>Data Islands can be bound to HTML elements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Changes in the underlying data will not require any changes to your 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XML </a:t>
            </a:r>
            <a:r>
              <a:rPr lang="en-US" dirty="0" smtClean="0"/>
              <a:t>Application 2: </a:t>
            </a:r>
            <a:br>
              <a:rPr lang="en-US" dirty="0" smtClean="0"/>
            </a:br>
            <a:r>
              <a:rPr lang="en-US" dirty="0" smtClean="0"/>
              <a:t>Exchange 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 is used to Exchange Data</a:t>
            </a:r>
          </a:p>
          <a:p>
            <a:pPr lvl="1"/>
            <a:r>
              <a:rPr lang="en-US" dirty="0" smtClean="0"/>
              <a:t>Text format</a:t>
            </a:r>
          </a:p>
          <a:p>
            <a:pPr lvl="1"/>
            <a:r>
              <a:rPr lang="en-US" dirty="0" smtClean="0"/>
              <a:t>Software-independent, hardware-independent</a:t>
            </a:r>
          </a:p>
          <a:p>
            <a:pPr lvl="1"/>
            <a:r>
              <a:rPr lang="en-US" dirty="0" smtClean="0"/>
              <a:t>Exchange data between incompatible systems, given that they agree on the same tag definition.</a:t>
            </a:r>
          </a:p>
          <a:p>
            <a:pPr lvl="1"/>
            <a:r>
              <a:rPr lang="en-US" dirty="0" smtClean="0"/>
              <a:t>Can be read by many different types of applications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Reduce the complexity of interpreting data</a:t>
            </a:r>
          </a:p>
          <a:p>
            <a:pPr lvl="1"/>
            <a:r>
              <a:rPr lang="en-US" dirty="0" smtClean="0"/>
              <a:t>Easier to expand and upgrade a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XML </a:t>
            </a:r>
            <a:r>
              <a:rPr lang="en-US" dirty="0" smtClean="0"/>
              <a:t>Application 3: </a:t>
            </a:r>
            <a:br>
              <a:rPr lang="en-US" dirty="0" smtClean="0"/>
            </a:br>
            <a:r>
              <a:rPr lang="en-US" dirty="0" smtClean="0"/>
              <a:t>Store </a:t>
            </a:r>
            <a:r>
              <a:rPr lang="en-US" dirty="0"/>
              <a:t>Data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 can be used to Store Data </a:t>
            </a:r>
          </a:p>
          <a:p>
            <a:pPr lvl="1"/>
            <a:r>
              <a:rPr lang="en-US" dirty="0" smtClean="0"/>
              <a:t>Plain text file</a:t>
            </a:r>
          </a:p>
          <a:p>
            <a:pPr lvl="1"/>
            <a:r>
              <a:rPr lang="en-US" dirty="0" smtClean="0"/>
              <a:t>Store data in files or databases</a:t>
            </a:r>
          </a:p>
          <a:p>
            <a:pPr lvl="1"/>
            <a:r>
              <a:rPr lang="en-US" dirty="0" smtClean="0"/>
              <a:t>Application can be written to store and retrieve information from the store</a:t>
            </a:r>
          </a:p>
          <a:p>
            <a:pPr lvl="1"/>
            <a:r>
              <a:rPr lang="en-US" dirty="0" smtClean="0"/>
              <a:t>Other clients and applications can access your XML files as data sources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Accessible to more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XML </a:t>
            </a:r>
            <a:r>
              <a:rPr lang="en-US" sz="4000" dirty="0" smtClean="0"/>
              <a:t>Application 4: </a:t>
            </a:r>
            <a:br>
              <a:rPr lang="en-US" sz="4000" dirty="0" smtClean="0"/>
            </a:br>
            <a:r>
              <a:rPr lang="en-US" sz="4000" dirty="0" smtClean="0"/>
              <a:t>Create a New Language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can be used to Create new Languages </a:t>
            </a:r>
          </a:p>
          <a:p>
            <a:pPr lvl="1"/>
            <a:r>
              <a:rPr lang="en-US" dirty="0" smtClean="0"/>
              <a:t>SVG (Scalable Vector Graphic): Used to represent vector figures and graphics.</a:t>
            </a:r>
          </a:p>
          <a:p>
            <a:pPr lvl="1"/>
            <a:r>
              <a:rPr lang="en-US" dirty="0" smtClean="0"/>
              <a:t>CDA (Clinical Document Architecture): Used to represent Electronic Health Records.</a:t>
            </a:r>
          </a:p>
          <a:p>
            <a:pPr lvl="1"/>
            <a:r>
              <a:rPr lang="en-US" dirty="0" smtClean="0"/>
              <a:t>WML (Wireless Markup Language): used to markup Internet applications for handheld devices like mobile phones (WAP).</a:t>
            </a:r>
          </a:p>
          <a:p>
            <a:pPr lvl="1"/>
            <a:r>
              <a:rPr lang="en-US" dirty="0" err="1" smtClean="0"/>
              <a:t>MusicXML</a:t>
            </a:r>
            <a:r>
              <a:rPr lang="en-US" dirty="0" smtClean="0"/>
              <a:t>: Used to publishing musical scores.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APIs for XML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JAXP: Java API for XML Processing </a:t>
            </a:r>
          </a:p>
          <a:p>
            <a:r>
              <a:rPr lang="en-US" sz="3200" dirty="0" smtClean="0"/>
              <a:t>JAXB: Java Architecture for XML Binding </a:t>
            </a:r>
          </a:p>
          <a:p>
            <a:r>
              <a:rPr lang="en-US" sz="3200" dirty="0" smtClean="0"/>
              <a:t>JDOM: Java DOM </a:t>
            </a:r>
          </a:p>
          <a:p>
            <a:r>
              <a:rPr lang="en-US" sz="3200" dirty="0" smtClean="0"/>
              <a:t>DOM4J: an alternative to JDOM</a:t>
            </a:r>
          </a:p>
          <a:p>
            <a:r>
              <a:rPr lang="en-US" sz="3200" dirty="0" smtClean="0"/>
              <a:t>JAXM: Java API for XML Messaging (asynchronous) </a:t>
            </a:r>
          </a:p>
          <a:p>
            <a:r>
              <a:rPr lang="en-US" sz="3200" dirty="0" smtClean="0"/>
              <a:t>JAX-RPC: Java API for XML-based Remote Process Communications (synchronous)</a:t>
            </a:r>
          </a:p>
          <a:p>
            <a:r>
              <a:rPr lang="en-US" sz="3200" dirty="0" smtClean="0"/>
              <a:t>JAXR: Java API for XML Registries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XML is a self-descriptive language.</a:t>
            </a:r>
          </a:p>
          <a:p>
            <a:r>
              <a:rPr lang="en-US" sz="3200" dirty="0" smtClean="0"/>
              <a:t>XML is a powerful language to </a:t>
            </a:r>
            <a:r>
              <a:rPr lang="en-US" sz="3200" smtClean="0"/>
              <a:t>describe </a:t>
            </a:r>
            <a:r>
              <a:rPr lang="en-US" sz="3200" smtClean="0"/>
              <a:t>structured </a:t>
            </a:r>
            <a:r>
              <a:rPr lang="en-US" sz="3200" dirty="0" smtClean="0"/>
              <a:t>data for web application.</a:t>
            </a:r>
          </a:p>
          <a:p>
            <a:r>
              <a:rPr lang="en-US" sz="3200" dirty="0" smtClean="0"/>
              <a:t>XML is currently applied in many fields.</a:t>
            </a:r>
          </a:p>
          <a:p>
            <a:r>
              <a:rPr lang="en-US" sz="3200" dirty="0" smtClean="0"/>
              <a:t>Many vendors already supports or will support XML.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Working with </a:t>
            </a:r>
            <a:r>
              <a:rPr lang="en-US" sz="3200" b="1" dirty="0" smtClean="0"/>
              <a:t>XML</a:t>
            </a:r>
            <a:r>
              <a:rPr lang="en-US" sz="3200" dirty="0" smtClean="0"/>
              <a:t>: The Java(TM)/</a:t>
            </a:r>
            <a:r>
              <a:rPr lang="en-US" sz="3200" b="1" dirty="0" smtClean="0"/>
              <a:t>XML</a:t>
            </a:r>
            <a:r>
              <a:rPr lang="en-US" sz="3200" dirty="0" smtClean="0"/>
              <a:t> </a:t>
            </a:r>
            <a:r>
              <a:rPr lang="en-US" sz="3200" b="1" dirty="0" smtClean="0"/>
              <a:t>Tutorial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2800" dirty="0" smtClean="0">
                <a:solidFill>
                  <a:schemeClr val="accent1"/>
                </a:solidFill>
              </a:rPr>
              <a:t>http://java.sun.com/xml/</a:t>
            </a:r>
          </a:p>
          <a:p>
            <a:r>
              <a:rPr lang="en-US" sz="3200" dirty="0" smtClean="0"/>
              <a:t>XML tutorial </a:t>
            </a:r>
            <a:br>
              <a:rPr lang="en-US" sz="3200" dirty="0" smtClean="0"/>
            </a:br>
            <a:r>
              <a:rPr lang="en-US" sz="2800" dirty="0" smtClean="0">
                <a:solidFill>
                  <a:schemeClr val="accent1"/>
                </a:solidFill>
              </a:rPr>
              <a:t>http://www.w3schools.com/w3c/</a:t>
            </a:r>
          </a:p>
          <a:p>
            <a:r>
              <a:rPr lang="en-US" sz="3200" dirty="0" smtClean="0"/>
              <a:t>A technical introduction to XML </a:t>
            </a:r>
            <a:br>
              <a:rPr lang="en-US" sz="3200" dirty="0" smtClean="0"/>
            </a:br>
            <a:r>
              <a:rPr lang="en-US" sz="2800" dirty="0" smtClean="0">
                <a:solidFill>
                  <a:schemeClr val="accent1"/>
                </a:solidFill>
              </a:rPr>
              <a:t>http://www.xml.com/pub/a/98/10/guide0.html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Markup Language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 smtClean="0"/>
              <a:t>A markup language must specify </a:t>
            </a:r>
          </a:p>
          <a:p>
            <a:r>
              <a:rPr lang="en-US" sz="3200" dirty="0" smtClean="0"/>
              <a:t>What markup is allowed </a:t>
            </a:r>
          </a:p>
          <a:p>
            <a:r>
              <a:rPr lang="en-US" sz="3200" dirty="0" smtClean="0"/>
              <a:t>What markup is required</a:t>
            </a:r>
          </a:p>
          <a:p>
            <a:r>
              <a:rPr lang="en-US" sz="3200" dirty="0" smtClean="0"/>
              <a:t>How markup is to be distinguished from text</a:t>
            </a:r>
          </a:p>
          <a:p>
            <a:r>
              <a:rPr lang="en-US" sz="3200" dirty="0" smtClean="0"/>
              <a:t>What the markup means</a:t>
            </a:r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*XML only specify the first three, the fourth is specified by DTD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SGML (</a:t>
            </a:r>
            <a:r>
              <a:rPr lang="en-US" dirty="0"/>
              <a:t>ISO 8879)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dirty="0" smtClean="0">
                <a:solidFill>
                  <a:schemeClr val="accent1"/>
                </a:solidFill>
              </a:rPr>
              <a:t>S</a:t>
            </a:r>
            <a:r>
              <a:rPr lang="en-US" sz="3200" dirty="0" smtClean="0"/>
              <a:t>tandard </a:t>
            </a:r>
            <a:r>
              <a:rPr lang="en-US" sz="3200" dirty="0" smtClean="0">
                <a:solidFill>
                  <a:schemeClr val="accent1"/>
                </a:solidFill>
              </a:rPr>
              <a:t>G</a:t>
            </a:r>
            <a:r>
              <a:rPr lang="en-US" sz="3200" dirty="0" smtClean="0"/>
              <a:t>eneralized </a:t>
            </a:r>
            <a:r>
              <a:rPr lang="en-US" sz="3200" dirty="0" smtClean="0">
                <a:solidFill>
                  <a:schemeClr val="accent1"/>
                </a:solidFill>
              </a:rPr>
              <a:t>M</a:t>
            </a:r>
            <a:r>
              <a:rPr lang="en-US" sz="3200" dirty="0" smtClean="0"/>
              <a:t>arkup </a:t>
            </a:r>
            <a:r>
              <a:rPr lang="en-US" sz="3200" dirty="0" smtClean="0">
                <a:solidFill>
                  <a:schemeClr val="accent1"/>
                </a:solidFill>
              </a:rPr>
              <a:t>L</a:t>
            </a:r>
            <a:r>
              <a:rPr lang="en-US" sz="3200" dirty="0" smtClean="0"/>
              <a:t>anguage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The international standard for defining descriptions of structure and content in text documents 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Interchangeable: device-independent, system-independent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tags are not predefined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Using DTD to validate the structure of the document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Large, powerful, and very complex</a:t>
            </a:r>
          </a:p>
          <a:p>
            <a:pPr>
              <a:lnSpc>
                <a:spcPct val="80000"/>
              </a:lnSpc>
            </a:pPr>
            <a:r>
              <a:rPr lang="en-US" sz="3200" dirty="0" smtClean="0"/>
              <a:t>Heavily used in industrial and commercial for over a decade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(</a:t>
            </a:r>
            <a:r>
              <a:rPr lang="en-US" dirty="0"/>
              <a:t>RFC 1866)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chemeClr val="accent1"/>
                </a:solidFill>
              </a:rPr>
              <a:t>H</a:t>
            </a:r>
            <a:r>
              <a:rPr lang="en-US" sz="3200" dirty="0" err="1" smtClean="0"/>
              <a:t>yper</a:t>
            </a:r>
            <a:r>
              <a:rPr lang="en-US" sz="3000" dirty="0" err="1" smtClean="0">
                <a:solidFill>
                  <a:schemeClr val="accent1"/>
                </a:solidFill>
              </a:rPr>
              <a:t>T</a:t>
            </a:r>
            <a:r>
              <a:rPr lang="en-US" sz="3200" dirty="0" err="1" smtClean="0"/>
              <a:t>ext</a:t>
            </a:r>
            <a:r>
              <a:rPr lang="en-US" sz="3200" dirty="0" smtClean="0"/>
              <a:t> </a:t>
            </a:r>
            <a:r>
              <a:rPr lang="en-US" sz="3000" dirty="0" smtClean="0">
                <a:solidFill>
                  <a:schemeClr val="accent1"/>
                </a:solidFill>
              </a:rPr>
              <a:t>M</a:t>
            </a:r>
            <a:r>
              <a:rPr lang="en-US" sz="3200" dirty="0" smtClean="0"/>
              <a:t>arkup </a:t>
            </a:r>
            <a:r>
              <a:rPr lang="en-US" sz="3000" dirty="0" smtClean="0">
                <a:solidFill>
                  <a:schemeClr val="accent1"/>
                </a:solidFill>
              </a:rPr>
              <a:t>L</a:t>
            </a:r>
            <a:r>
              <a:rPr lang="en-US" sz="3200" dirty="0" smtClean="0"/>
              <a:t>anguage</a:t>
            </a:r>
          </a:p>
          <a:p>
            <a:r>
              <a:rPr lang="en-US" sz="3200" dirty="0" smtClean="0"/>
              <a:t>A small SGML application used on web (a DTD and a set of processing conventions)</a:t>
            </a:r>
          </a:p>
          <a:p>
            <a:r>
              <a:rPr lang="en-US" sz="3200" dirty="0" smtClean="0"/>
              <a:t>Can only use a predefined set of tags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is </a:t>
            </a:r>
            <a:r>
              <a:rPr lang="en-US" dirty="0"/>
              <a:t>XML?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err="1" smtClean="0"/>
              <a:t>e</a:t>
            </a:r>
            <a:r>
              <a:rPr lang="en-US" sz="3000" dirty="0" err="1" smtClean="0">
                <a:solidFill>
                  <a:schemeClr val="accent1"/>
                </a:solidFill>
              </a:rPr>
              <a:t>X</a:t>
            </a:r>
            <a:r>
              <a:rPr lang="en-US" sz="3200" dirty="0" err="1" smtClean="0"/>
              <a:t>tensible</a:t>
            </a:r>
            <a:r>
              <a:rPr lang="en-US" sz="3200" dirty="0" smtClean="0"/>
              <a:t> </a:t>
            </a:r>
            <a:r>
              <a:rPr lang="en-US" sz="3000" dirty="0" smtClean="0">
                <a:solidFill>
                  <a:schemeClr val="accent1"/>
                </a:solidFill>
              </a:rPr>
              <a:t>M</a:t>
            </a:r>
            <a:r>
              <a:rPr lang="en-US" sz="3200" dirty="0" smtClean="0"/>
              <a:t>arkup </a:t>
            </a:r>
            <a:r>
              <a:rPr lang="en-US" sz="3000" dirty="0" smtClean="0">
                <a:solidFill>
                  <a:schemeClr val="accent1"/>
                </a:solidFill>
              </a:rPr>
              <a:t>L</a:t>
            </a:r>
            <a:r>
              <a:rPr lang="en-US" sz="3200" dirty="0" smtClean="0"/>
              <a:t>anguage</a:t>
            </a:r>
          </a:p>
          <a:p>
            <a:r>
              <a:rPr lang="en-US" sz="3200" dirty="0" smtClean="0"/>
              <a:t>A simplified version of SGML</a:t>
            </a:r>
          </a:p>
          <a:p>
            <a:r>
              <a:rPr lang="en-US" sz="3200" dirty="0" smtClean="0"/>
              <a:t>Maintains the most useful parts of SGML</a:t>
            </a:r>
          </a:p>
          <a:p>
            <a:r>
              <a:rPr lang="en-US" sz="3200" dirty="0" smtClean="0"/>
              <a:t>Designed so that SGML can be delivered over the Web</a:t>
            </a:r>
          </a:p>
          <a:p>
            <a:r>
              <a:rPr lang="en-US" sz="3200" dirty="0" smtClean="0"/>
              <a:t>More flexible and adaptable than HTML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XHTML</a:t>
            </a:r>
            <a:r>
              <a:rPr lang="en-US" sz="3200" dirty="0" smtClean="0"/>
              <a:t> – A reformulation of HTML 4 in XML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 </a:t>
            </a:r>
            <a:r>
              <a:rPr lang="en-US" dirty="0" smtClean="0"/>
              <a:t>Between </a:t>
            </a:r>
            <a:r>
              <a:rPr lang="en-US" dirty="0"/>
              <a:t>XML and HTML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XML was designed to carry data, not displaying data</a:t>
            </a:r>
          </a:p>
          <a:p>
            <a:r>
              <a:rPr lang="en-US" dirty="0" smtClean="0"/>
              <a:t>XML is not a replacement for HTML.</a:t>
            </a:r>
          </a:p>
          <a:p>
            <a:r>
              <a:rPr lang="en-US" dirty="0" smtClean="0"/>
              <a:t>Different goals:</a:t>
            </a:r>
          </a:p>
          <a:p>
            <a:pPr lvl="1"/>
            <a:r>
              <a:rPr lang="en-US" dirty="0" smtClean="0"/>
              <a:t>XML was designed to describe data and to focus on what data is.</a:t>
            </a:r>
          </a:p>
          <a:p>
            <a:pPr lvl="1"/>
            <a:r>
              <a:rPr lang="en-US" dirty="0" smtClean="0"/>
              <a:t>HTML was designed to display data and to focus on how data looks.</a:t>
            </a:r>
          </a:p>
          <a:p>
            <a:r>
              <a:rPr lang="en-US" dirty="0" smtClean="0"/>
              <a:t>HTML is about displaying information, XML is about describing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dirty="0" smtClean="0"/>
              <a:t>Example </a:t>
            </a:r>
            <a:r>
              <a:rPr lang="en-US" dirty="0"/>
              <a:t>of XML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&lt;?xml version="1.0" encoding="ISO-8859-1"?&gt;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&lt;note&gt;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&lt;to&gt;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Tove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&lt;/to&gt;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&lt;from&gt;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Jani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&lt;/from&gt;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&lt;heading&gt;Reminder&lt;/heading&gt;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&lt;body&gt;Don't forget me this weekend!&lt;/body&gt;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&lt;/note&gt; 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</a:t>
            </a:r>
            <a:r>
              <a:rPr lang="en-US" dirty="0" smtClean="0"/>
              <a:t>is </a:t>
            </a:r>
            <a:r>
              <a:rPr lang="en-US" dirty="0"/>
              <a:t>XML Important?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Plain Text </a:t>
            </a:r>
          </a:p>
          <a:p>
            <a:pPr lvl="1"/>
            <a:r>
              <a:rPr lang="en-US" dirty="0" smtClean="0"/>
              <a:t>Easy to edit</a:t>
            </a:r>
          </a:p>
          <a:p>
            <a:pPr lvl="1"/>
            <a:r>
              <a:rPr lang="en-US" dirty="0" smtClean="0"/>
              <a:t>Useful for storing small amounts of data </a:t>
            </a:r>
          </a:p>
          <a:p>
            <a:pPr lvl="1"/>
            <a:r>
              <a:rPr lang="en-US" dirty="0" smtClean="0"/>
              <a:t>Possible to efficiently store large amounts of XML data through an XML front end to a database</a:t>
            </a:r>
          </a:p>
          <a:p>
            <a:r>
              <a:rPr lang="en-US" dirty="0" smtClean="0"/>
              <a:t>Data Identification </a:t>
            </a:r>
          </a:p>
          <a:p>
            <a:pPr lvl="1"/>
            <a:r>
              <a:rPr lang="en-US" dirty="0" smtClean="0"/>
              <a:t>Tell you what kind of data you have</a:t>
            </a:r>
          </a:p>
          <a:p>
            <a:pPr lvl="1"/>
            <a:r>
              <a:rPr lang="en-US" dirty="0" smtClean="0"/>
              <a:t>Can be used in different ways by different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629B2F-5B83-4E97-BEED-0030497E65E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XML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1041</TotalTime>
  <Words>1059</Words>
  <Application>Microsoft Office PowerPoint</Application>
  <PresentationFormat>On-screen Show (4:3)</PresentationFormat>
  <Paragraphs>241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XML Introduction</vt:lpstr>
      <vt:lpstr>Index</vt:lpstr>
      <vt:lpstr>Markup Language</vt:lpstr>
      <vt:lpstr>SGML (ISO 8879)</vt:lpstr>
      <vt:lpstr>HTML (RFC 1866)</vt:lpstr>
      <vt:lpstr>What is XML? </vt:lpstr>
      <vt:lpstr>Difference Between XML and HTML</vt:lpstr>
      <vt:lpstr>An Example of XML</vt:lpstr>
      <vt:lpstr>Why is XML Important? </vt:lpstr>
      <vt:lpstr>Why is XML Important? </vt:lpstr>
      <vt:lpstr>Why is XML important?</vt:lpstr>
      <vt:lpstr>Why is XML important?</vt:lpstr>
      <vt:lpstr>XML Specifications</vt:lpstr>
      <vt:lpstr>XML Building Blocks</vt:lpstr>
      <vt:lpstr>XML Building Blocks: Prolog</vt:lpstr>
      <vt:lpstr>XML Syntax</vt:lpstr>
      <vt:lpstr>XML Elements</vt:lpstr>
      <vt:lpstr>XML Attributes</vt:lpstr>
      <vt:lpstr>XML Validation</vt:lpstr>
      <vt:lpstr>Displaying XML</vt:lpstr>
      <vt:lpstr>XML Application 1:  Separate Data</vt:lpstr>
      <vt:lpstr>XML Application 2:  Exchange Data</vt:lpstr>
      <vt:lpstr>XML Application 3:  Store Data</vt:lpstr>
      <vt:lpstr>XML Application 4:  Create a New Language</vt:lpstr>
      <vt:lpstr>Java APIs for XML</vt:lpstr>
      <vt:lpstr>Conclusions</vt:lpstr>
      <vt:lpstr>References</vt:lpstr>
    </vt:vector>
  </TitlesOfParts>
  <Company>University of Cincinnati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Introduction</dc:title>
  <dc:creator>hhyu</dc:creator>
  <cp:lastModifiedBy>fernando</cp:lastModifiedBy>
  <cp:revision>179</cp:revision>
  <dcterms:created xsi:type="dcterms:W3CDTF">2002-02-04T15:52:32Z</dcterms:created>
  <dcterms:modified xsi:type="dcterms:W3CDTF">2009-11-10T23:43:28Z</dcterms:modified>
</cp:coreProperties>
</file>