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notesSlides/notesSlide22.xml" ContentType="application/vnd.openxmlformats-officedocument.presentationml.notes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s/slide41.xml" ContentType="application/vnd.openxmlformats-officedocument.presentationml.slid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8"/>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94" r:id="rId23"/>
    <p:sldId id="278" r:id="rId24"/>
    <p:sldId id="279" r:id="rId25"/>
    <p:sldId id="280" r:id="rId26"/>
    <p:sldId id="293" r:id="rId27"/>
    <p:sldId id="295" r:id="rId28"/>
    <p:sldId id="296" r:id="rId29"/>
    <p:sldId id="281" r:id="rId30"/>
    <p:sldId id="282" r:id="rId31"/>
    <p:sldId id="283" r:id="rId32"/>
    <p:sldId id="284" r:id="rId33"/>
    <p:sldId id="300" r:id="rId34"/>
    <p:sldId id="285" r:id="rId35"/>
    <p:sldId id="286" r:id="rId36"/>
    <p:sldId id="297" r:id="rId37"/>
    <p:sldId id="288" r:id="rId38"/>
    <p:sldId id="287" r:id="rId39"/>
    <p:sldId id="298" r:id="rId40"/>
    <p:sldId id="299" r:id="rId41"/>
    <p:sldId id="289" r:id="rId42"/>
    <p:sldId id="301" r:id="rId43"/>
    <p:sldId id="302" r:id="rId44"/>
    <p:sldId id="290" r:id="rId45"/>
    <p:sldId id="291" r:id="rId46"/>
    <p:sldId id="292"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clrMru>
    <a:srgbClr val="BE4F4E"/>
    <a:srgbClr val="1F00F7"/>
    <a:srgbClr val="171905"/>
    <a:srgbClr val="D15823"/>
    <a:srgbClr val="661D0E"/>
    <a:srgbClr val="588CD1"/>
    <a:srgbClr val="548DD5"/>
    <a:srgbClr val="0F721B"/>
    <a:srgbClr val="6B286B"/>
    <a:srgbClr val="0F7113"/>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7104" autoAdjust="0"/>
  </p:normalViewPr>
  <p:slideViewPr>
    <p:cSldViewPr snapToGrid="0" snapToObjects="1">
      <p:cViewPr varScale="1">
        <p:scale>
          <a:sx n="143" d="100"/>
          <a:sy n="143" d="100"/>
        </p:scale>
        <p:origin x="-145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D301B8-3EB9-3A4E-8553-B1D19E537F68}" type="datetimeFigureOut">
              <a:rPr lang="en-US" smtClean="0"/>
              <a:pPr/>
              <a:t>10/27/13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7B5F05-D5E2-8D42-B2E7-E1A63FCE6B0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56037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7B5F05-D5E2-8D42-B2E7-E1A63FCE6B0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Key points:</a:t>
            </a:r>
          </a:p>
          <a:p>
            <a:pPr marL="628650" lvl="1" indent="-171450">
              <a:buFontTx/>
              <a:buChar char="-"/>
            </a:pPr>
            <a:r>
              <a:rPr lang="en-US" dirty="0" smtClean="0"/>
              <a:t>Native</a:t>
            </a:r>
            <a:r>
              <a:rPr lang="en-US" baseline="0" dirty="0" smtClean="0"/>
              <a:t> support for spatial and temporal types and operations (so they are well optimized)</a:t>
            </a:r>
          </a:p>
          <a:p>
            <a:pPr marL="628650" lvl="1" indent="-171450">
              <a:buFontTx/>
              <a:buChar char="-"/>
            </a:pPr>
            <a:r>
              <a:rPr lang="en-US" baseline="0" dirty="0" smtClean="0"/>
              <a:t>Open type: for semi-structured data</a:t>
            </a:r>
          </a:p>
          <a:p>
            <a:pPr marL="628650" lvl="1" indent="-171450">
              <a:buFontTx/>
              <a:buChar char="-"/>
            </a:pPr>
            <a:r>
              <a:rPr lang="en-US" baseline="0" dirty="0" smtClean="0"/>
              <a:t>Nested structure: for semi-structured data</a:t>
            </a:r>
          </a:p>
          <a:p>
            <a:pPr marL="628650" lvl="1" indent="-171450">
              <a:buFontTx/>
              <a:buChar char="-"/>
            </a:pPr>
            <a:endParaRPr lang="en-US" baseline="0" dirty="0" smtClean="0"/>
          </a:p>
          <a:p>
            <a:pPr marL="628650" lvl="1" indent="-171450">
              <a:buFontTx/>
              <a:buChar char="-"/>
            </a:pPr>
            <a:r>
              <a:rPr lang="en-US" baseline="0" dirty="0" smtClean="0"/>
              <a:t>Open: have at least these attributes but also more</a:t>
            </a:r>
          </a:p>
          <a:p>
            <a:pPr marL="628650" lvl="1" indent="-171450">
              <a:buFontTx/>
              <a:buChar char="-"/>
            </a:pPr>
            <a:r>
              <a:rPr lang="en-US" baseline="0" dirty="0" smtClean="0"/>
              <a:t>Can have missing attributes ( like the point ?)</a:t>
            </a:r>
          </a:p>
          <a:p>
            <a:pPr marL="628650" lvl="1" indent="-171450">
              <a:buFontTx/>
              <a:buChar char="-"/>
            </a:pPr>
            <a:r>
              <a:rPr lang="en-US" baseline="0" dirty="0" smtClean="0"/>
              <a:t>Has records (like user), lists (use [] ) and bags (see {{}}</a:t>
            </a:r>
            <a:r>
              <a:rPr lang="en-US" baseline="0" dirty="0" smtClean="0"/>
              <a:t>)</a:t>
            </a:r>
          </a:p>
          <a:p>
            <a:pPr marL="628650" lvl="1" indent="-171450">
              <a:buFontTx/>
              <a:buChar char="-"/>
            </a:pPr>
            <a:endParaRPr lang="en-US" baseline="0" dirty="0" smtClean="0"/>
          </a:p>
          <a:p>
            <a:pPr marL="628650" lvl="1" indent="-171450">
              <a:buFontTx/>
              <a:buChar char="-"/>
            </a:pPr>
            <a:r>
              <a:rPr lang="en-US" baseline="0" dirty="0" smtClean="0"/>
              <a:t>How many tweets we have per user</a:t>
            </a:r>
            <a:endParaRPr lang="en-US" baseline="0" dirty="0" smtClean="0"/>
          </a:p>
        </p:txBody>
      </p:sp>
      <p:sp>
        <p:nvSpPr>
          <p:cNvPr id="4" name="Slide Number Placeholder 3"/>
          <p:cNvSpPr>
            <a:spLocks noGrp="1"/>
          </p:cNvSpPr>
          <p:nvPr>
            <p:ph type="sldNum" sz="quarter" idx="10"/>
          </p:nvPr>
        </p:nvSpPr>
        <p:spPr/>
        <p:txBody>
          <a:bodyPr/>
          <a:lstStyle/>
          <a:p>
            <a:fld id="{4F7B5F05-D5E2-8D42-B2E7-E1A63FCE6B06}"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17644098"/>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Optimization in the example:</a:t>
            </a:r>
          </a:p>
          <a:p>
            <a:pPr marL="628650" lvl="1" indent="-171450">
              <a:buFontTx/>
              <a:buChar char="-"/>
            </a:pPr>
            <a:r>
              <a:rPr lang="en-US" dirty="0" smtClean="0"/>
              <a:t>Function being</a:t>
            </a:r>
            <a:r>
              <a:rPr lang="en-US" baseline="0" dirty="0" smtClean="0"/>
              <a:t> pushed into group-by</a:t>
            </a:r>
          </a:p>
          <a:p>
            <a:pPr marL="628650" lvl="1" indent="-171450">
              <a:buFontTx/>
              <a:buChar char="-"/>
            </a:pPr>
            <a:r>
              <a:rPr lang="en-US" baseline="0" dirty="0" smtClean="0"/>
              <a:t>Parallel group-</a:t>
            </a:r>
            <a:r>
              <a:rPr lang="en-US" baseline="0" dirty="0" smtClean="0"/>
              <a:t>by</a:t>
            </a:r>
          </a:p>
          <a:p>
            <a:pPr marL="628650" lvl="1" indent="-171450">
              <a:buFontTx/>
              <a:buChar char="-"/>
            </a:pPr>
            <a:endParaRPr lang="en-US" baseline="0" dirty="0" smtClean="0"/>
          </a:p>
          <a:p>
            <a:pPr marL="628650" lvl="1" indent="-171450">
              <a:buFontTx/>
              <a:buChar char="-"/>
            </a:pPr>
            <a:r>
              <a:rPr lang="en-US" baseline="0" dirty="0" smtClean="0"/>
              <a:t>The data is streamed from the bottom and processed one by one to the top</a:t>
            </a:r>
          </a:p>
          <a:p>
            <a:pPr marL="628650" lvl="1" indent="-171450">
              <a:buFontTx/>
              <a:buChar char="-"/>
            </a:pPr>
            <a:r>
              <a:rPr lang="en-US" baseline="0" dirty="0" smtClean="0"/>
              <a:t>Logic plan says: </a:t>
            </a:r>
          </a:p>
          <a:p>
            <a:pPr marL="628650" lvl="1" indent="-171450">
              <a:buFontTx/>
              <a:buChar char="-"/>
            </a:pPr>
            <a:r>
              <a:rPr lang="en-US" baseline="0" dirty="0" smtClean="0"/>
              <a:t>$$4 is the input data</a:t>
            </a:r>
          </a:p>
          <a:p>
            <a:pPr marL="628650" lvl="1" indent="-171450">
              <a:buFontTx/>
              <a:buChar char="-"/>
            </a:pPr>
            <a:r>
              <a:rPr lang="en-US" baseline="0" dirty="0" smtClean="0"/>
              <a:t>$$3 is the grouping key (user)</a:t>
            </a:r>
          </a:p>
          <a:p>
            <a:pPr marL="628650" lvl="1" indent="-171450">
              <a:buFontTx/>
              <a:buChar char="-"/>
            </a:pPr>
            <a:r>
              <a:rPr lang="en-US" baseline="0" dirty="0" smtClean="0"/>
              <a:t>$$10 is the list created for each group</a:t>
            </a:r>
          </a:p>
          <a:p>
            <a:pPr marL="1085850" lvl="2" indent="-171450">
              <a:buFontTx/>
              <a:buChar char="-"/>
            </a:pPr>
            <a:r>
              <a:rPr lang="en-US" baseline="0" dirty="0" smtClean="0"/>
              <a:t>For each group (user) create a list of tweets (</a:t>
            </a:r>
            <a:r>
              <a:rPr lang="en-US" baseline="0" dirty="0" err="1" smtClean="0"/>
              <a:t>listify</a:t>
            </a:r>
            <a:r>
              <a:rPr lang="en-US" baseline="0" dirty="0" smtClean="0"/>
              <a:t> comes from AQL) to collect all the user’s tweets together; this is a form of aggregation</a:t>
            </a:r>
          </a:p>
          <a:p>
            <a:pPr marL="1085850" lvl="2" indent="-171450">
              <a:buFontTx/>
              <a:buChar char="-"/>
            </a:pPr>
            <a:r>
              <a:rPr lang="en-US" baseline="0" dirty="0" smtClean="0"/>
              <a:t>Then the count function is applied on the list ($$10)</a:t>
            </a:r>
          </a:p>
          <a:p>
            <a:pPr marL="1085850" lvl="2" indent="-171450">
              <a:buFontTx/>
              <a:buChar char="-"/>
            </a:pPr>
            <a:endParaRPr lang="en-US" baseline="0" dirty="0" smtClean="0"/>
          </a:p>
          <a:p>
            <a:pPr marL="628650" lvl="1" indent="-171450">
              <a:buFontTx/>
              <a:buChar char="-"/>
            </a:pPr>
            <a:r>
              <a:rPr lang="en-US" baseline="0" dirty="0" smtClean="0"/>
              <a:t>Optimized Plan makes the local </a:t>
            </a:r>
            <a:r>
              <a:rPr lang="en-US" baseline="0" dirty="0" err="1" smtClean="0"/>
              <a:t>group_by</a:t>
            </a:r>
            <a:r>
              <a:rPr lang="en-US" baseline="0" dirty="0" smtClean="0"/>
              <a:t> plan global </a:t>
            </a:r>
            <a:r>
              <a:rPr lang="en-US" baseline="0" dirty="0" err="1" smtClean="0"/>
              <a:t>group_by</a:t>
            </a:r>
            <a:r>
              <a:rPr lang="en-US" baseline="0" dirty="0" smtClean="0"/>
              <a:t> (i.e. Takes advantage of partitions in many nodes)</a:t>
            </a:r>
          </a:p>
          <a:p>
            <a:pPr marL="628650" lvl="1" indent="-171450">
              <a:buFontTx/>
              <a:buChar char="-"/>
            </a:pPr>
            <a:r>
              <a:rPr lang="en-US" baseline="0" dirty="0" smtClean="0"/>
              <a:t>Since data is distributed in many nodes, we can do the count in each node locally and then send the local counts to a global node (hashed) where the counts are summed up.</a:t>
            </a:r>
          </a:p>
          <a:p>
            <a:pPr marL="628650" lvl="1" indent="-171450">
              <a:buFontTx/>
              <a:buChar char="-"/>
            </a:pPr>
            <a:r>
              <a:rPr lang="en-US" baseline="0" dirty="0" smtClean="0"/>
              <a:t>Also removes </a:t>
            </a:r>
            <a:r>
              <a:rPr lang="en-US" baseline="0" dirty="0" err="1" smtClean="0"/>
              <a:t>listify</a:t>
            </a:r>
            <a:r>
              <a:rPr lang="en-US" baseline="0" dirty="0" smtClean="0"/>
              <a:t> (because it is a count, so you do not want to first get all records, but as records come, count them)</a:t>
            </a:r>
          </a:p>
          <a:p>
            <a:pPr marL="628650" lvl="1" indent="-171450">
              <a:buFontTx/>
              <a:buChar char="-"/>
            </a:pPr>
            <a:r>
              <a:rPr lang="en-US" baseline="0" dirty="0" smtClean="0"/>
              <a:t>Exchange hash </a:t>
            </a:r>
            <a:r>
              <a:rPr lang="en-US" baseline="0" dirty="0" err="1" smtClean="0"/>
              <a:t>sents</a:t>
            </a:r>
            <a:r>
              <a:rPr lang="en-US" baseline="0" dirty="0" smtClean="0"/>
              <a:t> the results based on grouping key. All counts from a user will go to the same machine.</a:t>
            </a:r>
          </a:p>
        </p:txBody>
      </p:sp>
      <p:sp>
        <p:nvSpPr>
          <p:cNvPr id="4" name="Slide Number Placeholder 3"/>
          <p:cNvSpPr>
            <a:spLocks noGrp="1"/>
          </p:cNvSpPr>
          <p:nvPr>
            <p:ph type="sldNum" sz="quarter" idx="10"/>
          </p:nvPr>
        </p:nvSpPr>
        <p:spPr/>
        <p:txBody>
          <a:bodyPr/>
          <a:lstStyle/>
          <a:p>
            <a:fld id="{4F7B5F05-D5E2-8D42-B2E7-E1A63FCE6B06}" type="slidenum">
              <a:rPr lang="en-US" smtClean="0"/>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149221"/>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Hyracks</a:t>
            </a:r>
            <a:r>
              <a:rPr lang="en-US" baseline="0" dirty="0" smtClean="0"/>
              <a:t> briefs:</a:t>
            </a:r>
          </a:p>
          <a:p>
            <a:pPr marL="628650" lvl="1" indent="-171450">
              <a:buFontTx/>
              <a:buChar char="-"/>
            </a:pPr>
            <a:r>
              <a:rPr lang="en-US" baseline="0" dirty="0" smtClean="0"/>
              <a:t>Hyracks has operators and connectors</a:t>
            </a:r>
          </a:p>
          <a:p>
            <a:pPr marL="628650" lvl="1" indent="-171450">
              <a:buFontTx/>
              <a:buChar char="-"/>
            </a:pPr>
            <a:r>
              <a:rPr lang="en-US" baseline="0" dirty="0" smtClean="0"/>
              <a:t>Each operator has tight memory budget</a:t>
            </a:r>
          </a:p>
          <a:p>
            <a:pPr marL="628650" lvl="1" indent="-171450">
              <a:buFontTx/>
              <a:buChar char="-"/>
            </a:pPr>
            <a:endParaRPr lang="en-US" baseline="0" dirty="0" smtClean="0"/>
          </a:p>
          <a:p>
            <a:pPr marL="171450" lvl="0" indent="-171450">
              <a:buFontTx/>
              <a:buChar char="-"/>
            </a:pPr>
            <a:r>
              <a:rPr lang="en-US" baseline="0" dirty="0" smtClean="0"/>
              <a:t>About connector</a:t>
            </a:r>
          </a:p>
          <a:p>
            <a:pPr marL="628650" lvl="1" indent="-171450">
              <a:buFontTx/>
              <a:buChar char="-"/>
            </a:pPr>
            <a:r>
              <a:rPr lang="en-US" baseline="0" dirty="0" err="1" smtClean="0"/>
              <a:t>OneToOne</a:t>
            </a:r>
            <a:r>
              <a:rPr lang="en-US" baseline="0" dirty="0" smtClean="0"/>
              <a:t>: local data transfer</a:t>
            </a:r>
          </a:p>
          <a:p>
            <a:pPr marL="628650" lvl="1" indent="-171450">
              <a:buFontTx/>
              <a:buChar char="-"/>
            </a:pPr>
            <a:r>
              <a:rPr lang="en-US" baseline="0" dirty="0" err="1" smtClean="0"/>
              <a:t>HashMerge</a:t>
            </a:r>
            <a:r>
              <a:rPr lang="en-US" baseline="0" dirty="0" smtClean="0"/>
              <a:t>: hash partition, and guarantee the sorted order on the receiver side (require the data is sorted on the sender side)</a:t>
            </a:r>
            <a:endParaRPr lang="en-US" baseline="0" dirty="0" smtClean="0"/>
          </a:p>
          <a:p>
            <a:pPr marL="171450" lvl="0" indent="-171450">
              <a:buFontTx/>
              <a:buChar char="-"/>
            </a:pPr>
            <a:r>
              <a:rPr lang="en-US" dirty="0" err="1" smtClean="0"/>
              <a:t>Btree</a:t>
            </a:r>
            <a:r>
              <a:rPr lang="en-US" dirty="0" smtClean="0"/>
              <a:t> searcher:</a:t>
            </a:r>
            <a:r>
              <a:rPr lang="en-US" baseline="0" dirty="0" smtClean="0"/>
              <a:t> </a:t>
            </a:r>
            <a:r>
              <a:rPr lang="en-US" baseline="0" dirty="0" err="1" smtClean="0"/>
              <a:t>Asterix</a:t>
            </a:r>
            <a:r>
              <a:rPr lang="en-US" baseline="0" dirty="0" smtClean="0"/>
              <a:t> tells </a:t>
            </a:r>
            <a:r>
              <a:rPr lang="en-US" baseline="0" dirty="0" err="1" smtClean="0"/>
              <a:t>Hyracks</a:t>
            </a:r>
            <a:r>
              <a:rPr lang="en-US" baseline="0" dirty="0" smtClean="0"/>
              <a:t> to do an index search (since there is an index)</a:t>
            </a:r>
            <a:endParaRPr lang="en-US" dirty="0"/>
          </a:p>
        </p:txBody>
      </p:sp>
      <p:sp>
        <p:nvSpPr>
          <p:cNvPr id="4" name="Slide Number Placeholder 3"/>
          <p:cNvSpPr>
            <a:spLocks noGrp="1"/>
          </p:cNvSpPr>
          <p:nvPr>
            <p:ph type="sldNum" sz="quarter" idx="10"/>
          </p:nvPr>
        </p:nvSpPr>
        <p:spPr/>
        <p:txBody>
          <a:bodyPr/>
          <a:lstStyle/>
          <a:p>
            <a:fld id="{4F7B5F05-D5E2-8D42-B2E7-E1A63FCE6B06}" type="slidenum">
              <a:rPr lang="en-US" smtClean="0"/>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6268800"/>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7B5F05-D5E2-8D42-B2E7-E1A63FCE6B0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7B5F05-D5E2-8D42-B2E7-E1A63FCE6B0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algorithms are covered in the following slides</a:t>
            </a:r>
            <a:endParaRPr lang="en-US" dirty="0"/>
          </a:p>
        </p:txBody>
      </p:sp>
      <p:sp>
        <p:nvSpPr>
          <p:cNvPr id="4" name="Slide Number Placeholder 3"/>
          <p:cNvSpPr>
            <a:spLocks noGrp="1"/>
          </p:cNvSpPr>
          <p:nvPr>
            <p:ph type="sldNum" sz="quarter" idx="10"/>
          </p:nvPr>
        </p:nvSpPr>
        <p:spPr/>
        <p:txBody>
          <a:bodyPr/>
          <a:lstStyle/>
          <a:p>
            <a:fld id="{4F7B5F05-D5E2-8D42-B2E7-E1A63FCE6B06}" type="slidenum">
              <a:rPr lang="en-US" smtClean="0"/>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8753089"/>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Fill</a:t>
            </a:r>
            <a:r>
              <a:rPr lang="en-US" baseline="0" dirty="0" smtClean="0"/>
              <a:t> up the memory; when full, sort it and write it in a sorted run.</a:t>
            </a:r>
          </a:p>
          <a:p>
            <a:r>
              <a:rPr lang="en-US" baseline="0" dirty="0" smtClean="0"/>
              <a:t>Then we have a list of run files, do a merge with one buffer page per run file.</a:t>
            </a:r>
          </a:p>
          <a:p>
            <a:r>
              <a:rPr lang="en-US" baseline="0" dirty="0" smtClean="0"/>
              <a:t>As you merge you aggregate and write output.</a:t>
            </a:r>
          </a:p>
          <a:p>
            <a:r>
              <a:rPr lang="en-US" baseline="0" dirty="0" smtClean="0"/>
              <a:t>If we do not have enough buffers for all runs, then the merge result is written on a run and another round of merging.</a:t>
            </a:r>
          </a:p>
          <a:p>
            <a:endParaRPr lang="en-US" dirty="0"/>
          </a:p>
        </p:txBody>
      </p:sp>
      <p:sp>
        <p:nvSpPr>
          <p:cNvPr id="4" name="Slide Number Placeholder 3"/>
          <p:cNvSpPr>
            <a:spLocks noGrp="1"/>
          </p:cNvSpPr>
          <p:nvPr>
            <p:ph type="sldNum" sz="quarter" idx="10"/>
          </p:nvPr>
        </p:nvSpPr>
        <p:spPr/>
        <p:txBody>
          <a:bodyPr/>
          <a:lstStyle/>
          <a:p>
            <a:fld id="{4F7B5F05-D5E2-8D42-B2E7-E1A63FCE6B0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algorithm.</a:t>
            </a:r>
          </a:p>
          <a:p>
            <a:r>
              <a:rPr lang="en-US" dirty="0" smtClean="0"/>
              <a:t>Start aggregation early.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F7B5F05-D5E2-8D42-B2E7-E1A63FCE6B06}"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Partition: divide and conquer</a:t>
            </a:r>
          </a:p>
          <a:p>
            <a:r>
              <a:rPr lang="en-US" dirty="0" smtClean="0"/>
              <a:t>(divide</a:t>
            </a:r>
            <a:r>
              <a:rPr lang="en-US" baseline="0" dirty="0" smtClean="0"/>
              <a:t> so that each partition can then be aggregated on its own in memory)</a:t>
            </a:r>
            <a:endParaRPr lang="en-US" dirty="0"/>
          </a:p>
        </p:txBody>
      </p:sp>
      <p:sp>
        <p:nvSpPr>
          <p:cNvPr id="4" name="Slide Number Placeholder 3"/>
          <p:cNvSpPr>
            <a:spLocks noGrp="1"/>
          </p:cNvSpPr>
          <p:nvPr>
            <p:ph type="sldNum" sz="quarter" idx="10"/>
          </p:nvPr>
        </p:nvSpPr>
        <p:spPr/>
        <p:txBody>
          <a:bodyPr/>
          <a:lstStyle/>
          <a:p>
            <a:fld id="{4F7B5F05-D5E2-8D42-B2E7-E1A63FCE6B06}"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B5F05-D5E2-8D42-B2E7-E1A63FCE6B06}" type="slidenum">
              <a:rPr lang="en-US" smtClean="0"/>
              <a:pPr/>
              <a:t>23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2427484"/>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7B5F05-D5E2-8D42-B2E7-E1A63FCE6B0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G*F computes the total memory requirement</a:t>
            </a:r>
            <a:r>
              <a:rPr lang="en-US" baseline="0" dirty="0" smtClean="0"/>
              <a:t> if we want to fit all grouping keys in memory</a:t>
            </a:r>
          </a:p>
          <a:p>
            <a:r>
              <a:rPr lang="en-US" baseline="0" dirty="0" smtClean="0"/>
              <a:t>(M-1)*P is the size of the spilled partitions (each will use M-1 pages when reloaded, since we need 1 page for output of the result)</a:t>
            </a:r>
          </a:p>
          <a:p>
            <a:r>
              <a:rPr lang="en-US" baseline="0" dirty="0" smtClean="0"/>
              <a:t>Their difference is the size of the fully aggregated partition P0</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F7B5F05-D5E2-8D42-B2E7-E1A63FCE6B06}" type="slidenum">
              <a:rPr lang="en-US" smtClean="0"/>
              <a:pPr/>
              <a:t>24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4721585"/>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this formula</a:t>
            </a:r>
            <a:r>
              <a:rPr lang="en-US" baseline="0" dirty="0" smtClean="0"/>
              <a:t> we implemented previous algorithms, but they cannot guarantee that the resident partition will be fully aggregated.</a:t>
            </a:r>
          </a:p>
          <a:p>
            <a:r>
              <a:rPr lang="en-US" baseline="0" dirty="0" smtClean="0"/>
              <a:t>We do not know the group distribution so the hashing may not work well because of skew.</a:t>
            </a:r>
          </a:p>
        </p:txBody>
      </p:sp>
      <p:sp>
        <p:nvSpPr>
          <p:cNvPr id="4" name="Slide Number Placeholder 3"/>
          <p:cNvSpPr>
            <a:spLocks noGrp="1"/>
          </p:cNvSpPr>
          <p:nvPr>
            <p:ph type="sldNum" sz="quarter" idx="10"/>
          </p:nvPr>
        </p:nvSpPr>
        <p:spPr/>
        <p:txBody>
          <a:bodyPr/>
          <a:lstStyle/>
          <a:p>
            <a:fld id="{4F7B5F05-D5E2-8D42-B2E7-E1A63FCE6B06}" type="slidenum">
              <a:rPr lang="en-US" smtClean="0"/>
              <a:pPr/>
              <a:t>25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8424033"/>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 hybrid hash partitions the input data just as the formula indicates.</a:t>
            </a:r>
          </a:p>
          <a:p>
            <a:r>
              <a:rPr lang="en-US" dirty="0" smtClean="0"/>
              <a:t>All</a:t>
            </a:r>
            <a:r>
              <a:rPr lang="en-US" baseline="0" dirty="0" smtClean="0"/>
              <a:t> keys in the first (M - P)/GF part will be hashed and aggregated into the hash table.</a:t>
            </a:r>
          </a:p>
          <a:p>
            <a:r>
              <a:rPr lang="en-US" baseline="0" dirty="0" smtClean="0"/>
              <a:t>Other keys are uniformly distributed into the P spilling buffers.</a:t>
            </a:r>
            <a:endParaRPr lang="en-US" dirty="0"/>
          </a:p>
        </p:txBody>
      </p:sp>
      <p:sp>
        <p:nvSpPr>
          <p:cNvPr id="4" name="Slide Number Placeholder 3"/>
          <p:cNvSpPr>
            <a:spLocks noGrp="1"/>
          </p:cNvSpPr>
          <p:nvPr>
            <p:ph type="sldNum" sz="quarter" idx="10"/>
          </p:nvPr>
        </p:nvSpPr>
        <p:spPr/>
        <p:txBody>
          <a:bodyPr/>
          <a:lstStyle/>
          <a:p>
            <a:fld id="{4F7B5F05-D5E2-8D42-B2E7-E1A63FCE6B06}" type="slidenum">
              <a:rPr lang="en-US" smtClean="0"/>
              <a:pPr/>
              <a:t>26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2055553"/>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the Original Hybrid Hash, but we allow the partitions to aggregate</a:t>
            </a:r>
            <a:r>
              <a:rPr lang="en-US" baseline="0" dirty="0" smtClean="0"/>
              <a:t> (they can use their page but also share the space of P0, shown as </a:t>
            </a:r>
            <a:r>
              <a:rPr lang="en-US" baseline="0" dirty="0" err="1" smtClean="0"/>
              <a:t>Px</a:t>
            </a:r>
            <a:r>
              <a:rPr lang="en-US" baseline="0" dirty="0" smtClean="0"/>
              <a:t> in the figure)</a:t>
            </a:r>
          </a:p>
          <a:p>
            <a:r>
              <a:rPr lang="en-US" baseline="0" dirty="0" smtClean="0"/>
              <a:t>When full, they are spilled (and take the records from </a:t>
            </a:r>
            <a:r>
              <a:rPr lang="en-US" baseline="0" dirty="0" err="1" smtClean="0"/>
              <a:t>Px</a:t>
            </a:r>
            <a:r>
              <a:rPr lang="en-US" baseline="0" dirty="0" smtClean="0"/>
              <a:t>)</a:t>
            </a:r>
            <a:endParaRPr lang="en-US" dirty="0" smtClean="0"/>
          </a:p>
          <a:p>
            <a:endParaRPr lang="en-US" dirty="0" smtClean="0"/>
          </a:p>
          <a:p>
            <a:endParaRPr lang="en-US" dirty="0" smtClean="0"/>
          </a:p>
          <a:p>
            <a:r>
              <a:rPr lang="en-US" dirty="0" smtClean="0"/>
              <a:t>At</a:t>
            </a:r>
            <a:r>
              <a:rPr lang="en-US" baseline="0" dirty="0" smtClean="0"/>
              <a:t> </a:t>
            </a:r>
            <a:r>
              <a:rPr lang="en-US" baseline="0" dirty="0" smtClean="0"/>
              <a:t>the beginning, the full memory is used for hash and aggregation.</a:t>
            </a:r>
          </a:p>
          <a:p>
            <a:r>
              <a:rPr lang="en-US" dirty="0" smtClean="0"/>
              <a:t>	- For each spilling partition, one page</a:t>
            </a:r>
            <a:r>
              <a:rPr lang="en-US" baseline="0" dirty="0" smtClean="0"/>
              <a:t> for each spilling partition. Records are hashed and aggregated into the spilling partition, as far as the assigned page is not full. If the page is full, new groups will be inserted into the P0 part</a:t>
            </a:r>
          </a:p>
          <a:p>
            <a:r>
              <a:rPr lang="en-US" baseline="0" dirty="0" smtClean="0"/>
              <a:t>	- (M - P) pages are assigned for P0. P0 will be used for records of P0, and also records from other spilling partitions if the [age reserved for the spilling partition is full.</a:t>
            </a:r>
          </a:p>
          <a:p>
            <a:r>
              <a:rPr lang="en-US" baseline="0" dirty="0" smtClean="0"/>
              <a:t>When to spill: if a new group cannot be inserted into the memory. Two possible cases to trigger the spilling</a:t>
            </a:r>
          </a:p>
          <a:p>
            <a:r>
              <a:rPr lang="en-US" baseline="0" dirty="0" smtClean="0"/>
              <a:t>	- P0 is full </a:t>
            </a:r>
          </a:p>
          <a:p>
            <a:r>
              <a:rPr lang="en-US" baseline="0" dirty="0" smtClean="0"/>
              <a:t>	- A spilling partition is full, and P0 has no space either.</a:t>
            </a:r>
          </a:p>
          <a:p>
            <a:r>
              <a:rPr lang="en-US" baseline="0" dirty="0" smtClean="0"/>
              <a:t>Spill will first remove all spilling partitions;</a:t>
            </a:r>
          </a:p>
          <a:p>
            <a:r>
              <a:rPr lang="en-US" baseline="0" dirty="0" smtClean="0"/>
              <a:t>Since we only share the P0 space, the memory re-organization cost can be reduced.</a:t>
            </a:r>
            <a:endParaRPr lang="en-US" dirty="0"/>
          </a:p>
        </p:txBody>
      </p:sp>
      <p:sp>
        <p:nvSpPr>
          <p:cNvPr id="4" name="Slide Number Placeholder 3"/>
          <p:cNvSpPr>
            <a:spLocks noGrp="1"/>
          </p:cNvSpPr>
          <p:nvPr>
            <p:ph type="sldNum" sz="quarter" idx="10"/>
          </p:nvPr>
        </p:nvSpPr>
        <p:spPr/>
        <p:txBody>
          <a:bodyPr/>
          <a:lstStyle/>
          <a:p>
            <a:fld id="{4F7B5F05-D5E2-8D42-B2E7-E1A63FCE6B06}" type="slidenum">
              <a:rPr lang="en-US" smtClean="0"/>
              <a:pPr/>
              <a:t>27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1248686"/>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Decide the number of partitions using the same</a:t>
            </a:r>
            <a:r>
              <a:rPr lang="en-US" baseline="0" dirty="0" smtClean="0"/>
              <a:t> formula, but allocate just one page to each partition (even P0). Start aggregation.</a:t>
            </a:r>
          </a:p>
          <a:p>
            <a:r>
              <a:rPr lang="en-US" baseline="0" dirty="0" smtClean="0"/>
              <a:t>When more space is needed, I will give you more pages. When no more pages then we need to spill.</a:t>
            </a:r>
          </a:p>
          <a:p>
            <a:r>
              <a:rPr lang="en-US" baseline="0" dirty="0" smtClean="0"/>
              <a:t>Decide to spill the largest partition (just keep one page for that and the rest goes back to the pool).</a:t>
            </a:r>
          </a:p>
          <a:p>
            <a:r>
              <a:rPr lang="en-US" baseline="0" dirty="0" smtClean="0"/>
              <a:t>Continue until the pool becomes empty again (i.e., pick another partition to spill), etc. Until there is only one partition in memory (will be the final and</a:t>
            </a:r>
          </a:p>
          <a:p>
            <a:r>
              <a:rPr lang="en-US" baseline="0" dirty="0" smtClean="0"/>
              <a:t>We hope it will be fully aggregated, but there is no guarantee).</a:t>
            </a:r>
          </a:p>
          <a:p>
            <a:endParaRPr lang="en-US" baseline="0" dirty="0" smtClean="0"/>
          </a:p>
          <a:p>
            <a:r>
              <a:rPr lang="en-US" dirty="0" smtClean="0"/>
              <a:t>At </a:t>
            </a:r>
            <a:r>
              <a:rPr lang="en-US" dirty="0" smtClean="0"/>
              <a:t>the beginning each partition is assigned one page, and all the other pages</a:t>
            </a:r>
            <a:r>
              <a:rPr lang="en-US" baseline="0" dirty="0" smtClean="0"/>
              <a:t> are maintained in a buffer pool.</a:t>
            </a:r>
          </a:p>
          <a:p>
            <a:r>
              <a:rPr lang="en-US" baseline="0" dirty="0" smtClean="0"/>
              <a:t>When a new group is to be inserted but the reserved page is full, one new page from the pool is assigned to this partition.</a:t>
            </a:r>
          </a:p>
          <a:p>
            <a:r>
              <a:rPr lang="en-US" baseline="0" dirty="0" smtClean="0"/>
              <a:t>When no page can be retrieved from the pool, the largest partition will be spilled, and the pages it occupied will be recycled into the pool.</a:t>
            </a:r>
          </a:p>
          <a:p>
            <a:r>
              <a:rPr lang="en-US" baseline="0" dirty="0" smtClean="0"/>
              <a:t>Note that we can also spill the smallest partition, however to pick the largest one because it guarantees to make more space for the remaining frames, and no extra cost to check whether the smallest partition cannot provide enough memory to avoid continuous spilling. </a:t>
            </a:r>
            <a:endParaRPr lang="en-US" dirty="0"/>
          </a:p>
        </p:txBody>
      </p:sp>
      <p:sp>
        <p:nvSpPr>
          <p:cNvPr id="4" name="Slide Number Placeholder 3"/>
          <p:cNvSpPr>
            <a:spLocks noGrp="1"/>
          </p:cNvSpPr>
          <p:nvPr>
            <p:ph type="sldNum" sz="quarter" idx="10"/>
          </p:nvPr>
        </p:nvSpPr>
        <p:spPr/>
        <p:txBody>
          <a:bodyPr/>
          <a:lstStyle/>
          <a:p>
            <a:fld id="{4F7B5F05-D5E2-8D42-B2E7-E1A63FCE6B06}" type="slidenum">
              <a:rPr lang="en-US" smtClean="0"/>
              <a:pPr/>
              <a:t>28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3259353"/>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again the same formula for number of partitions but the difference</a:t>
            </a:r>
            <a:r>
              <a:rPr lang="en-US" baseline="0" dirty="0" smtClean="0"/>
              <a:t> is on how we do the partitioning.</a:t>
            </a:r>
          </a:p>
          <a:p>
            <a:r>
              <a:rPr lang="en-US" dirty="0" smtClean="0"/>
              <a:t>Keep filling P0 with records (i.e. initially every</a:t>
            </a:r>
            <a:r>
              <a:rPr lang="en-US" baseline="0" dirty="0" smtClean="0"/>
              <a:t> record</a:t>
            </a:r>
            <a:r>
              <a:rPr lang="en-US" dirty="0" smtClean="0"/>
              <a:t> is sent to partition P0) and</a:t>
            </a:r>
            <a:r>
              <a:rPr lang="en-US" baseline="0" dirty="0" smtClean="0"/>
              <a:t> aggregate the records with a hashing function.</a:t>
            </a:r>
          </a:p>
          <a:p>
            <a:r>
              <a:rPr lang="en-US" baseline="0" dirty="0" smtClean="0"/>
              <a:t>Do this until no more record can be aggregated (P0 is full). After that, all new records will first be checked if they have been seen before (in which case</a:t>
            </a:r>
          </a:p>
          <a:p>
            <a:r>
              <a:rPr lang="en-US" baseline="0" dirty="0" smtClean="0"/>
              <a:t>they will be aggregated in partition P0. If not, they will be partitioned to the other partitions P1 – PN that</a:t>
            </a:r>
          </a:p>
          <a:p>
            <a:r>
              <a:rPr lang="en-US" baseline="0" dirty="0" smtClean="0"/>
              <a:t>will be spilled.</a:t>
            </a:r>
            <a:endParaRPr lang="en-US" dirty="0" smtClean="0"/>
          </a:p>
          <a:p>
            <a:endParaRPr lang="en-US" dirty="0"/>
          </a:p>
        </p:txBody>
      </p:sp>
      <p:sp>
        <p:nvSpPr>
          <p:cNvPr id="4" name="Slide Number Placeholder 3"/>
          <p:cNvSpPr>
            <a:spLocks noGrp="1"/>
          </p:cNvSpPr>
          <p:nvPr>
            <p:ph type="sldNum" sz="quarter" idx="10"/>
          </p:nvPr>
        </p:nvSpPr>
        <p:spPr/>
        <p:txBody>
          <a:bodyPr/>
          <a:lstStyle/>
          <a:p>
            <a:fld id="{4F7B5F05-D5E2-8D42-B2E7-E1A63FCE6B06}" type="slidenum">
              <a:rPr lang="en-US" smtClean="0"/>
              <a:pPr/>
              <a:t>29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26287279"/>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record does not match a record in the hash table (this means we need to search the whole list</a:t>
            </a:r>
            <a:r>
              <a:rPr lang="en-US" baseline="0" dirty="0" smtClean="0"/>
              <a:t> in that slot)</a:t>
            </a:r>
            <a:r>
              <a:rPr lang="en-US" dirty="0" smtClean="0"/>
              <a:t>, we spent the time to check for it.</a:t>
            </a:r>
          </a:p>
          <a:p>
            <a:r>
              <a:rPr lang="en-US" dirty="0" smtClean="0"/>
              <a:t>Can we do better?</a:t>
            </a:r>
          </a:p>
          <a:p>
            <a:r>
              <a:rPr lang="en-US" dirty="0" smtClean="0"/>
              <a:t>Instead</a:t>
            </a:r>
            <a:r>
              <a:rPr lang="en-US" baseline="0" dirty="0" smtClean="0"/>
              <a:t> of searching the list, we create a bloom filter that tells us what records are in the list of a slot. If the bloom filter is true then probably</a:t>
            </a:r>
          </a:p>
          <a:p>
            <a:r>
              <a:rPr lang="en-US" baseline="0" dirty="0" smtClean="0"/>
              <a:t>you have a match in the list, so go and check. </a:t>
            </a:r>
          </a:p>
          <a:p>
            <a:r>
              <a:rPr lang="en-US" baseline="0" dirty="0" smtClean="0"/>
              <a:t>1 byte for Bloom filter is fine since on average we have about 2 records per list.</a:t>
            </a:r>
            <a:endParaRPr lang="en-US" dirty="0" smtClean="0"/>
          </a:p>
        </p:txBody>
      </p:sp>
      <p:sp>
        <p:nvSpPr>
          <p:cNvPr id="4" name="Slide Number Placeholder 3"/>
          <p:cNvSpPr>
            <a:spLocks noGrp="1"/>
          </p:cNvSpPr>
          <p:nvPr>
            <p:ph type="sldNum" sz="quarter" idx="10"/>
          </p:nvPr>
        </p:nvSpPr>
        <p:spPr/>
        <p:txBody>
          <a:bodyPr/>
          <a:lstStyle/>
          <a:p>
            <a:fld id="{4F7B5F05-D5E2-8D42-B2E7-E1A63FCE6B06}" type="slidenum">
              <a:rPr lang="en-US" smtClean="0"/>
              <a:pPr/>
              <a:t>31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4292765"/>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Robust to data skew since even</a:t>
            </a:r>
            <a:r>
              <a:rPr lang="en-US" baseline="0" dirty="0" smtClean="0"/>
              <a:t> if there is skew, it does not change the size of partition P0.</a:t>
            </a:r>
          </a:p>
          <a:p>
            <a:r>
              <a:rPr lang="en-US" baseline="0" dirty="0" smtClean="0"/>
              <a:t>Robust to G underestimation. (overestimation of G will create more spilling partitions, which will have smaller average size, thus they will be easily aggregated in memory in the next round).</a:t>
            </a:r>
          </a:p>
          <a:p>
            <a:r>
              <a:rPr lang="en-US" baseline="0" dirty="0" smtClean="0"/>
              <a:t>Underestimation, means less spilling partitions, so larger, therefore they may need to be re-spilled.</a:t>
            </a:r>
          </a:p>
          <a:p>
            <a:r>
              <a:rPr lang="en-US" baseline="0" dirty="0" smtClean="0"/>
              <a:t>It is robust since we can still guarantee that partition p0 will never be spilled.</a:t>
            </a:r>
            <a:endParaRPr lang="en-US" dirty="0" smtClean="0"/>
          </a:p>
          <a:p>
            <a:endParaRPr lang="en-US" dirty="0"/>
          </a:p>
        </p:txBody>
      </p:sp>
      <p:sp>
        <p:nvSpPr>
          <p:cNvPr id="4" name="Slide Number Placeholder 3"/>
          <p:cNvSpPr>
            <a:spLocks noGrp="1"/>
          </p:cNvSpPr>
          <p:nvPr>
            <p:ph type="sldNum" sz="quarter" idx="10"/>
          </p:nvPr>
        </p:nvSpPr>
        <p:spPr/>
        <p:txBody>
          <a:bodyPr/>
          <a:lstStyle/>
          <a:p>
            <a:fld id="{4F7B5F05-D5E2-8D42-B2E7-E1A63FCE6B06}" type="slidenum">
              <a:rPr lang="en-US" smtClean="0"/>
              <a:pPr/>
              <a:t>32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8162000"/>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 slot</a:t>
            </a:r>
            <a:r>
              <a:rPr lang="en-US" baseline="0" dirty="0" smtClean="0"/>
              <a:t> factor: deals with hash skew. ratio of hash table slot size and hash table capacity (2 example: 1000 slots with universe of 500 unique keys)</a:t>
            </a:r>
          </a:p>
          <a:p>
            <a:r>
              <a:rPr lang="en-US" baseline="0" dirty="0" smtClean="0"/>
              <a:t>Using HT=1 means that we will have a longer average list (since more collisions) But also fewer number of slots thus less space.</a:t>
            </a:r>
          </a:p>
          <a:p>
            <a:endParaRPr lang="en-US" baseline="0" dirty="0" smtClean="0"/>
          </a:p>
          <a:p>
            <a:r>
              <a:rPr lang="en-US" baseline="0" dirty="0" smtClean="0"/>
              <a:t>Cardinality: number of unique keys in 100 records. 100%: all unique. 6.25% means: around 6.25 unique keys in 100 records.</a:t>
            </a:r>
          </a:p>
          <a:p>
            <a:endParaRPr lang="en-US" baseline="0" dirty="0" smtClean="0"/>
          </a:p>
          <a:p>
            <a:r>
              <a:rPr lang="en-US" baseline="0" dirty="0" smtClean="0"/>
              <a:t>Fudge factor is used to count for various overheads (a page not fully utilized, etc.)</a:t>
            </a:r>
          </a:p>
          <a:p>
            <a:endParaRPr lang="en-US" baseline="0" dirty="0" smtClean="0"/>
          </a:p>
          <a:p>
            <a:r>
              <a:rPr lang="en-US" baseline="0" dirty="0" smtClean="0"/>
              <a:t>HH Error: Hybrid hash needs to estimate G (1 means we have correct knowledge; 4k means grand overestimation i.e., instead of G we think it is 4000G</a:t>
            </a:r>
          </a:p>
          <a:p>
            <a:r>
              <a:rPr lang="en-US" baseline="0" dirty="0" smtClean="0"/>
              <a:t>1/4K is for underestimation.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F7B5F05-D5E2-8D42-B2E7-E1A63FCE6B06}" type="slidenum">
              <a:rPr lang="en-US" smtClean="0"/>
              <a:pPr/>
              <a:t>34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1111716"/>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black</a:t>
            </a:r>
            <a:r>
              <a:rPr lang="en-US" baseline="0" dirty="0" smtClean="0"/>
              <a:t> part is the time from the beginning of the algorithm to the time when the first result is outputted.</a:t>
            </a:r>
          </a:p>
          <a:p>
            <a:r>
              <a:rPr lang="en-US" baseline="0" dirty="0" smtClean="0"/>
              <a:t>For the large memory case, the black is the only time (for in-memory aggregation).</a:t>
            </a:r>
            <a:endParaRPr lang="en-US" dirty="0"/>
          </a:p>
        </p:txBody>
      </p:sp>
      <p:sp>
        <p:nvSpPr>
          <p:cNvPr id="4" name="Slide Number Placeholder 3"/>
          <p:cNvSpPr>
            <a:spLocks noGrp="1"/>
          </p:cNvSpPr>
          <p:nvPr>
            <p:ph type="sldNum" sz="quarter" idx="10"/>
          </p:nvPr>
        </p:nvSpPr>
        <p:spPr/>
        <p:txBody>
          <a:bodyPr/>
          <a:lstStyle/>
          <a:p>
            <a:fld id="{4F7B5F05-D5E2-8D42-B2E7-E1A63FCE6B06}" type="slidenum">
              <a:rPr lang="en-US" smtClean="0"/>
              <a:pPr/>
              <a:t>36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1945704"/>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Brief history for data processing</a:t>
            </a:r>
          </a:p>
          <a:p>
            <a:pPr marL="171450" indent="-171450">
              <a:buFontTx/>
              <a:buChar char="-"/>
            </a:pPr>
            <a:r>
              <a:rPr lang="en-US" baseline="0" dirty="0" smtClean="0"/>
              <a:t>Begins from relational database, aimed at business data (small), with high-level declarative language (SQL)</a:t>
            </a:r>
          </a:p>
          <a:p>
            <a:pPr marL="171450" indent="-171450">
              <a:buFontTx/>
              <a:buChar char="-"/>
            </a:pPr>
            <a:r>
              <a:rPr lang="en-US" baseline="0" dirty="0" smtClean="0"/>
              <a:t>Later: parallel database, for larger data size and faster processing speed</a:t>
            </a:r>
          </a:p>
          <a:p>
            <a:pPr marL="171450" indent="-171450">
              <a:buFontTx/>
              <a:buChar char="-"/>
            </a:pPr>
            <a:r>
              <a:rPr lang="en-US" baseline="0" dirty="0" smtClean="0"/>
              <a:t>Now: big data, to query historical data and “seems-useless” data; fast data, to query over fast updating data</a:t>
            </a:r>
          </a:p>
          <a:p>
            <a:pPr marL="171450" indent="-171450">
              <a:buFontTx/>
              <a:buChar char="-"/>
            </a:pPr>
            <a:r>
              <a:rPr lang="en-US" baseline="0" dirty="0" smtClean="0"/>
              <a:t>MR for analytical queries (update page rank based on web changes)</a:t>
            </a:r>
          </a:p>
          <a:p>
            <a:pPr marL="171450" indent="-171450">
              <a:buFontTx/>
              <a:buChar char="-"/>
            </a:pPr>
            <a:r>
              <a:rPr lang="en-US" baseline="0" dirty="0" smtClean="0"/>
              <a:t>More data</a:t>
            </a:r>
          </a:p>
          <a:p>
            <a:pPr marL="171450" indent="-171450">
              <a:buFontTx/>
              <a:buChar char="-"/>
            </a:pPr>
            <a:r>
              <a:rPr lang="en-US" baseline="0" dirty="0" smtClean="0"/>
              <a:t>Web information: links, html</a:t>
            </a:r>
          </a:p>
          <a:p>
            <a:pPr marL="171450" indent="-171450">
              <a:buFontTx/>
              <a:buChar char="-"/>
            </a:pPr>
            <a:r>
              <a:rPr lang="en-US" baseline="0" dirty="0" smtClean="0"/>
              <a:t>Social media: social messages, graphs</a:t>
            </a:r>
          </a:p>
          <a:p>
            <a:pPr marL="171450" indent="-171450">
              <a:buFontTx/>
              <a:buChar char="-"/>
            </a:pPr>
            <a:r>
              <a:rPr lang="en-US" baseline="0" dirty="0" smtClean="0"/>
              <a:t>Social data with tags, topics, text not easily added to a relational </a:t>
            </a:r>
            <a:r>
              <a:rPr lang="en-US" baseline="0" dirty="0" err="1" smtClean="0"/>
              <a:t>db</a:t>
            </a:r>
            <a:endParaRPr lang="en-US" baseline="0" dirty="0" smtClean="0"/>
          </a:p>
        </p:txBody>
      </p:sp>
      <p:sp>
        <p:nvSpPr>
          <p:cNvPr id="4" name="Slide Number Placeholder 3"/>
          <p:cNvSpPr>
            <a:spLocks noGrp="1"/>
          </p:cNvSpPr>
          <p:nvPr>
            <p:ph type="sldNum" sz="quarter" idx="10"/>
          </p:nvPr>
        </p:nvSpPr>
        <p:spPr/>
        <p:txBody>
          <a:bodyPr/>
          <a:lstStyle/>
          <a:p>
            <a:fld id="{4F7B5F05-D5E2-8D42-B2E7-E1A63FCE6B06}"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3365016"/>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4096x</a:t>
            </a:r>
            <a:r>
              <a:rPr lang="en-US" baseline="0" dirty="0" smtClean="0"/>
              <a:t> is overestimation</a:t>
            </a:r>
          </a:p>
          <a:p>
            <a:r>
              <a:rPr lang="en-US" baseline="0" dirty="0" smtClean="0"/>
              <a:t>For small memory, </a:t>
            </a:r>
            <a:r>
              <a:rPr lang="en-US" baseline="0" dirty="0" err="1" smtClean="0"/>
              <a:t>prepartition</a:t>
            </a:r>
            <a:r>
              <a:rPr lang="en-US" baseline="0" dirty="0" smtClean="0"/>
              <a:t> is the best and not affected by estimation.</a:t>
            </a:r>
          </a:p>
          <a:p>
            <a:endParaRPr lang="en-US" baseline="0" dirty="0" smtClean="0"/>
          </a:p>
          <a:p>
            <a:r>
              <a:rPr lang="en-US" baseline="0" dirty="0" smtClean="0"/>
              <a:t>For large memory, most of the calculations are done in memory, so the algorithms do not differ by much.</a:t>
            </a:r>
            <a:endParaRPr lang="en-US" dirty="0" smtClean="0"/>
          </a:p>
          <a:p>
            <a:endParaRPr lang="en-US" dirty="0"/>
          </a:p>
        </p:txBody>
      </p:sp>
      <p:sp>
        <p:nvSpPr>
          <p:cNvPr id="4" name="Slide Number Placeholder 3"/>
          <p:cNvSpPr>
            <a:spLocks noGrp="1"/>
          </p:cNvSpPr>
          <p:nvPr>
            <p:ph type="sldNum" sz="quarter" idx="10"/>
          </p:nvPr>
        </p:nvSpPr>
        <p:spPr/>
        <p:txBody>
          <a:bodyPr/>
          <a:lstStyle/>
          <a:p>
            <a:fld id="{4F7B5F05-D5E2-8D42-B2E7-E1A63FCE6B06}" type="slidenum">
              <a:rPr lang="en-US" smtClean="0"/>
              <a:pPr/>
              <a:t>37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61415503"/>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Heavy hitter: one key that has lots of duplicates. The rest of the keys uniformly distributed.</a:t>
            </a:r>
          </a:p>
          <a:p>
            <a:r>
              <a:rPr lang="en-US" dirty="0" smtClean="0"/>
              <a:t>Hash sort is great then since the hash will aggregate the most of the file.</a:t>
            </a:r>
          </a:p>
          <a:p>
            <a:r>
              <a:rPr lang="en-US" dirty="0" smtClean="0"/>
              <a:t>Since</a:t>
            </a:r>
            <a:r>
              <a:rPr lang="en-US" baseline="0" dirty="0" smtClean="0"/>
              <a:t> it needs only 1 page for output buffer, it has more space for hashing than the </a:t>
            </a:r>
            <a:r>
              <a:rPr lang="en-US" baseline="0" dirty="0" err="1" smtClean="0"/>
              <a:t>Prepartitioning</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4F7B5F05-D5E2-8D42-B2E7-E1A63FCE6B06}" type="slidenum">
              <a:rPr lang="en-US" smtClean="0"/>
              <a:pPr/>
              <a:t>38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2366020"/>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1x means the number of slots of the hash table should be 1x</a:t>
            </a:r>
            <a:r>
              <a:rPr lang="en-US" baseline="0" dirty="0" smtClean="0"/>
              <a:t> of the total number of unique groups the hash table can maintain.</a:t>
            </a:r>
          </a:p>
          <a:p>
            <a:r>
              <a:rPr lang="en-US" baseline="0" dirty="0" smtClean="0"/>
              <a:t>Larger ratio (2x, 3x) means more slots (so less hash collision) but less actual usable space.</a:t>
            </a:r>
            <a:endParaRPr lang="en-US" dirty="0"/>
          </a:p>
        </p:txBody>
      </p:sp>
      <p:sp>
        <p:nvSpPr>
          <p:cNvPr id="4" name="Slide Number Placeholder 3"/>
          <p:cNvSpPr>
            <a:spLocks noGrp="1"/>
          </p:cNvSpPr>
          <p:nvPr>
            <p:ph type="sldNum" sz="quarter" idx="10"/>
          </p:nvPr>
        </p:nvSpPr>
        <p:spPr/>
        <p:txBody>
          <a:bodyPr/>
          <a:lstStyle/>
          <a:p>
            <a:fld id="{4F7B5F05-D5E2-8D42-B2E7-E1A63FCE6B06}" type="slidenum">
              <a:rPr lang="en-US" smtClean="0"/>
              <a:pPr/>
              <a:t>39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2368328"/>
      </p:ext>
    </p:extLst>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Fudge factor: we consider</a:t>
            </a:r>
            <a:r>
              <a:rPr lang="en-US" baseline="0" dirty="0" smtClean="0"/>
              <a:t> two part of the fuzziness:</a:t>
            </a:r>
          </a:p>
          <a:p>
            <a:pPr marL="228600" indent="-228600">
              <a:buAutoNum type="arabicPeriod"/>
            </a:pPr>
            <a:r>
              <a:rPr lang="en-US" baseline="0" dirty="0" smtClean="0"/>
              <a:t>The hash table overhead, which can be precisely computed if the hash table structure is known.</a:t>
            </a:r>
          </a:p>
          <a:p>
            <a:pPr marL="228600" indent="-228600">
              <a:buAutoNum type="arabicPeriod"/>
            </a:pPr>
            <a:r>
              <a:rPr lang="en-US" baseline="0" dirty="0" smtClean="0"/>
              <a:t>The other extra memory cost, like the memory to align the records, and the page fragmentation. This cannot be precisely decided.</a:t>
            </a:r>
          </a:p>
          <a:p>
            <a:pPr marL="228600" indent="-228600">
              <a:buAutoNum type="arabicPeriod"/>
            </a:pPr>
            <a:endParaRPr lang="en-US" baseline="0" dirty="0" smtClean="0"/>
          </a:p>
          <a:p>
            <a:pPr marL="0" indent="0">
              <a:buNone/>
            </a:pPr>
            <a:r>
              <a:rPr lang="en-US" baseline="0" dirty="0" smtClean="0"/>
              <a:t>The factors (1.0 ~ 1.6) here is about the extra memory cost (bullet 2)</a:t>
            </a:r>
            <a:endParaRPr lang="en-US" dirty="0"/>
          </a:p>
        </p:txBody>
      </p:sp>
      <p:sp>
        <p:nvSpPr>
          <p:cNvPr id="4" name="Slide Number Placeholder 3"/>
          <p:cNvSpPr>
            <a:spLocks noGrp="1"/>
          </p:cNvSpPr>
          <p:nvPr>
            <p:ph type="sldNum" sz="quarter" idx="10"/>
          </p:nvPr>
        </p:nvSpPr>
        <p:spPr/>
        <p:txBody>
          <a:bodyPr/>
          <a:lstStyle/>
          <a:p>
            <a:fld id="{4F7B5F05-D5E2-8D42-B2E7-E1A63FCE6B06}" type="slidenum">
              <a:rPr lang="en-US" smtClean="0"/>
              <a:pPr/>
              <a:t>40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90557467"/>
      </p:ext>
    </p:extLst>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Skew: distribution of UNIQUE keys</a:t>
            </a:r>
          </a:p>
          <a:p>
            <a:r>
              <a:rPr lang="en-US" dirty="0" smtClean="0"/>
              <a:t>Cardinality:</a:t>
            </a:r>
            <a:r>
              <a:rPr lang="en-US" baseline="0" dirty="0" smtClean="0"/>
              <a:t> number of copies per unique key</a:t>
            </a:r>
          </a:p>
          <a:p>
            <a:endParaRPr lang="en-US" baseline="0" dirty="0" smtClean="0"/>
          </a:p>
          <a:p>
            <a:r>
              <a:rPr lang="en-US" baseline="0" dirty="0" smtClean="0"/>
              <a:t>If do not know the cardinality, just underestimate.</a:t>
            </a:r>
            <a:endParaRPr lang="en-US" dirty="0" smtClean="0"/>
          </a:p>
          <a:p>
            <a:endParaRPr lang="en-US" dirty="0"/>
          </a:p>
        </p:txBody>
      </p:sp>
      <p:sp>
        <p:nvSpPr>
          <p:cNvPr id="4" name="Slide Number Placeholder 3"/>
          <p:cNvSpPr>
            <a:spLocks noGrp="1"/>
          </p:cNvSpPr>
          <p:nvPr>
            <p:ph type="sldNum" sz="quarter" idx="10"/>
          </p:nvPr>
        </p:nvSpPr>
        <p:spPr/>
        <p:txBody>
          <a:bodyPr/>
          <a:lstStyle/>
          <a:p>
            <a:fld id="{4F7B5F05-D5E2-8D42-B2E7-E1A63FCE6B06}" type="slidenum">
              <a:rPr lang="en-US" smtClean="0"/>
              <a:pPr/>
              <a:t>41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0304584"/>
      </p:ext>
    </p:extLst>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B5F05-D5E2-8D42-B2E7-E1A63FCE6B06}" type="slidenum">
              <a:rPr lang="en-US" smtClean="0"/>
              <a:pPr/>
              <a:t>42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0304584"/>
      </p:ext>
    </p:extLst>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B5F05-D5E2-8D42-B2E7-E1A63FCE6B06}" type="slidenum">
              <a:rPr lang="en-US" smtClean="0"/>
              <a:pPr/>
              <a:t>43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0304584"/>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Data warehouse,</a:t>
            </a:r>
            <a:r>
              <a:rPr lang="en-US" baseline="0" dirty="0" smtClean="0"/>
              <a:t> OLAP requires big data by natural</a:t>
            </a:r>
          </a:p>
          <a:p>
            <a:pPr marL="628650" lvl="1" indent="-171450">
              <a:buFontTx/>
              <a:buChar char="-"/>
            </a:pPr>
            <a:r>
              <a:rPr lang="en-US" baseline="0" dirty="0" smtClean="0"/>
              <a:t>Data warehouse: historical data, integrated and merged data</a:t>
            </a:r>
          </a:p>
          <a:p>
            <a:pPr marL="628650" lvl="1" indent="-171450">
              <a:buFontTx/>
              <a:buChar char="-"/>
            </a:pPr>
            <a:r>
              <a:rPr lang="en-US" baseline="0" dirty="0" smtClean="0"/>
              <a:t>OLAP: multi-dimensional data</a:t>
            </a:r>
          </a:p>
          <a:p>
            <a:pPr marL="171450" lvl="0" indent="-171450">
              <a:buFontTx/>
              <a:buChar char="-"/>
            </a:pPr>
            <a:r>
              <a:rPr lang="en-US" baseline="0" dirty="0" smtClean="0"/>
              <a:t>New trend: much bigger than their initial definition</a:t>
            </a:r>
          </a:p>
          <a:p>
            <a:pPr marL="628650" lvl="1" indent="-171450">
              <a:buFontTx/>
              <a:buChar char="-"/>
            </a:pPr>
            <a:r>
              <a:rPr lang="en-US" baseline="0" dirty="0" smtClean="0"/>
              <a:t>Data warehouse: longer history</a:t>
            </a:r>
          </a:p>
          <a:p>
            <a:pPr marL="628650" lvl="1" indent="-171450">
              <a:buFontTx/>
              <a:buChar char="-"/>
            </a:pPr>
            <a:r>
              <a:rPr lang="en-US" baseline="0" dirty="0" smtClean="0"/>
              <a:t>OLAP: more dimensions, from both business itself and other social media.</a:t>
            </a:r>
          </a:p>
          <a:p>
            <a:pPr marL="171450" lvl="0" indent="-171450">
              <a:buFontTx/>
              <a:buChar char="-"/>
            </a:pPr>
            <a:r>
              <a:rPr lang="en-US" baseline="0" dirty="0" smtClean="0"/>
              <a:t>Web warehouse</a:t>
            </a:r>
          </a:p>
          <a:p>
            <a:endParaRPr lang="en-US" dirty="0"/>
          </a:p>
        </p:txBody>
      </p:sp>
      <p:sp>
        <p:nvSpPr>
          <p:cNvPr id="4" name="Slide Number Placeholder 3"/>
          <p:cNvSpPr>
            <a:spLocks noGrp="1"/>
          </p:cNvSpPr>
          <p:nvPr>
            <p:ph type="sldNum" sz="quarter" idx="10"/>
          </p:nvPr>
        </p:nvSpPr>
        <p:spPr/>
        <p:txBody>
          <a:bodyPr/>
          <a:lstStyle/>
          <a:p>
            <a:fld id="{4F7B5F05-D5E2-8D42-B2E7-E1A63FCE6B06}"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7249779"/>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Traditional parallel database: why it is not the perfect solution for big data?</a:t>
            </a:r>
          </a:p>
          <a:p>
            <a:pPr marL="171450" indent="-171450">
              <a:buFontTx/>
              <a:buChar char="-"/>
            </a:pPr>
            <a:r>
              <a:rPr lang="en-US" dirty="0" smtClean="0"/>
              <a:t>Comes in one box, all ready not easy to change (Oracle, Teradata, IBM DB2)</a:t>
            </a:r>
          </a:p>
          <a:p>
            <a:pPr marL="171450" indent="-171450">
              <a:buFontTx/>
              <a:buChar char="-"/>
            </a:pPr>
            <a:r>
              <a:rPr lang="en-US" dirty="0" smtClean="0"/>
              <a:t>Need to transform your data to relational</a:t>
            </a:r>
          </a:p>
          <a:p>
            <a:pPr marL="171450" indent="-171450">
              <a:buFontTx/>
              <a:buChar char="-"/>
            </a:pPr>
            <a:r>
              <a:rPr lang="en-US" dirty="0" smtClean="0"/>
              <a:t>Cannot change optimization</a:t>
            </a:r>
          </a:p>
          <a:p>
            <a:pPr marL="171450" indent="-171450">
              <a:buFontTx/>
              <a:buChar char="-"/>
            </a:pPr>
            <a:r>
              <a:rPr lang="en-US" dirty="0" smtClean="0"/>
              <a:t>May want to focus on the customization: </a:t>
            </a:r>
          </a:p>
          <a:p>
            <a:pPr marL="171450" indent="-171450">
              <a:buFontTx/>
              <a:buChar char="-"/>
            </a:pPr>
            <a:r>
              <a:rPr lang="en-US" dirty="0" smtClean="0"/>
              <a:t>researchers may want a more open-source project to easy adding their work into the system</a:t>
            </a:r>
          </a:p>
          <a:p>
            <a:pPr marL="171450" indent="-171450">
              <a:buFontTx/>
              <a:buChar char="-"/>
            </a:pPr>
            <a:r>
              <a:rPr lang="en-US" dirty="0" smtClean="0"/>
              <a:t>Researchers also want to utilize the existing state-of-art research in parts not directly related to their components, but could be an important feature. For example, cube operation in OLAP relies on the group-by algorithms from the database systems.</a:t>
            </a:r>
            <a:endParaRPr lang="en-US" baseline="0" dirty="0" smtClean="0"/>
          </a:p>
        </p:txBody>
      </p:sp>
      <p:sp>
        <p:nvSpPr>
          <p:cNvPr id="4" name="Slide Number Placeholder 3"/>
          <p:cNvSpPr>
            <a:spLocks noGrp="1"/>
          </p:cNvSpPr>
          <p:nvPr>
            <p:ph type="sldNum" sz="quarter" idx="10"/>
          </p:nvPr>
        </p:nvSpPr>
        <p:spPr/>
        <p:txBody>
          <a:bodyPr/>
          <a:lstStyle/>
          <a:p>
            <a:fld id="{4F7B5F05-D5E2-8D42-B2E7-E1A63FCE6B06}"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6133675"/>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Why we need to start ASTERIX, instead of using the existing big data solution (Hadoop)?</a:t>
            </a:r>
          </a:p>
          <a:p>
            <a:pPr marL="171450" indent="-171450">
              <a:buFontTx/>
              <a:buChar char="-"/>
            </a:pPr>
            <a:r>
              <a:rPr lang="en-US" dirty="0" smtClean="0"/>
              <a:t>Want to utilize the research from RDBMS on query optimization</a:t>
            </a:r>
          </a:p>
          <a:p>
            <a:pPr marL="171450" indent="-171450">
              <a:buFontTx/>
              <a:buChar char="-"/>
            </a:pPr>
            <a:r>
              <a:rPr lang="en-US" dirty="0" smtClean="0"/>
              <a:t>Storage: index support</a:t>
            </a:r>
          </a:p>
          <a:p>
            <a:pPr marL="171450" indent="-171450">
              <a:buFontTx/>
              <a:buChar char="-"/>
            </a:pPr>
            <a:r>
              <a:rPr lang="en-US" dirty="0" smtClean="0"/>
              <a:t>Powerful query language:</a:t>
            </a:r>
          </a:p>
          <a:p>
            <a:pPr marL="171450" indent="-171450">
              <a:buFontTx/>
              <a:buChar char="-"/>
            </a:pPr>
            <a:r>
              <a:rPr lang="en-US" dirty="0" smtClean="0"/>
              <a:t>Support spatial and temporal features;</a:t>
            </a:r>
          </a:p>
          <a:p>
            <a:pPr marL="171450" indent="-171450">
              <a:buFontTx/>
              <a:buChar char="-"/>
            </a:pPr>
            <a:r>
              <a:rPr lang="en-US" dirty="0" smtClean="0"/>
              <a:t>Utilize query optimizer.</a:t>
            </a:r>
          </a:p>
          <a:p>
            <a:pPr marL="171450" indent="-171450">
              <a:buFontTx/>
              <a:buChar char="-"/>
            </a:pPr>
            <a:r>
              <a:rPr lang="en-US" dirty="0" smtClean="0"/>
              <a:t>To use the optimization you can either</a:t>
            </a:r>
          </a:p>
          <a:p>
            <a:pPr marL="171450" indent="-171450">
              <a:buFontTx/>
              <a:buChar char="-"/>
            </a:pPr>
            <a:r>
              <a:rPr lang="en-US" dirty="0" smtClean="0"/>
              <a:t>Use the one coming with the language you use (but are quite limited in comparison with parallel </a:t>
            </a:r>
            <a:r>
              <a:rPr lang="en-US" dirty="0" err="1" smtClean="0"/>
              <a:t>dbs</a:t>
            </a:r>
            <a:r>
              <a:rPr lang="en-US" dirty="0" smtClean="0"/>
              <a:t> opt)</a:t>
            </a:r>
          </a:p>
          <a:p>
            <a:pPr marL="171450" indent="-171450">
              <a:buFontTx/>
              <a:buChar char="-"/>
            </a:pPr>
            <a:r>
              <a:rPr lang="en-US" dirty="0" smtClean="0"/>
              <a:t>Write your own optimizer; difficult since you need to know MR well and it is hard.</a:t>
            </a:r>
          </a:p>
          <a:p>
            <a:pPr marL="1085850" lvl="2"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4F7B5F05-D5E2-8D42-B2E7-E1A63FCE6B06}"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48128"/>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to combine the best from both worlds</a:t>
            </a:r>
          </a:p>
          <a:p>
            <a:r>
              <a:rPr lang="en-US" dirty="0" smtClean="0"/>
              <a:t>From traditional warehouse we want user-friendly language layer (AsterixQL –declarative language – btw SQL and XQuery) and optimization layer (Algebricks) from parallel </a:t>
            </a:r>
            <a:r>
              <a:rPr lang="en-US" dirty="0" err="1" smtClean="0"/>
              <a:t>db</a:t>
            </a:r>
            <a:r>
              <a:rPr lang="en-US" dirty="0" smtClean="0"/>
              <a:t> research as well as native index support (Hyracks + Algebricks)</a:t>
            </a:r>
          </a:p>
          <a:p>
            <a:r>
              <a:rPr lang="en-US" dirty="0" smtClean="0"/>
              <a:t>From big-data world: flexibility of programming framework (Hadoop M/R) support for HiveQL and Piglet </a:t>
            </a:r>
          </a:p>
          <a:p>
            <a:r>
              <a:rPr lang="en-US" dirty="0" smtClean="0"/>
              <a:t>Can also support graph based data structures and querying (Pregel) (not on top of Hadoop but on Hyracks so better performance)</a:t>
            </a:r>
          </a:p>
          <a:p>
            <a:r>
              <a:rPr lang="en-US" dirty="0" smtClean="0"/>
              <a:t>Interactive Map Reduce Updates (for recursive map Reduce – for machine learning and DM) also not on top of Hadoop but on Hyracks.</a:t>
            </a:r>
          </a:p>
          <a:p>
            <a:r>
              <a:rPr lang="en-US" dirty="0" smtClean="0"/>
              <a:t>Can even code directly on the Hyracks (Java library)</a:t>
            </a:r>
          </a:p>
          <a:p>
            <a:endParaRPr lang="en-US" dirty="0"/>
          </a:p>
        </p:txBody>
      </p:sp>
      <p:sp>
        <p:nvSpPr>
          <p:cNvPr id="4" name="Slide Number Placeholder 3"/>
          <p:cNvSpPr>
            <a:spLocks noGrp="1"/>
          </p:cNvSpPr>
          <p:nvPr>
            <p:ph type="sldNum" sz="quarter" idx="10"/>
          </p:nvPr>
        </p:nvSpPr>
        <p:spPr/>
        <p:txBody>
          <a:bodyPr/>
          <a:lstStyle/>
          <a:p>
            <a:fld id="{4F7B5F05-D5E2-8D42-B2E7-E1A63FCE6B06}"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19977091"/>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7B5F05-D5E2-8D42-B2E7-E1A63FCE6B0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Overall of AsterixDB:</a:t>
            </a:r>
          </a:p>
          <a:p>
            <a:pPr marL="171450" indent="-171450">
              <a:buFontTx/>
              <a:buChar char="-"/>
            </a:pPr>
            <a:r>
              <a:rPr lang="en-US" dirty="0" smtClean="0"/>
              <a:t>User creates DDL (data models) and issue DML (query) using AQL;</a:t>
            </a:r>
          </a:p>
          <a:p>
            <a:pPr marL="171450" indent="-171450">
              <a:buFontTx/>
              <a:buChar char="-"/>
            </a:pPr>
            <a:r>
              <a:rPr lang="en-US" dirty="0" smtClean="0"/>
              <a:t>AQL is compiled and optimized by Algebricks. Algebricks outputs the optimized physical plan;</a:t>
            </a:r>
          </a:p>
          <a:p>
            <a:pPr marL="171450" indent="-171450">
              <a:buFontTx/>
              <a:buChar char="-"/>
            </a:pPr>
            <a:r>
              <a:rPr lang="en-US" dirty="0" smtClean="0"/>
              <a:t>The optimized physical plan is executed by Hyracks in parallel.</a:t>
            </a:r>
          </a:p>
          <a:p>
            <a:pPr marL="171450" indent="-171450">
              <a:buFontTx/>
              <a:buChar char="-"/>
            </a:pPr>
            <a:r>
              <a:rPr lang="en-US" dirty="0" smtClean="0"/>
              <a:t>TPCH query </a:t>
            </a:r>
          </a:p>
          <a:p>
            <a:pPr marL="171450" indent="-171450">
              <a:buFontTx/>
              <a:buChar char="-"/>
            </a:pPr>
            <a:r>
              <a:rPr lang="en-US" dirty="0" smtClean="0"/>
              <a:t>Customer (</a:t>
            </a:r>
            <a:r>
              <a:rPr lang="en-US" dirty="0" err="1" smtClean="0"/>
              <a:t>c_custkey</a:t>
            </a:r>
            <a:r>
              <a:rPr lang="en-US" dirty="0" smtClean="0"/>
              <a:t>, </a:t>
            </a:r>
            <a:r>
              <a:rPr lang="en-US" dirty="0" err="1" smtClean="0"/>
              <a:t>c_mktsegment</a:t>
            </a:r>
            <a:r>
              <a:rPr lang="en-US" dirty="0" smtClean="0"/>
              <a:t>, …) primary is </a:t>
            </a:r>
            <a:r>
              <a:rPr lang="en-US" dirty="0" err="1" smtClean="0"/>
              <a:t>custkey</a:t>
            </a:r>
            <a:endParaRPr lang="en-US" dirty="0" smtClean="0"/>
          </a:p>
          <a:p>
            <a:pPr marL="171450" indent="-171450">
              <a:buFontTx/>
              <a:buChar char="-"/>
            </a:pPr>
            <a:r>
              <a:rPr lang="en-US" dirty="0" smtClean="0"/>
              <a:t>Orders (</a:t>
            </a:r>
            <a:r>
              <a:rPr lang="en-US" dirty="0" err="1" smtClean="0"/>
              <a:t>o_ordkey</a:t>
            </a:r>
            <a:r>
              <a:rPr lang="en-US" dirty="0" smtClean="0"/>
              <a:t>, </a:t>
            </a:r>
            <a:r>
              <a:rPr lang="en-US" dirty="0" err="1" smtClean="0"/>
              <a:t>o_custkey</a:t>
            </a:r>
            <a:r>
              <a:rPr lang="en-US" dirty="0" smtClean="0"/>
              <a:t>, ….) primary is </a:t>
            </a:r>
            <a:r>
              <a:rPr lang="en-US" dirty="0" err="1" smtClean="0"/>
              <a:t>ordkey</a:t>
            </a:r>
            <a:r>
              <a:rPr lang="en-US" dirty="0" smtClean="0"/>
              <a:t> (a customer can make many orders)</a:t>
            </a:r>
          </a:p>
          <a:p>
            <a:pPr marL="171450" indent="-171450">
              <a:buFontTx/>
              <a:buChar char="-"/>
            </a:pPr>
            <a:r>
              <a:rPr lang="en-US" dirty="0" smtClean="0"/>
              <a:t>NC: nodes that have the partitions. Orders is distributed in 2 partitions (ord1 and ord2 and also duplicated) </a:t>
            </a:r>
          </a:p>
          <a:p>
            <a:pPr marL="171450" indent="-171450">
              <a:buFontTx/>
              <a:buChar char="-"/>
            </a:pPr>
            <a:r>
              <a:rPr lang="en-US" dirty="0" err="1" smtClean="0"/>
              <a:t>Algebrics</a:t>
            </a:r>
            <a:r>
              <a:rPr lang="en-US" dirty="0" smtClean="0"/>
              <a:t> knows where data is partitioned and gives Hyracks hints on how to parallelize the work.</a:t>
            </a:r>
          </a:p>
          <a:p>
            <a:pPr marL="171450" indent="-171450">
              <a:buFontTx/>
              <a:buChar char="-"/>
            </a:pPr>
            <a:r>
              <a:rPr lang="en-US" dirty="0" smtClean="0"/>
              <a:t>Blocks are operators doing data processing while arrows represent transfer of data. (if we have multiple machines, data will be hash-partitioned by </a:t>
            </a:r>
            <a:r>
              <a:rPr lang="en-US" dirty="0" err="1" smtClean="0"/>
              <a:t>custkey</a:t>
            </a:r>
            <a:r>
              <a:rPr lang="en-US" dirty="0" smtClean="0"/>
              <a:t>)</a:t>
            </a:r>
          </a:p>
          <a:p>
            <a:pPr marL="171450" indent="-171450">
              <a:buFontTx/>
              <a:buChar char="-"/>
            </a:pPr>
            <a:r>
              <a:rPr lang="en-US" dirty="0" smtClean="0"/>
              <a:t>The result of the </a:t>
            </a:r>
            <a:r>
              <a:rPr lang="en-US" dirty="0" err="1" smtClean="0"/>
              <a:t>hashjoin</a:t>
            </a:r>
            <a:r>
              <a:rPr lang="en-US" dirty="0" smtClean="0"/>
              <a:t> will be send to the </a:t>
            </a:r>
            <a:r>
              <a:rPr lang="en-US" dirty="0" err="1" smtClean="0"/>
              <a:t>groupby</a:t>
            </a:r>
            <a:r>
              <a:rPr lang="en-US" dirty="0" smtClean="0"/>
              <a:t> operator hash-partitioned by </a:t>
            </a:r>
            <a:r>
              <a:rPr lang="en-US" dirty="0" err="1" smtClean="0"/>
              <a:t>mktsegment</a:t>
            </a:r>
            <a:endParaRPr lang="en-US" dirty="0" smtClean="0"/>
          </a:p>
          <a:p>
            <a:pPr marL="171450" indent="-171450">
              <a:buFontTx/>
              <a:buChar char="-"/>
            </a:pPr>
            <a:r>
              <a:rPr lang="en-US" dirty="0" smtClean="0"/>
              <a:t>The final arrow is 1-1 </a:t>
            </a:r>
            <a:r>
              <a:rPr lang="en-US" dirty="0" err="1" smtClean="0"/>
              <a:t>ie</a:t>
            </a:r>
            <a:r>
              <a:rPr lang="en-US" dirty="0" smtClean="0"/>
              <a:t> each node will produce the result (no need to send to many nodes).</a:t>
            </a:r>
          </a:p>
          <a:p>
            <a:pPr marL="171450" indent="-171450">
              <a:buFontTx/>
              <a:buChar char="-"/>
            </a:pPr>
            <a:r>
              <a:rPr lang="en-US" dirty="0" smtClean="0"/>
              <a:t>About </a:t>
            </a:r>
            <a:r>
              <a:rPr lang="en-US" dirty="0" smtClean="0"/>
              <a:t>optimization</a:t>
            </a:r>
          </a:p>
          <a:p>
            <a:pPr marL="171450" indent="-171450">
              <a:buFontTx/>
              <a:buChar char="-"/>
            </a:pPr>
            <a:r>
              <a:rPr lang="en-US" dirty="0" err="1" smtClean="0"/>
              <a:t>Asterix</a:t>
            </a:r>
            <a:r>
              <a:rPr lang="en-US" dirty="0" smtClean="0"/>
              <a:t> will create the logical</a:t>
            </a:r>
            <a:r>
              <a:rPr lang="en-US" baseline="0" dirty="0" smtClean="0"/>
              <a:t> plan and then the optimized plan; the dotted arrow means you have to wait until all result is ready.</a:t>
            </a:r>
            <a:endParaRPr lang="en-US" dirty="0" smtClean="0"/>
          </a:p>
          <a:p>
            <a:pPr marL="171450" indent="-171450">
              <a:buFontTx/>
              <a:buChar char="-"/>
            </a:pPr>
            <a:r>
              <a:rPr lang="en-US" dirty="0" smtClean="0"/>
              <a:t>Traditional single-machine RDBMS optimization: projection push down, unused variable elimination, …</a:t>
            </a:r>
          </a:p>
          <a:p>
            <a:pPr marL="171450" indent="-171450">
              <a:buFontTx/>
              <a:buChar char="-"/>
            </a:pPr>
            <a:r>
              <a:rPr lang="en-US" dirty="0" smtClean="0"/>
              <a:t>Parallel database optimization: create parallel physical data </a:t>
            </a:r>
            <a:r>
              <a:rPr lang="en-US" dirty="0" smtClean="0"/>
              <a:t>plan</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F7B5F05-D5E2-8D42-B2E7-E1A63FCE6B06}"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1115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5820FB-9510-A944-9F99-7AEAB4D307C9}" type="datetimeFigureOut">
              <a:rPr lang="en-US" smtClean="0"/>
              <a:pPr/>
              <a:t>10/27/13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0890A-545E-BD42-8442-B58DFBA2C92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223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820FB-9510-A944-9F99-7AEAB4D307C9}" type="datetimeFigureOut">
              <a:rPr lang="en-US" smtClean="0"/>
              <a:pPr/>
              <a:t>10/27/13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0890A-545E-BD42-8442-B58DFBA2C92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7899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820FB-9510-A944-9F99-7AEAB4D307C9}" type="datetimeFigureOut">
              <a:rPr lang="en-US" smtClean="0"/>
              <a:pPr/>
              <a:t>10/27/13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0890A-545E-BD42-8442-B58DFBA2C92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45625221"/>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820FB-9510-A944-9F99-7AEAB4D307C9}" type="datetimeFigureOut">
              <a:rPr lang="en-US" smtClean="0"/>
              <a:pPr/>
              <a:t>10/27/13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0890A-545E-BD42-8442-B58DFBA2C92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25154469"/>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5820FB-9510-A944-9F99-7AEAB4D307C9}" type="datetimeFigureOut">
              <a:rPr lang="en-US" smtClean="0"/>
              <a:pPr/>
              <a:t>10/27/13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0890A-545E-BD42-8442-B58DFBA2C92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1271058"/>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5820FB-9510-A944-9F99-7AEAB4D307C9}" type="datetimeFigureOut">
              <a:rPr lang="en-US" smtClean="0"/>
              <a:pPr/>
              <a:t>10/27/13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0890A-545E-BD42-8442-B58DFBA2C92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2788014"/>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5820FB-9510-A944-9F99-7AEAB4D307C9}" type="datetimeFigureOut">
              <a:rPr lang="en-US" smtClean="0"/>
              <a:pPr/>
              <a:t>10/27/13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60890A-545E-BD42-8442-B58DFBA2C92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2472661"/>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5820FB-9510-A944-9F99-7AEAB4D307C9}" type="datetimeFigureOut">
              <a:rPr lang="en-US" smtClean="0"/>
              <a:pPr/>
              <a:t>10/27/13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60890A-545E-BD42-8442-B58DFBA2C92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5038992"/>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5820FB-9510-A944-9F99-7AEAB4D307C9}" type="datetimeFigureOut">
              <a:rPr lang="en-US" smtClean="0"/>
              <a:pPr/>
              <a:t>10/27/13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60890A-545E-BD42-8442-B58DFBA2C92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7080509"/>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5820FB-9510-A944-9F99-7AEAB4D307C9}" type="datetimeFigureOut">
              <a:rPr lang="en-US" smtClean="0"/>
              <a:pPr/>
              <a:t>10/27/13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0890A-545E-BD42-8442-B58DFBA2C92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4079359"/>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5820FB-9510-A944-9F99-7AEAB4D307C9}" type="datetimeFigureOut">
              <a:rPr lang="en-US" smtClean="0"/>
              <a:pPr/>
              <a:t>10/27/13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0890A-545E-BD42-8442-B58DFBA2C92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067265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5820FB-9510-A944-9F99-7AEAB4D307C9}" type="datetimeFigureOut">
              <a:rPr lang="en-US" smtClean="0"/>
              <a:pPr/>
              <a:t>10/27/13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60890A-545E-BD42-8442-B58DFBA2C92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4949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tsotras@cs.ucr.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3.emf"/></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8.png"/></Relationships>
</file>

<file path=ppt/slides/_rels/slide44.xml.rels><?xml version="1.0" encoding="UTF-8" standalone="yes"?>
<Relationships xmlns="http://schemas.openxmlformats.org/package/2006/relationships"><Relationship Id="rId11" Type="http://schemas.openxmlformats.org/officeDocument/2006/relationships/image" Target="../media/image58.png"/><Relationship Id="rId12" Type="http://schemas.openxmlformats.org/officeDocument/2006/relationships/image" Target="../media/image59.png"/><Relationship Id="rId13" Type="http://schemas.openxmlformats.org/officeDocument/2006/relationships/image" Target="../media/image60.png"/><Relationship Id="rId14" Type="http://schemas.openxmlformats.org/officeDocument/2006/relationships/image" Target="../media/image61.png"/><Relationship Id="rId15"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image" Target="../media/image49.png"/><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4.png"/><Relationship Id="rId8" Type="http://schemas.openxmlformats.org/officeDocument/2006/relationships/image" Target="../media/image55.png"/><Relationship Id="rId9" Type="http://schemas.openxmlformats.org/officeDocument/2006/relationships/image" Target="../media/image56.png"/><Relationship Id="rId10" Type="http://schemas.openxmlformats.org/officeDocument/2006/relationships/image" Target="../media/image57.png"/></Relationships>
</file>

<file path=ppt/slides/_rels/slide45.xml.rels><?xml version="1.0" encoding="UTF-8" standalone="yes"?>
<Relationships xmlns="http://schemas.openxmlformats.org/package/2006/relationships"><Relationship Id="rId3" Type="http://schemas.openxmlformats.org/officeDocument/2006/relationships/hyperlink" Target="http://code.google.com/p/asterixdb/" TargetMode="External"/><Relationship Id="rId4" Type="http://schemas.openxmlformats.org/officeDocument/2006/relationships/hyperlink" Target="http://code.google.com/p/hyracks" TargetMode="External"/><Relationship Id="rId5" Type="http://schemas.openxmlformats.org/officeDocument/2006/relationships/hyperlink" Target="http://hyracks.org/projects/pregelix/" TargetMode="External"/><Relationship Id="rId1" Type="http://schemas.openxmlformats.org/officeDocument/2006/relationships/slideLayout" Target="../slideLayouts/slideLayout2.xml"/><Relationship Id="rId2" Type="http://schemas.openxmlformats.org/officeDocument/2006/relationships/hyperlink" Target="http://asterix.ics.uci.edu/"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130425"/>
            <a:ext cx="7772400" cy="1470025"/>
          </a:xfrm>
        </p:spPr>
        <p:txBody>
          <a:bodyPr/>
          <a:lstStyle/>
          <a:p>
            <a:r>
              <a:rPr lang="en-US" dirty="0" smtClean="0"/>
              <a:t>Revisiting Aggregation Techniques for Big Data</a:t>
            </a:r>
            <a:endParaRPr lang="en-US" dirty="0"/>
          </a:p>
        </p:txBody>
      </p:sp>
      <p:sp>
        <p:nvSpPr>
          <p:cNvPr id="9" name="Subtitle 2"/>
          <p:cNvSpPr>
            <a:spLocks noGrp="1"/>
          </p:cNvSpPr>
          <p:nvPr>
            <p:ph type="subTitle" idx="1"/>
          </p:nvPr>
        </p:nvSpPr>
        <p:spPr>
          <a:xfrm>
            <a:off x="913715" y="3886200"/>
            <a:ext cx="7327992" cy="2125542"/>
          </a:xfrm>
        </p:spPr>
        <p:txBody>
          <a:bodyPr>
            <a:normAutofit fontScale="92500" lnSpcReduction="20000"/>
          </a:bodyPr>
          <a:lstStyle/>
          <a:p>
            <a:r>
              <a:rPr lang="en-US" dirty="0" smtClean="0">
                <a:latin typeface="Times New Roman"/>
                <a:cs typeface="Times New Roman"/>
              </a:rPr>
              <a:t>Vassilis J. Tsotras</a:t>
            </a:r>
          </a:p>
          <a:p>
            <a:r>
              <a:rPr lang="en-US" sz="1800" dirty="0" smtClean="0">
                <a:latin typeface="Times New Roman"/>
                <a:cs typeface="Times New Roman"/>
              </a:rPr>
              <a:t>University of California, Riverside</a:t>
            </a:r>
          </a:p>
          <a:p>
            <a:r>
              <a:rPr lang="en-US" sz="1800" dirty="0" smtClean="0">
                <a:latin typeface="Times New Roman"/>
                <a:cs typeface="Times New Roman"/>
                <a:hlinkClick r:id="rId3"/>
              </a:rPr>
              <a:t>tsotras@cs.ucr.edu</a:t>
            </a:r>
            <a:endParaRPr lang="en-US" sz="1800" dirty="0" smtClean="0">
              <a:latin typeface="Times New Roman"/>
              <a:cs typeface="Times New Roman"/>
            </a:endParaRPr>
          </a:p>
          <a:p>
            <a:endParaRPr lang="en-US" sz="1800" dirty="0" smtClean="0">
              <a:latin typeface="Times New Roman"/>
              <a:cs typeface="Times New Roman"/>
            </a:endParaRPr>
          </a:p>
          <a:p>
            <a:endParaRPr lang="en-US" sz="1800" dirty="0" smtClean="0">
              <a:latin typeface="Times New Roman"/>
              <a:cs typeface="Times New Roman"/>
            </a:endParaRPr>
          </a:p>
          <a:p>
            <a:pPr algn="l"/>
            <a:r>
              <a:rPr lang="en-US" sz="1800" dirty="0" smtClean="0">
                <a:latin typeface="Times New Roman"/>
                <a:cs typeface="Times New Roman"/>
              </a:rPr>
              <a:t>Joint work with </a:t>
            </a:r>
            <a:r>
              <a:rPr lang="en-US" sz="1800" dirty="0" err="1" smtClean="0">
                <a:latin typeface="Times New Roman"/>
                <a:cs typeface="Times New Roman"/>
              </a:rPr>
              <a:t>Jian</a:t>
            </a:r>
            <a:r>
              <a:rPr lang="en-US" sz="1800" dirty="0" smtClean="0">
                <a:latin typeface="Times New Roman"/>
                <a:cs typeface="Times New Roman"/>
              </a:rPr>
              <a:t> </a:t>
            </a:r>
            <a:r>
              <a:rPr lang="en-US" sz="1800" dirty="0" err="1" smtClean="0">
                <a:latin typeface="Times New Roman"/>
                <a:cs typeface="Times New Roman"/>
              </a:rPr>
              <a:t>Wen</a:t>
            </a:r>
            <a:r>
              <a:rPr lang="en-US" sz="1800" dirty="0" smtClean="0">
                <a:latin typeface="Times New Roman"/>
                <a:cs typeface="Times New Roman"/>
              </a:rPr>
              <a:t> (UCR), Michael Carey and </a:t>
            </a:r>
            <a:r>
              <a:rPr lang="en-US" sz="1800" dirty="0" err="1" smtClean="0">
                <a:latin typeface="Times New Roman"/>
                <a:cs typeface="Times New Roman"/>
              </a:rPr>
              <a:t>Vinayak</a:t>
            </a:r>
            <a:r>
              <a:rPr lang="en-US" sz="1800" dirty="0" smtClean="0">
                <a:latin typeface="Times New Roman"/>
                <a:cs typeface="Times New Roman"/>
              </a:rPr>
              <a:t> </a:t>
            </a:r>
            <a:r>
              <a:rPr lang="en-US" sz="1800" dirty="0" err="1" smtClean="0">
                <a:latin typeface="Times New Roman"/>
                <a:cs typeface="Times New Roman"/>
              </a:rPr>
              <a:t>Borkar</a:t>
            </a:r>
            <a:r>
              <a:rPr lang="en-US" sz="1800" dirty="0" smtClean="0">
                <a:latin typeface="Times New Roman"/>
                <a:cs typeface="Times New Roman"/>
              </a:rPr>
              <a:t> (UCI);</a:t>
            </a:r>
          </a:p>
          <a:p>
            <a:pPr algn="l"/>
            <a:r>
              <a:rPr lang="en-US" sz="1800" dirty="0" smtClean="0">
                <a:latin typeface="Times New Roman"/>
                <a:cs typeface="Times New Roman"/>
              </a:rPr>
              <a:t>supported by NSF IIS grants: 1305253, 1305430, 0910859 and 0910989.</a:t>
            </a:r>
            <a:endParaRPr lang="en-US" sz="1800" dirty="0">
              <a:latin typeface="Times New Roman"/>
              <a:cs typeface="Times New Roman"/>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12450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Title 1"/>
          <p:cNvSpPr>
            <a:spLocks noGrp="1"/>
          </p:cNvSpPr>
          <p:nvPr>
            <p:ph type="title"/>
          </p:nvPr>
        </p:nvSpPr>
        <p:spPr>
          <a:xfrm>
            <a:off x="457200" y="274638"/>
            <a:ext cx="8229600" cy="1143000"/>
          </a:xfrm>
        </p:spPr>
        <p:txBody>
          <a:bodyPr/>
          <a:lstStyle/>
          <a:p>
            <a:r>
              <a:rPr lang="en-US" dirty="0" smtClean="0"/>
              <a:t>AsterixDB Layers: AQL</a:t>
            </a:r>
            <a:endParaRPr lang="en-US" dirty="0"/>
          </a:p>
        </p:txBody>
      </p:sp>
      <p:sp>
        <p:nvSpPr>
          <p:cNvPr id="27" name="Content Placeholder 2"/>
          <p:cNvSpPr>
            <a:spLocks noGrp="1"/>
          </p:cNvSpPr>
          <p:nvPr>
            <p:ph idx="1"/>
          </p:nvPr>
        </p:nvSpPr>
        <p:spPr>
          <a:xfrm>
            <a:off x="4586848" y="1600200"/>
            <a:ext cx="4099952" cy="4525963"/>
          </a:xfrm>
        </p:spPr>
        <p:txBody>
          <a:bodyPr>
            <a:noAutofit/>
          </a:bodyPr>
          <a:lstStyle/>
          <a:p>
            <a:r>
              <a:rPr lang="en-US" sz="2400" dirty="0" smtClean="0"/>
              <a:t>ASTERIX Data Model</a:t>
            </a:r>
          </a:p>
          <a:p>
            <a:pPr lvl="1"/>
            <a:r>
              <a:rPr lang="en-US" sz="2000" dirty="0" smtClean="0"/>
              <a:t>JSON++ based</a:t>
            </a:r>
          </a:p>
          <a:p>
            <a:pPr lvl="1"/>
            <a:r>
              <a:rPr lang="en-US" sz="2000" dirty="0" smtClean="0"/>
              <a:t>Rich type support (spatial, temporal, …)</a:t>
            </a:r>
          </a:p>
          <a:p>
            <a:pPr lvl="1"/>
            <a:r>
              <a:rPr lang="en-US" sz="2000" dirty="0" smtClean="0"/>
              <a:t>Support open types</a:t>
            </a:r>
          </a:p>
          <a:p>
            <a:pPr lvl="1"/>
            <a:r>
              <a:rPr lang="en-US" sz="2000" dirty="0" smtClean="0"/>
              <a:t>Support external data sets and data feeds</a:t>
            </a:r>
          </a:p>
          <a:p>
            <a:r>
              <a:rPr lang="en-US" sz="2400" dirty="0" smtClean="0"/>
              <a:t>ASTERIX Query Language</a:t>
            </a:r>
          </a:p>
          <a:p>
            <a:pPr lvl="1"/>
            <a:r>
              <a:rPr lang="en-US" sz="2000" dirty="0" smtClean="0"/>
              <a:t>Native support for join, group-by;</a:t>
            </a:r>
          </a:p>
          <a:p>
            <a:pPr lvl="1"/>
            <a:r>
              <a:rPr lang="en-US" sz="2000" dirty="0" smtClean="0"/>
              <a:t>Support fuzzy matching;</a:t>
            </a:r>
          </a:p>
          <a:p>
            <a:pPr lvl="1"/>
            <a:r>
              <a:rPr lang="en-US" sz="2000" dirty="0" smtClean="0"/>
              <a:t>Utilize query optimization from Algebricks</a:t>
            </a:r>
          </a:p>
          <a:p>
            <a:pPr lvl="1"/>
            <a:endParaRPr lang="en-US" sz="2000" dirty="0" smtClean="0"/>
          </a:p>
        </p:txBody>
      </p:sp>
      <p:sp>
        <p:nvSpPr>
          <p:cNvPr id="28" name="Rounded Rectangle 27"/>
          <p:cNvSpPr/>
          <p:nvPr/>
        </p:nvSpPr>
        <p:spPr>
          <a:xfrm>
            <a:off x="881925" y="1417638"/>
            <a:ext cx="2697264" cy="744855"/>
          </a:xfrm>
          <a:prstGeom prst="roundRect">
            <a:avLst/>
          </a:prstGeom>
          <a:solidFill>
            <a:srgbClr val="0F7113"/>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AsterixQL</a:t>
            </a:r>
          </a:p>
          <a:p>
            <a:pPr algn="ctr"/>
            <a:r>
              <a:rPr lang="en-US" dirty="0" smtClean="0"/>
              <a:t>(AQL)</a:t>
            </a:r>
            <a:endParaRPr lang="en-US" dirty="0"/>
          </a:p>
        </p:txBody>
      </p:sp>
      <p:grpSp>
        <p:nvGrpSpPr>
          <p:cNvPr id="29" name="Group 28"/>
          <p:cNvGrpSpPr/>
          <p:nvPr/>
        </p:nvGrpSpPr>
        <p:grpSpPr>
          <a:xfrm>
            <a:off x="366163" y="2442621"/>
            <a:ext cx="3883279" cy="2507471"/>
            <a:chOff x="4770822" y="1966073"/>
            <a:chExt cx="3883279" cy="2507471"/>
          </a:xfrm>
        </p:grpSpPr>
        <p:sp>
          <p:nvSpPr>
            <p:cNvPr id="30" name="Rectangle 29"/>
            <p:cNvSpPr/>
            <p:nvPr/>
          </p:nvSpPr>
          <p:spPr>
            <a:xfrm>
              <a:off x="4770822" y="1966073"/>
              <a:ext cx="3883279" cy="2507471"/>
            </a:xfrm>
            <a:prstGeom prst="rect">
              <a:avLst/>
            </a:prstGeom>
            <a:solidFill>
              <a:schemeClr val="bg1"/>
            </a:solidFill>
            <a:ln>
              <a:noFill/>
            </a:ln>
            <a:effectLst>
              <a:outerShdw blurRad="292100" dist="139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p:cNvSpPr txBox="1"/>
            <p:nvPr/>
          </p:nvSpPr>
          <p:spPr>
            <a:xfrm>
              <a:off x="4861859" y="2011332"/>
              <a:ext cx="3681928" cy="2462212"/>
            </a:xfrm>
            <a:prstGeom prst="rect">
              <a:avLst/>
            </a:prstGeom>
            <a:noFill/>
          </p:spPr>
          <p:txBody>
            <a:bodyPr wrap="square" rtlCol="0">
              <a:spAutoFit/>
            </a:bodyPr>
            <a:lstStyle/>
            <a:p>
              <a:r>
                <a:rPr lang="en-US" sz="1100" dirty="0">
                  <a:solidFill>
                    <a:srgbClr val="FF0000"/>
                  </a:solidFill>
                  <a:latin typeface="Consolas"/>
                  <a:cs typeface="Consolas"/>
                </a:rPr>
                <a:t>c</a:t>
              </a:r>
              <a:r>
                <a:rPr lang="en-US" sz="1100" dirty="0" smtClean="0">
                  <a:solidFill>
                    <a:srgbClr val="FF0000"/>
                  </a:solidFill>
                  <a:latin typeface="Consolas"/>
                  <a:cs typeface="Consolas"/>
                </a:rPr>
                <a:t>reate type </a:t>
              </a:r>
              <a:r>
                <a:rPr lang="en-US" sz="1100" dirty="0" err="1" smtClean="0">
                  <a:latin typeface="Consolas"/>
                  <a:cs typeface="Consolas"/>
                </a:rPr>
                <a:t>TweetMessageType</a:t>
              </a:r>
              <a:r>
                <a:rPr lang="en-US" sz="1100" dirty="0" smtClean="0">
                  <a:latin typeface="Consolas"/>
                  <a:cs typeface="Consolas"/>
                </a:rPr>
                <a:t> </a:t>
              </a:r>
              <a:r>
                <a:rPr lang="en-US" sz="1100" dirty="0" smtClean="0">
                  <a:solidFill>
                    <a:srgbClr val="FF0000"/>
                  </a:solidFill>
                  <a:latin typeface="Consolas"/>
                  <a:cs typeface="Consolas"/>
                </a:rPr>
                <a:t>as</a:t>
              </a:r>
              <a:r>
                <a:rPr lang="en-US" sz="1100" dirty="0" smtClean="0">
                  <a:latin typeface="Consolas"/>
                  <a:cs typeface="Consolas"/>
                </a:rPr>
                <a:t> </a:t>
              </a:r>
              <a:r>
                <a:rPr lang="en-US" sz="1100" dirty="0" smtClean="0">
                  <a:solidFill>
                    <a:srgbClr val="FF0000"/>
                  </a:solidFill>
                  <a:latin typeface="Consolas"/>
                  <a:cs typeface="Consolas"/>
                </a:rPr>
                <a:t>open</a:t>
              </a:r>
              <a:r>
                <a:rPr lang="en-US" sz="1100" dirty="0" smtClean="0">
                  <a:latin typeface="Consolas"/>
                  <a:cs typeface="Consolas"/>
                </a:rPr>
                <a:t> {</a:t>
              </a:r>
            </a:p>
            <a:p>
              <a:r>
                <a:rPr lang="en-US" sz="1100" dirty="0" smtClean="0">
                  <a:latin typeface="Consolas"/>
                  <a:cs typeface="Consolas"/>
                </a:rPr>
                <a:t>  </a:t>
              </a:r>
              <a:r>
                <a:rPr lang="en-US" sz="1100" dirty="0" err="1" smtClean="0">
                  <a:latin typeface="Consolas"/>
                  <a:cs typeface="Consolas"/>
                </a:rPr>
                <a:t>tweetid</a:t>
              </a:r>
              <a:r>
                <a:rPr lang="en-US" sz="1100" dirty="0" smtClean="0">
                  <a:latin typeface="Consolas"/>
                  <a:cs typeface="Consolas"/>
                </a:rPr>
                <a:t>: string,</a:t>
              </a:r>
            </a:p>
            <a:p>
              <a:r>
                <a:rPr lang="en-US" sz="1100" dirty="0">
                  <a:latin typeface="Consolas"/>
                  <a:cs typeface="Consolas"/>
                </a:rPr>
                <a:t> </a:t>
              </a:r>
              <a:r>
                <a:rPr lang="en-US" sz="1100" dirty="0" smtClean="0">
                  <a:latin typeface="Consolas"/>
                  <a:cs typeface="Consolas"/>
                </a:rPr>
                <a:t> user: {</a:t>
              </a:r>
            </a:p>
            <a:p>
              <a:r>
                <a:rPr lang="en-US" sz="1100" dirty="0" smtClean="0">
                  <a:latin typeface="Consolas"/>
                  <a:cs typeface="Consolas"/>
                </a:rPr>
                <a:t>    screen-name: string,</a:t>
              </a:r>
            </a:p>
            <a:p>
              <a:r>
                <a:rPr lang="en-US" sz="1100" dirty="0">
                  <a:latin typeface="Consolas"/>
                  <a:cs typeface="Consolas"/>
                </a:rPr>
                <a:t> </a:t>
              </a:r>
              <a:r>
                <a:rPr lang="en-US" sz="1100" dirty="0" smtClean="0">
                  <a:latin typeface="Consolas"/>
                  <a:cs typeface="Consolas"/>
                </a:rPr>
                <a:t>   followers-count: int32</a:t>
              </a:r>
              <a:endParaRPr lang="en-US" sz="1100" dirty="0">
                <a:latin typeface="Consolas"/>
                <a:cs typeface="Consolas"/>
              </a:endParaRPr>
            </a:p>
            <a:p>
              <a:r>
                <a:rPr lang="en-US" sz="1100" dirty="0" smtClean="0">
                  <a:latin typeface="Consolas"/>
                  <a:cs typeface="Consolas"/>
                </a:rPr>
                <a:t>  },</a:t>
              </a:r>
            </a:p>
            <a:p>
              <a:r>
                <a:rPr lang="en-US" sz="1100" dirty="0">
                  <a:latin typeface="Consolas"/>
                  <a:cs typeface="Consolas"/>
                </a:rPr>
                <a:t> </a:t>
              </a:r>
              <a:r>
                <a:rPr lang="en-US" sz="1100" dirty="0" smtClean="0">
                  <a:latin typeface="Consolas"/>
                  <a:cs typeface="Consolas"/>
                </a:rPr>
                <a:t> sender-location: point</a:t>
              </a:r>
              <a:r>
                <a:rPr lang="en-US" sz="1100" dirty="0" smtClean="0">
                  <a:solidFill>
                    <a:srgbClr val="FF0000"/>
                  </a:solidFill>
                  <a:latin typeface="Consolas"/>
                  <a:cs typeface="Consolas"/>
                </a:rPr>
                <a:t>?</a:t>
              </a:r>
              <a:r>
                <a:rPr lang="en-US" sz="1100" dirty="0" smtClean="0">
                  <a:latin typeface="Consolas"/>
                  <a:cs typeface="Consolas"/>
                </a:rPr>
                <a:t>,</a:t>
              </a:r>
            </a:p>
            <a:p>
              <a:r>
                <a:rPr lang="en-US" sz="1100" dirty="0">
                  <a:latin typeface="Consolas"/>
                  <a:cs typeface="Consolas"/>
                </a:rPr>
                <a:t> </a:t>
              </a:r>
              <a:r>
                <a:rPr lang="en-US" sz="1100" dirty="0" smtClean="0">
                  <a:latin typeface="Consolas"/>
                  <a:cs typeface="Consolas"/>
                </a:rPr>
                <a:t> send-time: </a:t>
              </a:r>
              <a:r>
                <a:rPr lang="en-US" sz="1100" dirty="0" err="1" smtClean="0">
                  <a:latin typeface="Consolas"/>
                  <a:cs typeface="Consolas"/>
                </a:rPr>
                <a:t>datetime</a:t>
              </a:r>
              <a:r>
                <a:rPr lang="en-US" sz="1100" dirty="0" smtClean="0">
                  <a:latin typeface="Consolas"/>
                  <a:cs typeface="Consolas"/>
                </a:rPr>
                <a:t>,</a:t>
              </a:r>
            </a:p>
            <a:p>
              <a:r>
                <a:rPr lang="en-US" sz="1100" dirty="0">
                  <a:latin typeface="Consolas"/>
                  <a:cs typeface="Consolas"/>
                </a:rPr>
                <a:t> </a:t>
              </a:r>
              <a:r>
                <a:rPr lang="en-US" sz="1100" dirty="0" smtClean="0">
                  <a:latin typeface="Consolas"/>
                  <a:cs typeface="Consolas"/>
                </a:rPr>
                <a:t> referred-topics: {{ string }},</a:t>
              </a:r>
            </a:p>
            <a:p>
              <a:r>
                <a:rPr lang="en-US" sz="1100" dirty="0">
                  <a:latin typeface="Consolas"/>
                  <a:cs typeface="Consolas"/>
                </a:rPr>
                <a:t> </a:t>
              </a:r>
              <a:r>
                <a:rPr lang="en-US" sz="1100" dirty="0" smtClean="0">
                  <a:latin typeface="Consolas"/>
                  <a:cs typeface="Consolas"/>
                </a:rPr>
                <a:t> message-text: string</a:t>
              </a:r>
              <a:endParaRPr lang="en-US" sz="1100" dirty="0">
                <a:latin typeface="Consolas"/>
                <a:cs typeface="Consolas"/>
              </a:endParaRPr>
            </a:p>
            <a:p>
              <a:r>
                <a:rPr lang="en-US" sz="1100" dirty="0" smtClean="0">
                  <a:latin typeface="Consolas"/>
                  <a:cs typeface="Consolas"/>
                </a:rPr>
                <a:t>}</a:t>
              </a:r>
            </a:p>
            <a:p>
              <a:r>
                <a:rPr lang="en-US" sz="1100" dirty="0" smtClean="0">
                  <a:solidFill>
                    <a:srgbClr val="FF0000"/>
                  </a:solidFill>
                  <a:latin typeface="Consolas"/>
                  <a:cs typeface="Consolas"/>
                </a:rPr>
                <a:t>create dataset </a:t>
              </a:r>
              <a:r>
                <a:rPr lang="en-US" sz="1100" dirty="0" smtClean="0">
                  <a:latin typeface="Consolas"/>
                  <a:cs typeface="Consolas"/>
                </a:rPr>
                <a:t>TweetMessages(</a:t>
              </a:r>
              <a:r>
                <a:rPr lang="en-US" sz="1100" dirty="0" err="1" smtClean="0">
                  <a:latin typeface="Consolas"/>
                  <a:cs typeface="Consolas"/>
                </a:rPr>
                <a:t>TweetMessageType</a:t>
              </a:r>
              <a:r>
                <a:rPr lang="en-US" sz="1100" dirty="0" smtClean="0">
                  <a:latin typeface="Consolas"/>
                  <a:cs typeface="Consolas"/>
                </a:rPr>
                <a:t>) </a:t>
              </a:r>
              <a:r>
                <a:rPr lang="en-US" sz="1100" dirty="0" smtClean="0">
                  <a:solidFill>
                    <a:srgbClr val="FF0000"/>
                  </a:solidFill>
                  <a:latin typeface="Consolas"/>
                  <a:cs typeface="Consolas"/>
                </a:rPr>
                <a:t>primary key </a:t>
              </a:r>
              <a:r>
                <a:rPr lang="en-US" sz="1100" dirty="0" err="1" smtClean="0">
                  <a:latin typeface="Consolas"/>
                  <a:cs typeface="Consolas"/>
                </a:rPr>
                <a:t>tweetid</a:t>
              </a:r>
              <a:r>
                <a:rPr lang="en-US" sz="1100" dirty="0" smtClean="0">
                  <a:latin typeface="Consolas"/>
                  <a:cs typeface="Consolas"/>
                </a:rPr>
                <a:t>;</a:t>
              </a:r>
              <a:endParaRPr lang="en-US" sz="1100" dirty="0">
                <a:latin typeface="Consolas"/>
                <a:cs typeface="Consolas"/>
              </a:endParaRPr>
            </a:p>
          </p:txBody>
        </p:sp>
      </p:grpSp>
      <p:sp>
        <p:nvSpPr>
          <p:cNvPr id="32" name="TextBox 31"/>
          <p:cNvSpPr txBox="1"/>
          <p:nvPr/>
        </p:nvSpPr>
        <p:spPr>
          <a:xfrm>
            <a:off x="3579189" y="2487880"/>
            <a:ext cx="569387" cy="369332"/>
          </a:xfrm>
          <a:prstGeom prst="rect">
            <a:avLst/>
          </a:prstGeom>
          <a:noFill/>
        </p:spPr>
        <p:txBody>
          <a:bodyPr wrap="none" rtlCol="0">
            <a:spAutoFit/>
          </a:bodyPr>
          <a:lstStyle/>
          <a:p>
            <a:r>
              <a:rPr lang="en-US" dirty="0" smtClean="0"/>
              <a:t>DDL</a:t>
            </a:r>
            <a:endParaRPr lang="en-US" dirty="0"/>
          </a:p>
        </p:txBody>
      </p:sp>
      <p:grpSp>
        <p:nvGrpSpPr>
          <p:cNvPr id="33" name="Group 32"/>
          <p:cNvGrpSpPr/>
          <p:nvPr/>
        </p:nvGrpSpPr>
        <p:grpSpPr>
          <a:xfrm>
            <a:off x="361669" y="5260745"/>
            <a:ext cx="3883279" cy="1203237"/>
            <a:chOff x="4770822" y="1966074"/>
            <a:chExt cx="3883279" cy="1661085"/>
          </a:xfrm>
        </p:grpSpPr>
        <p:sp>
          <p:nvSpPr>
            <p:cNvPr id="34" name="Rectangle 33"/>
            <p:cNvSpPr/>
            <p:nvPr/>
          </p:nvSpPr>
          <p:spPr>
            <a:xfrm>
              <a:off x="4770822" y="1966074"/>
              <a:ext cx="3883279" cy="1661085"/>
            </a:xfrm>
            <a:prstGeom prst="rect">
              <a:avLst/>
            </a:prstGeom>
            <a:solidFill>
              <a:schemeClr val="bg1"/>
            </a:solidFill>
            <a:ln>
              <a:noFill/>
            </a:ln>
            <a:effectLst>
              <a:outerShdw blurRad="292100" dist="139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TextBox 34"/>
            <p:cNvSpPr txBox="1"/>
            <p:nvPr/>
          </p:nvSpPr>
          <p:spPr>
            <a:xfrm>
              <a:off x="4909809" y="2011332"/>
              <a:ext cx="3520506" cy="1107996"/>
            </a:xfrm>
            <a:prstGeom prst="rect">
              <a:avLst/>
            </a:prstGeom>
            <a:noFill/>
          </p:spPr>
          <p:txBody>
            <a:bodyPr wrap="square" rtlCol="0">
              <a:spAutoFit/>
            </a:bodyPr>
            <a:lstStyle/>
            <a:p>
              <a:r>
                <a:rPr lang="en-US" sz="1100" dirty="0">
                  <a:solidFill>
                    <a:srgbClr val="FF0000"/>
                  </a:solidFill>
                  <a:latin typeface="Consolas"/>
                  <a:cs typeface="Consolas"/>
                </a:rPr>
                <a:t>for</a:t>
              </a:r>
              <a:r>
                <a:rPr lang="en-US" sz="1100" dirty="0">
                  <a:solidFill>
                    <a:srgbClr val="171905"/>
                  </a:solidFill>
                  <a:latin typeface="Consolas"/>
                  <a:cs typeface="Consolas"/>
                </a:rPr>
                <a:t> $tweet </a:t>
              </a:r>
              <a:r>
                <a:rPr lang="en-US" sz="1100" dirty="0">
                  <a:solidFill>
                    <a:srgbClr val="FF0000"/>
                  </a:solidFill>
                  <a:latin typeface="Consolas"/>
                  <a:cs typeface="Consolas"/>
                </a:rPr>
                <a:t>in</a:t>
              </a:r>
              <a:r>
                <a:rPr lang="en-US" sz="1100" dirty="0">
                  <a:solidFill>
                    <a:srgbClr val="171905"/>
                  </a:solidFill>
                  <a:latin typeface="Consolas"/>
                  <a:cs typeface="Consolas"/>
                </a:rPr>
                <a:t> dataset('TweetMessages')</a:t>
              </a:r>
            </a:p>
            <a:p>
              <a:r>
                <a:rPr lang="en-US" sz="1100" dirty="0">
                  <a:solidFill>
                    <a:srgbClr val="FF0000"/>
                  </a:solidFill>
                  <a:latin typeface="Consolas"/>
                  <a:cs typeface="Consolas"/>
                </a:rPr>
                <a:t>group by </a:t>
              </a:r>
              <a:r>
                <a:rPr lang="en-US" sz="1100" dirty="0">
                  <a:solidFill>
                    <a:srgbClr val="171905"/>
                  </a:solidFill>
                  <a:latin typeface="Consolas"/>
                  <a:cs typeface="Consolas"/>
                </a:rPr>
                <a:t>$user := $</a:t>
              </a:r>
              <a:r>
                <a:rPr lang="en-US" sz="1100" dirty="0" err="1">
                  <a:solidFill>
                    <a:srgbClr val="171905"/>
                  </a:solidFill>
                  <a:latin typeface="Consolas"/>
                  <a:cs typeface="Consolas"/>
                </a:rPr>
                <a:t>tweet.user</a:t>
              </a:r>
              <a:r>
                <a:rPr lang="en-US" sz="1100" dirty="0">
                  <a:solidFill>
                    <a:srgbClr val="171905"/>
                  </a:solidFill>
                  <a:latin typeface="Consolas"/>
                  <a:cs typeface="Consolas"/>
                </a:rPr>
                <a:t> </a:t>
              </a:r>
              <a:r>
                <a:rPr lang="en-US" sz="1100" dirty="0">
                  <a:solidFill>
                    <a:srgbClr val="FF0000"/>
                  </a:solidFill>
                  <a:latin typeface="Consolas"/>
                  <a:cs typeface="Consolas"/>
                </a:rPr>
                <a:t>with</a:t>
              </a:r>
              <a:r>
                <a:rPr lang="en-US" sz="1100" dirty="0">
                  <a:solidFill>
                    <a:srgbClr val="171905"/>
                  </a:solidFill>
                  <a:latin typeface="Consolas"/>
                  <a:cs typeface="Consolas"/>
                </a:rPr>
                <a:t> $tweet</a:t>
              </a:r>
            </a:p>
            <a:p>
              <a:r>
                <a:rPr lang="en-US" sz="1100" dirty="0">
                  <a:solidFill>
                    <a:srgbClr val="FF0000"/>
                  </a:solidFill>
                  <a:latin typeface="Consolas"/>
                  <a:cs typeface="Consolas"/>
                </a:rPr>
                <a:t>return</a:t>
              </a:r>
              <a:r>
                <a:rPr lang="en-US" sz="1100" dirty="0">
                  <a:solidFill>
                    <a:srgbClr val="171905"/>
                  </a:solidFill>
                  <a:latin typeface="Consolas"/>
                  <a:cs typeface="Consolas"/>
                </a:rPr>
                <a:t> {</a:t>
              </a:r>
            </a:p>
            <a:p>
              <a:r>
                <a:rPr lang="en-US" sz="1100" dirty="0">
                  <a:solidFill>
                    <a:srgbClr val="171905"/>
                  </a:solidFill>
                  <a:latin typeface="Consolas"/>
                  <a:cs typeface="Consolas"/>
                </a:rPr>
                <a:t>  "user": $user,</a:t>
              </a:r>
            </a:p>
            <a:p>
              <a:r>
                <a:rPr lang="en-US" sz="1100" dirty="0">
                  <a:solidFill>
                    <a:srgbClr val="171905"/>
                  </a:solidFill>
                  <a:latin typeface="Consolas"/>
                  <a:cs typeface="Consolas"/>
                </a:rPr>
                <a:t>  "count": count($tweet)</a:t>
              </a:r>
            </a:p>
            <a:p>
              <a:r>
                <a:rPr lang="en-US" sz="1100" dirty="0">
                  <a:solidFill>
                    <a:srgbClr val="171905"/>
                  </a:solidFill>
                  <a:latin typeface="Consolas"/>
                  <a:cs typeface="Consolas"/>
                </a:rPr>
                <a:t>}</a:t>
              </a:r>
            </a:p>
          </p:txBody>
        </p:sp>
      </p:grpSp>
      <p:sp>
        <p:nvSpPr>
          <p:cNvPr id="36" name="TextBox 35"/>
          <p:cNvSpPr txBox="1"/>
          <p:nvPr/>
        </p:nvSpPr>
        <p:spPr>
          <a:xfrm>
            <a:off x="3567337" y="6071728"/>
            <a:ext cx="621083" cy="369332"/>
          </a:xfrm>
          <a:prstGeom prst="rect">
            <a:avLst/>
          </a:prstGeom>
          <a:noFill/>
        </p:spPr>
        <p:txBody>
          <a:bodyPr wrap="none" rtlCol="0">
            <a:spAutoFit/>
          </a:bodyPr>
          <a:lstStyle/>
          <a:p>
            <a:r>
              <a:rPr lang="en-US" dirty="0" smtClean="0"/>
              <a:t>DML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1052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AsterixDB Layers: Algebricks</a:t>
            </a:r>
            <a:endParaRPr lang="en-US" dirty="0"/>
          </a:p>
        </p:txBody>
      </p:sp>
      <p:sp>
        <p:nvSpPr>
          <p:cNvPr id="3" name="Content Placeholder 2"/>
          <p:cNvSpPr>
            <a:spLocks noGrp="1"/>
          </p:cNvSpPr>
          <p:nvPr>
            <p:ph idx="1"/>
          </p:nvPr>
        </p:nvSpPr>
        <p:spPr>
          <a:xfrm>
            <a:off x="4577711" y="1600200"/>
            <a:ext cx="4109088" cy="4525963"/>
          </a:xfrm>
        </p:spPr>
        <p:txBody>
          <a:bodyPr>
            <a:normAutofit/>
          </a:bodyPr>
          <a:lstStyle/>
          <a:p>
            <a:r>
              <a:rPr lang="en-US" sz="2800" dirty="0" smtClean="0"/>
              <a:t>Algebricks</a:t>
            </a:r>
          </a:p>
          <a:p>
            <a:pPr lvl="1"/>
            <a:r>
              <a:rPr lang="en-US" sz="2400" dirty="0" smtClean="0"/>
              <a:t>Data model agnostic logical and physical operations</a:t>
            </a:r>
          </a:p>
          <a:p>
            <a:pPr lvl="1"/>
            <a:r>
              <a:rPr lang="en-US" sz="2400" dirty="0" smtClean="0"/>
              <a:t>Generally applicable rewrite rules</a:t>
            </a:r>
          </a:p>
          <a:p>
            <a:pPr lvl="1"/>
            <a:r>
              <a:rPr lang="en-US" sz="2400" dirty="0" smtClean="0"/>
              <a:t>Metadata provider API</a:t>
            </a:r>
          </a:p>
          <a:p>
            <a:pPr lvl="1"/>
            <a:r>
              <a:rPr lang="en-US" sz="2400" dirty="0" smtClean="0"/>
              <a:t>Mapping of logical plans to Hyracks operators</a:t>
            </a:r>
          </a:p>
          <a:p>
            <a:pPr lvl="1"/>
            <a:endParaRPr lang="en-US" sz="2400" dirty="0"/>
          </a:p>
        </p:txBody>
      </p:sp>
      <p:sp>
        <p:nvSpPr>
          <p:cNvPr id="4" name="Rounded Rectangle 3"/>
          <p:cNvSpPr/>
          <p:nvPr/>
        </p:nvSpPr>
        <p:spPr>
          <a:xfrm>
            <a:off x="1108219" y="1600200"/>
            <a:ext cx="2697263" cy="745236"/>
          </a:xfrm>
          <a:prstGeom prst="roundRect">
            <a:avLst/>
          </a:prstGeom>
          <a:solidFill>
            <a:srgbClr val="FF0000"/>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Algebricks</a:t>
            </a:r>
            <a:br>
              <a:rPr lang="en-US" dirty="0" smtClean="0"/>
            </a:br>
            <a:r>
              <a:rPr lang="en-US" dirty="0" smtClean="0"/>
              <a:t>Algebra Layer</a:t>
            </a:r>
            <a:endParaRPr lang="en-US" dirty="0"/>
          </a:p>
        </p:txBody>
      </p:sp>
      <p:grpSp>
        <p:nvGrpSpPr>
          <p:cNvPr id="5" name="Group 4"/>
          <p:cNvGrpSpPr/>
          <p:nvPr/>
        </p:nvGrpSpPr>
        <p:grpSpPr>
          <a:xfrm>
            <a:off x="247379" y="2567628"/>
            <a:ext cx="4330331" cy="1314913"/>
            <a:chOff x="4770822" y="1966073"/>
            <a:chExt cx="3883279" cy="1314913"/>
          </a:xfrm>
        </p:grpSpPr>
        <p:sp>
          <p:nvSpPr>
            <p:cNvPr id="6" name="Rectangle 5"/>
            <p:cNvSpPr/>
            <p:nvPr/>
          </p:nvSpPr>
          <p:spPr>
            <a:xfrm>
              <a:off x="4770822" y="1966073"/>
              <a:ext cx="3883279" cy="1314913"/>
            </a:xfrm>
            <a:prstGeom prst="rect">
              <a:avLst/>
            </a:prstGeom>
            <a:solidFill>
              <a:schemeClr val="bg1"/>
            </a:solidFill>
            <a:ln>
              <a:noFill/>
            </a:ln>
            <a:effectLst>
              <a:outerShdw blurRad="292100" dist="139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4909808" y="2011332"/>
              <a:ext cx="3679663" cy="1107996"/>
            </a:xfrm>
            <a:prstGeom prst="rect">
              <a:avLst/>
            </a:prstGeom>
            <a:noFill/>
          </p:spPr>
          <p:txBody>
            <a:bodyPr wrap="square" rtlCol="0">
              <a:spAutoFit/>
            </a:bodyPr>
            <a:lstStyle/>
            <a:p>
              <a:r>
                <a:rPr lang="en-US" sz="1100" dirty="0" smtClean="0">
                  <a:latin typeface="Consolas"/>
                  <a:cs typeface="Consolas"/>
                </a:rPr>
                <a:t>… …</a:t>
              </a:r>
            </a:p>
            <a:p>
              <a:r>
                <a:rPr lang="en-US" sz="1100" dirty="0" smtClean="0">
                  <a:latin typeface="Consolas"/>
                  <a:cs typeface="Consolas"/>
                </a:rPr>
                <a:t>  assign &lt;- </a:t>
              </a:r>
              <a:r>
                <a:rPr lang="en-US" sz="1100" dirty="0" err="1" smtClean="0">
                  <a:latin typeface="Consolas"/>
                  <a:cs typeface="Consolas"/>
                </a:rPr>
                <a:t>function:count</a:t>
              </a:r>
              <a:r>
                <a:rPr lang="en-US" sz="1100" dirty="0" smtClean="0">
                  <a:latin typeface="Consolas"/>
                  <a:cs typeface="Consolas"/>
                </a:rPr>
                <a:t>([$$10])</a:t>
              </a:r>
            </a:p>
            <a:p>
              <a:r>
                <a:rPr lang="en-US" sz="1100" dirty="0">
                  <a:latin typeface="Consolas"/>
                  <a:cs typeface="Consolas"/>
                </a:rPr>
                <a:t> </a:t>
              </a:r>
              <a:r>
                <a:rPr lang="en-US" sz="1100" dirty="0" smtClean="0">
                  <a:latin typeface="Consolas"/>
                  <a:cs typeface="Consolas"/>
                </a:rPr>
                <a:t>   group by ([$$3]) {</a:t>
              </a:r>
            </a:p>
            <a:p>
              <a:r>
                <a:rPr lang="en-US" sz="1100" dirty="0" smtClean="0">
                  <a:latin typeface="Consolas"/>
                  <a:cs typeface="Consolas"/>
                </a:rPr>
                <a:t>      aggregate [$$10] &lt;- </a:t>
              </a:r>
              <a:r>
                <a:rPr lang="en-US" sz="1100" dirty="0" err="1" smtClean="0">
                  <a:latin typeface="Consolas"/>
                  <a:cs typeface="Consolas"/>
                </a:rPr>
                <a:t>function:listify</a:t>
              </a:r>
              <a:r>
                <a:rPr lang="en-US" sz="1100" dirty="0" smtClean="0">
                  <a:latin typeface="Consolas"/>
                  <a:cs typeface="Consolas"/>
                </a:rPr>
                <a:t>([$$4])</a:t>
              </a:r>
              <a:endParaRPr lang="en-US" sz="1100" dirty="0">
                <a:latin typeface="Consolas"/>
                <a:cs typeface="Consolas"/>
              </a:endParaRPr>
            </a:p>
            <a:p>
              <a:r>
                <a:rPr lang="en-US" sz="1100" dirty="0" smtClean="0">
                  <a:latin typeface="Consolas"/>
                  <a:cs typeface="Consolas"/>
                </a:rPr>
                <a:t>    }</a:t>
              </a:r>
            </a:p>
            <a:p>
              <a:r>
                <a:rPr lang="en-US" sz="1100" dirty="0">
                  <a:latin typeface="Consolas"/>
                  <a:cs typeface="Consolas"/>
                </a:rPr>
                <a:t> </a:t>
              </a:r>
              <a:r>
                <a:rPr lang="en-US" sz="1100" dirty="0" smtClean="0">
                  <a:latin typeface="Consolas"/>
                  <a:cs typeface="Consolas"/>
                </a:rPr>
                <a:t>     … …</a:t>
              </a:r>
              <a:endParaRPr lang="en-US" sz="1100" dirty="0">
                <a:latin typeface="Consolas"/>
                <a:cs typeface="Consolas"/>
              </a:endParaRPr>
            </a:p>
          </p:txBody>
        </p:sp>
      </p:grpSp>
      <p:grpSp>
        <p:nvGrpSpPr>
          <p:cNvPr id="18" name="Group 17"/>
          <p:cNvGrpSpPr/>
          <p:nvPr/>
        </p:nvGrpSpPr>
        <p:grpSpPr>
          <a:xfrm>
            <a:off x="265309" y="4332084"/>
            <a:ext cx="4395657" cy="2300934"/>
            <a:chOff x="247379" y="4405172"/>
            <a:chExt cx="4395657" cy="2300934"/>
          </a:xfrm>
        </p:grpSpPr>
        <p:grpSp>
          <p:nvGrpSpPr>
            <p:cNvPr id="12" name="Group 11"/>
            <p:cNvGrpSpPr/>
            <p:nvPr/>
          </p:nvGrpSpPr>
          <p:grpSpPr>
            <a:xfrm>
              <a:off x="247379" y="4405172"/>
              <a:ext cx="4330331" cy="2300934"/>
              <a:chOff x="247379" y="4167626"/>
              <a:chExt cx="4330331" cy="2300934"/>
            </a:xfrm>
          </p:grpSpPr>
          <p:grpSp>
            <p:nvGrpSpPr>
              <p:cNvPr id="8" name="Group 7"/>
              <p:cNvGrpSpPr/>
              <p:nvPr/>
            </p:nvGrpSpPr>
            <p:grpSpPr>
              <a:xfrm>
                <a:off x="247379" y="4167626"/>
                <a:ext cx="4330331" cy="2300934"/>
                <a:chOff x="4770822" y="1930925"/>
                <a:chExt cx="3883279" cy="1350061"/>
              </a:xfrm>
            </p:grpSpPr>
            <p:sp>
              <p:nvSpPr>
                <p:cNvPr id="9" name="Rectangle 8"/>
                <p:cNvSpPr/>
                <p:nvPr/>
              </p:nvSpPr>
              <p:spPr>
                <a:xfrm>
                  <a:off x="4770822" y="1966073"/>
                  <a:ext cx="3883279" cy="1314913"/>
                </a:xfrm>
                <a:prstGeom prst="rect">
                  <a:avLst/>
                </a:prstGeom>
                <a:solidFill>
                  <a:schemeClr val="bg1"/>
                </a:solidFill>
                <a:ln>
                  <a:noFill/>
                </a:ln>
                <a:effectLst>
                  <a:outerShdw blurRad="292100" dist="139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4852451" y="1930925"/>
                  <a:ext cx="3679663" cy="1047400"/>
                </a:xfrm>
                <a:prstGeom prst="rect">
                  <a:avLst/>
                </a:prstGeom>
                <a:noFill/>
              </p:spPr>
              <p:txBody>
                <a:bodyPr wrap="square" rtlCol="0">
                  <a:spAutoFit/>
                </a:bodyPr>
                <a:lstStyle/>
                <a:p>
                  <a:r>
                    <a:rPr lang="en-US" sz="1100" dirty="0" smtClean="0">
                      <a:latin typeface="Consolas"/>
                      <a:cs typeface="Consolas"/>
                    </a:rPr>
                    <a:t>… …</a:t>
                  </a:r>
                </a:p>
                <a:p>
                  <a:r>
                    <a:rPr lang="en-US" sz="1100" dirty="0" smtClean="0">
                      <a:latin typeface="Consolas"/>
                      <a:cs typeface="Consolas"/>
                    </a:rPr>
                    <a:t>  assign &lt;- $$11</a:t>
                  </a:r>
                </a:p>
                <a:p>
                  <a:r>
                    <a:rPr lang="en-US" sz="1100" dirty="0">
                      <a:latin typeface="Consolas"/>
                      <a:cs typeface="Consolas"/>
                    </a:rPr>
                    <a:t> </a:t>
                  </a:r>
                  <a:r>
                    <a:rPr lang="en-US" sz="1100" dirty="0" smtClean="0">
                      <a:latin typeface="Consolas"/>
                      <a:cs typeface="Consolas"/>
                    </a:rPr>
                    <a:t>   group by ([$$3]) |</a:t>
                  </a:r>
                  <a:r>
                    <a:rPr lang="en-US" sz="1100" dirty="0" smtClean="0">
                      <a:solidFill>
                        <a:srgbClr val="FF0000"/>
                      </a:solidFill>
                      <a:latin typeface="Consolas"/>
                      <a:cs typeface="Consolas"/>
                    </a:rPr>
                    <a:t>PARTITIONED</a:t>
                  </a:r>
                  <a:r>
                    <a:rPr lang="en-US" sz="1100" dirty="0" smtClean="0">
                      <a:latin typeface="Consolas"/>
                      <a:cs typeface="Consolas"/>
                    </a:rPr>
                    <a:t>| {</a:t>
                  </a:r>
                </a:p>
                <a:p>
                  <a:r>
                    <a:rPr lang="en-US" sz="1100" dirty="0" smtClean="0">
                      <a:latin typeface="Consolas"/>
                      <a:cs typeface="Consolas"/>
                    </a:rPr>
                    <a:t>      aggregate [$$11] &lt;- </a:t>
                  </a:r>
                  <a:r>
                    <a:rPr lang="en-US" sz="1100" dirty="0" err="1" smtClean="0">
                      <a:latin typeface="Consolas"/>
                      <a:cs typeface="Consolas"/>
                    </a:rPr>
                    <a:t>function:sum</a:t>
                  </a:r>
                  <a:r>
                    <a:rPr lang="en-US" sz="1100" dirty="0" smtClean="0">
                      <a:latin typeface="Consolas"/>
                      <a:cs typeface="Consolas"/>
                    </a:rPr>
                    <a:t>([$$10])</a:t>
                  </a:r>
                  <a:endParaRPr lang="en-US" sz="1100" dirty="0">
                    <a:latin typeface="Consolas"/>
                    <a:cs typeface="Consolas"/>
                  </a:endParaRPr>
                </a:p>
                <a:p>
                  <a:r>
                    <a:rPr lang="en-US" sz="1100" dirty="0" smtClean="0">
                      <a:latin typeface="Consolas"/>
                      <a:cs typeface="Consolas"/>
                    </a:rPr>
                    <a:t>    }</a:t>
                  </a:r>
                </a:p>
                <a:p>
                  <a:r>
                    <a:rPr lang="en-US" sz="1100" dirty="0">
                      <a:latin typeface="Consolas"/>
                      <a:cs typeface="Consolas"/>
                    </a:rPr>
                    <a:t> </a:t>
                  </a:r>
                  <a:r>
                    <a:rPr lang="en-US" sz="1100" dirty="0" smtClean="0">
                      <a:latin typeface="Consolas"/>
                      <a:cs typeface="Consolas"/>
                    </a:rPr>
                    <a:t>     </a:t>
                  </a:r>
                  <a:r>
                    <a:rPr lang="en-US" sz="1100" dirty="0" err="1" smtClean="0">
                      <a:latin typeface="Consolas"/>
                      <a:cs typeface="Consolas"/>
                    </a:rPr>
                    <a:t>exchange_hash</a:t>
                  </a:r>
                  <a:r>
                    <a:rPr lang="en-US" sz="1100" dirty="0" smtClean="0">
                      <a:latin typeface="Consolas"/>
                      <a:cs typeface="Consolas"/>
                    </a:rPr>
                    <a:t>([$$3])</a:t>
                  </a:r>
                </a:p>
                <a:p>
                  <a:r>
                    <a:rPr lang="en-US" sz="1100" dirty="0">
                      <a:latin typeface="Consolas"/>
                      <a:cs typeface="Consolas"/>
                    </a:rPr>
                    <a:t> </a:t>
                  </a:r>
                  <a:r>
                    <a:rPr lang="en-US" sz="1100" dirty="0" smtClean="0">
                      <a:latin typeface="Consolas"/>
                      <a:cs typeface="Consolas"/>
                    </a:rPr>
                    <a:t>       group by ([$$3]) |</a:t>
                  </a:r>
                  <a:r>
                    <a:rPr lang="en-US" sz="1100" dirty="0" smtClean="0">
                      <a:solidFill>
                        <a:srgbClr val="FF0000"/>
                      </a:solidFill>
                      <a:latin typeface="Consolas"/>
                      <a:cs typeface="Consolas"/>
                    </a:rPr>
                    <a:t>PARTITIONED</a:t>
                  </a:r>
                  <a:r>
                    <a:rPr lang="en-US" sz="1100" dirty="0" smtClean="0">
                      <a:latin typeface="Consolas"/>
                      <a:cs typeface="Consolas"/>
                    </a:rPr>
                    <a:t>| {</a:t>
                  </a:r>
                </a:p>
                <a:p>
                  <a:r>
                    <a:rPr lang="en-US" sz="1100" dirty="0" smtClean="0">
                      <a:latin typeface="Consolas"/>
                      <a:cs typeface="Consolas"/>
                    </a:rPr>
                    <a:t>          aggregate [$$10] &lt;- </a:t>
                  </a:r>
                  <a:r>
                    <a:rPr lang="en-US" sz="1100" dirty="0" err="1" smtClean="0">
                      <a:latin typeface="Consolas"/>
                      <a:cs typeface="Consolas"/>
                    </a:rPr>
                    <a:t>function:count</a:t>
                  </a:r>
                  <a:r>
                    <a:rPr lang="en-US" sz="1100" dirty="0" smtClean="0">
                      <a:latin typeface="Consolas"/>
                      <a:cs typeface="Consolas"/>
                    </a:rPr>
                    <a:t>([$$4])</a:t>
                  </a:r>
                  <a:endParaRPr lang="en-US" sz="1100" dirty="0">
                    <a:latin typeface="Consolas"/>
                    <a:cs typeface="Consolas"/>
                  </a:endParaRPr>
                </a:p>
                <a:p>
                  <a:r>
                    <a:rPr lang="en-US" sz="1100" dirty="0" smtClean="0">
                      <a:latin typeface="Consolas"/>
                      <a:cs typeface="Consolas"/>
                    </a:rPr>
                    <a:t>        }</a:t>
                  </a:r>
                </a:p>
                <a:p>
                  <a:r>
                    <a:rPr lang="en-US" sz="1100" dirty="0">
                      <a:latin typeface="Consolas"/>
                      <a:cs typeface="Consolas"/>
                    </a:rPr>
                    <a:t> </a:t>
                  </a:r>
                  <a:r>
                    <a:rPr lang="en-US" sz="1100" dirty="0" smtClean="0">
                      <a:latin typeface="Consolas"/>
                      <a:cs typeface="Consolas"/>
                    </a:rPr>
                    <a:t>         … …</a:t>
                  </a:r>
                  <a:endParaRPr lang="en-US" sz="1100" dirty="0">
                    <a:latin typeface="Consolas"/>
                    <a:cs typeface="Consolas"/>
                  </a:endParaRPr>
                </a:p>
              </p:txBody>
            </p:sp>
          </p:grpSp>
          <p:sp>
            <p:nvSpPr>
              <p:cNvPr id="11" name="TextBox 10"/>
              <p:cNvSpPr txBox="1"/>
              <p:nvPr/>
            </p:nvSpPr>
            <p:spPr>
              <a:xfrm>
                <a:off x="891063" y="5950146"/>
                <a:ext cx="2914419" cy="461665"/>
              </a:xfrm>
              <a:prstGeom prst="rect">
                <a:avLst/>
              </a:prstGeom>
              <a:noFill/>
              <a:ln w="3175" cmpd="sng">
                <a:solidFill>
                  <a:schemeClr val="tx1"/>
                </a:solidFill>
              </a:ln>
            </p:spPr>
            <p:txBody>
              <a:bodyPr wrap="square" rtlCol="0">
                <a:spAutoFit/>
              </a:bodyPr>
              <a:lstStyle/>
              <a:p>
                <a:pPr algn="ctr"/>
                <a:r>
                  <a:rPr lang="en-US" sz="1200" dirty="0" smtClean="0"/>
                  <a:t>* Simplified for demonstration; may be different from the actual plan.</a:t>
                </a:r>
                <a:endParaRPr lang="en-US" sz="1200" dirty="0"/>
              </a:p>
            </p:txBody>
          </p:sp>
        </p:grpSp>
        <p:sp>
          <p:nvSpPr>
            <p:cNvPr id="14" name="TextBox 13"/>
            <p:cNvSpPr txBox="1"/>
            <p:nvPr/>
          </p:nvSpPr>
          <p:spPr>
            <a:xfrm>
              <a:off x="3351083" y="4405172"/>
              <a:ext cx="1291953" cy="307777"/>
            </a:xfrm>
            <a:prstGeom prst="rect">
              <a:avLst/>
            </a:prstGeom>
            <a:noFill/>
          </p:spPr>
          <p:txBody>
            <a:bodyPr wrap="none" rtlCol="0">
              <a:spAutoFit/>
            </a:bodyPr>
            <a:lstStyle/>
            <a:p>
              <a:r>
                <a:rPr lang="en-US" sz="1400" dirty="0" smtClean="0">
                  <a:solidFill>
                    <a:srgbClr val="FF0000"/>
                  </a:solidFill>
                </a:rPr>
                <a:t>Optimized Plan</a:t>
              </a:r>
              <a:endParaRPr lang="en-US" sz="1400" dirty="0">
                <a:solidFill>
                  <a:srgbClr val="FF0000"/>
                </a:solidFill>
              </a:endParaRPr>
            </a:p>
          </p:txBody>
        </p:sp>
      </p:grpSp>
      <p:sp>
        <p:nvSpPr>
          <p:cNvPr id="15" name="TextBox 14"/>
          <p:cNvSpPr txBox="1"/>
          <p:nvPr/>
        </p:nvSpPr>
        <p:spPr>
          <a:xfrm>
            <a:off x="3604521" y="2513814"/>
            <a:ext cx="1038515" cy="307777"/>
          </a:xfrm>
          <a:prstGeom prst="rect">
            <a:avLst/>
          </a:prstGeom>
          <a:noFill/>
        </p:spPr>
        <p:txBody>
          <a:bodyPr wrap="none" rtlCol="0">
            <a:spAutoFit/>
          </a:bodyPr>
          <a:lstStyle/>
          <a:p>
            <a:r>
              <a:rPr lang="en-US" sz="1400" dirty="0" smtClean="0">
                <a:solidFill>
                  <a:srgbClr val="FF0000"/>
                </a:solidFill>
              </a:rPr>
              <a:t>Logical Plan</a:t>
            </a:r>
            <a:endParaRPr lang="en-US" sz="1400" dirty="0">
              <a:solidFill>
                <a:srgbClr val="FF0000"/>
              </a:solidFill>
            </a:endParaRPr>
          </a:p>
        </p:txBody>
      </p:sp>
      <p:cxnSp>
        <p:nvCxnSpPr>
          <p:cNvPr id="17" name="Straight Arrow Connector 16"/>
          <p:cNvCxnSpPr>
            <a:stCxn id="6" idx="2"/>
            <a:endCxn id="10" idx="0"/>
          </p:cNvCxnSpPr>
          <p:nvPr/>
        </p:nvCxnSpPr>
        <p:spPr>
          <a:xfrm flipH="1">
            <a:off x="2407972" y="3882541"/>
            <a:ext cx="4573" cy="4495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2882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AsterixDB Layers: Hyracks</a:t>
            </a:r>
            <a:endParaRPr lang="en-US" dirty="0"/>
          </a:p>
        </p:txBody>
      </p:sp>
      <p:sp>
        <p:nvSpPr>
          <p:cNvPr id="3" name="Content Placeholder 2"/>
          <p:cNvSpPr>
            <a:spLocks noGrp="1"/>
          </p:cNvSpPr>
          <p:nvPr>
            <p:ph idx="1"/>
          </p:nvPr>
        </p:nvSpPr>
        <p:spPr>
          <a:xfrm>
            <a:off x="4568574" y="1600200"/>
            <a:ext cx="4118226" cy="4525963"/>
          </a:xfrm>
        </p:spPr>
        <p:txBody>
          <a:bodyPr>
            <a:normAutofit/>
          </a:bodyPr>
          <a:lstStyle/>
          <a:p>
            <a:r>
              <a:rPr lang="en-US" sz="2800" dirty="0" smtClean="0"/>
              <a:t>Hyracks</a:t>
            </a:r>
          </a:p>
          <a:p>
            <a:pPr lvl="1"/>
            <a:r>
              <a:rPr lang="en-US" sz="2400" dirty="0" smtClean="0"/>
              <a:t>Partitioned-parallel platform for data-intensive computing</a:t>
            </a:r>
          </a:p>
          <a:p>
            <a:pPr lvl="1"/>
            <a:r>
              <a:rPr lang="en-US" sz="2400" dirty="0" smtClean="0"/>
              <a:t>DAG dataflow of operators and connectors</a:t>
            </a:r>
          </a:p>
          <a:p>
            <a:pPr lvl="1"/>
            <a:r>
              <a:rPr lang="en-US" sz="2400" dirty="0" smtClean="0"/>
              <a:t>Supports optimistic pipelining</a:t>
            </a:r>
          </a:p>
          <a:p>
            <a:pPr lvl="1"/>
            <a:r>
              <a:rPr lang="en-US" sz="2400" dirty="0" smtClean="0"/>
              <a:t>Supports data as a first-class citizen</a:t>
            </a:r>
            <a:endParaRPr lang="en-US" sz="2400" dirty="0"/>
          </a:p>
        </p:txBody>
      </p:sp>
      <p:sp>
        <p:nvSpPr>
          <p:cNvPr id="4" name="Rounded Rectangle 3"/>
          <p:cNvSpPr/>
          <p:nvPr/>
        </p:nvSpPr>
        <p:spPr>
          <a:xfrm>
            <a:off x="955021" y="1600200"/>
            <a:ext cx="2697264" cy="745236"/>
          </a:xfrm>
          <a:prstGeom prst="roundRect">
            <a:avLst/>
          </a:prstGeom>
          <a:solidFill>
            <a:srgbClr val="0000FF"/>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Hyracks Data-parallel Platform</a:t>
            </a:r>
            <a:endParaRPr lang="en-US" dirty="0"/>
          </a:p>
        </p:txBody>
      </p:sp>
      <p:grpSp>
        <p:nvGrpSpPr>
          <p:cNvPr id="25" name="Group 24"/>
          <p:cNvGrpSpPr/>
          <p:nvPr/>
        </p:nvGrpSpPr>
        <p:grpSpPr>
          <a:xfrm>
            <a:off x="694516" y="2613013"/>
            <a:ext cx="3280047" cy="4024787"/>
            <a:chOff x="338263" y="2613013"/>
            <a:chExt cx="3280047" cy="4024787"/>
          </a:xfrm>
        </p:grpSpPr>
        <p:sp>
          <p:nvSpPr>
            <p:cNvPr id="5" name="Rounded Rectangle 4"/>
            <p:cNvSpPr/>
            <p:nvPr/>
          </p:nvSpPr>
          <p:spPr>
            <a:xfrm>
              <a:off x="338263" y="2613013"/>
              <a:ext cx="1233515" cy="511637"/>
            </a:xfrm>
            <a:prstGeom prst="roundRect">
              <a:avLst/>
            </a:prstGeom>
            <a:ln w="9525" cmpd="sng"/>
          </p:spPr>
          <p:style>
            <a:lnRef idx="2">
              <a:schemeClr val="dk1"/>
            </a:lnRef>
            <a:fillRef idx="1">
              <a:schemeClr val="lt1"/>
            </a:fillRef>
            <a:effectRef idx="0">
              <a:schemeClr val="dk1"/>
            </a:effectRef>
            <a:fontRef idx="minor">
              <a:schemeClr val="dk1"/>
            </a:fontRef>
          </p:style>
          <p:txBody>
            <a:bodyPr rtlCol="0" anchor="ctr"/>
            <a:lstStyle/>
            <a:p>
              <a:pPr algn="ctr"/>
              <a:r>
                <a:rPr lang="en-US" sz="900" dirty="0" err="1" smtClean="0">
                  <a:latin typeface="Consolas"/>
                  <a:cs typeface="Consolas"/>
                </a:rPr>
                <a:t>BTreeSearcher</a:t>
              </a:r>
              <a:endParaRPr lang="en-US" sz="900" dirty="0" smtClean="0">
                <a:latin typeface="Consolas"/>
                <a:cs typeface="Consolas"/>
              </a:endParaRPr>
            </a:p>
            <a:p>
              <a:pPr algn="ctr"/>
              <a:r>
                <a:rPr lang="en-US" sz="900" dirty="0" smtClean="0">
                  <a:latin typeface="Consolas"/>
                  <a:cs typeface="Consolas"/>
                </a:rPr>
                <a:t>(TweetMessages)</a:t>
              </a:r>
              <a:endParaRPr lang="en-US" sz="900" dirty="0">
                <a:latin typeface="Consolas"/>
                <a:cs typeface="Consolas"/>
              </a:endParaRPr>
            </a:p>
          </p:txBody>
        </p:sp>
        <p:sp>
          <p:nvSpPr>
            <p:cNvPr id="6" name="Rounded Rectangle 5"/>
            <p:cNvSpPr/>
            <p:nvPr/>
          </p:nvSpPr>
          <p:spPr>
            <a:xfrm>
              <a:off x="1101025" y="3645419"/>
              <a:ext cx="1233515" cy="511637"/>
            </a:xfrm>
            <a:prstGeom prst="roundRect">
              <a:avLst/>
            </a:prstGeom>
            <a:ln w="9525" cmpd="sng"/>
          </p:spPr>
          <p:style>
            <a:lnRef idx="2">
              <a:schemeClr val="dk1"/>
            </a:lnRef>
            <a:fillRef idx="1">
              <a:schemeClr val="lt1"/>
            </a:fillRef>
            <a:effectRef idx="0">
              <a:schemeClr val="dk1"/>
            </a:effectRef>
            <a:fontRef idx="minor">
              <a:schemeClr val="dk1"/>
            </a:fontRef>
          </p:style>
          <p:txBody>
            <a:bodyPr rtlCol="0" anchor="ctr"/>
            <a:lstStyle/>
            <a:p>
              <a:pPr algn="ctr"/>
              <a:r>
                <a:rPr lang="en-US" sz="900" dirty="0" err="1" smtClean="0">
                  <a:latin typeface="Consolas"/>
                  <a:cs typeface="Consolas"/>
                </a:rPr>
                <a:t>ExternalSort</a:t>
              </a:r>
              <a:endParaRPr lang="en-US" sz="900" dirty="0" smtClean="0">
                <a:latin typeface="Consolas"/>
                <a:cs typeface="Consolas"/>
              </a:endParaRPr>
            </a:p>
            <a:p>
              <a:pPr algn="ctr"/>
              <a:r>
                <a:rPr lang="en-US" sz="900" dirty="0" smtClean="0">
                  <a:latin typeface="Consolas"/>
                  <a:cs typeface="Consolas"/>
                </a:rPr>
                <a:t>($user)</a:t>
              </a:r>
              <a:endParaRPr lang="en-US" sz="900" dirty="0">
                <a:latin typeface="Consolas"/>
                <a:cs typeface="Consolas"/>
              </a:endParaRPr>
            </a:p>
          </p:txBody>
        </p:sp>
        <p:sp>
          <p:nvSpPr>
            <p:cNvPr id="7" name="Rounded Rectangle 6"/>
            <p:cNvSpPr/>
            <p:nvPr/>
          </p:nvSpPr>
          <p:spPr>
            <a:xfrm>
              <a:off x="1481871" y="4556526"/>
              <a:ext cx="1233515" cy="511637"/>
            </a:xfrm>
            <a:prstGeom prst="roundRect">
              <a:avLst/>
            </a:prstGeom>
            <a:ln w="9525" cmpd="sng"/>
          </p:spPr>
          <p:style>
            <a:lnRef idx="2">
              <a:schemeClr val="dk1"/>
            </a:lnRef>
            <a:fillRef idx="1">
              <a:schemeClr val="lt1"/>
            </a:fillRef>
            <a:effectRef idx="0">
              <a:schemeClr val="dk1"/>
            </a:effectRef>
            <a:fontRef idx="minor">
              <a:schemeClr val="dk1"/>
            </a:fontRef>
          </p:style>
          <p:txBody>
            <a:bodyPr rtlCol="0" anchor="ctr"/>
            <a:lstStyle/>
            <a:p>
              <a:pPr algn="ctr"/>
              <a:r>
                <a:rPr lang="en-US" sz="900" dirty="0" err="1" smtClean="0">
                  <a:latin typeface="Consolas"/>
                  <a:cs typeface="Consolas"/>
                </a:rPr>
                <a:t>GroupBy</a:t>
              </a:r>
              <a:endParaRPr lang="en-US" sz="900" dirty="0" smtClean="0">
                <a:latin typeface="Consolas"/>
                <a:cs typeface="Consolas"/>
              </a:endParaRPr>
            </a:p>
            <a:p>
              <a:pPr algn="ctr"/>
              <a:r>
                <a:rPr lang="en-US" sz="900" dirty="0" smtClean="0">
                  <a:latin typeface="Consolas"/>
                  <a:cs typeface="Consolas"/>
                </a:rPr>
                <a:t>(count by $user, LOCAL)</a:t>
              </a:r>
              <a:endParaRPr lang="en-US" sz="900" dirty="0">
                <a:latin typeface="Consolas"/>
                <a:cs typeface="Consolas"/>
              </a:endParaRPr>
            </a:p>
          </p:txBody>
        </p:sp>
        <p:sp>
          <p:nvSpPr>
            <p:cNvPr id="8" name="Rounded Rectangle 7"/>
            <p:cNvSpPr/>
            <p:nvPr/>
          </p:nvSpPr>
          <p:spPr>
            <a:xfrm>
              <a:off x="1847357" y="5382527"/>
              <a:ext cx="1233515" cy="511637"/>
            </a:xfrm>
            <a:prstGeom prst="roundRect">
              <a:avLst/>
            </a:prstGeom>
            <a:ln w="9525" cmpd="sng"/>
          </p:spPr>
          <p:style>
            <a:lnRef idx="2">
              <a:schemeClr val="dk1"/>
            </a:lnRef>
            <a:fillRef idx="1">
              <a:schemeClr val="lt1"/>
            </a:fillRef>
            <a:effectRef idx="0">
              <a:schemeClr val="dk1"/>
            </a:effectRef>
            <a:fontRef idx="minor">
              <a:schemeClr val="dk1"/>
            </a:fontRef>
          </p:style>
          <p:txBody>
            <a:bodyPr rtlCol="0" anchor="ctr"/>
            <a:lstStyle/>
            <a:p>
              <a:pPr algn="ctr"/>
              <a:r>
                <a:rPr lang="en-US" sz="900" dirty="0" err="1" smtClean="0">
                  <a:latin typeface="Consolas"/>
                  <a:cs typeface="Consolas"/>
                </a:rPr>
                <a:t>GroupBy</a:t>
              </a:r>
              <a:endParaRPr lang="en-US" sz="900" dirty="0" smtClean="0">
                <a:latin typeface="Consolas"/>
                <a:cs typeface="Consolas"/>
              </a:endParaRPr>
            </a:p>
            <a:p>
              <a:pPr algn="ctr"/>
              <a:r>
                <a:rPr lang="en-US" sz="900" dirty="0" smtClean="0">
                  <a:latin typeface="Consolas"/>
                  <a:cs typeface="Consolas"/>
                </a:rPr>
                <a:t>(sum by $user, GLOBAL)</a:t>
              </a:r>
              <a:endParaRPr lang="en-US" sz="900" dirty="0">
                <a:latin typeface="Consolas"/>
                <a:cs typeface="Consolas"/>
              </a:endParaRPr>
            </a:p>
          </p:txBody>
        </p:sp>
        <p:sp>
          <p:nvSpPr>
            <p:cNvPr id="10" name="Rounded Rectangle 9"/>
            <p:cNvSpPr/>
            <p:nvPr/>
          </p:nvSpPr>
          <p:spPr>
            <a:xfrm>
              <a:off x="2384795" y="6126163"/>
              <a:ext cx="1233515" cy="511637"/>
            </a:xfrm>
            <a:prstGeom prst="roundRect">
              <a:avLst/>
            </a:prstGeom>
            <a:ln w="9525" cmpd="sng"/>
          </p:spPr>
          <p:style>
            <a:lnRef idx="2">
              <a:schemeClr val="dk1"/>
            </a:lnRef>
            <a:fillRef idx="1">
              <a:schemeClr val="lt1"/>
            </a:fillRef>
            <a:effectRef idx="0">
              <a:schemeClr val="dk1"/>
            </a:effectRef>
            <a:fontRef idx="minor">
              <a:schemeClr val="dk1"/>
            </a:fontRef>
          </p:style>
          <p:txBody>
            <a:bodyPr rtlCol="0" anchor="ctr"/>
            <a:lstStyle/>
            <a:p>
              <a:pPr algn="ctr"/>
              <a:r>
                <a:rPr lang="en-US" sz="900" dirty="0" err="1" smtClean="0">
                  <a:latin typeface="Consolas"/>
                  <a:cs typeface="Consolas"/>
                </a:rPr>
                <a:t>ResultDistribute</a:t>
              </a:r>
              <a:endParaRPr lang="en-US" sz="900" dirty="0">
                <a:latin typeface="Consolas"/>
                <a:cs typeface="Consolas"/>
              </a:endParaRPr>
            </a:p>
          </p:txBody>
        </p:sp>
        <p:cxnSp>
          <p:nvCxnSpPr>
            <p:cNvPr id="13" name="Elbow Connector 12"/>
            <p:cNvCxnSpPr>
              <a:stCxn id="5" idx="2"/>
              <a:endCxn id="6" idx="0"/>
            </p:cNvCxnSpPr>
            <p:nvPr/>
          </p:nvCxnSpPr>
          <p:spPr>
            <a:xfrm rot="16200000" flipH="1">
              <a:off x="1076018" y="3003653"/>
              <a:ext cx="520769" cy="762762"/>
            </a:xfrm>
            <a:prstGeom prst="bentConnector3">
              <a:avLst>
                <a:gd name="adj1" fmla="val 50000"/>
              </a:avLst>
            </a:prstGeom>
            <a:ln>
              <a:tailEnd type="triangle" w="med" len="sm"/>
            </a:ln>
          </p:spPr>
          <p:style>
            <a:lnRef idx="1">
              <a:schemeClr val="dk1"/>
            </a:lnRef>
            <a:fillRef idx="0">
              <a:schemeClr val="dk1"/>
            </a:fillRef>
            <a:effectRef idx="0">
              <a:schemeClr val="dk1"/>
            </a:effectRef>
            <a:fontRef idx="minor">
              <a:schemeClr val="tx1"/>
            </a:fontRef>
          </p:style>
        </p:cxnSp>
        <p:cxnSp>
          <p:nvCxnSpPr>
            <p:cNvPr id="16" name="Elbow Connector 15"/>
            <p:cNvCxnSpPr>
              <a:stCxn id="6" idx="2"/>
              <a:endCxn id="7" idx="0"/>
            </p:cNvCxnSpPr>
            <p:nvPr/>
          </p:nvCxnSpPr>
          <p:spPr>
            <a:xfrm rot="16200000" flipH="1">
              <a:off x="1708471" y="4166368"/>
              <a:ext cx="399470" cy="380846"/>
            </a:xfrm>
            <a:prstGeom prst="bentConnector3">
              <a:avLst>
                <a:gd name="adj1" fmla="val 50000"/>
              </a:avLst>
            </a:prstGeom>
            <a:ln>
              <a:tailEnd type="triangle" w="med" len="sm"/>
            </a:ln>
          </p:spPr>
          <p:style>
            <a:lnRef idx="1">
              <a:schemeClr val="dk1"/>
            </a:lnRef>
            <a:fillRef idx="0">
              <a:schemeClr val="dk1"/>
            </a:fillRef>
            <a:effectRef idx="0">
              <a:schemeClr val="dk1"/>
            </a:effectRef>
            <a:fontRef idx="minor">
              <a:schemeClr val="tx1"/>
            </a:fontRef>
          </p:style>
        </p:cxnSp>
        <p:cxnSp>
          <p:nvCxnSpPr>
            <p:cNvPr id="19" name="Elbow Connector 18"/>
            <p:cNvCxnSpPr>
              <a:stCxn id="7" idx="2"/>
              <a:endCxn id="8" idx="0"/>
            </p:cNvCxnSpPr>
            <p:nvPr/>
          </p:nvCxnSpPr>
          <p:spPr>
            <a:xfrm rot="16200000" flipH="1">
              <a:off x="2124190" y="5042602"/>
              <a:ext cx="314364" cy="365486"/>
            </a:xfrm>
            <a:prstGeom prst="bentConnector3">
              <a:avLst>
                <a:gd name="adj1" fmla="val 50000"/>
              </a:avLst>
            </a:prstGeom>
            <a:ln>
              <a:tailEnd type="triangle" w="med" len="sm"/>
            </a:ln>
          </p:spPr>
          <p:style>
            <a:lnRef idx="1">
              <a:schemeClr val="dk1"/>
            </a:lnRef>
            <a:fillRef idx="0">
              <a:schemeClr val="dk1"/>
            </a:fillRef>
            <a:effectRef idx="0">
              <a:schemeClr val="dk1"/>
            </a:effectRef>
            <a:fontRef idx="minor">
              <a:schemeClr val="tx1"/>
            </a:fontRef>
          </p:style>
        </p:cxnSp>
        <p:cxnSp>
          <p:nvCxnSpPr>
            <p:cNvPr id="22" name="Elbow Connector 21"/>
            <p:cNvCxnSpPr>
              <a:stCxn id="8" idx="2"/>
              <a:endCxn id="10" idx="0"/>
            </p:cNvCxnSpPr>
            <p:nvPr/>
          </p:nvCxnSpPr>
          <p:spPr>
            <a:xfrm rot="16200000" flipH="1">
              <a:off x="2616835" y="5741444"/>
              <a:ext cx="231999" cy="537438"/>
            </a:xfrm>
            <a:prstGeom prst="bentConnector3">
              <a:avLst>
                <a:gd name="adj1" fmla="val 50000"/>
              </a:avLst>
            </a:prstGeom>
            <a:ln>
              <a:tailEnd type="triangle" w="med" len="sm"/>
            </a:ln>
          </p:spPr>
          <p:style>
            <a:lnRef idx="1">
              <a:schemeClr val="dk1"/>
            </a:lnRef>
            <a:fillRef idx="0">
              <a:schemeClr val="dk1"/>
            </a:fillRef>
            <a:effectRef idx="0">
              <a:schemeClr val="dk1"/>
            </a:effectRef>
            <a:fontRef idx="minor">
              <a:schemeClr val="tx1"/>
            </a:fontRef>
          </p:style>
        </p:cxnSp>
      </p:grpSp>
      <p:sp>
        <p:nvSpPr>
          <p:cNvPr id="26" name="Oval 25"/>
          <p:cNvSpPr/>
          <p:nvPr/>
        </p:nvSpPr>
        <p:spPr>
          <a:xfrm>
            <a:off x="3280236" y="2549047"/>
            <a:ext cx="1187829" cy="648683"/>
          </a:xfrm>
          <a:prstGeom prst="ellipse">
            <a:avLst/>
          </a:prstGeom>
          <a:ln w="6350" cmpd="sng"/>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err="1" smtClean="0">
                <a:latin typeface="Consolas"/>
                <a:cs typeface="Consolas"/>
              </a:rPr>
              <a:t>OneToOne</a:t>
            </a:r>
            <a:r>
              <a:rPr lang="en-US" sz="1100" dirty="0" smtClean="0">
                <a:latin typeface="Consolas"/>
                <a:cs typeface="Consolas"/>
              </a:rPr>
              <a:t/>
            </a:r>
            <a:br>
              <a:rPr lang="en-US" sz="1100" dirty="0" smtClean="0">
                <a:latin typeface="Consolas"/>
                <a:cs typeface="Consolas"/>
              </a:rPr>
            </a:br>
            <a:r>
              <a:rPr lang="en-US" sz="1100" dirty="0" smtClean="0">
                <a:latin typeface="Consolas"/>
                <a:cs typeface="Consolas"/>
              </a:rPr>
              <a:t>Conn</a:t>
            </a:r>
            <a:endParaRPr lang="en-US" sz="1100" dirty="0"/>
          </a:p>
        </p:txBody>
      </p:sp>
      <p:sp>
        <p:nvSpPr>
          <p:cNvPr id="27" name="Oval 26"/>
          <p:cNvSpPr/>
          <p:nvPr/>
        </p:nvSpPr>
        <p:spPr>
          <a:xfrm>
            <a:off x="251460" y="4895383"/>
            <a:ext cx="1274443" cy="648683"/>
          </a:xfrm>
          <a:prstGeom prst="ellipse">
            <a:avLst/>
          </a:prstGeom>
          <a:ln w="6350" cmpd="sng"/>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err="1" smtClean="0">
                <a:latin typeface="Consolas"/>
                <a:cs typeface="Consolas"/>
              </a:rPr>
              <a:t>HashMerge</a:t>
            </a:r>
            <a:r>
              <a:rPr lang="en-US" sz="1100" dirty="0" smtClean="0">
                <a:latin typeface="Consolas"/>
                <a:cs typeface="Consolas"/>
              </a:rPr>
              <a:t/>
            </a:r>
            <a:br>
              <a:rPr lang="en-US" sz="1100" dirty="0" smtClean="0">
                <a:latin typeface="Consolas"/>
                <a:cs typeface="Consolas"/>
              </a:rPr>
            </a:br>
            <a:r>
              <a:rPr lang="en-US" sz="1100" dirty="0" smtClean="0">
                <a:latin typeface="Consolas"/>
                <a:cs typeface="Consolas"/>
              </a:rPr>
              <a:t>Conn</a:t>
            </a:r>
            <a:endParaRPr lang="en-US" sz="1100" dirty="0"/>
          </a:p>
        </p:txBody>
      </p:sp>
      <p:cxnSp>
        <p:nvCxnSpPr>
          <p:cNvPr id="30" name="Straight Arrow Connector 29"/>
          <p:cNvCxnSpPr>
            <a:stCxn id="26" idx="4"/>
          </p:cNvCxnSpPr>
          <p:nvPr/>
        </p:nvCxnSpPr>
        <p:spPr>
          <a:xfrm rot="5400000">
            <a:off x="2841614" y="2430153"/>
            <a:ext cx="264960" cy="1800115"/>
          </a:xfrm>
          <a:prstGeom prst="bentConnector2">
            <a:avLst/>
          </a:prstGeom>
          <a:ln>
            <a:solidFill>
              <a:srgbClr val="FF0000"/>
            </a:solidFill>
            <a:tailEnd type="triangle" w="med" len="lg"/>
          </a:ln>
        </p:spPr>
        <p:style>
          <a:lnRef idx="1">
            <a:schemeClr val="dk1"/>
          </a:lnRef>
          <a:fillRef idx="0">
            <a:schemeClr val="dk1"/>
          </a:fillRef>
          <a:effectRef idx="0">
            <a:schemeClr val="dk1"/>
          </a:effectRef>
          <a:fontRef idx="minor">
            <a:schemeClr val="tx1"/>
          </a:fontRef>
        </p:style>
      </p:cxnSp>
      <p:cxnSp>
        <p:nvCxnSpPr>
          <p:cNvPr id="33" name="Straight Arrow Connector 29"/>
          <p:cNvCxnSpPr>
            <a:stCxn id="26" idx="4"/>
          </p:cNvCxnSpPr>
          <p:nvPr/>
        </p:nvCxnSpPr>
        <p:spPr>
          <a:xfrm rot="5400000">
            <a:off x="2570650" y="3081963"/>
            <a:ext cx="1187735" cy="1419269"/>
          </a:xfrm>
          <a:prstGeom prst="bentConnector2">
            <a:avLst/>
          </a:prstGeom>
          <a:ln>
            <a:solidFill>
              <a:srgbClr val="FF0000"/>
            </a:solidFill>
            <a:tailEnd type="triangle" w="med" len="lg"/>
          </a:ln>
        </p:spPr>
        <p:style>
          <a:lnRef idx="1">
            <a:schemeClr val="dk1"/>
          </a:lnRef>
          <a:fillRef idx="0">
            <a:schemeClr val="dk1"/>
          </a:fillRef>
          <a:effectRef idx="0">
            <a:schemeClr val="dk1"/>
          </a:effectRef>
          <a:fontRef idx="minor">
            <a:schemeClr val="tx1"/>
          </a:fontRef>
        </p:style>
      </p:cxnSp>
      <p:cxnSp>
        <p:nvCxnSpPr>
          <p:cNvPr id="36" name="Straight Arrow Connector 29"/>
          <p:cNvCxnSpPr>
            <a:stCxn id="26" idx="4"/>
          </p:cNvCxnSpPr>
          <p:nvPr/>
        </p:nvCxnSpPr>
        <p:spPr>
          <a:xfrm rot="5400000">
            <a:off x="2186132" y="4369405"/>
            <a:ext cx="2859694" cy="516344"/>
          </a:xfrm>
          <a:prstGeom prst="bentConnector3">
            <a:avLst>
              <a:gd name="adj1" fmla="val 100160"/>
            </a:avLst>
          </a:prstGeom>
          <a:ln>
            <a:solidFill>
              <a:srgbClr val="FF0000"/>
            </a:solidFill>
            <a:tailEnd type="triangle" w="med" len="lg"/>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27" idx="6"/>
          </p:cNvCxnSpPr>
          <p:nvPr/>
        </p:nvCxnSpPr>
        <p:spPr>
          <a:xfrm>
            <a:off x="1525903" y="5219725"/>
            <a:ext cx="928979" cy="0"/>
          </a:xfrm>
          <a:prstGeom prst="straightConnector1">
            <a:avLst/>
          </a:prstGeom>
          <a:ln>
            <a:solidFill>
              <a:srgbClr val="FF0000"/>
            </a:solidFill>
            <a:tailEnd type="triangle" w="med"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16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Example: Group-by</a:t>
            </a:r>
            <a:endParaRPr lang="en-US" dirty="0"/>
          </a:p>
        </p:txBody>
      </p:sp>
      <p:sp>
        <p:nvSpPr>
          <p:cNvPr id="4" name="Content Placeholder 2"/>
          <p:cNvSpPr>
            <a:spLocks noGrp="1"/>
          </p:cNvSpPr>
          <p:nvPr>
            <p:ph idx="1"/>
          </p:nvPr>
        </p:nvSpPr>
        <p:spPr>
          <a:xfrm>
            <a:off x="457200" y="1600200"/>
            <a:ext cx="8229600" cy="4525963"/>
          </a:xfrm>
        </p:spPr>
        <p:txBody>
          <a:bodyPr>
            <a:normAutofit/>
          </a:bodyPr>
          <a:lstStyle/>
          <a:p>
            <a:r>
              <a:rPr lang="en-US" sz="2000" dirty="0" smtClean="0"/>
              <a:t>Simple syntax: aggregation over groups</a:t>
            </a:r>
          </a:p>
          <a:p>
            <a:pPr lvl="1"/>
            <a:r>
              <a:rPr lang="en-US" sz="1800" dirty="0" smtClean="0"/>
              <a:t>Definition: </a:t>
            </a:r>
            <a:r>
              <a:rPr lang="en-US" sz="1800" dirty="0" smtClean="0">
                <a:solidFill>
                  <a:srgbClr val="FF0000"/>
                </a:solidFill>
              </a:rPr>
              <a:t>grouping key</a:t>
            </a:r>
            <a:r>
              <a:rPr lang="en-US" sz="1800" dirty="0" smtClean="0"/>
              <a:t>, and </a:t>
            </a:r>
            <a:r>
              <a:rPr lang="en-US" sz="1800" dirty="0" smtClean="0">
                <a:solidFill>
                  <a:srgbClr val="008000"/>
                </a:solidFill>
              </a:rPr>
              <a:t>aggregation function</a:t>
            </a:r>
          </a:p>
          <a:p>
            <a:r>
              <a:rPr lang="en-US" sz="2000" dirty="0" smtClean="0"/>
              <a:t>Factors affecting the performance</a:t>
            </a:r>
          </a:p>
          <a:p>
            <a:pPr lvl="1"/>
            <a:r>
              <a:rPr lang="en-US" sz="1800" dirty="0" smtClean="0"/>
              <a:t>Memory: can the group-by be performed fully in-memory?</a:t>
            </a:r>
          </a:p>
          <a:p>
            <a:pPr lvl="1"/>
            <a:r>
              <a:rPr lang="en-US" sz="1800" dirty="0" smtClean="0"/>
              <a:t>CPU: comparisons needed to find group </a:t>
            </a:r>
          </a:p>
          <a:p>
            <a:pPr lvl="1"/>
            <a:r>
              <a:rPr lang="en-US" sz="1800" dirty="0" smtClean="0"/>
              <a:t>I/O: needed if group-by cannot be done in-memory</a:t>
            </a:r>
          </a:p>
        </p:txBody>
      </p:sp>
      <p:sp>
        <p:nvSpPr>
          <p:cNvPr id="5" name="TextBox 4"/>
          <p:cNvSpPr txBox="1"/>
          <p:nvPr/>
        </p:nvSpPr>
        <p:spPr>
          <a:xfrm>
            <a:off x="1524000" y="5546117"/>
            <a:ext cx="2776834" cy="923330"/>
          </a:xfrm>
          <a:prstGeom prst="rect">
            <a:avLst/>
          </a:prstGeom>
          <a:noFill/>
        </p:spPr>
        <p:txBody>
          <a:bodyPr wrap="none" rtlCol="0">
            <a:spAutoFit/>
          </a:bodyPr>
          <a:lstStyle/>
          <a:p>
            <a:r>
              <a:rPr lang="en-US" dirty="0" smtClean="0">
                <a:latin typeface="Consolas"/>
                <a:cs typeface="Consolas"/>
              </a:rPr>
              <a:t>SELECT </a:t>
            </a:r>
            <a:r>
              <a:rPr lang="en-US" dirty="0" err="1" smtClean="0">
                <a:latin typeface="Consolas"/>
                <a:cs typeface="Consolas"/>
              </a:rPr>
              <a:t>uid</a:t>
            </a:r>
            <a:r>
              <a:rPr lang="en-US" dirty="0" smtClean="0">
                <a:latin typeface="Consolas"/>
                <a:cs typeface="Consolas"/>
              </a:rPr>
              <a:t>, </a:t>
            </a:r>
            <a:r>
              <a:rPr lang="en-US" dirty="0" smtClean="0">
                <a:solidFill>
                  <a:srgbClr val="008000"/>
                </a:solidFill>
                <a:latin typeface="Consolas"/>
                <a:cs typeface="Consolas"/>
              </a:rPr>
              <a:t>COUNT(*</a:t>
            </a:r>
            <a:r>
              <a:rPr lang="en-US" dirty="0" smtClean="0">
                <a:latin typeface="Consolas"/>
                <a:cs typeface="Consolas"/>
              </a:rPr>
              <a:t>)</a:t>
            </a:r>
          </a:p>
          <a:p>
            <a:r>
              <a:rPr lang="en-US" dirty="0" smtClean="0">
                <a:latin typeface="Consolas"/>
                <a:cs typeface="Consolas"/>
              </a:rPr>
              <a:t>FROM </a:t>
            </a:r>
            <a:r>
              <a:rPr lang="en-US" dirty="0" err="1" smtClean="0">
                <a:latin typeface="Consolas"/>
                <a:cs typeface="Consolas"/>
              </a:rPr>
              <a:t>TweetMessages</a:t>
            </a:r>
            <a:endParaRPr lang="en-US" dirty="0" smtClean="0">
              <a:latin typeface="Consolas"/>
              <a:cs typeface="Consolas"/>
            </a:endParaRPr>
          </a:p>
          <a:p>
            <a:r>
              <a:rPr lang="en-US" dirty="0" smtClean="0">
                <a:solidFill>
                  <a:srgbClr val="FF0000"/>
                </a:solidFill>
                <a:latin typeface="Consolas"/>
                <a:cs typeface="Consolas"/>
              </a:rPr>
              <a:t>GROUP BY </a:t>
            </a:r>
            <a:r>
              <a:rPr lang="en-US" dirty="0" err="1" smtClean="0">
                <a:solidFill>
                  <a:srgbClr val="FF0000"/>
                </a:solidFill>
                <a:latin typeface="Consolas"/>
                <a:cs typeface="Consolas"/>
              </a:rPr>
              <a:t>uid</a:t>
            </a:r>
            <a:r>
              <a:rPr lang="en-US" dirty="0" smtClean="0">
                <a:latin typeface="Consolas"/>
                <a:cs typeface="Consolas"/>
              </a:rPr>
              <a:t>;</a:t>
            </a:r>
          </a:p>
        </p:txBody>
      </p:sp>
      <p:graphicFrame>
        <p:nvGraphicFramePr>
          <p:cNvPr id="6" name="Table 5"/>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443398571"/>
              </p:ext>
            </p:extLst>
          </p:nvPr>
        </p:nvGraphicFramePr>
        <p:xfrm>
          <a:off x="1524000" y="3838089"/>
          <a:ext cx="6096000" cy="1483360"/>
        </p:xfrm>
        <a:graphic>
          <a:graphicData uri="http://schemas.openxmlformats.org/drawingml/2006/table">
            <a:tbl>
              <a:tblPr firstRow="1" bandRow="1">
                <a:tableStyleId>{5940675A-B579-460E-94D1-54222C63F5DA}</a:tableStyleId>
              </a:tblPr>
              <a:tblGrid>
                <a:gridCol w="1016000"/>
                <a:gridCol w="1016000"/>
                <a:gridCol w="1016000"/>
                <a:gridCol w="1016000"/>
                <a:gridCol w="1016000"/>
                <a:gridCol w="1016000"/>
              </a:tblGrid>
              <a:tr h="370840">
                <a:tc>
                  <a:txBody>
                    <a:bodyPr/>
                    <a:lstStyle/>
                    <a:p>
                      <a:pPr algn="ctr"/>
                      <a:r>
                        <a:rPr lang="en-US" sz="1400" dirty="0" err="1" smtClean="0">
                          <a:latin typeface="Consolas"/>
                          <a:cs typeface="Consolas"/>
                        </a:rPr>
                        <a:t>uid</a:t>
                      </a:r>
                      <a:endParaRPr lang="en-US" sz="1400" dirty="0">
                        <a:latin typeface="Consolas"/>
                        <a:cs typeface="Consolas"/>
                      </a:endParaRPr>
                    </a:p>
                  </a:txBody>
                  <a:tcPr/>
                </a:tc>
                <a:tc>
                  <a:txBody>
                    <a:bodyPr/>
                    <a:lstStyle/>
                    <a:p>
                      <a:pPr algn="ctr"/>
                      <a:r>
                        <a:rPr lang="en-US" sz="1400" dirty="0" err="1" smtClean="0">
                          <a:latin typeface="Consolas"/>
                          <a:cs typeface="Consolas"/>
                        </a:rPr>
                        <a:t>tweetid</a:t>
                      </a:r>
                      <a:endParaRPr lang="en-US" sz="1400" dirty="0">
                        <a:latin typeface="Consolas"/>
                        <a:cs typeface="Consolas"/>
                      </a:endParaRPr>
                    </a:p>
                  </a:txBody>
                  <a:tcPr/>
                </a:tc>
                <a:tc>
                  <a:txBody>
                    <a:bodyPr/>
                    <a:lstStyle/>
                    <a:p>
                      <a:pPr algn="ctr"/>
                      <a:r>
                        <a:rPr lang="en-US" sz="1400" dirty="0" err="1" smtClean="0">
                          <a:latin typeface="Consolas"/>
                          <a:cs typeface="Consolas"/>
                        </a:rPr>
                        <a:t>geotag</a:t>
                      </a:r>
                      <a:endParaRPr lang="en-US" sz="1400" dirty="0">
                        <a:latin typeface="Consolas"/>
                        <a:cs typeface="Consolas"/>
                      </a:endParaRPr>
                    </a:p>
                  </a:txBody>
                  <a:tcPr/>
                </a:tc>
                <a:tc>
                  <a:txBody>
                    <a:bodyPr/>
                    <a:lstStyle/>
                    <a:p>
                      <a:pPr algn="ctr"/>
                      <a:r>
                        <a:rPr lang="en-US" sz="1400" dirty="0" smtClean="0">
                          <a:latin typeface="Consolas"/>
                          <a:cs typeface="Consolas"/>
                        </a:rPr>
                        <a:t>time</a:t>
                      </a:r>
                      <a:endParaRPr lang="en-US" sz="1400" dirty="0">
                        <a:latin typeface="Consolas"/>
                        <a:cs typeface="Consolas"/>
                      </a:endParaRPr>
                    </a:p>
                  </a:txBody>
                  <a:tcPr/>
                </a:tc>
                <a:tc>
                  <a:txBody>
                    <a:bodyPr/>
                    <a:lstStyle/>
                    <a:p>
                      <a:pPr algn="ctr"/>
                      <a:r>
                        <a:rPr lang="en-US" sz="1400" dirty="0" smtClean="0">
                          <a:latin typeface="Consolas"/>
                          <a:cs typeface="Consolas"/>
                        </a:rPr>
                        <a:t>message</a:t>
                      </a:r>
                      <a:endParaRPr lang="en-US" sz="1400" dirty="0">
                        <a:latin typeface="Consolas"/>
                        <a:cs typeface="Consolas"/>
                      </a:endParaRPr>
                    </a:p>
                  </a:txBody>
                  <a:tcPr/>
                </a:tc>
                <a:tc>
                  <a:txBody>
                    <a:bodyPr/>
                    <a:lstStyle/>
                    <a:p>
                      <a:pPr algn="ctr"/>
                      <a:r>
                        <a:rPr lang="en-US" sz="1400" dirty="0" smtClean="0">
                          <a:latin typeface="Consolas"/>
                          <a:cs typeface="Consolas"/>
                        </a:rPr>
                        <a:t>…</a:t>
                      </a:r>
                      <a:endParaRPr lang="en-US" sz="1400" dirty="0">
                        <a:latin typeface="Consolas"/>
                        <a:cs typeface="Consolas"/>
                      </a:endParaRPr>
                    </a:p>
                  </a:txBody>
                  <a:tcPr/>
                </a:tc>
              </a:tr>
              <a:tr h="370840">
                <a:tc>
                  <a:txBody>
                    <a:bodyPr/>
                    <a:lstStyle/>
                    <a:p>
                      <a:pPr algn="ctr"/>
                      <a:r>
                        <a:rPr lang="en-US" sz="1400" dirty="0" smtClean="0">
                          <a:latin typeface="Consolas"/>
                          <a:cs typeface="Consolas"/>
                        </a:rPr>
                        <a:t>1</a:t>
                      </a:r>
                      <a:endParaRPr lang="en-US" sz="1400" dirty="0">
                        <a:latin typeface="Consolas"/>
                        <a:cs typeface="Consolas"/>
                      </a:endParaRPr>
                    </a:p>
                  </a:txBody>
                  <a:tcPr/>
                </a:tc>
                <a:tc>
                  <a:txBody>
                    <a:bodyPr/>
                    <a:lstStyle/>
                    <a:p>
                      <a:pPr algn="ctr"/>
                      <a:r>
                        <a:rPr lang="en-US" sz="1400" dirty="0" smtClean="0">
                          <a:latin typeface="Consolas"/>
                          <a:cs typeface="Consolas"/>
                        </a:rPr>
                        <a:t>1</a:t>
                      </a:r>
                      <a:endParaRPr lang="en-US" sz="1400" dirty="0">
                        <a:latin typeface="Consolas"/>
                        <a:cs typeface="Consolas"/>
                      </a:endParaRPr>
                    </a:p>
                  </a:txBody>
                  <a:tcPr/>
                </a:tc>
                <a:tc>
                  <a:txBody>
                    <a:bodyPr/>
                    <a:lstStyle/>
                    <a:p>
                      <a:pPr algn="ctr"/>
                      <a:r>
                        <a:rPr lang="en-US" sz="1400" dirty="0" smtClean="0">
                          <a:latin typeface="Consolas"/>
                          <a:cs typeface="Consolas"/>
                        </a:rPr>
                        <a:t>…</a:t>
                      </a:r>
                      <a:endParaRPr lang="en-US" sz="1400" dirty="0">
                        <a:latin typeface="Consolas"/>
                        <a:cs typeface="Consolas"/>
                      </a:endParaRPr>
                    </a:p>
                  </a:txBody>
                  <a:tcPr/>
                </a:tc>
                <a:tc>
                  <a:txBody>
                    <a:bodyPr/>
                    <a:lstStyle/>
                    <a:p>
                      <a:pPr algn="ctr"/>
                      <a:r>
                        <a:rPr lang="en-US" sz="1400" dirty="0" smtClean="0">
                          <a:latin typeface="Consolas"/>
                          <a:cs typeface="Consolas"/>
                        </a:rPr>
                        <a:t>…</a:t>
                      </a:r>
                      <a:endParaRPr lang="en-US" sz="1400" dirty="0">
                        <a:latin typeface="Consolas"/>
                        <a:cs typeface="Consolas"/>
                      </a:endParaRPr>
                    </a:p>
                  </a:txBody>
                  <a:tcPr/>
                </a:tc>
                <a:tc>
                  <a:txBody>
                    <a:bodyPr/>
                    <a:lstStyle/>
                    <a:p>
                      <a:pPr algn="ctr"/>
                      <a:r>
                        <a:rPr lang="en-US" sz="1400" dirty="0" smtClean="0">
                          <a:latin typeface="Consolas"/>
                          <a:cs typeface="Consolas"/>
                        </a:rPr>
                        <a:t>…</a:t>
                      </a:r>
                      <a:endParaRPr lang="en-US" sz="1400" dirty="0">
                        <a:latin typeface="Consolas"/>
                        <a:cs typeface="Consolas"/>
                      </a:endParaRPr>
                    </a:p>
                  </a:txBody>
                  <a:tcPr/>
                </a:tc>
                <a:tc>
                  <a:txBody>
                    <a:bodyPr/>
                    <a:lstStyle/>
                    <a:p>
                      <a:pPr algn="ctr"/>
                      <a:r>
                        <a:rPr lang="en-US" sz="1400" dirty="0" smtClean="0">
                          <a:latin typeface="Consolas"/>
                          <a:cs typeface="Consolas"/>
                        </a:rPr>
                        <a:t>…</a:t>
                      </a:r>
                      <a:endParaRPr lang="en-US" sz="1400" dirty="0">
                        <a:latin typeface="Consolas"/>
                        <a:cs typeface="Consolas"/>
                      </a:endParaRPr>
                    </a:p>
                  </a:txBody>
                  <a:tcPr/>
                </a:tc>
              </a:tr>
              <a:tr h="370840">
                <a:tc>
                  <a:txBody>
                    <a:bodyPr/>
                    <a:lstStyle/>
                    <a:p>
                      <a:pPr algn="ctr"/>
                      <a:r>
                        <a:rPr lang="en-US" sz="1400" dirty="0" smtClean="0">
                          <a:latin typeface="Consolas"/>
                          <a:cs typeface="Consolas"/>
                        </a:rPr>
                        <a:t>1</a:t>
                      </a:r>
                      <a:endParaRPr lang="en-US" sz="1400" dirty="0">
                        <a:latin typeface="Consolas"/>
                        <a:cs typeface="Consolas"/>
                      </a:endParaRPr>
                    </a:p>
                  </a:txBody>
                  <a:tcPr/>
                </a:tc>
                <a:tc>
                  <a:txBody>
                    <a:bodyPr/>
                    <a:lstStyle/>
                    <a:p>
                      <a:pPr algn="ctr"/>
                      <a:r>
                        <a:rPr lang="en-US" sz="1400" dirty="0" smtClean="0">
                          <a:latin typeface="Consolas"/>
                          <a:cs typeface="Consolas"/>
                        </a:rPr>
                        <a:t>2</a:t>
                      </a:r>
                      <a:endParaRPr lang="en-US" sz="1400" dirty="0">
                        <a:latin typeface="Consolas"/>
                        <a:cs typeface="Consolas"/>
                      </a:endParaRPr>
                    </a:p>
                  </a:txBody>
                  <a:tcPr/>
                </a:tc>
                <a:tc>
                  <a:txBody>
                    <a:bodyPr/>
                    <a:lstStyle/>
                    <a:p>
                      <a:pPr algn="ctr"/>
                      <a:r>
                        <a:rPr lang="en-US" sz="1400" dirty="0" smtClean="0">
                          <a:latin typeface="Consolas"/>
                          <a:cs typeface="Consolas"/>
                        </a:rPr>
                        <a:t>…</a:t>
                      </a:r>
                      <a:endParaRPr lang="en-US" sz="1400" dirty="0">
                        <a:latin typeface="Consolas"/>
                        <a:cs typeface="Consolas"/>
                      </a:endParaRPr>
                    </a:p>
                  </a:txBody>
                  <a:tcPr/>
                </a:tc>
                <a:tc>
                  <a:txBody>
                    <a:bodyPr/>
                    <a:lstStyle/>
                    <a:p>
                      <a:pPr algn="ctr"/>
                      <a:r>
                        <a:rPr lang="en-US" sz="1400" dirty="0" smtClean="0">
                          <a:latin typeface="Consolas"/>
                          <a:cs typeface="Consolas"/>
                        </a:rPr>
                        <a:t>…</a:t>
                      </a:r>
                      <a:endParaRPr lang="en-US" sz="1400" dirty="0">
                        <a:latin typeface="Consolas"/>
                        <a:cs typeface="Consolas"/>
                      </a:endParaRPr>
                    </a:p>
                  </a:txBody>
                  <a:tcPr/>
                </a:tc>
                <a:tc>
                  <a:txBody>
                    <a:bodyPr/>
                    <a:lstStyle/>
                    <a:p>
                      <a:pPr algn="ctr"/>
                      <a:r>
                        <a:rPr lang="en-US" sz="1400" dirty="0" smtClean="0">
                          <a:latin typeface="Consolas"/>
                          <a:cs typeface="Consolas"/>
                        </a:rPr>
                        <a:t>…</a:t>
                      </a:r>
                      <a:endParaRPr lang="en-US" sz="1400" dirty="0">
                        <a:latin typeface="Consolas"/>
                        <a:cs typeface="Consolas"/>
                      </a:endParaRPr>
                    </a:p>
                  </a:txBody>
                  <a:tcPr/>
                </a:tc>
                <a:tc>
                  <a:txBody>
                    <a:bodyPr/>
                    <a:lstStyle/>
                    <a:p>
                      <a:pPr algn="ctr"/>
                      <a:r>
                        <a:rPr lang="en-US" sz="1400" dirty="0" smtClean="0">
                          <a:latin typeface="Consolas"/>
                          <a:cs typeface="Consolas"/>
                        </a:rPr>
                        <a:t>…</a:t>
                      </a:r>
                      <a:endParaRPr lang="en-US" sz="1400" dirty="0">
                        <a:latin typeface="Consolas"/>
                        <a:cs typeface="Consolas"/>
                      </a:endParaRPr>
                    </a:p>
                  </a:txBody>
                  <a:tcPr/>
                </a:tc>
              </a:tr>
              <a:tr h="370840">
                <a:tc>
                  <a:txBody>
                    <a:bodyPr/>
                    <a:lstStyle/>
                    <a:p>
                      <a:pPr algn="ctr"/>
                      <a:r>
                        <a:rPr lang="en-US" sz="1400" dirty="0" smtClean="0">
                          <a:latin typeface="Consolas"/>
                          <a:cs typeface="Consolas"/>
                        </a:rPr>
                        <a:t>2</a:t>
                      </a:r>
                      <a:endParaRPr lang="en-US" sz="1400" dirty="0">
                        <a:latin typeface="Consolas"/>
                        <a:cs typeface="Consolas"/>
                      </a:endParaRPr>
                    </a:p>
                  </a:txBody>
                  <a:tcPr/>
                </a:tc>
                <a:tc>
                  <a:txBody>
                    <a:bodyPr/>
                    <a:lstStyle/>
                    <a:p>
                      <a:pPr algn="ctr"/>
                      <a:r>
                        <a:rPr lang="en-US" sz="1400" dirty="0" smtClean="0">
                          <a:latin typeface="Consolas"/>
                          <a:cs typeface="Consolas"/>
                        </a:rPr>
                        <a:t>3</a:t>
                      </a:r>
                      <a:endParaRPr lang="en-US" sz="1400" dirty="0">
                        <a:latin typeface="Consolas"/>
                        <a:cs typeface="Consolas"/>
                      </a:endParaRPr>
                    </a:p>
                  </a:txBody>
                  <a:tcPr/>
                </a:tc>
                <a:tc>
                  <a:txBody>
                    <a:bodyPr/>
                    <a:lstStyle/>
                    <a:p>
                      <a:pPr algn="ctr"/>
                      <a:r>
                        <a:rPr lang="en-US" sz="1400" dirty="0" smtClean="0">
                          <a:latin typeface="Consolas"/>
                          <a:cs typeface="Consolas"/>
                        </a:rPr>
                        <a:t>…</a:t>
                      </a:r>
                      <a:endParaRPr lang="en-US" sz="1400" dirty="0">
                        <a:latin typeface="Consolas"/>
                        <a:cs typeface="Consolas"/>
                      </a:endParaRPr>
                    </a:p>
                  </a:txBody>
                  <a:tcPr/>
                </a:tc>
                <a:tc>
                  <a:txBody>
                    <a:bodyPr/>
                    <a:lstStyle/>
                    <a:p>
                      <a:pPr algn="ctr"/>
                      <a:r>
                        <a:rPr lang="en-US" sz="1400" dirty="0" smtClean="0">
                          <a:latin typeface="Consolas"/>
                          <a:cs typeface="Consolas"/>
                        </a:rPr>
                        <a:t>…</a:t>
                      </a:r>
                      <a:endParaRPr lang="en-US" sz="1400" dirty="0">
                        <a:latin typeface="Consolas"/>
                        <a:cs typeface="Consolas"/>
                      </a:endParaRPr>
                    </a:p>
                  </a:txBody>
                  <a:tcPr/>
                </a:tc>
                <a:tc>
                  <a:txBody>
                    <a:bodyPr/>
                    <a:lstStyle/>
                    <a:p>
                      <a:pPr algn="ctr"/>
                      <a:r>
                        <a:rPr lang="en-US" sz="1400" dirty="0" smtClean="0">
                          <a:latin typeface="Consolas"/>
                          <a:cs typeface="Consolas"/>
                        </a:rPr>
                        <a:t>…</a:t>
                      </a:r>
                      <a:endParaRPr lang="en-US" sz="1400" dirty="0">
                        <a:latin typeface="Consolas"/>
                        <a:cs typeface="Consolas"/>
                      </a:endParaRPr>
                    </a:p>
                  </a:txBody>
                  <a:tcPr/>
                </a:tc>
                <a:tc>
                  <a:txBody>
                    <a:bodyPr/>
                    <a:lstStyle/>
                    <a:p>
                      <a:pPr algn="ctr"/>
                      <a:r>
                        <a:rPr lang="en-US" sz="1400" dirty="0" smtClean="0">
                          <a:latin typeface="Consolas"/>
                          <a:cs typeface="Consolas"/>
                        </a:rPr>
                        <a:t>…</a:t>
                      </a:r>
                      <a:endParaRPr lang="en-US" sz="1400" dirty="0">
                        <a:latin typeface="Consolas"/>
                        <a:cs typeface="Consolas"/>
                      </a:endParaRPr>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113714594"/>
              </p:ext>
            </p:extLst>
          </p:nvPr>
        </p:nvGraphicFramePr>
        <p:xfrm>
          <a:off x="5588000" y="5577792"/>
          <a:ext cx="2032000" cy="1112520"/>
        </p:xfrm>
        <a:graphic>
          <a:graphicData uri="http://schemas.openxmlformats.org/drawingml/2006/table">
            <a:tbl>
              <a:tblPr firstRow="1" bandRow="1">
                <a:tableStyleId>{5940675A-B579-460E-94D1-54222C63F5DA}</a:tableStyleId>
              </a:tblPr>
              <a:tblGrid>
                <a:gridCol w="1016000"/>
                <a:gridCol w="1016000"/>
              </a:tblGrid>
              <a:tr h="370840">
                <a:tc>
                  <a:txBody>
                    <a:bodyPr/>
                    <a:lstStyle/>
                    <a:p>
                      <a:pPr algn="ctr"/>
                      <a:r>
                        <a:rPr lang="en-US" sz="1400" dirty="0" err="1" smtClean="0">
                          <a:latin typeface="Consolas"/>
                          <a:cs typeface="Consolas"/>
                        </a:rPr>
                        <a:t>uid</a:t>
                      </a:r>
                      <a:endParaRPr lang="en-US" sz="1400" dirty="0">
                        <a:latin typeface="Consolas"/>
                        <a:cs typeface="Consolas"/>
                      </a:endParaRPr>
                    </a:p>
                  </a:txBody>
                  <a:tcPr/>
                </a:tc>
                <a:tc>
                  <a:txBody>
                    <a:bodyPr/>
                    <a:lstStyle/>
                    <a:p>
                      <a:pPr algn="ctr"/>
                      <a:r>
                        <a:rPr lang="en-US" sz="1400" dirty="0" smtClean="0">
                          <a:latin typeface="Consolas"/>
                          <a:cs typeface="Consolas"/>
                        </a:rPr>
                        <a:t>count</a:t>
                      </a:r>
                      <a:endParaRPr lang="en-US" sz="1400" dirty="0">
                        <a:latin typeface="Consolas"/>
                        <a:cs typeface="Consolas"/>
                      </a:endParaRPr>
                    </a:p>
                  </a:txBody>
                  <a:tcPr/>
                </a:tc>
              </a:tr>
              <a:tr h="370840">
                <a:tc>
                  <a:txBody>
                    <a:bodyPr/>
                    <a:lstStyle/>
                    <a:p>
                      <a:pPr algn="ctr"/>
                      <a:r>
                        <a:rPr lang="en-US" sz="1400" dirty="0" smtClean="0">
                          <a:latin typeface="Consolas"/>
                          <a:cs typeface="Consolas"/>
                        </a:rPr>
                        <a:t>1</a:t>
                      </a:r>
                      <a:endParaRPr lang="en-US" sz="1400" dirty="0">
                        <a:latin typeface="Consolas"/>
                        <a:cs typeface="Consolas"/>
                      </a:endParaRPr>
                    </a:p>
                  </a:txBody>
                  <a:tcPr/>
                </a:tc>
                <a:tc>
                  <a:txBody>
                    <a:bodyPr/>
                    <a:lstStyle/>
                    <a:p>
                      <a:pPr algn="ctr"/>
                      <a:r>
                        <a:rPr lang="en-US" sz="1400" dirty="0" smtClean="0">
                          <a:latin typeface="Consolas"/>
                          <a:cs typeface="Consolas"/>
                        </a:rPr>
                        <a:t>2</a:t>
                      </a:r>
                      <a:endParaRPr lang="en-US" sz="1400" dirty="0">
                        <a:latin typeface="Consolas"/>
                        <a:cs typeface="Consolas"/>
                      </a:endParaRPr>
                    </a:p>
                  </a:txBody>
                  <a:tcPr/>
                </a:tc>
              </a:tr>
              <a:tr h="370840">
                <a:tc>
                  <a:txBody>
                    <a:bodyPr/>
                    <a:lstStyle/>
                    <a:p>
                      <a:pPr algn="ctr"/>
                      <a:r>
                        <a:rPr lang="en-US" sz="1400" dirty="0" smtClean="0">
                          <a:latin typeface="Consolas"/>
                          <a:cs typeface="Consolas"/>
                        </a:rPr>
                        <a:t>2</a:t>
                      </a:r>
                      <a:endParaRPr lang="en-US" sz="1400" dirty="0">
                        <a:latin typeface="Consolas"/>
                        <a:cs typeface="Consolas"/>
                      </a:endParaRPr>
                    </a:p>
                  </a:txBody>
                  <a:tcPr/>
                </a:tc>
                <a:tc>
                  <a:txBody>
                    <a:bodyPr/>
                    <a:lstStyle/>
                    <a:p>
                      <a:pPr algn="ctr"/>
                      <a:r>
                        <a:rPr lang="en-US" sz="1400" dirty="0" smtClean="0">
                          <a:latin typeface="Consolas"/>
                          <a:cs typeface="Consolas"/>
                        </a:rPr>
                        <a:t>1</a:t>
                      </a:r>
                      <a:endParaRPr lang="en-US" sz="1400" dirty="0">
                        <a:latin typeface="Consolas"/>
                        <a:cs typeface="Consolas"/>
                      </a:endParaRPr>
                    </a:p>
                  </a:txBody>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5453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Challenges From Big Data On Local Group-by</a:t>
            </a:r>
            <a:endParaRPr lang="en-US" sz="3200" dirty="0"/>
          </a:p>
        </p:txBody>
      </p:sp>
      <p:sp>
        <p:nvSpPr>
          <p:cNvPr id="3" name="Content Placeholder 2"/>
          <p:cNvSpPr>
            <a:spLocks noGrp="1"/>
          </p:cNvSpPr>
          <p:nvPr>
            <p:ph idx="1"/>
          </p:nvPr>
        </p:nvSpPr>
        <p:spPr/>
        <p:txBody>
          <a:bodyPr/>
          <a:lstStyle/>
          <a:p>
            <a:r>
              <a:rPr lang="en-US" sz="2400" dirty="0" smtClean="0"/>
              <a:t>Classic approaches: sorting or hashing-and-partitioning on grouping key</a:t>
            </a:r>
          </a:p>
          <a:p>
            <a:pPr lvl="1"/>
            <a:r>
              <a:rPr lang="en-US" sz="2000" dirty="0" smtClean="0"/>
              <a:t>However, the implementation of the two approaches are not trivial for big data scenario.</a:t>
            </a:r>
          </a:p>
          <a:p>
            <a:r>
              <a:rPr lang="en-US" sz="2400" dirty="0" smtClean="0"/>
              <a:t>Challenges:</a:t>
            </a:r>
          </a:p>
          <a:p>
            <a:pPr lvl="1"/>
            <a:r>
              <a:rPr lang="en-US" sz="2000" dirty="0" smtClean="0"/>
              <a:t>Input data is huge</a:t>
            </a:r>
          </a:p>
          <a:p>
            <a:pPr lvl="2"/>
            <a:r>
              <a:rPr lang="en-US" sz="1600" dirty="0" smtClean="0"/>
              <a:t>the final group-by results may not fit into memory</a:t>
            </a:r>
          </a:p>
          <a:p>
            <a:pPr lvl="1"/>
            <a:r>
              <a:rPr lang="en-US" sz="2000" dirty="0" smtClean="0"/>
              <a:t>Unknown input data</a:t>
            </a:r>
          </a:p>
          <a:p>
            <a:pPr lvl="2"/>
            <a:r>
              <a:rPr lang="en-US" sz="1600" dirty="0" smtClean="0"/>
              <a:t>there could be skew (affecting hash-based approaches)</a:t>
            </a:r>
          </a:p>
          <a:p>
            <a:pPr lvl="1"/>
            <a:r>
              <a:rPr lang="en-US" sz="2000" dirty="0" smtClean="0"/>
              <a:t>Limited memory</a:t>
            </a:r>
          </a:p>
          <a:p>
            <a:pPr lvl="2"/>
            <a:r>
              <a:rPr lang="en-US" sz="1600" dirty="0" smtClean="0"/>
              <a:t>whole system is shared by multiple users, and each user has a small part of the resource.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9430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D0069"/>
                </a:solidFill>
              </a:rPr>
              <a:t>Group-By Algorithms For AsterixDB</a:t>
            </a:r>
            <a:endParaRPr lang="en-US" dirty="0">
              <a:solidFill>
                <a:srgbClr val="0D0069"/>
              </a:solidFill>
            </a:endParaRPr>
          </a:p>
        </p:txBody>
      </p:sp>
      <p:sp>
        <p:nvSpPr>
          <p:cNvPr id="3" name="Content Placeholder 2"/>
          <p:cNvSpPr>
            <a:spLocks noGrp="1"/>
          </p:cNvSpPr>
          <p:nvPr>
            <p:ph idx="1"/>
          </p:nvPr>
        </p:nvSpPr>
        <p:spPr>
          <a:xfrm>
            <a:off x="457200" y="1600200"/>
            <a:ext cx="8229600" cy="1763783"/>
          </a:xfrm>
        </p:spPr>
        <p:txBody>
          <a:bodyPr>
            <a:noAutofit/>
          </a:bodyPr>
          <a:lstStyle/>
          <a:p>
            <a:r>
              <a:rPr lang="en-US" sz="1800" dirty="0"/>
              <a:t>We implemented popular algorithms and considered their big-data performance </a:t>
            </a:r>
            <a:r>
              <a:rPr lang="en-US" sz="1800" dirty="0" err="1"/>
              <a:t>wrt</a:t>
            </a:r>
            <a:r>
              <a:rPr lang="en-US" sz="1800" dirty="0"/>
              <a:t>: CPU, disk I/</a:t>
            </a:r>
            <a:r>
              <a:rPr lang="en-US" sz="1800" dirty="0" smtClean="0"/>
              <a:t>O.</a:t>
            </a:r>
            <a:endParaRPr lang="en-US" sz="1800" dirty="0"/>
          </a:p>
          <a:p>
            <a:r>
              <a:rPr lang="en-US" sz="1800" dirty="0"/>
              <a:t>We identified various places where previous algorithms would not scale and have thus provided two new approaches to solve these issues.</a:t>
            </a:r>
          </a:p>
          <a:p>
            <a:r>
              <a:rPr lang="en-US" sz="1800" dirty="0"/>
              <a:t>In particular we </a:t>
            </a:r>
            <a:r>
              <a:rPr lang="en-US" sz="1800" dirty="0" smtClean="0"/>
              <a:t>studied the </a:t>
            </a:r>
            <a:r>
              <a:rPr lang="en-US" sz="1800" dirty="0"/>
              <a:t>following six </a:t>
            </a:r>
            <a:r>
              <a:rPr lang="en-US" sz="1800" dirty="0" smtClean="0"/>
              <a:t>algorithms, and finally picked three for AsterixDB (marked as red, and showed in following slides):</a:t>
            </a:r>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492487709"/>
              </p:ext>
            </p:extLst>
          </p:nvPr>
        </p:nvGraphicFramePr>
        <p:xfrm>
          <a:off x="772510" y="3570884"/>
          <a:ext cx="7610930" cy="2595880"/>
        </p:xfrm>
        <a:graphic>
          <a:graphicData uri="http://schemas.openxmlformats.org/drawingml/2006/table">
            <a:tbl>
              <a:tblPr firstRow="1" bandRow="1">
                <a:tableStyleId>{3B4B98B0-60AC-42C2-AFA5-B58CD77FA1E5}</a:tableStyleId>
              </a:tblPr>
              <a:tblGrid>
                <a:gridCol w="2485571"/>
                <a:gridCol w="2361959"/>
                <a:gridCol w="1411756"/>
                <a:gridCol w="1351644"/>
              </a:tblGrid>
              <a:tr h="370840">
                <a:tc>
                  <a:txBody>
                    <a:bodyPr/>
                    <a:lstStyle/>
                    <a:p>
                      <a:pPr algn="ctr"/>
                      <a:r>
                        <a:rPr lang="en-US" dirty="0" smtClean="0"/>
                        <a:t>Algorithm</a:t>
                      </a:r>
                      <a:endParaRPr lang="en-US" dirty="0"/>
                    </a:p>
                  </a:txBody>
                  <a:tcPr/>
                </a:tc>
                <a:tc>
                  <a:txBody>
                    <a:bodyPr/>
                    <a:lstStyle/>
                    <a:p>
                      <a:pPr algn="ctr"/>
                      <a:r>
                        <a:rPr lang="en-US" dirty="0" smtClean="0"/>
                        <a:t>Reference</a:t>
                      </a:r>
                      <a:endParaRPr lang="en-US" dirty="0"/>
                    </a:p>
                  </a:txBody>
                  <a:tcPr/>
                </a:tc>
                <a:tc>
                  <a:txBody>
                    <a:bodyPr/>
                    <a:lstStyle/>
                    <a:p>
                      <a:pPr algn="ctr"/>
                      <a:r>
                        <a:rPr lang="en-US" dirty="0" smtClean="0"/>
                        <a:t>Using Sort?</a:t>
                      </a:r>
                      <a:endParaRPr lang="en-US" dirty="0"/>
                    </a:p>
                  </a:txBody>
                  <a:tcPr/>
                </a:tc>
                <a:tc>
                  <a:txBody>
                    <a:bodyPr/>
                    <a:lstStyle/>
                    <a:p>
                      <a:pPr algn="ctr"/>
                      <a:r>
                        <a:rPr lang="en-US" dirty="0" smtClean="0"/>
                        <a:t>Using Hash?</a:t>
                      </a:r>
                      <a:endParaRPr lang="en-US" dirty="0"/>
                    </a:p>
                  </a:txBody>
                  <a:tcPr/>
                </a:tc>
              </a:tr>
              <a:tr h="370840">
                <a:tc>
                  <a:txBody>
                    <a:bodyPr/>
                    <a:lstStyle/>
                    <a:p>
                      <a:r>
                        <a:rPr lang="en-US" dirty="0" smtClean="0">
                          <a:solidFill>
                            <a:schemeClr val="tx1"/>
                          </a:solidFill>
                        </a:rPr>
                        <a:t>Sort-based</a:t>
                      </a:r>
                      <a:endParaRPr lang="en-US" dirty="0">
                        <a:solidFill>
                          <a:schemeClr val="tx1"/>
                        </a:solidFill>
                      </a:endParaRPr>
                    </a:p>
                  </a:txBody>
                  <a:tcPr/>
                </a:tc>
                <a:tc>
                  <a:txBody>
                    <a:bodyPr/>
                    <a:lstStyle/>
                    <a:p>
                      <a:r>
                        <a:rPr lang="en-US" dirty="0" smtClean="0">
                          <a:solidFill>
                            <a:schemeClr val="tx1"/>
                          </a:solidFill>
                        </a:rPr>
                        <a:t>[Bitton83], [Epstein97]</a:t>
                      </a:r>
                      <a:endParaRPr lang="en-US" dirty="0">
                        <a:solidFill>
                          <a:schemeClr val="tx1"/>
                        </a:solidFill>
                      </a:endParaRPr>
                    </a:p>
                  </a:txBody>
                  <a:tcPr/>
                </a:tc>
                <a:tc>
                  <a:txBody>
                    <a:bodyPr/>
                    <a:lstStyle/>
                    <a:p>
                      <a:pPr algn="ctr"/>
                      <a:r>
                        <a:rPr lang="en-US" dirty="0" smtClean="0">
                          <a:solidFill>
                            <a:schemeClr val="tx1"/>
                          </a:solidFill>
                        </a:rPr>
                        <a:t>Yes</a:t>
                      </a:r>
                      <a:endParaRPr lang="en-US" dirty="0">
                        <a:solidFill>
                          <a:schemeClr val="tx1"/>
                        </a:solidFill>
                      </a:endParaRPr>
                    </a:p>
                  </a:txBody>
                  <a:tcPr/>
                </a:tc>
                <a:tc>
                  <a:txBody>
                    <a:bodyPr/>
                    <a:lstStyle/>
                    <a:p>
                      <a:pPr algn="ctr"/>
                      <a:r>
                        <a:rPr lang="en-US" dirty="0" smtClean="0">
                          <a:solidFill>
                            <a:schemeClr val="tx1"/>
                          </a:solidFill>
                        </a:rPr>
                        <a:t>No</a:t>
                      </a:r>
                      <a:endParaRPr lang="en-US" dirty="0">
                        <a:solidFill>
                          <a:schemeClr val="tx1"/>
                        </a:solidFill>
                      </a:endParaRPr>
                    </a:p>
                  </a:txBody>
                  <a:tcPr/>
                </a:tc>
              </a:tr>
              <a:tr h="370840">
                <a:tc>
                  <a:txBody>
                    <a:bodyPr/>
                    <a:lstStyle/>
                    <a:p>
                      <a:r>
                        <a:rPr lang="en-US" dirty="0" smtClean="0">
                          <a:solidFill>
                            <a:schemeClr val="tx1"/>
                          </a:solidFill>
                        </a:rPr>
                        <a:t>Hash-Sort</a:t>
                      </a:r>
                      <a:endParaRPr lang="en-US" dirty="0">
                        <a:solidFill>
                          <a:schemeClr val="tx1"/>
                        </a:solidFill>
                      </a:endParaRPr>
                    </a:p>
                  </a:txBody>
                  <a:tcPr/>
                </a:tc>
                <a:tc>
                  <a:txBody>
                    <a:bodyPr/>
                    <a:lstStyle/>
                    <a:p>
                      <a:r>
                        <a:rPr lang="en-US" dirty="0" smtClean="0">
                          <a:solidFill>
                            <a:schemeClr val="tx1"/>
                          </a:solidFill>
                        </a:rPr>
                        <a:t>New</a:t>
                      </a:r>
                      <a:endParaRPr lang="en-US" dirty="0">
                        <a:solidFill>
                          <a:schemeClr val="tx1"/>
                        </a:solidFill>
                      </a:endParaRPr>
                    </a:p>
                  </a:txBody>
                  <a:tcPr/>
                </a:tc>
                <a:tc>
                  <a:txBody>
                    <a:bodyPr/>
                    <a:lstStyle/>
                    <a:p>
                      <a:pPr algn="ctr"/>
                      <a:r>
                        <a:rPr lang="en-US" dirty="0" smtClean="0">
                          <a:solidFill>
                            <a:schemeClr val="tx1"/>
                          </a:solidFill>
                        </a:rPr>
                        <a:t>Yes</a:t>
                      </a:r>
                      <a:endParaRPr lang="en-US" dirty="0">
                        <a:solidFill>
                          <a:schemeClr val="tx1"/>
                        </a:solidFill>
                      </a:endParaRPr>
                    </a:p>
                  </a:txBody>
                  <a:tcPr/>
                </a:tc>
                <a:tc>
                  <a:txBody>
                    <a:bodyPr/>
                    <a:lstStyle/>
                    <a:p>
                      <a:pPr algn="ctr"/>
                      <a:r>
                        <a:rPr lang="en-US" dirty="0" smtClean="0">
                          <a:solidFill>
                            <a:schemeClr val="tx1"/>
                          </a:solidFill>
                        </a:rPr>
                        <a:t>Yes</a:t>
                      </a:r>
                      <a:endParaRPr lang="en-US" dirty="0">
                        <a:solidFill>
                          <a:schemeClr val="tx1"/>
                        </a:solidFill>
                      </a:endParaRPr>
                    </a:p>
                  </a:txBody>
                  <a:tcPr/>
                </a:tc>
              </a:tr>
              <a:tr h="370840">
                <a:tc>
                  <a:txBody>
                    <a:bodyPr/>
                    <a:lstStyle/>
                    <a:p>
                      <a:r>
                        <a:rPr lang="en-US" dirty="0" smtClean="0">
                          <a:solidFill>
                            <a:schemeClr val="tx1"/>
                          </a:solidFill>
                        </a:rPr>
                        <a:t>Original Hybrid-Hash</a:t>
                      </a:r>
                      <a:endParaRPr lang="en-US" dirty="0">
                        <a:solidFill>
                          <a:schemeClr val="tx1"/>
                        </a:solidFill>
                      </a:endParaRPr>
                    </a:p>
                  </a:txBody>
                  <a:tcPr/>
                </a:tc>
                <a:tc>
                  <a:txBody>
                    <a:bodyPr/>
                    <a:lstStyle/>
                    <a:p>
                      <a:r>
                        <a:rPr lang="en-US" dirty="0" smtClean="0">
                          <a:solidFill>
                            <a:schemeClr val="tx1"/>
                          </a:solidFill>
                        </a:rPr>
                        <a:t>[Shapiro86]</a:t>
                      </a:r>
                      <a:endParaRPr lang="en-US" dirty="0">
                        <a:solidFill>
                          <a:schemeClr val="tx1"/>
                        </a:solidFill>
                      </a:endParaRPr>
                    </a:p>
                  </a:txBody>
                  <a:tcPr/>
                </a:tc>
                <a:tc>
                  <a:txBody>
                    <a:bodyPr/>
                    <a:lstStyle/>
                    <a:p>
                      <a:pPr algn="ctr"/>
                      <a:r>
                        <a:rPr lang="en-US" dirty="0" smtClean="0">
                          <a:solidFill>
                            <a:schemeClr val="tx1"/>
                          </a:solidFill>
                        </a:rPr>
                        <a:t>No</a:t>
                      </a:r>
                      <a:endParaRPr lang="en-US" dirty="0">
                        <a:solidFill>
                          <a:schemeClr val="tx1"/>
                        </a:solidFill>
                      </a:endParaRPr>
                    </a:p>
                  </a:txBody>
                  <a:tcPr/>
                </a:tc>
                <a:tc>
                  <a:txBody>
                    <a:bodyPr/>
                    <a:lstStyle/>
                    <a:p>
                      <a:pPr algn="ctr"/>
                      <a:r>
                        <a:rPr lang="en-US" dirty="0" smtClean="0">
                          <a:solidFill>
                            <a:schemeClr val="tx1"/>
                          </a:solidFill>
                        </a:rPr>
                        <a:t>Yes</a:t>
                      </a:r>
                      <a:endParaRPr lang="en-US" dirty="0">
                        <a:solidFill>
                          <a:schemeClr val="tx1"/>
                        </a:solidFill>
                      </a:endParaRPr>
                    </a:p>
                  </a:txBody>
                  <a:tcPr/>
                </a:tc>
              </a:tr>
              <a:tr h="370840">
                <a:tc>
                  <a:txBody>
                    <a:bodyPr/>
                    <a:lstStyle/>
                    <a:p>
                      <a:r>
                        <a:rPr lang="en-US" dirty="0" smtClean="0">
                          <a:solidFill>
                            <a:schemeClr val="tx1"/>
                          </a:solidFill>
                        </a:rPr>
                        <a:t>Shared Hashing</a:t>
                      </a:r>
                      <a:endParaRPr lang="en-US" dirty="0">
                        <a:solidFill>
                          <a:schemeClr val="tx1"/>
                        </a:solidFill>
                      </a:endParaRPr>
                    </a:p>
                  </a:txBody>
                  <a:tcPr/>
                </a:tc>
                <a:tc>
                  <a:txBody>
                    <a:bodyPr/>
                    <a:lstStyle/>
                    <a:p>
                      <a:r>
                        <a:rPr lang="en-US" dirty="0" smtClean="0">
                          <a:solidFill>
                            <a:schemeClr val="tx1"/>
                          </a:solidFill>
                        </a:rPr>
                        <a:t>[Shatdal95]</a:t>
                      </a:r>
                      <a:endParaRPr lang="en-US" dirty="0">
                        <a:solidFill>
                          <a:schemeClr val="tx1"/>
                        </a:solidFill>
                      </a:endParaRPr>
                    </a:p>
                  </a:txBody>
                  <a:tcPr/>
                </a:tc>
                <a:tc>
                  <a:txBody>
                    <a:bodyPr/>
                    <a:lstStyle/>
                    <a:p>
                      <a:pPr algn="ctr"/>
                      <a:r>
                        <a:rPr lang="en-US" dirty="0" smtClean="0">
                          <a:solidFill>
                            <a:schemeClr val="tx1"/>
                          </a:solidFill>
                        </a:rPr>
                        <a:t>No</a:t>
                      </a:r>
                      <a:endParaRPr lang="en-US" dirty="0">
                        <a:solidFill>
                          <a:schemeClr val="tx1"/>
                        </a:solidFill>
                      </a:endParaRPr>
                    </a:p>
                  </a:txBody>
                  <a:tcPr/>
                </a:tc>
                <a:tc>
                  <a:txBody>
                    <a:bodyPr/>
                    <a:lstStyle/>
                    <a:p>
                      <a:pPr algn="ctr"/>
                      <a:r>
                        <a:rPr lang="en-US" dirty="0" smtClean="0">
                          <a:solidFill>
                            <a:schemeClr val="tx1"/>
                          </a:solidFill>
                        </a:rPr>
                        <a:t>Yes</a:t>
                      </a:r>
                      <a:endParaRPr lang="en-US" dirty="0">
                        <a:solidFill>
                          <a:schemeClr val="tx1"/>
                        </a:solidFill>
                      </a:endParaRPr>
                    </a:p>
                  </a:txBody>
                  <a:tcPr/>
                </a:tc>
              </a:tr>
              <a:tr h="370840">
                <a:tc>
                  <a:txBody>
                    <a:bodyPr/>
                    <a:lstStyle/>
                    <a:p>
                      <a:r>
                        <a:rPr lang="en-US" dirty="0" smtClean="0">
                          <a:solidFill>
                            <a:schemeClr val="tx1"/>
                          </a:solidFill>
                        </a:rPr>
                        <a:t>Dynamic Destaging</a:t>
                      </a:r>
                      <a:endParaRPr lang="en-US" dirty="0">
                        <a:solidFill>
                          <a:schemeClr val="tx1"/>
                        </a:solidFill>
                      </a:endParaRPr>
                    </a:p>
                  </a:txBody>
                  <a:tcPr/>
                </a:tc>
                <a:tc>
                  <a:txBody>
                    <a:bodyPr/>
                    <a:lstStyle/>
                    <a:p>
                      <a:r>
                        <a:rPr lang="en-US" dirty="0" smtClean="0">
                          <a:solidFill>
                            <a:schemeClr val="tx1"/>
                          </a:solidFill>
                        </a:rPr>
                        <a:t>[Graefe98]</a:t>
                      </a:r>
                      <a:endParaRPr lang="en-US" dirty="0">
                        <a:solidFill>
                          <a:schemeClr val="tx1"/>
                        </a:solidFill>
                      </a:endParaRPr>
                    </a:p>
                  </a:txBody>
                  <a:tcPr/>
                </a:tc>
                <a:tc>
                  <a:txBody>
                    <a:bodyPr/>
                    <a:lstStyle/>
                    <a:p>
                      <a:pPr algn="ctr"/>
                      <a:r>
                        <a:rPr lang="en-US" dirty="0" smtClean="0">
                          <a:solidFill>
                            <a:schemeClr val="tx1"/>
                          </a:solidFill>
                        </a:rPr>
                        <a:t>No</a:t>
                      </a:r>
                      <a:endParaRPr lang="en-US" dirty="0">
                        <a:solidFill>
                          <a:schemeClr val="tx1"/>
                        </a:solidFill>
                      </a:endParaRPr>
                    </a:p>
                  </a:txBody>
                  <a:tcPr/>
                </a:tc>
                <a:tc>
                  <a:txBody>
                    <a:bodyPr/>
                    <a:lstStyle/>
                    <a:p>
                      <a:pPr algn="ctr"/>
                      <a:r>
                        <a:rPr lang="en-US" dirty="0" smtClean="0">
                          <a:solidFill>
                            <a:schemeClr val="tx1"/>
                          </a:solidFill>
                        </a:rPr>
                        <a:t>Yes</a:t>
                      </a:r>
                      <a:endParaRPr lang="en-US" dirty="0">
                        <a:solidFill>
                          <a:schemeClr val="tx1"/>
                        </a:solidFill>
                      </a:endParaRPr>
                    </a:p>
                  </a:txBody>
                  <a:tcPr/>
                </a:tc>
              </a:tr>
              <a:tr h="370840">
                <a:tc>
                  <a:txBody>
                    <a:bodyPr/>
                    <a:lstStyle/>
                    <a:p>
                      <a:r>
                        <a:rPr lang="en-US" dirty="0" smtClean="0">
                          <a:solidFill>
                            <a:schemeClr val="tx1"/>
                          </a:solidFill>
                        </a:rPr>
                        <a:t>Pre-Partitioning</a:t>
                      </a:r>
                      <a:endParaRPr lang="en-US" dirty="0">
                        <a:solidFill>
                          <a:schemeClr val="tx1"/>
                        </a:solidFill>
                      </a:endParaRPr>
                    </a:p>
                  </a:txBody>
                  <a:tcPr/>
                </a:tc>
                <a:tc>
                  <a:txBody>
                    <a:bodyPr/>
                    <a:lstStyle/>
                    <a:p>
                      <a:r>
                        <a:rPr lang="en-US" dirty="0" smtClean="0">
                          <a:solidFill>
                            <a:schemeClr val="tx1"/>
                          </a:solidFill>
                        </a:rPr>
                        <a:t>New</a:t>
                      </a:r>
                      <a:endParaRPr lang="en-US" dirty="0">
                        <a:solidFill>
                          <a:schemeClr val="tx1"/>
                        </a:solidFill>
                      </a:endParaRPr>
                    </a:p>
                  </a:txBody>
                  <a:tcPr/>
                </a:tc>
                <a:tc>
                  <a:txBody>
                    <a:bodyPr/>
                    <a:lstStyle/>
                    <a:p>
                      <a:pPr algn="ctr"/>
                      <a:r>
                        <a:rPr lang="en-US" dirty="0" smtClean="0">
                          <a:solidFill>
                            <a:schemeClr val="tx1"/>
                          </a:solidFill>
                        </a:rPr>
                        <a:t>No</a:t>
                      </a:r>
                      <a:endParaRPr lang="en-US" dirty="0">
                        <a:solidFill>
                          <a:schemeClr val="tx1"/>
                        </a:solidFill>
                      </a:endParaRPr>
                    </a:p>
                  </a:txBody>
                  <a:tcPr/>
                </a:tc>
                <a:tc>
                  <a:txBody>
                    <a:bodyPr/>
                    <a:lstStyle/>
                    <a:p>
                      <a:pPr algn="ctr"/>
                      <a:r>
                        <a:rPr lang="en-US" dirty="0" smtClean="0">
                          <a:solidFill>
                            <a:schemeClr val="tx1"/>
                          </a:solidFill>
                        </a:rPr>
                        <a:t>Yes</a:t>
                      </a:r>
                      <a:endParaRPr lang="en-US" dirty="0">
                        <a:solidFill>
                          <a:schemeClr val="tx1"/>
                        </a:solidFill>
                      </a:endParaRPr>
                    </a:p>
                  </a:txBody>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3444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D0069"/>
                </a:solidFill>
              </a:rPr>
              <a:t>Sort-Based Algorithm</a:t>
            </a:r>
            <a:endParaRPr lang="en-US" dirty="0">
              <a:solidFill>
                <a:srgbClr val="0D0069"/>
              </a:solidFill>
            </a:endParaRPr>
          </a:p>
        </p:txBody>
      </p:sp>
      <p:pic>
        <p:nvPicPr>
          <p:cNvPr id="6" name="Picture 5" descr="sortbased.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47485" y="2965632"/>
            <a:ext cx="7663033" cy="1423068"/>
          </a:xfrm>
          <a:prstGeom prst="rect">
            <a:avLst/>
          </a:prstGeom>
        </p:spPr>
      </p:pic>
      <p:pic>
        <p:nvPicPr>
          <p:cNvPr id="10" name="Picture 9" descr="sortbased_merge.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015701" y="4586334"/>
            <a:ext cx="3297355" cy="2142565"/>
          </a:xfrm>
          <a:prstGeom prst="rect">
            <a:avLst/>
          </a:prstGeom>
        </p:spPr>
      </p:pic>
      <p:pic>
        <p:nvPicPr>
          <p:cNvPr id="11" name="Picture 10" descr="sortbased_sort.jp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2199" y="4586334"/>
            <a:ext cx="2921262" cy="2166602"/>
          </a:xfrm>
          <a:prstGeom prst="rect">
            <a:avLst/>
          </a:prstGeom>
        </p:spPr>
      </p:pic>
      <p:cxnSp>
        <p:nvCxnSpPr>
          <p:cNvPr id="13" name="Elbow Connector 12"/>
          <p:cNvCxnSpPr>
            <a:stCxn id="11" idx="3"/>
          </p:cNvCxnSpPr>
          <p:nvPr/>
        </p:nvCxnSpPr>
        <p:spPr>
          <a:xfrm flipV="1">
            <a:off x="4013461" y="5070895"/>
            <a:ext cx="1238896" cy="598740"/>
          </a:xfrm>
          <a:prstGeom prst="bentConnector3">
            <a:avLst/>
          </a:prstGeom>
          <a:ln>
            <a:tailEnd type="arrow"/>
          </a:ln>
        </p:spPr>
        <p:style>
          <a:lnRef idx="2">
            <a:schemeClr val="accent2"/>
          </a:lnRef>
          <a:fillRef idx="0">
            <a:schemeClr val="accent2"/>
          </a:fillRef>
          <a:effectRef idx="1">
            <a:schemeClr val="accent2"/>
          </a:effectRef>
          <a:fontRef idx="minor">
            <a:schemeClr val="tx1"/>
          </a:fontRef>
        </p:style>
      </p:cxnSp>
      <p:sp>
        <p:nvSpPr>
          <p:cNvPr id="14" name="Down Arrow 13"/>
          <p:cNvSpPr/>
          <p:nvPr/>
        </p:nvSpPr>
        <p:spPr>
          <a:xfrm>
            <a:off x="2612571" y="4317967"/>
            <a:ext cx="281214" cy="268368"/>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Down Arrow 14"/>
          <p:cNvSpPr/>
          <p:nvPr/>
        </p:nvSpPr>
        <p:spPr>
          <a:xfrm>
            <a:off x="5758542" y="4317966"/>
            <a:ext cx="281214" cy="268367"/>
          </a:xfrm>
          <a:prstGeom prst="downArrow">
            <a:avLst>
              <a:gd name="adj1" fmla="val 62903"/>
              <a:gd name="adj2"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Content Placeholder 2"/>
          <p:cNvSpPr>
            <a:spLocks noGrp="1"/>
          </p:cNvSpPr>
          <p:nvPr>
            <p:ph idx="1"/>
          </p:nvPr>
        </p:nvSpPr>
        <p:spPr>
          <a:xfrm>
            <a:off x="457200" y="1600200"/>
            <a:ext cx="8229600" cy="4525963"/>
          </a:xfrm>
        </p:spPr>
        <p:txBody>
          <a:bodyPr>
            <a:normAutofit/>
          </a:bodyPr>
          <a:lstStyle/>
          <a:p>
            <a:r>
              <a:rPr lang="en-US" sz="2000" dirty="0"/>
              <a:t>Straightforward approach: (</a:t>
            </a:r>
            <a:r>
              <a:rPr lang="en-US" sz="2000" dirty="0" err="1"/>
              <a:t>i</a:t>
            </a:r>
            <a:r>
              <a:rPr lang="en-US" sz="2000" dirty="0"/>
              <a:t>) sort all records by the grouping key, (ii) scan once for group-by.</a:t>
            </a:r>
          </a:p>
          <a:p>
            <a:pPr lvl="1"/>
            <a:r>
              <a:rPr lang="en-US" sz="2000" dirty="0"/>
              <a:t>If not enough memory in (</a:t>
            </a:r>
            <a:r>
              <a:rPr lang="en-US" sz="2000" dirty="0" err="1"/>
              <a:t>i</a:t>
            </a:r>
            <a:r>
              <a:rPr lang="en-US" sz="2000" dirty="0"/>
              <a:t>), create sorted run files and merge.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2869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D0069"/>
                </a:solidFill>
              </a:rPr>
              <a:t>Sort-Based Algorithm</a:t>
            </a:r>
            <a:endParaRPr lang="en-US" dirty="0">
              <a:solidFill>
                <a:srgbClr val="0D0069"/>
              </a:solidFill>
            </a:endParaRPr>
          </a:p>
        </p:txBody>
      </p:sp>
      <p:sp>
        <p:nvSpPr>
          <p:cNvPr id="3" name="Content Placeholder 2"/>
          <p:cNvSpPr>
            <a:spLocks noGrp="1"/>
          </p:cNvSpPr>
          <p:nvPr>
            <p:ph idx="1"/>
          </p:nvPr>
        </p:nvSpPr>
        <p:spPr/>
        <p:txBody>
          <a:bodyPr/>
          <a:lstStyle/>
          <a:p>
            <a:r>
              <a:rPr lang="en-US" dirty="0"/>
              <a:t>Pros</a:t>
            </a:r>
          </a:p>
          <a:p>
            <a:pPr lvl="1"/>
            <a:r>
              <a:rPr lang="en-US" dirty="0"/>
              <a:t>Stable performance for data skew.</a:t>
            </a:r>
          </a:p>
          <a:p>
            <a:pPr lvl="1"/>
            <a:r>
              <a:rPr lang="en-US" dirty="0"/>
              <a:t>Output is in sorted order.</a:t>
            </a:r>
          </a:p>
          <a:p>
            <a:r>
              <a:rPr lang="en-US" dirty="0"/>
              <a:t>Cons</a:t>
            </a:r>
          </a:p>
          <a:p>
            <a:pPr lvl="1"/>
            <a:r>
              <a:rPr lang="en-US" dirty="0"/>
              <a:t>Sorting is expensive on CPU cost.</a:t>
            </a:r>
          </a:p>
          <a:p>
            <a:pPr lvl="1"/>
            <a:r>
              <a:rPr lang="en-US" dirty="0"/>
              <a:t>Large I/O cost </a:t>
            </a:r>
          </a:p>
          <a:p>
            <a:pPr lvl="2"/>
            <a:r>
              <a:rPr lang="en-US" dirty="0"/>
              <a:t>no records can be aggregated until file fully sorted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75498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D0069"/>
                </a:solidFill>
              </a:rPr>
              <a:t>Hash-Sort Algorithm</a:t>
            </a:r>
            <a:endParaRPr lang="en-US" dirty="0">
              <a:solidFill>
                <a:srgbClr val="0D0069"/>
              </a:solidFill>
            </a:endParaRPr>
          </a:p>
        </p:txBody>
      </p:sp>
      <p:sp>
        <p:nvSpPr>
          <p:cNvPr id="3" name="Content Placeholder 2"/>
          <p:cNvSpPr>
            <a:spLocks noGrp="1"/>
          </p:cNvSpPr>
          <p:nvPr>
            <p:ph idx="1"/>
          </p:nvPr>
        </p:nvSpPr>
        <p:spPr>
          <a:xfrm>
            <a:off x="457200" y="1600201"/>
            <a:ext cx="8229600" cy="2439282"/>
          </a:xfrm>
        </p:spPr>
        <p:txBody>
          <a:bodyPr>
            <a:normAutofit fontScale="85000" lnSpcReduction="10000"/>
          </a:bodyPr>
          <a:lstStyle/>
          <a:p>
            <a:r>
              <a:rPr lang="en-US" dirty="0" smtClean="0"/>
              <a:t>Instead of first sorting the file, start by hash-and-group-by:</a:t>
            </a:r>
          </a:p>
          <a:p>
            <a:pPr lvl="1"/>
            <a:r>
              <a:rPr lang="en-US" dirty="0" smtClean="0"/>
              <a:t>Use an in-memory hash table for group-by aggregation</a:t>
            </a:r>
          </a:p>
          <a:p>
            <a:pPr lvl="1"/>
            <a:r>
              <a:rPr lang="en-US" dirty="0" smtClean="0"/>
              <a:t>When the hash table becomes full, sort groups within each slot-id, and create a run (sorted by slot-id, group-id)</a:t>
            </a:r>
          </a:p>
          <a:p>
            <a:pPr lvl="1"/>
            <a:r>
              <a:rPr lang="en-US" dirty="0" smtClean="0"/>
              <a:t>Merge runs as before</a:t>
            </a:r>
            <a:endParaRPr lang="en-US" dirty="0"/>
          </a:p>
        </p:txBody>
      </p:sp>
      <p:pic>
        <p:nvPicPr>
          <p:cNvPr id="4" name="Picture 3" descr="hashtable.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039292" y="3973199"/>
            <a:ext cx="3429000" cy="2499360"/>
          </a:xfrm>
          <a:prstGeom prst="rect">
            <a:avLst/>
          </a:prstGeom>
        </p:spPr>
      </p:pic>
      <p:sp>
        <p:nvSpPr>
          <p:cNvPr id="5" name="TextBox 4"/>
          <p:cNvSpPr txBox="1"/>
          <p:nvPr/>
        </p:nvSpPr>
        <p:spPr>
          <a:xfrm>
            <a:off x="5447373" y="6440013"/>
            <a:ext cx="2757974" cy="369332"/>
          </a:xfrm>
          <a:prstGeom prst="rect">
            <a:avLst/>
          </a:prstGeom>
          <a:noFill/>
        </p:spPr>
        <p:txBody>
          <a:bodyPr wrap="none" rtlCol="0">
            <a:spAutoFit/>
          </a:bodyPr>
          <a:lstStyle/>
          <a:p>
            <a:r>
              <a:rPr lang="en-US" dirty="0" smtClean="0"/>
              <a:t>Linked list based hash table</a:t>
            </a:r>
            <a:endParaRPr lang="en-US" dirty="0"/>
          </a:p>
        </p:txBody>
      </p:sp>
      <p:sp>
        <p:nvSpPr>
          <p:cNvPr id="7" name="Content Placeholder 2"/>
          <p:cNvSpPr txBox="1">
            <a:spLocks/>
          </p:cNvSpPr>
          <p:nvPr/>
        </p:nvSpPr>
        <p:spPr>
          <a:xfrm>
            <a:off x="457200" y="4228812"/>
            <a:ext cx="3997868" cy="24392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In-memory hash table</a:t>
            </a:r>
          </a:p>
          <a:p>
            <a:pPr lvl="1"/>
            <a:r>
              <a:rPr lang="en-US" sz="2400" dirty="0" smtClean="0"/>
              <a:t>Good: Constant lookup cost.</a:t>
            </a:r>
          </a:p>
          <a:p>
            <a:pPr lvl="1"/>
            <a:r>
              <a:rPr lang="en-US" sz="2400" dirty="0" smtClean="0"/>
              <a:t>Bad: Hash table overhead.</a:t>
            </a:r>
            <a:endParaRPr lang="en-US" sz="2400" dirty="0"/>
          </a:p>
        </p:txBody>
      </p:sp>
      <p:sp>
        <p:nvSpPr>
          <p:cNvPr id="6" name="Rectangle 5"/>
          <p:cNvSpPr/>
          <p:nvPr/>
        </p:nvSpPr>
        <p:spPr>
          <a:xfrm>
            <a:off x="4883961" y="3736782"/>
            <a:ext cx="3802839" cy="2680961"/>
          </a:xfrm>
          <a:prstGeom prst="rect">
            <a:avLst/>
          </a:prstGeom>
          <a:noFill/>
          <a:ln w="9525" cmpd="sng">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p:cNvSpPr txBox="1"/>
          <p:nvPr/>
        </p:nvSpPr>
        <p:spPr>
          <a:xfrm>
            <a:off x="5808111" y="3740842"/>
            <a:ext cx="3019507" cy="307777"/>
          </a:xfrm>
          <a:prstGeom prst="rect">
            <a:avLst/>
          </a:prstGeom>
          <a:noFill/>
        </p:spPr>
        <p:txBody>
          <a:bodyPr wrap="square" rtlCol="0">
            <a:spAutoFit/>
          </a:bodyPr>
          <a:lstStyle/>
          <a:p>
            <a:r>
              <a:rPr lang="en-US" sz="1400" dirty="0" smtClean="0"/>
              <a:t>Main Memory </a:t>
            </a:r>
            <a:r>
              <a:rPr lang="en-US" sz="1400" dirty="0" smtClean="0"/>
              <a:t>(Frames from F</a:t>
            </a:r>
            <a:r>
              <a:rPr lang="en-US" sz="1400" baseline="-25000" dirty="0" smtClean="0"/>
              <a:t>1</a:t>
            </a:r>
            <a:r>
              <a:rPr lang="en-US" sz="1400" dirty="0" smtClean="0"/>
              <a:t> to </a:t>
            </a:r>
            <a:r>
              <a:rPr lang="en-US" sz="1400" dirty="0" smtClean="0"/>
              <a:t>F</a:t>
            </a:r>
            <a:r>
              <a:rPr lang="en-US" sz="1400" baseline="-25000" dirty="0" smtClean="0"/>
              <a:t>M</a:t>
            </a:r>
            <a:r>
              <a:rPr lang="en-US" sz="1400" dirty="0" smtClean="0"/>
              <a:t>)</a:t>
            </a:r>
            <a:endParaRPr lang="en-US" sz="1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47406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D0069"/>
                </a:solidFill>
              </a:rPr>
              <a:t>Hash-Sort Algorithm</a:t>
            </a:r>
            <a:endParaRPr lang="en-US" dirty="0">
              <a:solidFill>
                <a:srgbClr val="0D0069"/>
              </a:solidFill>
            </a:endParaRPr>
          </a:p>
        </p:txBody>
      </p:sp>
      <p:sp>
        <p:nvSpPr>
          <p:cNvPr id="3" name="Content Placeholder 2"/>
          <p:cNvSpPr>
            <a:spLocks noGrp="1"/>
          </p:cNvSpPr>
          <p:nvPr>
            <p:ph idx="1"/>
          </p:nvPr>
        </p:nvSpPr>
        <p:spPr>
          <a:xfrm>
            <a:off x="457200" y="1600201"/>
            <a:ext cx="8229600" cy="1538514"/>
          </a:xfrm>
        </p:spPr>
        <p:txBody>
          <a:bodyPr>
            <a:normAutofit lnSpcReduction="10000"/>
          </a:bodyPr>
          <a:lstStyle/>
          <a:p>
            <a:r>
              <a:rPr lang="en-US" dirty="0" smtClean="0"/>
              <a:t>The </a:t>
            </a:r>
            <a:r>
              <a:rPr lang="en-US" dirty="0"/>
              <a:t>hash table allows for early aggregation</a:t>
            </a:r>
          </a:p>
          <a:p>
            <a:r>
              <a:rPr lang="en-US" dirty="0" smtClean="0"/>
              <a:t>Sorting </a:t>
            </a:r>
            <a:r>
              <a:rPr lang="en-US" dirty="0"/>
              <a:t>only the records in each slot is faster than full sorting.</a:t>
            </a:r>
          </a:p>
        </p:txBody>
      </p:sp>
      <p:pic>
        <p:nvPicPr>
          <p:cNvPr id="4" name="Picture 3" descr="hashsortbased.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800" y="3337616"/>
            <a:ext cx="7015843" cy="1368945"/>
          </a:xfrm>
          <a:prstGeom prst="rect">
            <a:avLst/>
          </a:prstGeom>
        </p:spPr>
      </p:pic>
      <p:pic>
        <p:nvPicPr>
          <p:cNvPr id="5" name="Picture 4" descr="hashsort_sort.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81530" y="4960620"/>
            <a:ext cx="3123806" cy="1668780"/>
          </a:xfrm>
          <a:prstGeom prst="rect">
            <a:avLst/>
          </a:prstGeom>
        </p:spPr>
      </p:pic>
      <p:pic>
        <p:nvPicPr>
          <p:cNvPr id="6" name="Picture 5" descr="hashsort_merge.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133630" y="4733516"/>
            <a:ext cx="2867370" cy="1950310"/>
          </a:xfrm>
          <a:prstGeom prst="rect">
            <a:avLst/>
          </a:prstGeom>
        </p:spPr>
      </p:pic>
      <p:cxnSp>
        <p:nvCxnSpPr>
          <p:cNvPr id="8" name="Elbow Connector 7"/>
          <p:cNvCxnSpPr>
            <a:stCxn id="5" idx="3"/>
          </p:cNvCxnSpPr>
          <p:nvPr/>
        </p:nvCxnSpPr>
        <p:spPr>
          <a:xfrm flipV="1">
            <a:off x="4305336" y="5170714"/>
            <a:ext cx="1001450" cy="624296"/>
          </a:xfrm>
          <a:prstGeom prst="bentConnector3">
            <a:avLst/>
          </a:prstGeom>
          <a:ln>
            <a:tailEnd type="arrow"/>
          </a:ln>
        </p:spPr>
        <p:style>
          <a:lnRef idx="2">
            <a:schemeClr val="accent2"/>
          </a:lnRef>
          <a:fillRef idx="0">
            <a:schemeClr val="accent2"/>
          </a:fillRef>
          <a:effectRef idx="1">
            <a:schemeClr val="accent2"/>
          </a:effectRef>
          <a:fontRef idx="minor">
            <a:schemeClr val="tx1"/>
          </a:fontRef>
        </p:style>
      </p:cxnSp>
      <p:sp>
        <p:nvSpPr>
          <p:cNvPr id="9" name="Down Arrow 8"/>
          <p:cNvSpPr/>
          <p:nvPr/>
        </p:nvSpPr>
        <p:spPr>
          <a:xfrm>
            <a:off x="2857501" y="4570865"/>
            <a:ext cx="281214" cy="268368"/>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Down Arrow 9"/>
          <p:cNvSpPr/>
          <p:nvPr/>
        </p:nvSpPr>
        <p:spPr>
          <a:xfrm>
            <a:off x="5513625" y="4499808"/>
            <a:ext cx="281214" cy="268367"/>
          </a:xfrm>
          <a:prstGeom prst="downArrow">
            <a:avLst>
              <a:gd name="adj1" fmla="val 62903"/>
              <a:gd name="adj2"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1391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p:txBody>
          <a:bodyPr/>
          <a:lstStyle/>
          <a:p>
            <a:r>
              <a:rPr lang="en-US" dirty="0" smtClean="0"/>
              <a:t>A brief introduction to ASTERIX project</a:t>
            </a:r>
          </a:p>
          <a:p>
            <a:pPr lvl="1"/>
            <a:r>
              <a:rPr lang="en-US" dirty="0" smtClean="0"/>
              <a:t>Background</a:t>
            </a:r>
          </a:p>
          <a:p>
            <a:pPr lvl="1"/>
            <a:r>
              <a:rPr lang="en-US" dirty="0" smtClean="0"/>
              <a:t>ASTERIX open software stack</a:t>
            </a:r>
          </a:p>
          <a:p>
            <a:pPr lvl="1"/>
            <a:r>
              <a:rPr lang="en-US" dirty="0" smtClean="0"/>
              <a:t>AsterixDB and Hyracks</a:t>
            </a:r>
            <a:endParaRPr lang="en-US" dirty="0"/>
          </a:p>
          <a:p>
            <a:r>
              <a:rPr lang="en-US" dirty="0" smtClean="0"/>
              <a:t>Local group-by in AsterixDB</a:t>
            </a:r>
          </a:p>
          <a:p>
            <a:pPr lvl="1"/>
            <a:r>
              <a:rPr lang="en-US" dirty="0" smtClean="0"/>
              <a:t>Challenges from Big Data</a:t>
            </a:r>
          </a:p>
          <a:p>
            <a:pPr lvl="1"/>
            <a:r>
              <a:rPr lang="en-US" dirty="0" smtClean="0"/>
              <a:t>Algorithms and Observations</a:t>
            </a:r>
          </a:p>
          <a:p>
            <a:r>
              <a:rPr lang="en-US" dirty="0" smtClean="0"/>
              <a:t>Q&amp;A</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09948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D0069"/>
                </a:solidFill>
              </a:rPr>
              <a:t>Hash-Sort Algorithm</a:t>
            </a:r>
            <a:endParaRPr lang="en-US" dirty="0">
              <a:solidFill>
                <a:srgbClr val="0D0069"/>
              </a:solidFill>
            </a:endParaRPr>
          </a:p>
        </p:txBody>
      </p:sp>
      <p:sp>
        <p:nvSpPr>
          <p:cNvPr id="3" name="Content Placeholder 2"/>
          <p:cNvSpPr>
            <a:spLocks noGrp="1"/>
          </p:cNvSpPr>
          <p:nvPr>
            <p:ph idx="1"/>
          </p:nvPr>
        </p:nvSpPr>
        <p:spPr/>
        <p:txBody>
          <a:bodyPr>
            <a:normAutofit/>
          </a:bodyPr>
          <a:lstStyle/>
          <a:p>
            <a:r>
              <a:rPr lang="en-US" sz="2800" dirty="0"/>
              <a:t>Pros</a:t>
            </a:r>
          </a:p>
          <a:p>
            <a:pPr lvl="1"/>
            <a:r>
              <a:rPr lang="en-US" sz="2400" dirty="0"/>
              <a:t>Records are (partially) aggregated before sorting, which saves both CPU and disk I/O.</a:t>
            </a:r>
          </a:p>
          <a:p>
            <a:pPr lvl="1"/>
            <a:r>
              <a:rPr lang="en-US" sz="2400" dirty="0"/>
              <a:t>If the aggregation result can fit into memory, this algorithm finishes without the need for merging.</a:t>
            </a:r>
          </a:p>
          <a:p>
            <a:r>
              <a:rPr lang="en-US" sz="2800" dirty="0"/>
              <a:t>Cons</a:t>
            </a:r>
          </a:p>
          <a:p>
            <a:pPr lvl="1"/>
            <a:r>
              <a:rPr lang="en-US" sz="2400" dirty="0"/>
              <a:t>If the data set contains mainly unique groups, the algorithm behaves worse than Sort-Based (due to the hash table overhead)</a:t>
            </a:r>
          </a:p>
          <a:p>
            <a:pPr lvl="1"/>
            <a:r>
              <a:rPr lang="en-US" sz="2400" dirty="0"/>
              <a:t>Sorting is still the most expensive cost.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79526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D0069"/>
                </a:solidFill>
              </a:rPr>
              <a:t>Hash-Based Algorithms: Motivation</a:t>
            </a:r>
            <a:endParaRPr lang="en-US" dirty="0">
              <a:solidFill>
                <a:srgbClr val="0D0069"/>
              </a:solidFill>
            </a:endParaRPr>
          </a:p>
        </p:txBody>
      </p:sp>
      <p:sp>
        <p:nvSpPr>
          <p:cNvPr id="3" name="Content Placeholder 2"/>
          <p:cNvSpPr>
            <a:spLocks noGrp="1"/>
          </p:cNvSpPr>
          <p:nvPr>
            <p:ph idx="1"/>
          </p:nvPr>
        </p:nvSpPr>
        <p:spPr>
          <a:xfrm>
            <a:off x="457200" y="1600200"/>
            <a:ext cx="8229600" cy="2641931"/>
          </a:xfrm>
        </p:spPr>
        <p:txBody>
          <a:bodyPr>
            <a:normAutofit fontScale="92500" lnSpcReduction="10000"/>
          </a:bodyPr>
          <a:lstStyle/>
          <a:p>
            <a:r>
              <a:rPr lang="en-US" sz="2800" dirty="0" smtClean="0"/>
              <a:t>Two ways to use memory in hash-based group-by:</a:t>
            </a:r>
          </a:p>
          <a:p>
            <a:pPr lvl="1"/>
            <a:r>
              <a:rPr lang="en-US" sz="2400" dirty="0" smtClean="0"/>
              <a:t>Aggregation: build an in-memory hash table for group-by; this works if the grouping result can fit into memory.</a:t>
            </a:r>
          </a:p>
          <a:p>
            <a:pPr lvl="1"/>
            <a:r>
              <a:rPr lang="en-US" sz="2400" dirty="0" smtClean="0"/>
              <a:t>Partition: if the grouping result cannot fit into memory, input data can be partitioned by grouping key, so that each partition can be grouped in memory. </a:t>
            </a:r>
          </a:p>
          <a:p>
            <a:pPr lvl="2"/>
            <a:r>
              <a:rPr lang="en-US" sz="2000" dirty="0" smtClean="0"/>
              <a:t>Each partition needs one memory page as the output buffer.</a:t>
            </a:r>
          </a:p>
        </p:txBody>
      </p:sp>
      <p:sp>
        <p:nvSpPr>
          <p:cNvPr id="4" name="TextBox 3"/>
          <p:cNvSpPr txBox="1"/>
          <p:nvPr/>
        </p:nvSpPr>
        <p:spPr>
          <a:xfrm>
            <a:off x="854888" y="4629901"/>
            <a:ext cx="1261884" cy="276999"/>
          </a:xfrm>
          <a:prstGeom prst="rect">
            <a:avLst/>
          </a:prstGeom>
          <a:ln w="9525" cmpd="sng">
            <a:solidFill>
              <a:schemeClr val="tx1"/>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200" dirty="0"/>
              <a:t>k</a:t>
            </a:r>
            <a:r>
              <a:rPr lang="en-US" sz="1200" dirty="0" smtClean="0"/>
              <a:t>ey = 1, value = 3</a:t>
            </a:r>
            <a:endParaRPr lang="en-US" sz="1200" dirty="0"/>
          </a:p>
        </p:txBody>
      </p:sp>
      <p:sp>
        <p:nvSpPr>
          <p:cNvPr id="5" name="TextBox 4"/>
          <p:cNvSpPr txBox="1"/>
          <p:nvPr/>
        </p:nvSpPr>
        <p:spPr>
          <a:xfrm>
            <a:off x="854888" y="4906900"/>
            <a:ext cx="1261884" cy="276999"/>
          </a:xfrm>
          <a:prstGeom prst="rect">
            <a:avLst/>
          </a:prstGeom>
          <a:ln w="9525" cmpd="sng">
            <a:solidFill>
              <a:schemeClr val="tx1"/>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200" dirty="0"/>
              <a:t>k</a:t>
            </a:r>
            <a:r>
              <a:rPr lang="en-US" sz="1200" dirty="0" smtClean="0"/>
              <a:t>ey = 1, value = 1</a:t>
            </a:r>
            <a:endParaRPr lang="en-US" sz="1200" dirty="0"/>
          </a:p>
        </p:txBody>
      </p:sp>
      <p:sp>
        <p:nvSpPr>
          <p:cNvPr id="6" name="TextBox 5"/>
          <p:cNvSpPr txBox="1"/>
          <p:nvPr/>
        </p:nvSpPr>
        <p:spPr>
          <a:xfrm>
            <a:off x="854888" y="5178418"/>
            <a:ext cx="1261884" cy="276999"/>
          </a:xfrm>
          <a:prstGeom prst="rect">
            <a:avLst/>
          </a:prstGeom>
          <a:ln w="9525" cmpd="sng">
            <a:solidFill>
              <a:schemeClr val="tx1"/>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200" dirty="0"/>
              <a:t>k</a:t>
            </a:r>
            <a:r>
              <a:rPr lang="en-US" sz="1200" dirty="0" smtClean="0"/>
              <a:t>ey = 2, value = 1</a:t>
            </a:r>
            <a:endParaRPr lang="en-US" sz="1200" dirty="0"/>
          </a:p>
        </p:txBody>
      </p:sp>
      <p:sp>
        <p:nvSpPr>
          <p:cNvPr id="7" name="TextBox 6"/>
          <p:cNvSpPr txBox="1"/>
          <p:nvPr/>
        </p:nvSpPr>
        <p:spPr>
          <a:xfrm>
            <a:off x="858345" y="5456942"/>
            <a:ext cx="1258427" cy="276999"/>
          </a:xfrm>
          <a:prstGeom prst="rect">
            <a:avLst/>
          </a:prstGeom>
          <a:ln w="9525" cmpd="sng">
            <a:solidFill>
              <a:schemeClr val="tx1"/>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200" dirty="0"/>
              <a:t>k</a:t>
            </a:r>
            <a:r>
              <a:rPr lang="en-US" sz="1200" dirty="0" smtClean="0"/>
              <a:t>ey = 3, value = 0</a:t>
            </a:r>
            <a:endParaRPr lang="en-US" sz="1200" dirty="0"/>
          </a:p>
        </p:txBody>
      </p:sp>
      <p:sp>
        <p:nvSpPr>
          <p:cNvPr id="8" name="Oval 7"/>
          <p:cNvSpPr/>
          <p:nvPr/>
        </p:nvSpPr>
        <p:spPr>
          <a:xfrm>
            <a:off x="3126828" y="4803941"/>
            <a:ext cx="753241" cy="759916"/>
          </a:xfrm>
          <a:prstGeom prst="ellipse">
            <a:avLst/>
          </a:prstGeom>
          <a:solidFill>
            <a:srgbClr val="1F00F7"/>
          </a:solidFill>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US" sz="1200" dirty="0" smtClean="0"/>
              <a:t>key</a:t>
            </a:r>
            <a:br>
              <a:rPr lang="en-US" sz="1200" dirty="0" smtClean="0"/>
            </a:br>
            <a:r>
              <a:rPr lang="en-US" sz="1200" dirty="0" smtClean="0"/>
              <a:t>(mod 3)</a:t>
            </a:r>
            <a:endParaRPr lang="en-US" sz="1200" dirty="0"/>
          </a:p>
        </p:txBody>
      </p:sp>
      <p:sp>
        <p:nvSpPr>
          <p:cNvPr id="9" name="Right Arrow 8"/>
          <p:cNvSpPr/>
          <p:nvPr/>
        </p:nvSpPr>
        <p:spPr>
          <a:xfrm>
            <a:off x="2116772" y="4984807"/>
            <a:ext cx="1010056" cy="423812"/>
          </a:xfrm>
          <a:prstGeom prst="rightArrow">
            <a:avLst/>
          </a:prstGeom>
          <a:solidFill>
            <a:srgbClr val="CCFFCC"/>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TextBox 9"/>
          <p:cNvSpPr txBox="1"/>
          <p:nvPr/>
        </p:nvSpPr>
        <p:spPr>
          <a:xfrm>
            <a:off x="4802148" y="4352902"/>
            <a:ext cx="1258427" cy="276999"/>
          </a:xfrm>
          <a:prstGeom prst="rect">
            <a:avLst/>
          </a:prstGeom>
          <a:ln w="9525" cmpd="sng">
            <a:solidFill>
              <a:schemeClr val="tx1"/>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200" dirty="0"/>
              <a:t>k</a:t>
            </a:r>
            <a:r>
              <a:rPr lang="en-US" sz="1200" dirty="0" smtClean="0"/>
              <a:t>ey = 3, value = 0</a:t>
            </a:r>
            <a:endParaRPr lang="en-US" sz="1200" dirty="0"/>
          </a:p>
        </p:txBody>
      </p:sp>
      <p:cxnSp>
        <p:nvCxnSpPr>
          <p:cNvPr id="14" name="Straight Arrow Connector 13"/>
          <p:cNvCxnSpPr>
            <a:stCxn id="8" idx="6"/>
            <a:endCxn id="10" idx="1"/>
          </p:cNvCxnSpPr>
          <p:nvPr/>
        </p:nvCxnSpPr>
        <p:spPr>
          <a:xfrm flipV="1">
            <a:off x="3880069" y="4491402"/>
            <a:ext cx="922079" cy="6924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8" idx="6"/>
          </p:cNvCxnSpPr>
          <p:nvPr/>
        </p:nvCxnSpPr>
        <p:spPr>
          <a:xfrm>
            <a:off x="3880069" y="5183899"/>
            <a:ext cx="922079" cy="6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8" idx="6"/>
            <a:endCxn id="13" idx="1"/>
          </p:cNvCxnSpPr>
          <p:nvPr/>
        </p:nvCxnSpPr>
        <p:spPr>
          <a:xfrm>
            <a:off x="3880069" y="5183899"/>
            <a:ext cx="922079" cy="8133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6182217" y="4317867"/>
            <a:ext cx="368410" cy="307777"/>
          </a:xfrm>
          <a:prstGeom prst="rect">
            <a:avLst/>
          </a:prstGeom>
          <a:noFill/>
        </p:spPr>
        <p:txBody>
          <a:bodyPr wrap="none" rtlCol="0">
            <a:spAutoFit/>
          </a:bodyPr>
          <a:lstStyle/>
          <a:p>
            <a:r>
              <a:rPr lang="en-US" sz="1400" dirty="0" smtClean="0"/>
              <a:t>P0</a:t>
            </a:r>
            <a:endParaRPr lang="en-US" sz="1400" dirty="0"/>
          </a:p>
        </p:txBody>
      </p:sp>
      <p:grpSp>
        <p:nvGrpSpPr>
          <p:cNvPr id="27" name="Group 26"/>
          <p:cNvGrpSpPr/>
          <p:nvPr/>
        </p:nvGrpSpPr>
        <p:grpSpPr>
          <a:xfrm>
            <a:off x="4802148" y="4907561"/>
            <a:ext cx="1748479" cy="553998"/>
            <a:chOff x="5039710" y="5009964"/>
            <a:chExt cx="1748479" cy="553998"/>
          </a:xfrm>
        </p:grpSpPr>
        <p:sp>
          <p:nvSpPr>
            <p:cNvPr id="11" name="TextBox 10"/>
            <p:cNvSpPr txBox="1"/>
            <p:nvPr/>
          </p:nvSpPr>
          <p:spPr>
            <a:xfrm>
              <a:off x="5039710" y="5009964"/>
              <a:ext cx="1261884" cy="276999"/>
            </a:xfrm>
            <a:prstGeom prst="rect">
              <a:avLst/>
            </a:prstGeom>
            <a:ln w="9525" cmpd="sng">
              <a:solidFill>
                <a:schemeClr val="tx1"/>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200" dirty="0"/>
                <a:t>k</a:t>
              </a:r>
              <a:r>
                <a:rPr lang="en-US" sz="1200" dirty="0" smtClean="0"/>
                <a:t>ey = 1, value = 3</a:t>
              </a:r>
              <a:endParaRPr lang="en-US" sz="1200" dirty="0"/>
            </a:p>
          </p:txBody>
        </p:sp>
        <p:sp>
          <p:nvSpPr>
            <p:cNvPr id="12" name="TextBox 11"/>
            <p:cNvSpPr txBox="1"/>
            <p:nvPr/>
          </p:nvSpPr>
          <p:spPr>
            <a:xfrm>
              <a:off x="5039710" y="5286963"/>
              <a:ext cx="1261884" cy="276999"/>
            </a:xfrm>
            <a:prstGeom prst="rect">
              <a:avLst/>
            </a:prstGeom>
            <a:ln w="9525" cmpd="sng">
              <a:solidFill>
                <a:schemeClr val="tx1"/>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200" dirty="0"/>
                <a:t>k</a:t>
              </a:r>
              <a:r>
                <a:rPr lang="en-US" sz="1200" dirty="0" smtClean="0"/>
                <a:t>ey = 1, value = 1</a:t>
              </a:r>
              <a:endParaRPr lang="en-US" sz="1200" dirty="0"/>
            </a:p>
          </p:txBody>
        </p:sp>
        <p:sp>
          <p:nvSpPr>
            <p:cNvPr id="18" name="TextBox 17"/>
            <p:cNvSpPr txBox="1"/>
            <p:nvPr/>
          </p:nvSpPr>
          <p:spPr>
            <a:xfrm>
              <a:off x="6419779" y="5100842"/>
              <a:ext cx="368410" cy="307777"/>
            </a:xfrm>
            <a:prstGeom prst="rect">
              <a:avLst/>
            </a:prstGeom>
            <a:noFill/>
          </p:spPr>
          <p:txBody>
            <a:bodyPr wrap="none" rtlCol="0">
              <a:spAutoFit/>
            </a:bodyPr>
            <a:lstStyle/>
            <a:p>
              <a:r>
                <a:rPr lang="en-US" sz="1400" dirty="0" smtClean="0"/>
                <a:t>P1</a:t>
              </a:r>
              <a:endParaRPr lang="en-US" sz="1400" dirty="0"/>
            </a:p>
          </p:txBody>
        </p:sp>
      </p:grpSp>
      <p:grpSp>
        <p:nvGrpSpPr>
          <p:cNvPr id="29" name="Group 28"/>
          <p:cNvGrpSpPr/>
          <p:nvPr/>
        </p:nvGrpSpPr>
        <p:grpSpPr>
          <a:xfrm>
            <a:off x="4802148" y="5823814"/>
            <a:ext cx="1748479" cy="311929"/>
            <a:chOff x="5039710" y="5900232"/>
            <a:chExt cx="1748479" cy="311929"/>
          </a:xfrm>
        </p:grpSpPr>
        <p:sp>
          <p:nvSpPr>
            <p:cNvPr id="13" name="TextBox 12"/>
            <p:cNvSpPr txBox="1"/>
            <p:nvPr/>
          </p:nvSpPr>
          <p:spPr>
            <a:xfrm>
              <a:off x="5039710" y="5935162"/>
              <a:ext cx="1261884" cy="276999"/>
            </a:xfrm>
            <a:prstGeom prst="rect">
              <a:avLst/>
            </a:prstGeom>
            <a:ln w="9525" cmpd="sng">
              <a:solidFill>
                <a:schemeClr val="tx1"/>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200" dirty="0"/>
                <a:t>k</a:t>
              </a:r>
              <a:r>
                <a:rPr lang="en-US" sz="1200" dirty="0" smtClean="0"/>
                <a:t>ey = 2, value = 1</a:t>
              </a:r>
              <a:endParaRPr lang="en-US" sz="1200" dirty="0"/>
            </a:p>
          </p:txBody>
        </p:sp>
        <p:sp>
          <p:nvSpPr>
            <p:cNvPr id="19" name="TextBox 18"/>
            <p:cNvSpPr txBox="1"/>
            <p:nvPr/>
          </p:nvSpPr>
          <p:spPr>
            <a:xfrm>
              <a:off x="6419779" y="5900232"/>
              <a:ext cx="368410" cy="307777"/>
            </a:xfrm>
            <a:prstGeom prst="rect">
              <a:avLst/>
            </a:prstGeom>
            <a:noFill/>
          </p:spPr>
          <p:txBody>
            <a:bodyPr wrap="none" rtlCol="0">
              <a:spAutoFit/>
            </a:bodyPr>
            <a:lstStyle/>
            <a:p>
              <a:r>
                <a:rPr lang="en-US" sz="1400" dirty="0" smtClean="0"/>
                <a:t>P2</a:t>
              </a:r>
              <a:endParaRPr lang="en-US" sz="1400" dirty="0"/>
            </a:p>
          </p:txBody>
        </p:sp>
      </p:grpSp>
      <p:grpSp>
        <p:nvGrpSpPr>
          <p:cNvPr id="20" name="Group 19"/>
          <p:cNvGrpSpPr/>
          <p:nvPr/>
        </p:nvGrpSpPr>
        <p:grpSpPr>
          <a:xfrm>
            <a:off x="7410508" y="4931447"/>
            <a:ext cx="308429" cy="353787"/>
            <a:chOff x="6712857" y="2666999"/>
            <a:chExt cx="308429" cy="353787"/>
          </a:xfrm>
        </p:grpSpPr>
        <p:sp>
          <p:nvSpPr>
            <p:cNvPr id="21" name="Folded Corner 20"/>
            <p:cNvSpPr/>
            <p:nvPr/>
          </p:nvSpPr>
          <p:spPr>
            <a:xfrm>
              <a:off x="6712857" y="2766786"/>
              <a:ext cx="217714" cy="254000"/>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Folded Corner 21"/>
            <p:cNvSpPr/>
            <p:nvPr/>
          </p:nvSpPr>
          <p:spPr>
            <a:xfrm>
              <a:off x="6756400" y="2719612"/>
              <a:ext cx="217714" cy="254000"/>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Folded Corner 22"/>
            <p:cNvSpPr/>
            <p:nvPr/>
          </p:nvSpPr>
          <p:spPr>
            <a:xfrm>
              <a:off x="6803572" y="2666999"/>
              <a:ext cx="217714" cy="254000"/>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cxnSp>
        <p:nvCxnSpPr>
          <p:cNvPr id="26" name="Straight Arrow Connector 25"/>
          <p:cNvCxnSpPr>
            <a:stCxn id="18" idx="3"/>
            <a:endCxn id="21" idx="1"/>
          </p:cNvCxnSpPr>
          <p:nvPr/>
        </p:nvCxnSpPr>
        <p:spPr>
          <a:xfrm>
            <a:off x="6550627" y="5152328"/>
            <a:ext cx="859881" cy="59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30" name="Group 29"/>
          <p:cNvGrpSpPr/>
          <p:nvPr/>
        </p:nvGrpSpPr>
        <p:grpSpPr>
          <a:xfrm>
            <a:off x="7406878" y="4241864"/>
            <a:ext cx="308429" cy="353787"/>
            <a:chOff x="6712857" y="2666999"/>
            <a:chExt cx="308429" cy="353787"/>
          </a:xfrm>
        </p:grpSpPr>
        <p:sp>
          <p:nvSpPr>
            <p:cNvPr id="31" name="Folded Corner 30"/>
            <p:cNvSpPr/>
            <p:nvPr/>
          </p:nvSpPr>
          <p:spPr>
            <a:xfrm>
              <a:off x="6712857" y="2766786"/>
              <a:ext cx="217714" cy="254000"/>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Folded Corner 31"/>
            <p:cNvSpPr/>
            <p:nvPr/>
          </p:nvSpPr>
          <p:spPr>
            <a:xfrm>
              <a:off x="6756400" y="2719612"/>
              <a:ext cx="217714" cy="254000"/>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Folded Corner 32"/>
            <p:cNvSpPr/>
            <p:nvPr/>
          </p:nvSpPr>
          <p:spPr>
            <a:xfrm>
              <a:off x="6803572" y="2666999"/>
              <a:ext cx="217714" cy="254000"/>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cxnSp>
        <p:nvCxnSpPr>
          <p:cNvPr id="34" name="Straight Arrow Connector 33"/>
          <p:cNvCxnSpPr>
            <a:stCxn id="17" idx="3"/>
            <a:endCxn id="31" idx="1"/>
          </p:cNvCxnSpPr>
          <p:nvPr/>
        </p:nvCxnSpPr>
        <p:spPr>
          <a:xfrm flipV="1">
            <a:off x="6550627" y="4468651"/>
            <a:ext cx="856251" cy="31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36" name="Group 35"/>
          <p:cNvGrpSpPr/>
          <p:nvPr/>
        </p:nvGrpSpPr>
        <p:grpSpPr>
          <a:xfrm>
            <a:off x="7415418" y="5754721"/>
            <a:ext cx="308429" cy="353787"/>
            <a:chOff x="6712857" y="2666999"/>
            <a:chExt cx="308429" cy="353787"/>
          </a:xfrm>
        </p:grpSpPr>
        <p:sp>
          <p:nvSpPr>
            <p:cNvPr id="37" name="Folded Corner 36"/>
            <p:cNvSpPr/>
            <p:nvPr/>
          </p:nvSpPr>
          <p:spPr>
            <a:xfrm>
              <a:off x="6712857" y="2766786"/>
              <a:ext cx="217714" cy="254000"/>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Folded Corner 37"/>
            <p:cNvSpPr/>
            <p:nvPr/>
          </p:nvSpPr>
          <p:spPr>
            <a:xfrm>
              <a:off x="6756400" y="2719612"/>
              <a:ext cx="217714" cy="254000"/>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Folded Corner 38"/>
            <p:cNvSpPr/>
            <p:nvPr/>
          </p:nvSpPr>
          <p:spPr>
            <a:xfrm>
              <a:off x="6803572" y="2666999"/>
              <a:ext cx="217714" cy="254000"/>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cxnSp>
        <p:nvCxnSpPr>
          <p:cNvPr id="40" name="Straight Arrow Connector 39"/>
          <p:cNvCxnSpPr>
            <a:stCxn id="19" idx="3"/>
            <a:endCxn id="37" idx="1"/>
          </p:cNvCxnSpPr>
          <p:nvPr/>
        </p:nvCxnSpPr>
        <p:spPr>
          <a:xfrm>
            <a:off x="6550627" y="5977703"/>
            <a:ext cx="864791" cy="38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79660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D0069"/>
                </a:solidFill>
              </a:rPr>
              <a:t>Hash-Based Algorithms: Motivation</a:t>
            </a:r>
            <a:endParaRPr lang="en-US" dirty="0"/>
          </a:p>
        </p:txBody>
      </p:sp>
      <p:sp>
        <p:nvSpPr>
          <p:cNvPr id="5" name="Content Placeholder 2"/>
          <p:cNvSpPr txBox="1">
            <a:spLocks/>
          </p:cNvSpPr>
          <p:nvPr/>
        </p:nvSpPr>
        <p:spPr>
          <a:xfrm>
            <a:off x="457200" y="1600200"/>
            <a:ext cx="8229600" cy="473131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To allocate memory between aggregation and partition:</a:t>
            </a:r>
          </a:p>
          <a:p>
            <a:pPr lvl="1"/>
            <a:r>
              <a:rPr lang="en-US" sz="2400" dirty="0" smtClean="0"/>
              <a:t>All for aggregation? Memory is not enough to fit everything;</a:t>
            </a:r>
          </a:p>
          <a:p>
            <a:pPr lvl="1"/>
            <a:r>
              <a:rPr lang="en-US" sz="2400" dirty="0" smtClean="0"/>
              <a:t>All for partition? The produced partition may be less than the memory size (so memory is under-utilized when processing the partitions).</a:t>
            </a:r>
          </a:p>
          <a:p>
            <a:r>
              <a:rPr lang="en-US" sz="2800" dirty="0" smtClean="0"/>
              <a:t>Hybrid: use memory for both</a:t>
            </a:r>
          </a:p>
          <a:p>
            <a:pPr lvl="1"/>
            <a:r>
              <a:rPr lang="en-US" sz="2400" dirty="0" smtClean="0"/>
              <a:t>How much memory for partition: as far as the spilled partition can fit in memory when reloading;</a:t>
            </a:r>
          </a:p>
          <a:p>
            <a:pPr lvl="1"/>
            <a:r>
              <a:rPr lang="en-US" sz="2400" dirty="0" smtClean="0"/>
              <a:t>How much memory for aggregation: all the memory left!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3979304"/>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D0069"/>
                </a:solidFill>
              </a:rPr>
              <a:t>Hash-Based Algorithms: Hybrid</a:t>
            </a:r>
            <a:endParaRPr lang="en-US" dirty="0">
              <a:solidFill>
                <a:srgbClr val="0D0069"/>
              </a:solidFill>
            </a:endParaRPr>
          </a:p>
        </p:txBody>
      </p:sp>
      <p:sp>
        <p:nvSpPr>
          <p:cNvPr id="4" name="Rectangle 3"/>
          <p:cNvSpPr/>
          <p:nvPr/>
        </p:nvSpPr>
        <p:spPr>
          <a:xfrm>
            <a:off x="2142920" y="1830937"/>
            <a:ext cx="5588000" cy="1515241"/>
          </a:xfrm>
          <a:prstGeom prst="rect">
            <a:avLst/>
          </a:prstGeom>
          <a:ln w="9525"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9" name="Straight Connector 8"/>
          <p:cNvCxnSpPr/>
          <p:nvPr/>
        </p:nvCxnSpPr>
        <p:spPr>
          <a:xfrm>
            <a:off x="6898861" y="1830937"/>
            <a:ext cx="0" cy="151524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528779" y="1830937"/>
            <a:ext cx="0" cy="151524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5282020" y="1830937"/>
            <a:ext cx="0" cy="151524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6070295" y="1830937"/>
            <a:ext cx="0" cy="1515241"/>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851355" y="2425315"/>
            <a:ext cx="987958" cy="369332"/>
          </a:xfrm>
          <a:prstGeom prst="rect">
            <a:avLst/>
          </a:prstGeom>
          <a:noFill/>
        </p:spPr>
        <p:txBody>
          <a:bodyPr wrap="none" rtlCol="0">
            <a:spAutoFit/>
          </a:bodyPr>
          <a:lstStyle/>
          <a:p>
            <a:r>
              <a:rPr lang="en-US" dirty="0" smtClean="0"/>
              <a:t>Memory</a:t>
            </a:r>
            <a:endParaRPr lang="en-US" dirty="0"/>
          </a:p>
        </p:txBody>
      </p:sp>
      <p:sp>
        <p:nvSpPr>
          <p:cNvPr id="15" name="TextBox 14"/>
          <p:cNvSpPr txBox="1"/>
          <p:nvPr/>
        </p:nvSpPr>
        <p:spPr>
          <a:xfrm>
            <a:off x="2770081" y="2253594"/>
            <a:ext cx="1238064" cy="646331"/>
          </a:xfrm>
          <a:prstGeom prst="rect">
            <a:avLst/>
          </a:prstGeom>
          <a:noFill/>
        </p:spPr>
        <p:txBody>
          <a:bodyPr wrap="none" rtlCol="0">
            <a:spAutoFit/>
          </a:bodyPr>
          <a:lstStyle/>
          <a:p>
            <a:pPr algn="ctr"/>
            <a:r>
              <a:rPr lang="en-US" dirty="0" smtClean="0"/>
              <a:t>In-Memory</a:t>
            </a:r>
            <a:br>
              <a:rPr lang="en-US" dirty="0" smtClean="0"/>
            </a:br>
            <a:r>
              <a:rPr lang="en-US" dirty="0" smtClean="0"/>
              <a:t>Hash Table</a:t>
            </a:r>
            <a:endParaRPr lang="en-US" dirty="0"/>
          </a:p>
        </p:txBody>
      </p:sp>
      <p:sp>
        <p:nvSpPr>
          <p:cNvPr id="16" name="TextBox 15"/>
          <p:cNvSpPr txBox="1"/>
          <p:nvPr/>
        </p:nvSpPr>
        <p:spPr>
          <a:xfrm>
            <a:off x="4478600" y="2095932"/>
            <a:ext cx="855974" cy="923330"/>
          </a:xfrm>
          <a:prstGeom prst="rect">
            <a:avLst/>
          </a:prstGeom>
          <a:noFill/>
        </p:spPr>
        <p:txBody>
          <a:bodyPr wrap="none" rtlCol="0">
            <a:spAutoFit/>
          </a:bodyPr>
          <a:lstStyle/>
          <a:p>
            <a:pPr algn="ctr"/>
            <a:r>
              <a:rPr lang="en-US" dirty="0" smtClean="0"/>
              <a:t>Output</a:t>
            </a:r>
          </a:p>
          <a:p>
            <a:pPr algn="ctr"/>
            <a:r>
              <a:rPr lang="en-US" dirty="0" smtClean="0"/>
              <a:t>Buffer</a:t>
            </a:r>
          </a:p>
          <a:p>
            <a:pPr algn="ctr"/>
            <a:r>
              <a:rPr lang="en-US" dirty="0"/>
              <a:t>1</a:t>
            </a:r>
          </a:p>
        </p:txBody>
      </p:sp>
      <p:sp>
        <p:nvSpPr>
          <p:cNvPr id="17" name="TextBox 16"/>
          <p:cNvSpPr txBox="1"/>
          <p:nvPr/>
        </p:nvSpPr>
        <p:spPr>
          <a:xfrm>
            <a:off x="5250501" y="2090673"/>
            <a:ext cx="855974" cy="923330"/>
          </a:xfrm>
          <a:prstGeom prst="rect">
            <a:avLst/>
          </a:prstGeom>
          <a:noFill/>
        </p:spPr>
        <p:txBody>
          <a:bodyPr wrap="none" rtlCol="0">
            <a:spAutoFit/>
          </a:bodyPr>
          <a:lstStyle/>
          <a:p>
            <a:pPr algn="ctr"/>
            <a:r>
              <a:rPr lang="en-US" dirty="0" smtClean="0"/>
              <a:t>Output</a:t>
            </a:r>
          </a:p>
          <a:p>
            <a:pPr algn="ctr"/>
            <a:r>
              <a:rPr lang="en-US" dirty="0" smtClean="0"/>
              <a:t>Buffer</a:t>
            </a:r>
          </a:p>
          <a:p>
            <a:pPr algn="ctr"/>
            <a:r>
              <a:rPr lang="en-US" dirty="0" smtClean="0"/>
              <a:t>2</a:t>
            </a:r>
            <a:endParaRPr lang="en-US" dirty="0"/>
          </a:p>
        </p:txBody>
      </p:sp>
      <p:sp>
        <p:nvSpPr>
          <p:cNvPr id="18" name="TextBox 17"/>
          <p:cNvSpPr txBox="1"/>
          <p:nvPr/>
        </p:nvSpPr>
        <p:spPr>
          <a:xfrm>
            <a:off x="6061536" y="2087648"/>
            <a:ext cx="855974" cy="923330"/>
          </a:xfrm>
          <a:prstGeom prst="rect">
            <a:avLst/>
          </a:prstGeom>
          <a:noFill/>
        </p:spPr>
        <p:txBody>
          <a:bodyPr wrap="none" rtlCol="0">
            <a:spAutoFit/>
          </a:bodyPr>
          <a:lstStyle/>
          <a:p>
            <a:pPr algn="ctr"/>
            <a:r>
              <a:rPr lang="en-US" dirty="0" smtClean="0"/>
              <a:t>Output</a:t>
            </a:r>
          </a:p>
          <a:p>
            <a:pPr algn="ctr"/>
            <a:r>
              <a:rPr lang="en-US" dirty="0" smtClean="0"/>
              <a:t>Buffer</a:t>
            </a:r>
          </a:p>
          <a:p>
            <a:pPr algn="ctr"/>
            <a:r>
              <a:rPr lang="en-US" dirty="0" smtClean="0"/>
              <a:t>3</a:t>
            </a:r>
            <a:endParaRPr lang="en-US" dirty="0"/>
          </a:p>
        </p:txBody>
      </p:sp>
      <p:sp>
        <p:nvSpPr>
          <p:cNvPr id="19" name="TextBox 18"/>
          <p:cNvSpPr txBox="1"/>
          <p:nvPr/>
        </p:nvSpPr>
        <p:spPr>
          <a:xfrm>
            <a:off x="6889504" y="2090673"/>
            <a:ext cx="855974" cy="923330"/>
          </a:xfrm>
          <a:prstGeom prst="rect">
            <a:avLst/>
          </a:prstGeom>
          <a:noFill/>
        </p:spPr>
        <p:txBody>
          <a:bodyPr wrap="none" rtlCol="0">
            <a:spAutoFit/>
          </a:bodyPr>
          <a:lstStyle/>
          <a:p>
            <a:pPr algn="ctr"/>
            <a:r>
              <a:rPr lang="en-US" dirty="0" smtClean="0"/>
              <a:t>Output</a:t>
            </a:r>
          </a:p>
          <a:p>
            <a:pPr algn="ctr"/>
            <a:r>
              <a:rPr lang="en-US" dirty="0" smtClean="0"/>
              <a:t>Buffer</a:t>
            </a:r>
          </a:p>
          <a:p>
            <a:pPr algn="ctr"/>
            <a:r>
              <a:rPr lang="en-US" dirty="0" smtClean="0"/>
              <a:t>4</a:t>
            </a:r>
            <a:endParaRPr lang="en-US" dirty="0"/>
          </a:p>
        </p:txBody>
      </p:sp>
      <p:sp>
        <p:nvSpPr>
          <p:cNvPr id="20" name="Can 19"/>
          <p:cNvSpPr/>
          <p:nvPr/>
        </p:nvSpPr>
        <p:spPr>
          <a:xfrm>
            <a:off x="2142920" y="4431839"/>
            <a:ext cx="5588000" cy="1567793"/>
          </a:xfrm>
          <a:prstGeom prst="can">
            <a:avLst/>
          </a:prstGeom>
          <a:ln w="9525"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TextBox 20"/>
          <p:cNvSpPr txBox="1"/>
          <p:nvPr/>
        </p:nvSpPr>
        <p:spPr>
          <a:xfrm>
            <a:off x="851355" y="5030157"/>
            <a:ext cx="987958" cy="369332"/>
          </a:xfrm>
          <a:prstGeom prst="rect">
            <a:avLst/>
          </a:prstGeom>
          <a:noFill/>
        </p:spPr>
        <p:txBody>
          <a:bodyPr wrap="square" rtlCol="0">
            <a:spAutoFit/>
          </a:bodyPr>
          <a:lstStyle/>
          <a:p>
            <a:pPr algn="ctr"/>
            <a:r>
              <a:rPr lang="en-US" dirty="0" smtClean="0"/>
              <a:t>Disk</a:t>
            </a:r>
            <a:endParaRPr lang="en-US" dirty="0"/>
          </a:p>
        </p:txBody>
      </p:sp>
      <p:sp>
        <p:nvSpPr>
          <p:cNvPr id="22" name="Folded Corner 21"/>
          <p:cNvSpPr/>
          <p:nvPr/>
        </p:nvSpPr>
        <p:spPr>
          <a:xfrm>
            <a:off x="4564997" y="5030157"/>
            <a:ext cx="683180" cy="572670"/>
          </a:xfrm>
          <a:prstGeom prst="foldedCorner">
            <a:avLst/>
          </a:prstGeom>
          <a:ln w="9525" cmpd="sng"/>
        </p:spPr>
        <p:style>
          <a:lnRef idx="2">
            <a:schemeClr val="dk1"/>
          </a:lnRef>
          <a:fillRef idx="1">
            <a:schemeClr val="lt1"/>
          </a:fillRef>
          <a:effectRef idx="0">
            <a:schemeClr val="dk1"/>
          </a:effectRef>
          <a:fontRef idx="minor">
            <a:schemeClr val="dk1"/>
          </a:fontRef>
        </p:style>
        <p:txBody>
          <a:bodyPr wrap="none" rtlCol="0" anchor="ctr"/>
          <a:lstStyle/>
          <a:p>
            <a:pPr algn="ctr"/>
            <a:r>
              <a:rPr lang="en-US" sz="1400" dirty="0" smtClean="0"/>
              <a:t>Spill File</a:t>
            </a:r>
            <a:br>
              <a:rPr lang="en-US" sz="1400" dirty="0" smtClean="0"/>
            </a:br>
            <a:r>
              <a:rPr lang="en-US" sz="1400" dirty="0" smtClean="0"/>
              <a:t>1</a:t>
            </a:r>
            <a:endParaRPr lang="en-US" sz="1400" dirty="0"/>
          </a:p>
        </p:txBody>
      </p:sp>
      <p:sp>
        <p:nvSpPr>
          <p:cNvPr id="23" name="Folded Corner 22"/>
          <p:cNvSpPr/>
          <p:nvPr/>
        </p:nvSpPr>
        <p:spPr>
          <a:xfrm>
            <a:off x="5322495" y="5030157"/>
            <a:ext cx="704573" cy="572670"/>
          </a:xfrm>
          <a:prstGeom prst="foldedCorner">
            <a:avLst/>
          </a:prstGeom>
          <a:ln w="9525" cmpd="sng"/>
        </p:spPr>
        <p:style>
          <a:lnRef idx="2">
            <a:schemeClr val="dk1"/>
          </a:lnRef>
          <a:fillRef idx="1">
            <a:schemeClr val="lt1"/>
          </a:fillRef>
          <a:effectRef idx="0">
            <a:schemeClr val="dk1"/>
          </a:effectRef>
          <a:fontRef idx="minor">
            <a:schemeClr val="dk1"/>
          </a:fontRef>
        </p:style>
        <p:txBody>
          <a:bodyPr wrap="none" rtlCol="0" anchor="ctr"/>
          <a:lstStyle/>
          <a:p>
            <a:pPr algn="ctr"/>
            <a:r>
              <a:rPr lang="en-US" sz="1400" dirty="0" smtClean="0"/>
              <a:t>Spill File</a:t>
            </a:r>
            <a:br>
              <a:rPr lang="en-US" sz="1400" dirty="0" smtClean="0"/>
            </a:br>
            <a:r>
              <a:rPr lang="en-US" sz="1400" dirty="0" smtClean="0"/>
              <a:t>2</a:t>
            </a:r>
            <a:endParaRPr lang="en-US" sz="1400" dirty="0"/>
          </a:p>
        </p:txBody>
      </p:sp>
      <p:sp>
        <p:nvSpPr>
          <p:cNvPr id="24" name="Folded Corner 23"/>
          <p:cNvSpPr/>
          <p:nvPr/>
        </p:nvSpPr>
        <p:spPr>
          <a:xfrm>
            <a:off x="6132293" y="5030157"/>
            <a:ext cx="714459" cy="572670"/>
          </a:xfrm>
          <a:prstGeom prst="foldedCorner">
            <a:avLst/>
          </a:prstGeom>
          <a:ln w="9525" cmpd="sng"/>
        </p:spPr>
        <p:style>
          <a:lnRef idx="2">
            <a:schemeClr val="dk1"/>
          </a:lnRef>
          <a:fillRef idx="1">
            <a:schemeClr val="lt1"/>
          </a:fillRef>
          <a:effectRef idx="0">
            <a:schemeClr val="dk1"/>
          </a:effectRef>
          <a:fontRef idx="minor">
            <a:schemeClr val="dk1"/>
          </a:fontRef>
        </p:style>
        <p:txBody>
          <a:bodyPr wrap="none" rtlCol="0" anchor="ctr"/>
          <a:lstStyle/>
          <a:p>
            <a:pPr algn="ctr"/>
            <a:r>
              <a:rPr lang="en-US" sz="1400" dirty="0" smtClean="0"/>
              <a:t>Spill File</a:t>
            </a:r>
            <a:br>
              <a:rPr lang="en-US" sz="1400" dirty="0" smtClean="0"/>
            </a:br>
            <a:r>
              <a:rPr lang="en-US" sz="1400" dirty="0" smtClean="0"/>
              <a:t>3</a:t>
            </a:r>
            <a:endParaRPr lang="en-US" sz="1400" dirty="0"/>
          </a:p>
        </p:txBody>
      </p:sp>
      <p:sp>
        <p:nvSpPr>
          <p:cNvPr id="25" name="Folded Corner 24"/>
          <p:cNvSpPr/>
          <p:nvPr/>
        </p:nvSpPr>
        <p:spPr>
          <a:xfrm>
            <a:off x="6974157" y="5030157"/>
            <a:ext cx="686668" cy="572670"/>
          </a:xfrm>
          <a:prstGeom prst="foldedCorner">
            <a:avLst/>
          </a:prstGeom>
          <a:ln w="9525" cmpd="sng"/>
        </p:spPr>
        <p:style>
          <a:lnRef idx="2">
            <a:schemeClr val="dk1"/>
          </a:lnRef>
          <a:fillRef idx="1">
            <a:schemeClr val="lt1"/>
          </a:fillRef>
          <a:effectRef idx="0">
            <a:schemeClr val="dk1"/>
          </a:effectRef>
          <a:fontRef idx="minor">
            <a:schemeClr val="dk1"/>
          </a:fontRef>
        </p:style>
        <p:txBody>
          <a:bodyPr wrap="none" rtlCol="0" anchor="ctr"/>
          <a:lstStyle/>
          <a:p>
            <a:pPr algn="ctr"/>
            <a:r>
              <a:rPr lang="en-US" sz="1400" dirty="0" smtClean="0"/>
              <a:t>Spill File</a:t>
            </a:r>
            <a:br>
              <a:rPr lang="en-US" sz="1400" dirty="0" smtClean="0"/>
            </a:br>
            <a:r>
              <a:rPr lang="en-US" sz="1400" dirty="0" smtClean="0"/>
              <a:t>4</a:t>
            </a:r>
            <a:endParaRPr lang="en-US" sz="1400" dirty="0"/>
          </a:p>
        </p:txBody>
      </p:sp>
      <p:cxnSp>
        <p:nvCxnSpPr>
          <p:cNvPr id="27" name="Straight Arrow Connector 26"/>
          <p:cNvCxnSpPr>
            <a:stCxn id="16" idx="2"/>
            <a:endCxn id="22" idx="0"/>
          </p:cNvCxnSpPr>
          <p:nvPr/>
        </p:nvCxnSpPr>
        <p:spPr>
          <a:xfrm>
            <a:off x="4906587" y="3019262"/>
            <a:ext cx="0" cy="20108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a:stCxn id="17" idx="2"/>
            <a:endCxn id="23" idx="0"/>
          </p:cNvCxnSpPr>
          <p:nvPr/>
        </p:nvCxnSpPr>
        <p:spPr>
          <a:xfrm flipH="1">
            <a:off x="5674782" y="3014003"/>
            <a:ext cx="3706" cy="20161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a:stCxn id="18" idx="2"/>
            <a:endCxn id="24" idx="0"/>
          </p:cNvCxnSpPr>
          <p:nvPr/>
        </p:nvCxnSpPr>
        <p:spPr>
          <a:xfrm>
            <a:off x="6489523" y="3010978"/>
            <a:ext cx="0" cy="20191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a:stCxn id="19" idx="2"/>
            <a:endCxn id="25" idx="0"/>
          </p:cNvCxnSpPr>
          <p:nvPr/>
        </p:nvCxnSpPr>
        <p:spPr>
          <a:xfrm>
            <a:off x="7317491" y="3014003"/>
            <a:ext cx="0" cy="20161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9" name="Folded Corner 48"/>
          <p:cNvSpPr/>
          <p:nvPr/>
        </p:nvSpPr>
        <p:spPr>
          <a:xfrm>
            <a:off x="2410973" y="5030157"/>
            <a:ext cx="1801940" cy="572670"/>
          </a:xfrm>
          <a:prstGeom prst="foldedCorner">
            <a:avLst/>
          </a:prstGeom>
          <a:ln w="9525" cmpd="sng"/>
        </p:spPr>
        <p:style>
          <a:lnRef idx="2">
            <a:schemeClr val="dk1"/>
          </a:lnRef>
          <a:fillRef idx="1">
            <a:schemeClr val="lt1"/>
          </a:fillRef>
          <a:effectRef idx="0">
            <a:schemeClr val="dk1"/>
          </a:effectRef>
          <a:fontRef idx="minor">
            <a:schemeClr val="dk1"/>
          </a:fontRef>
        </p:style>
        <p:txBody>
          <a:bodyPr wrap="none" rtlCol="0" anchor="ctr"/>
          <a:lstStyle/>
          <a:p>
            <a:pPr algn="ctr"/>
            <a:r>
              <a:rPr lang="en-US" sz="1400" dirty="0" smtClean="0"/>
              <a:t>Input Data</a:t>
            </a:r>
            <a:endParaRPr lang="en-US" sz="1400" dirty="0"/>
          </a:p>
        </p:txBody>
      </p:sp>
      <p:sp>
        <p:nvSpPr>
          <p:cNvPr id="50" name="Oval 49"/>
          <p:cNvSpPr/>
          <p:nvPr/>
        </p:nvSpPr>
        <p:spPr>
          <a:xfrm>
            <a:off x="2644136" y="3669839"/>
            <a:ext cx="1346491" cy="503458"/>
          </a:xfrm>
          <a:prstGeom prst="ellipse">
            <a:avLst/>
          </a:prstGeom>
        </p:spPr>
        <p:style>
          <a:lnRef idx="2">
            <a:schemeClr val="dk1"/>
          </a:lnRef>
          <a:fillRef idx="1">
            <a:schemeClr val="lt1"/>
          </a:fillRef>
          <a:effectRef idx="0">
            <a:schemeClr val="dk1"/>
          </a:effectRef>
          <a:fontRef idx="minor">
            <a:schemeClr val="dk1"/>
          </a:fontRef>
        </p:style>
        <p:txBody>
          <a:bodyPr wrap="none" rtlCol="0" anchor="ctr">
            <a:noAutofit/>
          </a:bodyPr>
          <a:lstStyle/>
          <a:p>
            <a:pPr algn="ctr"/>
            <a:r>
              <a:rPr lang="en-US" sz="1200" dirty="0" smtClean="0"/>
              <a:t>Partition</a:t>
            </a:r>
          </a:p>
        </p:txBody>
      </p:sp>
      <p:cxnSp>
        <p:nvCxnSpPr>
          <p:cNvPr id="51" name="Straight Arrow Connector 50"/>
          <p:cNvCxnSpPr>
            <a:stCxn id="49" idx="0"/>
            <a:endCxn id="50" idx="4"/>
          </p:cNvCxnSpPr>
          <p:nvPr/>
        </p:nvCxnSpPr>
        <p:spPr>
          <a:xfrm flipV="1">
            <a:off x="3311943" y="4173297"/>
            <a:ext cx="5439" cy="8568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p:cNvCxnSpPr>
            <a:stCxn id="50" idx="0"/>
          </p:cNvCxnSpPr>
          <p:nvPr/>
        </p:nvCxnSpPr>
        <p:spPr>
          <a:xfrm flipH="1" flipV="1">
            <a:off x="3311943" y="2899926"/>
            <a:ext cx="5439" cy="7699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p:cNvCxnSpPr>
            <a:stCxn id="50" idx="0"/>
          </p:cNvCxnSpPr>
          <p:nvPr/>
        </p:nvCxnSpPr>
        <p:spPr>
          <a:xfrm flipV="1">
            <a:off x="3317382" y="3019262"/>
            <a:ext cx="1589205" cy="6505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p:cNvCxnSpPr>
            <a:stCxn id="50" idx="0"/>
            <a:endCxn id="17" idx="2"/>
          </p:cNvCxnSpPr>
          <p:nvPr/>
        </p:nvCxnSpPr>
        <p:spPr>
          <a:xfrm flipV="1">
            <a:off x="3317382" y="3014003"/>
            <a:ext cx="2361106" cy="6558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Straight Arrow Connector 63"/>
          <p:cNvCxnSpPr>
            <a:stCxn id="50" idx="0"/>
          </p:cNvCxnSpPr>
          <p:nvPr/>
        </p:nvCxnSpPr>
        <p:spPr>
          <a:xfrm flipV="1">
            <a:off x="3317382" y="3019262"/>
            <a:ext cx="3172141" cy="6505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p:cNvCxnSpPr>
            <a:stCxn id="50" idx="0"/>
          </p:cNvCxnSpPr>
          <p:nvPr/>
        </p:nvCxnSpPr>
        <p:spPr>
          <a:xfrm flipV="1">
            <a:off x="3317382" y="3019262"/>
            <a:ext cx="4000109" cy="6505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010128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D0069"/>
                </a:solidFill>
              </a:rPr>
              <a:t>Hybrid-Hash Algorithms: Partitions</a:t>
            </a:r>
            <a:endParaRPr lang="en-US" dirty="0">
              <a:solidFill>
                <a:srgbClr val="0D0069"/>
              </a:solidFill>
            </a:endParaRPr>
          </a:p>
        </p:txBody>
      </p:sp>
      <p:sp>
        <p:nvSpPr>
          <p:cNvPr id="3" name="Content Placeholder 2"/>
          <p:cNvSpPr>
            <a:spLocks noGrp="1"/>
          </p:cNvSpPr>
          <p:nvPr>
            <p:ph idx="1"/>
          </p:nvPr>
        </p:nvSpPr>
        <p:spPr>
          <a:xfrm>
            <a:off x="457200" y="1600200"/>
            <a:ext cx="8229600" cy="2608943"/>
          </a:xfrm>
        </p:spPr>
        <p:txBody>
          <a:bodyPr>
            <a:normAutofit/>
          </a:bodyPr>
          <a:lstStyle/>
          <a:p>
            <a:r>
              <a:rPr lang="en-US" sz="2400" dirty="0"/>
              <a:t>Assume P+1 partitions, where: </a:t>
            </a:r>
          </a:p>
          <a:p>
            <a:pPr lvl="1"/>
            <a:r>
              <a:rPr lang="en-US" sz="2000" dirty="0"/>
              <a:t>one partition (</a:t>
            </a:r>
            <a:r>
              <a:rPr lang="en-US" sz="2000" dirty="0" smtClean="0"/>
              <a:t>P0, or </a:t>
            </a:r>
            <a:r>
              <a:rPr lang="en-US" sz="2000" b="1" i="1" dirty="0" smtClean="0"/>
              <a:t>resident partition</a:t>
            </a:r>
            <a:r>
              <a:rPr lang="en-US" sz="2000" dirty="0" smtClean="0"/>
              <a:t>) </a:t>
            </a:r>
            <a:r>
              <a:rPr lang="en-US" sz="2000" dirty="0"/>
              <a:t>is </a:t>
            </a:r>
            <a:r>
              <a:rPr lang="en-US" sz="2000" i="1" u="sng" dirty="0">
                <a:solidFill>
                  <a:srgbClr val="FF0000"/>
                </a:solidFill>
              </a:rPr>
              <a:t>fully aggregated</a:t>
            </a:r>
            <a:r>
              <a:rPr lang="en-US" sz="2000" i="1" u="sng" dirty="0"/>
              <a:t> </a:t>
            </a:r>
            <a:r>
              <a:rPr lang="en-US" sz="2000" dirty="0"/>
              <a:t>in-memory </a:t>
            </a:r>
          </a:p>
          <a:p>
            <a:pPr lvl="1"/>
            <a:r>
              <a:rPr lang="en-US" sz="2000" dirty="0"/>
              <a:t>the other P partitions are </a:t>
            </a:r>
            <a:r>
              <a:rPr lang="en-US" sz="2000" i="1" u="sng" dirty="0">
                <a:solidFill>
                  <a:srgbClr val="FF0000"/>
                </a:solidFill>
              </a:rPr>
              <a:t>spilled</a:t>
            </a:r>
            <a:r>
              <a:rPr lang="en-US" sz="2000" dirty="0"/>
              <a:t>, using one output frame each</a:t>
            </a:r>
          </a:p>
          <a:p>
            <a:pPr lvl="1"/>
            <a:r>
              <a:rPr lang="en-US" sz="2000" dirty="0"/>
              <a:t>a spilling partition is loaded recursively and processed in-memory (i.e. </a:t>
            </a:r>
            <a:r>
              <a:rPr lang="en-US" sz="2000" dirty="0" smtClean="0"/>
              <a:t>ideally each </a:t>
            </a:r>
            <a:r>
              <a:rPr lang="en-US" sz="2000" dirty="0"/>
              <a:t>spilling partition fits in memory)</a:t>
            </a:r>
            <a:r>
              <a:rPr lang="en-US" sz="2000" dirty="0" smtClean="0"/>
              <a:t>.</a:t>
            </a:r>
          </a:p>
          <a:p>
            <a:pPr lvl="1"/>
            <a:r>
              <a:rPr lang="en-US" sz="2000" dirty="0" smtClean="0"/>
              <a:t>Fudge factor: used to adjust the hash table overhead</a:t>
            </a:r>
            <a:endParaRPr lang="en-US" sz="2000" dirty="0"/>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231532" y="4870802"/>
            <a:ext cx="4162879" cy="1049577"/>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7200" y="4420882"/>
            <a:ext cx="3144467" cy="1499497"/>
          </a:xfrm>
          <a:prstGeom prst="rect">
            <a:avLst/>
          </a:prstGeom>
        </p:spPr>
      </p:pic>
      <p:cxnSp>
        <p:nvCxnSpPr>
          <p:cNvPr id="7" name="Straight Connector 6"/>
          <p:cNvCxnSpPr/>
          <p:nvPr/>
        </p:nvCxnSpPr>
        <p:spPr>
          <a:xfrm>
            <a:off x="4204121" y="5198614"/>
            <a:ext cx="93095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a:off x="5736230" y="5198614"/>
            <a:ext cx="93095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a:off x="6896648" y="5204840"/>
            <a:ext cx="1564350" cy="0"/>
          </a:xfrm>
          <a:prstGeom prst="line">
            <a:avLst/>
          </a:prstGeom>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4129990" y="4347790"/>
            <a:ext cx="1082523" cy="369332"/>
          </a:xfrm>
          <a:prstGeom prst="rect">
            <a:avLst/>
          </a:prstGeom>
          <a:noFill/>
        </p:spPr>
        <p:txBody>
          <a:bodyPr wrap="none" rtlCol="0">
            <a:spAutoFit/>
          </a:bodyPr>
          <a:lstStyle/>
          <a:p>
            <a:r>
              <a:rPr lang="en-US" dirty="0" smtClean="0">
                <a:solidFill>
                  <a:srgbClr val="BE4F4E"/>
                </a:solidFill>
              </a:rPr>
              <a:t>Size of P0</a:t>
            </a:r>
            <a:endParaRPr lang="en-US" dirty="0">
              <a:solidFill>
                <a:srgbClr val="BE4F4E"/>
              </a:solidFill>
            </a:endParaRPr>
          </a:p>
        </p:txBody>
      </p:sp>
      <p:sp>
        <p:nvSpPr>
          <p:cNvPr id="12" name="TextBox 11"/>
          <p:cNvSpPr txBox="1"/>
          <p:nvPr/>
        </p:nvSpPr>
        <p:spPr>
          <a:xfrm>
            <a:off x="5736230" y="4347790"/>
            <a:ext cx="1077000" cy="369332"/>
          </a:xfrm>
          <a:prstGeom prst="rect">
            <a:avLst/>
          </a:prstGeom>
          <a:noFill/>
        </p:spPr>
        <p:txBody>
          <a:bodyPr wrap="none" rtlCol="0">
            <a:spAutoFit/>
          </a:bodyPr>
          <a:lstStyle/>
          <a:p>
            <a:r>
              <a:rPr lang="en-US" dirty="0" smtClean="0">
                <a:solidFill>
                  <a:srgbClr val="BE4F4E"/>
                </a:solidFill>
              </a:rPr>
              <a:t>Total Size</a:t>
            </a:r>
            <a:endParaRPr lang="en-US" dirty="0">
              <a:solidFill>
                <a:srgbClr val="BE4F4E"/>
              </a:solidFill>
            </a:endParaRPr>
          </a:p>
        </p:txBody>
      </p:sp>
      <p:sp>
        <p:nvSpPr>
          <p:cNvPr id="13" name="TextBox 12"/>
          <p:cNvSpPr txBox="1"/>
          <p:nvPr/>
        </p:nvSpPr>
        <p:spPr>
          <a:xfrm>
            <a:off x="6896648" y="4208012"/>
            <a:ext cx="1497763" cy="646331"/>
          </a:xfrm>
          <a:prstGeom prst="rect">
            <a:avLst/>
          </a:prstGeom>
          <a:noFill/>
        </p:spPr>
        <p:txBody>
          <a:bodyPr wrap="square" rtlCol="0">
            <a:spAutoFit/>
          </a:bodyPr>
          <a:lstStyle/>
          <a:p>
            <a:r>
              <a:rPr lang="en-US" dirty="0" smtClean="0">
                <a:solidFill>
                  <a:srgbClr val="BE4F4E"/>
                </a:solidFill>
              </a:rPr>
              <a:t>Size of Spilled Parts</a:t>
            </a:r>
            <a:endParaRPr lang="en-US" dirty="0">
              <a:solidFill>
                <a:srgbClr val="BE4F4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6260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Issues with Existing Hash-based Solutions</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We implemented and tested:</a:t>
            </a:r>
          </a:p>
          <a:p>
            <a:pPr lvl="1"/>
            <a:r>
              <a:rPr lang="en-US" dirty="0" smtClean="0"/>
              <a:t>Original Hybrid-Hash [Shapiro86]</a:t>
            </a:r>
          </a:p>
          <a:p>
            <a:pPr lvl="1"/>
            <a:r>
              <a:rPr lang="en-US" dirty="0" smtClean="0"/>
              <a:t>Shared Hashing [Shatdal95]</a:t>
            </a:r>
          </a:p>
          <a:p>
            <a:pPr lvl="1"/>
            <a:r>
              <a:rPr lang="en-US" dirty="0" smtClean="0"/>
              <a:t>Dynamic Destaging [Graefe98]</a:t>
            </a:r>
          </a:p>
          <a:p>
            <a:r>
              <a:rPr lang="en-US" dirty="0" smtClean="0"/>
              <a:t>However:</a:t>
            </a:r>
          </a:p>
          <a:p>
            <a:pPr lvl="1"/>
            <a:r>
              <a:rPr lang="en-US" dirty="0" smtClean="0"/>
              <a:t>We optimized the implementation to adapt the tight memory budget.</a:t>
            </a:r>
          </a:p>
          <a:p>
            <a:pPr lvl="1"/>
            <a:r>
              <a:rPr lang="en-US" dirty="0" smtClean="0"/>
              <a:t>The hybrid-hash property cannot be guaranteed: the resident partition could be spilled.</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9745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Hybrid-Hash [Shapiro86]</a:t>
            </a:r>
            <a:endParaRPr lang="en-US" dirty="0"/>
          </a:p>
        </p:txBody>
      </p:sp>
      <p:sp>
        <p:nvSpPr>
          <p:cNvPr id="3" name="Content Placeholder 2"/>
          <p:cNvSpPr>
            <a:spLocks noGrp="1"/>
          </p:cNvSpPr>
          <p:nvPr>
            <p:ph idx="1"/>
          </p:nvPr>
        </p:nvSpPr>
        <p:spPr>
          <a:xfrm>
            <a:off x="457200" y="3928645"/>
            <a:ext cx="8229600" cy="2475962"/>
          </a:xfrm>
        </p:spPr>
        <p:txBody>
          <a:bodyPr>
            <a:normAutofit fontScale="77500" lnSpcReduction="20000"/>
          </a:bodyPr>
          <a:lstStyle/>
          <a:p>
            <a:r>
              <a:rPr lang="en-US" dirty="0" smtClean="0"/>
              <a:t>Partition layout is pre-defined according to the hybrid-hash formula.</a:t>
            </a:r>
          </a:p>
          <a:p>
            <a:r>
              <a:rPr lang="en-US" dirty="0" smtClean="0"/>
              <a:t>Assume a uniform grouping key distribution over the key space:</a:t>
            </a:r>
          </a:p>
          <a:p>
            <a:pPr lvl="1"/>
            <a:r>
              <a:rPr lang="en-US" dirty="0" smtClean="0"/>
              <a:t>(M - P) / GF of the grouping keys will be partitioned into P0.</a:t>
            </a:r>
          </a:p>
          <a:p>
            <a:r>
              <a:rPr lang="en-US" dirty="0" smtClean="0"/>
              <a:t>Issue: P0 will spill if the grouping keys are not uniformly distributed.</a:t>
            </a:r>
            <a:endParaRPr lang="en-US" dirty="0"/>
          </a:p>
        </p:txBody>
      </p:sp>
      <p:pic>
        <p:nvPicPr>
          <p:cNvPr id="4" name="Picture 3" descr="originhybridhash.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467186" y="1730855"/>
            <a:ext cx="4184500" cy="178348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7181924"/>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Hash [Shatdal95]</a:t>
            </a:r>
            <a:endParaRPr lang="en-US" dirty="0"/>
          </a:p>
        </p:txBody>
      </p:sp>
      <p:pic>
        <p:nvPicPr>
          <p:cNvPr id="5" name="Picture 4" descr="sharedhashing_beforespill.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7200" y="1417638"/>
            <a:ext cx="4057569" cy="1615642"/>
          </a:xfrm>
          <a:prstGeom prst="rect">
            <a:avLst/>
          </a:prstGeom>
        </p:spPr>
      </p:pic>
      <p:pic>
        <p:nvPicPr>
          <p:cNvPr id="7" name="Picture 6" descr="sharedhashing_afterspill.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7199" y="4226842"/>
            <a:ext cx="4047725" cy="1564358"/>
          </a:xfrm>
          <a:prstGeom prst="rect">
            <a:avLst/>
          </a:prstGeom>
        </p:spPr>
      </p:pic>
      <p:sp>
        <p:nvSpPr>
          <p:cNvPr id="9" name="TextBox 8"/>
          <p:cNvSpPr txBox="1"/>
          <p:nvPr/>
        </p:nvSpPr>
        <p:spPr>
          <a:xfrm>
            <a:off x="4842328" y="1598029"/>
            <a:ext cx="3673929" cy="3693319"/>
          </a:xfrm>
          <a:prstGeom prst="rect">
            <a:avLst/>
          </a:prstGeom>
          <a:noFill/>
        </p:spPr>
        <p:txBody>
          <a:bodyPr wrap="square" rtlCol="0">
            <a:spAutoFit/>
          </a:bodyPr>
          <a:lstStyle/>
          <a:p>
            <a:pPr marL="285750" indent="-285750">
              <a:buFont typeface="Arial"/>
              <a:buChar char="•"/>
            </a:pPr>
            <a:r>
              <a:rPr lang="en-US" dirty="0" smtClean="0"/>
              <a:t>Initially all memory is used for hash-aggregation</a:t>
            </a:r>
          </a:p>
          <a:p>
            <a:pPr marL="742950" lvl="1" indent="-285750">
              <a:buFont typeface="Arial"/>
              <a:buChar char="•"/>
            </a:pPr>
            <a:r>
              <a:rPr lang="en-US" dirty="0" smtClean="0"/>
              <a:t>A hash table is built using all pages.</a:t>
            </a:r>
          </a:p>
          <a:p>
            <a:pPr marL="285750" indent="-285750">
              <a:buFont typeface="Arial"/>
              <a:buChar char="•"/>
            </a:pPr>
            <a:r>
              <a:rPr lang="en-US" dirty="0" smtClean="0"/>
              <a:t>When the memory is full, groups from the spilling partitions are spilled.</a:t>
            </a:r>
          </a:p>
          <a:p>
            <a:pPr marL="742950" lvl="1" indent="-285750">
              <a:buFont typeface="Arial"/>
              <a:buChar char="•"/>
            </a:pPr>
            <a:r>
              <a:rPr lang="en-US" dirty="0" smtClean="0"/>
              <a:t>Cost overhead to re-organize the memory.</a:t>
            </a:r>
          </a:p>
          <a:p>
            <a:pPr marL="285750" indent="-285750">
              <a:buFont typeface="Arial"/>
              <a:buChar char="•"/>
            </a:pPr>
            <a:r>
              <a:rPr lang="en-US" dirty="0" smtClean="0"/>
              <a:t>Issue: the partition layout is still the same as the original hybrid-hash, so it is possible that P0 will be spilled.</a:t>
            </a:r>
          </a:p>
        </p:txBody>
      </p:sp>
      <p:sp>
        <p:nvSpPr>
          <p:cNvPr id="10" name="TextBox 9"/>
          <p:cNvSpPr txBox="1"/>
          <p:nvPr/>
        </p:nvSpPr>
        <p:spPr>
          <a:xfrm>
            <a:off x="813356" y="3206870"/>
            <a:ext cx="3344196" cy="738664"/>
          </a:xfrm>
          <a:prstGeom prst="rect">
            <a:avLst/>
          </a:prstGeom>
          <a:noFill/>
        </p:spPr>
        <p:txBody>
          <a:bodyPr wrap="square" rtlCol="0">
            <a:spAutoFit/>
          </a:bodyPr>
          <a:lstStyle/>
          <a:p>
            <a:r>
              <a:rPr lang="en-US" sz="1400" dirty="0" smtClean="0"/>
              <a:t>Before Spilling: </a:t>
            </a:r>
            <a:r>
              <a:rPr lang="en-US" sz="1400" dirty="0" err="1" smtClean="0"/>
              <a:t>Px</a:t>
            </a:r>
            <a:r>
              <a:rPr lang="en-US" sz="1400" dirty="0" smtClean="0"/>
              <a:t> is for P0, and it will also be used by other partitions if the reserved memory for them are full.</a:t>
            </a:r>
            <a:endParaRPr lang="en-US" sz="1400" dirty="0"/>
          </a:p>
        </p:txBody>
      </p:sp>
      <p:sp>
        <p:nvSpPr>
          <p:cNvPr id="11" name="TextBox 10"/>
          <p:cNvSpPr txBox="1"/>
          <p:nvPr/>
        </p:nvSpPr>
        <p:spPr>
          <a:xfrm>
            <a:off x="813356" y="5827744"/>
            <a:ext cx="3344196" cy="523220"/>
          </a:xfrm>
          <a:prstGeom prst="rect">
            <a:avLst/>
          </a:prstGeom>
          <a:noFill/>
        </p:spPr>
        <p:txBody>
          <a:bodyPr wrap="square" rtlCol="0">
            <a:spAutoFit/>
          </a:bodyPr>
          <a:lstStyle/>
          <a:p>
            <a:r>
              <a:rPr lang="en-US" sz="1400" dirty="0" smtClean="0"/>
              <a:t>After Spilling: the same as original hybrid-hash</a:t>
            </a:r>
            <a:endParaRPr lang="en-US" sz="1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6350607"/>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Destaging [Graefe98]</a:t>
            </a:r>
            <a:endParaRPr lang="en-US" dirty="0"/>
          </a:p>
        </p:txBody>
      </p:sp>
      <p:sp>
        <p:nvSpPr>
          <p:cNvPr id="6" name="TextBox 5"/>
          <p:cNvSpPr txBox="1"/>
          <p:nvPr/>
        </p:nvSpPr>
        <p:spPr>
          <a:xfrm>
            <a:off x="4842328" y="1598029"/>
            <a:ext cx="3673929" cy="4801315"/>
          </a:xfrm>
          <a:prstGeom prst="rect">
            <a:avLst/>
          </a:prstGeom>
          <a:noFill/>
        </p:spPr>
        <p:txBody>
          <a:bodyPr wrap="square" rtlCol="0">
            <a:spAutoFit/>
          </a:bodyPr>
          <a:lstStyle/>
          <a:p>
            <a:pPr marL="285750" indent="-285750">
              <a:buFont typeface="Arial"/>
              <a:buChar char="•"/>
            </a:pPr>
            <a:r>
              <a:rPr lang="en-US" dirty="0" smtClean="0"/>
              <a:t>Initialization: </a:t>
            </a:r>
          </a:p>
          <a:p>
            <a:pPr marL="742950" lvl="1" indent="-285750">
              <a:buFont typeface="Arial"/>
              <a:buChar char="•"/>
            </a:pPr>
            <a:r>
              <a:rPr lang="en-US" dirty="0" smtClean="0"/>
              <a:t>one page per partition</a:t>
            </a:r>
          </a:p>
          <a:p>
            <a:pPr marL="742950" lvl="1" indent="-285750">
              <a:buFont typeface="Arial"/>
              <a:buChar char="•"/>
            </a:pPr>
            <a:r>
              <a:rPr lang="en-US" dirty="0"/>
              <a:t>o</a:t>
            </a:r>
            <a:r>
              <a:rPr lang="en-US" dirty="0" smtClean="0"/>
              <a:t>ther pages are maintained in a pool</a:t>
            </a:r>
          </a:p>
          <a:p>
            <a:pPr marL="285750" indent="-285750">
              <a:buFont typeface="Arial"/>
              <a:buChar char="•"/>
            </a:pPr>
            <a:r>
              <a:rPr lang="en-US" dirty="0" smtClean="0"/>
              <a:t>When processing:</a:t>
            </a:r>
          </a:p>
          <a:p>
            <a:pPr marL="742950" lvl="1" indent="-285750">
              <a:buFont typeface="Arial"/>
              <a:buChar char="•"/>
            </a:pPr>
            <a:r>
              <a:rPr lang="en-US" dirty="0" smtClean="0"/>
              <a:t>If a partition is full, allocate one page from the pool.</a:t>
            </a:r>
          </a:p>
          <a:p>
            <a:pPr marL="285750" indent="-285750">
              <a:buFont typeface="Arial"/>
              <a:buChar char="•"/>
            </a:pPr>
            <a:r>
              <a:rPr lang="en-US" dirty="0" smtClean="0"/>
              <a:t>Spilling: when the pool is empty</a:t>
            </a:r>
          </a:p>
          <a:p>
            <a:pPr marL="742950" lvl="1" indent="-285750">
              <a:buFont typeface="Arial"/>
              <a:buChar char="•"/>
            </a:pPr>
            <a:r>
              <a:rPr lang="en-US" dirty="0" smtClean="0"/>
              <a:t>Spill the largest partition to recycle their memory (can also spill the smallest, but need extra cost to guarantee to free enough space)</a:t>
            </a:r>
          </a:p>
          <a:p>
            <a:pPr marL="285750" indent="-285750">
              <a:buFont typeface="Arial"/>
              <a:buChar char="•"/>
            </a:pPr>
            <a:r>
              <a:rPr lang="en-US" dirty="0" smtClean="0"/>
              <a:t>Issue: difficult to guarantee that the P0 will be maintained in memory (i.e., the last one to be spilled).</a:t>
            </a:r>
          </a:p>
        </p:txBody>
      </p:sp>
      <p:pic>
        <p:nvPicPr>
          <p:cNvPr id="7" name="Picture 6" descr="dynamicdestaging_beforespill.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92731" y="1488392"/>
            <a:ext cx="4382548" cy="1755025"/>
          </a:xfrm>
          <a:prstGeom prst="rect">
            <a:avLst/>
          </a:prstGeom>
        </p:spPr>
      </p:pic>
      <p:pic>
        <p:nvPicPr>
          <p:cNvPr id="8" name="Picture 7" descr="dynamicdestaging_afterspill.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92731" y="4258592"/>
            <a:ext cx="4181616" cy="1616104"/>
          </a:xfrm>
          <a:prstGeom prst="rect">
            <a:avLst/>
          </a:prstGeom>
        </p:spPr>
      </p:pic>
      <p:sp>
        <p:nvSpPr>
          <p:cNvPr id="9" name="TextBox 8"/>
          <p:cNvSpPr txBox="1"/>
          <p:nvPr/>
        </p:nvSpPr>
        <p:spPr>
          <a:xfrm>
            <a:off x="813356" y="3260421"/>
            <a:ext cx="3344196" cy="523220"/>
          </a:xfrm>
          <a:prstGeom prst="rect">
            <a:avLst/>
          </a:prstGeom>
          <a:noFill/>
        </p:spPr>
        <p:txBody>
          <a:bodyPr wrap="square" rtlCol="0">
            <a:spAutoFit/>
          </a:bodyPr>
          <a:lstStyle/>
          <a:p>
            <a:r>
              <a:rPr lang="en-US" sz="1400" dirty="0" smtClean="0"/>
              <a:t>At the beginning: one page for each partition (the memory pool is omitted).</a:t>
            </a:r>
            <a:endParaRPr lang="en-US" sz="1400" dirty="0"/>
          </a:p>
        </p:txBody>
      </p:sp>
      <p:sp>
        <p:nvSpPr>
          <p:cNvPr id="10" name="TextBox 9"/>
          <p:cNvSpPr txBox="1"/>
          <p:nvPr/>
        </p:nvSpPr>
        <p:spPr>
          <a:xfrm>
            <a:off x="813356" y="5943601"/>
            <a:ext cx="3344196" cy="738664"/>
          </a:xfrm>
          <a:prstGeom prst="rect">
            <a:avLst/>
          </a:prstGeom>
          <a:noFill/>
        </p:spPr>
        <p:txBody>
          <a:bodyPr wrap="square" rtlCol="0">
            <a:spAutoFit/>
          </a:bodyPr>
          <a:lstStyle/>
          <a:p>
            <a:r>
              <a:rPr lang="en-US" sz="1400" dirty="0" smtClean="0"/>
              <a:t>Spilling: when memory is full and the pool is empty, the largest partition will be spilled. Here P2 and P3 are spilled. </a:t>
            </a:r>
            <a:endParaRPr lang="en-US" sz="1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6350607"/>
      </p:ext>
    </p:extLst>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D0069"/>
                </a:solidFill>
              </a:rPr>
              <a:t>Pre-Partitioning</a:t>
            </a:r>
            <a:endParaRPr lang="en-US" dirty="0">
              <a:solidFill>
                <a:srgbClr val="0D0069"/>
              </a:solidFill>
            </a:endParaRPr>
          </a:p>
        </p:txBody>
      </p:sp>
      <p:sp>
        <p:nvSpPr>
          <p:cNvPr id="3" name="Content Placeholder 2"/>
          <p:cNvSpPr>
            <a:spLocks noGrp="1"/>
          </p:cNvSpPr>
          <p:nvPr>
            <p:ph idx="1"/>
          </p:nvPr>
        </p:nvSpPr>
        <p:spPr/>
        <p:txBody>
          <a:bodyPr>
            <a:noAutofit/>
          </a:bodyPr>
          <a:lstStyle/>
          <a:p>
            <a:r>
              <a:rPr lang="en-US" sz="2800" dirty="0" smtClean="0"/>
              <a:t>Guarantee an in-memory partition.</a:t>
            </a:r>
          </a:p>
          <a:p>
            <a:pPr lvl="1"/>
            <a:r>
              <a:rPr lang="en-US" sz="2400" dirty="0" smtClean="0"/>
              <a:t>Memory is divided into two parts: an in-memory hash table, and P output buffers for spilling partitions.</a:t>
            </a:r>
          </a:p>
          <a:p>
            <a:pPr lvl="1"/>
            <a:r>
              <a:rPr lang="en-US" sz="2400" dirty="0" smtClean="0"/>
              <a:t>Before the in-memory hash table is full, all records are hashed and aggregated in the hash table.</a:t>
            </a:r>
          </a:p>
          <a:p>
            <a:pPr lvl="2"/>
            <a:r>
              <a:rPr lang="en-US" sz="2000" dirty="0" smtClean="0"/>
              <a:t>No spilling happens before the hash table is full; each spilling partition only reserves one output buffer page.</a:t>
            </a:r>
          </a:p>
          <a:p>
            <a:pPr lvl="1"/>
            <a:r>
              <a:rPr lang="en-US" sz="2400" dirty="0" smtClean="0"/>
              <a:t>After the in-memory hash table is full, partition 0 will not receive any new grouping keys</a:t>
            </a:r>
          </a:p>
          <a:p>
            <a:pPr lvl="2"/>
            <a:r>
              <a:rPr lang="en-US" sz="2000" dirty="0" smtClean="0"/>
              <a:t>Each input record is checked: if it belongs to the hash table, it is aggregated; otherwise, it is sent to the appropriate spilling partition.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4212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Autofit/>
          </a:bodyPr>
          <a:lstStyle/>
          <a:p>
            <a:r>
              <a:rPr lang="en-US" sz="2800" dirty="0" smtClean="0">
                <a:solidFill>
                  <a:srgbClr val="21285A"/>
                </a:solidFill>
              </a:rPr>
              <a:t>Why ASTERIX: From History </a:t>
            </a:r>
            <a:r>
              <a:rPr lang="en-US" sz="2800" dirty="0">
                <a:solidFill>
                  <a:srgbClr val="21285A"/>
                </a:solidFill>
              </a:rPr>
              <a:t>T</a:t>
            </a:r>
            <a:r>
              <a:rPr lang="en-US" sz="2800" dirty="0" smtClean="0">
                <a:solidFill>
                  <a:srgbClr val="21285A"/>
                </a:solidFill>
              </a:rPr>
              <a:t>o </a:t>
            </a:r>
            <a:r>
              <a:rPr lang="en-US" sz="2800" dirty="0">
                <a:solidFill>
                  <a:srgbClr val="21285A"/>
                </a:solidFill>
              </a:rPr>
              <a:t>T</a:t>
            </a:r>
            <a:r>
              <a:rPr lang="en-US" sz="2800" dirty="0" smtClean="0">
                <a:solidFill>
                  <a:srgbClr val="21285A"/>
                </a:solidFill>
              </a:rPr>
              <a:t>he </a:t>
            </a:r>
            <a:r>
              <a:rPr lang="en-US" sz="2800" dirty="0">
                <a:solidFill>
                  <a:srgbClr val="21285A"/>
                </a:solidFill>
              </a:rPr>
              <a:t>N</a:t>
            </a:r>
            <a:r>
              <a:rPr lang="en-US" sz="2800" dirty="0" smtClean="0">
                <a:solidFill>
                  <a:srgbClr val="21285A"/>
                </a:solidFill>
              </a:rPr>
              <a:t>ext Generation</a:t>
            </a:r>
            <a:endParaRPr lang="en-US" sz="2800" dirty="0">
              <a:solidFill>
                <a:srgbClr val="21285A"/>
              </a:solidFill>
            </a:endParaRPr>
          </a:p>
        </p:txBody>
      </p:sp>
      <p:sp>
        <p:nvSpPr>
          <p:cNvPr id="5" name="TextBox 4"/>
          <p:cNvSpPr txBox="1"/>
          <p:nvPr/>
        </p:nvSpPr>
        <p:spPr>
          <a:xfrm>
            <a:off x="1960050" y="5909905"/>
            <a:ext cx="5237655" cy="646331"/>
          </a:xfrm>
          <a:prstGeom prst="rect">
            <a:avLst/>
          </a:prstGeom>
          <a:noFill/>
        </p:spPr>
        <p:txBody>
          <a:bodyPr wrap="square" rtlCol="0">
            <a:spAutoFit/>
          </a:bodyPr>
          <a:lstStyle/>
          <a:p>
            <a:pPr algn="ctr"/>
            <a:r>
              <a:rPr lang="en-US" dirty="0" smtClean="0">
                <a:solidFill>
                  <a:srgbClr val="21285A"/>
                </a:solidFill>
              </a:rPr>
              <a:t>Big Data: Driven by unprecedented growth in data being generated and its potential uses and value</a:t>
            </a:r>
            <a:endParaRPr lang="en-US" dirty="0">
              <a:solidFill>
                <a:srgbClr val="21285A"/>
              </a:solidFill>
            </a:endParaRPr>
          </a:p>
        </p:txBody>
      </p:sp>
      <p:cxnSp>
        <p:nvCxnSpPr>
          <p:cNvPr id="6" name="Straight Arrow Connector 5"/>
          <p:cNvCxnSpPr/>
          <p:nvPr/>
        </p:nvCxnSpPr>
        <p:spPr>
          <a:xfrm flipV="1">
            <a:off x="648138" y="1637862"/>
            <a:ext cx="7874000" cy="1"/>
          </a:xfrm>
          <a:prstGeom prst="straightConnector1">
            <a:avLst/>
          </a:prstGeom>
          <a:ln>
            <a:tailEnd type="triangle" w="med" len="lg"/>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980966" y="1637863"/>
            <a:ext cx="0" cy="3809999"/>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2158099" y="1637863"/>
            <a:ext cx="0" cy="3809999"/>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651944" y="1330085"/>
            <a:ext cx="663663" cy="307777"/>
          </a:xfrm>
          <a:prstGeom prst="rect">
            <a:avLst/>
          </a:prstGeom>
          <a:noFill/>
        </p:spPr>
        <p:txBody>
          <a:bodyPr wrap="none" rtlCol="0">
            <a:spAutoFit/>
          </a:bodyPr>
          <a:lstStyle/>
          <a:p>
            <a:pPr algn="ctr"/>
            <a:r>
              <a:rPr lang="en-US" sz="1400" dirty="0" smtClean="0">
                <a:solidFill>
                  <a:srgbClr val="21285A"/>
                </a:solidFill>
              </a:rPr>
              <a:t>1970’s</a:t>
            </a:r>
            <a:endParaRPr lang="en-US" sz="1400" dirty="0">
              <a:solidFill>
                <a:srgbClr val="21285A"/>
              </a:solidFill>
            </a:endParaRPr>
          </a:p>
        </p:txBody>
      </p:sp>
      <p:sp>
        <p:nvSpPr>
          <p:cNvPr id="10" name="TextBox 9"/>
          <p:cNvSpPr txBox="1"/>
          <p:nvPr/>
        </p:nvSpPr>
        <p:spPr>
          <a:xfrm>
            <a:off x="1826267" y="1330086"/>
            <a:ext cx="663663" cy="307777"/>
          </a:xfrm>
          <a:prstGeom prst="rect">
            <a:avLst/>
          </a:prstGeom>
          <a:noFill/>
        </p:spPr>
        <p:txBody>
          <a:bodyPr wrap="none" rtlCol="0">
            <a:spAutoFit/>
          </a:bodyPr>
          <a:lstStyle/>
          <a:p>
            <a:pPr algn="ctr"/>
            <a:r>
              <a:rPr lang="en-US" sz="1400" dirty="0" smtClean="0">
                <a:solidFill>
                  <a:srgbClr val="21285A"/>
                </a:solidFill>
              </a:rPr>
              <a:t>1980’s</a:t>
            </a:r>
            <a:endParaRPr lang="en-US" sz="1400" dirty="0">
              <a:solidFill>
                <a:srgbClr val="21285A"/>
              </a:solidFill>
            </a:endParaRPr>
          </a:p>
        </p:txBody>
      </p:sp>
      <p:cxnSp>
        <p:nvCxnSpPr>
          <p:cNvPr id="11" name="Straight Connector 10"/>
          <p:cNvCxnSpPr/>
          <p:nvPr/>
        </p:nvCxnSpPr>
        <p:spPr>
          <a:xfrm>
            <a:off x="3422819" y="1637862"/>
            <a:ext cx="0" cy="381000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3090987" y="1330085"/>
            <a:ext cx="663663" cy="307777"/>
          </a:xfrm>
          <a:prstGeom prst="rect">
            <a:avLst/>
          </a:prstGeom>
          <a:noFill/>
        </p:spPr>
        <p:txBody>
          <a:bodyPr wrap="none" rtlCol="0">
            <a:spAutoFit/>
          </a:bodyPr>
          <a:lstStyle/>
          <a:p>
            <a:pPr algn="ctr"/>
            <a:r>
              <a:rPr lang="en-US" sz="1400" dirty="0" smtClean="0">
                <a:solidFill>
                  <a:srgbClr val="21285A"/>
                </a:solidFill>
              </a:rPr>
              <a:t>1990’s</a:t>
            </a:r>
            <a:endParaRPr lang="en-US" sz="1400" dirty="0">
              <a:solidFill>
                <a:srgbClr val="21285A"/>
              </a:solidFill>
            </a:endParaRPr>
          </a:p>
        </p:txBody>
      </p:sp>
      <p:cxnSp>
        <p:nvCxnSpPr>
          <p:cNvPr id="13" name="Straight Connector 12"/>
          <p:cNvCxnSpPr/>
          <p:nvPr/>
        </p:nvCxnSpPr>
        <p:spPr>
          <a:xfrm>
            <a:off x="4631484" y="1637862"/>
            <a:ext cx="0" cy="381000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4299653" y="1330085"/>
            <a:ext cx="663663" cy="307777"/>
          </a:xfrm>
          <a:prstGeom prst="rect">
            <a:avLst/>
          </a:prstGeom>
          <a:noFill/>
        </p:spPr>
        <p:txBody>
          <a:bodyPr wrap="none" rtlCol="0">
            <a:spAutoFit/>
          </a:bodyPr>
          <a:lstStyle/>
          <a:p>
            <a:pPr algn="ctr"/>
            <a:r>
              <a:rPr lang="en-US" sz="1400" dirty="0" smtClean="0">
                <a:solidFill>
                  <a:srgbClr val="21285A"/>
                </a:solidFill>
              </a:rPr>
              <a:t>2000’s</a:t>
            </a:r>
            <a:endParaRPr lang="en-US" sz="1400" dirty="0">
              <a:solidFill>
                <a:srgbClr val="21285A"/>
              </a:solidFill>
            </a:endParaRPr>
          </a:p>
        </p:txBody>
      </p:sp>
      <p:cxnSp>
        <p:nvCxnSpPr>
          <p:cNvPr id="15" name="Straight Connector 14"/>
          <p:cNvCxnSpPr/>
          <p:nvPr/>
        </p:nvCxnSpPr>
        <p:spPr>
          <a:xfrm>
            <a:off x="6447838" y="1637863"/>
            <a:ext cx="0" cy="3809999"/>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6116007" y="1330086"/>
            <a:ext cx="663663" cy="307777"/>
          </a:xfrm>
          <a:prstGeom prst="rect">
            <a:avLst/>
          </a:prstGeom>
          <a:noFill/>
        </p:spPr>
        <p:txBody>
          <a:bodyPr wrap="none" rtlCol="0">
            <a:spAutoFit/>
          </a:bodyPr>
          <a:lstStyle/>
          <a:p>
            <a:pPr algn="ctr"/>
            <a:r>
              <a:rPr lang="en-US" sz="1400" dirty="0" smtClean="0">
                <a:solidFill>
                  <a:srgbClr val="21285A"/>
                </a:solidFill>
              </a:rPr>
              <a:t>2010’s</a:t>
            </a:r>
            <a:endParaRPr lang="en-US" sz="1400" dirty="0">
              <a:solidFill>
                <a:srgbClr val="21285A"/>
              </a:solidFill>
            </a:endParaRPr>
          </a:p>
        </p:txBody>
      </p:sp>
      <p:sp>
        <p:nvSpPr>
          <p:cNvPr id="17" name="TextBox 16"/>
          <p:cNvSpPr txBox="1"/>
          <p:nvPr/>
        </p:nvSpPr>
        <p:spPr>
          <a:xfrm>
            <a:off x="980966" y="1770116"/>
            <a:ext cx="1227257" cy="738664"/>
          </a:xfrm>
          <a:prstGeom prst="rect">
            <a:avLst/>
          </a:prstGeom>
          <a:noFill/>
        </p:spPr>
        <p:txBody>
          <a:bodyPr wrap="none" rtlCol="0">
            <a:spAutoFit/>
          </a:bodyPr>
          <a:lstStyle/>
          <a:p>
            <a:pPr algn="ctr"/>
            <a:r>
              <a:rPr lang="en-US" sz="1400" dirty="0">
                <a:solidFill>
                  <a:srgbClr val="21285A"/>
                </a:solidFill>
              </a:rPr>
              <a:t>B</a:t>
            </a:r>
            <a:r>
              <a:rPr lang="en-US" sz="1400" dirty="0" smtClean="0">
                <a:solidFill>
                  <a:srgbClr val="21285A"/>
                </a:solidFill>
              </a:rPr>
              <a:t>usiness data:</a:t>
            </a:r>
            <a:br>
              <a:rPr lang="en-US" sz="1400" dirty="0" smtClean="0">
                <a:solidFill>
                  <a:srgbClr val="21285A"/>
                </a:solidFill>
              </a:rPr>
            </a:br>
            <a:r>
              <a:rPr lang="en-US" sz="1400" dirty="0" smtClean="0">
                <a:solidFill>
                  <a:srgbClr val="21285A"/>
                </a:solidFill>
              </a:rPr>
              <a:t>Relational DB</a:t>
            </a:r>
            <a:br>
              <a:rPr lang="en-US" sz="1400" dirty="0" smtClean="0">
                <a:solidFill>
                  <a:srgbClr val="21285A"/>
                </a:solidFill>
              </a:rPr>
            </a:br>
            <a:r>
              <a:rPr lang="en-US" sz="1400" dirty="0" smtClean="0">
                <a:solidFill>
                  <a:srgbClr val="21285A"/>
                </a:solidFill>
              </a:rPr>
              <a:t>(w/SQL)</a:t>
            </a:r>
            <a:endParaRPr lang="en-US" sz="1400" dirty="0">
              <a:solidFill>
                <a:srgbClr val="21285A"/>
              </a:solidFill>
            </a:endParaRPr>
          </a:p>
        </p:txBody>
      </p:sp>
      <p:sp>
        <p:nvSpPr>
          <p:cNvPr id="18" name="TextBox 17"/>
          <p:cNvSpPr txBox="1"/>
          <p:nvPr/>
        </p:nvSpPr>
        <p:spPr>
          <a:xfrm>
            <a:off x="2160935" y="1770116"/>
            <a:ext cx="1261884" cy="738664"/>
          </a:xfrm>
          <a:prstGeom prst="rect">
            <a:avLst/>
          </a:prstGeom>
          <a:noFill/>
        </p:spPr>
        <p:txBody>
          <a:bodyPr wrap="none" rtlCol="0">
            <a:spAutoFit/>
          </a:bodyPr>
          <a:lstStyle/>
          <a:p>
            <a:pPr algn="ctr"/>
            <a:r>
              <a:rPr lang="en-US" sz="1400" dirty="0" smtClean="0">
                <a:solidFill>
                  <a:srgbClr val="21285A"/>
                </a:solidFill>
              </a:rPr>
              <a:t>Distributed for </a:t>
            </a:r>
            <a:br>
              <a:rPr lang="en-US" sz="1400" dirty="0" smtClean="0">
                <a:solidFill>
                  <a:srgbClr val="21285A"/>
                </a:solidFill>
              </a:rPr>
            </a:br>
            <a:r>
              <a:rPr lang="en-US" sz="1400" dirty="0" smtClean="0">
                <a:solidFill>
                  <a:srgbClr val="21285A"/>
                </a:solidFill>
              </a:rPr>
              <a:t>efficiency: </a:t>
            </a:r>
            <a:br>
              <a:rPr lang="en-US" sz="1400" dirty="0" smtClean="0">
                <a:solidFill>
                  <a:srgbClr val="21285A"/>
                </a:solidFill>
              </a:rPr>
            </a:br>
            <a:r>
              <a:rPr lang="en-US" sz="1400" dirty="0" smtClean="0">
                <a:solidFill>
                  <a:srgbClr val="21285A"/>
                </a:solidFill>
              </a:rPr>
              <a:t>Parallel DB</a:t>
            </a:r>
            <a:endParaRPr lang="en-US" sz="1400" dirty="0">
              <a:solidFill>
                <a:srgbClr val="21285A"/>
              </a:solidFill>
            </a:endParaRPr>
          </a:p>
        </p:txBody>
      </p:sp>
      <p:sp>
        <p:nvSpPr>
          <p:cNvPr id="19" name="TextBox 18"/>
          <p:cNvSpPr txBox="1"/>
          <p:nvPr/>
        </p:nvSpPr>
        <p:spPr>
          <a:xfrm>
            <a:off x="3979629" y="3024270"/>
            <a:ext cx="1314833" cy="738664"/>
          </a:xfrm>
          <a:prstGeom prst="rect">
            <a:avLst/>
          </a:prstGeom>
          <a:solidFill>
            <a:schemeClr val="bg1"/>
          </a:solidFill>
        </p:spPr>
        <p:txBody>
          <a:bodyPr wrap="none" rtlCol="0">
            <a:spAutoFit/>
          </a:bodyPr>
          <a:lstStyle/>
          <a:p>
            <a:pPr algn="ctr"/>
            <a:r>
              <a:rPr lang="en-US" sz="1400" dirty="0" smtClean="0">
                <a:solidFill>
                  <a:srgbClr val="21285A"/>
                </a:solidFill>
              </a:rPr>
              <a:t>Google, Yahoo</a:t>
            </a:r>
          </a:p>
          <a:p>
            <a:pPr algn="ctr"/>
            <a:r>
              <a:rPr lang="en-US" sz="1400" dirty="0">
                <a:solidFill>
                  <a:srgbClr val="21285A"/>
                </a:solidFill>
              </a:rPr>
              <a:t>h</a:t>
            </a:r>
            <a:r>
              <a:rPr lang="en-US" sz="1400" dirty="0" smtClean="0">
                <a:solidFill>
                  <a:srgbClr val="21285A"/>
                </a:solidFill>
              </a:rPr>
              <a:t>uge web data:</a:t>
            </a:r>
          </a:p>
          <a:p>
            <a:pPr algn="ctr"/>
            <a:r>
              <a:rPr lang="en-US" sz="1400" dirty="0" smtClean="0">
                <a:solidFill>
                  <a:srgbClr val="21285A"/>
                </a:solidFill>
              </a:rPr>
              <a:t>MR (</a:t>
            </a:r>
            <a:r>
              <a:rPr lang="en-US" sz="1400" dirty="0">
                <a:solidFill>
                  <a:srgbClr val="21285A"/>
                </a:solidFill>
              </a:rPr>
              <a:t>H</a:t>
            </a:r>
            <a:r>
              <a:rPr lang="en-US" sz="1400" dirty="0" smtClean="0">
                <a:solidFill>
                  <a:srgbClr val="21285A"/>
                </a:solidFill>
              </a:rPr>
              <a:t>adoop)</a:t>
            </a:r>
            <a:endParaRPr lang="en-US" sz="1400" dirty="0">
              <a:solidFill>
                <a:srgbClr val="21285A"/>
              </a:solidFill>
            </a:endParaRPr>
          </a:p>
        </p:txBody>
      </p:sp>
      <p:sp>
        <p:nvSpPr>
          <p:cNvPr id="20" name="TextBox 19"/>
          <p:cNvSpPr txBox="1"/>
          <p:nvPr/>
        </p:nvSpPr>
        <p:spPr>
          <a:xfrm>
            <a:off x="4781829" y="4184612"/>
            <a:ext cx="1522597" cy="738664"/>
          </a:xfrm>
          <a:prstGeom prst="rect">
            <a:avLst/>
          </a:prstGeom>
          <a:noFill/>
        </p:spPr>
        <p:txBody>
          <a:bodyPr wrap="none" rtlCol="0">
            <a:spAutoFit/>
          </a:bodyPr>
          <a:lstStyle/>
          <a:p>
            <a:pPr algn="ctr"/>
            <a:r>
              <a:rPr lang="en-US" sz="1400" dirty="0" smtClean="0">
                <a:solidFill>
                  <a:srgbClr val="21285A"/>
                </a:solidFill>
              </a:rPr>
              <a:t>Twitter, Facebook</a:t>
            </a:r>
            <a:br>
              <a:rPr lang="en-US" sz="1400" dirty="0" smtClean="0">
                <a:solidFill>
                  <a:srgbClr val="21285A"/>
                </a:solidFill>
              </a:rPr>
            </a:br>
            <a:r>
              <a:rPr lang="en-US" sz="1400" dirty="0" smtClean="0">
                <a:solidFill>
                  <a:srgbClr val="21285A"/>
                </a:solidFill>
              </a:rPr>
              <a:t>social data:</a:t>
            </a:r>
            <a:br>
              <a:rPr lang="en-US" sz="1400" dirty="0" smtClean="0">
                <a:solidFill>
                  <a:srgbClr val="21285A"/>
                </a:solidFill>
              </a:rPr>
            </a:br>
            <a:r>
              <a:rPr lang="en-US" sz="1400" dirty="0" smtClean="0">
                <a:solidFill>
                  <a:srgbClr val="21285A"/>
                </a:solidFill>
              </a:rPr>
              <a:t>key-value (NoSQL)</a:t>
            </a:r>
            <a:endParaRPr lang="en-US" sz="1400" dirty="0">
              <a:solidFill>
                <a:srgbClr val="21285A"/>
              </a:solidFill>
            </a:endParaRPr>
          </a:p>
        </p:txBody>
      </p:sp>
      <p:sp>
        <p:nvSpPr>
          <p:cNvPr id="21" name="TextBox 20"/>
          <p:cNvSpPr txBox="1"/>
          <p:nvPr/>
        </p:nvSpPr>
        <p:spPr>
          <a:xfrm>
            <a:off x="4841955" y="1653877"/>
            <a:ext cx="1408371" cy="523220"/>
          </a:xfrm>
          <a:prstGeom prst="rect">
            <a:avLst/>
          </a:prstGeom>
          <a:noFill/>
        </p:spPr>
        <p:txBody>
          <a:bodyPr wrap="none" rtlCol="0">
            <a:spAutoFit/>
          </a:bodyPr>
          <a:lstStyle/>
          <a:p>
            <a:pPr algn="ctr"/>
            <a:r>
              <a:rPr lang="en-US" sz="1400" dirty="0" smtClean="0">
                <a:solidFill>
                  <a:srgbClr val="21285A"/>
                </a:solidFill>
              </a:rPr>
              <a:t>Historical Data:</a:t>
            </a:r>
            <a:br>
              <a:rPr lang="en-US" sz="1400" dirty="0" smtClean="0">
                <a:solidFill>
                  <a:srgbClr val="21285A"/>
                </a:solidFill>
              </a:rPr>
            </a:br>
            <a:r>
              <a:rPr lang="en-US" sz="1400" dirty="0" smtClean="0">
                <a:solidFill>
                  <a:srgbClr val="21285A"/>
                </a:solidFill>
              </a:rPr>
              <a:t>Data Warehouse</a:t>
            </a:r>
            <a:endParaRPr lang="en-US" sz="1400" dirty="0">
              <a:solidFill>
                <a:srgbClr val="21285A"/>
              </a:solidFill>
            </a:endParaRPr>
          </a:p>
        </p:txBody>
      </p:sp>
      <p:sp>
        <p:nvSpPr>
          <p:cNvPr id="22" name="TextBox 21"/>
          <p:cNvSpPr txBox="1"/>
          <p:nvPr/>
        </p:nvSpPr>
        <p:spPr>
          <a:xfrm>
            <a:off x="5024626" y="2139448"/>
            <a:ext cx="990475" cy="523220"/>
          </a:xfrm>
          <a:prstGeom prst="rect">
            <a:avLst/>
          </a:prstGeom>
          <a:noFill/>
        </p:spPr>
        <p:txBody>
          <a:bodyPr wrap="none" rtlCol="0">
            <a:spAutoFit/>
          </a:bodyPr>
          <a:lstStyle/>
          <a:p>
            <a:pPr algn="ctr"/>
            <a:r>
              <a:rPr lang="en-US" sz="1400" dirty="0" smtClean="0">
                <a:solidFill>
                  <a:srgbClr val="21285A"/>
                </a:solidFill>
              </a:rPr>
              <a:t>OLTP Data:</a:t>
            </a:r>
            <a:br>
              <a:rPr lang="en-US" sz="1400" dirty="0" smtClean="0">
                <a:solidFill>
                  <a:srgbClr val="21285A"/>
                </a:solidFill>
              </a:rPr>
            </a:br>
            <a:r>
              <a:rPr lang="en-US" sz="1400" dirty="0" smtClean="0">
                <a:solidFill>
                  <a:srgbClr val="21285A"/>
                </a:solidFill>
              </a:rPr>
              <a:t>Fast Data</a:t>
            </a:r>
            <a:endParaRPr lang="en-US" sz="1400" dirty="0">
              <a:solidFill>
                <a:srgbClr val="21285A"/>
              </a:solidFill>
            </a:endParaRPr>
          </a:p>
        </p:txBody>
      </p:sp>
      <p:sp>
        <p:nvSpPr>
          <p:cNvPr id="23" name="TextBox 22"/>
          <p:cNvSpPr txBox="1"/>
          <p:nvPr/>
        </p:nvSpPr>
        <p:spPr>
          <a:xfrm>
            <a:off x="4659495" y="4944456"/>
            <a:ext cx="1727030" cy="523220"/>
          </a:xfrm>
          <a:prstGeom prst="rect">
            <a:avLst/>
          </a:prstGeom>
          <a:noFill/>
        </p:spPr>
        <p:txBody>
          <a:bodyPr wrap="none" rtlCol="0">
            <a:spAutoFit/>
          </a:bodyPr>
          <a:lstStyle/>
          <a:p>
            <a:pPr algn="ctr"/>
            <a:r>
              <a:rPr lang="en-US" sz="1400" dirty="0" smtClean="0">
                <a:solidFill>
                  <a:srgbClr val="21285A"/>
                </a:solidFill>
              </a:rPr>
              <a:t>Web 2.0:</a:t>
            </a:r>
            <a:br>
              <a:rPr lang="en-US" sz="1400" dirty="0" smtClean="0">
                <a:solidFill>
                  <a:srgbClr val="21285A"/>
                </a:solidFill>
              </a:rPr>
            </a:br>
            <a:r>
              <a:rPr lang="en-US" sz="1400" dirty="0" smtClean="0">
                <a:solidFill>
                  <a:srgbClr val="21285A"/>
                </a:solidFill>
              </a:rPr>
              <a:t>Semi-structured data</a:t>
            </a:r>
            <a:endParaRPr lang="en-US" sz="1400" dirty="0">
              <a:solidFill>
                <a:srgbClr val="21285A"/>
              </a:solidFill>
            </a:endParaRPr>
          </a:p>
        </p:txBody>
      </p:sp>
      <p:cxnSp>
        <p:nvCxnSpPr>
          <p:cNvPr id="24" name="Straight Arrow Connector 23"/>
          <p:cNvCxnSpPr/>
          <p:nvPr/>
        </p:nvCxnSpPr>
        <p:spPr>
          <a:xfrm>
            <a:off x="991277" y="2740339"/>
            <a:ext cx="5884240" cy="2"/>
          </a:xfrm>
          <a:prstGeom prst="straightConnector1">
            <a:avLst/>
          </a:prstGeom>
          <a:ln>
            <a:solidFill>
              <a:srgbClr val="FF0000"/>
            </a:solidFill>
            <a:tailEnd type="triangle" w="med" len="lg"/>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a:off x="3979629" y="3794872"/>
            <a:ext cx="2895888" cy="0"/>
          </a:xfrm>
          <a:prstGeom prst="straightConnector1">
            <a:avLst/>
          </a:prstGeom>
          <a:ln>
            <a:solidFill>
              <a:srgbClr val="FF0000"/>
            </a:solidFill>
            <a:tailEnd type="triangle" w="med" len="lg"/>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a:off x="4659495" y="5467676"/>
            <a:ext cx="2216022" cy="0"/>
          </a:xfrm>
          <a:prstGeom prst="straightConnector1">
            <a:avLst/>
          </a:prstGeom>
          <a:ln>
            <a:solidFill>
              <a:srgbClr val="FF0000"/>
            </a:solidFill>
            <a:tailEnd type="triangle" w="med" len="lg"/>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886169" y="2698975"/>
            <a:ext cx="1835033" cy="307777"/>
          </a:xfrm>
          <a:prstGeom prst="rect">
            <a:avLst/>
          </a:prstGeom>
          <a:noFill/>
        </p:spPr>
        <p:txBody>
          <a:bodyPr wrap="none" rtlCol="0">
            <a:spAutoFit/>
          </a:bodyPr>
          <a:lstStyle/>
          <a:p>
            <a:pPr algn="ctr"/>
            <a:r>
              <a:rPr lang="en-US" sz="1400" dirty="0" smtClean="0">
                <a:solidFill>
                  <a:srgbClr val="FF0000"/>
                </a:solidFill>
              </a:rPr>
              <a:t>Traditional Enterprises</a:t>
            </a:r>
            <a:endParaRPr lang="en-US" sz="1400" dirty="0">
              <a:solidFill>
                <a:srgbClr val="FF0000"/>
              </a:solidFill>
            </a:endParaRPr>
          </a:p>
        </p:txBody>
      </p:sp>
      <p:sp>
        <p:nvSpPr>
          <p:cNvPr id="28" name="TextBox 27"/>
          <p:cNvSpPr txBox="1"/>
          <p:nvPr/>
        </p:nvSpPr>
        <p:spPr>
          <a:xfrm>
            <a:off x="3877479" y="3768593"/>
            <a:ext cx="2071463" cy="307777"/>
          </a:xfrm>
          <a:prstGeom prst="rect">
            <a:avLst/>
          </a:prstGeom>
          <a:noFill/>
        </p:spPr>
        <p:txBody>
          <a:bodyPr wrap="none" rtlCol="0">
            <a:spAutoFit/>
          </a:bodyPr>
          <a:lstStyle/>
          <a:p>
            <a:pPr algn="ctr"/>
            <a:r>
              <a:rPr lang="en-US" sz="1400" dirty="0" smtClean="0">
                <a:solidFill>
                  <a:srgbClr val="FF0000"/>
                </a:solidFill>
              </a:rPr>
              <a:t>Web Information Services</a:t>
            </a:r>
            <a:endParaRPr lang="en-US" sz="1400" dirty="0">
              <a:solidFill>
                <a:srgbClr val="FF0000"/>
              </a:solidFill>
            </a:endParaRPr>
          </a:p>
        </p:txBody>
      </p:sp>
      <p:sp>
        <p:nvSpPr>
          <p:cNvPr id="29" name="TextBox 28"/>
          <p:cNvSpPr txBox="1"/>
          <p:nvPr/>
        </p:nvSpPr>
        <p:spPr>
          <a:xfrm>
            <a:off x="4570171" y="5418196"/>
            <a:ext cx="1111101" cy="307777"/>
          </a:xfrm>
          <a:prstGeom prst="rect">
            <a:avLst/>
          </a:prstGeom>
          <a:noFill/>
        </p:spPr>
        <p:txBody>
          <a:bodyPr wrap="none" rtlCol="0">
            <a:spAutoFit/>
          </a:bodyPr>
          <a:lstStyle/>
          <a:p>
            <a:pPr algn="ctr"/>
            <a:r>
              <a:rPr lang="en-US" sz="1400" dirty="0" smtClean="0">
                <a:solidFill>
                  <a:srgbClr val="FF0000"/>
                </a:solidFill>
              </a:rPr>
              <a:t>Social Media</a:t>
            </a:r>
            <a:endParaRPr lang="en-US" sz="1400" dirty="0">
              <a:solidFill>
                <a:srgbClr val="FF0000"/>
              </a:solidFill>
            </a:endParaRPr>
          </a:p>
        </p:txBody>
      </p:sp>
      <p:sp>
        <p:nvSpPr>
          <p:cNvPr id="30" name="TextBox 29"/>
          <p:cNvSpPr txBox="1"/>
          <p:nvPr/>
        </p:nvSpPr>
        <p:spPr>
          <a:xfrm>
            <a:off x="7608661" y="3556761"/>
            <a:ext cx="782098" cy="523220"/>
          </a:xfrm>
          <a:prstGeom prst="rect">
            <a:avLst/>
          </a:prstGeom>
          <a:ln w="9525" cmpd="sng">
            <a:solidFill>
              <a:srgbClr val="21285A"/>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1400" dirty="0" smtClean="0">
                <a:solidFill>
                  <a:srgbClr val="21285A"/>
                </a:solidFill>
              </a:rPr>
              <a:t>ASTERIX</a:t>
            </a:r>
          </a:p>
          <a:p>
            <a:pPr algn="ctr"/>
            <a:r>
              <a:rPr lang="en-US" sz="1400" dirty="0" smtClean="0">
                <a:solidFill>
                  <a:srgbClr val="21285A"/>
                </a:solidFill>
              </a:rPr>
              <a:t>Project</a:t>
            </a:r>
            <a:endParaRPr lang="en-US" sz="1400" dirty="0">
              <a:solidFill>
                <a:srgbClr val="21285A"/>
              </a:solidFill>
            </a:endParaRPr>
          </a:p>
        </p:txBody>
      </p:sp>
      <p:sp>
        <p:nvSpPr>
          <p:cNvPr id="31" name="Right Brace 30"/>
          <p:cNvSpPr/>
          <p:nvPr/>
        </p:nvSpPr>
        <p:spPr>
          <a:xfrm>
            <a:off x="6875517" y="2740339"/>
            <a:ext cx="613104" cy="2727337"/>
          </a:xfrm>
          <a:prstGeom prst="rightBrace">
            <a:avLst>
              <a:gd name="adj1" fmla="val 8333"/>
              <a:gd name="adj2" fmla="val 3908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73561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D0069"/>
                </a:solidFill>
              </a:rPr>
              <a:t>Pre-Partitioning (cont.)</a:t>
            </a:r>
            <a:endParaRPr lang="en-US" dirty="0">
              <a:solidFill>
                <a:srgbClr val="0D0069"/>
              </a:solidFill>
            </a:endParaRPr>
          </a:p>
        </p:txBody>
      </p:sp>
      <p:pic>
        <p:nvPicPr>
          <p:cNvPr id="4" name="Picture 3" descr="prepartitioning_beforefull.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7200" y="1751148"/>
            <a:ext cx="3880708" cy="1648823"/>
          </a:xfrm>
          <a:prstGeom prst="rect">
            <a:avLst/>
          </a:prstGeom>
        </p:spPr>
      </p:pic>
      <p:pic>
        <p:nvPicPr>
          <p:cNvPr id="5" name="Picture 4" descr="prepartitioning_afterfull_bf.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7199" y="4152754"/>
            <a:ext cx="4152083" cy="1562245"/>
          </a:xfrm>
          <a:prstGeom prst="rect">
            <a:avLst/>
          </a:prstGeom>
        </p:spPr>
      </p:pic>
      <p:sp>
        <p:nvSpPr>
          <p:cNvPr id="6" name="TextBox 5"/>
          <p:cNvSpPr txBox="1"/>
          <p:nvPr/>
        </p:nvSpPr>
        <p:spPr>
          <a:xfrm>
            <a:off x="4842328" y="1872120"/>
            <a:ext cx="3673929" cy="1200329"/>
          </a:xfrm>
          <a:prstGeom prst="rect">
            <a:avLst/>
          </a:prstGeom>
          <a:noFill/>
        </p:spPr>
        <p:txBody>
          <a:bodyPr wrap="square" rtlCol="0">
            <a:spAutoFit/>
          </a:bodyPr>
          <a:lstStyle/>
          <a:p>
            <a:pPr marL="285750" indent="-285750">
              <a:buFont typeface="Arial"/>
              <a:buChar char="•"/>
            </a:pPr>
            <a:r>
              <a:rPr lang="en-US" dirty="0" smtClean="0"/>
              <a:t>Before the in-memory hash table is full:</a:t>
            </a:r>
          </a:p>
          <a:p>
            <a:pPr marL="742950" lvl="1" indent="-285750">
              <a:buFont typeface="Arial"/>
              <a:buChar char="•"/>
            </a:pPr>
            <a:r>
              <a:rPr lang="en-US" dirty="0" smtClean="0"/>
              <a:t>All records are hashed into the hash table.</a:t>
            </a:r>
          </a:p>
        </p:txBody>
      </p:sp>
      <p:sp>
        <p:nvSpPr>
          <p:cNvPr id="7" name="TextBox 6"/>
          <p:cNvSpPr txBox="1"/>
          <p:nvPr/>
        </p:nvSpPr>
        <p:spPr>
          <a:xfrm>
            <a:off x="4842328" y="3826183"/>
            <a:ext cx="3673929" cy="2585323"/>
          </a:xfrm>
          <a:prstGeom prst="rect">
            <a:avLst/>
          </a:prstGeom>
          <a:noFill/>
        </p:spPr>
        <p:txBody>
          <a:bodyPr wrap="square" rtlCol="0">
            <a:spAutoFit/>
          </a:bodyPr>
          <a:lstStyle/>
          <a:p>
            <a:pPr marL="285750" indent="-285750">
              <a:buFont typeface="Arial"/>
              <a:buChar char="•"/>
            </a:pPr>
            <a:r>
              <a:rPr lang="en-US" dirty="0" smtClean="0"/>
              <a:t>After the in-memory hash table is full, each input record is first checked for aggregation in hash table.</a:t>
            </a:r>
          </a:p>
          <a:p>
            <a:pPr marL="742950" lvl="1" indent="-285750">
              <a:buFont typeface="Arial"/>
              <a:buChar char="•"/>
            </a:pPr>
            <a:r>
              <a:rPr lang="en-US" dirty="0" smtClean="0"/>
              <a:t>If it can be aggregated, then aggregate it in hash table.</a:t>
            </a:r>
          </a:p>
          <a:p>
            <a:pPr marL="742950" lvl="1" indent="-285750">
              <a:buFont typeface="Arial"/>
              <a:buChar char="•"/>
            </a:pPr>
            <a:r>
              <a:rPr lang="en-US" dirty="0" smtClean="0"/>
              <a:t>Otherwise, spill that record by partitioning it to some spilling partition.</a:t>
            </a:r>
          </a:p>
        </p:txBody>
      </p:sp>
      <p:sp>
        <p:nvSpPr>
          <p:cNvPr id="3" name="Rectangle 2"/>
          <p:cNvSpPr/>
          <p:nvPr/>
        </p:nvSpPr>
        <p:spPr>
          <a:xfrm>
            <a:off x="2878201" y="1842508"/>
            <a:ext cx="1005087" cy="63954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07748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D0069"/>
                </a:solidFill>
              </a:rPr>
              <a:t>Pre-Partitioning: Use Mini Bloom Filters</a:t>
            </a:r>
            <a:endParaRPr lang="en-US" sz="3600" dirty="0">
              <a:solidFill>
                <a:srgbClr val="0D0069"/>
              </a:solidFill>
            </a:endParaRPr>
          </a:p>
        </p:txBody>
      </p:sp>
      <p:sp>
        <p:nvSpPr>
          <p:cNvPr id="3" name="Content Placeholder 2"/>
          <p:cNvSpPr>
            <a:spLocks noGrp="1"/>
          </p:cNvSpPr>
          <p:nvPr>
            <p:ph idx="1"/>
          </p:nvPr>
        </p:nvSpPr>
        <p:spPr>
          <a:xfrm>
            <a:off x="457200" y="1600201"/>
            <a:ext cx="8229600" cy="2554514"/>
          </a:xfrm>
        </p:spPr>
        <p:txBody>
          <a:bodyPr>
            <a:normAutofit fontScale="70000" lnSpcReduction="20000"/>
          </a:bodyPr>
          <a:lstStyle/>
          <a:p>
            <a:r>
              <a:rPr lang="en-US" dirty="0" smtClean="0"/>
              <a:t>After the in-memory hash table is full, each input record need to be hashed once.</a:t>
            </a:r>
          </a:p>
          <a:p>
            <a:pPr lvl="1"/>
            <a:r>
              <a:rPr lang="en-US" dirty="0" smtClean="0"/>
              <a:t>Potential high hash miss cost.</a:t>
            </a:r>
          </a:p>
          <a:p>
            <a:r>
              <a:rPr lang="en-US" dirty="0" smtClean="0"/>
              <a:t>We add a mini bloom filter for each hash table slot</a:t>
            </a:r>
          </a:p>
          <a:p>
            <a:pPr lvl="1"/>
            <a:r>
              <a:rPr lang="en-US" dirty="0" smtClean="0"/>
              <a:t>1 byte bloom filter</a:t>
            </a:r>
          </a:p>
          <a:p>
            <a:pPr lvl="1"/>
            <a:r>
              <a:rPr lang="en-US" dirty="0" smtClean="0"/>
              <a:t>Before each hash table lookup, a bloom filter lookup is processed.</a:t>
            </a:r>
          </a:p>
          <a:p>
            <a:pPr lvl="1"/>
            <a:r>
              <a:rPr lang="en-US" dirty="0" smtClean="0"/>
              <a:t>A hash table lookup is necessary only when the bloom filter lookup returns true.</a:t>
            </a:r>
          </a:p>
        </p:txBody>
      </p:sp>
      <p:pic>
        <p:nvPicPr>
          <p:cNvPr id="6" name="Picture 5" descr="hashtable_bf.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815477" y="4307478"/>
            <a:ext cx="3413760" cy="2270760"/>
          </a:xfrm>
          <a:prstGeom prst="rect">
            <a:avLst/>
          </a:prstGeom>
        </p:spPr>
      </p:pic>
      <p:pic>
        <p:nvPicPr>
          <p:cNvPr id="7" name="Picture 6" descr="minibloomfilter.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5295" y="4479979"/>
            <a:ext cx="3045889" cy="861277"/>
          </a:xfrm>
          <a:prstGeom prst="rect">
            <a:avLst/>
          </a:prstGeom>
        </p:spPr>
      </p:pic>
      <p:cxnSp>
        <p:nvCxnSpPr>
          <p:cNvPr id="9" name="Straight Arrow Connector 8"/>
          <p:cNvCxnSpPr/>
          <p:nvPr/>
        </p:nvCxnSpPr>
        <p:spPr>
          <a:xfrm flipH="1">
            <a:off x="3329215" y="4699000"/>
            <a:ext cx="131535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889000" y="5489191"/>
            <a:ext cx="2739571" cy="923330"/>
          </a:xfrm>
          <a:prstGeom prst="rect">
            <a:avLst/>
          </a:prstGeom>
          <a:noFill/>
        </p:spPr>
        <p:txBody>
          <a:bodyPr wrap="square" rtlCol="0">
            <a:spAutoFit/>
          </a:bodyPr>
          <a:lstStyle/>
          <a:p>
            <a:r>
              <a:rPr lang="en-US" dirty="0" smtClean="0"/>
              <a:t>1 byte (8 bits) is enough, assuming that each slot has no more than 2 records.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20596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D0069"/>
                </a:solidFill>
              </a:rPr>
              <a:t>Pre-Partitioning</a:t>
            </a:r>
            <a:endParaRPr lang="en-US" dirty="0">
              <a:solidFill>
                <a:srgbClr val="0D0069"/>
              </a:solidFill>
            </a:endParaRPr>
          </a:p>
        </p:txBody>
      </p:sp>
      <p:sp>
        <p:nvSpPr>
          <p:cNvPr id="3" name="Content Placeholder 2"/>
          <p:cNvSpPr>
            <a:spLocks noGrp="1"/>
          </p:cNvSpPr>
          <p:nvPr>
            <p:ph idx="1"/>
          </p:nvPr>
        </p:nvSpPr>
        <p:spPr/>
        <p:txBody>
          <a:bodyPr>
            <a:normAutofit/>
          </a:bodyPr>
          <a:lstStyle/>
          <a:p>
            <a:r>
              <a:rPr lang="en-US" sz="2800" dirty="0"/>
              <a:t>Pros</a:t>
            </a:r>
          </a:p>
          <a:p>
            <a:pPr lvl="1"/>
            <a:r>
              <a:rPr lang="en-US" sz="2400" dirty="0"/>
              <a:t>Guarantee to fully aggregate partition 0 in-memory.</a:t>
            </a:r>
          </a:p>
          <a:p>
            <a:pPr lvl="1"/>
            <a:r>
              <a:rPr lang="en-US" sz="2400" dirty="0"/>
              <a:t>Robust to data skew.</a:t>
            </a:r>
          </a:p>
          <a:p>
            <a:pPr lvl="1"/>
            <a:r>
              <a:rPr lang="en-US" sz="2400" dirty="0"/>
              <a:t>Robust to incorrect estimation of the output size </a:t>
            </a:r>
            <a:r>
              <a:rPr lang="en-US" sz="2000" dirty="0"/>
              <a:t>(used to compute the partition layout</a:t>
            </a:r>
            <a:r>
              <a:rPr lang="en-US" sz="2000" dirty="0" smtClean="0"/>
              <a:t>)</a:t>
            </a:r>
          </a:p>
          <a:p>
            <a:pPr lvl="1"/>
            <a:r>
              <a:rPr lang="en-US" sz="2000" dirty="0" smtClean="0"/>
              <a:t>Statistics (we also guarantee the size of the partition 0 that can be completely aggregated)</a:t>
            </a:r>
            <a:endParaRPr lang="en-US" sz="2000" dirty="0"/>
          </a:p>
          <a:p>
            <a:r>
              <a:rPr lang="en-US" sz="2800" dirty="0"/>
              <a:t>Cons</a:t>
            </a:r>
          </a:p>
          <a:p>
            <a:pPr lvl="1"/>
            <a:r>
              <a:rPr lang="en-US" sz="2400" dirty="0"/>
              <a:t>I/O and CPU overhead on maintaining the mini bloom filters </a:t>
            </a:r>
            <a:r>
              <a:rPr lang="en-US" sz="2000" dirty="0"/>
              <a:t>(however in most cases this is less than its benefit)</a:t>
            </a:r>
            <a:r>
              <a:rPr lang="en-US" sz="2400" dirty="0"/>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518829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Models</a:t>
            </a:r>
            <a:endParaRPr lang="en-US" dirty="0"/>
          </a:p>
        </p:txBody>
      </p:sp>
      <p:sp>
        <p:nvSpPr>
          <p:cNvPr id="3" name="Content Placeholder 2"/>
          <p:cNvSpPr>
            <a:spLocks noGrp="1"/>
          </p:cNvSpPr>
          <p:nvPr>
            <p:ph idx="1"/>
          </p:nvPr>
        </p:nvSpPr>
        <p:spPr>
          <a:xfrm>
            <a:off x="457200" y="1600200"/>
            <a:ext cx="8229600" cy="1359989"/>
          </a:xfrm>
        </p:spPr>
        <p:txBody>
          <a:bodyPr>
            <a:normAutofit fontScale="77500" lnSpcReduction="20000"/>
          </a:bodyPr>
          <a:lstStyle/>
          <a:p>
            <a:r>
              <a:rPr lang="en-US" dirty="0" smtClean="0"/>
              <a:t>We devise precise theoretical CPU and I/O models for all six algorithms.</a:t>
            </a:r>
          </a:p>
          <a:p>
            <a:pPr lvl="1"/>
            <a:r>
              <a:rPr lang="en-US" dirty="0" smtClean="0"/>
              <a:t>Could be used for optimizer to evaluate the cost of different algorithms.</a:t>
            </a:r>
          </a:p>
        </p:txBody>
      </p:sp>
      <p:pic>
        <p:nvPicPr>
          <p:cNvPr id="4" name="Picture 3"/>
          <p:cNvPicPr>
            <a:picLocks noChangeAspect="1"/>
          </p:cNvPicPr>
          <p:nvPr/>
        </p:nvPicPr>
        <p:blipFill>
          <a:blip r:embed="rId2"/>
          <a:stretch>
            <a:fillRect/>
          </a:stretch>
        </p:blipFill>
        <p:spPr>
          <a:xfrm>
            <a:off x="1677771" y="3009244"/>
            <a:ext cx="5638800" cy="341112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6147581"/>
      </p:ext>
    </p:extLst>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D0069"/>
                </a:solidFill>
              </a:rPr>
              <a:t>Group-by Performance Analysis</a:t>
            </a:r>
            <a:endParaRPr lang="en-US" dirty="0">
              <a:solidFill>
                <a:srgbClr val="0D0069"/>
              </a:solidFill>
            </a:endParaRPr>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20916" y="3082501"/>
            <a:ext cx="8318598" cy="2662686"/>
          </a:xfrm>
          <a:prstGeom prst="rect">
            <a:avLst/>
          </a:prstGeom>
        </p:spPr>
      </p:pic>
      <p:sp>
        <p:nvSpPr>
          <p:cNvPr id="5" name="Content Placeholder 2"/>
          <p:cNvSpPr>
            <a:spLocks noGrp="1"/>
          </p:cNvSpPr>
          <p:nvPr>
            <p:ph idx="1"/>
          </p:nvPr>
        </p:nvSpPr>
        <p:spPr>
          <a:xfrm>
            <a:off x="457200" y="1600200"/>
            <a:ext cx="8229600" cy="2099129"/>
          </a:xfrm>
        </p:spPr>
        <p:txBody>
          <a:bodyPr/>
          <a:lstStyle/>
          <a:p>
            <a:r>
              <a:rPr lang="en-US" dirty="0" smtClean="0"/>
              <a:t>Parameters and values we have used in our experiments: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28106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D0069"/>
                </a:solidFill>
              </a:rPr>
              <a:t>Cardinality and Memory</a:t>
            </a:r>
            <a:endParaRPr lang="en-US" dirty="0">
              <a:solidFill>
                <a:srgbClr val="0D0069"/>
              </a:solidFill>
            </a:endParaRPr>
          </a:p>
        </p:txBody>
      </p:sp>
      <p:pic>
        <p:nvPicPr>
          <p:cNvPr id="3" name="Picture 2" descr="legends.png"/>
          <p:cNvPicPr>
            <a:picLocks noChangeAspect="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6670"/>
          <a:stretch/>
        </p:blipFill>
        <p:spPr>
          <a:xfrm>
            <a:off x="301869" y="4431157"/>
            <a:ext cx="8534095" cy="360355"/>
          </a:xfrm>
          <a:prstGeom prst="rect">
            <a:avLst/>
          </a:prstGeom>
          <a:ln w="38100" cmpd="dbl">
            <a:solidFill>
              <a:schemeClr val="tx1"/>
            </a:solidFill>
          </a:ln>
        </p:spPr>
      </p:pic>
      <p:pic>
        <p:nvPicPr>
          <p:cNvPr id="5" name="Picture 4" descr="uniform_i0.02_time.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53417" y="1507564"/>
            <a:ext cx="2971800" cy="2377440"/>
          </a:xfrm>
          <a:prstGeom prst="rect">
            <a:avLst/>
          </a:prstGeom>
        </p:spPr>
      </p:pic>
      <p:pic>
        <p:nvPicPr>
          <p:cNvPr id="6" name="Picture 5" descr="uniform_i44.1_time.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79872" y="1507565"/>
            <a:ext cx="2973545" cy="2378836"/>
          </a:xfrm>
          <a:prstGeom prst="rect">
            <a:avLst/>
          </a:prstGeom>
        </p:spPr>
      </p:pic>
      <p:pic>
        <p:nvPicPr>
          <p:cNvPr id="7" name="Picture 6" descr="uniform_i100_time.pn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327" y="1507564"/>
            <a:ext cx="2973545" cy="2378836"/>
          </a:xfrm>
          <a:prstGeom prst="rect">
            <a:avLst/>
          </a:prstGeom>
        </p:spPr>
      </p:pic>
      <p:sp>
        <p:nvSpPr>
          <p:cNvPr id="8" name="TextBox 7"/>
          <p:cNvSpPr txBox="1"/>
          <p:nvPr/>
        </p:nvSpPr>
        <p:spPr>
          <a:xfrm>
            <a:off x="922852" y="3959492"/>
            <a:ext cx="1341132" cy="307777"/>
          </a:xfrm>
          <a:prstGeom prst="rect">
            <a:avLst/>
          </a:prstGeom>
          <a:noFill/>
        </p:spPr>
        <p:txBody>
          <a:bodyPr wrap="none" rtlCol="0">
            <a:spAutoFit/>
          </a:bodyPr>
          <a:lstStyle/>
          <a:p>
            <a:pPr algn="ctr"/>
            <a:r>
              <a:rPr lang="en-US" sz="1400" dirty="0" smtClean="0"/>
              <a:t>High Cardinality</a:t>
            </a:r>
            <a:endParaRPr lang="en-US" sz="1400" dirty="0"/>
          </a:p>
        </p:txBody>
      </p:sp>
      <p:sp>
        <p:nvSpPr>
          <p:cNvPr id="10" name="TextBox 9"/>
          <p:cNvSpPr txBox="1"/>
          <p:nvPr/>
        </p:nvSpPr>
        <p:spPr>
          <a:xfrm>
            <a:off x="3866173" y="3959492"/>
            <a:ext cx="1625340" cy="307777"/>
          </a:xfrm>
          <a:prstGeom prst="rect">
            <a:avLst/>
          </a:prstGeom>
          <a:noFill/>
        </p:spPr>
        <p:txBody>
          <a:bodyPr wrap="none" rtlCol="0">
            <a:spAutoFit/>
          </a:bodyPr>
          <a:lstStyle/>
          <a:p>
            <a:pPr algn="ctr"/>
            <a:r>
              <a:rPr lang="en-US" sz="1400" dirty="0" smtClean="0"/>
              <a:t>Medium Cardinality</a:t>
            </a:r>
            <a:endParaRPr lang="en-US" sz="1400" dirty="0"/>
          </a:p>
        </p:txBody>
      </p:sp>
      <p:sp>
        <p:nvSpPr>
          <p:cNvPr id="11" name="TextBox 10"/>
          <p:cNvSpPr txBox="1"/>
          <p:nvPr/>
        </p:nvSpPr>
        <p:spPr>
          <a:xfrm>
            <a:off x="6982482" y="3958003"/>
            <a:ext cx="1307732" cy="307777"/>
          </a:xfrm>
          <a:prstGeom prst="rect">
            <a:avLst/>
          </a:prstGeom>
          <a:noFill/>
        </p:spPr>
        <p:txBody>
          <a:bodyPr wrap="none" rtlCol="0">
            <a:spAutoFit/>
          </a:bodyPr>
          <a:lstStyle/>
          <a:p>
            <a:pPr algn="ctr"/>
            <a:r>
              <a:rPr lang="en-US" sz="1400" dirty="0" smtClean="0"/>
              <a:t>Low Cardinality</a:t>
            </a:r>
            <a:endParaRPr lang="en-US" sz="1400" dirty="0"/>
          </a:p>
        </p:txBody>
      </p:sp>
      <p:sp>
        <p:nvSpPr>
          <p:cNvPr id="12" name="TextBox 11"/>
          <p:cNvSpPr txBox="1"/>
          <p:nvPr/>
        </p:nvSpPr>
        <p:spPr>
          <a:xfrm>
            <a:off x="570328" y="5020202"/>
            <a:ext cx="8000315" cy="1477328"/>
          </a:xfrm>
          <a:prstGeom prst="rect">
            <a:avLst/>
          </a:prstGeom>
          <a:noFill/>
        </p:spPr>
        <p:txBody>
          <a:bodyPr wrap="square" rtlCol="0">
            <a:spAutoFit/>
          </a:bodyPr>
          <a:lstStyle/>
          <a:p>
            <a:r>
              <a:rPr lang="en-US" dirty="0" smtClean="0"/>
              <a:t>Observations:</a:t>
            </a:r>
          </a:p>
          <a:p>
            <a:pPr marL="285750" indent="-285750">
              <a:buFontTx/>
              <a:buChar char="-"/>
            </a:pPr>
            <a:r>
              <a:rPr lang="en-US" dirty="0" smtClean="0"/>
              <a:t>Hash-based (Pre-Partitioning) always outperforms the Sort-based and the Hash-sort algorithms;</a:t>
            </a:r>
          </a:p>
          <a:p>
            <a:pPr marL="285750" indent="-285750">
              <a:buFontTx/>
              <a:buChar char="-"/>
            </a:pPr>
            <a:r>
              <a:rPr lang="en-US" dirty="0" smtClean="0"/>
              <a:t>Sort-based is the worst for all cardinalities;</a:t>
            </a:r>
          </a:p>
          <a:p>
            <a:pPr marL="285750" indent="-285750">
              <a:buFontTx/>
              <a:buChar char="-"/>
            </a:pPr>
            <a:r>
              <a:rPr lang="en-US" dirty="0" smtClean="0"/>
              <a:t>Hash-Sort is as good as Hash-based when data can be fit into memory.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18505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D0069"/>
                </a:solidFill>
              </a:rPr>
              <a:t>Pipeline</a:t>
            </a:r>
            <a:endParaRPr lang="en-US" dirty="0">
              <a:solidFill>
                <a:srgbClr val="0D0069"/>
              </a:solidFill>
            </a:endParaRPr>
          </a:p>
        </p:txBody>
      </p:sp>
      <p:sp>
        <p:nvSpPr>
          <p:cNvPr id="12" name="TextBox 11"/>
          <p:cNvSpPr txBox="1"/>
          <p:nvPr/>
        </p:nvSpPr>
        <p:spPr>
          <a:xfrm>
            <a:off x="570328" y="4572520"/>
            <a:ext cx="8000315" cy="1477328"/>
          </a:xfrm>
          <a:prstGeom prst="rect">
            <a:avLst/>
          </a:prstGeom>
          <a:noFill/>
        </p:spPr>
        <p:txBody>
          <a:bodyPr wrap="square" rtlCol="0">
            <a:spAutoFit/>
          </a:bodyPr>
          <a:lstStyle/>
          <a:p>
            <a:r>
              <a:rPr lang="en-US" dirty="0" smtClean="0"/>
              <a:t>Observations:</a:t>
            </a:r>
          </a:p>
          <a:p>
            <a:pPr marL="285750" indent="-285750">
              <a:buFontTx/>
              <a:buChar char="-"/>
            </a:pPr>
            <a:r>
              <a:rPr lang="en-US" dirty="0" smtClean="0"/>
              <a:t>In order to support better pipelining, final results should be produced as early as possible.</a:t>
            </a:r>
          </a:p>
          <a:p>
            <a:pPr marL="285750" indent="-285750">
              <a:buFontTx/>
              <a:buChar char="-"/>
            </a:pPr>
            <a:r>
              <a:rPr lang="en-US" dirty="0" smtClean="0"/>
              <a:t>Hybrid-hash algorithms starts to produce the final results earlier than the sort-based and the hash-sort based algorithms</a:t>
            </a:r>
          </a:p>
        </p:txBody>
      </p:sp>
      <p:pic>
        <p:nvPicPr>
          <p:cNvPr id="4" name="Picture 3"/>
          <p:cNvPicPr>
            <a:picLocks noChangeAspect="1"/>
          </p:cNvPicPr>
          <p:nvPr/>
        </p:nvPicPr>
        <p:blipFill>
          <a:blip r:embed="rId3"/>
          <a:stretch>
            <a:fillRect/>
          </a:stretch>
        </p:blipFill>
        <p:spPr>
          <a:xfrm>
            <a:off x="82235" y="1505088"/>
            <a:ext cx="8985565" cy="258437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46275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D0069"/>
                </a:solidFill>
              </a:rPr>
              <a:t>Hash-Based: Input Error</a:t>
            </a:r>
            <a:endParaRPr lang="en-US" dirty="0">
              <a:solidFill>
                <a:srgbClr val="0D0069"/>
              </a:solidFill>
            </a:endParaRPr>
          </a:p>
        </p:txBody>
      </p:sp>
      <p:sp>
        <p:nvSpPr>
          <p:cNvPr id="12" name="TextBox 11"/>
          <p:cNvSpPr txBox="1"/>
          <p:nvPr/>
        </p:nvSpPr>
        <p:spPr>
          <a:xfrm>
            <a:off x="570328" y="5020202"/>
            <a:ext cx="8000315" cy="1477328"/>
          </a:xfrm>
          <a:prstGeom prst="rect">
            <a:avLst/>
          </a:prstGeom>
          <a:noFill/>
        </p:spPr>
        <p:txBody>
          <a:bodyPr wrap="square" rtlCol="0">
            <a:spAutoFit/>
          </a:bodyPr>
          <a:lstStyle/>
          <a:p>
            <a:r>
              <a:rPr lang="en-US" dirty="0" smtClean="0"/>
              <a:t>Observations:</a:t>
            </a:r>
          </a:p>
          <a:p>
            <a:pPr marL="285750" indent="-285750">
              <a:buFontTx/>
              <a:buChar char="-"/>
            </a:pPr>
            <a:r>
              <a:rPr lang="en-US" dirty="0" smtClean="0"/>
              <a:t>Input error has influence over the Hash-based algorithms through imprecise partitioning strategy (so it effects only when spilling is needed);</a:t>
            </a:r>
          </a:p>
          <a:p>
            <a:pPr marL="285750" indent="-285750">
              <a:buFontTx/>
              <a:buChar char="-"/>
            </a:pPr>
            <a:r>
              <a:rPr lang="en-US" dirty="0" smtClean="0"/>
              <a:t>Pre-Partitioning is more tolerant to input error than the other two algorithms we have implemented.</a:t>
            </a:r>
          </a:p>
        </p:txBody>
      </p:sp>
      <p:sp>
        <p:nvSpPr>
          <p:cNvPr id="15" name="TextBox 14"/>
          <p:cNvSpPr txBox="1"/>
          <p:nvPr/>
        </p:nvSpPr>
        <p:spPr>
          <a:xfrm>
            <a:off x="1302403" y="4384091"/>
            <a:ext cx="2343318" cy="523220"/>
          </a:xfrm>
          <a:prstGeom prst="rect">
            <a:avLst/>
          </a:prstGeom>
          <a:noFill/>
        </p:spPr>
        <p:txBody>
          <a:bodyPr wrap="square" rtlCol="0">
            <a:spAutoFit/>
          </a:bodyPr>
          <a:lstStyle/>
          <a:p>
            <a:pPr algn="ctr"/>
            <a:r>
              <a:rPr lang="en-US" sz="1400" dirty="0" smtClean="0"/>
              <a:t>Small Memory </a:t>
            </a:r>
            <a:br>
              <a:rPr lang="en-US" sz="1400" dirty="0" smtClean="0"/>
            </a:br>
            <a:r>
              <a:rPr lang="en-US" sz="1400" dirty="0" smtClean="0"/>
              <a:t>(aggregation needs spills)</a:t>
            </a:r>
            <a:endParaRPr lang="en-US" sz="1400" dirty="0"/>
          </a:p>
        </p:txBody>
      </p:sp>
      <p:sp>
        <p:nvSpPr>
          <p:cNvPr id="16" name="TextBox 15"/>
          <p:cNvSpPr txBox="1"/>
          <p:nvPr/>
        </p:nvSpPr>
        <p:spPr>
          <a:xfrm>
            <a:off x="5272134" y="4384091"/>
            <a:ext cx="3006122" cy="523220"/>
          </a:xfrm>
          <a:prstGeom prst="rect">
            <a:avLst/>
          </a:prstGeom>
          <a:noFill/>
        </p:spPr>
        <p:txBody>
          <a:bodyPr wrap="square" rtlCol="0">
            <a:spAutoFit/>
          </a:bodyPr>
          <a:lstStyle/>
          <a:p>
            <a:pPr algn="ctr"/>
            <a:r>
              <a:rPr lang="en-US" sz="1400" dirty="0" smtClean="0"/>
              <a:t>Large Memory </a:t>
            </a:r>
            <a:br>
              <a:rPr lang="en-US" sz="1400" dirty="0" smtClean="0"/>
            </a:br>
            <a:r>
              <a:rPr lang="en-US" sz="1400" dirty="0" smtClean="0"/>
              <a:t>(aggregation can be done in-memory )</a:t>
            </a:r>
            <a:endParaRPr lang="en-US" sz="1400" dirty="0"/>
          </a:p>
        </p:txBody>
      </p:sp>
      <p:pic>
        <p:nvPicPr>
          <p:cNvPr id="3" name="Picture 2"/>
          <p:cNvPicPr>
            <a:picLocks noChangeAspect="1"/>
          </p:cNvPicPr>
          <p:nvPr/>
        </p:nvPicPr>
        <p:blipFill>
          <a:blip r:embed="rId3"/>
          <a:stretch>
            <a:fillRect/>
          </a:stretch>
        </p:blipFill>
        <p:spPr>
          <a:xfrm>
            <a:off x="832851" y="1934071"/>
            <a:ext cx="3287468" cy="2450020"/>
          </a:xfrm>
          <a:prstGeom prst="rect">
            <a:avLst/>
          </a:prstGeom>
        </p:spPr>
      </p:pic>
      <p:pic>
        <p:nvPicPr>
          <p:cNvPr id="4" name="Picture 3"/>
          <p:cNvPicPr>
            <a:picLocks noChangeAspect="1"/>
          </p:cNvPicPr>
          <p:nvPr/>
        </p:nvPicPr>
        <p:blipFill>
          <a:blip r:embed="rId4"/>
          <a:stretch>
            <a:fillRect/>
          </a:stretch>
        </p:blipFill>
        <p:spPr>
          <a:xfrm>
            <a:off x="4953000" y="1934072"/>
            <a:ext cx="3325256" cy="2465070"/>
          </a:xfrm>
          <a:prstGeom prst="rect">
            <a:avLst/>
          </a:prstGeom>
        </p:spPr>
      </p:pic>
      <p:pic>
        <p:nvPicPr>
          <p:cNvPr id="5" name="Picture 4"/>
          <p:cNvPicPr>
            <a:picLocks noChangeAspect="1"/>
          </p:cNvPicPr>
          <p:nvPr/>
        </p:nvPicPr>
        <p:blipFill>
          <a:blip r:embed="rId5"/>
          <a:stretch>
            <a:fillRect/>
          </a:stretch>
        </p:blipFill>
        <p:spPr>
          <a:xfrm>
            <a:off x="871687" y="1445046"/>
            <a:ext cx="7452257" cy="40308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6324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D0069"/>
                </a:solidFill>
              </a:rPr>
              <a:t>Skewed Datasets</a:t>
            </a:r>
            <a:endParaRPr lang="en-US" dirty="0">
              <a:solidFill>
                <a:srgbClr val="0D0069"/>
              </a:solidFill>
            </a:endParaRPr>
          </a:p>
        </p:txBody>
      </p:sp>
      <p:pic>
        <p:nvPicPr>
          <p:cNvPr id="3" name="Picture 2" descr="legends.png"/>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6670"/>
          <a:stretch/>
        </p:blipFill>
        <p:spPr>
          <a:xfrm>
            <a:off x="301869" y="4431157"/>
            <a:ext cx="8534095" cy="360355"/>
          </a:xfrm>
          <a:prstGeom prst="rect">
            <a:avLst/>
          </a:prstGeom>
          <a:ln w="38100" cmpd="dbl">
            <a:solidFill>
              <a:schemeClr val="tx1"/>
            </a:solidFill>
          </a:ln>
        </p:spPr>
      </p:pic>
      <p:sp>
        <p:nvSpPr>
          <p:cNvPr id="8" name="TextBox 7"/>
          <p:cNvSpPr txBox="1"/>
          <p:nvPr/>
        </p:nvSpPr>
        <p:spPr>
          <a:xfrm>
            <a:off x="1119660" y="3959492"/>
            <a:ext cx="947520" cy="307777"/>
          </a:xfrm>
          <a:prstGeom prst="rect">
            <a:avLst/>
          </a:prstGeom>
          <a:noFill/>
        </p:spPr>
        <p:txBody>
          <a:bodyPr wrap="none" rtlCol="0">
            <a:spAutoFit/>
          </a:bodyPr>
          <a:lstStyle/>
          <a:p>
            <a:pPr algn="ctr"/>
            <a:r>
              <a:rPr lang="en-US" sz="1400" dirty="0" smtClean="0"/>
              <a:t>Zipfian 0.5 </a:t>
            </a:r>
            <a:endParaRPr lang="en-US" sz="1400" dirty="0"/>
          </a:p>
        </p:txBody>
      </p:sp>
      <p:sp>
        <p:nvSpPr>
          <p:cNvPr id="11" name="TextBox 10"/>
          <p:cNvSpPr txBox="1"/>
          <p:nvPr/>
        </p:nvSpPr>
        <p:spPr>
          <a:xfrm>
            <a:off x="4142453" y="3960983"/>
            <a:ext cx="1108033" cy="307777"/>
          </a:xfrm>
          <a:prstGeom prst="rect">
            <a:avLst/>
          </a:prstGeom>
          <a:noFill/>
        </p:spPr>
        <p:txBody>
          <a:bodyPr wrap="none" rtlCol="0">
            <a:spAutoFit/>
          </a:bodyPr>
          <a:lstStyle/>
          <a:p>
            <a:pPr algn="ctr"/>
            <a:r>
              <a:rPr lang="en-US" sz="1400" dirty="0" smtClean="0"/>
              <a:t>Heavy-Hitter</a:t>
            </a:r>
            <a:endParaRPr lang="en-US" sz="1400" dirty="0"/>
          </a:p>
        </p:txBody>
      </p:sp>
      <p:sp>
        <p:nvSpPr>
          <p:cNvPr id="12" name="TextBox 11"/>
          <p:cNvSpPr txBox="1"/>
          <p:nvPr/>
        </p:nvSpPr>
        <p:spPr>
          <a:xfrm>
            <a:off x="570328" y="4937978"/>
            <a:ext cx="8000315" cy="1815882"/>
          </a:xfrm>
          <a:prstGeom prst="rect">
            <a:avLst/>
          </a:prstGeom>
          <a:noFill/>
        </p:spPr>
        <p:txBody>
          <a:bodyPr wrap="square" rtlCol="0">
            <a:spAutoFit/>
          </a:bodyPr>
          <a:lstStyle/>
          <a:p>
            <a:r>
              <a:rPr lang="en-US" sz="1600" dirty="0" smtClean="0"/>
              <a:t>Observations:</a:t>
            </a:r>
          </a:p>
          <a:p>
            <a:pPr marL="285750" indent="-285750">
              <a:buFontTx/>
              <a:buChar char="-"/>
            </a:pPr>
            <a:r>
              <a:rPr lang="en-US" sz="1600" dirty="0" smtClean="0"/>
              <a:t>Hash-sort algorithm adapts well with highly skewed dataset (early in-memory aggregation to eliminate the duplicates);</a:t>
            </a:r>
          </a:p>
          <a:p>
            <a:pPr marL="285750" indent="-285750">
              <a:buFontTx/>
              <a:buChar char="-"/>
            </a:pPr>
            <a:r>
              <a:rPr lang="en-US" sz="1600" dirty="0" smtClean="0"/>
              <a:t>Hash-based (Pre-Partitioning) has inferior performance compared with Hash-sort for highly skewed dataset, due to the imprecise partitioning.</a:t>
            </a:r>
          </a:p>
          <a:p>
            <a:pPr marL="285750" indent="-285750">
              <a:buFontTx/>
              <a:buChar char="-"/>
            </a:pPr>
            <a:r>
              <a:rPr lang="en-US" sz="1600" dirty="0" smtClean="0"/>
              <a:t>When data is sorted: sort-based is the choice (hash-sort is also good, but may need spilling as it does not know the group in the hash table is completed).</a:t>
            </a:r>
          </a:p>
        </p:txBody>
      </p:sp>
      <p:pic>
        <p:nvPicPr>
          <p:cNvPr id="9" name="Picture 8" descr="skew_z05.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7413" y="1523999"/>
            <a:ext cx="3042504" cy="2434003"/>
          </a:xfrm>
          <a:prstGeom prst="rect">
            <a:avLst/>
          </a:prstGeom>
        </p:spPr>
      </p:pic>
      <p:pic>
        <p:nvPicPr>
          <p:cNvPr id="14" name="Picture 13" descr="skew_h.pn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991498" y="1525490"/>
            <a:ext cx="3042503" cy="2434002"/>
          </a:xfrm>
          <a:prstGeom prst="rect">
            <a:avLst/>
          </a:prstGeom>
        </p:spPr>
      </p:pic>
      <p:pic>
        <p:nvPicPr>
          <p:cNvPr id="5" name="Picture 4" descr="skew_us.pn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34001" y="1523999"/>
            <a:ext cx="3039110" cy="2431289"/>
          </a:xfrm>
          <a:prstGeom prst="rect">
            <a:avLst/>
          </a:prstGeom>
        </p:spPr>
      </p:pic>
      <p:sp>
        <p:nvSpPr>
          <p:cNvPr id="15" name="TextBox 14"/>
          <p:cNvSpPr txBox="1"/>
          <p:nvPr/>
        </p:nvSpPr>
        <p:spPr>
          <a:xfrm>
            <a:off x="6911951" y="3960983"/>
            <a:ext cx="1630249" cy="307777"/>
          </a:xfrm>
          <a:prstGeom prst="rect">
            <a:avLst/>
          </a:prstGeom>
          <a:noFill/>
        </p:spPr>
        <p:txBody>
          <a:bodyPr wrap="none" rtlCol="0">
            <a:spAutoFit/>
          </a:bodyPr>
          <a:lstStyle/>
          <a:p>
            <a:pPr algn="ctr"/>
            <a:r>
              <a:rPr lang="en-US" sz="1400" dirty="0" smtClean="0"/>
              <a:t>Uniform and Sorted</a:t>
            </a:r>
            <a:endParaRPr lang="en-US" sz="1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31593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D0069"/>
                </a:solidFill>
              </a:rPr>
              <a:t>Hash Table: Number of Slots</a:t>
            </a:r>
            <a:endParaRPr lang="en-US" dirty="0">
              <a:solidFill>
                <a:srgbClr val="0D0069"/>
              </a:solidFill>
            </a:endParaRPr>
          </a:p>
        </p:txBody>
      </p:sp>
      <p:sp>
        <p:nvSpPr>
          <p:cNvPr id="12" name="TextBox 11"/>
          <p:cNvSpPr txBox="1"/>
          <p:nvPr/>
        </p:nvSpPr>
        <p:spPr>
          <a:xfrm>
            <a:off x="570328" y="4545110"/>
            <a:ext cx="8000315" cy="2031325"/>
          </a:xfrm>
          <a:prstGeom prst="rect">
            <a:avLst/>
          </a:prstGeom>
          <a:noFill/>
        </p:spPr>
        <p:txBody>
          <a:bodyPr wrap="square" rtlCol="0">
            <a:spAutoFit/>
          </a:bodyPr>
          <a:lstStyle/>
          <a:p>
            <a:r>
              <a:rPr lang="en-US" dirty="0" smtClean="0"/>
              <a:t>Observations:</a:t>
            </a:r>
          </a:p>
          <a:p>
            <a:pPr marL="285750" indent="-285750">
              <a:buFontTx/>
              <a:buChar char="-"/>
            </a:pPr>
            <a:r>
              <a:rPr lang="en-US" dirty="0" smtClean="0"/>
              <a:t>We try to vary the number of slots in the hash table to be 1x, 2x and 3x of the hash table capacity (i.e., the number of unique groups that can be maintained).</a:t>
            </a:r>
          </a:p>
          <a:p>
            <a:pPr marL="285750" indent="-285750">
              <a:buFontTx/>
              <a:buChar char="-"/>
            </a:pPr>
            <a:r>
              <a:rPr lang="en-US" dirty="0" smtClean="0"/>
              <a:t>Although 2x is the rule-of-thumb from literature, we found that in our experiments 1x and 2x have the similar performance.</a:t>
            </a:r>
          </a:p>
          <a:p>
            <a:pPr marL="285750" indent="-285750">
              <a:buFontTx/>
              <a:buChar char="-"/>
            </a:pPr>
            <a:r>
              <a:rPr lang="en-US" dirty="0" smtClean="0"/>
              <a:t>3x uses too much space for the hash table slots, so it will cause spill (Dynamic Destaging with large memory).</a:t>
            </a:r>
          </a:p>
        </p:txBody>
      </p:sp>
      <p:pic>
        <p:nvPicPr>
          <p:cNvPr id="6" name="Picture 5"/>
          <p:cNvPicPr>
            <a:picLocks noChangeAspect="1"/>
          </p:cNvPicPr>
          <p:nvPr/>
        </p:nvPicPr>
        <p:blipFill>
          <a:blip r:embed="rId3"/>
          <a:stretch>
            <a:fillRect/>
          </a:stretch>
        </p:blipFill>
        <p:spPr>
          <a:xfrm>
            <a:off x="1353497" y="1540337"/>
            <a:ext cx="6519069" cy="2417598"/>
          </a:xfrm>
          <a:prstGeom prst="rect">
            <a:avLst/>
          </a:prstGeom>
        </p:spPr>
      </p:pic>
      <p:sp>
        <p:nvSpPr>
          <p:cNvPr id="10" name="TextBox 9"/>
          <p:cNvSpPr txBox="1"/>
          <p:nvPr/>
        </p:nvSpPr>
        <p:spPr>
          <a:xfrm>
            <a:off x="2424053" y="4130244"/>
            <a:ext cx="1244351" cy="307777"/>
          </a:xfrm>
          <a:prstGeom prst="rect">
            <a:avLst/>
          </a:prstGeom>
          <a:noFill/>
        </p:spPr>
        <p:txBody>
          <a:bodyPr wrap="none" rtlCol="0">
            <a:spAutoFit/>
          </a:bodyPr>
          <a:lstStyle/>
          <a:p>
            <a:pPr algn="ctr"/>
            <a:r>
              <a:rPr lang="en-US" sz="1400" dirty="0" smtClean="0"/>
              <a:t>Small Memory</a:t>
            </a:r>
            <a:endParaRPr lang="en-US" sz="1400" dirty="0"/>
          </a:p>
        </p:txBody>
      </p:sp>
      <p:sp>
        <p:nvSpPr>
          <p:cNvPr id="11" name="TextBox 10"/>
          <p:cNvSpPr txBox="1"/>
          <p:nvPr/>
        </p:nvSpPr>
        <p:spPr>
          <a:xfrm>
            <a:off x="5744688" y="4142817"/>
            <a:ext cx="1249060" cy="307777"/>
          </a:xfrm>
          <a:prstGeom prst="rect">
            <a:avLst/>
          </a:prstGeom>
          <a:noFill/>
        </p:spPr>
        <p:txBody>
          <a:bodyPr wrap="none" rtlCol="0">
            <a:spAutoFit/>
          </a:bodyPr>
          <a:lstStyle/>
          <a:p>
            <a:pPr algn="ctr"/>
            <a:r>
              <a:rPr lang="en-US" sz="1400" dirty="0" smtClean="0"/>
              <a:t>Large Memory</a:t>
            </a:r>
            <a:endParaRPr lang="en-US" sz="1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84270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“Bigger” Data for Data Warehouse</a:t>
            </a:r>
            <a:endParaRPr lang="en-US" dirty="0"/>
          </a:p>
        </p:txBody>
      </p:sp>
      <p:pic>
        <p:nvPicPr>
          <p:cNvPr id="5" name="Picture 4"/>
          <p:cNvPicPr>
            <a:picLocks noChangeAspect="1"/>
          </p:cNvPicPr>
          <p:nvPr/>
        </p:nvPicPr>
        <p:blipFill>
          <a:blip r:embed="rId3"/>
          <a:stretch>
            <a:fillRect/>
          </a:stretch>
        </p:blipFill>
        <p:spPr>
          <a:xfrm>
            <a:off x="1386579" y="1991424"/>
            <a:ext cx="1931565" cy="1506621"/>
          </a:xfrm>
          <a:prstGeom prst="rect">
            <a:avLst/>
          </a:prstGeom>
        </p:spPr>
      </p:pic>
      <p:pic>
        <p:nvPicPr>
          <p:cNvPr id="15" name="Picture 14"/>
          <p:cNvPicPr>
            <a:picLocks noChangeAspect="1"/>
          </p:cNvPicPr>
          <p:nvPr/>
        </p:nvPicPr>
        <p:blipFill>
          <a:blip r:embed="rId4"/>
          <a:stretch>
            <a:fillRect/>
          </a:stretch>
        </p:blipFill>
        <p:spPr>
          <a:xfrm>
            <a:off x="4493752" y="1728735"/>
            <a:ext cx="1314083" cy="1016000"/>
          </a:xfrm>
          <a:prstGeom prst="rect">
            <a:avLst/>
          </a:prstGeom>
        </p:spPr>
      </p:pic>
      <p:pic>
        <p:nvPicPr>
          <p:cNvPr id="16" name="Picture 15"/>
          <p:cNvPicPr>
            <a:picLocks noChangeAspect="1"/>
          </p:cNvPicPr>
          <p:nvPr/>
        </p:nvPicPr>
        <p:blipFill>
          <a:blip r:embed="rId4"/>
          <a:stretch>
            <a:fillRect/>
          </a:stretch>
        </p:blipFill>
        <p:spPr>
          <a:xfrm>
            <a:off x="5807835" y="1728735"/>
            <a:ext cx="1314083" cy="1016000"/>
          </a:xfrm>
          <a:prstGeom prst="rect">
            <a:avLst/>
          </a:prstGeom>
        </p:spPr>
      </p:pic>
      <p:pic>
        <p:nvPicPr>
          <p:cNvPr id="17" name="Picture 16"/>
          <p:cNvPicPr>
            <a:picLocks noChangeAspect="1"/>
          </p:cNvPicPr>
          <p:nvPr/>
        </p:nvPicPr>
        <p:blipFill>
          <a:blip r:embed="rId4"/>
          <a:stretch>
            <a:fillRect/>
          </a:stretch>
        </p:blipFill>
        <p:spPr>
          <a:xfrm>
            <a:off x="7121918" y="1728735"/>
            <a:ext cx="1314083" cy="1016000"/>
          </a:xfrm>
          <a:prstGeom prst="rect">
            <a:avLst/>
          </a:prstGeom>
        </p:spPr>
      </p:pic>
      <p:pic>
        <p:nvPicPr>
          <p:cNvPr id="18" name="Picture 17"/>
          <p:cNvPicPr>
            <a:picLocks noChangeAspect="1"/>
          </p:cNvPicPr>
          <p:nvPr/>
        </p:nvPicPr>
        <p:blipFill>
          <a:blip r:embed="rId4"/>
          <a:stretch>
            <a:fillRect/>
          </a:stretch>
        </p:blipFill>
        <p:spPr>
          <a:xfrm>
            <a:off x="4493752" y="2778383"/>
            <a:ext cx="1314083" cy="1016000"/>
          </a:xfrm>
          <a:prstGeom prst="rect">
            <a:avLst/>
          </a:prstGeom>
        </p:spPr>
      </p:pic>
      <p:pic>
        <p:nvPicPr>
          <p:cNvPr id="19" name="Picture 18"/>
          <p:cNvPicPr>
            <a:picLocks noChangeAspect="1"/>
          </p:cNvPicPr>
          <p:nvPr/>
        </p:nvPicPr>
        <p:blipFill>
          <a:blip r:embed="rId4"/>
          <a:stretch>
            <a:fillRect/>
          </a:stretch>
        </p:blipFill>
        <p:spPr>
          <a:xfrm>
            <a:off x="5807835" y="2778383"/>
            <a:ext cx="1314083" cy="1016000"/>
          </a:xfrm>
          <a:prstGeom prst="rect">
            <a:avLst/>
          </a:prstGeom>
        </p:spPr>
      </p:pic>
      <p:pic>
        <p:nvPicPr>
          <p:cNvPr id="20" name="Picture 19"/>
          <p:cNvPicPr>
            <a:picLocks noChangeAspect="1"/>
          </p:cNvPicPr>
          <p:nvPr/>
        </p:nvPicPr>
        <p:blipFill>
          <a:blip r:embed="rId4"/>
          <a:stretch>
            <a:fillRect/>
          </a:stretch>
        </p:blipFill>
        <p:spPr>
          <a:xfrm>
            <a:off x="7121918" y="2778383"/>
            <a:ext cx="1314083" cy="1016000"/>
          </a:xfrm>
          <a:prstGeom prst="rect">
            <a:avLst/>
          </a:prstGeom>
        </p:spPr>
      </p:pic>
      <p:sp>
        <p:nvSpPr>
          <p:cNvPr id="22" name="TextBox 21"/>
          <p:cNvSpPr txBox="1"/>
          <p:nvPr/>
        </p:nvSpPr>
        <p:spPr>
          <a:xfrm>
            <a:off x="241391" y="3999079"/>
            <a:ext cx="4009192" cy="2585323"/>
          </a:xfrm>
          <a:prstGeom prst="rect">
            <a:avLst/>
          </a:prstGeom>
          <a:noFill/>
        </p:spPr>
        <p:txBody>
          <a:bodyPr wrap="square" rtlCol="0">
            <a:spAutoFit/>
          </a:bodyPr>
          <a:lstStyle/>
          <a:p>
            <a:pPr marL="285750" indent="-285750">
              <a:buFont typeface="Arial"/>
              <a:buChar char="•"/>
            </a:pPr>
            <a:r>
              <a:rPr lang="en-US" dirty="0" smtClean="0"/>
              <a:t>Traditional Data Warehouse</a:t>
            </a:r>
          </a:p>
          <a:p>
            <a:pPr marL="742950" lvl="1" indent="-285750">
              <a:buFont typeface="Arial"/>
              <a:buChar char="•"/>
            </a:pPr>
            <a:r>
              <a:rPr lang="en-US" dirty="0" smtClean="0"/>
              <a:t>Data: </a:t>
            </a:r>
            <a:r>
              <a:rPr lang="en-US" dirty="0" smtClean="0">
                <a:solidFill>
                  <a:srgbClr val="FF0000"/>
                </a:solidFill>
              </a:rPr>
              <a:t>recent</a:t>
            </a:r>
            <a:r>
              <a:rPr lang="en-US" dirty="0" smtClean="0"/>
              <a:t> history, and </a:t>
            </a:r>
            <a:r>
              <a:rPr lang="en-US" dirty="0" smtClean="0">
                <a:solidFill>
                  <a:srgbClr val="FF0000"/>
                </a:solidFill>
              </a:rPr>
              <a:t>business-related </a:t>
            </a:r>
            <a:r>
              <a:rPr lang="en-US" dirty="0" smtClean="0"/>
              <a:t>data</a:t>
            </a:r>
          </a:p>
          <a:p>
            <a:pPr marL="742950" lvl="1" indent="-285750">
              <a:buFont typeface="Arial"/>
              <a:buChar char="•"/>
            </a:pPr>
            <a:r>
              <a:rPr lang="en-US" dirty="0" smtClean="0"/>
              <a:t>Hardware: </a:t>
            </a:r>
            <a:r>
              <a:rPr lang="en-US" dirty="0" smtClean="0">
                <a:solidFill>
                  <a:srgbClr val="FF0000"/>
                </a:solidFill>
              </a:rPr>
              <a:t>few</a:t>
            </a:r>
            <a:r>
              <a:rPr lang="en-US" dirty="0" smtClean="0"/>
              <a:t> servers with </a:t>
            </a:r>
            <a:r>
              <a:rPr lang="en-US" dirty="0" smtClean="0">
                <a:solidFill>
                  <a:srgbClr val="FF0000"/>
                </a:solidFill>
              </a:rPr>
              <a:t>powerful</a:t>
            </a:r>
            <a:r>
              <a:rPr lang="en-US" dirty="0" smtClean="0"/>
              <a:t> processor, </a:t>
            </a:r>
            <a:r>
              <a:rPr lang="en-US" dirty="0" smtClean="0">
                <a:solidFill>
                  <a:srgbClr val="FF0000"/>
                </a:solidFill>
              </a:rPr>
              <a:t>huge</a:t>
            </a:r>
            <a:r>
              <a:rPr lang="en-US" dirty="0" smtClean="0"/>
              <a:t> memory, and </a:t>
            </a:r>
            <a:r>
              <a:rPr lang="en-US" dirty="0" smtClean="0">
                <a:solidFill>
                  <a:srgbClr val="FF0000"/>
                </a:solidFill>
              </a:rPr>
              <a:t>reliable</a:t>
            </a:r>
            <a:r>
              <a:rPr lang="en-US" dirty="0" smtClean="0"/>
              <a:t> storage</a:t>
            </a:r>
          </a:p>
          <a:p>
            <a:pPr marL="742950" lvl="1" indent="-285750">
              <a:buFont typeface="Arial"/>
              <a:buChar char="•"/>
            </a:pPr>
            <a:r>
              <a:rPr lang="en-US" dirty="0" smtClean="0"/>
              <a:t>Interface: high-level query language</a:t>
            </a:r>
          </a:p>
          <a:p>
            <a:pPr marL="742950" lvl="1" indent="-285750">
              <a:buFont typeface="Arial"/>
              <a:buChar char="•"/>
            </a:pPr>
            <a:r>
              <a:rPr lang="en-US" dirty="0" smtClean="0">
                <a:solidFill>
                  <a:srgbClr val="FF0000"/>
                </a:solidFill>
              </a:rPr>
              <a:t>Expensive</a:t>
            </a:r>
            <a:r>
              <a:rPr lang="en-US" dirty="0" smtClean="0"/>
              <a:t>???</a:t>
            </a:r>
            <a:endParaRPr lang="en-US" dirty="0"/>
          </a:p>
        </p:txBody>
      </p:sp>
      <p:sp>
        <p:nvSpPr>
          <p:cNvPr id="23" name="TextBox 22"/>
          <p:cNvSpPr txBox="1"/>
          <p:nvPr/>
        </p:nvSpPr>
        <p:spPr>
          <a:xfrm>
            <a:off x="4109115" y="3999079"/>
            <a:ext cx="4790870" cy="2308324"/>
          </a:xfrm>
          <a:prstGeom prst="rect">
            <a:avLst/>
          </a:prstGeom>
          <a:noFill/>
        </p:spPr>
        <p:txBody>
          <a:bodyPr wrap="square" rtlCol="0">
            <a:spAutoFit/>
          </a:bodyPr>
          <a:lstStyle/>
          <a:p>
            <a:pPr marL="285750" indent="-285750">
              <a:buFont typeface="Arial"/>
              <a:buChar char="•"/>
            </a:pPr>
            <a:r>
              <a:rPr lang="en-US" dirty="0" smtClean="0"/>
              <a:t>Big Data Based Data Warehouse</a:t>
            </a:r>
          </a:p>
          <a:p>
            <a:pPr marL="742950" lvl="1" indent="-285750">
              <a:buFont typeface="Arial"/>
              <a:buChar char="•"/>
            </a:pPr>
            <a:r>
              <a:rPr lang="en-US" dirty="0" smtClean="0"/>
              <a:t>Data: </a:t>
            </a:r>
            <a:r>
              <a:rPr lang="en-US" dirty="0" smtClean="0">
                <a:solidFill>
                  <a:srgbClr val="FF0000"/>
                </a:solidFill>
              </a:rPr>
              <a:t>very long </a:t>
            </a:r>
            <a:r>
              <a:rPr lang="en-US" dirty="0" smtClean="0"/>
              <a:t>history, and </a:t>
            </a:r>
            <a:r>
              <a:rPr lang="en-US" dirty="0" smtClean="0">
                <a:solidFill>
                  <a:srgbClr val="FF0000"/>
                </a:solidFill>
              </a:rPr>
              <a:t>various</a:t>
            </a:r>
            <a:r>
              <a:rPr lang="en-US" dirty="0" smtClean="0"/>
              <a:t> data (maybe useful in the future)</a:t>
            </a:r>
          </a:p>
          <a:p>
            <a:pPr marL="742950" lvl="1" indent="-285750">
              <a:buFont typeface="Arial"/>
              <a:buChar char="•"/>
            </a:pPr>
            <a:r>
              <a:rPr lang="en-US" dirty="0" smtClean="0"/>
              <a:t>Hardware: </a:t>
            </a:r>
            <a:r>
              <a:rPr lang="en-US" dirty="0" smtClean="0">
                <a:solidFill>
                  <a:srgbClr val="FF0000"/>
                </a:solidFill>
              </a:rPr>
              <a:t>lots</a:t>
            </a:r>
            <a:r>
              <a:rPr lang="en-US" dirty="0" smtClean="0"/>
              <a:t> of </a:t>
            </a:r>
            <a:r>
              <a:rPr lang="en-US" dirty="0" smtClean="0">
                <a:solidFill>
                  <a:srgbClr val="FF0000"/>
                </a:solidFill>
              </a:rPr>
              <a:t>commodity</a:t>
            </a:r>
            <a:r>
              <a:rPr lang="en-US" dirty="0" smtClean="0"/>
              <a:t> servers, with </a:t>
            </a:r>
            <a:r>
              <a:rPr lang="en-US" dirty="0" smtClean="0">
                <a:solidFill>
                  <a:srgbClr val="FF0000"/>
                </a:solidFill>
              </a:rPr>
              <a:t>low</a:t>
            </a:r>
            <a:r>
              <a:rPr lang="en-US" dirty="0" smtClean="0"/>
              <a:t> memory and </a:t>
            </a:r>
            <a:r>
              <a:rPr lang="en-US" dirty="0" smtClean="0">
                <a:solidFill>
                  <a:srgbClr val="FF0000"/>
                </a:solidFill>
              </a:rPr>
              <a:t>unreliable</a:t>
            </a:r>
            <a:r>
              <a:rPr lang="en-US" dirty="0" smtClean="0"/>
              <a:t> storage</a:t>
            </a:r>
          </a:p>
          <a:p>
            <a:pPr marL="742950" lvl="1" indent="-285750">
              <a:buFont typeface="Arial"/>
              <a:buChar char="•"/>
            </a:pPr>
            <a:r>
              <a:rPr lang="en-US" dirty="0" smtClean="0"/>
              <a:t>Interface: programming interface, and few high-level query languages</a:t>
            </a:r>
          </a:p>
          <a:p>
            <a:pPr marL="742950" lvl="1" indent="-285750">
              <a:buFont typeface="Arial"/>
              <a:buChar char="•"/>
            </a:pPr>
            <a:r>
              <a:rPr lang="en-US" dirty="0" smtClean="0">
                <a:solidFill>
                  <a:srgbClr val="FF0000"/>
                </a:solidFill>
              </a:rPr>
              <a:t>Cheap</a:t>
            </a:r>
            <a:r>
              <a:rPr lang="en-US" dirty="0" smtClean="0"/>
              <a: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433043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D0069"/>
                </a:solidFill>
              </a:rPr>
              <a:t>Hash Table: Fudge Factor</a:t>
            </a:r>
            <a:endParaRPr lang="en-US" dirty="0">
              <a:solidFill>
                <a:srgbClr val="0D0069"/>
              </a:solidFill>
            </a:endParaRPr>
          </a:p>
        </p:txBody>
      </p:sp>
      <p:sp>
        <p:nvSpPr>
          <p:cNvPr id="12" name="TextBox 11"/>
          <p:cNvSpPr txBox="1"/>
          <p:nvPr/>
        </p:nvSpPr>
        <p:spPr>
          <a:xfrm>
            <a:off x="570328" y="4545110"/>
            <a:ext cx="8000315" cy="2031325"/>
          </a:xfrm>
          <a:prstGeom prst="rect">
            <a:avLst/>
          </a:prstGeom>
          <a:noFill/>
        </p:spPr>
        <p:txBody>
          <a:bodyPr wrap="square" rtlCol="0">
            <a:spAutoFit/>
          </a:bodyPr>
          <a:lstStyle/>
          <a:p>
            <a:pPr marL="285750" indent="-285750">
              <a:buFontTx/>
              <a:buChar char="-"/>
            </a:pPr>
            <a:r>
              <a:rPr lang="en-US" dirty="0" smtClean="0"/>
              <a:t>We tuned the fudge factor from 1.0 to 1.6.</a:t>
            </a:r>
          </a:p>
          <a:p>
            <a:pPr marL="742950" lvl="1" indent="-285750">
              <a:buFontTx/>
              <a:buChar char="-"/>
            </a:pPr>
            <a:r>
              <a:rPr lang="en-US" dirty="0" smtClean="0"/>
              <a:t>This is just the fuzziness without considering the hash table overhead. So 1.0 means we only consider the hash table overhead, but no other fuzziness like the page fragmentation. </a:t>
            </a:r>
          </a:p>
          <a:p>
            <a:pPr marL="285750" indent="-285750">
              <a:buFontTx/>
              <a:buChar char="-"/>
            </a:pPr>
            <a:r>
              <a:rPr lang="en-US" dirty="0" smtClean="0"/>
              <a:t>Observation: clearly it is not enough to only consider the hash table overhead (case of 1.0), however different fudge factor does not influence the performance a lot.</a:t>
            </a:r>
          </a:p>
        </p:txBody>
      </p:sp>
      <p:sp>
        <p:nvSpPr>
          <p:cNvPr id="10" name="TextBox 9"/>
          <p:cNvSpPr txBox="1"/>
          <p:nvPr/>
        </p:nvSpPr>
        <p:spPr>
          <a:xfrm>
            <a:off x="2424053" y="4130244"/>
            <a:ext cx="1244351" cy="307777"/>
          </a:xfrm>
          <a:prstGeom prst="rect">
            <a:avLst/>
          </a:prstGeom>
          <a:noFill/>
        </p:spPr>
        <p:txBody>
          <a:bodyPr wrap="none" rtlCol="0">
            <a:spAutoFit/>
          </a:bodyPr>
          <a:lstStyle/>
          <a:p>
            <a:pPr algn="ctr"/>
            <a:r>
              <a:rPr lang="en-US" sz="1400" dirty="0" smtClean="0"/>
              <a:t>Small Memory</a:t>
            </a:r>
            <a:endParaRPr lang="en-US" sz="1400" dirty="0"/>
          </a:p>
        </p:txBody>
      </p:sp>
      <p:sp>
        <p:nvSpPr>
          <p:cNvPr id="11" name="TextBox 10"/>
          <p:cNvSpPr txBox="1"/>
          <p:nvPr/>
        </p:nvSpPr>
        <p:spPr>
          <a:xfrm>
            <a:off x="5744688" y="4142817"/>
            <a:ext cx="1249060" cy="307777"/>
          </a:xfrm>
          <a:prstGeom prst="rect">
            <a:avLst/>
          </a:prstGeom>
          <a:noFill/>
        </p:spPr>
        <p:txBody>
          <a:bodyPr wrap="none" rtlCol="0">
            <a:spAutoFit/>
          </a:bodyPr>
          <a:lstStyle/>
          <a:p>
            <a:pPr algn="ctr"/>
            <a:r>
              <a:rPr lang="en-US" sz="1400" dirty="0" smtClean="0"/>
              <a:t>Large Memory</a:t>
            </a:r>
            <a:endParaRPr lang="en-US" sz="1400" dirty="0"/>
          </a:p>
        </p:txBody>
      </p:sp>
      <p:pic>
        <p:nvPicPr>
          <p:cNvPr id="3" name="Picture 2"/>
          <p:cNvPicPr>
            <a:picLocks noChangeAspect="1"/>
          </p:cNvPicPr>
          <p:nvPr/>
        </p:nvPicPr>
        <p:blipFill>
          <a:blip r:embed="rId3"/>
          <a:stretch>
            <a:fillRect/>
          </a:stretch>
        </p:blipFill>
        <p:spPr>
          <a:xfrm>
            <a:off x="1592433" y="1642768"/>
            <a:ext cx="6274433" cy="234030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15366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D0069"/>
                </a:solidFill>
              </a:rPr>
              <a:t>Optimizer Algorithm </a:t>
            </a:r>
            <a:r>
              <a:rPr lang="en-US" dirty="0">
                <a:solidFill>
                  <a:srgbClr val="0D0069"/>
                </a:solidFill>
              </a:rPr>
              <a:t>F</a:t>
            </a:r>
            <a:r>
              <a:rPr lang="en-US" dirty="0" smtClean="0">
                <a:solidFill>
                  <a:srgbClr val="0D0069"/>
                </a:solidFill>
              </a:rPr>
              <a:t>or Group-By</a:t>
            </a:r>
            <a:endParaRPr lang="en-US" dirty="0">
              <a:solidFill>
                <a:srgbClr val="0D0069"/>
              </a:solidFill>
            </a:endParaRPr>
          </a:p>
        </p:txBody>
      </p:sp>
      <p:sp>
        <p:nvSpPr>
          <p:cNvPr id="3" name="Content Placeholder 2"/>
          <p:cNvSpPr>
            <a:spLocks noGrp="1"/>
          </p:cNvSpPr>
          <p:nvPr>
            <p:ph idx="1"/>
          </p:nvPr>
        </p:nvSpPr>
        <p:spPr>
          <a:xfrm>
            <a:off x="457199" y="1600200"/>
            <a:ext cx="4423229" cy="4525963"/>
          </a:xfrm>
        </p:spPr>
        <p:txBody>
          <a:bodyPr>
            <a:normAutofit/>
          </a:bodyPr>
          <a:lstStyle/>
          <a:p>
            <a:r>
              <a:rPr lang="en-US" sz="2800" dirty="0"/>
              <a:t>There is no one-fits-all solution for group-by.</a:t>
            </a:r>
          </a:p>
          <a:p>
            <a:r>
              <a:rPr lang="en-US" sz="2800" dirty="0"/>
              <a:t>Pick the right algorithm, given:</a:t>
            </a:r>
          </a:p>
          <a:p>
            <a:pPr lvl="1"/>
            <a:r>
              <a:rPr lang="en-US" sz="2400" dirty="0"/>
              <a:t>Is the data sorted?</a:t>
            </a:r>
          </a:p>
          <a:p>
            <a:pPr lvl="1"/>
            <a:r>
              <a:rPr lang="en-US" sz="2400" dirty="0"/>
              <a:t>Does the data has skew?</a:t>
            </a:r>
          </a:p>
          <a:p>
            <a:pPr lvl="1"/>
            <a:r>
              <a:rPr lang="en-US" sz="2400" dirty="0"/>
              <a:t>Do we know any statistics about the data (and how precise our knowledge is)?</a:t>
            </a:r>
          </a:p>
        </p:txBody>
      </p:sp>
      <p:pic>
        <p:nvPicPr>
          <p:cNvPr id="4" name="Picture 3" descr="optimizer.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57052" y="2349354"/>
            <a:ext cx="4038600" cy="308457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4941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D0069"/>
                </a:solidFill>
              </a:rPr>
              <a:t>On-</a:t>
            </a:r>
            <a:r>
              <a:rPr lang="en-US" dirty="0" smtClean="0">
                <a:solidFill>
                  <a:srgbClr val="0D0069"/>
                </a:solidFill>
              </a:rPr>
              <a:t>Going Work: </a:t>
            </a:r>
            <a:r>
              <a:rPr lang="en-US" dirty="0" smtClean="0">
                <a:solidFill>
                  <a:srgbClr val="0D0069"/>
                </a:solidFill>
              </a:rPr>
              <a:t>Global Aggregation</a:t>
            </a:r>
            <a:endParaRPr lang="en-US" dirty="0">
              <a:solidFill>
                <a:srgbClr val="0D0069"/>
              </a:solidFill>
            </a:endParaRPr>
          </a:p>
        </p:txBody>
      </p:sp>
      <p:sp>
        <p:nvSpPr>
          <p:cNvPr id="3" name="Content Placeholder 2"/>
          <p:cNvSpPr>
            <a:spLocks noGrp="1"/>
          </p:cNvSpPr>
          <p:nvPr>
            <p:ph idx="1"/>
          </p:nvPr>
        </p:nvSpPr>
        <p:spPr>
          <a:xfrm>
            <a:off x="457199" y="1600200"/>
            <a:ext cx="8229601" cy="4525963"/>
          </a:xfrm>
        </p:spPr>
        <p:txBody>
          <a:bodyPr>
            <a:normAutofit/>
          </a:bodyPr>
          <a:lstStyle/>
          <a:p>
            <a:r>
              <a:rPr lang="en-US" sz="2400" dirty="0" smtClean="0"/>
              <a:t>Problem Setup: </a:t>
            </a:r>
          </a:p>
          <a:p>
            <a:pPr lvl="1"/>
            <a:r>
              <a:rPr lang="en-US" sz="2000" dirty="0" smtClean="0"/>
              <a:t>N nodes, and each node with M memory.</a:t>
            </a:r>
          </a:p>
          <a:p>
            <a:pPr lvl="1"/>
            <a:r>
              <a:rPr lang="en-US" sz="2000" dirty="0" smtClean="0"/>
              <a:t>Each node runs in single-</a:t>
            </a:r>
            <a:r>
              <a:rPr lang="en-US" sz="2000" dirty="0" smtClean="0"/>
              <a:t>thread (simplification).</a:t>
            </a:r>
            <a:endParaRPr lang="en-US" sz="2000" dirty="0" smtClean="0"/>
          </a:p>
          <a:p>
            <a:pPr lvl="1"/>
            <a:r>
              <a:rPr lang="en-US" sz="2000" dirty="0" smtClean="0"/>
              <a:t>Input data are partitioned onto different nodes (may</a:t>
            </a:r>
            <a:r>
              <a:rPr lang="en-US" sz="2000" dirty="0" smtClean="0"/>
              <a:t> be residing in some of the N </a:t>
            </a:r>
            <a:r>
              <a:rPr lang="en-US" sz="2000" dirty="0" smtClean="0"/>
              <a:t>nodes).</a:t>
            </a:r>
          </a:p>
          <a:p>
            <a:r>
              <a:rPr lang="en-US" sz="2400" dirty="0" smtClean="0"/>
              <a:t>Question: how to plan the </a:t>
            </a:r>
            <a:r>
              <a:rPr lang="en-US" sz="2400" dirty="0" smtClean="0"/>
              <a:t>aggregation</a:t>
            </a:r>
            <a:r>
              <a:rPr lang="en-US" sz="2400" dirty="0" smtClean="0"/>
              <a:t>, </a:t>
            </a:r>
            <a:r>
              <a:rPr lang="en-US" sz="2400" dirty="0" smtClean="0"/>
              <a:t>considering </a:t>
            </a:r>
            <a:r>
              <a:rPr lang="en-US" sz="2400" dirty="0" smtClean="0"/>
              <a:t>the following cost factors:</a:t>
            </a:r>
          </a:p>
          <a:p>
            <a:pPr lvl="1"/>
            <a:r>
              <a:rPr lang="en-US" sz="2000" dirty="0" smtClean="0"/>
              <a:t>CPU</a:t>
            </a:r>
          </a:p>
          <a:p>
            <a:pPr lvl="1"/>
            <a:r>
              <a:rPr lang="en-US" sz="2000" dirty="0" smtClean="0"/>
              <a:t>I/O</a:t>
            </a:r>
          </a:p>
          <a:p>
            <a:pPr lvl="1"/>
            <a:r>
              <a:rPr lang="en-US" sz="2000" dirty="0" smtClean="0"/>
              <a:t>Network</a:t>
            </a:r>
          </a:p>
          <a:p>
            <a:pPr lvl="1"/>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47847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D0069"/>
                </a:solidFill>
              </a:rPr>
              <a:t>Challenges for Global Aggregation</a:t>
            </a:r>
            <a:endParaRPr lang="en-US" dirty="0">
              <a:solidFill>
                <a:srgbClr val="0D0069"/>
              </a:solidFill>
            </a:endParaRPr>
          </a:p>
        </p:txBody>
      </p:sp>
      <p:sp>
        <p:nvSpPr>
          <p:cNvPr id="3" name="Content Placeholder 2"/>
          <p:cNvSpPr>
            <a:spLocks noGrp="1"/>
          </p:cNvSpPr>
          <p:nvPr>
            <p:ph idx="1"/>
          </p:nvPr>
        </p:nvSpPr>
        <p:spPr>
          <a:xfrm>
            <a:off x="457199" y="1600200"/>
            <a:ext cx="8229601" cy="4525963"/>
          </a:xfrm>
        </p:spPr>
        <p:txBody>
          <a:bodyPr>
            <a:normAutofit/>
          </a:bodyPr>
          <a:lstStyle/>
          <a:p>
            <a:r>
              <a:rPr lang="en-US" sz="2400" dirty="0" smtClean="0"/>
              <a:t>Local algorithm: should we always pick the best one from the local-group-by </a:t>
            </a:r>
            <a:r>
              <a:rPr lang="en-US" sz="2400" dirty="0" smtClean="0"/>
              <a:t>study?</a:t>
            </a:r>
            <a:endParaRPr lang="en-US" sz="800" dirty="0" smtClean="0"/>
          </a:p>
          <a:p>
            <a:pPr lvl="1"/>
            <a:r>
              <a:rPr lang="en-US" sz="2000" dirty="0" smtClean="0"/>
              <a:t>Not</a:t>
            </a:r>
            <a:r>
              <a:rPr lang="en-US" sz="2000" dirty="0" smtClean="0"/>
              <a:t> always! </a:t>
            </a:r>
          </a:p>
          <a:p>
            <a:pPr lvl="2"/>
            <a:r>
              <a:rPr lang="en-US" sz="1600" dirty="0" smtClean="0"/>
              <a:t>it </a:t>
            </a:r>
            <a:r>
              <a:rPr lang="en-US" sz="1600" dirty="0" smtClean="0"/>
              <a:t>could be beneficial to send records for global aggregation without doing local aggregation, if most of the records are unique.</a:t>
            </a:r>
          </a:p>
          <a:p>
            <a:r>
              <a:rPr lang="en-US" sz="2400" dirty="0" smtClean="0"/>
              <a:t>Topology of the aggregation tree: how to use nodes?</a:t>
            </a:r>
          </a:p>
          <a:p>
            <a:pPr lvl="1"/>
            <a:r>
              <a:rPr lang="en-US" sz="2000" dirty="0" smtClean="0"/>
              <a:t>Consider 8 nodes, and the input data</a:t>
            </a:r>
            <a:r>
              <a:rPr lang="en-US" sz="2000" dirty="0" smtClean="0"/>
              <a:t> is partitioned </a:t>
            </a:r>
            <a:r>
              <a:rPr lang="en-US" sz="2000" dirty="0" smtClean="0"/>
              <a:t>on 4 nodes.</a:t>
            </a:r>
          </a:p>
          <a:p>
            <a:pPr lvl="2"/>
            <a:r>
              <a:rPr lang="en-US" sz="1600" dirty="0" smtClean="0"/>
              <a:t>(a): less network connections; could be used to consider the rack-locality.</a:t>
            </a:r>
          </a:p>
          <a:p>
            <a:pPr lvl="2"/>
            <a:r>
              <a:rPr lang="en-US" sz="1600" dirty="0" smtClean="0"/>
              <a:t>(b): shorter aggregation pipeline</a:t>
            </a:r>
            <a:endParaRPr lang="en-US" sz="1600" dirty="0"/>
          </a:p>
        </p:txBody>
      </p:sp>
      <p:pic>
        <p:nvPicPr>
          <p:cNvPr id="4" name="Picture 3"/>
          <p:cNvPicPr>
            <a:picLocks noChangeAspect="1"/>
          </p:cNvPicPr>
          <p:nvPr/>
        </p:nvPicPr>
        <p:blipFill rotWithShape="1">
          <a:blip r:embed="rId3"/>
          <a:srcRect r="68882" b="15670"/>
          <a:stretch/>
        </p:blipFill>
        <p:spPr>
          <a:xfrm>
            <a:off x="1754130" y="4840516"/>
            <a:ext cx="2157756" cy="1451532"/>
          </a:xfrm>
          <a:prstGeom prst="rect">
            <a:avLst/>
          </a:prstGeom>
        </p:spPr>
      </p:pic>
      <p:pic>
        <p:nvPicPr>
          <p:cNvPr id="5" name="Picture 4"/>
          <p:cNvPicPr>
            <a:picLocks noChangeAspect="1"/>
          </p:cNvPicPr>
          <p:nvPr/>
        </p:nvPicPr>
        <p:blipFill rotWithShape="1">
          <a:blip r:embed="rId3"/>
          <a:srcRect l="67528" b="15501"/>
          <a:stretch/>
        </p:blipFill>
        <p:spPr>
          <a:xfrm>
            <a:off x="5208174" y="4840516"/>
            <a:ext cx="2251660" cy="1454451"/>
          </a:xfrm>
          <a:prstGeom prst="rect">
            <a:avLst/>
          </a:prstGeom>
        </p:spPr>
      </p:pic>
      <p:sp>
        <p:nvSpPr>
          <p:cNvPr id="6" name="TextBox 5"/>
          <p:cNvSpPr txBox="1"/>
          <p:nvPr/>
        </p:nvSpPr>
        <p:spPr>
          <a:xfrm>
            <a:off x="2695458" y="6368064"/>
            <a:ext cx="435223" cy="369332"/>
          </a:xfrm>
          <a:prstGeom prst="rect">
            <a:avLst/>
          </a:prstGeom>
          <a:noFill/>
        </p:spPr>
        <p:txBody>
          <a:bodyPr wrap="none" rtlCol="0">
            <a:spAutoFit/>
          </a:bodyPr>
          <a:lstStyle/>
          <a:p>
            <a:r>
              <a:rPr lang="en-US" dirty="0" smtClean="0"/>
              <a:t>(a)</a:t>
            </a:r>
            <a:endParaRPr lang="en-US" dirty="0"/>
          </a:p>
        </p:txBody>
      </p:sp>
      <p:sp>
        <p:nvSpPr>
          <p:cNvPr id="7" name="TextBox 6"/>
          <p:cNvSpPr txBox="1"/>
          <p:nvPr/>
        </p:nvSpPr>
        <p:spPr>
          <a:xfrm>
            <a:off x="6192053" y="6368064"/>
            <a:ext cx="445930" cy="369332"/>
          </a:xfrm>
          <a:prstGeom prst="rect">
            <a:avLst/>
          </a:prstGeom>
          <a:noFill/>
        </p:spPr>
        <p:txBody>
          <a:bodyPr wrap="none" rtlCol="0">
            <a:spAutoFit/>
          </a:bodyPr>
          <a:lstStyle/>
          <a:p>
            <a:r>
              <a:rPr lang="en-US" dirty="0" smtClean="0"/>
              <a:t>(b)</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28336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ASTERIX Project: Current Status</a:t>
            </a:r>
            <a:endParaRPr lang="en-US" dirty="0"/>
          </a:p>
        </p:txBody>
      </p:sp>
      <p:sp>
        <p:nvSpPr>
          <p:cNvPr id="3" name="Content Placeholder 2"/>
          <p:cNvSpPr>
            <a:spLocks noGrp="1"/>
          </p:cNvSpPr>
          <p:nvPr>
            <p:ph idx="1"/>
          </p:nvPr>
        </p:nvSpPr>
        <p:spPr>
          <a:xfrm>
            <a:off x="457200" y="1600201"/>
            <a:ext cx="8229600" cy="2703038"/>
          </a:xfrm>
        </p:spPr>
        <p:txBody>
          <a:bodyPr>
            <a:normAutofit/>
          </a:bodyPr>
          <a:lstStyle/>
          <a:p>
            <a:r>
              <a:rPr lang="en-US" sz="2400" dirty="0" smtClean="0"/>
              <a:t>Approaching 4 years of initial NSF project (~250 KLOC)</a:t>
            </a:r>
          </a:p>
          <a:p>
            <a:r>
              <a:rPr lang="en-US" sz="2400" dirty="0" smtClean="0"/>
              <a:t>AsterixDB, Hyracks, Pregelix are now public available (beta release, open-sourced).</a:t>
            </a:r>
          </a:p>
          <a:p>
            <a:r>
              <a:rPr lang="en-US" sz="2400" dirty="0" smtClean="0"/>
              <a:t>Code scale-tested on a 6-rack Yahoo! Labs cluster with roughly 1400 cores and 700 disks.</a:t>
            </a:r>
          </a:p>
          <a:p>
            <a:r>
              <a:rPr lang="en-US" sz="2400" dirty="0" smtClean="0"/>
              <a:t>World-spread collaborators from both academia and industry.</a:t>
            </a:r>
          </a:p>
        </p:txBody>
      </p:sp>
      <p:pic>
        <p:nvPicPr>
          <p:cNvPr id="4" name="Picture 3"/>
          <p:cNvPicPr>
            <a:picLocks noChangeAspect="1"/>
          </p:cNvPicPr>
          <p:nvPr/>
        </p:nvPicPr>
        <p:blipFill>
          <a:blip r:embed="rId2"/>
          <a:stretch>
            <a:fillRect/>
          </a:stretch>
        </p:blipFill>
        <p:spPr>
          <a:xfrm>
            <a:off x="1887271" y="6075363"/>
            <a:ext cx="1334588" cy="747369"/>
          </a:xfrm>
          <a:prstGeom prst="rect">
            <a:avLst/>
          </a:prstGeom>
        </p:spPr>
      </p:pic>
      <p:pic>
        <p:nvPicPr>
          <p:cNvPr id="5" name="Picture 4"/>
          <p:cNvPicPr>
            <a:picLocks noChangeAspect="1"/>
          </p:cNvPicPr>
          <p:nvPr/>
        </p:nvPicPr>
        <p:blipFill>
          <a:blip r:embed="rId3"/>
          <a:stretch>
            <a:fillRect/>
          </a:stretch>
        </p:blipFill>
        <p:spPr>
          <a:xfrm>
            <a:off x="5738879" y="5476593"/>
            <a:ext cx="1295400" cy="539750"/>
          </a:xfrm>
          <a:prstGeom prst="rect">
            <a:avLst/>
          </a:prstGeom>
        </p:spPr>
      </p:pic>
      <p:pic>
        <p:nvPicPr>
          <p:cNvPr id="6" name="Picture 5"/>
          <p:cNvPicPr>
            <a:picLocks noChangeAspect="1"/>
          </p:cNvPicPr>
          <p:nvPr/>
        </p:nvPicPr>
        <p:blipFill>
          <a:blip r:embed="rId4"/>
          <a:stretch>
            <a:fillRect/>
          </a:stretch>
        </p:blipFill>
        <p:spPr>
          <a:xfrm>
            <a:off x="3949038" y="6230966"/>
            <a:ext cx="1378676" cy="431800"/>
          </a:xfrm>
          <a:prstGeom prst="rect">
            <a:avLst/>
          </a:prstGeom>
        </p:spPr>
      </p:pic>
      <p:pic>
        <p:nvPicPr>
          <p:cNvPr id="9" name="Picture 8"/>
          <p:cNvPicPr>
            <a:picLocks noChangeAspect="1"/>
          </p:cNvPicPr>
          <p:nvPr/>
        </p:nvPicPr>
        <p:blipFill>
          <a:blip r:embed="rId5"/>
          <a:stretch>
            <a:fillRect/>
          </a:stretch>
        </p:blipFill>
        <p:spPr>
          <a:xfrm>
            <a:off x="2577427" y="5476593"/>
            <a:ext cx="844550" cy="425765"/>
          </a:xfrm>
          <a:prstGeom prst="rect">
            <a:avLst/>
          </a:prstGeom>
        </p:spPr>
      </p:pic>
      <p:pic>
        <p:nvPicPr>
          <p:cNvPr id="11" name="Picture 10"/>
          <p:cNvPicPr>
            <a:picLocks noChangeAspect="1"/>
          </p:cNvPicPr>
          <p:nvPr/>
        </p:nvPicPr>
        <p:blipFill>
          <a:blip r:embed="rId6"/>
          <a:stretch>
            <a:fillRect/>
          </a:stretch>
        </p:blipFill>
        <p:spPr>
          <a:xfrm>
            <a:off x="7510884" y="5357144"/>
            <a:ext cx="990600" cy="659199"/>
          </a:xfrm>
          <a:prstGeom prst="rect">
            <a:avLst/>
          </a:prstGeom>
        </p:spPr>
      </p:pic>
      <p:pic>
        <p:nvPicPr>
          <p:cNvPr id="12" name="Picture 11"/>
          <p:cNvPicPr>
            <a:picLocks noChangeAspect="1"/>
          </p:cNvPicPr>
          <p:nvPr/>
        </p:nvPicPr>
        <p:blipFill>
          <a:blip r:embed="rId7"/>
          <a:stretch>
            <a:fillRect/>
          </a:stretch>
        </p:blipFill>
        <p:spPr>
          <a:xfrm>
            <a:off x="486022" y="4331759"/>
            <a:ext cx="876300" cy="876300"/>
          </a:xfrm>
          <a:prstGeom prst="rect">
            <a:avLst/>
          </a:prstGeom>
        </p:spPr>
      </p:pic>
      <p:pic>
        <p:nvPicPr>
          <p:cNvPr id="13" name="Picture 12"/>
          <p:cNvPicPr>
            <a:picLocks noChangeAspect="1"/>
          </p:cNvPicPr>
          <p:nvPr/>
        </p:nvPicPr>
        <p:blipFill>
          <a:blip r:embed="rId8"/>
          <a:stretch>
            <a:fillRect/>
          </a:stretch>
        </p:blipFill>
        <p:spPr>
          <a:xfrm>
            <a:off x="3872827" y="5235467"/>
            <a:ext cx="1403990" cy="935993"/>
          </a:xfrm>
          <a:prstGeom prst="rect">
            <a:avLst/>
          </a:prstGeom>
        </p:spPr>
      </p:pic>
      <p:pic>
        <p:nvPicPr>
          <p:cNvPr id="15" name="Picture 14"/>
          <p:cNvPicPr>
            <a:picLocks noChangeAspect="1"/>
          </p:cNvPicPr>
          <p:nvPr/>
        </p:nvPicPr>
        <p:blipFill>
          <a:blip r:embed="rId9"/>
          <a:stretch>
            <a:fillRect/>
          </a:stretch>
        </p:blipFill>
        <p:spPr>
          <a:xfrm>
            <a:off x="1511044" y="4401328"/>
            <a:ext cx="787963" cy="788459"/>
          </a:xfrm>
          <a:prstGeom prst="rect">
            <a:avLst/>
          </a:prstGeom>
        </p:spPr>
      </p:pic>
      <p:pic>
        <p:nvPicPr>
          <p:cNvPr id="16" name="Picture 15"/>
          <p:cNvPicPr>
            <a:picLocks noChangeAspect="1"/>
          </p:cNvPicPr>
          <p:nvPr/>
        </p:nvPicPr>
        <p:blipFill>
          <a:blip r:embed="rId10"/>
          <a:stretch>
            <a:fillRect/>
          </a:stretch>
        </p:blipFill>
        <p:spPr>
          <a:xfrm>
            <a:off x="5738879" y="4369354"/>
            <a:ext cx="852528" cy="838200"/>
          </a:xfrm>
          <a:prstGeom prst="rect">
            <a:avLst/>
          </a:prstGeom>
        </p:spPr>
      </p:pic>
      <p:pic>
        <p:nvPicPr>
          <p:cNvPr id="18" name="Picture 17"/>
          <p:cNvPicPr>
            <a:picLocks noChangeAspect="1"/>
          </p:cNvPicPr>
          <p:nvPr/>
        </p:nvPicPr>
        <p:blipFill>
          <a:blip r:embed="rId11"/>
          <a:stretch>
            <a:fillRect/>
          </a:stretch>
        </p:blipFill>
        <p:spPr>
          <a:xfrm>
            <a:off x="3351207" y="4319389"/>
            <a:ext cx="2296607" cy="893680"/>
          </a:xfrm>
          <a:prstGeom prst="rect">
            <a:avLst/>
          </a:prstGeom>
        </p:spPr>
      </p:pic>
      <p:pic>
        <p:nvPicPr>
          <p:cNvPr id="19" name="Picture 18"/>
          <p:cNvPicPr>
            <a:picLocks noChangeAspect="1"/>
          </p:cNvPicPr>
          <p:nvPr/>
        </p:nvPicPr>
        <p:blipFill>
          <a:blip r:embed="rId12"/>
          <a:stretch>
            <a:fillRect/>
          </a:stretch>
        </p:blipFill>
        <p:spPr>
          <a:xfrm>
            <a:off x="828878" y="5476593"/>
            <a:ext cx="1371600" cy="527050"/>
          </a:xfrm>
          <a:prstGeom prst="rect">
            <a:avLst/>
          </a:prstGeom>
        </p:spPr>
      </p:pic>
      <p:pic>
        <p:nvPicPr>
          <p:cNvPr id="20" name="Picture 19"/>
          <p:cNvPicPr>
            <a:picLocks noChangeAspect="1"/>
          </p:cNvPicPr>
          <p:nvPr/>
        </p:nvPicPr>
        <p:blipFill>
          <a:blip r:embed="rId13"/>
          <a:stretch>
            <a:fillRect/>
          </a:stretch>
        </p:blipFill>
        <p:spPr>
          <a:xfrm>
            <a:off x="6813786" y="4387626"/>
            <a:ext cx="2037803" cy="802161"/>
          </a:xfrm>
          <a:prstGeom prst="rect">
            <a:avLst/>
          </a:prstGeom>
        </p:spPr>
      </p:pic>
      <p:pic>
        <p:nvPicPr>
          <p:cNvPr id="21" name="Picture 20"/>
          <p:cNvPicPr>
            <a:picLocks noChangeAspect="1"/>
          </p:cNvPicPr>
          <p:nvPr/>
        </p:nvPicPr>
        <p:blipFill rotWithShape="1">
          <a:blip r:embed="rId14"/>
          <a:srcRect t="19295" b="19954"/>
          <a:stretch/>
        </p:blipFill>
        <p:spPr>
          <a:xfrm>
            <a:off x="5931357" y="6125780"/>
            <a:ext cx="1563842" cy="570033"/>
          </a:xfrm>
          <a:prstGeom prst="rect">
            <a:avLst/>
          </a:prstGeom>
        </p:spPr>
      </p:pic>
      <p:pic>
        <p:nvPicPr>
          <p:cNvPr id="22" name="Picture 21"/>
          <p:cNvPicPr>
            <a:picLocks noChangeAspect="1"/>
          </p:cNvPicPr>
          <p:nvPr/>
        </p:nvPicPr>
        <p:blipFill>
          <a:blip r:embed="rId15"/>
          <a:stretch>
            <a:fillRect/>
          </a:stretch>
        </p:blipFill>
        <p:spPr>
          <a:xfrm>
            <a:off x="2451822" y="4369354"/>
            <a:ext cx="885565" cy="85092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0710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NSF project page: </a:t>
            </a:r>
            <a:r>
              <a:rPr lang="en-US" sz="2800" dirty="0" smtClean="0">
                <a:hlinkClick r:id="rId2"/>
              </a:rPr>
              <a:t>http://asterix.ics.uci.edu</a:t>
            </a:r>
            <a:endParaRPr lang="en-US" sz="2800" dirty="0" smtClean="0"/>
          </a:p>
          <a:p>
            <a:pPr marL="0" indent="0">
              <a:buNone/>
            </a:pPr>
            <a:endParaRPr lang="en-US" sz="2800" dirty="0" smtClean="0"/>
          </a:p>
          <a:p>
            <a:pPr marL="0" indent="0">
              <a:buNone/>
            </a:pPr>
            <a:r>
              <a:rPr lang="en-US" dirty="0" smtClean="0"/>
              <a:t>Open source code base:</a:t>
            </a:r>
          </a:p>
          <a:p>
            <a:r>
              <a:rPr lang="en-US" sz="2800" dirty="0" smtClean="0"/>
              <a:t>ASTERIX:  </a:t>
            </a:r>
            <a:r>
              <a:rPr lang="en-US" sz="2800" dirty="0" smtClean="0">
                <a:hlinkClick r:id="rId3"/>
              </a:rPr>
              <a:t>http://code.google.com/p/asterixdb/</a:t>
            </a:r>
            <a:endParaRPr lang="en-US" sz="2800" dirty="0" smtClean="0"/>
          </a:p>
          <a:p>
            <a:r>
              <a:rPr lang="en-US" sz="2800" dirty="0" smtClean="0"/>
              <a:t>Hyracks: </a:t>
            </a:r>
            <a:r>
              <a:rPr lang="en-US" sz="2800" dirty="0" smtClean="0">
                <a:hlinkClick r:id="rId4"/>
              </a:rPr>
              <a:t>http://code.google.com/p/hyracks</a:t>
            </a:r>
            <a:endParaRPr lang="en-US" sz="2800" dirty="0" smtClean="0"/>
          </a:p>
          <a:p>
            <a:r>
              <a:rPr lang="en-US" sz="2800" dirty="0" smtClean="0"/>
              <a:t>Pregelix: </a:t>
            </a:r>
            <a:r>
              <a:rPr lang="en-US" sz="2800" dirty="0" smtClean="0">
                <a:hlinkClick r:id="rId5"/>
              </a:rPr>
              <a:t>http://hyracks.org/projects/pregelix/</a:t>
            </a:r>
            <a:endParaRPr lang="en-US" sz="28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59454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52100"/>
            <a:ext cx="8229600" cy="1143000"/>
          </a:xfrm>
        </p:spPr>
        <p:txBody>
          <a:bodyPr/>
          <a:lstStyle/>
          <a:p>
            <a:r>
              <a:rPr lang="en-US" dirty="0" smtClean="0"/>
              <a:t>Questions?</a:t>
            </a:r>
            <a:endParaRPr lang="en-US" dirty="0"/>
          </a:p>
        </p:txBody>
      </p:sp>
      <p:grpSp>
        <p:nvGrpSpPr>
          <p:cNvPr id="4" name="Group 3"/>
          <p:cNvGrpSpPr/>
          <p:nvPr/>
        </p:nvGrpSpPr>
        <p:grpSpPr>
          <a:xfrm>
            <a:off x="2721735" y="1457392"/>
            <a:ext cx="3755265" cy="1200016"/>
            <a:chOff x="4855335" y="159916"/>
            <a:chExt cx="3755265" cy="1200016"/>
          </a:xfrm>
        </p:grpSpPr>
        <p:pic>
          <p:nvPicPr>
            <p:cNvPr id="5" name="Picture 4"/>
            <p:cNvPicPr>
              <a:picLocks noChangeAspect="1"/>
            </p:cNvPicPr>
            <p:nvPr/>
          </p:nvPicPr>
          <p:blipFill>
            <a:blip r:embed="rId2"/>
            <a:stretch>
              <a:fillRect/>
            </a:stretch>
          </p:blipFill>
          <p:spPr>
            <a:xfrm>
              <a:off x="4855335" y="159916"/>
              <a:ext cx="3755265" cy="906884"/>
            </a:xfrm>
            <a:prstGeom prst="rect">
              <a:avLst/>
            </a:prstGeom>
          </p:spPr>
        </p:pic>
        <p:sp>
          <p:nvSpPr>
            <p:cNvPr id="6" name="TextBox 5"/>
            <p:cNvSpPr txBox="1"/>
            <p:nvPr/>
          </p:nvSpPr>
          <p:spPr>
            <a:xfrm>
              <a:off x="5486400" y="990600"/>
              <a:ext cx="2736647" cy="369332"/>
            </a:xfrm>
            <a:prstGeom prst="rect">
              <a:avLst/>
            </a:prstGeom>
            <a:noFill/>
          </p:spPr>
          <p:txBody>
            <a:bodyPr wrap="none" rtlCol="0">
              <a:spAutoFit/>
            </a:bodyPr>
            <a:lstStyle/>
            <a:p>
              <a:r>
                <a:rPr lang="en-US" b="1" dirty="0" smtClean="0">
                  <a:solidFill>
                    <a:schemeClr val="tx2">
                      <a:lumMod val="75000"/>
                    </a:schemeClr>
                  </a:solidFill>
                  <a:latin typeface="Trebuchet MS"/>
                </a:rPr>
                <a:t>more engine </a:t>
              </a:r>
              <a:r>
                <a:rPr lang="en-US" b="1" dirty="0" smtClean="0">
                  <a:solidFill>
                    <a:srgbClr val="FFB172"/>
                  </a:solidFill>
                  <a:latin typeface="Trebuchet MS"/>
                </a:rPr>
                <a:t>less trunk</a:t>
              </a:r>
              <a:endParaRPr lang="en-US" b="1" dirty="0">
                <a:solidFill>
                  <a:srgbClr val="FFB172"/>
                </a:solidFill>
                <a:latin typeface="Trebuchet MS"/>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84980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Stack: Parallel Database</a:t>
            </a:r>
            <a:endParaRPr lang="en-US" dirty="0"/>
          </a:p>
        </p:txBody>
      </p:sp>
      <p:sp>
        <p:nvSpPr>
          <p:cNvPr id="4" name="Rounded Rectangle 3"/>
          <p:cNvSpPr/>
          <p:nvPr/>
        </p:nvSpPr>
        <p:spPr>
          <a:xfrm>
            <a:off x="3285018" y="2388107"/>
            <a:ext cx="2592331" cy="745236"/>
          </a:xfrm>
          <a:prstGeom prst="roundRect">
            <a:avLst/>
          </a:prstGeom>
          <a:solidFill>
            <a:srgbClr val="FF0000"/>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SQL Compiler</a:t>
            </a:r>
            <a:endParaRPr lang="en-US" dirty="0"/>
          </a:p>
        </p:txBody>
      </p:sp>
      <p:sp>
        <p:nvSpPr>
          <p:cNvPr id="5" name="Rounded Rectangle 4"/>
          <p:cNvSpPr/>
          <p:nvPr/>
        </p:nvSpPr>
        <p:spPr>
          <a:xfrm>
            <a:off x="3285018" y="3464177"/>
            <a:ext cx="2592331" cy="745236"/>
          </a:xfrm>
          <a:prstGeom prst="roundRect">
            <a:avLst/>
          </a:prstGeom>
          <a:solidFill>
            <a:srgbClr val="7B1E73"/>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Relational Dataflow Layer</a:t>
            </a:r>
            <a:endParaRPr lang="en-US" dirty="0"/>
          </a:p>
        </p:txBody>
      </p:sp>
      <p:sp>
        <p:nvSpPr>
          <p:cNvPr id="6" name="Rounded Rectangle 5"/>
          <p:cNvSpPr/>
          <p:nvPr/>
        </p:nvSpPr>
        <p:spPr>
          <a:xfrm>
            <a:off x="3285018" y="4519257"/>
            <a:ext cx="2592331" cy="745236"/>
          </a:xfrm>
          <a:prstGeom prst="roundRect">
            <a:avLst/>
          </a:prstGeom>
          <a:solidFill>
            <a:srgbClr val="0000FF"/>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Row/Column Storage Manager</a:t>
            </a:r>
            <a:endParaRPr lang="en-US" dirty="0"/>
          </a:p>
        </p:txBody>
      </p:sp>
      <p:sp>
        <p:nvSpPr>
          <p:cNvPr id="7" name="Rounded Rectangle 6"/>
          <p:cNvSpPr/>
          <p:nvPr/>
        </p:nvSpPr>
        <p:spPr>
          <a:xfrm>
            <a:off x="2823226" y="2041731"/>
            <a:ext cx="3505420" cy="3589724"/>
          </a:xfrm>
          <a:prstGeom prst="roundRect">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4408012" y="1873790"/>
            <a:ext cx="346344" cy="335881"/>
          </a:xfrm>
          <a:prstGeom prst="down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9" name="TextBox 8"/>
          <p:cNvSpPr txBox="1"/>
          <p:nvPr/>
        </p:nvSpPr>
        <p:spPr>
          <a:xfrm>
            <a:off x="4305050" y="1490472"/>
            <a:ext cx="549737" cy="369332"/>
          </a:xfrm>
          <a:prstGeom prst="rect">
            <a:avLst/>
          </a:prstGeom>
          <a:noFill/>
        </p:spPr>
        <p:txBody>
          <a:bodyPr wrap="none" rtlCol="0">
            <a:spAutoFit/>
          </a:bodyPr>
          <a:lstStyle/>
          <a:p>
            <a:r>
              <a:rPr lang="en-US" b="1" dirty="0" smtClean="0"/>
              <a:t>SQL</a:t>
            </a:r>
            <a:endParaRPr lang="en-US" b="1" dirty="0"/>
          </a:p>
        </p:txBody>
      </p:sp>
      <p:grpSp>
        <p:nvGrpSpPr>
          <p:cNvPr id="28" name="Group 27"/>
          <p:cNvGrpSpPr/>
          <p:nvPr/>
        </p:nvGrpSpPr>
        <p:grpSpPr>
          <a:xfrm>
            <a:off x="4503464" y="5938497"/>
            <a:ext cx="1052261" cy="724041"/>
            <a:chOff x="745164" y="5699675"/>
            <a:chExt cx="1180938" cy="907730"/>
          </a:xfrm>
        </p:grpSpPr>
        <p:sp>
          <p:nvSpPr>
            <p:cNvPr id="25" name="Can 24"/>
            <p:cNvSpPr/>
            <p:nvPr/>
          </p:nvSpPr>
          <p:spPr>
            <a:xfrm>
              <a:off x="1369853" y="5899008"/>
              <a:ext cx="556249" cy="346376"/>
            </a:xfrm>
            <a:prstGeom prst="can">
              <a:avLst>
                <a:gd name="adj" fmla="val 50000"/>
              </a:avLst>
            </a:prstGeom>
            <a:ln w="28575" cmpd="sng"/>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 name="Can 25"/>
            <p:cNvSpPr/>
            <p:nvPr/>
          </p:nvSpPr>
          <p:spPr>
            <a:xfrm>
              <a:off x="1369853" y="5705032"/>
              <a:ext cx="556249" cy="346376"/>
            </a:xfrm>
            <a:prstGeom prst="can">
              <a:avLst>
                <a:gd name="adj" fmla="val 50000"/>
              </a:avLst>
            </a:prstGeom>
            <a:ln w="28575" cmpd="sng"/>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19" name="Group 18"/>
            <p:cNvGrpSpPr/>
            <p:nvPr/>
          </p:nvGrpSpPr>
          <p:grpSpPr>
            <a:xfrm>
              <a:off x="745164" y="5699675"/>
              <a:ext cx="556249" cy="724041"/>
              <a:chOff x="745164" y="5699675"/>
              <a:chExt cx="556249" cy="724041"/>
            </a:xfrm>
          </p:grpSpPr>
          <p:sp>
            <p:nvSpPr>
              <p:cNvPr id="16" name="Can 15"/>
              <p:cNvSpPr/>
              <p:nvPr/>
            </p:nvSpPr>
            <p:spPr>
              <a:xfrm>
                <a:off x="745164" y="6077340"/>
                <a:ext cx="556249" cy="346376"/>
              </a:xfrm>
              <a:prstGeom prst="can">
                <a:avLst>
                  <a:gd name="adj" fmla="val 50000"/>
                </a:avLst>
              </a:prstGeom>
              <a:ln w="28575" cmpd="sng"/>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Can 16"/>
              <p:cNvSpPr/>
              <p:nvPr/>
            </p:nvSpPr>
            <p:spPr>
              <a:xfrm>
                <a:off x="745164" y="5883364"/>
                <a:ext cx="556249" cy="346376"/>
              </a:xfrm>
              <a:prstGeom prst="can">
                <a:avLst>
                  <a:gd name="adj" fmla="val 50000"/>
                </a:avLst>
              </a:prstGeom>
              <a:ln w="28575" cmpd="sng"/>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Can 17"/>
              <p:cNvSpPr/>
              <p:nvPr/>
            </p:nvSpPr>
            <p:spPr>
              <a:xfrm>
                <a:off x="745164" y="5699675"/>
                <a:ext cx="556249" cy="346376"/>
              </a:xfrm>
              <a:prstGeom prst="can">
                <a:avLst>
                  <a:gd name="adj" fmla="val 50000"/>
                </a:avLst>
              </a:prstGeom>
              <a:ln w="28575" cmpd="sng"/>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0" name="Group 19"/>
            <p:cNvGrpSpPr/>
            <p:nvPr/>
          </p:nvGrpSpPr>
          <p:grpSpPr>
            <a:xfrm>
              <a:off x="1075763" y="5883364"/>
              <a:ext cx="556249" cy="724041"/>
              <a:chOff x="745164" y="5699675"/>
              <a:chExt cx="556249" cy="724041"/>
            </a:xfrm>
          </p:grpSpPr>
          <p:sp>
            <p:nvSpPr>
              <p:cNvPr id="21" name="Can 20"/>
              <p:cNvSpPr/>
              <p:nvPr/>
            </p:nvSpPr>
            <p:spPr>
              <a:xfrm>
                <a:off x="745164" y="6077340"/>
                <a:ext cx="556249" cy="346376"/>
              </a:xfrm>
              <a:prstGeom prst="can">
                <a:avLst>
                  <a:gd name="adj" fmla="val 50000"/>
                </a:avLst>
              </a:prstGeom>
              <a:ln w="28575" cmpd="sng"/>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Can 21"/>
              <p:cNvSpPr/>
              <p:nvPr/>
            </p:nvSpPr>
            <p:spPr>
              <a:xfrm>
                <a:off x="745164" y="5883364"/>
                <a:ext cx="556249" cy="346376"/>
              </a:xfrm>
              <a:prstGeom prst="can">
                <a:avLst>
                  <a:gd name="adj" fmla="val 50000"/>
                </a:avLst>
              </a:prstGeom>
              <a:ln w="28575" cmpd="sng"/>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Can 22"/>
              <p:cNvSpPr/>
              <p:nvPr/>
            </p:nvSpPr>
            <p:spPr>
              <a:xfrm>
                <a:off x="745164" y="5699675"/>
                <a:ext cx="556249" cy="346376"/>
              </a:xfrm>
              <a:prstGeom prst="can">
                <a:avLst>
                  <a:gd name="adj" fmla="val 50000"/>
                </a:avLst>
              </a:prstGeom>
              <a:ln w="28575" cmpd="sng"/>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sp>
        <p:nvSpPr>
          <p:cNvPr id="29" name="TextBox 28"/>
          <p:cNvSpPr txBox="1"/>
          <p:nvPr/>
        </p:nvSpPr>
        <p:spPr>
          <a:xfrm>
            <a:off x="3507629" y="5931186"/>
            <a:ext cx="900382" cy="369332"/>
          </a:xfrm>
          <a:prstGeom prst="rect">
            <a:avLst/>
          </a:prstGeom>
          <a:noFill/>
        </p:spPr>
        <p:txBody>
          <a:bodyPr wrap="none" rtlCol="0">
            <a:spAutoFit/>
          </a:bodyPr>
          <a:lstStyle/>
          <a:p>
            <a:r>
              <a:rPr lang="en-US" b="1" dirty="0" smtClean="0"/>
              <a:t>RDBMS</a:t>
            </a:r>
            <a:endParaRPr lang="en-US" b="1" dirty="0"/>
          </a:p>
        </p:txBody>
      </p:sp>
      <p:sp>
        <p:nvSpPr>
          <p:cNvPr id="30" name="Down Arrow 29"/>
          <p:cNvSpPr/>
          <p:nvPr/>
        </p:nvSpPr>
        <p:spPr>
          <a:xfrm rot="10800000">
            <a:off x="4408012" y="5463514"/>
            <a:ext cx="346344" cy="335881"/>
          </a:xfrm>
          <a:prstGeom prst="downArrow">
            <a:avLst/>
          </a:prstGeom>
          <a:solidFill>
            <a:srgbClr val="0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42" name="TextBox 41"/>
          <p:cNvSpPr txBox="1"/>
          <p:nvPr/>
        </p:nvSpPr>
        <p:spPr>
          <a:xfrm>
            <a:off x="241391" y="2041731"/>
            <a:ext cx="2403416" cy="2031325"/>
          </a:xfrm>
          <a:prstGeom prst="rect">
            <a:avLst/>
          </a:prstGeom>
          <a:noFill/>
        </p:spPr>
        <p:txBody>
          <a:bodyPr wrap="square" rtlCol="0">
            <a:spAutoFit/>
          </a:bodyPr>
          <a:lstStyle/>
          <a:p>
            <a:r>
              <a:rPr lang="en-US" dirty="0" smtClean="0"/>
              <a:t>Advantages:</a:t>
            </a:r>
          </a:p>
          <a:p>
            <a:pPr marL="285750" indent="-285750">
              <a:buFontTx/>
              <a:buChar char="-"/>
            </a:pPr>
            <a:r>
              <a:rPr lang="en-US" dirty="0" smtClean="0"/>
              <a:t>Powerful declarative language level;</a:t>
            </a:r>
          </a:p>
          <a:p>
            <a:pPr marL="285750" indent="-285750">
              <a:buFontTx/>
              <a:buChar char="-"/>
            </a:pPr>
            <a:r>
              <a:rPr lang="en-US" dirty="0" smtClean="0"/>
              <a:t>Well-studied query optimization;</a:t>
            </a:r>
          </a:p>
          <a:p>
            <a:pPr marL="285750" indent="-285750">
              <a:buFontTx/>
              <a:buChar char="-"/>
            </a:pPr>
            <a:r>
              <a:rPr lang="en-US" dirty="0" smtClean="0"/>
              <a:t>Index support in the storage level</a:t>
            </a:r>
            <a:endParaRPr lang="en-US" dirty="0"/>
          </a:p>
        </p:txBody>
      </p:sp>
      <p:sp>
        <p:nvSpPr>
          <p:cNvPr id="43" name="TextBox 42"/>
          <p:cNvSpPr txBox="1"/>
          <p:nvPr/>
        </p:nvSpPr>
        <p:spPr>
          <a:xfrm>
            <a:off x="6606989" y="2041731"/>
            <a:ext cx="2277472" cy="2308324"/>
          </a:xfrm>
          <a:prstGeom prst="rect">
            <a:avLst/>
          </a:prstGeom>
          <a:noFill/>
        </p:spPr>
        <p:txBody>
          <a:bodyPr wrap="square" rtlCol="0">
            <a:spAutoFit/>
          </a:bodyPr>
          <a:lstStyle/>
          <a:p>
            <a:r>
              <a:rPr lang="en-US" dirty="0" smtClean="0"/>
              <a:t>Disadvantages:</a:t>
            </a:r>
          </a:p>
          <a:p>
            <a:pPr marL="285750" indent="-285750">
              <a:buFontTx/>
              <a:buChar char="-"/>
            </a:pPr>
            <a:r>
              <a:rPr lang="en-US" dirty="0" smtClean="0"/>
              <a:t>No much flexibility for semi-structured and unstructured data;</a:t>
            </a:r>
          </a:p>
          <a:p>
            <a:pPr marL="285750" indent="-285750">
              <a:buFontTx/>
              <a:buChar char="-"/>
            </a:pPr>
            <a:r>
              <a:rPr lang="en-US" dirty="0" smtClean="0"/>
              <a:t>Not easy for customization.</a:t>
            </a:r>
          </a:p>
          <a:p>
            <a:pPr marL="285750" indent="-285750">
              <a:buFontTx/>
              <a:buChar char="-"/>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29518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Tool Stack: Open Source Big Data Platforms</a:t>
            </a:r>
            <a:endParaRPr lang="en-US" sz="3600" dirty="0"/>
          </a:p>
        </p:txBody>
      </p:sp>
      <p:sp>
        <p:nvSpPr>
          <p:cNvPr id="4" name="Rounded Rectangle 3"/>
          <p:cNvSpPr/>
          <p:nvPr/>
        </p:nvSpPr>
        <p:spPr>
          <a:xfrm>
            <a:off x="719575" y="2199173"/>
            <a:ext cx="2592331" cy="745236"/>
          </a:xfrm>
          <a:prstGeom prst="roundRect">
            <a:avLst/>
          </a:prstGeom>
          <a:solidFill>
            <a:srgbClr val="F9693A"/>
          </a:solid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HiveQL/Pig/Jaql</a:t>
            </a:r>
          </a:p>
          <a:p>
            <a:pPr algn="ctr"/>
            <a:r>
              <a:rPr lang="en-US" dirty="0" smtClean="0"/>
              <a:t>(High-level Languages)</a:t>
            </a:r>
            <a:endParaRPr lang="en-US" dirty="0"/>
          </a:p>
        </p:txBody>
      </p:sp>
      <p:sp>
        <p:nvSpPr>
          <p:cNvPr id="6" name="Rounded Rectangle 5"/>
          <p:cNvSpPr/>
          <p:nvPr/>
        </p:nvSpPr>
        <p:spPr>
          <a:xfrm>
            <a:off x="719575" y="3065731"/>
            <a:ext cx="2592331" cy="1657590"/>
          </a:xfrm>
          <a:prstGeom prst="roundRect">
            <a:avLst/>
          </a:prstGeom>
          <a:solidFill>
            <a:srgbClr val="008000"/>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ounded Rectangle 8"/>
          <p:cNvSpPr/>
          <p:nvPr/>
        </p:nvSpPr>
        <p:spPr>
          <a:xfrm>
            <a:off x="719577" y="3065731"/>
            <a:ext cx="3977704" cy="807391"/>
          </a:xfrm>
          <a:prstGeom prst="roundRect">
            <a:avLst/>
          </a:prstGeom>
          <a:solidFill>
            <a:srgbClr val="008000"/>
          </a:solid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ounded Rectangle 13"/>
          <p:cNvSpPr/>
          <p:nvPr/>
        </p:nvSpPr>
        <p:spPr>
          <a:xfrm>
            <a:off x="719575" y="3873122"/>
            <a:ext cx="2592331" cy="850200"/>
          </a:xfrm>
          <a:prstGeom prst="roundRect">
            <a:avLst/>
          </a:prstGeom>
          <a:solidFill>
            <a:srgbClr val="008000"/>
          </a:solid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3020156" y="3749686"/>
            <a:ext cx="628310" cy="561146"/>
          </a:xfrm>
          <a:prstGeom prst="rect">
            <a:avLst/>
          </a:prstGeom>
          <a:solidFill>
            <a:srgbClr val="11811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ounded Rectangle 16"/>
          <p:cNvSpPr/>
          <p:nvPr/>
        </p:nvSpPr>
        <p:spPr>
          <a:xfrm>
            <a:off x="3311353" y="3873122"/>
            <a:ext cx="1291471" cy="807391"/>
          </a:xfrm>
          <a:prstGeom prst="roundRect">
            <a:avLst/>
          </a:prstGeom>
          <a:solidFill>
            <a:schemeClr val="bg1"/>
          </a:solid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737807" y="3171786"/>
            <a:ext cx="2458172" cy="1373097"/>
          </a:xfrm>
          <a:prstGeom prst="rect">
            <a:avLst/>
          </a:prstGeom>
          <a:solidFill>
            <a:srgbClr val="11811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Hadoop MapReduce</a:t>
            </a:r>
            <a:br>
              <a:rPr lang="en-US" dirty="0" smtClean="0">
                <a:solidFill>
                  <a:schemeClr val="bg1"/>
                </a:solidFill>
              </a:rPr>
            </a:br>
            <a:r>
              <a:rPr lang="en-US" dirty="0" smtClean="0">
                <a:solidFill>
                  <a:schemeClr val="bg1"/>
                </a:solidFill>
              </a:rPr>
              <a:t>Dataflow Layer</a:t>
            </a:r>
            <a:endParaRPr lang="en-US" dirty="0">
              <a:solidFill>
                <a:schemeClr val="bg1"/>
              </a:solidFill>
            </a:endParaRPr>
          </a:p>
        </p:txBody>
      </p:sp>
      <p:sp>
        <p:nvSpPr>
          <p:cNvPr id="18" name="Rectangle 17"/>
          <p:cNvSpPr/>
          <p:nvPr/>
        </p:nvSpPr>
        <p:spPr>
          <a:xfrm>
            <a:off x="3484372" y="3892020"/>
            <a:ext cx="1981023" cy="91465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ectangle 18"/>
          <p:cNvSpPr/>
          <p:nvPr/>
        </p:nvSpPr>
        <p:spPr>
          <a:xfrm>
            <a:off x="3325778" y="4393297"/>
            <a:ext cx="375217" cy="41337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ounded Rectangle 10"/>
          <p:cNvSpPr/>
          <p:nvPr/>
        </p:nvSpPr>
        <p:spPr>
          <a:xfrm>
            <a:off x="3400459" y="3978085"/>
            <a:ext cx="2582711" cy="745236"/>
          </a:xfrm>
          <a:prstGeom prst="roundRect">
            <a:avLst/>
          </a:prstGeom>
          <a:solidFill>
            <a:srgbClr val="800080"/>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HBase Key-Value Store</a:t>
            </a:r>
            <a:endParaRPr lang="en-US" dirty="0"/>
          </a:p>
        </p:txBody>
      </p:sp>
      <p:sp>
        <p:nvSpPr>
          <p:cNvPr id="22" name="Rounded Rectangle 21"/>
          <p:cNvSpPr/>
          <p:nvPr/>
        </p:nvSpPr>
        <p:spPr>
          <a:xfrm>
            <a:off x="737807" y="4875721"/>
            <a:ext cx="5245363" cy="745236"/>
          </a:xfrm>
          <a:prstGeom prst="roundRect">
            <a:avLst/>
          </a:prstGeom>
          <a:solidFill>
            <a:srgbClr val="800000"/>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Hadoop Distributed File System</a:t>
            </a:r>
          </a:p>
          <a:p>
            <a:pPr algn="ctr"/>
            <a:r>
              <a:rPr lang="en-US" dirty="0" smtClean="0"/>
              <a:t>(Byte-oriented file abstraction)</a:t>
            </a:r>
            <a:endParaRPr lang="en-US" dirty="0"/>
          </a:p>
        </p:txBody>
      </p:sp>
      <p:sp>
        <p:nvSpPr>
          <p:cNvPr id="23" name="Rounded Rectangle 22"/>
          <p:cNvSpPr/>
          <p:nvPr/>
        </p:nvSpPr>
        <p:spPr>
          <a:xfrm>
            <a:off x="331259" y="1873795"/>
            <a:ext cx="6039369" cy="4067098"/>
          </a:xfrm>
          <a:prstGeom prst="roundRect">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wn Arrow 23"/>
          <p:cNvSpPr/>
          <p:nvPr/>
        </p:nvSpPr>
        <p:spPr>
          <a:xfrm>
            <a:off x="813387" y="1863292"/>
            <a:ext cx="346344" cy="335881"/>
          </a:xfrm>
          <a:prstGeom prst="downArrow">
            <a:avLst/>
          </a:prstGeom>
          <a:solidFill>
            <a:srgbClr val="F6684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5" name="Down Arrow 24"/>
          <p:cNvSpPr/>
          <p:nvPr/>
        </p:nvSpPr>
        <p:spPr>
          <a:xfrm>
            <a:off x="1831646" y="1863292"/>
            <a:ext cx="346344" cy="335881"/>
          </a:xfrm>
          <a:prstGeom prst="downArrow">
            <a:avLst/>
          </a:prstGeom>
          <a:solidFill>
            <a:srgbClr val="F6684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6" name="Down Arrow 25"/>
          <p:cNvSpPr/>
          <p:nvPr/>
        </p:nvSpPr>
        <p:spPr>
          <a:xfrm>
            <a:off x="2846984" y="1863292"/>
            <a:ext cx="346344" cy="335881"/>
          </a:xfrm>
          <a:prstGeom prst="downArrow">
            <a:avLst/>
          </a:prstGeom>
          <a:solidFill>
            <a:srgbClr val="F6684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7" name="TextBox 26"/>
          <p:cNvSpPr txBox="1"/>
          <p:nvPr/>
        </p:nvSpPr>
        <p:spPr>
          <a:xfrm>
            <a:off x="547747" y="1473609"/>
            <a:ext cx="868372" cy="369332"/>
          </a:xfrm>
          <a:prstGeom prst="rect">
            <a:avLst/>
          </a:prstGeom>
          <a:noFill/>
        </p:spPr>
        <p:txBody>
          <a:bodyPr wrap="none" rtlCol="0">
            <a:spAutoFit/>
          </a:bodyPr>
          <a:lstStyle/>
          <a:p>
            <a:r>
              <a:rPr lang="en-US" b="1" dirty="0" smtClean="0"/>
              <a:t>HiveQL</a:t>
            </a:r>
            <a:endParaRPr lang="en-US" b="1" dirty="0"/>
          </a:p>
        </p:txBody>
      </p:sp>
      <p:sp>
        <p:nvSpPr>
          <p:cNvPr id="28" name="TextBox 27"/>
          <p:cNvSpPr txBox="1"/>
          <p:nvPr/>
        </p:nvSpPr>
        <p:spPr>
          <a:xfrm>
            <a:off x="1539768" y="1456109"/>
            <a:ext cx="944226" cy="369332"/>
          </a:xfrm>
          <a:prstGeom prst="rect">
            <a:avLst/>
          </a:prstGeom>
          <a:noFill/>
        </p:spPr>
        <p:txBody>
          <a:bodyPr wrap="none" rtlCol="0">
            <a:spAutoFit/>
          </a:bodyPr>
          <a:lstStyle/>
          <a:p>
            <a:r>
              <a:rPr lang="en-US" b="1" dirty="0" smtClean="0"/>
              <a:t>PigLatin</a:t>
            </a:r>
            <a:endParaRPr lang="en-US" b="1" dirty="0"/>
          </a:p>
        </p:txBody>
      </p:sp>
      <p:sp>
        <p:nvSpPr>
          <p:cNvPr id="29" name="TextBox 28"/>
          <p:cNvSpPr txBox="1"/>
          <p:nvPr/>
        </p:nvSpPr>
        <p:spPr>
          <a:xfrm>
            <a:off x="2578740" y="1439244"/>
            <a:ext cx="1139104" cy="369332"/>
          </a:xfrm>
          <a:prstGeom prst="rect">
            <a:avLst/>
          </a:prstGeom>
          <a:noFill/>
        </p:spPr>
        <p:txBody>
          <a:bodyPr wrap="none" rtlCol="0">
            <a:spAutoFit/>
          </a:bodyPr>
          <a:lstStyle/>
          <a:p>
            <a:r>
              <a:rPr lang="en-US" b="1" dirty="0" smtClean="0"/>
              <a:t>Jaql script</a:t>
            </a:r>
            <a:endParaRPr lang="en-US" b="1" dirty="0"/>
          </a:p>
        </p:txBody>
      </p:sp>
      <p:sp>
        <p:nvSpPr>
          <p:cNvPr id="30" name="Down Arrow 29"/>
          <p:cNvSpPr/>
          <p:nvPr/>
        </p:nvSpPr>
        <p:spPr>
          <a:xfrm>
            <a:off x="3894185" y="2729850"/>
            <a:ext cx="346344" cy="335881"/>
          </a:xfrm>
          <a:prstGeom prst="downArrow">
            <a:avLst/>
          </a:prstGeom>
          <a:solidFill>
            <a:srgbClr val="11811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31" name="TextBox 30"/>
          <p:cNvSpPr txBox="1"/>
          <p:nvPr/>
        </p:nvSpPr>
        <p:spPr>
          <a:xfrm>
            <a:off x="3390402" y="2315158"/>
            <a:ext cx="1782346" cy="369332"/>
          </a:xfrm>
          <a:prstGeom prst="rect">
            <a:avLst/>
          </a:prstGeom>
          <a:noFill/>
        </p:spPr>
        <p:txBody>
          <a:bodyPr wrap="none" rtlCol="0">
            <a:spAutoFit/>
          </a:bodyPr>
          <a:lstStyle/>
          <a:p>
            <a:r>
              <a:rPr lang="en-US" b="1" dirty="0" smtClean="0"/>
              <a:t>Hadoop M/R job</a:t>
            </a:r>
            <a:endParaRPr lang="en-US" b="1" dirty="0"/>
          </a:p>
        </p:txBody>
      </p:sp>
      <p:sp>
        <p:nvSpPr>
          <p:cNvPr id="32" name="Down Arrow 31"/>
          <p:cNvSpPr/>
          <p:nvPr/>
        </p:nvSpPr>
        <p:spPr>
          <a:xfrm>
            <a:off x="5292223" y="3626402"/>
            <a:ext cx="346344" cy="335881"/>
          </a:xfrm>
          <a:prstGeom prst="downArrow">
            <a:avLst/>
          </a:prstGeom>
          <a:solidFill>
            <a:srgbClr val="80007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33" name="TextBox 32"/>
          <p:cNvSpPr txBox="1"/>
          <p:nvPr/>
        </p:nvSpPr>
        <p:spPr>
          <a:xfrm>
            <a:off x="4761491" y="3219219"/>
            <a:ext cx="1407807" cy="369332"/>
          </a:xfrm>
          <a:prstGeom prst="rect">
            <a:avLst/>
          </a:prstGeom>
          <a:noFill/>
        </p:spPr>
        <p:txBody>
          <a:bodyPr wrap="none" rtlCol="0">
            <a:spAutoFit/>
          </a:bodyPr>
          <a:lstStyle/>
          <a:p>
            <a:r>
              <a:rPr lang="en-US" b="1" dirty="0" smtClean="0"/>
              <a:t>Get/Put ops.</a:t>
            </a:r>
            <a:endParaRPr lang="en-US" b="1" dirty="0"/>
          </a:p>
        </p:txBody>
      </p:sp>
      <p:pic>
        <p:nvPicPr>
          <p:cNvPr id="34" name="Picture 33"/>
          <p:cNvPicPr>
            <a:picLocks noChangeAspect="1"/>
          </p:cNvPicPr>
          <p:nvPr/>
        </p:nvPicPr>
        <p:blipFill rotWithShape="1">
          <a:blip r:embed="rId3"/>
          <a:srcRect t="20001" b="33013"/>
          <a:stretch/>
        </p:blipFill>
        <p:spPr>
          <a:xfrm>
            <a:off x="1405622" y="6098337"/>
            <a:ext cx="739655" cy="347539"/>
          </a:xfrm>
          <a:prstGeom prst="rect">
            <a:avLst/>
          </a:prstGeom>
        </p:spPr>
      </p:pic>
      <p:pic>
        <p:nvPicPr>
          <p:cNvPr id="35" name="Picture 34"/>
          <p:cNvPicPr>
            <a:picLocks noChangeAspect="1"/>
          </p:cNvPicPr>
          <p:nvPr/>
        </p:nvPicPr>
        <p:blipFill>
          <a:blip r:embed="rId4"/>
          <a:stretch>
            <a:fillRect/>
          </a:stretch>
        </p:blipFill>
        <p:spPr>
          <a:xfrm>
            <a:off x="550964" y="6140321"/>
            <a:ext cx="692727" cy="273627"/>
          </a:xfrm>
          <a:prstGeom prst="rect">
            <a:avLst/>
          </a:prstGeom>
        </p:spPr>
      </p:pic>
      <p:pic>
        <p:nvPicPr>
          <p:cNvPr id="36" name="Picture 35"/>
          <p:cNvPicPr>
            <a:picLocks noChangeAspect="1"/>
          </p:cNvPicPr>
          <p:nvPr/>
        </p:nvPicPr>
        <p:blipFill>
          <a:blip r:embed="rId5"/>
          <a:stretch>
            <a:fillRect/>
          </a:stretch>
        </p:blipFill>
        <p:spPr>
          <a:xfrm>
            <a:off x="2200991" y="6024425"/>
            <a:ext cx="805029" cy="554050"/>
          </a:xfrm>
          <a:prstGeom prst="rect">
            <a:avLst/>
          </a:prstGeom>
        </p:spPr>
      </p:pic>
      <p:pic>
        <p:nvPicPr>
          <p:cNvPr id="37" name="Picture 36"/>
          <p:cNvPicPr>
            <a:picLocks noChangeAspect="1"/>
          </p:cNvPicPr>
          <p:nvPr/>
        </p:nvPicPr>
        <p:blipFill>
          <a:blip r:embed="rId6"/>
          <a:stretch>
            <a:fillRect/>
          </a:stretch>
        </p:blipFill>
        <p:spPr>
          <a:xfrm>
            <a:off x="3169083" y="6098337"/>
            <a:ext cx="399249" cy="341956"/>
          </a:xfrm>
          <a:prstGeom prst="rect">
            <a:avLst/>
          </a:prstGeom>
        </p:spPr>
      </p:pic>
      <p:pic>
        <p:nvPicPr>
          <p:cNvPr id="38" name="Picture 37"/>
          <p:cNvPicPr>
            <a:picLocks noChangeAspect="1"/>
          </p:cNvPicPr>
          <p:nvPr/>
        </p:nvPicPr>
        <p:blipFill>
          <a:blip r:embed="rId7"/>
          <a:stretch>
            <a:fillRect/>
          </a:stretch>
        </p:blipFill>
        <p:spPr>
          <a:xfrm>
            <a:off x="3801804" y="6142145"/>
            <a:ext cx="373595" cy="303731"/>
          </a:xfrm>
          <a:prstGeom prst="rect">
            <a:avLst/>
          </a:prstGeom>
        </p:spPr>
      </p:pic>
      <p:pic>
        <p:nvPicPr>
          <p:cNvPr id="39" name="Picture 38"/>
          <p:cNvPicPr>
            <a:picLocks noChangeAspect="1"/>
          </p:cNvPicPr>
          <p:nvPr/>
        </p:nvPicPr>
        <p:blipFill>
          <a:blip r:embed="rId8"/>
          <a:stretch>
            <a:fillRect/>
          </a:stretch>
        </p:blipFill>
        <p:spPr>
          <a:xfrm>
            <a:off x="4439234" y="6124736"/>
            <a:ext cx="289212" cy="289212"/>
          </a:xfrm>
          <a:prstGeom prst="rect">
            <a:avLst/>
          </a:prstGeom>
        </p:spPr>
      </p:pic>
      <p:pic>
        <p:nvPicPr>
          <p:cNvPr id="40" name="Picture 39"/>
          <p:cNvPicPr>
            <a:picLocks noChangeAspect="1"/>
          </p:cNvPicPr>
          <p:nvPr/>
        </p:nvPicPr>
        <p:blipFill>
          <a:blip r:embed="rId9"/>
          <a:stretch>
            <a:fillRect/>
          </a:stretch>
        </p:blipFill>
        <p:spPr>
          <a:xfrm>
            <a:off x="5014343" y="6098337"/>
            <a:ext cx="361840" cy="361840"/>
          </a:xfrm>
          <a:prstGeom prst="rect">
            <a:avLst/>
          </a:prstGeom>
        </p:spPr>
      </p:pic>
      <p:grpSp>
        <p:nvGrpSpPr>
          <p:cNvPr id="42" name="Group 41"/>
          <p:cNvGrpSpPr/>
          <p:nvPr/>
        </p:nvGrpSpPr>
        <p:grpSpPr>
          <a:xfrm>
            <a:off x="5735628" y="6159471"/>
            <a:ext cx="380388" cy="261738"/>
            <a:chOff x="745164" y="5699675"/>
            <a:chExt cx="1180938" cy="907730"/>
          </a:xfrm>
        </p:grpSpPr>
        <p:sp>
          <p:nvSpPr>
            <p:cNvPr id="43" name="Can 42"/>
            <p:cNvSpPr/>
            <p:nvPr/>
          </p:nvSpPr>
          <p:spPr>
            <a:xfrm>
              <a:off x="1369853" y="5899008"/>
              <a:ext cx="556249" cy="346376"/>
            </a:xfrm>
            <a:prstGeom prst="can">
              <a:avLst>
                <a:gd name="adj" fmla="val 50000"/>
              </a:avLst>
            </a:prstGeom>
            <a:ln w="28575" cmpd="sng"/>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4" name="Can 43"/>
            <p:cNvSpPr/>
            <p:nvPr/>
          </p:nvSpPr>
          <p:spPr>
            <a:xfrm>
              <a:off x="1369853" y="5705032"/>
              <a:ext cx="556249" cy="346376"/>
            </a:xfrm>
            <a:prstGeom prst="can">
              <a:avLst>
                <a:gd name="adj" fmla="val 50000"/>
              </a:avLst>
            </a:prstGeom>
            <a:ln w="28575" cmpd="sng"/>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45" name="Group 44"/>
            <p:cNvGrpSpPr/>
            <p:nvPr/>
          </p:nvGrpSpPr>
          <p:grpSpPr>
            <a:xfrm>
              <a:off x="745164" y="5699675"/>
              <a:ext cx="556249" cy="724041"/>
              <a:chOff x="745164" y="5699675"/>
              <a:chExt cx="556249" cy="724041"/>
            </a:xfrm>
          </p:grpSpPr>
          <p:sp>
            <p:nvSpPr>
              <p:cNvPr id="50" name="Can 49"/>
              <p:cNvSpPr/>
              <p:nvPr/>
            </p:nvSpPr>
            <p:spPr>
              <a:xfrm>
                <a:off x="745164" y="6077340"/>
                <a:ext cx="556249" cy="346376"/>
              </a:xfrm>
              <a:prstGeom prst="can">
                <a:avLst>
                  <a:gd name="adj" fmla="val 50000"/>
                </a:avLst>
              </a:prstGeom>
              <a:ln w="28575" cmpd="sng"/>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1" name="Can 50"/>
              <p:cNvSpPr/>
              <p:nvPr/>
            </p:nvSpPr>
            <p:spPr>
              <a:xfrm>
                <a:off x="745164" y="5883364"/>
                <a:ext cx="556249" cy="346376"/>
              </a:xfrm>
              <a:prstGeom prst="can">
                <a:avLst>
                  <a:gd name="adj" fmla="val 50000"/>
                </a:avLst>
              </a:prstGeom>
              <a:ln w="28575" cmpd="sng"/>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2" name="Can 51"/>
              <p:cNvSpPr/>
              <p:nvPr/>
            </p:nvSpPr>
            <p:spPr>
              <a:xfrm>
                <a:off x="745164" y="5699675"/>
                <a:ext cx="556249" cy="346376"/>
              </a:xfrm>
              <a:prstGeom prst="can">
                <a:avLst>
                  <a:gd name="adj" fmla="val 50000"/>
                </a:avLst>
              </a:prstGeom>
              <a:ln w="28575" cmpd="sng"/>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46" name="Group 45"/>
            <p:cNvGrpSpPr/>
            <p:nvPr/>
          </p:nvGrpSpPr>
          <p:grpSpPr>
            <a:xfrm>
              <a:off x="1075763" y="5883364"/>
              <a:ext cx="556249" cy="724041"/>
              <a:chOff x="745164" y="5699675"/>
              <a:chExt cx="556249" cy="724041"/>
            </a:xfrm>
          </p:grpSpPr>
          <p:sp>
            <p:nvSpPr>
              <p:cNvPr id="47" name="Can 46"/>
              <p:cNvSpPr/>
              <p:nvPr/>
            </p:nvSpPr>
            <p:spPr>
              <a:xfrm>
                <a:off x="745164" y="6077340"/>
                <a:ext cx="556249" cy="346376"/>
              </a:xfrm>
              <a:prstGeom prst="can">
                <a:avLst>
                  <a:gd name="adj" fmla="val 50000"/>
                </a:avLst>
              </a:prstGeom>
              <a:ln w="28575" cmpd="sng"/>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8" name="Can 47"/>
              <p:cNvSpPr/>
              <p:nvPr/>
            </p:nvSpPr>
            <p:spPr>
              <a:xfrm>
                <a:off x="745164" y="5883364"/>
                <a:ext cx="556249" cy="346376"/>
              </a:xfrm>
              <a:prstGeom prst="can">
                <a:avLst>
                  <a:gd name="adj" fmla="val 50000"/>
                </a:avLst>
              </a:prstGeom>
              <a:ln w="28575" cmpd="sng"/>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9" name="Can 48"/>
              <p:cNvSpPr/>
              <p:nvPr/>
            </p:nvSpPr>
            <p:spPr>
              <a:xfrm>
                <a:off x="745164" y="5699675"/>
                <a:ext cx="556249" cy="346376"/>
              </a:xfrm>
              <a:prstGeom prst="can">
                <a:avLst>
                  <a:gd name="adj" fmla="val 50000"/>
                </a:avLst>
              </a:prstGeom>
              <a:ln w="28575" cmpd="sng"/>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sp>
        <p:nvSpPr>
          <p:cNvPr id="53" name="Down Arrow 52"/>
          <p:cNvSpPr/>
          <p:nvPr/>
        </p:nvSpPr>
        <p:spPr>
          <a:xfrm rot="10800000">
            <a:off x="737807" y="5731375"/>
            <a:ext cx="346344" cy="335881"/>
          </a:xfrm>
          <a:prstGeom prst="downArrow">
            <a:avLst/>
          </a:prstGeom>
          <a:solidFill>
            <a:srgbClr val="8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54" name="Down Arrow 53"/>
          <p:cNvSpPr/>
          <p:nvPr/>
        </p:nvSpPr>
        <p:spPr>
          <a:xfrm rot="10800000">
            <a:off x="1605999" y="5731375"/>
            <a:ext cx="346344" cy="335881"/>
          </a:xfrm>
          <a:prstGeom prst="downArrow">
            <a:avLst/>
          </a:prstGeom>
          <a:solidFill>
            <a:srgbClr val="8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55" name="Down Arrow 54"/>
          <p:cNvSpPr/>
          <p:nvPr/>
        </p:nvSpPr>
        <p:spPr>
          <a:xfrm rot="10800000">
            <a:off x="2405568" y="5731376"/>
            <a:ext cx="346344" cy="335881"/>
          </a:xfrm>
          <a:prstGeom prst="downArrow">
            <a:avLst/>
          </a:prstGeom>
          <a:solidFill>
            <a:srgbClr val="8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56" name="Down Arrow 55"/>
          <p:cNvSpPr/>
          <p:nvPr/>
        </p:nvSpPr>
        <p:spPr>
          <a:xfrm rot="10800000">
            <a:off x="3185745" y="5731375"/>
            <a:ext cx="346344" cy="335881"/>
          </a:xfrm>
          <a:prstGeom prst="downArrow">
            <a:avLst/>
          </a:prstGeom>
          <a:solidFill>
            <a:srgbClr val="8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57" name="Down Arrow 56"/>
          <p:cNvSpPr/>
          <p:nvPr/>
        </p:nvSpPr>
        <p:spPr>
          <a:xfrm rot="10800000">
            <a:off x="3801804" y="5731377"/>
            <a:ext cx="346344" cy="335881"/>
          </a:xfrm>
          <a:prstGeom prst="downArrow">
            <a:avLst/>
          </a:prstGeom>
          <a:solidFill>
            <a:srgbClr val="8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58" name="Down Arrow 57"/>
          <p:cNvSpPr/>
          <p:nvPr/>
        </p:nvSpPr>
        <p:spPr>
          <a:xfrm rot="10800000">
            <a:off x="4396608" y="5731375"/>
            <a:ext cx="346344" cy="335881"/>
          </a:xfrm>
          <a:prstGeom prst="downArrow">
            <a:avLst/>
          </a:prstGeom>
          <a:solidFill>
            <a:srgbClr val="8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59" name="Down Arrow 58"/>
          <p:cNvSpPr/>
          <p:nvPr/>
        </p:nvSpPr>
        <p:spPr>
          <a:xfrm rot="10800000">
            <a:off x="5029839" y="5731376"/>
            <a:ext cx="346344" cy="335881"/>
          </a:xfrm>
          <a:prstGeom prst="downArrow">
            <a:avLst/>
          </a:prstGeom>
          <a:solidFill>
            <a:srgbClr val="8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0" name="Down Arrow 59"/>
          <p:cNvSpPr/>
          <p:nvPr/>
        </p:nvSpPr>
        <p:spPr>
          <a:xfrm rot="10800000">
            <a:off x="5729580" y="5731375"/>
            <a:ext cx="346344" cy="335881"/>
          </a:xfrm>
          <a:prstGeom prst="downArrow">
            <a:avLst/>
          </a:prstGeom>
          <a:solidFill>
            <a:srgbClr val="8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1" name="TextBox 60"/>
          <p:cNvSpPr txBox="1"/>
          <p:nvPr/>
        </p:nvSpPr>
        <p:spPr>
          <a:xfrm>
            <a:off x="6517559" y="1510553"/>
            <a:ext cx="2497874" cy="4524316"/>
          </a:xfrm>
          <a:prstGeom prst="rect">
            <a:avLst/>
          </a:prstGeom>
          <a:noFill/>
        </p:spPr>
        <p:txBody>
          <a:bodyPr wrap="square" rtlCol="0">
            <a:spAutoFit/>
          </a:bodyPr>
          <a:lstStyle/>
          <a:p>
            <a:r>
              <a:rPr lang="en-US" dirty="0" smtClean="0"/>
              <a:t>Advantages:</a:t>
            </a:r>
          </a:p>
          <a:p>
            <a:pPr marL="285750" indent="-285750">
              <a:buFontTx/>
              <a:buChar char="-"/>
            </a:pPr>
            <a:r>
              <a:rPr lang="en-US" dirty="0" smtClean="0"/>
              <a:t>Massive unreliable storage;</a:t>
            </a:r>
          </a:p>
          <a:p>
            <a:pPr marL="285750" indent="-285750">
              <a:buFontTx/>
              <a:buChar char="-"/>
            </a:pPr>
            <a:r>
              <a:rPr lang="en-US" dirty="0" smtClean="0"/>
              <a:t>Flexible programming framework;</a:t>
            </a:r>
          </a:p>
          <a:p>
            <a:pPr marL="285750" indent="-285750">
              <a:buFontTx/>
              <a:buChar char="-"/>
            </a:pPr>
            <a:r>
              <a:rPr lang="en-US" dirty="0" smtClean="0"/>
              <a:t>Un/semi-structured data support.</a:t>
            </a:r>
          </a:p>
          <a:p>
            <a:pPr marL="285750" indent="-285750">
              <a:buFontTx/>
              <a:buChar char="-"/>
            </a:pPr>
            <a:endParaRPr lang="en-US" dirty="0"/>
          </a:p>
          <a:p>
            <a:r>
              <a:rPr lang="en-US" dirty="0" smtClean="0"/>
              <a:t>Disadvantages:</a:t>
            </a:r>
          </a:p>
          <a:p>
            <a:pPr marL="285750" indent="-285750">
              <a:buFontTx/>
              <a:buChar char="-"/>
            </a:pPr>
            <a:r>
              <a:rPr lang="en-US" dirty="0" smtClean="0"/>
              <a:t>Lack of user-friendly query language (although there are some…);</a:t>
            </a:r>
          </a:p>
          <a:p>
            <a:pPr marL="285750" indent="-285750">
              <a:buFontTx/>
              <a:buChar char="-"/>
            </a:pPr>
            <a:r>
              <a:rPr lang="en-US" dirty="0" smtClean="0"/>
              <a:t>Hand-crafted query optimization;</a:t>
            </a:r>
          </a:p>
          <a:p>
            <a:pPr marL="285750" indent="-285750">
              <a:buFontTx/>
              <a:buChar char="-"/>
            </a:pPr>
            <a:r>
              <a:rPr lang="en-US" dirty="0" smtClean="0"/>
              <a:t>No index support.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8171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Our Solution: The ASTERIX Software Stack</a:t>
            </a:r>
            <a:endParaRPr lang="en-US" sz="3600" dirty="0"/>
          </a:p>
        </p:txBody>
      </p:sp>
      <p:sp>
        <p:nvSpPr>
          <p:cNvPr id="7" name="Rounded Rectangle 6"/>
          <p:cNvSpPr/>
          <p:nvPr/>
        </p:nvSpPr>
        <p:spPr>
          <a:xfrm>
            <a:off x="1082941" y="4351330"/>
            <a:ext cx="7210228" cy="745236"/>
          </a:xfrm>
          <a:prstGeom prst="roundRect">
            <a:avLst/>
          </a:prstGeom>
          <a:solidFill>
            <a:srgbClr val="0000FF"/>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Hyracks Data-parallel Platform</a:t>
            </a:r>
            <a:endParaRPr lang="en-US" dirty="0"/>
          </a:p>
        </p:txBody>
      </p:sp>
      <p:sp>
        <p:nvSpPr>
          <p:cNvPr id="8" name="Rounded Rectangle 7"/>
          <p:cNvSpPr/>
          <p:nvPr/>
        </p:nvSpPr>
        <p:spPr>
          <a:xfrm>
            <a:off x="1082942" y="3471958"/>
            <a:ext cx="2697263" cy="745236"/>
          </a:xfrm>
          <a:prstGeom prst="roundRect">
            <a:avLst/>
          </a:prstGeom>
          <a:solidFill>
            <a:srgbClr val="FF0000"/>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Algebricks</a:t>
            </a:r>
            <a:br>
              <a:rPr lang="en-US" dirty="0" smtClean="0"/>
            </a:br>
            <a:r>
              <a:rPr lang="en-US" dirty="0" smtClean="0"/>
              <a:t>Algebra Layer</a:t>
            </a:r>
            <a:endParaRPr lang="en-US" dirty="0"/>
          </a:p>
        </p:txBody>
      </p:sp>
      <p:sp>
        <p:nvSpPr>
          <p:cNvPr id="9" name="Rounded Rectangle 8"/>
          <p:cNvSpPr/>
          <p:nvPr/>
        </p:nvSpPr>
        <p:spPr>
          <a:xfrm>
            <a:off x="3869208" y="3471958"/>
            <a:ext cx="1568823" cy="745236"/>
          </a:xfrm>
          <a:prstGeom prst="roundRect">
            <a:avLst/>
          </a:prstGeom>
          <a:solidFill>
            <a:srgbClr val="681E0A"/>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Hadoop M/R</a:t>
            </a:r>
            <a:br>
              <a:rPr lang="en-US" dirty="0" smtClean="0"/>
            </a:br>
            <a:r>
              <a:rPr lang="en-US" dirty="0" smtClean="0"/>
              <a:t>Compatibility</a:t>
            </a:r>
            <a:endParaRPr lang="en-US" dirty="0"/>
          </a:p>
        </p:txBody>
      </p:sp>
      <p:sp>
        <p:nvSpPr>
          <p:cNvPr id="10" name="Rounded Rectangle 9"/>
          <p:cNvSpPr/>
          <p:nvPr/>
        </p:nvSpPr>
        <p:spPr>
          <a:xfrm>
            <a:off x="5521946" y="3471958"/>
            <a:ext cx="1014867" cy="745236"/>
          </a:xfrm>
          <a:prstGeom prst="roundRect">
            <a:avLst/>
          </a:prstGeom>
          <a:solidFill>
            <a:srgbClr val="D35A19"/>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Pregelix</a:t>
            </a:r>
            <a:endParaRPr lang="en-US" dirty="0"/>
          </a:p>
        </p:txBody>
      </p:sp>
      <p:sp>
        <p:nvSpPr>
          <p:cNvPr id="11" name="Rounded Rectangle 10"/>
          <p:cNvSpPr/>
          <p:nvPr/>
        </p:nvSpPr>
        <p:spPr>
          <a:xfrm>
            <a:off x="6650407" y="3471958"/>
            <a:ext cx="824146" cy="745236"/>
          </a:xfrm>
          <a:prstGeom prst="roundRect">
            <a:avLst/>
          </a:prstGeom>
          <a:solidFill>
            <a:srgbClr val="171904"/>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IMRU</a:t>
            </a:r>
            <a:endParaRPr lang="en-US" dirty="0"/>
          </a:p>
        </p:txBody>
      </p:sp>
      <p:sp>
        <p:nvSpPr>
          <p:cNvPr id="12" name="Rounded Rectangle 11"/>
          <p:cNvSpPr/>
          <p:nvPr/>
        </p:nvSpPr>
        <p:spPr>
          <a:xfrm>
            <a:off x="1082941" y="1953134"/>
            <a:ext cx="934073" cy="1413864"/>
          </a:xfrm>
          <a:prstGeom prst="roundRect">
            <a:avLst/>
          </a:prstGeom>
          <a:solidFill>
            <a:srgbClr val="0F7113"/>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AsterixDB</a:t>
            </a:r>
            <a:endParaRPr lang="en-US" dirty="0"/>
          </a:p>
        </p:txBody>
      </p:sp>
      <p:sp>
        <p:nvSpPr>
          <p:cNvPr id="13" name="Rounded Rectangle 12"/>
          <p:cNvSpPr/>
          <p:nvPr/>
        </p:nvSpPr>
        <p:spPr>
          <a:xfrm>
            <a:off x="2106448" y="2555651"/>
            <a:ext cx="1222475" cy="811347"/>
          </a:xfrm>
          <a:prstGeom prst="roundRect">
            <a:avLst/>
          </a:prstGeom>
          <a:solidFill>
            <a:srgbClr val="548DD5"/>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Hivesterix</a:t>
            </a:r>
            <a:endParaRPr lang="en-US" dirty="0"/>
          </a:p>
        </p:txBody>
      </p:sp>
      <p:sp>
        <p:nvSpPr>
          <p:cNvPr id="17" name="Rounded Rectangle 16"/>
          <p:cNvSpPr/>
          <p:nvPr/>
        </p:nvSpPr>
        <p:spPr>
          <a:xfrm>
            <a:off x="3418353" y="2555651"/>
            <a:ext cx="1316922" cy="811347"/>
          </a:xfrm>
          <a:prstGeom prst="roundRect">
            <a:avLst/>
          </a:prstGeom>
          <a:solidFill>
            <a:srgbClr val="6B286B"/>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Other HHL Compilers</a:t>
            </a:r>
            <a:endParaRPr lang="en-US" dirty="0"/>
          </a:p>
        </p:txBody>
      </p:sp>
      <p:sp>
        <p:nvSpPr>
          <p:cNvPr id="18" name="Down Arrow 17"/>
          <p:cNvSpPr/>
          <p:nvPr/>
        </p:nvSpPr>
        <p:spPr>
          <a:xfrm>
            <a:off x="1382041" y="1617253"/>
            <a:ext cx="346344" cy="335881"/>
          </a:xfrm>
          <a:prstGeom prst="downArrow">
            <a:avLst/>
          </a:prstGeom>
          <a:solidFill>
            <a:srgbClr val="0F721B"/>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9" name="TextBox 18"/>
          <p:cNvSpPr txBox="1"/>
          <p:nvPr/>
        </p:nvSpPr>
        <p:spPr>
          <a:xfrm>
            <a:off x="992817" y="1238987"/>
            <a:ext cx="1113631" cy="369332"/>
          </a:xfrm>
          <a:prstGeom prst="rect">
            <a:avLst/>
          </a:prstGeom>
          <a:noFill/>
        </p:spPr>
        <p:txBody>
          <a:bodyPr wrap="none" rtlCol="0">
            <a:spAutoFit/>
          </a:bodyPr>
          <a:lstStyle/>
          <a:p>
            <a:r>
              <a:rPr lang="en-US" b="1" dirty="0" smtClean="0"/>
              <a:t>AsterixQL</a:t>
            </a:r>
            <a:endParaRPr lang="en-US" b="1" dirty="0"/>
          </a:p>
        </p:txBody>
      </p:sp>
      <p:sp>
        <p:nvSpPr>
          <p:cNvPr id="20" name="Down Arrow 19"/>
          <p:cNvSpPr/>
          <p:nvPr/>
        </p:nvSpPr>
        <p:spPr>
          <a:xfrm>
            <a:off x="2557525" y="2176195"/>
            <a:ext cx="346344" cy="335881"/>
          </a:xfrm>
          <a:prstGeom prst="downArrow">
            <a:avLst/>
          </a:prstGeom>
          <a:solidFill>
            <a:srgbClr val="588CD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1" name="TextBox 20"/>
          <p:cNvSpPr txBox="1"/>
          <p:nvPr/>
        </p:nvSpPr>
        <p:spPr>
          <a:xfrm>
            <a:off x="2304740" y="1797929"/>
            <a:ext cx="868372" cy="369332"/>
          </a:xfrm>
          <a:prstGeom prst="rect">
            <a:avLst/>
          </a:prstGeom>
          <a:noFill/>
        </p:spPr>
        <p:txBody>
          <a:bodyPr wrap="none" rtlCol="0">
            <a:spAutoFit/>
          </a:bodyPr>
          <a:lstStyle/>
          <a:p>
            <a:r>
              <a:rPr lang="en-US" b="1" dirty="0" smtClean="0"/>
              <a:t>HiveQL</a:t>
            </a:r>
            <a:endParaRPr lang="en-US" b="1" dirty="0"/>
          </a:p>
        </p:txBody>
      </p:sp>
      <p:sp>
        <p:nvSpPr>
          <p:cNvPr id="22" name="Down Arrow 21"/>
          <p:cNvSpPr/>
          <p:nvPr/>
        </p:nvSpPr>
        <p:spPr>
          <a:xfrm>
            <a:off x="3670923" y="2198002"/>
            <a:ext cx="346344" cy="335881"/>
          </a:xfrm>
          <a:prstGeom prst="downArrow">
            <a:avLst/>
          </a:prstGeom>
          <a:solidFill>
            <a:srgbClr val="6B286B"/>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3" name="TextBox 22"/>
          <p:cNvSpPr txBox="1"/>
          <p:nvPr/>
        </p:nvSpPr>
        <p:spPr>
          <a:xfrm>
            <a:off x="3480598" y="1828670"/>
            <a:ext cx="726581" cy="369332"/>
          </a:xfrm>
          <a:prstGeom prst="rect">
            <a:avLst/>
          </a:prstGeom>
          <a:noFill/>
        </p:spPr>
        <p:txBody>
          <a:bodyPr wrap="none" rtlCol="0">
            <a:spAutoFit/>
          </a:bodyPr>
          <a:lstStyle/>
          <a:p>
            <a:r>
              <a:rPr lang="en-US" b="1" dirty="0" smtClean="0"/>
              <a:t>Piglet</a:t>
            </a:r>
            <a:endParaRPr lang="en-US" b="1" dirty="0"/>
          </a:p>
        </p:txBody>
      </p:sp>
      <p:sp>
        <p:nvSpPr>
          <p:cNvPr id="24" name="Down Arrow 23"/>
          <p:cNvSpPr/>
          <p:nvPr/>
        </p:nvSpPr>
        <p:spPr>
          <a:xfrm>
            <a:off x="4221703" y="2209274"/>
            <a:ext cx="346344" cy="335881"/>
          </a:xfrm>
          <a:prstGeom prst="downArrow">
            <a:avLst/>
          </a:prstGeom>
          <a:solidFill>
            <a:srgbClr val="6B286B"/>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5" name="TextBox 24"/>
          <p:cNvSpPr txBox="1"/>
          <p:nvPr/>
        </p:nvSpPr>
        <p:spPr>
          <a:xfrm>
            <a:off x="4207179" y="1831008"/>
            <a:ext cx="348886" cy="369332"/>
          </a:xfrm>
          <a:prstGeom prst="rect">
            <a:avLst/>
          </a:prstGeom>
          <a:noFill/>
        </p:spPr>
        <p:txBody>
          <a:bodyPr wrap="none" rtlCol="0">
            <a:spAutoFit/>
          </a:bodyPr>
          <a:lstStyle/>
          <a:p>
            <a:r>
              <a:rPr lang="en-US" b="1" dirty="0" smtClean="0"/>
              <a:t>…</a:t>
            </a:r>
            <a:endParaRPr lang="en-US" b="1" dirty="0"/>
          </a:p>
        </p:txBody>
      </p:sp>
      <p:sp>
        <p:nvSpPr>
          <p:cNvPr id="26" name="Down Arrow 25"/>
          <p:cNvSpPr/>
          <p:nvPr/>
        </p:nvSpPr>
        <p:spPr>
          <a:xfrm>
            <a:off x="4955674" y="3125581"/>
            <a:ext cx="346344" cy="335881"/>
          </a:xfrm>
          <a:prstGeom prst="downArrow">
            <a:avLst/>
          </a:prstGeom>
          <a:solidFill>
            <a:srgbClr val="661D0E"/>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7" name="TextBox 26"/>
          <p:cNvSpPr txBox="1"/>
          <p:nvPr/>
        </p:nvSpPr>
        <p:spPr>
          <a:xfrm>
            <a:off x="4724780" y="2501580"/>
            <a:ext cx="992129" cy="646331"/>
          </a:xfrm>
          <a:prstGeom prst="rect">
            <a:avLst/>
          </a:prstGeom>
          <a:noFill/>
        </p:spPr>
        <p:txBody>
          <a:bodyPr wrap="none" rtlCol="0">
            <a:spAutoFit/>
          </a:bodyPr>
          <a:lstStyle/>
          <a:p>
            <a:r>
              <a:rPr lang="en-US" b="1" dirty="0" smtClean="0"/>
              <a:t>Hadoop</a:t>
            </a:r>
            <a:br>
              <a:rPr lang="en-US" b="1" dirty="0" smtClean="0"/>
            </a:br>
            <a:r>
              <a:rPr lang="en-US" b="1" dirty="0" smtClean="0"/>
              <a:t>M/R Job</a:t>
            </a:r>
            <a:endParaRPr lang="en-US" b="1" dirty="0"/>
          </a:p>
        </p:txBody>
      </p:sp>
      <p:sp>
        <p:nvSpPr>
          <p:cNvPr id="28" name="Down Arrow 27"/>
          <p:cNvSpPr/>
          <p:nvPr/>
        </p:nvSpPr>
        <p:spPr>
          <a:xfrm>
            <a:off x="5853497" y="3136077"/>
            <a:ext cx="346344" cy="335881"/>
          </a:xfrm>
          <a:prstGeom prst="downArrow">
            <a:avLst/>
          </a:prstGeom>
          <a:solidFill>
            <a:srgbClr val="D1582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9" name="TextBox 28"/>
          <p:cNvSpPr txBox="1"/>
          <p:nvPr/>
        </p:nvSpPr>
        <p:spPr>
          <a:xfrm>
            <a:off x="5632198" y="2487025"/>
            <a:ext cx="788121" cy="646331"/>
          </a:xfrm>
          <a:prstGeom prst="rect">
            <a:avLst/>
          </a:prstGeom>
          <a:noFill/>
        </p:spPr>
        <p:txBody>
          <a:bodyPr wrap="none" rtlCol="0">
            <a:spAutoFit/>
          </a:bodyPr>
          <a:lstStyle/>
          <a:p>
            <a:pPr algn="ctr"/>
            <a:r>
              <a:rPr lang="en-US" b="1" dirty="0" smtClean="0"/>
              <a:t>Pregel</a:t>
            </a:r>
            <a:br>
              <a:rPr lang="en-US" b="1" dirty="0" smtClean="0"/>
            </a:br>
            <a:r>
              <a:rPr lang="en-US" b="1" dirty="0" smtClean="0"/>
              <a:t>Job</a:t>
            </a:r>
            <a:endParaRPr lang="en-US" b="1" dirty="0"/>
          </a:p>
        </p:txBody>
      </p:sp>
      <p:sp>
        <p:nvSpPr>
          <p:cNvPr id="30" name="Down Arrow 29"/>
          <p:cNvSpPr/>
          <p:nvPr/>
        </p:nvSpPr>
        <p:spPr>
          <a:xfrm>
            <a:off x="6888262" y="3133356"/>
            <a:ext cx="346344" cy="335881"/>
          </a:xfrm>
          <a:prstGeom prst="downArrow">
            <a:avLst/>
          </a:prstGeom>
          <a:solidFill>
            <a:srgbClr val="17190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31" name="TextBox 30"/>
          <p:cNvSpPr txBox="1"/>
          <p:nvPr/>
        </p:nvSpPr>
        <p:spPr>
          <a:xfrm>
            <a:off x="6692387" y="2494800"/>
            <a:ext cx="728610" cy="646331"/>
          </a:xfrm>
          <a:prstGeom prst="rect">
            <a:avLst/>
          </a:prstGeom>
          <a:noFill/>
        </p:spPr>
        <p:txBody>
          <a:bodyPr wrap="none" rtlCol="0">
            <a:spAutoFit/>
          </a:bodyPr>
          <a:lstStyle/>
          <a:p>
            <a:pPr algn="ctr"/>
            <a:r>
              <a:rPr lang="en-US" b="1" dirty="0" smtClean="0"/>
              <a:t>IMRU</a:t>
            </a:r>
            <a:br>
              <a:rPr lang="en-US" b="1" dirty="0" smtClean="0"/>
            </a:br>
            <a:r>
              <a:rPr lang="en-US" b="1" dirty="0" smtClean="0"/>
              <a:t>Job</a:t>
            </a:r>
            <a:endParaRPr lang="en-US" b="1" dirty="0"/>
          </a:p>
        </p:txBody>
      </p:sp>
      <p:sp>
        <p:nvSpPr>
          <p:cNvPr id="32" name="Down Arrow 31"/>
          <p:cNvSpPr/>
          <p:nvPr/>
        </p:nvSpPr>
        <p:spPr>
          <a:xfrm>
            <a:off x="7776197" y="3997185"/>
            <a:ext cx="346344" cy="335881"/>
          </a:xfrm>
          <a:prstGeom prst="downArrow">
            <a:avLst/>
          </a:prstGeom>
          <a:solidFill>
            <a:srgbClr val="1F00F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33" name="TextBox 32"/>
          <p:cNvSpPr txBox="1"/>
          <p:nvPr/>
        </p:nvSpPr>
        <p:spPr>
          <a:xfrm>
            <a:off x="7477080" y="3358629"/>
            <a:ext cx="935097" cy="646331"/>
          </a:xfrm>
          <a:prstGeom prst="rect">
            <a:avLst/>
          </a:prstGeom>
          <a:noFill/>
        </p:spPr>
        <p:txBody>
          <a:bodyPr wrap="none" rtlCol="0">
            <a:spAutoFit/>
          </a:bodyPr>
          <a:lstStyle/>
          <a:p>
            <a:pPr algn="ctr"/>
            <a:r>
              <a:rPr lang="en-US" b="1" dirty="0" smtClean="0"/>
              <a:t>Hyracks</a:t>
            </a:r>
            <a:br>
              <a:rPr lang="en-US" b="1" dirty="0" smtClean="0"/>
            </a:br>
            <a:r>
              <a:rPr lang="en-US" b="1" dirty="0" smtClean="0"/>
              <a:t>Job</a:t>
            </a:r>
            <a:endParaRPr lang="en-US" b="1" dirty="0"/>
          </a:p>
        </p:txBody>
      </p:sp>
      <p:sp>
        <p:nvSpPr>
          <p:cNvPr id="34" name="TextBox 33"/>
          <p:cNvSpPr txBox="1"/>
          <p:nvPr/>
        </p:nvSpPr>
        <p:spPr>
          <a:xfrm>
            <a:off x="1077181" y="5358552"/>
            <a:ext cx="7215987" cy="1200329"/>
          </a:xfrm>
          <a:prstGeom prst="rect">
            <a:avLst/>
          </a:prstGeom>
          <a:noFill/>
        </p:spPr>
        <p:txBody>
          <a:bodyPr wrap="square" rtlCol="0">
            <a:spAutoFit/>
          </a:bodyPr>
          <a:lstStyle/>
          <a:p>
            <a:r>
              <a:rPr lang="en-US" dirty="0" smtClean="0"/>
              <a:t>ASTERIX Software Stack:</a:t>
            </a:r>
          </a:p>
          <a:p>
            <a:pPr marL="285750" indent="-285750">
              <a:buFontTx/>
              <a:buChar char="-"/>
            </a:pPr>
            <a:r>
              <a:rPr lang="en-US" dirty="0" smtClean="0"/>
              <a:t>User-friendly interfaces: AQL, and also other popular language support.</a:t>
            </a:r>
          </a:p>
          <a:p>
            <a:pPr marL="285750" indent="-285750">
              <a:buFontTx/>
              <a:buChar char="-"/>
            </a:pPr>
            <a:r>
              <a:rPr lang="en-US" dirty="0" smtClean="0"/>
              <a:t>Extendible, reusable optimization layer: Algebricks.</a:t>
            </a:r>
          </a:p>
          <a:p>
            <a:pPr marL="285750" indent="-285750">
              <a:buFontTx/>
              <a:buChar char="-"/>
            </a:pPr>
            <a:r>
              <a:rPr lang="en-US" dirty="0" smtClean="0"/>
              <a:t>Parallel processing and storage engine: Hyracks; also support index.</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91820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solidFill>
                  <a:srgbClr val="0D0069"/>
                </a:solidFill>
              </a:rPr>
              <a:t>ASTERIX Project: The Big Picture</a:t>
            </a:r>
            <a:endParaRPr lang="en-US" dirty="0">
              <a:solidFill>
                <a:srgbClr val="0D0069"/>
              </a:solidFill>
            </a:endParaRPr>
          </a:p>
        </p:txBody>
      </p:sp>
      <p:sp>
        <p:nvSpPr>
          <p:cNvPr id="5" name="Content Placeholder 2"/>
          <p:cNvSpPr>
            <a:spLocks noGrp="1"/>
          </p:cNvSpPr>
          <p:nvPr>
            <p:ph idx="1"/>
          </p:nvPr>
        </p:nvSpPr>
        <p:spPr>
          <a:xfrm>
            <a:off x="315310" y="1600200"/>
            <a:ext cx="4468964" cy="4525963"/>
          </a:xfrm>
        </p:spPr>
        <p:txBody>
          <a:bodyPr>
            <a:noAutofit/>
          </a:bodyPr>
          <a:lstStyle/>
          <a:p>
            <a:r>
              <a:rPr lang="en-US" sz="2000" dirty="0" smtClean="0"/>
              <a:t>Build a new Big Data Management System (BDMS)</a:t>
            </a:r>
          </a:p>
          <a:p>
            <a:pPr lvl="1"/>
            <a:r>
              <a:rPr lang="en-US" sz="1800" dirty="0" smtClean="0"/>
              <a:t>Run on large commodity clusters</a:t>
            </a:r>
          </a:p>
          <a:p>
            <a:pPr lvl="1"/>
            <a:r>
              <a:rPr lang="en-US" sz="1800" dirty="0" smtClean="0"/>
              <a:t>Handle mass quantities of semistructured data</a:t>
            </a:r>
          </a:p>
          <a:p>
            <a:pPr lvl="1"/>
            <a:r>
              <a:rPr lang="en-US" sz="1800" dirty="0" smtClean="0"/>
              <a:t>Open layered, for selective reuse by others</a:t>
            </a:r>
          </a:p>
          <a:p>
            <a:pPr lvl="1"/>
            <a:r>
              <a:rPr lang="en-US" sz="1800" dirty="0" smtClean="0"/>
              <a:t>Open Source (beta release today)</a:t>
            </a:r>
          </a:p>
          <a:p>
            <a:r>
              <a:rPr lang="en-US" sz="2000" dirty="0" smtClean="0"/>
              <a:t>Conduct scalable system research</a:t>
            </a:r>
          </a:p>
          <a:p>
            <a:pPr lvl="1"/>
            <a:r>
              <a:rPr lang="en-US" sz="1800" dirty="0" smtClean="0"/>
              <a:t>Large-scale processing and workload management</a:t>
            </a:r>
          </a:p>
          <a:p>
            <a:pPr lvl="1"/>
            <a:r>
              <a:rPr lang="en-US" sz="1800" dirty="0" smtClean="0"/>
              <a:t>Highly scalable storage and index</a:t>
            </a:r>
          </a:p>
          <a:p>
            <a:pPr lvl="1"/>
            <a:r>
              <a:rPr lang="en-US" sz="1800" dirty="0" smtClean="0"/>
              <a:t>Spatial and temporal data, fuzzy search</a:t>
            </a:r>
          </a:p>
          <a:p>
            <a:pPr lvl="1"/>
            <a:r>
              <a:rPr lang="en-US" sz="1800" dirty="0" smtClean="0"/>
              <a:t>Novel support for “fast data”</a:t>
            </a:r>
            <a:endParaRPr lang="en-US" sz="1800" dirty="0"/>
          </a:p>
        </p:txBody>
      </p:sp>
      <p:sp>
        <p:nvSpPr>
          <p:cNvPr id="6" name="Isosceles Triangle 5"/>
          <p:cNvSpPr>
            <a:spLocks noChangeAspect="1"/>
          </p:cNvSpPr>
          <p:nvPr/>
        </p:nvSpPr>
        <p:spPr>
          <a:xfrm>
            <a:off x="5758950" y="2040757"/>
            <a:ext cx="1949353" cy="1629104"/>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Isosceles Triangle 6"/>
          <p:cNvSpPr>
            <a:spLocks noChangeAspect="1"/>
          </p:cNvSpPr>
          <p:nvPr/>
        </p:nvSpPr>
        <p:spPr>
          <a:xfrm>
            <a:off x="4784274" y="3669861"/>
            <a:ext cx="1949353" cy="1629104"/>
          </a:xfrm>
          <a:prstGeom prst="triangl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Isosceles Triangle 7"/>
          <p:cNvSpPr>
            <a:spLocks noChangeAspect="1"/>
          </p:cNvSpPr>
          <p:nvPr/>
        </p:nvSpPr>
        <p:spPr>
          <a:xfrm>
            <a:off x="6733627" y="3669861"/>
            <a:ext cx="1953173" cy="1632296"/>
          </a:xfrm>
          <a:prstGeom prst="triangl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 name="Isosceles Triangle 8"/>
          <p:cNvSpPr>
            <a:spLocks noChangeAspect="1"/>
          </p:cNvSpPr>
          <p:nvPr/>
        </p:nvSpPr>
        <p:spPr>
          <a:xfrm flipV="1">
            <a:off x="5758950" y="3669861"/>
            <a:ext cx="1949353" cy="1629104"/>
          </a:xfrm>
          <a:prstGeom prst="triangl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TextBox 9"/>
          <p:cNvSpPr txBox="1"/>
          <p:nvPr/>
        </p:nvSpPr>
        <p:spPr>
          <a:xfrm>
            <a:off x="5988759" y="2732690"/>
            <a:ext cx="1489736" cy="646331"/>
          </a:xfrm>
          <a:prstGeom prst="rect">
            <a:avLst/>
          </a:prstGeom>
          <a:noFill/>
        </p:spPr>
        <p:txBody>
          <a:bodyPr wrap="none" rtlCol="0">
            <a:spAutoFit/>
          </a:bodyPr>
          <a:lstStyle/>
          <a:p>
            <a:pPr algn="ctr"/>
            <a:r>
              <a:rPr lang="en-US" sz="1200" b="1" i="1" dirty="0" smtClean="0">
                <a:solidFill>
                  <a:srgbClr val="21285A"/>
                </a:solidFill>
                <a:latin typeface="Consolas"/>
                <a:cs typeface="Consolas"/>
              </a:rPr>
              <a:t>Semi-</a:t>
            </a:r>
            <a:br>
              <a:rPr lang="en-US" sz="1200" b="1" i="1" dirty="0" smtClean="0">
                <a:solidFill>
                  <a:srgbClr val="21285A"/>
                </a:solidFill>
                <a:latin typeface="Consolas"/>
                <a:cs typeface="Consolas"/>
              </a:rPr>
            </a:br>
            <a:r>
              <a:rPr lang="en-US" sz="1200" b="1" i="1" dirty="0" smtClean="0">
                <a:solidFill>
                  <a:srgbClr val="21285A"/>
                </a:solidFill>
                <a:latin typeface="Consolas"/>
                <a:cs typeface="Consolas"/>
              </a:rPr>
              <a:t>structured</a:t>
            </a:r>
          </a:p>
          <a:p>
            <a:pPr algn="ctr"/>
            <a:r>
              <a:rPr lang="en-US" sz="1200" b="1" i="1" dirty="0" smtClean="0">
                <a:solidFill>
                  <a:srgbClr val="21285A"/>
                </a:solidFill>
                <a:latin typeface="Consolas"/>
                <a:cs typeface="Consolas"/>
              </a:rPr>
              <a:t>Data Management</a:t>
            </a:r>
            <a:endParaRPr lang="en-US" sz="1200" b="1" i="1" dirty="0">
              <a:solidFill>
                <a:srgbClr val="21285A"/>
              </a:solidFill>
              <a:latin typeface="Consolas"/>
              <a:cs typeface="Consolas"/>
            </a:endParaRPr>
          </a:p>
        </p:txBody>
      </p:sp>
      <p:sp>
        <p:nvSpPr>
          <p:cNvPr id="11" name="TextBox 10"/>
          <p:cNvSpPr txBox="1"/>
          <p:nvPr/>
        </p:nvSpPr>
        <p:spPr>
          <a:xfrm>
            <a:off x="5310212" y="4410961"/>
            <a:ext cx="897476" cy="646331"/>
          </a:xfrm>
          <a:prstGeom prst="rect">
            <a:avLst/>
          </a:prstGeom>
          <a:noFill/>
        </p:spPr>
        <p:txBody>
          <a:bodyPr wrap="none" rtlCol="0">
            <a:spAutoFit/>
          </a:bodyPr>
          <a:lstStyle/>
          <a:p>
            <a:pPr algn="ctr"/>
            <a:r>
              <a:rPr lang="en-US" sz="1200" b="1" i="1" dirty="0" smtClean="0">
                <a:solidFill>
                  <a:srgbClr val="21285A"/>
                </a:solidFill>
                <a:latin typeface="Consolas"/>
                <a:cs typeface="Consolas"/>
              </a:rPr>
              <a:t>Parallel</a:t>
            </a:r>
          </a:p>
          <a:p>
            <a:pPr algn="ctr"/>
            <a:r>
              <a:rPr lang="en-US" sz="1200" b="1" i="1" dirty="0" smtClean="0">
                <a:solidFill>
                  <a:srgbClr val="21285A"/>
                </a:solidFill>
                <a:latin typeface="Consolas"/>
                <a:cs typeface="Consolas"/>
              </a:rPr>
              <a:t>Database</a:t>
            </a:r>
            <a:br>
              <a:rPr lang="en-US" sz="1200" b="1" i="1" dirty="0" smtClean="0">
                <a:solidFill>
                  <a:srgbClr val="21285A"/>
                </a:solidFill>
                <a:latin typeface="Consolas"/>
                <a:cs typeface="Consolas"/>
              </a:rPr>
            </a:br>
            <a:r>
              <a:rPr lang="en-US" sz="1200" b="1" i="1" dirty="0" smtClean="0">
                <a:solidFill>
                  <a:srgbClr val="21285A"/>
                </a:solidFill>
                <a:latin typeface="Consolas"/>
                <a:cs typeface="Consolas"/>
              </a:rPr>
              <a:t>Systems</a:t>
            </a:r>
            <a:endParaRPr lang="en-US" sz="1200" b="1" i="1" dirty="0">
              <a:solidFill>
                <a:srgbClr val="21285A"/>
              </a:solidFill>
              <a:latin typeface="Consolas"/>
              <a:cs typeface="Consolas"/>
            </a:endParaRPr>
          </a:p>
        </p:txBody>
      </p:sp>
      <p:sp>
        <p:nvSpPr>
          <p:cNvPr id="12" name="TextBox 11"/>
          <p:cNvSpPr txBox="1"/>
          <p:nvPr/>
        </p:nvSpPr>
        <p:spPr>
          <a:xfrm>
            <a:off x="7217260" y="4390838"/>
            <a:ext cx="982085" cy="646331"/>
          </a:xfrm>
          <a:prstGeom prst="rect">
            <a:avLst/>
          </a:prstGeom>
          <a:noFill/>
        </p:spPr>
        <p:txBody>
          <a:bodyPr wrap="none" rtlCol="0">
            <a:spAutoFit/>
          </a:bodyPr>
          <a:lstStyle/>
          <a:p>
            <a:pPr algn="ctr"/>
            <a:r>
              <a:rPr lang="en-US" sz="1200" b="1" i="1" dirty="0" smtClean="0">
                <a:solidFill>
                  <a:srgbClr val="21285A"/>
                </a:solidFill>
                <a:latin typeface="Consolas"/>
                <a:cs typeface="Consolas"/>
              </a:rPr>
              <a:t>Data-</a:t>
            </a:r>
            <a:br>
              <a:rPr lang="en-US" sz="1200" b="1" i="1" dirty="0" smtClean="0">
                <a:solidFill>
                  <a:srgbClr val="21285A"/>
                </a:solidFill>
                <a:latin typeface="Consolas"/>
                <a:cs typeface="Consolas"/>
              </a:rPr>
            </a:br>
            <a:r>
              <a:rPr lang="en-US" sz="1200" b="1" i="1" dirty="0" smtClean="0">
                <a:solidFill>
                  <a:srgbClr val="21285A"/>
                </a:solidFill>
                <a:latin typeface="Consolas"/>
                <a:cs typeface="Consolas"/>
              </a:rPr>
              <a:t>Intensive</a:t>
            </a:r>
            <a:br>
              <a:rPr lang="en-US" sz="1200" b="1" i="1" dirty="0" smtClean="0">
                <a:solidFill>
                  <a:srgbClr val="21285A"/>
                </a:solidFill>
                <a:latin typeface="Consolas"/>
                <a:cs typeface="Consolas"/>
              </a:rPr>
            </a:br>
            <a:r>
              <a:rPr lang="en-US" sz="1200" b="1" i="1" dirty="0" smtClean="0">
                <a:solidFill>
                  <a:srgbClr val="21285A"/>
                </a:solidFill>
                <a:latin typeface="Consolas"/>
                <a:cs typeface="Consolas"/>
              </a:rPr>
              <a:t>Computing</a:t>
            </a:r>
            <a:endParaRPr lang="en-US" sz="1200" b="1" i="1" dirty="0">
              <a:solidFill>
                <a:srgbClr val="21285A"/>
              </a:solidFill>
              <a:latin typeface="Consolas"/>
              <a:cs typeface="Consolas"/>
            </a:endParaRPr>
          </a:p>
        </p:txBody>
      </p:sp>
      <p:pic>
        <p:nvPicPr>
          <p:cNvPr id="13" name="Picture 12" descr="asterixdb.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167961" y="3974815"/>
            <a:ext cx="1148850" cy="27070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018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Focus of This Talk: AsterixDB</a:t>
            </a:r>
            <a:endParaRPr lang="en-US" dirty="0"/>
          </a:p>
        </p:txBody>
      </p:sp>
      <p:sp>
        <p:nvSpPr>
          <p:cNvPr id="12" name="Rectangle 11"/>
          <p:cNvSpPr/>
          <p:nvPr/>
        </p:nvSpPr>
        <p:spPr>
          <a:xfrm>
            <a:off x="4770822" y="1966074"/>
            <a:ext cx="3883279" cy="1416997"/>
          </a:xfrm>
          <a:prstGeom prst="rect">
            <a:avLst/>
          </a:prstGeom>
          <a:solidFill>
            <a:schemeClr val="bg1"/>
          </a:solidFill>
          <a:ln>
            <a:noFill/>
          </a:ln>
          <a:effectLst>
            <a:outerShdw blurRad="292100" dist="139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909809" y="2011332"/>
            <a:ext cx="3520506" cy="1277273"/>
          </a:xfrm>
          <a:prstGeom prst="rect">
            <a:avLst/>
          </a:prstGeom>
          <a:noFill/>
        </p:spPr>
        <p:txBody>
          <a:bodyPr wrap="square" rtlCol="0">
            <a:spAutoFit/>
          </a:bodyPr>
          <a:lstStyle/>
          <a:p>
            <a:r>
              <a:rPr lang="en-US" sz="1100" dirty="0" smtClean="0">
                <a:latin typeface="Consolas"/>
                <a:cs typeface="Consolas"/>
              </a:rPr>
              <a:t>for </a:t>
            </a:r>
            <a:r>
              <a:rPr lang="en-US" sz="1100" dirty="0">
                <a:latin typeface="Consolas"/>
                <a:cs typeface="Consolas"/>
              </a:rPr>
              <a:t>$c in dataset('</a:t>
            </a:r>
            <a:r>
              <a:rPr lang="en-US" sz="1100" dirty="0" smtClean="0">
                <a:latin typeface="Consolas"/>
                <a:cs typeface="Consolas"/>
              </a:rPr>
              <a:t>Customer’)</a:t>
            </a:r>
          </a:p>
          <a:p>
            <a:r>
              <a:rPr lang="en-US" sz="1100" dirty="0" smtClean="0">
                <a:latin typeface="Consolas"/>
                <a:cs typeface="Consolas"/>
              </a:rPr>
              <a:t>for </a:t>
            </a:r>
            <a:r>
              <a:rPr lang="en-US" sz="1100" dirty="0">
                <a:latin typeface="Consolas"/>
                <a:cs typeface="Consolas"/>
              </a:rPr>
              <a:t>$o in dataset('Orders')</a:t>
            </a:r>
          </a:p>
          <a:p>
            <a:r>
              <a:rPr lang="en-US" sz="1100" dirty="0" smtClean="0">
                <a:latin typeface="Consolas"/>
                <a:cs typeface="Consolas"/>
              </a:rPr>
              <a:t>where </a:t>
            </a:r>
            <a:r>
              <a:rPr lang="en-US" sz="1100" dirty="0">
                <a:latin typeface="Consolas"/>
                <a:cs typeface="Consolas"/>
              </a:rPr>
              <a:t>$</a:t>
            </a:r>
            <a:r>
              <a:rPr lang="en-US" sz="1100" dirty="0" err="1">
                <a:latin typeface="Consolas"/>
                <a:cs typeface="Consolas"/>
              </a:rPr>
              <a:t>c.c_custkey</a:t>
            </a:r>
            <a:r>
              <a:rPr lang="en-US" sz="1100" dirty="0">
                <a:latin typeface="Consolas"/>
                <a:cs typeface="Consolas"/>
              </a:rPr>
              <a:t> = $</a:t>
            </a:r>
            <a:r>
              <a:rPr lang="en-US" sz="1100" dirty="0" err="1">
                <a:latin typeface="Consolas"/>
                <a:cs typeface="Consolas"/>
              </a:rPr>
              <a:t>o.o_custkey</a:t>
            </a:r>
            <a:endParaRPr lang="en-US" sz="1100" dirty="0">
              <a:latin typeface="Consolas"/>
              <a:cs typeface="Consolas"/>
            </a:endParaRPr>
          </a:p>
          <a:p>
            <a:r>
              <a:rPr lang="en-US" sz="1100" dirty="0" smtClean="0">
                <a:latin typeface="Consolas"/>
                <a:cs typeface="Consolas"/>
              </a:rPr>
              <a:t>group </a:t>
            </a:r>
            <a:r>
              <a:rPr lang="en-US" sz="1100" dirty="0">
                <a:latin typeface="Consolas"/>
                <a:cs typeface="Consolas"/>
              </a:rPr>
              <a:t>by $</a:t>
            </a:r>
            <a:r>
              <a:rPr lang="en-US" sz="1100" dirty="0" err="1">
                <a:latin typeface="Consolas"/>
                <a:cs typeface="Consolas"/>
              </a:rPr>
              <a:t>mktseg</a:t>
            </a:r>
            <a:r>
              <a:rPr lang="en-US" sz="1100" dirty="0">
                <a:latin typeface="Consolas"/>
                <a:cs typeface="Consolas"/>
              </a:rPr>
              <a:t> := $</a:t>
            </a:r>
            <a:r>
              <a:rPr lang="en-US" sz="1100" dirty="0" err="1">
                <a:latin typeface="Consolas"/>
                <a:cs typeface="Consolas"/>
              </a:rPr>
              <a:t>c.c_mktsegment</a:t>
            </a:r>
            <a:r>
              <a:rPr lang="en-US" sz="1100" dirty="0">
                <a:latin typeface="Consolas"/>
                <a:cs typeface="Consolas"/>
              </a:rPr>
              <a:t> with $o</a:t>
            </a:r>
          </a:p>
          <a:p>
            <a:r>
              <a:rPr lang="en-US" sz="1100" dirty="0" smtClean="0">
                <a:latin typeface="Consolas"/>
                <a:cs typeface="Consolas"/>
              </a:rPr>
              <a:t>let </a:t>
            </a:r>
            <a:r>
              <a:rPr lang="en-US" sz="1100" dirty="0">
                <a:latin typeface="Consolas"/>
                <a:cs typeface="Consolas"/>
              </a:rPr>
              <a:t>$</a:t>
            </a:r>
            <a:r>
              <a:rPr lang="en-US" sz="1100" dirty="0" err="1">
                <a:latin typeface="Consolas"/>
                <a:cs typeface="Consolas"/>
              </a:rPr>
              <a:t>ordcnt</a:t>
            </a:r>
            <a:r>
              <a:rPr lang="en-US" sz="1100" dirty="0">
                <a:latin typeface="Consolas"/>
                <a:cs typeface="Consolas"/>
              </a:rPr>
              <a:t> := count($o)</a:t>
            </a:r>
          </a:p>
          <a:p>
            <a:r>
              <a:rPr lang="en-US" sz="1100" dirty="0" smtClean="0">
                <a:latin typeface="Consolas"/>
                <a:cs typeface="Consolas"/>
              </a:rPr>
              <a:t>return </a:t>
            </a:r>
            <a:r>
              <a:rPr lang="en-US" sz="1100" dirty="0">
                <a:latin typeface="Consolas"/>
                <a:cs typeface="Consolas"/>
              </a:rPr>
              <a:t>{"</a:t>
            </a:r>
            <a:r>
              <a:rPr lang="en-US" sz="1100" dirty="0" err="1">
                <a:latin typeface="Consolas"/>
                <a:cs typeface="Consolas"/>
              </a:rPr>
              <a:t>MarketSegment</a:t>
            </a:r>
            <a:r>
              <a:rPr lang="en-US" sz="1100" dirty="0">
                <a:latin typeface="Consolas"/>
                <a:cs typeface="Consolas"/>
              </a:rPr>
              <a:t>": $</a:t>
            </a:r>
            <a:r>
              <a:rPr lang="en-US" sz="1100" dirty="0" err="1">
                <a:latin typeface="Consolas"/>
                <a:cs typeface="Consolas"/>
              </a:rPr>
              <a:t>mktseg</a:t>
            </a:r>
            <a:r>
              <a:rPr lang="en-US" sz="1100" dirty="0">
                <a:latin typeface="Consolas"/>
                <a:cs typeface="Consolas"/>
              </a:rPr>
              <a:t>, "</a:t>
            </a:r>
            <a:r>
              <a:rPr lang="en-US" sz="1100" dirty="0" err="1">
                <a:latin typeface="Consolas"/>
                <a:cs typeface="Consolas"/>
              </a:rPr>
              <a:t>OrderCount</a:t>
            </a:r>
            <a:r>
              <a:rPr lang="en-US" sz="1100" dirty="0">
                <a:latin typeface="Consolas"/>
                <a:cs typeface="Consolas"/>
              </a:rPr>
              <a:t>": $</a:t>
            </a:r>
            <a:r>
              <a:rPr lang="en-US" sz="1100" dirty="0" err="1">
                <a:latin typeface="Consolas"/>
                <a:cs typeface="Consolas"/>
              </a:rPr>
              <a:t>ordcnt</a:t>
            </a:r>
            <a:r>
              <a:rPr lang="en-US" sz="1100" dirty="0">
                <a:latin typeface="Consolas"/>
                <a:cs typeface="Consolas"/>
              </a:rPr>
              <a:t>}</a:t>
            </a:r>
          </a:p>
        </p:txBody>
      </p:sp>
      <p:sp>
        <p:nvSpPr>
          <p:cNvPr id="13" name="Rounded Rectangle 12"/>
          <p:cNvSpPr/>
          <p:nvPr/>
        </p:nvSpPr>
        <p:spPr>
          <a:xfrm>
            <a:off x="881924" y="5562217"/>
            <a:ext cx="2697264" cy="745236"/>
          </a:xfrm>
          <a:prstGeom prst="roundRect">
            <a:avLst/>
          </a:prstGeom>
          <a:solidFill>
            <a:srgbClr val="0000FF"/>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Hyracks Data-parallel Platform</a:t>
            </a:r>
            <a:endParaRPr lang="en-US" dirty="0"/>
          </a:p>
        </p:txBody>
      </p:sp>
      <p:sp>
        <p:nvSpPr>
          <p:cNvPr id="14" name="Rounded Rectangle 13"/>
          <p:cNvSpPr/>
          <p:nvPr/>
        </p:nvSpPr>
        <p:spPr>
          <a:xfrm>
            <a:off x="881925" y="3947049"/>
            <a:ext cx="2697263" cy="745236"/>
          </a:xfrm>
          <a:prstGeom prst="roundRect">
            <a:avLst/>
          </a:prstGeom>
          <a:solidFill>
            <a:srgbClr val="FF0000"/>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Algebricks</a:t>
            </a:r>
            <a:br>
              <a:rPr lang="en-US" dirty="0" smtClean="0"/>
            </a:br>
            <a:r>
              <a:rPr lang="en-US" dirty="0" smtClean="0"/>
              <a:t>Algebra Layer</a:t>
            </a:r>
            <a:endParaRPr lang="en-US" dirty="0"/>
          </a:p>
        </p:txBody>
      </p:sp>
      <p:sp>
        <p:nvSpPr>
          <p:cNvPr id="15" name="Rounded Rectangle 14"/>
          <p:cNvSpPr/>
          <p:nvPr/>
        </p:nvSpPr>
        <p:spPr>
          <a:xfrm>
            <a:off x="881925" y="2275091"/>
            <a:ext cx="2697264" cy="744855"/>
          </a:xfrm>
          <a:prstGeom prst="roundRect">
            <a:avLst/>
          </a:prstGeom>
          <a:solidFill>
            <a:srgbClr val="0F7113"/>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AsterixQL</a:t>
            </a:r>
          </a:p>
          <a:p>
            <a:pPr algn="ctr"/>
            <a:r>
              <a:rPr lang="en-US" dirty="0" smtClean="0"/>
              <a:t>(AQL)</a:t>
            </a:r>
            <a:endParaRPr lang="en-US" dirty="0"/>
          </a:p>
        </p:txBody>
      </p:sp>
      <p:sp>
        <p:nvSpPr>
          <p:cNvPr id="16" name="Rectangle 15"/>
          <p:cNvSpPr/>
          <p:nvPr/>
        </p:nvSpPr>
        <p:spPr>
          <a:xfrm>
            <a:off x="1590956" y="3251564"/>
            <a:ext cx="1279201" cy="448177"/>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Compile</a:t>
            </a:r>
            <a:endParaRPr lang="en-US" dirty="0">
              <a:solidFill>
                <a:schemeClr val="tx1"/>
              </a:solidFill>
            </a:endParaRPr>
          </a:p>
        </p:txBody>
      </p:sp>
      <p:cxnSp>
        <p:nvCxnSpPr>
          <p:cNvPr id="20" name="Straight Arrow Connector 19"/>
          <p:cNvCxnSpPr>
            <a:stCxn id="15" idx="2"/>
            <a:endCxn id="16" idx="0"/>
          </p:cNvCxnSpPr>
          <p:nvPr/>
        </p:nvCxnSpPr>
        <p:spPr>
          <a:xfrm>
            <a:off x="2230557" y="3019946"/>
            <a:ext cx="0" cy="2316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6" idx="2"/>
            <a:endCxn id="14" idx="0"/>
          </p:cNvCxnSpPr>
          <p:nvPr/>
        </p:nvCxnSpPr>
        <p:spPr>
          <a:xfrm>
            <a:off x="2230557" y="3699741"/>
            <a:ext cx="0" cy="2473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1590956" y="4925702"/>
            <a:ext cx="1279201" cy="448177"/>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Optimize</a:t>
            </a:r>
            <a:endParaRPr lang="en-US" dirty="0">
              <a:solidFill>
                <a:schemeClr val="tx1"/>
              </a:solidFill>
            </a:endParaRPr>
          </a:p>
        </p:txBody>
      </p:sp>
      <p:cxnSp>
        <p:nvCxnSpPr>
          <p:cNvPr id="27" name="Straight Arrow Connector 26"/>
          <p:cNvCxnSpPr>
            <a:stCxn id="14" idx="2"/>
            <a:endCxn id="26" idx="0"/>
          </p:cNvCxnSpPr>
          <p:nvPr/>
        </p:nvCxnSpPr>
        <p:spPr>
          <a:xfrm>
            <a:off x="2230557" y="4692285"/>
            <a:ext cx="0" cy="2334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6" idx="2"/>
            <a:endCxn id="13" idx="0"/>
          </p:cNvCxnSpPr>
          <p:nvPr/>
        </p:nvCxnSpPr>
        <p:spPr>
          <a:xfrm flipH="1">
            <a:off x="2230556" y="5373879"/>
            <a:ext cx="1" cy="1883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3" name="Picture 32"/>
          <p:cNvPicPr>
            <a:picLocks noChangeAspect="1"/>
          </p:cNvPicPr>
          <p:nvPr/>
        </p:nvPicPr>
        <p:blipFill>
          <a:blip r:embed="rId3"/>
          <a:stretch>
            <a:fillRect/>
          </a:stretch>
        </p:blipFill>
        <p:spPr>
          <a:xfrm>
            <a:off x="1008227" y="1375697"/>
            <a:ext cx="2444660" cy="590377"/>
          </a:xfrm>
          <a:prstGeom prst="rect">
            <a:avLst/>
          </a:prstGeom>
        </p:spPr>
      </p:pic>
      <p:pic>
        <p:nvPicPr>
          <p:cNvPr id="3" name="Picture 2"/>
          <p:cNvPicPr>
            <a:picLocks noChangeAspect="1"/>
          </p:cNvPicPr>
          <p:nvPr/>
        </p:nvPicPr>
        <p:blipFill>
          <a:blip r:embed="rId4"/>
          <a:stretch>
            <a:fillRect/>
          </a:stretch>
        </p:blipFill>
        <p:spPr>
          <a:xfrm>
            <a:off x="4770823" y="3621056"/>
            <a:ext cx="3899702" cy="1503072"/>
          </a:xfrm>
          <a:prstGeom prst="rect">
            <a:avLst/>
          </a:prstGeom>
          <a:effectLst>
            <a:outerShdw blurRad="292100" dist="139700" dir="2700000" algn="tl" rotWithShape="0">
              <a:prstClr val="black">
                <a:alpha val="40000"/>
              </a:prstClr>
            </a:outerShdw>
          </a:effectLst>
        </p:spPr>
      </p:pic>
      <p:pic>
        <p:nvPicPr>
          <p:cNvPr id="11" name="Content Placeholder 3" descr="tpch-han.png"/>
          <p:cNvPicPr>
            <a:picLocks noGrp="1" noChangeAspect="1"/>
          </p:cNvPicPr>
          <p:nvPr>
            <p:ph idx="1"/>
          </p:nvPr>
        </p:nvPicPr>
        <p:blipFill rotWithShape="1">
          <a:blip r:embed="rId5" cstate="print"/>
          <a:srcRect l="-32" t="-150" r="14569" b="80261"/>
          <a:stretch/>
        </p:blipFill>
        <p:spPr>
          <a:xfrm>
            <a:off x="4770823" y="5322306"/>
            <a:ext cx="3915977" cy="12149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0817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3603</TotalTime>
  <Words>6291</Words>
  <Application>Microsoft Macintosh PowerPoint</Application>
  <PresentationFormat>On-screen Show (4:3)</PresentationFormat>
  <Paragraphs>727</Paragraphs>
  <Slides>46</Slides>
  <Notes>36</Notes>
  <HiddenSlides>0</HiddenSlides>
  <MMClips>0</MMClips>
  <ScaleCrop>false</ScaleCrop>
  <HeadingPairs>
    <vt:vector size="4" baseType="variant">
      <vt:variant>
        <vt:lpstr>Design Template</vt:lpstr>
      </vt:variant>
      <vt:variant>
        <vt:i4>1</vt:i4>
      </vt:variant>
      <vt:variant>
        <vt:lpstr>Slide Titles</vt:lpstr>
      </vt:variant>
      <vt:variant>
        <vt:i4>46</vt:i4>
      </vt:variant>
    </vt:vector>
  </HeadingPairs>
  <TitlesOfParts>
    <vt:vector size="47" baseType="lpstr">
      <vt:lpstr>Office Theme</vt:lpstr>
      <vt:lpstr>Revisiting Aggregation Techniques for Big Data</vt:lpstr>
      <vt:lpstr>Roadmap</vt:lpstr>
      <vt:lpstr>Why ASTERIX: From History To The Next Generation</vt:lpstr>
      <vt:lpstr>“Bigger” Data for Data Warehouse</vt:lpstr>
      <vt:lpstr>Tool Stack: Parallel Database</vt:lpstr>
      <vt:lpstr>Tool Stack: Open Source Big Data Platforms</vt:lpstr>
      <vt:lpstr>Our Solution: The ASTERIX Software Stack</vt:lpstr>
      <vt:lpstr>ASTERIX Project: The Big Picture</vt:lpstr>
      <vt:lpstr>The Focus of This Talk: AsterixDB</vt:lpstr>
      <vt:lpstr>AsterixDB Layers: AQL</vt:lpstr>
      <vt:lpstr>AsterixDB Layers: Algebricks</vt:lpstr>
      <vt:lpstr>AsterixDB Layers: Hyracks</vt:lpstr>
      <vt:lpstr>Specific Example: Group-by</vt:lpstr>
      <vt:lpstr>Challenges From Big Data On Local Group-by</vt:lpstr>
      <vt:lpstr>Group-By Algorithms For AsterixDB</vt:lpstr>
      <vt:lpstr>Sort-Based Algorithm</vt:lpstr>
      <vt:lpstr>Sort-Based Algorithm</vt:lpstr>
      <vt:lpstr>Hash-Sort Algorithm</vt:lpstr>
      <vt:lpstr>Hash-Sort Algorithm</vt:lpstr>
      <vt:lpstr>Hash-Sort Algorithm</vt:lpstr>
      <vt:lpstr>Hash-Based Algorithms: Motivation</vt:lpstr>
      <vt:lpstr>Hash-Based Algorithms: Motivation</vt:lpstr>
      <vt:lpstr>Hash-Based Algorithms: Hybrid</vt:lpstr>
      <vt:lpstr>Hybrid-Hash Algorithms: Partitions</vt:lpstr>
      <vt:lpstr>Issues with Existing Hash-based Solutions</vt:lpstr>
      <vt:lpstr>Original Hybrid-Hash [Shapiro86]</vt:lpstr>
      <vt:lpstr>Shared Hash [Shatdal95]</vt:lpstr>
      <vt:lpstr>Dynamic Destaging [Graefe98]</vt:lpstr>
      <vt:lpstr>Pre-Partitioning</vt:lpstr>
      <vt:lpstr>Pre-Partitioning (cont.)</vt:lpstr>
      <vt:lpstr>Pre-Partitioning: Use Mini Bloom Filters</vt:lpstr>
      <vt:lpstr>Pre-Partitioning</vt:lpstr>
      <vt:lpstr>Cost Models</vt:lpstr>
      <vt:lpstr>Group-by Performance Analysis</vt:lpstr>
      <vt:lpstr>Cardinality and Memory</vt:lpstr>
      <vt:lpstr>Pipeline</vt:lpstr>
      <vt:lpstr>Hash-Based: Input Error</vt:lpstr>
      <vt:lpstr>Skewed Datasets</vt:lpstr>
      <vt:lpstr>Hash Table: Number of Slots</vt:lpstr>
      <vt:lpstr>Hash Table: Fudge Factor</vt:lpstr>
      <vt:lpstr>Optimizer Algorithm For Group-By</vt:lpstr>
      <vt:lpstr>On-Going Work: Global Aggregation</vt:lpstr>
      <vt:lpstr>Challenges for Global Aggregation</vt:lpstr>
      <vt:lpstr>ASTERIX Project: Current Status</vt:lpstr>
      <vt:lpstr>For More Info</vt:lpstr>
      <vt:lpstr>Questions?</vt:lpstr>
    </vt:vector>
  </TitlesOfParts>
  <Company>UC Riverside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Revisiting Aggregation Techniques for Big Data</dc:title>
  <dc:creator>Wen JArod</dc:creator>
  <cp:lastModifiedBy>Vassilis Tsotras</cp:lastModifiedBy>
  <cp:revision>211</cp:revision>
  <dcterms:created xsi:type="dcterms:W3CDTF">2013-10-27T20:58:44Z</dcterms:created>
  <dcterms:modified xsi:type="dcterms:W3CDTF">2013-10-27T22:34:05Z</dcterms:modified>
</cp:coreProperties>
</file>