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83" r:id="rId3"/>
    <p:sldId id="258" r:id="rId4"/>
    <p:sldId id="259" r:id="rId5"/>
    <p:sldId id="284" r:id="rId6"/>
    <p:sldId id="260" r:id="rId7"/>
    <p:sldId id="261" r:id="rId8"/>
    <p:sldId id="296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93" r:id="rId27"/>
    <p:sldId id="286" r:id="rId28"/>
    <p:sldId id="289" r:id="rId29"/>
    <p:sldId id="290" r:id="rId30"/>
    <p:sldId id="291" r:id="rId31"/>
    <p:sldId id="292" r:id="rId32"/>
    <p:sldId id="280" r:id="rId33"/>
    <p:sldId id="281" r:id="rId34"/>
    <p:sldId id="282" r:id="rId35"/>
    <p:sldId id="297" r:id="rId36"/>
    <p:sldId id="29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1E7A3-AD12-4020-8F3F-1548C426BD9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C019D-D402-4315-82FF-F8673C0C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1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B7A80B-C591-4C53-A498-A182B9457B22}" type="slidenum">
              <a:rPr lang="en-US" altLang="en-US" smtClean="0">
                <a:latin typeface="Times" panose="02020603050405020304" pitchFamily="18" charset="0"/>
              </a:rPr>
              <a:pPr/>
              <a:t>10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7513" y="700088"/>
            <a:ext cx="6178550" cy="347662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4650"/>
          </a:xfrm>
          <a:noFill/>
        </p:spPr>
        <p:txBody>
          <a:bodyPr lIns="91621" tIns="45810" rIns="91621" bIns="4581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98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6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2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A392-DDED-40C3-97EE-0C8723521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5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4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7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3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CAD18-ACD7-42A8-9A69-40BD1A342DFF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8C0A0-D8EF-4A83-A1DE-F6DC24416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8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9614" y="1122363"/>
            <a:ext cx="11426024" cy="2387600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en-US" sz="4800" dirty="0">
                <a:latin typeface="+mn-lt"/>
              </a:rPr>
              <a:t>Fast Transportation Network Traversal with Hyperedges</a:t>
            </a:r>
            <a:br>
              <a:rPr lang="en-US" altLang="en-US" sz="4800" dirty="0">
                <a:latin typeface="+mn-lt"/>
              </a:rPr>
            </a:br>
            <a:endParaRPr lang="en-US" altLang="en-US" sz="4800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err="1">
                <a:solidFill>
                  <a:schemeClr val="accent1"/>
                </a:solidFill>
              </a:rPr>
              <a:t>Petko</a:t>
            </a:r>
            <a:r>
              <a:rPr lang="en-US" altLang="en-US" sz="3200" dirty="0">
                <a:solidFill>
                  <a:schemeClr val="accent1"/>
                </a:solidFill>
              </a:rPr>
              <a:t> </a:t>
            </a:r>
            <a:r>
              <a:rPr lang="en-US" altLang="en-US" sz="3200" dirty="0" err="1">
                <a:solidFill>
                  <a:schemeClr val="accent1"/>
                </a:solidFill>
              </a:rPr>
              <a:t>Bakalov</a:t>
            </a:r>
            <a:r>
              <a:rPr lang="en-US" altLang="en-US" sz="3200" dirty="0">
                <a:solidFill>
                  <a:schemeClr val="accent1"/>
                </a:solidFill>
              </a:rPr>
              <a:t>, Erik </a:t>
            </a:r>
            <a:r>
              <a:rPr lang="en-US" altLang="en-US" sz="3200" dirty="0" err="1">
                <a:solidFill>
                  <a:schemeClr val="accent1"/>
                </a:solidFill>
              </a:rPr>
              <a:t>Hoel</a:t>
            </a:r>
            <a:r>
              <a:rPr lang="en-US" altLang="en-US" sz="3200" dirty="0">
                <a:solidFill>
                  <a:schemeClr val="accent1"/>
                </a:solidFill>
              </a:rPr>
              <a:t>, Wee-Liang </a:t>
            </a:r>
            <a:r>
              <a:rPr lang="en-US" altLang="en-US" sz="3200" dirty="0" err="1">
                <a:solidFill>
                  <a:schemeClr val="accent1"/>
                </a:solidFill>
              </a:rPr>
              <a:t>Heng</a:t>
            </a:r>
            <a:endParaRPr lang="en-US" altLang="en-US" sz="3200" dirty="0">
              <a:solidFill>
                <a:schemeClr val="accent1"/>
              </a:solidFill>
            </a:endParaRPr>
          </a:p>
          <a:p>
            <a:r>
              <a:rPr lang="en-US" sz="3200" dirty="0" err="1">
                <a:solidFill>
                  <a:schemeClr val="accent1"/>
                </a:solidFill>
              </a:rPr>
              <a:t>Esri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798142" y="4218039"/>
            <a:ext cx="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7787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Build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Initial build of the network index</a:t>
            </a:r>
          </a:p>
          <a:p>
            <a:pPr lvl="1"/>
            <a:r>
              <a:rPr lang="en-US" altLang="en-US" dirty="0"/>
              <a:t>Simply a special case of a rebuild over a dirty region that encompasses the entire network</a:t>
            </a:r>
          </a:p>
          <a:p>
            <a:pPr lvl="1"/>
            <a:r>
              <a:rPr lang="en-US" altLang="en-US" dirty="0"/>
              <a:t>Network index is empty prior to the initial build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 Incremental (re)builds</a:t>
            </a:r>
          </a:p>
          <a:p>
            <a:pPr lvl="1"/>
            <a:r>
              <a:rPr lang="en-US" altLang="en-US" dirty="0"/>
              <a:t>Rebuilt region corresponds to the dirty regions</a:t>
            </a:r>
          </a:p>
          <a:p>
            <a:pPr lvl="1"/>
            <a:r>
              <a:rPr lang="en-US" altLang="en-US" dirty="0"/>
              <a:t>When we rebuild the dirty regions, the resulting network index is completely correct</a:t>
            </a:r>
            <a:endParaRPr lang="en-US" altLang="en-US" sz="3000" dirty="0"/>
          </a:p>
          <a:p>
            <a:endParaRPr lang="en-US" dirty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5DA14-1030-49F6-B928-0C65D248AAF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3632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Step 1: Connectivity Analysis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Extract the geometry of all features in the </a:t>
            </a:r>
            <a:r>
              <a:rPr lang="en-US" altLang="en-US"/>
              <a:t>network model.</a:t>
            </a:r>
            <a:endParaRPr lang="en-US" altLang="en-US" dirty="0"/>
          </a:p>
          <a:p>
            <a:r>
              <a:rPr lang="en-US" altLang="en-US" dirty="0"/>
              <a:t>Sort the vertex information in the table by coordinate values so that the coincident vertexes are grouped together</a:t>
            </a:r>
          </a:p>
          <a:p>
            <a:r>
              <a:rPr lang="en-US" altLang="en-US" dirty="0"/>
              <a:t>Analyze each group of coincident vertexes according to the connectivity model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2C5467-8A41-480F-9E59-9A1A927D032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520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Build Algorithm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F469A2-B0AD-48A6-94D8-A4832661ED9A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14341" name="Group 15"/>
          <p:cNvGrpSpPr>
            <a:grpSpLocks/>
          </p:cNvGrpSpPr>
          <p:nvPr/>
        </p:nvGrpSpPr>
        <p:grpSpPr bwMode="auto">
          <a:xfrm>
            <a:off x="1922464" y="2113212"/>
            <a:ext cx="4202113" cy="3095624"/>
            <a:chOff x="215" y="1750"/>
            <a:chExt cx="2647" cy="1950"/>
          </a:xfrm>
        </p:grpSpPr>
        <p:sp>
          <p:nvSpPr>
            <p:cNvPr id="14419" name="Line 16"/>
            <p:cNvSpPr>
              <a:spLocks noChangeShapeType="1"/>
            </p:cNvSpPr>
            <p:nvPr/>
          </p:nvSpPr>
          <p:spPr bwMode="auto">
            <a:xfrm>
              <a:off x="399" y="2360"/>
              <a:ext cx="489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Freeform 17"/>
            <p:cNvSpPr>
              <a:spLocks/>
            </p:cNvSpPr>
            <p:nvPr/>
          </p:nvSpPr>
          <p:spPr bwMode="auto">
            <a:xfrm>
              <a:off x="1482" y="2324"/>
              <a:ext cx="73" cy="72"/>
            </a:xfrm>
            <a:custGeom>
              <a:avLst/>
              <a:gdLst>
                <a:gd name="T0" fmla="*/ 0 w 146"/>
                <a:gd name="T1" fmla="*/ 5 h 144"/>
                <a:gd name="T2" fmla="*/ 1 w 146"/>
                <a:gd name="T3" fmla="*/ 4 h 144"/>
                <a:gd name="T4" fmla="*/ 1 w 146"/>
                <a:gd name="T5" fmla="*/ 2 h 144"/>
                <a:gd name="T6" fmla="*/ 2 w 146"/>
                <a:gd name="T7" fmla="*/ 1 h 144"/>
                <a:gd name="T8" fmla="*/ 4 w 146"/>
                <a:gd name="T9" fmla="*/ 1 h 144"/>
                <a:gd name="T10" fmla="*/ 5 w 146"/>
                <a:gd name="T11" fmla="*/ 0 h 144"/>
                <a:gd name="T12" fmla="*/ 6 w 146"/>
                <a:gd name="T13" fmla="*/ 1 h 144"/>
                <a:gd name="T14" fmla="*/ 8 w 146"/>
                <a:gd name="T15" fmla="*/ 1 h 144"/>
                <a:gd name="T16" fmla="*/ 9 w 146"/>
                <a:gd name="T17" fmla="*/ 2 h 144"/>
                <a:gd name="T18" fmla="*/ 9 w 146"/>
                <a:gd name="T19" fmla="*/ 4 h 144"/>
                <a:gd name="T20" fmla="*/ 10 w 146"/>
                <a:gd name="T21" fmla="*/ 5 h 144"/>
                <a:gd name="T22" fmla="*/ 9 w 146"/>
                <a:gd name="T23" fmla="*/ 6 h 144"/>
                <a:gd name="T24" fmla="*/ 9 w 146"/>
                <a:gd name="T25" fmla="*/ 8 h 144"/>
                <a:gd name="T26" fmla="*/ 8 w 146"/>
                <a:gd name="T27" fmla="*/ 9 h 144"/>
                <a:gd name="T28" fmla="*/ 6 w 146"/>
                <a:gd name="T29" fmla="*/ 9 h 144"/>
                <a:gd name="T30" fmla="*/ 5 w 146"/>
                <a:gd name="T31" fmla="*/ 9 h 144"/>
                <a:gd name="T32" fmla="*/ 4 w 146"/>
                <a:gd name="T33" fmla="*/ 9 h 144"/>
                <a:gd name="T34" fmla="*/ 2 w 146"/>
                <a:gd name="T35" fmla="*/ 9 h 144"/>
                <a:gd name="T36" fmla="*/ 1 w 146"/>
                <a:gd name="T37" fmla="*/ 8 h 144"/>
                <a:gd name="T38" fmla="*/ 1 w 146"/>
                <a:gd name="T39" fmla="*/ 6 h 144"/>
                <a:gd name="T40" fmla="*/ 0 w 146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6" h="144">
                  <a:moveTo>
                    <a:pt x="0" y="71"/>
                  </a:moveTo>
                  <a:lnTo>
                    <a:pt x="4" y="50"/>
                  </a:lnTo>
                  <a:lnTo>
                    <a:pt x="15" y="29"/>
                  </a:lnTo>
                  <a:lnTo>
                    <a:pt x="31" y="13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115" y="13"/>
                  </a:lnTo>
                  <a:lnTo>
                    <a:pt x="131" y="29"/>
                  </a:lnTo>
                  <a:lnTo>
                    <a:pt x="142" y="50"/>
                  </a:lnTo>
                  <a:lnTo>
                    <a:pt x="146" y="71"/>
                  </a:lnTo>
                  <a:lnTo>
                    <a:pt x="142" y="94"/>
                  </a:lnTo>
                  <a:lnTo>
                    <a:pt x="131" y="115"/>
                  </a:lnTo>
                  <a:lnTo>
                    <a:pt x="115" y="130"/>
                  </a:lnTo>
                  <a:lnTo>
                    <a:pt x="96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0"/>
                  </a:lnTo>
                  <a:lnTo>
                    <a:pt x="15" y="115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18"/>
            <p:cNvSpPr>
              <a:spLocks noChangeShapeType="1"/>
            </p:cNvSpPr>
            <p:nvPr/>
          </p:nvSpPr>
          <p:spPr bwMode="auto">
            <a:xfrm>
              <a:off x="960" y="2360"/>
              <a:ext cx="522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Freeform 19"/>
            <p:cNvSpPr>
              <a:spLocks/>
            </p:cNvSpPr>
            <p:nvPr/>
          </p:nvSpPr>
          <p:spPr bwMode="auto">
            <a:xfrm>
              <a:off x="833" y="1750"/>
              <a:ext cx="72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4 h 144"/>
                <a:gd name="T4" fmla="*/ 1 w 144"/>
                <a:gd name="T5" fmla="*/ 2 h 144"/>
                <a:gd name="T6" fmla="*/ 2 w 144"/>
                <a:gd name="T7" fmla="*/ 1 h 144"/>
                <a:gd name="T8" fmla="*/ 4 w 144"/>
                <a:gd name="T9" fmla="*/ 1 h 144"/>
                <a:gd name="T10" fmla="*/ 5 w 144"/>
                <a:gd name="T11" fmla="*/ 0 h 144"/>
                <a:gd name="T12" fmla="*/ 6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9 w 144"/>
                <a:gd name="T19" fmla="*/ 4 h 144"/>
                <a:gd name="T20" fmla="*/ 9 w 144"/>
                <a:gd name="T21" fmla="*/ 5 h 144"/>
                <a:gd name="T22" fmla="*/ 9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6 w 144"/>
                <a:gd name="T29" fmla="*/ 9 h 144"/>
                <a:gd name="T30" fmla="*/ 5 w 144"/>
                <a:gd name="T31" fmla="*/ 9 h 144"/>
                <a:gd name="T32" fmla="*/ 4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1"/>
                  </a:moveTo>
                  <a:lnTo>
                    <a:pt x="3" y="50"/>
                  </a:lnTo>
                  <a:lnTo>
                    <a:pt x="15" y="29"/>
                  </a:lnTo>
                  <a:lnTo>
                    <a:pt x="30" y="14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115" y="14"/>
                  </a:lnTo>
                  <a:lnTo>
                    <a:pt x="130" y="29"/>
                  </a:lnTo>
                  <a:lnTo>
                    <a:pt x="142" y="50"/>
                  </a:lnTo>
                  <a:lnTo>
                    <a:pt x="144" y="71"/>
                  </a:lnTo>
                  <a:lnTo>
                    <a:pt x="142" y="94"/>
                  </a:lnTo>
                  <a:lnTo>
                    <a:pt x="130" y="113"/>
                  </a:lnTo>
                  <a:lnTo>
                    <a:pt x="115" y="131"/>
                  </a:lnTo>
                  <a:lnTo>
                    <a:pt x="96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0" y="131"/>
                  </a:lnTo>
                  <a:lnTo>
                    <a:pt x="15" y="113"/>
                  </a:lnTo>
                  <a:lnTo>
                    <a:pt x="3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Line 20"/>
            <p:cNvSpPr>
              <a:spLocks noChangeShapeType="1"/>
            </p:cNvSpPr>
            <p:nvPr/>
          </p:nvSpPr>
          <p:spPr bwMode="auto">
            <a:xfrm flipV="1">
              <a:off x="869" y="1822"/>
              <a:ext cx="1" cy="57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Line 21"/>
            <p:cNvSpPr>
              <a:spLocks noChangeShapeType="1"/>
            </p:cNvSpPr>
            <p:nvPr/>
          </p:nvSpPr>
          <p:spPr bwMode="auto">
            <a:xfrm flipV="1">
              <a:off x="869" y="2432"/>
              <a:ext cx="1" cy="46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Freeform 22"/>
            <p:cNvSpPr>
              <a:spLocks/>
            </p:cNvSpPr>
            <p:nvPr/>
          </p:nvSpPr>
          <p:spPr bwMode="auto">
            <a:xfrm>
              <a:off x="2205" y="1857"/>
              <a:ext cx="73" cy="72"/>
            </a:xfrm>
            <a:custGeom>
              <a:avLst/>
              <a:gdLst>
                <a:gd name="T0" fmla="*/ 0 w 146"/>
                <a:gd name="T1" fmla="*/ 5 h 144"/>
                <a:gd name="T2" fmla="*/ 1 w 146"/>
                <a:gd name="T3" fmla="*/ 4 h 144"/>
                <a:gd name="T4" fmla="*/ 1 w 146"/>
                <a:gd name="T5" fmla="*/ 2 h 144"/>
                <a:gd name="T6" fmla="*/ 2 w 146"/>
                <a:gd name="T7" fmla="*/ 1 h 144"/>
                <a:gd name="T8" fmla="*/ 3 w 146"/>
                <a:gd name="T9" fmla="*/ 1 h 144"/>
                <a:gd name="T10" fmla="*/ 5 w 146"/>
                <a:gd name="T11" fmla="*/ 0 h 144"/>
                <a:gd name="T12" fmla="*/ 6 w 146"/>
                <a:gd name="T13" fmla="*/ 1 h 144"/>
                <a:gd name="T14" fmla="*/ 8 w 146"/>
                <a:gd name="T15" fmla="*/ 1 h 144"/>
                <a:gd name="T16" fmla="*/ 9 w 146"/>
                <a:gd name="T17" fmla="*/ 2 h 144"/>
                <a:gd name="T18" fmla="*/ 9 w 146"/>
                <a:gd name="T19" fmla="*/ 4 h 144"/>
                <a:gd name="T20" fmla="*/ 10 w 146"/>
                <a:gd name="T21" fmla="*/ 5 h 144"/>
                <a:gd name="T22" fmla="*/ 9 w 146"/>
                <a:gd name="T23" fmla="*/ 6 h 144"/>
                <a:gd name="T24" fmla="*/ 9 w 146"/>
                <a:gd name="T25" fmla="*/ 8 h 144"/>
                <a:gd name="T26" fmla="*/ 8 w 146"/>
                <a:gd name="T27" fmla="*/ 9 h 144"/>
                <a:gd name="T28" fmla="*/ 6 w 146"/>
                <a:gd name="T29" fmla="*/ 9 h 144"/>
                <a:gd name="T30" fmla="*/ 5 w 146"/>
                <a:gd name="T31" fmla="*/ 9 h 144"/>
                <a:gd name="T32" fmla="*/ 3 w 146"/>
                <a:gd name="T33" fmla="*/ 9 h 144"/>
                <a:gd name="T34" fmla="*/ 2 w 146"/>
                <a:gd name="T35" fmla="*/ 9 h 144"/>
                <a:gd name="T36" fmla="*/ 1 w 146"/>
                <a:gd name="T37" fmla="*/ 8 h 144"/>
                <a:gd name="T38" fmla="*/ 1 w 146"/>
                <a:gd name="T39" fmla="*/ 6 h 144"/>
                <a:gd name="T40" fmla="*/ 0 w 146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6" h="144">
                  <a:moveTo>
                    <a:pt x="0" y="73"/>
                  </a:moveTo>
                  <a:lnTo>
                    <a:pt x="2" y="50"/>
                  </a:lnTo>
                  <a:lnTo>
                    <a:pt x="14" y="31"/>
                  </a:lnTo>
                  <a:lnTo>
                    <a:pt x="29" y="15"/>
                  </a:lnTo>
                  <a:lnTo>
                    <a:pt x="48" y="4"/>
                  </a:lnTo>
                  <a:lnTo>
                    <a:pt x="71" y="0"/>
                  </a:lnTo>
                  <a:lnTo>
                    <a:pt x="94" y="4"/>
                  </a:lnTo>
                  <a:lnTo>
                    <a:pt x="114" y="15"/>
                  </a:lnTo>
                  <a:lnTo>
                    <a:pt x="129" y="31"/>
                  </a:lnTo>
                  <a:lnTo>
                    <a:pt x="142" y="50"/>
                  </a:lnTo>
                  <a:lnTo>
                    <a:pt x="146" y="73"/>
                  </a:lnTo>
                  <a:lnTo>
                    <a:pt x="142" y="96"/>
                  </a:lnTo>
                  <a:lnTo>
                    <a:pt x="129" y="115"/>
                  </a:lnTo>
                  <a:lnTo>
                    <a:pt x="114" y="131"/>
                  </a:lnTo>
                  <a:lnTo>
                    <a:pt x="94" y="142"/>
                  </a:lnTo>
                  <a:lnTo>
                    <a:pt x="71" y="144"/>
                  </a:lnTo>
                  <a:lnTo>
                    <a:pt x="48" y="142"/>
                  </a:lnTo>
                  <a:lnTo>
                    <a:pt x="29" y="131"/>
                  </a:lnTo>
                  <a:lnTo>
                    <a:pt x="14" y="115"/>
                  </a:lnTo>
                  <a:lnTo>
                    <a:pt x="2" y="9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Rectangle 23"/>
            <p:cNvSpPr>
              <a:spLocks noChangeArrowheads="1"/>
            </p:cNvSpPr>
            <p:nvPr/>
          </p:nvSpPr>
          <p:spPr bwMode="auto">
            <a:xfrm>
              <a:off x="2345" y="1851"/>
              <a:ext cx="41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line endpoint</a:t>
              </a:r>
              <a:endParaRPr lang="en-US" altLang="en-US"/>
            </a:p>
          </p:txBody>
        </p:sp>
        <p:sp>
          <p:nvSpPr>
            <p:cNvPr id="14427" name="Line 24"/>
            <p:cNvSpPr>
              <a:spLocks noChangeShapeType="1"/>
            </p:cNvSpPr>
            <p:nvPr/>
          </p:nvSpPr>
          <p:spPr bwMode="auto">
            <a:xfrm>
              <a:off x="2024" y="2648"/>
              <a:ext cx="290" cy="1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Rectangle 25"/>
            <p:cNvSpPr>
              <a:spLocks noChangeArrowheads="1"/>
            </p:cNvSpPr>
            <p:nvPr/>
          </p:nvSpPr>
          <p:spPr bwMode="auto">
            <a:xfrm>
              <a:off x="2417" y="2563"/>
              <a:ext cx="29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interstate</a:t>
              </a:r>
              <a:endParaRPr lang="en-US" altLang="en-US"/>
            </a:p>
          </p:txBody>
        </p:sp>
        <p:sp>
          <p:nvSpPr>
            <p:cNvPr id="14429" name="Rectangle 26"/>
            <p:cNvSpPr>
              <a:spLocks noChangeArrowheads="1"/>
            </p:cNvSpPr>
            <p:nvPr/>
          </p:nvSpPr>
          <p:spPr bwMode="auto">
            <a:xfrm>
              <a:off x="2392" y="2649"/>
              <a:ext cx="34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(indivisble)</a:t>
              </a:r>
              <a:endParaRPr lang="en-US" altLang="en-US"/>
            </a:p>
          </p:txBody>
        </p:sp>
        <p:sp>
          <p:nvSpPr>
            <p:cNvPr id="14430" name="Line 27"/>
            <p:cNvSpPr>
              <a:spLocks noChangeShapeType="1"/>
            </p:cNvSpPr>
            <p:nvPr/>
          </p:nvSpPr>
          <p:spPr bwMode="auto">
            <a:xfrm flipH="1">
              <a:off x="2024" y="3152"/>
              <a:ext cx="29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Rectangle 28"/>
            <p:cNvSpPr>
              <a:spLocks noChangeArrowheads="1"/>
            </p:cNvSpPr>
            <p:nvPr/>
          </p:nvSpPr>
          <p:spPr bwMode="auto">
            <a:xfrm>
              <a:off x="2475" y="3067"/>
              <a:ext cx="18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street</a:t>
              </a:r>
              <a:endParaRPr lang="en-US" altLang="en-US"/>
            </a:p>
          </p:txBody>
        </p:sp>
        <p:sp>
          <p:nvSpPr>
            <p:cNvPr id="14432" name="Rectangle 29"/>
            <p:cNvSpPr>
              <a:spLocks noChangeArrowheads="1"/>
            </p:cNvSpPr>
            <p:nvPr/>
          </p:nvSpPr>
          <p:spPr bwMode="auto">
            <a:xfrm>
              <a:off x="2413" y="3152"/>
              <a:ext cx="30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(divisible)</a:t>
              </a:r>
              <a:endParaRPr lang="en-US" altLang="en-US"/>
            </a:p>
          </p:txBody>
        </p:sp>
        <p:sp>
          <p:nvSpPr>
            <p:cNvPr id="14433" name="Freeform 30"/>
            <p:cNvSpPr>
              <a:spLocks/>
            </p:cNvSpPr>
            <p:nvPr/>
          </p:nvSpPr>
          <p:spPr bwMode="auto">
            <a:xfrm>
              <a:off x="2222" y="2020"/>
              <a:ext cx="37" cy="35"/>
            </a:xfrm>
            <a:custGeom>
              <a:avLst/>
              <a:gdLst>
                <a:gd name="T0" fmla="*/ 0 w 73"/>
                <a:gd name="T1" fmla="*/ 3 h 70"/>
                <a:gd name="T2" fmla="*/ 1 w 73"/>
                <a:gd name="T3" fmla="*/ 2 h 70"/>
                <a:gd name="T4" fmla="*/ 1 w 73"/>
                <a:gd name="T5" fmla="*/ 1 h 70"/>
                <a:gd name="T6" fmla="*/ 2 w 73"/>
                <a:gd name="T7" fmla="*/ 0 h 70"/>
                <a:gd name="T8" fmla="*/ 3 w 73"/>
                <a:gd name="T9" fmla="*/ 0 h 70"/>
                <a:gd name="T10" fmla="*/ 4 w 73"/>
                <a:gd name="T11" fmla="*/ 1 h 70"/>
                <a:gd name="T12" fmla="*/ 5 w 73"/>
                <a:gd name="T13" fmla="*/ 2 h 70"/>
                <a:gd name="T14" fmla="*/ 5 w 73"/>
                <a:gd name="T15" fmla="*/ 3 h 70"/>
                <a:gd name="T16" fmla="*/ 5 w 73"/>
                <a:gd name="T17" fmla="*/ 4 h 70"/>
                <a:gd name="T18" fmla="*/ 4 w 73"/>
                <a:gd name="T19" fmla="*/ 4 h 70"/>
                <a:gd name="T20" fmla="*/ 3 w 73"/>
                <a:gd name="T21" fmla="*/ 5 h 70"/>
                <a:gd name="T22" fmla="*/ 2 w 73"/>
                <a:gd name="T23" fmla="*/ 5 h 70"/>
                <a:gd name="T24" fmla="*/ 1 w 73"/>
                <a:gd name="T25" fmla="*/ 4 h 70"/>
                <a:gd name="T26" fmla="*/ 1 w 73"/>
                <a:gd name="T27" fmla="*/ 4 h 70"/>
                <a:gd name="T28" fmla="*/ 0 w 73"/>
                <a:gd name="T29" fmla="*/ 3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70">
                  <a:moveTo>
                    <a:pt x="0" y="35"/>
                  </a:moveTo>
                  <a:lnTo>
                    <a:pt x="4" y="20"/>
                  </a:lnTo>
                  <a:lnTo>
                    <a:pt x="13" y="6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59" y="6"/>
                  </a:lnTo>
                  <a:lnTo>
                    <a:pt x="69" y="20"/>
                  </a:lnTo>
                  <a:lnTo>
                    <a:pt x="73" y="35"/>
                  </a:lnTo>
                  <a:lnTo>
                    <a:pt x="69" y="50"/>
                  </a:lnTo>
                  <a:lnTo>
                    <a:pt x="59" y="64"/>
                  </a:lnTo>
                  <a:lnTo>
                    <a:pt x="44" y="70"/>
                  </a:lnTo>
                  <a:lnTo>
                    <a:pt x="29" y="70"/>
                  </a:lnTo>
                  <a:lnTo>
                    <a:pt x="13" y="64"/>
                  </a:lnTo>
                  <a:lnTo>
                    <a:pt x="4" y="5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Rectangle 31"/>
            <p:cNvSpPr>
              <a:spLocks noChangeArrowheads="1"/>
            </p:cNvSpPr>
            <p:nvPr/>
          </p:nvSpPr>
          <p:spPr bwMode="auto">
            <a:xfrm>
              <a:off x="2345" y="1995"/>
              <a:ext cx="5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mid-span vertex</a:t>
              </a:r>
              <a:endParaRPr lang="en-US" altLang="en-US"/>
            </a:p>
          </p:txBody>
        </p:sp>
        <p:sp>
          <p:nvSpPr>
            <p:cNvPr id="14435" name="Freeform 32"/>
            <p:cNvSpPr>
              <a:spLocks/>
            </p:cNvSpPr>
            <p:nvPr/>
          </p:nvSpPr>
          <p:spPr bwMode="auto">
            <a:xfrm>
              <a:off x="851" y="2396"/>
              <a:ext cx="37" cy="36"/>
            </a:xfrm>
            <a:custGeom>
              <a:avLst/>
              <a:gdLst>
                <a:gd name="T0" fmla="*/ 0 w 73"/>
                <a:gd name="T1" fmla="*/ 3 h 71"/>
                <a:gd name="T2" fmla="*/ 1 w 73"/>
                <a:gd name="T3" fmla="*/ 2 h 71"/>
                <a:gd name="T4" fmla="*/ 1 w 73"/>
                <a:gd name="T5" fmla="*/ 1 h 71"/>
                <a:gd name="T6" fmla="*/ 2 w 73"/>
                <a:gd name="T7" fmla="*/ 0 h 71"/>
                <a:gd name="T8" fmla="*/ 3 w 73"/>
                <a:gd name="T9" fmla="*/ 0 h 71"/>
                <a:gd name="T10" fmla="*/ 4 w 73"/>
                <a:gd name="T11" fmla="*/ 1 h 71"/>
                <a:gd name="T12" fmla="*/ 5 w 73"/>
                <a:gd name="T13" fmla="*/ 2 h 71"/>
                <a:gd name="T14" fmla="*/ 5 w 73"/>
                <a:gd name="T15" fmla="*/ 3 h 71"/>
                <a:gd name="T16" fmla="*/ 5 w 73"/>
                <a:gd name="T17" fmla="*/ 4 h 71"/>
                <a:gd name="T18" fmla="*/ 4 w 73"/>
                <a:gd name="T19" fmla="*/ 4 h 71"/>
                <a:gd name="T20" fmla="*/ 3 w 73"/>
                <a:gd name="T21" fmla="*/ 5 h 71"/>
                <a:gd name="T22" fmla="*/ 2 w 73"/>
                <a:gd name="T23" fmla="*/ 5 h 71"/>
                <a:gd name="T24" fmla="*/ 1 w 73"/>
                <a:gd name="T25" fmla="*/ 4 h 71"/>
                <a:gd name="T26" fmla="*/ 1 w 73"/>
                <a:gd name="T27" fmla="*/ 4 h 71"/>
                <a:gd name="T28" fmla="*/ 0 w 73"/>
                <a:gd name="T29" fmla="*/ 3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71">
                  <a:moveTo>
                    <a:pt x="0" y="36"/>
                  </a:moveTo>
                  <a:lnTo>
                    <a:pt x="4" y="21"/>
                  </a:lnTo>
                  <a:lnTo>
                    <a:pt x="14" y="8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8"/>
                  </a:lnTo>
                  <a:lnTo>
                    <a:pt x="69" y="21"/>
                  </a:lnTo>
                  <a:lnTo>
                    <a:pt x="73" y="36"/>
                  </a:lnTo>
                  <a:lnTo>
                    <a:pt x="69" y="52"/>
                  </a:lnTo>
                  <a:lnTo>
                    <a:pt x="60" y="63"/>
                  </a:lnTo>
                  <a:lnTo>
                    <a:pt x="44" y="71"/>
                  </a:lnTo>
                  <a:lnTo>
                    <a:pt x="29" y="71"/>
                  </a:lnTo>
                  <a:lnTo>
                    <a:pt x="14" y="63"/>
                  </a:lnTo>
                  <a:lnTo>
                    <a:pt x="4" y="5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Freeform 33"/>
            <p:cNvSpPr>
              <a:spLocks/>
            </p:cNvSpPr>
            <p:nvPr/>
          </p:nvSpPr>
          <p:spPr bwMode="auto">
            <a:xfrm>
              <a:off x="2060" y="2756"/>
              <a:ext cx="74" cy="72"/>
            </a:xfrm>
            <a:custGeom>
              <a:avLst/>
              <a:gdLst>
                <a:gd name="T0" fmla="*/ 4 w 148"/>
                <a:gd name="T1" fmla="*/ 2 h 144"/>
                <a:gd name="T2" fmla="*/ 1 w 148"/>
                <a:gd name="T3" fmla="*/ 2 h 144"/>
                <a:gd name="T4" fmla="*/ 2 w 148"/>
                <a:gd name="T5" fmla="*/ 5 h 144"/>
                <a:gd name="T6" fmla="*/ 0 w 148"/>
                <a:gd name="T7" fmla="*/ 6 h 144"/>
                <a:gd name="T8" fmla="*/ 3 w 148"/>
                <a:gd name="T9" fmla="*/ 7 h 144"/>
                <a:gd name="T10" fmla="*/ 3 w 148"/>
                <a:gd name="T11" fmla="*/ 9 h 144"/>
                <a:gd name="T12" fmla="*/ 5 w 148"/>
                <a:gd name="T13" fmla="*/ 8 h 144"/>
                <a:gd name="T14" fmla="*/ 7 w 148"/>
                <a:gd name="T15" fmla="*/ 9 h 144"/>
                <a:gd name="T16" fmla="*/ 7 w 148"/>
                <a:gd name="T17" fmla="*/ 7 h 144"/>
                <a:gd name="T18" fmla="*/ 10 w 148"/>
                <a:gd name="T19" fmla="*/ 6 h 144"/>
                <a:gd name="T20" fmla="*/ 8 w 148"/>
                <a:gd name="T21" fmla="*/ 5 h 144"/>
                <a:gd name="T22" fmla="*/ 9 w 148"/>
                <a:gd name="T23" fmla="*/ 2 h 144"/>
                <a:gd name="T24" fmla="*/ 6 w 148"/>
                <a:gd name="T25" fmla="*/ 2 h 144"/>
                <a:gd name="T26" fmla="*/ 5 w 148"/>
                <a:gd name="T27" fmla="*/ 0 h 144"/>
                <a:gd name="T28" fmla="*/ 4 w 148"/>
                <a:gd name="T29" fmla="*/ 2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8" h="144">
                  <a:moveTo>
                    <a:pt x="54" y="32"/>
                  </a:moveTo>
                  <a:lnTo>
                    <a:pt x="13" y="28"/>
                  </a:lnTo>
                  <a:lnTo>
                    <a:pt x="27" y="65"/>
                  </a:lnTo>
                  <a:lnTo>
                    <a:pt x="0" y="92"/>
                  </a:lnTo>
                  <a:lnTo>
                    <a:pt x="36" y="105"/>
                  </a:lnTo>
                  <a:lnTo>
                    <a:pt x="40" y="144"/>
                  </a:lnTo>
                  <a:lnTo>
                    <a:pt x="73" y="123"/>
                  </a:lnTo>
                  <a:lnTo>
                    <a:pt x="106" y="144"/>
                  </a:lnTo>
                  <a:lnTo>
                    <a:pt x="110" y="105"/>
                  </a:lnTo>
                  <a:lnTo>
                    <a:pt x="148" y="92"/>
                  </a:lnTo>
                  <a:lnTo>
                    <a:pt x="119" y="65"/>
                  </a:lnTo>
                  <a:lnTo>
                    <a:pt x="133" y="28"/>
                  </a:lnTo>
                  <a:lnTo>
                    <a:pt x="94" y="32"/>
                  </a:lnTo>
                  <a:lnTo>
                    <a:pt x="73" y="0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Freeform 34"/>
            <p:cNvSpPr>
              <a:spLocks/>
            </p:cNvSpPr>
            <p:nvPr/>
          </p:nvSpPr>
          <p:spPr bwMode="auto">
            <a:xfrm>
              <a:off x="2060" y="3259"/>
              <a:ext cx="74" cy="72"/>
            </a:xfrm>
            <a:custGeom>
              <a:avLst/>
              <a:gdLst>
                <a:gd name="T0" fmla="*/ 4 w 148"/>
                <a:gd name="T1" fmla="*/ 3 h 144"/>
                <a:gd name="T2" fmla="*/ 1 w 148"/>
                <a:gd name="T3" fmla="*/ 2 h 144"/>
                <a:gd name="T4" fmla="*/ 2 w 148"/>
                <a:gd name="T5" fmla="*/ 5 h 144"/>
                <a:gd name="T6" fmla="*/ 0 w 148"/>
                <a:gd name="T7" fmla="*/ 6 h 144"/>
                <a:gd name="T8" fmla="*/ 3 w 148"/>
                <a:gd name="T9" fmla="*/ 7 h 144"/>
                <a:gd name="T10" fmla="*/ 3 w 148"/>
                <a:gd name="T11" fmla="*/ 9 h 144"/>
                <a:gd name="T12" fmla="*/ 5 w 148"/>
                <a:gd name="T13" fmla="*/ 8 h 144"/>
                <a:gd name="T14" fmla="*/ 7 w 148"/>
                <a:gd name="T15" fmla="*/ 9 h 144"/>
                <a:gd name="T16" fmla="*/ 7 w 148"/>
                <a:gd name="T17" fmla="*/ 7 h 144"/>
                <a:gd name="T18" fmla="*/ 10 w 148"/>
                <a:gd name="T19" fmla="*/ 6 h 144"/>
                <a:gd name="T20" fmla="*/ 8 w 148"/>
                <a:gd name="T21" fmla="*/ 5 h 144"/>
                <a:gd name="T22" fmla="*/ 9 w 148"/>
                <a:gd name="T23" fmla="*/ 2 h 144"/>
                <a:gd name="T24" fmla="*/ 6 w 148"/>
                <a:gd name="T25" fmla="*/ 3 h 144"/>
                <a:gd name="T26" fmla="*/ 5 w 148"/>
                <a:gd name="T27" fmla="*/ 0 h 144"/>
                <a:gd name="T28" fmla="*/ 4 w 148"/>
                <a:gd name="T29" fmla="*/ 3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8" h="144">
                  <a:moveTo>
                    <a:pt x="54" y="33"/>
                  </a:moveTo>
                  <a:lnTo>
                    <a:pt x="13" y="29"/>
                  </a:lnTo>
                  <a:lnTo>
                    <a:pt x="27" y="66"/>
                  </a:lnTo>
                  <a:lnTo>
                    <a:pt x="0" y="93"/>
                  </a:lnTo>
                  <a:lnTo>
                    <a:pt x="36" y="106"/>
                  </a:lnTo>
                  <a:lnTo>
                    <a:pt x="40" y="144"/>
                  </a:lnTo>
                  <a:lnTo>
                    <a:pt x="73" y="123"/>
                  </a:lnTo>
                  <a:lnTo>
                    <a:pt x="106" y="144"/>
                  </a:lnTo>
                  <a:lnTo>
                    <a:pt x="110" y="106"/>
                  </a:lnTo>
                  <a:lnTo>
                    <a:pt x="148" y="93"/>
                  </a:lnTo>
                  <a:lnTo>
                    <a:pt x="119" y="66"/>
                  </a:lnTo>
                  <a:lnTo>
                    <a:pt x="133" y="29"/>
                  </a:lnTo>
                  <a:lnTo>
                    <a:pt x="94" y="33"/>
                  </a:lnTo>
                  <a:lnTo>
                    <a:pt x="73" y="0"/>
                  </a:lnTo>
                  <a:lnTo>
                    <a:pt x="54" y="3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Rectangle 35"/>
            <p:cNvSpPr>
              <a:spLocks noChangeArrowheads="1"/>
            </p:cNvSpPr>
            <p:nvPr/>
          </p:nvSpPr>
          <p:spPr bwMode="auto">
            <a:xfrm>
              <a:off x="2200" y="2750"/>
              <a:ext cx="517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interstate tunnel</a:t>
              </a:r>
              <a:endParaRPr lang="en-US" altLang="en-US"/>
            </a:p>
          </p:txBody>
        </p:sp>
        <p:sp>
          <p:nvSpPr>
            <p:cNvPr id="14439" name="Rectangle 36"/>
            <p:cNvSpPr>
              <a:spLocks noChangeArrowheads="1"/>
            </p:cNvSpPr>
            <p:nvPr/>
          </p:nvSpPr>
          <p:spPr bwMode="auto">
            <a:xfrm>
              <a:off x="2200" y="3253"/>
              <a:ext cx="40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street bridge</a:t>
              </a:r>
              <a:endParaRPr lang="en-US" altLang="en-US"/>
            </a:p>
          </p:txBody>
        </p:sp>
        <p:sp>
          <p:nvSpPr>
            <p:cNvPr id="14440" name="Freeform 37"/>
            <p:cNvSpPr>
              <a:spLocks/>
            </p:cNvSpPr>
            <p:nvPr/>
          </p:nvSpPr>
          <p:spPr bwMode="auto">
            <a:xfrm>
              <a:off x="887" y="2378"/>
              <a:ext cx="74" cy="72"/>
            </a:xfrm>
            <a:custGeom>
              <a:avLst/>
              <a:gdLst>
                <a:gd name="T0" fmla="*/ 4 w 148"/>
                <a:gd name="T1" fmla="*/ 3 h 144"/>
                <a:gd name="T2" fmla="*/ 1 w 148"/>
                <a:gd name="T3" fmla="*/ 2 h 144"/>
                <a:gd name="T4" fmla="*/ 2 w 148"/>
                <a:gd name="T5" fmla="*/ 5 h 144"/>
                <a:gd name="T6" fmla="*/ 0 w 148"/>
                <a:gd name="T7" fmla="*/ 6 h 144"/>
                <a:gd name="T8" fmla="*/ 3 w 148"/>
                <a:gd name="T9" fmla="*/ 7 h 144"/>
                <a:gd name="T10" fmla="*/ 3 w 148"/>
                <a:gd name="T11" fmla="*/ 9 h 144"/>
                <a:gd name="T12" fmla="*/ 5 w 148"/>
                <a:gd name="T13" fmla="*/ 8 h 144"/>
                <a:gd name="T14" fmla="*/ 7 w 148"/>
                <a:gd name="T15" fmla="*/ 9 h 144"/>
                <a:gd name="T16" fmla="*/ 7 w 148"/>
                <a:gd name="T17" fmla="*/ 7 h 144"/>
                <a:gd name="T18" fmla="*/ 10 w 148"/>
                <a:gd name="T19" fmla="*/ 6 h 144"/>
                <a:gd name="T20" fmla="*/ 8 w 148"/>
                <a:gd name="T21" fmla="*/ 5 h 144"/>
                <a:gd name="T22" fmla="*/ 9 w 148"/>
                <a:gd name="T23" fmla="*/ 2 h 144"/>
                <a:gd name="T24" fmla="*/ 6 w 148"/>
                <a:gd name="T25" fmla="*/ 3 h 144"/>
                <a:gd name="T26" fmla="*/ 5 w 148"/>
                <a:gd name="T27" fmla="*/ 0 h 144"/>
                <a:gd name="T28" fmla="*/ 4 w 148"/>
                <a:gd name="T29" fmla="*/ 3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8" h="144">
                  <a:moveTo>
                    <a:pt x="54" y="35"/>
                  </a:moveTo>
                  <a:lnTo>
                    <a:pt x="14" y="29"/>
                  </a:lnTo>
                  <a:lnTo>
                    <a:pt x="27" y="66"/>
                  </a:lnTo>
                  <a:lnTo>
                    <a:pt x="0" y="93"/>
                  </a:lnTo>
                  <a:lnTo>
                    <a:pt x="37" y="106"/>
                  </a:lnTo>
                  <a:lnTo>
                    <a:pt x="41" y="144"/>
                  </a:lnTo>
                  <a:lnTo>
                    <a:pt x="73" y="123"/>
                  </a:lnTo>
                  <a:lnTo>
                    <a:pt x="106" y="144"/>
                  </a:lnTo>
                  <a:lnTo>
                    <a:pt x="110" y="106"/>
                  </a:lnTo>
                  <a:lnTo>
                    <a:pt x="148" y="93"/>
                  </a:lnTo>
                  <a:lnTo>
                    <a:pt x="119" y="66"/>
                  </a:lnTo>
                  <a:lnTo>
                    <a:pt x="133" y="29"/>
                  </a:lnTo>
                  <a:lnTo>
                    <a:pt x="94" y="35"/>
                  </a:lnTo>
                  <a:lnTo>
                    <a:pt x="73" y="0"/>
                  </a:lnTo>
                  <a:lnTo>
                    <a:pt x="54" y="3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Freeform 38"/>
            <p:cNvSpPr>
              <a:spLocks/>
            </p:cNvSpPr>
            <p:nvPr/>
          </p:nvSpPr>
          <p:spPr bwMode="auto">
            <a:xfrm>
              <a:off x="887" y="2271"/>
              <a:ext cx="74" cy="72"/>
            </a:xfrm>
            <a:custGeom>
              <a:avLst/>
              <a:gdLst>
                <a:gd name="T0" fmla="*/ 4 w 148"/>
                <a:gd name="T1" fmla="*/ 3 h 144"/>
                <a:gd name="T2" fmla="*/ 1 w 148"/>
                <a:gd name="T3" fmla="*/ 2 h 144"/>
                <a:gd name="T4" fmla="*/ 2 w 148"/>
                <a:gd name="T5" fmla="*/ 5 h 144"/>
                <a:gd name="T6" fmla="*/ 0 w 148"/>
                <a:gd name="T7" fmla="*/ 6 h 144"/>
                <a:gd name="T8" fmla="*/ 3 w 148"/>
                <a:gd name="T9" fmla="*/ 7 h 144"/>
                <a:gd name="T10" fmla="*/ 3 w 148"/>
                <a:gd name="T11" fmla="*/ 9 h 144"/>
                <a:gd name="T12" fmla="*/ 5 w 148"/>
                <a:gd name="T13" fmla="*/ 8 h 144"/>
                <a:gd name="T14" fmla="*/ 7 w 148"/>
                <a:gd name="T15" fmla="*/ 9 h 144"/>
                <a:gd name="T16" fmla="*/ 7 w 148"/>
                <a:gd name="T17" fmla="*/ 7 h 144"/>
                <a:gd name="T18" fmla="*/ 10 w 148"/>
                <a:gd name="T19" fmla="*/ 6 h 144"/>
                <a:gd name="T20" fmla="*/ 8 w 148"/>
                <a:gd name="T21" fmla="*/ 5 h 144"/>
                <a:gd name="T22" fmla="*/ 9 w 148"/>
                <a:gd name="T23" fmla="*/ 2 h 144"/>
                <a:gd name="T24" fmla="*/ 6 w 148"/>
                <a:gd name="T25" fmla="*/ 3 h 144"/>
                <a:gd name="T26" fmla="*/ 5 w 148"/>
                <a:gd name="T27" fmla="*/ 0 h 144"/>
                <a:gd name="T28" fmla="*/ 4 w 148"/>
                <a:gd name="T29" fmla="*/ 3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8" h="144">
                  <a:moveTo>
                    <a:pt x="54" y="33"/>
                  </a:moveTo>
                  <a:lnTo>
                    <a:pt x="14" y="29"/>
                  </a:lnTo>
                  <a:lnTo>
                    <a:pt x="27" y="66"/>
                  </a:lnTo>
                  <a:lnTo>
                    <a:pt x="0" y="93"/>
                  </a:lnTo>
                  <a:lnTo>
                    <a:pt x="37" y="106"/>
                  </a:lnTo>
                  <a:lnTo>
                    <a:pt x="41" y="144"/>
                  </a:lnTo>
                  <a:lnTo>
                    <a:pt x="73" y="123"/>
                  </a:lnTo>
                  <a:lnTo>
                    <a:pt x="106" y="144"/>
                  </a:lnTo>
                  <a:lnTo>
                    <a:pt x="110" y="106"/>
                  </a:lnTo>
                  <a:lnTo>
                    <a:pt x="148" y="93"/>
                  </a:lnTo>
                  <a:lnTo>
                    <a:pt x="119" y="66"/>
                  </a:lnTo>
                  <a:lnTo>
                    <a:pt x="133" y="29"/>
                  </a:lnTo>
                  <a:lnTo>
                    <a:pt x="94" y="33"/>
                  </a:lnTo>
                  <a:lnTo>
                    <a:pt x="73" y="0"/>
                  </a:lnTo>
                  <a:lnTo>
                    <a:pt x="54" y="33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Rectangle 39"/>
            <p:cNvSpPr>
              <a:spLocks noChangeArrowheads="1"/>
            </p:cNvSpPr>
            <p:nvPr/>
          </p:nvSpPr>
          <p:spPr bwMode="auto">
            <a:xfrm>
              <a:off x="1984" y="2462"/>
              <a:ext cx="52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Interstate group:</a:t>
              </a:r>
              <a:endParaRPr lang="en-US" altLang="en-US"/>
            </a:p>
          </p:txBody>
        </p:sp>
        <p:sp>
          <p:nvSpPr>
            <p:cNvPr id="14443" name="Rectangle 40"/>
            <p:cNvSpPr>
              <a:spLocks noChangeArrowheads="1"/>
            </p:cNvSpPr>
            <p:nvPr/>
          </p:nvSpPr>
          <p:spPr bwMode="auto">
            <a:xfrm>
              <a:off x="1984" y="2966"/>
              <a:ext cx="42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Street group:</a:t>
              </a:r>
              <a:endParaRPr lang="en-US" altLang="en-US"/>
            </a:p>
          </p:txBody>
        </p:sp>
        <p:sp>
          <p:nvSpPr>
            <p:cNvPr id="14444" name="Freeform 41"/>
            <p:cNvSpPr>
              <a:spLocks/>
            </p:cNvSpPr>
            <p:nvPr/>
          </p:nvSpPr>
          <p:spPr bwMode="auto">
            <a:xfrm>
              <a:off x="1482" y="2271"/>
              <a:ext cx="73" cy="72"/>
            </a:xfrm>
            <a:custGeom>
              <a:avLst/>
              <a:gdLst>
                <a:gd name="T0" fmla="*/ 0 w 146"/>
                <a:gd name="T1" fmla="*/ 5 h 144"/>
                <a:gd name="T2" fmla="*/ 1 w 146"/>
                <a:gd name="T3" fmla="*/ 4 h 144"/>
                <a:gd name="T4" fmla="*/ 1 w 146"/>
                <a:gd name="T5" fmla="*/ 2 h 144"/>
                <a:gd name="T6" fmla="*/ 2 w 146"/>
                <a:gd name="T7" fmla="*/ 1 h 144"/>
                <a:gd name="T8" fmla="*/ 4 w 146"/>
                <a:gd name="T9" fmla="*/ 1 h 144"/>
                <a:gd name="T10" fmla="*/ 5 w 146"/>
                <a:gd name="T11" fmla="*/ 0 h 144"/>
                <a:gd name="T12" fmla="*/ 6 w 146"/>
                <a:gd name="T13" fmla="*/ 1 h 144"/>
                <a:gd name="T14" fmla="*/ 8 w 146"/>
                <a:gd name="T15" fmla="*/ 1 h 144"/>
                <a:gd name="T16" fmla="*/ 9 w 146"/>
                <a:gd name="T17" fmla="*/ 2 h 144"/>
                <a:gd name="T18" fmla="*/ 9 w 146"/>
                <a:gd name="T19" fmla="*/ 4 h 144"/>
                <a:gd name="T20" fmla="*/ 10 w 146"/>
                <a:gd name="T21" fmla="*/ 5 h 144"/>
                <a:gd name="T22" fmla="*/ 9 w 146"/>
                <a:gd name="T23" fmla="*/ 6 h 144"/>
                <a:gd name="T24" fmla="*/ 9 w 146"/>
                <a:gd name="T25" fmla="*/ 8 h 144"/>
                <a:gd name="T26" fmla="*/ 8 w 146"/>
                <a:gd name="T27" fmla="*/ 9 h 144"/>
                <a:gd name="T28" fmla="*/ 6 w 146"/>
                <a:gd name="T29" fmla="*/ 9 h 144"/>
                <a:gd name="T30" fmla="*/ 5 w 146"/>
                <a:gd name="T31" fmla="*/ 9 h 144"/>
                <a:gd name="T32" fmla="*/ 4 w 146"/>
                <a:gd name="T33" fmla="*/ 9 h 144"/>
                <a:gd name="T34" fmla="*/ 2 w 146"/>
                <a:gd name="T35" fmla="*/ 9 h 144"/>
                <a:gd name="T36" fmla="*/ 1 w 146"/>
                <a:gd name="T37" fmla="*/ 8 h 144"/>
                <a:gd name="T38" fmla="*/ 1 w 146"/>
                <a:gd name="T39" fmla="*/ 6 h 144"/>
                <a:gd name="T40" fmla="*/ 0 w 146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6" h="144">
                  <a:moveTo>
                    <a:pt x="0" y="71"/>
                  </a:moveTo>
                  <a:lnTo>
                    <a:pt x="4" y="50"/>
                  </a:lnTo>
                  <a:lnTo>
                    <a:pt x="15" y="29"/>
                  </a:lnTo>
                  <a:lnTo>
                    <a:pt x="31" y="14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115" y="14"/>
                  </a:lnTo>
                  <a:lnTo>
                    <a:pt x="131" y="29"/>
                  </a:lnTo>
                  <a:lnTo>
                    <a:pt x="142" y="50"/>
                  </a:lnTo>
                  <a:lnTo>
                    <a:pt x="146" y="71"/>
                  </a:lnTo>
                  <a:lnTo>
                    <a:pt x="142" y="94"/>
                  </a:lnTo>
                  <a:lnTo>
                    <a:pt x="131" y="114"/>
                  </a:lnTo>
                  <a:lnTo>
                    <a:pt x="115" y="131"/>
                  </a:lnTo>
                  <a:lnTo>
                    <a:pt x="96" y="141"/>
                  </a:lnTo>
                  <a:lnTo>
                    <a:pt x="73" y="144"/>
                  </a:lnTo>
                  <a:lnTo>
                    <a:pt x="50" y="141"/>
                  </a:lnTo>
                  <a:lnTo>
                    <a:pt x="31" y="131"/>
                  </a:lnTo>
                  <a:lnTo>
                    <a:pt x="15" y="114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Freeform 42"/>
            <p:cNvSpPr>
              <a:spLocks/>
            </p:cNvSpPr>
            <p:nvPr/>
          </p:nvSpPr>
          <p:spPr bwMode="auto">
            <a:xfrm>
              <a:off x="2061" y="2271"/>
              <a:ext cx="72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4 h 144"/>
                <a:gd name="T4" fmla="*/ 1 w 144"/>
                <a:gd name="T5" fmla="*/ 2 h 144"/>
                <a:gd name="T6" fmla="*/ 2 w 144"/>
                <a:gd name="T7" fmla="*/ 1 h 144"/>
                <a:gd name="T8" fmla="*/ 3 w 144"/>
                <a:gd name="T9" fmla="*/ 1 h 144"/>
                <a:gd name="T10" fmla="*/ 5 w 144"/>
                <a:gd name="T11" fmla="*/ 0 h 144"/>
                <a:gd name="T12" fmla="*/ 6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9 w 144"/>
                <a:gd name="T19" fmla="*/ 4 h 144"/>
                <a:gd name="T20" fmla="*/ 9 w 144"/>
                <a:gd name="T21" fmla="*/ 5 h 144"/>
                <a:gd name="T22" fmla="*/ 9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6 w 144"/>
                <a:gd name="T29" fmla="*/ 9 h 144"/>
                <a:gd name="T30" fmla="*/ 5 w 144"/>
                <a:gd name="T31" fmla="*/ 9 h 144"/>
                <a:gd name="T32" fmla="*/ 3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1"/>
                  </a:moveTo>
                  <a:lnTo>
                    <a:pt x="2" y="50"/>
                  </a:lnTo>
                  <a:lnTo>
                    <a:pt x="13" y="29"/>
                  </a:lnTo>
                  <a:lnTo>
                    <a:pt x="29" y="14"/>
                  </a:lnTo>
                  <a:lnTo>
                    <a:pt x="48" y="4"/>
                  </a:lnTo>
                  <a:lnTo>
                    <a:pt x="71" y="0"/>
                  </a:lnTo>
                  <a:lnTo>
                    <a:pt x="94" y="4"/>
                  </a:lnTo>
                  <a:lnTo>
                    <a:pt x="113" y="14"/>
                  </a:lnTo>
                  <a:lnTo>
                    <a:pt x="129" y="29"/>
                  </a:lnTo>
                  <a:lnTo>
                    <a:pt x="140" y="50"/>
                  </a:lnTo>
                  <a:lnTo>
                    <a:pt x="144" y="71"/>
                  </a:lnTo>
                  <a:lnTo>
                    <a:pt x="140" y="94"/>
                  </a:lnTo>
                  <a:lnTo>
                    <a:pt x="129" y="114"/>
                  </a:lnTo>
                  <a:lnTo>
                    <a:pt x="113" y="131"/>
                  </a:lnTo>
                  <a:lnTo>
                    <a:pt x="94" y="141"/>
                  </a:lnTo>
                  <a:lnTo>
                    <a:pt x="71" y="144"/>
                  </a:lnTo>
                  <a:lnTo>
                    <a:pt x="48" y="141"/>
                  </a:lnTo>
                  <a:lnTo>
                    <a:pt x="29" y="131"/>
                  </a:lnTo>
                  <a:lnTo>
                    <a:pt x="13" y="114"/>
                  </a:lnTo>
                  <a:lnTo>
                    <a:pt x="2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Line 43"/>
            <p:cNvSpPr>
              <a:spLocks noChangeShapeType="1"/>
            </p:cNvSpPr>
            <p:nvPr/>
          </p:nvSpPr>
          <p:spPr bwMode="auto">
            <a:xfrm flipH="1">
              <a:off x="1555" y="2306"/>
              <a:ext cx="50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Rectangle 44"/>
            <p:cNvSpPr>
              <a:spLocks noChangeArrowheads="1"/>
            </p:cNvSpPr>
            <p:nvPr/>
          </p:nvSpPr>
          <p:spPr bwMode="auto">
            <a:xfrm>
              <a:off x="1840" y="3469"/>
              <a:ext cx="98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Interstate--Street interconnect:</a:t>
              </a:r>
              <a:endParaRPr lang="en-US" altLang="en-US"/>
            </a:p>
          </p:txBody>
        </p:sp>
        <p:sp>
          <p:nvSpPr>
            <p:cNvPr id="14448" name="Rectangle 45"/>
            <p:cNvSpPr>
              <a:spLocks noChangeArrowheads="1"/>
            </p:cNvSpPr>
            <p:nvPr/>
          </p:nvSpPr>
          <p:spPr bwMode="auto">
            <a:xfrm>
              <a:off x="1989" y="3619"/>
              <a:ext cx="72" cy="7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49" name="Rectangle 46"/>
            <p:cNvSpPr>
              <a:spLocks noChangeArrowheads="1"/>
            </p:cNvSpPr>
            <p:nvPr/>
          </p:nvSpPr>
          <p:spPr bwMode="auto">
            <a:xfrm>
              <a:off x="2128" y="3613"/>
              <a:ext cx="4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</a:rPr>
                <a:t>transition point</a:t>
              </a:r>
              <a:endParaRPr lang="en-US" altLang="en-US"/>
            </a:p>
          </p:txBody>
        </p:sp>
        <p:sp>
          <p:nvSpPr>
            <p:cNvPr id="14450" name="Rectangle 47"/>
            <p:cNvSpPr>
              <a:spLocks noChangeArrowheads="1"/>
            </p:cNvSpPr>
            <p:nvPr/>
          </p:nvSpPr>
          <p:spPr bwMode="auto">
            <a:xfrm>
              <a:off x="1429" y="2271"/>
              <a:ext cx="72" cy="72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51" name="Freeform 48"/>
            <p:cNvSpPr>
              <a:spLocks/>
            </p:cNvSpPr>
            <p:nvPr/>
          </p:nvSpPr>
          <p:spPr bwMode="auto">
            <a:xfrm>
              <a:off x="888" y="2324"/>
              <a:ext cx="72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4 h 144"/>
                <a:gd name="T4" fmla="*/ 1 w 144"/>
                <a:gd name="T5" fmla="*/ 2 h 144"/>
                <a:gd name="T6" fmla="*/ 2 w 144"/>
                <a:gd name="T7" fmla="*/ 1 h 144"/>
                <a:gd name="T8" fmla="*/ 4 w 144"/>
                <a:gd name="T9" fmla="*/ 1 h 144"/>
                <a:gd name="T10" fmla="*/ 5 w 144"/>
                <a:gd name="T11" fmla="*/ 0 h 144"/>
                <a:gd name="T12" fmla="*/ 6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9 w 144"/>
                <a:gd name="T19" fmla="*/ 4 h 144"/>
                <a:gd name="T20" fmla="*/ 9 w 144"/>
                <a:gd name="T21" fmla="*/ 5 h 144"/>
                <a:gd name="T22" fmla="*/ 9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6 w 144"/>
                <a:gd name="T29" fmla="*/ 9 h 144"/>
                <a:gd name="T30" fmla="*/ 5 w 144"/>
                <a:gd name="T31" fmla="*/ 9 h 144"/>
                <a:gd name="T32" fmla="*/ 4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1"/>
                  </a:moveTo>
                  <a:lnTo>
                    <a:pt x="4" y="50"/>
                  </a:lnTo>
                  <a:lnTo>
                    <a:pt x="14" y="29"/>
                  </a:lnTo>
                  <a:lnTo>
                    <a:pt x="29" y="13"/>
                  </a:lnTo>
                  <a:lnTo>
                    <a:pt x="50" y="4"/>
                  </a:lnTo>
                  <a:lnTo>
                    <a:pt x="71" y="0"/>
                  </a:lnTo>
                  <a:lnTo>
                    <a:pt x="94" y="4"/>
                  </a:lnTo>
                  <a:lnTo>
                    <a:pt x="113" y="13"/>
                  </a:lnTo>
                  <a:lnTo>
                    <a:pt x="131" y="29"/>
                  </a:lnTo>
                  <a:lnTo>
                    <a:pt x="140" y="50"/>
                  </a:lnTo>
                  <a:lnTo>
                    <a:pt x="144" y="71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3" y="130"/>
                  </a:lnTo>
                  <a:lnTo>
                    <a:pt x="94" y="140"/>
                  </a:lnTo>
                  <a:lnTo>
                    <a:pt x="71" y="144"/>
                  </a:lnTo>
                  <a:lnTo>
                    <a:pt x="50" y="140"/>
                  </a:lnTo>
                  <a:lnTo>
                    <a:pt x="29" y="130"/>
                  </a:lnTo>
                  <a:lnTo>
                    <a:pt x="14" y="115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49"/>
            <p:cNvSpPr>
              <a:spLocks/>
            </p:cNvSpPr>
            <p:nvPr/>
          </p:nvSpPr>
          <p:spPr bwMode="auto">
            <a:xfrm>
              <a:off x="833" y="3385"/>
              <a:ext cx="72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4 h 144"/>
                <a:gd name="T4" fmla="*/ 1 w 144"/>
                <a:gd name="T5" fmla="*/ 2 h 144"/>
                <a:gd name="T6" fmla="*/ 2 w 144"/>
                <a:gd name="T7" fmla="*/ 1 h 144"/>
                <a:gd name="T8" fmla="*/ 4 w 144"/>
                <a:gd name="T9" fmla="*/ 1 h 144"/>
                <a:gd name="T10" fmla="*/ 5 w 144"/>
                <a:gd name="T11" fmla="*/ 0 h 144"/>
                <a:gd name="T12" fmla="*/ 6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9 w 144"/>
                <a:gd name="T19" fmla="*/ 4 h 144"/>
                <a:gd name="T20" fmla="*/ 9 w 144"/>
                <a:gd name="T21" fmla="*/ 5 h 144"/>
                <a:gd name="T22" fmla="*/ 9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6 w 144"/>
                <a:gd name="T29" fmla="*/ 9 h 144"/>
                <a:gd name="T30" fmla="*/ 5 w 144"/>
                <a:gd name="T31" fmla="*/ 9 h 144"/>
                <a:gd name="T32" fmla="*/ 4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3"/>
                  </a:moveTo>
                  <a:lnTo>
                    <a:pt x="3" y="50"/>
                  </a:lnTo>
                  <a:lnTo>
                    <a:pt x="15" y="31"/>
                  </a:lnTo>
                  <a:lnTo>
                    <a:pt x="30" y="13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115" y="13"/>
                  </a:lnTo>
                  <a:lnTo>
                    <a:pt x="130" y="31"/>
                  </a:lnTo>
                  <a:lnTo>
                    <a:pt x="142" y="50"/>
                  </a:lnTo>
                  <a:lnTo>
                    <a:pt x="144" y="73"/>
                  </a:lnTo>
                  <a:lnTo>
                    <a:pt x="142" y="94"/>
                  </a:lnTo>
                  <a:lnTo>
                    <a:pt x="130" y="115"/>
                  </a:lnTo>
                  <a:lnTo>
                    <a:pt x="115" y="130"/>
                  </a:lnTo>
                  <a:lnTo>
                    <a:pt x="96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0" y="130"/>
                  </a:lnTo>
                  <a:lnTo>
                    <a:pt x="15" y="115"/>
                  </a:lnTo>
                  <a:lnTo>
                    <a:pt x="3" y="9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50"/>
            <p:cNvSpPr>
              <a:spLocks/>
            </p:cNvSpPr>
            <p:nvPr/>
          </p:nvSpPr>
          <p:spPr bwMode="auto">
            <a:xfrm>
              <a:off x="851" y="2900"/>
              <a:ext cx="37" cy="36"/>
            </a:xfrm>
            <a:custGeom>
              <a:avLst/>
              <a:gdLst>
                <a:gd name="T0" fmla="*/ 0 w 73"/>
                <a:gd name="T1" fmla="*/ 3 h 71"/>
                <a:gd name="T2" fmla="*/ 1 w 73"/>
                <a:gd name="T3" fmla="*/ 2 h 71"/>
                <a:gd name="T4" fmla="*/ 1 w 73"/>
                <a:gd name="T5" fmla="*/ 1 h 71"/>
                <a:gd name="T6" fmla="*/ 2 w 73"/>
                <a:gd name="T7" fmla="*/ 0 h 71"/>
                <a:gd name="T8" fmla="*/ 3 w 73"/>
                <a:gd name="T9" fmla="*/ 0 h 71"/>
                <a:gd name="T10" fmla="*/ 4 w 73"/>
                <a:gd name="T11" fmla="*/ 1 h 71"/>
                <a:gd name="T12" fmla="*/ 5 w 73"/>
                <a:gd name="T13" fmla="*/ 2 h 71"/>
                <a:gd name="T14" fmla="*/ 5 w 73"/>
                <a:gd name="T15" fmla="*/ 3 h 71"/>
                <a:gd name="T16" fmla="*/ 5 w 73"/>
                <a:gd name="T17" fmla="*/ 4 h 71"/>
                <a:gd name="T18" fmla="*/ 4 w 73"/>
                <a:gd name="T19" fmla="*/ 4 h 71"/>
                <a:gd name="T20" fmla="*/ 3 w 73"/>
                <a:gd name="T21" fmla="*/ 5 h 71"/>
                <a:gd name="T22" fmla="*/ 2 w 73"/>
                <a:gd name="T23" fmla="*/ 5 h 71"/>
                <a:gd name="T24" fmla="*/ 1 w 73"/>
                <a:gd name="T25" fmla="*/ 4 h 71"/>
                <a:gd name="T26" fmla="*/ 1 w 73"/>
                <a:gd name="T27" fmla="*/ 4 h 71"/>
                <a:gd name="T28" fmla="*/ 0 w 73"/>
                <a:gd name="T29" fmla="*/ 3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71">
                  <a:moveTo>
                    <a:pt x="0" y="36"/>
                  </a:moveTo>
                  <a:lnTo>
                    <a:pt x="4" y="21"/>
                  </a:lnTo>
                  <a:lnTo>
                    <a:pt x="14" y="7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7"/>
                  </a:lnTo>
                  <a:lnTo>
                    <a:pt x="69" y="21"/>
                  </a:lnTo>
                  <a:lnTo>
                    <a:pt x="73" y="36"/>
                  </a:lnTo>
                  <a:lnTo>
                    <a:pt x="69" y="51"/>
                  </a:lnTo>
                  <a:lnTo>
                    <a:pt x="60" y="63"/>
                  </a:lnTo>
                  <a:lnTo>
                    <a:pt x="44" y="71"/>
                  </a:lnTo>
                  <a:lnTo>
                    <a:pt x="29" y="71"/>
                  </a:lnTo>
                  <a:lnTo>
                    <a:pt x="14" y="63"/>
                  </a:lnTo>
                  <a:lnTo>
                    <a:pt x="4" y="5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Line 51"/>
            <p:cNvSpPr>
              <a:spLocks noChangeShapeType="1"/>
            </p:cNvSpPr>
            <p:nvPr/>
          </p:nvSpPr>
          <p:spPr bwMode="auto">
            <a:xfrm flipV="1">
              <a:off x="869" y="2937"/>
              <a:ext cx="1" cy="44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52"/>
            <p:cNvSpPr>
              <a:spLocks/>
            </p:cNvSpPr>
            <p:nvPr/>
          </p:nvSpPr>
          <p:spPr bwMode="auto">
            <a:xfrm>
              <a:off x="851" y="3456"/>
              <a:ext cx="37" cy="36"/>
            </a:xfrm>
            <a:custGeom>
              <a:avLst/>
              <a:gdLst>
                <a:gd name="T0" fmla="*/ 0 w 73"/>
                <a:gd name="T1" fmla="*/ 3 h 71"/>
                <a:gd name="T2" fmla="*/ 1 w 73"/>
                <a:gd name="T3" fmla="*/ 2 h 71"/>
                <a:gd name="T4" fmla="*/ 1 w 73"/>
                <a:gd name="T5" fmla="*/ 1 h 71"/>
                <a:gd name="T6" fmla="*/ 2 w 73"/>
                <a:gd name="T7" fmla="*/ 0 h 71"/>
                <a:gd name="T8" fmla="*/ 3 w 73"/>
                <a:gd name="T9" fmla="*/ 0 h 71"/>
                <a:gd name="T10" fmla="*/ 4 w 73"/>
                <a:gd name="T11" fmla="*/ 1 h 71"/>
                <a:gd name="T12" fmla="*/ 5 w 73"/>
                <a:gd name="T13" fmla="*/ 2 h 71"/>
                <a:gd name="T14" fmla="*/ 5 w 73"/>
                <a:gd name="T15" fmla="*/ 3 h 71"/>
                <a:gd name="T16" fmla="*/ 5 w 73"/>
                <a:gd name="T17" fmla="*/ 4 h 71"/>
                <a:gd name="T18" fmla="*/ 4 w 73"/>
                <a:gd name="T19" fmla="*/ 4 h 71"/>
                <a:gd name="T20" fmla="*/ 3 w 73"/>
                <a:gd name="T21" fmla="*/ 5 h 71"/>
                <a:gd name="T22" fmla="*/ 2 w 73"/>
                <a:gd name="T23" fmla="*/ 5 h 71"/>
                <a:gd name="T24" fmla="*/ 1 w 73"/>
                <a:gd name="T25" fmla="*/ 4 h 71"/>
                <a:gd name="T26" fmla="*/ 1 w 73"/>
                <a:gd name="T27" fmla="*/ 4 h 71"/>
                <a:gd name="T28" fmla="*/ 0 w 73"/>
                <a:gd name="T29" fmla="*/ 3 h 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3" h="71">
                  <a:moveTo>
                    <a:pt x="0" y="35"/>
                  </a:moveTo>
                  <a:lnTo>
                    <a:pt x="4" y="19"/>
                  </a:lnTo>
                  <a:lnTo>
                    <a:pt x="14" y="8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60" y="8"/>
                  </a:lnTo>
                  <a:lnTo>
                    <a:pt x="69" y="19"/>
                  </a:lnTo>
                  <a:lnTo>
                    <a:pt x="73" y="35"/>
                  </a:lnTo>
                  <a:lnTo>
                    <a:pt x="69" y="50"/>
                  </a:lnTo>
                  <a:lnTo>
                    <a:pt x="60" y="63"/>
                  </a:lnTo>
                  <a:lnTo>
                    <a:pt x="44" y="71"/>
                  </a:lnTo>
                  <a:lnTo>
                    <a:pt x="29" y="71"/>
                  </a:lnTo>
                  <a:lnTo>
                    <a:pt x="14" y="63"/>
                  </a:lnTo>
                  <a:lnTo>
                    <a:pt x="4" y="5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53"/>
            <p:cNvSpPr>
              <a:spLocks/>
            </p:cNvSpPr>
            <p:nvPr/>
          </p:nvSpPr>
          <p:spPr bwMode="auto">
            <a:xfrm>
              <a:off x="1481" y="3442"/>
              <a:ext cx="73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3 h 144"/>
                <a:gd name="T4" fmla="*/ 1 w 144"/>
                <a:gd name="T5" fmla="*/ 2 h 144"/>
                <a:gd name="T6" fmla="*/ 2 w 144"/>
                <a:gd name="T7" fmla="*/ 1 h 144"/>
                <a:gd name="T8" fmla="*/ 4 w 144"/>
                <a:gd name="T9" fmla="*/ 1 h 144"/>
                <a:gd name="T10" fmla="*/ 5 w 144"/>
                <a:gd name="T11" fmla="*/ 0 h 144"/>
                <a:gd name="T12" fmla="*/ 7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10 w 144"/>
                <a:gd name="T19" fmla="*/ 3 h 144"/>
                <a:gd name="T20" fmla="*/ 10 w 144"/>
                <a:gd name="T21" fmla="*/ 5 h 144"/>
                <a:gd name="T22" fmla="*/ 10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7 w 144"/>
                <a:gd name="T29" fmla="*/ 9 h 144"/>
                <a:gd name="T30" fmla="*/ 5 w 144"/>
                <a:gd name="T31" fmla="*/ 9 h 144"/>
                <a:gd name="T32" fmla="*/ 4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1"/>
                  </a:moveTo>
                  <a:lnTo>
                    <a:pt x="4" y="48"/>
                  </a:lnTo>
                  <a:lnTo>
                    <a:pt x="15" y="29"/>
                  </a:lnTo>
                  <a:lnTo>
                    <a:pt x="31" y="14"/>
                  </a:lnTo>
                  <a:lnTo>
                    <a:pt x="50" y="2"/>
                  </a:lnTo>
                  <a:lnTo>
                    <a:pt x="73" y="0"/>
                  </a:lnTo>
                  <a:lnTo>
                    <a:pt x="96" y="2"/>
                  </a:lnTo>
                  <a:lnTo>
                    <a:pt x="115" y="14"/>
                  </a:lnTo>
                  <a:lnTo>
                    <a:pt x="131" y="29"/>
                  </a:lnTo>
                  <a:lnTo>
                    <a:pt x="142" y="48"/>
                  </a:lnTo>
                  <a:lnTo>
                    <a:pt x="144" y="71"/>
                  </a:lnTo>
                  <a:lnTo>
                    <a:pt x="142" y="94"/>
                  </a:lnTo>
                  <a:lnTo>
                    <a:pt x="131" y="113"/>
                  </a:lnTo>
                  <a:lnTo>
                    <a:pt x="115" y="129"/>
                  </a:lnTo>
                  <a:lnTo>
                    <a:pt x="96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29"/>
                  </a:lnTo>
                  <a:lnTo>
                    <a:pt x="15" y="113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54"/>
            <p:cNvSpPr>
              <a:spLocks/>
            </p:cNvSpPr>
            <p:nvPr/>
          </p:nvSpPr>
          <p:spPr bwMode="auto">
            <a:xfrm>
              <a:off x="255" y="3440"/>
              <a:ext cx="72" cy="72"/>
            </a:xfrm>
            <a:custGeom>
              <a:avLst/>
              <a:gdLst>
                <a:gd name="T0" fmla="*/ 0 w 145"/>
                <a:gd name="T1" fmla="*/ 5 h 144"/>
                <a:gd name="T2" fmla="*/ 0 w 145"/>
                <a:gd name="T3" fmla="*/ 3 h 144"/>
                <a:gd name="T4" fmla="*/ 1 w 145"/>
                <a:gd name="T5" fmla="*/ 2 h 144"/>
                <a:gd name="T6" fmla="*/ 1 w 145"/>
                <a:gd name="T7" fmla="*/ 1 h 144"/>
                <a:gd name="T8" fmla="*/ 3 w 145"/>
                <a:gd name="T9" fmla="*/ 1 h 144"/>
                <a:gd name="T10" fmla="*/ 4 w 145"/>
                <a:gd name="T11" fmla="*/ 0 h 144"/>
                <a:gd name="T12" fmla="*/ 5 w 145"/>
                <a:gd name="T13" fmla="*/ 1 h 144"/>
                <a:gd name="T14" fmla="*/ 7 w 145"/>
                <a:gd name="T15" fmla="*/ 1 h 144"/>
                <a:gd name="T16" fmla="*/ 8 w 145"/>
                <a:gd name="T17" fmla="*/ 2 h 144"/>
                <a:gd name="T18" fmla="*/ 8 w 145"/>
                <a:gd name="T19" fmla="*/ 3 h 144"/>
                <a:gd name="T20" fmla="*/ 9 w 145"/>
                <a:gd name="T21" fmla="*/ 5 h 144"/>
                <a:gd name="T22" fmla="*/ 8 w 145"/>
                <a:gd name="T23" fmla="*/ 6 h 144"/>
                <a:gd name="T24" fmla="*/ 8 w 145"/>
                <a:gd name="T25" fmla="*/ 8 h 144"/>
                <a:gd name="T26" fmla="*/ 7 w 145"/>
                <a:gd name="T27" fmla="*/ 9 h 144"/>
                <a:gd name="T28" fmla="*/ 5 w 145"/>
                <a:gd name="T29" fmla="*/ 9 h 144"/>
                <a:gd name="T30" fmla="*/ 4 w 145"/>
                <a:gd name="T31" fmla="*/ 9 h 144"/>
                <a:gd name="T32" fmla="*/ 3 w 145"/>
                <a:gd name="T33" fmla="*/ 9 h 144"/>
                <a:gd name="T34" fmla="*/ 1 w 145"/>
                <a:gd name="T35" fmla="*/ 9 h 144"/>
                <a:gd name="T36" fmla="*/ 1 w 145"/>
                <a:gd name="T37" fmla="*/ 8 h 144"/>
                <a:gd name="T38" fmla="*/ 0 w 145"/>
                <a:gd name="T39" fmla="*/ 6 h 144"/>
                <a:gd name="T40" fmla="*/ 0 w 145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5" h="144">
                  <a:moveTo>
                    <a:pt x="0" y="71"/>
                  </a:moveTo>
                  <a:lnTo>
                    <a:pt x="4" y="48"/>
                  </a:lnTo>
                  <a:lnTo>
                    <a:pt x="16" y="29"/>
                  </a:lnTo>
                  <a:lnTo>
                    <a:pt x="31" y="14"/>
                  </a:lnTo>
                  <a:lnTo>
                    <a:pt x="50" y="2"/>
                  </a:lnTo>
                  <a:lnTo>
                    <a:pt x="73" y="0"/>
                  </a:lnTo>
                  <a:lnTo>
                    <a:pt x="95" y="2"/>
                  </a:lnTo>
                  <a:lnTo>
                    <a:pt x="116" y="14"/>
                  </a:lnTo>
                  <a:lnTo>
                    <a:pt x="131" y="29"/>
                  </a:lnTo>
                  <a:lnTo>
                    <a:pt x="143" y="48"/>
                  </a:lnTo>
                  <a:lnTo>
                    <a:pt x="145" y="71"/>
                  </a:lnTo>
                  <a:lnTo>
                    <a:pt x="143" y="94"/>
                  </a:lnTo>
                  <a:lnTo>
                    <a:pt x="131" y="114"/>
                  </a:lnTo>
                  <a:lnTo>
                    <a:pt x="116" y="129"/>
                  </a:lnTo>
                  <a:lnTo>
                    <a:pt x="95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29"/>
                  </a:lnTo>
                  <a:lnTo>
                    <a:pt x="16" y="114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Line 55"/>
            <p:cNvSpPr>
              <a:spLocks noChangeShapeType="1"/>
            </p:cNvSpPr>
            <p:nvPr/>
          </p:nvSpPr>
          <p:spPr bwMode="auto">
            <a:xfrm>
              <a:off x="888" y="3475"/>
              <a:ext cx="59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Line 56"/>
            <p:cNvSpPr>
              <a:spLocks noChangeShapeType="1"/>
            </p:cNvSpPr>
            <p:nvPr/>
          </p:nvSpPr>
          <p:spPr bwMode="auto">
            <a:xfrm flipH="1">
              <a:off x="327" y="3475"/>
              <a:ext cx="524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57"/>
            <p:cNvSpPr>
              <a:spLocks/>
            </p:cNvSpPr>
            <p:nvPr/>
          </p:nvSpPr>
          <p:spPr bwMode="auto">
            <a:xfrm>
              <a:off x="797" y="2955"/>
              <a:ext cx="36" cy="35"/>
            </a:xfrm>
            <a:custGeom>
              <a:avLst/>
              <a:gdLst>
                <a:gd name="T0" fmla="*/ 0 w 72"/>
                <a:gd name="T1" fmla="*/ 3 h 69"/>
                <a:gd name="T2" fmla="*/ 1 w 72"/>
                <a:gd name="T3" fmla="*/ 2 h 69"/>
                <a:gd name="T4" fmla="*/ 1 w 72"/>
                <a:gd name="T5" fmla="*/ 1 h 69"/>
                <a:gd name="T6" fmla="*/ 2 w 72"/>
                <a:gd name="T7" fmla="*/ 0 h 69"/>
                <a:gd name="T8" fmla="*/ 3 w 72"/>
                <a:gd name="T9" fmla="*/ 0 h 69"/>
                <a:gd name="T10" fmla="*/ 4 w 72"/>
                <a:gd name="T11" fmla="*/ 1 h 69"/>
                <a:gd name="T12" fmla="*/ 5 w 72"/>
                <a:gd name="T13" fmla="*/ 2 h 69"/>
                <a:gd name="T14" fmla="*/ 5 w 72"/>
                <a:gd name="T15" fmla="*/ 3 h 69"/>
                <a:gd name="T16" fmla="*/ 5 w 72"/>
                <a:gd name="T17" fmla="*/ 4 h 69"/>
                <a:gd name="T18" fmla="*/ 4 w 72"/>
                <a:gd name="T19" fmla="*/ 4 h 69"/>
                <a:gd name="T20" fmla="*/ 3 w 72"/>
                <a:gd name="T21" fmla="*/ 5 h 69"/>
                <a:gd name="T22" fmla="*/ 2 w 72"/>
                <a:gd name="T23" fmla="*/ 5 h 69"/>
                <a:gd name="T24" fmla="*/ 1 w 72"/>
                <a:gd name="T25" fmla="*/ 4 h 69"/>
                <a:gd name="T26" fmla="*/ 1 w 72"/>
                <a:gd name="T27" fmla="*/ 4 h 69"/>
                <a:gd name="T28" fmla="*/ 0 w 72"/>
                <a:gd name="T29" fmla="*/ 3 h 6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2" h="69">
                  <a:moveTo>
                    <a:pt x="0" y="35"/>
                  </a:moveTo>
                  <a:lnTo>
                    <a:pt x="4" y="19"/>
                  </a:lnTo>
                  <a:lnTo>
                    <a:pt x="14" y="6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58" y="6"/>
                  </a:lnTo>
                  <a:lnTo>
                    <a:pt x="70" y="19"/>
                  </a:lnTo>
                  <a:lnTo>
                    <a:pt x="72" y="35"/>
                  </a:lnTo>
                  <a:lnTo>
                    <a:pt x="70" y="50"/>
                  </a:lnTo>
                  <a:lnTo>
                    <a:pt x="58" y="63"/>
                  </a:lnTo>
                  <a:lnTo>
                    <a:pt x="45" y="69"/>
                  </a:lnTo>
                  <a:lnTo>
                    <a:pt x="29" y="69"/>
                  </a:lnTo>
                  <a:lnTo>
                    <a:pt x="14" y="63"/>
                  </a:lnTo>
                  <a:lnTo>
                    <a:pt x="4" y="5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58"/>
            <p:cNvSpPr>
              <a:spLocks/>
            </p:cNvSpPr>
            <p:nvPr/>
          </p:nvSpPr>
          <p:spPr bwMode="auto">
            <a:xfrm>
              <a:off x="1481" y="2938"/>
              <a:ext cx="73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3 h 144"/>
                <a:gd name="T4" fmla="*/ 1 w 144"/>
                <a:gd name="T5" fmla="*/ 2 h 144"/>
                <a:gd name="T6" fmla="*/ 2 w 144"/>
                <a:gd name="T7" fmla="*/ 1 h 144"/>
                <a:gd name="T8" fmla="*/ 4 w 144"/>
                <a:gd name="T9" fmla="*/ 1 h 144"/>
                <a:gd name="T10" fmla="*/ 5 w 144"/>
                <a:gd name="T11" fmla="*/ 0 h 144"/>
                <a:gd name="T12" fmla="*/ 7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10 w 144"/>
                <a:gd name="T19" fmla="*/ 3 h 144"/>
                <a:gd name="T20" fmla="*/ 10 w 144"/>
                <a:gd name="T21" fmla="*/ 5 h 144"/>
                <a:gd name="T22" fmla="*/ 10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7 w 144"/>
                <a:gd name="T29" fmla="*/ 9 h 144"/>
                <a:gd name="T30" fmla="*/ 5 w 144"/>
                <a:gd name="T31" fmla="*/ 9 h 144"/>
                <a:gd name="T32" fmla="*/ 4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1"/>
                  </a:moveTo>
                  <a:lnTo>
                    <a:pt x="4" y="48"/>
                  </a:lnTo>
                  <a:lnTo>
                    <a:pt x="15" y="29"/>
                  </a:lnTo>
                  <a:lnTo>
                    <a:pt x="31" y="14"/>
                  </a:lnTo>
                  <a:lnTo>
                    <a:pt x="50" y="2"/>
                  </a:lnTo>
                  <a:lnTo>
                    <a:pt x="73" y="0"/>
                  </a:lnTo>
                  <a:lnTo>
                    <a:pt x="96" y="2"/>
                  </a:lnTo>
                  <a:lnTo>
                    <a:pt x="115" y="14"/>
                  </a:lnTo>
                  <a:lnTo>
                    <a:pt x="131" y="29"/>
                  </a:lnTo>
                  <a:lnTo>
                    <a:pt x="142" y="48"/>
                  </a:lnTo>
                  <a:lnTo>
                    <a:pt x="144" y="71"/>
                  </a:lnTo>
                  <a:lnTo>
                    <a:pt x="142" y="95"/>
                  </a:lnTo>
                  <a:lnTo>
                    <a:pt x="131" y="114"/>
                  </a:lnTo>
                  <a:lnTo>
                    <a:pt x="115" y="129"/>
                  </a:lnTo>
                  <a:lnTo>
                    <a:pt x="96" y="141"/>
                  </a:lnTo>
                  <a:lnTo>
                    <a:pt x="73" y="144"/>
                  </a:lnTo>
                  <a:lnTo>
                    <a:pt x="50" y="141"/>
                  </a:lnTo>
                  <a:lnTo>
                    <a:pt x="31" y="129"/>
                  </a:lnTo>
                  <a:lnTo>
                    <a:pt x="15" y="114"/>
                  </a:lnTo>
                  <a:lnTo>
                    <a:pt x="4" y="95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59"/>
            <p:cNvSpPr>
              <a:spLocks/>
            </p:cNvSpPr>
            <p:nvPr/>
          </p:nvSpPr>
          <p:spPr bwMode="auto">
            <a:xfrm>
              <a:off x="255" y="2937"/>
              <a:ext cx="72" cy="72"/>
            </a:xfrm>
            <a:custGeom>
              <a:avLst/>
              <a:gdLst>
                <a:gd name="T0" fmla="*/ 0 w 145"/>
                <a:gd name="T1" fmla="*/ 5 h 144"/>
                <a:gd name="T2" fmla="*/ 0 w 145"/>
                <a:gd name="T3" fmla="*/ 3 h 144"/>
                <a:gd name="T4" fmla="*/ 1 w 145"/>
                <a:gd name="T5" fmla="*/ 2 h 144"/>
                <a:gd name="T6" fmla="*/ 1 w 145"/>
                <a:gd name="T7" fmla="*/ 1 h 144"/>
                <a:gd name="T8" fmla="*/ 3 w 145"/>
                <a:gd name="T9" fmla="*/ 1 h 144"/>
                <a:gd name="T10" fmla="*/ 4 w 145"/>
                <a:gd name="T11" fmla="*/ 0 h 144"/>
                <a:gd name="T12" fmla="*/ 5 w 145"/>
                <a:gd name="T13" fmla="*/ 1 h 144"/>
                <a:gd name="T14" fmla="*/ 7 w 145"/>
                <a:gd name="T15" fmla="*/ 1 h 144"/>
                <a:gd name="T16" fmla="*/ 8 w 145"/>
                <a:gd name="T17" fmla="*/ 2 h 144"/>
                <a:gd name="T18" fmla="*/ 8 w 145"/>
                <a:gd name="T19" fmla="*/ 3 h 144"/>
                <a:gd name="T20" fmla="*/ 9 w 145"/>
                <a:gd name="T21" fmla="*/ 5 h 144"/>
                <a:gd name="T22" fmla="*/ 8 w 145"/>
                <a:gd name="T23" fmla="*/ 6 h 144"/>
                <a:gd name="T24" fmla="*/ 8 w 145"/>
                <a:gd name="T25" fmla="*/ 8 h 144"/>
                <a:gd name="T26" fmla="*/ 7 w 145"/>
                <a:gd name="T27" fmla="*/ 8 h 144"/>
                <a:gd name="T28" fmla="*/ 5 w 145"/>
                <a:gd name="T29" fmla="*/ 9 h 144"/>
                <a:gd name="T30" fmla="*/ 4 w 145"/>
                <a:gd name="T31" fmla="*/ 9 h 144"/>
                <a:gd name="T32" fmla="*/ 3 w 145"/>
                <a:gd name="T33" fmla="*/ 9 h 144"/>
                <a:gd name="T34" fmla="*/ 1 w 145"/>
                <a:gd name="T35" fmla="*/ 8 h 144"/>
                <a:gd name="T36" fmla="*/ 1 w 145"/>
                <a:gd name="T37" fmla="*/ 8 h 144"/>
                <a:gd name="T38" fmla="*/ 0 w 145"/>
                <a:gd name="T39" fmla="*/ 6 h 144"/>
                <a:gd name="T40" fmla="*/ 0 w 145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5" h="144">
                  <a:moveTo>
                    <a:pt x="0" y="71"/>
                  </a:moveTo>
                  <a:lnTo>
                    <a:pt x="4" y="48"/>
                  </a:lnTo>
                  <a:lnTo>
                    <a:pt x="16" y="28"/>
                  </a:lnTo>
                  <a:lnTo>
                    <a:pt x="31" y="13"/>
                  </a:lnTo>
                  <a:lnTo>
                    <a:pt x="50" y="1"/>
                  </a:lnTo>
                  <a:lnTo>
                    <a:pt x="73" y="0"/>
                  </a:lnTo>
                  <a:lnTo>
                    <a:pt x="95" y="1"/>
                  </a:lnTo>
                  <a:lnTo>
                    <a:pt x="116" y="13"/>
                  </a:lnTo>
                  <a:lnTo>
                    <a:pt x="131" y="28"/>
                  </a:lnTo>
                  <a:lnTo>
                    <a:pt x="143" y="48"/>
                  </a:lnTo>
                  <a:lnTo>
                    <a:pt x="145" y="71"/>
                  </a:lnTo>
                  <a:lnTo>
                    <a:pt x="143" y="94"/>
                  </a:lnTo>
                  <a:lnTo>
                    <a:pt x="131" y="113"/>
                  </a:lnTo>
                  <a:lnTo>
                    <a:pt x="116" y="128"/>
                  </a:lnTo>
                  <a:lnTo>
                    <a:pt x="95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28"/>
                  </a:lnTo>
                  <a:lnTo>
                    <a:pt x="16" y="113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Line 60"/>
            <p:cNvSpPr>
              <a:spLocks noChangeShapeType="1"/>
            </p:cNvSpPr>
            <p:nvPr/>
          </p:nvSpPr>
          <p:spPr bwMode="auto">
            <a:xfrm flipH="1">
              <a:off x="327" y="2972"/>
              <a:ext cx="47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Rectangle 61"/>
            <p:cNvSpPr>
              <a:spLocks noChangeArrowheads="1"/>
            </p:cNvSpPr>
            <p:nvPr/>
          </p:nvSpPr>
          <p:spPr bwMode="auto">
            <a:xfrm>
              <a:off x="689" y="3547"/>
              <a:ext cx="361" cy="14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5" name="Rectangle 62"/>
            <p:cNvSpPr>
              <a:spLocks noChangeArrowheads="1"/>
            </p:cNvSpPr>
            <p:nvPr/>
          </p:nvSpPr>
          <p:spPr bwMode="auto">
            <a:xfrm>
              <a:off x="772" y="3542"/>
              <a:ext cx="1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streets</a:t>
              </a:r>
              <a:endParaRPr lang="en-US" altLang="en-US"/>
            </a:p>
          </p:txBody>
        </p:sp>
        <p:sp>
          <p:nvSpPr>
            <p:cNvPr id="14466" name="Rectangle 63"/>
            <p:cNvSpPr>
              <a:spLocks noChangeArrowheads="1"/>
            </p:cNvSpPr>
            <p:nvPr/>
          </p:nvSpPr>
          <p:spPr bwMode="auto">
            <a:xfrm>
              <a:off x="756" y="3619"/>
              <a:ext cx="2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connect</a:t>
              </a:r>
              <a:endParaRPr lang="en-US" altLang="en-US"/>
            </a:p>
          </p:txBody>
        </p:sp>
        <p:sp>
          <p:nvSpPr>
            <p:cNvPr id="14467" name="Rectangle 64"/>
            <p:cNvSpPr>
              <a:spLocks noChangeArrowheads="1"/>
            </p:cNvSpPr>
            <p:nvPr/>
          </p:nvSpPr>
          <p:spPr bwMode="auto">
            <a:xfrm>
              <a:off x="437" y="3044"/>
              <a:ext cx="360" cy="14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68" name="Rectangle 65"/>
            <p:cNvSpPr>
              <a:spLocks noChangeArrowheads="1"/>
            </p:cNvSpPr>
            <p:nvPr/>
          </p:nvSpPr>
          <p:spPr bwMode="auto">
            <a:xfrm>
              <a:off x="519" y="3039"/>
              <a:ext cx="19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streets</a:t>
              </a:r>
              <a:endParaRPr lang="en-US" altLang="en-US"/>
            </a:p>
          </p:txBody>
        </p:sp>
        <p:sp>
          <p:nvSpPr>
            <p:cNvPr id="14469" name="Rectangle 66"/>
            <p:cNvSpPr>
              <a:spLocks noChangeArrowheads="1"/>
            </p:cNvSpPr>
            <p:nvPr/>
          </p:nvSpPr>
          <p:spPr bwMode="auto">
            <a:xfrm>
              <a:off x="504" y="3115"/>
              <a:ext cx="2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connect</a:t>
              </a:r>
              <a:endParaRPr lang="en-US" altLang="en-US"/>
            </a:p>
          </p:txBody>
        </p:sp>
        <p:sp>
          <p:nvSpPr>
            <p:cNvPr id="14470" name="Freeform 67"/>
            <p:cNvSpPr>
              <a:spLocks/>
            </p:cNvSpPr>
            <p:nvPr/>
          </p:nvSpPr>
          <p:spPr bwMode="auto">
            <a:xfrm>
              <a:off x="327" y="2324"/>
              <a:ext cx="72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4 h 144"/>
                <a:gd name="T4" fmla="*/ 1 w 144"/>
                <a:gd name="T5" fmla="*/ 2 h 144"/>
                <a:gd name="T6" fmla="*/ 2 w 144"/>
                <a:gd name="T7" fmla="*/ 1 h 144"/>
                <a:gd name="T8" fmla="*/ 4 w 144"/>
                <a:gd name="T9" fmla="*/ 1 h 144"/>
                <a:gd name="T10" fmla="*/ 5 w 144"/>
                <a:gd name="T11" fmla="*/ 0 h 144"/>
                <a:gd name="T12" fmla="*/ 6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9 w 144"/>
                <a:gd name="T19" fmla="*/ 4 h 144"/>
                <a:gd name="T20" fmla="*/ 9 w 144"/>
                <a:gd name="T21" fmla="*/ 5 h 144"/>
                <a:gd name="T22" fmla="*/ 9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6 w 144"/>
                <a:gd name="T29" fmla="*/ 9 h 144"/>
                <a:gd name="T30" fmla="*/ 5 w 144"/>
                <a:gd name="T31" fmla="*/ 9 h 144"/>
                <a:gd name="T32" fmla="*/ 4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1"/>
                  </a:moveTo>
                  <a:lnTo>
                    <a:pt x="3" y="50"/>
                  </a:lnTo>
                  <a:lnTo>
                    <a:pt x="15" y="29"/>
                  </a:lnTo>
                  <a:lnTo>
                    <a:pt x="30" y="13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3"/>
                  </a:lnTo>
                  <a:lnTo>
                    <a:pt x="130" y="29"/>
                  </a:lnTo>
                  <a:lnTo>
                    <a:pt x="142" y="50"/>
                  </a:lnTo>
                  <a:lnTo>
                    <a:pt x="144" y="71"/>
                  </a:lnTo>
                  <a:lnTo>
                    <a:pt x="142" y="94"/>
                  </a:lnTo>
                  <a:lnTo>
                    <a:pt x="130" y="115"/>
                  </a:lnTo>
                  <a:lnTo>
                    <a:pt x="115" y="130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0" y="130"/>
                  </a:lnTo>
                  <a:lnTo>
                    <a:pt x="15" y="115"/>
                  </a:lnTo>
                  <a:lnTo>
                    <a:pt x="3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1" name="Freeform 68"/>
            <p:cNvSpPr>
              <a:spLocks/>
            </p:cNvSpPr>
            <p:nvPr/>
          </p:nvSpPr>
          <p:spPr bwMode="auto">
            <a:xfrm>
              <a:off x="273" y="2324"/>
              <a:ext cx="73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4 h 144"/>
                <a:gd name="T4" fmla="*/ 1 w 144"/>
                <a:gd name="T5" fmla="*/ 2 h 144"/>
                <a:gd name="T6" fmla="*/ 2 w 144"/>
                <a:gd name="T7" fmla="*/ 1 h 144"/>
                <a:gd name="T8" fmla="*/ 4 w 144"/>
                <a:gd name="T9" fmla="*/ 1 h 144"/>
                <a:gd name="T10" fmla="*/ 5 w 144"/>
                <a:gd name="T11" fmla="*/ 0 h 144"/>
                <a:gd name="T12" fmla="*/ 6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9 w 144"/>
                <a:gd name="T19" fmla="*/ 4 h 144"/>
                <a:gd name="T20" fmla="*/ 10 w 144"/>
                <a:gd name="T21" fmla="*/ 5 h 144"/>
                <a:gd name="T22" fmla="*/ 9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6 w 144"/>
                <a:gd name="T29" fmla="*/ 9 h 144"/>
                <a:gd name="T30" fmla="*/ 5 w 144"/>
                <a:gd name="T31" fmla="*/ 9 h 144"/>
                <a:gd name="T32" fmla="*/ 4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1"/>
                  </a:moveTo>
                  <a:lnTo>
                    <a:pt x="4" y="50"/>
                  </a:lnTo>
                  <a:lnTo>
                    <a:pt x="13" y="29"/>
                  </a:lnTo>
                  <a:lnTo>
                    <a:pt x="31" y="13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3"/>
                  </a:lnTo>
                  <a:lnTo>
                    <a:pt x="131" y="29"/>
                  </a:lnTo>
                  <a:lnTo>
                    <a:pt x="140" y="50"/>
                  </a:lnTo>
                  <a:lnTo>
                    <a:pt x="144" y="71"/>
                  </a:lnTo>
                  <a:lnTo>
                    <a:pt x="140" y="94"/>
                  </a:lnTo>
                  <a:lnTo>
                    <a:pt x="131" y="115"/>
                  </a:lnTo>
                  <a:lnTo>
                    <a:pt x="115" y="130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0"/>
                  </a:lnTo>
                  <a:lnTo>
                    <a:pt x="13" y="115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2" name="Freeform 69"/>
            <p:cNvSpPr>
              <a:spLocks/>
            </p:cNvSpPr>
            <p:nvPr/>
          </p:nvSpPr>
          <p:spPr bwMode="auto">
            <a:xfrm>
              <a:off x="273" y="1750"/>
              <a:ext cx="73" cy="72"/>
            </a:xfrm>
            <a:custGeom>
              <a:avLst/>
              <a:gdLst>
                <a:gd name="T0" fmla="*/ 0 w 144"/>
                <a:gd name="T1" fmla="*/ 5 h 144"/>
                <a:gd name="T2" fmla="*/ 1 w 144"/>
                <a:gd name="T3" fmla="*/ 4 h 144"/>
                <a:gd name="T4" fmla="*/ 1 w 144"/>
                <a:gd name="T5" fmla="*/ 2 h 144"/>
                <a:gd name="T6" fmla="*/ 2 w 144"/>
                <a:gd name="T7" fmla="*/ 1 h 144"/>
                <a:gd name="T8" fmla="*/ 4 w 144"/>
                <a:gd name="T9" fmla="*/ 1 h 144"/>
                <a:gd name="T10" fmla="*/ 5 w 144"/>
                <a:gd name="T11" fmla="*/ 0 h 144"/>
                <a:gd name="T12" fmla="*/ 6 w 144"/>
                <a:gd name="T13" fmla="*/ 1 h 144"/>
                <a:gd name="T14" fmla="*/ 8 w 144"/>
                <a:gd name="T15" fmla="*/ 1 h 144"/>
                <a:gd name="T16" fmla="*/ 9 w 144"/>
                <a:gd name="T17" fmla="*/ 2 h 144"/>
                <a:gd name="T18" fmla="*/ 9 w 144"/>
                <a:gd name="T19" fmla="*/ 4 h 144"/>
                <a:gd name="T20" fmla="*/ 10 w 144"/>
                <a:gd name="T21" fmla="*/ 5 h 144"/>
                <a:gd name="T22" fmla="*/ 9 w 144"/>
                <a:gd name="T23" fmla="*/ 6 h 144"/>
                <a:gd name="T24" fmla="*/ 9 w 144"/>
                <a:gd name="T25" fmla="*/ 8 h 144"/>
                <a:gd name="T26" fmla="*/ 8 w 144"/>
                <a:gd name="T27" fmla="*/ 9 h 144"/>
                <a:gd name="T28" fmla="*/ 6 w 144"/>
                <a:gd name="T29" fmla="*/ 9 h 144"/>
                <a:gd name="T30" fmla="*/ 5 w 144"/>
                <a:gd name="T31" fmla="*/ 9 h 144"/>
                <a:gd name="T32" fmla="*/ 4 w 144"/>
                <a:gd name="T33" fmla="*/ 9 h 144"/>
                <a:gd name="T34" fmla="*/ 2 w 144"/>
                <a:gd name="T35" fmla="*/ 9 h 144"/>
                <a:gd name="T36" fmla="*/ 1 w 144"/>
                <a:gd name="T37" fmla="*/ 8 h 144"/>
                <a:gd name="T38" fmla="*/ 1 w 144"/>
                <a:gd name="T39" fmla="*/ 6 h 144"/>
                <a:gd name="T40" fmla="*/ 0 w 144"/>
                <a:gd name="T41" fmla="*/ 5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144">
                  <a:moveTo>
                    <a:pt x="0" y="71"/>
                  </a:moveTo>
                  <a:lnTo>
                    <a:pt x="4" y="50"/>
                  </a:lnTo>
                  <a:lnTo>
                    <a:pt x="13" y="29"/>
                  </a:lnTo>
                  <a:lnTo>
                    <a:pt x="31" y="14"/>
                  </a:lnTo>
                  <a:lnTo>
                    <a:pt x="50" y="4"/>
                  </a:lnTo>
                  <a:lnTo>
                    <a:pt x="73" y="0"/>
                  </a:lnTo>
                  <a:lnTo>
                    <a:pt x="94" y="4"/>
                  </a:lnTo>
                  <a:lnTo>
                    <a:pt x="115" y="14"/>
                  </a:lnTo>
                  <a:lnTo>
                    <a:pt x="131" y="29"/>
                  </a:lnTo>
                  <a:lnTo>
                    <a:pt x="140" y="50"/>
                  </a:lnTo>
                  <a:lnTo>
                    <a:pt x="144" y="71"/>
                  </a:lnTo>
                  <a:lnTo>
                    <a:pt x="140" y="94"/>
                  </a:lnTo>
                  <a:lnTo>
                    <a:pt x="131" y="113"/>
                  </a:lnTo>
                  <a:lnTo>
                    <a:pt x="115" y="131"/>
                  </a:lnTo>
                  <a:lnTo>
                    <a:pt x="94" y="140"/>
                  </a:lnTo>
                  <a:lnTo>
                    <a:pt x="73" y="144"/>
                  </a:lnTo>
                  <a:lnTo>
                    <a:pt x="50" y="140"/>
                  </a:lnTo>
                  <a:lnTo>
                    <a:pt x="31" y="131"/>
                  </a:lnTo>
                  <a:lnTo>
                    <a:pt x="13" y="113"/>
                  </a:lnTo>
                  <a:lnTo>
                    <a:pt x="4" y="9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3" name="Line 70"/>
            <p:cNvSpPr>
              <a:spLocks noChangeShapeType="1"/>
            </p:cNvSpPr>
            <p:nvPr/>
          </p:nvSpPr>
          <p:spPr bwMode="auto">
            <a:xfrm flipV="1">
              <a:off x="310" y="1822"/>
              <a:ext cx="1" cy="502"/>
            </a:xfrm>
            <a:prstGeom prst="line">
              <a:avLst/>
            </a:prstGeom>
            <a:noFill/>
            <a:ln w="396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4" name="Rectangle 71"/>
            <p:cNvSpPr>
              <a:spLocks noChangeArrowheads="1"/>
            </p:cNvSpPr>
            <p:nvPr/>
          </p:nvSpPr>
          <p:spPr bwMode="auto">
            <a:xfrm>
              <a:off x="215" y="2427"/>
              <a:ext cx="29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interstates</a:t>
              </a:r>
              <a:endParaRPr lang="en-US" altLang="en-US"/>
            </a:p>
          </p:txBody>
        </p:sp>
        <p:sp>
          <p:nvSpPr>
            <p:cNvPr id="14475" name="Rectangle 72"/>
            <p:cNvSpPr>
              <a:spLocks noChangeArrowheads="1"/>
            </p:cNvSpPr>
            <p:nvPr/>
          </p:nvSpPr>
          <p:spPr bwMode="auto">
            <a:xfrm>
              <a:off x="250" y="2504"/>
              <a:ext cx="2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connect</a:t>
              </a:r>
              <a:endParaRPr lang="en-US" altLang="en-US"/>
            </a:p>
          </p:txBody>
        </p:sp>
        <p:sp>
          <p:nvSpPr>
            <p:cNvPr id="14476" name="Rectangle 73"/>
            <p:cNvSpPr>
              <a:spLocks noChangeArrowheads="1"/>
            </p:cNvSpPr>
            <p:nvPr/>
          </p:nvSpPr>
          <p:spPr bwMode="auto">
            <a:xfrm>
              <a:off x="536" y="2286"/>
              <a:ext cx="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I1</a:t>
              </a:r>
              <a:endParaRPr lang="en-US" altLang="en-US"/>
            </a:p>
          </p:txBody>
        </p:sp>
        <p:sp>
          <p:nvSpPr>
            <p:cNvPr id="14477" name="Rectangle 74"/>
            <p:cNvSpPr>
              <a:spLocks noChangeArrowheads="1"/>
            </p:cNvSpPr>
            <p:nvPr/>
          </p:nvSpPr>
          <p:spPr bwMode="auto">
            <a:xfrm>
              <a:off x="1167" y="2286"/>
              <a:ext cx="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I2</a:t>
              </a:r>
              <a:endParaRPr lang="en-US" altLang="en-US"/>
            </a:p>
          </p:txBody>
        </p:sp>
        <p:sp>
          <p:nvSpPr>
            <p:cNvPr id="14478" name="Rectangle 75"/>
            <p:cNvSpPr>
              <a:spLocks noChangeArrowheads="1"/>
            </p:cNvSpPr>
            <p:nvPr/>
          </p:nvSpPr>
          <p:spPr bwMode="auto">
            <a:xfrm>
              <a:off x="902" y="2609"/>
              <a:ext cx="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S1</a:t>
              </a:r>
              <a:endParaRPr lang="en-US" altLang="en-US"/>
            </a:p>
          </p:txBody>
        </p:sp>
        <p:sp>
          <p:nvSpPr>
            <p:cNvPr id="14479" name="Rectangle 76"/>
            <p:cNvSpPr>
              <a:spLocks noChangeArrowheads="1"/>
            </p:cNvSpPr>
            <p:nvPr/>
          </p:nvSpPr>
          <p:spPr bwMode="auto">
            <a:xfrm>
              <a:off x="956" y="2214"/>
              <a:ext cx="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B1</a:t>
              </a:r>
              <a:endParaRPr lang="en-US" altLang="en-US"/>
            </a:p>
          </p:txBody>
        </p:sp>
        <p:sp>
          <p:nvSpPr>
            <p:cNvPr id="14480" name="Rectangle 77"/>
            <p:cNvSpPr>
              <a:spLocks noChangeArrowheads="1"/>
            </p:cNvSpPr>
            <p:nvPr/>
          </p:nvSpPr>
          <p:spPr bwMode="auto">
            <a:xfrm>
              <a:off x="958" y="2430"/>
              <a:ext cx="7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T1</a:t>
              </a:r>
              <a:endParaRPr lang="en-US" altLang="en-US"/>
            </a:p>
          </p:txBody>
        </p:sp>
        <p:sp>
          <p:nvSpPr>
            <p:cNvPr id="14481" name="Rectangle 78"/>
            <p:cNvSpPr>
              <a:spLocks noChangeArrowheads="1"/>
            </p:cNvSpPr>
            <p:nvPr/>
          </p:nvSpPr>
          <p:spPr bwMode="auto">
            <a:xfrm>
              <a:off x="714" y="2286"/>
              <a:ext cx="1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(0,0)</a:t>
              </a:r>
              <a:endParaRPr lang="en-US" altLang="en-US"/>
            </a:p>
          </p:txBody>
        </p:sp>
        <p:sp>
          <p:nvSpPr>
            <p:cNvPr id="14482" name="Line 79"/>
            <p:cNvSpPr>
              <a:spLocks noChangeShapeType="1"/>
            </p:cNvSpPr>
            <p:nvPr/>
          </p:nvSpPr>
          <p:spPr bwMode="auto">
            <a:xfrm flipH="1">
              <a:off x="833" y="2973"/>
              <a:ext cx="64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3" name="Rectangle 80"/>
            <p:cNvSpPr>
              <a:spLocks noChangeArrowheads="1"/>
            </p:cNvSpPr>
            <p:nvPr/>
          </p:nvSpPr>
          <p:spPr bwMode="auto">
            <a:xfrm>
              <a:off x="337" y="2032"/>
              <a:ext cx="5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I3</a:t>
              </a:r>
              <a:endParaRPr lang="en-US" altLang="en-US"/>
            </a:p>
          </p:txBody>
        </p:sp>
        <p:sp>
          <p:nvSpPr>
            <p:cNvPr id="14484" name="Rectangle 81"/>
            <p:cNvSpPr>
              <a:spLocks noChangeArrowheads="1"/>
            </p:cNvSpPr>
            <p:nvPr/>
          </p:nvSpPr>
          <p:spPr bwMode="auto">
            <a:xfrm>
              <a:off x="1049" y="2896"/>
              <a:ext cx="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S2</a:t>
              </a:r>
              <a:endParaRPr lang="en-US" altLang="en-US"/>
            </a:p>
          </p:txBody>
        </p:sp>
        <p:sp>
          <p:nvSpPr>
            <p:cNvPr id="14485" name="Rectangle 82"/>
            <p:cNvSpPr>
              <a:spLocks noChangeArrowheads="1"/>
            </p:cNvSpPr>
            <p:nvPr/>
          </p:nvSpPr>
          <p:spPr bwMode="auto">
            <a:xfrm>
              <a:off x="1042" y="3400"/>
              <a:ext cx="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S3</a:t>
              </a:r>
              <a:endParaRPr lang="en-US" altLang="en-US"/>
            </a:p>
          </p:txBody>
        </p:sp>
        <p:sp>
          <p:nvSpPr>
            <p:cNvPr id="14486" name="Rectangle 83"/>
            <p:cNvSpPr>
              <a:spLocks noChangeArrowheads="1"/>
            </p:cNvSpPr>
            <p:nvPr/>
          </p:nvSpPr>
          <p:spPr bwMode="auto">
            <a:xfrm>
              <a:off x="1763" y="2218"/>
              <a:ext cx="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S4</a:t>
              </a:r>
              <a:endParaRPr lang="en-US" altLang="en-US"/>
            </a:p>
          </p:txBody>
        </p:sp>
        <p:sp>
          <p:nvSpPr>
            <p:cNvPr id="14487" name="Rectangle 84"/>
            <p:cNvSpPr>
              <a:spLocks noChangeArrowheads="1"/>
            </p:cNvSpPr>
            <p:nvPr/>
          </p:nvSpPr>
          <p:spPr bwMode="auto">
            <a:xfrm>
              <a:off x="1406" y="2179"/>
              <a:ext cx="7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P1</a:t>
              </a:r>
              <a:endParaRPr lang="en-US" altLang="en-US"/>
            </a:p>
          </p:txBody>
        </p:sp>
        <p:sp>
          <p:nvSpPr>
            <p:cNvPr id="14488" name="Rectangle 85"/>
            <p:cNvSpPr>
              <a:spLocks noChangeArrowheads="1"/>
            </p:cNvSpPr>
            <p:nvPr/>
          </p:nvSpPr>
          <p:spPr bwMode="auto">
            <a:xfrm>
              <a:off x="1373" y="2434"/>
              <a:ext cx="434" cy="2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89" name="Rectangle 86"/>
            <p:cNvSpPr>
              <a:spLocks noChangeArrowheads="1"/>
            </p:cNvSpPr>
            <p:nvPr/>
          </p:nvSpPr>
          <p:spPr bwMode="auto">
            <a:xfrm>
              <a:off x="1456" y="2462"/>
              <a:ext cx="26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interstate</a:t>
              </a:r>
              <a:endParaRPr lang="en-US" altLang="en-US"/>
            </a:p>
          </p:txBody>
        </p:sp>
        <p:sp>
          <p:nvSpPr>
            <p:cNvPr id="14490" name="Rectangle 87"/>
            <p:cNvSpPr>
              <a:spLocks noChangeArrowheads="1"/>
            </p:cNvSpPr>
            <p:nvPr/>
          </p:nvSpPr>
          <p:spPr bwMode="auto">
            <a:xfrm>
              <a:off x="1424" y="2539"/>
              <a:ext cx="33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connects to</a:t>
              </a:r>
              <a:endParaRPr lang="en-US" altLang="en-US"/>
            </a:p>
          </p:txBody>
        </p:sp>
        <p:sp>
          <p:nvSpPr>
            <p:cNvPr id="14491" name="Rectangle 88"/>
            <p:cNvSpPr>
              <a:spLocks noChangeArrowheads="1"/>
            </p:cNvSpPr>
            <p:nvPr/>
          </p:nvSpPr>
          <p:spPr bwMode="auto">
            <a:xfrm>
              <a:off x="1508" y="2616"/>
              <a:ext cx="16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</a:rPr>
                <a:t>street</a:t>
              </a:r>
              <a:endParaRPr lang="en-US" altLang="en-US"/>
            </a:p>
          </p:txBody>
        </p:sp>
      </p:grpSp>
      <p:grpSp>
        <p:nvGrpSpPr>
          <p:cNvPr id="232613" name="Group 165"/>
          <p:cNvGrpSpPr>
            <a:grpSpLocks/>
          </p:cNvGrpSpPr>
          <p:nvPr/>
        </p:nvGrpSpPr>
        <p:grpSpPr bwMode="auto">
          <a:xfrm>
            <a:off x="6437314" y="2362451"/>
            <a:ext cx="3889375" cy="2584451"/>
            <a:chOff x="3095" y="2186"/>
            <a:chExt cx="2450" cy="1628"/>
          </a:xfrm>
        </p:grpSpPr>
        <p:sp>
          <p:nvSpPr>
            <p:cNvPr id="14343" name="Rectangle 89"/>
            <p:cNvSpPr>
              <a:spLocks noChangeArrowheads="1"/>
            </p:cNvSpPr>
            <p:nvPr/>
          </p:nvSpPr>
          <p:spPr bwMode="auto">
            <a:xfrm>
              <a:off x="3095" y="2189"/>
              <a:ext cx="2450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4" name="Rectangle 90"/>
            <p:cNvSpPr>
              <a:spLocks noChangeArrowheads="1"/>
            </p:cNvSpPr>
            <p:nvPr/>
          </p:nvSpPr>
          <p:spPr bwMode="auto">
            <a:xfrm>
              <a:off x="3127" y="2186"/>
              <a:ext cx="83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Connectivity Nodes</a:t>
              </a:r>
              <a:endParaRPr lang="en-US" altLang="en-US"/>
            </a:p>
          </p:txBody>
        </p:sp>
        <p:sp>
          <p:nvSpPr>
            <p:cNvPr id="14345" name="Rectangle 91"/>
            <p:cNvSpPr>
              <a:spLocks noChangeArrowheads="1"/>
            </p:cNvSpPr>
            <p:nvPr/>
          </p:nvSpPr>
          <p:spPr bwMode="auto">
            <a:xfrm>
              <a:off x="3095" y="2298"/>
              <a:ext cx="360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6" name="Rectangle 92"/>
            <p:cNvSpPr>
              <a:spLocks noChangeArrowheads="1"/>
            </p:cNvSpPr>
            <p:nvPr/>
          </p:nvSpPr>
          <p:spPr bwMode="auto">
            <a:xfrm>
              <a:off x="3166" y="2294"/>
              <a:ext cx="2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(X,Y)</a:t>
              </a:r>
              <a:endParaRPr lang="en-US" altLang="en-US"/>
            </a:p>
          </p:txBody>
        </p:sp>
        <p:sp>
          <p:nvSpPr>
            <p:cNvPr id="14347" name="Rectangle 93"/>
            <p:cNvSpPr>
              <a:spLocks noChangeArrowheads="1"/>
            </p:cNvSpPr>
            <p:nvPr/>
          </p:nvSpPr>
          <p:spPr bwMode="auto">
            <a:xfrm>
              <a:off x="3455" y="2298"/>
              <a:ext cx="793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8" name="Rectangle 94"/>
            <p:cNvSpPr>
              <a:spLocks noChangeArrowheads="1"/>
            </p:cNvSpPr>
            <p:nvPr/>
          </p:nvSpPr>
          <p:spPr bwMode="auto">
            <a:xfrm>
              <a:off x="3487" y="2294"/>
              <a:ext cx="6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Point FCID, FID</a:t>
              </a:r>
              <a:endParaRPr lang="en-US" altLang="en-US"/>
            </a:p>
          </p:txBody>
        </p:sp>
        <p:sp>
          <p:nvSpPr>
            <p:cNvPr id="14349" name="Rectangle 95"/>
            <p:cNvSpPr>
              <a:spLocks noChangeArrowheads="1"/>
            </p:cNvSpPr>
            <p:nvPr/>
          </p:nvSpPr>
          <p:spPr bwMode="auto">
            <a:xfrm>
              <a:off x="4248" y="2298"/>
              <a:ext cx="1297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Rectangle 96"/>
            <p:cNvSpPr>
              <a:spLocks noChangeArrowheads="1"/>
            </p:cNvSpPr>
            <p:nvPr/>
          </p:nvSpPr>
          <p:spPr bwMode="auto">
            <a:xfrm>
              <a:off x="4280" y="2294"/>
              <a:ext cx="12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Line FCIDs, FIDs, %'s along</a:t>
              </a:r>
              <a:endParaRPr lang="en-US" altLang="en-US"/>
            </a:p>
          </p:txBody>
        </p:sp>
        <p:sp>
          <p:nvSpPr>
            <p:cNvPr id="14351" name="Rectangle 97"/>
            <p:cNvSpPr>
              <a:spLocks noChangeArrowheads="1"/>
            </p:cNvSpPr>
            <p:nvPr/>
          </p:nvSpPr>
          <p:spPr bwMode="auto">
            <a:xfrm>
              <a:off x="3095" y="2730"/>
              <a:ext cx="360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Rectangle 98"/>
            <p:cNvSpPr>
              <a:spLocks noChangeArrowheads="1"/>
            </p:cNvSpPr>
            <p:nvPr/>
          </p:nvSpPr>
          <p:spPr bwMode="auto">
            <a:xfrm>
              <a:off x="3176" y="2726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(0,0)</a:t>
              </a:r>
              <a:endParaRPr lang="en-US" altLang="en-US"/>
            </a:p>
          </p:txBody>
        </p:sp>
        <p:sp>
          <p:nvSpPr>
            <p:cNvPr id="14353" name="Rectangle 99"/>
            <p:cNvSpPr>
              <a:spLocks noChangeArrowheads="1"/>
            </p:cNvSpPr>
            <p:nvPr/>
          </p:nvSpPr>
          <p:spPr bwMode="auto">
            <a:xfrm>
              <a:off x="3455" y="2730"/>
              <a:ext cx="793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4" name="Rectangle 100"/>
            <p:cNvSpPr>
              <a:spLocks noChangeArrowheads="1"/>
            </p:cNvSpPr>
            <p:nvPr/>
          </p:nvSpPr>
          <p:spPr bwMode="auto">
            <a:xfrm>
              <a:off x="3487" y="2726"/>
              <a:ext cx="11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T1</a:t>
              </a:r>
              <a:endParaRPr lang="en-US" altLang="en-US"/>
            </a:p>
          </p:txBody>
        </p:sp>
        <p:sp>
          <p:nvSpPr>
            <p:cNvPr id="14355" name="Rectangle 101"/>
            <p:cNvSpPr>
              <a:spLocks noChangeArrowheads="1"/>
            </p:cNvSpPr>
            <p:nvPr/>
          </p:nvSpPr>
          <p:spPr bwMode="auto">
            <a:xfrm>
              <a:off x="4248" y="2730"/>
              <a:ext cx="1297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6" name="Rectangle 102"/>
            <p:cNvSpPr>
              <a:spLocks noChangeArrowheads="1"/>
            </p:cNvSpPr>
            <p:nvPr/>
          </p:nvSpPr>
          <p:spPr bwMode="auto">
            <a:xfrm>
              <a:off x="4280" y="2726"/>
              <a:ext cx="6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I1/100%; I2/0%</a:t>
              </a:r>
              <a:endParaRPr lang="en-US" altLang="en-US"/>
            </a:p>
          </p:txBody>
        </p:sp>
        <p:sp>
          <p:nvSpPr>
            <p:cNvPr id="14357" name="Rectangle 103"/>
            <p:cNvSpPr>
              <a:spLocks noChangeArrowheads="1"/>
            </p:cNvSpPr>
            <p:nvPr/>
          </p:nvSpPr>
          <p:spPr bwMode="auto">
            <a:xfrm>
              <a:off x="3095" y="2837"/>
              <a:ext cx="360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8" name="Rectangle 104"/>
            <p:cNvSpPr>
              <a:spLocks noChangeArrowheads="1"/>
            </p:cNvSpPr>
            <p:nvPr/>
          </p:nvSpPr>
          <p:spPr bwMode="auto">
            <a:xfrm>
              <a:off x="3176" y="2834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(0,0)</a:t>
              </a:r>
              <a:endParaRPr lang="en-US" altLang="en-US"/>
            </a:p>
          </p:txBody>
        </p:sp>
        <p:sp>
          <p:nvSpPr>
            <p:cNvPr id="14359" name="Rectangle 105"/>
            <p:cNvSpPr>
              <a:spLocks noChangeArrowheads="1"/>
            </p:cNvSpPr>
            <p:nvPr/>
          </p:nvSpPr>
          <p:spPr bwMode="auto">
            <a:xfrm>
              <a:off x="3455" y="2837"/>
              <a:ext cx="793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0" name="Rectangle 106"/>
            <p:cNvSpPr>
              <a:spLocks noChangeArrowheads="1"/>
            </p:cNvSpPr>
            <p:nvPr/>
          </p:nvSpPr>
          <p:spPr bwMode="auto">
            <a:xfrm>
              <a:off x="3487" y="2834"/>
              <a:ext cx="1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B1</a:t>
              </a:r>
              <a:endParaRPr lang="en-US" altLang="en-US"/>
            </a:p>
          </p:txBody>
        </p:sp>
        <p:sp>
          <p:nvSpPr>
            <p:cNvPr id="14361" name="Rectangle 107"/>
            <p:cNvSpPr>
              <a:spLocks noChangeArrowheads="1"/>
            </p:cNvSpPr>
            <p:nvPr/>
          </p:nvSpPr>
          <p:spPr bwMode="auto">
            <a:xfrm>
              <a:off x="4248" y="2837"/>
              <a:ext cx="1297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2" name="Rectangle 108"/>
            <p:cNvSpPr>
              <a:spLocks noChangeArrowheads="1"/>
            </p:cNvSpPr>
            <p:nvPr/>
          </p:nvSpPr>
          <p:spPr bwMode="auto">
            <a:xfrm>
              <a:off x="4280" y="2834"/>
              <a:ext cx="3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S1/33%</a:t>
              </a:r>
              <a:endParaRPr lang="en-US" altLang="en-US"/>
            </a:p>
          </p:txBody>
        </p:sp>
        <p:sp>
          <p:nvSpPr>
            <p:cNvPr id="14363" name="Rectangle 109"/>
            <p:cNvSpPr>
              <a:spLocks noChangeArrowheads="1"/>
            </p:cNvSpPr>
            <p:nvPr/>
          </p:nvSpPr>
          <p:spPr bwMode="auto">
            <a:xfrm>
              <a:off x="3095" y="2946"/>
              <a:ext cx="360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4" name="Rectangle 110"/>
            <p:cNvSpPr>
              <a:spLocks noChangeArrowheads="1"/>
            </p:cNvSpPr>
            <p:nvPr/>
          </p:nvSpPr>
          <p:spPr bwMode="auto">
            <a:xfrm>
              <a:off x="3176" y="2942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(1,0)</a:t>
              </a:r>
              <a:endParaRPr lang="en-US" altLang="en-US"/>
            </a:p>
          </p:txBody>
        </p:sp>
        <p:sp>
          <p:nvSpPr>
            <p:cNvPr id="14365" name="Rectangle 111"/>
            <p:cNvSpPr>
              <a:spLocks noChangeArrowheads="1"/>
            </p:cNvSpPr>
            <p:nvPr/>
          </p:nvSpPr>
          <p:spPr bwMode="auto">
            <a:xfrm>
              <a:off x="3455" y="2946"/>
              <a:ext cx="793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6" name="Rectangle 112"/>
            <p:cNvSpPr>
              <a:spLocks noChangeArrowheads="1"/>
            </p:cNvSpPr>
            <p:nvPr/>
          </p:nvSpPr>
          <p:spPr bwMode="auto">
            <a:xfrm>
              <a:off x="3487" y="2942"/>
              <a:ext cx="11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P1</a:t>
              </a:r>
              <a:endParaRPr lang="en-US" altLang="en-US"/>
            </a:p>
          </p:txBody>
        </p:sp>
        <p:sp>
          <p:nvSpPr>
            <p:cNvPr id="14367" name="Rectangle 113"/>
            <p:cNvSpPr>
              <a:spLocks noChangeArrowheads="1"/>
            </p:cNvSpPr>
            <p:nvPr/>
          </p:nvSpPr>
          <p:spPr bwMode="auto">
            <a:xfrm>
              <a:off x="4248" y="2946"/>
              <a:ext cx="1297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68" name="Rectangle 114"/>
            <p:cNvSpPr>
              <a:spLocks noChangeArrowheads="1"/>
            </p:cNvSpPr>
            <p:nvPr/>
          </p:nvSpPr>
          <p:spPr bwMode="auto">
            <a:xfrm>
              <a:off x="4280" y="2942"/>
              <a:ext cx="69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I2/100%; S4/0%</a:t>
              </a:r>
              <a:endParaRPr lang="en-US" altLang="en-US"/>
            </a:p>
          </p:txBody>
        </p:sp>
        <p:sp>
          <p:nvSpPr>
            <p:cNvPr id="14369" name="Rectangle 115"/>
            <p:cNvSpPr>
              <a:spLocks noChangeArrowheads="1"/>
            </p:cNvSpPr>
            <p:nvPr/>
          </p:nvSpPr>
          <p:spPr bwMode="auto">
            <a:xfrm>
              <a:off x="3095" y="3053"/>
              <a:ext cx="360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0" name="Rectangle 116"/>
            <p:cNvSpPr>
              <a:spLocks noChangeArrowheads="1"/>
            </p:cNvSpPr>
            <p:nvPr/>
          </p:nvSpPr>
          <p:spPr bwMode="auto">
            <a:xfrm>
              <a:off x="3176" y="3050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(2,0)</a:t>
              </a:r>
              <a:endParaRPr lang="en-US" altLang="en-US"/>
            </a:p>
          </p:txBody>
        </p:sp>
        <p:sp>
          <p:nvSpPr>
            <p:cNvPr id="14371" name="Rectangle 117"/>
            <p:cNvSpPr>
              <a:spLocks noChangeArrowheads="1"/>
            </p:cNvSpPr>
            <p:nvPr/>
          </p:nvSpPr>
          <p:spPr bwMode="auto">
            <a:xfrm>
              <a:off x="3455" y="3053"/>
              <a:ext cx="793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2" name="Rectangle 118"/>
            <p:cNvSpPr>
              <a:spLocks noChangeArrowheads="1"/>
            </p:cNvSpPr>
            <p:nvPr/>
          </p:nvSpPr>
          <p:spPr bwMode="auto">
            <a:xfrm>
              <a:off x="4248" y="3053"/>
              <a:ext cx="1297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119"/>
            <p:cNvSpPr>
              <a:spLocks noChangeArrowheads="1"/>
            </p:cNvSpPr>
            <p:nvPr/>
          </p:nvSpPr>
          <p:spPr bwMode="auto">
            <a:xfrm>
              <a:off x="4280" y="3050"/>
              <a:ext cx="3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S4/100%</a:t>
              </a:r>
              <a:endParaRPr lang="en-US" altLang="en-US"/>
            </a:p>
          </p:txBody>
        </p:sp>
        <p:sp>
          <p:nvSpPr>
            <p:cNvPr id="14374" name="Rectangle 120"/>
            <p:cNvSpPr>
              <a:spLocks noChangeArrowheads="1"/>
            </p:cNvSpPr>
            <p:nvPr/>
          </p:nvSpPr>
          <p:spPr bwMode="auto">
            <a:xfrm>
              <a:off x="3095" y="2621"/>
              <a:ext cx="360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5" name="Rectangle 121"/>
            <p:cNvSpPr>
              <a:spLocks noChangeArrowheads="1"/>
            </p:cNvSpPr>
            <p:nvPr/>
          </p:nvSpPr>
          <p:spPr bwMode="auto">
            <a:xfrm>
              <a:off x="3160" y="2618"/>
              <a:ext cx="2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(-1,0)</a:t>
              </a:r>
              <a:endParaRPr lang="en-US" altLang="en-US"/>
            </a:p>
          </p:txBody>
        </p:sp>
        <p:sp>
          <p:nvSpPr>
            <p:cNvPr id="14376" name="Rectangle 122"/>
            <p:cNvSpPr>
              <a:spLocks noChangeArrowheads="1"/>
            </p:cNvSpPr>
            <p:nvPr/>
          </p:nvSpPr>
          <p:spPr bwMode="auto">
            <a:xfrm>
              <a:off x="3455" y="2621"/>
              <a:ext cx="793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7" name="Rectangle 123"/>
            <p:cNvSpPr>
              <a:spLocks noChangeArrowheads="1"/>
            </p:cNvSpPr>
            <p:nvPr/>
          </p:nvSpPr>
          <p:spPr bwMode="auto">
            <a:xfrm>
              <a:off x="4248" y="2621"/>
              <a:ext cx="1297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8" name="Rectangle 124"/>
            <p:cNvSpPr>
              <a:spLocks noChangeArrowheads="1"/>
            </p:cNvSpPr>
            <p:nvPr/>
          </p:nvSpPr>
          <p:spPr bwMode="auto">
            <a:xfrm>
              <a:off x="4280" y="2618"/>
              <a:ext cx="65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I1/0%; I3/100%</a:t>
              </a:r>
              <a:endParaRPr lang="en-US" altLang="en-US"/>
            </a:p>
          </p:txBody>
        </p:sp>
        <p:sp>
          <p:nvSpPr>
            <p:cNvPr id="14379" name="Rectangle 125"/>
            <p:cNvSpPr>
              <a:spLocks noChangeArrowheads="1"/>
            </p:cNvSpPr>
            <p:nvPr/>
          </p:nvSpPr>
          <p:spPr bwMode="auto">
            <a:xfrm>
              <a:off x="3095" y="2405"/>
              <a:ext cx="360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0" name="Rectangle 126"/>
            <p:cNvSpPr>
              <a:spLocks noChangeArrowheads="1"/>
            </p:cNvSpPr>
            <p:nvPr/>
          </p:nvSpPr>
          <p:spPr bwMode="auto">
            <a:xfrm>
              <a:off x="3160" y="2402"/>
              <a:ext cx="2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(-1,1)</a:t>
              </a:r>
              <a:endParaRPr lang="en-US" altLang="en-US"/>
            </a:p>
          </p:txBody>
        </p:sp>
        <p:sp>
          <p:nvSpPr>
            <p:cNvPr id="14381" name="Rectangle 127"/>
            <p:cNvSpPr>
              <a:spLocks noChangeArrowheads="1"/>
            </p:cNvSpPr>
            <p:nvPr/>
          </p:nvSpPr>
          <p:spPr bwMode="auto">
            <a:xfrm>
              <a:off x="3455" y="2405"/>
              <a:ext cx="793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28"/>
            <p:cNvSpPr>
              <a:spLocks noChangeArrowheads="1"/>
            </p:cNvSpPr>
            <p:nvPr/>
          </p:nvSpPr>
          <p:spPr bwMode="auto">
            <a:xfrm>
              <a:off x="4248" y="2405"/>
              <a:ext cx="1297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3" name="Rectangle 129"/>
            <p:cNvSpPr>
              <a:spLocks noChangeArrowheads="1"/>
            </p:cNvSpPr>
            <p:nvPr/>
          </p:nvSpPr>
          <p:spPr bwMode="auto">
            <a:xfrm>
              <a:off x="4280" y="2402"/>
              <a:ext cx="24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I3/0%</a:t>
              </a:r>
              <a:endParaRPr lang="en-US" altLang="en-US"/>
            </a:p>
          </p:txBody>
        </p:sp>
        <p:sp>
          <p:nvSpPr>
            <p:cNvPr id="14384" name="Rectangle 130"/>
            <p:cNvSpPr>
              <a:spLocks noChangeArrowheads="1"/>
            </p:cNvSpPr>
            <p:nvPr/>
          </p:nvSpPr>
          <p:spPr bwMode="auto">
            <a:xfrm>
              <a:off x="3095" y="2514"/>
              <a:ext cx="360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5" name="Rectangle 131"/>
            <p:cNvSpPr>
              <a:spLocks noChangeArrowheads="1"/>
            </p:cNvSpPr>
            <p:nvPr/>
          </p:nvSpPr>
          <p:spPr bwMode="auto">
            <a:xfrm>
              <a:off x="3176" y="2510"/>
              <a:ext cx="19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(0,1)</a:t>
              </a:r>
              <a:endParaRPr lang="en-US" altLang="en-US"/>
            </a:p>
          </p:txBody>
        </p:sp>
        <p:sp>
          <p:nvSpPr>
            <p:cNvPr id="14386" name="Rectangle 132"/>
            <p:cNvSpPr>
              <a:spLocks noChangeArrowheads="1"/>
            </p:cNvSpPr>
            <p:nvPr/>
          </p:nvSpPr>
          <p:spPr bwMode="auto">
            <a:xfrm>
              <a:off x="3455" y="2514"/>
              <a:ext cx="793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7" name="Rectangle 133"/>
            <p:cNvSpPr>
              <a:spLocks noChangeArrowheads="1"/>
            </p:cNvSpPr>
            <p:nvPr/>
          </p:nvSpPr>
          <p:spPr bwMode="auto">
            <a:xfrm>
              <a:off x="4248" y="2514"/>
              <a:ext cx="1297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8" name="Rectangle 134"/>
            <p:cNvSpPr>
              <a:spLocks noChangeArrowheads="1"/>
            </p:cNvSpPr>
            <p:nvPr/>
          </p:nvSpPr>
          <p:spPr bwMode="auto">
            <a:xfrm>
              <a:off x="4280" y="2510"/>
              <a:ext cx="2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S1/0%</a:t>
              </a:r>
              <a:endParaRPr lang="en-US" altLang="en-US"/>
            </a:p>
          </p:txBody>
        </p:sp>
        <p:sp>
          <p:nvSpPr>
            <p:cNvPr id="14389" name="Rectangle 135"/>
            <p:cNvSpPr>
              <a:spLocks noChangeArrowheads="1"/>
            </p:cNvSpPr>
            <p:nvPr/>
          </p:nvSpPr>
          <p:spPr bwMode="auto">
            <a:xfrm>
              <a:off x="3095" y="3162"/>
              <a:ext cx="360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0" name="Rectangle 136"/>
            <p:cNvSpPr>
              <a:spLocks noChangeArrowheads="1"/>
            </p:cNvSpPr>
            <p:nvPr/>
          </p:nvSpPr>
          <p:spPr bwMode="auto">
            <a:xfrm>
              <a:off x="3144" y="3158"/>
              <a:ext cx="26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(-1,-1)</a:t>
              </a:r>
              <a:endParaRPr lang="en-US" altLang="en-US"/>
            </a:p>
          </p:txBody>
        </p:sp>
        <p:sp>
          <p:nvSpPr>
            <p:cNvPr id="14391" name="Rectangle 137"/>
            <p:cNvSpPr>
              <a:spLocks noChangeArrowheads="1"/>
            </p:cNvSpPr>
            <p:nvPr/>
          </p:nvSpPr>
          <p:spPr bwMode="auto">
            <a:xfrm>
              <a:off x="3455" y="3162"/>
              <a:ext cx="793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2" name="Rectangle 138"/>
            <p:cNvSpPr>
              <a:spLocks noChangeArrowheads="1"/>
            </p:cNvSpPr>
            <p:nvPr/>
          </p:nvSpPr>
          <p:spPr bwMode="auto">
            <a:xfrm>
              <a:off x="4248" y="3162"/>
              <a:ext cx="1297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3" name="Rectangle 139"/>
            <p:cNvSpPr>
              <a:spLocks noChangeArrowheads="1"/>
            </p:cNvSpPr>
            <p:nvPr/>
          </p:nvSpPr>
          <p:spPr bwMode="auto">
            <a:xfrm>
              <a:off x="4280" y="3158"/>
              <a:ext cx="2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S2/0%</a:t>
              </a:r>
              <a:endParaRPr lang="en-US" altLang="en-US"/>
            </a:p>
          </p:txBody>
        </p:sp>
        <p:sp>
          <p:nvSpPr>
            <p:cNvPr id="14394" name="Rectangle 140"/>
            <p:cNvSpPr>
              <a:spLocks noChangeArrowheads="1"/>
            </p:cNvSpPr>
            <p:nvPr/>
          </p:nvSpPr>
          <p:spPr bwMode="auto">
            <a:xfrm>
              <a:off x="3095" y="3269"/>
              <a:ext cx="360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5" name="Rectangle 141"/>
            <p:cNvSpPr>
              <a:spLocks noChangeArrowheads="1"/>
            </p:cNvSpPr>
            <p:nvPr/>
          </p:nvSpPr>
          <p:spPr bwMode="auto">
            <a:xfrm>
              <a:off x="3160" y="3266"/>
              <a:ext cx="2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(0,-1)</a:t>
              </a:r>
              <a:endParaRPr lang="en-US" altLang="en-US"/>
            </a:p>
          </p:txBody>
        </p:sp>
        <p:sp>
          <p:nvSpPr>
            <p:cNvPr id="14396" name="Rectangle 142"/>
            <p:cNvSpPr>
              <a:spLocks noChangeArrowheads="1"/>
            </p:cNvSpPr>
            <p:nvPr/>
          </p:nvSpPr>
          <p:spPr bwMode="auto">
            <a:xfrm>
              <a:off x="3455" y="3269"/>
              <a:ext cx="793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7" name="Rectangle 143"/>
            <p:cNvSpPr>
              <a:spLocks noChangeArrowheads="1"/>
            </p:cNvSpPr>
            <p:nvPr/>
          </p:nvSpPr>
          <p:spPr bwMode="auto">
            <a:xfrm>
              <a:off x="4248" y="3269"/>
              <a:ext cx="1297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98" name="Rectangle 144"/>
            <p:cNvSpPr>
              <a:spLocks noChangeArrowheads="1"/>
            </p:cNvSpPr>
            <p:nvPr/>
          </p:nvSpPr>
          <p:spPr bwMode="auto">
            <a:xfrm>
              <a:off x="4280" y="3266"/>
              <a:ext cx="7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S2/50%; S1/67%</a:t>
              </a:r>
              <a:endParaRPr lang="en-US" altLang="en-US"/>
            </a:p>
          </p:txBody>
        </p:sp>
        <p:sp>
          <p:nvSpPr>
            <p:cNvPr id="14399" name="Rectangle 145"/>
            <p:cNvSpPr>
              <a:spLocks noChangeArrowheads="1"/>
            </p:cNvSpPr>
            <p:nvPr/>
          </p:nvSpPr>
          <p:spPr bwMode="auto">
            <a:xfrm>
              <a:off x="3095" y="3378"/>
              <a:ext cx="360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0" name="Rectangle 146"/>
            <p:cNvSpPr>
              <a:spLocks noChangeArrowheads="1"/>
            </p:cNvSpPr>
            <p:nvPr/>
          </p:nvSpPr>
          <p:spPr bwMode="auto">
            <a:xfrm>
              <a:off x="3160" y="3374"/>
              <a:ext cx="2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(1,-1)</a:t>
              </a:r>
              <a:endParaRPr lang="en-US" altLang="en-US"/>
            </a:p>
          </p:txBody>
        </p:sp>
        <p:sp>
          <p:nvSpPr>
            <p:cNvPr id="14401" name="Rectangle 147"/>
            <p:cNvSpPr>
              <a:spLocks noChangeArrowheads="1"/>
            </p:cNvSpPr>
            <p:nvPr/>
          </p:nvSpPr>
          <p:spPr bwMode="auto">
            <a:xfrm>
              <a:off x="3455" y="3378"/>
              <a:ext cx="793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2" name="Rectangle 148"/>
            <p:cNvSpPr>
              <a:spLocks noChangeArrowheads="1"/>
            </p:cNvSpPr>
            <p:nvPr/>
          </p:nvSpPr>
          <p:spPr bwMode="auto">
            <a:xfrm>
              <a:off x="4248" y="3378"/>
              <a:ext cx="1297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3" name="Rectangle 149"/>
            <p:cNvSpPr>
              <a:spLocks noChangeArrowheads="1"/>
            </p:cNvSpPr>
            <p:nvPr/>
          </p:nvSpPr>
          <p:spPr bwMode="auto">
            <a:xfrm>
              <a:off x="4280" y="3374"/>
              <a:ext cx="3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S2/100%</a:t>
              </a:r>
              <a:endParaRPr lang="en-US" altLang="en-US"/>
            </a:p>
          </p:txBody>
        </p:sp>
        <p:sp>
          <p:nvSpPr>
            <p:cNvPr id="14404" name="Rectangle 150"/>
            <p:cNvSpPr>
              <a:spLocks noChangeArrowheads="1"/>
            </p:cNvSpPr>
            <p:nvPr/>
          </p:nvSpPr>
          <p:spPr bwMode="auto">
            <a:xfrm>
              <a:off x="3095" y="3485"/>
              <a:ext cx="360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5" name="Rectangle 151"/>
            <p:cNvSpPr>
              <a:spLocks noChangeArrowheads="1"/>
            </p:cNvSpPr>
            <p:nvPr/>
          </p:nvSpPr>
          <p:spPr bwMode="auto">
            <a:xfrm>
              <a:off x="3144" y="3482"/>
              <a:ext cx="26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(-1,-2)</a:t>
              </a:r>
              <a:endParaRPr lang="en-US" altLang="en-US"/>
            </a:p>
          </p:txBody>
        </p:sp>
        <p:sp>
          <p:nvSpPr>
            <p:cNvPr id="14406" name="Rectangle 152"/>
            <p:cNvSpPr>
              <a:spLocks noChangeArrowheads="1"/>
            </p:cNvSpPr>
            <p:nvPr/>
          </p:nvSpPr>
          <p:spPr bwMode="auto">
            <a:xfrm>
              <a:off x="3455" y="3485"/>
              <a:ext cx="793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7" name="Rectangle 153"/>
            <p:cNvSpPr>
              <a:spLocks noChangeArrowheads="1"/>
            </p:cNvSpPr>
            <p:nvPr/>
          </p:nvSpPr>
          <p:spPr bwMode="auto">
            <a:xfrm>
              <a:off x="4248" y="3485"/>
              <a:ext cx="1297" cy="10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08" name="Rectangle 154"/>
            <p:cNvSpPr>
              <a:spLocks noChangeArrowheads="1"/>
            </p:cNvSpPr>
            <p:nvPr/>
          </p:nvSpPr>
          <p:spPr bwMode="auto">
            <a:xfrm>
              <a:off x="4280" y="3482"/>
              <a:ext cx="2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S3/0%</a:t>
              </a:r>
              <a:endParaRPr lang="en-US" altLang="en-US"/>
            </a:p>
          </p:txBody>
        </p:sp>
        <p:sp>
          <p:nvSpPr>
            <p:cNvPr id="14409" name="Rectangle 155"/>
            <p:cNvSpPr>
              <a:spLocks noChangeArrowheads="1"/>
            </p:cNvSpPr>
            <p:nvPr/>
          </p:nvSpPr>
          <p:spPr bwMode="auto">
            <a:xfrm>
              <a:off x="3095" y="3594"/>
              <a:ext cx="360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0" name="Rectangle 156"/>
            <p:cNvSpPr>
              <a:spLocks noChangeArrowheads="1"/>
            </p:cNvSpPr>
            <p:nvPr/>
          </p:nvSpPr>
          <p:spPr bwMode="auto">
            <a:xfrm>
              <a:off x="3160" y="3590"/>
              <a:ext cx="2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(0,-2)</a:t>
              </a:r>
              <a:endParaRPr lang="en-US" altLang="en-US"/>
            </a:p>
          </p:txBody>
        </p:sp>
        <p:sp>
          <p:nvSpPr>
            <p:cNvPr id="14411" name="Rectangle 157"/>
            <p:cNvSpPr>
              <a:spLocks noChangeArrowheads="1"/>
            </p:cNvSpPr>
            <p:nvPr/>
          </p:nvSpPr>
          <p:spPr bwMode="auto">
            <a:xfrm>
              <a:off x="3455" y="3594"/>
              <a:ext cx="793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2" name="Rectangle 158"/>
            <p:cNvSpPr>
              <a:spLocks noChangeArrowheads="1"/>
            </p:cNvSpPr>
            <p:nvPr/>
          </p:nvSpPr>
          <p:spPr bwMode="auto">
            <a:xfrm>
              <a:off x="4248" y="3594"/>
              <a:ext cx="1297" cy="10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3" name="Rectangle 159"/>
            <p:cNvSpPr>
              <a:spLocks noChangeArrowheads="1"/>
            </p:cNvSpPr>
            <p:nvPr/>
          </p:nvSpPr>
          <p:spPr bwMode="auto">
            <a:xfrm>
              <a:off x="4280" y="3590"/>
              <a:ext cx="7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S3/50%; S1/100%</a:t>
              </a:r>
              <a:endParaRPr lang="en-US" altLang="en-US"/>
            </a:p>
          </p:txBody>
        </p:sp>
        <p:sp>
          <p:nvSpPr>
            <p:cNvPr id="14414" name="Rectangle 160"/>
            <p:cNvSpPr>
              <a:spLocks noChangeArrowheads="1"/>
            </p:cNvSpPr>
            <p:nvPr/>
          </p:nvSpPr>
          <p:spPr bwMode="auto">
            <a:xfrm>
              <a:off x="3095" y="3701"/>
              <a:ext cx="360" cy="1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5" name="Rectangle 161"/>
            <p:cNvSpPr>
              <a:spLocks noChangeArrowheads="1"/>
            </p:cNvSpPr>
            <p:nvPr/>
          </p:nvSpPr>
          <p:spPr bwMode="auto">
            <a:xfrm>
              <a:off x="3160" y="3698"/>
              <a:ext cx="23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(1,-2)</a:t>
              </a:r>
              <a:endParaRPr lang="en-US" altLang="en-US"/>
            </a:p>
          </p:txBody>
        </p:sp>
        <p:sp>
          <p:nvSpPr>
            <p:cNvPr id="14416" name="Rectangle 162"/>
            <p:cNvSpPr>
              <a:spLocks noChangeArrowheads="1"/>
            </p:cNvSpPr>
            <p:nvPr/>
          </p:nvSpPr>
          <p:spPr bwMode="auto">
            <a:xfrm>
              <a:off x="3455" y="3701"/>
              <a:ext cx="793" cy="1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7" name="Rectangle 163"/>
            <p:cNvSpPr>
              <a:spLocks noChangeArrowheads="1"/>
            </p:cNvSpPr>
            <p:nvPr/>
          </p:nvSpPr>
          <p:spPr bwMode="auto">
            <a:xfrm>
              <a:off x="4248" y="3701"/>
              <a:ext cx="1297" cy="108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418" name="Rectangle 164"/>
            <p:cNvSpPr>
              <a:spLocks noChangeArrowheads="1"/>
            </p:cNvSpPr>
            <p:nvPr/>
          </p:nvSpPr>
          <p:spPr bwMode="auto">
            <a:xfrm>
              <a:off x="4280" y="3698"/>
              <a:ext cx="39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</a:rPr>
                <a:t>S3/100%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7812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Step 2: Junction creation 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600" dirty="0"/>
              <a:t>Create junction elements and populate vertex information table from the extracted connectivity nodes</a:t>
            </a:r>
          </a:p>
          <a:p>
            <a:pPr marL="609600" indent="-609600">
              <a:defRPr/>
            </a:pPr>
            <a:endParaRPr lang="en-US" altLang="en-US" sz="2600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b="1" dirty="0"/>
              <a:t>For</a:t>
            </a:r>
            <a:r>
              <a:rPr lang="en-US" altLang="en-US" sz="2000" dirty="0"/>
              <a:t> each connectivity node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	Create a logical junction element and set its x and y coordinate weight values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	</a:t>
            </a:r>
            <a:r>
              <a:rPr lang="en-US" altLang="en-US" sz="2000" b="1" dirty="0"/>
              <a:t>If </a:t>
            </a:r>
            <a:r>
              <a:rPr lang="en-US" altLang="en-US" sz="2000" dirty="0"/>
              <a:t>there is a point feature participating in the connectivity node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		Associate the junction element with the point feature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	</a:t>
            </a:r>
            <a:r>
              <a:rPr lang="en-US" altLang="en-US" sz="2000" b="1" dirty="0"/>
              <a:t>For </a:t>
            </a:r>
            <a:r>
              <a:rPr lang="en-US" altLang="en-US" sz="2000" dirty="0"/>
              <a:t>each line vertex participating in the connectivity node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		Add a record to the vertex information table, tagged with the junction element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36E10B-9094-481E-B434-62C9D58F073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791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Example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0BC816-D785-4B09-946D-24746BCA367F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19263"/>
            <a:ext cx="8229600" cy="43815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400"/>
              <a:t>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524001" y="1977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5824539" y="3241676"/>
            <a:ext cx="534987" cy="9001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1524001" y="1477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1809751" y="2519364"/>
            <a:ext cx="3889375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Rectangle 15"/>
          <p:cNvSpPr>
            <a:spLocks noChangeArrowheads="1"/>
          </p:cNvSpPr>
          <p:nvPr/>
        </p:nvSpPr>
        <p:spPr bwMode="auto">
          <a:xfrm>
            <a:off x="1860550" y="2514600"/>
            <a:ext cx="13208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Connectivity Nodes</a:t>
            </a:r>
            <a:endParaRPr lang="en-US" altLang="en-US"/>
          </a:p>
        </p:txBody>
      </p:sp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1809750" y="2692401"/>
            <a:ext cx="571500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9" name="Rectangle 17"/>
          <p:cNvSpPr>
            <a:spLocks noChangeArrowheads="1"/>
          </p:cNvSpPr>
          <p:nvPr/>
        </p:nvSpPr>
        <p:spPr bwMode="auto">
          <a:xfrm>
            <a:off x="1922463" y="2686050"/>
            <a:ext cx="3510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(X,Y)</a:t>
            </a:r>
            <a:endParaRPr lang="en-US" altLang="en-US"/>
          </a:p>
        </p:txBody>
      </p:sp>
      <p:sp>
        <p:nvSpPr>
          <p:cNvPr id="17420" name="Rectangle 18"/>
          <p:cNvSpPr>
            <a:spLocks noChangeArrowheads="1"/>
          </p:cNvSpPr>
          <p:nvPr/>
        </p:nvSpPr>
        <p:spPr bwMode="auto">
          <a:xfrm>
            <a:off x="2381250" y="2692401"/>
            <a:ext cx="1258888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1" name="Rectangle 19"/>
          <p:cNvSpPr>
            <a:spLocks noChangeArrowheads="1"/>
          </p:cNvSpPr>
          <p:nvPr/>
        </p:nvSpPr>
        <p:spPr bwMode="auto">
          <a:xfrm>
            <a:off x="2432050" y="2686050"/>
            <a:ext cx="10868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Point FCID, FID</a:t>
            </a:r>
            <a:endParaRPr lang="en-US" altLang="en-US"/>
          </a:p>
        </p:txBody>
      </p:sp>
      <p:sp>
        <p:nvSpPr>
          <p:cNvPr id="17422" name="Rectangle 20"/>
          <p:cNvSpPr>
            <a:spLocks noChangeArrowheads="1"/>
          </p:cNvSpPr>
          <p:nvPr/>
        </p:nvSpPr>
        <p:spPr bwMode="auto">
          <a:xfrm>
            <a:off x="3640139" y="2692401"/>
            <a:ext cx="2058987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3" name="Rectangle 21"/>
          <p:cNvSpPr>
            <a:spLocks noChangeArrowheads="1"/>
          </p:cNvSpPr>
          <p:nvPr/>
        </p:nvSpPr>
        <p:spPr bwMode="auto">
          <a:xfrm>
            <a:off x="3690939" y="2686050"/>
            <a:ext cx="192520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Line FCIDs, FIDs, %'s along</a:t>
            </a:r>
            <a:endParaRPr lang="en-US" altLang="en-US"/>
          </a:p>
        </p:txBody>
      </p:sp>
      <p:sp>
        <p:nvSpPr>
          <p:cNvPr id="17424" name="Rectangle 22"/>
          <p:cNvSpPr>
            <a:spLocks noChangeArrowheads="1"/>
          </p:cNvSpPr>
          <p:nvPr/>
        </p:nvSpPr>
        <p:spPr bwMode="auto">
          <a:xfrm>
            <a:off x="1809750" y="3378201"/>
            <a:ext cx="571500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1938338" y="3371850"/>
            <a:ext cx="3157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(0,0)</a:t>
            </a:r>
            <a:endParaRPr lang="en-US" altLang="en-US"/>
          </a:p>
        </p:txBody>
      </p:sp>
      <p:sp>
        <p:nvSpPr>
          <p:cNvPr id="17426" name="Rectangle 24"/>
          <p:cNvSpPr>
            <a:spLocks noChangeArrowheads="1"/>
          </p:cNvSpPr>
          <p:nvPr/>
        </p:nvSpPr>
        <p:spPr bwMode="auto">
          <a:xfrm>
            <a:off x="2381250" y="3378201"/>
            <a:ext cx="1258888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69" name="Rectangle 25"/>
          <p:cNvSpPr>
            <a:spLocks noChangeArrowheads="1"/>
          </p:cNvSpPr>
          <p:nvPr/>
        </p:nvSpPr>
        <p:spPr bwMode="auto">
          <a:xfrm>
            <a:off x="2432050" y="3371850"/>
            <a:ext cx="1795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T1</a:t>
            </a:r>
            <a:endParaRPr lang="en-US" altLang="en-US"/>
          </a:p>
        </p:txBody>
      </p:sp>
      <p:sp>
        <p:nvSpPr>
          <p:cNvPr id="17428" name="Rectangle 26"/>
          <p:cNvSpPr>
            <a:spLocks noChangeArrowheads="1"/>
          </p:cNvSpPr>
          <p:nvPr/>
        </p:nvSpPr>
        <p:spPr bwMode="auto">
          <a:xfrm>
            <a:off x="3640139" y="3378201"/>
            <a:ext cx="2058987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71" name="Rectangle 27"/>
          <p:cNvSpPr>
            <a:spLocks noChangeArrowheads="1"/>
          </p:cNvSpPr>
          <p:nvPr/>
        </p:nvSpPr>
        <p:spPr bwMode="auto">
          <a:xfrm>
            <a:off x="3690938" y="3371850"/>
            <a:ext cx="10419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I1/100%; I2/0%</a:t>
            </a:r>
            <a:endParaRPr lang="en-US" altLang="en-US"/>
          </a:p>
        </p:txBody>
      </p:sp>
      <p:sp>
        <p:nvSpPr>
          <p:cNvPr id="17430" name="Rectangle 28"/>
          <p:cNvSpPr>
            <a:spLocks noChangeArrowheads="1"/>
          </p:cNvSpPr>
          <p:nvPr/>
        </p:nvSpPr>
        <p:spPr bwMode="auto">
          <a:xfrm>
            <a:off x="1809750" y="3548064"/>
            <a:ext cx="571500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73" name="Rectangle 29"/>
          <p:cNvSpPr>
            <a:spLocks noChangeArrowheads="1"/>
          </p:cNvSpPr>
          <p:nvPr/>
        </p:nvSpPr>
        <p:spPr bwMode="auto">
          <a:xfrm>
            <a:off x="1938338" y="3543300"/>
            <a:ext cx="3157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(0,0)</a:t>
            </a:r>
            <a:endParaRPr lang="en-US" altLang="en-US"/>
          </a:p>
        </p:txBody>
      </p:sp>
      <p:sp>
        <p:nvSpPr>
          <p:cNvPr id="17432" name="Rectangle 30"/>
          <p:cNvSpPr>
            <a:spLocks noChangeArrowheads="1"/>
          </p:cNvSpPr>
          <p:nvPr/>
        </p:nvSpPr>
        <p:spPr bwMode="auto">
          <a:xfrm>
            <a:off x="2381250" y="3548064"/>
            <a:ext cx="1258888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75" name="Rectangle 31"/>
          <p:cNvSpPr>
            <a:spLocks noChangeArrowheads="1"/>
          </p:cNvSpPr>
          <p:nvPr/>
        </p:nvSpPr>
        <p:spPr bwMode="auto">
          <a:xfrm>
            <a:off x="2432050" y="3543300"/>
            <a:ext cx="1875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B1</a:t>
            </a:r>
            <a:endParaRPr lang="en-US" altLang="en-US"/>
          </a:p>
        </p:txBody>
      </p:sp>
      <p:sp>
        <p:nvSpPr>
          <p:cNvPr id="17434" name="Rectangle 32"/>
          <p:cNvSpPr>
            <a:spLocks noChangeArrowheads="1"/>
          </p:cNvSpPr>
          <p:nvPr/>
        </p:nvSpPr>
        <p:spPr bwMode="auto">
          <a:xfrm>
            <a:off x="3640139" y="3548064"/>
            <a:ext cx="2058987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77" name="Rectangle 33"/>
          <p:cNvSpPr>
            <a:spLocks noChangeArrowheads="1"/>
          </p:cNvSpPr>
          <p:nvPr/>
        </p:nvSpPr>
        <p:spPr bwMode="auto">
          <a:xfrm>
            <a:off x="3690938" y="3543300"/>
            <a:ext cx="5370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S1/33%</a:t>
            </a:r>
            <a:endParaRPr lang="en-US" altLang="en-US"/>
          </a:p>
        </p:txBody>
      </p:sp>
      <p:sp>
        <p:nvSpPr>
          <p:cNvPr id="17436" name="Rectangle 34"/>
          <p:cNvSpPr>
            <a:spLocks noChangeArrowheads="1"/>
          </p:cNvSpPr>
          <p:nvPr/>
        </p:nvSpPr>
        <p:spPr bwMode="auto">
          <a:xfrm>
            <a:off x="1809750" y="3721101"/>
            <a:ext cx="571500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79" name="Rectangle 35"/>
          <p:cNvSpPr>
            <a:spLocks noChangeArrowheads="1"/>
          </p:cNvSpPr>
          <p:nvPr/>
        </p:nvSpPr>
        <p:spPr bwMode="auto">
          <a:xfrm>
            <a:off x="1938338" y="3714750"/>
            <a:ext cx="3157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(1,0)</a:t>
            </a:r>
            <a:endParaRPr lang="en-US" altLang="en-US"/>
          </a:p>
        </p:txBody>
      </p:sp>
      <p:sp>
        <p:nvSpPr>
          <p:cNvPr id="17438" name="Rectangle 36"/>
          <p:cNvSpPr>
            <a:spLocks noChangeArrowheads="1"/>
          </p:cNvSpPr>
          <p:nvPr/>
        </p:nvSpPr>
        <p:spPr bwMode="auto">
          <a:xfrm>
            <a:off x="2381250" y="3721101"/>
            <a:ext cx="1258888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81" name="Rectangle 37"/>
          <p:cNvSpPr>
            <a:spLocks noChangeArrowheads="1"/>
          </p:cNvSpPr>
          <p:nvPr/>
        </p:nvSpPr>
        <p:spPr bwMode="auto">
          <a:xfrm>
            <a:off x="2432050" y="3714750"/>
            <a:ext cx="1875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P1</a:t>
            </a:r>
            <a:endParaRPr lang="en-US" altLang="en-US"/>
          </a:p>
        </p:txBody>
      </p:sp>
      <p:sp>
        <p:nvSpPr>
          <p:cNvPr id="17440" name="Rectangle 38"/>
          <p:cNvSpPr>
            <a:spLocks noChangeArrowheads="1"/>
          </p:cNvSpPr>
          <p:nvPr/>
        </p:nvSpPr>
        <p:spPr bwMode="auto">
          <a:xfrm>
            <a:off x="3640139" y="3721101"/>
            <a:ext cx="2058987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83" name="Rectangle 39"/>
          <p:cNvSpPr>
            <a:spLocks noChangeArrowheads="1"/>
          </p:cNvSpPr>
          <p:nvPr/>
        </p:nvSpPr>
        <p:spPr bwMode="auto">
          <a:xfrm>
            <a:off x="3690938" y="3714750"/>
            <a:ext cx="11012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I2/100%; S4/0%</a:t>
            </a:r>
            <a:endParaRPr lang="en-US" altLang="en-US"/>
          </a:p>
        </p:txBody>
      </p:sp>
      <p:sp>
        <p:nvSpPr>
          <p:cNvPr id="17442" name="Rectangle 40"/>
          <p:cNvSpPr>
            <a:spLocks noChangeArrowheads="1"/>
          </p:cNvSpPr>
          <p:nvPr/>
        </p:nvSpPr>
        <p:spPr bwMode="auto">
          <a:xfrm>
            <a:off x="1809750" y="3890964"/>
            <a:ext cx="571500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85" name="Rectangle 41"/>
          <p:cNvSpPr>
            <a:spLocks noChangeArrowheads="1"/>
          </p:cNvSpPr>
          <p:nvPr/>
        </p:nvSpPr>
        <p:spPr bwMode="auto">
          <a:xfrm>
            <a:off x="1938338" y="3886200"/>
            <a:ext cx="3157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(2,0)</a:t>
            </a:r>
            <a:endParaRPr lang="en-US" altLang="en-US"/>
          </a:p>
        </p:txBody>
      </p:sp>
      <p:sp>
        <p:nvSpPr>
          <p:cNvPr id="17444" name="Rectangle 42"/>
          <p:cNvSpPr>
            <a:spLocks noChangeArrowheads="1"/>
          </p:cNvSpPr>
          <p:nvPr/>
        </p:nvSpPr>
        <p:spPr bwMode="auto">
          <a:xfrm>
            <a:off x="2381250" y="3890964"/>
            <a:ext cx="1258888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45" name="Rectangle 43"/>
          <p:cNvSpPr>
            <a:spLocks noChangeArrowheads="1"/>
          </p:cNvSpPr>
          <p:nvPr/>
        </p:nvSpPr>
        <p:spPr bwMode="auto">
          <a:xfrm>
            <a:off x="3640139" y="3890964"/>
            <a:ext cx="2058987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88" name="Rectangle 44"/>
          <p:cNvSpPr>
            <a:spLocks noChangeArrowheads="1"/>
          </p:cNvSpPr>
          <p:nvPr/>
        </p:nvSpPr>
        <p:spPr bwMode="auto">
          <a:xfrm>
            <a:off x="3690939" y="3886200"/>
            <a:ext cx="6219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S4/100%</a:t>
            </a:r>
            <a:endParaRPr lang="en-US" altLang="en-US"/>
          </a:p>
        </p:txBody>
      </p:sp>
      <p:sp>
        <p:nvSpPr>
          <p:cNvPr id="17447" name="Rectangle 45"/>
          <p:cNvSpPr>
            <a:spLocks noChangeArrowheads="1"/>
          </p:cNvSpPr>
          <p:nvPr/>
        </p:nvSpPr>
        <p:spPr bwMode="auto">
          <a:xfrm>
            <a:off x="1809750" y="3205164"/>
            <a:ext cx="571500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90" name="Rectangle 46"/>
          <p:cNvSpPr>
            <a:spLocks noChangeArrowheads="1"/>
          </p:cNvSpPr>
          <p:nvPr/>
        </p:nvSpPr>
        <p:spPr bwMode="auto">
          <a:xfrm>
            <a:off x="1912938" y="3200400"/>
            <a:ext cx="367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(-1,0)</a:t>
            </a:r>
            <a:endParaRPr lang="en-US" altLang="en-US"/>
          </a:p>
        </p:txBody>
      </p:sp>
      <p:sp>
        <p:nvSpPr>
          <p:cNvPr id="17449" name="Rectangle 47"/>
          <p:cNvSpPr>
            <a:spLocks noChangeArrowheads="1"/>
          </p:cNvSpPr>
          <p:nvPr/>
        </p:nvSpPr>
        <p:spPr bwMode="auto">
          <a:xfrm>
            <a:off x="2381250" y="3205164"/>
            <a:ext cx="1258888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50" name="Rectangle 48"/>
          <p:cNvSpPr>
            <a:spLocks noChangeArrowheads="1"/>
          </p:cNvSpPr>
          <p:nvPr/>
        </p:nvSpPr>
        <p:spPr bwMode="auto">
          <a:xfrm>
            <a:off x="3640139" y="3205164"/>
            <a:ext cx="2058987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93" name="Rectangle 49"/>
          <p:cNvSpPr>
            <a:spLocks noChangeArrowheads="1"/>
          </p:cNvSpPr>
          <p:nvPr/>
        </p:nvSpPr>
        <p:spPr bwMode="auto">
          <a:xfrm>
            <a:off x="3690938" y="3200400"/>
            <a:ext cx="104195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I1/0%; I3/100%</a:t>
            </a:r>
            <a:endParaRPr lang="en-US" altLang="en-US"/>
          </a:p>
        </p:txBody>
      </p:sp>
      <p:sp>
        <p:nvSpPr>
          <p:cNvPr id="17452" name="Rectangle 50"/>
          <p:cNvSpPr>
            <a:spLocks noChangeArrowheads="1"/>
          </p:cNvSpPr>
          <p:nvPr/>
        </p:nvSpPr>
        <p:spPr bwMode="auto">
          <a:xfrm>
            <a:off x="1809750" y="2862264"/>
            <a:ext cx="571500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95" name="Rectangle 51"/>
          <p:cNvSpPr>
            <a:spLocks noChangeArrowheads="1"/>
          </p:cNvSpPr>
          <p:nvPr/>
        </p:nvSpPr>
        <p:spPr bwMode="auto">
          <a:xfrm>
            <a:off x="1912938" y="2857500"/>
            <a:ext cx="367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(-1,1)</a:t>
            </a:r>
            <a:endParaRPr lang="en-US" altLang="en-US"/>
          </a:p>
        </p:txBody>
      </p:sp>
      <p:sp>
        <p:nvSpPr>
          <p:cNvPr id="17454" name="Rectangle 52"/>
          <p:cNvSpPr>
            <a:spLocks noChangeArrowheads="1"/>
          </p:cNvSpPr>
          <p:nvPr/>
        </p:nvSpPr>
        <p:spPr bwMode="auto">
          <a:xfrm>
            <a:off x="2381250" y="2862264"/>
            <a:ext cx="1258888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55" name="Rectangle 53"/>
          <p:cNvSpPr>
            <a:spLocks noChangeArrowheads="1"/>
          </p:cNvSpPr>
          <p:nvPr/>
        </p:nvSpPr>
        <p:spPr bwMode="auto">
          <a:xfrm>
            <a:off x="3640139" y="2862264"/>
            <a:ext cx="2058987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398" name="Rectangle 54"/>
          <p:cNvSpPr>
            <a:spLocks noChangeArrowheads="1"/>
          </p:cNvSpPr>
          <p:nvPr/>
        </p:nvSpPr>
        <p:spPr bwMode="auto">
          <a:xfrm>
            <a:off x="3690938" y="2857500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I3/0%</a:t>
            </a:r>
            <a:endParaRPr lang="en-US" altLang="en-US"/>
          </a:p>
        </p:txBody>
      </p:sp>
      <p:sp>
        <p:nvSpPr>
          <p:cNvPr id="17457" name="Rectangle 55"/>
          <p:cNvSpPr>
            <a:spLocks noChangeArrowheads="1"/>
          </p:cNvSpPr>
          <p:nvPr/>
        </p:nvSpPr>
        <p:spPr bwMode="auto">
          <a:xfrm>
            <a:off x="1809750" y="3035301"/>
            <a:ext cx="571500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00" name="Rectangle 56"/>
          <p:cNvSpPr>
            <a:spLocks noChangeArrowheads="1"/>
          </p:cNvSpPr>
          <p:nvPr/>
        </p:nvSpPr>
        <p:spPr bwMode="auto">
          <a:xfrm>
            <a:off x="1938338" y="3028950"/>
            <a:ext cx="3157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(0,1)</a:t>
            </a:r>
            <a:endParaRPr lang="en-US" altLang="en-US"/>
          </a:p>
        </p:txBody>
      </p:sp>
      <p:sp>
        <p:nvSpPr>
          <p:cNvPr id="17459" name="Rectangle 57"/>
          <p:cNvSpPr>
            <a:spLocks noChangeArrowheads="1"/>
          </p:cNvSpPr>
          <p:nvPr/>
        </p:nvSpPr>
        <p:spPr bwMode="auto">
          <a:xfrm>
            <a:off x="2381250" y="3035301"/>
            <a:ext cx="1258888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60" name="Rectangle 58"/>
          <p:cNvSpPr>
            <a:spLocks noChangeArrowheads="1"/>
          </p:cNvSpPr>
          <p:nvPr/>
        </p:nvSpPr>
        <p:spPr bwMode="auto">
          <a:xfrm>
            <a:off x="3640139" y="3035301"/>
            <a:ext cx="2058987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03" name="Rectangle 59"/>
          <p:cNvSpPr>
            <a:spLocks noChangeArrowheads="1"/>
          </p:cNvSpPr>
          <p:nvPr/>
        </p:nvSpPr>
        <p:spPr bwMode="auto">
          <a:xfrm>
            <a:off x="3690939" y="3028950"/>
            <a:ext cx="4520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S1/0%</a:t>
            </a:r>
            <a:endParaRPr lang="en-US" altLang="en-US"/>
          </a:p>
        </p:txBody>
      </p:sp>
      <p:sp>
        <p:nvSpPr>
          <p:cNvPr id="17462" name="Rectangle 60"/>
          <p:cNvSpPr>
            <a:spLocks noChangeArrowheads="1"/>
          </p:cNvSpPr>
          <p:nvPr/>
        </p:nvSpPr>
        <p:spPr bwMode="auto">
          <a:xfrm>
            <a:off x="1809750" y="4064001"/>
            <a:ext cx="571500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05" name="Rectangle 61"/>
          <p:cNvSpPr>
            <a:spLocks noChangeArrowheads="1"/>
          </p:cNvSpPr>
          <p:nvPr/>
        </p:nvSpPr>
        <p:spPr bwMode="auto">
          <a:xfrm>
            <a:off x="1887538" y="4057650"/>
            <a:ext cx="4183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(-1,-1)</a:t>
            </a:r>
            <a:endParaRPr lang="en-US" altLang="en-US"/>
          </a:p>
        </p:txBody>
      </p:sp>
      <p:sp>
        <p:nvSpPr>
          <p:cNvPr id="17464" name="Rectangle 62"/>
          <p:cNvSpPr>
            <a:spLocks noChangeArrowheads="1"/>
          </p:cNvSpPr>
          <p:nvPr/>
        </p:nvSpPr>
        <p:spPr bwMode="auto">
          <a:xfrm>
            <a:off x="2381250" y="4064001"/>
            <a:ext cx="1258888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65" name="Rectangle 63"/>
          <p:cNvSpPr>
            <a:spLocks noChangeArrowheads="1"/>
          </p:cNvSpPr>
          <p:nvPr/>
        </p:nvSpPr>
        <p:spPr bwMode="auto">
          <a:xfrm>
            <a:off x="3640139" y="4064001"/>
            <a:ext cx="2058987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08" name="Rectangle 64"/>
          <p:cNvSpPr>
            <a:spLocks noChangeArrowheads="1"/>
          </p:cNvSpPr>
          <p:nvPr/>
        </p:nvSpPr>
        <p:spPr bwMode="auto">
          <a:xfrm>
            <a:off x="3690939" y="4057650"/>
            <a:ext cx="4520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S2/0%</a:t>
            </a:r>
            <a:endParaRPr lang="en-US" altLang="en-US"/>
          </a:p>
        </p:txBody>
      </p:sp>
      <p:sp>
        <p:nvSpPr>
          <p:cNvPr id="17467" name="Rectangle 65"/>
          <p:cNvSpPr>
            <a:spLocks noChangeArrowheads="1"/>
          </p:cNvSpPr>
          <p:nvPr/>
        </p:nvSpPr>
        <p:spPr bwMode="auto">
          <a:xfrm>
            <a:off x="1809750" y="4233864"/>
            <a:ext cx="571500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10" name="Rectangle 66"/>
          <p:cNvSpPr>
            <a:spLocks noChangeArrowheads="1"/>
          </p:cNvSpPr>
          <p:nvPr/>
        </p:nvSpPr>
        <p:spPr bwMode="auto">
          <a:xfrm>
            <a:off x="1912938" y="4229100"/>
            <a:ext cx="367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(0,-1)</a:t>
            </a:r>
            <a:endParaRPr lang="en-US" altLang="en-US"/>
          </a:p>
        </p:txBody>
      </p:sp>
      <p:sp>
        <p:nvSpPr>
          <p:cNvPr id="17469" name="Rectangle 67"/>
          <p:cNvSpPr>
            <a:spLocks noChangeArrowheads="1"/>
          </p:cNvSpPr>
          <p:nvPr/>
        </p:nvSpPr>
        <p:spPr bwMode="auto">
          <a:xfrm>
            <a:off x="2381250" y="4233864"/>
            <a:ext cx="1258888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70" name="Rectangle 68"/>
          <p:cNvSpPr>
            <a:spLocks noChangeArrowheads="1"/>
          </p:cNvSpPr>
          <p:nvPr/>
        </p:nvSpPr>
        <p:spPr bwMode="auto">
          <a:xfrm>
            <a:off x="3640139" y="4233864"/>
            <a:ext cx="2058987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13" name="Rectangle 69"/>
          <p:cNvSpPr>
            <a:spLocks noChangeArrowheads="1"/>
          </p:cNvSpPr>
          <p:nvPr/>
        </p:nvSpPr>
        <p:spPr bwMode="auto">
          <a:xfrm>
            <a:off x="3690938" y="4229100"/>
            <a:ext cx="11605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S2/50%; S1/67%</a:t>
            </a:r>
            <a:endParaRPr lang="en-US" altLang="en-US"/>
          </a:p>
        </p:txBody>
      </p:sp>
      <p:sp>
        <p:nvSpPr>
          <p:cNvPr id="17472" name="Rectangle 70"/>
          <p:cNvSpPr>
            <a:spLocks noChangeArrowheads="1"/>
          </p:cNvSpPr>
          <p:nvPr/>
        </p:nvSpPr>
        <p:spPr bwMode="auto">
          <a:xfrm>
            <a:off x="1809750" y="4406901"/>
            <a:ext cx="571500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15" name="Rectangle 71"/>
          <p:cNvSpPr>
            <a:spLocks noChangeArrowheads="1"/>
          </p:cNvSpPr>
          <p:nvPr/>
        </p:nvSpPr>
        <p:spPr bwMode="auto">
          <a:xfrm>
            <a:off x="1912938" y="4400550"/>
            <a:ext cx="367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(1,-1)</a:t>
            </a:r>
            <a:endParaRPr lang="en-US" altLang="en-US"/>
          </a:p>
        </p:txBody>
      </p:sp>
      <p:sp>
        <p:nvSpPr>
          <p:cNvPr id="17474" name="Rectangle 72"/>
          <p:cNvSpPr>
            <a:spLocks noChangeArrowheads="1"/>
          </p:cNvSpPr>
          <p:nvPr/>
        </p:nvSpPr>
        <p:spPr bwMode="auto">
          <a:xfrm>
            <a:off x="2381250" y="4406901"/>
            <a:ext cx="1258888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75" name="Rectangle 73"/>
          <p:cNvSpPr>
            <a:spLocks noChangeArrowheads="1"/>
          </p:cNvSpPr>
          <p:nvPr/>
        </p:nvSpPr>
        <p:spPr bwMode="auto">
          <a:xfrm>
            <a:off x="3640139" y="4406901"/>
            <a:ext cx="2058987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18" name="Rectangle 74"/>
          <p:cNvSpPr>
            <a:spLocks noChangeArrowheads="1"/>
          </p:cNvSpPr>
          <p:nvPr/>
        </p:nvSpPr>
        <p:spPr bwMode="auto">
          <a:xfrm>
            <a:off x="3690939" y="4400550"/>
            <a:ext cx="6219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S2/100%</a:t>
            </a:r>
            <a:endParaRPr lang="en-US" altLang="en-US"/>
          </a:p>
        </p:txBody>
      </p:sp>
      <p:sp>
        <p:nvSpPr>
          <p:cNvPr id="17477" name="Rectangle 75"/>
          <p:cNvSpPr>
            <a:spLocks noChangeArrowheads="1"/>
          </p:cNvSpPr>
          <p:nvPr/>
        </p:nvSpPr>
        <p:spPr bwMode="auto">
          <a:xfrm>
            <a:off x="1809750" y="4576764"/>
            <a:ext cx="571500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20" name="Rectangle 76"/>
          <p:cNvSpPr>
            <a:spLocks noChangeArrowheads="1"/>
          </p:cNvSpPr>
          <p:nvPr/>
        </p:nvSpPr>
        <p:spPr bwMode="auto">
          <a:xfrm>
            <a:off x="1887538" y="4572000"/>
            <a:ext cx="41838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(-1,-2)</a:t>
            </a:r>
            <a:endParaRPr lang="en-US" altLang="en-US"/>
          </a:p>
        </p:txBody>
      </p:sp>
      <p:sp>
        <p:nvSpPr>
          <p:cNvPr id="17479" name="Rectangle 77"/>
          <p:cNvSpPr>
            <a:spLocks noChangeArrowheads="1"/>
          </p:cNvSpPr>
          <p:nvPr/>
        </p:nvSpPr>
        <p:spPr bwMode="auto">
          <a:xfrm>
            <a:off x="2381250" y="4576764"/>
            <a:ext cx="1258888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80" name="Rectangle 78"/>
          <p:cNvSpPr>
            <a:spLocks noChangeArrowheads="1"/>
          </p:cNvSpPr>
          <p:nvPr/>
        </p:nvSpPr>
        <p:spPr bwMode="auto">
          <a:xfrm>
            <a:off x="3640139" y="4576764"/>
            <a:ext cx="2058987" cy="1730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23" name="Rectangle 79"/>
          <p:cNvSpPr>
            <a:spLocks noChangeArrowheads="1"/>
          </p:cNvSpPr>
          <p:nvPr/>
        </p:nvSpPr>
        <p:spPr bwMode="auto">
          <a:xfrm>
            <a:off x="3690939" y="4572000"/>
            <a:ext cx="4520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S3/0%</a:t>
            </a:r>
            <a:endParaRPr lang="en-US" altLang="en-US"/>
          </a:p>
        </p:txBody>
      </p:sp>
      <p:sp>
        <p:nvSpPr>
          <p:cNvPr id="17482" name="Rectangle 80"/>
          <p:cNvSpPr>
            <a:spLocks noChangeArrowheads="1"/>
          </p:cNvSpPr>
          <p:nvPr/>
        </p:nvSpPr>
        <p:spPr bwMode="auto">
          <a:xfrm>
            <a:off x="1809750" y="4749801"/>
            <a:ext cx="571500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25" name="Rectangle 81"/>
          <p:cNvSpPr>
            <a:spLocks noChangeArrowheads="1"/>
          </p:cNvSpPr>
          <p:nvPr/>
        </p:nvSpPr>
        <p:spPr bwMode="auto">
          <a:xfrm>
            <a:off x="1912938" y="4743450"/>
            <a:ext cx="367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(0,-2)</a:t>
            </a:r>
            <a:endParaRPr lang="en-US" altLang="en-US"/>
          </a:p>
        </p:txBody>
      </p:sp>
      <p:sp>
        <p:nvSpPr>
          <p:cNvPr id="17484" name="Rectangle 82"/>
          <p:cNvSpPr>
            <a:spLocks noChangeArrowheads="1"/>
          </p:cNvSpPr>
          <p:nvPr/>
        </p:nvSpPr>
        <p:spPr bwMode="auto">
          <a:xfrm>
            <a:off x="2381250" y="4749801"/>
            <a:ext cx="1258888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85" name="Rectangle 83"/>
          <p:cNvSpPr>
            <a:spLocks noChangeArrowheads="1"/>
          </p:cNvSpPr>
          <p:nvPr/>
        </p:nvSpPr>
        <p:spPr bwMode="auto">
          <a:xfrm>
            <a:off x="3640139" y="4749801"/>
            <a:ext cx="2058987" cy="169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28" name="Rectangle 84"/>
          <p:cNvSpPr>
            <a:spLocks noChangeArrowheads="1"/>
          </p:cNvSpPr>
          <p:nvPr/>
        </p:nvSpPr>
        <p:spPr bwMode="auto">
          <a:xfrm>
            <a:off x="3690938" y="4743450"/>
            <a:ext cx="12455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S3/50%; S1/100%</a:t>
            </a:r>
            <a:endParaRPr lang="en-US" altLang="en-US"/>
          </a:p>
        </p:txBody>
      </p:sp>
      <p:sp>
        <p:nvSpPr>
          <p:cNvPr id="17487" name="Rectangle 85"/>
          <p:cNvSpPr>
            <a:spLocks noChangeArrowheads="1"/>
          </p:cNvSpPr>
          <p:nvPr/>
        </p:nvSpPr>
        <p:spPr bwMode="auto">
          <a:xfrm>
            <a:off x="1809750" y="4919663"/>
            <a:ext cx="571500" cy="1714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30" name="Rectangle 86"/>
          <p:cNvSpPr>
            <a:spLocks noChangeArrowheads="1"/>
          </p:cNvSpPr>
          <p:nvPr/>
        </p:nvSpPr>
        <p:spPr bwMode="auto">
          <a:xfrm>
            <a:off x="1912938" y="4914900"/>
            <a:ext cx="367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(1,-2)</a:t>
            </a:r>
            <a:endParaRPr lang="en-US" altLang="en-US"/>
          </a:p>
        </p:txBody>
      </p:sp>
      <p:sp>
        <p:nvSpPr>
          <p:cNvPr id="17489" name="Rectangle 87"/>
          <p:cNvSpPr>
            <a:spLocks noChangeArrowheads="1"/>
          </p:cNvSpPr>
          <p:nvPr/>
        </p:nvSpPr>
        <p:spPr bwMode="auto">
          <a:xfrm>
            <a:off x="2381250" y="4919663"/>
            <a:ext cx="1258888" cy="1714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90" name="Rectangle 88"/>
          <p:cNvSpPr>
            <a:spLocks noChangeArrowheads="1"/>
          </p:cNvSpPr>
          <p:nvPr/>
        </p:nvSpPr>
        <p:spPr bwMode="auto">
          <a:xfrm>
            <a:off x="3640139" y="4919663"/>
            <a:ext cx="2058987" cy="1714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33" name="Rectangle 89"/>
          <p:cNvSpPr>
            <a:spLocks noChangeArrowheads="1"/>
          </p:cNvSpPr>
          <p:nvPr/>
        </p:nvSpPr>
        <p:spPr bwMode="auto">
          <a:xfrm>
            <a:off x="3690939" y="4914900"/>
            <a:ext cx="6219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S3/100%</a:t>
            </a:r>
            <a:endParaRPr lang="en-US" altLang="en-US"/>
          </a:p>
        </p:txBody>
      </p:sp>
      <p:sp>
        <p:nvSpPr>
          <p:cNvPr id="17492" name="AutoShape 91"/>
          <p:cNvSpPr>
            <a:spLocks noChangeAspect="1" noChangeArrowheads="1" noTextEdit="1"/>
          </p:cNvSpPr>
          <p:nvPr/>
        </p:nvSpPr>
        <p:spPr bwMode="auto">
          <a:xfrm>
            <a:off x="6654801" y="1495426"/>
            <a:ext cx="264001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38" name="Freeform 94"/>
          <p:cNvSpPr>
            <a:spLocks/>
          </p:cNvSpPr>
          <p:nvPr/>
        </p:nvSpPr>
        <p:spPr bwMode="auto">
          <a:xfrm>
            <a:off x="6656154" y="1641476"/>
            <a:ext cx="99727" cy="92176"/>
          </a:xfrm>
          <a:custGeom>
            <a:avLst/>
            <a:gdLst>
              <a:gd name="T0" fmla="*/ 2147483646 w 62"/>
              <a:gd name="T1" fmla="*/ 0 h 62"/>
              <a:gd name="T2" fmla="*/ 2147483646 w 62"/>
              <a:gd name="T3" fmla="*/ 0 h 62"/>
              <a:gd name="T4" fmla="*/ 2147483646 w 62"/>
              <a:gd name="T5" fmla="*/ 2147483646 h 62"/>
              <a:gd name="T6" fmla="*/ 2147483646 w 62"/>
              <a:gd name="T7" fmla="*/ 2147483646 h 62"/>
              <a:gd name="T8" fmla="*/ 2147483646 w 62"/>
              <a:gd name="T9" fmla="*/ 2147483646 h 62"/>
              <a:gd name="T10" fmla="*/ 2147483646 w 62"/>
              <a:gd name="T11" fmla="*/ 2147483646 h 62"/>
              <a:gd name="T12" fmla="*/ 2147483646 w 62"/>
              <a:gd name="T13" fmla="*/ 2147483646 h 62"/>
              <a:gd name="T14" fmla="*/ 2147483646 w 62"/>
              <a:gd name="T15" fmla="*/ 2147483646 h 62"/>
              <a:gd name="T16" fmla="*/ 2147483646 w 62"/>
              <a:gd name="T17" fmla="*/ 2147483646 h 62"/>
              <a:gd name="T18" fmla="*/ 2147483646 w 62"/>
              <a:gd name="T19" fmla="*/ 2147483646 h 62"/>
              <a:gd name="T20" fmla="*/ 2147483646 w 62"/>
              <a:gd name="T21" fmla="*/ 2147483646 h 62"/>
              <a:gd name="T22" fmla="*/ 2147483646 w 62"/>
              <a:gd name="T23" fmla="*/ 2147483646 h 62"/>
              <a:gd name="T24" fmla="*/ 2147483646 w 62"/>
              <a:gd name="T25" fmla="*/ 2147483646 h 62"/>
              <a:gd name="T26" fmla="*/ 0 w 62"/>
              <a:gd name="T27" fmla="*/ 2147483646 h 62"/>
              <a:gd name="T28" fmla="*/ 0 w 62"/>
              <a:gd name="T29" fmla="*/ 2147483646 h 62"/>
              <a:gd name="T30" fmla="*/ 0 w 62"/>
              <a:gd name="T31" fmla="*/ 2147483646 h 62"/>
              <a:gd name="T32" fmla="*/ 2147483646 w 62"/>
              <a:gd name="T33" fmla="*/ 2147483646 h 62"/>
              <a:gd name="T34" fmla="*/ 2147483646 w 62"/>
              <a:gd name="T35" fmla="*/ 2147483646 h 62"/>
              <a:gd name="T36" fmla="*/ 2147483646 w 62"/>
              <a:gd name="T37" fmla="*/ 2147483646 h 62"/>
              <a:gd name="T38" fmla="*/ 2147483646 w 62"/>
              <a:gd name="T39" fmla="*/ 2147483646 h 62"/>
              <a:gd name="T40" fmla="*/ 2147483646 w 62"/>
              <a:gd name="T41" fmla="*/ 2147483646 h 62"/>
              <a:gd name="T42" fmla="*/ 2147483646 w 62"/>
              <a:gd name="T43" fmla="*/ 2147483646 h 62"/>
              <a:gd name="T44" fmla="*/ 2147483646 w 62"/>
              <a:gd name="T45" fmla="*/ 2147483646 h 62"/>
              <a:gd name="T46" fmla="*/ 2147483646 w 62"/>
              <a:gd name="T47" fmla="*/ 2147483646 h 62"/>
              <a:gd name="T48" fmla="*/ 2147483646 w 62"/>
              <a:gd name="T49" fmla="*/ 2147483646 h 62"/>
              <a:gd name="T50" fmla="*/ 2147483646 w 62"/>
              <a:gd name="T51" fmla="*/ 2147483646 h 62"/>
              <a:gd name="T52" fmla="*/ 2147483646 w 62"/>
              <a:gd name="T53" fmla="*/ 2147483646 h 62"/>
              <a:gd name="T54" fmla="*/ 2147483646 w 62"/>
              <a:gd name="T55" fmla="*/ 2147483646 h 62"/>
              <a:gd name="T56" fmla="*/ 2147483646 w 62"/>
              <a:gd name="T57" fmla="*/ 2147483646 h 62"/>
              <a:gd name="T58" fmla="*/ 2147483646 w 62"/>
              <a:gd name="T59" fmla="*/ 2147483646 h 62"/>
              <a:gd name="T60" fmla="*/ 2147483646 w 62"/>
              <a:gd name="T61" fmla="*/ 2147483646 h 62"/>
              <a:gd name="T62" fmla="*/ 2147483646 w 62"/>
              <a:gd name="T63" fmla="*/ 2147483646 h 62"/>
              <a:gd name="T64" fmla="*/ 2147483646 w 62"/>
              <a:gd name="T65" fmla="*/ 2147483646 h 62"/>
              <a:gd name="T66" fmla="*/ 2147483646 w 62"/>
              <a:gd name="T67" fmla="*/ 2147483646 h 62"/>
              <a:gd name="T68" fmla="*/ 2147483646 w 62"/>
              <a:gd name="T69" fmla="*/ 2147483646 h 62"/>
              <a:gd name="T70" fmla="*/ 2147483646 w 62"/>
              <a:gd name="T71" fmla="*/ 2147483646 h 62"/>
              <a:gd name="T72" fmla="*/ 2147483646 w 62"/>
              <a:gd name="T73" fmla="*/ 2147483646 h 62"/>
              <a:gd name="T74" fmla="*/ 2147483646 w 62"/>
              <a:gd name="T75" fmla="*/ 2147483646 h 62"/>
              <a:gd name="T76" fmla="*/ 2147483646 w 62"/>
              <a:gd name="T77" fmla="*/ 2147483646 h 62"/>
              <a:gd name="T78" fmla="*/ 2147483646 w 62"/>
              <a:gd name="T79" fmla="*/ 2147483646 h 62"/>
              <a:gd name="T80" fmla="*/ 2147483646 w 62"/>
              <a:gd name="T81" fmla="*/ 2147483646 h 62"/>
              <a:gd name="T82" fmla="*/ 2147483646 w 62"/>
              <a:gd name="T83" fmla="*/ 2147483646 h 62"/>
              <a:gd name="T84" fmla="*/ 2147483646 w 62"/>
              <a:gd name="T85" fmla="*/ 2147483646 h 62"/>
              <a:gd name="T86" fmla="*/ 2147483646 w 62"/>
              <a:gd name="T87" fmla="*/ 2147483646 h 62"/>
              <a:gd name="T88" fmla="*/ 2147483646 w 62"/>
              <a:gd name="T89" fmla="*/ 2147483646 h 62"/>
              <a:gd name="T90" fmla="*/ 2147483646 w 62"/>
              <a:gd name="T91" fmla="*/ 2147483646 h 62"/>
              <a:gd name="T92" fmla="*/ 2147483646 w 62"/>
              <a:gd name="T93" fmla="*/ 2147483646 h 62"/>
              <a:gd name="T94" fmla="*/ 2147483646 w 62"/>
              <a:gd name="T95" fmla="*/ 2147483646 h 62"/>
              <a:gd name="T96" fmla="*/ 2147483646 w 62"/>
              <a:gd name="T97" fmla="*/ 2147483646 h 62"/>
              <a:gd name="T98" fmla="*/ 2147483646 w 62"/>
              <a:gd name="T99" fmla="*/ 2147483646 h 62"/>
              <a:gd name="T100" fmla="*/ 2147483646 w 62"/>
              <a:gd name="T101" fmla="*/ 2147483646 h 62"/>
              <a:gd name="T102" fmla="*/ 2147483646 w 62"/>
              <a:gd name="T103" fmla="*/ 2147483646 h 62"/>
              <a:gd name="T104" fmla="*/ 2147483646 w 62"/>
              <a:gd name="T105" fmla="*/ 2147483646 h 62"/>
              <a:gd name="T106" fmla="*/ 2147483646 w 62"/>
              <a:gd name="T107" fmla="*/ 2147483646 h 62"/>
              <a:gd name="T108" fmla="*/ 2147483646 w 62"/>
              <a:gd name="T109" fmla="*/ 2147483646 h 62"/>
              <a:gd name="T110" fmla="*/ 2147483646 w 62"/>
              <a:gd name="T111" fmla="*/ 0 h 62"/>
              <a:gd name="T112" fmla="*/ 2147483646 w 62"/>
              <a:gd name="T113" fmla="*/ 0 h 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2" h="62">
                <a:moveTo>
                  <a:pt x="31" y="0"/>
                </a:moveTo>
                <a:lnTo>
                  <a:pt x="28" y="0"/>
                </a:lnTo>
                <a:lnTo>
                  <a:pt x="24" y="2"/>
                </a:lnTo>
                <a:lnTo>
                  <a:pt x="21" y="2"/>
                </a:lnTo>
                <a:lnTo>
                  <a:pt x="17" y="4"/>
                </a:lnTo>
                <a:lnTo>
                  <a:pt x="14" y="5"/>
                </a:lnTo>
                <a:lnTo>
                  <a:pt x="12" y="7"/>
                </a:lnTo>
                <a:lnTo>
                  <a:pt x="8" y="9"/>
                </a:lnTo>
                <a:lnTo>
                  <a:pt x="7" y="12"/>
                </a:lnTo>
                <a:lnTo>
                  <a:pt x="5" y="14"/>
                </a:lnTo>
                <a:lnTo>
                  <a:pt x="3" y="18"/>
                </a:lnTo>
                <a:lnTo>
                  <a:pt x="1" y="21"/>
                </a:lnTo>
                <a:lnTo>
                  <a:pt x="1" y="25"/>
                </a:lnTo>
                <a:lnTo>
                  <a:pt x="0" y="28"/>
                </a:lnTo>
                <a:lnTo>
                  <a:pt x="0" y="32"/>
                </a:lnTo>
                <a:lnTo>
                  <a:pt x="0" y="33"/>
                </a:lnTo>
                <a:lnTo>
                  <a:pt x="1" y="37"/>
                </a:lnTo>
                <a:lnTo>
                  <a:pt x="1" y="40"/>
                </a:lnTo>
                <a:lnTo>
                  <a:pt x="3" y="44"/>
                </a:lnTo>
                <a:lnTo>
                  <a:pt x="5" y="48"/>
                </a:lnTo>
                <a:lnTo>
                  <a:pt x="7" y="49"/>
                </a:lnTo>
                <a:lnTo>
                  <a:pt x="8" y="53"/>
                </a:lnTo>
                <a:lnTo>
                  <a:pt x="12" y="55"/>
                </a:lnTo>
                <a:lnTo>
                  <a:pt x="14" y="56"/>
                </a:lnTo>
                <a:lnTo>
                  <a:pt x="17" y="58"/>
                </a:lnTo>
                <a:lnTo>
                  <a:pt x="21" y="60"/>
                </a:lnTo>
                <a:lnTo>
                  <a:pt x="24" y="60"/>
                </a:lnTo>
                <a:lnTo>
                  <a:pt x="28" y="62"/>
                </a:lnTo>
                <a:lnTo>
                  <a:pt x="31" y="62"/>
                </a:lnTo>
                <a:lnTo>
                  <a:pt x="33" y="62"/>
                </a:lnTo>
                <a:lnTo>
                  <a:pt x="37" y="60"/>
                </a:lnTo>
                <a:lnTo>
                  <a:pt x="40" y="60"/>
                </a:lnTo>
                <a:lnTo>
                  <a:pt x="44" y="58"/>
                </a:lnTo>
                <a:lnTo>
                  <a:pt x="47" y="56"/>
                </a:lnTo>
                <a:lnTo>
                  <a:pt x="49" y="55"/>
                </a:lnTo>
                <a:lnTo>
                  <a:pt x="53" y="53"/>
                </a:lnTo>
                <a:lnTo>
                  <a:pt x="55" y="49"/>
                </a:lnTo>
                <a:lnTo>
                  <a:pt x="56" y="48"/>
                </a:lnTo>
                <a:lnTo>
                  <a:pt x="58" y="44"/>
                </a:lnTo>
                <a:lnTo>
                  <a:pt x="60" y="40"/>
                </a:lnTo>
                <a:lnTo>
                  <a:pt x="60" y="37"/>
                </a:lnTo>
                <a:lnTo>
                  <a:pt x="62" y="33"/>
                </a:lnTo>
                <a:lnTo>
                  <a:pt x="62" y="32"/>
                </a:lnTo>
                <a:lnTo>
                  <a:pt x="62" y="28"/>
                </a:lnTo>
                <a:lnTo>
                  <a:pt x="60" y="25"/>
                </a:lnTo>
                <a:lnTo>
                  <a:pt x="60" y="21"/>
                </a:lnTo>
                <a:lnTo>
                  <a:pt x="58" y="18"/>
                </a:lnTo>
                <a:lnTo>
                  <a:pt x="56" y="14"/>
                </a:lnTo>
                <a:lnTo>
                  <a:pt x="55" y="12"/>
                </a:lnTo>
                <a:lnTo>
                  <a:pt x="53" y="9"/>
                </a:lnTo>
                <a:lnTo>
                  <a:pt x="49" y="7"/>
                </a:lnTo>
                <a:lnTo>
                  <a:pt x="47" y="5"/>
                </a:lnTo>
                <a:lnTo>
                  <a:pt x="44" y="4"/>
                </a:lnTo>
                <a:lnTo>
                  <a:pt x="40" y="2"/>
                </a:lnTo>
                <a:lnTo>
                  <a:pt x="37" y="2"/>
                </a:lnTo>
                <a:lnTo>
                  <a:pt x="33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40" name="Freeform 96"/>
          <p:cNvSpPr>
            <a:spLocks/>
          </p:cNvSpPr>
          <p:nvPr/>
        </p:nvSpPr>
        <p:spPr bwMode="auto">
          <a:xfrm>
            <a:off x="7502291" y="1641476"/>
            <a:ext cx="99726" cy="92176"/>
          </a:xfrm>
          <a:custGeom>
            <a:avLst/>
            <a:gdLst>
              <a:gd name="T0" fmla="*/ 2147483646 w 60"/>
              <a:gd name="T1" fmla="*/ 0 h 62"/>
              <a:gd name="T2" fmla="*/ 2147483646 w 60"/>
              <a:gd name="T3" fmla="*/ 0 h 62"/>
              <a:gd name="T4" fmla="*/ 2147483646 w 60"/>
              <a:gd name="T5" fmla="*/ 2147483646 h 62"/>
              <a:gd name="T6" fmla="*/ 2147483646 w 60"/>
              <a:gd name="T7" fmla="*/ 2147483646 h 62"/>
              <a:gd name="T8" fmla="*/ 2147483646 w 60"/>
              <a:gd name="T9" fmla="*/ 2147483646 h 62"/>
              <a:gd name="T10" fmla="*/ 2147483646 w 60"/>
              <a:gd name="T11" fmla="*/ 2147483646 h 62"/>
              <a:gd name="T12" fmla="*/ 2147483646 w 60"/>
              <a:gd name="T13" fmla="*/ 2147483646 h 62"/>
              <a:gd name="T14" fmla="*/ 2147483646 w 60"/>
              <a:gd name="T15" fmla="*/ 2147483646 h 62"/>
              <a:gd name="T16" fmla="*/ 2147483646 w 60"/>
              <a:gd name="T17" fmla="*/ 2147483646 h 62"/>
              <a:gd name="T18" fmla="*/ 2147483646 w 60"/>
              <a:gd name="T19" fmla="*/ 2147483646 h 62"/>
              <a:gd name="T20" fmla="*/ 2147483646 w 60"/>
              <a:gd name="T21" fmla="*/ 2147483646 h 62"/>
              <a:gd name="T22" fmla="*/ 2147483646 w 60"/>
              <a:gd name="T23" fmla="*/ 2147483646 h 62"/>
              <a:gd name="T24" fmla="*/ 0 w 60"/>
              <a:gd name="T25" fmla="*/ 2147483646 h 62"/>
              <a:gd name="T26" fmla="*/ 0 w 60"/>
              <a:gd name="T27" fmla="*/ 2147483646 h 62"/>
              <a:gd name="T28" fmla="*/ 0 w 60"/>
              <a:gd name="T29" fmla="*/ 2147483646 h 62"/>
              <a:gd name="T30" fmla="*/ 0 w 60"/>
              <a:gd name="T31" fmla="*/ 2147483646 h 62"/>
              <a:gd name="T32" fmla="*/ 0 w 60"/>
              <a:gd name="T33" fmla="*/ 2147483646 h 62"/>
              <a:gd name="T34" fmla="*/ 2147483646 w 60"/>
              <a:gd name="T35" fmla="*/ 2147483646 h 62"/>
              <a:gd name="T36" fmla="*/ 2147483646 w 60"/>
              <a:gd name="T37" fmla="*/ 2147483646 h 62"/>
              <a:gd name="T38" fmla="*/ 2147483646 w 60"/>
              <a:gd name="T39" fmla="*/ 2147483646 h 62"/>
              <a:gd name="T40" fmla="*/ 2147483646 w 60"/>
              <a:gd name="T41" fmla="*/ 2147483646 h 62"/>
              <a:gd name="T42" fmla="*/ 2147483646 w 60"/>
              <a:gd name="T43" fmla="*/ 2147483646 h 62"/>
              <a:gd name="T44" fmla="*/ 2147483646 w 60"/>
              <a:gd name="T45" fmla="*/ 2147483646 h 62"/>
              <a:gd name="T46" fmla="*/ 2147483646 w 60"/>
              <a:gd name="T47" fmla="*/ 2147483646 h 62"/>
              <a:gd name="T48" fmla="*/ 2147483646 w 60"/>
              <a:gd name="T49" fmla="*/ 2147483646 h 62"/>
              <a:gd name="T50" fmla="*/ 2147483646 w 60"/>
              <a:gd name="T51" fmla="*/ 2147483646 h 62"/>
              <a:gd name="T52" fmla="*/ 2147483646 w 60"/>
              <a:gd name="T53" fmla="*/ 2147483646 h 62"/>
              <a:gd name="T54" fmla="*/ 2147483646 w 60"/>
              <a:gd name="T55" fmla="*/ 2147483646 h 62"/>
              <a:gd name="T56" fmla="*/ 2147483646 w 60"/>
              <a:gd name="T57" fmla="*/ 2147483646 h 62"/>
              <a:gd name="T58" fmla="*/ 2147483646 w 60"/>
              <a:gd name="T59" fmla="*/ 2147483646 h 62"/>
              <a:gd name="T60" fmla="*/ 2147483646 w 60"/>
              <a:gd name="T61" fmla="*/ 2147483646 h 62"/>
              <a:gd name="T62" fmla="*/ 2147483646 w 60"/>
              <a:gd name="T63" fmla="*/ 2147483646 h 62"/>
              <a:gd name="T64" fmla="*/ 2147483646 w 60"/>
              <a:gd name="T65" fmla="*/ 2147483646 h 62"/>
              <a:gd name="T66" fmla="*/ 2147483646 w 60"/>
              <a:gd name="T67" fmla="*/ 2147483646 h 62"/>
              <a:gd name="T68" fmla="*/ 2147483646 w 60"/>
              <a:gd name="T69" fmla="*/ 2147483646 h 62"/>
              <a:gd name="T70" fmla="*/ 2147483646 w 60"/>
              <a:gd name="T71" fmla="*/ 2147483646 h 62"/>
              <a:gd name="T72" fmla="*/ 2147483646 w 60"/>
              <a:gd name="T73" fmla="*/ 2147483646 h 62"/>
              <a:gd name="T74" fmla="*/ 2147483646 w 60"/>
              <a:gd name="T75" fmla="*/ 2147483646 h 62"/>
              <a:gd name="T76" fmla="*/ 2147483646 w 60"/>
              <a:gd name="T77" fmla="*/ 2147483646 h 62"/>
              <a:gd name="T78" fmla="*/ 2147483646 w 60"/>
              <a:gd name="T79" fmla="*/ 2147483646 h 62"/>
              <a:gd name="T80" fmla="*/ 2147483646 w 60"/>
              <a:gd name="T81" fmla="*/ 2147483646 h 62"/>
              <a:gd name="T82" fmla="*/ 2147483646 w 60"/>
              <a:gd name="T83" fmla="*/ 2147483646 h 62"/>
              <a:gd name="T84" fmla="*/ 2147483646 w 60"/>
              <a:gd name="T85" fmla="*/ 2147483646 h 62"/>
              <a:gd name="T86" fmla="*/ 2147483646 w 60"/>
              <a:gd name="T87" fmla="*/ 2147483646 h 62"/>
              <a:gd name="T88" fmla="*/ 2147483646 w 60"/>
              <a:gd name="T89" fmla="*/ 2147483646 h 62"/>
              <a:gd name="T90" fmla="*/ 2147483646 w 60"/>
              <a:gd name="T91" fmla="*/ 2147483646 h 62"/>
              <a:gd name="T92" fmla="*/ 2147483646 w 60"/>
              <a:gd name="T93" fmla="*/ 2147483646 h 62"/>
              <a:gd name="T94" fmla="*/ 2147483646 w 60"/>
              <a:gd name="T95" fmla="*/ 2147483646 h 62"/>
              <a:gd name="T96" fmla="*/ 2147483646 w 60"/>
              <a:gd name="T97" fmla="*/ 2147483646 h 62"/>
              <a:gd name="T98" fmla="*/ 2147483646 w 60"/>
              <a:gd name="T99" fmla="*/ 2147483646 h 62"/>
              <a:gd name="T100" fmla="*/ 2147483646 w 60"/>
              <a:gd name="T101" fmla="*/ 2147483646 h 62"/>
              <a:gd name="T102" fmla="*/ 2147483646 w 60"/>
              <a:gd name="T103" fmla="*/ 2147483646 h 62"/>
              <a:gd name="T104" fmla="*/ 2147483646 w 60"/>
              <a:gd name="T105" fmla="*/ 2147483646 h 62"/>
              <a:gd name="T106" fmla="*/ 2147483646 w 60"/>
              <a:gd name="T107" fmla="*/ 2147483646 h 62"/>
              <a:gd name="T108" fmla="*/ 2147483646 w 60"/>
              <a:gd name="T109" fmla="*/ 2147483646 h 62"/>
              <a:gd name="T110" fmla="*/ 2147483646 w 60"/>
              <a:gd name="T111" fmla="*/ 0 h 62"/>
              <a:gd name="T112" fmla="*/ 2147483646 w 60"/>
              <a:gd name="T113" fmla="*/ 0 h 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26" y="0"/>
                </a:lnTo>
                <a:lnTo>
                  <a:pt x="23" y="2"/>
                </a:lnTo>
                <a:lnTo>
                  <a:pt x="19" y="2"/>
                </a:lnTo>
                <a:lnTo>
                  <a:pt x="16" y="4"/>
                </a:lnTo>
                <a:lnTo>
                  <a:pt x="14" y="5"/>
                </a:lnTo>
                <a:lnTo>
                  <a:pt x="10" y="7"/>
                </a:lnTo>
                <a:lnTo>
                  <a:pt x="9" y="9"/>
                </a:lnTo>
                <a:lnTo>
                  <a:pt x="5" y="12"/>
                </a:lnTo>
                <a:lnTo>
                  <a:pt x="3" y="14"/>
                </a:lnTo>
                <a:lnTo>
                  <a:pt x="2" y="18"/>
                </a:lnTo>
                <a:lnTo>
                  <a:pt x="2" y="21"/>
                </a:lnTo>
                <a:lnTo>
                  <a:pt x="0" y="25"/>
                </a:lnTo>
                <a:lnTo>
                  <a:pt x="0" y="28"/>
                </a:lnTo>
                <a:lnTo>
                  <a:pt x="0" y="32"/>
                </a:lnTo>
                <a:lnTo>
                  <a:pt x="0" y="33"/>
                </a:lnTo>
                <a:lnTo>
                  <a:pt x="0" y="37"/>
                </a:lnTo>
                <a:lnTo>
                  <a:pt x="2" y="40"/>
                </a:lnTo>
                <a:lnTo>
                  <a:pt x="2" y="44"/>
                </a:lnTo>
                <a:lnTo>
                  <a:pt x="3" y="48"/>
                </a:lnTo>
                <a:lnTo>
                  <a:pt x="5" y="49"/>
                </a:lnTo>
                <a:lnTo>
                  <a:pt x="9" y="53"/>
                </a:lnTo>
                <a:lnTo>
                  <a:pt x="10" y="55"/>
                </a:lnTo>
                <a:lnTo>
                  <a:pt x="14" y="56"/>
                </a:lnTo>
                <a:lnTo>
                  <a:pt x="16" y="58"/>
                </a:lnTo>
                <a:lnTo>
                  <a:pt x="19" y="60"/>
                </a:lnTo>
                <a:lnTo>
                  <a:pt x="23" y="60"/>
                </a:lnTo>
                <a:lnTo>
                  <a:pt x="26" y="62"/>
                </a:lnTo>
                <a:lnTo>
                  <a:pt x="30" y="62"/>
                </a:lnTo>
                <a:lnTo>
                  <a:pt x="33" y="62"/>
                </a:lnTo>
                <a:lnTo>
                  <a:pt x="37" y="60"/>
                </a:lnTo>
                <a:lnTo>
                  <a:pt x="41" y="60"/>
                </a:lnTo>
                <a:lnTo>
                  <a:pt x="42" y="58"/>
                </a:lnTo>
                <a:lnTo>
                  <a:pt x="46" y="56"/>
                </a:lnTo>
                <a:lnTo>
                  <a:pt x="49" y="55"/>
                </a:lnTo>
                <a:lnTo>
                  <a:pt x="51" y="53"/>
                </a:lnTo>
                <a:lnTo>
                  <a:pt x="53" y="49"/>
                </a:lnTo>
                <a:lnTo>
                  <a:pt x="55" y="48"/>
                </a:lnTo>
                <a:lnTo>
                  <a:pt x="57" y="44"/>
                </a:lnTo>
                <a:lnTo>
                  <a:pt x="58" y="40"/>
                </a:lnTo>
                <a:lnTo>
                  <a:pt x="60" y="37"/>
                </a:lnTo>
                <a:lnTo>
                  <a:pt x="60" y="33"/>
                </a:lnTo>
                <a:lnTo>
                  <a:pt x="60" y="32"/>
                </a:lnTo>
                <a:lnTo>
                  <a:pt x="60" y="28"/>
                </a:lnTo>
                <a:lnTo>
                  <a:pt x="60" y="25"/>
                </a:lnTo>
                <a:lnTo>
                  <a:pt x="58" y="21"/>
                </a:lnTo>
                <a:lnTo>
                  <a:pt x="57" y="18"/>
                </a:lnTo>
                <a:lnTo>
                  <a:pt x="55" y="14"/>
                </a:lnTo>
                <a:lnTo>
                  <a:pt x="53" y="12"/>
                </a:lnTo>
                <a:lnTo>
                  <a:pt x="51" y="9"/>
                </a:lnTo>
                <a:lnTo>
                  <a:pt x="49" y="7"/>
                </a:lnTo>
                <a:lnTo>
                  <a:pt x="46" y="5"/>
                </a:lnTo>
                <a:lnTo>
                  <a:pt x="42" y="4"/>
                </a:lnTo>
                <a:lnTo>
                  <a:pt x="41" y="2"/>
                </a:lnTo>
                <a:lnTo>
                  <a:pt x="37" y="2"/>
                </a:lnTo>
                <a:lnTo>
                  <a:pt x="33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42" name="Freeform 98"/>
          <p:cNvSpPr>
            <a:spLocks/>
          </p:cNvSpPr>
          <p:nvPr/>
        </p:nvSpPr>
        <p:spPr bwMode="auto">
          <a:xfrm>
            <a:off x="6656154" y="2447926"/>
            <a:ext cx="99727" cy="92176"/>
          </a:xfrm>
          <a:custGeom>
            <a:avLst/>
            <a:gdLst>
              <a:gd name="T0" fmla="*/ 2147483646 w 62"/>
              <a:gd name="T1" fmla="*/ 0 h 60"/>
              <a:gd name="T2" fmla="*/ 2147483646 w 62"/>
              <a:gd name="T3" fmla="*/ 0 h 60"/>
              <a:gd name="T4" fmla="*/ 2147483646 w 62"/>
              <a:gd name="T5" fmla="*/ 0 h 60"/>
              <a:gd name="T6" fmla="*/ 2147483646 w 62"/>
              <a:gd name="T7" fmla="*/ 2147483646 h 60"/>
              <a:gd name="T8" fmla="*/ 2147483646 w 62"/>
              <a:gd name="T9" fmla="*/ 2147483646 h 60"/>
              <a:gd name="T10" fmla="*/ 2147483646 w 62"/>
              <a:gd name="T11" fmla="*/ 2147483646 h 60"/>
              <a:gd name="T12" fmla="*/ 2147483646 w 62"/>
              <a:gd name="T13" fmla="*/ 2147483646 h 60"/>
              <a:gd name="T14" fmla="*/ 2147483646 w 62"/>
              <a:gd name="T15" fmla="*/ 2147483646 h 60"/>
              <a:gd name="T16" fmla="*/ 2147483646 w 62"/>
              <a:gd name="T17" fmla="*/ 2147483646 h 60"/>
              <a:gd name="T18" fmla="*/ 2147483646 w 62"/>
              <a:gd name="T19" fmla="*/ 2147483646 h 60"/>
              <a:gd name="T20" fmla="*/ 2147483646 w 62"/>
              <a:gd name="T21" fmla="*/ 2147483646 h 60"/>
              <a:gd name="T22" fmla="*/ 2147483646 w 62"/>
              <a:gd name="T23" fmla="*/ 2147483646 h 60"/>
              <a:gd name="T24" fmla="*/ 2147483646 w 62"/>
              <a:gd name="T25" fmla="*/ 2147483646 h 60"/>
              <a:gd name="T26" fmla="*/ 0 w 62"/>
              <a:gd name="T27" fmla="*/ 2147483646 h 60"/>
              <a:gd name="T28" fmla="*/ 0 w 62"/>
              <a:gd name="T29" fmla="*/ 2147483646 h 60"/>
              <a:gd name="T30" fmla="*/ 0 w 62"/>
              <a:gd name="T31" fmla="*/ 2147483646 h 60"/>
              <a:gd name="T32" fmla="*/ 2147483646 w 62"/>
              <a:gd name="T33" fmla="*/ 2147483646 h 60"/>
              <a:gd name="T34" fmla="*/ 2147483646 w 62"/>
              <a:gd name="T35" fmla="*/ 2147483646 h 60"/>
              <a:gd name="T36" fmla="*/ 2147483646 w 62"/>
              <a:gd name="T37" fmla="*/ 2147483646 h 60"/>
              <a:gd name="T38" fmla="*/ 2147483646 w 62"/>
              <a:gd name="T39" fmla="*/ 2147483646 h 60"/>
              <a:gd name="T40" fmla="*/ 2147483646 w 62"/>
              <a:gd name="T41" fmla="*/ 2147483646 h 60"/>
              <a:gd name="T42" fmla="*/ 2147483646 w 62"/>
              <a:gd name="T43" fmla="*/ 2147483646 h 60"/>
              <a:gd name="T44" fmla="*/ 2147483646 w 62"/>
              <a:gd name="T45" fmla="*/ 2147483646 h 60"/>
              <a:gd name="T46" fmla="*/ 2147483646 w 62"/>
              <a:gd name="T47" fmla="*/ 2147483646 h 60"/>
              <a:gd name="T48" fmla="*/ 2147483646 w 62"/>
              <a:gd name="T49" fmla="*/ 2147483646 h 60"/>
              <a:gd name="T50" fmla="*/ 2147483646 w 62"/>
              <a:gd name="T51" fmla="*/ 2147483646 h 60"/>
              <a:gd name="T52" fmla="*/ 2147483646 w 62"/>
              <a:gd name="T53" fmla="*/ 2147483646 h 60"/>
              <a:gd name="T54" fmla="*/ 2147483646 w 62"/>
              <a:gd name="T55" fmla="*/ 2147483646 h 60"/>
              <a:gd name="T56" fmla="*/ 2147483646 w 62"/>
              <a:gd name="T57" fmla="*/ 2147483646 h 60"/>
              <a:gd name="T58" fmla="*/ 2147483646 w 62"/>
              <a:gd name="T59" fmla="*/ 2147483646 h 60"/>
              <a:gd name="T60" fmla="*/ 2147483646 w 62"/>
              <a:gd name="T61" fmla="*/ 2147483646 h 60"/>
              <a:gd name="T62" fmla="*/ 2147483646 w 62"/>
              <a:gd name="T63" fmla="*/ 2147483646 h 60"/>
              <a:gd name="T64" fmla="*/ 2147483646 w 62"/>
              <a:gd name="T65" fmla="*/ 2147483646 h 60"/>
              <a:gd name="T66" fmla="*/ 2147483646 w 62"/>
              <a:gd name="T67" fmla="*/ 2147483646 h 60"/>
              <a:gd name="T68" fmla="*/ 2147483646 w 62"/>
              <a:gd name="T69" fmla="*/ 2147483646 h 60"/>
              <a:gd name="T70" fmla="*/ 2147483646 w 62"/>
              <a:gd name="T71" fmla="*/ 2147483646 h 60"/>
              <a:gd name="T72" fmla="*/ 2147483646 w 62"/>
              <a:gd name="T73" fmla="*/ 2147483646 h 60"/>
              <a:gd name="T74" fmla="*/ 2147483646 w 62"/>
              <a:gd name="T75" fmla="*/ 2147483646 h 60"/>
              <a:gd name="T76" fmla="*/ 2147483646 w 62"/>
              <a:gd name="T77" fmla="*/ 2147483646 h 60"/>
              <a:gd name="T78" fmla="*/ 2147483646 w 62"/>
              <a:gd name="T79" fmla="*/ 2147483646 h 60"/>
              <a:gd name="T80" fmla="*/ 2147483646 w 62"/>
              <a:gd name="T81" fmla="*/ 2147483646 h 60"/>
              <a:gd name="T82" fmla="*/ 2147483646 w 62"/>
              <a:gd name="T83" fmla="*/ 2147483646 h 60"/>
              <a:gd name="T84" fmla="*/ 2147483646 w 62"/>
              <a:gd name="T85" fmla="*/ 2147483646 h 60"/>
              <a:gd name="T86" fmla="*/ 2147483646 w 62"/>
              <a:gd name="T87" fmla="*/ 2147483646 h 60"/>
              <a:gd name="T88" fmla="*/ 2147483646 w 62"/>
              <a:gd name="T89" fmla="*/ 2147483646 h 60"/>
              <a:gd name="T90" fmla="*/ 2147483646 w 62"/>
              <a:gd name="T91" fmla="*/ 2147483646 h 60"/>
              <a:gd name="T92" fmla="*/ 2147483646 w 62"/>
              <a:gd name="T93" fmla="*/ 2147483646 h 60"/>
              <a:gd name="T94" fmla="*/ 2147483646 w 62"/>
              <a:gd name="T95" fmla="*/ 2147483646 h 60"/>
              <a:gd name="T96" fmla="*/ 2147483646 w 62"/>
              <a:gd name="T97" fmla="*/ 2147483646 h 60"/>
              <a:gd name="T98" fmla="*/ 2147483646 w 62"/>
              <a:gd name="T99" fmla="*/ 2147483646 h 60"/>
              <a:gd name="T100" fmla="*/ 2147483646 w 62"/>
              <a:gd name="T101" fmla="*/ 2147483646 h 60"/>
              <a:gd name="T102" fmla="*/ 2147483646 w 62"/>
              <a:gd name="T103" fmla="*/ 2147483646 h 60"/>
              <a:gd name="T104" fmla="*/ 2147483646 w 62"/>
              <a:gd name="T105" fmla="*/ 2147483646 h 60"/>
              <a:gd name="T106" fmla="*/ 2147483646 w 62"/>
              <a:gd name="T107" fmla="*/ 2147483646 h 60"/>
              <a:gd name="T108" fmla="*/ 2147483646 w 62"/>
              <a:gd name="T109" fmla="*/ 0 h 60"/>
              <a:gd name="T110" fmla="*/ 2147483646 w 62"/>
              <a:gd name="T111" fmla="*/ 0 h 60"/>
              <a:gd name="T112" fmla="*/ 2147483646 w 62"/>
              <a:gd name="T113" fmla="*/ 0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2" h="60">
                <a:moveTo>
                  <a:pt x="31" y="0"/>
                </a:moveTo>
                <a:lnTo>
                  <a:pt x="28" y="0"/>
                </a:lnTo>
                <a:lnTo>
                  <a:pt x="24" y="0"/>
                </a:lnTo>
                <a:lnTo>
                  <a:pt x="21" y="2"/>
                </a:lnTo>
                <a:lnTo>
                  <a:pt x="17" y="2"/>
                </a:lnTo>
                <a:lnTo>
                  <a:pt x="14" y="3"/>
                </a:lnTo>
                <a:lnTo>
                  <a:pt x="12" y="5"/>
                </a:lnTo>
                <a:lnTo>
                  <a:pt x="8" y="9"/>
                </a:lnTo>
                <a:lnTo>
                  <a:pt x="7" y="10"/>
                </a:lnTo>
                <a:lnTo>
                  <a:pt x="5" y="14"/>
                </a:lnTo>
                <a:lnTo>
                  <a:pt x="3" y="16"/>
                </a:lnTo>
                <a:lnTo>
                  <a:pt x="1" y="19"/>
                </a:lnTo>
                <a:lnTo>
                  <a:pt x="1" y="23"/>
                </a:lnTo>
                <a:lnTo>
                  <a:pt x="0" y="26"/>
                </a:lnTo>
                <a:lnTo>
                  <a:pt x="0" y="30"/>
                </a:lnTo>
                <a:lnTo>
                  <a:pt x="0" y="33"/>
                </a:lnTo>
                <a:lnTo>
                  <a:pt x="1" y="37"/>
                </a:lnTo>
                <a:lnTo>
                  <a:pt x="1" y="40"/>
                </a:lnTo>
                <a:lnTo>
                  <a:pt x="3" y="42"/>
                </a:lnTo>
                <a:lnTo>
                  <a:pt x="5" y="46"/>
                </a:lnTo>
                <a:lnTo>
                  <a:pt x="7" y="49"/>
                </a:lnTo>
                <a:lnTo>
                  <a:pt x="8" y="51"/>
                </a:lnTo>
                <a:lnTo>
                  <a:pt x="12" y="53"/>
                </a:lnTo>
                <a:lnTo>
                  <a:pt x="14" y="54"/>
                </a:lnTo>
                <a:lnTo>
                  <a:pt x="17" y="56"/>
                </a:lnTo>
                <a:lnTo>
                  <a:pt x="21" y="58"/>
                </a:lnTo>
                <a:lnTo>
                  <a:pt x="24" y="60"/>
                </a:lnTo>
                <a:lnTo>
                  <a:pt x="28" y="60"/>
                </a:lnTo>
                <a:lnTo>
                  <a:pt x="31" y="60"/>
                </a:lnTo>
                <a:lnTo>
                  <a:pt x="33" y="60"/>
                </a:lnTo>
                <a:lnTo>
                  <a:pt x="37" y="60"/>
                </a:lnTo>
                <a:lnTo>
                  <a:pt x="40" y="58"/>
                </a:lnTo>
                <a:lnTo>
                  <a:pt x="44" y="56"/>
                </a:lnTo>
                <a:lnTo>
                  <a:pt x="47" y="54"/>
                </a:lnTo>
                <a:lnTo>
                  <a:pt x="49" y="53"/>
                </a:lnTo>
                <a:lnTo>
                  <a:pt x="53" y="51"/>
                </a:lnTo>
                <a:lnTo>
                  <a:pt x="55" y="49"/>
                </a:lnTo>
                <a:lnTo>
                  <a:pt x="56" y="46"/>
                </a:lnTo>
                <a:lnTo>
                  <a:pt x="58" y="42"/>
                </a:lnTo>
                <a:lnTo>
                  <a:pt x="60" y="40"/>
                </a:lnTo>
                <a:lnTo>
                  <a:pt x="60" y="37"/>
                </a:lnTo>
                <a:lnTo>
                  <a:pt x="62" y="33"/>
                </a:lnTo>
                <a:lnTo>
                  <a:pt x="62" y="30"/>
                </a:lnTo>
                <a:lnTo>
                  <a:pt x="62" y="26"/>
                </a:lnTo>
                <a:lnTo>
                  <a:pt x="60" y="23"/>
                </a:lnTo>
                <a:lnTo>
                  <a:pt x="60" y="19"/>
                </a:lnTo>
                <a:lnTo>
                  <a:pt x="58" y="16"/>
                </a:lnTo>
                <a:lnTo>
                  <a:pt x="56" y="14"/>
                </a:lnTo>
                <a:lnTo>
                  <a:pt x="55" y="10"/>
                </a:lnTo>
                <a:lnTo>
                  <a:pt x="53" y="9"/>
                </a:lnTo>
                <a:lnTo>
                  <a:pt x="49" y="5"/>
                </a:lnTo>
                <a:lnTo>
                  <a:pt x="47" y="3"/>
                </a:lnTo>
                <a:lnTo>
                  <a:pt x="44" y="2"/>
                </a:lnTo>
                <a:lnTo>
                  <a:pt x="40" y="2"/>
                </a:lnTo>
                <a:lnTo>
                  <a:pt x="37" y="0"/>
                </a:lnTo>
                <a:lnTo>
                  <a:pt x="33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44" name="Freeform 100"/>
          <p:cNvSpPr>
            <a:spLocks/>
          </p:cNvSpPr>
          <p:nvPr/>
        </p:nvSpPr>
        <p:spPr bwMode="auto">
          <a:xfrm>
            <a:off x="7477770" y="2492376"/>
            <a:ext cx="96510" cy="95249"/>
          </a:xfrm>
          <a:custGeom>
            <a:avLst/>
            <a:gdLst>
              <a:gd name="T0" fmla="*/ 2147483646 w 60"/>
              <a:gd name="T1" fmla="*/ 0 h 62"/>
              <a:gd name="T2" fmla="*/ 2147483646 w 60"/>
              <a:gd name="T3" fmla="*/ 0 h 62"/>
              <a:gd name="T4" fmla="*/ 2147483646 w 60"/>
              <a:gd name="T5" fmla="*/ 2147483646 h 62"/>
              <a:gd name="T6" fmla="*/ 2147483646 w 60"/>
              <a:gd name="T7" fmla="*/ 2147483646 h 62"/>
              <a:gd name="T8" fmla="*/ 2147483646 w 60"/>
              <a:gd name="T9" fmla="*/ 2147483646 h 62"/>
              <a:gd name="T10" fmla="*/ 2147483646 w 60"/>
              <a:gd name="T11" fmla="*/ 2147483646 h 62"/>
              <a:gd name="T12" fmla="*/ 2147483646 w 60"/>
              <a:gd name="T13" fmla="*/ 2147483646 h 62"/>
              <a:gd name="T14" fmla="*/ 2147483646 w 60"/>
              <a:gd name="T15" fmla="*/ 2147483646 h 62"/>
              <a:gd name="T16" fmla="*/ 2147483646 w 60"/>
              <a:gd name="T17" fmla="*/ 2147483646 h 62"/>
              <a:gd name="T18" fmla="*/ 2147483646 w 60"/>
              <a:gd name="T19" fmla="*/ 2147483646 h 62"/>
              <a:gd name="T20" fmla="*/ 2147483646 w 60"/>
              <a:gd name="T21" fmla="*/ 2147483646 h 62"/>
              <a:gd name="T22" fmla="*/ 2147483646 w 60"/>
              <a:gd name="T23" fmla="*/ 2147483646 h 62"/>
              <a:gd name="T24" fmla="*/ 0 w 60"/>
              <a:gd name="T25" fmla="*/ 2147483646 h 62"/>
              <a:gd name="T26" fmla="*/ 0 w 60"/>
              <a:gd name="T27" fmla="*/ 2147483646 h 62"/>
              <a:gd name="T28" fmla="*/ 0 w 60"/>
              <a:gd name="T29" fmla="*/ 2147483646 h 62"/>
              <a:gd name="T30" fmla="*/ 0 w 60"/>
              <a:gd name="T31" fmla="*/ 2147483646 h 62"/>
              <a:gd name="T32" fmla="*/ 0 w 60"/>
              <a:gd name="T33" fmla="*/ 2147483646 h 62"/>
              <a:gd name="T34" fmla="*/ 2147483646 w 60"/>
              <a:gd name="T35" fmla="*/ 2147483646 h 62"/>
              <a:gd name="T36" fmla="*/ 2147483646 w 60"/>
              <a:gd name="T37" fmla="*/ 2147483646 h 62"/>
              <a:gd name="T38" fmla="*/ 2147483646 w 60"/>
              <a:gd name="T39" fmla="*/ 2147483646 h 62"/>
              <a:gd name="T40" fmla="*/ 2147483646 w 60"/>
              <a:gd name="T41" fmla="*/ 2147483646 h 62"/>
              <a:gd name="T42" fmla="*/ 2147483646 w 60"/>
              <a:gd name="T43" fmla="*/ 2147483646 h 62"/>
              <a:gd name="T44" fmla="*/ 2147483646 w 60"/>
              <a:gd name="T45" fmla="*/ 2147483646 h 62"/>
              <a:gd name="T46" fmla="*/ 2147483646 w 60"/>
              <a:gd name="T47" fmla="*/ 2147483646 h 62"/>
              <a:gd name="T48" fmla="*/ 2147483646 w 60"/>
              <a:gd name="T49" fmla="*/ 2147483646 h 62"/>
              <a:gd name="T50" fmla="*/ 2147483646 w 60"/>
              <a:gd name="T51" fmla="*/ 2147483646 h 62"/>
              <a:gd name="T52" fmla="*/ 2147483646 w 60"/>
              <a:gd name="T53" fmla="*/ 2147483646 h 62"/>
              <a:gd name="T54" fmla="*/ 2147483646 w 60"/>
              <a:gd name="T55" fmla="*/ 2147483646 h 62"/>
              <a:gd name="T56" fmla="*/ 2147483646 w 60"/>
              <a:gd name="T57" fmla="*/ 2147483646 h 62"/>
              <a:gd name="T58" fmla="*/ 2147483646 w 60"/>
              <a:gd name="T59" fmla="*/ 2147483646 h 62"/>
              <a:gd name="T60" fmla="*/ 2147483646 w 60"/>
              <a:gd name="T61" fmla="*/ 2147483646 h 62"/>
              <a:gd name="T62" fmla="*/ 2147483646 w 60"/>
              <a:gd name="T63" fmla="*/ 2147483646 h 62"/>
              <a:gd name="T64" fmla="*/ 2147483646 w 60"/>
              <a:gd name="T65" fmla="*/ 2147483646 h 62"/>
              <a:gd name="T66" fmla="*/ 2147483646 w 60"/>
              <a:gd name="T67" fmla="*/ 2147483646 h 62"/>
              <a:gd name="T68" fmla="*/ 2147483646 w 60"/>
              <a:gd name="T69" fmla="*/ 2147483646 h 62"/>
              <a:gd name="T70" fmla="*/ 2147483646 w 60"/>
              <a:gd name="T71" fmla="*/ 2147483646 h 62"/>
              <a:gd name="T72" fmla="*/ 2147483646 w 60"/>
              <a:gd name="T73" fmla="*/ 2147483646 h 62"/>
              <a:gd name="T74" fmla="*/ 2147483646 w 60"/>
              <a:gd name="T75" fmla="*/ 2147483646 h 62"/>
              <a:gd name="T76" fmla="*/ 2147483646 w 60"/>
              <a:gd name="T77" fmla="*/ 2147483646 h 62"/>
              <a:gd name="T78" fmla="*/ 2147483646 w 60"/>
              <a:gd name="T79" fmla="*/ 2147483646 h 62"/>
              <a:gd name="T80" fmla="*/ 2147483646 w 60"/>
              <a:gd name="T81" fmla="*/ 2147483646 h 62"/>
              <a:gd name="T82" fmla="*/ 2147483646 w 60"/>
              <a:gd name="T83" fmla="*/ 2147483646 h 62"/>
              <a:gd name="T84" fmla="*/ 2147483646 w 60"/>
              <a:gd name="T85" fmla="*/ 2147483646 h 62"/>
              <a:gd name="T86" fmla="*/ 2147483646 w 60"/>
              <a:gd name="T87" fmla="*/ 2147483646 h 62"/>
              <a:gd name="T88" fmla="*/ 2147483646 w 60"/>
              <a:gd name="T89" fmla="*/ 2147483646 h 62"/>
              <a:gd name="T90" fmla="*/ 2147483646 w 60"/>
              <a:gd name="T91" fmla="*/ 2147483646 h 62"/>
              <a:gd name="T92" fmla="*/ 2147483646 w 60"/>
              <a:gd name="T93" fmla="*/ 2147483646 h 62"/>
              <a:gd name="T94" fmla="*/ 2147483646 w 60"/>
              <a:gd name="T95" fmla="*/ 2147483646 h 62"/>
              <a:gd name="T96" fmla="*/ 2147483646 w 60"/>
              <a:gd name="T97" fmla="*/ 2147483646 h 62"/>
              <a:gd name="T98" fmla="*/ 2147483646 w 60"/>
              <a:gd name="T99" fmla="*/ 2147483646 h 62"/>
              <a:gd name="T100" fmla="*/ 2147483646 w 60"/>
              <a:gd name="T101" fmla="*/ 2147483646 h 62"/>
              <a:gd name="T102" fmla="*/ 2147483646 w 60"/>
              <a:gd name="T103" fmla="*/ 2147483646 h 62"/>
              <a:gd name="T104" fmla="*/ 2147483646 w 60"/>
              <a:gd name="T105" fmla="*/ 2147483646 h 62"/>
              <a:gd name="T106" fmla="*/ 2147483646 w 60"/>
              <a:gd name="T107" fmla="*/ 2147483646 h 62"/>
              <a:gd name="T108" fmla="*/ 2147483646 w 60"/>
              <a:gd name="T109" fmla="*/ 2147483646 h 62"/>
              <a:gd name="T110" fmla="*/ 2147483646 w 60"/>
              <a:gd name="T111" fmla="*/ 0 h 62"/>
              <a:gd name="T112" fmla="*/ 2147483646 w 60"/>
              <a:gd name="T113" fmla="*/ 0 h 6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" h="62">
                <a:moveTo>
                  <a:pt x="30" y="0"/>
                </a:moveTo>
                <a:lnTo>
                  <a:pt x="27" y="0"/>
                </a:lnTo>
                <a:lnTo>
                  <a:pt x="23" y="2"/>
                </a:lnTo>
                <a:lnTo>
                  <a:pt x="20" y="2"/>
                </a:lnTo>
                <a:lnTo>
                  <a:pt x="18" y="4"/>
                </a:lnTo>
                <a:lnTo>
                  <a:pt x="14" y="6"/>
                </a:lnTo>
                <a:lnTo>
                  <a:pt x="11" y="8"/>
                </a:lnTo>
                <a:lnTo>
                  <a:pt x="9" y="9"/>
                </a:lnTo>
                <a:lnTo>
                  <a:pt x="7" y="13"/>
                </a:lnTo>
                <a:lnTo>
                  <a:pt x="4" y="15"/>
                </a:lnTo>
                <a:lnTo>
                  <a:pt x="4" y="18"/>
                </a:lnTo>
                <a:lnTo>
                  <a:pt x="2" y="22"/>
                </a:lnTo>
                <a:lnTo>
                  <a:pt x="0" y="25"/>
                </a:lnTo>
                <a:lnTo>
                  <a:pt x="0" y="29"/>
                </a:lnTo>
                <a:lnTo>
                  <a:pt x="0" y="32"/>
                </a:lnTo>
                <a:lnTo>
                  <a:pt x="0" y="36"/>
                </a:lnTo>
                <a:lnTo>
                  <a:pt x="0" y="37"/>
                </a:lnTo>
                <a:lnTo>
                  <a:pt x="2" y="41"/>
                </a:lnTo>
                <a:lnTo>
                  <a:pt x="4" y="44"/>
                </a:lnTo>
                <a:lnTo>
                  <a:pt x="4" y="48"/>
                </a:lnTo>
                <a:lnTo>
                  <a:pt x="7" y="50"/>
                </a:lnTo>
                <a:lnTo>
                  <a:pt x="9" y="53"/>
                </a:lnTo>
                <a:lnTo>
                  <a:pt x="11" y="55"/>
                </a:lnTo>
                <a:lnTo>
                  <a:pt x="14" y="57"/>
                </a:lnTo>
                <a:lnTo>
                  <a:pt x="18" y="59"/>
                </a:lnTo>
                <a:lnTo>
                  <a:pt x="20" y="60"/>
                </a:lnTo>
                <a:lnTo>
                  <a:pt x="23" y="60"/>
                </a:lnTo>
                <a:lnTo>
                  <a:pt x="27" y="62"/>
                </a:lnTo>
                <a:lnTo>
                  <a:pt x="30" y="62"/>
                </a:lnTo>
                <a:lnTo>
                  <a:pt x="34" y="62"/>
                </a:lnTo>
                <a:lnTo>
                  <a:pt x="37" y="60"/>
                </a:lnTo>
                <a:lnTo>
                  <a:pt x="41" y="60"/>
                </a:lnTo>
                <a:lnTo>
                  <a:pt x="44" y="59"/>
                </a:lnTo>
                <a:lnTo>
                  <a:pt x="46" y="57"/>
                </a:lnTo>
                <a:lnTo>
                  <a:pt x="50" y="55"/>
                </a:lnTo>
                <a:lnTo>
                  <a:pt x="52" y="53"/>
                </a:lnTo>
                <a:lnTo>
                  <a:pt x="55" y="50"/>
                </a:lnTo>
                <a:lnTo>
                  <a:pt x="57" y="48"/>
                </a:lnTo>
                <a:lnTo>
                  <a:pt x="59" y="44"/>
                </a:lnTo>
                <a:lnTo>
                  <a:pt x="59" y="41"/>
                </a:lnTo>
                <a:lnTo>
                  <a:pt x="60" y="37"/>
                </a:lnTo>
                <a:lnTo>
                  <a:pt x="60" y="36"/>
                </a:lnTo>
                <a:lnTo>
                  <a:pt x="60" y="32"/>
                </a:lnTo>
                <a:lnTo>
                  <a:pt x="60" y="29"/>
                </a:lnTo>
                <a:lnTo>
                  <a:pt x="60" y="25"/>
                </a:lnTo>
                <a:lnTo>
                  <a:pt x="59" y="22"/>
                </a:lnTo>
                <a:lnTo>
                  <a:pt x="59" y="18"/>
                </a:lnTo>
                <a:lnTo>
                  <a:pt x="57" y="15"/>
                </a:lnTo>
                <a:lnTo>
                  <a:pt x="55" y="13"/>
                </a:lnTo>
                <a:lnTo>
                  <a:pt x="52" y="9"/>
                </a:lnTo>
                <a:lnTo>
                  <a:pt x="50" y="8"/>
                </a:lnTo>
                <a:lnTo>
                  <a:pt x="46" y="6"/>
                </a:lnTo>
                <a:lnTo>
                  <a:pt x="44" y="4"/>
                </a:lnTo>
                <a:lnTo>
                  <a:pt x="41" y="2"/>
                </a:lnTo>
                <a:lnTo>
                  <a:pt x="37" y="2"/>
                </a:lnTo>
                <a:lnTo>
                  <a:pt x="34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46" name="Freeform 102"/>
          <p:cNvSpPr>
            <a:spLocks/>
          </p:cNvSpPr>
          <p:nvPr/>
        </p:nvSpPr>
        <p:spPr bwMode="auto">
          <a:xfrm>
            <a:off x="7527691" y="2420939"/>
            <a:ext cx="99726" cy="92176"/>
          </a:xfrm>
          <a:custGeom>
            <a:avLst/>
            <a:gdLst>
              <a:gd name="T0" fmla="*/ 2147483646 w 62"/>
              <a:gd name="T1" fmla="*/ 0 h 60"/>
              <a:gd name="T2" fmla="*/ 2147483646 w 62"/>
              <a:gd name="T3" fmla="*/ 0 h 60"/>
              <a:gd name="T4" fmla="*/ 2147483646 w 62"/>
              <a:gd name="T5" fmla="*/ 0 h 60"/>
              <a:gd name="T6" fmla="*/ 2147483646 w 62"/>
              <a:gd name="T7" fmla="*/ 2147483646 h 60"/>
              <a:gd name="T8" fmla="*/ 2147483646 w 62"/>
              <a:gd name="T9" fmla="*/ 2147483646 h 60"/>
              <a:gd name="T10" fmla="*/ 2147483646 w 62"/>
              <a:gd name="T11" fmla="*/ 2147483646 h 60"/>
              <a:gd name="T12" fmla="*/ 2147483646 w 62"/>
              <a:gd name="T13" fmla="*/ 2147483646 h 60"/>
              <a:gd name="T14" fmla="*/ 2147483646 w 62"/>
              <a:gd name="T15" fmla="*/ 2147483646 h 60"/>
              <a:gd name="T16" fmla="*/ 2147483646 w 62"/>
              <a:gd name="T17" fmla="*/ 2147483646 h 60"/>
              <a:gd name="T18" fmla="*/ 2147483646 w 62"/>
              <a:gd name="T19" fmla="*/ 2147483646 h 60"/>
              <a:gd name="T20" fmla="*/ 2147483646 w 62"/>
              <a:gd name="T21" fmla="*/ 2147483646 h 60"/>
              <a:gd name="T22" fmla="*/ 2147483646 w 62"/>
              <a:gd name="T23" fmla="*/ 2147483646 h 60"/>
              <a:gd name="T24" fmla="*/ 2147483646 w 62"/>
              <a:gd name="T25" fmla="*/ 2147483646 h 60"/>
              <a:gd name="T26" fmla="*/ 0 w 62"/>
              <a:gd name="T27" fmla="*/ 2147483646 h 60"/>
              <a:gd name="T28" fmla="*/ 0 w 62"/>
              <a:gd name="T29" fmla="*/ 2147483646 h 60"/>
              <a:gd name="T30" fmla="*/ 0 w 62"/>
              <a:gd name="T31" fmla="*/ 2147483646 h 60"/>
              <a:gd name="T32" fmla="*/ 2147483646 w 62"/>
              <a:gd name="T33" fmla="*/ 2147483646 h 60"/>
              <a:gd name="T34" fmla="*/ 2147483646 w 62"/>
              <a:gd name="T35" fmla="*/ 2147483646 h 60"/>
              <a:gd name="T36" fmla="*/ 2147483646 w 62"/>
              <a:gd name="T37" fmla="*/ 2147483646 h 60"/>
              <a:gd name="T38" fmla="*/ 2147483646 w 62"/>
              <a:gd name="T39" fmla="*/ 2147483646 h 60"/>
              <a:gd name="T40" fmla="*/ 2147483646 w 62"/>
              <a:gd name="T41" fmla="*/ 2147483646 h 60"/>
              <a:gd name="T42" fmla="*/ 2147483646 w 62"/>
              <a:gd name="T43" fmla="*/ 2147483646 h 60"/>
              <a:gd name="T44" fmla="*/ 2147483646 w 62"/>
              <a:gd name="T45" fmla="*/ 2147483646 h 60"/>
              <a:gd name="T46" fmla="*/ 2147483646 w 62"/>
              <a:gd name="T47" fmla="*/ 2147483646 h 60"/>
              <a:gd name="T48" fmla="*/ 2147483646 w 62"/>
              <a:gd name="T49" fmla="*/ 2147483646 h 60"/>
              <a:gd name="T50" fmla="*/ 2147483646 w 62"/>
              <a:gd name="T51" fmla="*/ 2147483646 h 60"/>
              <a:gd name="T52" fmla="*/ 2147483646 w 62"/>
              <a:gd name="T53" fmla="*/ 2147483646 h 60"/>
              <a:gd name="T54" fmla="*/ 2147483646 w 62"/>
              <a:gd name="T55" fmla="*/ 2147483646 h 60"/>
              <a:gd name="T56" fmla="*/ 2147483646 w 62"/>
              <a:gd name="T57" fmla="*/ 2147483646 h 60"/>
              <a:gd name="T58" fmla="*/ 2147483646 w 62"/>
              <a:gd name="T59" fmla="*/ 2147483646 h 60"/>
              <a:gd name="T60" fmla="*/ 2147483646 w 62"/>
              <a:gd name="T61" fmla="*/ 2147483646 h 60"/>
              <a:gd name="T62" fmla="*/ 2147483646 w 62"/>
              <a:gd name="T63" fmla="*/ 2147483646 h 60"/>
              <a:gd name="T64" fmla="*/ 2147483646 w 62"/>
              <a:gd name="T65" fmla="*/ 2147483646 h 60"/>
              <a:gd name="T66" fmla="*/ 2147483646 w 62"/>
              <a:gd name="T67" fmla="*/ 2147483646 h 60"/>
              <a:gd name="T68" fmla="*/ 2147483646 w 62"/>
              <a:gd name="T69" fmla="*/ 2147483646 h 60"/>
              <a:gd name="T70" fmla="*/ 2147483646 w 62"/>
              <a:gd name="T71" fmla="*/ 2147483646 h 60"/>
              <a:gd name="T72" fmla="*/ 2147483646 w 62"/>
              <a:gd name="T73" fmla="*/ 2147483646 h 60"/>
              <a:gd name="T74" fmla="*/ 2147483646 w 62"/>
              <a:gd name="T75" fmla="*/ 2147483646 h 60"/>
              <a:gd name="T76" fmla="*/ 2147483646 w 62"/>
              <a:gd name="T77" fmla="*/ 2147483646 h 60"/>
              <a:gd name="T78" fmla="*/ 2147483646 w 62"/>
              <a:gd name="T79" fmla="*/ 2147483646 h 60"/>
              <a:gd name="T80" fmla="*/ 2147483646 w 62"/>
              <a:gd name="T81" fmla="*/ 2147483646 h 60"/>
              <a:gd name="T82" fmla="*/ 2147483646 w 62"/>
              <a:gd name="T83" fmla="*/ 2147483646 h 60"/>
              <a:gd name="T84" fmla="*/ 2147483646 w 62"/>
              <a:gd name="T85" fmla="*/ 2147483646 h 60"/>
              <a:gd name="T86" fmla="*/ 2147483646 w 62"/>
              <a:gd name="T87" fmla="*/ 2147483646 h 60"/>
              <a:gd name="T88" fmla="*/ 2147483646 w 62"/>
              <a:gd name="T89" fmla="*/ 2147483646 h 60"/>
              <a:gd name="T90" fmla="*/ 2147483646 w 62"/>
              <a:gd name="T91" fmla="*/ 2147483646 h 60"/>
              <a:gd name="T92" fmla="*/ 2147483646 w 62"/>
              <a:gd name="T93" fmla="*/ 2147483646 h 60"/>
              <a:gd name="T94" fmla="*/ 2147483646 w 62"/>
              <a:gd name="T95" fmla="*/ 2147483646 h 60"/>
              <a:gd name="T96" fmla="*/ 2147483646 w 62"/>
              <a:gd name="T97" fmla="*/ 2147483646 h 60"/>
              <a:gd name="T98" fmla="*/ 2147483646 w 62"/>
              <a:gd name="T99" fmla="*/ 2147483646 h 60"/>
              <a:gd name="T100" fmla="*/ 2147483646 w 62"/>
              <a:gd name="T101" fmla="*/ 2147483646 h 60"/>
              <a:gd name="T102" fmla="*/ 2147483646 w 62"/>
              <a:gd name="T103" fmla="*/ 2147483646 h 60"/>
              <a:gd name="T104" fmla="*/ 2147483646 w 62"/>
              <a:gd name="T105" fmla="*/ 2147483646 h 60"/>
              <a:gd name="T106" fmla="*/ 2147483646 w 62"/>
              <a:gd name="T107" fmla="*/ 2147483646 h 60"/>
              <a:gd name="T108" fmla="*/ 2147483646 w 62"/>
              <a:gd name="T109" fmla="*/ 0 h 60"/>
              <a:gd name="T110" fmla="*/ 2147483646 w 62"/>
              <a:gd name="T111" fmla="*/ 0 h 60"/>
              <a:gd name="T112" fmla="*/ 2147483646 w 62"/>
              <a:gd name="T113" fmla="*/ 0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2" h="60">
                <a:moveTo>
                  <a:pt x="32" y="0"/>
                </a:moveTo>
                <a:lnTo>
                  <a:pt x="28" y="0"/>
                </a:lnTo>
                <a:lnTo>
                  <a:pt x="25" y="0"/>
                </a:lnTo>
                <a:lnTo>
                  <a:pt x="21" y="2"/>
                </a:lnTo>
                <a:lnTo>
                  <a:pt x="17" y="4"/>
                </a:lnTo>
                <a:lnTo>
                  <a:pt x="14" y="4"/>
                </a:lnTo>
                <a:lnTo>
                  <a:pt x="12" y="7"/>
                </a:lnTo>
                <a:lnTo>
                  <a:pt x="9" y="9"/>
                </a:lnTo>
                <a:lnTo>
                  <a:pt x="7" y="11"/>
                </a:lnTo>
                <a:lnTo>
                  <a:pt x="5" y="14"/>
                </a:lnTo>
                <a:lnTo>
                  <a:pt x="3" y="18"/>
                </a:lnTo>
                <a:lnTo>
                  <a:pt x="1" y="20"/>
                </a:lnTo>
                <a:lnTo>
                  <a:pt x="1" y="23"/>
                </a:lnTo>
                <a:lnTo>
                  <a:pt x="0" y="27"/>
                </a:lnTo>
                <a:lnTo>
                  <a:pt x="0" y="30"/>
                </a:lnTo>
                <a:lnTo>
                  <a:pt x="0" y="34"/>
                </a:lnTo>
                <a:lnTo>
                  <a:pt x="1" y="37"/>
                </a:lnTo>
                <a:lnTo>
                  <a:pt x="1" y="41"/>
                </a:lnTo>
                <a:lnTo>
                  <a:pt x="3" y="44"/>
                </a:lnTo>
                <a:lnTo>
                  <a:pt x="5" y="46"/>
                </a:lnTo>
                <a:lnTo>
                  <a:pt x="7" y="50"/>
                </a:lnTo>
                <a:lnTo>
                  <a:pt x="9" y="51"/>
                </a:lnTo>
                <a:lnTo>
                  <a:pt x="12" y="55"/>
                </a:lnTo>
                <a:lnTo>
                  <a:pt x="14" y="57"/>
                </a:lnTo>
                <a:lnTo>
                  <a:pt x="17" y="58"/>
                </a:lnTo>
                <a:lnTo>
                  <a:pt x="21" y="58"/>
                </a:lnTo>
                <a:lnTo>
                  <a:pt x="25" y="60"/>
                </a:lnTo>
                <a:lnTo>
                  <a:pt x="28" y="60"/>
                </a:lnTo>
                <a:lnTo>
                  <a:pt x="32" y="60"/>
                </a:lnTo>
                <a:lnTo>
                  <a:pt x="35" y="60"/>
                </a:lnTo>
                <a:lnTo>
                  <a:pt x="37" y="60"/>
                </a:lnTo>
                <a:lnTo>
                  <a:pt x="41" y="58"/>
                </a:lnTo>
                <a:lnTo>
                  <a:pt x="44" y="58"/>
                </a:lnTo>
                <a:lnTo>
                  <a:pt x="48" y="57"/>
                </a:lnTo>
                <a:lnTo>
                  <a:pt x="49" y="55"/>
                </a:lnTo>
                <a:lnTo>
                  <a:pt x="53" y="51"/>
                </a:lnTo>
                <a:lnTo>
                  <a:pt x="55" y="50"/>
                </a:lnTo>
                <a:lnTo>
                  <a:pt x="57" y="46"/>
                </a:lnTo>
                <a:lnTo>
                  <a:pt x="58" y="44"/>
                </a:lnTo>
                <a:lnTo>
                  <a:pt x="60" y="41"/>
                </a:lnTo>
                <a:lnTo>
                  <a:pt x="60" y="37"/>
                </a:lnTo>
                <a:lnTo>
                  <a:pt x="62" y="34"/>
                </a:lnTo>
                <a:lnTo>
                  <a:pt x="62" y="30"/>
                </a:lnTo>
                <a:lnTo>
                  <a:pt x="62" y="27"/>
                </a:lnTo>
                <a:lnTo>
                  <a:pt x="60" y="23"/>
                </a:lnTo>
                <a:lnTo>
                  <a:pt x="60" y="20"/>
                </a:lnTo>
                <a:lnTo>
                  <a:pt x="58" y="18"/>
                </a:lnTo>
                <a:lnTo>
                  <a:pt x="57" y="14"/>
                </a:lnTo>
                <a:lnTo>
                  <a:pt x="55" y="11"/>
                </a:lnTo>
                <a:lnTo>
                  <a:pt x="53" y="9"/>
                </a:lnTo>
                <a:lnTo>
                  <a:pt x="49" y="7"/>
                </a:lnTo>
                <a:lnTo>
                  <a:pt x="48" y="4"/>
                </a:lnTo>
                <a:lnTo>
                  <a:pt x="44" y="4"/>
                </a:lnTo>
                <a:lnTo>
                  <a:pt x="41" y="2"/>
                </a:lnTo>
                <a:lnTo>
                  <a:pt x="37" y="0"/>
                </a:lnTo>
                <a:lnTo>
                  <a:pt x="35" y="0"/>
                </a:lnTo>
                <a:lnTo>
                  <a:pt x="3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48" name="Freeform 104"/>
          <p:cNvSpPr>
            <a:spLocks/>
          </p:cNvSpPr>
          <p:nvPr/>
        </p:nvSpPr>
        <p:spPr bwMode="auto">
          <a:xfrm>
            <a:off x="8349307" y="2447926"/>
            <a:ext cx="96510" cy="92176"/>
          </a:xfrm>
          <a:custGeom>
            <a:avLst/>
            <a:gdLst>
              <a:gd name="T0" fmla="*/ 2147483646 w 61"/>
              <a:gd name="T1" fmla="*/ 0 h 60"/>
              <a:gd name="T2" fmla="*/ 2147483646 w 61"/>
              <a:gd name="T3" fmla="*/ 0 h 60"/>
              <a:gd name="T4" fmla="*/ 2147483646 w 61"/>
              <a:gd name="T5" fmla="*/ 0 h 60"/>
              <a:gd name="T6" fmla="*/ 2147483646 w 61"/>
              <a:gd name="T7" fmla="*/ 2147483646 h 60"/>
              <a:gd name="T8" fmla="*/ 2147483646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0 w 61"/>
              <a:gd name="T25" fmla="*/ 2147483646 h 60"/>
              <a:gd name="T26" fmla="*/ 0 w 61"/>
              <a:gd name="T27" fmla="*/ 2147483646 h 60"/>
              <a:gd name="T28" fmla="*/ 0 w 61"/>
              <a:gd name="T29" fmla="*/ 2147483646 h 60"/>
              <a:gd name="T30" fmla="*/ 0 w 61"/>
              <a:gd name="T31" fmla="*/ 2147483646 h 60"/>
              <a:gd name="T32" fmla="*/ 0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2147483646 w 61"/>
              <a:gd name="T45" fmla="*/ 2147483646 h 60"/>
              <a:gd name="T46" fmla="*/ 2147483646 w 61"/>
              <a:gd name="T47" fmla="*/ 2147483646 h 60"/>
              <a:gd name="T48" fmla="*/ 2147483646 w 61"/>
              <a:gd name="T49" fmla="*/ 2147483646 h 60"/>
              <a:gd name="T50" fmla="*/ 2147483646 w 61"/>
              <a:gd name="T51" fmla="*/ 2147483646 h 60"/>
              <a:gd name="T52" fmla="*/ 2147483646 w 61"/>
              <a:gd name="T53" fmla="*/ 2147483646 h 60"/>
              <a:gd name="T54" fmla="*/ 2147483646 w 61"/>
              <a:gd name="T55" fmla="*/ 2147483646 h 60"/>
              <a:gd name="T56" fmla="*/ 2147483646 w 61"/>
              <a:gd name="T57" fmla="*/ 2147483646 h 60"/>
              <a:gd name="T58" fmla="*/ 2147483646 w 61"/>
              <a:gd name="T59" fmla="*/ 2147483646 h 60"/>
              <a:gd name="T60" fmla="*/ 2147483646 w 61"/>
              <a:gd name="T61" fmla="*/ 2147483646 h 60"/>
              <a:gd name="T62" fmla="*/ 2147483646 w 61"/>
              <a:gd name="T63" fmla="*/ 2147483646 h 60"/>
              <a:gd name="T64" fmla="*/ 2147483646 w 61"/>
              <a:gd name="T65" fmla="*/ 2147483646 h 60"/>
              <a:gd name="T66" fmla="*/ 2147483646 w 61"/>
              <a:gd name="T67" fmla="*/ 2147483646 h 60"/>
              <a:gd name="T68" fmla="*/ 2147483646 w 61"/>
              <a:gd name="T69" fmla="*/ 2147483646 h 60"/>
              <a:gd name="T70" fmla="*/ 2147483646 w 61"/>
              <a:gd name="T71" fmla="*/ 2147483646 h 60"/>
              <a:gd name="T72" fmla="*/ 2147483646 w 61"/>
              <a:gd name="T73" fmla="*/ 2147483646 h 60"/>
              <a:gd name="T74" fmla="*/ 2147483646 w 61"/>
              <a:gd name="T75" fmla="*/ 2147483646 h 60"/>
              <a:gd name="T76" fmla="*/ 2147483646 w 61"/>
              <a:gd name="T77" fmla="*/ 2147483646 h 60"/>
              <a:gd name="T78" fmla="*/ 2147483646 w 61"/>
              <a:gd name="T79" fmla="*/ 2147483646 h 60"/>
              <a:gd name="T80" fmla="*/ 2147483646 w 61"/>
              <a:gd name="T81" fmla="*/ 2147483646 h 60"/>
              <a:gd name="T82" fmla="*/ 2147483646 w 61"/>
              <a:gd name="T83" fmla="*/ 2147483646 h 60"/>
              <a:gd name="T84" fmla="*/ 2147483646 w 61"/>
              <a:gd name="T85" fmla="*/ 2147483646 h 60"/>
              <a:gd name="T86" fmla="*/ 2147483646 w 61"/>
              <a:gd name="T87" fmla="*/ 2147483646 h 60"/>
              <a:gd name="T88" fmla="*/ 2147483646 w 61"/>
              <a:gd name="T89" fmla="*/ 2147483646 h 60"/>
              <a:gd name="T90" fmla="*/ 2147483646 w 61"/>
              <a:gd name="T91" fmla="*/ 2147483646 h 60"/>
              <a:gd name="T92" fmla="*/ 2147483646 w 61"/>
              <a:gd name="T93" fmla="*/ 2147483646 h 60"/>
              <a:gd name="T94" fmla="*/ 2147483646 w 61"/>
              <a:gd name="T95" fmla="*/ 2147483646 h 60"/>
              <a:gd name="T96" fmla="*/ 2147483646 w 61"/>
              <a:gd name="T97" fmla="*/ 2147483646 h 60"/>
              <a:gd name="T98" fmla="*/ 2147483646 w 61"/>
              <a:gd name="T99" fmla="*/ 2147483646 h 60"/>
              <a:gd name="T100" fmla="*/ 2147483646 w 61"/>
              <a:gd name="T101" fmla="*/ 2147483646 h 60"/>
              <a:gd name="T102" fmla="*/ 2147483646 w 61"/>
              <a:gd name="T103" fmla="*/ 2147483646 h 60"/>
              <a:gd name="T104" fmla="*/ 2147483646 w 61"/>
              <a:gd name="T105" fmla="*/ 2147483646 h 60"/>
              <a:gd name="T106" fmla="*/ 2147483646 w 61"/>
              <a:gd name="T107" fmla="*/ 2147483646 h 60"/>
              <a:gd name="T108" fmla="*/ 2147483646 w 61"/>
              <a:gd name="T109" fmla="*/ 0 h 60"/>
              <a:gd name="T110" fmla="*/ 2147483646 w 61"/>
              <a:gd name="T111" fmla="*/ 0 h 60"/>
              <a:gd name="T112" fmla="*/ 2147483646 w 61"/>
              <a:gd name="T113" fmla="*/ 0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1" h="60">
                <a:moveTo>
                  <a:pt x="30" y="0"/>
                </a:moveTo>
                <a:lnTo>
                  <a:pt x="27" y="0"/>
                </a:lnTo>
                <a:lnTo>
                  <a:pt x="23" y="0"/>
                </a:lnTo>
                <a:lnTo>
                  <a:pt x="20" y="2"/>
                </a:lnTo>
                <a:lnTo>
                  <a:pt x="18" y="2"/>
                </a:lnTo>
                <a:lnTo>
                  <a:pt x="14" y="3"/>
                </a:lnTo>
                <a:lnTo>
                  <a:pt x="11" y="5"/>
                </a:lnTo>
                <a:lnTo>
                  <a:pt x="9" y="9"/>
                </a:lnTo>
                <a:lnTo>
                  <a:pt x="7" y="10"/>
                </a:lnTo>
                <a:lnTo>
                  <a:pt x="6" y="14"/>
                </a:lnTo>
                <a:lnTo>
                  <a:pt x="4" y="16"/>
                </a:lnTo>
                <a:lnTo>
                  <a:pt x="2" y="19"/>
                </a:lnTo>
                <a:lnTo>
                  <a:pt x="0" y="23"/>
                </a:lnTo>
                <a:lnTo>
                  <a:pt x="0" y="26"/>
                </a:lnTo>
                <a:lnTo>
                  <a:pt x="0" y="30"/>
                </a:lnTo>
                <a:lnTo>
                  <a:pt x="0" y="33"/>
                </a:lnTo>
                <a:lnTo>
                  <a:pt x="0" y="37"/>
                </a:lnTo>
                <a:lnTo>
                  <a:pt x="2" y="40"/>
                </a:lnTo>
                <a:lnTo>
                  <a:pt x="4" y="42"/>
                </a:lnTo>
                <a:lnTo>
                  <a:pt x="6" y="46"/>
                </a:lnTo>
                <a:lnTo>
                  <a:pt x="7" y="49"/>
                </a:lnTo>
                <a:lnTo>
                  <a:pt x="9" y="51"/>
                </a:lnTo>
                <a:lnTo>
                  <a:pt x="11" y="53"/>
                </a:lnTo>
                <a:lnTo>
                  <a:pt x="14" y="54"/>
                </a:lnTo>
                <a:lnTo>
                  <a:pt x="18" y="56"/>
                </a:lnTo>
                <a:lnTo>
                  <a:pt x="20" y="58"/>
                </a:lnTo>
                <a:lnTo>
                  <a:pt x="23" y="60"/>
                </a:lnTo>
                <a:lnTo>
                  <a:pt x="27" y="60"/>
                </a:lnTo>
                <a:lnTo>
                  <a:pt x="30" y="60"/>
                </a:lnTo>
                <a:lnTo>
                  <a:pt x="34" y="60"/>
                </a:lnTo>
                <a:lnTo>
                  <a:pt x="37" y="60"/>
                </a:lnTo>
                <a:lnTo>
                  <a:pt x="41" y="58"/>
                </a:lnTo>
                <a:lnTo>
                  <a:pt x="45" y="56"/>
                </a:lnTo>
                <a:lnTo>
                  <a:pt x="46" y="54"/>
                </a:lnTo>
                <a:lnTo>
                  <a:pt x="50" y="53"/>
                </a:lnTo>
                <a:lnTo>
                  <a:pt x="52" y="51"/>
                </a:lnTo>
                <a:lnTo>
                  <a:pt x="55" y="49"/>
                </a:lnTo>
                <a:lnTo>
                  <a:pt x="57" y="46"/>
                </a:lnTo>
                <a:lnTo>
                  <a:pt x="59" y="42"/>
                </a:lnTo>
                <a:lnTo>
                  <a:pt x="59" y="40"/>
                </a:lnTo>
                <a:lnTo>
                  <a:pt x="61" y="37"/>
                </a:lnTo>
                <a:lnTo>
                  <a:pt x="61" y="33"/>
                </a:lnTo>
                <a:lnTo>
                  <a:pt x="61" y="30"/>
                </a:lnTo>
                <a:lnTo>
                  <a:pt x="61" y="26"/>
                </a:lnTo>
                <a:lnTo>
                  <a:pt x="61" y="23"/>
                </a:lnTo>
                <a:lnTo>
                  <a:pt x="59" y="19"/>
                </a:lnTo>
                <a:lnTo>
                  <a:pt x="59" y="16"/>
                </a:lnTo>
                <a:lnTo>
                  <a:pt x="57" y="14"/>
                </a:lnTo>
                <a:lnTo>
                  <a:pt x="55" y="10"/>
                </a:lnTo>
                <a:lnTo>
                  <a:pt x="52" y="9"/>
                </a:lnTo>
                <a:lnTo>
                  <a:pt x="50" y="5"/>
                </a:lnTo>
                <a:lnTo>
                  <a:pt x="46" y="3"/>
                </a:lnTo>
                <a:lnTo>
                  <a:pt x="45" y="2"/>
                </a:lnTo>
                <a:lnTo>
                  <a:pt x="41" y="2"/>
                </a:lnTo>
                <a:lnTo>
                  <a:pt x="37" y="0"/>
                </a:lnTo>
                <a:lnTo>
                  <a:pt x="34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50" name="Freeform 106"/>
          <p:cNvSpPr>
            <a:spLocks/>
          </p:cNvSpPr>
          <p:nvPr/>
        </p:nvSpPr>
        <p:spPr bwMode="auto">
          <a:xfrm>
            <a:off x="9194566" y="2447926"/>
            <a:ext cx="99726" cy="92176"/>
          </a:xfrm>
          <a:custGeom>
            <a:avLst/>
            <a:gdLst>
              <a:gd name="T0" fmla="*/ 2147483646 w 62"/>
              <a:gd name="T1" fmla="*/ 0 h 60"/>
              <a:gd name="T2" fmla="*/ 2147483646 w 62"/>
              <a:gd name="T3" fmla="*/ 0 h 60"/>
              <a:gd name="T4" fmla="*/ 2147483646 w 62"/>
              <a:gd name="T5" fmla="*/ 0 h 60"/>
              <a:gd name="T6" fmla="*/ 2147483646 w 62"/>
              <a:gd name="T7" fmla="*/ 2147483646 h 60"/>
              <a:gd name="T8" fmla="*/ 2147483646 w 62"/>
              <a:gd name="T9" fmla="*/ 2147483646 h 60"/>
              <a:gd name="T10" fmla="*/ 2147483646 w 62"/>
              <a:gd name="T11" fmla="*/ 2147483646 h 60"/>
              <a:gd name="T12" fmla="*/ 2147483646 w 62"/>
              <a:gd name="T13" fmla="*/ 2147483646 h 60"/>
              <a:gd name="T14" fmla="*/ 2147483646 w 62"/>
              <a:gd name="T15" fmla="*/ 2147483646 h 60"/>
              <a:gd name="T16" fmla="*/ 2147483646 w 62"/>
              <a:gd name="T17" fmla="*/ 2147483646 h 60"/>
              <a:gd name="T18" fmla="*/ 2147483646 w 62"/>
              <a:gd name="T19" fmla="*/ 2147483646 h 60"/>
              <a:gd name="T20" fmla="*/ 2147483646 w 62"/>
              <a:gd name="T21" fmla="*/ 2147483646 h 60"/>
              <a:gd name="T22" fmla="*/ 2147483646 w 62"/>
              <a:gd name="T23" fmla="*/ 2147483646 h 60"/>
              <a:gd name="T24" fmla="*/ 2147483646 w 62"/>
              <a:gd name="T25" fmla="*/ 2147483646 h 60"/>
              <a:gd name="T26" fmla="*/ 0 w 62"/>
              <a:gd name="T27" fmla="*/ 2147483646 h 60"/>
              <a:gd name="T28" fmla="*/ 0 w 62"/>
              <a:gd name="T29" fmla="*/ 2147483646 h 60"/>
              <a:gd name="T30" fmla="*/ 0 w 62"/>
              <a:gd name="T31" fmla="*/ 2147483646 h 60"/>
              <a:gd name="T32" fmla="*/ 2147483646 w 62"/>
              <a:gd name="T33" fmla="*/ 2147483646 h 60"/>
              <a:gd name="T34" fmla="*/ 2147483646 w 62"/>
              <a:gd name="T35" fmla="*/ 2147483646 h 60"/>
              <a:gd name="T36" fmla="*/ 2147483646 w 62"/>
              <a:gd name="T37" fmla="*/ 2147483646 h 60"/>
              <a:gd name="T38" fmla="*/ 2147483646 w 62"/>
              <a:gd name="T39" fmla="*/ 2147483646 h 60"/>
              <a:gd name="T40" fmla="*/ 2147483646 w 62"/>
              <a:gd name="T41" fmla="*/ 2147483646 h 60"/>
              <a:gd name="T42" fmla="*/ 2147483646 w 62"/>
              <a:gd name="T43" fmla="*/ 2147483646 h 60"/>
              <a:gd name="T44" fmla="*/ 2147483646 w 62"/>
              <a:gd name="T45" fmla="*/ 2147483646 h 60"/>
              <a:gd name="T46" fmla="*/ 2147483646 w 62"/>
              <a:gd name="T47" fmla="*/ 2147483646 h 60"/>
              <a:gd name="T48" fmla="*/ 2147483646 w 62"/>
              <a:gd name="T49" fmla="*/ 2147483646 h 60"/>
              <a:gd name="T50" fmla="*/ 2147483646 w 62"/>
              <a:gd name="T51" fmla="*/ 2147483646 h 60"/>
              <a:gd name="T52" fmla="*/ 2147483646 w 62"/>
              <a:gd name="T53" fmla="*/ 2147483646 h 60"/>
              <a:gd name="T54" fmla="*/ 2147483646 w 62"/>
              <a:gd name="T55" fmla="*/ 2147483646 h 60"/>
              <a:gd name="T56" fmla="*/ 2147483646 w 62"/>
              <a:gd name="T57" fmla="*/ 2147483646 h 60"/>
              <a:gd name="T58" fmla="*/ 2147483646 w 62"/>
              <a:gd name="T59" fmla="*/ 2147483646 h 60"/>
              <a:gd name="T60" fmla="*/ 2147483646 w 62"/>
              <a:gd name="T61" fmla="*/ 2147483646 h 60"/>
              <a:gd name="T62" fmla="*/ 2147483646 w 62"/>
              <a:gd name="T63" fmla="*/ 2147483646 h 60"/>
              <a:gd name="T64" fmla="*/ 2147483646 w 62"/>
              <a:gd name="T65" fmla="*/ 2147483646 h 60"/>
              <a:gd name="T66" fmla="*/ 2147483646 w 62"/>
              <a:gd name="T67" fmla="*/ 2147483646 h 60"/>
              <a:gd name="T68" fmla="*/ 2147483646 w 62"/>
              <a:gd name="T69" fmla="*/ 2147483646 h 60"/>
              <a:gd name="T70" fmla="*/ 2147483646 w 62"/>
              <a:gd name="T71" fmla="*/ 2147483646 h 60"/>
              <a:gd name="T72" fmla="*/ 2147483646 w 62"/>
              <a:gd name="T73" fmla="*/ 2147483646 h 60"/>
              <a:gd name="T74" fmla="*/ 2147483646 w 62"/>
              <a:gd name="T75" fmla="*/ 2147483646 h 60"/>
              <a:gd name="T76" fmla="*/ 2147483646 w 62"/>
              <a:gd name="T77" fmla="*/ 2147483646 h 60"/>
              <a:gd name="T78" fmla="*/ 2147483646 w 62"/>
              <a:gd name="T79" fmla="*/ 2147483646 h 60"/>
              <a:gd name="T80" fmla="*/ 2147483646 w 62"/>
              <a:gd name="T81" fmla="*/ 2147483646 h 60"/>
              <a:gd name="T82" fmla="*/ 2147483646 w 62"/>
              <a:gd name="T83" fmla="*/ 2147483646 h 60"/>
              <a:gd name="T84" fmla="*/ 2147483646 w 62"/>
              <a:gd name="T85" fmla="*/ 2147483646 h 60"/>
              <a:gd name="T86" fmla="*/ 2147483646 w 62"/>
              <a:gd name="T87" fmla="*/ 2147483646 h 60"/>
              <a:gd name="T88" fmla="*/ 2147483646 w 62"/>
              <a:gd name="T89" fmla="*/ 2147483646 h 60"/>
              <a:gd name="T90" fmla="*/ 2147483646 w 62"/>
              <a:gd name="T91" fmla="*/ 2147483646 h 60"/>
              <a:gd name="T92" fmla="*/ 2147483646 w 62"/>
              <a:gd name="T93" fmla="*/ 2147483646 h 60"/>
              <a:gd name="T94" fmla="*/ 2147483646 w 62"/>
              <a:gd name="T95" fmla="*/ 2147483646 h 60"/>
              <a:gd name="T96" fmla="*/ 2147483646 w 62"/>
              <a:gd name="T97" fmla="*/ 2147483646 h 60"/>
              <a:gd name="T98" fmla="*/ 2147483646 w 62"/>
              <a:gd name="T99" fmla="*/ 2147483646 h 60"/>
              <a:gd name="T100" fmla="*/ 2147483646 w 62"/>
              <a:gd name="T101" fmla="*/ 2147483646 h 60"/>
              <a:gd name="T102" fmla="*/ 2147483646 w 62"/>
              <a:gd name="T103" fmla="*/ 2147483646 h 60"/>
              <a:gd name="T104" fmla="*/ 2147483646 w 62"/>
              <a:gd name="T105" fmla="*/ 2147483646 h 60"/>
              <a:gd name="T106" fmla="*/ 2147483646 w 62"/>
              <a:gd name="T107" fmla="*/ 2147483646 h 60"/>
              <a:gd name="T108" fmla="*/ 2147483646 w 62"/>
              <a:gd name="T109" fmla="*/ 0 h 60"/>
              <a:gd name="T110" fmla="*/ 2147483646 w 62"/>
              <a:gd name="T111" fmla="*/ 0 h 60"/>
              <a:gd name="T112" fmla="*/ 2147483646 w 62"/>
              <a:gd name="T113" fmla="*/ 0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2" h="60">
                <a:moveTo>
                  <a:pt x="30" y="0"/>
                </a:moveTo>
                <a:lnTo>
                  <a:pt x="28" y="0"/>
                </a:lnTo>
                <a:lnTo>
                  <a:pt x="25" y="0"/>
                </a:lnTo>
                <a:lnTo>
                  <a:pt x="21" y="2"/>
                </a:lnTo>
                <a:lnTo>
                  <a:pt x="17" y="2"/>
                </a:lnTo>
                <a:lnTo>
                  <a:pt x="14" y="3"/>
                </a:lnTo>
                <a:lnTo>
                  <a:pt x="12" y="5"/>
                </a:lnTo>
                <a:lnTo>
                  <a:pt x="9" y="9"/>
                </a:lnTo>
                <a:lnTo>
                  <a:pt x="7" y="10"/>
                </a:lnTo>
                <a:lnTo>
                  <a:pt x="5" y="14"/>
                </a:lnTo>
                <a:lnTo>
                  <a:pt x="3" y="16"/>
                </a:lnTo>
                <a:lnTo>
                  <a:pt x="1" y="19"/>
                </a:lnTo>
                <a:lnTo>
                  <a:pt x="1" y="23"/>
                </a:lnTo>
                <a:lnTo>
                  <a:pt x="0" y="26"/>
                </a:lnTo>
                <a:lnTo>
                  <a:pt x="0" y="30"/>
                </a:lnTo>
                <a:lnTo>
                  <a:pt x="0" y="33"/>
                </a:lnTo>
                <a:lnTo>
                  <a:pt x="1" y="37"/>
                </a:lnTo>
                <a:lnTo>
                  <a:pt x="1" y="40"/>
                </a:lnTo>
                <a:lnTo>
                  <a:pt x="3" y="42"/>
                </a:lnTo>
                <a:lnTo>
                  <a:pt x="5" y="46"/>
                </a:lnTo>
                <a:lnTo>
                  <a:pt x="7" y="49"/>
                </a:lnTo>
                <a:lnTo>
                  <a:pt x="9" y="51"/>
                </a:lnTo>
                <a:lnTo>
                  <a:pt x="12" y="53"/>
                </a:lnTo>
                <a:lnTo>
                  <a:pt x="14" y="54"/>
                </a:lnTo>
                <a:lnTo>
                  <a:pt x="17" y="56"/>
                </a:lnTo>
                <a:lnTo>
                  <a:pt x="21" y="58"/>
                </a:lnTo>
                <a:lnTo>
                  <a:pt x="25" y="60"/>
                </a:lnTo>
                <a:lnTo>
                  <a:pt x="28" y="60"/>
                </a:lnTo>
                <a:lnTo>
                  <a:pt x="30" y="60"/>
                </a:lnTo>
                <a:lnTo>
                  <a:pt x="33" y="60"/>
                </a:lnTo>
                <a:lnTo>
                  <a:pt x="37" y="60"/>
                </a:lnTo>
                <a:lnTo>
                  <a:pt x="41" y="58"/>
                </a:lnTo>
                <a:lnTo>
                  <a:pt x="44" y="56"/>
                </a:lnTo>
                <a:lnTo>
                  <a:pt x="48" y="54"/>
                </a:lnTo>
                <a:lnTo>
                  <a:pt x="49" y="53"/>
                </a:lnTo>
                <a:lnTo>
                  <a:pt x="53" y="51"/>
                </a:lnTo>
                <a:lnTo>
                  <a:pt x="55" y="49"/>
                </a:lnTo>
                <a:lnTo>
                  <a:pt x="56" y="46"/>
                </a:lnTo>
                <a:lnTo>
                  <a:pt x="58" y="42"/>
                </a:lnTo>
                <a:lnTo>
                  <a:pt x="60" y="40"/>
                </a:lnTo>
                <a:lnTo>
                  <a:pt x="60" y="37"/>
                </a:lnTo>
                <a:lnTo>
                  <a:pt x="62" y="33"/>
                </a:lnTo>
                <a:lnTo>
                  <a:pt x="62" y="30"/>
                </a:lnTo>
                <a:lnTo>
                  <a:pt x="62" y="26"/>
                </a:lnTo>
                <a:lnTo>
                  <a:pt x="60" y="23"/>
                </a:lnTo>
                <a:lnTo>
                  <a:pt x="60" y="19"/>
                </a:lnTo>
                <a:lnTo>
                  <a:pt x="58" y="16"/>
                </a:lnTo>
                <a:lnTo>
                  <a:pt x="56" y="14"/>
                </a:lnTo>
                <a:lnTo>
                  <a:pt x="55" y="10"/>
                </a:lnTo>
                <a:lnTo>
                  <a:pt x="53" y="9"/>
                </a:lnTo>
                <a:lnTo>
                  <a:pt x="49" y="5"/>
                </a:lnTo>
                <a:lnTo>
                  <a:pt x="48" y="3"/>
                </a:lnTo>
                <a:lnTo>
                  <a:pt x="44" y="2"/>
                </a:lnTo>
                <a:lnTo>
                  <a:pt x="41" y="2"/>
                </a:lnTo>
                <a:lnTo>
                  <a:pt x="37" y="0"/>
                </a:lnTo>
                <a:lnTo>
                  <a:pt x="33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52" name="Freeform 108"/>
          <p:cNvSpPr>
            <a:spLocks/>
          </p:cNvSpPr>
          <p:nvPr/>
        </p:nvSpPr>
        <p:spPr bwMode="auto">
          <a:xfrm>
            <a:off x="6656154" y="3290889"/>
            <a:ext cx="99727" cy="92176"/>
          </a:xfrm>
          <a:custGeom>
            <a:avLst/>
            <a:gdLst>
              <a:gd name="T0" fmla="*/ 2147483646 w 62"/>
              <a:gd name="T1" fmla="*/ 0 h 60"/>
              <a:gd name="T2" fmla="*/ 2147483646 w 62"/>
              <a:gd name="T3" fmla="*/ 0 h 60"/>
              <a:gd name="T4" fmla="*/ 2147483646 w 62"/>
              <a:gd name="T5" fmla="*/ 0 h 60"/>
              <a:gd name="T6" fmla="*/ 2147483646 w 62"/>
              <a:gd name="T7" fmla="*/ 2147483646 h 60"/>
              <a:gd name="T8" fmla="*/ 2147483646 w 62"/>
              <a:gd name="T9" fmla="*/ 2147483646 h 60"/>
              <a:gd name="T10" fmla="*/ 2147483646 w 62"/>
              <a:gd name="T11" fmla="*/ 2147483646 h 60"/>
              <a:gd name="T12" fmla="*/ 2147483646 w 62"/>
              <a:gd name="T13" fmla="*/ 2147483646 h 60"/>
              <a:gd name="T14" fmla="*/ 2147483646 w 62"/>
              <a:gd name="T15" fmla="*/ 2147483646 h 60"/>
              <a:gd name="T16" fmla="*/ 2147483646 w 62"/>
              <a:gd name="T17" fmla="*/ 2147483646 h 60"/>
              <a:gd name="T18" fmla="*/ 2147483646 w 62"/>
              <a:gd name="T19" fmla="*/ 2147483646 h 60"/>
              <a:gd name="T20" fmla="*/ 2147483646 w 62"/>
              <a:gd name="T21" fmla="*/ 2147483646 h 60"/>
              <a:gd name="T22" fmla="*/ 2147483646 w 62"/>
              <a:gd name="T23" fmla="*/ 2147483646 h 60"/>
              <a:gd name="T24" fmla="*/ 2147483646 w 62"/>
              <a:gd name="T25" fmla="*/ 2147483646 h 60"/>
              <a:gd name="T26" fmla="*/ 0 w 62"/>
              <a:gd name="T27" fmla="*/ 2147483646 h 60"/>
              <a:gd name="T28" fmla="*/ 0 w 62"/>
              <a:gd name="T29" fmla="*/ 2147483646 h 60"/>
              <a:gd name="T30" fmla="*/ 0 w 62"/>
              <a:gd name="T31" fmla="*/ 2147483646 h 60"/>
              <a:gd name="T32" fmla="*/ 2147483646 w 62"/>
              <a:gd name="T33" fmla="*/ 2147483646 h 60"/>
              <a:gd name="T34" fmla="*/ 2147483646 w 62"/>
              <a:gd name="T35" fmla="*/ 2147483646 h 60"/>
              <a:gd name="T36" fmla="*/ 2147483646 w 62"/>
              <a:gd name="T37" fmla="*/ 2147483646 h 60"/>
              <a:gd name="T38" fmla="*/ 2147483646 w 62"/>
              <a:gd name="T39" fmla="*/ 2147483646 h 60"/>
              <a:gd name="T40" fmla="*/ 2147483646 w 62"/>
              <a:gd name="T41" fmla="*/ 2147483646 h 60"/>
              <a:gd name="T42" fmla="*/ 2147483646 w 62"/>
              <a:gd name="T43" fmla="*/ 2147483646 h 60"/>
              <a:gd name="T44" fmla="*/ 2147483646 w 62"/>
              <a:gd name="T45" fmla="*/ 2147483646 h 60"/>
              <a:gd name="T46" fmla="*/ 2147483646 w 62"/>
              <a:gd name="T47" fmla="*/ 2147483646 h 60"/>
              <a:gd name="T48" fmla="*/ 2147483646 w 62"/>
              <a:gd name="T49" fmla="*/ 2147483646 h 60"/>
              <a:gd name="T50" fmla="*/ 2147483646 w 62"/>
              <a:gd name="T51" fmla="*/ 2147483646 h 60"/>
              <a:gd name="T52" fmla="*/ 2147483646 w 62"/>
              <a:gd name="T53" fmla="*/ 2147483646 h 60"/>
              <a:gd name="T54" fmla="*/ 2147483646 w 62"/>
              <a:gd name="T55" fmla="*/ 2147483646 h 60"/>
              <a:gd name="T56" fmla="*/ 2147483646 w 62"/>
              <a:gd name="T57" fmla="*/ 2147483646 h 60"/>
              <a:gd name="T58" fmla="*/ 2147483646 w 62"/>
              <a:gd name="T59" fmla="*/ 2147483646 h 60"/>
              <a:gd name="T60" fmla="*/ 2147483646 w 62"/>
              <a:gd name="T61" fmla="*/ 2147483646 h 60"/>
              <a:gd name="T62" fmla="*/ 2147483646 w 62"/>
              <a:gd name="T63" fmla="*/ 2147483646 h 60"/>
              <a:gd name="T64" fmla="*/ 2147483646 w 62"/>
              <a:gd name="T65" fmla="*/ 2147483646 h 60"/>
              <a:gd name="T66" fmla="*/ 2147483646 w 62"/>
              <a:gd name="T67" fmla="*/ 2147483646 h 60"/>
              <a:gd name="T68" fmla="*/ 2147483646 w 62"/>
              <a:gd name="T69" fmla="*/ 2147483646 h 60"/>
              <a:gd name="T70" fmla="*/ 2147483646 w 62"/>
              <a:gd name="T71" fmla="*/ 2147483646 h 60"/>
              <a:gd name="T72" fmla="*/ 2147483646 w 62"/>
              <a:gd name="T73" fmla="*/ 2147483646 h 60"/>
              <a:gd name="T74" fmla="*/ 2147483646 w 62"/>
              <a:gd name="T75" fmla="*/ 2147483646 h 60"/>
              <a:gd name="T76" fmla="*/ 2147483646 w 62"/>
              <a:gd name="T77" fmla="*/ 2147483646 h 60"/>
              <a:gd name="T78" fmla="*/ 2147483646 w 62"/>
              <a:gd name="T79" fmla="*/ 2147483646 h 60"/>
              <a:gd name="T80" fmla="*/ 2147483646 w 62"/>
              <a:gd name="T81" fmla="*/ 2147483646 h 60"/>
              <a:gd name="T82" fmla="*/ 2147483646 w 62"/>
              <a:gd name="T83" fmla="*/ 2147483646 h 60"/>
              <a:gd name="T84" fmla="*/ 2147483646 w 62"/>
              <a:gd name="T85" fmla="*/ 2147483646 h 60"/>
              <a:gd name="T86" fmla="*/ 2147483646 w 62"/>
              <a:gd name="T87" fmla="*/ 2147483646 h 60"/>
              <a:gd name="T88" fmla="*/ 2147483646 w 62"/>
              <a:gd name="T89" fmla="*/ 2147483646 h 60"/>
              <a:gd name="T90" fmla="*/ 2147483646 w 62"/>
              <a:gd name="T91" fmla="*/ 2147483646 h 60"/>
              <a:gd name="T92" fmla="*/ 2147483646 w 62"/>
              <a:gd name="T93" fmla="*/ 2147483646 h 60"/>
              <a:gd name="T94" fmla="*/ 2147483646 w 62"/>
              <a:gd name="T95" fmla="*/ 2147483646 h 60"/>
              <a:gd name="T96" fmla="*/ 2147483646 w 62"/>
              <a:gd name="T97" fmla="*/ 2147483646 h 60"/>
              <a:gd name="T98" fmla="*/ 2147483646 w 62"/>
              <a:gd name="T99" fmla="*/ 2147483646 h 60"/>
              <a:gd name="T100" fmla="*/ 2147483646 w 62"/>
              <a:gd name="T101" fmla="*/ 2147483646 h 60"/>
              <a:gd name="T102" fmla="*/ 2147483646 w 62"/>
              <a:gd name="T103" fmla="*/ 2147483646 h 60"/>
              <a:gd name="T104" fmla="*/ 2147483646 w 62"/>
              <a:gd name="T105" fmla="*/ 2147483646 h 60"/>
              <a:gd name="T106" fmla="*/ 2147483646 w 62"/>
              <a:gd name="T107" fmla="*/ 2147483646 h 60"/>
              <a:gd name="T108" fmla="*/ 2147483646 w 62"/>
              <a:gd name="T109" fmla="*/ 0 h 60"/>
              <a:gd name="T110" fmla="*/ 2147483646 w 62"/>
              <a:gd name="T111" fmla="*/ 0 h 60"/>
              <a:gd name="T112" fmla="*/ 2147483646 w 62"/>
              <a:gd name="T113" fmla="*/ 0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2" h="60">
                <a:moveTo>
                  <a:pt x="31" y="0"/>
                </a:moveTo>
                <a:lnTo>
                  <a:pt x="28" y="0"/>
                </a:lnTo>
                <a:lnTo>
                  <a:pt x="24" y="0"/>
                </a:lnTo>
                <a:lnTo>
                  <a:pt x="21" y="2"/>
                </a:lnTo>
                <a:lnTo>
                  <a:pt x="17" y="3"/>
                </a:lnTo>
                <a:lnTo>
                  <a:pt x="14" y="5"/>
                </a:lnTo>
                <a:lnTo>
                  <a:pt x="12" y="7"/>
                </a:lnTo>
                <a:lnTo>
                  <a:pt x="8" y="9"/>
                </a:lnTo>
                <a:lnTo>
                  <a:pt x="7" y="10"/>
                </a:lnTo>
                <a:lnTo>
                  <a:pt x="5" y="14"/>
                </a:lnTo>
                <a:lnTo>
                  <a:pt x="3" y="17"/>
                </a:lnTo>
                <a:lnTo>
                  <a:pt x="1" y="19"/>
                </a:lnTo>
                <a:lnTo>
                  <a:pt x="1" y="23"/>
                </a:lnTo>
                <a:lnTo>
                  <a:pt x="0" y="26"/>
                </a:lnTo>
                <a:lnTo>
                  <a:pt x="0" y="30"/>
                </a:lnTo>
                <a:lnTo>
                  <a:pt x="0" y="33"/>
                </a:lnTo>
                <a:lnTo>
                  <a:pt x="1" y="37"/>
                </a:lnTo>
                <a:lnTo>
                  <a:pt x="1" y="40"/>
                </a:lnTo>
                <a:lnTo>
                  <a:pt x="3" y="44"/>
                </a:lnTo>
                <a:lnTo>
                  <a:pt x="5" y="46"/>
                </a:lnTo>
                <a:lnTo>
                  <a:pt x="7" y="49"/>
                </a:lnTo>
                <a:lnTo>
                  <a:pt x="8" y="51"/>
                </a:lnTo>
                <a:lnTo>
                  <a:pt x="12" y="54"/>
                </a:lnTo>
                <a:lnTo>
                  <a:pt x="14" y="56"/>
                </a:lnTo>
                <a:lnTo>
                  <a:pt x="17" y="58"/>
                </a:lnTo>
                <a:lnTo>
                  <a:pt x="21" y="58"/>
                </a:lnTo>
                <a:lnTo>
                  <a:pt x="24" y="60"/>
                </a:lnTo>
                <a:lnTo>
                  <a:pt x="28" y="60"/>
                </a:lnTo>
                <a:lnTo>
                  <a:pt x="31" y="60"/>
                </a:lnTo>
                <a:lnTo>
                  <a:pt x="33" y="60"/>
                </a:lnTo>
                <a:lnTo>
                  <a:pt x="37" y="60"/>
                </a:lnTo>
                <a:lnTo>
                  <a:pt x="40" y="58"/>
                </a:lnTo>
                <a:lnTo>
                  <a:pt x="44" y="58"/>
                </a:lnTo>
                <a:lnTo>
                  <a:pt x="47" y="56"/>
                </a:lnTo>
                <a:lnTo>
                  <a:pt x="49" y="54"/>
                </a:lnTo>
                <a:lnTo>
                  <a:pt x="53" y="51"/>
                </a:lnTo>
                <a:lnTo>
                  <a:pt x="55" y="49"/>
                </a:lnTo>
                <a:lnTo>
                  <a:pt x="56" y="46"/>
                </a:lnTo>
                <a:lnTo>
                  <a:pt x="58" y="44"/>
                </a:lnTo>
                <a:lnTo>
                  <a:pt x="60" y="40"/>
                </a:lnTo>
                <a:lnTo>
                  <a:pt x="60" y="37"/>
                </a:lnTo>
                <a:lnTo>
                  <a:pt x="62" y="33"/>
                </a:lnTo>
                <a:lnTo>
                  <a:pt x="62" y="30"/>
                </a:lnTo>
                <a:lnTo>
                  <a:pt x="62" y="26"/>
                </a:lnTo>
                <a:lnTo>
                  <a:pt x="60" y="23"/>
                </a:lnTo>
                <a:lnTo>
                  <a:pt x="60" y="19"/>
                </a:lnTo>
                <a:lnTo>
                  <a:pt x="58" y="17"/>
                </a:lnTo>
                <a:lnTo>
                  <a:pt x="56" y="14"/>
                </a:lnTo>
                <a:lnTo>
                  <a:pt x="55" y="10"/>
                </a:lnTo>
                <a:lnTo>
                  <a:pt x="53" y="9"/>
                </a:lnTo>
                <a:lnTo>
                  <a:pt x="49" y="7"/>
                </a:lnTo>
                <a:lnTo>
                  <a:pt x="47" y="5"/>
                </a:lnTo>
                <a:lnTo>
                  <a:pt x="44" y="3"/>
                </a:lnTo>
                <a:lnTo>
                  <a:pt x="40" y="2"/>
                </a:lnTo>
                <a:lnTo>
                  <a:pt x="37" y="0"/>
                </a:lnTo>
                <a:lnTo>
                  <a:pt x="33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54" name="Freeform 110"/>
          <p:cNvSpPr>
            <a:spLocks/>
          </p:cNvSpPr>
          <p:nvPr/>
        </p:nvSpPr>
        <p:spPr bwMode="auto">
          <a:xfrm>
            <a:off x="7502291" y="3290889"/>
            <a:ext cx="99726" cy="92176"/>
          </a:xfrm>
          <a:custGeom>
            <a:avLst/>
            <a:gdLst>
              <a:gd name="T0" fmla="*/ 2147483646 w 60"/>
              <a:gd name="T1" fmla="*/ 0 h 60"/>
              <a:gd name="T2" fmla="*/ 2147483646 w 60"/>
              <a:gd name="T3" fmla="*/ 0 h 60"/>
              <a:gd name="T4" fmla="*/ 2147483646 w 60"/>
              <a:gd name="T5" fmla="*/ 0 h 60"/>
              <a:gd name="T6" fmla="*/ 2147483646 w 60"/>
              <a:gd name="T7" fmla="*/ 2147483646 h 60"/>
              <a:gd name="T8" fmla="*/ 2147483646 w 60"/>
              <a:gd name="T9" fmla="*/ 2147483646 h 60"/>
              <a:gd name="T10" fmla="*/ 2147483646 w 60"/>
              <a:gd name="T11" fmla="*/ 2147483646 h 60"/>
              <a:gd name="T12" fmla="*/ 2147483646 w 60"/>
              <a:gd name="T13" fmla="*/ 2147483646 h 60"/>
              <a:gd name="T14" fmla="*/ 2147483646 w 60"/>
              <a:gd name="T15" fmla="*/ 2147483646 h 60"/>
              <a:gd name="T16" fmla="*/ 2147483646 w 60"/>
              <a:gd name="T17" fmla="*/ 2147483646 h 60"/>
              <a:gd name="T18" fmla="*/ 2147483646 w 60"/>
              <a:gd name="T19" fmla="*/ 2147483646 h 60"/>
              <a:gd name="T20" fmla="*/ 2147483646 w 60"/>
              <a:gd name="T21" fmla="*/ 2147483646 h 60"/>
              <a:gd name="T22" fmla="*/ 2147483646 w 60"/>
              <a:gd name="T23" fmla="*/ 2147483646 h 60"/>
              <a:gd name="T24" fmla="*/ 0 w 60"/>
              <a:gd name="T25" fmla="*/ 2147483646 h 60"/>
              <a:gd name="T26" fmla="*/ 0 w 60"/>
              <a:gd name="T27" fmla="*/ 2147483646 h 60"/>
              <a:gd name="T28" fmla="*/ 0 w 60"/>
              <a:gd name="T29" fmla="*/ 2147483646 h 60"/>
              <a:gd name="T30" fmla="*/ 0 w 60"/>
              <a:gd name="T31" fmla="*/ 2147483646 h 60"/>
              <a:gd name="T32" fmla="*/ 0 w 60"/>
              <a:gd name="T33" fmla="*/ 2147483646 h 60"/>
              <a:gd name="T34" fmla="*/ 2147483646 w 60"/>
              <a:gd name="T35" fmla="*/ 2147483646 h 60"/>
              <a:gd name="T36" fmla="*/ 2147483646 w 60"/>
              <a:gd name="T37" fmla="*/ 2147483646 h 60"/>
              <a:gd name="T38" fmla="*/ 2147483646 w 60"/>
              <a:gd name="T39" fmla="*/ 2147483646 h 60"/>
              <a:gd name="T40" fmla="*/ 2147483646 w 60"/>
              <a:gd name="T41" fmla="*/ 2147483646 h 60"/>
              <a:gd name="T42" fmla="*/ 2147483646 w 60"/>
              <a:gd name="T43" fmla="*/ 2147483646 h 60"/>
              <a:gd name="T44" fmla="*/ 2147483646 w 60"/>
              <a:gd name="T45" fmla="*/ 2147483646 h 60"/>
              <a:gd name="T46" fmla="*/ 2147483646 w 60"/>
              <a:gd name="T47" fmla="*/ 2147483646 h 60"/>
              <a:gd name="T48" fmla="*/ 2147483646 w 60"/>
              <a:gd name="T49" fmla="*/ 2147483646 h 60"/>
              <a:gd name="T50" fmla="*/ 2147483646 w 60"/>
              <a:gd name="T51" fmla="*/ 2147483646 h 60"/>
              <a:gd name="T52" fmla="*/ 2147483646 w 60"/>
              <a:gd name="T53" fmla="*/ 2147483646 h 60"/>
              <a:gd name="T54" fmla="*/ 2147483646 w 60"/>
              <a:gd name="T55" fmla="*/ 2147483646 h 60"/>
              <a:gd name="T56" fmla="*/ 2147483646 w 60"/>
              <a:gd name="T57" fmla="*/ 2147483646 h 60"/>
              <a:gd name="T58" fmla="*/ 2147483646 w 60"/>
              <a:gd name="T59" fmla="*/ 2147483646 h 60"/>
              <a:gd name="T60" fmla="*/ 2147483646 w 60"/>
              <a:gd name="T61" fmla="*/ 2147483646 h 60"/>
              <a:gd name="T62" fmla="*/ 2147483646 w 60"/>
              <a:gd name="T63" fmla="*/ 2147483646 h 60"/>
              <a:gd name="T64" fmla="*/ 2147483646 w 60"/>
              <a:gd name="T65" fmla="*/ 2147483646 h 60"/>
              <a:gd name="T66" fmla="*/ 2147483646 w 60"/>
              <a:gd name="T67" fmla="*/ 2147483646 h 60"/>
              <a:gd name="T68" fmla="*/ 2147483646 w 60"/>
              <a:gd name="T69" fmla="*/ 2147483646 h 60"/>
              <a:gd name="T70" fmla="*/ 2147483646 w 60"/>
              <a:gd name="T71" fmla="*/ 2147483646 h 60"/>
              <a:gd name="T72" fmla="*/ 2147483646 w 60"/>
              <a:gd name="T73" fmla="*/ 2147483646 h 60"/>
              <a:gd name="T74" fmla="*/ 2147483646 w 60"/>
              <a:gd name="T75" fmla="*/ 2147483646 h 60"/>
              <a:gd name="T76" fmla="*/ 2147483646 w 60"/>
              <a:gd name="T77" fmla="*/ 2147483646 h 60"/>
              <a:gd name="T78" fmla="*/ 2147483646 w 60"/>
              <a:gd name="T79" fmla="*/ 2147483646 h 60"/>
              <a:gd name="T80" fmla="*/ 2147483646 w 60"/>
              <a:gd name="T81" fmla="*/ 2147483646 h 60"/>
              <a:gd name="T82" fmla="*/ 2147483646 w 60"/>
              <a:gd name="T83" fmla="*/ 2147483646 h 60"/>
              <a:gd name="T84" fmla="*/ 2147483646 w 60"/>
              <a:gd name="T85" fmla="*/ 2147483646 h 60"/>
              <a:gd name="T86" fmla="*/ 2147483646 w 60"/>
              <a:gd name="T87" fmla="*/ 2147483646 h 60"/>
              <a:gd name="T88" fmla="*/ 2147483646 w 60"/>
              <a:gd name="T89" fmla="*/ 2147483646 h 60"/>
              <a:gd name="T90" fmla="*/ 2147483646 w 60"/>
              <a:gd name="T91" fmla="*/ 2147483646 h 60"/>
              <a:gd name="T92" fmla="*/ 2147483646 w 60"/>
              <a:gd name="T93" fmla="*/ 2147483646 h 60"/>
              <a:gd name="T94" fmla="*/ 2147483646 w 60"/>
              <a:gd name="T95" fmla="*/ 2147483646 h 60"/>
              <a:gd name="T96" fmla="*/ 2147483646 w 60"/>
              <a:gd name="T97" fmla="*/ 2147483646 h 60"/>
              <a:gd name="T98" fmla="*/ 2147483646 w 60"/>
              <a:gd name="T99" fmla="*/ 2147483646 h 60"/>
              <a:gd name="T100" fmla="*/ 2147483646 w 60"/>
              <a:gd name="T101" fmla="*/ 2147483646 h 60"/>
              <a:gd name="T102" fmla="*/ 2147483646 w 60"/>
              <a:gd name="T103" fmla="*/ 2147483646 h 60"/>
              <a:gd name="T104" fmla="*/ 2147483646 w 60"/>
              <a:gd name="T105" fmla="*/ 2147483646 h 60"/>
              <a:gd name="T106" fmla="*/ 2147483646 w 60"/>
              <a:gd name="T107" fmla="*/ 2147483646 h 60"/>
              <a:gd name="T108" fmla="*/ 2147483646 w 60"/>
              <a:gd name="T109" fmla="*/ 0 h 60"/>
              <a:gd name="T110" fmla="*/ 2147483646 w 60"/>
              <a:gd name="T111" fmla="*/ 0 h 60"/>
              <a:gd name="T112" fmla="*/ 2147483646 w 60"/>
              <a:gd name="T113" fmla="*/ 0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" h="60">
                <a:moveTo>
                  <a:pt x="30" y="0"/>
                </a:moveTo>
                <a:lnTo>
                  <a:pt x="26" y="0"/>
                </a:lnTo>
                <a:lnTo>
                  <a:pt x="23" y="0"/>
                </a:lnTo>
                <a:lnTo>
                  <a:pt x="19" y="2"/>
                </a:lnTo>
                <a:lnTo>
                  <a:pt x="16" y="3"/>
                </a:lnTo>
                <a:lnTo>
                  <a:pt x="14" y="5"/>
                </a:lnTo>
                <a:lnTo>
                  <a:pt x="10" y="7"/>
                </a:lnTo>
                <a:lnTo>
                  <a:pt x="9" y="9"/>
                </a:lnTo>
                <a:lnTo>
                  <a:pt x="5" y="10"/>
                </a:lnTo>
                <a:lnTo>
                  <a:pt x="3" y="14"/>
                </a:lnTo>
                <a:lnTo>
                  <a:pt x="2" y="17"/>
                </a:lnTo>
                <a:lnTo>
                  <a:pt x="2" y="19"/>
                </a:lnTo>
                <a:lnTo>
                  <a:pt x="0" y="23"/>
                </a:lnTo>
                <a:lnTo>
                  <a:pt x="0" y="26"/>
                </a:lnTo>
                <a:lnTo>
                  <a:pt x="0" y="30"/>
                </a:lnTo>
                <a:lnTo>
                  <a:pt x="0" y="33"/>
                </a:lnTo>
                <a:lnTo>
                  <a:pt x="0" y="37"/>
                </a:lnTo>
                <a:lnTo>
                  <a:pt x="2" y="40"/>
                </a:lnTo>
                <a:lnTo>
                  <a:pt x="2" y="44"/>
                </a:lnTo>
                <a:lnTo>
                  <a:pt x="3" y="46"/>
                </a:lnTo>
                <a:lnTo>
                  <a:pt x="5" y="49"/>
                </a:lnTo>
                <a:lnTo>
                  <a:pt x="9" y="51"/>
                </a:lnTo>
                <a:lnTo>
                  <a:pt x="10" y="54"/>
                </a:lnTo>
                <a:lnTo>
                  <a:pt x="14" y="56"/>
                </a:lnTo>
                <a:lnTo>
                  <a:pt x="16" y="58"/>
                </a:lnTo>
                <a:lnTo>
                  <a:pt x="19" y="58"/>
                </a:lnTo>
                <a:lnTo>
                  <a:pt x="23" y="60"/>
                </a:lnTo>
                <a:lnTo>
                  <a:pt x="26" y="60"/>
                </a:lnTo>
                <a:lnTo>
                  <a:pt x="30" y="60"/>
                </a:lnTo>
                <a:lnTo>
                  <a:pt x="33" y="60"/>
                </a:lnTo>
                <a:lnTo>
                  <a:pt x="37" y="60"/>
                </a:lnTo>
                <a:lnTo>
                  <a:pt x="41" y="58"/>
                </a:lnTo>
                <a:lnTo>
                  <a:pt x="42" y="58"/>
                </a:lnTo>
                <a:lnTo>
                  <a:pt x="46" y="56"/>
                </a:lnTo>
                <a:lnTo>
                  <a:pt x="49" y="54"/>
                </a:lnTo>
                <a:lnTo>
                  <a:pt x="51" y="51"/>
                </a:lnTo>
                <a:lnTo>
                  <a:pt x="53" y="49"/>
                </a:lnTo>
                <a:lnTo>
                  <a:pt x="55" y="46"/>
                </a:lnTo>
                <a:lnTo>
                  <a:pt x="57" y="44"/>
                </a:lnTo>
                <a:lnTo>
                  <a:pt x="58" y="40"/>
                </a:lnTo>
                <a:lnTo>
                  <a:pt x="60" y="37"/>
                </a:lnTo>
                <a:lnTo>
                  <a:pt x="60" y="33"/>
                </a:lnTo>
                <a:lnTo>
                  <a:pt x="60" y="30"/>
                </a:lnTo>
                <a:lnTo>
                  <a:pt x="60" y="26"/>
                </a:lnTo>
                <a:lnTo>
                  <a:pt x="60" y="23"/>
                </a:lnTo>
                <a:lnTo>
                  <a:pt x="58" y="19"/>
                </a:lnTo>
                <a:lnTo>
                  <a:pt x="57" y="17"/>
                </a:lnTo>
                <a:lnTo>
                  <a:pt x="55" y="14"/>
                </a:lnTo>
                <a:lnTo>
                  <a:pt x="53" y="10"/>
                </a:lnTo>
                <a:lnTo>
                  <a:pt x="51" y="9"/>
                </a:lnTo>
                <a:lnTo>
                  <a:pt x="49" y="7"/>
                </a:lnTo>
                <a:lnTo>
                  <a:pt x="46" y="5"/>
                </a:lnTo>
                <a:lnTo>
                  <a:pt x="42" y="3"/>
                </a:lnTo>
                <a:lnTo>
                  <a:pt x="41" y="2"/>
                </a:lnTo>
                <a:lnTo>
                  <a:pt x="37" y="0"/>
                </a:lnTo>
                <a:lnTo>
                  <a:pt x="33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56" name="Freeform 112"/>
          <p:cNvSpPr>
            <a:spLocks/>
          </p:cNvSpPr>
          <p:nvPr/>
        </p:nvSpPr>
        <p:spPr bwMode="auto">
          <a:xfrm>
            <a:off x="8349307" y="3290889"/>
            <a:ext cx="96510" cy="92176"/>
          </a:xfrm>
          <a:custGeom>
            <a:avLst/>
            <a:gdLst>
              <a:gd name="T0" fmla="*/ 2147483646 w 61"/>
              <a:gd name="T1" fmla="*/ 0 h 60"/>
              <a:gd name="T2" fmla="*/ 2147483646 w 61"/>
              <a:gd name="T3" fmla="*/ 0 h 60"/>
              <a:gd name="T4" fmla="*/ 2147483646 w 61"/>
              <a:gd name="T5" fmla="*/ 0 h 60"/>
              <a:gd name="T6" fmla="*/ 2147483646 w 61"/>
              <a:gd name="T7" fmla="*/ 2147483646 h 60"/>
              <a:gd name="T8" fmla="*/ 2147483646 w 61"/>
              <a:gd name="T9" fmla="*/ 2147483646 h 60"/>
              <a:gd name="T10" fmla="*/ 2147483646 w 61"/>
              <a:gd name="T11" fmla="*/ 2147483646 h 60"/>
              <a:gd name="T12" fmla="*/ 2147483646 w 61"/>
              <a:gd name="T13" fmla="*/ 2147483646 h 60"/>
              <a:gd name="T14" fmla="*/ 2147483646 w 61"/>
              <a:gd name="T15" fmla="*/ 2147483646 h 60"/>
              <a:gd name="T16" fmla="*/ 2147483646 w 61"/>
              <a:gd name="T17" fmla="*/ 2147483646 h 60"/>
              <a:gd name="T18" fmla="*/ 2147483646 w 61"/>
              <a:gd name="T19" fmla="*/ 2147483646 h 60"/>
              <a:gd name="T20" fmla="*/ 2147483646 w 61"/>
              <a:gd name="T21" fmla="*/ 2147483646 h 60"/>
              <a:gd name="T22" fmla="*/ 2147483646 w 61"/>
              <a:gd name="T23" fmla="*/ 2147483646 h 60"/>
              <a:gd name="T24" fmla="*/ 0 w 61"/>
              <a:gd name="T25" fmla="*/ 2147483646 h 60"/>
              <a:gd name="T26" fmla="*/ 0 w 61"/>
              <a:gd name="T27" fmla="*/ 2147483646 h 60"/>
              <a:gd name="T28" fmla="*/ 0 w 61"/>
              <a:gd name="T29" fmla="*/ 2147483646 h 60"/>
              <a:gd name="T30" fmla="*/ 0 w 61"/>
              <a:gd name="T31" fmla="*/ 2147483646 h 60"/>
              <a:gd name="T32" fmla="*/ 0 w 61"/>
              <a:gd name="T33" fmla="*/ 2147483646 h 60"/>
              <a:gd name="T34" fmla="*/ 2147483646 w 61"/>
              <a:gd name="T35" fmla="*/ 2147483646 h 60"/>
              <a:gd name="T36" fmla="*/ 2147483646 w 61"/>
              <a:gd name="T37" fmla="*/ 2147483646 h 60"/>
              <a:gd name="T38" fmla="*/ 2147483646 w 61"/>
              <a:gd name="T39" fmla="*/ 2147483646 h 60"/>
              <a:gd name="T40" fmla="*/ 2147483646 w 61"/>
              <a:gd name="T41" fmla="*/ 2147483646 h 60"/>
              <a:gd name="T42" fmla="*/ 2147483646 w 61"/>
              <a:gd name="T43" fmla="*/ 2147483646 h 60"/>
              <a:gd name="T44" fmla="*/ 2147483646 w 61"/>
              <a:gd name="T45" fmla="*/ 2147483646 h 60"/>
              <a:gd name="T46" fmla="*/ 2147483646 w 61"/>
              <a:gd name="T47" fmla="*/ 2147483646 h 60"/>
              <a:gd name="T48" fmla="*/ 2147483646 w 61"/>
              <a:gd name="T49" fmla="*/ 2147483646 h 60"/>
              <a:gd name="T50" fmla="*/ 2147483646 w 61"/>
              <a:gd name="T51" fmla="*/ 2147483646 h 60"/>
              <a:gd name="T52" fmla="*/ 2147483646 w 61"/>
              <a:gd name="T53" fmla="*/ 2147483646 h 60"/>
              <a:gd name="T54" fmla="*/ 2147483646 w 61"/>
              <a:gd name="T55" fmla="*/ 2147483646 h 60"/>
              <a:gd name="T56" fmla="*/ 2147483646 w 61"/>
              <a:gd name="T57" fmla="*/ 2147483646 h 60"/>
              <a:gd name="T58" fmla="*/ 2147483646 w 61"/>
              <a:gd name="T59" fmla="*/ 2147483646 h 60"/>
              <a:gd name="T60" fmla="*/ 2147483646 w 61"/>
              <a:gd name="T61" fmla="*/ 2147483646 h 60"/>
              <a:gd name="T62" fmla="*/ 2147483646 w 61"/>
              <a:gd name="T63" fmla="*/ 2147483646 h 60"/>
              <a:gd name="T64" fmla="*/ 2147483646 w 61"/>
              <a:gd name="T65" fmla="*/ 2147483646 h 60"/>
              <a:gd name="T66" fmla="*/ 2147483646 w 61"/>
              <a:gd name="T67" fmla="*/ 2147483646 h 60"/>
              <a:gd name="T68" fmla="*/ 2147483646 w 61"/>
              <a:gd name="T69" fmla="*/ 2147483646 h 60"/>
              <a:gd name="T70" fmla="*/ 2147483646 w 61"/>
              <a:gd name="T71" fmla="*/ 2147483646 h 60"/>
              <a:gd name="T72" fmla="*/ 2147483646 w 61"/>
              <a:gd name="T73" fmla="*/ 2147483646 h 60"/>
              <a:gd name="T74" fmla="*/ 2147483646 w 61"/>
              <a:gd name="T75" fmla="*/ 2147483646 h 60"/>
              <a:gd name="T76" fmla="*/ 2147483646 w 61"/>
              <a:gd name="T77" fmla="*/ 2147483646 h 60"/>
              <a:gd name="T78" fmla="*/ 2147483646 w 61"/>
              <a:gd name="T79" fmla="*/ 2147483646 h 60"/>
              <a:gd name="T80" fmla="*/ 2147483646 w 61"/>
              <a:gd name="T81" fmla="*/ 2147483646 h 60"/>
              <a:gd name="T82" fmla="*/ 2147483646 w 61"/>
              <a:gd name="T83" fmla="*/ 2147483646 h 60"/>
              <a:gd name="T84" fmla="*/ 2147483646 w 61"/>
              <a:gd name="T85" fmla="*/ 2147483646 h 60"/>
              <a:gd name="T86" fmla="*/ 2147483646 w 61"/>
              <a:gd name="T87" fmla="*/ 2147483646 h 60"/>
              <a:gd name="T88" fmla="*/ 2147483646 w 61"/>
              <a:gd name="T89" fmla="*/ 2147483646 h 60"/>
              <a:gd name="T90" fmla="*/ 2147483646 w 61"/>
              <a:gd name="T91" fmla="*/ 2147483646 h 60"/>
              <a:gd name="T92" fmla="*/ 2147483646 w 61"/>
              <a:gd name="T93" fmla="*/ 2147483646 h 60"/>
              <a:gd name="T94" fmla="*/ 2147483646 w 61"/>
              <a:gd name="T95" fmla="*/ 2147483646 h 60"/>
              <a:gd name="T96" fmla="*/ 2147483646 w 61"/>
              <a:gd name="T97" fmla="*/ 2147483646 h 60"/>
              <a:gd name="T98" fmla="*/ 2147483646 w 61"/>
              <a:gd name="T99" fmla="*/ 2147483646 h 60"/>
              <a:gd name="T100" fmla="*/ 2147483646 w 61"/>
              <a:gd name="T101" fmla="*/ 2147483646 h 60"/>
              <a:gd name="T102" fmla="*/ 2147483646 w 61"/>
              <a:gd name="T103" fmla="*/ 2147483646 h 60"/>
              <a:gd name="T104" fmla="*/ 2147483646 w 61"/>
              <a:gd name="T105" fmla="*/ 2147483646 h 60"/>
              <a:gd name="T106" fmla="*/ 2147483646 w 61"/>
              <a:gd name="T107" fmla="*/ 2147483646 h 60"/>
              <a:gd name="T108" fmla="*/ 2147483646 w 61"/>
              <a:gd name="T109" fmla="*/ 0 h 60"/>
              <a:gd name="T110" fmla="*/ 2147483646 w 61"/>
              <a:gd name="T111" fmla="*/ 0 h 60"/>
              <a:gd name="T112" fmla="*/ 2147483646 w 61"/>
              <a:gd name="T113" fmla="*/ 0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1" h="60">
                <a:moveTo>
                  <a:pt x="30" y="0"/>
                </a:moveTo>
                <a:lnTo>
                  <a:pt x="27" y="0"/>
                </a:lnTo>
                <a:lnTo>
                  <a:pt x="23" y="0"/>
                </a:lnTo>
                <a:lnTo>
                  <a:pt x="20" y="2"/>
                </a:lnTo>
                <a:lnTo>
                  <a:pt x="18" y="3"/>
                </a:lnTo>
                <a:lnTo>
                  <a:pt x="14" y="5"/>
                </a:lnTo>
                <a:lnTo>
                  <a:pt x="11" y="7"/>
                </a:lnTo>
                <a:lnTo>
                  <a:pt x="9" y="9"/>
                </a:lnTo>
                <a:lnTo>
                  <a:pt x="7" y="10"/>
                </a:lnTo>
                <a:lnTo>
                  <a:pt x="6" y="14"/>
                </a:lnTo>
                <a:lnTo>
                  <a:pt x="4" y="17"/>
                </a:lnTo>
                <a:lnTo>
                  <a:pt x="2" y="19"/>
                </a:lnTo>
                <a:lnTo>
                  <a:pt x="0" y="23"/>
                </a:lnTo>
                <a:lnTo>
                  <a:pt x="0" y="26"/>
                </a:lnTo>
                <a:lnTo>
                  <a:pt x="0" y="30"/>
                </a:lnTo>
                <a:lnTo>
                  <a:pt x="0" y="33"/>
                </a:lnTo>
                <a:lnTo>
                  <a:pt x="0" y="37"/>
                </a:lnTo>
                <a:lnTo>
                  <a:pt x="2" y="40"/>
                </a:lnTo>
                <a:lnTo>
                  <a:pt x="4" y="44"/>
                </a:lnTo>
                <a:lnTo>
                  <a:pt x="6" y="46"/>
                </a:lnTo>
                <a:lnTo>
                  <a:pt x="7" y="49"/>
                </a:lnTo>
                <a:lnTo>
                  <a:pt x="9" y="51"/>
                </a:lnTo>
                <a:lnTo>
                  <a:pt x="11" y="54"/>
                </a:lnTo>
                <a:lnTo>
                  <a:pt x="14" y="56"/>
                </a:lnTo>
                <a:lnTo>
                  <a:pt x="18" y="58"/>
                </a:lnTo>
                <a:lnTo>
                  <a:pt x="20" y="58"/>
                </a:lnTo>
                <a:lnTo>
                  <a:pt x="23" y="60"/>
                </a:lnTo>
                <a:lnTo>
                  <a:pt x="27" y="60"/>
                </a:lnTo>
                <a:lnTo>
                  <a:pt x="30" y="60"/>
                </a:lnTo>
                <a:lnTo>
                  <a:pt x="34" y="60"/>
                </a:lnTo>
                <a:lnTo>
                  <a:pt x="37" y="60"/>
                </a:lnTo>
                <a:lnTo>
                  <a:pt x="41" y="58"/>
                </a:lnTo>
                <a:lnTo>
                  <a:pt x="45" y="58"/>
                </a:lnTo>
                <a:lnTo>
                  <a:pt x="46" y="56"/>
                </a:lnTo>
                <a:lnTo>
                  <a:pt x="50" y="54"/>
                </a:lnTo>
                <a:lnTo>
                  <a:pt x="52" y="51"/>
                </a:lnTo>
                <a:lnTo>
                  <a:pt x="55" y="49"/>
                </a:lnTo>
                <a:lnTo>
                  <a:pt x="57" y="46"/>
                </a:lnTo>
                <a:lnTo>
                  <a:pt x="59" y="44"/>
                </a:lnTo>
                <a:lnTo>
                  <a:pt x="59" y="40"/>
                </a:lnTo>
                <a:lnTo>
                  <a:pt x="61" y="37"/>
                </a:lnTo>
                <a:lnTo>
                  <a:pt x="61" y="33"/>
                </a:lnTo>
                <a:lnTo>
                  <a:pt x="61" y="30"/>
                </a:lnTo>
                <a:lnTo>
                  <a:pt x="61" y="26"/>
                </a:lnTo>
                <a:lnTo>
                  <a:pt x="61" y="23"/>
                </a:lnTo>
                <a:lnTo>
                  <a:pt x="59" y="19"/>
                </a:lnTo>
                <a:lnTo>
                  <a:pt x="59" y="17"/>
                </a:lnTo>
                <a:lnTo>
                  <a:pt x="57" y="14"/>
                </a:lnTo>
                <a:lnTo>
                  <a:pt x="55" y="10"/>
                </a:lnTo>
                <a:lnTo>
                  <a:pt x="52" y="9"/>
                </a:lnTo>
                <a:lnTo>
                  <a:pt x="50" y="7"/>
                </a:lnTo>
                <a:lnTo>
                  <a:pt x="46" y="5"/>
                </a:lnTo>
                <a:lnTo>
                  <a:pt x="45" y="3"/>
                </a:lnTo>
                <a:lnTo>
                  <a:pt x="41" y="2"/>
                </a:lnTo>
                <a:lnTo>
                  <a:pt x="37" y="0"/>
                </a:lnTo>
                <a:lnTo>
                  <a:pt x="34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58" name="Freeform 114"/>
          <p:cNvSpPr>
            <a:spLocks/>
          </p:cNvSpPr>
          <p:nvPr/>
        </p:nvSpPr>
        <p:spPr bwMode="auto">
          <a:xfrm>
            <a:off x="6656154" y="4141787"/>
            <a:ext cx="99727" cy="95247"/>
          </a:xfrm>
          <a:custGeom>
            <a:avLst/>
            <a:gdLst>
              <a:gd name="T0" fmla="*/ 2147483646 w 62"/>
              <a:gd name="T1" fmla="*/ 0 h 61"/>
              <a:gd name="T2" fmla="*/ 2147483646 w 62"/>
              <a:gd name="T3" fmla="*/ 0 h 61"/>
              <a:gd name="T4" fmla="*/ 2147483646 w 62"/>
              <a:gd name="T5" fmla="*/ 2147483646 h 61"/>
              <a:gd name="T6" fmla="*/ 2147483646 w 62"/>
              <a:gd name="T7" fmla="*/ 2147483646 h 61"/>
              <a:gd name="T8" fmla="*/ 2147483646 w 62"/>
              <a:gd name="T9" fmla="*/ 2147483646 h 61"/>
              <a:gd name="T10" fmla="*/ 2147483646 w 62"/>
              <a:gd name="T11" fmla="*/ 2147483646 h 61"/>
              <a:gd name="T12" fmla="*/ 2147483646 w 62"/>
              <a:gd name="T13" fmla="*/ 2147483646 h 61"/>
              <a:gd name="T14" fmla="*/ 2147483646 w 62"/>
              <a:gd name="T15" fmla="*/ 2147483646 h 61"/>
              <a:gd name="T16" fmla="*/ 2147483646 w 62"/>
              <a:gd name="T17" fmla="*/ 2147483646 h 61"/>
              <a:gd name="T18" fmla="*/ 2147483646 w 62"/>
              <a:gd name="T19" fmla="*/ 2147483646 h 61"/>
              <a:gd name="T20" fmla="*/ 2147483646 w 62"/>
              <a:gd name="T21" fmla="*/ 2147483646 h 61"/>
              <a:gd name="T22" fmla="*/ 2147483646 w 62"/>
              <a:gd name="T23" fmla="*/ 2147483646 h 61"/>
              <a:gd name="T24" fmla="*/ 2147483646 w 62"/>
              <a:gd name="T25" fmla="*/ 2147483646 h 61"/>
              <a:gd name="T26" fmla="*/ 0 w 62"/>
              <a:gd name="T27" fmla="*/ 2147483646 h 61"/>
              <a:gd name="T28" fmla="*/ 0 w 62"/>
              <a:gd name="T29" fmla="*/ 2147483646 h 61"/>
              <a:gd name="T30" fmla="*/ 0 w 62"/>
              <a:gd name="T31" fmla="*/ 2147483646 h 61"/>
              <a:gd name="T32" fmla="*/ 2147483646 w 62"/>
              <a:gd name="T33" fmla="*/ 2147483646 h 61"/>
              <a:gd name="T34" fmla="*/ 2147483646 w 62"/>
              <a:gd name="T35" fmla="*/ 2147483646 h 61"/>
              <a:gd name="T36" fmla="*/ 2147483646 w 62"/>
              <a:gd name="T37" fmla="*/ 2147483646 h 61"/>
              <a:gd name="T38" fmla="*/ 2147483646 w 62"/>
              <a:gd name="T39" fmla="*/ 2147483646 h 61"/>
              <a:gd name="T40" fmla="*/ 2147483646 w 62"/>
              <a:gd name="T41" fmla="*/ 2147483646 h 61"/>
              <a:gd name="T42" fmla="*/ 2147483646 w 62"/>
              <a:gd name="T43" fmla="*/ 2147483646 h 61"/>
              <a:gd name="T44" fmla="*/ 2147483646 w 62"/>
              <a:gd name="T45" fmla="*/ 2147483646 h 61"/>
              <a:gd name="T46" fmla="*/ 2147483646 w 62"/>
              <a:gd name="T47" fmla="*/ 2147483646 h 61"/>
              <a:gd name="T48" fmla="*/ 2147483646 w 62"/>
              <a:gd name="T49" fmla="*/ 2147483646 h 61"/>
              <a:gd name="T50" fmla="*/ 2147483646 w 62"/>
              <a:gd name="T51" fmla="*/ 2147483646 h 61"/>
              <a:gd name="T52" fmla="*/ 2147483646 w 62"/>
              <a:gd name="T53" fmla="*/ 2147483646 h 61"/>
              <a:gd name="T54" fmla="*/ 2147483646 w 62"/>
              <a:gd name="T55" fmla="*/ 2147483646 h 61"/>
              <a:gd name="T56" fmla="*/ 2147483646 w 62"/>
              <a:gd name="T57" fmla="*/ 2147483646 h 61"/>
              <a:gd name="T58" fmla="*/ 2147483646 w 62"/>
              <a:gd name="T59" fmla="*/ 2147483646 h 61"/>
              <a:gd name="T60" fmla="*/ 2147483646 w 62"/>
              <a:gd name="T61" fmla="*/ 2147483646 h 61"/>
              <a:gd name="T62" fmla="*/ 2147483646 w 62"/>
              <a:gd name="T63" fmla="*/ 2147483646 h 61"/>
              <a:gd name="T64" fmla="*/ 2147483646 w 62"/>
              <a:gd name="T65" fmla="*/ 2147483646 h 61"/>
              <a:gd name="T66" fmla="*/ 2147483646 w 62"/>
              <a:gd name="T67" fmla="*/ 2147483646 h 61"/>
              <a:gd name="T68" fmla="*/ 2147483646 w 62"/>
              <a:gd name="T69" fmla="*/ 2147483646 h 61"/>
              <a:gd name="T70" fmla="*/ 2147483646 w 62"/>
              <a:gd name="T71" fmla="*/ 2147483646 h 61"/>
              <a:gd name="T72" fmla="*/ 2147483646 w 62"/>
              <a:gd name="T73" fmla="*/ 2147483646 h 61"/>
              <a:gd name="T74" fmla="*/ 2147483646 w 62"/>
              <a:gd name="T75" fmla="*/ 2147483646 h 61"/>
              <a:gd name="T76" fmla="*/ 2147483646 w 62"/>
              <a:gd name="T77" fmla="*/ 2147483646 h 61"/>
              <a:gd name="T78" fmla="*/ 2147483646 w 62"/>
              <a:gd name="T79" fmla="*/ 2147483646 h 61"/>
              <a:gd name="T80" fmla="*/ 2147483646 w 62"/>
              <a:gd name="T81" fmla="*/ 2147483646 h 61"/>
              <a:gd name="T82" fmla="*/ 2147483646 w 62"/>
              <a:gd name="T83" fmla="*/ 2147483646 h 61"/>
              <a:gd name="T84" fmla="*/ 2147483646 w 62"/>
              <a:gd name="T85" fmla="*/ 2147483646 h 61"/>
              <a:gd name="T86" fmla="*/ 2147483646 w 62"/>
              <a:gd name="T87" fmla="*/ 2147483646 h 61"/>
              <a:gd name="T88" fmla="*/ 2147483646 w 62"/>
              <a:gd name="T89" fmla="*/ 2147483646 h 61"/>
              <a:gd name="T90" fmla="*/ 2147483646 w 62"/>
              <a:gd name="T91" fmla="*/ 2147483646 h 61"/>
              <a:gd name="T92" fmla="*/ 2147483646 w 62"/>
              <a:gd name="T93" fmla="*/ 2147483646 h 61"/>
              <a:gd name="T94" fmla="*/ 2147483646 w 62"/>
              <a:gd name="T95" fmla="*/ 2147483646 h 61"/>
              <a:gd name="T96" fmla="*/ 2147483646 w 62"/>
              <a:gd name="T97" fmla="*/ 2147483646 h 61"/>
              <a:gd name="T98" fmla="*/ 2147483646 w 62"/>
              <a:gd name="T99" fmla="*/ 2147483646 h 61"/>
              <a:gd name="T100" fmla="*/ 2147483646 w 62"/>
              <a:gd name="T101" fmla="*/ 2147483646 h 61"/>
              <a:gd name="T102" fmla="*/ 2147483646 w 62"/>
              <a:gd name="T103" fmla="*/ 2147483646 h 61"/>
              <a:gd name="T104" fmla="*/ 2147483646 w 62"/>
              <a:gd name="T105" fmla="*/ 2147483646 h 61"/>
              <a:gd name="T106" fmla="*/ 2147483646 w 62"/>
              <a:gd name="T107" fmla="*/ 2147483646 h 61"/>
              <a:gd name="T108" fmla="*/ 2147483646 w 62"/>
              <a:gd name="T109" fmla="*/ 2147483646 h 61"/>
              <a:gd name="T110" fmla="*/ 2147483646 w 62"/>
              <a:gd name="T111" fmla="*/ 0 h 61"/>
              <a:gd name="T112" fmla="*/ 2147483646 w 62"/>
              <a:gd name="T113" fmla="*/ 0 h 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2" h="61">
                <a:moveTo>
                  <a:pt x="31" y="0"/>
                </a:moveTo>
                <a:lnTo>
                  <a:pt x="28" y="0"/>
                </a:lnTo>
                <a:lnTo>
                  <a:pt x="24" y="2"/>
                </a:lnTo>
                <a:lnTo>
                  <a:pt x="21" y="2"/>
                </a:lnTo>
                <a:lnTo>
                  <a:pt x="17" y="3"/>
                </a:lnTo>
                <a:lnTo>
                  <a:pt x="14" y="5"/>
                </a:lnTo>
                <a:lnTo>
                  <a:pt x="12" y="7"/>
                </a:lnTo>
                <a:lnTo>
                  <a:pt x="8" y="9"/>
                </a:lnTo>
                <a:lnTo>
                  <a:pt x="7" y="12"/>
                </a:lnTo>
                <a:lnTo>
                  <a:pt x="5" y="14"/>
                </a:lnTo>
                <a:lnTo>
                  <a:pt x="3" y="17"/>
                </a:lnTo>
                <a:lnTo>
                  <a:pt x="1" y="21"/>
                </a:lnTo>
                <a:lnTo>
                  <a:pt x="1" y="25"/>
                </a:lnTo>
                <a:lnTo>
                  <a:pt x="0" y="28"/>
                </a:lnTo>
                <a:lnTo>
                  <a:pt x="0" y="30"/>
                </a:lnTo>
                <a:lnTo>
                  <a:pt x="0" y="33"/>
                </a:lnTo>
                <a:lnTo>
                  <a:pt x="1" y="37"/>
                </a:lnTo>
                <a:lnTo>
                  <a:pt x="1" y="40"/>
                </a:lnTo>
                <a:lnTo>
                  <a:pt x="3" y="44"/>
                </a:lnTo>
                <a:lnTo>
                  <a:pt x="5" y="47"/>
                </a:lnTo>
                <a:lnTo>
                  <a:pt x="7" y="49"/>
                </a:lnTo>
                <a:lnTo>
                  <a:pt x="8" y="53"/>
                </a:lnTo>
                <a:lnTo>
                  <a:pt x="12" y="54"/>
                </a:lnTo>
                <a:lnTo>
                  <a:pt x="14" y="56"/>
                </a:lnTo>
                <a:lnTo>
                  <a:pt x="17" y="58"/>
                </a:lnTo>
                <a:lnTo>
                  <a:pt x="21" y="60"/>
                </a:lnTo>
                <a:lnTo>
                  <a:pt x="24" y="60"/>
                </a:lnTo>
                <a:lnTo>
                  <a:pt x="28" y="61"/>
                </a:lnTo>
                <a:lnTo>
                  <a:pt x="31" y="61"/>
                </a:lnTo>
                <a:lnTo>
                  <a:pt x="33" y="61"/>
                </a:lnTo>
                <a:lnTo>
                  <a:pt x="37" y="60"/>
                </a:lnTo>
                <a:lnTo>
                  <a:pt x="40" y="60"/>
                </a:lnTo>
                <a:lnTo>
                  <a:pt x="44" y="58"/>
                </a:lnTo>
                <a:lnTo>
                  <a:pt x="47" y="56"/>
                </a:lnTo>
                <a:lnTo>
                  <a:pt x="49" y="54"/>
                </a:lnTo>
                <a:lnTo>
                  <a:pt x="53" y="53"/>
                </a:lnTo>
                <a:lnTo>
                  <a:pt x="55" y="49"/>
                </a:lnTo>
                <a:lnTo>
                  <a:pt x="56" y="47"/>
                </a:lnTo>
                <a:lnTo>
                  <a:pt x="58" y="44"/>
                </a:lnTo>
                <a:lnTo>
                  <a:pt x="60" y="40"/>
                </a:lnTo>
                <a:lnTo>
                  <a:pt x="60" y="37"/>
                </a:lnTo>
                <a:lnTo>
                  <a:pt x="62" y="33"/>
                </a:lnTo>
                <a:lnTo>
                  <a:pt x="62" y="30"/>
                </a:lnTo>
                <a:lnTo>
                  <a:pt x="62" y="28"/>
                </a:lnTo>
                <a:lnTo>
                  <a:pt x="60" y="25"/>
                </a:lnTo>
                <a:lnTo>
                  <a:pt x="60" y="21"/>
                </a:lnTo>
                <a:lnTo>
                  <a:pt x="58" y="17"/>
                </a:lnTo>
                <a:lnTo>
                  <a:pt x="56" y="14"/>
                </a:lnTo>
                <a:lnTo>
                  <a:pt x="55" y="12"/>
                </a:lnTo>
                <a:lnTo>
                  <a:pt x="53" y="9"/>
                </a:lnTo>
                <a:lnTo>
                  <a:pt x="49" y="7"/>
                </a:lnTo>
                <a:lnTo>
                  <a:pt x="47" y="5"/>
                </a:lnTo>
                <a:lnTo>
                  <a:pt x="44" y="3"/>
                </a:lnTo>
                <a:lnTo>
                  <a:pt x="40" y="2"/>
                </a:lnTo>
                <a:lnTo>
                  <a:pt x="37" y="2"/>
                </a:lnTo>
                <a:lnTo>
                  <a:pt x="33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60" name="Freeform 116"/>
          <p:cNvSpPr>
            <a:spLocks/>
          </p:cNvSpPr>
          <p:nvPr/>
        </p:nvSpPr>
        <p:spPr bwMode="auto">
          <a:xfrm>
            <a:off x="7502291" y="4135437"/>
            <a:ext cx="99726" cy="95247"/>
          </a:xfrm>
          <a:custGeom>
            <a:avLst/>
            <a:gdLst>
              <a:gd name="T0" fmla="*/ 2147483646 w 60"/>
              <a:gd name="T1" fmla="*/ 0 h 61"/>
              <a:gd name="T2" fmla="*/ 2147483646 w 60"/>
              <a:gd name="T3" fmla="*/ 0 h 61"/>
              <a:gd name="T4" fmla="*/ 2147483646 w 60"/>
              <a:gd name="T5" fmla="*/ 2147483646 h 61"/>
              <a:gd name="T6" fmla="*/ 2147483646 w 60"/>
              <a:gd name="T7" fmla="*/ 2147483646 h 61"/>
              <a:gd name="T8" fmla="*/ 2147483646 w 60"/>
              <a:gd name="T9" fmla="*/ 2147483646 h 61"/>
              <a:gd name="T10" fmla="*/ 2147483646 w 60"/>
              <a:gd name="T11" fmla="*/ 2147483646 h 61"/>
              <a:gd name="T12" fmla="*/ 2147483646 w 60"/>
              <a:gd name="T13" fmla="*/ 2147483646 h 61"/>
              <a:gd name="T14" fmla="*/ 2147483646 w 60"/>
              <a:gd name="T15" fmla="*/ 2147483646 h 61"/>
              <a:gd name="T16" fmla="*/ 2147483646 w 60"/>
              <a:gd name="T17" fmla="*/ 2147483646 h 61"/>
              <a:gd name="T18" fmla="*/ 2147483646 w 60"/>
              <a:gd name="T19" fmla="*/ 2147483646 h 61"/>
              <a:gd name="T20" fmla="*/ 2147483646 w 60"/>
              <a:gd name="T21" fmla="*/ 2147483646 h 61"/>
              <a:gd name="T22" fmla="*/ 2147483646 w 60"/>
              <a:gd name="T23" fmla="*/ 2147483646 h 61"/>
              <a:gd name="T24" fmla="*/ 0 w 60"/>
              <a:gd name="T25" fmla="*/ 2147483646 h 61"/>
              <a:gd name="T26" fmla="*/ 0 w 60"/>
              <a:gd name="T27" fmla="*/ 2147483646 h 61"/>
              <a:gd name="T28" fmla="*/ 0 w 60"/>
              <a:gd name="T29" fmla="*/ 2147483646 h 61"/>
              <a:gd name="T30" fmla="*/ 0 w 60"/>
              <a:gd name="T31" fmla="*/ 2147483646 h 61"/>
              <a:gd name="T32" fmla="*/ 0 w 60"/>
              <a:gd name="T33" fmla="*/ 2147483646 h 61"/>
              <a:gd name="T34" fmla="*/ 2147483646 w 60"/>
              <a:gd name="T35" fmla="*/ 2147483646 h 61"/>
              <a:gd name="T36" fmla="*/ 2147483646 w 60"/>
              <a:gd name="T37" fmla="*/ 2147483646 h 61"/>
              <a:gd name="T38" fmla="*/ 2147483646 w 60"/>
              <a:gd name="T39" fmla="*/ 2147483646 h 61"/>
              <a:gd name="T40" fmla="*/ 2147483646 w 60"/>
              <a:gd name="T41" fmla="*/ 2147483646 h 61"/>
              <a:gd name="T42" fmla="*/ 2147483646 w 60"/>
              <a:gd name="T43" fmla="*/ 2147483646 h 61"/>
              <a:gd name="T44" fmla="*/ 2147483646 w 60"/>
              <a:gd name="T45" fmla="*/ 2147483646 h 61"/>
              <a:gd name="T46" fmla="*/ 2147483646 w 60"/>
              <a:gd name="T47" fmla="*/ 2147483646 h 61"/>
              <a:gd name="T48" fmla="*/ 2147483646 w 60"/>
              <a:gd name="T49" fmla="*/ 2147483646 h 61"/>
              <a:gd name="T50" fmla="*/ 2147483646 w 60"/>
              <a:gd name="T51" fmla="*/ 2147483646 h 61"/>
              <a:gd name="T52" fmla="*/ 2147483646 w 60"/>
              <a:gd name="T53" fmla="*/ 2147483646 h 61"/>
              <a:gd name="T54" fmla="*/ 2147483646 w 60"/>
              <a:gd name="T55" fmla="*/ 2147483646 h 61"/>
              <a:gd name="T56" fmla="*/ 2147483646 w 60"/>
              <a:gd name="T57" fmla="*/ 2147483646 h 61"/>
              <a:gd name="T58" fmla="*/ 2147483646 w 60"/>
              <a:gd name="T59" fmla="*/ 2147483646 h 61"/>
              <a:gd name="T60" fmla="*/ 2147483646 w 60"/>
              <a:gd name="T61" fmla="*/ 2147483646 h 61"/>
              <a:gd name="T62" fmla="*/ 2147483646 w 60"/>
              <a:gd name="T63" fmla="*/ 2147483646 h 61"/>
              <a:gd name="T64" fmla="*/ 2147483646 w 60"/>
              <a:gd name="T65" fmla="*/ 2147483646 h 61"/>
              <a:gd name="T66" fmla="*/ 2147483646 w 60"/>
              <a:gd name="T67" fmla="*/ 2147483646 h 61"/>
              <a:gd name="T68" fmla="*/ 2147483646 w 60"/>
              <a:gd name="T69" fmla="*/ 2147483646 h 61"/>
              <a:gd name="T70" fmla="*/ 2147483646 w 60"/>
              <a:gd name="T71" fmla="*/ 2147483646 h 61"/>
              <a:gd name="T72" fmla="*/ 2147483646 w 60"/>
              <a:gd name="T73" fmla="*/ 2147483646 h 61"/>
              <a:gd name="T74" fmla="*/ 2147483646 w 60"/>
              <a:gd name="T75" fmla="*/ 2147483646 h 61"/>
              <a:gd name="T76" fmla="*/ 2147483646 w 60"/>
              <a:gd name="T77" fmla="*/ 2147483646 h 61"/>
              <a:gd name="T78" fmla="*/ 2147483646 w 60"/>
              <a:gd name="T79" fmla="*/ 2147483646 h 61"/>
              <a:gd name="T80" fmla="*/ 2147483646 w 60"/>
              <a:gd name="T81" fmla="*/ 2147483646 h 61"/>
              <a:gd name="T82" fmla="*/ 2147483646 w 60"/>
              <a:gd name="T83" fmla="*/ 2147483646 h 61"/>
              <a:gd name="T84" fmla="*/ 2147483646 w 60"/>
              <a:gd name="T85" fmla="*/ 2147483646 h 61"/>
              <a:gd name="T86" fmla="*/ 2147483646 w 60"/>
              <a:gd name="T87" fmla="*/ 2147483646 h 61"/>
              <a:gd name="T88" fmla="*/ 2147483646 w 60"/>
              <a:gd name="T89" fmla="*/ 2147483646 h 61"/>
              <a:gd name="T90" fmla="*/ 2147483646 w 60"/>
              <a:gd name="T91" fmla="*/ 2147483646 h 61"/>
              <a:gd name="T92" fmla="*/ 2147483646 w 60"/>
              <a:gd name="T93" fmla="*/ 2147483646 h 61"/>
              <a:gd name="T94" fmla="*/ 2147483646 w 60"/>
              <a:gd name="T95" fmla="*/ 2147483646 h 61"/>
              <a:gd name="T96" fmla="*/ 2147483646 w 60"/>
              <a:gd name="T97" fmla="*/ 2147483646 h 61"/>
              <a:gd name="T98" fmla="*/ 2147483646 w 60"/>
              <a:gd name="T99" fmla="*/ 2147483646 h 61"/>
              <a:gd name="T100" fmla="*/ 2147483646 w 60"/>
              <a:gd name="T101" fmla="*/ 2147483646 h 61"/>
              <a:gd name="T102" fmla="*/ 2147483646 w 60"/>
              <a:gd name="T103" fmla="*/ 2147483646 h 61"/>
              <a:gd name="T104" fmla="*/ 2147483646 w 60"/>
              <a:gd name="T105" fmla="*/ 2147483646 h 61"/>
              <a:gd name="T106" fmla="*/ 2147483646 w 60"/>
              <a:gd name="T107" fmla="*/ 2147483646 h 61"/>
              <a:gd name="T108" fmla="*/ 2147483646 w 60"/>
              <a:gd name="T109" fmla="*/ 2147483646 h 61"/>
              <a:gd name="T110" fmla="*/ 2147483646 w 60"/>
              <a:gd name="T111" fmla="*/ 0 h 61"/>
              <a:gd name="T112" fmla="*/ 2147483646 w 60"/>
              <a:gd name="T113" fmla="*/ 0 h 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0" h="61">
                <a:moveTo>
                  <a:pt x="30" y="0"/>
                </a:moveTo>
                <a:lnTo>
                  <a:pt x="26" y="0"/>
                </a:lnTo>
                <a:lnTo>
                  <a:pt x="23" y="2"/>
                </a:lnTo>
                <a:lnTo>
                  <a:pt x="19" y="2"/>
                </a:lnTo>
                <a:lnTo>
                  <a:pt x="16" y="3"/>
                </a:lnTo>
                <a:lnTo>
                  <a:pt x="14" y="5"/>
                </a:lnTo>
                <a:lnTo>
                  <a:pt x="10" y="7"/>
                </a:lnTo>
                <a:lnTo>
                  <a:pt x="9" y="9"/>
                </a:lnTo>
                <a:lnTo>
                  <a:pt x="5" y="12"/>
                </a:lnTo>
                <a:lnTo>
                  <a:pt x="3" y="14"/>
                </a:lnTo>
                <a:lnTo>
                  <a:pt x="2" y="17"/>
                </a:lnTo>
                <a:lnTo>
                  <a:pt x="2" y="21"/>
                </a:lnTo>
                <a:lnTo>
                  <a:pt x="0" y="25"/>
                </a:lnTo>
                <a:lnTo>
                  <a:pt x="0" y="28"/>
                </a:lnTo>
                <a:lnTo>
                  <a:pt x="0" y="30"/>
                </a:lnTo>
                <a:lnTo>
                  <a:pt x="0" y="33"/>
                </a:lnTo>
                <a:lnTo>
                  <a:pt x="0" y="37"/>
                </a:lnTo>
                <a:lnTo>
                  <a:pt x="2" y="40"/>
                </a:lnTo>
                <a:lnTo>
                  <a:pt x="2" y="44"/>
                </a:lnTo>
                <a:lnTo>
                  <a:pt x="3" y="47"/>
                </a:lnTo>
                <a:lnTo>
                  <a:pt x="5" y="49"/>
                </a:lnTo>
                <a:lnTo>
                  <a:pt x="9" y="53"/>
                </a:lnTo>
                <a:lnTo>
                  <a:pt x="10" y="54"/>
                </a:lnTo>
                <a:lnTo>
                  <a:pt x="14" y="56"/>
                </a:lnTo>
                <a:lnTo>
                  <a:pt x="16" y="58"/>
                </a:lnTo>
                <a:lnTo>
                  <a:pt x="19" y="60"/>
                </a:lnTo>
                <a:lnTo>
                  <a:pt x="23" y="60"/>
                </a:lnTo>
                <a:lnTo>
                  <a:pt x="26" y="61"/>
                </a:lnTo>
                <a:lnTo>
                  <a:pt x="30" y="61"/>
                </a:lnTo>
                <a:lnTo>
                  <a:pt x="33" y="61"/>
                </a:lnTo>
                <a:lnTo>
                  <a:pt x="37" y="60"/>
                </a:lnTo>
                <a:lnTo>
                  <a:pt x="41" y="60"/>
                </a:lnTo>
                <a:lnTo>
                  <a:pt x="42" y="58"/>
                </a:lnTo>
                <a:lnTo>
                  <a:pt x="46" y="56"/>
                </a:lnTo>
                <a:lnTo>
                  <a:pt x="49" y="54"/>
                </a:lnTo>
                <a:lnTo>
                  <a:pt x="51" y="53"/>
                </a:lnTo>
                <a:lnTo>
                  <a:pt x="53" y="49"/>
                </a:lnTo>
                <a:lnTo>
                  <a:pt x="55" y="47"/>
                </a:lnTo>
                <a:lnTo>
                  <a:pt x="57" y="44"/>
                </a:lnTo>
                <a:lnTo>
                  <a:pt x="58" y="40"/>
                </a:lnTo>
                <a:lnTo>
                  <a:pt x="60" y="37"/>
                </a:lnTo>
                <a:lnTo>
                  <a:pt x="60" y="33"/>
                </a:lnTo>
                <a:lnTo>
                  <a:pt x="60" y="30"/>
                </a:lnTo>
                <a:lnTo>
                  <a:pt x="60" y="28"/>
                </a:lnTo>
                <a:lnTo>
                  <a:pt x="60" y="25"/>
                </a:lnTo>
                <a:lnTo>
                  <a:pt x="58" y="21"/>
                </a:lnTo>
                <a:lnTo>
                  <a:pt x="57" y="17"/>
                </a:lnTo>
                <a:lnTo>
                  <a:pt x="55" y="14"/>
                </a:lnTo>
                <a:lnTo>
                  <a:pt x="53" y="12"/>
                </a:lnTo>
                <a:lnTo>
                  <a:pt x="51" y="9"/>
                </a:lnTo>
                <a:lnTo>
                  <a:pt x="49" y="7"/>
                </a:lnTo>
                <a:lnTo>
                  <a:pt x="46" y="5"/>
                </a:lnTo>
                <a:lnTo>
                  <a:pt x="42" y="3"/>
                </a:lnTo>
                <a:lnTo>
                  <a:pt x="41" y="2"/>
                </a:lnTo>
                <a:lnTo>
                  <a:pt x="37" y="2"/>
                </a:lnTo>
                <a:lnTo>
                  <a:pt x="33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62" name="Freeform 118"/>
          <p:cNvSpPr>
            <a:spLocks/>
          </p:cNvSpPr>
          <p:nvPr/>
        </p:nvSpPr>
        <p:spPr bwMode="auto">
          <a:xfrm>
            <a:off x="8349307" y="4135437"/>
            <a:ext cx="96510" cy="95247"/>
          </a:xfrm>
          <a:custGeom>
            <a:avLst/>
            <a:gdLst>
              <a:gd name="T0" fmla="*/ 2147483646 w 61"/>
              <a:gd name="T1" fmla="*/ 0 h 61"/>
              <a:gd name="T2" fmla="*/ 2147483646 w 61"/>
              <a:gd name="T3" fmla="*/ 0 h 61"/>
              <a:gd name="T4" fmla="*/ 2147483646 w 61"/>
              <a:gd name="T5" fmla="*/ 2147483646 h 61"/>
              <a:gd name="T6" fmla="*/ 2147483646 w 61"/>
              <a:gd name="T7" fmla="*/ 2147483646 h 61"/>
              <a:gd name="T8" fmla="*/ 2147483646 w 61"/>
              <a:gd name="T9" fmla="*/ 2147483646 h 61"/>
              <a:gd name="T10" fmla="*/ 2147483646 w 61"/>
              <a:gd name="T11" fmla="*/ 2147483646 h 61"/>
              <a:gd name="T12" fmla="*/ 2147483646 w 61"/>
              <a:gd name="T13" fmla="*/ 2147483646 h 61"/>
              <a:gd name="T14" fmla="*/ 2147483646 w 61"/>
              <a:gd name="T15" fmla="*/ 2147483646 h 61"/>
              <a:gd name="T16" fmla="*/ 2147483646 w 61"/>
              <a:gd name="T17" fmla="*/ 2147483646 h 61"/>
              <a:gd name="T18" fmla="*/ 2147483646 w 61"/>
              <a:gd name="T19" fmla="*/ 2147483646 h 61"/>
              <a:gd name="T20" fmla="*/ 2147483646 w 61"/>
              <a:gd name="T21" fmla="*/ 2147483646 h 61"/>
              <a:gd name="T22" fmla="*/ 2147483646 w 61"/>
              <a:gd name="T23" fmla="*/ 2147483646 h 61"/>
              <a:gd name="T24" fmla="*/ 0 w 61"/>
              <a:gd name="T25" fmla="*/ 2147483646 h 61"/>
              <a:gd name="T26" fmla="*/ 0 w 61"/>
              <a:gd name="T27" fmla="*/ 2147483646 h 61"/>
              <a:gd name="T28" fmla="*/ 0 w 61"/>
              <a:gd name="T29" fmla="*/ 2147483646 h 61"/>
              <a:gd name="T30" fmla="*/ 0 w 61"/>
              <a:gd name="T31" fmla="*/ 2147483646 h 61"/>
              <a:gd name="T32" fmla="*/ 0 w 61"/>
              <a:gd name="T33" fmla="*/ 2147483646 h 61"/>
              <a:gd name="T34" fmla="*/ 2147483646 w 61"/>
              <a:gd name="T35" fmla="*/ 2147483646 h 61"/>
              <a:gd name="T36" fmla="*/ 2147483646 w 61"/>
              <a:gd name="T37" fmla="*/ 2147483646 h 61"/>
              <a:gd name="T38" fmla="*/ 2147483646 w 61"/>
              <a:gd name="T39" fmla="*/ 2147483646 h 61"/>
              <a:gd name="T40" fmla="*/ 2147483646 w 61"/>
              <a:gd name="T41" fmla="*/ 2147483646 h 61"/>
              <a:gd name="T42" fmla="*/ 2147483646 w 61"/>
              <a:gd name="T43" fmla="*/ 2147483646 h 61"/>
              <a:gd name="T44" fmla="*/ 2147483646 w 61"/>
              <a:gd name="T45" fmla="*/ 2147483646 h 61"/>
              <a:gd name="T46" fmla="*/ 2147483646 w 61"/>
              <a:gd name="T47" fmla="*/ 2147483646 h 61"/>
              <a:gd name="T48" fmla="*/ 2147483646 w 61"/>
              <a:gd name="T49" fmla="*/ 2147483646 h 61"/>
              <a:gd name="T50" fmla="*/ 2147483646 w 61"/>
              <a:gd name="T51" fmla="*/ 2147483646 h 61"/>
              <a:gd name="T52" fmla="*/ 2147483646 w 61"/>
              <a:gd name="T53" fmla="*/ 2147483646 h 61"/>
              <a:gd name="T54" fmla="*/ 2147483646 w 61"/>
              <a:gd name="T55" fmla="*/ 2147483646 h 61"/>
              <a:gd name="T56" fmla="*/ 2147483646 w 61"/>
              <a:gd name="T57" fmla="*/ 2147483646 h 61"/>
              <a:gd name="T58" fmla="*/ 2147483646 w 61"/>
              <a:gd name="T59" fmla="*/ 2147483646 h 61"/>
              <a:gd name="T60" fmla="*/ 2147483646 w 61"/>
              <a:gd name="T61" fmla="*/ 2147483646 h 61"/>
              <a:gd name="T62" fmla="*/ 2147483646 w 61"/>
              <a:gd name="T63" fmla="*/ 2147483646 h 61"/>
              <a:gd name="T64" fmla="*/ 2147483646 w 61"/>
              <a:gd name="T65" fmla="*/ 2147483646 h 61"/>
              <a:gd name="T66" fmla="*/ 2147483646 w 61"/>
              <a:gd name="T67" fmla="*/ 2147483646 h 61"/>
              <a:gd name="T68" fmla="*/ 2147483646 w 61"/>
              <a:gd name="T69" fmla="*/ 2147483646 h 61"/>
              <a:gd name="T70" fmla="*/ 2147483646 w 61"/>
              <a:gd name="T71" fmla="*/ 2147483646 h 61"/>
              <a:gd name="T72" fmla="*/ 2147483646 w 61"/>
              <a:gd name="T73" fmla="*/ 2147483646 h 61"/>
              <a:gd name="T74" fmla="*/ 2147483646 w 61"/>
              <a:gd name="T75" fmla="*/ 2147483646 h 61"/>
              <a:gd name="T76" fmla="*/ 2147483646 w 61"/>
              <a:gd name="T77" fmla="*/ 2147483646 h 61"/>
              <a:gd name="T78" fmla="*/ 2147483646 w 61"/>
              <a:gd name="T79" fmla="*/ 2147483646 h 61"/>
              <a:gd name="T80" fmla="*/ 2147483646 w 61"/>
              <a:gd name="T81" fmla="*/ 2147483646 h 61"/>
              <a:gd name="T82" fmla="*/ 2147483646 w 61"/>
              <a:gd name="T83" fmla="*/ 2147483646 h 61"/>
              <a:gd name="T84" fmla="*/ 2147483646 w 61"/>
              <a:gd name="T85" fmla="*/ 2147483646 h 61"/>
              <a:gd name="T86" fmla="*/ 2147483646 w 61"/>
              <a:gd name="T87" fmla="*/ 2147483646 h 61"/>
              <a:gd name="T88" fmla="*/ 2147483646 w 61"/>
              <a:gd name="T89" fmla="*/ 2147483646 h 61"/>
              <a:gd name="T90" fmla="*/ 2147483646 w 61"/>
              <a:gd name="T91" fmla="*/ 2147483646 h 61"/>
              <a:gd name="T92" fmla="*/ 2147483646 w 61"/>
              <a:gd name="T93" fmla="*/ 2147483646 h 61"/>
              <a:gd name="T94" fmla="*/ 2147483646 w 61"/>
              <a:gd name="T95" fmla="*/ 2147483646 h 61"/>
              <a:gd name="T96" fmla="*/ 2147483646 w 61"/>
              <a:gd name="T97" fmla="*/ 2147483646 h 61"/>
              <a:gd name="T98" fmla="*/ 2147483646 w 61"/>
              <a:gd name="T99" fmla="*/ 2147483646 h 61"/>
              <a:gd name="T100" fmla="*/ 2147483646 w 61"/>
              <a:gd name="T101" fmla="*/ 2147483646 h 61"/>
              <a:gd name="T102" fmla="*/ 2147483646 w 61"/>
              <a:gd name="T103" fmla="*/ 2147483646 h 61"/>
              <a:gd name="T104" fmla="*/ 2147483646 w 61"/>
              <a:gd name="T105" fmla="*/ 2147483646 h 61"/>
              <a:gd name="T106" fmla="*/ 2147483646 w 61"/>
              <a:gd name="T107" fmla="*/ 2147483646 h 61"/>
              <a:gd name="T108" fmla="*/ 2147483646 w 61"/>
              <a:gd name="T109" fmla="*/ 2147483646 h 61"/>
              <a:gd name="T110" fmla="*/ 2147483646 w 61"/>
              <a:gd name="T111" fmla="*/ 0 h 61"/>
              <a:gd name="T112" fmla="*/ 2147483646 w 61"/>
              <a:gd name="T113" fmla="*/ 0 h 6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1" h="61">
                <a:moveTo>
                  <a:pt x="30" y="0"/>
                </a:moveTo>
                <a:lnTo>
                  <a:pt x="27" y="0"/>
                </a:lnTo>
                <a:lnTo>
                  <a:pt x="23" y="2"/>
                </a:lnTo>
                <a:lnTo>
                  <a:pt x="20" y="2"/>
                </a:lnTo>
                <a:lnTo>
                  <a:pt x="18" y="3"/>
                </a:lnTo>
                <a:lnTo>
                  <a:pt x="14" y="5"/>
                </a:lnTo>
                <a:lnTo>
                  <a:pt x="11" y="7"/>
                </a:lnTo>
                <a:lnTo>
                  <a:pt x="9" y="9"/>
                </a:lnTo>
                <a:lnTo>
                  <a:pt x="7" y="12"/>
                </a:lnTo>
                <a:lnTo>
                  <a:pt x="6" y="14"/>
                </a:lnTo>
                <a:lnTo>
                  <a:pt x="4" y="17"/>
                </a:lnTo>
                <a:lnTo>
                  <a:pt x="2" y="21"/>
                </a:lnTo>
                <a:lnTo>
                  <a:pt x="0" y="25"/>
                </a:lnTo>
                <a:lnTo>
                  <a:pt x="0" y="28"/>
                </a:lnTo>
                <a:lnTo>
                  <a:pt x="0" y="30"/>
                </a:lnTo>
                <a:lnTo>
                  <a:pt x="0" y="33"/>
                </a:lnTo>
                <a:lnTo>
                  <a:pt x="0" y="37"/>
                </a:lnTo>
                <a:lnTo>
                  <a:pt x="2" y="40"/>
                </a:lnTo>
                <a:lnTo>
                  <a:pt x="4" y="44"/>
                </a:lnTo>
                <a:lnTo>
                  <a:pt x="6" y="47"/>
                </a:lnTo>
                <a:lnTo>
                  <a:pt x="7" y="49"/>
                </a:lnTo>
                <a:lnTo>
                  <a:pt x="9" y="53"/>
                </a:lnTo>
                <a:lnTo>
                  <a:pt x="11" y="54"/>
                </a:lnTo>
                <a:lnTo>
                  <a:pt x="14" y="56"/>
                </a:lnTo>
                <a:lnTo>
                  <a:pt x="18" y="58"/>
                </a:lnTo>
                <a:lnTo>
                  <a:pt x="20" y="60"/>
                </a:lnTo>
                <a:lnTo>
                  <a:pt x="23" y="60"/>
                </a:lnTo>
                <a:lnTo>
                  <a:pt x="27" y="61"/>
                </a:lnTo>
                <a:lnTo>
                  <a:pt x="30" y="61"/>
                </a:lnTo>
                <a:lnTo>
                  <a:pt x="34" y="61"/>
                </a:lnTo>
                <a:lnTo>
                  <a:pt x="37" y="60"/>
                </a:lnTo>
                <a:lnTo>
                  <a:pt x="41" y="60"/>
                </a:lnTo>
                <a:lnTo>
                  <a:pt x="45" y="58"/>
                </a:lnTo>
                <a:lnTo>
                  <a:pt x="46" y="56"/>
                </a:lnTo>
                <a:lnTo>
                  <a:pt x="50" y="54"/>
                </a:lnTo>
                <a:lnTo>
                  <a:pt x="52" y="53"/>
                </a:lnTo>
                <a:lnTo>
                  <a:pt x="55" y="49"/>
                </a:lnTo>
                <a:lnTo>
                  <a:pt x="57" y="47"/>
                </a:lnTo>
                <a:lnTo>
                  <a:pt x="59" y="44"/>
                </a:lnTo>
                <a:lnTo>
                  <a:pt x="59" y="40"/>
                </a:lnTo>
                <a:lnTo>
                  <a:pt x="61" y="37"/>
                </a:lnTo>
                <a:lnTo>
                  <a:pt x="61" y="33"/>
                </a:lnTo>
                <a:lnTo>
                  <a:pt x="61" y="30"/>
                </a:lnTo>
                <a:lnTo>
                  <a:pt x="61" y="28"/>
                </a:lnTo>
                <a:lnTo>
                  <a:pt x="61" y="25"/>
                </a:lnTo>
                <a:lnTo>
                  <a:pt x="59" y="21"/>
                </a:lnTo>
                <a:lnTo>
                  <a:pt x="59" y="17"/>
                </a:lnTo>
                <a:lnTo>
                  <a:pt x="57" y="14"/>
                </a:lnTo>
                <a:lnTo>
                  <a:pt x="55" y="12"/>
                </a:lnTo>
                <a:lnTo>
                  <a:pt x="52" y="9"/>
                </a:lnTo>
                <a:lnTo>
                  <a:pt x="50" y="7"/>
                </a:lnTo>
                <a:lnTo>
                  <a:pt x="46" y="5"/>
                </a:lnTo>
                <a:lnTo>
                  <a:pt x="45" y="3"/>
                </a:lnTo>
                <a:lnTo>
                  <a:pt x="41" y="2"/>
                </a:lnTo>
                <a:lnTo>
                  <a:pt x="37" y="2"/>
                </a:lnTo>
                <a:lnTo>
                  <a:pt x="34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85463" name="Rectangle 119"/>
          <p:cNvSpPr>
            <a:spLocks noChangeArrowheads="1"/>
          </p:cNvSpPr>
          <p:nvPr/>
        </p:nvSpPr>
        <p:spPr bwMode="auto">
          <a:xfrm>
            <a:off x="6775450" y="1597025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</a:t>
            </a:r>
            <a:endParaRPr lang="en-US" altLang="en-US" sz="1200"/>
          </a:p>
        </p:txBody>
      </p:sp>
      <p:sp>
        <p:nvSpPr>
          <p:cNvPr id="185464" name="Rectangle 120"/>
          <p:cNvSpPr>
            <a:spLocks noChangeArrowheads="1"/>
          </p:cNvSpPr>
          <p:nvPr/>
        </p:nvSpPr>
        <p:spPr bwMode="auto">
          <a:xfrm>
            <a:off x="7623175" y="1597025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j2</a:t>
            </a:r>
            <a:endParaRPr lang="en-US" altLang="en-US" sz="1200"/>
          </a:p>
        </p:txBody>
      </p:sp>
      <p:sp>
        <p:nvSpPr>
          <p:cNvPr id="185465" name="Rectangle 121"/>
          <p:cNvSpPr>
            <a:spLocks noChangeArrowheads="1"/>
          </p:cNvSpPr>
          <p:nvPr/>
        </p:nvSpPr>
        <p:spPr bwMode="auto">
          <a:xfrm>
            <a:off x="6775450" y="2433638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j3</a:t>
            </a:r>
            <a:endParaRPr lang="en-US" altLang="en-US" sz="1200"/>
          </a:p>
        </p:txBody>
      </p:sp>
      <p:sp>
        <p:nvSpPr>
          <p:cNvPr id="185466" name="Rectangle 122"/>
          <p:cNvSpPr>
            <a:spLocks noChangeArrowheads="1"/>
          </p:cNvSpPr>
          <p:nvPr/>
        </p:nvSpPr>
        <p:spPr bwMode="auto">
          <a:xfrm>
            <a:off x="8462963" y="2433638"/>
            <a:ext cx="3959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j6=P1</a:t>
            </a:r>
            <a:endParaRPr lang="en-US" altLang="en-US" sz="1200"/>
          </a:p>
        </p:txBody>
      </p:sp>
      <p:sp>
        <p:nvSpPr>
          <p:cNvPr id="185467" name="Rectangle 123"/>
          <p:cNvSpPr>
            <a:spLocks noChangeArrowheads="1"/>
          </p:cNvSpPr>
          <p:nvPr/>
        </p:nvSpPr>
        <p:spPr bwMode="auto">
          <a:xfrm>
            <a:off x="9060518" y="2447926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j7</a:t>
            </a:r>
            <a:endParaRPr lang="en-US" altLang="en-US" sz="1200" dirty="0"/>
          </a:p>
        </p:txBody>
      </p:sp>
      <p:sp>
        <p:nvSpPr>
          <p:cNvPr id="185468" name="Rectangle 124"/>
          <p:cNvSpPr>
            <a:spLocks noChangeArrowheads="1"/>
          </p:cNvSpPr>
          <p:nvPr/>
        </p:nvSpPr>
        <p:spPr bwMode="auto">
          <a:xfrm>
            <a:off x="6775450" y="3271838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j8</a:t>
            </a:r>
            <a:endParaRPr lang="en-US" altLang="en-US" sz="1200"/>
          </a:p>
        </p:txBody>
      </p:sp>
      <p:sp>
        <p:nvSpPr>
          <p:cNvPr id="185469" name="Rectangle 125"/>
          <p:cNvSpPr>
            <a:spLocks noChangeArrowheads="1"/>
          </p:cNvSpPr>
          <p:nvPr/>
        </p:nvSpPr>
        <p:spPr bwMode="auto">
          <a:xfrm>
            <a:off x="7623175" y="3271838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j9</a:t>
            </a:r>
            <a:endParaRPr lang="en-US" altLang="en-US" sz="1200"/>
          </a:p>
        </p:txBody>
      </p:sp>
      <p:sp>
        <p:nvSpPr>
          <p:cNvPr id="185470" name="Rectangle 126"/>
          <p:cNvSpPr>
            <a:spLocks noChangeArrowheads="1"/>
          </p:cNvSpPr>
          <p:nvPr/>
        </p:nvSpPr>
        <p:spPr bwMode="auto">
          <a:xfrm>
            <a:off x="8496300" y="3271838"/>
            <a:ext cx="2035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j10</a:t>
            </a:r>
            <a:endParaRPr lang="en-US" altLang="en-US" sz="1200"/>
          </a:p>
        </p:txBody>
      </p:sp>
      <p:sp>
        <p:nvSpPr>
          <p:cNvPr id="185471" name="Rectangle 127"/>
          <p:cNvSpPr>
            <a:spLocks noChangeArrowheads="1"/>
          </p:cNvSpPr>
          <p:nvPr/>
        </p:nvSpPr>
        <p:spPr bwMode="auto">
          <a:xfrm>
            <a:off x="6802438" y="4108450"/>
            <a:ext cx="1921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j11</a:t>
            </a:r>
            <a:endParaRPr lang="en-US" altLang="en-US" sz="1200" dirty="0"/>
          </a:p>
        </p:txBody>
      </p:sp>
      <p:sp>
        <p:nvSpPr>
          <p:cNvPr id="185472" name="Rectangle 128"/>
          <p:cNvSpPr>
            <a:spLocks noChangeArrowheads="1"/>
          </p:cNvSpPr>
          <p:nvPr/>
        </p:nvSpPr>
        <p:spPr bwMode="auto">
          <a:xfrm>
            <a:off x="7650163" y="4108450"/>
            <a:ext cx="2035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j12</a:t>
            </a:r>
            <a:endParaRPr lang="en-US" altLang="en-US" sz="1200"/>
          </a:p>
        </p:txBody>
      </p:sp>
      <p:sp>
        <p:nvSpPr>
          <p:cNvPr id="185473" name="Rectangle 129"/>
          <p:cNvSpPr>
            <a:spLocks noChangeArrowheads="1"/>
          </p:cNvSpPr>
          <p:nvPr/>
        </p:nvSpPr>
        <p:spPr bwMode="auto">
          <a:xfrm>
            <a:off x="8496300" y="4108450"/>
            <a:ext cx="2035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j13</a:t>
            </a:r>
            <a:endParaRPr lang="en-US" altLang="en-US" sz="1200"/>
          </a:p>
        </p:txBody>
      </p:sp>
      <p:sp>
        <p:nvSpPr>
          <p:cNvPr id="185474" name="Rectangle 130"/>
          <p:cNvSpPr>
            <a:spLocks noChangeArrowheads="1"/>
          </p:cNvSpPr>
          <p:nvPr/>
        </p:nvSpPr>
        <p:spPr bwMode="auto">
          <a:xfrm>
            <a:off x="7617322" y="2312471"/>
            <a:ext cx="38792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j4=T1</a:t>
            </a:r>
            <a:endParaRPr lang="en-US" altLang="en-US" sz="1200" dirty="0"/>
          </a:p>
        </p:txBody>
      </p:sp>
      <p:sp>
        <p:nvSpPr>
          <p:cNvPr id="185475" name="Rectangle 131"/>
          <p:cNvSpPr>
            <a:spLocks noChangeArrowheads="1"/>
          </p:cNvSpPr>
          <p:nvPr/>
        </p:nvSpPr>
        <p:spPr bwMode="auto">
          <a:xfrm>
            <a:off x="7228825" y="2573079"/>
            <a:ext cx="3959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j5=B1</a:t>
            </a:r>
            <a:endParaRPr lang="en-US" altLang="en-US" sz="1200" dirty="0"/>
          </a:p>
        </p:txBody>
      </p:sp>
      <p:sp>
        <p:nvSpPr>
          <p:cNvPr id="17519" name="AutoShape 132"/>
          <p:cNvSpPr>
            <a:spLocks noChangeAspect="1" noChangeArrowheads="1" noTextEdit="1"/>
          </p:cNvSpPr>
          <p:nvPr/>
        </p:nvSpPr>
        <p:spPr bwMode="auto">
          <a:xfrm>
            <a:off x="6650038" y="4470401"/>
            <a:ext cx="24003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0" name="Rectangle 134"/>
          <p:cNvSpPr>
            <a:spLocks noChangeArrowheads="1"/>
          </p:cNvSpPr>
          <p:nvPr/>
        </p:nvSpPr>
        <p:spPr bwMode="auto">
          <a:xfrm>
            <a:off x="6681788" y="5564188"/>
            <a:ext cx="49530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79" name="Rectangle 135"/>
          <p:cNvSpPr>
            <a:spLocks noChangeArrowheads="1"/>
          </p:cNvSpPr>
          <p:nvPr/>
        </p:nvSpPr>
        <p:spPr bwMode="auto">
          <a:xfrm>
            <a:off x="6711951" y="5561013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522" name="Rectangle 136"/>
          <p:cNvSpPr>
            <a:spLocks noChangeArrowheads="1"/>
          </p:cNvSpPr>
          <p:nvPr/>
        </p:nvSpPr>
        <p:spPr bwMode="auto">
          <a:xfrm>
            <a:off x="7177088" y="4819650"/>
            <a:ext cx="425450" cy="1079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81" name="Rectangle 137"/>
          <p:cNvSpPr>
            <a:spLocks noChangeArrowheads="1"/>
          </p:cNvSpPr>
          <p:nvPr/>
        </p:nvSpPr>
        <p:spPr bwMode="auto">
          <a:xfrm>
            <a:off x="7208838" y="4818063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S1</a:t>
            </a:r>
            <a:endParaRPr lang="en-US" altLang="en-US"/>
          </a:p>
        </p:txBody>
      </p:sp>
      <p:sp>
        <p:nvSpPr>
          <p:cNvPr id="17524" name="Rectangle 138"/>
          <p:cNvSpPr>
            <a:spLocks noChangeArrowheads="1"/>
          </p:cNvSpPr>
          <p:nvPr/>
        </p:nvSpPr>
        <p:spPr bwMode="auto">
          <a:xfrm>
            <a:off x="7602538" y="5988051"/>
            <a:ext cx="7810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83" name="Rectangle 139"/>
          <p:cNvSpPr>
            <a:spLocks noChangeArrowheads="1"/>
          </p:cNvSpPr>
          <p:nvPr/>
        </p:nvSpPr>
        <p:spPr bwMode="auto">
          <a:xfrm>
            <a:off x="7634288" y="5984875"/>
            <a:ext cx="17953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67%</a:t>
            </a:r>
            <a:endParaRPr lang="en-US" altLang="en-US"/>
          </a:p>
        </p:txBody>
      </p:sp>
      <p:sp>
        <p:nvSpPr>
          <p:cNvPr id="17526" name="Rectangle 140"/>
          <p:cNvSpPr>
            <a:spLocks noChangeArrowheads="1"/>
          </p:cNvSpPr>
          <p:nvPr/>
        </p:nvSpPr>
        <p:spPr bwMode="auto">
          <a:xfrm>
            <a:off x="8383589" y="4927601"/>
            <a:ext cx="638175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85" name="Rectangle 141"/>
          <p:cNvSpPr>
            <a:spLocks noChangeArrowheads="1"/>
          </p:cNvSpPr>
          <p:nvPr/>
        </p:nvSpPr>
        <p:spPr bwMode="auto">
          <a:xfrm>
            <a:off x="8415338" y="4924425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j3</a:t>
            </a:r>
            <a:endParaRPr lang="en-US" altLang="en-US"/>
          </a:p>
        </p:txBody>
      </p:sp>
      <p:sp>
        <p:nvSpPr>
          <p:cNvPr id="17528" name="Rectangle 142"/>
          <p:cNvSpPr>
            <a:spLocks noChangeArrowheads="1"/>
          </p:cNvSpPr>
          <p:nvPr/>
        </p:nvSpPr>
        <p:spPr bwMode="auto">
          <a:xfrm>
            <a:off x="6681789" y="4502151"/>
            <a:ext cx="2339975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529" name="Rectangle 143"/>
          <p:cNvSpPr>
            <a:spLocks noChangeArrowheads="1"/>
          </p:cNvSpPr>
          <p:nvPr/>
        </p:nvSpPr>
        <p:spPr bwMode="auto">
          <a:xfrm>
            <a:off x="6711950" y="4498975"/>
            <a:ext cx="9842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Vertex Information Table</a:t>
            </a:r>
            <a:endParaRPr lang="en-US" altLang="en-US"/>
          </a:p>
        </p:txBody>
      </p:sp>
      <p:sp>
        <p:nvSpPr>
          <p:cNvPr id="17530" name="Rectangle 144"/>
          <p:cNvSpPr>
            <a:spLocks noChangeArrowheads="1"/>
          </p:cNvSpPr>
          <p:nvPr/>
        </p:nvSpPr>
        <p:spPr bwMode="auto">
          <a:xfrm>
            <a:off x="6681788" y="4608513"/>
            <a:ext cx="49530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531" name="Rectangle 145"/>
          <p:cNvSpPr>
            <a:spLocks noChangeArrowheads="1"/>
          </p:cNvSpPr>
          <p:nvPr/>
        </p:nvSpPr>
        <p:spPr bwMode="auto">
          <a:xfrm>
            <a:off x="6711950" y="4605338"/>
            <a:ext cx="40235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Line FCID</a:t>
            </a:r>
            <a:endParaRPr lang="en-US" altLang="en-US"/>
          </a:p>
        </p:txBody>
      </p:sp>
      <p:sp>
        <p:nvSpPr>
          <p:cNvPr id="17532" name="Rectangle 146"/>
          <p:cNvSpPr>
            <a:spLocks noChangeArrowheads="1"/>
          </p:cNvSpPr>
          <p:nvPr/>
        </p:nvSpPr>
        <p:spPr bwMode="auto">
          <a:xfrm>
            <a:off x="7177088" y="4608513"/>
            <a:ext cx="4254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533" name="Rectangle 147"/>
          <p:cNvSpPr>
            <a:spLocks noChangeArrowheads="1"/>
          </p:cNvSpPr>
          <p:nvPr/>
        </p:nvSpPr>
        <p:spPr bwMode="auto">
          <a:xfrm>
            <a:off x="7208838" y="4605338"/>
            <a:ext cx="33823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Line FID</a:t>
            </a:r>
            <a:endParaRPr lang="en-US" altLang="en-US"/>
          </a:p>
        </p:txBody>
      </p:sp>
      <p:sp>
        <p:nvSpPr>
          <p:cNvPr id="17534" name="Rectangle 148"/>
          <p:cNvSpPr>
            <a:spLocks noChangeArrowheads="1"/>
          </p:cNvSpPr>
          <p:nvPr/>
        </p:nvSpPr>
        <p:spPr bwMode="auto">
          <a:xfrm>
            <a:off x="7602538" y="4608513"/>
            <a:ext cx="7810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535" name="Rectangle 149"/>
          <p:cNvSpPr>
            <a:spLocks noChangeArrowheads="1"/>
          </p:cNvSpPr>
          <p:nvPr/>
        </p:nvSpPr>
        <p:spPr bwMode="auto">
          <a:xfrm>
            <a:off x="7634289" y="4605338"/>
            <a:ext cx="665247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Relative Position</a:t>
            </a:r>
            <a:endParaRPr lang="en-US" altLang="en-US"/>
          </a:p>
        </p:txBody>
      </p:sp>
      <p:sp>
        <p:nvSpPr>
          <p:cNvPr id="17536" name="Rectangle 150"/>
          <p:cNvSpPr>
            <a:spLocks noChangeArrowheads="1"/>
          </p:cNvSpPr>
          <p:nvPr/>
        </p:nvSpPr>
        <p:spPr bwMode="auto">
          <a:xfrm>
            <a:off x="8383589" y="4608513"/>
            <a:ext cx="638175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537" name="Rectangle 151"/>
          <p:cNvSpPr>
            <a:spLocks noChangeArrowheads="1"/>
          </p:cNvSpPr>
          <p:nvPr/>
        </p:nvSpPr>
        <p:spPr bwMode="auto">
          <a:xfrm>
            <a:off x="8415338" y="4605338"/>
            <a:ext cx="5081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Junction EID</a:t>
            </a:r>
            <a:endParaRPr lang="en-US" altLang="en-US"/>
          </a:p>
        </p:txBody>
      </p:sp>
      <p:sp>
        <p:nvSpPr>
          <p:cNvPr id="17538" name="Rectangle 152"/>
          <p:cNvSpPr>
            <a:spLocks noChangeArrowheads="1"/>
          </p:cNvSpPr>
          <p:nvPr/>
        </p:nvSpPr>
        <p:spPr bwMode="auto">
          <a:xfrm>
            <a:off x="6681788" y="4819650"/>
            <a:ext cx="495300" cy="1079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97" name="Rectangle 153"/>
          <p:cNvSpPr>
            <a:spLocks noChangeArrowheads="1"/>
          </p:cNvSpPr>
          <p:nvPr/>
        </p:nvSpPr>
        <p:spPr bwMode="auto">
          <a:xfrm>
            <a:off x="6711951" y="4818063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540" name="Rectangle 154"/>
          <p:cNvSpPr>
            <a:spLocks noChangeArrowheads="1"/>
          </p:cNvSpPr>
          <p:nvPr/>
        </p:nvSpPr>
        <p:spPr bwMode="auto">
          <a:xfrm>
            <a:off x="7177088" y="4714876"/>
            <a:ext cx="4254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499" name="Rectangle 155"/>
          <p:cNvSpPr>
            <a:spLocks noChangeArrowheads="1"/>
          </p:cNvSpPr>
          <p:nvPr/>
        </p:nvSpPr>
        <p:spPr bwMode="auto">
          <a:xfrm>
            <a:off x="7208838" y="4711700"/>
            <a:ext cx="7534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I3</a:t>
            </a:r>
            <a:endParaRPr lang="en-US" altLang="en-US"/>
          </a:p>
        </p:txBody>
      </p:sp>
      <p:sp>
        <p:nvSpPr>
          <p:cNvPr id="17542" name="Rectangle 156"/>
          <p:cNvSpPr>
            <a:spLocks noChangeArrowheads="1"/>
          </p:cNvSpPr>
          <p:nvPr/>
        </p:nvSpPr>
        <p:spPr bwMode="auto">
          <a:xfrm>
            <a:off x="7602538" y="4819650"/>
            <a:ext cx="781050" cy="1079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01" name="Rectangle 157"/>
          <p:cNvSpPr>
            <a:spLocks noChangeArrowheads="1"/>
          </p:cNvSpPr>
          <p:nvPr/>
        </p:nvSpPr>
        <p:spPr bwMode="auto">
          <a:xfrm>
            <a:off x="7634288" y="4818063"/>
            <a:ext cx="1298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7544" name="Rectangle 158"/>
          <p:cNvSpPr>
            <a:spLocks noChangeArrowheads="1"/>
          </p:cNvSpPr>
          <p:nvPr/>
        </p:nvSpPr>
        <p:spPr bwMode="auto">
          <a:xfrm>
            <a:off x="8383589" y="4714876"/>
            <a:ext cx="638175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03" name="Rectangle 159"/>
          <p:cNvSpPr>
            <a:spLocks noChangeArrowheads="1"/>
          </p:cNvSpPr>
          <p:nvPr/>
        </p:nvSpPr>
        <p:spPr bwMode="auto">
          <a:xfrm>
            <a:off x="8415338" y="4711700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j1</a:t>
            </a:r>
            <a:endParaRPr lang="en-US" altLang="en-US"/>
          </a:p>
        </p:txBody>
      </p:sp>
      <p:sp>
        <p:nvSpPr>
          <p:cNvPr id="17546" name="Rectangle 160"/>
          <p:cNvSpPr>
            <a:spLocks noChangeArrowheads="1"/>
          </p:cNvSpPr>
          <p:nvPr/>
        </p:nvSpPr>
        <p:spPr bwMode="auto">
          <a:xfrm>
            <a:off x="6681788" y="4714876"/>
            <a:ext cx="49530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05" name="Rectangle 161"/>
          <p:cNvSpPr>
            <a:spLocks noChangeArrowheads="1"/>
          </p:cNvSpPr>
          <p:nvPr/>
        </p:nvSpPr>
        <p:spPr bwMode="auto">
          <a:xfrm>
            <a:off x="6711950" y="4711700"/>
            <a:ext cx="37670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7548" name="Rectangle 162"/>
          <p:cNvSpPr>
            <a:spLocks noChangeArrowheads="1"/>
          </p:cNvSpPr>
          <p:nvPr/>
        </p:nvSpPr>
        <p:spPr bwMode="auto">
          <a:xfrm>
            <a:off x="7177088" y="4927601"/>
            <a:ext cx="4254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07" name="Rectangle 163"/>
          <p:cNvSpPr>
            <a:spLocks noChangeArrowheads="1"/>
          </p:cNvSpPr>
          <p:nvPr/>
        </p:nvSpPr>
        <p:spPr bwMode="auto">
          <a:xfrm>
            <a:off x="7208838" y="4924425"/>
            <a:ext cx="7534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I1</a:t>
            </a:r>
            <a:endParaRPr lang="en-US" altLang="en-US"/>
          </a:p>
        </p:txBody>
      </p:sp>
      <p:sp>
        <p:nvSpPr>
          <p:cNvPr id="17550" name="Rectangle 164"/>
          <p:cNvSpPr>
            <a:spLocks noChangeArrowheads="1"/>
          </p:cNvSpPr>
          <p:nvPr/>
        </p:nvSpPr>
        <p:spPr bwMode="auto">
          <a:xfrm>
            <a:off x="7602538" y="5032376"/>
            <a:ext cx="7810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09" name="Rectangle 165"/>
          <p:cNvSpPr>
            <a:spLocks noChangeArrowheads="1"/>
          </p:cNvSpPr>
          <p:nvPr/>
        </p:nvSpPr>
        <p:spPr bwMode="auto">
          <a:xfrm>
            <a:off x="7634288" y="5030788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7552" name="Rectangle 166"/>
          <p:cNvSpPr>
            <a:spLocks noChangeArrowheads="1"/>
          </p:cNvSpPr>
          <p:nvPr/>
        </p:nvSpPr>
        <p:spPr bwMode="auto">
          <a:xfrm>
            <a:off x="8383589" y="5883276"/>
            <a:ext cx="638175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11" name="Rectangle 167"/>
          <p:cNvSpPr>
            <a:spLocks noChangeArrowheads="1"/>
          </p:cNvSpPr>
          <p:nvPr/>
        </p:nvSpPr>
        <p:spPr bwMode="auto">
          <a:xfrm>
            <a:off x="8415338" y="5880100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j9</a:t>
            </a:r>
            <a:endParaRPr lang="en-US" altLang="en-US"/>
          </a:p>
        </p:txBody>
      </p:sp>
      <p:sp>
        <p:nvSpPr>
          <p:cNvPr id="17554" name="Rectangle 168"/>
          <p:cNvSpPr>
            <a:spLocks noChangeArrowheads="1"/>
          </p:cNvSpPr>
          <p:nvPr/>
        </p:nvSpPr>
        <p:spPr bwMode="auto">
          <a:xfrm>
            <a:off x="6681788" y="4927601"/>
            <a:ext cx="49530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13" name="Rectangle 169"/>
          <p:cNvSpPr>
            <a:spLocks noChangeArrowheads="1"/>
          </p:cNvSpPr>
          <p:nvPr/>
        </p:nvSpPr>
        <p:spPr bwMode="auto">
          <a:xfrm>
            <a:off x="6711950" y="4924425"/>
            <a:ext cx="37670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7556" name="Rectangle 170"/>
          <p:cNvSpPr>
            <a:spLocks noChangeArrowheads="1"/>
          </p:cNvSpPr>
          <p:nvPr/>
        </p:nvSpPr>
        <p:spPr bwMode="auto">
          <a:xfrm>
            <a:off x="7177088" y="5138738"/>
            <a:ext cx="4254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15" name="Rectangle 171"/>
          <p:cNvSpPr>
            <a:spLocks noChangeArrowheads="1"/>
          </p:cNvSpPr>
          <p:nvPr/>
        </p:nvSpPr>
        <p:spPr bwMode="auto">
          <a:xfrm>
            <a:off x="7208838" y="5135563"/>
            <a:ext cx="7534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I1</a:t>
            </a:r>
            <a:endParaRPr lang="en-US" altLang="en-US"/>
          </a:p>
        </p:txBody>
      </p:sp>
      <p:sp>
        <p:nvSpPr>
          <p:cNvPr id="17558" name="Rectangle 172"/>
          <p:cNvSpPr>
            <a:spLocks noChangeArrowheads="1"/>
          </p:cNvSpPr>
          <p:nvPr/>
        </p:nvSpPr>
        <p:spPr bwMode="auto">
          <a:xfrm>
            <a:off x="7602538" y="4714876"/>
            <a:ext cx="7810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17" name="Rectangle 173"/>
          <p:cNvSpPr>
            <a:spLocks noChangeArrowheads="1"/>
          </p:cNvSpPr>
          <p:nvPr/>
        </p:nvSpPr>
        <p:spPr bwMode="auto">
          <a:xfrm>
            <a:off x="7634288" y="4711700"/>
            <a:ext cx="1298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7560" name="Rectangle 174"/>
          <p:cNvSpPr>
            <a:spLocks noChangeArrowheads="1"/>
          </p:cNvSpPr>
          <p:nvPr/>
        </p:nvSpPr>
        <p:spPr bwMode="auto">
          <a:xfrm>
            <a:off x="8383589" y="4819650"/>
            <a:ext cx="638175" cy="1079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19" name="Rectangle 175"/>
          <p:cNvSpPr>
            <a:spLocks noChangeArrowheads="1"/>
          </p:cNvSpPr>
          <p:nvPr/>
        </p:nvSpPr>
        <p:spPr bwMode="auto">
          <a:xfrm>
            <a:off x="8415338" y="4818063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j2</a:t>
            </a:r>
            <a:endParaRPr lang="en-US" altLang="en-US"/>
          </a:p>
        </p:txBody>
      </p:sp>
      <p:sp>
        <p:nvSpPr>
          <p:cNvPr id="17562" name="Rectangle 176"/>
          <p:cNvSpPr>
            <a:spLocks noChangeArrowheads="1"/>
          </p:cNvSpPr>
          <p:nvPr/>
        </p:nvSpPr>
        <p:spPr bwMode="auto">
          <a:xfrm>
            <a:off x="6681788" y="5775325"/>
            <a:ext cx="495300" cy="1079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21" name="Rectangle 177"/>
          <p:cNvSpPr>
            <a:spLocks noChangeArrowheads="1"/>
          </p:cNvSpPr>
          <p:nvPr/>
        </p:nvSpPr>
        <p:spPr bwMode="auto">
          <a:xfrm>
            <a:off x="6711951" y="5773738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564" name="Rectangle 178"/>
          <p:cNvSpPr>
            <a:spLocks noChangeArrowheads="1"/>
          </p:cNvSpPr>
          <p:nvPr/>
        </p:nvSpPr>
        <p:spPr bwMode="auto">
          <a:xfrm>
            <a:off x="7177088" y="5775325"/>
            <a:ext cx="425450" cy="1079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23" name="Rectangle 179"/>
          <p:cNvSpPr>
            <a:spLocks noChangeArrowheads="1"/>
          </p:cNvSpPr>
          <p:nvPr/>
        </p:nvSpPr>
        <p:spPr bwMode="auto">
          <a:xfrm>
            <a:off x="7208838" y="5773738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S2</a:t>
            </a:r>
            <a:endParaRPr lang="en-US" altLang="en-US"/>
          </a:p>
        </p:txBody>
      </p:sp>
      <p:sp>
        <p:nvSpPr>
          <p:cNvPr id="17566" name="Rectangle 180"/>
          <p:cNvSpPr>
            <a:spLocks noChangeArrowheads="1"/>
          </p:cNvSpPr>
          <p:nvPr/>
        </p:nvSpPr>
        <p:spPr bwMode="auto">
          <a:xfrm>
            <a:off x="7602538" y="5883276"/>
            <a:ext cx="7810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25" name="Rectangle 181"/>
          <p:cNvSpPr>
            <a:spLocks noChangeArrowheads="1"/>
          </p:cNvSpPr>
          <p:nvPr/>
        </p:nvSpPr>
        <p:spPr bwMode="auto">
          <a:xfrm>
            <a:off x="7634288" y="5880100"/>
            <a:ext cx="17953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50%</a:t>
            </a:r>
            <a:endParaRPr lang="en-US" altLang="en-US"/>
          </a:p>
        </p:txBody>
      </p:sp>
      <p:sp>
        <p:nvSpPr>
          <p:cNvPr id="17568" name="Rectangle 182"/>
          <p:cNvSpPr>
            <a:spLocks noChangeArrowheads="1"/>
          </p:cNvSpPr>
          <p:nvPr/>
        </p:nvSpPr>
        <p:spPr bwMode="auto">
          <a:xfrm>
            <a:off x="8383589" y="5138738"/>
            <a:ext cx="638175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27" name="Rectangle 183"/>
          <p:cNvSpPr>
            <a:spLocks noChangeArrowheads="1"/>
          </p:cNvSpPr>
          <p:nvPr/>
        </p:nvSpPr>
        <p:spPr bwMode="auto">
          <a:xfrm>
            <a:off x="8415338" y="5135563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j4</a:t>
            </a:r>
            <a:endParaRPr lang="en-US" altLang="en-US"/>
          </a:p>
        </p:txBody>
      </p:sp>
      <p:sp>
        <p:nvSpPr>
          <p:cNvPr id="17570" name="Rectangle 184"/>
          <p:cNvSpPr>
            <a:spLocks noChangeArrowheads="1"/>
          </p:cNvSpPr>
          <p:nvPr/>
        </p:nvSpPr>
        <p:spPr bwMode="auto">
          <a:xfrm>
            <a:off x="6681788" y="5351463"/>
            <a:ext cx="49530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29" name="Rectangle 185"/>
          <p:cNvSpPr>
            <a:spLocks noChangeArrowheads="1"/>
          </p:cNvSpPr>
          <p:nvPr/>
        </p:nvSpPr>
        <p:spPr bwMode="auto">
          <a:xfrm>
            <a:off x="6711951" y="5348288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572" name="Rectangle 186"/>
          <p:cNvSpPr>
            <a:spLocks noChangeArrowheads="1"/>
          </p:cNvSpPr>
          <p:nvPr/>
        </p:nvSpPr>
        <p:spPr bwMode="auto">
          <a:xfrm>
            <a:off x="7177088" y="5351463"/>
            <a:ext cx="4254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31" name="Rectangle 187"/>
          <p:cNvSpPr>
            <a:spLocks noChangeArrowheads="1"/>
          </p:cNvSpPr>
          <p:nvPr/>
        </p:nvSpPr>
        <p:spPr bwMode="auto">
          <a:xfrm>
            <a:off x="7208838" y="5348288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S1</a:t>
            </a:r>
            <a:endParaRPr lang="en-US" altLang="en-US"/>
          </a:p>
        </p:txBody>
      </p:sp>
      <p:sp>
        <p:nvSpPr>
          <p:cNvPr id="17574" name="Rectangle 188"/>
          <p:cNvSpPr>
            <a:spLocks noChangeArrowheads="1"/>
          </p:cNvSpPr>
          <p:nvPr/>
        </p:nvSpPr>
        <p:spPr bwMode="auto">
          <a:xfrm>
            <a:off x="7602538" y="5138738"/>
            <a:ext cx="7810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33" name="Rectangle 189"/>
          <p:cNvSpPr>
            <a:spLocks noChangeArrowheads="1"/>
          </p:cNvSpPr>
          <p:nvPr/>
        </p:nvSpPr>
        <p:spPr bwMode="auto">
          <a:xfrm>
            <a:off x="7634288" y="5135563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7576" name="Rectangle 190"/>
          <p:cNvSpPr>
            <a:spLocks noChangeArrowheads="1"/>
          </p:cNvSpPr>
          <p:nvPr/>
        </p:nvSpPr>
        <p:spPr bwMode="auto">
          <a:xfrm>
            <a:off x="8383589" y="6094413"/>
            <a:ext cx="638175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35" name="Rectangle 191"/>
          <p:cNvSpPr>
            <a:spLocks noChangeArrowheads="1"/>
          </p:cNvSpPr>
          <p:nvPr/>
        </p:nvSpPr>
        <p:spPr bwMode="auto">
          <a:xfrm>
            <a:off x="8415338" y="6091238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j10</a:t>
            </a:r>
            <a:endParaRPr lang="en-US" altLang="en-US"/>
          </a:p>
        </p:txBody>
      </p:sp>
      <p:sp>
        <p:nvSpPr>
          <p:cNvPr id="17578" name="Rectangle 192"/>
          <p:cNvSpPr>
            <a:spLocks noChangeArrowheads="1"/>
          </p:cNvSpPr>
          <p:nvPr/>
        </p:nvSpPr>
        <p:spPr bwMode="auto">
          <a:xfrm>
            <a:off x="6681788" y="5883276"/>
            <a:ext cx="49530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37" name="Rectangle 193"/>
          <p:cNvSpPr>
            <a:spLocks noChangeArrowheads="1"/>
          </p:cNvSpPr>
          <p:nvPr/>
        </p:nvSpPr>
        <p:spPr bwMode="auto">
          <a:xfrm>
            <a:off x="6711951" y="5880100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580" name="Rectangle 194"/>
          <p:cNvSpPr>
            <a:spLocks noChangeArrowheads="1"/>
          </p:cNvSpPr>
          <p:nvPr/>
        </p:nvSpPr>
        <p:spPr bwMode="auto">
          <a:xfrm>
            <a:off x="7177088" y="5564188"/>
            <a:ext cx="4254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39" name="Rectangle 195"/>
          <p:cNvSpPr>
            <a:spLocks noChangeArrowheads="1"/>
          </p:cNvSpPr>
          <p:nvPr/>
        </p:nvSpPr>
        <p:spPr bwMode="auto">
          <a:xfrm>
            <a:off x="7208838" y="5561013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S4</a:t>
            </a:r>
            <a:endParaRPr lang="en-US" altLang="en-US"/>
          </a:p>
        </p:txBody>
      </p:sp>
      <p:sp>
        <p:nvSpPr>
          <p:cNvPr id="17582" name="Rectangle 196"/>
          <p:cNvSpPr>
            <a:spLocks noChangeArrowheads="1"/>
          </p:cNvSpPr>
          <p:nvPr/>
        </p:nvSpPr>
        <p:spPr bwMode="auto">
          <a:xfrm>
            <a:off x="7602538" y="5457826"/>
            <a:ext cx="7810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41" name="Rectangle 197"/>
          <p:cNvSpPr>
            <a:spLocks noChangeArrowheads="1"/>
          </p:cNvSpPr>
          <p:nvPr/>
        </p:nvSpPr>
        <p:spPr bwMode="auto">
          <a:xfrm>
            <a:off x="7634288" y="5454650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7584" name="Rectangle 198"/>
          <p:cNvSpPr>
            <a:spLocks noChangeArrowheads="1"/>
          </p:cNvSpPr>
          <p:nvPr/>
        </p:nvSpPr>
        <p:spPr bwMode="auto">
          <a:xfrm>
            <a:off x="8383589" y="6200776"/>
            <a:ext cx="638175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43" name="Rectangle 199"/>
          <p:cNvSpPr>
            <a:spLocks noChangeArrowheads="1"/>
          </p:cNvSpPr>
          <p:nvPr/>
        </p:nvSpPr>
        <p:spPr bwMode="auto">
          <a:xfrm>
            <a:off x="8415338" y="6197600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j11</a:t>
            </a:r>
            <a:endParaRPr lang="en-US" altLang="en-US"/>
          </a:p>
        </p:txBody>
      </p:sp>
      <p:sp>
        <p:nvSpPr>
          <p:cNvPr id="17586" name="Rectangle 200"/>
          <p:cNvSpPr>
            <a:spLocks noChangeArrowheads="1"/>
          </p:cNvSpPr>
          <p:nvPr/>
        </p:nvSpPr>
        <p:spPr bwMode="auto">
          <a:xfrm>
            <a:off x="7602538" y="4927601"/>
            <a:ext cx="7810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45" name="Rectangle 201"/>
          <p:cNvSpPr>
            <a:spLocks noChangeArrowheads="1"/>
          </p:cNvSpPr>
          <p:nvPr/>
        </p:nvSpPr>
        <p:spPr bwMode="auto">
          <a:xfrm>
            <a:off x="7634288" y="4924425"/>
            <a:ext cx="1298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7588" name="Rectangle 202"/>
          <p:cNvSpPr>
            <a:spLocks noChangeArrowheads="1"/>
          </p:cNvSpPr>
          <p:nvPr/>
        </p:nvSpPr>
        <p:spPr bwMode="auto">
          <a:xfrm>
            <a:off x="6681788" y="5032376"/>
            <a:ext cx="49530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47" name="Rectangle 203"/>
          <p:cNvSpPr>
            <a:spLocks noChangeArrowheads="1"/>
          </p:cNvSpPr>
          <p:nvPr/>
        </p:nvSpPr>
        <p:spPr bwMode="auto">
          <a:xfrm>
            <a:off x="6711950" y="5030788"/>
            <a:ext cx="37670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7590" name="Rectangle 204"/>
          <p:cNvSpPr>
            <a:spLocks noChangeArrowheads="1"/>
          </p:cNvSpPr>
          <p:nvPr/>
        </p:nvSpPr>
        <p:spPr bwMode="auto">
          <a:xfrm>
            <a:off x="7177088" y="5032376"/>
            <a:ext cx="4254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49" name="Rectangle 205"/>
          <p:cNvSpPr>
            <a:spLocks noChangeArrowheads="1"/>
          </p:cNvSpPr>
          <p:nvPr/>
        </p:nvSpPr>
        <p:spPr bwMode="auto">
          <a:xfrm>
            <a:off x="7208838" y="5030788"/>
            <a:ext cx="7534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I3</a:t>
            </a:r>
            <a:endParaRPr lang="en-US" altLang="en-US"/>
          </a:p>
        </p:txBody>
      </p:sp>
      <p:sp>
        <p:nvSpPr>
          <p:cNvPr id="17592" name="Rectangle 206"/>
          <p:cNvSpPr>
            <a:spLocks noChangeArrowheads="1"/>
          </p:cNvSpPr>
          <p:nvPr/>
        </p:nvSpPr>
        <p:spPr bwMode="auto">
          <a:xfrm>
            <a:off x="8383589" y="5032376"/>
            <a:ext cx="638175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51" name="Rectangle 207"/>
          <p:cNvSpPr>
            <a:spLocks noChangeArrowheads="1"/>
          </p:cNvSpPr>
          <p:nvPr/>
        </p:nvSpPr>
        <p:spPr bwMode="auto">
          <a:xfrm>
            <a:off x="8415338" y="5030788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j3</a:t>
            </a:r>
            <a:endParaRPr lang="en-US" altLang="en-US"/>
          </a:p>
        </p:txBody>
      </p:sp>
      <p:sp>
        <p:nvSpPr>
          <p:cNvPr id="17594" name="Rectangle 208"/>
          <p:cNvSpPr>
            <a:spLocks noChangeArrowheads="1"/>
          </p:cNvSpPr>
          <p:nvPr/>
        </p:nvSpPr>
        <p:spPr bwMode="auto">
          <a:xfrm>
            <a:off x="6681788" y="5138738"/>
            <a:ext cx="49530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53" name="Rectangle 209"/>
          <p:cNvSpPr>
            <a:spLocks noChangeArrowheads="1"/>
          </p:cNvSpPr>
          <p:nvPr/>
        </p:nvSpPr>
        <p:spPr bwMode="auto">
          <a:xfrm>
            <a:off x="6711950" y="5135563"/>
            <a:ext cx="37670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7596" name="Rectangle 210"/>
          <p:cNvSpPr>
            <a:spLocks noChangeArrowheads="1"/>
          </p:cNvSpPr>
          <p:nvPr/>
        </p:nvSpPr>
        <p:spPr bwMode="auto">
          <a:xfrm>
            <a:off x="6681788" y="5245101"/>
            <a:ext cx="49530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55" name="Rectangle 211"/>
          <p:cNvSpPr>
            <a:spLocks noChangeArrowheads="1"/>
          </p:cNvSpPr>
          <p:nvPr/>
        </p:nvSpPr>
        <p:spPr bwMode="auto">
          <a:xfrm>
            <a:off x="6711950" y="5243513"/>
            <a:ext cx="37670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7598" name="Rectangle 212"/>
          <p:cNvSpPr>
            <a:spLocks noChangeArrowheads="1"/>
          </p:cNvSpPr>
          <p:nvPr/>
        </p:nvSpPr>
        <p:spPr bwMode="auto">
          <a:xfrm>
            <a:off x="7177088" y="5245101"/>
            <a:ext cx="4254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57" name="Rectangle 213"/>
          <p:cNvSpPr>
            <a:spLocks noChangeArrowheads="1"/>
          </p:cNvSpPr>
          <p:nvPr/>
        </p:nvSpPr>
        <p:spPr bwMode="auto">
          <a:xfrm>
            <a:off x="7208838" y="5243513"/>
            <a:ext cx="7534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I2</a:t>
            </a:r>
            <a:endParaRPr lang="en-US" altLang="en-US"/>
          </a:p>
        </p:txBody>
      </p:sp>
      <p:sp>
        <p:nvSpPr>
          <p:cNvPr id="17600" name="Rectangle 214"/>
          <p:cNvSpPr>
            <a:spLocks noChangeArrowheads="1"/>
          </p:cNvSpPr>
          <p:nvPr/>
        </p:nvSpPr>
        <p:spPr bwMode="auto">
          <a:xfrm>
            <a:off x="7602538" y="5245101"/>
            <a:ext cx="7810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59" name="Rectangle 215"/>
          <p:cNvSpPr>
            <a:spLocks noChangeArrowheads="1"/>
          </p:cNvSpPr>
          <p:nvPr/>
        </p:nvSpPr>
        <p:spPr bwMode="auto">
          <a:xfrm>
            <a:off x="7634288" y="5243513"/>
            <a:ext cx="1298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7602" name="Rectangle 216"/>
          <p:cNvSpPr>
            <a:spLocks noChangeArrowheads="1"/>
          </p:cNvSpPr>
          <p:nvPr/>
        </p:nvSpPr>
        <p:spPr bwMode="auto">
          <a:xfrm>
            <a:off x="8383589" y="5245101"/>
            <a:ext cx="638175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61" name="Rectangle 217"/>
          <p:cNvSpPr>
            <a:spLocks noChangeArrowheads="1"/>
          </p:cNvSpPr>
          <p:nvPr/>
        </p:nvSpPr>
        <p:spPr bwMode="auto">
          <a:xfrm>
            <a:off x="8415338" y="5243513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j4</a:t>
            </a:r>
            <a:endParaRPr lang="en-US" altLang="en-US"/>
          </a:p>
        </p:txBody>
      </p:sp>
      <p:sp>
        <p:nvSpPr>
          <p:cNvPr id="17604" name="Rectangle 218"/>
          <p:cNvSpPr>
            <a:spLocks noChangeArrowheads="1"/>
          </p:cNvSpPr>
          <p:nvPr/>
        </p:nvSpPr>
        <p:spPr bwMode="auto">
          <a:xfrm>
            <a:off x="7602538" y="5351463"/>
            <a:ext cx="7810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63" name="Rectangle 219"/>
          <p:cNvSpPr>
            <a:spLocks noChangeArrowheads="1"/>
          </p:cNvSpPr>
          <p:nvPr/>
        </p:nvSpPr>
        <p:spPr bwMode="auto">
          <a:xfrm>
            <a:off x="7634288" y="5348288"/>
            <a:ext cx="17953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33%</a:t>
            </a:r>
            <a:endParaRPr lang="en-US" altLang="en-US"/>
          </a:p>
        </p:txBody>
      </p:sp>
      <p:sp>
        <p:nvSpPr>
          <p:cNvPr id="17606" name="Rectangle 220"/>
          <p:cNvSpPr>
            <a:spLocks noChangeArrowheads="1"/>
          </p:cNvSpPr>
          <p:nvPr/>
        </p:nvSpPr>
        <p:spPr bwMode="auto">
          <a:xfrm>
            <a:off x="8383589" y="5351463"/>
            <a:ext cx="638175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65" name="Rectangle 221"/>
          <p:cNvSpPr>
            <a:spLocks noChangeArrowheads="1"/>
          </p:cNvSpPr>
          <p:nvPr/>
        </p:nvSpPr>
        <p:spPr bwMode="auto">
          <a:xfrm>
            <a:off x="8415338" y="5348288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j5</a:t>
            </a:r>
            <a:endParaRPr lang="en-US" altLang="en-US"/>
          </a:p>
        </p:txBody>
      </p:sp>
      <p:sp>
        <p:nvSpPr>
          <p:cNvPr id="17608" name="Rectangle 222"/>
          <p:cNvSpPr>
            <a:spLocks noChangeArrowheads="1"/>
          </p:cNvSpPr>
          <p:nvPr/>
        </p:nvSpPr>
        <p:spPr bwMode="auto">
          <a:xfrm>
            <a:off x="6681788" y="5457826"/>
            <a:ext cx="49530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67" name="Rectangle 223"/>
          <p:cNvSpPr>
            <a:spLocks noChangeArrowheads="1"/>
          </p:cNvSpPr>
          <p:nvPr/>
        </p:nvSpPr>
        <p:spPr bwMode="auto">
          <a:xfrm>
            <a:off x="6711950" y="5454650"/>
            <a:ext cx="37670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7610" name="Rectangle 224"/>
          <p:cNvSpPr>
            <a:spLocks noChangeArrowheads="1"/>
          </p:cNvSpPr>
          <p:nvPr/>
        </p:nvSpPr>
        <p:spPr bwMode="auto">
          <a:xfrm>
            <a:off x="7177088" y="5457826"/>
            <a:ext cx="4254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69" name="Rectangle 225"/>
          <p:cNvSpPr>
            <a:spLocks noChangeArrowheads="1"/>
          </p:cNvSpPr>
          <p:nvPr/>
        </p:nvSpPr>
        <p:spPr bwMode="auto">
          <a:xfrm>
            <a:off x="7208838" y="5454650"/>
            <a:ext cx="7534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I2</a:t>
            </a:r>
            <a:endParaRPr lang="en-US" altLang="en-US"/>
          </a:p>
        </p:txBody>
      </p:sp>
      <p:sp>
        <p:nvSpPr>
          <p:cNvPr id="17612" name="Rectangle 226"/>
          <p:cNvSpPr>
            <a:spLocks noChangeArrowheads="1"/>
          </p:cNvSpPr>
          <p:nvPr/>
        </p:nvSpPr>
        <p:spPr bwMode="auto">
          <a:xfrm>
            <a:off x="8383589" y="5457826"/>
            <a:ext cx="638175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71" name="Rectangle 227"/>
          <p:cNvSpPr>
            <a:spLocks noChangeArrowheads="1"/>
          </p:cNvSpPr>
          <p:nvPr/>
        </p:nvSpPr>
        <p:spPr bwMode="auto">
          <a:xfrm>
            <a:off x="8415338" y="5454650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j6</a:t>
            </a:r>
            <a:endParaRPr lang="en-US" altLang="en-US"/>
          </a:p>
        </p:txBody>
      </p:sp>
      <p:sp>
        <p:nvSpPr>
          <p:cNvPr id="17614" name="Rectangle 228"/>
          <p:cNvSpPr>
            <a:spLocks noChangeArrowheads="1"/>
          </p:cNvSpPr>
          <p:nvPr/>
        </p:nvSpPr>
        <p:spPr bwMode="auto">
          <a:xfrm>
            <a:off x="8383589" y="5564188"/>
            <a:ext cx="638175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73" name="Rectangle 229"/>
          <p:cNvSpPr>
            <a:spLocks noChangeArrowheads="1"/>
          </p:cNvSpPr>
          <p:nvPr/>
        </p:nvSpPr>
        <p:spPr bwMode="auto">
          <a:xfrm>
            <a:off x="8415338" y="5561013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j6</a:t>
            </a:r>
            <a:endParaRPr lang="en-US" altLang="en-US"/>
          </a:p>
        </p:txBody>
      </p:sp>
      <p:sp>
        <p:nvSpPr>
          <p:cNvPr id="17616" name="Rectangle 230"/>
          <p:cNvSpPr>
            <a:spLocks noChangeArrowheads="1"/>
          </p:cNvSpPr>
          <p:nvPr/>
        </p:nvSpPr>
        <p:spPr bwMode="auto">
          <a:xfrm>
            <a:off x="7602538" y="5564188"/>
            <a:ext cx="7810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75" name="Rectangle 231"/>
          <p:cNvSpPr>
            <a:spLocks noChangeArrowheads="1"/>
          </p:cNvSpPr>
          <p:nvPr/>
        </p:nvSpPr>
        <p:spPr bwMode="auto">
          <a:xfrm>
            <a:off x="7634288" y="5561013"/>
            <a:ext cx="1298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7618" name="Rectangle 232"/>
          <p:cNvSpPr>
            <a:spLocks noChangeArrowheads="1"/>
          </p:cNvSpPr>
          <p:nvPr/>
        </p:nvSpPr>
        <p:spPr bwMode="auto">
          <a:xfrm>
            <a:off x="6681788" y="5670551"/>
            <a:ext cx="49530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77" name="Rectangle 233"/>
          <p:cNvSpPr>
            <a:spLocks noChangeArrowheads="1"/>
          </p:cNvSpPr>
          <p:nvPr/>
        </p:nvSpPr>
        <p:spPr bwMode="auto">
          <a:xfrm>
            <a:off x="6711951" y="5667375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620" name="Rectangle 234"/>
          <p:cNvSpPr>
            <a:spLocks noChangeArrowheads="1"/>
          </p:cNvSpPr>
          <p:nvPr/>
        </p:nvSpPr>
        <p:spPr bwMode="auto">
          <a:xfrm>
            <a:off x="7177088" y="5670551"/>
            <a:ext cx="4254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79" name="Rectangle 235"/>
          <p:cNvSpPr>
            <a:spLocks noChangeArrowheads="1"/>
          </p:cNvSpPr>
          <p:nvPr/>
        </p:nvSpPr>
        <p:spPr bwMode="auto">
          <a:xfrm>
            <a:off x="7208838" y="5667375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S4</a:t>
            </a:r>
            <a:endParaRPr lang="en-US" altLang="en-US"/>
          </a:p>
        </p:txBody>
      </p:sp>
      <p:sp>
        <p:nvSpPr>
          <p:cNvPr id="17622" name="Rectangle 236"/>
          <p:cNvSpPr>
            <a:spLocks noChangeArrowheads="1"/>
          </p:cNvSpPr>
          <p:nvPr/>
        </p:nvSpPr>
        <p:spPr bwMode="auto">
          <a:xfrm>
            <a:off x="7602538" y="5670551"/>
            <a:ext cx="7810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81" name="Rectangle 237"/>
          <p:cNvSpPr>
            <a:spLocks noChangeArrowheads="1"/>
          </p:cNvSpPr>
          <p:nvPr/>
        </p:nvSpPr>
        <p:spPr bwMode="auto">
          <a:xfrm>
            <a:off x="7634288" y="5667375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7624" name="Rectangle 238"/>
          <p:cNvSpPr>
            <a:spLocks noChangeArrowheads="1"/>
          </p:cNvSpPr>
          <p:nvPr/>
        </p:nvSpPr>
        <p:spPr bwMode="auto">
          <a:xfrm>
            <a:off x="8383589" y="5670551"/>
            <a:ext cx="638175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83" name="Rectangle 239"/>
          <p:cNvSpPr>
            <a:spLocks noChangeArrowheads="1"/>
          </p:cNvSpPr>
          <p:nvPr/>
        </p:nvSpPr>
        <p:spPr bwMode="auto">
          <a:xfrm>
            <a:off x="8415338" y="5667375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j7</a:t>
            </a:r>
            <a:endParaRPr lang="en-US" altLang="en-US"/>
          </a:p>
        </p:txBody>
      </p:sp>
      <p:sp>
        <p:nvSpPr>
          <p:cNvPr id="17626" name="Rectangle 240"/>
          <p:cNvSpPr>
            <a:spLocks noChangeArrowheads="1"/>
          </p:cNvSpPr>
          <p:nvPr/>
        </p:nvSpPr>
        <p:spPr bwMode="auto">
          <a:xfrm>
            <a:off x="7602538" y="5775325"/>
            <a:ext cx="781050" cy="1079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85" name="Rectangle 241"/>
          <p:cNvSpPr>
            <a:spLocks noChangeArrowheads="1"/>
          </p:cNvSpPr>
          <p:nvPr/>
        </p:nvSpPr>
        <p:spPr bwMode="auto">
          <a:xfrm>
            <a:off x="7634288" y="5773738"/>
            <a:ext cx="1298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7628" name="Rectangle 242"/>
          <p:cNvSpPr>
            <a:spLocks noChangeArrowheads="1"/>
          </p:cNvSpPr>
          <p:nvPr/>
        </p:nvSpPr>
        <p:spPr bwMode="auto">
          <a:xfrm>
            <a:off x="8383589" y="5775325"/>
            <a:ext cx="638175" cy="107950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87" name="Rectangle 243"/>
          <p:cNvSpPr>
            <a:spLocks noChangeArrowheads="1"/>
          </p:cNvSpPr>
          <p:nvPr/>
        </p:nvSpPr>
        <p:spPr bwMode="auto">
          <a:xfrm>
            <a:off x="8415338" y="5773738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j8</a:t>
            </a:r>
            <a:endParaRPr lang="en-US" altLang="en-US"/>
          </a:p>
        </p:txBody>
      </p:sp>
      <p:sp>
        <p:nvSpPr>
          <p:cNvPr id="17630" name="Rectangle 244"/>
          <p:cNvSpPr>
            <a:spLocks noChangeArrowheads="1"/>
          </p:cNvSpPr>
          <p:nvPr/>
        </p:nvSpPr>
        <p:spPr bwMode="auto">
          <a:xfrm>
            <a:off x="7177088" y="5883276"/>
            <a:ext cx="4254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89" name="Rectangle 245"/>
          <p:cNvSpPr>
            <a:spLocks noChangeArrowheads="1"/>
          </p:cNvSpPr>
          <p:nvPr/>
        </p:nvSpPr>
        <p:spPr bwMode="auto">
          <a:xfrm>
            <a:off x="7208838" y="5880100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S2</a:t>
            </a:r>
            <a:endParaRPr lang="en-US" altLang="en-US"/>
          </a:p>
        </p:txBody>
      </p:sp>
      <p:sp>
        <p:nvSpPr>
          <p:cNvPr id="17632" name="Rectangle 246"/>
          <p:cNvSpPr>
            <a:spLocks noChangeArrowheads="1"/>
          </p:cNvSpPr>
          <p:nvPr/>
        </p:nvSpPr>
        <p:spPr bwMode="auto">
          <a:xfrm>
            <a:off x="8383589" y="5988051"/>
            <a:ext cx="638175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91" name="Rectangle 247"/>
          <p:cNvSpPr>
            <a:spLocks noChangeArrowheads="1"/>
          </p:cNvSpPr>
          <p:nvPr/>
        </p:nvSpPr>
        <p:spPr bwMode="auto">
          <a:xfrm>
            <a:off x="8415338" y="5984875"/>
            <a:ext cx="689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j9</a:t>
            </a:r>
            <a:endParaRPr lang="en-US" altLang="en-US"/>
          </a:p>
        </p:txBody>
      </p:sp>
      <p:sp>
        <p:nvSpPr>
          <p:cNvPr id="17634" name="Rectangle 248"/>
          <p:cNvSpPr>
            <a:spLocks noChangeArrowheads="1"/>
          </p:cNvSpPr>
          <p:nvPr/>
        </p:nvSpPr>
        <p:spPr bwMode="auto">
          <a:xfrm>
            <a:off x="6681788" y="5988051"/>
            <a:ext cx="49530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93" name="Rectangle 249"/>
          <p:cNvSpPr>
            <a:spLocks noChangeArrowheads="1"/>
          </p:cNvSpPr>
          <p:nvPr/>
        </p:nvSpPr>
        <p:spPr bwMode="auto">
          <a:xfrm>
            <a:off x="6711951" y="5984875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636" name="Rectangle 250"/>
          <p:cNvSpPr>
            <a:spLocks noChangeArrowheads="1"/>
          </p:cNvSpPr>
          <p:nvPr/>
        </p:nvSpPr>
        <p:spPr bwMode="auto">
          <a:xfrm>
            <a:off x="7177088" y="5988051"/>
            <a:ext cx="4254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95" name="Rectangle 251"/>
          <p:cNvSpPr>
            <a:spLocks noChangeArrowheads="1"/>
          </p:cNvSpPr>
          <p:nvPr/>
        </p:nvSpPr>
        <p:spPr bwMode="auto">
          <a:xfrm>
            <a:off x="7208838" y="5984875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S1</a:t>
            </a:r>
            <a:endParaRPr lang="en-US" altLang="en-US"/>
          </a:p>
        </p:txBody>
      </p:sp>
      <p:sp>
        <p:nvSpPr>
          <p:cNvPr id="17638" name="Rectangle 252"/>
          <p:cNvSpPr>
            <a:spLocks noChangeArrowheads="1"/>
          </p:cNvSpPr>
          <p:nvPr/>
        </p:nvSpPr>
        <p:spPr bwMode="auto">
          <a:xfrm>
            <a:off x="6681788" y="6094413"/>
            <a:ext cx="49530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97" name="Rectangle 253"/>
          <p:cNvSpPr>
            <a:spLocks noChangeArrowheads="1"/>
          </p:cNvSpPr>
          <p:nvPr/>
        </p:nvSpPr>
        <p:spPr bwMode="auto">
          <a:xfrm>
            <a:off x="6711951" y="6091238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640" name="Rectangle 254"/>
          <p:cNvSpPr>
            <a:spLocks noChangeArrowheads="1"/>
          </p:cNvSpPr>
          <p:nvPr/>
        </p:nvSpPr>
        <p:spPr bwMode="auto">
          <a:xfrm>
            <a:off x="7177088" y="6094413"/>
            <a:ext cx="4254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599" name="Rectangle 255"/>
          <p:cNvSpPr>
            <a:spLocks noChangeArrowheads="1"/>
          </p:cNvSpPr>
          <p:nvPr/>
        </p:nvSpPr>
        <p:spPr bwMode="auto">
          <a:xfrm>
            <a:off x="7208838" y="6091238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S2</a:t>
            </a:r>
            <a:endParaRPr lang="en-US" altLang="en-US"/>
          </a:p>
        </p:txBody>
      </p:sp>
      <p:sp>
        <p:nvSpPr>
          <p:cNvPr id="17642" name="Rectangle 256"/>
          <p:cNvSpPr>
            <a:spLocks noChangeArrowheads="1"/>
          </p:cNvSpPr>
          <p:nvPr/>
        </p:nvSpPr>
        <p:spPr bwMode="auto">
          <a:xfrm>
            <a:off x="7602538" y="6094413"/>
            <a:ext cx="7810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01" name="Rectangle 257"/>
          <p:cNvSpPr>
            <a:spLocks noChangeArrowheads="1"/>
          </p:cNvSpPr>
          <p:nvPr/>
        </p:nvSpPr>
        <p:spPr bwMode="auto">
          <a:xfrm>
            <a:off x="7634288" y="6091238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7644" name="Rectangle 258"/>
          <p:cNvSpPr>
            <a:spLocks noChangeArrowheads="1"/>
          </p:cNvSpPr>
          <p:nvPr/>
        </p:nvSpPr>
        <p:spPr bwMode="auto">
          <a:xfrm>
            <a:off x="6681788" y="6200776"/>
            <a:ext cx="49530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03" name="Rectangle 259"/>
          <p:cNvSpPr>
            <a:spLocks noChangeArrowheads="1"/>
          </p:cNvSpPr>
          <p:nvPr/>
        </p:nvSpPr>
        <p:spPr bwMode="auto">
          <a:xfrm>
            <a:off x="6711951" y="6197600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646" name="Rectangle 260"/>
          <p:cNvSpPr>
            <a:spLocks noChangeArrowheads="1"/>
          </p:cNvSpPr>
          <p:nvPr/>
        </p:nvSpPr>
        <p:spPr bwMode="auto">
          <a:xfrm>
            <a:off x="7177088" y="6200776"/>
            <a:ext cx="4254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05" name="Rectangle 261"/>
          <p:cNvSpPr>
            <a:spLocks noChangeArrowheads="1"/>
          </p:cNvSpPr>
          <p:nvPr/>
        </p:nvSpPr>
        <p:spPr bwMode="auto">
          <a:xfrm>
            <a:off x="7208838" y="6197600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S3</a:t>
            </a:r>
            <a:endParaRPr lang="en-US" altLang="en-US"/>
          </a:p>
        </p:txBody>
      </p:sp>
      <p:sp>
        <p:nvSpPr>
          <p:cNvPr id="17648" name="Rectangle 262"/>
          <p:cNvSpPr>
            <a:spLocks noChangeArrowheads="1"/>
          </p:cNvSpPr>
          <p:nvPr/>
        </p:nvSpPr>
        <p:spPr bwMode="auto">
          <a:xfrm>
            <a:off x="7602538" y="6200776"/>
            <a:ext cx="7810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07" name="Rectangle 263"/>
          <p:cNvSpPr>
            <a:spLocks noChangeArrowheads="1"/>
          </p:cNvSpPr>
          <p:nvPr/>
        </p:nvSpPr>
        <p:spPr bwMode="auto">
          <a:xfrm>
            <a:off x="7634288" y="6197600"/>
            <a:ext cx="12984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7650" name="Rectangle 264"/>
          <p:cNvSpPr>
            <a:spLocks noChangeArrowheads="1"/>
          </p:cNvSpPr>
          <p:nvPr/>
        </p:nvSpPr>
        <p:spPr bwMode="auto">
          <a:xfrm>
            <a:off x="8383589" y="6307138"/>
            <a:ext cx="638175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09" name="Rectangle 265"/>
          <p:cNvSpPr>
            <a:spLocks noChangeArrowheads="1"/>
          </p:cNvSpPr>
          <p:nvPr/>
        </p:nvSpPr>
        <p:spPr bwMode="auto">
          <a:xfrm>
            <a:off x="8415338" y="6303963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j12</a:t>
            </a:r>
            <a:endParaRPr lang="en-US" altLang="en-US"/>
          </a:p>
        </p:txBody>
      </p:sp>
      <p:sp>
        <p:nvSpPr>
          <p:cNvPr id="17652" name="Rectangle 266"/>
          <p:cNvSpPr>
            <a:spLocks noChangeArrowheads="1"/>
          </p:cNvSpPr>
          <p:nvPr/>
        </p:nvSpPr>
        <p:spPr bwMode="auto">
          <a:xfrm>
            <a:off x="6681788" y="6307138"/>
            <a:ext cx="49530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11" name="Rectangle 267"/>
          <p:cNvSpPr>
            <a:spLocks noChangeArrowheads="1"/>
          </p:cNvSpPr>
          <p:nvPr/>
        </p:nvSpPr>
        <p:spPr bwMode="auto">
          <a:xfrm>
            <a:off x="6711951" y="6303963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654" name="Rectangle 268"/>
          <p:cNvSpPr>
            <a:spLocks noChangeArrowheads="1"/>
          </p:cNvSpPr>
          <p:nvPr/>
        </p:nvSpPr>
        <p:spPr bwMode="auto">
          <a:xfrm>
            <a:off x="7177088" y="6307138"/>
            <a:ext cx="4254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13" name="Rectangle 269"/>
          <p:cNvSpPr>
            <a:spLocks noChangeArrowheads="1"/>
          </p:cNvSpPr>
          <p:nvPr/>
        </p:nvSpPr>
        <p:spPr bwMode="auto">
          <a:xfrm>
            <a:off x="7208838" y="6303963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S3</a:t>
            </a:r>
            <a:endParaRPr lang="en-US" altLang="en-US"/>
          </a:p>
        </p:txBody>
      </p:sp>
      <p:sp>
        <p:nvSpPr>
          <p:cNvPr id="17656" name="Rectangle 270"/>
          <p:cNvSpPr>
            <a:spLocks noChangeArrowheads="1"/>
          </p:cNvSpPr>
          <p:nvPr/>
        </p:nvSpPr>
        <p:spPr bwMode="auto">
          <a:xfrm>
            <a:off x="7602538" y="6307138"/>
            <a:ext cx="781050" cy="106362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15" name="Rectangle 271"/>
          <p:cNvSpPr>
            <a:spLocks noChangeArrowheads="1"/>
          </p:cNvSpPr>
          <p:nvPr/>
        </p:nvSpPr>
        <p:spPr bwMode="auto">
          <a:xfrm>
            <a:off x="7634288" y="6303963"/>
            <a:ext cx="179536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50%</a:t>
            </a:r>
            <a:endParaRPr lang="en-US" altLang="en-US"/>
          </a:p>
        </p:txBody>
      </p:sp>
      <p:sp>
        <p:nvSpPr>
          <p:cNvPr id="17658" name="Rectangle 272"/>
          <p:cNvSpPr>
            <a:spLocks noChangeArrowheads="1"/>
          </p:cNvSpPr>
          <p:nvPr/>
        </p:nvSpPr>
        <p:spPr bwMode="auto">
          <a:xfrm>
            <a:off x="6681788" y="6413501"/>
            <a:ext cx="49530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17" name="Rectangle 273"/>
          <p:cNvSpPr>
            <a:spLocks noChangeArrowheads="1"/>
          </p:cNvSpPr>
          <p:nvPr/>
        </p:nvSpPr>
        <p:spPr bwMode="auto">
          <a:xfrm>
            <a:off x="6711951" y="6410325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660" name="Rectangle 274"/>
          <p:cNvSpPr>
            <a:spLocks noChangeArrowheads="1"/>
          </p:cNvSpPr>
          <p:nvPr/>
        </p:nvSpPr>
        <p:spPr bwMode="auto">
          <a:xfrm>
            <a:off x="7177088" y="6413501"/>
            <a:ext cx="4254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19" name="Rectangle 275"/>
          <p:cNvSpPr>
            <a:spLocks noChangeArrowheads="1"/>
          </p:cNvSpPr>
          <p:nvPr/>
        </p:nvSpPr>
        <p:spPr bwMode="auto">
          <a:xfrm>
            <a:off x="7208838" y="6410325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S1</a:t>
            </a:r>
            <a:endParaRPr lang="en-US" altLang="en-US"/>
          </a:p>
        </p:txBody>
      </p:sp>
      <p:sp>
        <p:nvSpPr>
          <p:cNvPr id="17662" name="Rectangle 276"/>
          <p:cNvSpPr>
            <a:spLocks noChangeArrowheads="1"/>
          </p:cNvSpPr>
          <p:nvPr/>
        </p:nvSpPr>
        <p:spPr bwMode="auto">
          <a:xfrm>
            <a:off x="7602538" y="6413501"/>
            <a:ext cx="781050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21" name="Rectangle 277"/>
          <p:cNvSpPr>
            <a:spLocks noChangeArrowheads="1"/>
          </p:cNvSpPr>
          <p:nvPr/>
        </p:nvSpPr>
        <p:spPr bwMode="auto">
          <a:xfrm>
            <a:off x="7634288" y="6410325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7664" name="Rectangle 278"/>
          <p:cNvSpPr>
            <a:spLocks noChangeArrowheads="1"/>
          </p:cNvSpPr>
          <p:nvPr/>
        </p:nvSpPr>
        <p:spPr bwMode="auto">
          <a:xfrm>
            <a:off x="8383589" y="6413501"/>
            <a:ext cx="638175" cy="106363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23" name="Rectangle 279"/>
          <p:cNvSpPr>
            <a:spLocks noChangeArrowheads="1"/>
          </p:cNvSpPr>
          <p:nvPr/>
        </p:nvSpPr>
        <p:spPr bwMode="auto">
          <a:xfrm>
            <a:off x="8415338" y="6410325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j12</a:t>
            </a:r>
            <a:endParaRPr lang="en-US" altLang="en-US"/>
          </a:p>
        </p:txBody>
      </p:sp>
      <p:sp>
        <p:nvSpPr>
          <p:cNvPr id="17666" name="Rectangle 280"/>
          <p:cNvSpPr>
            <a:spLocks noChangeArrowheads="1"/>
          </p:cNvSpPr>
          <p:nvPr/>
        </p:nvSpPr>
        <p:spPr bwMode="auto">
          <a:xfrm>
            <a:off x="8383589" y="6519864"/>
            <a:ext cx="638175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25" name="Rectangle 281"/>
          <p:cNvSpPr>
            <a:spLocks noChangeArrowheads="1"/>
          </p:cNvSpPr>
          <p:nvPr/>
        </p:nvSpPr>
        <p:spPr bwMode="auto">
          <a:xfrm>
            <a:off x="8415338" y="6516688"/>
            <a:ext cx="11862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j13</a:t>
            </a:r>
            <a:endParaRPr lang="en-US" altLang="en-US"/>
          </a:p>
        </p:txBody>
      </p:sp>
      <p:sp>
        <p:nvSpPr>
          <p:cNvPr id="17668" name="Rectangle 282"/>
          <p:cNvSpPr>
            <a:spLocks noChangeArrowheads="1"/>
          </p:cNvSpPr>
          <p:nvPr/>
        </p:nvSpPr>
        <p:spPr bwMode="auto">
          <a:xfrm>
            <a:off x="6681788" y="6519864"/>
            <a:ext cx="49530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27" name="Rectangle 283"/>
          <p:cNvSpPr>
            <a:spLocks noChangeArrowheads="1"/>
          </p:cNvSpPr>
          <p:nvPr/>
        </p:nvSpPr>
        <p:spPr bwMode="auto">
          <a:xfrm>
            <a:off x="6711951" y="6516688"/>
            <a:ext cx="285335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7670" name="Rectangle 284"/>
          <p:cNvSpPr>
            <a:spLocks noChangeArrowheads="1"/>
          </p:cNvSpPr>
          <p:nvPr/>
        </p:nvSpPr>
        <p:spPr bwMode="auto">
          <a:xfrm>
            <a:off x="7177088" y="6519864"/>
            <a:ext cx="4254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29" name="Rectangle 285"/>
          <p:cNvSpPr>
            <a:spLocks noChangeArrowheads="1"/>
          </p:cNvSpPr>
          <p:nvPr/>
        </p:nvSpPr>
        <p:spPr bwMode="auto">
          <a:xfrm>
            <a:off x="7208838" y="6516688"/>
            <a:ext cx="10900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S3</a:t>
            </a:r>
            <a:endParaRPr lang="en-US" altLang="en-US"/>
          </a:p>
        </p:txBody>
      </p:sp>
      <p:sp>
        <p:nvSpPr>
          <p:cNvPr id="17672" name="Rectangle 286"/>
          <p:cNvSpPr>
            <a:spLocks noChangeArrowheads="1"/>
          </p:cNvSpPr>
          <p:nvPr/>
        </p:nvSpPr>
        <p:spPr bwMode="auto">
          <a:xfrm>
            <a:off x="7602538" y="6519864"/>
            <a:ext cx="781050" cy="104775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5631" name="Rectangle 287"/>
          <p:cNvSpPr>
            <a:spLocks noChangeArrowheads="1"/>
          </p:cNvSpPr>
          <p:nvPr/>
        </p:nvSpPr>
        <p:spPr bwMode="auto">
          <a:xfrm>
            <a:off x="7634288" y="6516688"/>
            <a:ext cx="22923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7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5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8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85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85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85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85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8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85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185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853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185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85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185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85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85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185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85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185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85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185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185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185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500" fill="hold"/>
                                        <p:tgtEl>
                                          <p:spTgt spid="1854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7" grpId="0"/>
      <p:bldP spid="185369" grpId="0"/>
      <p:bldP spid="185371" grpId="0"/>
      <p:bldP spid="185373" grpId="0"/>
      <p:bldP spid="185375" grpId="0"/>
      <p:bldP spid="185377" grpId="0"/>
      <p:bldP spid="185379" grpId="0"/>
      <p:bldP spid="185381" grpId="0"/>
      <p:bldP spid="185383" grpId="0"/>
      <p:bldP spid="185385" grpId="0"/>
      <p:bldP spid="185388" grpId="0"/>
      <p:bldP spid="185390" grpId="0"/>
      <p:bldP spid="185393" grpId="0"/>
      <p:bldP spid="185395" grpId="0"/>
      <p:bldP spid="185398" grpId="0"/>
      <p:bldP spid="185400" grpId="0"/>
      <p:bldP spid="185403" grpId="0"/>
      <p:bldP spid="185405" grpId="0"/>
      <p:bldP spid="185408" grpId="0"/>
      <p:bldP spid="185410" grpId="0"/>
      <p:bldP spid="185413" grpId="0"/>
      <p:bldP spid="185415" grpId="0"/>
      <p:bldP spid="185418" grpId="0"/>
      <p:bldP spid="185420" grpId="0"/>
      <p:bldP spid="185423" grpId="0"/>
      <p:bldP spid="185425" grpId="0"/>
      <p:bldP spid="185428" grpId="0"/>
      <p:bldP spid="185430" grpId="0"/>
      <p:bldP spid="185433" grpId="0"/>
      <p:bldP spid="185463" grpId="0"/>
      <p:bldP spid="185464" grpId="0"/>
      <p:bldP spid="185465" grpId="0"/>
      <p:bldP spid="185466" grpId="0"/>
      <p:bldP spid="185467" grpId="0"/>
      <p:bldP spid="185468" grpId="0"/>
      <p:bldP spid="185469" grpId="0"/>
      <p:bldP spid="185470" grpId="0"/>
      <p:bldP spid="185471" grpId="0"/>
      <p:bldP spid="185472" grpId="0"/>
      <p:bldP spid="185473" grpId="0"/>
      <p:bldP spid="185474" grpId="0"/>
      <p:bldP spid="185475" grpId="0"/>
      <p:bldP spid="185479" grpId="0"/>
      <p:bldP spid="185481" grpId="0"/>
      <p:bldP spid="185483" grpId="0"/>
      <p:bldP spid="185485" grpId="0"/>
      <p:bldP spid="185497" grpId="0"/>
      <p:bldP spid="185499" grpId="0"/>
      <p:bldP spid="185501" grpId="0"/>
      <p:bldP spid="185503" grpId="0"/>
      <p:bldP spid="185505" grpId="0"/>
      <p:bldP spid="185507" grpId="0"/>
      <p:bldP spid="185509" grpId="0"/>
      <p:bldP spid="185511" grpId="0"/>
      <p:bldP spid="185513" grpId="0"/>
      <p:bldP spid="185515" grpId="0"/>
      <p:bldP spid="185517" grpId="0"/>
      <p:bldP spid="185519" grpId="0"/>
      <p:bldP spid="185521" grpId="0"/>
      <p:bldP spid="185523" grpId="0"/>
      <p:bldP spid="185525" grpId="0"/>
      <p:bldP spid="185527" grpId="0"/>
      <p:bldP spid="185529" grpId="0"/>
      <p:bldP spid="185531" grpId="0"/>
      <p:bldP spid="185533" grpId="0"/>
      <p:bldP spid="185535" grpId="0"/>
      <p:bldP spid="185537" grpId="0"/>
      <p:bldP spid="185539" grpId="0"/>
      <p:bldP spid="185541" grpId="0"/>
      <p:bldP spid="185543" grpId="0"/>
      <p:bldP spid="185545" grpId="0"/>
      <p:bldP spid="185547" grpId="0"/>
      <p:bldP spid="185549" grpId="0"/>
      <p:bldP spid="185551" grpId="0"/>
      <p:bldP spid="185553" grpId="0"/>
      <p:bldP spid="185555" grpId="0"/>
      <p:bldP spid="185557" grpId="0"/>
      <p:bldP spid="185559" grpId="0"/>
      <p:bldP spid="185561" grpId="0"/>
      <p:bldP spid="185563" grpId="0"/>
      <p:bldP spid="185565" grpId="0"/>
      <p:bldP spid="185567" grpId="0"/>
      <p:bldP spid="185569" grpId="0"/>
      <p:bldP spid="185571" grpId="0"/>
      <p:bldP spid="185573" grpId="0"/>
      <p:bldP spid="185575" grpId="0"/>
      <p:bldP spid="185577" grpId="0"/>
      <p:bldP spid="185579" grpId="0"/>
      <p:bldP spid="185581" grpId="0"/>
      <p:bldP spid="185583" grpId="0"/>
      <p:bldP spid="185585" grpId="0"/>
      <p:bldP spid="185587" grpId="0"/>
      <p:bldP spid="185589" grpId="0"/>
      <p:bldP spid="185591" grpId="0"/>
      <p:bldP spid="185593" grpId="0"/>
      <p:bldP spid="185595" grpId="0"/>
      <p:bldP spid="185597" grpId="0"/>
      <p:bldP spid="185599" grpId="0"/>
      <p:bldP spid="185601" grpId="0"/>
      <p:bldP spid="185603" grpId="0"/>
      <p:bldP spid="185605" grpId="0"/>
      <p:bldP spid="185607" grpId="0"/>
      <p:bldP spid="185609" grpId="0"/>
      <p:bldP spid="185611" grpId="0"/>
      <p:bldP spid="185613" grpId="0"/>
      <p:bldP spid="185615" grpId="0"/>
      <p:bldP spid="185617" grpId="0"/>
      <p:bldP spid="185619" grpId="0"/>
      <p:bldP spid="185621" grpId="0"/>
      <p:bldP spid="185623" grpId="0"/>
      <p:bldP spid="185625" grpId="0"/>
      <p:bldP spid="185627" grpId="0"/>
      <p:bldP spid="185629" grpId="0"/>
      <p:bldP spid="1856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Step 3: Edge creation 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913828" cy="4351338"/>
          </a:xfrm>
        </p:spPr>
        <p:txBody>
          <a:bodyPr/>
          <a:lstStyle/>
          <a:p>
            <a:pPr marL="0" indent="-609600">
              <a:buNone/>
              <a:defRPr/>
            </a:pPr>
            <a:r>
              <a:rPr lang="en-US" altLang="en-US" dirty="0"/>
              <a:t>Create edge elements from vertex information table</a:t>
            </a:r>
          </a:p>
          <a:p>
            <a:pPr marL="0" indent="-609600">
              <a:buNone/>
              <a:defRPr/>
            </a:pPr>
            <a:endParaRPr lang="en-US" altLang="en-US" dirty="0"/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b="1" dirty="0"/>
              <a:t>Sort</a:t>
            </a:r>
            <a:r>
              <a:rPr lang="en-US" altLang="en-US" sz="2000" dirty="0"/>
              <a:t> the vertex information table using the line FCID as primary key, line FID as secondary key, and relative position as tertiary key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b="1" dirty="0"/>
              <a:t>For</a:t>
            </a:r>
            <a:r>
              <a:rPr lang="en-US" altLang="en-US" sz="2000" dirty="0"/>
              <a:t> each adjacent pair of records in the sorted table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	</a:t>
            </a:r>
            <a:r>
              <a:rPr lang="en-US" altLang="en-US" sz="2000" b="1" dirty="0"/>
              <a:t>If </a:t>
            </a:r>
            <a:r>
              <a:rPr lang="en-US" altLang="en-US" sz="2000" dirty="0"/>
              <a:t>the pair involves the same line feature</a:t>
            </a:r>
          </a:p>
          <a:p>
            <a:pPr marL="609600" indent="-609600">
              <a:buFont typeface="Wingdings" panose="05000000000000000000" pitchFamily="2" charset="2"/>
              <a:buAutoNum type="arabicPeriod"/>
              <a:defRPr/>
            </a:pPr>
            <a:r>
              <a:rPr lang="en-US" altLang="en-US" sz="2000" dirty="0"/>
              <a:t>    	       Create a logical edge element between the junction elements specified by the two records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77B002-FC0F-4C85-A32E-F622C69DF9D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1153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Build Algorithm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Example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A36A40-CF14-4A49-A4FF-1C687960023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52850" y="1593850"/>
            <a:ext cx="8439150" cy="45418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400"/>
              <a:t> </a:t>
            </a:r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1524001" y="14774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1524001" y="1977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463" name="AutoShape 16"/>
          <p:cNvSpPr>
            <a:spLocks noChangeAspect="1" noChangeArrowheads="1" noTextEdit="1"/>
          </p:cNvSpPr>
          <p:nvPr/>
        </p:nvSpPr>
        <p:spPr bwMode="auto">
          <a:xfrm>
            <a:off x="6443663" y="1893888"/>
            <a:ext cx="3827462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14" name="Line 18"/>
          <p:cNvSpPr>
            <a:spLocks noChangeShapeType="1"/>
          </p:cNvSpPr>
          <p:nvPr/>
        </p:nvSpPr>
        <p:spPr bwMode="auto">
          <a:xfrm>
            <a:off x="6629400" y="2116138"/>
            <a:ext cx="1588" cy="1181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65" name="Freeform 19"/>
          <p:cNvSpPr>
            <a:spLocks/>
          </p:cNvSpPr>
          <p:nvPr/>
        </p:nvSpPr>
        <p:spPr bwMode="auto">
          <a:xfrm>
            <a:off x="6574344" y="2063333"/>
            <a:ext cx="106116" cy="104994"/>
          </a:xfrm>
          <a:custGeom>
            <a:avLst/>
            <a:gdLst>
              <a:gd name="T0" fmla="*/ 2147483646 w 43"/>
              <a:gd name="T1" fmla="*/ 2147483646 h 43"/>
              <a:gd name="T2" fmla="*/ 2147483646 w 43"/>
              <a:gd name="T3" fmla="*/ 2147483646 h 43"/>
              <a:gd name="T4" fmla="*/ 2147483646 w 43"/>
              <a:gd name="T5" fmla="*/ 2147483646 h 43"/>
              <a:gd name="T6" fmla="*/ 2147483646 w 43"/>
              <a:gd name="T7" fmla="*/ 2147483646 h 43"/>
              <a:gd name="T8" fmla="*/ 2147483646 w 43"/>
              <a:gd name="T9" fmla="*/ 2147483646 h 43"/>
              <a:gd name="T10" fmla="*/ 2147483646 w 43"/>
              <a:gd name="T11" fmla="*/ 2147483646 h 43"/>
              <a:gd name="T12" fmla="*/ 2147483646 w 43"/>
              <a:gd name="T13" fmla="*/ 2147483646 h 43"/>
              <a:gd name="T14" fmla="*/ 2147483646 w 43"/>
              <a:gd name="T15" fmla="*/ 2147483646 h 43"/>
              <a:gd name="T16" fmla="*/ 2147483646 w 43"/>
              <a:gd name="T17" fmla="*/ 2147483646 h 43"/>
              <a:gd name="T18" fmla="*/ 2147483646 w 43"/>
              <a:gd name="T19" fmla="*/ 2147483646 h 43"/>
              <a:gd name="T20" fmla="*/ 2147483646 w 43"/>
              <a:gd name="T21" fmla="*/ 2147483646 h 43"/>
              <a:gd name="T22" fmla="*/ 2147483646 w 43"/>
              <a:gd name="T23" fmla="*/ 2147483646 h 43"/>
              <a:gd name="T24" fmla="*/ 2147483646 w 43"/>
              <a:gd name="T25" fmla="*/ 2147483646 h 43"/>
              <a:gd name="T26" fmla="*/ 2147483646 w 43"/>
              <a:gd name="T27" fmla="*/ 2147483646 h 43"/>
              <a:gd name="T28" fmla="*/ 2147483646 w 43"/>
              <a:gd name="T29" fmla="*/ 2147483646 h 43"/>
              <a:gd name="T30" fmla="*/ 2147483646 w 43"/>
              <a:gd name="T31" fmla="*/ 2147483646 h 43"/>
              <a:gd name="T32" fmla="*/ 2147483646 w 43"/>
              <a:gd name="T33" fmla="*/ 2147483646 h 43"/>
              <a:gd name="T34" fmla="*/ 2147483646 w 43"/>
              <a:gd name="T35" fmla="*/ 2147483646 h 43"/>
              <a:gd name="T36" fmla="*/ 2147483646 w 43"/>
              <a:gd name="T37" fmla="*/ 2147483646 h 43"/>
              <a:gd name="T38" fmla="*/ 2147483646 w 43"/>
              <a:gd name="T39" fmla="*/ 2147483646 h 43"/>
              <a:gd name="T40" fmla="*/ 2147483646 w 43"/>
              <a:gd name="T41" fmla="*/ 2147483646 h 43"/>
              <a:gd name="T42" fmla="*/ 2147483646 w 43"/>
              <a:gd name="T43" fmla="*/ 2147483646 h 43"/>
              <a:gd name="T44" fmla="*/ 2147483646 w 43"/>
              <a:gd name="T45" fmla="*/ 2147483646 h 43"/>
              <a:gd name="T46" fmla="*/ 2147483646 w 43"/>
              <a:gd name="T47" fmla="*/ 2147483646 h 43"/>
              <a:gd name="T48" fmla="*/ 2147483646 w 43"/>
              <a:gd name="T49" fmla="*/ 2147483646 h 43"/>
              <a:gd name="T50" fmla="*/ 2147483646 w 43"/>
              <a:gd name="T51" fmla="*/ 2147483646 h 43"/>
              <a:gd name="T52" fmla="*/ 2147483646 w 43"/>
              <a:gd name="T53" fmla="*/ 2147483646 h 43"/>
              <a:gd name="T54" fmla="*/ 2147483646 w 43"/>
              <a:gd name="T55" fmla="*/ 0 h 43"/>
              <a:gd name="T56" fmla="*/ 2147483646 w 43"/>
              <a:gd name="T57" fmla="*/ 0 h 43"/>
              <a:gd name="T58" fmla="*/ 2147483646 w 43"/>
              <a:gd name="T59" fmla="*/ 0 h 43"/>
              <a:gd name="T60" fmla="*/ 2147483646 w 43"/>
              <a:gd name="T61" fmla="*/ 2147483646 h 43"/>
              <a:gd name="T62" fmla="*/ 2147483646 w 43"/>
              <a:gd name="T63" fmla="*/ 2147483646 h 43"/>
              <a:gd name="T64" fmla="*/ 2147483646 w 43"/>
              <a:gd name="T65" fmla="*/ 2147483646 h 43"/>
              <a:gd name="T66" fmla="*/ 2147483646 w 43"/>
              <a:gd name="T67" fmla="*/ 2147483646 h 43"/>
              <a:gd name="T68" fmla="*/ 2147483646 w 43"/>
              <a:gd name="T69" fmla="*/ 2147483646 h 43"/>
              <a:gd name="T70" fmla="*/ 2147483646 w 43"/>
              <a:gd name="T71" fmla="*/ 2147483646 h 43"/>
              <a:gd name="T72" fmla="*/ 2147483646 w 43"/>
              <a:gd name="T73" fmla="*/ 2147483646 h 43"/>
              <a:gd name="T74" fmla="*/ 2147483646 w 43"/>
              <a:gd name="T75" fmla="*/ 2147483646 h 43"/>
              <a:gd name="T76" fmla="*/ 2147483646 w 43"/>
              <a:gd name="T77" fmla="*/ 2147483646 h 43"/>
              <a:gd name="T78" fmla="*/ 0 w 43"/>
              <a:gd name="T79" fmla="*/ 2147483646 h 43"/>
              <a:gd name="T80" fmla="*/ 0 w 43"/>
              <a:gd name="T81" fmla="*/ 2147483646 h 43"/>
              <a:gd name="T82" fmla="*/ 0 w 43"/>
              <a:gd name="T83" fmla="*/ 2147483646 h 43"/>
              <a:gd name="T84" fmla="*/ 0 w 43"/>
              <a:gd name="T85" fmla="*/ 2147483646 h 43"/>
              <a:gd name="T86" fmla="*/ 0 w 43"/>
              <a:gd name="T87" fmla="*/ 2147483646 h 43"/>
              <a:gd name="T88" fmla="*/ 0 w 43"/>
              <a:gd name="T89" fmla="*/ 2147483646 h 43"/>
              <a:gd name="T90" fmla="*/ 0 w 43"/>
              <a:gd name="T91" fmla="*/ 2147483646 h 43"/>
              <a:gd name="T92" fmla="*/ 2147483646 w 43"/>
              <a:gd name="T93" fmla="*/ 2147483646 h 43"/>
              <a:gd name="T94" fmla="*/ 2147483646 w 43"/>
              <a:gd name="T95" fmla="*/ 2147483646 h 43"/>
              <a:gd name="T96" fmla="*/ 2147483646 w 43"/>
              <a:gd name="T97" fmla="*/ 2147483646 h 43"/>
              <a:gd name="T98" fmla="*/ 2147483646 w 43"/>
              <a:gd name="T99" fmla="*/ 2147483646 h 43"/>
              <a:gd name="T100" fmla="*/ 2147483646 w 43"/>
              <a:gd name="T101" fmla="*/ 2147483646 h 43"/>
              <a:gd name="T102" fmla="*/ 2147483646 w 43"/>
              <a:gd name="T103" fmla="*/ 2147483646 h 43"/>
              <a:gd name="T104" fmla="*/ 2147483646 w 43"/>
              <a:gd name="T105" fmla="*/ 2147483646 h 43"/>
              <a:gd name="T106" fmla="*/ 2147483646 w 43"/>
              <a:gd name="T107" fmla="*/ 2147483646 h 43"/>
              <a:gd name="T108" fmla="*/ 2147483646 w 43"/>
              <a:gd name="T109" fmla="*/ 2147483646 h 43"/>
              <a:gd name="T110" fmla="*/ 2147483646 w 43"/>
              <a:gd name="T111" fmla="*/ 2147483646 h 43"/>
              <a:gd name="T112" fmla="*/ 2147483646 w 43"/>
              <a:gd name="T113" fmla="*/ 2147483646 h 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" h="43">
                <a:moveTo>
                  <a:pt x="21" y="43"/>
                </a:moveTo>
                <a:lnTo>
                  <a:pt x="24" y="43"/>
                </a:lnTo>
                <a:lnTo>
                  <a:pt x="26" y="42"/>
                </a:lnTo>
                <a:lnTo>
                  <a:pt x="28" y="42"/>
                </a:lnTo>
                <a:lnTo>
                  <a:pt x="30" y="41"/>
                </a:lnTo>
                <a:lnTo>
                  <a:pt x="33" y="39"/>
                </a:lnTo>
                <a:lnTo>
                  <a:pt x="35" y="38"/>
                </a:lnTo>
                <a:lnTo>
                  <a:pt x="36" y="37"/>
                </a:lnTo>
                <a:lnTo>
                  <a:pt x="38" y="35"/>
                </a:lnTo>
                <a:lnTo>
                  <a:pt x="39" y="33"/>
                </a:lnTo>
                <a:lnTo>
                  <a:pt x="40" y="31"/>
                </a:lnTo>
                <a:lnTo>
                  <a:pt x="41" y="28"/>
                </a:lnTo>
                <a:lnTo>
                  <a:pt x="43" y="26"/>
                </a:lnTo>
                <a:lnTo>
                  <a:pt x="43" y="23"/>
                </a:lnTo>
                <a:lnTo>
                  <a:pt x="43" y="22"/>
                </a:lnTo>
                <a:lnTo>
                  <a:pt x="43" y="20"/>
                </a:lnTo>
                <a:lnTo>
                  <a:pt x="43" y="17"/>
                </a:lnTo>
                <a:lnTo>
                  <a:pt x="41" y="15"/>
                </a:lnTo>
                <a:lnTo>
                  <a:pt x="40" y="12"/>
                </a:lnTo>
                <a:lnTo>
                  <a:pt x="39" y="10"/>
                </a:lnTo>
                <a:lnTo>
                  <a:pt x="38" y="8"/>
                </a:lnTo>
                <a:lnTo>
                  <a:pt x="36" y="6"/>
                </a:lnTo>
                <a:lnTo>
                  <a:pt x="35" y="5"/>
                </a:lnTo>
                <a:lnTo>
                  <a:pt x="33" y="4"/>
                </a:lnTo>
                <a:lnTo>
                  <a:pt x="30" y="2"/>
                </a:lnTo>
                <a:lnTo>
                  <a:pt x="28" y="1"/>
                </a:lnTo>
                <a:lnTo>
                  <a:pt x="26" y="1"/>
                </a:lnTo>
                <a:lnTo>
                  <a:pt x="24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1"/>
                </a:lnTo>
                <a:lnTo>
                  <a:pt x="11" y="2"/>
                </a:lnTo>
                <a:lnTo>
                  <a:pt x="10" y="4"/>
                </a:lnTo>
                <a:lnTo>
                  <a:pt x="8" y="5"/>
                </a:lnTo>
                <a:lnTo>
                  <a:pt x="6" y="6"/>
                </a:lnTo>
                <a:lnTo>
                  <a:pt x="4" y="8"/>
                </a:lnTo>
                <a:lnTo>
                  <a:pt x="3" y="10"/>
                </a:lnTo>
                <a:lnTo>
                  <a:pt x="1" y="12"/>
                </a:lnTo>
                <a:lnTo>
                  <a:pt x="0" y="15"/>
                </a:lnTo>
                <a:lnTo>
                  <a:pt x="0" y="17"/>
                </a:lnTo>
                <a:lnTo>
                  <a:pt x="0" y="20"/>
                </a:lnTo>
                <a:lnTo>
                  <a:pt x="0" y="22"/>
                </a:lnTo>
                <a:lnTo>
                  <a:pt x="0" y="23"/>
                </a:lnTo>
                <a:lnTo>
                  <a:pt x="0" y="26"/>
                </a:lnTo>
                <a:lnTo>
                  <a:pt x="0" y="28"/>
                </a:lnTo>
                <a:lnTo>
                  <a:pt x="1" y="31"/>
                </a:lnTo>
                <a:lnTo>
                  <a:pt x="3" y="33"/>
                </a:lnTo>
                <a:lnTo>
                  <a:pt x="4" y="35"/>
                </a:lnTo>
                <a:lnTo>
                  <a:pt x="6" y="37"/>
                </a:lnTo>
                <a:lnTo>
                  <a:pt x="8" y="38"/>
                </a:lnTo>
                <a:lnTo>
                  <a:pt x="10" y="39"/>
                </a:lnTo>
                <a:lnTo>
                  <a:pt x="11" y="41"/>
                </a:lnTo>
                <a:lnTo>
                  <a:pt x="14" y="42"/>
                </a:lnTo>
                <a:lnTo>
                  <a:pt x="16" y="42"/>
                </a:lnTo>
                <a:lnTo>
                  <a:pt x="19" y="43"/>
                </a:lnTo>
                <a:lnTo>
                  <a:pt x="21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66" name="Freeform 20"/>
          <p:cNvSpPr>
            <a:spLocks/>
          </p:cNvSpPr>
          <p:nvPr/>
        </p:nvSpPr>
        <p:spPr bwMode="auto">
          <a:xfrm>
            <a:off x="6596063" y="3263901"/>
            <a:ext cx="68262" cy="66675"/>
          </a:xfrm>
          <a:custGeom>
            <a:avLst/>
            <a:gdLst>
              <a:gd name="T0" fmla="*/ 2147483646 w 43"/>
              <a:gd name="T1" fmla="*/ 0 h 42"/>
              <a:gd name="T2" fmla="*/ 2147483646 w 43"/>
              <a:gd name="T3" fmla="*/ 0 h 42"/>
              <a:gd name="T4" fmla="*/ 2147483646 w 43"/>
              <a:gd name="T5" fmla="*/ 0 h 42"/>
              <a:gd name="T6" fmla="*/ 2147483646 w 43"/>
              <a:gd name="T7" fmla="*/ 2147483646 h 42"/>
              <a:gd name="T8" fmla="*/ 2147483646 w 43"/>
              <a:gd name="T9" fmla="*/ 2147483646 h 42"/>
              <a:gd name="T10" fmla="*/ 2147483646 w 43"/>
              <a:gd name="T11" fmla="*/ 2147483646 h 42"/>
              <a:gd name="T12" fmla="*/ 2147483646 w 43"/>
              <a:gd name="T13" fmla="*/ 2147483646 h 42"/>
              <a:gd name="T14" fmla="*/ 2147483646 w 43"/>
              <a:gd name="T15" fmla="*/ 2147483646 h 42"/>
              <a:gd name="T16" fmla="*/ 2147483646 w 43"/>
              <a:gd name="T17" fmla="*/ 2147483646 h 42"/>
              <a:gd name="T18" fmla="*/ 2147483646 w 43"/>
              <a:gd name="T19" fmla="*/ 2147483646 h 42"/>
              <a:gd name="T20" fmla="*/ 2147483646 w 43"/>
              <a:gd name="T21" fmla="*/ 2147483646 h 42"/>
              <a:gd name="T22" fmla="*/ 0 w 43"/>
              <a:gd name="T23" fmla="*/ 2147483646 h 42"/>
              <a:gd name="T24" fmla="*/ 0 w 43"/>
              <a:gd name="T25" fmla="*/ 2147483646 h 42"/>
              <a:gd name="T26" fmla="*/ 0 w 43"/>
              <a:gd name="T27" fmla="*/ 2147483646 h 42"/>
              <a:gd name="T28" fmla="*/ 0 w 43"/>
              <a:gd name="T29" fmla="*/ 2147483646 h 42"/>
              <a:gd name="T30" fmla="*/ 0 w 43"/>
              <a:gd name="T31" fmla="*/ 2147483646 h 42"/>
              <a:gd name="T32" fmla="*/ 0 w 43"/>
              <a:gd name="T33" fmla="*/ 2147483646 h 42"/>
              <a:gd name="T34" fmla="*/ 0 w 43"/>
              <a:gd name="T35" fmla="*/ 2147483646 h 42"/>
              <a:gd name="T36" fmla="*/ 2147483646 w 43"/>
              <a:gd name="T37" fmla="*/ 2147483646 h 42"/>
              <a:gd name="T38" fmla="*/ 2147483646 w 43"/>
              <a:gd name="T39" fmla="*/ 2147483646 h 42"/>
              <a:gd name="T40" fmla="*/ 2147483646 w 43"/>
              <a:gd name="T41" fmla="*/ 2147483646 h 42"/>
              <a:gd name="T42" fmla="*/ 2147483646 w 43"/>
              <a:gd name="T43" fmla="*/ 2147483646 h 42"/>
              <a:gd name="T44" fmla="*/ 2147483646 w 43"/>
              <a:gd name="T45" fmla="*/ 2147483646 h 42"/>
              <a:gd name="T46" fmla="*/ 2147483646 w 43"/>
              <a:gd name="T47" fmla="*/ 2147483646 h 42"/>
              <a:gd name="T48" fmla="*/ 2147483646 w 43"/>
              <a:gd name="T49" fmla="*/ 2147483646 h 42"/>
              <a:gd name="T50" fmla="*/ 2147483646 w 43"/>
              <a:gd name="T51" fmla="*/ 2147483646 h 42"/>
              <a:gd name="T52" fmla="*/ 2147483646 w 43"/>
              <a:gd name="T53" fmla="*/ 2147483646 h 42"/>
              <a:gd name="T54" fmla="*/ 2147483646 w 43"/>
              <a:gd name="T55" fmla="*/ 2147483646 h 42"/>
              <a:gd name="T56" fmla="*/ 2147483646 w 43"/>
              <a:gd name="T57" fmla="*/ 2147483646 h 42"/>
              <a:gd name="T58" fmla="*/ 2147483646 w 43"/>
              <a:gd name="T59" fmla="*/ 2147483646 h 42"/>
              <a:gd name="T60" fmla="*/ 2147483646 w 43"/>
              <a:gd name="T61" fmla="*/ 2147483646 h 42"/>
              <a:gd name="T62" fmla="*/ 2147483646 w 43"/>
              <a:gd name="T63" fmla="*/ 2147483646 h 42"/>
              <a:gd name="T64" fmla="*/ 2147483646 w 43"/>
              <a:gd name="T65" fmla="*/ 2147483646 h 42"/>
              <a:gd name="T66" fmla="*/ 2147483646 w 43"/>
              <a:gd name="T67" fmla="*/ 2147483646 h 42"/>
              <a:gd name="T68" fmla="*/ 2147483646 w 43"/>
              <a:gd name="T69" fmla="*/ 2147483646 h 42"/>
              <a:gd name="T70" fmla="*/ 2147483646 w 43"/>
              <a:gd name="T71" fmla="*/ 2147483646 h 42"/>
              <a:gd name="T72" fmla="*/ 2147483646 w 43"/>
              <a:gd name="T73" fmla="*/ 2147483646 h 42"/>
              <a:gd name="T74" fmla="*/ 2147483646 w 43"/>
              <a:gd name="T75" fmla="*/ 2147483646 h 42"/>
              <a:gd name="T76" fmla="*/ 2147483646 w 43"/>
              <a:gd name="T77" fmla="*/ 2147483646 h 42"/>
              <a:gd name="T78" fmla="*/ 2147483646 w 43"/>
              <a:gd name="T79" fmla="*/ 2147483646 h 42"/>
              <a:gd name="T80" fmla="*/ 2147483646 w 43"/>
              <a:gd name="T81" fmla="*/ 2147483646 h 42"/>
              <a:gd name="T82" fmla="*/ 2147483646 w 43"/>
              <a:gd name="T83" fmla="*/ 2147483646 h 42"/>
              <a:gd name="T84" fmla="*/ 2147483646 w 43"/>
              <a:gd name="T85" fmla="*/ 2147483646 h 42"/>
              <a:gd name="T86" fmla="*/ 2147483646 w 43"/>
              <a:gd name="T87" fmla="*/ 2147483646 h 42"/>
              <a:gd name="T88" fmla="*/ 2147483646 w 43"/>
              <a:gd name="T89" fmla="*/ 2147483646 h 42"/>
              <a:gd name="T90" fmla="*/ 2147483646 w 43"/>
              <a:gd name="T91" fmla="*/ 2147483646 h 42"/>
              <a:gd name="T92" fmla="*/ 2147483646 w 43"/>
              <a:gd name="T93" fmla="*/ 2147483646 h 42"/>
              <a:gd name="T94" fmla="*/ 2147483646 w 43"/>
              <a:gd name="T95" fmla="*/ 2147483646 h 42"/>
              <a:gd name="T96" fmla="*/ 2147483646 w 43"/>
              <a:gd name="T97" fmla="*/ 2147483646 h 42"/>
              <a:gd name="T98" fmla="*/ 2147483646 w 43"/>
              <a:gd name="T99" fmla="*/ 2147483646 h 42"/>
              <a:gd name="T100" fmla="*/ 2147483646 w 43"/>
              <a:gd name="T101" fmla="*/ 2147483646 h 42"/>
              <a:gd name="T102" fmla="*/ 2147483646 w 43"/>
              <a:gd name="T103" fmla="*/ 2147483646 h 42"/>
              <a:gd name="T104" fmla="*/ 2147483646 w 43"/>
              <a:gd name="T105" fmla="*/ 2147483646 h 42"/>
              <a:gd name="T106" fmla="*/ 2147483646 w 43"/>
              <a:gd name="T107" fmla="*/ 2147483646 h 42"/>
              <a:gd name="T108" fmla="*/ 2147483646 w 43"/>
              <a:gd name="T109" fmla="*/ 0 h 42"/>
              <a:gd name="T110" fmla="*/ 2147483646 w 43"/>
              <a:gd name="T111" fmla="*/ 0 h 42"/>
              <a:gd name="T112" fmla="*/ 2147483646 w 43"/>
              <a:gd name="T113" fmla="*/ 0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" h="42">
                <a:moveTo>
                  <a:pt x="21" y="0"/>
                </a:moveTo>
                <a:lnTo>
                  <a:pt x="19" y="0"/>
                </a:lnTo>
                <a:lnTo>
                  <a:pt x="16" y="0"/>
                </a:lnTo>
                <a:lnTo>
                  <a:pt x="14" y="1"/>
                </a:lnTo>
                <a:lnTo>
                  <a:pt x="11" y="1"/>
                </a:lnTo>
                <a:lnTo>
                  <a:pt x="10" y="3"/>
                </a:lnTo>
                <a:lnTo>
                  <a:pt x="8" y="4"/>
                </a:lnTo>
                <a:lnTo>
                  <a:pt x="6" y="6"/>
                </a:lnTo>
                <a:lnTo>
                  <a:pt x="4" y="8"/>
                </a:lnTo>
                <a:lnTo>
                  <a:pt x="3" y="10"/>
                </a:lnTo>
                <a:lnTo>
                  <a:pt x="1" y="11"/>
                </a:lnTo>
                <a:lnTo>
                  <a:pt x="0" y="14"/>
                </a:lnTo>
                <a:lnTo>
                  <a:pt x="0" y="16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0" y="29"/>
                </a:lnTo>
                <a:lnTo>
                  <a:pt x="1" y="30"/>
                </a:lnTo>
                <a:lnTo>
                  <a:pt x="3" y="32"/>
                </a:lnTo>
                <a:lnTo>
                  <a:pt x="4" y="35"/>
                </a:lnTo>
                <a:lnTo>
                  <a:pt x="6" y="36"/>
                </a:lnTo>
                <a:lnTo>
                  <a:pt x="8" y="37"/>
                </a:lnTo>
                <a:lnTo>
                  <a:pt x="10" y="39"/>
                </a:lnTo>
                <a:lnTo>
                  <a:pt x="11" y="40"/>
                </a:lnTo>
                <a:lnTo>
                  <a:pt x="14" y="41"/>
                </a:lnTo>
                <a:lnTo>
                  <a:pt x="16" y="42"/>
                </a:lnTo>
                <a:lnTo>
                  <a:pt x="19" y="42"/>
                </a:lnTo>
                <a:lnTo>
                  <a:pt x="21" y="42"/>
                </a:lnTo>
                <a:lnTo>
                  <a:pt x="24" y="42"/>
                </a:lnTo>
                <a:lnTo>
                  <a:pt x="26" y="42"/>
                </a:lnTo>
                <a:lnTo>
                  <a:pt x="28" y="41"/>
                </a:lnTo>
                <a:lnTo>
                  <a:pt x="30" y="40"/>
                </a:lnTo>
                <a:lnTo>
                  <a:pt x="33" y="39"/>
                </a:lnTo>
                <a:lnTo>
                  <a:pt x="35" y="37"/>
                </a:lnTo>
                <a:lnTo>
                  <a:pt x="36" y="36"/>
                </a:lnTo>
                <a:lnTo>
                  <a:pt x="38" y="35"/>
                </a:lnTo>
                <a:lnTo>
                  <a:pt x="39" y="32"/>
                </a:lnTo>
                <a:lnTo>
                  <a:pt x="40" y="30"/>
                </a:lnTo>
                <a:lnTo>
                  <a:pt x="41" y="29"/>
                </a:lnTo>
                <a:lnTo>
                  <a:pt x="43" y="26"/>
                </a:lnTo>
                <a:lnTo>
                  <a:pt x="43" y="24"/>
                </a:lnTo>
                <a:lnTo>
                  <a:pt x="43" y="21"/>
                </a:lnTo>
                <a:lnTo>
                  <a:pt x="43" y="19"/>
                </a:lnTo>
                <a:lnTo>
                  <a:pt x="43" y="16"/>
                </a:lnTo>
                <a:lnTo>
                  <a:pt x="41" y="14"/>
                </a:lnTo>
                <a:lnTo>
                  <a:pt x="40" y="11"/>
                </a:lnTo>
                <a:lnTo>
                  <a:pt x="39" y="10"/>
                </a:lnTo>
                <a:lnTo>
                  <a:pt x="38" y="8"/>
                </a:lnTo>
                <a:lnTo>
                  <a:pt x="36" y="6"/>
                </a:lnTo>
                <a:lnTo>
                  <a:pt x="35" y="4"/>
                </a:lnTo>
                <a:lnTo>
                  <a:pt x="33" y="3"/>
                </a:lnTo>
                <a:lnTo>
                  <a:pt x="30" y="1"/>
                </a:lnTo>
                <a:lnTo>
                  <a:pt x="28" y="1"/>
                </a:lnTo>
                <a:lnTo>
                  <a:pt x="26" y="0"/>
                </a:lnTo>
                <a:lnTo>
                  <a:pt x="24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 rot="5400000">
            <a:off x="6591806" y="2611180"/>
            <a:ext cx="2434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e11</a:t>
            </a:r>
            <a:endParaRPr lang="en-US" altLang="en-US" sz="1200"/>
          </a:p>
        </p:txBody>
      </p:sp>
      <p:sp>
        <p:nvSpPr>
          <p:cNvPr id="234518" name="Line 22"/>
          <p:cNvSpPr>
            <a:spLocks noChangeShapeType="1"/>
          </p:cNvSpPr>
          <p:nvPr/>
        </p:nvSpPr>
        <p:spPr bwMode="auto">
          <a:xfrm flipH="1">
            <a:off x="7781925" y="2116138"/>
            <a:ext cx="38100" cy="12192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69" name="Freeform 23"/>
          <p:cNvSpPr>
            <a:spLocks/>
          </p:cNvSpPr>
          <p:nvPr/>
        </p:nvSpPr>
        <p:spPr bwMode="auto">
          <a:xfrm>
            <a:off x="7765475" y="2063333"/>
            <a:ext cx="103649" cy="104994"/>
          </a:xfrm>
          <a:custGeom>
            <a:avLst/>
            <a:gdLst>
              <a:gd name="T0" fmla="*/ 2147483646 w 42"/>
              <a:gd name="T1" fmla="*/ 2147483646 h 43"/>
              <a:gd name="T2" fmla="*/ 2147483646 w 42"/>
              <a:gd name="T3" fmla="*/ 2147483646 h 43"/>
              <a:gd name="T4" fmla="*/ 2147483646 w 42"/>
              <a:gd name="T5" fmla="*/ 2147483646 h 43"/>
              <a:gd name="T6" fmla="*/ 2147483646 w 42"/>
              <a:gd name="T7" fmla="*/ 2147483646 h 43"/>
              <a:gd name="T8" fmla="*/ 2147483646 w 42"/>
              <a:gd name="T9" fmla="*/ 2147483646 h 43"/>
              <a:gd name="T10" fmla="*/ 2147483646 w 42"/>
              <a:gd name="T11" fmla="*/ 2147483646 h 43"/>
              <a:gd name="T12" fmla="*/ 2147483646 w 42"/>
              <a:gd name="T13" fmla="*/ 2147483646 h 43"/>
              <a:gd name="T14" fmla="*/ 2147483646 w 42"/>
              <a:gd name="T15" fmla="*/ 2147483646 h 43"/>
              <a:gd name="T16" fmla="*/ 2147483646 w 42"/>
              <a:gd name="T17" fmla="*/ 2147483646 h 43"/>
              <a:gd name="T18" fmla="*/ 2147483646 w 42"/>
              <a:gd name="T19" fmla="*/ 2147483646 h 43"/>
              <a:gd name="T20" fmla="*/ 2147483646 w 42"/>
              <a:gd name="T21" fmla="*/ 2147483646 h 43"/>
              <a:gd name="T22" fmla="*/ 2147483646 w 42"/>
              <a:gd name="T23" fmla="*/ 2147483646 h 43"/>
              <a:gd name="T24" fmla="*/ 2147483646 w 42"/>
              <a:gd name="T25" fmla="*/ 2147483646 h 43"/>
              <a:gd name="T26" fmla="*/ 2147483646 w 42"/>
              <a:gd name="T27" fmla="*/ 2147483646 h 43"/>
              <a:gd name="T28" fmla="*/ 2147483646 w 42"/>
              <a:gd name="T29" fmla="*/ 2147483646 h 43"/>
              <a:gd name="T30" fmla="*/ 2147483646 w 42"/>
              <a:gd name="T31" fmla="*/ 2147483646 h 43"/>
              <a:gd name="T32" fmla="*/ 2147483646 w 42"/>
              <a:gd name="T33" fmla="*/ 2147483646 h 43"/>
              <a:gd name="T34" fmla="*/ 2147483646 w 42"/>
              <a:gd name="T35" fmla="*/ 2147483646 h 43"/>
              <a:gd name="T36" fmla="*/ 2147483646 w 42"/>
              <a:gd name="T37" fmla="*/ 2147483646 h 43"/>
              <a:gd name="T38" fmla="*/ 2147483646 w 42"/>
              <a:gd name="T39" fmla="*/ 2147483646 h 43"/>
              <a:gd name="T40" fmla="*/ 2147483646 w 42"/>
              <a:gd name="T41" fmla="*/ 2147483646 h 43"/>
              <a:gd name="T42" fmla="*/ 2147483646 w 42"/>
              <a:gd name="T43" fmla="*/ 2147483646 h 43"/>
              <a:gd name="T44" fmla="*/ 2147483646 w 42"/>
              <a:gd name="T45" fmla="*/ 2147483646 h 43"/>
              <a:gd name="T46" fmla="*/ 2147483646 w 42"/>
              <a:gd name="T47" fmla="*/ 2147483646 h 43"/>
              <a:gd name="T48" fmla="*/ 2147483646 w 42"/>
              <a:gd name="T49" fmla="*/ 2147483646 h 43"/>
              <a:gd name="T50" fmla="*/ 2147483646 w 42"/>
              <a:gd name="T51" fmla="*/ 2147483646 h 43"/>
              <a:gd name="T52" fmla="*/ 2147483646 w 42"/>
              <a:gd name="T53" fmla="*/ 2147483646 h 43"/>
              <a:gd name="T54" fmla="*/ 2147483646 w 42"/>
              <a:gd name="T55" fmla="*/ 0 h 43"/>
              <a:gd name="T56" fmla="*/ 2147483646 w 42"/>
              <a:gd name="T57" fmla="*/ 0 h 43"/>
              <a:gd name="T58" fmla="*/ 2147483646 w 42"/>
              <a:gd name="T59" fmla="*/ 0 h 43"/>
              <a:gd name="T60" fmla="*/ 2147483646 w 42"/>
              <a:gd name="T61" fmla="*/ 2147483646 h 43"/>
              <a:gd name="T62" fmla="*/ 2147483646 w 42"/>
              <a:gd name="T63" fmla="*/ 2147483646 h 43"/>
              <a:gd name="T64" fmla="*/ 2147483646 w 42"/>
              <a:gd name="T65" fmla="*/ 2147483646 h 43"/>
              <a:gd name="T66" fmla="*/ 2147483646 w 42"/>
              <a:gd name="T67" fmla="*/ 2147483646 h 43"/>
              <a:gd name="T68" fmla="*/ 2147483646 w 42"/>
              <a:gd name="T69" fmla="*/ 2147483646 h 43"/>
              <a:gd name="T70" fmla="*/ 2147483646 w 42"/>
              <a:gd name="T71" fmla="*/ 2147483646 h 43"/>
              <a:gd name="T72" fmla="*/ 2147483646 w 42"/>
              <a:gd name="T73" fmla="*/ 2147483646 h 43"/>
              <a:gd name="T74" fmla="*/ 2147483646 w 42"/>
              <a:gd name="T75" fmla="*/ 2147483646 h 43"/>
              <a:gd name="T76" fmla="*/ 2147483646 w 42"/>
              <a:gd name="T77" fmla="*/ 2147483646 h 43"/>
              <a:gd name="T78" fmla="*/ 2147483646 w 42"/>
              <a:gd name="T79" fmla="*/ 2147483646 h 43"/>
              <a:gd name="T80" fmla="*/ 0 w 42"/>
              <a:gd name="T81" fmla="*/ 2147483646 h 43"/>
              <a:gd name="T82" fmla="*/ 0 w 42"/>
              <a:gd name="T83" fmla="*/ 2147483646 h 43"/>
              <a:gd name="T84" fmla="*/ 0 w 42"/>
              <a:gd name="T85" fmla="*/ 2147483646 h 43"/>
              <a:gd name="T86" fmla="*/ 0 w 42"/>
              <a:gd name="T87" fmla="*/ 2147483646 h 43"/>
              <a:gd name="T88" fmla="*/ 0 w 42"/>
              <a:gd name="T89" fmla="*/ 2147483646 h 43"/>
              <a:gd name="T90" fmla="*/ 2147483646 w 42"/>
              <a:gd name="T91" fmla="*/ 2147483646 h 43"/>
              <a:gd name="T92" fmla="*/ 2147483646 w 42"/>
              <a:gd name="T93" fmla="*/ 2147483646 h 43"/>
              <a:gd name="T94" fmla="*/ 2147483646 w 42"/>
              <a:gd name="T95" fmla="*/ 2147483646 h 43"/>
              <a:gd name="T96" fmla="*/ 2147483646 w 42"/>
              <a:gd name="T97" fmla="*/ 2147483646 h 43"/>
              <a:gd name="T98" fmla="*/ 2147483646 w 42"/>
              <a:gd name="T99" fmla="*/ 2147483646 h 43"/>
              <a:gd name="T100" fmla="*/ 2147483646 w 42"/>
              <a:gd name="T101" fmla="*/ 2147483646 h 43"/>
              <a:gd name="T102" fmla="*/ 2147483646 w 42"/>
              <a:gd name="T103" fmla="*/ 2147483646 h 43"/>
              <a:gd name="T104" fmla="*/ 2147483646 w 42"/>
              <a:gd name="T105" fmla="*/ 2147483646 h 43"/>
              <a:gd name="T106" fmla="*/ 2147483646 w 42"/>
              <a:gd name="T107" fmla="*/ 2147483646 h 43"/>
              <a:gd name="T108" fmla="*/ 2147483646 w 42"/>
              <a:gd name="T109" fmla="*/ 2147483646 h 43"/>
              <a:gd name="T110" fmla="*/ 2147483646 w 42"/>
              <a:gd name="T111" fmla="*/ 2147483646 h 43"/>
              <a:gd name="T112" fmla="*/ 2147483646 w 42"/>
              <a:gd name="T113" fmla="*/ 2147483646 h 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43">
                <a:moveTo>
                  <a:pt x="21" y="43"/>
                </a:moveTo>
                <a:lnTo>
                  <a:pt x="22" y="43"/>
                </a:lnTo>
                <a:lnTo>
                  <a:pt x="25" y="43"/>
                </a:lnTo>
                <a:lnTo>
                  <a:pt x="27" y="42"/>
                </a:lnTo>
                <a:lnTo>
                  <a:pt x="30" y="41"/>
                </a:lnTo>
                <a:lnTo>
                  <a:pt x="32" y="39"/>
                </a:lnTo>
                <a:lnTo>
                  <a:pt x="33" y="38"/>
                </a:lnTo>
                <a:lnTo>
                  <a:pt x="36" y="37"/>
                </a:lnTo>
                <a:lnTo>
                  <a:pt x="37" y="36"/>
                </a:lnTo>
                <a:lnTo>
                  <a:pt x="38" y="33"/>
                </a:lnTo>
                <a:lnTo>
                  <a:pt x="40" y="32"/>
                </a:lnTo>
                <a:lnTo>
                  <a:pt x="41" y="30"/>
                </a:lnTo>
                <a:lnTo>
                  <a:pt x="42" y="27"/>
                </a:lnTo>
                <a:lnTo>
                  <a:pt x="42" y="25"/>
                </a:lnTo>
                <a:lnTo>
                  <a:pt x="42" y="22"/>
                </a:lnTo>
                <a:lnTo>
                  <a:pt x="42" y="20"/>
                </a:lnTo>
                <a:lnTo>
                  <a:pt x="42" y="17"/>
                </a:lnTo>
                <a:lnTo>
                  <a:pt x="42" y="15"/>
                </a:lnTo>
                <a:lnTo>
                  <a:pt x="41" y="13"/>
                </a:lnTo>
                <a:lnTo>
                  <a:pt x="40" y="11"/>
                </a:lnTo>
                <a:lnTo>
                  <a:pt x="38" y="8"/>
                </a:lnTo>
                <a:lnTo>
                  <a:pt x="37" y="7"/>
                </a:lnTo>
                <a:lnTo>
                  <a:pt x="35" y="5"/>
                </a:lnTo>
                <a:lnTo>
                  <a:pt x="33" y="4"/>
                </a:lnTo>
                <a:lnTo>
                  <a:pt x="31" y="2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22" y="0"/>
                </a:lnTo>
                <a:lnTo>
                  <a:pt x="20" y="0"/>
                </a:lnTo>
                <a:lnTo>
                  <a:pt x="17" y="1"/>
                </a:lnTo>
                <a:lnTo>
                  <a:pt x="15" y="1"/>
                </a:lnTo>
                <a:lnTo>
                  <a:pt x="12" y="2"/>
                </a:lnTo>
                <a:lnTo>
                  <a:pt x="10" y="4"/>
                </a:lnTo>
                <a:lnTo>
                  <a:pt x="8" y="5"/>
                </a:lnTo>
                <a:lnTo>
                  <a:pt x="6" y="6"/>
                </a:lnTo>
                <a:lnTo>
                  <a:pt x="5" y="7"/>
                </a:lnTo>
                <a:lnTo>
                  <a:pt x="3" y="10"/>
                </a:lnTo>
                <a:lnTo>
                  <a:pt x="2" y="12"/>
                </a:lnTo>
                <a:lnTo>
                  <a:pt x="1" y="13"/>
                </a:lnTo>
                <a:lnTo>
                  <a:pt x="0" y="16"/>
                </a:lnTo>
                <a:lnTo>
                  <a:pt x="0" y="18"/>
                </a:lnTo>
                <a:lnTo>
                  <a:pt x="0" y="21"/>
                </a:lnTo>
                <a:lnTo>
                  <a:pt x="0" y="23"/>
                </a:lnTo>
                <a:lnTo>
                  <a:pt x="0" y="26"/>
                </a:lnTo>
                <a:lnTo>
                  <a:pt x="1" y="28"/>
                </a:lnTo>
                <a:lnTo>
                  <a:pt x="1" y="31"/>
                </a:lnTo>
                <a:lnTo>
                  <a:pt x="2" y="32"/>
                </a:lnTo>
                <a:lnTo>
                  <a:pt x="3" y="35"/>
                </a:lnTo>
                <a:lnTo>
                  <a:pt x="5" y="36"/>
                </a:lnTo>
                <a:lnTo>
                  <a:pt x="7" y="38"/>
                </a:lnTo>
                <a:lnTo>
                  <a:pt x="8" y="39"/>
                </a:lnTo>
                <a:lnTo>
                  <a:pt x="11" y="41"/>
                </a:lnTo>
                <a:lnTo>
                  <a:pt x="13" y="42"/>
                </a:lnTo>
                <a:lnTo>
                  <a:pt x="16" y="42"/>
                </a:lnTo>
                <a:lnTo>
                  <a:pt x="18" y="43"/>
                </a:lnTo>
                <a:lnTo>
                  <a:pt x="21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70" name="Freeform 24"/>
          <p:cNvSpPr>
            <a:spLocks/>
          </p:cNvSpPr>
          <p:nvPr/>
        </p:nvSpPr>
        <p:spPr bwMode="auto">
          <a:xfrm>
            <a:off x="7748588" y="3298825"/>
            <a:ext cx="69850" cy="69850"/>
          </a:xfrm>
          <a:custGeom>
            <a:avLst/>
            <a:gdLst>
              <a:gd name="T0" fmla="*/ 2147483646 w 44"/>
              <a:gd name="T1" fmla="*/ 0 h 44"/>
              <a:gd name="T2" fmla="*/ 2147483646 w 44"/>
              <a:gd name="T3" fmla="*/ 0 h 44"/>
              <a:gd name="T4" fmla="*/ 2147483646 w 44"/>
              <a:gd name="T5" fmla="*/ 2147483646 h 44"/>
              <a:gd name="T6" fmla="*/ 2147483646 w 44"/>
              <a:gd name="T7" fmla="*/ 2147483646 h 44"/>
              <a:gd name="T8" fmla="*/ 2147483646 w 44"/>
              <a:gd name="T9" fmla="*/ 2147483646 h 44"/>
              <a:gd name="T10" fmla="*/ 2147483646 w 44"/>
              <a:gd name="T11" fmla="*/ 2147483646 h 44"/>
              <a:gd name="T12" fmla="*/ 2147483646 w 44"/>
              <a:gd name="T13" fmla="*/ 2147483646 h 44"/>
              <a:gd name="T14" fmla="*/ 2147483646 w 44"/>
              <a:gd name="T15" fmla="*/ 2147483646 h 44"/>
              <a:gd name="T16" fmla="*/ 2147483646 w 44"/>
              <a:gd name="T17" fmla="*/ 2147483646 h 44"/>
              <a:gd name="T18" fmla="*/ 2147483646 w 44"/>
              <a:gd name="T19" fmla="*/ 2147483646 h 44"/>
              <a:gd name="T20" fmla="*/ 2147483646 w 44"/>
              <a:gd name="T21" fmla="*/ 2147483646 h 44"/>
              <a:gd name="T22" fmla="*/ 2147483646 w 44"/>
              <a:gd name="T23" fmla="*/ 2147483646 h 44"/>
              <a:gd name="T24" fmla="*/ 2147483646 w 44"/>
              <a:gd name="T25" fmla="*/ 2147483646 h 44"/>
              <a:gd name="T26" fmla="*/ 0 w 44"/>
              <a:gd name="T27" fmla="*/ 2147483646 h 44"/>
              <a:gd name="T28" fmla="*/ 0 w 44"/>
              <a:gd name="T29" fmla="*/ 2147483646 h 44"/>
              <a:gd name="T30" fmla="*/ 0 w 44"/>
              <a:gd name="T31" fmla="*/ 2147483646 h 44"/>
              <a:gd name="T32" fmla="*/ 0 w 44"/>
              <a:gd name="T33" fmla="*/ 2147483646 h 44"/>
              <a:gd name="T34" fmla="*/ 2147483646 w 44"/>
              <a:gd name="T35" fmla="*/ 2147483646 h 44"/>
              <a:gd name="T36" fmla="*/ 2147483646 w 44"/>
              <a:gd name="T37" fmla="*/ 2147483646 h 44"/>
              <a:gd name="T38" fmla="*/ 2147483646 w 44"/>
              <a:gd name="T39" fmla="*/ 2147483646 h 44"/>
              <a:gd name="T40" fmla="*/ 2147483646 w 44"/>
              <a:gd name="T41" fmla="*/ 2147483646 h 44"/>
              <a:gd name="T42" fmla="*/ 2147483646 w 44"/>
              <a:gd name="T43" fmla="*/ 2147483646 h 44"/>
              <a:gd name="T44" fmla="*/ 2147483646 w 44"/>
              <a:gd name="T45" fmla="*/ 2147483646 h 44"/>
              <a:gd name="T46" fmla="*/ 2147483646 w 44"/>
              <a:gd name="T47" fmla="*/ 2147483646 h 44"/>
              <a:gd name="T48" fmla="*/ 2147483646 w 44"/>
              <a:gd name="T49" fmla="*/ 2147483646 h 44"/>
              <a:gd name="T50" fmla="*/ 2147483646 w 44"/>
              <a:gd name="T51" fmla="*/ 2147483646 h 44"/>
              <a:gd name="T52" fmla="*/ 2147483646 w 44"/>
              <a:gd name="T53" fmla="*/ 2147483646 h 44"/>
              <a:gd name="T54" fmla="*/ 2147483646 w 44"/>
              <a:gd name="T55" fmla="*/ 2147483646 h 44"/>
              <a:gd name="T56" fmla="*/ 2147483646 w 44"/>
              <a:gd name="T57" fmla="*/ 2147483646 h 44"/>
              <a:gd name="T58" fmla="*/ 2147483646 w 44"/>
              <a:gd name="T59" fmla="*/ 2147483646 h 44"/>
              <a:gd name="T60" fmla="*/ 2147483646 w 44"/>
              <a:gd name="T61" fmla="*/ 2147483646 h 44"/>
              <a:gd name="T62" fmla="*/ 2147483646 w 44"/>
              <a:gd name="T63" fmla="*/ 2147483646 h 44"/>
              <a:gd name="T64" fmla="*/ 2147483646 w 44"/>
              <a:gd name="T65" fmla="*/ 2147483646 h 44"/>
              <a:gd name="T66" fmla="*/ 2147483646 w 44"/>
              <a:gd name="T67" fmla="*/ 2147483646 h 44"/>
              <a:gd name="T68" fmla="*/ 2147483646 w 44"/>
              <a:gd name="T69" fmla="*/ 2147483646 h 44"/>
              <a:gd name="T70" fmla="*/ 2147483646 w 44"/>
              <a:gd name="T71" fmla="*/ 2147483646 h 44"/>
              <a:gd name="T72" fmla="*/ 2147483646 w 44"/>
              <a:gd name="T73" fmla="*/ 2147483646 h 44"/>
              <a:gd name="T74" fmla="*/ 2147483646 w 44"/>
              <a:gd name="T75" fmla="*/ 2147483646 h 44"/>
              <a:gd name="T76" fmla="*/ 2147483646 w 44"/>
              <a:gd name="T77" fmla="*/ 2147483646 h 44"/>
              <a:gd name="T78" fmla="*/ 2147483646 w 44"/>
              <a:gd name="T79" fmla="*/ 2147483646 h 44"/>
              <a:gd name="T80" fmla="*/ 2147483646 w 44"/>
              <a:gd name="T81" fmla="*/ 2147483646 h 44"/>
              <a:gd name="T82" fmla="*/ 2147483646 w 44"/>
              <a:gd name="T83" fmla="*/ 2147483646 h 44"/>
              <a:gd name="T84" fmla="*/ 2147483646 w 44"/>
              <a:gd name="T85" fmla="*/ 2147483646 h 44"/>
              <a:gd name="T86" fmla="*/ 2147483646 w 44"/>
              <a:gd name="T87" fmla="*/ 2147483646 h 44"/>
              <a:gd name="T88" fmla="*/ 2147483646 w 44"/>
              <a:gd name="T89" fmla="*/ 2147483646 h 44"/>
              <a:gd name="T90" fmla="*/ 2147483646 w 44"/>
              <a:gd name="T91" fmla="*/ 2147483646 h 44"/>
              <a:gd name="T92" fmla="*/ 2147483646 w 44"/>
              <a:gd name="T93" fmla="*/ 2147483646 h 44"/>
              <a:gd name="T94" fmla="*/ 2147483646 w 44"/>
              <a:gd name="T95" fmla="*/ 2147483646 h 44"/>
              <a:gd name="T96" fmla="*/ 2147483646 w 44"/>
              <a:gd name="T97" fmla="*/ 2147483646 h 44"/>
              <a:gd name="T98" fmla="*/ 2147483646 w 44"/>
              <a:gd name="T99" fmla="*/ 2147483646 h 44"/>
              <a:gd name="T100" fmla="*/ 2147483646 w 44"/>
              <a:gd name="T101" fmla="*/ 2147483646 h 44"/>
              <a:gd name="T102" fmla="*/ 2147483646 w 44"/>
              <a:gd name="T103" fmla="*/ 2147483646 h 44"/>
              <a:gd name="T104" fmla="*/ 2147483646 w 44"/>
              <a:gd name="T105" fmla="*/ 2147483646 h 44"/>
              <a:gd name="T106" fmla="*/ 2147483646 w 44"/>
              <a:gd name="T107" fmla="*/ 2147483646 h 44"/>
              <a:gd name="T108" fmla="*/ 2147483646 w 44"/>
              <a:gd name="T109" fmla="*/ 2147483646 h 44"/>
              <a:gd name="T110" fmla="*/ 2147483646 w 44"/>
              <a:gd name="T111" fmla="*/ 2147483646 h 44"/>
              <a:gd name="T112" fmla="*/ 2147483646 w 44"/>
              <a:gd name="T113" fmla="*/ 0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" h="44">
                <a:moveTo>
                  <a:pt x="22" y="0"/>
                </a:moveTo>
                <a:lnTo>
                  <a:pt x="20" y="0"/>
                </a:lnTo>
                <a:lnTo>
                  <a:pt x="17" y="2"/>
                </a:lnTo>
                <a:lnTo>
                  <a:pt x="15" y="2"/>
                </a:lnTo>
                <a:lnTo>
                  <a:pt x="12" y="3"/>
                </a:lnTo>
                <a:lnTo>
                  <a:pt x="11" y="4"/>
                </a:lnTo>
                <a:lnTo>
                  <a:pt x="9" y="5"/>
                </a:lnTo>
                <a:lnTo>
                  <a:pt x="6" y="7"/>
                </a:lnTo>
                <a:lnTo>
                  <a:pt x="5" y="8"/>
                </a:lnTo>
                <a:lnTo>
                  <a:pt x="4" y="10"/>
                </a:lnTo>
                <a:lnTo>
                  <a:pt x="2" y="13"/>
                </a:lnTo>
                <a:lnTo>
                  <a:pt x="1" y="14"/>
                </a:lnTo>
                <a:lnTo>
                  <a:pt x="1" y="17"/>
                </a:lnTo>
                <a:lnTo>
                  <a:pt x="0" y="19"/>
                </a:lnTo>
                <a:lnTo>
                  <a:pt x="0" y="22"/>
                </a:lnTo>
                <a:lnTo>
                  <a:pt x="0" y="24"/>
                </a:lnTo>
                <a:lnTo>
                  <a:pt x="0" y="27"/>
                </a:lnTo>
                <a:lnTo>
                  <a:pt x="1" y="29"/>
                </a:lnTo>
                <a:lnTo>
                  <a:pt x="2" y="31"/>
                </a:lnTo>
                <a:lnTo>
                  <a:pt x="2" y="33"/>
                </a:lnTo>
                <a:lnTo>
                  <a:pt x="4" y="35"/>
                </a:lnTo>
                <a:lnTo>
                  <a:pt x="6" y="36"/>
                </a:lnTo>
                <a:lnTo>
                  <a:pt x="7" y="39"/>
                </a:lnTo>
                <a:lnTo>
                  <a:pt x="10" y="40"/>
                </a:lnTo>
                <a:lnTo>
                  <a:pt x="11" y="41"/>
                </a:lnTo>
                <a:lnTo>
                  <a:pt x="14" y="43"/>
                </a:lnTo>
                <a:lnTo>
                  <a:pt x="16" y="43"/>
                </a:lnTo>
                <a:lnTo>
                  <a:pt x="19" y="44"/>
                </a:lnTo>
                <a:lnTo>
                  <a:pt x="21" y="44"/>
                </a:lnTo>
                <a:lnTo>
                  <a:pt x="24" y="44"/>
                </a:lnTo>
                <a:lnTo>
                  <a:pt x="26" y="44"/>
                </a:lnTo>
                <a:lnTo>
                  <a:pt x="27" y="43"/>
                </a:lnTo>
                <a:lnTo>
                  <a:pt x="30" y="41"/>
                </a:lnTo>
                <a:lnTo>
                  <a:pt x="32" y="40"/>
                </a:lnTo>
                <a:lnTo>
                  <a:pt x="35" y="39"/>
                </a:lnTo>
                <a:lnTo>
                  <a:pt x="36" y="38"/>
                </a:lnTo>
                <a:lnTo>
                  <a:pt x="37" y="36"/>
                </a:lnTo>
                <a:lnTo>
                  <a:pt x="40" y="34"/>
                </a:lnTo>
                <a:lnTo>
                  <a:pt x="41" y="33"/>
                </a:lnTo>
                <a:lnTo>
                  <a:pt x="41" y="30"/>
                </a:lnTo>
                <a:lnTo>
                  <a:pt x="42" y="28"/>
                </a:lnTo>
                <a:lnTo>
                  <a:pt x="42" y="25"/>
                </a:lnTo>
                <a:lnTo>
                  <a:pt x="44" y="23"/>
                </a:lnTo>
                <a:lnTo>
                  <a:pt x="42" y="20"/>
                </a:lnTo>
                <a:lnTo>
                  <a:pt x="42" y="18"/>
                </a:lnTo>
                <a:lnTo>
                  <a:pt x="42" y="15"/>
                </a:lnTo>
                <a:lnTo>
                  <a:pt x="41" y="14"/>
                </a:lnTo>
                <a:lnTo>
                  <a:pt x="40" y="12"/>
                </a:lnTo>
                <a:lnTo>
                  <a:pt x="39" y="9"/>
                </a:lnTo>
                <a:lnTo>
                  <a:pt x="37" y="8"/>
                </a:lnTo>
                <a:lnTo>
                  <a:pt x="35" y="5"/>
                </a:lnTo>
                <a:lnTo>
                  <a:pt x="34" y="4"/>
                </a:lnTo>
                <a:lnTo>
                  <a:pt x="31" y="3"/>
                </a:lnTo>
                <a:lnTo>
                  <a:pt x="29" y="3"/>
                </a:lnTo>
                <a:lnTo>
                  <a:pt x="27" y="2"/>
                </a:lnTo>
                <a:lnTo>
                  <a:pt x="25" y="2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21" name="Rectangle 25"/>
          <p:cNvSpPr>
            <a:spLocks noChangeArrowheads="1"/>
          </p:cNvSpPr>
          <p:nvPr/>
        </p:nvSpPr>
        <p:spPr bwMode="auto">
          <a:xfrm rot="5460000">
            <a:off x="7814441" y="2631817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e1</a:t>
            </a:r>
            <a:endParaRPr lang="en-US" altLang="en-US" sz="1200"/>
          </a:p>
        </p:txBody>
      </p:sp>
      <p:sp>
        <p:nvSpPr>
          <p:cNvPr id="234522" name="Line 26"/>
          <p:cNvSpPr>
            <a:spLocks noChangeShapeType="1"/>
          </p:cNvSpPr>
          <p:nvPr/>
        </p:nvSpPr>
        <p:spPr bwMode="auto">
          <a:xfrm flipV="1">
            <a:off x="6629401" y="3260726"/>
            <a:ext cx="1228725" cy="36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73" name="Freeform 27"/>
          <p:cNvSpPr>
            <a:spLocks/>
          </p:cNvSpPr>
          <p:nvPr/>
        </p:nvSpPr>
        <p:spPr bwMode="auto">
          <a:xfrm>
            <a:off x="6574344" y="3246437"/>
            <a:ext cx="106116" cy="102553"/>
          </a:xfrm>
          <a:custGeom>
            <a:avLst/>
            <a:gdLst>
              <a:gd name="T0" fmla="*/ 2147483646 w 43"/>
              <a:gd name="T1" fmla="*/ 2147483646 h 42"/>
              <a:gd name="T2" fmla="*/ 2147483646 w 43"/>
              <a:gd name="T3" fmla="*/ 2147483646 h 42"/>
              <a:gd name="T4" fmla="*/ 2147483646 w 43"/>
              <a:gd name="T5" fmla="*/ 2147483646 h 42"/>
              <a:gd name="T6" fmla="*/ 2147483646 w 43"/>
              <a:gd name="T7" fmla="*/ 2147483646 h 42"/>
              <a:gd name="T8" fmla="*/ 2147483646 w 43"/>
              <a:gd name="T9" fmla="*/ 2147483646 h 42"/>
              <a:gd name="T10" fmla="*/ 2147483646 w 43"/>
              <a:gd name="T11" fmla="*/ 2147483646 h 42"/>
              <a:gd name="T12" fmla="*/ 2147483646 w 43"/>
              <a:gd name="T13" fmla="*/ 2147483646 h 42"/>
              <a:gd name="T14" fmla="*/ 2147483646 w 43"/>
              <a:gd name="T15" fmla="*/ 2147483646 h 42"/>
              <a:gd name="T16" fmla="*/ 2147483646 w 43"/>
              <a:gd name="T17" fmla="*/ 2147483646 h 42"/>
              <a:gd name="T18" fmla="*/ 2147483646 w 43"/>
              <a:gd name="T19" fmla="*/ 2147483646 h 42"/>
              <a:gd name="T20" fmla="*/ 2147483646 w 43"/>
              <a:gd name="T21" fmla="*/ 2147483646 h 42"/>
              <a:gd name="T22" fmla="*/ 2147483646 w 43"/>
              <a:gd name="T23" fmla="*/ 0 h 42"/>
              <a:gd name="T24" fmla="*/ 2147483646 w 43"/>
              <a:gd name="T25" fmla="*/ 0 h 42"/>
              <a:gd name="T26" fmla="*/ 2147483646 w 43"/>
              <a:gd name="T27" fmla="*/ 0 h 42"/>
              <a:gd name="T28" fmla="*/ 2147483646 w 43"/>
              <a:gd name="T29" fmla="*/ 0 h 42"/>
              <a:gd name="T30" fmla="*/ 2147483646 w 43"/>
              <a:gd name="T31" fmla="*/ 0 h 42"/>
              <a:gd name="T32" fmla="*/ 2147483646 w 43"/>
              <a:gd name="T33" fmla="*/ 0 h 42"/>
              <a:gd name="T34" fmla="*/ 2147483646 w 43"/>
              <a:gd name="T35" fmla="*/ 2147483646 h 42"/>
              <a:gd name="T36" fmla="*/ 2147483646 w 43"/>
              <a:gd name="T37" fmla="*/ 2147483646 h 42"/>
              <a:gd name="T38" fmla="*/ 2147483646 w 43"/>
              <a:gd name="T39" fmla="*/ 2147483646 h 42"/>
              <a:gd name="T40" fmla="*/ 2147483646 w 43"/>
              <a:gd name="T41" fmla="*/ 2147483646 h 42"/>
              <a:gd name="T42" fmla="*/ 2147483646 w 43"/>
              <a:gd name="T43" fmla="*/ 2147483646 h 42"/>
              <a:gd name="T44" fmla="*/ 2147483646 w 43"/>
              <a:gd name="T45" fmla="*/ 2147483646 h 42"/>
              <a:gd name="T46" fmla="*/ 2147483646 w 43"/>
              <a:gd name="T47" fmla="*/ 2147483646 h 42"/>
              <a:gd name="T48" fmla="*/ 2147483646 w 43"/>
              <a:gd name="T49" fmla="*/ 2147483646 h 42"/>
              <a:gd name="T50" fmla="*/ 0 w 43"/>
              <a:gd name="T51" fmla="*/ 2147483646 h 42"/>
              <a:gd name="T52" fmla="*/ 0 w 43"/>
              <a:gd name="T53" fmla="*/ 2147483646 h 42"/>
              <a:gd name="T54" fmla="*/ 0 w 43"/>
              <a:gd name="T55" fmla="*/ 2147483646 h 42"/>
              <a:gd name="T56" fmla="*/ 0 w 43"/>
              <a:gd name="T57" fmla="*/ 2147483646 h 42"/>
              <a:gd name="T58" fmla="*/ 0 w 43"/>
              <a:gd name="T59" fmla="*/ 2147483646 h 42"/>
              <a:gd name="T60" fmla="*/ 0 w 43"/>
              <a:gd name="T61" fmla="*/ 2147483646 h 42"/>
              <a:gd name="T62" fmla="*/ 2147483646 w 43"/>
              <a:gd name="T63" fmla="*/ 2147483646 h 42"/>
              <a:gd name="T64" fmla="*/ 2147483646 w 43"/>
              <a:gd name="T65" fmla="*/ 2147483646 h 42"/>
              <a:gd name="T66" fmla="*/ 2147483646 w 43"/>
              <a:gd name="T67" fmla="*/ 2147483646 h 42"/>
              <a:gd name="T68" fmla="*/ 2147483646 w 43"/>
              <a:gd name="T69" fmla="*/ 2147483646 h 42"/>
              <a:gd name="T70" fmla="*/ 2147483646 w 43"/>
              <a:gd name="T71" fmla="*/ 2147483646 h 42"/>
              <a:gd name="T72" fmla="*/ 2147483646 w 43"/>
              <a:gd name="T73" fmla="*/ 2147483646 h 42"/>
              <a:gd name="T74" fmla="*/ 2147483646 w 43"/>
              <a:gd name="T75" fmla="*/ 2147483646 h 42"/>
              <a:gd name="T76" fmla="*/ 2147483646 w 43"/>
              <a:gd name="T77" fmla="*/ 2147483646 h 42"/>
              <a:gd name="T78" fmla="*/ 2147483646 w 43"/>
              <a:gd name="T79" fmla="*/ 2147483646 h 42"/>
              <a:gd name="T80" fmla="*/ 2147483646 w 43"/>
              <a:gd name="T81" fmla="*/ 2147483646 h 42"/>
              <a:gd name="T82" fmla="*/ 2147483646 w 43"/>
              <a:gd name="T83" fmla="*/ 2147483646 h 42"/>
              <a:gd name="T84" fmla="*/ 2147483646 w 43"/>
              <a:gd name="T85" fmla="*/ 2147483646 h 42"/>
              <a:gd name="T86" fmla="*/ 2147483646 w 43"/>
              <a:gd name="T87" fmla="*/ 2147483646 h 42"/>
              <a:gd name="T88" fmla="*/ 2147483646 w 43"/>
              <a:gd name="T89" fmla="*/ 2147483646 h 42"/>
              <a:gd name="T90" fmla="*/ 2147483646 w 43"/>
              <a:gd name="T91" fmla="*/ 2147483646 h 42"/>
              <a:gd name="T92" fmla="*/ 2147483646 w 43"/>
              <a:gd name="T93" fmla="*/ 2147483646 h 42"/>
              <a:gd name="T94" fmla="*/ 2147483646 w 43"/>
              <a:gd name="T95" fmla="*/ 2147483646 h 42"/>
              <a:gd name="T96" fmla="*/ 2147483646 w 43"/>
              <a:gd name="T97" fmla="*/ 2147483646 h 42"/>
              <a:gd name="T98" fmla="*/ 2147483646 w 43"/>
              <a:gd name="T99" fmla="*/ 2147483646 h 42"/>
              <a:gd name="T100" fmla="*/ 2147483646 w 43"/>
              <a:gd name="T101" fmla="*/ 2147483646 h 42"/>
              <a:gd name="T102" fmla="*/ 2147483646 w 43"/>
              <a:gd name="T103" fmla="*/ 2147483646 h 42"/>
              <a:gd name="T104" fmla="*/ 2147483646 w 43"/>
              <a:gd name="T105" fmla="*/ 2147483646 h 42"/>
              <a:gd name="T106" fmla="*/ 2147483646 w 43"/>
              <a:gd name="T107" fmla="*/ 2147483646 h 42"/>
              <a:gd name="T108" fmla="*/ 2147483646 w 43"/>
              <a:gd name="T109" fmla="*/ 2147483646 h 42"/>
              <a:gd name="T110" fmla="*/ 2147483646 w 43"/>
              <a:gd name="T111" fmla="*/ 2147483646 h 42"/>
              <a:gd name="T112" fmla="*/ 2147483646 w 43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" h="42">
                <a:moveTo>
                  <a:pt x="43" y="20"/>
                </a:moveTo>
                <a:lnTo>
                  <a:pt x="43" y="17"/>
                </a:lnTo>
                <a:lnTo>
                  <a:pt x="41" y="16"/>
                </a:lnTo>
                <a:lnTo>
                  <a:pt x="41" y="14"/>
                </a:lnTo>
                <a:lnTo>
                  <a:pt x="40" y="11"/>
                </a:lnTo>
                <a:lnTo>
                  <a:pt x="39" y="9"/>
                </a:lnTo>
                <a:lnTo>
                  <a:pt x="38" y="8"/>
                </a:lnTo>
                <a:lnTo>
                  <a:pt x="36" y="5"/>
                </a:lnTo>
                <a:lnTo>
                  <a:pt x="34" y="4"/>
                </a:lnTo>
                <a:lnTo>
                  <a:pt x="31" y="3"/>
                </a:lnTo>
                <a:lnTo>
                  <a:pt x="30" y="1"/>
                </a:lnTo>
                <a:lnTo>
                  <a:pt x="28" y="0"/>
                </a:lnTo>
                <a:lnTo>
                  <a:pt x="25" y="0"/>
                </a:lnTo>
                <a:lnTo>
                  <a:pt x="23" y="0"/>
                </a:lnTo>
                <a:lnTo>
                  <a:pt x="20" y="0"/>
                </a:lnTo>
                <a:lnTo>
                  <a:pt x="18" y="0"/>
                </a:lnTo>
                <a:lnTo>
                  <a:pt x="15" y="0"/>
                </a:lnTo>
                <a:lnTo>
                  <a:pt x="14" y="1"/>
                </a:lnTo>
                <a:lnTo>
                  <a:pt x="11" y="3"/>
                </a:lnTo>
                <a:lnTo>
                  <a:pt x="9" y="4"/>
                </a:lnTo>
                <a:lnTo>
                  <a:pt x="8" y="5"/>
                </a:lnTo>
                <a:lnTo>
                  <a:pt x="5" y="6"/>
                </a:lnTo>
                <a:lnTo>
                  <a:pt x="4" y="9"/>
                </a:lnTo>
                <a:lnTo>
                  <a:pt x="3" y="10"/>
                </a:lnTo>
                <a:lnTo>
                  <a:pt x="1" y="13"/>
                </a:lnTo>
                <a:lnTo>
                  <a:pt x="0" y="15"/>
                </a:lnTo>
                <a:lnTo>
                  <a:pt x="0" y="17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1" y="29"/>
                </a:lnTo>
                <a:lnTo>
                  <a:pt x="1" y="31"/>
                </a:lnTo>
                <a:lnTo>
                  <a:pt x="3" y="32"/>
                </a:lnTo>
                <a:lnTo>
                  <a:pt x="5" y="35"/>
                </a:lnTo>
                <a:lnTo>
                  <a:pt x="6" y="36"/>
                </a:lnTo>
                <a:lnTo>
                  <a:pt x="8" y="39"/>
                </a:lnTo>
                <a:lnTo>
                  <a:pt x="10" y="40"/>
                </a:lnTo>
                <a:lnTo>
                  <a:pt x="13" y="41"/>
                </a:lnTo>
                <a:lnTo>
                  <a:pt x="15" y="41"/>
                </a:lnTo>
                <a:lnTo>
                  <a:pt x="16" y="42"/>
                </a:lnTo>
                <a:lnTo>
                  <a:pt x="19" y="42"/>
                </a:lnTo>
                <a:lnTo>
                  <a:pt x="21" y="42"/>
                </a:lnTo>
                <a:lnTo>
                  <a:pt x="24" y="42"/>
                </a:lnTo>
                <a:lnTo>
                  <a:pt x="26" y="42"/>
                </a:lnTo>
                <a:lnTo>
                  <a:pt x="29" y="41"/>
                </a:lnTo>
                <a:lnTo>
                  <a:pt x="31" y="40"/>
                </a:lnTo>
                <a:lnTo>
                  <a:pt x="33" y="39"/>
                </a:lnTo>
                <a:lnTo>
                  <a:pt x="35" y="37"/>
                </a:lnTo>
                <a:lnTo>
                  <a:pt x="36" y="36"/>
                </a:lnTo>
                <a:lnTo>
                  <a:pt x="39" y="34"/>
                </a:lnTo>
                <a:lnTo>
                  <a:pt x="40" y="32"/>
                </a:lnTo>
                <a:lnTo>
                  <a:pt x="41" y="30"/>
                </a:lnTo>
                <a:lnTo>
                  <a:pt x="41" y="27"/>
                </a:lnTo>
                <a:lnTo>
                  <a:pt x="43" y="25"/>
                </a:lnTo>
                <a:lnTo>
                  <a:pt x="43" y="22"/>
                </a:lnTo>
                <a:lnTo>
                  <a:pt x="43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74" name="Freeform 28"/>
          <p:cNvSpPr>
            <a:spLocks/>
          </p:cNvSpPr>
          <p:nvPr/>
        </p:nvSpPr>
        <p:spPr bwMode="auto">
          <a:xfrm>
            <a:off x="7823201" y="3227389"/>
            <a:ext cx="68263" cy="66675"/>
          </a:xfrm>
          <a:custGeom>
            <a:avLst/>
            <a:gdLst>
              <a:gd name="T0" fmla="*/ 0 w 43"/>
              <a:gd name="T1" fmla="*/ 2147483646 h 42"/>
              <a:gd name="T2" fmla="*/ 0 w 43"/>
              <a:gd name="T3" fmla="*/ 2147483646 h 42"/>
              <a:gd name="T4" fmla="*/ 0 w 43"/>
              <a:gd name="T5" fmla="*/ 2147483646 h 42"/>
              <a:gd name="T6" fmla="*/ 2147483646 w 43"/>
              <a:gd name="T7" fmla="*/ 2147483646 h 42"/>
              <a:gd name="T8" fmla="*/ 2147483646 w 43"/>
              <a:gd name="T9" fmla="*/ 2147483646 h 42"/>
              <a:gd name="T10" fmla="*/ 2147483646 w 43"/>
              <a:gd name="T11" fmla="*/ 2147483646 h 42"/>
              <a:gd name="T12" fmla="*/ 2147483646 w 43"/>
              <a:gd name="T13" fmla="*/ 2147483646 h 42"/>
              <a:gd name="T14" fmla="*/ 2147483646 w 43"/>
              <a:gd name="T15" fmla="*/ 2147483646 h 42"/>
              <a:gd name="T16" fmla="*/ 2147483646 w 43"/>
              <a:gd name="T17" fmla="*/ 2147483646 h 42"/>
              <a:gd name="T18" fmla="*/ 2147483646 w 43"/>
              <a:gd name="T19" fmla="*/ 2147483646 h 42"/>
              <a:gd name="T20" fmla="*/ 2147483646 w 43"/>
              <a:gd name="T21" fmla="*/ 2147483646 h 42"/>
              <a:gd name="T22" fmla="*/ 2147483646 w 43"/>
              <a:gd name="T23" fmla="*/ 2147483646 h 42"/>
              <a:gd name="T24" fmla="*/ 2147483646 w 43"/>
              <a:gd name="T25" fmla="*/ 2147483646 h 42"/>
              <a:gd name="T26" fmla="*/ 2147483646 w 43"/>
              <a:gd name="T27" fmla="*/ 2147483646 h 42"/>
              <a:gd name="T28" fmla="*/ 2147483646 w 43"/>
              <a:gd name="T29" fmla="*/ 2147483646 h 42"/>
              <a:gd name="T30" fmla="*/ 2147483646 w 43"/>
              <a:gd name="T31" fmla="*/ 2147483646 h 42"/>
              <a:gd name="T32" fmla="*/ 2147483646 w 43"/>
              <a:gd name="T33" fmla="*/ 2147483646 h 42"/>
              <a:gd name="T34" fmla="*/ 2147483646 w 43"/>
              <a:gd name="T35" fmla="*/ 2147483646 h 42"/>
              <a:gd name="T36" fmla="*/ 2147483646 w 43"/>
              <a:gd name="T37" fmla="*/ 2147483646 h 42"/>
              <a:gd name="T38" fmla="*/ 2147483646 w 43"/>
              <a:gd name="T39" fmla="*/ 2147483646 h 42"/>
              <a:gd name="T40" fmla="*/ 2147483646 w 43"/>
              <a:gd name="T41" fmla="*/ 2147483646 h 42"/>
              <a:gd name="T42" fmla="*/ 2147483646 w 43"/>
              <a:gd name="T43" fmla="*/ 2147483646 h 42"/>
              <a:gd name="T44" fmla="*/ 2147483646 w 43"/>
              <a:gd name="T45" fmla="*/ 2147483646 h 42"/>
              <a:gd name="T46" fmla="*/ 2147483646 w 43"/>
              <a:gd name="T47" fmla="*/ 2147483646 h 42"/>
              <a:gd name="T48" fmla="*/ 2147483646 w 43"/>
              <a:gd name="T49" fmla="*/ 2147483646 h 42"/>
              <a:gd name="T50" fmla="*/ 2147483646 w 43"/>
              <a:gd name="T51" fmla="*/ 2147483646 h 42"/>
              <a:gd name="T52" fmla="*/ 2147483646 w 43"/>
              <a:gd name="T53" fmla="*/ 2147483646 h 42"/>
              <a:gd name="T54" fmla="*/ 2147483646 w 43"/>
              <a:gd name="T55" fmla="*/ 2147483646 h 42"/>
              <a:gd name="T56" fmla="*/ 2147483646 w 43"/>
              <a:gd name="T57" fmla="*/ 2147483646 h 42"/>
              <a:gd name="T58" fmla="*/ 2147483646 w 43"/>
              <a:gd name="T59" fmla="*/ 2147483646 h 42"/>
              <a:gd name="T60" fmla="*/ 2147483646 w 43"/>
              <a:gd name="T61" fmla="*/ 2147483646 h 42"/>
              <a:gd name="T62" fmla="*/ 2147483646 w 43"/>
              <a:gd name="T63" fmla="*/ 2147483646 h 42"/>
              <a:gd name="T64" fmla="*/ 2147483646 w 43"/>
              <a:gd name="T65" fmla="*/ 2147483646 h 42"/>
              <a:gd name="T66" fmla="*/ 2147483646 w 43"/>
              <a:gd name="T67" fmla="*/ 2147483646 h 42"/>
              <a:gd name="T68" fmla="*/ 2147483646 w 43"/>
              <a:gd name="T69" fmla="*/ 2147483646 h 42"/>
              <a:gd name="T70" fmla="*/ 2147483646 w 43"/>
              <a:gd name="T71" fmla="*/ 2147483646 h 42"/>
              <a:gd name="T72" fmla="*/ 2147483646 w 43"/>
              <a:gd name="T73" fmla="*/ 2147483646 h 42"/>
              <a:gd name="T74" fmla="*/ 2147483646 w 43"/>
              <a:gd name="T75" fmla="*/ 2147483646 h 42"/>
              <a:gd name="T76" fmla="*/ 2147483646 w 43"/>
              <a:gd name="T77" fmla="*/ 2147483646 h 42"/>
              <a:gd name="T78" fmla="*/ 2147483646 w 43"/>
              <a:gd name="T79" fmla="*/ 2147483646 h 42"/>
              <a:gd name="T80" fmla="*/ 2147483646 w 43"/>
              <a:gd name="T81" fmla="*/ 0 h 42"/>
              <a:gd name="T82" fmla="*/ 2147483646 w 43"/>
              <a:gd name="T83" fmla="*/ 0 h 42"/>
              <a:gd name="T84" fmla="*/ 2147483646 w 43"/>
              <a:gd name="T85" fmla="*/ 0 h 42"/>
              <a:gd name="T86" fmla="*/ 2147483646 w 43"/>
              <a:gd name="T87" fmla="*/ 0 h 42"/>
              <a:gd name="T88" fmla="*/ 2147483646 w 43"/>
              <a:gd name="T89" fmla="*/ 0 h 42"/>
              <a:gd name="T90" fmla="*/ 2147483646 w 43"/>
              <a:gd name="T91" fmla="*/ 2147483646 h 42"/>
              <a:gd name="T92" fmla="*/ 2147483646 w 43"/>
              <a:gd name="T93" fmla="*/ 2147483646 h 42"/>
              <a:gd name="T94" fmla="*/ 2147483646 w 43"/>
              <a:gd name="T95" fmla="*/ 2147483646 h 42"/>
              <a:gd name="T96" fmla="*/ 2147483646 w 43"/>
              <a:gd name="T97" fmla="*/ 2147483646 h 42"/>
              <a:gd name="T98" fmla="*/ 2147483646 w 43"/>
              <a:gd name="T99" fmla="*/ 2147483646 h 42"/>
              <a:gd name="T100" fmla="*/ 2147483646 w 43"/>
              <a:gd name="T101" fmla="*/ 2147483646 h 42"/>
              <a:gd name="T102" fmla="*/ 2147483646 w 43"/>
              <a:gd name="T103" fmla="*/ 2147483646 h 42"/>
              <a:gd name="T104" fmla="*/ 2147483646 w 43"/>
              <a:gd name="T105" fmla="*/ 2147483646 h 42"/>
              <a:gd name="T106" fmla="*/ 0 w 43"/>
              <a:gd name="T107" fmla="*/ 2147483646 h 42"/>
              <a:gd name="T108" fmla="*/ 0 w 43"/>
              <a:gd name="T109" fmla="*/ 2147483646 h 42"/>
              <a:gd name="T110" fmla="*/ 0 w 43"/>
              <a:gd name="T111" fmla="*/ 2147483646 h 42"/>
              <a:gd name="T112" fmla="*/ 0 w 43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" h="42">
                <a:moveTo>
                  <a:pt x="0" y="22"/>
                </a:moveTo>
                <a:lnTo>
                  <a:pt x="0" y="24"/>
                </a:lnTo>
                <a:lnTo>
                  <a:pt x="0" y="26"/>
                </a:lnTo>
                <a:lnTo>
                  <a:pt x="2" y="28"/>
                </a:lnTo>
                <a:lnTo>
                  <a:pt x="2" y="31"/>
                </a:lnTo>
                <a:lnTo>
                  <a:pt x="3" y="33"/>
                </a:lnTo>
                <a:lnTo>
                  <a:pt x="5" y="34"/>
                </a:lnTo>
                <a:lnTo>
                  <a:pt x="7" y="37"/>
                </a:lnTo>
                <a:lnTo>
                  <a:pt x="8" y="38"/>
                </a:lnTo>
                <a:lnTo>
                  <a:pt x="10" y="39"/>
                </a:lnTo>
                <a:lnTo>
                  <a:pt x="13" y="40"/>
                </a:lnTo>
                <a:lnTo>
                  <a:pt x="15" y="42"/>
                </a:lnTo>
                <a:lnTo>
                  <a:pt x="17" y="42"/>
                </a:lnTo>
                <a:lnTo>
                  <a:pt x="19" y="42"/>
                </a:lnTo>
                <a:lnTo>
                  <a:pt x="22" y="42"/>
                </a:lnTo>
                <a:lnTo>
                  <a:pt x="24" y="42"/>
                </a:lnTo>
                <a:lnTo>
                  <a:pt x="27" y="42"/>
                </a:lnTo>
                <a:lnTo>
                  <a:pt x="29" y="40"/>
                </a:lnTo>
                <a:lnTo>
                  <a:pt x="32" y="39"/>
                </a:lnTo>
                <a:lnTo>
                  <a:pt x="33" y="38"/>
                </a:lnTo>
                <a:lnTo>
                  <a:pt x="35" y="37"/>
                </a:lnTo>
                <a:lnTo>
                  <a:pt x="37" y="36"/>
                </a:lnTo>
                <a:lnTo>
                  <a:pt x="39" y="33"/>
                </a:lnTo>
                <a:lnTo>
                  <a:pt x="40" y="32"/>
                </a:lnTo>
                <a:lnTo>
                  <a:pt x="42" y="29"/>
                </a:lnTo>
                <a:lnTo>
                  <a:pt x="42" y="27"/>
                </a:lnTo>
                <a:lnTo>
                  <a:pt x="43" y="24"/>
                </a:lnTo>
                <a:lnTo>
                  <a:pt x="43" y="23"/>
                </a:lnTo>
                <a:lnTo>
                  <a:pt x="43" y="21"/>
                </a:lnTo>
                <a:lnTo>
                  <a:pt x="43" y="18"/>
                </a:lnTo>
                <a:lnTo>
                  <a:pt x="43" y="16"/>
                </a:lnTo>
                <a:lnTo>
                  <a:pt x="42" y="13"/>
                </a:lnTo>
                <a:lnTo>
                  <a:pt x="40" y="11"/>
                </a:lnTo>
                <a:lnTo>
                  <a:pt x="39" y="8"/>
                </a:lnTo>
                <a:lnTo>
                  <a:pt x="38" y="7"/>
                </a:lnTo>
                <a:lnTo>
                  <a:pt x="37" y="6"/>
                </a:lnTo>
                <a:lnTo>
                  <a:pt x="34" y="3"/>
                </a:lnTo>
                <a:lnTo>
                  <a:pt x="33" y="2"/>
                </a:lnTo>
                <a:lnTo>
                  <a:pt x="30" y="1"/>
                </a:lnTo>
                <a:lnTo>
                  <a:pt x="28" y="1"/>
                </a:lnTo>
                <a:lnTo>
                  <a:pt x="25" y="0"/>
                </a:lnTo>
                <a:lnTo>
                  <a:pt x="23" y="0"/>
                </a:lnTo>
                <a:lnTo>
                  <a:pt x="20" y="0"/>
                </a:lnTo>
                <a:lnTo>
                  <a:pt x="18" y="0"/>
                </a:lnTo>
                <a:lnTo>
                  <a:pt x="15" y="0"/>
                </a:lnTo>
                <a:lnTo>
                  <a:pt x="14" y="1"/>
                </a:lnTo>
                <a:lnTo>
                  <a:pt x="12" y="2"/>
                </a:lnTo>
                <a:lnTo>
                  <a:pt x="9" y="3"/>
                </a:lnTo>
                <a:lnTo>
                  <a:pt x="8" y="5"/>
                </a:lnTo>
                <a:lnTo>
                  <a:pt x="5" y="6"/>
                </a:lnTo>
                <a:lnTo>
                  <a:pt x="4" y="8"/>
                </a:lnTo>
                <a:lnTo>
                  <a:pt x="3" y="9"/>
                </a:lnTo>
                <a:lnTo>
                  <a:pt x="2" y="12"/>
                </a:lnTo>
                <a:lnTo>
                  <a:pt x="0" y="14"/>
                </a:lnTo>
                <a:lnTo>
                  <a:pt x="0" y="17"/>
                </a:lnTo>
                <a:lnTo>
                  <a:pt x="0" y="19"/>
                </a:lnTo>
                <a:lnTo>
                  <a:pt x="0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25" name="Rectangle 29"/>
          <p:cNvSpPr>
            <a:spLocks noChangeArrowheads="1"/>
          </p:cNvSpPr>
          <p:nvPr/>
        </p:nvSpPr>
        <p:spPr bwMode="auto">
          <a:xfrm rot="-120000">
            <a:off x="7152454" y="308425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e9</a:t>
            </a:r>
            <a:endParaRPr lang="en-US" altLang="en-US" sz="1200"/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>
            <a:off x="7781925" y="3335338"/>
            <a:ext cx="38100" cy="1143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77" name="Freeform 31"/>
          <p:cNvSpPr>
            <a:spLocks/>
          </p:cNvSpPr>
          <p:nvPr/>
        </p:nvSpPr>
        <p:spPr bwMode="auto">
          <a:xfrm>
            <a:off x="7726364" y="3280528"/>
            <a:ext cx="108584" cy="107438"/>
          </a:xfrm>
          <a:custGeom>
            <a:avLst/>
            <a:gdLst>
              <a:gd name="T0" fmla="*/ 2147483646 w 44"/>
              <a:gd name="T1" fmla="*/ 2147483646 h 44"/>
              <a:gd name="T2" fmla="*/ 2147483646 w 44"/>
              <a:gd name="T3" fmla="*/ 2147483646 h 44"/>
              <a:gd name="T4" fmla="*/ 2147483646 w 44"/>
              <a:gd name="T5" fmla="*/ 2147483646 h 44"/>
              <a:gd name="T6" fmla="*/ 2147483646 w 44"/>
              <a:gd name="T7" fmla="*/ 2147483646 h 44"/>
              <a:gd name="T8" fmla="*/ 2147483646 w 44"/>
              <a:gd name="T9" fmla="*/ 2147483646 h 44"/>
              <a:gd name="T10" fmla="*/ 2147483646 w 44"/>
              <a:gd name="T11" fmla="*/ 2147483646 h 44"/>
              <a:gd name="T12" fmla="*/ 2147483646 w 44"/>
              <a:gd name="T13" fmla="*/ 2147483646 h 44"/>
              <a:gd name="T14" fmla="*/ 2147483646 w 44"/>
              <a:gd name="T15" fmla="*/ 2147483646 h 44"/>
              <a:gd name="T16" fmla="*/ 2147483646 w 44"/>
              <a:gd name="T17" fmla="*/ 2147483646 h 44"/>
              <a:gd name="T18" fmla="*/ 2147483646 w 44"/>
              <a:gd name="T19" fmla="*/ 2147483646 h 44"/>
              <a:gd name="T20" fmla="*/ 2147483646 w 44"/>
              <a:gd name="T21" fmla="*/ 2147483646 h 44"/>
              <a:gd name="T22" fmla="*/ 2147483646 w 44"/>
              <a:gd name="T23" fmla="*/ 2147483646 h 44"/>
              <a:gd name="T24" fmla="*/ 2147483646 w 44"/>
              <a:gd name="T25" fmla="*/ 2147483646 h 44"/>
              <a:gd name="T26" fmla="*/ 2147483646 w 44"/>
              <a:gd name="T27" fmla="*/ 2147483646 h 44"/>
              <a:gd name="T28" fmla="*/ 2147483646 w 44"/>
              <a:gd name="T29" fmla="*/ 2147483646 h 44"/>
              <a:gd name="T30" fmla="*/ 2147483646 w 44"/>
              <a:gd name="T31" fmla="*/ 2147483646 h 44"/>
              <a:gd name="T32" fmla="*/ 2147483646 w 44"/>
              <a:gd name="T33" fmla="*/ 2147483646 h 44"/>
              <a:gd name="T34" fmla="*/ 2147483646 w 44"/>
              <a:gd name="T35" fmla="*/ 2147483646 h 44"/>
              <a:gd name="T36" fmla="*/ 2147483646 w 44"/>
              <a:gd name="T37" fmla="*/ 2147483646 h 44"/>
              <a:gd name="T38" fmla="*/ 2147483646 w 44"/>
              <a:gd name="T39" fmla="*/ 2147483646 h 44"/>
              <a:gd name="T40" fmla="*/ 2147483646 w 44"/>
              <a:gd name="T41" fmla="*/ 2147483646 h 44"/>
              <a:gd name="T42" fmla="*/ 2147483646 w 44"/>
              <a:gd name="T43" fmla="*/ 2147483646 h 44"/>
              <a:gd name="T44" fmla="*/ 2147483646 w 44"/>
              <a:gd name="T45" fmla="*/ 2147483646 h 44"/>
              <a:gd name="T46" fmla="*/ 2147483646 w 44"/>
              <a:gd name="T47" fmla="*/ 2147483646 h 44"/>
              <a:gd name="T48" fmla="*/ 2147483646 w 44"/>
              <a:gd name="T49" fmla="*/ 2147483646 h 44"/>
              <a:gd name="T50" fmla="*/ 2147483646 w 44"/>
              <a:gd name="T51" fmla="*/ 2147483646 h 44"/>
              <a:gd name="T52" fmla="*/ 2147483646 w 44"/>
              <a:gd name="T53" fmla="*/ 2147483646 h 44"/>
              <a:gd name="T54" fmla="*/ 2147483646 w 44"/>
              <a:gd name="T55" fmla="*/ 0 h 44"/>
              <a:gd name="T56" fmla="*/ 2147483646 w 44"/>
              <a:gd name="T57" fmla="*/ 0 h 44"/>
              <a:gd name="T58" fmla="*/ 2147483646 w 44"/>
              <a:gd name="T59" fmla="*/ 2147483646 h 44"/>
              <a:gd name="T60" fmla="*/ 2147483646 w 44"/>
              <a:gd name="T61" fmla="*/ 2147483646 h 44"/>
              <a:gd name="T62" fmla="*/ 2147483646 w 44"/>
              <a:gd name="T63" fmla="*/ 2147483646 h 44"/>
              <a:gd name="T64" fmla="*/ 2147483646 w 44"/>
              <a:gd name="T65" fmla="*/ 2147483646 h 44"/>
              <a:gd name="T66" fmla="*/ 2147483646 w 44"/>
              <a:gd name="T67" fmla="*/ 2147483646 h 44"/>
              <a:gd name="T68" fmla="*/ 2147483646 w 44"/>
              <a:gd name="T69" fmla="*/ 2147483646 h 44"/>
              <a:gd name="T70" fmla="*/ 2147483646 w 44"/>
              <a:gd name="T71" fmla="*/ 2147483646 h 44"/>
              <a:gd name="T72" fmla="*/ 2147483646 w 44"/>
              <a:gd name="T73" fmla="*/ 2147483646 h 44"/>
              <a:gd name="T74" fmla="*/ 2147483646 w 44"/>
              <a:gd name="T75" fmla="*/ 2147483646 h 44"/>
              <a:gd name="T76" fmla="*/ 2147483646 w 44"/>
              <a:gd name="T77" fmla="*/ 2147483646 h 44"/>
              <a:gd name="T78" fmla="*/ 2147483646 w 44"/>
              <a:gd name="T79" fmla="*/ 2147483646 h 44"/>
              <a:gd name="T80" fmla="*/ 0 w 44"/>
              <a:gd name="T81" fmla="*/ 2147483646 h 44"/>
              <a:gd name="T82" fmla="*/ 0 w 44"/>
              <a:gd name="T83" fmla="*/ 2147483646 h 44"/>
              <a:gd name="T84" fmla="*/ 0 w 44"/>
              <a:gd name="T85" fmla="*/ 2147483646 h 44"/>
              <a:gd name="T86" fmla="*/ 0 w 44"/>
              <a:gd name="T87" fmla="*/ 2147483646 h 44"/>
              <a:gd name="T88" fmla="*/ 2147483646 w 44"/>
              <a:gd name="T89" fmla="*/ 2147483646 h 44"/>
              <a:gd name="T90" fmla="*/ 2147483646 w 44"/>
              <a:gd name="T91" fmla="*/ 2147483646 h 44"/>
              <a:gd name="T92" fmla="*/ 2147483646 w 44"/>
              <a:gd name="T93" fmla="*/ 2147483646 h 44"/>
              <a:gd name="T94" fmla="*/ 2147483646 w 44"/>
              <a:gd name="T95" fmla="*/ 2147483646 h 44"/>
              <a:gd name="T96" fmla="*/ 2147483646 w 44"/>
              <a:gd name="T97" fmla="*/ 2147483646 h 44"/>
              <a:gd name="T98" fmla="*/ 2147483646 w 44"/>
              <a:gd name="T99" fmla="*/ 2147483646 h 44"/>
              <a:gd name="T100" fmla="*/ 2147483646 w 44"/>
              <a:gd name="T101" fmla="*/ 2147483646 h 44"/>
              <a:gd name="T102" fmla="*/ 2147483646 w 44"/>
              <a:gd name="T103" fmla="*/ 2147483646 h 44"/>
              <a:gd name="T104" fmla="*/ 2147483646 w 44"/>
              <a:gd name="T105" fmla="*/ 2147483646 h 44"/>
              <a:gd name="T106" fmla="*/ 2147483646 w 44"/>
              <a:gd name="T107" fmla="*/ 2147483646 h 44"/>
              <a:gd name="T108" fmla="*/ 2147483646 w 44"/>
              <a:gd name="T109" fmla="*/ 2147483646 h 44"/>
              <a:gd name="T110" fmla="*/ 2147483646 w 44"/>
              <a:gd name="T111" fmla="*/ 2147483646 h 44"/>
              <a:gd name="T112" fmla="*/ 2147483646 w 44"/>
              <a:gd name="T113" fmla="*/ 2147483646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" h="44">
                <a:moveTo>
                  <a:pt x="22" y="44"/>
                </a:moveTo>
                <a:lnTo>
                  <a:pt x="25" y="44"/>
                </a:lnTo>
                <a:lnTo>
                  <a:pt x="27" y="43"/>
                </a:lnTo>
                <a:lnTo>
                  <a:pt x="30" y="43"/>
                </a:lnTo>
                <a:lnTo>
                  <a:pt x="31" y="41"/>
                </a:lnTo>
                <a:lnTo>
                  <a:pt x="34" y="40"/>
                </a:lnTo>
                <a:lnTo>
                  <a:pt x="35" y="39"/>
                </a:lnTo>
                <a:lnTo>
                  <a:pt x="37" y="36"/>
                </a:lnTo>
                <a:lnTo>
                  <a:pt x="39" y="35"/>
                </a:lnTo>
                <a:lnTo>
                  <a:pt x="40" y="33"/>
                </a:lnTo>
                <a:lnTo>
                  <a:pt x="41" y="31"/>
                </a:lnTo>
                <a:lnTo>
                  <a:pt x="42" y="29"/>
                </a:lnTo>
                <a:lnTo>
                  <a:pt x="42" y="27"/>
                </a:lnTo>
                <a:lnTo>
                  <a:pt x="42" y="24"/>
                </a:lnTo>
                <a:lnTo>
                  <a:pt x="44" y="22"/>
                </a:lnTo>
                <a:lnTo>
                  <a:pt x="42" y="19"/>
                </a:lnTo>
                <a:lnTo>
                  <a:pt x="42" y="17"/>
                </a:lnTo>
                <a:lnTo>
                  <a:pt x="41" y="14"/>
                </a:lnTo>
                <a:lnTo>
                  <a:pt x="41" y="13"/>
                </a:lnTo>
                <a:lnTo>
                  <a:pt x="40" y="10"/>
                </a:lnTo>
                <a:lnTo>
                  <a:pt x="37" y="8"/>
                </a:lnTo>
                <a:lnTo>
                  <a:pt x="36" y="7"/>
                </a:lnTo>
                <a:lnTo>
                  <a:pt x="35" y="5"/>
                </a:lnTo>
                <a:lnTo>
                  <a:pt x="32" y="4"/>
                </a:lnTo>
                <a:lnTo>
                  <a:pt x="30" y="3"/>
                </a:lnTo>
                <a:lnTo>
                  <a:pt x="27" y="2"/>
                </a:lnTo>
                <a:lnTo>
                  <a:pt x="26" y="2"/>
                </a:lnTo>
                <a:lnTo>
                  <a:pt x="24" y="0"/>
                </a:lnTo>
                <a:lnTo>
                  <a:pt x="21" y="0"/>
                </a:lnTo>
                <a:lnTo>
                  <a:pt x="19" y="2"/>
                </a:lnTo>
                <a:lnTo>
                  <a:pt x="16" y="2"/>
                </a:lnTo>
                <a:lnTo>
                  <a:pt x="14" y="3"/>
                </a:lnTo>
                <a:lnTo>
                  <a:pt x="11" y="3"/>
                </a:lnTo>
                <a:lnTo>
                  <a:pt x="10" y="4"/>
                </a:lnTo>
                <a:lnTo>
                  <a:pt x="7" y="5"/>
                </a:lnTo>
                <a:lnTo>
                  <a:pt x="6" y="8"/>
                </a:lnTo>
                <a:lnTo>
                  <a:pt x="4" y="9"/>
                </a:lnTo>
                <a:lnTo>
                  <a:pt x="2" y="12"/>
                </a:lnTo>
                <a:lnTo>
                  <a:pt x="2" y="14"/>
                </a:lnTo>
                <a:lnTo>
                  <a:pt x="1" y="15"/>
                </a:lnTo>
                <a:lnTo>
                  <a:pt x="0" y="18"/>
                </a:lnTo>
                <a:lnTo>
                  <a:pt x="0" y="20"/>
                </a:lnTo>
                <a:lnTo>
                  <a:pt x="0" y="23"/>
                </a:lnTo>
                <a:lnTo>
                  <a:pt x="0" y="25"/>
                </a:lnTo>
                <a:lnTo>
                  <a:pt x="1" y="28"/>
                </a:lnTo>
                <a:lnTo>
                  <a:pt x="1" y="30"/>
                </a:lnTo>
                <a:lnTo>
                  <a:pt x="2" y="33"/>
                </a:lnTo>
                <a:lnTo>
                  <a:pt x="4" y="34"/>
                </a:lnTo>
                <a:lnTo>
                  <a:pt x="5" y="36"/>
                </a:lnTo>
                <a:lnTo>
                  <a:pt x="6" y="38"/>
                </a:lnTo>
                <a:lnTo>
                  <a:pt x="9" y="39"/>
                </a:lnTo>
                <a:lnTo>
                  <a:pt x="11" y="41"/>
                </a:lnTo>
                <a:lnTo>
                  <a:pt x="12" y="41"/>
                </a:lnTo>
                <a:lnTo>
                  <a:pt x="15" y="43"/>
                </a:lnTo>
                <a:lnTo>
                  <a:pt x="17" y="44"/>
                </a:lnTo>
                <a:lnTo>
                  <a:pt x="20" y="44"/>
                </a:lnTo>
                <a:lnTo>
                  <a:pt x="22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78" name="Freeform 32"/>
          <p:cNvSpPr>
            <a:spLocks/>
          </p:cNvSpPr>
          <p:nvPr/>
        </p:nvSpPr>
        <p:spPr bwMode="auto">
          <a:xfrm>
            <a:off x="7786689" y="4445001"/>
            <a:ext cx="66675" cy="66675"/>
          </a:xfrm>
          <a:custGeom>
            <a:avLst/>
            <a:gdLst>
              <a:gd name="T0" fmla="*/ 2147483646 w 42"/>
              <a:gd name="T1" fmla="*/ 0 h 42"/>
              <a:gd name="T2" fmla="*/ 2147483646 w 42"/>
              <a:gd name="T3" fmla="*/ 0 h 42"/>
              <a:gd name="T4" fmla="*/ 2147483646 w 42"/>
              <a:gd name="T5" fmla="*/ 0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2147483646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0 w 42"/>
              <a:gd name="T25" fmla="*/ 2147483646 h 42"/>
              <a:gd name="T26" fmla="*/ 0 w 42"/>
              <a:gd name="T27" fmla="*/ 2147483646 h 42"/>
              <a:gd name="T28" fmla="*/ 0 w 42"/>
              <a:gd name="T29" fmla="*/ 2147483646 h 42"/>
              <a:gd name="T30" fmla="*/ 0 w 42"/>
              <a:gd name="T31" fmla="*/ 2147483646 h 42"/>
              <a:gd name="T32" fmla="*/ 0 w 42"/>
              <a:gd name="T33" fmla="*/ 2147483646 h 42"/>
              <a:gd name="T34" fmla="*/ 2147483646 w 42"/>
              <a:gd name="T35" fmla="*/ 2147483646 h 42"/>
              <a:gd name="T36" fmla="*/ 2147483646 w 42"/>
              <a:gd name="T37" fmla="*/ 2147483646 h 42"/>
              <a:gd name="T38" fmla="*/ 2147483646 w 42"/>
              <a:gd name="T39" fmla="*/ 2147483646 h 42"/>
              <a:gd name="T40" fmla="*/ 2147483646 w 42"/>
              <a:gd name="T41" fmla="*/ 2147483646 h 42"/>
              <a:gd name="T42" fmla="*/ 2147483646 w 42"/>
              <a:gd name="T43" fmla="*/ 2147483646 h 42"/>
              <a:gd name="T44" fmla="*/ 2147483646 w 42"/>
              <a:gd name="T45" fmla="*/ 2147483646 h 42"/>
              <a:gd name="T46" fmla="*/ 2147483646 w 42"/>
              <a:gd name="T47" fmla="*/ 2147483646 h 42"/>
              <a:gd name="T48" fmla="*/ 2147483646 w 42"/>
              <a:gd name="T49" fmla="*/ 2147483646 h 42"/>
              <a:gd name="T50" fmla="*/ 2147483646 w 42"/>
              <a:gd name="T51" fmla="*/ 2147483646 h 42"/>
              <a:gd name="T52" fmla="*/ 2147483646 w 42"/>
              <a:gd name="T53" fmla="*/ 2147483646 h 42"/>
              <a:gd name="T54" fmla="*/ 2147483646 w 42"/>
              <a:gd name="T55" fmla="*/ 2147483646 h 42"/>
              <a:gd name="T56" fmla="*/ 2147483646 w 42"/>
              <a:gd name="T57" fmla="*/ 2147483646 h 42"/>
              <a:gd name="T58" fmla="*/ 2147483646 w 42"/>
              <a:gd name="T59" fmla="*/ 2147483646 h 42"/>
              <a:gd name="T60" fmla="*/ 2147483646 w 42"/>
              <a:gd name="T61" fmla="*/ 2147483646 h 42"/>
              <a:gd name="T62" fmla="*/ 2147483646 w 42"/>
              <a:gd name="T63" fmla="*/ 2147483646 h 42"/>
              <a:gd name="T64" fmla="*/ 2147483646 w 42"/>
              <a:gd name="T65" fmla="*/ 2147483646 h 42"/>
              <a:gd name="T66" fmla="*/ 2147483646 w 42"/>
              <a:gd name="T67" fmla="*/ 2147483646 h 42"/>
              <a:gd name="T68" fmla="*/ 2147483646 w 42"/>
              <a:gd name="T69" fmla="*/ 2147483646 h 42"/>
              <a:gd name="T70" fmla="*/ 2147483646 w 42"/>
              <a:gd name="T71" fmla="*/ 2147483646 h 42"/>
              <a:gd name="T72" fmla="*/ 2147483646 w 42"/>
              <a:gd name="T73" fmla="*/ 2147483646 h 42"/>
              <a:gd name="T74" fmla="*/ 2147483646 w 42"/>
              <a:gd name="T75" fmla="*/ 2147483646 h 42"/>
              <a:gd name="T76" fmla="*/ 2147483646 w 42"/>
              <a:gd name="T77" fmla="*/ 2147483646 h 42"/>
              <a:gd name="T78" fmla="*/ 2147483646 w 42"/>
              <a:gd name="T79" fmla="*/ 2147483646 h 42"/>
              <a:gd name="T80" fmla="*/ 2147483646 w 42"/>
              <a:gd name="T81" fmla="*/ 2147483646 h 42"/>
              <a:gd name="T82" fmla="*/ 2147483646 w 42"/>
              <a:gd name="T83" fmla="*/ 2147483646 h 42"/>
              <a:gd name="T84" fmla="*/ 2147483646 w 42"/>
              <a:gd name="T85" fmla="*/ 2147483646 h 42"/>
              <a:gd name="T86" fmla="*/ 2147483646 w 42"/>
              <a:gd name="T87" fmla="*/ 2147483646 h 42"/>
              <a:gd name="T88" fmla="*/ 2147483646 w 42"/>
              <a:gd name="T89" fmla="*/ 2147483646 h 42"/>
              <a:gd name="T90" fmla="*/ 2147483646 w 42"/>
              <a:gd name="T91" fmla="*/ 2147483646 h 42"/>
              <a:gd name="T92" fmla="*/ 2147483646 w 42"/>
              <a:gd name="T93" fmla="*/ 2147483646 h 42"/>
              <a:gd name="T94" fmla="*/ 2147483646 w 42"/>
              <a:gd name="T95" fmla="*/ 2147483646 h 42"/>
              <a:gd name="T96" fmla="*/ 2147483646 w 42"/>
              <a:gd name="T97" fmla="*/ 2147483646 h 42"/>
              <a:gd name="T98" fmla="*/ 2147483646 w 42"/>
              <a:gd name="T99" fmla="*/ 2147483646 h 42"/>
              <a:gd name="T100" fmla="*/ 2147483646 w 42"/>
              <a:gd name="T101" fmla="*/ 2147483646 h 42"/>
              <a:gd name="T102" fmla="*/ 2147483646 w 42"/>
              <a:gd name="T103" fmla="*/ 2147483646 h 42"/>
              <a:gd name="T104" fmla="*/ 2147483646 w 42"/>
              <a:gd name="T105" fmla="*/ 2147483646 h 42"/>
              <a:gd name="T106" fmla="*/ 2147483646 w 42"/>
              <a:gd name="T107" fmla="*/ 2147483646 h 42"/>
              <a:gd name="T108" fmla="*/ 2147483646 w 42"/>
              <a:gd name="T109" fmla="*/ 0 h 42"/>
              <a:gd name="T110" fmla="*/ 2147483646 w 42"/>
              <a:gd name="T111" fmla="*/ 0 h 42"/>
              <a:gd name="T112" fmla="*/ 2147483646 w 42"/>
              <a:gd name="T113" fmla="*/ 0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42">
                <a:moveTo>
                  <a:pt x="20" y="0"/>
                </a:move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1" y="3"/>
                </a:lnTo>
                <a:lnTo>
                  <a:pt x="8" y="4"/>
                </a:lnTo>
                <a:lnTo>
                  <a:pt x="7" y="5"/>
                </a:lnTo>
                <a:lnTo>
                  <a:pt x="5" y="6"/>
                </a:lnTo>
                <a:lnTo>
                  <a:pt x="3" y="9"/>
                </a:lnTo>
                <a:lnTo>
                  <a:pt x="2" y="10"/>
                </a:lnTo>
                <a:lnTo>
                  <a:pt x="1" y="13"/>
                </a:lnTo>
                <a:lnTo>
                  <a:pt x="1" y="15"/>
                </a:lnTo>
                <a:lnTo>
                  <a:pt x="0" y="18"/>
                </a:lnTo>
                <a:lnTo>
                  <a:pt x="0" y="20"/>
                </a:lnTo>
                <a:lnTo>
                  <a:pt x="0" y="23"/>
                </a:lnTo>
                <a:lnTo>
                  <a:pt x="0" y="25"/>
                </a:lnTo>
                <a:lnTo>
                  <a:pt x="0" y="28"/>
                </a:lnTo>
                <a:lnTo>
                  <a:pt x="1" y="29"/>
                </a:lnTo>
                <a:lnTo>
                  <a:pt x="2" y="31"/>
                </a:lnTo>
                <a:lnTo>
                  <a:pt x="3" y="34"/>
                </a:lnTo>
                <a:lnTo>
                  <a:pt x="5" y="35"/>
                </a:lnTo>
                <a:lnTo>
                  <a:pt x="6" y="37"/>
                </a:lnTo>
                <a:lnTo>
                  <a:pt x="8" y="39"/>
                </a:lnTo>
                <a:lnTo>
                  <a:pt x="10" y="40"/>
                </a:lnTo>
                <a:lnTo>
                  <a:pt x="12" y="41"/>
                </a:lnTo>
                <a:lnTo>
                  <a:pt x="15" y="42"/>
                </a:lnTo>
                <a:lnTo>
                  <a:pt x="17" y="42"/>
                </a:lnTo>
                <a:lnTo>
                  <a:pt x="20" y="42"/>
                </a:lnTo>
                <a:lnTo>
                  <a:pt x="22" y="42"/>
                </a:lnTo>
                <a:lnTo>
                  <a:pt x="25" y="42"/>
                </a:lnTo>
                <a:lnTo>
                  <a:pt x="26" y="42"/>
                </a:lnTo>
                <a:lnTo>
                  <a:pt x="28" y="41"/>
                </a:lnTo>
                <a:lnTo>
                  <a:pt x="31" y="40"/>
                </a:lnTo>
                <a:lnTo>
                  <a:pt x="33" y="39"/>
                </a:lnTo>
                <a:lnTo>
                  <a:pt x="35" y="37"/>
                </a:lnTo>
                <a:lnTo>
                  <a:pt x="37" y="36"/>
                </a:lnTo>
                <a:lnTo>
                  <a:pt x="38" y="34"/>
                </a:lnTo>
                <a:lnTo>
                  <a:pt x="40" y="32"/>
                </a:lnTo>
                <a:lnTo>
                  <a:pt x="41" y="30"/>
                </a:lnTo>
                <a:lnTo>
                  <a:pt x="42" y="28"/>
                </a:lnTo>
                <a:lnTo>
                  <a:pt x="42" y="25"/>
                </a:lnTo>
                <a:lnTo>
                  <a:pt x="42" y="24"/>
                </a:lnTo>
                <a:lnTo>
                  <a:pt x="42" y="21"/>
                </a:lnTo>
                <a:lnTo>
                  <a:pt x="42" y="19"/>
                </a:lnTo>
                <a:lnTo>
                  <a:pt x="42" y="16"/>
                </a:lnTo>
                <a:lnTo>
                  <a:pt x="41" y="14"/>
                </a:lnTo>
                <a:lnTo>
                  <a:pt x="40" y="11"/>
                </a:lnTo>
                <a:lnTo>
                  <a:pt x="38" y="9"/>
                </a:lnTo>
                <a:lnTo>
                  <a:pt x="37" y="8"/>
                </a:lnTo>
                <a:lnTo>
                  <a:pt x="36" y="6"/>
                </a:lnTo>
                <a:lnTo>
                  <a:pt x="33" y="4"/>
                </a:lnTo>
                <a:lnTo>
                  <a:pt x="32" y="3"/>
                </a:lnTo>
                <a:lnTo>
                  <a:pt x="30" y="1"/>
                </a:lnTo>
                <a:lnTo>
                  <a:pt x="27" y="1"/>
                </a:lnTo>
                <a:lnTo>
                  <a:pt x="25" y="0"/>
                </a:lnTo>
                <a:lnTo>
                  <a:pt x="22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29" name="Rectangle 33"/>
          <p:cNvSpPr>
            <a:spLocks noChangeArrowheads="1"/>
          </p:cNvSpPr>
          <p:nvPr/>
        </p:nvSpPr>
        <p:spPr bwMode="auto">
          <a:xfrm rot="5280000">
            <a:off x="7814441" y="3809742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e2</a:t>
            </a:r>
            <a:endParaRPr lang="en-US" altLang="en-US" sz="1200"/>
          </a:p>
        </p:txBody>
      </p:sp>
      <p:sp>
        <p:nvSpPr>
          <p:cNvPr id="234530" name="Line 34"/>
          <p:cNvSpPr>
            <a:spLocks noChangeShapeType="1"/>
          </p:cNvSpPr>
          <p:nvPr/>
        </p:nvSpPr>
        <p:spPr bwMode="auto">
          <a:xfrm>
            <a:off x="7858125" y="3260726"/>
            <a:ext cx="1150938" cy="36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81" name="Freeform 35"/>
          <p:cNvSpPr>
            <a:spLocks/>
          </p:cNvSpPr>
          <p:nvPr/>
        </p:nvSpPr>
        <p:spPr bwMode="auto">
          <a:xfrm>
            <a:off x="7801482" y="3209925"/>
            <a:ext cx="106117" cy="102553"/>
          </a:xfrm>
          <a:custGeom>
            <a:avLst/>
            <a:gdLst>
              <a:gd name="T0" fmla="*/ 2147483646 w 43"/>
              <a:gd name="T1" fmla="*/ 2147483646 h 42"/>
              <a:gd name="T2" fmla="*/ 2147483646 w 43"/>
              <a:gd name="T3" fmla="*/ 2147483646 h 42"/>
              <a:gd name="T4" fmla="*/ 2147483646 w 43"/>
              <a:gd name="T5" fmla="*/ 2147483646 h 42"/>
              <a:gd name="T6" fmla="*/ 2147483646 w 43"/>
              <a:gd name="T7" fmla="*/ 2147483646 h 42"/>
              <a:gd name="T8" fmla="*/ 2147483646 w 43"/>
              <a:gd name="T9" fmla="*/ 2147483646 h 42"/>
              <a:gd name="T10" fmla="*/ 2147483646 w 43"/>
              <a:gd name="T11" fmla="*/ 2147483646 h 42"/>
              <a:gd name="T12" fmla="*/ 2147483646 w 43"/>
              <a:gd name="T13" fmla="*/ 2147483646 h 42"/>
              <a:gd name="T14" fmla="*/ 2147483646 w 43"/>
              <a:gd name="T15" fmla="*/ 2147483646 h 42"/>
              <a:gd name="T16" fmla="*/ 2147483646 w 43"/>
              <a:gd name="T17" fmla="*/ 2147483646 h 42"/>
              <a:gd name="T18" fmla="*/ 2147483646 w 43"/>
              <a:gd name="T19" fmla="*/ 2147483646 h 42"/>
              <a:gd name="T20" fmla="*/ 2147483646 w 43"/>
              <a:gd name="T21" fmla="*/ 2147483646 h 42"/>
              <a:gd name="T22" fmla="*/ 2147483646 w 43"/>
              <a:gd name="T23" fmla="*/ 2147483646 h 42"/>
              <a:gd name="T24" fmla="*/ 2147483646 w 43"/>
              <a:gd name="T25" fmla="*/ 0 h 42"/>
              <a:gd name="T26" fmla="*/ 2147483646 w 43"/>
              <a:gd name="T27" fmla="*/ 0 h 42"/>
              <a:gd name="T28" fmla="*/ 2147483646 w 43"/>
              <a:gd name="T29" fmla="*/ 0 h 42"/>
              <a:gd name="T30" fmla="*/ 2147483646 w 43"/>
              <a:gd name="T31" fmla="*/ 0 h 42"/>
              <a:gd name="T32" fmla="*/ 2147483646 w 43"/>
              <a:gd name="T33" fmla="*/ 0 h 42"/>
              <a:gd name="T34" fmla="*/ 2147483646 w 43"/>
              <a:gd name="T35" fmla="*/ 2147483646 h 42"/>
              <a:gd name="T36" fmla="*/ 2147483646 w 43"/>
              <a:gd name="T37" fmla="*/ 2147483646 h 42"/>
              <a:gd name="T38" fmla="*/ 2147483646 w 43"/>
              <a:gd name="T39" fmla="*/ 2147483646 h 42"/>
              <a:gd name="T40" fmla="*/ 2147483646 w 43"/>
              <a:gd name="T41" fmla="*/ 2147483646 h 42"/>
              <a:gd name="T42" fmla="*/ 2147483646 w 43"/>
              <a:gd name="T43" fmla="*/ 2147483646 h 42"/>
              <a:gd name="T44" fmla="*/ 2147483646 w 43"/>
              <a:gd name="T45" fmla="*/ 2147483646 h 42"/>
              <a:gd name="T46" fmla="*/ 2147483646 w 43"/>
              <a:gd name="T47" fmla="*/ 2147483646 h 42"/>
              <a:gd name="T48" fmla="*/ 2147483646 w 43"/>
              <a:gd name="T49" fmla="*/ 2147483646 h 42"/>
              <a:gd name="T50" fmla="*/ 2147483646 w 43"/>
              <a:gd name="T51" fmla="*/ 2147483646 h 42"/>
              <a:gd name="T52" fmla="*/ 0 w 43"/>
              <a:gd name="T53" fmla="*/ 2147483646 h 42"/>
              <a:gd name="T54" fmla="*/ 0 w 43"/>
              <a:gd name="T55" fmla="*/ 2147483646 h 42"/>
              <a:gd name="T56" fmla="*/ 0 w 43"/>
              <a:gd name="T57" fmla="*/ 2147483646 h 42"/>
              <a:gd name="T58" fmla="*/ 0 w 43"/>
              <a:gd name="T59" fmla="*/ 2147483646 h 42"/>
              <a:gd name="T60" fmla="*/ 0 w 43"/>
              <a:gd name="T61" fmla="*/ 2147483646 h 42"/>
              <a:gd name="T62" fmla="*/ 0 w 43"/>
              <a:gd name="T63" fmla="*/ 2147483646 h 42"/>
              <a:gd name="T64" fmla="*/ 2147483646 w 43"/>
              <a:gd name="T65" fmla="*/ 2147483646 h 42"/>
              <a:gd name="T66" fmla="*/ 2147483646 w 43"/>
              <a:gd name="T67" fmla="*/ 2147483646 h 42"/>
              <a:gd name="T68" fmla="*/ 2147483646 w 43"/>
              <a:gd name="T69" fmla="*/ 2147483646 h 42"/>
              <a:gd name="T70" fmla="*/ 2147483646 w 43"/>
              <a:gd name="T71" fmla="*/ 2147483646 h 42"/>
              <a:gd name="T72" fmla="*/ 2147483646 w 43"/>
              <a:gd name="T73" fmla="*/ 2147483646 h 42"/>
              <a:gd name="T74" fmla="*/ 2147483646 w 43"/>
              <a:gd name="T75" fmla="*/ 2147483646 h 42"/>
              <a:gd name="T76" fmla="*/ 2147483646 w 43"/>
              <a:gd name="T77" fmla="*/ 2147483646 h 42"/>
              <a:gd name="T78" fmla="*/ 2147483646 w 43"/>
              <a:gd name="T79" fmla="*/ 2147483646 h 42"/>
              <a:gd name="T80" fmla="*/ 2147483646 w 43"/>
              <a:gd name="T81" fmla="*/ 2147483646 h 42"/>
              <a:gd name="T82" fmla="*/ 2147483646 w 43"/>
              <a:gd name="T83" fmla="*/ 2147483646 h 42"/>
              <a:gd name="T84" fmla="*/ 2147483646 w 43"/>
              <a:gd name="T85" fmla="*/ 2147483646 h 42"/>
              <a:gd name="T86" fmla="*/ 2147483646 w 43"/>
              <a:gd name="T87" fmla="*/ 2147483646 h 42"/>
              <a:gd name="T88" fmla="*/ 2147483646 w 43"/>
              <a:gd name="T89" fmla="*/ 2147483646 h 42"/>
              <a:gd name="T90" fmla="*/ 2147483646 w 43"/>
              <a:gd name="T91" fmla="*/ 2147483646 h 42"/>
              <a:gd name="T92" fmla="*/ 2147483646 w 43"/>
              <a:gd name="T93" fmla="*/ 2147483646 h 42"/>
              <a:gd name="T94" fmla="*/ 2147483646 w 43"/>
              <a:gd name="T95" fmla="*/ 2147483646 h 42"/>
              <a:gd name="T96" fmla="*/ 2147483646 w 43"/>
              <a:gd name="T97" fmla="*/ 2147483646 h 42"/>
              <a:gd name="T98" fmla="*/ 2147483646 w 43"/>
              <a:gd name="T99" fmla="*/ 2147483646 h 42"/>
              <a:gd name="T100" fmla="*/ 2147483646 w 43"/>
              <a:gd name="T101" fmla="*/ 2147483646 h 42"/>
              <a:gd name="T102" fmla="*/ 2147483646 w 43"/>
              <a:gd name="T103" fmla="*/ 2147483646 h 42"/>
              <a:gd name="T104" fmla="*/ 2147483646 w 43"/>
              <a:gd name="T105" fmla="*/ 2147483646 h 42"/>
              <a:gd name="T106" fmla="*/ 2147483646 w 43"/>
              <a:gd name="T107" fmla="*/ 2147483646 h 42"/>
              <a:gd name="T108" fmla="*/ 2147483646 w 43"/>
              <a:gd name="T109" fmla="*/ 2147483646 h 42"/>
              <a:gd name="T110" fmla="*/ 2147483646 w 43"/>
              <a:gd name="T111" fmla="*/ 2147483646 h 42"/>
              <a:gd name="T112" fmla="*/ 2147483646 w 43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" h="42">
                <a:moveTo>
                  <a:pt x="43" y="22"/>
                </a:moveTo>
                <a:lnTo>
                  <a:pt x="43" y="19"/>
                </a:lnTo>
                <a:lnTo>
                  <a:pt x="43" y="17"/>
                </a:lnTo>
                <a:lnTo>
                  <a:pt x="42" y="14"/>
                </a:lnTo>
                <a:lnTo>
                  <a:pt x="42" y="12"/>
                </a:lnTo>
                <a:lnTo>
                  <a:pt x="40" y="9"/>
                </a:lnTo>
                <a:lnTo>
                  <a:pt x="39" y="8"/>
                </a:lnTo>
                <a:lnTo>
                  <a:pt x="37" y="6"/>
                </a:lnTo>
                <a:lnTo>
                  <a:pt x="35" y="5"/>
                </a:lnTo>
                <a:lnTo>
                  <a:pt x="33" y="3"/>
                </a:lnTo>
                <a:lnTo>
                  <a:pt x="32" y="2"/>
                </a:lnTo>
                <a:lnTo>
                  <a:pt x="29" y="1"/>
                </a:lnTo>
                <a:lnTo>
                  <a:pt x="27" y="0"/>
                </a:lnTo>
                <a:lnTo>
                  <a:pt x="24" y="0"/>
                </a:lnTo>
                <a:lnTo>
                  <a:pt x="22" y="0"/>
                </a:lnTo>
                <a:lnTo>
                  <a:pt x="19" y="0"/>
                </a:lnTo>
                <a:lnTo>
                  <a:pt x="18" y="0"/>
                </a:lnTo>
                <a:lnTo>
                  <a:pt x="15" y="1"/>
                </a:lnTo>
                <a:lnTo>
                  <a:pt x="13" y="1"/>
                </a:lnTo>
                <a:lnTo>
                  <a:pt x="10" y="2"/>
                </a:lnTo>
                <a:lnTo>
                  <a:pt x="8" y="3"/>
                </a:lnTo>
                <a:lnTo>
                  <a:pt x="7" y="6"/>
                </a:lnTo>
                <a:lnTo>
                  <a:pt x="5" y="7"/>
                </a:lnTo>
                <a:lnTo>
                  <a:pt x="4" y="8"/>
                </a:lnTo>
                <a:lnTo>
                  <a:pt x="3" y="11"/>
                </a:lnTo>
                <a:lnTo>
                  <a:pt x="2" y="13"/>
                </a:lnTo>
                <a:lnTo>
                  <a:pt x="0" y="16"/>
                </a:lnTo>
                <a:lnTo>
                  <a:pt x="0" y="18"/>
                </a:lnTo>
                <a:lnTo>
                  <a:pt x="0" y="21"/>
                </a:lnTo>
                <a:lnTo>
                  <a:pt x="0" y="22"/>
                </a:lnTo>
                <a:lnTo>
                  <a:pt x="0" y="24"/>
                </a:lnTo>
                <a:lnTo>
                  <a:pt x="0" y="27"/>
                </a:lnTo>
                <a:lnTo>
                  <a:pt x="2" y="29"/>
                </a:lnTo>
                <a:lnTo>
                  <a:pt x="3" y="32"/>
                </a:lnTo>
                <a:lnTo>
                  <a:pt x="4" y="33"/>
                </a:lnTo>
                <a:lnTo>
                  <a:pt x="5" y="36"/>
                </a:lnTo>
                <a:lnTo>
                  <a:pt x="8" y="37"/>
                </a:lnTo>
                <a:lnTo>
                  <a:pt x="9" y="38"/>
                </a:lnTo>
                <a:lnTo>
                  <a:pt x="12" y="39"/>
                </a:lnTo>
                <a:lnTo>
                  <a:pt x="14" y="40"/>
                </a:lnTo>
                <a:lnTo>
                  <a:pt x="15" y="42"/>
                </a:lnTo>
                <a:lnTo>
                  <a:pt x="18" y="42"/>
                </a:lnTo>
                <a:lnTo>
                  <a:pt x="20" y="42"/>
                </a:lnTo>
                <a:lnTo>
                  <a:pt x="23" y="42"/>
                </a:lnTo>
                <a:lnTo>
                  <a:pt x="25" y="42"/>
                </a:lnTo>
                <a:lnTo>
                  <a:pt x="28" y="42"/>
                </a:lnTo>
                <a:lnTo>
                  <a:pt x="30" y="40"/>
                </a:lnTo>
                <a:lnTo>
                  <a:pt x="33" y="39"/>
                </a:lnTo>
                <a:lnTo>
                  <a:pt x="34" y="38"/>
                </a:lnTo>
                <a:lnTo>
                  <a:pt x="37" y="37"/>
                </a:lnTo>
                <a:lnTo>
                  <a:pt x="38" y="34"/>
                </a:lnTo>
                <a:lnTo>
                  <a:pt x="39" y="33"/>
                </a:lnTo>
                <a:lnTo>
                  <a:pt x="40" y="31"/>
                </a:lnTo>
                <a:lnTo>
                  <a:pt x="42" y="28"/>
                </a:lnTo>
                <a:lnTo>
                  <a:pt x="43" y="26"/>
                </a:lnTo>
                <a:lnTo>
                  <a:pt x="43" y="24"/>
                </a:lnTo>
                <a:lnTo>
                  <a:pt x="43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82" name="Freeform 36"/>
          <p:cNvSpPr>
            <a:spLocks/>
          </p:cNvSpPr>
          <p:nvPr/>
        </p:nvSpPr>
        <p:spPr bwMode="auto">
          <a:xfrm>
            <a:off x="8975725" y="3263901"/>
            <a:ext cx="69850" cy="66675"/>
          </a:xfrm>
          <a:custGeom>
            <a:avLst/>
            <a:gdLst>
              <a:gd name="T0" fmla="*/ 0 w 44"/>
              <a:gd name="T1" fmla="*/ 2147483646 h 42"/>
              <a:gd name="T2" fmla="*/ 0 w 44"/>
              <a:gd name="T3" fmla="*/ 2147483646 h 42"/>
              <a:gd name="T4" fmla="*/ 0 w 44"/>
              <a:gd name="T5" fmla="*/ 2147483646 h 42"/>
              <a:gd name="T6" fmla="*/ 2147483646 w 44"/>
              <a:gd name="T7" fmla="*/ 2147483646 h 42"/>
              <a:gd name="T8" fmla="*/ 2147483646 w 44"/>
              <a:gd name="T9" fmla="*/ 2147483646 h 42"/>
              <a:gd name="T10" fmla="*/ 2147483646 w 44"/>
              <a:gd name="T11" fmla="*/ 2147483646 h 42"/>
              <a:gd name="T12" fmla="*/ 2147483646 w 44"/>
              <a:gd name="T13" fmla="*/ 2147483646 h 42"/>
              <a:gd name="T14" fmla="*/ 2147483646 w 44"/>
              <a:gd name="T15" fmla="*/ 2147483646 h 42"/>
              <a:gd name="T16" fmla="*/ 2147483646 w 44"/>
              <a:gd name="T17" fmla="*/ 2147483646 h 42"/>
              <a:gd name="T18" fmla="*/ 2147483646 w 44"/>
              <a:gd name="T19" fmla="*/ 2147483646 h 42"/>
              <a:gd name="T20" fmla="*/ 2147483646 w 44"/>
              <a:gd name="T21" fmla="*/ 2147483646 h 42"/>
              <a:gd name="T22" fmla="*/ 2147483646 w 44"/>
              <a:gd name="T23" fmla="*/ 2147483646 h 42"/>
              <a:gd name="T24" fmla="*/ 2147483646 w 44"/>
              <a:gd name="T25" fmla="*/ 2147483646 h 42"/>
              <a:gd name="T26" fmla="*/ 2147483646 w 44"/>
              <a:gd name="T27" fmla="*/ 2147483646 h 42"/>
              <a:gd name="T28" fmla="*/ 2147483646 w 44"/>
              <a:gd name="T29" fmla="*/ 2147483646 h 42"/>
              <a:gd name="T30" fmla="*/ 2147483646 w 44"/>
              <a:gd name="T31" fmla="*/ 2147483646 h 42"/>
              <a:gd name="T32" fmla="*/ 2147483646 w 44"/>
              <a:gd name="T33" fmla="*/ 2147483646 h 42"/>
              <a:gd name="T34" fmla="*/ 2147483646 w 44"/>
              <a:gd name="T35" fmla="*/ 2147483646 h 42"/>
              <a:gd name="T36" fmla="*/ 2147483646 w 44"/>
              <a:gd name="T37" fmla="*/ 2147483646 h 42"/>
              <a:gd name="T38" fmla="*/ 2147483646 w 44"/>
              <a:gd name="T39" fmla="*/ 2147483646 h 42"/>
              <a:gd name="T40" fmla="*/ 2147483646 w 44"/>
              <a:gd name="T41" fmla="*/ 2147483646 h 42"/>
              <a:gd name="T42" fmla="*/ 2147483646 w 44"/>
              <a:gd name="T43" fmla="*/ 2147483646 h 42"/>
              <a:gd name="T44" fmla="*/ 2147483646 w 44"/>
              <a:gd name="T45" fmla="*/ 2147483646 h 42"/>
              <a:gd name="T46" fmla="*/ 2147483646 w 44"/>
              <a:gd name="T47" fmla="*/ 2147483646 h 42"/>
              <a:gd name="T48" fmla="*/ 2147483646 w 44"/>
              <a:gd name="T49" fmla="*/ 2147483646 h 42"/>
              <a:gd name="T50" fmla="*/ 2147483646 w 44"/>
              <a:gd name="T51" fmla="*/ 2147483646 h 42"/>
              <a:gd name="T52" fmla="*/ 2147483646 w 44"/>
              <a:gd name="T53" fmla="*/ 2147483646 h 42"/>
              <a:gd name="T54" fmla="*/ 2147483646 w 44"/>
              <a:gd name="T55" fmla="*/ 2147483646 h 42"/>
              <a:gd name="T56" fmla="*/ 2147483646 w 44"/>
              <a:gd name="T57" fmla="*/ 2147483646 h 42"/>
              <a:gd name="T58" fmla="*/ 2147483646 w 44"/>
              <a:gd name="T59" fmla="*/ 2147483646 h 42"/>
              <a:gd name="T60" fmla="*/ 2147483646 w 44"/>
              <a:gd name="T61" fmla="*/ 2147483646 h 42"/>
              <a:gd name="T62" fmla="*/ 2147483646 w 44"/>
              <a:gd name="T63" fmla="*/ 2147483646 h 42"/>
              <a:gd name="T64" fmla="*/ 2147483646 w 44"/>
              <a:gd name="T65" fmla="*/ 2147483646 h 42"/>
              <a:gd name="T66" fmla="*/ 2147483646 w 44"/>
              <a:gd name="T67" fmla="*/ 2147483646 h 42"/>
              <a:gd name="T68" fmla="*/ 2147483646 w 44"/>
              <a:gd name="T69" fmla="*/ 2147483646 h 42"/>
              <a:gd name="T70" fmla="*/ 2147483646 w 44"/>
              <a:gd name="T71" fmla="*/ 2147483646 h 42"/>
              <a:gd name="T72" fmla="*/ 2147483646 w 44"/>
              <a:gd name="T73" fmla="*/ 2147483646 h 42"/>
              <a:gd name="T74" fmla="*/ 2147483646 w 44"/>
              <a:gd name="T75" fmla="*/ 2147483646 h 42"/>
              <a:gd name="T76" fmla="*/ 2147483646 w 44"/>
              <a:gd name="T77" fmla="*/ 2147483646 h 42"/>
              <a:gd name="T78" fmla="*/ 2147483646 w 44"/>
              <a:gd name="T79" fmla="*/ 2147483646 h 42"/>
              <a:gd name="T80" fmla="*/ 2147483646 w 44"/>
              <a:gd name="T81" fmla="*/ 0 h 42"/>
              <a:gd name="T82" fmla="*/ 2147483646 w 44"/>
              <a:gd name="T83" fmla="*/ 0 h 42"/>
              <a:gd name="T84" fmla="*/ 2147483646 w 44"/>
              <a:gd name="T85" fmla="*/ 0 h 42"/>
              <a:gd name="T86" fmla="*/ 2147483646 w 44"/>
              <a:gd name="T87" fmla="*/ 0 h 42"/>
              <a:gd name="T88" fmla="*/ 2147483646 w 44"/>
              <a:gd name="T89" fmla="*/ 0 h 42"/>
              <a:gd name="T90" fmla="*/ 2147483646 w 44"/>
              <a:gd name="T91" fmla="*/ 0 h 42"/>
              <a:gd name="T92" fmla="*/ 2147483646 w 44"/>
              <a:gd name="T93" fmla="*/ 2147483646 h 42"/>
              <a:gd name="T94" fmla="*/ 2147483646 w 44"/>
              <a:gd name="T95" fmla="*/ 2147483646 h 42"/>
              <a:gd name="T96" fmla="*/ 2147483646 w 44"/>
              <a:gd name="T97" fmla="*/ 2147483646 h 42"/>
              <a:gd name="T98" fmla="*/ 2147483646 w 44"/>
              <a:gd name="T99" fmla="*/ 2147483646 h 42"/>
              <a:gd name="T100" fmla="*/ 2147483646 w 44"/>
              <a:gd name="T101" fmla="*/ 2147483646 h 42"/>
              <a:gd name="T102" fmla="*/ 2147483646 w 44"/>
              <a:gd name="T103" fmla="*/ 2147483646 h 42"/>
              <a:gd name="T104" fmla="*/ 2147483646 w 44"/>
              <a:gd name="T105" fmla="*/ 2147483646 h 42"/>
              <a:gd name="T106" fmla="*/ 2147483646 w 44"/>
              <a:gd name="T107" fmla="*/ 2147483646 h 42"/>
              <a:gd name="T108" fmla="*/ 2147483646 w 44"/>
              <a:gd name="T109" fmla="*/ 2147483646 h 42"/>
              <a:gd name="T110" fmla="*/ 0 w 44"/>
              <a:gd name="T111" fmla="*/ 2147483646 h 42"/>
              <a:gd name="T112" fmla="*/ 0 w 44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" h="42">
                <a:moveTo>
                  <a:pt x="0" y="20"/>
                </a:moveTo>
                <a:lnTo>
                  <a:pt x="0" y="22"/>
                </a:lnTo>
                <a:lnTo>
                  <a:pt x="0" y="25"/>
                </a:lnTo>
                <a:lnTo>
                  <a:pt x="2" y="27"/>
                </a:lnTo>
                <a:lnTo>
                  <a:pt x="3" y="30"/>
                </a:lnTo>
                <a:lnTo>
                  <a:pt x="3" y="32"/>
                </a:lnTo>
                <a:lnTo>
                  <a:pt x="5" y="34"/>
                </a:lnTo>
                <a:lnTo>
                  <a:pt x="7" y="36"/>
                </a:lnTo>
                <a:lnTo>
                  <a:pt x="8" y="37"/>
                </a:lnTo>
                <a:lnTo>
                  <a:pt x="10" y="39"/>
                </a:lnTo>
                <a:lnTo>
                  <a:pt x="12" y="40"/>
                </a:lnTo>
                <a:lnTo>
                  <a:pt x="14" y="41"/>
                </a:lnTo>
                <a:lnTo>
                  <a:pt x="16" y="42"/>
                </a:lnTo>
                <a:lnTo>
                  <a:pt x="19" y="42"/>
                </a:lnTo>
                <a:lnTo>
                  <a:pt x="21" y="42"/>
                </a:lnTo>
                <a:lnTo>
                  <a:pt x="24" y="42"/>
                </a:lnTo>
                <a:lnTo>
                  <a:pt x="26" y="42"/>
                </a:lnTo>
                <a:lnTo>
                  <a:pt x="29" y="41"/>
                </a:lnTo>
                <a:lnTo>
                  <a:pt x="30" y="41"/>
                </a:lnTo>
                <a:lnTo>
                  <a:pt x="33" y="40"/>
                </a:lnTo>
                <a:lnTo>
                  <a:pt x="35" y="39"/>
                </a:lnTo>
                <a:lnTo>
                  <a:pt x="36" y="36"/>
                </a:lnTo>
                <a:lnTo>
                  <a:pt x="38" y="35"/>
                </a:lnTo>
                <a:lnTo>
                  <a:pt x="40" y="34"/>
                </a:lnTo>
                <a:lnTo>
                  <a:pt x="41" y="31"/>
                </a:lnTo>
                <a:lnTo>
                  <a:pt x="41" y="29"/>
                </a:lnTo>
                <a:lnTo>
                  <a:pt x="43" y="26"/>
                </a:lnTo>
                <a:lnTo>
                  <a:pt x="43" y="24"/>
                </a:lnTo>
                <a:lnTo>
                  <a:pt x="44" y="21"/>
                </a:lnTo>
                <a:lnTo>
                  <a:pt x="44" y="19"/>
                </a:lnTo>
                <a:lnTo>
                  <a:pt x="43" y="17"/>
                </a:lnTo>
                <a:lnTo>
                  <a:pt x="43" y="15"/>
                </a:lnTo>
                <a:lnTo>
                  <a:pt x="41" y="13"/>
                </a:lnTo>
                <a:lnTo>
                  <a:pt x="40" y="10"/>
                </a:lnTo>
                <a:lnTo>
                  <a:pt x="39" y="9"/>
                </a:lnTo>
                <a:lnTo>
                  <a:pt x="38" y="6"/>
                </a:lnTo>
                <a:lnTo>
                  <a:pt x="36" y="5"/>
                </a:lnTo>
                <a:lnTo>
                  <a:pt x="34" y="4"/>
                </a:lnTo>
                <a:lnTo>
                  <a:pt x="31" y="3"/>
                </a:lnTo>
                <a:lnTo>
                  <a:pt x="30" y="1"/>
                </a:lnTo>
                <a:lnTo>
                  <a:pt x="28" y="0"/>
                </a:lnTo>
                <a:lnTo>
                  <a:pt x="25" y="0"/>
                </a:lnTo>
                <a:lnTo>
                  <a:pt x="23" y="0"/>
                </a:lnTo>
                <a:lnTo>
                  <a:pt x="20" y="0"/>
                </a:lnTo>
                <a:lnTo>
                  <a:pt x="18" y="0"/>
                </a:lnTo>
                <a:lnTo>
                  <a:pt x="15" y="0"/>
                </a:lnTo>
                <a:lnTo>
                  <a:pt x="13" y="1"/>
                </a:lnTo>
                <a:lnTo>
                  <a:pt x="12" y="3"/>
                </a:lnTo>
                <a:lnTo>
                  <a:pt x="9" y="4"/>
                </a:lnTo>
                <a:lnTo>
                  <a:pt x="8" y="5"/>
                </a:lnTo>
                <a:lnTo>
                  <a:pt x="5" y="8"/>
                </a:lnTo>
                <a:lnTo>
                  <a:pt x="4" y="9"/>
                </a:lnTo>
                <a:lnTo>
                  <a:pt x="3" y="11"/>
                </a:lnTo>
                <a:lnTo>
                  <a:pt x="2" y="14"/>
                </a:lnTo>
                <a:lnTo>
                  <a:pt x="2" y="15"/>
                </a:lnTo>
                <a:lnTo>
                  <a:pt x="0" y="17"/>
                </a:lnTo>
                <a:lnTo>
                  <a:pt x="0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33" name="Rectangle 37"/>
          <p:cNvSpPr>
            <a:spLocks noChangeArrowheads="1"/>
          </p:cNvSpPr>
          <p:nvPr/>
        </p:nvSpPr>
        <p:spPr bwMode="auto">
          <a:xfrm rot="60000">
            <a:off x="8303774" y="3085842"/>
            <a:ext cx="2548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e10</a:t>
            </a:r>
            <a:endParaRPr lang="en-US" altLang="en-US" sz="1200"/>
          </a:p>
        </p:txBody>
      </p:sp>
      <p:sp>
        <p:nvSpPr>
          <p:cNvPr id="19484" name="Line 38"/>
          <p:cNvSpPr>
            <a:spLocks noChangeShapeType="1"/>
          </p:cNvSpPr>
          <p:nvPr/>
        </p:nvSpPr>
        <p:spPr bwMode="auto">
          <a:xfrm>
            <a:off x="9009064" y="3260726"/>
            <a:ext cx="1587" cy="36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85" name="Freeform 39"/>
          <p:cNvSpPr>
            <a:spLocks/>
          </p:cNvSpPr>
          <p:nvPr/>
        </p:nvSpPr>
        <p:spPr bwMode="auto">
          <a:xfrm>
            <a:off x="8953501" y="3246437"/>
            <a:ext cx="108584" cy="102553"/>
          </a:xfrm>
          <a:custGeom>
            <a:avLst/>
            <a:gdLst>
              <a:gd name="T0" fmla="*/ 2147483646 w 44"/>
              <a:gd name="T1" fmla="*/ 0 h 42"/>
              <a:gd name="T2" fmla="*/ 2147483646 w 44"/>
              <a:gd name="T3" fmla="*/ 0 h 42"/>
              <a:gd name="T4" fmla="*/ 2147483646 w 44"/>
              <a:gd name="T5" fmla="*/ 0 h 42"/>
              <a:gd name="T6" fmla="*/ 2147483646 w 44"/>
              <a:gd name="T7" fmla="*/ 2147483646 h 42"/>
              <a:gd name="T8" fmla="*/ 2147483646 w 44"/>
              <a:gd name="T9" fmla="*/ 2147483646 h 42"/>
              <a:gd name="T10" fmla="*/ 2147483646 w 44"/>
              <a:gd name="T11" fmla="*/ 2147483646 h 42"/>
              <a:gd name="T12" fmla="*/ 2147483646 w 44"/>
              <a:gd name="T13" fmla="*/ 2147483646 h 42"/>
              <a:gd name="T14" fmla="*/ 2147483646 w 44"/>
              <a:gd name="T15" fmla="*/ 2147483646 h 42"/>
              <a:gd name="T16" fmla="*/ 2147483646 w 44"/>
              <a:gd name="T17" fmla="*/ 2147483646 h 42"/>
              <a:gd name="T18" fmla="*/ 2147483646 w 44"/>
              <a:gd name="T19" fmla="*/ 2147483646 h 42"/>
              <a:gd name="T20" fmla="*/ 2147483646 w 44"/>
              <a:gd name="T21" fmla="*/ 2147483646 h 42"/>
              <a:gd name="T22" fmla="*/ 2147483646 w 44"/>
              <a:gd name="T23" fmla="*/ 2147483646 h 42"/>
              <a:gd name="T24" fmla="*/ 2147483646 w 44"/>
              <a:gd name="T25" fmla="*/ 2147483646 h 42"/>
              <a:gd name="T26" fmla="*/ 0 w 44"/>
              <a:gd name="T27" fmla="*/ 2147483646 h 42"/>
              <a:gd name="T28" fmla="*/ 0 w 44"/>
              <a:gd name="T29" fmla="*/ 2147483646 h 42"/>
              <a:gd name="T30" fmla="*/ 0 w 44"/>
              <a:gd name="T31" fmla="*/ 2147483646 h 42"/>
              <a:gd name="T32" fmla="*/ 2147483646 w 44"/>
              <a:gd name="T33" fmla="*/ 2147483646 h 42"/>
              <a:gd name="T34" fmla="*/ 2147483646 w 44"/>
              <a:gd name="T35" fmla="*/ 2147483646 h 42"/>
              <a:gd name="T36" fmla="*/ 2147483646 w 44"/>
              <a:gd name="T37" fmla="*/ 2147483646 h 42"/>
              <a:gd name="T38" fmla="*/ 2147483646 w 44"/>
              <a:gd name="T39" fmla="*/ 2147483646 h 42"/>
              <a:gd name="T40" fmla="*/ 2147483646 w 44"/>
              <a:gd name="T41" fmla="*/ 2147483646 h 42"/>
              <a:gd name="T42" fmla="*/ 2147483646 w 44"/>
              <a:gd name="T43" fmla="*/ 2147483646 h 42"/>
              <a:gd name="T44" fmla="*/ 2147483646 w 44"/>
              <a:gd name="T45" fmla="*/ 2147483646 h 42"/>
              <a:gd name="T46" fmla="*/ 2147483646 w 44"/>
              <a:gd name="T47" fmla="*/ 2147483646 h 42"/>
              <a:gd name="T48" fmla="*/ 2147483646 w 44"/>
              <a:gd name="T49" fmla="*/ 2147483646 h 42"/>
              <a:gd name="T50" fmla="*/ 2147483646 w 44"/>
              <a:gd name="T51" fmla="*/ 2147483646 h 42"/>
              <a:gd name="T52" fmla="*/ 2147483646 w 44"/>
              <a:gd name="T53" fmla="*/ 2147483646 h 42"/>
              <a:gd name="T54" fmla="*/ 2147483646 w 44"/>
              <a:gd name="T55" fmla="*/ 2147483646 h 42"/>
              <a:gd name="T56" fmla="*/ 2147483646 w 44"/>
              <a:gd name="T57" fmla="*/ 2147483646 h 42"/>
              <a:gd name="T58" fmla="*/ 2147483646 w 44"/>
              <a:gd name="T59" fmla="*/ 2147483646 h 42"/>
              <a:gd name="T60" fmla="*/ 2147483646 w 44"/>
              <a:gd name="T61" fmla="*/ 2147483646 h 42"/>
              <a:gd name="T62" fmla="*/ 2147483646 w 44"/>
              <a:gd name="T63" fmla="*/ 2147483646 h 42"/>
              <a:gd name="T64" fmla="*/ 2147483646 w 44"/>
              <a:gd name="T65" fmla="*/ 2147483646 h 42"/>
              <a:gd name="T66" fmla="*/ 2147483646 w 44"/>
              <a:gd name="T67" fmla="*/ 2147483646 h 42"/>
              <a:gd name="T68" fmla="*/ 2147483646 w 44"/>
              <a:gd name="T69" fmla="*/ 2147483646 h 42"/>
              <a:gd name="T70" fmla="*/ 2147483646 w 44"/>
              <a:gd name="T71" fmla="*/ 2147483646 h 42"/>
              <a:gd name="T72" fmla="*/ 2147483646 w 44"/>
              <a:gd name="T73" fmla="*/ 2147483646 h 42"/>
              <a:gd name="T74" fmla="*/ 2147483646 w 44"/>
              <a:gd name="T75" fmla="*/ 2147483646 h 42"/>
              <a:gd name="T76" fmla="*/ 2147483646 w 44"/>
              <a:gd name="T77" fmla="*/ 2147483646 h 42"/>
              <a:gd name="T78" fmla="*/ 2147483646 w 44"/>
              <a:gd name="T79" fmla="*/ 2147483646 h 42"/>
              <a:gd name="T80" fmla="*/ 2147483646 w 44"/>
              <a:gd name="T81" fmla="*/ 2147483646 h 42"/>
              <a:gd name="T82" fmla="*/ 2147483646 w 44"/>
              <a:gd name="T83" fmla="*/ 2147483646 h 42"/>
              <a:gd name="T84" fmla="*/ 2147483646 w 44"/>
              <a:gd name="T85" fmla="*/ 2147483646 h 42"/>
              <a:gd name="T86" fmla="*/ 2147483646 w 44"/>
              <a:gd name="T87" fmla="*/ 2147483646 h 42"/>
              <a:gd name="T88" fmla="*/ 2147483646 w 44"/>
              <a:gd name="T89" fmla="*/ 2147483646 h 42"/>
              <a:gd name="T90" fmla="*/ 2147483646 w 44"/>
              <a:gd name="T91" fmla="*/ 2147483646 h 42"/>
              <a:gd name="T92" fmla="*/ 2147483646 w 44"/>
              <a:gd name="T93" fmla="*/ 2147483646 h 42"/>
              <a:gd name="T94" fmla="*/ 2147483646 w 44"/>
              <a:gd name="T95" fmla="*/ 2147483646 h 42"/>
              <a:gd name="T96" fmla="*/ 2147483646 w 44"/>
              <a:gd name="T97" fmla="*/ 2147483646 h 42"/>
              <a:gd name="T98" fmla="*/ 2147483646 w 44"/>
              <a:gd name="T99" fmla="*/ 2147483646 h 42"/>
              <a:gd name="T100" fmla="*/ 2147483646 w 44"/>
              <a:gd name="T101" fmla="*/ 2147483646 h 42"/>
              <a:gd name="T102" fmla="*/ 2147483646 w 44"/>
              <a:gd name="T103" fmla="*/ 2147483646 h 42"/>
              <a:gd name="T104" fmla="*/ 2147483646 w 44"/>
              <a:gd name="T105" fmla="*/ 2147483646 h 42"/>
              <a:gd name="T106" fmla="*/ 2147483646 w 44"/>
              <a:gd name="T107" fmla="*/ 2147483646 h 42"/>
              <a:gd name="T108" fmla="*/ 2147483646 w 44"/>
              <a:gd name="T109" fmla="*/ 0 h 42"/>
              <a:gd name="T110" fmla="*/ 2147483646 w 44"/>
              <a:gd name="T111" fmla="*/ 0 h 42"/>
              <a:gd name="T112" fmla="*/ 2147483646 w 44"/>
              <a:gd name="T113" fmla="*/ 0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" h="42">
                <a:moveTo>
                  <a:pt x="21" y="0"/>
                </a:moveTo>
                <a:lnTo>
                  <a:pt x="19" y="0"/>
                </a:lnTo>
                <a:lnTo>
                  <a:pt x="16" y="0"/>
                </a:lnTo>
                <a:lnTo>
                  <a:pt x="15" y="1"/>
                </a:lnTo>
                <a:lnTo>
                  <a:pt x="13" y="1"/>
                </a:lnTo>
                <a:lnTo>
                  <a:pt x="10" y="3"/>
                </a:lnTo>
                <a:lnTo>
                  <a:pt x="9" y="4"/>
                </a:lnTo>
                <a:lnTo>
                  <a:pt x="7" y="6"/>
                </a:lnTo>
                <a:lnTo>
                  <a:pt x="5" y="8"/>
                </a:lnTo>
                <a:lnTo>
                  <a:pt x="4" y="10"/>
                </a:lnTo>
                <a:lnTo>
                  <a:pt x="3" y="11"/>
                </a:lnTo>
                <a:lnTo>
                  <a:pt x="2" y="14"/>
                </a:lnTo>
                <a:lnTo>
                  <a:pt x="2" y="16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2" y="26"/>
                </a:lnTo>
                <a:lnTo>
                  <a:pt x="2" y="29"/>
                </a:lnTo>
                <a:lnTo>
                  <a:pt x="3" y="30"/>
                </a:lnTo>
                <a:lnTo>
                  <a:pt x="4" y="32"/>
                </a:lnTo>
                <a:lnTo>
                  <a:pt x="5" y="35"/>
                </a:lnTo>
                <a:lnTo>
                  <a:pt x="7" y="36"/>
                </a:lnTo>
                <a:lnTo>
                  <a:pt x="9" y="37"/>
                </a:lnTo>
                <a:lnTo>
                  <a:pt x="10" y="39"/>
                </a:lnTo>
                <a:lnTo>
                  <a:pt x="13" y="40"/>
                </a:lnTo>
                <a:lnTo>
                  <a:pt x="15" y="41"/>
                </a:lnTo>
                <a:lnTo>
                  <a:pt x="16" y="42"/>
                </a:lnTo>
                <a:lnTo>
                  <a:pt x="19" y="42"/>
                </a:lnTo>
                <a:lnTo>
                  <a:pt x="21" y="42"/>
                </a:lnTo>
                <a:lnTo>
                  <a:pt x="24" y="42"/>
                </a:lnTo>
                <a:lnTo>
                  <a:pt x="26" y="42"/>
                </a:lnTo>
                <a:lnTo>
                  <a:pt x="29" y="41"/>
                </a:lnTo>
                <a:lnTo>
                  <a:pt x="31" y="40"/>
                </a:lnTo>
                <a:lnTo>
                  <a:pt x="34" y="39"/>
                </a:lnTo>
                <a:lnTo>
                  <a:pt x="35" y="37"/>
                </a:lnTo>
                <a:lnTo>
                  <a:pt x="38" y="36"/>
                </a:lnTo>
                <a:lnTo>
                  <a:pt x="39" y="35"/>
                </a:lnTo>
                <a:lnTo>
                  <a:pt x="40" y="32"/>
                </a:lnTo>
                <a:lnTo>
                  <a:pt x="41" y="30"/>
                </a:lnTo>
                <a:lnTo>
                  <a:pt x="43" y="29"/>
                </a:lnTo>
                <a:lnTo>
                  <a:pt x="43" y="26"/>
                </a:lnTo>
                <a:lnTo>
                  <a:pt x="43" y="24"/>
                </a:lnTo>
                <a:lnTo>
                  <a:pt x="44" y="21"/>
                </a:lnTo>
                <a:lnTo>
                  <a:pt x="43" y="19"/>
                </a:lnTo>
                <a:lnTo>
                  <a:pt x="43" y="16"/>
                </a:lnTo>
                <a:lnTo>
                  <a:pt x="43" y="14"/>
                </a:lnTo>
                <a:lnTo>
                  <a:pt x="41" y="11"/>
                </a:lnTo>
                <a:lnTo>
                  <a:pt x="40" y="10"/>
                </a:lnTo>
                <a:lnTo>
                  <a:pt x="39" y="8"/>
                </a:lnTo>
                <a:lnTo>
                  <a:pt x="38" y="6"/>
                </a:lnTo>
                <a:lnTo>
                  <a:pt x="35" y="4"/>
                </a:lnTo>
                <a:lnTo>
                  <a:pt x="34" y="3"/>
                </a:lnTo>
                <a:lnTo>
                  <a:pt x="31" y="1"/>
                </a:lnTo>
                <a:lnTo>
                  <a:pt x="29" y="1"/>
                </a:lnTo>
                <a:lnTo>
                  <a:pt x="26" y="0"/>
                </a:lnTo>
                <a:lnTo>
                  <a:pt x="24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36" name="Line 40"/>
          <p:cNvSpPr>
            <a:spLocks noChangeShapeType="1"/>
          </p:cNvSpPr>
          <p:nvPr/>
        </p:nvSpPr>
        <p:spPr bwMode="auto">
          <a:xfrm>
            <a:off x="9009063" y="3297239"/>
            <a:ext cx="1192212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87" name="Freeform 41"/>
          <p:cNvSpPr>
            <a:spLocks/>
          </p:cNvSpPr>
          <p:nvPr/>
        </p:nvSpPr>
        <p:spPr bwMode="auto">
          <a:xfrm>
            <a:off x="10144126" y="3246437"/>
            <a:ext cx="108584" cy="102553"/>
          </a:xfrm>
          <a:custGeom>
            <a:avLst/>
            <a:gdLst>
              <a:gd name="T0" fmla="*/ 0 w 44"/>
              <a:gd name="T1" fmla="*/ 2147483646 h 42"/>
              <a:gd name="T2" fmla="*/ 0 w 44"/>
              <a:gd name="T3" fmla="*/ 2147483646 h 42"/>
              <a:gd name="T4" fmla="*/ 2147483646 w 44"/>
              <a:gd name="T5" fmla="*/ 2147483646 h 42"/>
              <a:gd name="T6" fmla="*/ 2147483646 w 44"/>
              <a:gd name="T7" fmla="*/ 2147483646 h 42"/>
              <a:gd name="T8" fmla="*/ 2147483646 w 44"/>
              <a:gd name="T9" fmla="*/ 2147483646 h 42"/>
              <a:gd name="T10" fmla="*/ 2147483646 w 44"/>
              <a:gd name="T11" fmla="*/ 2147483646 h 42"/>
              <a:gd name="T12" fmla="*/ 2147483646 w 44"/>
              <a:gd name="T13" fmla="*/ 2147483646 h 42"/>
              <a:gd name="T14" fmla="*/ 2147483646 w 44"/>
              <a:gd name="T15" fmla="*/ 2147483646 h 42"/>
              <a:gd name="T16" fmla="*/ 2147483646 w 44"/>
              <a:gd name="T17" fmla="*/ 2147483646 h 42"/>
              <a:gd name="T18" fmla="*/ 2147483646 w 44"/>
              <a:gd name="T19" fmla="*/ 2147483646 h 42"/>
              <a:gd name="T20" fmla="*/ 2147483646 w 44"/>
              <a:gd name="T21" fmla="*/ 2147483646 h 42"/>
              <a:gd name="T22" fmla="*/ 2147483646 w 44"/>
              <a:gd name="T23" fmla="*/ 2147483646 h 42"/>
              <a:gd name="T24" fmla="*/ 2147483646 w 44"/>
              <a:gd name="T25" fmla="*/ 2147483646 h 42"/>
              <a:gd name="T26" fmla="*/ 2147483646 w 44"/>
              <a:gd name="T27" fmla="*/ 2147483646 h 42"/>
              <a:gd name="T28" fmla="*/ 2147483646 w 44"/>
              <a:gd name="T29" fmla="*/ 2147483646 h 42"/>
              <a:gd name="T30" fmla="*/ 2147483646 w 44"/>
              <a:gd name="T31" fmla="*/ 2147483646 h 42"/>
              <a:gd name="T32" fmla="*/ 2147483646 w 44"/>
              <a:gd name="T33" fmla="*/ 2147483646 h 42"/>
              <a:gd name="T34" fmla="*/ 2147483646 w 44"/>
              <a:gd name="T35" fmla="*/ 2147483646 h 42"/>
              <a:gd name="T36" fmla="*/ 2147483646 w 44"/>
              <a:gd name="T37" fmla="*/ 2147483646 h 42"/>
              <a:gd name="T38" fmla="*/ 2147483646 w 44"/>
              <a:gd name="T39" fmla="*/ 2147483646 h 42"/>
              <a:gd name="T40" fmla="*/ 2147483646 w 44"/>
              <a:gd name="T41" fmla="*/ 2147483646 h 42"/>
              <a:gd name="T42" fmla="*/ 2147483646 w 44"/>
              <a:gd name="T43" fmla="*/ 2147483646 h 42"/>
              <a:gd name="T44" fmla="*/ 2147483646 w 44"/>
              <a:gd name="T45" fmla="*/ 2147483646 h 42"/>
              <a:gd name="T46" fmla="*/ 2147483646 w 44"/>
              <a:gd name="T47" fmla="*/ 2147483646 h 42"/>
              <a:gd name="T48" fmla="*/ 2147483646 w 44"/>
              <a:gd name="T49" fmla="*/ 2147483646 h 42"/>
              <a:gd name="T50" fmla="*/ 2147483646 w 44"/>
              <a:gd name="T51" fmla="*/ 2147483646 h 42"/>
              <a:gd name="T52" fmla="*/ 2147483646 w 44"/>
              <a:gd name="T53" fmla="*/ 2147483646 h 42"/>
              <a:gd name="T54" fmla="*/ 2147483646 w 44"/>
              <a:gd name="T55" fmla="*/ 2147483646 h 42"/>
              <a:gd name="T56" fmla="*/ 2147483646 w 44"/>
              <a:gd name="T57" fmla="*/ 2147483646 h 42"/>
              <a:gd name="T58" fmla="*/ 2147483646 w 44"/>
              <a:gd name="T59" fmla="*/ 2147483646 h 42"/>
              <a:gd name="T60" fmla="*/ 2147483646 w 44"/>
              <a:gd name="T61" fmla="*/ 2147483646 h 42"/>
              <a:gd name="T62" fmla="*/ 2147483646 w 44"/>
              <a:gd name="T63" fmla="*/ 2147483646 h 42"/>
              <a:gd name="T64" fmla="*/ 2147483646 w 44"/>
              <a:gd name="T65" fmla="*/ 2147483646 h 42"/>
              <a:gd name="T66" fmla="*/ 2147483646 w 44"/>
              <a:gd name="T67" fmla="*/ 2147483646 h 42"/>
              <a:gd name="T68" fmla="*/ 2147483646 w 44"/>
              <a:gd name="T69" fmla="*/ 2147483646 h 42"/>
              <a:gd name="T70" fmla="*/ 2147483646 w 44"/>
              <a:gd name="T71" fmla="*/ 2147483646 h 42"/>
              <a:gd name="T72" fmla="*/ 2147483646 w 44"/>
              <a:gd name="T73" fmla="*/ 2147483646 h 42"/>
              <a:gd name="T74" fmla="*/ 2147483646 w 44"/>
              <a:gd name="T75" fmla="*/ 2147483646 h 42"/>
              <a:gd name="T76" fmla="*/ 2147483646 w 44"/>
              <a:gd name="T77" fmla="*/ 2147483646 h 42"/>
              <a:gd name="T78" fmla="*/ 2147483646 w 44"/>
              <a:gd name="T79" fmla="*/ 2147483646 h 42"/>
              <a:gd name="T80" fmla="*/ 2147483646 w 44"/>
              <a:gd name="T81" fmla="*/ 0 h 42"/>
              <a:gd name="T82" fmla="*/ 2147483646 w 44"/>
              <a:gd name="T83" fmla="*/ 0 h 42"/>
              <a:gd name="T84" fmla="*/ 2147483646 w 44"/>
              <a:gd name="T85" fmla="*/ 0 h 42"/>
              <a:gd name="T86" fmla="*/ 2147483646 w 44"/>
              <a:gd name="T87" fmla="*/ 0 h 42"/>
              <a:gd name="T88" fmla="*/ 2147483646 w 44"/>
              <a:gd name="T89" fmla="*/ 0 h 42"/>
              <a:gd name="T90" fmla="*/ 2147483646 w 44"/>
              <a:gd name="T91" fmla="*/ 2147483646 h 42"/>
              <a:gd name="T92" fmla="*/ 2147483646 w 44"/>
              <a:gd name="T93" fmla="*/ 2147483646 h 42"/>
              <a:gd name="T94" fmla="*/ 2147483646 w 44"/>
              <a:gd name="T95" fmla="*/ 2147483646 h 42"/>
              <a:gd name="T96" fmla="*/ 2147483646 w 44"/>
              <a:gd name="T97" fmla="*/ 2147483646 h 42"/>
              <a:gd name="T98" fmla="*/ 2147483646 w 44"/>
              <a:gd name="T99" fmla="*/ 2147483646 h 42"/>
              <a:gd name="T100" fmla="*/ 2147483646 w 44"/>
              <a:gd name="T101" fmla="*/ 2147483646 h 42"/>
              <a:gd name="T102" fmla="*/ 2147483646 w 44"/>
              <a:gd name="T103" fmla="*/ 2147483646 h 42"/>
              <a:gd name="T104" fmla="*/ 2147483646 w 44"/>
              <a:gd name="T105" fmla="*/ 2147483646 h 42"/>
              <a:gd name="T106" fmla="*/ 2147483646 w 44"/>
              <a:gd name="T107" fmla="*/ 2147483646 h 42"/>
              <a:gd name="T108" fmla="*/ 2147483646 w 44"/>
              <a:gd name="T109" fmla="*/ 2147483646 h 42"/>
              <a:gd name="T110" fmla="*/ 0 w 44"/>
              <a:gd name="T111" fmla="*/ 2147483646 h 42"/>
              <a:gd name="T112" fmla="*/ 0 w 44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" h="42">
                <a:moveTo>
                  <a:pt x="0" y="21"/>
                </a:moveTo>
                <a:lnTo>
                  <a:pt x="0" y="24"/>
                </a:lnTo>
                <a:lnTo>
                  <a:pt x="1" y="26"/>
                </a:lnTo>
                <a:lnTo>
                  <a:pt x="1" y="29"/>
                </a:lnTo>
                <a:lnTo>
                  <a:pt x="2" y="30"/>
                </a:lnTo>
                <a:lnTo>
                  <a:pt x="4" y="32"/>
                </a:lnTo>
                <a:lnTo>
                  <a:pt x="5" y="35"/>
                </a:lnTo>
                <a:lnTo>
                  <a:pt x="6" y="36"/>
                </a:lnTo>
                <a:lnTo>
                  <a:pt x="9" y="37"/>
                </a:lnTo>
                <a:lnTo>
                  <a:pt x="10" y="39"/>
                </a:lnTo>
                <a:lnTo>
                  <a:pt x="12" y="40"/>
                </a:lnTo>
                <a:lnTo>
                  <a:pt x="15" y="41"/>
                </a:lnTo>
                <a:lnTo>
                  <a:pt x="17" y="42"/>
                </a:lnTo>
                <a:lnTo>
                  <a:pt x="20" y="42"/>
                </a:lnTo>
                <a:lnTo>
                  <a:pt x="22" y="42"/>
                </a:lnTo>
                <a:lnTo>
                  <a:pt x="25" y="42"/>
                </a:lnTo>
                <a:lnTo>
                  <a:pt x="26" y="42"/>
                </a:lnTo>
                <a:lnTo>
                  <a:pt x="29" y="41"/>
                </a:lnTo>
                <a:lnTo>
                  <a:pt x="31" y="40"/>
                </a:lnTo>
                <a:lnTo>
                  <a:pt x="34" y="39"/>
                </a:lnTo>
                <a:lnTo>
                  <a:pt x="35" y="37"/>
                </a:lnTo>
                <a:lnTo>
                  <a:pt x="37" y="36"/>
                </a:lnTo>
                <a:lnTo>
                  <a:pt x="39" y="35"/>
                </a:lnTo>
                <a:lnTo>
                  <a:pt x="40" y="32"/>
                </a:lnTo>
                <a:lnTo>
                  <a:pt x="41" y="30"/>
                </a:lnTo>
                <a:lnTo>
                  <a:pt x="42" y="29"/>
                </a:lnTo>
                <a:lnTo>
                  <a:pt x="42" y="26"/>
                </a:lnTo>
                <a:lnTo>
                  <a:pt x="44" y="24"/>
                </a:lnTo>
                <a:lnTo>
                  <a:pt x="44" y="21"/>
                </a:lnTo>
                <a:lnTo>
                  <a:pt x="44" y="19"/>
                </a:lnTo>
                <a:lnTo>
                  <a:pt x="42" y="16"/>
                </a:lnTo>
                <a:lnTo>
                  <a:pt x="42" y="14"/>
                </a:lnTo>
                <a:lnTo>
                  <a:pt x="41" y="11"/>
                </a:lnTo>
                <a:lnTo>
                  <a:pt x="40" y="10"/>
                </a:lnTo>
                <a:lnTo>
                  <a:pt x="39" y="8"/>
                </a:lnTo>
                <a:lnTo>
                  <a:pt x="37" y="6"/>
                </a:lnTo>
                <a:lnTo>
                  <a:pt x="35" y="4"/>
                </a:lnTo>
                <a:lnTo>
                  <a:pt x="34" y="3"/>
                </a:lnTo>
                <a:lnTo>
                  <a:pt x="31" y="1"/>
                </a:lnTo>
                <a:lnTo>
                  <a:pt x="29" y="1"/>
                </a:lnTo>
                <a:lnTo>
                  <a:pt x="26" y="0"/>
                </a:lnTo>
                <a:lnTo>
                  <a:pt x="25" y="0"/>
                </a:lnTo>
                <a:lnTo>
                  <a:pt x="22" y="0"/>
                </a:lnTo>
                <a:lnTo>
                  <a:pt x="20" y="0"/>
                </a:lnTo>
                <a:lnTo>
                  <a:pt x="17" y="0"/>
                </a:lnTo>
                <a:lnTo>
                  <a:pt x="15" y="1"/>
                </a:lnTo>
                <a:lnTo>
                  <a:pt x="12" y="1"/>
                </a:lnTo>
                <a:lnTo>
                  <a:pt x="10" y="3"/>
                </a:lnTo>
                <a:lnTo>
                  <a:pt x="9" y="4"/>
                </a:lnTo>
                <a:lnTo>
                  <a:pt x="6" y="6"/>
                </a:lnTo>
                <a:lnTo>
                  <a:pt x="5" y="8"/>
                </a:lnTo>
                <a:lnTo>
                  <a:pt x="4" y="10"/>
                </a:lnTo>
                <a:lnTo>
                  <a:pt x="2" y="11"/>
                </a:lnTo>
                <a:lnTo>
                  <a:pt x="1" y="14"/>
                </a:lnTo>
                <a:lnTo>
                  <a:pt x="1" y="16"/>
                </a:lnTo>
                <a:lnTo>
                  <a:pt x="0" y="19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38" name="Rectangle 42"/>
          <p:cNvSpPr>
            <a:spLocks noChangeArrowheads="1"/>
          </p:cNvSpPr>
          <p:nvPr/>
        </p:nvSpPr>
        <p:spPr bwMode="auto">
          <a:xfrm>
            <a:off x="9531350" y="31400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e8</a:t>
            </a:r>
            <a:endParaRPr lang="en-US" altLang="en-US" sz="1200"/>
          </a:p>
        </p:txBody>
      </p:sp>
      <p:sp>
        <p:nvSpPr>
          <p:cNvPr id="234539" name="Line 43"/>
          <p:cNvSpPr>
            <a:spLocks noChangeShapeType="1"/>
          </p:cNvSpPr>
          <p:nvPr/>
        </p:nvSpPr>
        <p:spPr bwMode="auto">
          <a:xfrm>
            <a:off x="6629401" y="4478339"/>
            <a:ext cx="11906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90" name="Freeform 44"/>
          <p:cNvSpPr>
            <a:spLocks/>
          </p:cNvSpPr>
          <p:nvPr/>
        </p:nvSpPr>
        <p:spPr bwMode="auto">
          <a:xfrm>
            <a:off x="6574344" y="4427537"/>
            <a:ext cx="106116" cy="102553"/>
          </a:xfrm>
          <a:custGeom>
            <a:avLst/>
            <a:gdLst>
              <a:gd name="T0" fmla="*/ 2147483646 w 43"/>
              <a:gd name="T1" fmla="*/ 2147483646 h 42"/>
              <a:gd name="T2" fmla="*/ 2147483646 w 43"/>
              <a:gd name="T3" fmla="*/ 2147483646 h 42"/>
              <a:gd name="T4" fmla="*/ 2147483646 w 43"/>
              <a:gd name="T5" fmla="*/ 2147483646 h 42"/>
              <a:gd name="T6" fmla="*/ 2147483646 w 43"/>
              <a:gd name="T7" fmla="*/ 2147483646 h 42"/>
              <a:gd name="T8" fmla="*/ 2147483646 w 43"/>
              <a:gd name="T9" fmla="*/ 2147483646 h 42"/>
              <a:gd name="T10" fmla="*/ 2147483646 w 43"/>
              <a:gd name="T11" fmla="*/ 2147483646 h 42"/>
              <a:gd name="T12" fmla="*/ 2147483646 w 43"/>
              <a:gd name="T13" fmla="*/ 2147483646 h 42"/>
              <a:gd name="T14" fmla="*/ 2147483646 w 43"/>
              <a:gd name="T15" fmla="*/ 2147483646 h 42"/>
              <a:gd name="T16" fmla="*/ 2147483646 w 43"/>
              <a:gd name="T17" fmla="*/ 2147483646 h 42"/>
              <a:gd name="T18" fmla="*/ 2147483646 w 43"/>
              <a:gd name="T19" fmla="*/ 2147483646 h 42"/>
              <a:gd name="T20" fmla="*/ 2147483646 w 43"/>
              <a:gd name="T21" fmla="*/ 2147483646 h 42"/>
              <a:gd name="T22" fmla="*/ 2147483646 w 43"/>
              <a:gd name="T23" fmla="*/ 2147483646 h 42"/>
              <a:gd name="T24" fmla="*/ 2147483646 w 43"/>
              <a:gd name="T25" fmla="*/ 0 h 42"/>
              <a:gd name="T26" fmla="*/ 2147483646 w 43"/>
              <a:gd name="T27" fmla="*/ 0 h 42"/>
              <a:gd name="T28" fmla="*/ 2147483646 w 43"/>
              <a:gd name="T29" fmla="*/ 0 h 42"/>
              <a:gd name="T30" fmla="*/ 2147483646 w 43"/>
              <a:gd name="T31" fmla="*/ 0 h 42"/>
              <a:gd name="T32" fmla="*/ 2147483646 w 43"/>
              <a:gd name="T33" fmla="*/ 0 h 42"/>
              <a:gd name="T34" fmla="*/ 2147483646 w 43"/>
              <a:gd name="T35" fmla="*/ 2147483646 h 42"/>
              <a:gd name="T36" fmla="*/ 2147483646 w 43"/>
              <a:gd name="T37" fmla="*/ 2147483646 h 42"/>
              <a:gd name="T38" fmla="*/ 2147483646 w 43"/>
              <a:gd name="T39" fmla="*/ 2147483646 h 42"/>
              <a:gd name="T40" fmla="*/ 2147483646 w 43"/>
              <a:gd name="T41" fmla="*/ 2147483646 h 42"/>
              <a:gd name="T42" fmla="*/ 2147483646 w 43"/>
              <a:gd name="T43" fmla="*/ 2147483646 h 42"/>
              <a:gd name="T44" fmla="*/ 2147483646 w 43"/>
              <a:gd name="T45" fmla="*/ 2147483646 h 42"/>
              <a:gd name="T46" fmla="*/ 2147483646 w 43"/>
              <a:gd name="T47" fmla="*/ 2147483646 h 42"/>
              <a:gd name="T48" fmla="*/ 2147483646 w 43"/>
              <a:gd name="T49" fmla="*/ 2147483646 h 42"/>
              <a:gd name="T50" fmla="*/ 0 w 43"/>
              <a:gd name="T51" fmla="*/ 2147483646 h 42"/>
              <a:gd name="T52" fmla="*/ 0 w 43"/>
              <a:gd name="T53" fmla="*/ 2147483646 h 42"/>
              <a:gd name="T54" fmla="*/ 0 w 43"/>
              <a:gd name="T55" fmla="*/ 2147483646 h 42"/>
              <a:gd name="T56" fmla="*/ 0 w 43"/>
              <a:gd name="T57" fmla="*/ 2147483646 h 42"/>
              <a:gd name="T58" fmla="*/ 0 w 43"/>
              <a:gd name="T59" fmla="*/ 2147483646 h 42"/>
              <a:gd name="T60" fmla="*/ 0 w 43"/>
              <a:gd name="T61" fmla="*/ 2147483646 h 42"/>
              <a:gd name="T62" fmla="*/ 0 w 43"/>
              <a:gd name="T63" fmla="*/ 2147483646 h 42"/>
              <a:gd name="T64" fmla="*/ 2147483646 w 43"/>
              <a:gd name="T65" fmla="*/ 2147483646 h 42"/>
              <a:gd name="T66" fmla="*/ 2147483646 w 43"/>
              <a:gd name="T67" fmla="*/ 2147483646 h 42"/>
              <a:gd name="T68" fmla="*/ 2147483646 w 43"/>
              <a:gd name="T69" fmla="*/ 2147483646 h 42"/>
              <a:gd name="T70" fmla="*/ 2147483646 w 43"/>
              <a:gd name="T71" fmla="*/ 2147483646 h 42"/>
              <a:gd name="T72" fmla="*/ 2147483646 w 43"/>
              <a:gd name="T73" fmla="*/ 2147483646 h 42"/>
              <a:gd name="T74" fmla="*/ 2147483646 w 43"/>
              <a:gd name="T75" fmla="*/ 2147483646 h 42"/>
              <a:gd name="T76" fmla="*/ 2147483646 w 43"/>
              <a:gd name="T77" fmla="*/ 2147483646 h 42"/>
              <a:gd name="T78" fmla="*/ 2147483646 w 43"/>
              <a:gd name="T79" fmla="*/ 2147483646 h 42"/>
              <a:gd name="T80" fmla="*/ 2147483646 w 43"/>
              <a:gd name="T81" fmla="*/ 2147483646 h 42"/>
              <a:gd name="T82" fmla="*/ 2147483646 w 43"/>
              <a:gd name="T83" fmla="*/ 2147483646 h 42"/>
              <a:gd name="T84" fmla="*/ 2147483646 w 43"/>
              <a:gd name="T85" fmla="*/ 2147483646 h 42"/>
              <a:gd name="T86" fmla="*/ 2147483646 w 43"/>
              <a:gd name="T87" fmla="*/ 2147483646 h 42"/>
              <a:gd name="T88" fmla="*/ 2147483646 w 43"/>
              <a:gd name="T89" fmla="*/ 2147483646 h 42"/>
              <a:gd name="T90" fmla="*/ 2147483646 w 43"/>
              <a:gd name="T91" fmla="*/ 2147483646 h 42"/>
              <a:gd name="T92" fmla="*/ 2147483646 w 43"/>
              <a:gd name="T93" fmla="*/ 2147483646 h 42"/>
              <a:gd name="T94" fmla="*/ 2147483646 w 43"/>
              <a:gd name="T95" fmla="*/ 2147483646 h 42"/>
              <a:gd name="T96" fmla="*/ 2147483646 w 43"/>
              <a:gd name="T97" fmla="*/ 2147483646 h 42"/>
              <a:gd name="T98" fmla="*/ 2147483646 w 43"/>
              <a:gd name="T99" fmla="*/ 2147483646 h 42"/>
              <a:gd name="T100" fmla="*/ 2147483646 w 43"/>
              <a:gd name="T101" fmla="*/ 2147483646 h 42"/>
              <a:gd name="T102" fmla="*/ 2147483646 w 43"/>
              <a:gd name="T103" fmla="*/ 2147483646 h 42"/>
              <a:gd name="T104" fmla="*/ 2147483646 w 43"/>
              <a:gd name="T105" fmla="*/ 2147483646 h 42"/>
              <a:gd name="T106" fmla="*/ 2147483646 w 43"/>
              <a:gd name="T107" fmla="*/ 2147483646 h 42"/>
              <a:gd name="T108" fmla="*/ 2147483646 w 43"/>
              <a:gd name="T109" fmla="*/ 2147483646 h 42"/>
              <a:gd name="T110" fmla="*/ 2147483646 w 43"/>
              <a:gd name="T111" fmla="*/ 2147483646 h 42"/>
              <a:gd name="T112" fmla="*/ 2147483646 w 43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" h="42">
                <a:moveTo>
                  <a:pt x="43" y="21"/>
                </a:moveTo>
                <a:lnTo>
                  <a:pt x="43" y="19"/>
                </a:lnTo>
                <a:lnTo>
                  <a:pt x="43" y="16"/>
                </a:lnTo>
                <a:lnTo>
                  <a:pt x="41" y="14"/>
                </a:lnTo>
                <a:lnTo>
                  <a:pt x="40" y="13"/>
                </a:lnTo>
                <a:lnTo>
                  <a:pt x="39" y="10"/>
                </a:lnTo>
                <a:lnTo>
                  <a:pt x="38" y="8"/>
                </a:lnTo>
                <a:lnTo>
                  <a:pt x="36" y="6"/>
                </a:lnTo>
                <a:lnTo>
                  <a:pt x="35" y="5"/>
                </a:lnTo>
                <a:lnTo>
                  <a:pt x="33" y="4"/>
                </a:lnTo>
                <a:lnTo>
                  <a:pt x="30" y="3"/>
                </a:lnTo>
                <a:lnTo>
                  <a:pt x="28" y="1"/>
                </a:lnTo>
                <a:lnTo>
                  <a:pt x="26" y="0"/>
                </a:lnTo>
                <a:lnTo>
                  <a:pt x="24" y="0"/>
                </a:lnTo>
                <a:lnTo>
                  <a:pt x="21" y="0"/>
                </a:lnTo>
                <a:lnTo>
                  <a:pt x="19" y="0"/>
                </a:lnTo>
                <a:lnTo>
                  <a:pt x="16" y="0"/>
                </a:lnTo>
                <a:lnTo>
                  <a:pt x="14" y="1"/>
                </a:lnTo>
                <a:lnTo>
                  <a:pt x="11" y="3"/>
                </a:lnTo>
                <a:lnTo>
                  <a:pt x="10" y="4"/>
                </a:lnTo>
                <a:lnTo>
                  <a:pt x="8" y="5"/>
                </a:lnTo>
                <a:lnTo>
                  <a:pt x="6" y="6"/>
                </a:lnTo>
                <a:lnTo>
                  <a:pt x="4" y="8"/>
                </a:lnTo>
                <a:lnTo>
                  <a:pt x="3" y="10"/>
                </a:lnTo>
                <a:lnTo>
                  <a:pt x="1" y="13"/>
                </a:lnTo>
                <a:lnTo>
                  <a:pt x="0" y="14"/>
                </a:lnTo>
                <a:lnTo>
                  <a:pt x="0" y="16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0" y="29"/>
                </a:lnTo>
                <a:lnTo>
                  <a:pt x="1" y="31"/>
                </a:lnTo>
                <a:lnTo>
                  <a:pt x="3" y="32"/>
                </a:lnTo>
                <a:lnTo>
                  <a:pt x="4" y="35"/>
                </a:lnTo>
                <a:lnTo>
                  <a:pt x="6" y="36"/>
                </a:lnTo>
                <a:lnTo>
                  <a:pt x="8" y="39"/>
                </a:lnTo>
                <a:lnTo>
                  <a:pt x="10" y="40"/>
                </a:lnTo>
                <a:lnTo>
                  <a:pt x="11" y="41"/>
                </a:lnTo>
                <a:lnTo>
                  <a:pt x="14" y="41"/>
                </a:lnTo>
                <a:lnTo>
                  <a:pt x="16" y="42"/>
                </a:lnTo>
                <a:lnTo>
                  <a:pt x="19" y="42"/>
                </a:lnTo>
                <a:lnTo>
                  <a:pt x="21" y="42"/>
                </a:lnTo>
                <a:lnTo>
                  <a:pt x="24" y="42"/>
                </a:lnTo>
                <a:lnTo>
                  <a:pt x="26" y="42"/>
                </a:lnTo>
                <a:lnTo>
                  <a:pt x="28" y="41"/>
                </a:lnTo>
                <a:lnTo>
                  <a:pt x="30" y="41"/>
                </a:lnTo>
                <a:lnTo>
                  <a:pt x="33" y="40"/>
                </a:lnTo>
                <a:lnTo>
                  <a:pt x="35" y="39"/>
                </a:lnTo>
                <a:lnTo>
                  <a:pt x="36" y="36"/>
                </a:lnTo>
                <a:lnTo>
                  <a:pt x="38" y="35"/>
                </a:lnTo>
                <a:lnTo>
                  <a:pt x="39" y="32"/>
                </a:lnTo>
                <a:lnTo>
                  <a:pt x="40" y="31"/>
                </a:lnTo>
                <a:lnTo>
                  <a:pt x="41" y="29"/>
                </a:lnTo>
                <a:lnTo>
                  <a:pt x="43" y="26"/>
                </a:lnTo>
                <a:lnTo>
                  <a:pt x="43" y="24"/>
                </a:lnTo>
                <a:lnTo>
                  <a:pt x="43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91" name="Freeform 45"/>
          <p:cNvSpPr>
            <a:spLocks/>
          </p:cNvSpPr>
          <p:nvPr/>
        </p:nvSpPr>
        <p:spPr bwMode="auto">
          <a:xfrm>
            <a:off x="7786689" y="4445001"/>
            <a:ext cx="66675" cy="66675"/>
          </a:xfrm>
          <a:custGeom>
            <a:avLst/>
            <a:gdLst>
              <a:gd name="T0" fmla="*/ 0 w 42"/>
              <a:gd name="T1" fmla="*/ 2147483646 h 42"/>
              <a:gd name="T2" fmla="*/ 0 w 42"/>
              <a:gd name="T3" fmla="*/ 2147483646 h 42"/>
              <a:gd name="T4" fmla="*/ 0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2147483646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2147483646 h 42"/>
              <a:gd name="T26" fmla="*/ 2147483646 w 42"/>
              <a:gd name="T27" fmla="*/ 2147483646 h 42"/>
              <a:gd name="T28" fmla="*/ 2147483646 w 42"/>
              <a:gd name="T29" fmla="*/ 2147483646 h 42"/>
              <a:gd name="T30" fmla="*/ 2147483646 w 42"/>
              <a:gd name="T31" fmla="*/ 2147483646 h 42"/>
              <a:gd name="T32" fmla="*/ 2147483646 w 42"/>
              <a:gd name="T33" fmla="*/ 2147483646 h 42"/>
              <a:gd name="T34" fmla="*/ 2147483646 w 42"/>
              <a:gd name="T35" fmla="*/ 2147483646 h 42"/>
              <a:gd name="T36" fmla="*/ 2147483646 w 42"/>
              <a:gd name="T37" fmla="*/ 2147483646 h 42"/>
              <a:gd name="T38" fmla="*/ 2147483646 w 42"/>
              <a:gd name="T39" fmla="*/ 2147483646 h 42"/>
              <a:gd name="T40" fmla="*/ 2147483646 w 42"/>
              <a:gd name="T41" fmla="*/ 2147483646 h 42"/>
              <a:gd name="T42" fmla="*/ 2147483646 w 42"/>
              <a:gd name="T43" fmla="*/ 2147483646 h 42"/>
              <a:gd name="T44" fmla="*/ 2147483646 w 42"/>
              <a:gd name="T45" fmla="*/ 2147483646 h 42"/>
              <a:gd name="T46" fmla="*/ 2147483646 w 42"/>
              <a:gd name="T47" fmla="*/ 2147483646 h 42"/>
              <a:gd name="T48" fmla="*/ 2147483646 w 42"/>
              <a:gd name="T49" fmla="*/ 2147483646 h 42"/>
              <a:gd name="T50" fmla="*/ 2147483646 w 42"/>
              <a:gd name="T51" fmla="*/ 2147483646 h 42"/>
              <a:gd name="T52" fmla="*/ 2147483646 w 42"/>
              <a:gd name="T53" fmla="*/ 2147483646 h 42"/>
              <a:gd name="T54" fmla="*/ 2147483646 w 42"/>
              <a:gd name="T55" fmla="*/ 2147483646 h 42"/>
              <a:gd name="T56" fmla="*/ 2147483646 w 42"/>
              <a:gd name="T57" fmla="*/ 2147483646 h 42"/>
              <a:gd name="T58" fmla="*/ 2147483646 w 42"/>
              <a:gd name="T59" fmla="*/ 2147483646 h 42"/>
              <a:gd name="T60" fmla="*/ 2147483646 w 42"/>
              <a:gd name="T61" fmla="*/ 2147483646 h 42"/>
              <a:gd name="T62" fmla="*/ 2147483646 w 42"/>
              <a:gd name="T63" fmla="*/ 2147483646 h 42"/>
              <a:gd name="T64" fmla="*/ 2147483646 w 42"/>
              <a:gd name="T65" fmla="*/ 2147483646 h 42"/>
              <a:gd name="T66" fmla="*/ 2147483646 w 42"/>
              <a:gd name="T67" fmla="*/ 2147483646 h 42"/>
              <a:gd name="T68" fmla="*/ 2147483646 w 42"/>
              <a:gd name="T69" fmla="*/ 2147483646 h 42"/>
              <a:gd name="T70" fmla="*/ 2147483646 w 42"/>
              <a:gd name="T71" fmla="*/ 2147483646 h 42"/>
              <a:gd name="T72" fmla="*/ 2147483646 w 42"/>
              <a:gd name="T73" fmla="*/ 2147483646 h 42"/>
              <a:gd name="T74" fmla="*/ 2147483646 w 42"/>
              <a:gd name="T75" fmla="*/ 2147483646 h 42"/>
              <a:gd name="T76" fmla="*/ 2147483646 w 42"/>
              <a:gd name="T77" fmla="*/ 2147483646 h 42"/>
              <a:gd name="T78" fmla="*/ 2147483646 w 42"/>
              <a:gd name="T79" fmla="*/ 2147483646 h 42"/>
              <a:gd name="T80" fmla="*/ 2147483646 w 42"/>
              <a:gd name="T81" fmla="*/ 0 h 42"/>
              <a:gd name="T82" fmla="*/ 2147483646 w 42"/>
              <a:gd name="T83" fmla="*/ 0 h 42"/>
              <a:gd name="T84" fmla="*/ 2147483646 w 42"/>
              <a:gd name="T85" fmla="*/ 0 h 42"/>
              <a:gd name="T86" fmla="*/ 2147483646 w 42"/>
              <a:gd name="T87" fmla="*/ 0 h 42"/>
              <a:gd name="T88" fmla="*/ 2147483646 w 42"/>
              <a:gd name="T89" fmla="*/ 0 h 42"/>
              <a:gd name="T90" fmla="*/ 2147483646 w 42"/>
              <a:gd name="T91" fmla="*/ 2147483646 h 42"/>
              <a:gd name="T92" fmla="*/ 2147483646 w 42"/>
              <a:gd name="T93" fmla="*/ 2147483646 h 42"/>
              <a:gd name="T94" fmla="*/ 2147483646 w 42"/>
              <a:gd name="T95" fmla="*/ 2147483646 h 42"/>
              <a:gd name="T96" fmla="*/ 2147483646 w 42"/>
              <a:gd name="T97" fmla="*/ 2147483646 h 42"/>
              <a:gd name="T98" fmla="*/ 2147483646 w 42"/>
              <a:gd name="T99" fmla="*/ 2147483646 h 42"/>
              <a:gd name="T100" fmla="*/ 2147483646 w 42"/>
              <a:gd name="T101" fmla="*/ 2147483646 h 42"/>
              <a:gd name="T102" fmla="*/ 2147483646 w 42"/>
              <a:gd name="T103" fmla="*/ 2147483646 h 42"/>
              <a:gd name="T104" fmla="*/ 2147483646 w 42"/>
              <a:gd name="T105" fmla="*/ 2147483646 h 42"/>
              <a:gd name="T106" fmla="*/ 2147483646 w 42"/>
              <a:gd name="T107" fmla="*/ 2147483646 h 42"/>
              <a:gd name="T108" fmla="*/ 0 w 42"/>
              <a:gd name="T109" fmla="*/ 2147483646 h 42"/>
              <a:gd name="T110" fmla="*/ 0 w 42"/>
              <a:gd name="T111" fmla="*/ 2147483646 h 42"/>
              <a:gd name="T112" fmla="*/ 0 w 42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42">
                <a:moveTo>
                  <a:pt x="0" y="21"/>
                </a:moveTo>
                <a:lnTo>
                  <a:pt x="0" y="24"/>
                </a:lnTo>
                <a:lnTo>
                  <a:pt x="0" y="26"/>
                </a:lnTo>
                <a:lnTo>
                  <a:pt x="1" y="29"/>
                </a:lnTo>
                <a:lnTo>
                  <a:pt x="1" y="31"/>
                </a:lnTo>
                <a:lnTo>
                  <a:pt x="2" y="32"/>
                </a:lnTo>
                <a:lnTo>
                  <a:pt x="5" y="35"/>
                </a:lnTo>
                <a:lnTo>
                  <a:pt x="6" y="36"/>
                </a:lnTo>
                <a:lnTo>
                  <a:pt x="7" y="39"/>
                </a:lnTo>
                <a:lnTo>
                  <a:pt x="10" y="40"/>
                </a:lnTo>
                <a:lnTo>
                  <a:pt x="12" y="41"/>
                </a:lnTo>
                <a:lnTo>
                  <a:pt x="13" y="41"/>
                </a:lnTo>
                <a:lnTo>
                  <a:pt x="16" y="42"/>
                </a:lnTo>
                <a:lnTo>
                  <a:pt x="18" y="42"/>
                </a:lnTo>
                <a:lnTo>
                  <a:pt x="21" y="42"/>
                </a:lnTo>
                <a:lnTo>
                  <a:pt x="23" y="42"/>
                </a:lnTo>
                <a:lnTo>
                  <a:pt x="26" y="42"/>
                </a:lnTo>
                <a:lnTo>
                  <a:pt x="28" y="41"/>
                </a:lnTo>
                <a:lnTo>
                  <a:pt x="31" y="41"/>
                </a:lnTo>
                <a:lnTo>
                  <a:pt x="32" y="40"/>
                </a:lnTo>
                <a:lnTo>
                  <a:pt x="35" y="39"/>
                </a:lnTo>
                <a:lnTo>
                  <a:pt x="36" y="36"/>
                </a:lnTo>
                <a:lnTo>
                  <a:pt x="38" y="35"/>
                </a:lnTo>
                <a:lnTo>
                  <a:pt x="40" y="32"/>
                </a:lnTo>
                <a:lnTo>
                  <a:pt x="41" y="31"/>
                </a:lnTo>
                <a:lnTo>
                  <a:pt x="41" y="29"/>
                </a:lnTo>
                <a:lnTo>
                  <a:pt x="42" y="26"/>
                </a:lnTo>
                <a:lnTo>
                  <a:pt x="42" y="24"/>
                </a:lnTo>
                <a:lnTo>
                  <a:pt x="42" y="21"/>
                </a:lnTo>
                <a:lnTo>
                  <a:pt x="42" y="19"/>
                </a:lnTo>
                <a:lnTo>
                  <a:pt x="42" y="16"/>
                </a:lnTo>
                <a:lnTo>
                  <a:pt x="41" y="14"/>
                </a:lnTo>
                <a:lnTo>
                  <a:pt x="41" y="13"/>
                </a:lnTo>
                <a:lnTo>
                  <a:pt x="40" y="10"/>
                </a:lnTo>
                <a:lnTo>
                  <a:pt x="38" y="8"/>
                </a:lnTo>
                <a:lnTo>
                  <a:pt x="36" y="6"/>
                </a:lnTo>
                <a:lnTo>
                  <a:pt x="35" y="5"/>
                </a:lnTo>
                <a:lnTo>
                  <a:pt x="32" y="4"/>
                </a:lnTo>
                <a:lnTo>
                  <a:pt x="31" y="3"/>
                </a:lnTo>
                <a:lnTo>
                  <a:pt x="28" y="1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2" y="3"/>
                </a:lnTo>
                <a:lnTo>
                  <a:pt x="10" y="4"/>
                </a:lnTo>
                <a:lnTo>
                  <a:pt x="7" y="5"/>
                </a:lnTo>
                <a:lnTo>
                  <a:pt x="6" y="6"/>
                </a:lnTo>
                <a:lnTo>
                  <a:pt x="5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0" y="19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42" name="Rectangle 46"/>
          <p:cNvSpPr>
            <a:spLocks noChangeArrowheads="1"/>
          </p:cNvSpPr>
          <p:nvPr/>
        </p:nvSpPr>
        <p:spPr bwMode="auto">
          <a:xfrm>
            <a:off x="7151688" y="43211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e4</a:t>
            </a:r>
            <a:endParaRPr lang="en-US" altLang="en-US" sz="1200"/>
          </a:p>
        </p:txBody>
      </p:sp>
      <p:sp>
        <p:nvSpPr>
          <p:cNvPr id="234543" name="Line 47"/>
          <p:cNvSpPr>
            <a:spLocks noChangeShapeType="1"/>
          </p:cNvSpPr>
          <p:nvPr/>
        </p:nvSpPr>
        <p:spPr bwMode="auto">
          <a:xfrm>
            <a:off x="7820025" y="4478338"/>
            <a:ext cx="1588" cy="1181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94" name="Freeform 48"/>
          <p:cNvSpPr>
            <a:spLocks/>
          </p:cNvSpPr>
          <p:nvPr/>
        </p:nvSpPr>
        <p:spPr bwMode="auto">
          <a:xfrm>
            <a:off x="7786689" y="4445001"/>
            <a:ext cx="66675" cy="66675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2147483646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2147483646 h 42"/>
              <a:gd name="T26" fmla="*/ 2147483646 w 42"/>
              <a:gd name="T27" fmla="*/ 2147483646 h 42"/>
              <a:gd name="T28" fmla="*/ 2147483646 w 42"/>
              <a:gd name="T29" fmla="*/ 2147483646 h 42"/>
              <a:gd name="T30" fmla="*/ 2147483646 w 42"/>
              <a:gd name="T31" fmla="*/ 2147483646 h 42"/>
              <a:gd name="T32" fmla="*/ 2147483646 w 42"/>
              <a:gd name="T33" fmla="*/ 2147483646 h 42"/>
              <a:gd name="T34" fmla="*/ 2147483646 w 42"/>
              <a:gd name="T35" fmla="*/ 2147483646 h 42"/>
              <a:gd name="T36" fmla="*/ 2147483646 w 42"/>
              <a:gd name="T37" fmla="*/ 2147483646 h 42"/>
              <a:gd name="T38" fmla="*/ 2147483646 w 42"/>
              <a:gd name="T39" fmla="*/ 2147483646 h 42"/>
              <a:gd name="T40" fmla="*/ 2147483646 w 42"/>
              <a:gd name="T41" fmla="*/ 2147483646 h 42"/>
              <a:gd name="T42" fmla="*/ 2147483646 w 42"/>
              <a:gd name="T43" fmla="*/ 2147483646 h 42"/>
              <a:gd name="T44" fmla="*/ 2147483646 w 42"/>
              <a:gd name="T45" fmla="*/ 2147483646 h 42"/>
              <a:gd name="T46" fmla="*/ 2147483646 w 42"/>
              <a:gd name="T47" fmla="*/ 2147483646 h 42"/>
              <a:gd name="T48" fmla="*/ 2147483646 w 42"/>
              <a:gd name="T49" fmla="*/ 2147483646 h 42"/>
              <a:gd name="T50" fmla="*/ 2147483646 w 42"/>
              <a:gd name="T51" fmla="*/ 2147483646 h 42"/>
              <a:gd name="T52" fmla="*/ 2147483646 w 42"/>
              <a:gd name="T53" fmla="*/ 0 h 42"/>
              <a:gd name="T54" fmla="*/ 2147483646 w 42"/>
              <a:gd name="T55" fmla="*/ 0 h 42"/>
              <a:gd name="T56" fmla="*/ 2147483646 w 42"/>
              <a:gd name="T57" fmla="*/ 0 h 42"/>
              <a:gd name="T58" fmla="*/ 2147483646 w 42"/>
              <a:gd name="T59" fmla="*/ 0 h 42"/>
              <a:gd name="T60" fmla="*/ 2147483646 w 42"/>
              <a:gd name="T61" fmla="*/ 0 h 42"/>
              <a:gd name="T62" fmla="*/ 2147483646 w 42"/>
              <a:gd name="T63" fmla="*/ 2147483646 h 42"/>
              <a:gd name="T64" fmla="*/ 2147483646 w 42"/>
              <a:gd name="T65" fmla="*/ 2147483646 h 42"/>
              <a:gd name="T66" fmla="*/ 2147483646 w 42"/>
              <a:gd name="T67" fmla="*/ 2147483646 h 42"/>
              <a:gd name="T68" fmla="*/ 2147483646 w 42"/>
              <a:gd name="T69" fmla="*/ 2147483646 h 42"/>
              <a:gd name="T70" fmla="*/ 2147483646 w 42"/>
              <a:gd name="T71" fmla="*/ 2147483646 h 42"/>
              <a:gd name="T72" fmla="*/ 2147483646 w 42"/>
              <a:gd name="T73" fmla="*/ 2147483646 h 42"/>
              <a:gd name="T74" fmla="*/ 2147483646 w 42"/>
              <a:gd name="T75" fmla="*/ 2147483646 h 42"/>
              <a:gd name="T76" fmla="*/ 2147483646 w 42"/>
              <a:gd name="T77" fmla="*/ 2147483646 h 42"/>
              <a:gd name="T78" fmla="*/ 2147483646 w 42"/>
              <a:gd name="T79" fmla="*/ 2147483646 h 42"/>
              <a:gd name="T80" fmla="*/ 0 w 42"/>
              <a:gd name="T81" fmla="*/ 2147483646 h 42"/>
              <a:gd name="T82" fmla="*/ 0 w 42"/>
              <a:gd name="T83" fmla="*/ 2147483646 h 42"/>
              <a:gd name="T84" fmla="*/ 0 w 42"/>
              <a:gd name="T85" fmla="*/ 2147483646 h 42"/>
              <a:gd name="T86" fmla="*/ 0 w 42"/>
              <a:gd name="T87" fmla="*/ 2147483646 h 42"/>
              <a:gd name="T88" fmla="*/ 0 w 42"/>
              <a:gd name="T89" fmla="*/ 2147483646 h 42"/>
              <a:gd name="T90" fmla="*/ 2147483646 w 42"/>
              <a:gd name="T91" fmla="*/ 2147483646 h 42"/>
              <a:gd name="T92" fmla="*/ 2147483646 w 42"/>
              <a:gd name="T93" fmla="*/ 2147483646 h 42"/>
              <a:gd name="T94" fmla="*/ 2147483646 w 42"/>
              <a:gd name="T95" fmla="*/ 2147483646 h 42"/>
              <a:gd name="T96" fmla="*/ 2147483646 w 42"/>
              <a:gd name="T97" fmla="*/ 2147483646 h 42"/>
              <a:gd name="T98" fmla="*/ 2147483646 w 42"/>
              <a:gd name="T99" fmla="*/ 2147483646 h 42"/>
              <a:gd name="T100" fmla="*/ 2147483646 w 42"/>
              <a:gd name="T101" fmla="*/ 2147483646 h 42"/>
              <a:gd name="T102" fmla="*/ 2147483646 w 42"/>
              <a:gd name="T103" fmla="*/ 2147483646 h 42"/>
              <a:gd name="T104" fmla="*/ 2147483646 w 42"/>
              <a:gd name="T105" fmla="*/ 2147483646 h 42"/>
              <a:gd name="T106" fmla="*/ 2147483646 w 42"/>
              <a:gd name="T107" fmla="*/ 2147483646 h 42"/>
              <a:gd name="T108" fmla="*/ 2147483646 w 42"/>
              <a:gd name="T109" fmla="*/ 2147483646 h 42"/>
              <a:gd name="T110" fmla="*/ 2147483646 w 42"/>
              <a:gd name="T111" fmla="*/ 2147483646 h 42"/>
              <a:gd name="T112" fmla="*/ 2147483646 w 42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42">
                <a:moveTo>
                  <a:pt x="21" y="42"/>
                </a:moveTo>
                <a:lnTo>
                  <a:pt x="23" y="42"/>
                </a:lnTo>
                <a:lnTo>
                  <a:pt x="26" y="42"/>
                </a:lnTo>
                <a:lnTo>
                  <a:pt x="28" y="41"/>
                </a:lnTo>
                <a:lnTo>
                  <a:pt x="31" y="41"/>
                </a:lnTo>
                <a:lnTo>
                  <a:pt x="32" y="40"/>
                </a:lnTo>
                <a:lnTo>
                  <a:pt x="35" y="39"/>
                </a:lnTo>
                <a:lnTo>
                  <a:pt x="36" y="36"/>
                </a:lnTo>
                <a:lnTo>
                  <a:pt x="38" y="35"/>
                </a:lnTo>
                <a:lnTo>
                  <a:pt x="40" y="32"/>
                </a:lnTo>
                <a:lnTo>
                  <a:pt x="41" y="31"/>
                </a:lnTo>
                <a:lnTo>
                  <a:pt x="41" y="29"/>
                </a:lnTo>
                <a:lnTo>
                  <a:pt x="42" y="26"/>
                </a:lnTo>
                <a:lnTo>
                  <a:pt x="42" y="24"/>
                </a:lnTo>
                <a:lnTo>
                  <a:pt x="42" y="21"/>
                </a:lnTo>
                <a:lnTo>
                  <a:pt x="42" y="19"/>
                </a:lnTo>
                <a:lnTo>
                  <a:pt x="42" y="16"/>
                </a:lnTo>
                <a:lnTo>
                  <a:pt x="41" y="14"/>
                </a:lnTo>
                <a:lnTo>
                  <a:pt x="41" y="13"/>
                </a:lnTo>
                <a:lnTo>
                  <a:pt x="40" y="10"/>
                </a:lnTo>
                <a:lnTo>
                  <a:pt x="38" y="8"/>
                </a:lnTo>
                <a:lnTo>
                  <a:pt x="36" y="6"/>
                </a:lnTo>
                <a:lnTo>
                  <a:pt x="35" y="5"/>
                </a:lnTo>
                <a:lnTo>
                  <a:pt x="32" y="3"/>
                </a:lnTo>
                <a:lnTo>
                  <a:pt x="31" y="1"/>
                </a:lnTo>
                <a:lnTo>
                  <a:pt x="28" y="1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0" y="3"/>
                </a:lnTo>
                <a:lnTo>
                  <a:pt x="7" y="5"/>
                </a:lnTo>
                <a:lnTo>
                  <a:pt x="6" y="6"/>
                </a:lnTo>
                <a:lnTo>
                  <a:pt x="5" y="8"/>
                </a:lnTo>
                <a:lnTo>
                  <a:pt x="2" y="10"/>
                </a:lnTo>
                <a:lnTo>
                  <a:pt x="1" y="13"/>
                </a:lnTo>
                <a:lnTo>
                  <a:pt x="1" y="14"/>
                </a:lnTo>
                <a:lnTo>
                  <a:pt x="0" y="16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1" y="29"/>
                </a:lnTo>
                <a:lnTo>
                  <a:pt x="1" y="31"/>
                </a:lnTo>
                <a:lnTo>
                  <a:pt x="2" y="32"/>
                </a:lnTo>
                <a:lnTo>
                  <a:pt x="5" y="35"/>
                </a:lnTo>
                <a:lnTo>
                  <a:pt x="6" y="36"/>
                </a:lnTo>
                <a:lnTo>
                  <a:pt x="7" y="39"/>
                </a:lnTo>
                <a:lnTo>
                  <a:pt x="10" y="40"/>
                </a:lnTo>
                <a:lnTo>
                  <a:pt x="12" y="41"/>
                </a:lnTo>
                <a:lnTo>
                  <a:pt x="13" y="41"/>
                </a:lnTo>
                <a:lnTo>
                  <a:pt x="16" y="42"/>
                </a:lnTo>
                <a:lnTo>
                  <a:pt x="18" y="42"/>
                </a:lnTo>
                <a:lnTo>
                  <a:pt x="21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95" name="Freeform 49"/>
          <p:cNvSpPr>
            <a:spLocks/>
          </p:cNvSpPr>
          <p:nvPr/>
        </p:nvSpPr>
        <p:spPr bwMode="auto">
          <a:xfrm>
            <a:off x="7786689" y="5626100"/>
            <a:ext cx="66675" cy="69850"/>
          </a:xfrm>
          <a:custGeom>
            <a:avLst/>
            <a:gdLst>
              <a:gd name="T0" fmla="*/ 2147483646 w 42"/>
              <a:gd name="T1" fmla="*/ 0 h 44"/>
              <a:gd name="T2" fmla="*/ 2147483646 w 42"/>
              <a:gd name="T3" fmla="*/ 0 h 44"/>
              <a:gd name="T4" fmla="*/ 2147483646 w 42"/>
              <a:gd name="T5" fmla="*/ 2147483646 h 44"/>
              <a:gd name="T6" fmla="*/ 2147483646 w 42"/>
              <a:gd name="T7" fmla="*/ 2147483646 h 44"/>
              <a:gd name="T8" fmla="*/ 2147483646 w 42"/>
              <a:gd name="T9" fmla="*/ 2147483646 h 44"/>
              <a:gd name="T10" fmla="*/ 2147483646 w 42"/>
              <a:gd name="T11" fmla="*/ 2147483646 h 44"/>
              <a:gd name="T12" fmla="*/ 2147483646 w 42"/>
              <a:gd name="T13" fmla="*/ 2147483646 h 44"/>
              <a:gd name="T14" fmla="*/ 2147483646 w 42"/>
              <a:gd name="T15" fmla="*/ 2147483646 h 44"/>
              <a:gd name="T16" fmla="*/ 2147483646 w 42"/>
              <a:gd name="T17" fmla="*/ 2147483646 h 44"/>
              <a:gd name="T18" fmla="*/ 2147483646 w 42"/>
              <a:gd name="T19" fmla="*/ 2147483646 h 44"/>
              <a:gd name="T20" fmla="*/ 2147483646 w 42"/>
              <a:gd name="T21" fmla="*/ 2147483646 h 44"/>
              <a:gd name="T22" fmla="*/ 2147483646 w 42"/>
              <a:gd name="T23" fmla="*/ 2147483646 h 44"/>
              <a:gd name="T24" fmla="*/ 0 w 42"/>
              <a:gd name="T25" fmla="*/ 2147483646 h 44"/>
              <a:gd name="T26" fmla="*/ 0 w 42"/>
              <a:gd name="T27" fmla="*/ 2147483646 h 44"/>
              <a:gd name="T28" fmla="*/ 0 w 42"/>
              <a:gd name="T29" fmla="*/ 2147483646 h 44"/>
              <a:gd name="T30" fmla="*/ 0 w 42"/>
              <a:gd name="T31" fmla="*/ 2147483646 h 44"/>
              <a:gd name="T32" fmla="*/ 0 w 42"/>
              <a:gd name="T33" fmla="*/ 2147483646 h 44"/>
              <a:gd name="T34" fmla="*/ 2147483646 w 42"/>
              <a:gd name="T35" fmla="*/ 2147483646 h 44"/>
              <a:gd name="T36" fmla="*/ 2147483646 w 42"/>
              <a:gd name="T37" fmla="*/ 2147483646 h 44"/>
              <a:gd name="T38" fmla="*/ 2147483646 w 42"/>
              <a:gd name="T39" fmla="*/ 2147483646 h 44"/>
              <a:gd name="T40" fmla="*/ 2147483646 w 42"/>
              <a:gd name="T41" fmla="*/ 2147483646 h 44"/>
              <a:gd name="T42" fmla="*/ 2147483646 w 42"/>
              <a:gd name="T43" fmla="*/ 2147483646 h 44"/>
              <a:gd name="T44" fmla="*/ 2147483646 w 42"/>
              <a:gd name="T45" fmla="*/ 2147483646 h 44"/>
              <a:gd name="T46" fmla="*/ 2147483646 w 42"/>
              <a:gd name="T47" fmla="*/ 2147483646 h 44"/>
              <a:gd name="T48" fmla="*/ 2147483646 w 42"/>
              <a:gd name="T49" fmla="*/ 2147483646 h 44"/>
              <a:gd name="T50" fmla="*/ 2147483646 w 42"/>
              <a:gd name="T51" fmla="*/ 2147483646 h 44"/>
              <a:gd name="T52" fmla="*/ 2147483646 w 42"/>
              <a:gd name="T53" fmla="*/ 2147483646 h 44"/>
              <a:gd name="T54" fmla="*/ 2147483646 w 42"/>
              <a:gd name="T55" fmla="*/ 2147483646 h 44"/>
              <a:gd name="T56" fmla="*/ 2147483646 w 42"/>
              <a:gd name="T57" fmla="*/ 2147483646 h 44"/>
              <a:gd name="T58" fmla="*/ 2147483646 w 42"/>
              <a:gd name="T59" fmla="*/ 2147483646 h 44"/>
              <a:gd name="T60" fmla="*/ 2147483646 w 42"/>
              <a:gd name="T61" fmla="*/ 2147483646 h 44"/>
              <a:gd name="T62" fmla="*/ 2147483646 w 42"/>
              <a:gd name="T63" fmla="*/ 2147483646 h 44"/>
              <a:gd name="T64" fmla="*/ 2147483646 w 42"/>
              <a:gd name="T65" fmla="*/ 2147483646 h 44"/>
              <a:gd name="T66" fmla="*/ 2147483646 w 42"/>
              <a:gd name="T67" fmla="*/ 2147483646 h 44"/>
              <a:gd name="T68" fmla="*/ 2147483646 w 42"/>
              <a:gd name="T69" fmla="*/ 2147483646 h 44"/>
              <a:gd name="T70" fmla="*/ 2147483646 w 42"/>
              <a:gd name="T71" fmla="*/ 2147483646 h 44"/>
              <a:gd name="T72" fmla="*/ 2147483646 w 42"/>
              <a:gd name="T73" fmla="*/ 2147483646 h 44"/>
              <a:gd name="T74" fmla="*/ 2147483646 w 42"/>
              <a:gd name="T75" fmla="*/ 2147483646 h 44"/>
              <a:gd name="T76" fmla="*/ 2147483646 w 42"/>
              <a:gd name="T77" fmla="*/ 2147483646 h 44"/>
              <a:gd name="T78" fmla="*/ 2147483646 w 42"/>
              <a:gd name="T79" fmla="*/ 2147483646 h 44"/>
              <a:gd name="T80" fmla="*/ 2147483646 w 42"/>
              <a:gd name="T81" fmla="*/ 2147483646 h 44"/>
              <a:gd name="T82" fmla="*/ 2147483646 w 42"/>
              <a:gd name="T83" fmla="*/ 2147483646 h 44"/>
              <a:gd name="T84" fmla="*/ 2147483646 w 42"/>
              <a:gd name="T85" fmla="*/ 2147483646 h 44"/>
              <a:gd name="T86" fmla="*/ 2147483646 w 42"/>
              <a:gd name="T87" fmla="*/ 2147483646 h 44"/>
              <a:gd name="T88" fmla="*/ 2147483646 w 42"/>
              <a:gd name="T89" fmla="*/ 2147483646 h 44"/>
              <a:gd name="T90" fmla="*/ 2147483646 w 42"/>
              <a:gd name="T91" fmla="*/ 2147483646 h 44"/>
              <a:gd name="T92" fmla="*/ 2147483646 w 42"/>
              <a:gd name="T93" fmla="*/ 2147483646 h 44"/>
              <a:gd name="T94" fmla="*/ 2147483646 w 42"/>
              <a:gd name="T95" fmla="*/ 2147483646 h 44"/>
              <a:gd name="T96" fmla="*/ 2147483646 w 42"/>
              <a:gd name="T97" fmla="*/ 2147483646 h 44"/>
              <a:gd name="T98" fmla="*/ 2147483646 w 42"/>
              <a:gd name="T99" fmla="*/ 2147483646 h 44"/>
              <a:gd name="T100" fmla="*/ 2147483646 w 42"/>
              <a:gd name="T101" fmla="*/ 2147483646 h 44"/>
              <a:gd name="T102" fmla="*/ 2147483646 w 42"/>
              <a:gd name="T103" fmla="*/ 2147483646 h 44"/>
              <a:gd name="T104" fmla="*/ 2147483646 w 42"/>
              <a:gd name="T105" fmla="*/ 2147483646 h 44"/>
              <a:gd name="T106" fmla="*/ 2147483646 w 42"/>
              <a:gd name="T107" fmla="*/ 2147483646 h 44"/>
              <a:gd name="T108" fmla="*/ 2147483646 w 42"/>
              <a:gd name="T109" fmla="*/ 2147483646 h 44"/>
              <a:gd name="T110" fmla="*/ 2147483646 w 42"/>
              <a:gd name="T111" fmla="*/ 0 h 44"/>
              <a:gd name="T112" fmla="*/ 2147483646 w 42"/>
              <a:gd name="T113" fmla="*/ 0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44">
                <a:moveTo>
                  <a:pt x="21" y="0"/>
                </a:moveTo>
                <a:lnTo>
                  <a:pt x="18" y="0"/>
                </a:lnTo>
                <a:lnTo>
                  <a:pt x="16" y="2"/>
                </a:lnTo>
                <a:lnTo>
                  <a:pt x="13" y="2"/>
                </a:lnTo>
                <a:lnTo>
                  <a:pt x="12" y="3"/>
                </a:lnTo>
                <a:lnTo>
                  <a:pt x="10" y="4"/>
                </a:lnTo>
                <a:lnTo>
                  <a:pt x="7" y="5"/>
                </a:lnTo>
                <a:lnTo>
                  <a:pt x="6" y="7"/>
                </a:lnTo>
                <a:lnTo>
                  <a:pt x="5" y="9"/>
                </a:lnTo>
                <a:lnTo>
                  <a:pt x="2" y="10"/>
                </a:lnTo>
                <a:lnTo>
                  <a:pt x="2" y="13"/>
                </a:lnTo>
                <a:lnTo>
                  <a:pt x="1" y="15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1" y="29"/>
                </a:lnTo>
                <a:lnTo>
                  <a:pt x="2" y="31"/>
                </a:lnTo>
                <a:lnTo>
                  <a:pt x="2" y="34"/>
                </a:lnTo>
                <a:lnTo>
                  <a:pt x="5" y="35"/>
                </a:lnTo>
                <a:lnTo>
                  <a:pt x="6" y="38"/>
                </a:lnTo>
                <a:lnTo>
                  <a:pt x="7" y="39"/>
                </a:lnTo>
                <a:lnTo>
                  <a:pt x="10" y="40"/>
                </a:lnTo>
                <a:lnTo>
                  <a:pt x="12" y="41"/>
                </a:lnTo>
                <a:lnTo>
                  <a:pt x="13" y="42"/>
                </a:lnTo>
                <a:lnTo>
                  <a:pt x="16" y="42"/>
                </a:lnTo>
                <a:lnTo>
                  <a:pt x="18" y="44"/>
                </a:lnTo>
                <a:lnTo>
                  <a:pt x="21" y="44"/>
                </a:lnTo>
                <a:lnTo>
                  <a:pt x="23" y="44"/>
                </a:lnTo>
                <a:lnTo>
                  <a:pt x="26" y="42"/>
                </a:lnTo>
                <a:lnTo>
                  <a:pt x="28" y="42"/>
                </a:lnTo>
                <a:lnTo>
                  <a:pt x="31" y="41"/>
                </a:lnTo>
                <a:lnTo>
                  <a:pt x="32" y="40"/>
                </a:lnTo>
                <a:lnTo>
                  <a:pt x="35" y="39"/>
                </a:lnTo>
                <a:lnTo>
                  <a:pt x="36" y="38"/>
                </a:lnTo>
                <a:lnTo>
                  <a:pt x="38" y="35"/>
                </a:lnTo>
                <a:lnTo>
                  <a:pt x="40" y="34"/>
                </a:lnTo>
                <a:lnTo>
                  <a:pt x="41" y="31"/>
                </a:lnTo>
                <a:lnTo>
                  <a:pt x="41" y="29"/>
                </a:lnTo>
                <a:lnTo>
                  <a:pt x="42" y="26"/>
                </a:lnTo>
                <a:lnTo>
                  <a:pt x="42" y="24"/>
                </a:lnTo>
                <a:lnTo>
                  <a:pt x="42" y="21"/>
                </a:lnTo>
                <a:lnTo>
                  <a:pt x="42" y="20"/>
                </a:lnTo>
                <a:lnTo>
                  <a:pt x="42" y="18"/>
                </a:lnTo>
                <a:lnTo>
                  <a:pt x="41" y="15"/>
                </a:lnTo>
                <a:lnTo>
                  <a:pt x="41" y="13"/>
                </a:lnTo>
                <a:lnTo>
                  <a:pt x="40" y="10"/>
                </a:lnTo>
                <a:lnTo>
                  <a:pt x="38" y="9"/>
                </a:lnTo>
                <a:lnTo>
                  <a:pt x="36" y="7"/>
                </a:lnTo>
                <a:lnTo>
                  <a:pt x="35" y="5"/>
                </a:lnTo>
                <a:lnTo>
                  <a:pt x="32" y="4"/>
                </a:lnTo>
                <a:lnTo>
                  <a:pt x="31" y="3"/>
                </a:lnTo>
                <a:lnTo>
                  <a:pt x="28" y="2"/>
                </a:lnTo>
                <a:lnTo>
                  <a:pt x="26" y="2"/>
                </a:lnTo>
                <a:lnTo>
                  <a:pt x="23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46" name="Rectangle 50"/>
          <p:cNvSpPr>
            <a:spLocks noChangeArrowheads="1"/>
          </p:cNvSpPr>
          <p:nvPr/>
        </p:nvSpPr>
        <p:spPr bwMode="auto">
          <a:xfrm rot="5400000">
            <a:off x="7819204" y="497338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e3</a:t>
            </a:r>
            <a:endParaRPr lang="en-US" altLang="en-US" sz="1200"/>
          </a:p>
        </p:txBody>
      </p:sp>
      <p:sp>
        <p:nvSpPr>
          <p:cNvPr id="234547" name="Line 51"/>
          <p:cNvSpPr>
            <a:spLocks noChangeShapeType="1"/>
          </p:cNvSpPr>
          <p:nvPr/>
        </p:nvSpPr>
        <p:spPr bwMode="auto">
          <a:xfrm>
            <a:off x="7820025" y="4478339"/>
            <a:ext cx="11890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98" name="Freeform 52"/>
          <p:cNvSpPr>
            <a:spLocks/>
          </p:cNvSpPr>
          <p:nvPr/>
        </p:nvSpPr>
        <p:spPr bwMode="auto">
          <a:xfrm>
            <a:off x="7765475" y="4427537"/>
            <a:ext cx="103649" cy="102553"/>
          </a:xfrm>
          <a:custGeom>
            <a:avLst/>
            <a:gdLst>
              <a:gd name="T0" fmla="*/ 2147483646 w 42"/>
              <a:gd name="T1" fmla="*/ 2147483646 h 42"/>
              <a:gd name="T2" fmla="*/ 2147483646 w 42"/>
              <a:gd name="T3" fmla="*/ 2147483646 h 42"/>
              <a:gd name="T4" fmla="*/ 2147483646 w 42"/>
              <a:gd name="T5" fmla="*/ 2147483646 h 42"/>
              <a:gd name="T6" fmla="*/ 2147483646 w 42"/>
              <a:gd name="T7" fmla="*/ 2147483646 h 42"/>
              <a:gd name="T8" fmla="*/ 2147483646 w 42"/>
              <a:gd name="T9" fmla="*/ 2147483646 h 42"/>
              <a:gd name="T10" fmla="*/ 2147483646 w 42"/>
              <a:gd name="T11" fmla="*/ 2147483646 h 42"/>
              <a:gd name="T12" fmla="*/ 2147483646 w 42"/>
              <a:gd name="T13" fmla="*/ 2147483646 h 42"/>
              <a:gd name="T14" fmla="*/ 2147483646 w 42"/>
              <a:gd name="T15" fmla="*/ 2147483646 h 42"/>
              <a:gd name="T16" fmla="*/ 2147483646 w 42"/>
              <a:gd name="T17" fmla="*/ 2147483646 h 42"/>
              <a:gd name="T18" fmla="*/ 2147483646 w 42"/>
              <a:gd name="T19" fmla="*/ 2147483646 h 42"/>
              <a:gd name="T20" fmla="*/ 2147483646 w 42"/>
              <a:gd name="T21" fmla="*/ 2147483646 h 42"/>
              <a:gd name="T22" fmla="*/ 2147483646 w 42"/>
              <a:gd name="T23" fmla="*/ 2147483646 h 42"/>
              <a:gd name="T24" fmla="*/ 2147483646 w 42"/>
              <a:gd name="T25" fmla="*/ 0 h 42"/>
              <a:gd name="T26" fmla="*/ 2147483646 w 42"/>
              <a:gd name="T27" fmla="*/ 0 h 42"/>
              <a:gd name="T28" fmla="*/ 2147483646 w 42"/>
              <a:gd name="T29" fmla="*/ 0 h 42"/>
              <a:gd name="T30" fmla="*/ 2147483646 w 42"/>
              <a:gd name="T31" fmla="*/ 0 h 42"/>
              <a:gd name="T32" fmla="*/ 2147483646 w 42"/>
              <a:gd name="T33" fmla="*/ 0 h 42"/>
              <a:gd name="T34" fmla="*/ 2147483646 w 42"/>
              <a:gd name="T35" fmla="*/ 2147483646 h 42"/>
              <a:gd name="T36" fmla="*/ 2147483646 w 42"/>
              <a:gd name="T37" fmla="*/ 2147483646 h 42"/>
              <a:gd name="T38" fmla="*/ 2147483646 w 42"/>
              <a:gd name="T39" fmla="*/ 2147483646 h 42"/>
              <a:gd name="T40" fmla="*/ 2147483646 w 42"/>
              <a:gd name="T41" fmla="*/ 2147483646 h 42"/>
              <a:gd name="T42" fmla="*/ 2147483646 w 42"/>
              <a:gd name="T43" fmla="*/ 2147483646 h 42"/>
              <a:gd name="T44" fmla="*/ 2147483646 w 42"/>
              <a:gd name="T45" fmla="*/ 2147483646 h 42"/>
              <a:gd name="T46" fmla="*/ 2147483646 w 42"/>
              <a:gd name="T47" fmla="*/ 2147483646 h 42"/>
              <a:gd name="T48" fmla="*/ 2147483646 w 42"/>
              <a:gd name="T49" fmla="*/ 2147483646 h 42"/>
              <a:gd name="T50" fmla="*/ 2147483646 w 42"/>
              <a:gd name="T51" fmla="*/ 2147483646 h 42"/>
              <a:gd name="T52" fmla="*/ 0 w 42"/>
              <a:gd name="T53" fmla="*/ 2147483646 h 42"/>
              <a:gd name="T54" fmla="*/ 0 w 42"/>
              <a:gd name="T55" fmla="*/ 2147483646 h 42"/>
              <a:gd name="T56" fmla="*/ 0 w 42"/>
              <a:gd name="T57" fmla="*/ 2147483646 h 42"/>
              <a:gd name="T58" fmla="*/ 0 w 42"/>
              <a:gd name="T59" fmla="*/ 2147483646 h 42"/>
              <a:gd name="T60" fmla="*/ 0 w 42"/>
              <a:gd name="T61" fmla="*/ 2147483646 h 42"/>
              <a:gd name="T62" fmla="*/ 2147483646 w 42"/>
              <a:gd name="T63" fmla="*/ 2147483646 h 42"/>
              <a:gd name="T64" fmla="*/ 2147483646 w 42"/>
              <a:gd name="T65" fmla="*/ 2147483646 h 42"/>
              <a:gd name="T66" fmla="*/ 2147483646 w 42"/>
              <a:gd name="T67" fmla="*/ 2147483646 h 42"/>
              <a:gd name="T68" fmla="*/ 2147483646 w 42"/>
              <a:gd name="T69" fmla="*/ 2147483646 h 42"/>
              <a:gd name="T70" fmla="*/ 2147483646 w 42"/>
              <a:gd name="T71" fmla="*/ 2147483646 h 42"/>
              <a:gd name="T72" fmla="*/ 2147483646 w 42"/>
              <a:gd name="T73" fmla="*/ 2147483646 h 42"/>
              <a:gd name="T74" fmla="*/ 2147483646 w 42"/>
              <a:gd name="T75" fmla="*/ 2147483646 h 42"/>
              <a:gd name="T76" fmla="*/ 2147483646 w 42"/>
              <a:gd name="T77" fmla="*/ 2147483646 h 42"/>
              <a:gd name="T78" fmla="*/ 2147483646 w 42"/>
              <a:gd name="T79" fmla="*/ 2147483646 h 42"/>
              <a:gd name="T80" fmla="*/ 2147483646 w 42"/>
              <a:gd name="T81" fmla="*/ 2147483646 h 42"/>
              <a:gd name="T82" fmla="*/ 2147483646 w 42"/>
              <a:gd name="T83" fmla="*/ 2147483646 h 42"/>
              <a:gd name="T84" fmla="*/ 2147483646 w 42"/>
              <a:gd name="T85" fmla="*/ 2147483646 h 42"/>
              <a:gd name="T86" fmla="*/ 2147483646 w 42"/>
              <a:gd name="T87" fmla="*/ 2147483646 h 42"/>
              <a:gd name="T88" fmla="*/ 2147483646 w 42"/>
              <a:gd name="T89" fmla="*/ 2147483646 h 42"/>
              <a:gd name="T90" fmla="*/ 2147483646 w 42"/>
              <a:gd name="T91" fmla="*/ 2147483646 h 42"/>
              <a:gd name="T92" fmla="*/ 2147483646 w 42"/>
              <a:gd name="T93" fmla="*/ 2147483646 h 42"/>
              <a:gd name="T94" fmla="*/ 2147483646 w 42"/>
              <a:gd name="T95" fmla="*/ 2147483646 h 42"/>
              <a:gd name="T96" fmla="*/ 2147483646 w 42"/>
              <a:gd name="T97" fmla="*/ 2147483646 h 42"/>
              <a:gd name="T98" fmla="*/ 2147483646 w 42"/>
              <a:gd name="T99" fmla="*/ 2147483646 h 42"/>
              <a:gd name="T100" fmla="*/ 2147483646 w 42"/>
              <a:gd name="T101" fmla="*/ 2147483646 h 42"/>
              <a:gd name="T102" fmla="*/ 2147483646 w 42"/>
              <a:gd name="T103" fmla="*/ 2147483646 h 42"/>
              <a:gd name="T104" fmla="*/ 2147483646 w 42"/>
              <a:gd name="T105" fmla="*/ 2147483646 h 42"/>
              <a:gd name="T106" fmla="*/ 2147483646 w 42"/>
              <a:gd name="T107" fmla="*/ 2147483646 h 42"/>
              <a:gd name="T108" fmla="*/ 2147483646 w 42"/>
              <a:gd name="T109" fmla="*/ 2147483646 h 42"/>
              <a:gd name="T110" fmla="*/ 2147483646 w 42"/>
              <a:gd name="T111" fmla="*/ 2147483646 h 42"/>
              <a:gd name="T112" fmla="*/ 2147483646 w 42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42">
                <a:moveTo>
                  <a:pt x="42" y="21"/>
                </a:moveTo>
                <a:lnTo>
                  <a:pt x="42" y="19"/>
                </a:lnTo>
                <a:lnTo>
                  <a:pt x="42" y="16"/>
                </a:lnTo>
                <a:lnTo>
                  <a:pt x="41" y="14"/>
                </a:lnTo>
                <a:lnTo>
                  <a:pt x="41" y="13"/>
                </a:lnTo>
                <a:lnTo>
                  <a:pt x="40" y="10"/>
                </a:lnTo>
                <a:lnTo>
                  <a:pt x="38" y="8"/>
                </a:lnTo>
                <a:lnTo>
                  <a:pt x="36" y="6"/>
                </a:lnTo>
                <a:lnTo>
                  <a:pt x="35" y="5"/>
                </a:lnTo>
                <a:lnTo>
                  <a:pt x="32" y="4"/>
                </a:lnTo>
                <a:lnTo>
                  <a:pt x="31" y="3"/>
                </a:lnTo>
                <a:lnTo>
                  <a:pt x="28" y="1"/>
                </a:lnTo>
                <a:lnTo>
                  <a:pt x="26" y="0"/>
                </a:lnTo>
                <a:lnTo>
                  <a:pt x="23" y="0"/>
                </a:lnTo>
                <a:lnTo>
                  <a:pt x="21" y="0"/>
                </a:ln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2" y="3"/>
                </a:lnTo>
                <a:lnTo>
                  <a:pt x="10" y="4"/>
                </a:lnTo>
                <a:lnTo>
                  <a:pt x="7" y="5"/>
                </a:lnTo>
                <a:lnTo>
                  <a:pt x="6" y="6"/>
                </a:lnTo>
                <a:lnTo>
                  <a:pt x="5" y="8"/>
                </a:lnTo>
                <a:lnTo>
                  <a:pt x="2" y="10"/>
                </a:lnTo>
                <a:lnTo>
                  <a:pt x="2" y="13"/>
                </a:lnTo>
                <a:lnTo>
                  <a:pt x="1" y="14"/>
                </a:lnTo>
                <a:lnTo>
                  <a:pt x="0" y="16"/>
                </a:lnTo>
                <a:lnTo>
                  <a:pt x="0" y="19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1" y="29"/>
                </a:lnTo>
                <a:lnTo>
                  <a:pt x="2" y="31"/>
                </a:lnTo>
                <a:lnTo>
                  <a:pt x="2" y="32"/>
                </a:lnTo>
                <a:lnTo>
                  <a:pt x="5" y="35"/>
                </a:lnTo>
                <a:lnTo>
                  <a:pt x="6" y="36"/>
                </a:lnTo>
                <a:lnTo>
                  <a:pt x="7" y="39"/>
                </a:lnTo>
                <a:lnTo>
                  <a:pt x="10" y="40"/>
                </a:lnTo>
                <a:lnTo>
                  <a:pt x="12" y="41"/>
                </a:lnTo>
                <a:lnTo>
                  <a:pt x="13" y="41"/>
                </a:lnTo>
                <a:lnTo>
                  <a:pt x="16" y="42"/>
                </a:lnTo>
                <a:lnTo>
                  <a:pt x="18" y="42"/>
                </a:lnTo>
                <a:lnTo>
                  <a:pt x="21" y="42"/>
                </a:lnTo>
                <a:lnTo>
                  <a:pt x="23" y="42"/>
                </a:lnTo>
                <a:lnTo>
                  <a:pt x="26" y="42"/>
                </a:lnTo>
                <a:lnTo>
                  <a:pt x="28" y="41"/>
                </a:lnTo>
                <a:lnTo>
                  <a:pt x="31" y="41"/>
                </a:lnTo>
                <a:lnTo>
                  <a:pt x="32" y="40"/>
                </a:lnTo>
                <a:lnTo>
                  <a:pt x="35" y="39"/>
                </a:lnTo>
                <a:lnTo>
                  <a:pt x="36" y="36"/>
                </a:lnTo>
                <a:lnTo>
                  <a:pt x="38" y="35"/>
                </a:lnTo>
                <a:lnTo>
                  <a:pt x="40" y="32"/>
                </a:lnTo>
                <a:lnTo>
                  <a:pt x="41" y="31"/>
                </a:lnTo>
                <a:lnTo>
                  <a:pt x="41" y="29"/>
                </a:lnTo>
                <a:lnTo>
                  <a:pt x="42" y="26"/>
                </a:lnTo>
                <a:lnTo>
                  <a:pt x="42" y="24"/>
                </a:lnTo>
                <a:lnTo>
                  <a:pt x="42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499" name="Freeform 53"/>
          <p:cNvSpPr>
            <a:spLocks/>
          </p:cNvSpPr>
          <p:nvPr/>
        </p:nvSpPr>
        <p:spPr bwMode="auto">
          <a:xfrm>
            <a:off x="8953501" y="4427537"/>
            <a:ext cx="108584" cy="102553"/>
          </a:xfrm>
          <a:custGeom>
            <a:avLst/>
            <a:gdLst>
              <a:gd name="T0" fmla="*/ 0 w 44"/>
              <a:gd name="T1" fmla="*/ 2147483646 h 42"/>
              <a:gd name="T2" fmla="*/ 0 w 44"/>
              <a:gd name="T3" fmla="*/ 2147483646 h 42"/>
              <a:gd name="T4" fmla="*/ 2147483646 w 44"/>
              <a:gd name="T5" fmla="*/ 2147483646 h 42"/>
              <a:gd name="T6" fmla="*/ 2147483646 w 44"/>
              <a:gd name="T7" fmla="*/ 2147483646 h 42"/>
              <a:gd name="T8" fmla="*/ 2147483646 w 44"/>
              <a:gd name="T9" fmla="*/ 2147483646 h 42"/>
              <a:gd name="T10" fmla="*/ 2147483646 w 44"/>
              <a:gd name="T11" fmla="*/ 2147483646 h 42"/>
              <a:gd name="T12" fmla="*/ 2147483646 w 44"/>
              <a:gd name="T13" fmla="*/ 2147483646 h 42"/>
              <a:gd name="T14" fmla="*/ 2147483646 w 44"/>
              <a:gd name="T15" fmla="*/ 2147483646 h 42"/>
              <a:gd name="T16" fmla="*/ 2147483646 w 44"/>
              <a:gd name="T17" fmla="*/ 2147483646 h 42"/>
              <a:gd name="T18" fmla="*/ 2147483646 w 44"/>
              <a:gd name="T19" fmla="*/ 2147483646 h 42"/>
              <a:gd name="T20" fmla="*/ 2147483646 w 44"/>
              <a:gd name="T21" fmla="*/ 2147483646 h 42"/>
              <a:gd name="T22" fmla="*/ 2147483646 w 44"/>
              <a:gd name="T23" fmla="*/ 2147483646 h 42"/>
              <a:gd name="T24" fmla="*/ 2147483646 w 44"/>
              <a:gd name="T25" fmla="*/ 2147483646 h 42"/>
              <a:gd name="T26" fmla="*/ 2147483646 w 44"/>
              <a:gd name="T27" fmla="*/ 2147483646 h 42"/>
              <a:gd name="T28" fmla="*/ 2147483646 w 44"/>
              <a:gd name="T29" fmla="*/ 2147483646 h 42"/>
              <a:gd name="T30" fmla="*/ 2147483646 w 44"/>
              <a:gd name="T31" fmla="*/ 2147483646 h 42"/>
              <a:gd name="T32" fmla="*/ 2147483646 w 44"/>
              <a:gd name="T33" fmla="*/ 2147483646 h 42"/>
              <a:gd name="T34" fmla="*/ 2147483646 w 44"/>
              <a:gd name="T35" fmla="*/ 2147483646 h 42"/>
              <a:gd name="T36" fmla="*/ 2147483646 w 44"/>
              <a:gd name="T37" fmla="*/ 2147483646 h 42"/>
              <a:gd name="T38" fmla="*/ 2147483646 w 44"/>
              <a:gd name="T39" fmla="*/ 2147483646 h 42"/>
              <a:gd name="T40" fmla="*/ 2147483646 w 44"/>
              <a:gd name="T41" fmla="*/ 2147483646 h 42"/>
              <a:gd name="T42" fmla="*/ 2147483646 w 44"/>
              <a:gd name="T43" fmla="*/ 2147483646 h 42"/>
              <a:gd name="T44" fmla="*/ 2147483646 w 44"/>
              <a:gd name="T45" fmla="*/ 2147483646 h 42"/>
              <a:gd name="T46" fmla="*/ 2147483646 w 44"/>
              <a:gd name="T47" fmla="*/ 2147483646 h 42"/>
              <a:gd name="T48" fmla="*/ 2147483646 w 44"/>
              <a:gd name="T49" fmla="*/ 2147483646 h 42"/>
              <a:gd name="T50" fmla="*/ 2147483646 w 44"/>
              <a:gd name="T51" fmla="*/ 2147483646 h 42"/>
              <a:gd name="T52" fmla="*/ 2147483646 w 44"/>
              <a:gd name="T53" fmla="*/ 2147483646 h 42"/>
              <a:gd name="T54" fmla="*/ 2147483646 w 44"/>
              <a:gd name="T55" fmla="*/ 2147483646 h 42"/>
              <a:gd name="T56" fmla="*/ 2147483646 w 44"/>
              <a:gd name="T57" fmla="*/ 2147483646 h 42"/>
              <a:gd name="T58" fmla="*/ 2147483646 w 44"/>
              <a:gd name="T59" fmla="*/ 2147483646 h 42"/>
              <a:gd name="T60" fmla="*/ 2147483646 w 44"/>
              <a:gd name="T61" fmla="*/ 2147483646 h 42"/>
              <a:gd name="T62" fmla="*/ 2147483646 w 44"/>
              <a:gd name="T63" fmla="*/ 2147483646 h 42"/>
              <a:gd name="T64" fmla="*/ 2147483646 w 44"/>
              <a:gd name="T65" fmla="*/ 2147483646 h 42"/>
              <a:gd name="T66" fmla="*/ 2147483646 w 44"/>
              <a:gd name="T67" fmla="*/ 2147483646 h 42"/>
              <a:gd name="T68" fmla="*/ 2147483646 w 44"/>
              <a:gd name="T69" fmla="*/ 2147483646 h 42"/>
              <a:gd name="T70" fmla="*/ 2147483646 w 44"/>
              <a:gd name="T71" fmla="*/ 2147483646 h 42"/>
              <a:gd name="T72" fmla="*/ 2147483646 w 44"/>
              <a:gd name="T73" fmla="*/ 2147483646 h 42"/>
              <a:gd name="T74" fmla="*/ 2147483646 w 44"/>
              <a:gd name="T75" fmla="*/ 2147483646 h 42"/>
              <a:gd name="T76" fmla="*/ 2147483646 w 44"/>
              <a:gd name="T77" fmla="*/ 2147483646 h 42"/>
              <a:gd name="T78" fmla="*/ 2147483646 w 44"/>
              <a:gd name="T79" fmla="*/ 2147483646 h 42"/>
              <a:gd name="T80" fmla="*/ 2147483646 w 44"/>
              <a:gd name="T81" fmla="*/ 0 h 42"/>
              <a:gd name="T82" fmla="*/ 2147483646 w 44"/>
              <a:gd name="T83" fmla="*/ 0 h 42"/>
              <a:gd name="T84" fmla="*/ 2147483646 w 44"/>
              <a:gd name="T85" fmla="*/ 0 h 42"/>
              <a:gd name="T86" fmla="*/ 2147483646 w 44"/>
              <a:gd name="T87" fmla="*/ 0 h 42"/>
              <a:gd name="T88" fmla="*/ 2147483646 w 44"/>
              <a:gd name="T89" fmla="*/ 0 h 42"/>
              <a:gd name="T90" fmla="*/ 2147483646 w 44"/>
              <a:gd name="T91" fmla="*/ 2147483646 h 42"/>
              <a:gd name="T92" fmla="*/ 2147483646 w 44"/>
              <a:gd name="T93" fmla="*/ 2147483646 h 42"/>
              <a:gd name="T94" fmla="*/ 2147483646 w 44"/>
              <a:gd name="T95" fmla="*/ 2147483646 h 42"/>
              <a:gd name="T96" fmla="*/ 2147483646 w 44"/>
              <a:gd name="T97" fmla="*/ 2147483646 h 42"/>
              <a:gd name="T98" fmla="*/ 2147483646 w 44"/>
              <a:gd name="T99" fmla="*/ 2147483646 h 42"/>
              <a:gd name="T100" fmla="*/ 2147483646 w 44"/>
              <a:gd name="T101" fmla="*/ 2147483646 h 42"/>
              <a:gd name="T102" fmla="*/ 2147483646 w 44"/>
              <a:gd name="T103" fmla="*/ 2147483646 h 42"/>
              <a:gd name="T104" fmla="*/ 2147483646 w 44"/>
              <a:gd name="T105" fmla="*/ 2147483646 h 42"/>
              <a:gd name="T106" fmla="*/ 2147483646 w 44"/>
              <a:gd name="T107" fmla="*/ 2147483646 h 42"/>
              <a:gd name="T108" fmla="*/ 2147483646 w 44"/>
              <a:gd name="T109" fmla="*/ 2147483646 h 42"/>
              <a:gd name="T110" fmla="*/ 0 w 44"/>
              <a:gd name="T111" fmla="*/ 2147483646 h 42"/>
              <a:gd name="T112" fmla="*/ 0 w 44"/>
              <a:gd name="T113" fmla="*/ 2147483646 h 4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" h="42">
                <a:moveTo>
                  <a:pt x="0" y="21"/>
                </a:moveTo>
                <a:lnTo>
                  <a:pt x="0" y="24"/>
                </a:lnTo>
                <a:lnTo>
                  <a:pt x="2" y="26"/>
                </a:lnTo>
                <a:lnTo>
                  <a:pt x="2" y="29"/>
                </a:lnTo>
                <a:lnTo>
                  <a:pt x="3" y="31"/>
                </a:lnTo>
                <a:lnTo>
                  <a:pt x="4" y="32"/>
                </a:lnTo>
                <a:lnTo>
                  <a:pt x="5" y="35"/>
                </a:lnTo>
                <a:lnTo>
                  <a:pt x="7" y="36"/>
                </a:lnTo>
                <a:lnTo>
                  <a:pt x="9" y="39"/>
                </a:lnTo>
                <a:lnTo>
                  <a:pt x="10" y="40"/>
                </a:lnTo>
                <a:lnTo>
                  <a:pt x="13" y="41"/>
                </a:lnTo>
                <a:lnTo>
                  <a:pt x="15" y="41"/>
                </a:lnTo>
                <a:lnTo>
                  <a:pt x="16" y="42"/>
                </a:lnTo>
                <a:lnTo>
                  <a:pt x="19" y="42"/>
                </a:lnTo>
                <a:lnTo>
                  <a:pt x="21" y="42"/>
                </a:lnTo>
                <a:lnTo>
                  <a:pt x="24" y="42"/>
                </a:lnTo>
                <a:lnTo>
                  <a:pt x="26" y="42"/>
                </a:lnTo>
                <a:lnTo>
                  <a:pt x="29" y="41"/>
                </a:lnTo>
                <a:lnTo>
                  <a:pt x="31" y="41"/>
                </a:lnTo>
                <a:lnTo>
                  <a:pt x="34" y="40"/>
                </a:lnTo>
                <a:lnTo>
                  <a:pt x="35" y="39"/>
                </a:lnTo>
                <a:lnTo>
                  <a:pt x="38" y="36"/>
                </a:lnTo>
                <a:lnTo>
                  <a:pt x="39" y="35"/>
                </a:lnTo>
                <a:lnTo>
                  <a:pt x="40" y="32"/>
                </a:lnTo>
                <a:lnTo>
                  <a:pt x="41" y="31"/>
                </a:lnTo>
                <a:lnTo>
                  <a:pt x="43" y="29"/>
                </a:lnTo>
                <a:lnTo>
                  <a:pt x="43" y="26"/>
                </a:lnTo>
                <a:lnTo>
                  <a:pt x="43" y="24"/>
                </a:lnTo>
                <a:lnTo>
                  <a:pt x="44" y="21"/>
                </a:lnTo>
                <a:lnTo>
                  <a:pt x="43" y="19"/>
                </a:lnTo>
                <a:lnTo>
                  <a:pt x="43" y="16"/>
                </a:lnTo>
                <a:lnTo>
                  <a:pt x="43" y="14"/>
                </a:lnTo>
                <a:lnTo>
                  <a:pt x="41" y="13"/>
                </a:lnTo>
                <a:lnTo>
                  <a:pt x="40" y="10"/>
                </a:lnTo>
                <a:lnTo>
                  <a:pt x="39" y="8"/>
                </a:lnTo>
                <a:lnTo>
                  <a:pt x="38" y="6"/>
                </a:lnTo>
                <a:lnTo>
                  <a:pt x="35" y="5"/>
                </a:lnTo>
                <a:lnTo>
                  <a:pt x="34" y="4"/>
                </a:lnTo>
                <a:lnTo>
                  <a:pt x="31" y="3"/>
                </a:lnTo>
                <a:lnTo>
                  <a:pt x="29" y="1"/>
                </a:lnTo>
                <a:lnTo>
                  <a:pt x="26" y="0"/>
                </a:lnTo>
                <a:lnTo>
                  <a:pt x="24" y="0"/>
                </a:lnTo>
                <a:lnTo>
                  <a:pt x="21" y="0"/>
                </a:lnTo>
                <a:lnTo>
                  <a:pt x="19" y="0"/>
                </a:lnTo>
                <a:lnTo>
                  <a:pt x="16" y="0"/>
                </a:lnTo>
                <a:lnTo>
                  <a:pt x="15" y="1"/>
                </a:lnTo>
                <a:lnTo>
                  <a:pt x="13" y="3"/>
                </a:lnTo>
                <a:lnTo>
                  <a:pt x="10" y="4"/>
                </a:lnTo>
                <a:lnTo>
                  <a:pt x="9" y="5"/>
                </a:lnTo>
                <a:lnTo>
                  <a:pt x="7" y="6"/>
                </a:lnTo>
                <a:lnTo>
                  <a:pt x="5" y="8"/>
                </a:lnTo>
                <a:lnTo>
                  <a:pt x="4" y="10"/>
                </a:lnTo>
                <a:lnTo>
                  <a:pt x="3" y="13"/>
                </a:lnTo>
                <a:lnTo>
                  <a:pt x="2" y="14"/>
                </a:lnTo>
                <a:lnTo>
                  <a:pt x="2" y="16"/>
                </a:lnTo>
                <a:lnTo>
                  <a:pt x="0" y="19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50" name="Rectangle 54"/>
          <p:cNvSpPr>
            <a:spLocks noChangeArrowheads="1"/>
          </p:cNvSpPr>
          <p:nvPr/>
        </p:nvSpPr>
        <p:spPr bwMode="auto">
          <a:xfrm>
            <a:off x="8342313" y="432117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e5</a:t>
            </a:r>
            <a:endParaRPr lang="en-US" altLang="en-US" sz="1200"/>
          </a:p>
        </p:txBody>
      </p:sp>
      <p:sp>
        <p:nvSpPr>
          <p:cNvPr id="234551" name="Line 55"/>
          <p:cNvSpPr>
            <a:spLocks noChangeShapeType="1"/>
          </p:cNvSpPr>
          <p:nvPr/>
        </p:nvSpPr>
        <p:spPr bwMode="auto">
          <a:xfrm>
            <a:off x="6629401" y="5659439"/>
            <a:ext cx="11906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502" name="Freeform 56"/>
          <p:cNvSpPr>
            <a:spLocks/>
          </p:cNvSpPr>
          <p:nvPr/>
        </p:nvSpPr>
        <p:spPr bwMode="auto">
          <a:xfrm>
            <a:off x="6574344" y="5607803"/>
            <a:ext cx="106116" cy="107438"/>
          </a:xfrm>
          <a:custGeom>
            <a:avLst/>
            <a:gdLst>
              <a:gd name="T0" fmla="*/ 2147483646 w 43"/>
              <a:gd name="T1" fmla="*/ 2147483646 h 44"/>
              <a:gd name="T2" fmla="*/ 2147483646 w 43"/>
              <a:gd name="T3" fmla="*/ 2147483646 h 44"/>
              <a:gd name="T4" fmla="*/ 2147483646 w 43"/>
              <a:gd name="T5" fmla="*/ 2147483646 h 44"/>
              <a:gd name="T6" fmla="*/ 2147483646 w 43"/>
              <a:gd name="T7" fmla="*/ 2147483646 h 44"/>
              <a:gd name="T8" fmla="*/ 2147483646 w 43"/>
              <a:gd name="T9" fmla="*/ 2147483646 h 44"/>
              <a:gd name="T10" fmla="*/ 2147483646 w 43"/>
              <a:gd name="T11" fmla="*/ 2147483646 h 44"/>
              <a:gd name="T12" fmla="*/ 2147483646 w 43"/>
              <a:gd name="T13" fmla="*/ 2147483646 h 44"/>
              <a:gd name="T14" fmla="*/ 2147483646 w 43"/>
              <a:gd name="T15" fmla="*/ 2147483646 h 44"/>
              <a:gd name="T16" fmla="*/ 2147483646 w 43"/>
              <a:gd name="T17" fmla="*/ 2147483646 h 44"/>
              <a:gd name="T18" fmla="*/ 2147483646 w 43"/>
              <a:gd name="T19" fmla="*/ 2147483646 h 44"/>
              <a:gd name="T20" fmla="*/ 2147483646 w 43"/>
              <a:gd name="T21" fmla="*/ 2147483646 h 44"/>
              <a:gd name="T22" fmla="*/ 2147483646 w 43"/>
              <a:gd name="T23" fmla="*/ 2147483646 h 44"/>
              <a:gd name="T24" fmla="*/ 2147483646 w 43"/>
              <a:gd name="T25" fmla="*/ 2147483646 h 44"/>
              <a:gd name="T26" fmla="*/ 2147483646 w 43"/>
              <a:gd name="T27" fmla="*/ 0 h 44"/>
              <a:gd name="T28" fmla="*/ 2147483646 w 43"/>
              <a:gd name="T29" fmla="*/ 0 h 44"/>
              <a:gd name="T30" fmla="*/ 2147483646 w 43"/>
              <a:gd name="T31" fmla="*/ 0 h 44"/>
              <a:gd name="T32" fmla="*/ 2147483646 w 43"/>
              <a:gd name="T33" fmla="*/ 2147483646 h 44"/>
              <a:gd name="T34" fmla="*/ 2147483646 w 43"/>
              <a:gd name="T35" fmla="*/ 2147483646 h 44"/>
              <a:gd name="T36" fmla="*/ 2147483646 w 43"/>
              <a:gd name="T37" fmla="*/ 2147483646 h 44"/>
              <a:gd name="T38" fmla="*/ 2147483646 w 43"/>
              <a:gd name="T39" fmla="*/ 2147483646 h 44"/>
              <a:gd name="T40" fmla="*/ 2147483646 w 43"/>
              <a:gd name="T41" fmla="*/ 2147483646 h 44"/>
              <a:gd name="T42" fmla="*/ 2147483646 w 43"/>
              <a:gd name="T43" fmla="*/ 2147483646 h 44"/>
              <a:gd name="T44" fmla="*/ 2147483646 w 43"/>
              <a:gd name="T45" fmla="*/ 2147483646 h 44"/>
              <a:gd name="T46" fmla="*/ 2147483646 w 43"/>
              <a:gd name="T47" fmla="*/ 2147483646 h 44"/>
              <a:gd name="T48" fmla="*/ 2147483646 w 43"/>
              <a:gd name="T49" fmla="*/ 2147483646 h 44"/>
              <a:gd name="T50" fmla="*/ 0 w 43"/>
              <a:gd name="T51" fmla="*/ 2147483646 h 44"/>
              <a:gd name="T52" fmla="*/ 0 w 43"/>
              <a:gd name="T53" fmla="*/ 2147483646 h 44"/>
              <a:gd name="T54" fmla="*/ 0 w 43"/>
              <a:gd name="T55" fmla="*/ 2147483646 h 44"/>
              <a:gd name="T56" fmla="*/ 0 w 43"/>
              <a:gd name="T57" fmla="*/ 2147483646 h 44"/>
              <a:gd name="T58" fmla="*/ 0 w 43"/>
              <a:gd name="T59" fmla="*/ 2147483646 h 44"/>
              <a:gd name="T60" fmla="*/ 0 w 43"/>
              <a:gd name="T61" fmla="*/ 2147483646 h 44"/>
              <a:gd name="T62" fmla="*/ 0 w 43"/>
              <a:gd name="T63" fmla="*/ 2147483646 h 44"/>
              <a:gd name="T64" fmla="*/ 2147483646 w 43"/>
              <a:gd name="T65" fmla="*/ 2147483646 h 44"/>
              <a:gd name="T66" fmla="*/ 2147483646 w 43"/>
              <a:gd name="T67" fmla="*/ 2147483646 h 44"/>
              <a:gd name="T68" fmla="*/ 2147483646 w 43"/>
              <a:gd name="T69" fmla="*/ 2147483646 h 44"/>
              <a:gd name="T70" fmla="*/ 2147483646 w 43"/>
              <a:gd name="T71" fmla="*/ 2147483646 h 44"/>
              <a:gd name="T72" fmla="*/ 2147483646 w 43"/>
              <a:gd name="T73" fmla="*/ 2147483646 h 44"/>
              <a:gd name="T74" fmla="*/ 2147483646 w 43"/>
              <a:gd name="T75" fmla="*/ 2147483646 h 44"/>
              <a:gd name="T76" fmla="*/ 2147483646 w 43"/>
              <a:gd name="T77" fmla="*/ 2147483646 h 44"/>
              <a:gd name="T78" fmla="*/ 2147483646 w 43"/>
              <a:gd name="T79" fmla="*/ 2147483646 h 44"/>
              <a:gd name="T80" fmla="*/ 2147483646 w 43"/>
              <a:gd name="T81" fmla="*/ 2147483646 h 44"/>
              <a:gd name="T82" fmla="*/ 2147483646 w 43"/>
              <a:gd name="T83" fmla="*/ 2147483646 h 44"/>
              <a:gd name="T84" fmla="*/ 2147483646 w 43"/>
              <a:gd name="T85" fmla="*/ 2147483646 h 44"/>
              <a:gd name="T86" fmla="*/ 2147483646 w 43"/>
              <a:gd name="T87" fmla="*/ 2147483646 h 44"/>
              <a:gd name="T88" fmla="*/ 2147483646 w 43"/>
              <a:gd name="T89" fmla="*/ 2147483646 h 44"/>
              <a:gd name="T90" fmla="*/ 2147483646 w 43"/>
              <a:gd name="T91" fmla="*/ 2147483646 h 44"/>
              <a:gd name="T92" fmla="*/ 2147483646 w 43"/>
              <a:gd name="T93" fmla="*/ 2147483646 h 44"/>
              <a:gd name="T94" fmla="*/ 2147483646 w 43"/>
              <a:gd name="T95" fmla="*/ 2147483646 h 44"/>
              <a:gd name="T96" fmla="*/ 2147483646 w 43"/>
              <a:gd name="T97" fmla="*/ 2147483646 h 44"/>
              <a:gd name="T98" fmla="*/ 2147483646 w 43"/>
              <a:gd name="T99" fmla="*/ 2147483646 h 44"/>
              <a:gd name="T100" fmla="*/ 2147483646 w 43"/>
              <a:gd name="T101" fmla="*/ 2147483646 h 44"/>
              <a:gd name="T102" fmla="*/ 2147483646 w 43"/>
              <a:gd name="T103" fmla="*/ 2147483646 h 44"/>
              <a:gd name="T104" fmla="*/ 2147483646 w 43"/>
              <a:gd name="T105" fmla="*/ 2147483646 h 44"/>
              <a:gd name="T106" fmla="*/ 2147483646 w 43"/>
              <a:gd name="T107" fmla="*/ 2147483646 h 44"/>
              <a:gd name="T108" fmla="*/ 2147483646 w 43"/>
              <a:gd name="T109" fmla="*/ 2147483646 h 44"/>
              <a:gd name="T110" fmla="*/ 2147483646 w 43"/>
              <a:gd name="T111" fmla="*/ 2147483646 h 44"/>
              <a:gd name="T112" fmla="*/ 2147483646 w 43"/>
              <a:gd name="T113" fmla="*/ 2147483646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3" h="44">
                <a:moveTo>
                  <a:pt x="43" y="21"/>
                </a:moveTo>
                <a:lnTo>
                  <a:pt x="43" y="20"/>
                </a:lnTo>
                <a:lnTo>
                  <a:pt x="43" y="18"/>
                </a:lnTo>
                <a:lnTo>
                  <a:pt x="41" y="15"/>
                </a:lnTo>
                <a:lnTo>
                  <a:pt x="40" y="13"/>
                </a:lnTo>
                <a:lnTo>
                  <a:pt x="39" y="10"/>
                </a:lnTo>
                <a:lnTo>
                  <a:pt x="38" y="9"/>
                </a:lnTo>
                <a:lnTo>
                  <a:pt x="36" y="7"/>
                </a:lnTo>
                <a:lnTo>
                  <a:pt x="35" y="5"/>
                </a:lnTo>
                <a:lnTo>
                  <a:pt x="33" y="4"/>
                </a:lnTo>
                <a:lnTo>
                  <a:pt x="30" y="3"/>
                </a:lnTo>
                <a:lnTo>
                  <a:pt x="28" y="2"/>
                </a:lnTo>
                <a:lnTo>
                  <a:pt x="26" y="2"/>
                </a:lnTo>
                <a:lnTo>
                  <a:pt x="24" y="0"/>
                </a:lnTo>
                <a:lnTo>
                  <a:pt x="21" y="0"/>
                </a:lnTo>
                <a:lnTo>
                  <a:pt x="19" y="0"/>
                </a:lnTo>
                <a:lnTo>
                  <a:pt x="16" y="2"/>
                </a:lnTo>
                <a:lnTo>
                  <a:pt x="14" y="2"/>
                </a:lnTo>
                <a:lnTo>
                  <a:pt x="11" y="3"/>
                </a:lnTo>
                <a:lnTo>
                  <a:pt x="10" y="4"/>
                </a:lnTo>
                <a:lnTo>
                  <a:pt x="8" y="5"/>
                </a:lnTo>
                <a:lnTo>
                  <a:pt x="6" y="7"/>
                </a:lnTo>
                <a:lnTo>
                  <a:pt x="4" y="9"/>
                </a:lnTo>
                <a:lnTo>
                  <a:pt x="3" y="10"/>
                </a:lnTo>
                <a:lnTo>
                  <a:pt x="1" y="13"/>
                </a:lnTo>
                <a:lnTo>
                  <a:pt x="0" y="15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0" y="29"/>
                </a:lnTo>
                <a:lnTo>
                  <a:pt x="1" y="31"/>
                </a:lnTo>
                <a:lnTo>
                  <a:pt x="3" y="34"/>
                </a:lnTo>
                <a:lnTo>
                  <a:pt x="4" y="35"/>
                </a:lnTo>
                <a:lnTo>
                  <a:pt x="6" y="38"/>
                </a:lnTo>
                <a:lnTo>
                  <a:pt x="8" y="39"/>
                </a:lnTo>
                <a:lnTo>
                  <a:pt x="10" y="40"/>
                </a:lnTo>
                <a:lnTo>
                  <a:pt x="11" y="41"/>
                </a:lnTo>
                <a:lnTo>
                  <a:pt x="14" y="42"/>
                </a:lnTo>
                <a:lnTo>
                  <a:pt x="16" y="42"/>
                </a:lnTo>
                <a:lnTo>
                  <a:pt x="19" y="44"/>
                </a:lnTo>
                <a:lnTo>
                  <a:pt x="21" y="44"/>
                </a:lnTo>
                <a:lnTo>
                  <a:pt x="24" y="44"/>
                </a:lnTo>
                <a:lnTo>
                  <a:pt x="26" y="42"/>
                </a:lnTo>
                <a:lnTo>
                  <a:pt x="28" y="42"/>
                </a:lnTo>
                <a:lnTo>
                  <a:pt x="30" y="41"/>
                </a:lnTo>
                <a:lnTo>
                  <a:pt x="33" y="40"/>
                </a:lnTo>
                <a:lnTo>
                  <a:pt x="35" y="39"/>
                </a:lnTo>
                <a:lnTo>
                  <a:pt x="36" y="38"/>
                </a:lnTo>
                <a:lnTo>
                  <a:pt x="38" y="35"/>
                </a:lnTo>
                <a:lnTo>
                  <a:pt x="39" y="34"/>
                </a:lnTo>
                <a:lnTo>
                  <a:pt x="40" y="31"/>
                </a:lnTo>
                <a:lnTo>
                  <a:pt x="41" y="29"/>
                </a:lnTo>
                <a:lnTo>
                  <a:pt x="43" y="26"/>
                </a:lnTo>
                <a:lnTo>
                  <a:pt x="43" y="24"/>
                </a:lnTo>
                <a:lnTo>
                  <a:pt x="43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503" name="Freeform 57"/>
          <p:cNvSpPr>
            <a:spLocks/>
          </p:cNvSpPr>
          <p:nvPr/>
        </p:nvSpPr>
        <p:spPr bwMode="auto">
          <a:xfrm>
            <a:off x="7786689" y="5626100"/>
            <a:ext cx="66675" cy="69850"/>
          </a:xfrm>
          <a:custGeom>
            <a:avLst/>
            <a:gdLst>
              <a:gd name="T0" fmla="*/ 0 w 42"/>
              <a:gd name="T1" fmla="*/ 2147483646 h 44"/>
              <a:gd name="T2" fmla="*/ 0 w 42"/>
              <a:gd name="T3" fmla="*/ 2147483646 h 44"/>
              <a:gd name="T4" fmla="*/ 0 w 42"/>
              <a:gd name="T5" fmla="*/ 2147483646 h 44"/>
              <a:gd name="T6" fmla="*/ 2147483646 w 42"/>
              <a:gd name="T7" fmla="*/ 2147483646 h 44"/>
              <a:gd name="T8" fmla="*/ 2147483646 w 42"/>
              <a:gd name="T9" fmla="*/ 2147483646 h 44"/>
              <a:gd name="T10" fmla="*/ 2147483646 w 42"/>
              <a:gd name="T11" fmla="*/ 2147483646 h 44"/>
              <a:gd name="T12" fmla="*/ 2147483646 w 42"/>
              <a:gd name="T13" fmla="*/ 2147483646 h 44"/>
              <a:gd name="T14" fmla="*/ 2147483646 w 42"/>
              <a:gd name="T15" fmla="*/ 2147483646 h 44"/>
              <a:gd name="T16" fmla="*/ 2147483646 w 42"/>
              <a:gd name="T17" fmla="*/ 2147483646 h 44"/>
              <a:gd name="T18" fmla="*/ 2147483646 w 42"/>
              <a:gd name="T19" fmla="*/ 2147483646 h 44"/>
              <a:gd name="T20" fmla="*/ 2147483646 w 42"/>
              <a:gd name="T21" fmla="*/ 2147483646 h 44"/>
              <a:gd name="T22" fmla="*/ 2147483646 w 42"/>
              <a:gd name="T23" fmla="*/ 2147483646 h 44"/>
              <a:gd name="T24" fmla="*/ 2147483646 w 42"/>
              <a:gd name="T25" fmla="*/ 2147483646 h 44"/>
              <a:gd name="T26" fmla="*/ 2147483646 w 42"/>
              <a:gd name="T27" fmla="*/ 2147483646 h 44"/>
              <a:gd name="T28" fmla="*/ 2147483646 w 42"/>
              <a:gd name="T29" fmla="*/ 2147483646 h 44"/>
              <a:gd name="T30" fmla="*/ 2147483646 w 42"/>
              <a:gd name="T31" fmla="*/ 2147483646 h 44"/>
              <a:gd name="T32" fmla="*/ 2147483646 w 42"/>
              <a:gd name="T33" fmla="*/ 2147483646 h 44"/>
              <a:gd name="T34" fmla="*/ 2147483646 w 42"/>
              <a:gd name="T35" fmla="*/ 2147483646 h 44"/>
              <a:gd name="T36" fmla="*/ 2147483646 w 42"/>
              <a:gd name="T37" fmla="*/ 2147483646 h 44"/>
              <a:gd name="T38" fmla="*/ 2147483646 w 42"/>
              <a:gd name="T39" fmla="*/ 2147483646 h 44"/>
              <a:gd name="T40" fmla="*/ 2147483646 w 42"/>
              <a:gd name="T41" fmla="*/ 2147483646 h 44"/>
              <a:gd name="T42" fmla="*/ 2147483646 w 42"/>
              <a:gd name="T43" fmla="*/ 2147483646 h 44"/>
              <a:gd name="T44" fmla="*/ 2147483646 w 42"/>
              <a:gd name="T45" fmla="*/ 2147483646 h 44"/>
              <a:gd name="T46" fmla="*/ 2147483646 w 42"/>
              <a:gd name="T47" fmla="*/ 2147483646 h 44"/>
              <a:gd name="T48" fmla="*/ 2147483646 w 42"/>
              <a:gd name="T49" fmla="*/ 2147483646 h 44"/>
              <a:gd name="T50" fmla="*/ 2147483646 w 42"/>
              <a:gd name="T51" fmla="*/ 2147483646 h 44"/>
              <a:gd name="T52" fmla="*/ 2147483646 w 42"/>
              <a:gd name="T53" fmla="*/ 2147483646 h 44"/>
              <a:gd name="T54" fmla="*/ 2147483646 w 42"/>
              <a:gd name="T55" fmla="*/ 2147483646 h 44"/>
              <a:gd name="T56" fmla="*/ 2147483646 w 42"/>
              <a:gd name="T57" fmla="*/ 2147483646 h 44"/>
              <a:gd name="T58" fmla="*/ 2147483646 w 42"/>
              <a:gd name="T59" fmla="*/ 2147483646 h 44"/>
              <a:gd name="T60" fmla="*/ 2147483646 w 42"/>
              <a:gd name="T61" fmla="*/ 2147483646 h 44"/>
              <a:gd name="T62" fmla="*/ 2147483646 w 42"/>
              <a:gd name="T63" fmla="*/ 2147483646 h 44"/>
              <a:gd name="T64" fmla="*/ 2147483646 w 42"/>
              <a:gd name="T65" fmla="*/ 2147483646 h 44"/>
              <a:gd name="T66" fmla="*/ 2147483646 w 42"/>
              <a:gd name="T67" fmla="*/ 2147483646 h 44"/>
              <a:gd name="T68" fmla="*/ 2147483646 w 42"/>
              <a:gd name="T69" fmla="*/ 2147483646 h 44"/>
              <a:gd name="T70" fmla="*/ 2147483646 w 42"/>
              <a:gd name="T71" fmla="*/ 2147483646 h 44"/>
              <a:gd name="T72" fmla="*/ 2147483646 w 42"/>
              <a:gd name="T73" fmla="*/ 2147483646 h 44"/>
              <a:gd name="T74" fmla="*/ 2147483646 w 42"/>
              <a:gd name="T75" fmla="*/ 2147483646 h 44"/>
              <a:gd name="T76" fmla="*/ 2147483646 w 42"/>
              <a:gd name="T77" fmla="*/ 2147483646 h 44"/>
              <a:gd name="T78" fmla="*/ 2147483646 w 42"/>
              <a:gd name="T79" fmla="*/ 2147483646 h 44"/>
              <a:gd name="T80" fmla="*/ 2147483646 w 42"/>
              <a:gd name="T81" fmla="*/ 2147483646 h 44"/>
              <a:gd name="T82" fmla="*/ 2147483646 w 42"/>
              <a:gd name="T83" fmla="*/ 0 h 44"/>
              <a:gd name="T84" fmla="*/ 2147483646 w 42"/>
              <a:gd name="T85" fmla="*/ 0 h 44"/>
              <a:gd name="T86" fmla="*/ 2147483646 w 42"/>
              <a:gd name="T87" fmla="*/ 0 h 44"/>
              <a:gd name="T88" fmla="*/ 2147483646 w 42"/>
              <a:gd name="T89" fmla="*/ 2147483646 h 44"/>
              <a:gd name="T90" fmla="*/ 2147483646 w 42"/>
              <a:gd name="T91" fmla="*/ 2147483646 h 44"/>
              <a:gd name="T92" fmla="*/ 2147483646 w 42"/>
              <a:gd name="T93" fmla="*/ 2147483646 h 44"/>
              <a:gd name="T94" fmla="*/ 2147483646 w 42"/>
              <a:gd name="T95" fmla="*/ 2147483646 h 44"/>
              <a:gd name="T96" fmla="*/ 2147483646 w 42"/>
              <a:gd name="T97" fmla="*/ 2147483646 h 44"/>
              <a:gd name="T98" fmla="*/ 2147483646 w 42"/>
              <a:gd name="T99" fmla="*/ 2147483646 h 44"/>
              <a:gd name="T100" fmla="*/ 2147483646 w 42"/>
              <a:gd name="T101" fmla="*/ 2147483646 h 44"/>
              <a:gd name="T102" fmla="*/ 2147483646 w 42"/>
              <a:gd name="T103" fmla="*/ 2147483646 h 44"/>
              <a:gd name="T104" fmla="*/ 2147483646 w 42"/>
              <a:gd name="T105" fmla="*/ 2147483646 h 44"/>
              <a:gd name="T106" fmla="*/ 2147483646 w 42"/>
              <a:gd name="T107" fmla="*/ 2147483646 h 44"/>
              <a:gd name="T108" fmla="*/ 0 w 42"/>
              <a:gd name="T109" fmla="*/ 2147483646 h 44"/>
              <a:gd name="T110" fmla="*/ 0 w 42"/>
              <a:gd name="T111" fmla="*/ 2147483646 h 44"/>
              <a:gd name="T112" fmla="*/ 0 w 42"/>
              <a:gd name="T113" fmla="*/ 2147483646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44">
                <a:moveTo>
                  <a:pt x="0" y="21"/>
                </a:moveTo>
                <a:lnTo>
                  <a:pt x="0" y="24"/>
                </a:lnTo>
                <a:lnTo>
                  <a:pt x="0" y="26"/>
                </a:lnTo>
                <a:lnTo>
                  <a:pt x="1" y="29"/>
                </a:lnTo>
                <a:lnTo>
                  <a:pt x="2" y="31"/>
                </a:lnTo>
                <a:lnTo>
                  <a:pt x="2" y="34"/>
                </a:lnTo>
                <a:lnTo>
                  <a:pt x="5" y="35"/>
                </a:lnTo>
                <a:lnTo>
                  <a:pt x="6" y="38"/>
                </a:lnTo>
                <a:lnTo>
                  <a:pt x="7" y="39"/>
                </a:lnTo>
                <a:lnTo>
                  <a:pt x="10" y="40"/>
                </a:lnTo>
                <a:lnTo>
                  <a:pt x="12" y="41"/>
                </a:lnTo>
                <a:lnTo>
                  <a:pt x="13" y="42"/>
                </a:lnTo>
                <a:lnTo>
                  <a:pt x="16" y="42"/>
                </a:lnTo>
                <a:lnTo>
                  <a:pt x="18" y="44"/>
                </a:lnTo>
                <a:lnTo>
                  <a:pt x="21" y="44"/>
                </a:lnTo>
                <a:lnTo>
                  <a:pt x="23" y="44"/>
                </a:lnTo>
                <a:lnTo>
                  <a:pt x="26" y="42"/>
                </a:lnTo>
                <a:lnTo>
                  <a:pt x="28" y="42"/>
                </a:lnTo>
                <a:lnTo>
                  <a:pt x="31" y="41"/>
                </a:lnTo>
                <a:lnTo>
                  <a:pt x="32" y="40"/>
                </a:lnTo>
                <a:lnTo>
                  <a:pt x="35" y="39"/>
                </a:lnTo>
                <a:lnTo>
                  <a:pt x="36" y="38"/>
                </a:lnTo>
                <a:lnTo>
                  <a:pt x="38" y="35"/>
                </a:lnTo>
                <a:lnTo>
                  <a:pt x="40" y="34"/>
                </a:lnTo>
                <a:lnTo>
                  <a:pt x="41" y="31"/>
                </a:lnTo>
                <a:lnTo>
                  <a:pt x="41" y="29"/>
                </a:lnTo>
                <a:lnTo>
                  <a:pt x="42" y="26"/>
                </a:lnTo>
                <a:lnTo>
                  <a:pt x="42" y="24"/>
                </a:lnTo>
                <a:lnTo>
                  <a:pt x="42" y="21"/>
                </a:lnTo>
                <a:lnTo>
                  <a:pt x="42" y="20"/>
                </a:lnTo>
                <a:lnTo>
                  <a:pt x="42" y="18"/>
                </a:lnTo>
                <a:lnTo>
                  <a:pt x="41" y="15"/>
                </a:lnTo>
                <a:lnTo>
                  <a:pt x="41" y="13"/>
                </a:lnTo>
                <a:lnTo>
                  <a:pt x="40" y="10"/>
                </a:lnTo>
                <a:lnTo>
                  <a:pt x="38" y="9"/>
                </a:lnTo>
                <a:lnTo>
                  <a:pt x="36" y="7"/>
                </a:lnTo>
                <a:lnTo>
                  <a:pt x="35" y="5"/>
                </a:lnTo>
                <a:lnTo>
                  <a:pt x="32" y="4"/>
                </a:lnTo>
                <a:lnTo>
                  <a:pt x="31" y="3"/>
                </a:lnTo>
                <a:lnTo>
                  <a:pt x="28" y="2"/>
                </a:lnTo>
                <a:lnTo>
                  <a:pt x="26" y="2"/>
                </a:lnTo>
                <a:lnTo>
                  <a:pt x="23" y="0"/>
                </a:lnTo>
                <a:lnTo>
                  <a:pt x="21" y="0"/>
                </a:lnTo>
                <a:lnTo>
                  <a:pt x="18" y="0"/>
                </a:lnTo>
                <a:lnTo>
                  <a:pt x="16" y="2"/>
                </a:lnTo>
                <a:lnTo>
                  <a:pt x="13" y="2"/>
                </a:lnTo>
                <a:lnTo>
                  <a:pt x="12" y="3"/>
                </a:lnTo>
                <a:lnTo>
                  <a:pt x="10" y="4"/>
                </a:lnTo>
                <a:lnTo>
                  <a:pt x="7" y="5"/>
                </a:lnTo>
                <a:lnTo>
                  <a:pt x="6" y="7"/>
                </a:lnTo>
                <a:lnTo>
                  <a:pt x="5" y="9"/>
                </a:lnTo>
                <a:lnTo>
                  <a:pt x="2" y="10"/>
                </a:lnTo>
                <a:lnTo>
                  <a:pt x="2" y="13"/>
                </a:lnTo>
                <a:lnTo>
                  <a:pt x="1" y="15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54" name="Rectangle 58"/>
          <p:cNvSpPr>
            <a:spLocks noChangeArrowheads="1"/>
          </p:cNvSpPr>
          <p:nvPr/>
        </p:nvSpPr>
        <p:spPr bwMode="auto">
          <a:xfrm>
            <a:off x="7151688" y="5503863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e6</a:t>
            </a:r>
            <a:endParaRPr lang="en-US" altLang="en-US" sz="1200"/>
          </a:p>
        </p:txBody>
      </p:sp>
      <p:sp>
        <p:nvSpPr>
          <p:cNvPr id="234555" name="Line 59"/>
          <p:cNvSpPr>
            <a:spLocks noChangeShapeType="1"/>
          </p:cNvSpPr>
          <p:nvPr/>
        </p:nvSpPr>
        <p:spPr bwMode="auto">
          <a:xfrm>
            <a:off x="7820025" y="5659439"/>
            <a:ext cx="11890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506" name="Freeform 60"/>
          <p:cNvSpPr>
            <a:spLocks/>
          </p:cNvSpPr>
          <p:nvPr/>
        </p:nvSpPr>
        <p:spPr bwMode="auto">
          <a:xfrm>
            <a:off x="7765475" y="5607803"/>
            <a:ext cx="103649" cy="107438"/>
          </a:xfrm>
          <a:custGeom>
            <a:avLst/>
            <a:gdLst>
              <a:gd name="T0" fmla="*/ 2147483646 w 42"/>
              <a:gd name="T1" fmla="*/ 2147483646 h 44"/>
              <a:gd name="T2" fmla="*/ 2147483646 w 42"/>
              <a:gd name="T3" fmla="*/ 2147483646 h 44"/>
              <a:gd name="T4" fmla="*/ 2147483646 w 42"/>
              <a:gd name="T5" fmla="*/ 2147483646 h 44"/>
              <a:gd name="T6" fmla="*/ 2147483646 w 42"/>
              <a:gd name="T7" fmla="*/ 2147483646 h 44"/>
              <a:gd name="T8" fmla="*/ 2147483646 w 42"/>
              <a:gd name="T9" fmla="*/ 2147483646 h 44"/>
              <a:gd name="T10" fmla="*/ 2147483646 w 42"/>
              <a:gd name="T11" fmla="*/ 2147483646 h 44"/>
              <a:gd name="T12" fmla="*/ 2147483646 w 42"/>
              <a:gd name="T13" fmla="*/ 2147483646 h 44"/>
              <a:gd name="T14" fmla="*/ 2147483646 w 42"/>
              <a:gd name="T15" fmla="*/ 2147483646 h 44"/>
              <a:gd name="T16" fmla="*/ 2147483646 w 42"/>
              <a:gd name="T17" fmla="*/ 2147483646 h 44"/>
              <a:gd name="T18" fmla="*/ 2147483646 w 42"/>
              <a:gd name="T19" fmla="*/ 2147483646 h 44"/>
              <a:gd name="T20" fmla="*/ 2147483646 w 42"/>
              <a:gd name="T21" fmla="*/ 2147483646 h 44"/>
              <a:gd name="T22" fmla="*/ 2147483646 w 42"/>
              <a:gd name="T23" fmla="*/ 2147483646 h 44"/>
              <a:gd name="T24" fmla="*/ 2147483646 w 42"/>
              <a:gd name="T25" fmla="*/ 2147483646 h 44"/>
              <a:gd name="T26" fmla="*/ 2147483646 w 42"/>
              <a:gd name="T27" fmla="*/ 0 h 44"/>
              <a:gd name="T28" fmla="*/ 2147483646 w 42"/>
              <a:gd name="T29" fmla="*/ 0 h 44"/>
              <a:gd name="T30" fmla="*/ 2147483646 w 42"/>
              <a:gd name="T31" fmla="*/ 0 h 44"/>
              <a:gd name="T32" fmla="*/ 2147483646 w 42"/>
              <a:gd name="T33" fmla="*/ 2147483646 h 44"/>
              <a:gd name="T34" fmla="*/ 2147483646 w 42"/>
              <a:gd name="T35" fmla="*/ 2147483646 h 44"/>
              <a:gd name="T36" fmla="*/ 2147483646 w 42"/>
              <a:gd name="T37" fmla="*/ 2147483646 h 44"/>
              <a:gd name="T38" fmla="*/ 2147483646 w 42"/>
              <a:gd name="T39" fmla="*/ 2147483646 h 44"/>
              <a:gd name="T40" fmla="*/ 2147483646 w 42"/>
              <a:gd name="T41" fmla="*/ 2147483646 h 44"/>
              <a:gd name="T42" fmla="*/ 2147483646 w 42"/>
              <a:gd name="T43" fmla="*/ 2147483646 h 44"/>
              <a:gd name="T44" fmla="*/ 2147483646 w 42"/>
              <a:gd name="T45" fmla="*/ 2147483646 h 44"/>
              <a:gd name="T46" fmla="*/ 2147483646 w 42"/>
              <a:gd name="T47" fmla="*/ 2147483646 h 44"/>
              <a:gd name="T48" fmla="*/ 2147483646 w 42"/>
              <a:gd name="T49" fmla="*/ 2147483646 h 44"/>
              <a:gd name="T50" fmla="*/ 2147483646 w 42"/>
              <a:gd name="T51" fmla="*/ 2147483646 h 44"/>
              <a:gd name="T52" fmla="*/ 0 w 42"/>
              <a:gd name="T53" fmla="*/ 2147483646 h 44"/>
              <a:gd name="T54" fmla="*/ 0 w 42"/>
              <a:gd name="T55" fmla="*/ 2147483646 h 44"/>
              <a:gd name="T56" fmla="*/ 0 w 42"/>
              <a:gd name="T57" fmla="*/ 2147483646 h 44"/>
              <a:gd name="T58" fmla="*/ 0 w 42"/>
              <a:gd name="T59" fmla="*/ 2147483646 h 44"/>
              <a:gd name="T60" fmla="*/ 0 w 42"/>
              <a:gd name="T61" fmla="*/ 2147483646 h 44"/>
              <a:gd name="T62" fmla="*/ 2147483646 w 42"/>
              <a:gd name="T63" fmla="*/ 2147483646 h 44"/>
              <a:gd name="T64" fmla="*/ 2147483646 w 42"/>
              <a:gd name="T65" fmla="*/ 2147483646 h 44"/>
              <a:gd name="T66" fmla="*/ 2147483646 w 42"/>
              <a:gd name="T67" fmla="*/ 2147483646 h 44"/>
              <a:gd name="T68" fmla="*/ 2147483646 w 42"/>
              <a:gd name="T69" fmla="*/ 2147483646 h 44"/>
              <a:gd name="T70" fmla="*/ 2147483646 w 42"/>
              <a:gd name="T71" fmla="*/ 2147483646 h 44"/>
              <a:gd name="T72" fmla="*/ 2147483646 w 42"/>
              <a:gd name="T73" fmla="*/ 2147483646 h 44"/>
              <a:gd name="T74" fmla="*/ 2147483646 w 42"/>
              <a:gd name="T75" fmla="*/ 2147483646 h 44"/>
              <a:gd name="T76" fmla="*/ 2147483646 w 42"/>
              <a:gd name="T77" fmla="*/ 2147483646 h 44"/>
              <a:gd name="T78" fmla="*/ 2147483646 w 42"/>
              <a:gd name="T79" fmla="*/ 2147483646 h 44"/>
              <a:gd name="T80" fmla="*/ 2147483646 w 42"/>
              <a:gd name="T81" fmla="*/ 2147483646 h 44"/>
              <a:gd name="T82" fmla="*/ 2147483646 w 42"/>
              <a:gd name="T83" fmla="*/ 2147483646 h 44"/>
              <a:gd name="T84" fmla="*/ 2147483646 w 42"/>
              <a:gd name="T85" fmla="*/ 2147483646 h 44"/>
              <a:gd name="T86" fmla="*/ 2147483646 w 42"/>
              <a:gd name="T87" fmla="*/ 2147483646 h 44"/>
              <a:gd name="T88" fmla="*/ 2147483646 w 42"/>
              <a:gd name="T89" fmla="*/ 2147483646 h 44"/>
              <a:gd name="T90" fmla="*/ 2147483646 w 42"/>
              <a:gd name="T91" fmla="*/ 2147483646 h 44"/>
              <a:gd name="T92" fmla="*/ 2147483646 w 42"/>
              <a:gd name="T93" fmla="*/ 2147483646 h 44"/>
              <a:gd name="T94" fmla="*/ 2147483646 w 42"/>
              <a:gd name="T95" fmla="*/ 2147483646 h 44"/>
              <a:gd name="T96" fmla="*/ 2147483646 w 42"/>
              <a:gd name="T97" fmla="*/ 2147483646 h 44"/>
              <a:gd name="T98" fmla="*/ 2147483646 w 42"/>
              <a:gd name="T99" fmla="*/ 2147483646 h 44"/>
              <a:gd name="T100" fmla="*/ 2147483646 w 42"/>
              <a:gd name="T101" fmla="*/ 2147483646 h 44"/>
              <a:gd name="T102" fmla="*/ 2147483646 w 42"/>
              <a:gd name="T103" fmla="*/ 2147483646 h 44"/>
              <a:gd name="T104" fmla="*/ 2147483646 w 42"/>
              <a:gd name="T105" fmla="*/ 2147483646 h 44"/>
              <a:gd name="T106" fmla="*/ 2147483646 w 42"/>
              <a:gd name="T107" fmla="*/ 2147483646 h 44"/>
              <a:gd name="T108" fmla="*/ 2147483646 w 42"/>
              <a:gd name="T109" fmla="*/ 2147483646 h 44"/>
              <a:gd name="T110" fmla="*/ 2147483646 w 42"/>
              <a:gd name="T111" fmla="*/ 2147483646 h 44"/>
              <a:gd name="T112" fmla="*/ 2147483646 w 42"/>
              <a:gd name="T113" fmla="*/ 2147483646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2" h="44">
                <a:moveTo>
                  <a:pt x="42" y="21"/>
                </a:moveTo>
                <a:lnTo>
                  <a:pt x="42" y="20"/>
                </a:lnTo>
                <a:lnTo>
                  <a:pt x="42" y="18"/>
                </a:lnTo>
                <a:lnTo>
                  <a:pt x="41" y="15"/>
                </a:lnTo>
                <a:lnTo>
                  <a:pt x="41" y="13"/>
                </a:lnTo>
                <a:lnTo>
                  <a:pt x="40" y="10"/>
                </a:lnTo>
                <a:lnTo>
                  <a:pt x="38" y="9"/>
                </a:lnTo>
                <a:lnTo>
                  <a:pt x="36" y="7"/>
                </a:lnTo>
                <a:lnTo>
                  <a:pt x="35" y="5"/>
                </a:lnTo>
                <a:lnTo>
                  <a:pt x="32" y="4"/>
                </a:lnTo>
                <a:lnTo>
                  <a:pt x="31" y="3"/>
                </a:lnTo>
                <a:lnTo>
                  <a:pt x="28" y="2"/>
                </a:lnTo>
                <a:lnTo>
                  <a:pt x="26" y="2"/>
                </a:lnTo>
                <a:lnTo>
                  <a:pt x="23" y="0"/>
                </a:lnTo>
                <a:lnTo>
                  <a:pt x="21" y="0"/>
                </a:lnTo>
                <a:lnTo>
                  <a:pt x="18" y="0"/>
                </a:lnTo>
                <a:lnTo>
                  <a:pt x="16" y="2"/>
                </a:lnTo>
                <a:lnTo>
                  <a:pt x="13" y="2"/>
                </a:lnTo>
                <a:lnTo>
                  <a:pt x="12" y="3"/>
                </a:lnTo>
                <a:lnTo>
                  <a:pt x="10" y="4"/>
                </a:lnTo>
                <a:lnTo>
                  <a:pt x="7" y="5"/>
                </a:lnTo>
                <a:lnTo>
                  <a:pt x="6" y="7"/>
                </a:lnTo>
                <a:lnTo>
                  <a:pt x="5" y="9"/>
                </a:lnTo>
                <a:lnTo>
                  <a:pt x="2" y="10"/>
                </a:lnTo>
                <a:lnTo>
                  <a:pt x="2" y="13"/>
                </a:lnTo>
                <a:lnTo>
                  <a:pt x="1" y="15"/>
                </a:lnTo>
                <a:lnTo>
                  <a:pt x="0" y="18"/>
                </a:lnTo>
                <a:lnTo>
                  <a:pt x="0" y="20"/>
                </a:lnTo>
                <a:lnTo>
                  <a:pt x="0" y="21"/>
                </a:lnTo>
                <a:lnTo>
                  <a:pt x="0" y="24"/>
                </a:lnTo>
                <a:lnTo>
                  <a:pt x="0" y="26"/>
                </a:lnTo>
                <a:lnTo>
                  <a:pt x="1" y="29"/>
                </a:lnTo>
                <a:lnTo>
                  <a:pt x="2" y="31"/>
                </a:lnTo>
                <a:lnTo>
                  <a:pt x="2" y="34"/>
                </a:lnTo>
                <a:lnTo>
                  <a:pt x="5" y="35"/>
                </a:lnTo>
                <a:lnTo>
                  <a:pt x="6" y="38"/>
                </a:lnTo>
                <a:lnTo>
                  <a:pt x="7" y="39"/>
                </a:lnTo>
                <a:lnTo>
                  <a:pt x="10" y="40"/>
                </a:lnTo>
                <a:lnTo>
                  <a:pt x="12" y="41"/>
                </a:lnTo>
                <a:lnTo>
                  <a:pt x="13" y="42"/>
                </a:lnTo>
                <a:lnTo>
                  <a:pt x="16" y="42"/>
                </a:lnTo>
                <a:lnTo>
                  <a:pt x="18" y="44"/>
                </a:lnTo>
                <a:lnTo>
                  <a:pt x="21" y="44"/>
                </a:lnTo>
                <a:lnTo>
                  <a:pt x="23" y="44"/>
                </a:lnTo>
                <a:lnTo>
                  <a:pt x="26" y="42"/>
                </a:lnTo>
                <a:lnTo>
                  <a:pt x="28" y="42"/>
                </a:lnTo>
                <a:lnTo>
                  <a:pt x="31" y="41"/>
                </a:lnTo>
                <a:lnTo>
                  <a:pt x="32" y="40"/>
                </a:lnTo>
                <a:lnTo>
                  <a:pt x="35" y="39"/>
                </a:lnTo>
                <a:lnTo>
                  <a:pt x="36" y="38"/>
                </a:lnTo>
                <a:lnTo>
                  <a:pt x="38" y="35"/>
                </a:lnTo>
                <a:lnTo>
                  <a:pt x="40" y="34"/>
                </a:lnTo>
                <a:lnTo>
                  <a:pt x="41" y="31"/>
                </a:lnTo>
                <a:lnTo>
                  <a:pt x="41" y="29"/>
                </a:lnTo>
                <a:lnTo>
                  <a:pt x="42" y="26"/>
                </a:lnTo>
                <a:lnTo>
                  <a:pt x="42" y="24"/>
                </a:lnTo>
                <a:lnTo>
                  <a:pt x="42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507" name="Freeform 61"/>
          <p:cNvSpPr>
            <a:spLocks/>
          </p:cNvSpPr>
          <p:nvPr/>
        </p:nvSpPr>
        <p:spPr bwMode="auto">
          <a:xfrm>
            <a:off x="8975725" y="5626100"/>
            <a:ext cx="69850" cy="69850"/>
          </a:xfrm>
          <a:custGeom>
            <a:avLst/>
            <a:gdLst>
              <a:gd name="T0" fmla="*/ 0 w 44"/>
              <a:gd name="T1" fmla="*/ 2147483646 h 44"/>
              <a:gd name="T2" fmla="*/ 0 w 44"/>
              <a:gd name="T3" fmla="*/ 2147483646 h 44"/>
              <a:gd name="T4" fmla="*/ 2147483646 w 44"/>
              <a:gd name="T5" fmla="*/ 2147483646 h 44"/>
              <a:gd name="T6" fmla="*/ 2147483646 w 44"/>
              <a:gd name="T7" fmla="*/ 2147483646 h 44"/>
              <a:gd name="T8" fmla="*/ 2147483646 w 44"/>
              <a:gd name="T9" fmla="*/ 2147483646 h 44"/>
              <a:gd name="T10" fmla="*/ 2147483646 w 44"/>
              <a:gd name="T11" fmla="*/ 2147483646 h 44"/>
              <a:gd name="T12" fmla="*/ 2147483646 w 44"/>
              <a:gd name="T13" fmla="*/ 2147483646 h 44"/>
              <a:gd name="T14" fmla="*/ 2147483646 w 44"/>
              <a:gd name="T15" fmla="*/ 2147483646 h 44"/>
              <a:gd name="T16" fmla="*/ 2147483646 w 44"/>
              <a:gd name="T17" fmla="*/ 2147483646 h 44"/>
              <a:gd name="T18" fmla="*/ 2147483646 w 44"/>
              <a:gd name="T19" fmla="*/ 2147483646 h 44"/>
              <a:gd name="T20" fmla="*/ 2147483646 w 44"/>
              <a:gd name="T21" fmla="*/ 2147483646 h 44"/>
              <a:gd name="T22" fmla="*/ 2147483646 w 44"/>
              <a:gd name="T23" fmla="*/ 2147483646 h 44"/>
              <a:gd name="T24" fmla="*/ 2147483646 w 44"/>
              <a:gd name="T25" fmla="*/ 2147483646 h 44"/>
              <a:gd name="T26" fmla="*/ 2147483646 w 44"/>
              <a:gd name="T27" fmla="*/ 2147483646 h 44"/>
              <a:gd name="T28" fmla="*/ 2147483646 w 44"/>
              <a:gd name="T29" fmla="*/ 2147483646 h 44"/>
              <a:gd name="T30" fmla="*/ 2147483646 w 44"/>
              <a:gd name="T31" fmla="*/ 2147483646 h 44"/>
              <a:gd name="T32" fmla="*/ 2147483646 w 44"/>
              <a:gd name="T33" fmla="*/ 2147483646 h 44"/>
              <a:gd name="T34" fmla="*/ 2147483646 w 44"/>
              <a:gd name="T35" fmla="*/ 2147483646 h 44"/>
              <a:gd name="T36" fmla="*/ 2147483646 w 44"/>
              <a:gd name="T37" fmla="*/ 2147483646 h 44"/>
              <a:gd name="T38" fmla="*/ 2147483646 w 44"/>
              <a:gd name="T39" fmla="*/ 2147483646 h 44"/>
              <a:gd name="T40" fmla="*/ 2147483646 w 44"/>
              <a:gd name="T41" fmla="*/ 2147483646 h 44"/>
              <a:gd name="T42" fmla="*/ 2147483646 w 44"/>
              <a:gd name="T43" fmla="*/ 2147483646 h 44"/>
              <a:gd name="T44" fmla="*/ 2147483646 w 44"/>
              <a:gd name="T45" fmla="*/ 2147483646 h 44"/>
              <a:gd name="T46" fmla="*/ 2147483646 w 44"/>
              <a:gd name="T47" fmla="*/ 2147483646 h 44"/>
              <a:gd name="T48" fmla="*/ 2147483646 w 44"/>
              <a:gd name="T49" fmla="*/ 2147483646 h 44"/>
              <a:gd name="T50" fmla="*/ 2147483646 w 44"/>
              <a:gd name="T51" fmla="*/ 2147483646 h 44"/>
              <a:gd name="T52" fmla="*/ 2147483646 w 44"/>
              <a:gd name="T53" fmla="*/ 2147483646 h 44"/>
              <a:gd name="T54" fmla="*/ 2147483646 w 44"/>
              <a:gd name="T55" fmla="*/ 2147483646 h 44"/>
              <a:gd name="T56" fmla="*/ 2147483646 w 44"/>
              <a:gd name="T57" fmla="*/ 2147483646 h 44"/>
              <a:gd name="T58" fmla="*/ 2147483646 w 44"/>
              <a:gd name="T59" fmla="*/ 2147483646 h 44"/>
              <a:gd name="T60" fmla="*/ 2147483646 w 44"/>
              <a:gd name="T61" fmla="*/ 2147483646 h 44"/>
              <a:gd name="T62" fmla="*/ 2147483646 w 44"/>
              <a:gd name="T63" fmla="*/ 2147483646 h 44"/>
              <a:gd name="T64" fmla="*/ 2147483646 w 44"/>
              <a:gd name="T65" fmla="*/ 2147483646 h 44"/>
              <a:gd name="T66" fmla="*/ 2147483646 w 44"/>
              <a:gd name="T67" fmla="*/ 2147483646 h 44"/>
              <a:gd name="T68" fmla="*/ 2147483646 w 44"/>
              <a:gd name="T69" fmla="*/ 2147483646 h 44"/>
              <a:gd name="T70" fmla="*/ 2147483646 w 44"/>
              <a:gd name="T71" fmla="*/ 2147483646 h 44"/>
              <a:gd name="T72" fmla="*/ 2147483646 w 44"/>
              <a:gd name="T73" fmla="*/ 2147483646 h 44"/>
              <a:gd name="T74" fmla="*/ 2147483646 w 44"/>
              <a:gd name="T75" fmla="*/ 2147483646 h 44"/>
              <a:gd name="T76" fmla="*/ 2147483646 w 44"/>
              <a:gd name="T77" fmla="*/ 2147483646 h 44"/>
              <a:gd name="T78" fmla="*/ 2147483646 w 44"/>
              <a:gd name="T79" fmla="*/ 2147483646 h 44"/>
              <a:gd name="T80" fmla="*/ 2147483646 w 44"/>
              <a:gd name="T81" fmla="*/ 2147483646 h 44"/>
              <a:gd name="T82" fmla="*/ 2147483646 w 44"/>
              <a:gd name="T83" fmla="*/ 0 h 44"/>
              <a:gd name="T84" fmla="*/ 2147483646 w 44"/>
              <a:gd name="T85" fmla="*/ 0 h 44"/>
              <a:gd name="T86" fmla="*/ 2147483646 w 44"/>
              <a:gd name="T87" fmla="*/ 0 h 44"/>
              <a:gd name="T88" fmla="*/ 2147483646 w 44"/>
              <a:gd name="T89" fmla="*/ 2147483646 h 44"/>
              <a:gd name="T90" fmla="*/ 2147483646 w 44"/>
              <a:gd name="T91" fmla="*/ 2147483646 h 44"/>
              <a:gd name="T92" fmla="*/ 2147483646 w 44"/>
              <a:gd name="T93" fmla="*/ 2147483646 h 44"/>
              <a:gd name="T94" fmla="*/ 2147483646 w 44"/>
              <a:gd name="T95" fmla="*/ 2147483646 h 44"/>
              <a:gd name="T96" fmla="*/ 2147483646 w 44"/>
              <a:gd name="T97" fmla="*/ 2147483646 h 44"/>
              <a:gd name="T98" fmla="*/ 2147483646 w 44"/>
              <a:gd name="T99" fmla="*/ 2147483646 h 44"/>
              <a:gd name="T100" fmla="*/ 2147483646 w 44"/>
              <a:gd name="T101" fmla="*/ 2147483646 h 44"/>
              <a:gd name="T102" fmla="*/ 2147483646 w 44"/>
              <a:gd name="T103" fmla="*/ 2147483646 h 44"/>
              <a:gd name="T104" fmla="*/ 2147483646 w 44"/>
              <a:gd name="T105" fmla="*/ 2147483646 h 44"/>
              <a:gd name="T106" fmla="*/ 2147483646 w 44"/>
              <a:gd name="T107" fmla="*/ 2147483646 h 44"/>
              <a:gd name="T108" fmla="*/ 2147483646 w 44"/>
              <a:gd name="T109" fmla="*/ 2147483646 h 44"/>
              <a:gd name="T110" fmla="*/ 0 w 44"/>
              <a:gd name="T111" fmla="*/ 2147483646 h 44"/>
              <a:gd name="T112" fmla="*/ 0 w 44"/>
              <a:gd name="T113" fmla="*/ 2147483646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" h="44">
                <a:moveTo>
                  <a:pt x="0" y="21"/>
                </a:moveTo>
                <a:lnTo>
                  <a:pt x="0" y="24"/>
                </a:lnTo>
                <a:lnTo>
                  <a:pt x="2" y="26"/>
                </a:lnTo>
                <a:lnTo>
                  <a:pt x="2" y="29"/>
                </a:lnTo>
                <a:lnTo>
                  <a:pt x="3" y="31"/>
                </a:lnTo>
                <a:lnTo>
                  <a:pt x="4" y="34"/>
                </a:lnTo>
                <a:lnTo>
                  <a:pt x="5" y="35"/>
                </a:lnTo>
                <a:lnTo>
                  <a:pt x="7" y="38"/>
                </a:lnTo>
                <a:lnTo>
                  <a:pt x="9" y="39"/>
                </a:lnTo>
                <a:lnTo>
                  <a:pt x="10" y="40"/>
                </a:lnTo>
                <a:lnTo>
                  <a:pt x="13" y="41"/>
                </a:lnTo>
                <a:lnTo>
                  <a:pt x="15" y="42"/>
                </a:lnTo>
                <a:lnTo>
                  <a:pt x="16" y="42"/>
                </a:lnTo>
                <a:lnTo>
                  <a:pt x="19" y="44"/>
                </a:lnTo>
                <a:lnTo>
                  <a:pt x="21" y="44"/>
                </a:lnTo>
                <a:lnTo>
                  <a:pt x="24" y="44"/>
                </a:lnTo>
                <a:lnTo>
                  <a:pt x="26" y="42"/>
                </a:lnTo>
                <a:lnTo>
                  <a:pt x="29" y="42"/>
                </a:lnTo>
                <a:lnTo>
                  <a:pt x="31" y="41"/>
                </a:lnTo>
                <a:lnTo>
                  <a:pt x="34" y="40"/>
                </a:lnTo>
                <a:lnTo>
                  <a:pt x="35" y="39"/>
                </a:lnTo>
                <a:lnTo>
                  <a:pt x="38" y="38"/>
                </a:lnTo>
                <a:lnTo>
                  <a:pt x="39" y="35"/>
                </a:lnTo>
                <a:lnTo>
                  <a:pt x="40" y="34"/>
                </a:lnTo>
                <a:lnTo>
                  <a:pt x="41" y="31"/>
                </a:lnTo>
                <a:lnTo>
                  <a:pt x="43" y="29"/>
                </a:lnTo>
                <a:lnTo>
                  <a:pt x="43" y="26"/>
                </a:lnTo>
                <a:lnTo>
                  <a:pt x="43" y="24"/>
                </a:lnTo>
                <a:lnTo>
                  <a:pt x="44" y="21"/>
                </a:lnTo>
                <a:lnTo>
                  <a:pt x="43" y="20"/>
                </a:lnTo>
                <a:lnTo>
                  <a:pt x="43" y="18"/>
                </a:lnTo>
                <a:lnTo>
                  <a:pt x="43" y="15"/>
                </a:lnTo>
                <a:lnTo>
                  <a:pt x="41" y="13"/>
                </a:lnTo>
                <a:lnTo>
                  <a:pt x="40" y="10"/>
                </a:lnTo>
                <a:lnTo>
                  <a:pt x="39" y="9"/>
                </a:lnTo>
                <a:lnTo>
                  <a:pt x="38" y="7"/>
                </a:lnTo>
                <a:lnTo>
                  <a:pt x="35" y="5"/>
                </a:lnTo>
                <a:lnTo>
                  <a:pt x="34" y="4"/>
                </a:lnTo>
                <a:lnTo>
                  <a:pt x="31" y="3"/>
                </a:lnTo>
                <a:lnTo>
                  <a:pt x="29" y="2"/>
                </a:lnTo>
                <a:lnTo>
                  <a:pt x="26" y="2"/>
                </a:lnTo>
                <a:lnTo>
                  <a:pt x="24" y="0"/>
                </a:lnTo>
                <a:lnTo>
                  <a:pt x="21" y="0"/>
                </a:lnTo>
                <a:lnTo>
                  <a:pt x="19" y="0"/>
                </a:lnTo>
                <a:lnTo>
                  <a:pt x="16" y="2"/>
                </a:lnTo>
                <a:lnTo>
                  <a:pt x="15" y="2"/>
                </a:lnTo>
                <a:lnTo>
                  <a:pt x="13" y="3"/>
                </a:lnTo>
                <a:lnTo>
                  <a:pt x="10" y="4"/>
                </a:lnTo>
                <a:lnTo>
                  <a:pt x="9" y="5"/>
                </a:lnTo>
                <a:lnTo>
                  <a:pt x="7" y="7"/>
                </a:lnTo>
                <a:lnTo>
                  <a:pt x="5" y="9"/>
                </a:lnTo>
                <a:lnTo>
                  <a:pt x="4" y="10"/>
                </a:lnTo>
                <a:lnTo>
                  <a:pt x="3" y="13"/>
                </a:lnTo>
                <a:lnTo>
                  <a:pt x="2" y="15"/>
                </a:lnTo>
                <a:lnTo>
                  <a:pt x="2" y="18"/>
                </a:lnTo>
                <a:lnTo>
                  <a:pt x="0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234558" name="Rectangle 62"/>
          <p:cNvSpPr>
            <a:spLocks noChangeArrowheads="1"/>
          </p:cNvSpPr>
          <p:nvPr/>
        </p:nvSpPr>
        <p:spPr bwMode="auto">
          <a:xfrm>
            <a:off x="8342313" y="5503863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e7</a:t>
            </a:r>
            <a:endParaRPr lang="en-US" altLang="en-US" sz="1200"/>
          </a:p>
        </p:txBody>
      </p:sp>
      <p:sp>
        <p:nvSpPr>
          <p:cNvPr id="19509" name="Line 63"/>
          <p:cNvSpPr>
            <a:spLocks noChangeShapeType="1"/>
          </p:cNvSpPr>
          <p:nvPr/>
        </p:nvSpPr>
        <p:spPr bwMode="auto">
          <a:xfrm>
            <a:off x="9009064" y="5624514"/>
            <a:ext cx="1587" cy="349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510" name="Freeform 64"/>
          <p:cNvSpPr>
            <a:spLocks/>
          </p:cNvSpPr>
          <p:nvPr/>
        </p:nvSpPr>
        <p:spPr bwMode="auto">
          <a:xfrm>
            <a:off x="8953501" y="5607803"/>
            <a:ext cx="108584" cy="107438"/>
          </a:xfrm>
          <a:custGeom>
            <a:avLst/>
            <a:gdLst>
              <a:gd name="T0" fmla="*/ 2147483646 w 44"/>
              <a:gd name="T1" fmla="*/ 0 h 44"/>
              <a:gd name="T2" fmla="*/ 2147483646 w 44"/>
              <a:gd name="T3" fmla="*/ 0 h 44"/>
              <a:gd name="T4" fmla="*/ 2147483646 w 44"/>
              <a:gd name="T5" fmla="*/ 2147483646 h 44"/>
              <a:gd name="T6" fmla="*/ 2147483646 w 44"/>
              <a:gd name="T7" fmla="*/ 2147483646 h 44"/>
              <a:gd name="T8" fmla="*/ 2147483646 w 44"/>
              <a:gd name="T9" fmla="*/ 2147483646 h 44"/>
              <a:gd name="T10" fmla="*/ 2147483646 w 44"/>
              <a:gd name="T11" fmla="*/ 2147483646 h 44"/>
              <a:gd name="T12" fmla="*/ 2147483646 w 44"/>
              <a:gd name="T13" fmla="*/ 2147483646 h 44"/>
              <a:gd name="T14" fmla="*/ 2147483646 w 44"/>
              <a:gd name="T15" fmla="*/ 2147483646 h 44"/>
              <a:gd name="T16" fmla="*/ 2147483646 w 44"/>
              <a:gd name="T17" fmla="*/ 2147483646 h 44"/>
              <a:gd name="T18" fmla="*/ 2147483646 w 44"/>
              <a:gd name="T19" fmla="*/ 2147483646 h 44"/>
              <a:gd name="T20" fmla="*/ 2147483646 w 44"/>
              <a:gd name="T21" fmla="*/ 2147483646 h 44"/>
              <a:gd name="T22" fmla="*/ 2147483646 w 44"/>
              <a:gd name="T23" fmla="*/ 2147483646 h 44"/>
              <a:gd name="T24" fmla="*/ 2147483646 w 44"/>
              <a:gd name="T25" fmla="*/ 2147483646 h 44"/>
              <a:gd name="T26" fmla="*/ 0 w 44"/>
              <a:gd name="T27" fmla="*/ 2147483646 h 44"/>
              <a:gd name="T28" fmla="*/ 0 w 44"/>
              <a:gd name="T29" fmla="*/ 2147483646 h 44"/>
              <a:gd name="T30" fmla="*/ 0 w 44"/>
              <a:gd name="T31" fmla="*/ 2147483646 h 44"/>
              <a:gd name="T32" fmla="*/ 2147483646 w 44"/>
              <a:gd name="T33" fmla="*/ 2147483646 h 44"/>
              <a:gd name="T34" fmla="*/ 2147483646 w 44"/>
              <a:gd name="T35" fmla="*/ 2147483646 h 44"/>
              <a:gd name="T36" fmla="*/ 2147483646 w 44"/>
              <a:gd name="T37" fmla="*/ 2147483646 h 44"/>
              <a:gd name="T38" fmla="*/ 2147483646 w 44"/>
              <a:gd name="T39" fmla="*/ 2147483646 h 44"/>
              <a:gd name="T40" fmla="*/ 2147483646 w 44"/>
              <a:gd name="T41" fmla="*/ 2147483646 h 44"/>
              <a:gd name="T42" fmla="*/ 2147483646 w 44"/>
              <a:gd name="T43" fmla="*/ 2147483646 h 44"/>
              <a:gd name="T44" fmla="*/ 2147483646 w 44"/>
              <a:gd name="T45" fmla="*/ 2147483646 h 44"/>
              <a:gd name="T46" fmla="*/ 2147483646 w 44"/>
              <a:gd name="T47" fmla="*/ 2147483646 h 44"/>
              <a:gd name="T48" fmla="*/ 2147483646 w 44"/>
              <a:gd name="T49" fmla="*/ 2147483646 h 44"/>
              <a:gd name="T50" fmla="*/ 2147483646 w 44"/>
              <a:gd name="T51" fmla="*/ 2147483646 h 44"/>
              <a:gd name="T52" fmla="*/ 2147483646 w 44"/>
              <a:gd name="T53" fmla="*/ 2147483646 h 44"/>
              <a:gd name="T54" fmla="*/ 2147483646 w 44"/>
              <a:gd name="T55" fmla="*/ 2147483646 h 44"/>
              <a:gd name="T56" fmla="*/ 2147483646 w 44"/>
              <a:gd name="T57" fmla="*/ 2147483646 h 44"/>
              <a:gd name="T58" fmla="*/ 2147483646 w 44"/>
              <a:gd name="T59" fmla="*/ 2147483646 h 44"/>
              <a:gd name="T60" fmla="*/ 2147483646 w 44"/>
              <a:gd name="T61" fmla="*/ 2147483646 h 44"/>
              <a:gd name="T62" fmla="*/ 2147483646 w 44"/>
              <a:gd name="T63" fmla="*/ 2147483646 h 44"/>
              <a:gd name="T64" fmla="*/ 2147483646 w 44"/>
              <a:gd name="T65" fmla="*/ 2147483646 h 44"/>
              <a:gd name="T66" fmla="*/ 2147483646 w 44"/>
              <a:gd name="T67" fmla="*/ 2147483646 h 44"/>
              <a:gd name="T68" fmla="*/ 2147483646 w 44"/>
              <a:gd name="T69" fmla="*/ 2147483646 h 44"/>
              <a:gd name="T70" fmla="*/ 2147483646 w 44"/>
              <a:gd name="T71" fmla="*/ 2147483646 h 44"/>
              <a:gd name="T72" fmla="*/ 2147483646 w 44"/>
              <a:gd name="T73" fmla="*/ 2147483646 h 44"/>
              <a:gd name="T74" fmla="*/ 2147483646 w 44"/>
              <a:gd name="T75" fmla="*/ 2147483646 h 44"/>
              <a:gd name="T76" fmla="*/ 2147483646 w 44"/>
              <a:gd name="T77" fmla="*/ 2147483646 h 44"/>
              <a:gd name="T78" fmla="*/ 2147483646 w 44"/>
              <a:gd name="T79" fmla="*/ 2147483646 h 44"/>
              <a:gd name="T80" fmla="*/ 2147483646 w 44"/>
              <a:gd name="T81" fmla="*/ 2147483646 h 44"/>
              <a:gd name="T82" fmla="*/ 2147483646 w 44"/>
              <a:gd name="T83" fmla="*/ 2147483646 h 44"/>
              <a:gd name="T84" fmla="*/ 2147483646 w 44"/>
              <a:gd name="T85" fmla="*/ 2147483646 h 44"/>
              <a:gd name="T86" fmla="*/ 2147483646 w 44"/>
              <a:gd name="T87" fmla="*/ 2147483646 h 44"/>
              <a:gd name="T88" fmla="*/ 2147483646 w 44"/>
              <a:gd name="T89" fmla="*/ 2147483646 h 44"/>
              <a:gd name="T90" fmla="*/ 2147483646 w 44"/>
              <a:gd name="T91" fmla="*/ 2147483646 h 44"/>
              <a:gd name="T92" fmla="*/ 2147483646 w 44"/>
              <a:gd name="T93" fmla="*/ 2147483646 h 44"/>
              <a:gd name="T94" fmla="*/ 2147483646 w 44"/>
              <a:gd name="T95" fmla="*/ 2147483646 h 44"/>
              <a:gd name="T96" fmla="*/ 2147483646 w 44"/>
              <a:gd name="T97" fmla="*/ 2147483646 h 44"/>
              <a:gd name="T98" fmla="*/ 2147483646 w 44"/>
              <a:gd name="T99" fmla="*/ 2147483646 h 44"/>
              <a:gd name="T100" fmla="*/ 2147483646 w 44"/>
              <a:gd name="T101" fmla="*/ 2147483646 h 44"/>
              <a:gd name="T102" fmla="*/ 2147483646 w 44"/>
              <a:gd name="T103" fmla="*/ 2147483646 h 44"/>
              <a:gd name="T104" fmla="*/ 2147483646 w 44"/>
              <a:gd name="T105" fmla="*/ 2147483646 h 44"/>
              <a:gd name="T106" fmla="*/ 2147483646 w 44"/>
              <a:gd name="T107" fmla="*/ 2147483646 h 44"/>
              <a:gd name="T108" fmla="*/ 2147483646 w 44"/>
              <a:gd name="T109" fmla="*/ 2147483646 h 44"/>
              <a:gd name="T110" fmla="*/ 2147483646 w 44"/>
              <a:gd name="T111" fmla="*/ 0 h 44"/>
              <a:gd name="T112" fmla="*/ 2147483646 w 44"/>
              <a:gd name="T113" fmla="*/ 0 h 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4" h="44">
                <a:moveTo>
                  <a:pt x="21" y="0"/>
                </a:moveTo>
                <a:lnTo>
                  <a:pt x="19" y="0"/>
                </a:lnTo>
                <a:lnTo>
                  <a:pt x="16" y="2"/>
                </a:lnTo>
                <a:lnTo>
                  <a:pt x="15" y="2"/>
                </a:lnTo>
                <a:lnTo>
                  <a:pt x="13" y="3"/>
                </a:lnTo>
                <a:lnTo>
                  <a:pt x="10" y="4"/>
                </a:lnTo>
                <a:lnTo>
                  <a:pt x="9" y="5"/>
                </a:lnTo>
                <a:lnTo>
                  <a:pt x="7" y="7"/>
                </a:lnTo>
                <a:lnTo>
                  <a:pt x="5" y="9"/>
                </a:lnTo>
                <a:lnTo>
                  <a:pt x="4" y="10"/>
                </a:lnTo>
                <a:lnTo>
                  <a:pt x="3" y="13"/>
                </a:lnTo>
                <a:lnTo>
                  <a:pt x="2" y="15"/>
                </a:lnTo>
                <a:lnTo>
                  <a:pt x="2" y="18"/>
                </a:lnTo>
                <a:lnTo>
                  <a:pt x="0" y="20"/>
                </a:lnTo>
                <a:lnTo>
                  <a:pt x="0" y="21"/>
                </a:lnTo>
                <a:lnTo>
                  <a:pt x="0" y="24"/>
                </a:lnTo>
                <a:lnTo>
                  <a:pt x="2" y="26"/>
                </a:lnTo>
                <a:lnTo>
                  <a:pt x="2" y="29"/>
                </a:lnTo>
                <a:lnTo>
                  <a:pt x="3" y="31"/>
                </a:lnTo>
                <a:lnTo>
                  <a:pt x="4" y="34"/>
                </a:lnTo>
                <a:lnTo>
                  <a:pt x="5" y="35"/>
                </a:lnTo>
                <a:lnTo>
                  <a:pt x="7" y="38"/>
                </a:lnTo>
                <a:lnTo>
                  <a:pt x="9" y="39"/>
                </a:lnTo>
                <a:lnTo>
                  <a:pt x="10" y="40"/>
                </a:lnTo>
                <a:lnTo>
                  <a:pt x="13" y="41"/>
                </a:lnTo>
                <a:lnTo>
                  <a:pt x="15" y="42"/>
                </a:lnTo>
                <a:lnTo>
                  <a:pt x="16" y="42"/>
                </a:lnTo>
                <a:lnTo>
                  <a:pt x="19" y="44"/>
                </a:lnTo>
                <a:lnTo>
                  <a:pt x="21" y="44"/>
                </a:lnTo>
                <a:lnTo>
                  <a:pt x="24" y="44"/>
                </a:lnTo>
                <a:lnTo>
                  <a:pt x="26" y="42"/>
                </a:lnTo>
                <a:lnTo>
                  <a:pt x="29" y="42"/>
                </a:lnTo>
                <a:lnTo>
                  <a:pt x="31" y="41"/>
                </a:lnTo>
                <a:lnTo>
                  <a:pt x="34" y="40"/>
                </a:lnTo>
                <a:lnTo>
                  <a:pt x="35" y="39"/>
                </a:lnTo>
                <a:lnTo>
                  <a:pt x="38" y="38"/>
                </a:lnTo>
                <a:lnTo>
                  <a:pt x="39" y="35"/>
                </a:lnTo>
                <a:lnTo>
                  <a:pt x="40" y="34"/>
                </a:lnTo>
                <a:lnTo>
                  <a:pt x="41" y="31"/>
                </a:lnTo>
                <a:lnTo>
                  <a:pt x="43" y="29"/>
                </a:lnTo>
                <a:lnTo>
                  <a:pt x="43" y="26"/>
                </a:lnTo>
                <a:lnTo>
                  <a:pt x="43" y="24"/>
                </a:lnTo>
                <a:lnTo>
                  <a:pt x="44" y="21"/>
                </a:lnTo>
                <a:lnTo>
                  <a:pt x="43" y="20"/>
                </a:lnTo>
                <a:lnTo>
                  <a:pt x="43" y="18"/>
                </a:lnTo>
                <a:lnTo>
                  <a:pt x="43" y="15"/>
                </a:lnTo>
                <a:lnTo>
                  <a:pt x="41" y="13"/>
                </a:lnTo>
                <a:lnTo>
                  <a:pt x="40" y="10"/>
                </a:lnTo>
                <a:lnTo>
                  <a:pt x="39" y="9"/>
                </a:lnTo>
                <a:lnTo>
                  <a:pt x="38" y="7"/>
                </a:lnTo>
                <a:lnTo>
                  <a:pt x="35" y="5"/>
                </a:lnTo>
                <a:lnTo>
                  <a:pt x="34" y="4"/>
                </a:lnTo>
                <a:lnTo>
                  <a:pt x="31" y="3"/>
                </a:lnTo>
                <a:lnTo>
                  <a:pt x="29" y="2"/>
                </a:lnTo>
                <a:lnTo>
                  <a:pt x="26" y="2"/>
                </a:lnTo>
                <a:lnTo>
                  <a:pt x="24" y="0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9511" name="Rectangle 65"/>
          <p:cNvSpPr>
            <a:spLocks noChangeArrowheads="1"/>
          </p:cNvSpPr>
          <p:nvPr/>
        </p:nvSpPr>
        <p:spPr bwMode="auto">
          <a:xfrm>
            <a:off x="6727826" y="2038350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</a:t>
            </a:r>
            <a:endParaRPr lang="en-US" altLang="en-US" sz="1200"/>
          </a:p>
        </p:txBody>
      </p:sp>
      <p:sp>
        <p:nvSpPr>
          <p:cNvPr id="19512" name="Rectangle 66"/>
          <p:cNvSpPr>
            <a:spLocks noChangeArrowheads="1"/>
          </p:cNvSpPr>
          <p:nvPr/>
        </p:nvSpPr>
        <p:spPr bwMode="auto">
          <a:xfrm>
            <a:off x="7916864" y="2038350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j2</a:t>
            </a:r>
            <a:endParaRPr lang="en-US" altLang="en-US" sz="1200"/>
          </a:p>
        </p:txBody>
      </p:sp>
      <p:sp>
        <p:nvSpPr>
          <p:cNvPr id="19513" name="Rectangle 67"/>
          <p:cNvSpPr>
            <a:spLocks noChangeArrowheads="1"/>
          </p:cNvSpPr>
          <p:nvPr/>
        </p:nvSpPr>
        <p:spPr bwMode="auto">
          <a:xfrm>
            <a:off x="6727826" y="3071813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j3</a:t>
            </a:r>
            <a:endParaRPr lang="en-US" altLang="en-US" sz="1200"/>
          </a:p>
        </p:txBody>
      </p:sp>
      <p:sp>
        <p:nvSpPr>
          <p:cNvPr id="19514" name="Rectangle 68"/>
          <p:cNvSpPr>
            <a:spLocks noChangeArrowheads="1"/>
          </p:cNvSpPr>
          <p:nvPr/>
        </p:nvSpPr>
        <p:spPr bwMode="auto">
          <a:xfrm>
            <a:off x="9098896" y="3044567"/>
            <a:ext cx="3959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j6=P1</a:t>
            </a:r>
            <a:endParaRPr lang="en-US" altLang="en-US" sz="1200" dirty="0"/>
          </a:p>
        </p:txBody>
      </p:sp>
      <p:sp>
        <p:nvSpPr>
          <p:cNvPr id="19515" name="Rectangle 69"/>
          <p:cNvSpPr>
            <a:spLocks noChangeArrowheads="1"/>
          </p:cNvSpPr>
          <p:nvPr/>
        </p:nvSpPr>
        <p:spPr bwMode="auto">
          <a:xfrm>
            <a:off x="9982200" y="3033991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j7</a:t>
            </a:r>
            <a:endParaRPr lang="en-US" altLang="en-US" sz="1200" dirty="0"/>
          </a:p>
        </p:txBody>
      </p:sp>
      <p:sp>
        <p:nvSpPr>
          <p:cNvPr id="19516" name="Rectangle 70"/>
          <p:cNvSpPr>
            <a:spLocks noChangeArrowheads="1"/>
          </p:cNvSpPr>
          <p:nvPr/>
        </p:nvSpPr>
        <p:spPr bwMode="auto">
          <a:xfrm>
            <a:off x="6727826" y="4252913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j8</a:t>
            </a:r>
            <a:endParaRPr lang="en-US" altLang="en-US" sz="1200"/>
          </a:p>
        </p:txBody>
      </p:sp>
      <p:sp>
        <p:nvSpPr>
          <p:cNvPr id="19517" name="Rectangle 71"/>
          <p:cNvSpPr>
            <a:spLocks noChangeArrowheads="1"/>
          </p:cNvSpPr>
          <p:nvPr/>
        </p:nvSpPr>
        <p:spPr bwMode="auto">
          <a:xfrm>
            <a:off x="7916864" y="4252913"/>
            <a:ext cx="1186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j9</a:t>
            </a:r>
            <a:endParaRPr lang="en-US" altLang="en-US" sz="1200"/>
          </a:p>
        </p:txBody>
      </p:sp>
      <p:sp>
        <p:nvSpPr>
          <p:cNvPr id="19518" name="Rectangle 72"/>
          <p:cNvSpPr>
            <a:spLocks noChangeArrowheads="1"/>
          </p:cNvSpPr>
          <p:nvPr/>
        </p:nvSpPr>
        <p:spPr bwMode="auto">
          <a:xfrm>
            <a:off x="9144001" y="4400550"/>
            <a:ext cx="2035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j10</a:t>
            </a:r>
            <a:endParaRPr lang="en-US" altLang="en-US" sz="1200"/>
          </a:p>
        </p:txBody>
      </p:sp>
      <p:sp>
        <p:nvSpPr>
          <p:cNvPr id="19519" name="Rectangle 73"/>
          <p:cNvSpPr>
            <a:spLocks noChangeArrowheads="1"/>
          </p:cNvSpPr>
          <p:nvPr/>
        </p:nvSpPr>
        <p:spPr bwMode="auto">
          <a:xfrm>
            <a:off x="6764339" y="5434013"/>
            <a:ext cx="1921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j11</a:t>
            </a:r>
            <a:endParaRPr lang="en-US" altLang="en-US" sz="1200"/>
          </a:p>
        </p:txBody>
      </p:sp>
      <p:sp>
        <p:nvSpPr>
          <p:cNvPr id="19520" name="Rectangle 74"/>
          <p:cNvSpPr>
            <a:spLocks noChangeArrowheads="1"/>
          </p:cNvSpPr>
          <p:nvPr/>
        </p:nvSpPr>
        <p:spPr bwMode="auto">
          <a:xfrm>
            <a:off x="7954964" y="5434013"/>
            <a:ext cx="2035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j12</a:t>
            </a:r>
            <a:endParaRPr lang="en-US" altLang="en-US" sz="1200"/>
          </a:p>
        </p:txBody>
      </p:sp>
      <p:sp>
        <p:nvSpPr>
          <p:cNvPr id="19521" name="Rectangle 75"/>
          <p:cNvSpPr>
            <a:spLocks noChangeArrowheads="1"/>
          </p:cNvSpPr>
          <p:nvPr/>
        </p:nvSpPr>
        <p:spPr bwMode="auto">
          <a:xfrm>
            <a:off x="9144001" y="5581650"/>
            <a:ext cx="2035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</a:rPr>
              <a:t>j13</a:t>
            </a:r>
            <a:endParaRPr lang="en-US" altLang="en-US" sz="1200"/>
          </a:p>
        </p:txBody>
      </p:sp>
      <p:sp>
        <p:nvSpPr>
          <p:cNvPr id="19522" name="Rectangle 76"/>
          <p:cNvSpPr>
            <a:spLocks noChangeArrowheads="1"/>
          </p:cNvSpPr>
          <p:nvPr/>
        </p:nvSpPr>
        <p:spPr bwMode="auto">
          <a:xfrm>
            <a:off x="7895521" y="3010702"/>
            <a:ext cx="38792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j4=T1</a:t>
            </a:r>
            <a:endParaRPr lang="en-US" altLang="en-US" sz="1200" dirty="0"/>
          </a:p>
        </p:txBody>
      </p:sp>
      <p:sp>
        <p:nvSpPr>
          <p:cNvPr id="19523" name="Rectangle 77"/>
          <p:cNvSpPr>
            <a:spLocks noChangeArrowheads="1"/>
          </p:cNvSpPr>
          <p:nvPr/>
        </p:nvSpPr>
        <p:spPr bwMode="auto">
          <a:xfrm>
            <a:off x="7318715" y="3382697"/>
            <a:ext cx="3959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000000"/>
                </a:solidFill>
              </a:rPr>
              <a:t>j5=B1</a:t>
            </a:r>
            <a:endParaRPr lang="en-US" altLang="en-US" sz="1200" dirty="0"/>
          </a:p>
        </p:txBody>
      </p:sp>
      <p:sp>
        <p:nvSpPr>
          <p:cNvPr id="19524" name="Rectangle 235"/>
          <p:cNvSpPr>
            <a:spLocks noChangeArrowheads="1"/>
          </p:cNvSpPr>
          <p:nvPr/>
        </p:nvSpPr>
        <p:spPr bwMode="auto">
          <a:xfrm>
            <a:off x="1524001" y="17108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525" name="AutoShape 236"/>
          <p:cNvSpPr>
            <a:spLocks noChangeAspect="1" noChangeArrowheads="1" noTextEdit="1"/>
          </p:cNvSpPr>
          <p:nvPr/>
        </p:nvSpPr>
        <p:spPr bwMode="auto">
          <a:xfrm>
            <a:off x="2341563" y="2352675"/>
            <a:ext cx="33718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26" name="Rectangle 238"/>
          <p:cNvSpPr>
            <a:spLocks noChangeArrowheads="1"/>
          </p:cNvSpPr>
          <p:nvPr/>
        </p:nvSpPr>
        <p:spPr bwMode="auto">
          <a:xfrm>
            <a:off x="2386013" y="4183064"/>
            <a:ext cx="6969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35" name="Rectangle 239"/>
          <p:cNvSpPr>
            <a:spLocks noChangeArrowheads="1"/>
          </p:cNvSpPr>
          <p:nvPr/>
        </p:nvSpPr>
        <p:spPr bwMode="auto">
          <a:xfrm>
            <a:off x="2428875" y="4178300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528" name="Rectangle 240"/>
          <p:cNvSpPr>
            <a:spLocks noChangeArrowheads="1"/>
          </p:cNvSpPr>
          <p:nvPr/>
        </p:nvSpPr>
        <p:spPr bwMode="auto">
          <a:xfrm>
            <a:off x="3082925" y="2695575"/>
            <a:ext cx="596900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37" name="Rectangle 241"/>
          <p:cNvSpPr>
            <a:spLocks noChangeArrowheads="1"/>
          </p:cNvSpPr>
          <p:nvPr/>
        </p:nvSpPr>
        <p:spPr bwMode="auto">
          <a:xfrm>
            <a:off x="3125788" y="2689225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S1</a:t>
            </a:r>
            <a:endParaRPr lang="en-US" altLang="en-US"/>
          </a:p>
        </p:txBody>
      </p:sp>
      <p:sp>
        <p:nvSpPr>
          <p:cNvPr id="19530" name="Rectangle 242"/>
          <p:cNvSpPr>
            <a:spLocks noChangeArrowheads="1"/>
          </p:cNvSpPr>
          <p:nvPr/>
        </p:nvSpPr>
        <p:spPr bwMode="auto">
          <a:xfrm>
            <a:off x="3679826" y="2992439"/>
            <a:ext cx="1096963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39" name="Rectangle 243"/>
          <p:cNvSpPr>
            <a:spLocks noChangeArrowheads="1"/>
          </p:cNvSpPr>
          <p:nvPr/>
        </p:nvSpPr>
        <p:spPr bwMode="auto">
          <a:xfrm>
            <a:off x="3724276" y="2987675"/>
            <a:ext cx="252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67%</a:t>
            </a:r>
            <a:endParaRPr lang="en-US" altLang="en-US"/>
          </a:p>
        </p:txBody>
      </p:sp>
      <p:sp>
        <p:nvSpPr>
          <p:cNvPr id="19532" name="Rectangle 244"/>
          <p:cNvSpPr>
            <a:spLocks noChangeArrowheads="1"/>
          </p:cNvSpPr>
          <p:nvPr/>
        </p:nvSpPr>
        <p:spPr bwMode="auto">
          <a:xfrm>
            <a:off x="4776789" y="4479926"/>
            <a:ext cx="896937" cy="15081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41" name="Rectangle 245"/>
          <p:cNvSpPr>
            <a:spLocks noChangeArrowheads="1"/>
          </p:cNvSpPr>
          <p:nvPr/>
        </p:nvSpPr>
        <p:spPr bwMode="auto">
          <a:xfrm>
            <a:off x="4821239" y="4475163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j3</a:t>
            </a:r>
            <a:endParaRPr lang="en-US" altLang="en-US"/>
          </a:p>
        </p:txBody>
      </p:sp>
      <p:sp>
        <p:nvSpPr>
          <p:cNvPr id="19534" name="Rectangle 246"/>
          <p:cNvSpPr>
            <a:spLocks noChangeArrowheads="1"/>
          </p:cNvSpPr>
          <p:nvPr/>
        </p:nvSpPr>
        <p:spPr bwMode="auto">
          <a:xfrm>
            <a:off x="2386013" y="2397126"/>
            <a:ext cx="32877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535" name="Rectangle 247"/>
          <p:cNvSpPr>
            <a:spLocks noChangeArrowheads="1"/>
          </p:cNvSpPr>
          <p:nvPr/>
        </p:nvSpPr>
        <p:spPr bwMode="auto">
          <a:xfrm>
            <a:off x="2428876" y="2392363"/>
            <a:ext cx="1789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Sorted Vertex Information Table</a:t>
            </a:r>
            <a:endParaRPr lang="en-US" altLang="en-US"/>
          </a:p>
        </p:txBody>
      </p:sp>
      <p:sp>
        <p:nvSpPr>
          <p:cNvPr id="19536" name="Rectangle 248"/>
          <p:cNvSpPr>
            <a:spLocks noChangeArrowheads="1"/>
          </p:cNvSpPr>
          <p:nvPr/>
        </p:nvSpPr>
        <p:spPr bwMode="auto">
          <a:xfrm>
            <a:off x="2386013" y="2546351"/>
            <a:ext cx="6969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537" name="Rectangle 249"/>
          <p:cNvSpPr>
            <a:spLocks noChangeArrowheads="1"/>
          </p:cNvSpPr>
          <p:nvPr/>
        </p:nvSpPr>
        <p:spPr bwMode="auto">
          <a:xfrm>
            <a:off x="2428876" y="2541588"/>
            <a:ext cx="5699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Line FCID</a:t>
            </a:r>
            <a:endParaRPr lang="en-US" altLang="en-US"/>
          </a:p>
        </p:txBody>
      </p:sp>
      <p:sp>
        <p:nvSpPr>
          <p:cNvPr id="19538" name="Rectangle 250"/>
          <p:cNvSpPr>
            <a:spLocks noChangeArrowheads="1"/>
          </p:cNvSpPr>
          <p:nvPr/>
        </p:nvSpPr>
        <p:spPr bwMode="auto">
          <a:xfrm>
            <a:off x="3082925" y="2546351"/>
            <a:ext cx="596900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539" name="Rectangle 251"/>
          <p:cNvSpPr>
            <a:spLocks noChangeArrowheads="1"/>
          </p:cNvSpPr>
          <p:nvPr/>
        </p:nvSpPr>
        <p:spPr bwMode="auto">
          <a:xfrm>
            <a:off x="3125788" y="2541588"/>
            <a:ext cx="48250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Line FID</a:t>
            </a:r>
            <a:endParaRPr lang="en-US" altLang="en-US"/>
          </a:p>
        </p:txBody>
      </p:sp>
      <p:sp>
        <p:nvSpPr>
          <p:cNvPr id="19540" name="Rectangle 252"/>
          <p:cNvSpPr>
            <a:spLocks noChangeArrowheads="1"/>
          </p:cNvSpPr>
          <p:nvPr/>
        </p:nvSpPr>
        <p:spPr bwMode="auto">
          <a:xfrm>
            <a:off x="3679826" y="2546351"/>
            <a:ext cx="1096963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541" name="Rectangle 253"/>
          <p:cNvSpPr>
            <a:spLocks noChangeArrowheads="1"/>
          </p:cNvSpPr>
          <p:nvPr/>
        </p:nvSpPr>
        <p:spPr bwMode="auto">
          <a:xfrm>
            <a:off x="3724275" y="2541588"/>
            <a:ext cx="941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Relative Position</a:t>
            </a:r>
            <a:endParaRPr lang="en-US" altLang="en-US"/>
          </a:p>
        </p:txBody>
      </p:sp>
      <p:sp>
        <p:nvSpPr>
          <p:cNvPr id="19542" name="Rectangle 254"/>
          <p:cNvSpPr>
            <a:spLocks noChangeArrowheads="1"/>
          </p:cNvSpPr>
          <p:nvPr/>
        </p:nvSpPr>
        <p:spPr bwMode="auto">
          <a:xfrm>
            <a:off x="4776789" y="2546351"/>
            <a:ext cx="896937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9543" name="Rectangle 255"/>
          <p:cNvSpPr>
            <a:spLocks noChangeArrowheads="1"/>
          </p:cNvSpPr>
          <p:nvPr/>
        </p:nvSpPr>
        <p:spPr bwMode="auto">
          <a:xfrm>
            <a:off x="4821239" y="2541588"/>
            <a:ext cx="72295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Junction EID</a:t>
            </a:r>
            <a:endParaRPr lang="en-US" altLang="en-US"/>
          </a:p>
        </p:txBody>
      </p:sp>
      <p:sp>
        <p:nvSpPr>
          <p:cNvPr id="19544" name="Rectangle 256"/>
          <p:cNvSpPr>
            <a:spLocks noChangeArrowheads="1"/>
          </p:cNvSpPr>
          <p:nvPr/>
        </p:nvSpPr>
        <p:spPr bwMode="auto">
          <a:xfrm>
            <a:off x="2386013" y="2695575"/>
            <a:ext cx="696912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53" name="Rectangle 257"/>
          <p:cNvSpPr>
            <a:spLocks noChangeArrowheads="1"/>
          </p:cNvSpPr>
          <p:nvPr/>
        </p:nvSpPr>
        <p:spPr bwMode="auto">
          <a:xfrm>
            <a:off x="2428875" y="2689225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546" name="Rectangle 258"/>
          <p:cNvSpPr>
            <a:spLocks noChangeArrowheads="1"/>
          </p:cNvSpPr>
          <p:nvPr/>
        </p:nvSpPr>
        <p:spPr bwMode="auto">
          <a:xfrm>
            <a:off x="3082925" y="5075238"/>
            <a:ext cx="596900" cy="1508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55" name="Rectangle 259"/>
          <p:cNvSpPr>
            <a:spLocks noChangeArrowheads="1"/>
          </p:cNvSpPr>
          <p:nvPr/>
        </p:nvSpPr>
        <p:spPr bwMode="auto">
          <a:xfrm>
            <a:off x="3125789" y="5070475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I3</a:t>
            </a:r>
            <a:endParaRPr lang="en-US" altLang="en-US"/>
          </a:p>
        </p:txBody>
      </p:sp>
      <p:sp>
        <p:nvSpPr>
          <p:cNvPr id="19548" name="Rectangle 260"/>
          <p:cNvSpPr>
            <a:spLocks noChangeArrowheads="1"/>
          </p:cNvSpPr>
          <p:nvPr/>
        </p:nvSpPr>
        <p:spPr bwMode="auto">
          <a:xfrm>
            <a:off x="3679826" y="2695575"/>
            <a:ext cx="1096963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57" name="Rectangle 261"/>
          <p:cNvSpPr>
            <a:spLocks noChangeArrowheads="1"/>
          </p:cNvSpPr>
          <p:nvPr/>
        </p:nvSpPr>
        <p:spPr bwMode="auto">
          <a:xfrm>
            <a:off x="3724276" y="2689225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9550" name="Rectangle 262"/>
          <p:cNvSpPr>
            <a:spLocks noChangeArrowheads="1"/>
          </p:cNvSpPr>
          <p:nvPr/>
        </p:nvSpPr>
        <p:spPr bwMode="auto">
          <a:xfrm>
            <a:off x="4776789" y="5075238"/>
            <a:ext cx="896937" cy="1508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59" name="Rectangle 263"/>
          <p:cNvSpPr>
            <a:spLocks noChangeArrowheads="1"/>
          </p:cNvSpPr>
          <p:nvPr/>
        </p:nvSpPr>
        <p:spPr bwMode="auto">
          <a:xfrm>
            <a:off x="4821239" y="5070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j1</a:t>
            </a:r>
            <a:endParaRPr lang="en-US" altLang="en-US"/>
          </a:p>
        </p:txBody>
      </p:sp>
      <p:sp>
        <p:nvSpPr>
          <p:cNvPr id="19552" name="Rectangle 264"/>
          <p:cNvSpPr>
            <a:spLocks noChangeArrowheads="1"/>
          </p:cNvSpPr>
          <p:nvPr/>
        </p:nvSpPr>
        <p:spPr bwMode="auto">
          <a:xfrm>
            <a:off x="2386013" y="5075238"/>
            <a:ext cx="696912" cy="1508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61" name="Rectangle 265"/>
          <p:cNvSpPr>
            <a:spLocks noChangeArrowheads="1"/>
          </p:cNvSpPr>
          <p:nvPr/>
        </p:nvSpPr>
        <p:spPr bwMode="auto">
          <a:xfrm>
            <a:off x="2428876" y="5070475"/>
            <a:ext cx="525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9554" name="Rectangle 266"/>
          <p:cNvSpPr>
            <a:spLocks noChangeArrowheads="1"/>
          </p:cNvSpPr>
          <p:nvPr/>
        </p:nvSpPr>
        <p:spPr bwMode="auto">
          <a:xfrm>
            <a:off x="3082925" y="4479926"/>
            <a:ext cx="596900" cy="15081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63" name="Rectangle 267"/>
          <p:cNvSpPr>
            <a:spLocks noChangeArrowheads="1"/>
          </p:cNvSpPr>
          <p:nvPr/>
        </p:nvSpPr>
        <p:spPr bwMode="auto">
          <a:xfrm>
            <a:off x="3125789" y="4475163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I1</a:t>
            </a:r>
            <a:endParaRPr lang="en-US" altLang="en-US"/>
          </a:p>
        </p:txBody>
      </p:sp>
      <p:sp>
        <p:nvSpPr>
          <p:cNvPr id="19556" name="Rectangle 268"/>
          <p:cNvSpPr>
            <a:spLocks noChangeArrowheads="1"/>
          </p:cNvSpPr>
          <p:nvPr/>
        </p:nvSpPr>
        <p:spPr bwMode="auto">
          <a:xfrm>
            <a:off x="3679826" y="5226050"/>
            <a:ext cx="1096963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65" name="Rectangle 269"/>
          <p:cNvSpPr>
            <a:spLocks noChangeArrowheads="1"/>
          </p:cNvSpPr>
          <p:nvPr/>
        </p:nvSpPr>
        <p:spPr bwMode="auto">
          <a:xfrm>
            <a:off x="3724276" y="5219700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9558" name="Rectangle 270"/>
          <p:cNvSpPr>
            <a:spLocks noChangeArrowheads="1"/>
          </p:cNvSpPr>
          <p:nvPr/>
        </p:nvSpPr>
        <p:spPr bwMode="auto">
          <a:xfrm>
            <a:off x="4776789" y="3438526"/>
            <a:ext cx="896937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67" name="Rectangle 271"/>
          <p:cNvSpPr>
            <a:spLocks noChangeArrowheads="1"/>
          </p:cNvSpPr>
          <p:nvPr/>
        </p:nvSpPr>
        <p:spPr bwMode="auto">
          <a:xfrm>
            <a:off x="4821239" y="3433763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j9</a:t>
            </a:r>
            <a:endParaRPr lang="en-US" altLang="en-US"/>
          </a:p>
        </p:txBody>
      </p:sp>
      <p:sp>
        <p:nvSpPr>
          <p:cNvPr id="19560" name="Rectangle 272"/>
          <p:cNvSpPr>
            <a:spLocks noChangeArrowheads="1"/>
          </p:cNvSpPr>
          <p:nvPr/>
        </p:nvSpPr>
        <p:spPr bwMode="auto">
          <a:xfrm>
            <a:off x="2386013" y="4479926"/>
            <a:ext cx="696912" cy="15081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69" name="Rectangle 273"/>
          <p:cNvSpPr>
            <a:spLocks noChangeArrowheads="1"/>
          </p:cNvSpPr>
          <p:nvPr/>
        </p:nvSpPr>
        <p:spPr bwMode="auto">
          <a:xfrm>
            <a:off x="2428876" y="4475163"/>
            <a:ext cx="525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9562" name="Rectangle 274"/>
          <p:cNvSpPr>
            <a:spLocks noChangeArrowheads="1"/>
          </p:cNvSpPr>
          <p:nvPr/>
        </p:nvSpPr>
        <p:spPr bwMode="auto">
          <a:xfrm>
            <a:off x="3082925" y="4630739"/>
            <a:ext cx="596900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71" name="Rectangle 275"/>
          <p:cNvSpPr>
            <a:spLocks noChangeArrowheads="1"/>
          </p:cNvSpPr>
          <p:nvPr/>
        </p:nvSpPr>
        <p:spPr bwMode="auto">
          <a:xfrm>
            <a:off x="3125789" y="4624388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I1</a:t>
            </a:r>
            <a:endParaRPr lang="en-US" altLang="en-US"/>
          </a:p>
        </p:txBody>
      </p:sp>
      <p:sp>
        <p:nvSpPr>
          <p:cNvPr id="19564" name="Rectangle 276"/>
          <p:cNvSpPr>
            <a:spLocks noChangeArrowheads="1"/>
          </p:cNvSpPr>
          <p:nvPr/>
        </p:nvSpPr>
        <p:spPr bwMode="auto">
          <a:xfrm>
            <a:off x="3679826" y="5075238"/>
            <a:ext cx="1096963" cy="1508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73" name="Rectangle 277"/>
          <p:cNvSpPr>
            <a:spLocks noChangeArrowheads="1"/>
          </p:cNvSpPr>
          <p:nvPr/>
        </p:nvSpPr>
        <p:spPr bwMode="auto">
          <a:xfrm>
            <a:off x="3724276" y="5070475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9566" name="Rectangle 278"/>
          <p:cNvSpPr>
            <a:spLocks noChangeArrowheads="1"/>
          </p:cNvSpPr>
          <p:nvPr/>
        </p:nvSpPr>
        <p:spPr bwMode="auto">
          <a:xfrm>
            <a:off x="4776789" y="2695575"/>
            <a:ext cx="896937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75" name="Rectangle 279"/>
          <p:cNvSpPr>
            <a:spLocks noChangeArrowheads="1"/>
          </p:cNvSpPr>
          <p:nvPr/>
        </p:nvSpPr>
        <p:spPr bwMode="auto">
          <a:xfrm>
            <a:off x="4821239" y="268922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j2</a:t>
            </a:r>
            <a:endParaRPr lang="en-US" altLang="en-US"/>
          </a:p>
        </p:txBody>
      </p:sp>
      <p:sp>
        <p:nvSpPr>
          <p:cNvPr id="19568" name="Rectangle 280"/>
          <p:cNvSpPr>
            <a:spLocks noChangeArrowheads="1"/>
          </p:cNvSpPr>
          <p:nvPr/>
        </p:nvSpPr>
        <p:spPr bwMode="auto">
          <a:xfrm>
            <a:off x="2386013" y="3290889"/>
            <a:ext cx="696912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77" name="Rectangle 281"/>
          <p:cNvSpPr>
            <a:spLocks noChangeArrowheads="1"/>
          </p:cNvSpPr>
          <p:nvPr/>
        </p:nvSpPr>
        <p:spPr bwMode="auto">
          <a:xfrm>
            <a:off x="2428875" y="3284538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570" name="Rectangle 282"/>
          <p:cNvSpPr>
            <a:spLocks noChangeArrowheads="1"/>
          </p:cNvSpPr>
          <p:nvPr/>
        </p:nvSpPr>
        <p:spPr bwMode="auto">
          <a:xfrm>
            <a:off x="3082925" y="3290889"/>
            <a:ext cx="596900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79" name="Rectangle 283"/>
          <p:cNvSpPr>
            <a:spLocks noChangeArrowheads="1"/>
          </p:cNvSpPr>
          <p:nvPr/>
        </p:nvSpPr>
        <p:spPr bwMode="auto">
          <a:xfrm>
            <a:off x="3125788" y="3284538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S2</a:t>
            </a:r>
            <a:endParaRPr lang="en-US" altLang="en-US"/>
          </a:p>
        </p:txBody>
      </p:sp>
      <p:sp>
        <p:nvSpPr>
          <p:cNvPr id="19572" name="Rectangle 284"/>
          <p:cNvSpPr>
            <a:spLocks noChangeArrowheads="1"/>
          </p:cNvSpPr>
          <p:nvPr/>
        </p:nvSpPr>
        <p:spPr bwMode="auto">
          <a:xfrm>
            <a:off x="3679826" y="3438526"/>
            <a:ext cx="1096963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81" name="Rectangle 285"/>
          <p:cNvSpPr>
            <a:spLocks noChangeArrowheads="1"/>
          </p:cNvSpPr>
          <p:nvPr/>
        </p:nvSpPr>
        <p:spPr bwMode="auto">
          <a:xfrm>
            <a:off x="3724276" y="3433763"/>
            <a:ext cx="252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50%</a:t>
            </a:r>
            <a:endParaRPr lang="en-US" altLang="en-US"/>
          </a:p>
        </p:txBody>
      </p:sp>
      <p:sp>
        <p:nvSpPr>
          <p:cNvPr id="19574" name="Rectangle 286"/>
          <p:cNvSpPr>
            <a:spLocks noChangeArrowheads="1"/>
          </p:cNvSpPr>
          <p:nvPr/>
        </p:nvSpPr>
        <p:spPr bwMode="auto">
          <a:xfrm>
            <a:off x="4776789" y="4630739"/>
            <a:ext cx="896937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83" name="Rectangle 287"/>
          <p:cNvSpPr>
            <a:spLocks noChangeArrowheads="1"/>
          </p:cNvSpPr>
          <p:nvPr/>
        </p:nvSpPr>
        <p:spPr bwMode="auto">
          <a:xfrm>
            <a:off x="4821239" y="46243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j4</a:t>
            </a:r>
            <a:endParaRPr lang="en-US" altLang="en-US"/>
          </a:p>
        </p:txBody>
      </p:sp>
      <p:sp>
        <p:nvSpPr>
          <p:cNvPr id="19576" name="Rectangle 288"/>
          <p:cNvSpPr>
            <a:spLocks noChangeArrowheads="1"/>
          </p:cNvSpPr>
          <p:nvPr/>
        </p:nvSpPr>
        <p:spPr bwMode="auto">
          <a:xfrm>
            <a:off x="2386013" y="2843214"/>
            <a:ext cx="6969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85" name="Rectangle 289"/>
          <p:cNvSpPr>
            <a:spLocks noChangeArrowheads="1"/>
          </p:cNvSpPr>
          <p:nvPr/>
        </p:nvSpPr>
        <p:spPr bwMode="auto">
          <a:xfrm>
            <a:off x="2428875" y="2840038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578" name="Rectangle 290"/>
          <p:cNvSpPr>
            <a:spLocks noChangeArrowheads="1"/>
          </p:cNvSpPr>
          <p:nvPr/>
        </p:nvSpPr>
        <p:spPr bwMode="auto">
          <a:xfrm>
            <a:off x="3082925" y="2843214"/>
            <a:ext cx="596900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87" name="Rectangle 291"/>
          <p:cNvSpPr>
            <a:spLocks noChangeArrowheads="1"/>
          </p:cNvSpPr>
          <p:nvPr/>
        </p:nvSpPr>
        <p:spPr bwMode="auto">
          <a:xfrm>
            <a:off x="3125788" y="2840038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S1</a:t>
            </a:r>
            <a:endParaRPr lang="en-US" altLang="en-US"/>
          </a:p>
        </p:txBody>
      </p:sp>
      <p:sp>
        <p:nvSpPr>
          <p:cNvPr id="19580" name="Rectangle 292"/>
          <p:cNvSpPr>
            <a:spLocks noChangeArrowheads="1"/>
          </p:cNvSpPr>
          <p:nvPr/>
        </p:nvSpPr>
        <p:spPr bwMode="auto">
          <a:xfrm>
            <a:off x="3679826" y="4630739"/>
            <a:ext cx="1096963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89" name="Rectangle 293"/>
          <p:cNvSpPr>
            <a:spLocks noChangeArrowheads="1"/>
          </p:cNvSpPr>
          <p:nvPr/>
        </p:nvSpPr>
        <p:spPr bwMode="auto">
          <a:xfrm>
            <a:off x="3724276" y="4624388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9582" name="Rectangle 294"/>
          <p:cNvSpPr>
            <a:spLocks noChangeArrowheads="1"/>
          </p:cNvSpPr>
          <p:nvPr/>
        </p:nvSpPr>
        <p:spPr bwMode="auto">
          <a:xfrm>
            <a:off x="4776789" y="3587750"/>
            <a:ext cx="896937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91" name="Rectangle 295"/>
          <p:cNvSpPr>
            <a:spLocks noChangeArrowheads="1"/>
          </p:cNvSpPr>
          <p:nvPr/>
        </p:nvSpPr>
        <p:spPr bwMode="auto">
          <a:xfrm>
            <a:off x="4821239" y="3582988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j10</a:t>
            </a:r>
            <a:endParaRPr lang="en-US" altLang="en-US"/>
          </a:p>
        </p:txBody>
      </p:sp>
      <p:sp>
        <p:nvSpPr>
          <p:cNvPr id="19584" name="Rectangle 296"/>
          <p:cNvSpPr>
            <a:spLocks noChangeArrowheads="1"/>
          </p:cNvSpPr>
          <p:nvPr/>
        </p:nvSpPr>
        <p:spPr bwMode="auto">
          <a:xfrm>
            <a:off x="2386013" y="3438526"/>
            <a:ext cx="6969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93" name="Rectangle 297"/>
          <p:cNvSpPr>
            <a:spLocks noChangeArrowheads="1"/>
          </p:cNvSpPr>
          <p:nvPr/>
        </p:nvSpPr>
        <p:spPr bwMode="auto">
          <a:xfrm>
            <a:off x="2428875" y="3433763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586" name="Rectangle 298"/>
          <p:cNvSpPr>
            <a:spLocks noChangeArrowheads="1"/>
          </p:cNvSpPr>
          <p:nvPr/>
        </p:nvSpPr>
        <p:spPr bwMode="auto">
          <a:xfrm>
            <a:off x="3082925" y="4183064"/>
            <a:ext cx="596900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95" name="Rectangle 299"/>
          <p:cNvSpPr>
            <a:spLocks noChangeArrowheads="1"/>
          </p:cNvSpPr>
          <p:nvPr/>
        </p:nvSpPr>
        <p:spPr bwMode="auto">
          <a:xfrm>
            <a:off x="3125788" y="4178300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S4</a:t>
            </a:r>
            <a:endParaRPr lang="en-US" altLang="en-US"/>
          </a:p>
        </p:txBody>
      </p:sp>
      <p:sp>
        <p:nvSpPr>
          <p:cNvPr id="19588" name="Rectangle 300"/>
          <p:cNvSpPr>
            <a:spLocks noChangeArrowheads="1"/>
          </p:cNvSpPr>
          <p:nvPr/>
        </p:nvSpPr>
        <p:spPr bwMode="auto">
          <a:xfrm>
            <a:off x="3679826" y="4927600"/>
            <a:ext cx="1096963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97" name="Rectangle 301"/>
          <p:cNvSpPr>
            <a:spLocks noChangeArrowheads="1"/>
          </p:cNvSpPr>
          <p:nvPr/>
        </p:nvSpPr>
        <p:spPr bwMode="auto">
          <a:xfrm>
            <a:off x="3724276" y="4922838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9590" name="Rectangle 302"/>
          <p:cNvSpPr>
            <a:spLocks noChangeArrowheads="1"/>
          </p:cNvSpPr>
          <p:nvPr/>
        </p:nvSpPr>
        <p:spPr bwMode="auto">
          <a:xfrm>
            <a:off x="4776789" y="3735388"/>
            <a:ext cx="896937" cy="1508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799" name="Rectangle 303"/>
          <p:cNvSpPr>
            <a:spLocks noChangeArrowheads="1"/>
          </p:cNvSpPr>
          <p:nvPr/>
        </p:nvSpPr>
        <p:spPr bwMode="auto">
          <a:xfrm>
            <a:off x="4821239" y="3732213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j11</a:t>
            </a:r>
            <a:endParaRPr lang="en-US" altLang="en-US"/>
          </a:p>
        </p:txBody>
      </p:sp>
      <p:sp>
        <p:nvSpPr>
          <p:cNvPr id="19592" name="Rectangle 304"/>
          <p:cNvSpPr>
            <a:spLocks noChangeArrowheads="1"/>
          </p:cNvSpPr>
          <p:nvPr/>
        </p:nvSpPr>
        <p:spPr bwMode="auto">
          <a:xfrm>
            <a:off x="3679826" y="4479926"/>
            <a:ext cx="1096963" cy="15081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01" name="Rectangle 305"/>
          <p:cNvSpPr>
            <a:spLocks noChangeArrowheads="1"/>
          </p:cNvSpPr>
          <p:nvPr/>
        </p:nvSpPr>
        <p:spPr bwMode="auto">
          <a:xfrm>
            <a:off x="3724276" y="4475163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9594" name="Rectangle 306"/>
          <p:cNvSpPr>
            <a:spLocks noChangeArrowheads="1"/>
          </p:cNvSpPr>
          <p:nvPr/>
        </p:nvSpPr>
        <p:spPr bwMode="auto">
          <a:xfrm>
            <a:off x="2386013" y="5226050"/>
            <a:ext cx="696912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03" name="Rectangle 307"/>
          <p:cNvSpPr>
            <a:spLocks noChangeArrowheads="1"/>
          </p:cNvSpPr>
          <p:nvPr/>
        </p:nvSpPr>
        <p:spPr bwMode="auto">
          <a:xfrm>
            <a:off x="2428876" y="5219700"/>
            <a:ext cx="525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9596" name="Rectangle 308"/>
          <p:cNvSpPr>
            <a:spLocks noChangeArrowheads="1"/>
          </p:cNvSpPr>
          <p:nvPr/>
        </p:nvSpPr>
        <p:spPr bwMode="auto">
          <a:xfrm>
            <a:off x="3082925" y="5226050"/>
            <a:ext cx="596900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05" name="Rectangle 309"/>
          <p:cNvSpPr>
            <a:spLocks noChangeArrowheads="1"/>
          </p:cNvSpPr>
          <p:nvPr/>
        </p:nvSpPr>
        <p:spPr bwMode="auto">
          <a:xfrm>
            <a:off x="3125789" y="5219700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I3</a:t>
            </a:r>
            <a:endParaRPr lang="en-US" altLang="en-US"/>
          </a:p>
        </p:txBody>
      </p:sp>
      <p:sp>
        <p:nvSpPr>
          <p:cNvPr id="19598" name="Rectangle 310"/>
          <p:cNvSpPr>
            <a:spLocks noChangeArrowheads="1"/>
          </p:cNvSpPr>
          <p:nvPr/>
        </p:nvSpPr>
        <p:spPr bwMode="auto">
          <a:xfrm>
            <a:off x="4776789" y="5226050"/>
            <a:ext cx="896937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07" name="Rectangle 311"/>
          <p:cNvSpPr>
            <a:spLocks noChangeArrowheads="1"/>
          </p:cNvSpPr>
          <p:nvPr/>
        </p:nvSpPr>
        <p:spPr bwMode="auto">
          <a:xfrm>
            <a:off x="4821239" y="5219700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j3</a:t>
            </a:r>
            <a:endParaRPr lang="en-US" altLang="en-US"/>
          </a:p>
        </p:txBody>
      </p:sp>
      <p:sp>
        <p:nvSpPr>
          <p:cNvPr id="19600" name="Rectangle 312"/>
          <p:cNvSpPr>
            <a:spLocks noChangeArrowheads="1"/>
          </p:cNvSpPr>
          <p:nvPr/>
        </p:nvSpPr>
        <p:spPr bwMode="auto">
          <a:xfrm>
            <a:off x="2386013" y="4630739"/>
            <a:ext cx="696912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09" name="Rectangle 313"/>
          <p:cNvSpPr>
            <a:spLocks noChangeArrowheads="1"/>
          </p:cNvSpPr>
          <p:nvPr/>
        </p:nvSpPr>
        <p:spPr bwMode="auto">
          <a:xfrm>
            <a:off x="2428876" y="4624388"/>
            <a:ext cx="525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9602" name="Rectangle 314"/>
          <p:cNvSpPr>
            <a:spLocks noChangeArrowheads="1"/>
          </p:cNvSpPr>
          <p:nvPr/>
        </p:nvSpPr>
        <p:spPr bwMode="auto">
          <a:xfrm>
            <a:off x="2386013" y="4778376"/>
            <a:ext cx="6969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11" name="Rectangle 315"/>
          <p:cNvSpPr>
            <a:spLocks noChangeArrowheads="1"/>
          </p:cNvSpPr>
          <p:nvPr/>
        </p:nvSpPr>
        <p:spPr bwMode="auto">
          <a:xfrm>
            <a:off x="2428876" y="4773613"/>
            <a:ext cx="525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9604" name="Rectangle 316"/>
          <p:cNvSpPr>
            <a:spLocks noChangeArrowheads="1"/>
          </p:cNvSpPr>
          <p:nvPr/>
        </p:nvSpPr>
        <p:spPr bwMode="auto">
          <a:xfrm>
            <a:off x="3082925" y="4778376"/>
            <a:ext cx="596900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13" name="Rectangle 317"/>
          <p:cNvSpPr>
            <a:spLocks noChangeArrowheads="1"/>
          </p:cNvSpPr>
          <p:nvPr/>
        </p:nvSpPr>
        <p:spPr bwMode="auto">
          <a:xfrm>
            <a:off x="3125789" y="4773613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I2</a:t>
            </a:r>
            <a:endParaRPr lang="en-US" altLang="en-US"/>
          </a:p>
        </p:txBody>
      </p:sp>
      <p:sp>
        <p:nvSpPr>
          <p:cNvPr id="19606" name="Rectangle 318"/>
          <p:cNvSpPr>
            <a:spLocks noChangeArrowheads="1"/>
          </p:cNvSpPr>
          <p:nvPr/>
        </p:nvSpPr>
        <p:spPr bwMode="auto">
          <a:xfrm>
            <a:off x="3679826" y="4778376"/>
            <a:ext cx="1096963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15" name="Rectangle 319"/>
          <p:cNvSpPr>
            <a:spLocks noChangeArrowheads="1"/>
          </p:cNvSpPr>
          <p:nvPr/>
        </p:nvSpPr>
        <p:spPr bwMode="auto">
          <a:xfrm>
            <a:off x="3724276" y="4773613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9608" name="Rectangle 320"/>
          <p:cNvSpPr>
            <a:spLocks noChangeArrowheads="1"/>
          </p:cNvSpPr>
          <p:nvPr/>
        </p:nvSpPr>
        <p:spPr bwMode="auto">
          <a:xfrm>
            <a:off x="4776789" y="4778376"/>
            <a:ext cx="896937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17" name="Rectangle 321"/>
          <p:cNvSpPr>
            <a:spLocks noChangeArrowheads="1"/>
          </p:cNvSpPr>
          <p:nvPr/>
        </p:nvSpPr>
        <p:spPr bwMode="auto">
          <a:xfrm>
            <a:off x="4821239" y="4773613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j4</a:t>
            </a:r>
            <a:endParaRPr lang="en-US" altLang="en-US"/>
          </a:p>
        </p:txBody>
      </p:sp>
      <p:sp>
        <p:nvSpPr>
          <p:cNvPr id="19610" name="Rectangle 322"/>
          <p:cNvSpPr>
            <a:spLocks noChangeArrowheads="1"/>
          </p:cNvSpPr>
          <p:nvPr/>
        </p:nvSpPr>
        <p:spPr bwMode="auto">
          <a:xfrm>
            <a:off x="3679826" y="2843214"/>
            <a:ext cx="1096963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19" name="Rectangle 323"/>
          <p:cNvSpPr>
            <a:spLocks noChangeArrowheads="1"/>
          </p:cNvSpPr>
          <p:nvPr/>
        </p:nvSpPr>
        <p:spPr bwMode="auto">
          <a:xfrm>
            <a:off x="3724276" y="2840038"/>
            <a:ext cx="252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33%</a:t>
            </a:r>
            <a:endParaRPr lang="en-US" altLang="en-US"/>
          </a:p>
        </p:txBody>
      </p:sp>
      <p:sp>
        <p:nvSpPr>
          <p:cNvPr id="19612" name="Rectangle 324"/>
          <p:cNvSpPr>
            <a:spLocks noChangeArrowheads="1"/>
          </p:cNvSpPr>
          <p:nvPr/>
        </p:nvSpPr>
        <p:spPr bwMode="auto">
          <a:xfrm>
            <a:off x="4776789" y="2843214"/>
            <a:ext cx="896937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21" name="Rectangle 325"/>
          <p:cNvSpPr>
            <a:spLocks noChangeArrowheads="1"/>
          </p:cNvSpPr>
          <p:nvPr/>
        </p:nvSpPr>
        <p:spPr bwMode="auto">
          <a:xfrm>
            <a:off x="4821239" y="284003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j5</a:t>
            </a:r>
            <a:endParaRPr lang="en-US" altLang="en-US"/>
          </a:p>
        </p:txBody>
      </p:sp>
      <p:sp>
        <p:nvSpPr>
          <p:cNvPr id="19614" name="Rectangle 326"/>
          <p:cNvSpPr>
            <a:spLocks noChangeArrowheads="1"/>
          </p:cNvSpPr>
          <p:nvPr/>
        </p:nvSpPr>
        <p:spPr bwMode="auto">
          <a:xfrm>
            <a:off x="2386013" y="4927600"/>
            <a:ext cx="696912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23" name="Rectangle 327"/>
          <p:cNvSpPr>
            <a:spLocks noChangeArrowheads="1"/>
          </p:cNvSpPr>
          <p:nvPr/>
        </p:nvSpPr>
        <p:spPr bwMode="auto">
          <a:xfrm>
            <a:off x="2428876" y="4922838"/>
            <a:ext cx="525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Interstate</a:t>
            </a:r>
            <a:endParaRPr lang="en-US" altLang="en-US"/>
          </a:p>
        </p:txBody>
      </p:sp>
      <p:sp>
        <p:nvSpPr>
          <p:cNvPr id="19616" name="Rectangle 328"/>
          <p:cNvSpPr>
            <a:spLocks noChangeArrowheads="1"/>
          </p:cNvSpPr>
          <p:nvPr/>
        </p:nvSpPr>
        <p:spPr bwMode="auto">
          <a:xfrm>
            <a:off x="3082925" y="4927600"/>
            <a:ext cx="596900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25" name="Rectangle 329"/>
          <p:cNvSpPr>
            <a:spLocks noChangeArrowheads="1"/>
          </p:cNvSpPr>
          <p:nvPr/>
        </p:nvSpPr>
        <p:spPr bwMode="auto">
          <a:xfrm>
            <a:off x="3125789" y="4922838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I2</a:t>
            </a:r>
            <a:endParaRPr lang="en-US" altLang="en-US"/>
          </a:p>
        </p:txBody>
      </p:sp>
      <p:sp>
        <p:nvSpPr>
          <p:cNvPr id="19618" name="Rectangle 330"/>
          <p:cNvSpPr>
            <a:spLocks noChangeArrowheads="1"/>
          </p:cNvSpPr>
          <p:nvPr/>
        </p:nvSpPr>
        <p:spPr bwMode="auto">
          <a:xfrm>
            <a:off x="4776789" y="4927600"/>
            <a:ext cx="896937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27" name="Rectangle 331"/>
          <p:cNvSpPr>
            <a:spLocks noChangeArrowheads="1"/>
          </p:cNvSpPr>
          <p:nvPr/>
        </p:nvSpPr>
        <p:spPr bwMode="auto">
          <a:xfrm>
            <a:off x="4821239" y="492283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j6</a:t>
            </a:r>
            <a:endParaRPr lang="en-US" altLang="en-US"/>
          </a:p>
        </p:txBody>
      </p:sp>
      <p:sp>
        <p:nvSpPr>
          <p:cNvPr id="19620" name="Rectangle 332"/>
          <p:cNvSpPr>
            <a:spLocks noChangeArrowheads="1"/>
          </p:cNvSpPr>
          <p:nvPr/>
        </p:nvSpPr>
        <p:spPr bwMode="auto">
          <a:xfrm>
            <a:off x="4776789" y="4183064"/>
            <a:ext cx="896937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29" name="Rectangle 333"/>
          <p:cNvSpPr>
            <a:spLocks noChangeArrowheads="1"/>
          </p:cNvSpPr>
          <p:nvPr/>
        </p:nvSpPr>
        <p:spPr bwMode="auto">
          <a:xfrm>
            <a:off x="4821239" y="4178300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j6</a:t>
            </a:r>
            <a:endParaRPr lang="en-US" altLang="en-US"/>
          </a:p>
        </p:txBody>
      </p:sp>
      <p:sp>
        <p:nvSpPr>
          <p:cNvPr id="19622" name="Rectangle 334"/>
          <p:cNvSpPr>
            <a:spLocks noChangeArrowheads="1"/>
          </p:cNvSpPr>
          <p:nvPr/>
        </p:nvSpPr>
        <p:spPr bwMode="auto">
          <a:xfrm>
            <a:off x="3679826" y="4183064"/>
            <a:ext cx="1096963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31" name="Rectangle 335"/>
          <p:cNvSpPr>
            <a:spLocks noChangeArrowheads="1"/>
          </p:cNvSpPr>
          <p:nvPr/>
        </p:nvSpPr>
        <p:spPr bwMode="auto">
          <a:xfrm>
            <a:off x="3724276" y="4178300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9624" name="Rectangle 336"/>
          <p:cNvSpPr>
            <a:spLocks noChangeArrowheads="1"/>
          </p:cNvSpPr>
          <p:nvPr/>
        </p:nvSpPr>
        <p:spPr bwMode="auto">
          <a:xfrm>
            <a:off x="2386013" y="4332289"/>
            <a:ext cx="696912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33" name="Rectangle 337"/>
          <p:cNvSpPr>
            <a:spLocks noChangeArrowheads="1"/>
          </p:cNvSpPr>
          <p:nvPr/>
        </p:nvSpPr>
        <p:spPr bwMode="auto">
          <a:xfrm>
            <a:off x="2428875" y="4327525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626" name="Rectangle 338"/>
          <p:cNvSpPr>
            <a:spLocks noChangeArrowheads="1"/>
          </p:cNvSpPr>
          <p:nvPr/>
        </p:nvSpPr>
        <p:spPr bwMode="auto">
          <a:xfrm>
            <a:off x="3082925" y="4332289"/>
            <a:ext cx="596900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35" name="Rectangle 339"/>
          <p:cNvSpPr>
            <a:spLocks noChangeArrowheads="1"/>
          </p:cNvSpPr>
          <p:nvPr/>
        </p:nvSpPr>
        <p:spPr bwMode="auto">
          <a:xfrm>
            <a:off x="3125788" y="4327525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S4</a:t>
            </a:r>
            <a:endParaRPr lang="en-US" altLang="en-US"/>
          </a:p>
        </p:txBody>
      </p:sp>
      <p:sp>
        <p:nvSpPr>
          <p:cNvPr id="19628" name="Rectangle 340"/>
          <p:cNvSpPr>
            <a:spLocks noChangeArrowheads="1"/>
          </p:cNvSpPr>
          <p:nvPr/>
        </p:nvSpPr>
        <p:spPr bwMode="auto">
          <a:xfrm>
            <a:off x="3679826" y="4332289"/>
            <a:ext cx="1096963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37" name="Rectangle 341"/>
          <p:cNvSpPr>
            <a:spLocks noChangeArrowheads="1"/>
          </p:cNvSpPr>
          <p:nvPr/>
        </p:nvSpPr>
        <p:spPr bwMode="auto">
          <a:xfrm>
            <a:off x="3724276" y="4327525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9630" name="Rectangle 342"/>
          <p:cNvSpPr>
            <a:spLocks noChangeArrowheads="1"/>
          </p:cNvSpPr>
          <p:nvPr/>
        </p:nvSpPr>
        <p:spPr bwMode="auto">
          <a:xfrm>
            <a:off x="4776789" y="4332289"/>
            <a:ext cx="896937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39" name="Rectangle 343"/>
          <p:cNvSpPr>
            <a:spLocks noChangeArrowheads="1"/>
          </p:cNvSpPr>
          <p:nvPr/>
        </p:nvSpPr>
        <p:spPr bwMode="auto">
          <a:xfrm>
            <a:off x="4821239" y="432752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j7</a:t>
            </a:r>
            <a:endParaRPr lang="en-US" altLang="en-US"/>
          </a:p>
        </p:txBody>
      </p:sp>
      <p:sp>
        <p:nvSpPr>
          <p:cNvPr id="19632" name="Rectangle 344"/>
          <p:cNvSpPr>
            <a:spLocks noChangeArrowheads="1"/>
          </p:cNvSpPr>
          <p:nvPr/>
        </p:nvSpPr>
        <p:spPr bwMode="auto">
          <a:xfrm>
            <a:off x="3679826" y="3290889"/>
            <a:ext cx="1096963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41" name="Rectangle 345"/>
          <p:cNvSpPr>
            <a:spLocks noChangeArrowheads="1"/>
          </p:cNvSpPr>
          <p:nvPr/>
        </p:nvSpPr>
        <p:spPr bwMode="auto">
          <a:xfrm>
            <a:off x="3724276" y="3284538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9634" name="Rectangle 346"/>
          <p:cNvSpPr>
            <a:spLocks noChangeArrowheads="1"/>
          </p:cNvSpPr>
          <p:nvPr/>
        </p:nvSpPr>
        <p:spPr bwMode="auto">
          <a:xfrm>
            <a:off x="4776789" y="3290889"/>
            <a:ext cx="896937" cy="1476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43" name="Rectangle 347"/>
          <p:cNvSpPr>
            <a:spLocks noChangeArrowheads="1"/>
          </p:cNvSpPr>
          <p:nvPr/>
        </p:nvSpPr>
        <p:spPr bwMode="auto">
          <a:xfrm>
            <a:off x="4821239" y="328453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j8</a:t>
            </a:r>
            <a:endParaRPr lang="en-US" altLang="en-US"/>
          </a:p>
        </p:txBody>
      </p:sp>
      <p:sp>
        <p:nvSpPr>
          <p:cNvPr id="19636" name="Rectangle 348"/>
          <p:cNvSpPr>
            <a:spLocks noChangeArrowheads="1"/>
          </p:cNvSpPr>
          <p:nvPr/>
        </p:nvSpPr>
        <p:spPr bwMode="auto">
          <a:xfrm>
            <a:off x="3082925" y="3438526"/>
            <a:ext cx="596900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45" name="Rectangle 349"/>
          <p:cNvSpPr>
            <a:spLocks noChangeArrowheads="1"/>
          </p:cNvSpPr>
          <p:nvPr/>
        </p:nvSpPr>
        <p:spPr bwMode="auto">
          <a:xfrm>
            <a:off x="3125788" y="3433763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S2</a:t>
            </a:r>
            <a:endParaRPr lang="en-US" altLang="en-US"/>
          </a:p>
        </p:txBody>
      </p:sp>
      <p:sp>
        <p:nvSpPr>
          <p:cNvPr id="19638" name="Rectangle 350"/>
          <p:cNvSpPr>
            <a:spLocks noChangeArrowheads="1"/>
          </p:cNvSpPr>
          <p:nvPr/>
        </p:nvSpPr>
        <p:spPr bwMode="auto">
          <a:xfrm>
            <a:off x="4776789" y="2992439"/>
            <a:ext cx="896937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47" name="Rectangle 351"/>
          <p:cNvSpPr>
            <a:spLocks noChangeArrowheads="1"/>
          </p:cNvSpPr>
          <p:nvPr/>
        </p:nvSpPr>
        <p:spPr bwMode="auto">
          <a:xfrm>
            <a:off x="4821239" y="29876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j9</a:t>
            </a:r>
            <a:endParaRPr lang="en-US" altLang="en-US"/>
          </a:p>
        </p:txBody>
      </p:sp>
      <p:sp>
        <p:nvSpPr>
          <p:cNvPr id="19640" name="Rectangle 352"/>
          <p:cNvSpPr>
            <a:spLocks noChangeArrowheads="1"/>
          </p:cNvSpPr>
          <p:nvPr/>
        </p:nvSpPr>
        <p:spPr bwMode="auto">
          <a:xfrm>
            <a:off x="2386013" y="2992439"/>
            <a:ext cx="6969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49" name="Rectangle 353"/>
          <p:cNvSpPr>
            <a:spLocks noChangeArrowheads="1"/>
          </p:cNvSpPr>
          <p:nvPr/>
        </p:nvSpPr>
        <p:spPr bwMode="auto">
          <a:xfrm>
            <a:off x="2428875" y="2987675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642" name="Rectangle 354"/>
          <p:cNvSpPr>
            <a:spLocks noChangeArrowheads="1"/>
          </p:cNvSpPr>
          <p:nvPr/>
        </p:nvSpPr>
        <p:spPr bwMode="auto">
          <a:xfrm>
            <a:off x="3082925" y="2992439"/>
            <a:ext cx="596900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51" name="Rectangle 355"/>
          <p:cNvSpPr>
            <a:spLocks noChangeArrowheads="1"/>
          </p:cNvSpPr>
          <p:nvPr/>
        </p:nvSpPr>
        <p:spPr bwMode="auto">
          <a:xfrm>
            <a:off x="3125788" y="2987675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S1</a:t>
            </a:r>
            <a:endParaRPr lang="en-US" altLang="en-US"/>
          </a:p>
        </p:txBody>
      </p:sp>
      <p:sp>
        <p:nvSpPr>
          <p:cNvPr id="19644" name="Rectangle 356"/>
          <p:cNvSpPr>
            <a:spLocks noChangeArrowheads="1"/>
          </p:cNvSpPr>
          <p:nvPr/>
        </p:nvSpPr>
        <p:spPr bwMode="auto">
          <a:xfrm>
            <a:off x="2386013" y="3587750"/>
            <a:ext cx="696912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53" name="Rectangle 357"/>
          <p:cNvSpPr>
            <a:spLocks noChangeArrowheads="1"/>
          </p:cNvSpPr>
          <p:nvPr/>
        </p:nvSpPr>
        <p:spPr bwMode="auto">
          <a:xfrm>
            <a:off x="2428875" y="3582988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646" name="Rectangle 358"/>
          <p:cNvSpPr>
            <a:spLocks noChangeArrowheads="1"/>
          </p:cNvSpPr>
          <p:nvPr/>
        </p:nvSpPr>
        <p:spPr bwMode="auto">
          <a:xfrm>
            <a:off x="3082925" y="3587750"/>
            <a:ext cx="596900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55" name="Rectangle 359"/>
          <p:cNvSpPr>
            <a:spLocks noChangeArrowheads="1"/>
          </p:cNvSpPr>
          <p:nvPr/>
        </p:nvSpPr>
        <p:spPr bwMode="auto">
          <a:xfrm>
            <a:off x="3125788" y="3582988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S2</a:t>
            </a:r>
            <a:endParaRPr lang="en-US" altLang="en-US"/>
          </a:p>
        </p:txBody>
      </p:sp>
      <p:sp>
        <p:nvSpPr>
          <p:cNvPr id="19648" name="Rectangle 360"/>
          <p:cNvSpPr>
            <a:spLocks noChangeArrowheads="1"/>
          </p:cNvSpPr>
          <p:nvPr/>
        </p:nvSpPr>
        <p:spPr bwMode="auto">
          <a:xfrm>
            <a:off x="3679826" y="3587750"/>
            <a:ext cx="1096963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57" name="Rectangle 361"/>
          <p:cNvSpPr>
            <a:spLocks noChangeArrowheads="1"/>
          </p:cNvSpPr>
          <p:nvPr/>
        </p:nvSpPr>
        <p:spPr bwMode="auto">
          <a:xfrm>
            <a:off x="3724276" y="3582988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9650" name="Rectangle 362"/>
          <p:cNvSpPr>
            <a:spLocks noChangeArrowheads="1"/>
          </p:cNvSpPr>
          <p:nvPr/>
        </p:nvSpPr>
        <p:spPr bwMode="auto">
          <a:xfrm>
            <a:off x="2386013" y="3735388"/>
            <a:ext cx="696912" cy="1508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59" name="Rectangle 363"/>
          <p:cNvSpPr>
            <a:spLocks noChangeArrowheads="1"/>
          </p:cNvSpPr>
          <p:nvPr/>
        </p:nvSpPr>
        <p:spPr bwMode="auto">
          <a:xfrm>
            <a:off x="2428875" y="3732213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652" name="Rectangle 364"/>
          <p:cNvSpPr>
            <a:spLocks noChangeArrowheads="1"/>
          </p:cNvSpPr>
          <p:nvPr/>
        </p:nvSpPr>
        <p:spPr bwMode="auto">
          <a:xfrm>
            <a:off x="3082925" y="3735388"/>
            <a:ext cx="596900" cy="1508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61" name="Rectangle 365"/>
          <p:cNvSpPr>
            <a:spLocks noChangeArrowheads="1"/>
          </p:cNvSpPr>
          <p:nvPr/>
        </p:nvSpPr>
        <p:spPr bwMode="auto">
          <a:xfrm>
            <a:off x="3125788" y="3732213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S3</a:t>
            </a:r>
            <a:endParaRPr lang="en-US" altLang="en-US"/>
          </a:p>
        </p:txBody>
      </p:sp>
      <p:sp>
        <p:nvSpPr>
          <p:cNvPr id="19654" name="Rectangle 366"/>
          <p:cNvSpPr>
            <a:spLocks noChangeArrowheads="1"/>
          </p:cNvSpPr>
          <p:nvPr/>
        </p:nvSpPr>
        <p:spPr bwMode="auto">
          <a:xfrm>
            <a:off x="3679826" y="3735388"/>
            <a:ext cx="1096963" cy="1508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63" name="Rectangle 367"/>
          <p:cNvSpPr>
            <a:spLocks noChangeArrowheads="1"/>
          </p:cNvSpPr>
          <p:nvPr/>
        </p:nvSpPr>
        <p:spPr bwMode="auto">
          <a:xfrm>
            <a:off x="3724276" y="3732213"/>
            <a:ext cx="18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9656" name="Rectangle 368"/>
          <p:cNvSpPr>
            <a:spLocks noChangeArrowheads="1"/>
          </p:cNvSpPr>
          <p:nvPr/>
        </p:nvSpPr>
        <p:spPr bwMode="auto">
          <a:xfrm>
            <a:off x="4776789" y="3886201"/>
            <a:ext cx="896937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65" name="Rectangle 369"/>
          <p:cNvSpPr>
            <a:spLocks noChangeArrowheads="1"/>
          </p:cNvSpPr>
          <p:nvPr/>
        </p:nvSpPr>
        <p:spPr bwMode="auto">
          <a:xfrm>
            <a:off x="4821239" y="3879850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j12</a:t>
            </a:r>
            <a:endParaRPr lang="en-US" altLang="en-US"/>
          </a:p>
        </p:txBody>
      </p:sp>
      <p:sp>
        <p:nvSpPr>
          <p:cNvPr id="19658" name="Rectangle 370"/>
          <p:cNvSpPr>
            <a:spLocks noChangeArrowheads="1"/>
          </p:cNvSpPr>
          <p:nvPr/>
        </p:nvSpPr>
        <p:spPr bwMode="auto">
          <a:xfrm>
            <a:off x="2386013" y="3886201"/>
            <a:ext cx="6969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67" name="Rectangle 371"/>
          <p:cNvSpPr>
            <a:spLocks noChangeArrowheads="1"/>
          </p:cNvSpPr>
          <p:nvPr/>
        </p:nvSpPr>
        <p:spPr bwMode="auto">
          <a:xfrm>
            <a:off x="2428875" y="3879850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660" name="Rectangle 372"/>
          <p:cNvSpPr>
            <a:spLocks noChangeArrowheads="1"/>
          </p:cNvSpPr>
          <p:nvPr/>
        </p:nvSpPr>
        <p:spPr bwMode="auto">
          <a:xfrm>
            <a:off x="3082925" y="3886201"/>
            <a:ext cx="596900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69" name="Rectangle 373"/>
          <p:cNvSpPr>
            <a:spLocks noChangeArrowheads="1"/>
          </p:cNvSpPr>
          <p:nvPr/>
        </p:nvSpPr>
        <p:spPr bwMode="auto">
          <a:xfrm>
            <a:off x="3125788" y="3879850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S3</a:t>
            </a:r>
            <a:endParaRPr lang="en-US" altLang="en-US"/>
          </a:p>
        </p:txBody>
      </p:sp>
      <p:sp>
        <p:nvSpPr>
          <p:cNvPr id="19662" name="Rectangle 374"/>
          <p:cNvSpPr>
            <a:spLocks noChangeArrowheads="1"/>
          </p:cNvSpPr>
          <p:nvPr/>
        </p:nvSpPr>
        <p:spPr bwMode="auto">
          <a:xfrm>
            <a:off x="3679826" y="3886201"/>
            <a:ext cx="1096963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71" name="Rectangle 375"/>
          <p:cNvSpPr>
            <a:spLocks noChangeArrowheads="1"/>
          </p:cNvSpPr>
          <p:nvPr/>
        </p:nvSpPr>
        <p:spPr bwMode="auto">
          <a:xfrm>
            <a:off x="3724276" y="3879850"/>
            <a:ext cx="2524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50%</a:t>
            </a:r>
            <a:endParaRPr lang="en-US" altLang="en-US"/>
          </a:p>
        </p:txBody>
      </p:sp>
      <p:sp>
        <p:nvSpPr>
          <p:cNvPr id="19664" name="Rectangle 376"/>
          <p:cNvSpPr>
            <a:spLocks noChangeArrowheads="1"/>
          </p:cNvSpPr>
          <p:nvPr/>
        </p:nvSpPr>
        <p:spPr bwMode="auto">
          <a:xfrm>
            <a:off x="2386013" y="3141664"/>
            <a:ext cx="696912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73" name="Rectangle 377"/>
          <p:cNvSpPr>
            <a:spLocks noChangeArrowheads="1"/>
          </p:cNvSpPr>
          <p:nvPr/>
        </p:nvSpPr>
        <p:spPr bwMode="auto">
          <a:xfrm>
            <a:off x="2428875" y="3136900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666" name="Rectangle 378"/>
          <p:cNvSpPr>
            <a:spLocks noChangeArrowheads="1"/>
          </p:cNvSpPr>
          <p:nvPr/>
        </p:nvSpPr>
        <p:spPr bwMode="auto">
          <a:xfrm>
            <a:off x="3082925" y="3141664"/>
            <a:ext cx="596900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75" name="Rectangle 379"/>
          <p:cNvSpPr>
            <a:spLocks noChangeArrowheads="1"/>
          </p:cNvSpPr>
          <p:nvPr/>
        </p:nvSpPr>
        <p:spPr bwMode="auto">
          <a:xfrm>
            <a:off x="3125788" y="3136900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S1</a:t>
            </a:r>
            <a:endParaRPr lang="en-US" altLang="en-US"/>
          </a:p>
        </p:txBody>
      </p:sp>
      <p:sp>
        <p:nvSpPr>
          <p:cNvPr id="19668" name="Rectangle 380"/>
          <p:cNvSpPr>
            <a:spLocks noChangeArrowheads="1"/>
          </p:cNvSpPr>
          <p:nvPr/>
        </p:nvSpPr>
        <p:spPr bwMode="auto">
          <a:xfrm>
            <a:off x="3679826" y="3141664"/>
            <a:ext cx="1096963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77" name="Rectangle 381"/>
          <p:cNvSpPr>
            <a:spLocks noChangeArrowheads="1"/>
          </p:cNvSpPr>
          <p:nvPr/>
        </p:nvSpPr>
        <p:spPr bwMode="auto">
          <a:xfrm>
            <a:off x="3724276" y="3136900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  <p:sp>
        <p:nvSpPr>
          <p:cNvPr id="19670" name="Rectangle 382"/>
          <p:cNvSpPr>
            <a:spLocks noChangeArrowheads="1"/>
          </p:cNvSpPr>
          <p:nvPr/>
        </p:nvSpPr>
        <p:spPr bwMode="auto">
          <a:xfrm>
            <a:off x="4776789" y="3141664"/>
            <a:ext cx="896937" cy="1492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79" name="Rectangle 383"/>
          <p:cNvSpPr>
            <a:spLocks noChangeArrowheads="1"/>
          </p:cNvSpPr>
          <p:nvPr/>
        </p:nvSpPr>
        <p:spPr bwMode="auto">
          <a:xfrm>
            <a:off x="4821239" y="3136900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j12</a:t>
            </a:r>
            <a:endParaRPr lang="en-US" altLang="en-US"/>
          </a:p>
        </p:txBody>
      </p:sp>
      <p:sp>
        <p:nvSpPr>
          <p:cNvPr id="19672" name="Rectangle 384"/>
          <p:cNvSpPr>
            <a:spLocks noChangeArrowheads="1"/>
          </p:cNvSpPr>
          <p:nvPr/>
        </p:nvSpPr>
        <p:spPr bwMode="auto">
          <a:xfrm>
            <a:off x="4776789" y="4035425"/>
            <a:ext cx="896937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81" name="Rectangle 385"/>
          <p:cNvSpPr>
            <a:spLocks noChangeArrowheads="1"/>
          </p:cNvSpPr>
          <p:nvPr/>
        </p:nvSpPr>
        <p:spPr bwMode="auto">
          <a:xfrm>
            <a:off x="4821239" y="4029075"/>
            <a:ext cx="168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j13</a:t>
            </a:r>
            <a:endParaRPr lang="en-US" altLang="en-US"/>
          </a:p>
        </p:txBody>
      </p:sp>
      <p:sp>
        <p:nvSpPr>
          <p:cNvPr id="19674" name="Rectangle 386"/>
          <p:cNvSpPr>
            <a:spLocks noChangeArrowheads="1"/>
          </p:cNvSpPr>
          <p:nvPr/>
        </p:nvSpPr>
        <p:spPr bwMode="auto">
          <a:xfrm>
            <a:off x="2386013" y="4035425"/>
            <a:ext cx="696912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83" name="Rectangle 387"/>
          <p:cNvSpPr>
            <a:spLocks noChangeArrowheads="1"/>
          </p:cNvSpPr>
          <p:nvPr/>
        </p:nvSpPr>
        <p:spPr bwMode="auto">
          <a:xfrm>
            <a:off x="2428875" y="4029075"/>
            <a:ext cx="400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Streets</a:t>
            </a:r>
            <a:endParaRPr lang="en-US" altLang="en-US"/>
          </a:p>
        </p:txBody>
      </p:sp>
      <p:sp>
        <p:nvSpPr>
          <p:cNvPr id="19676" name="Rectangle 388"/>
          <p:cNvSpPr>
            <a:spLocks noChangeArrowheads="1"/>
          </p:cNvSpPr>
          <p:nvPr/>
        </p:nvSpPr>
        <p:spPr bwMode="auto">
          <a:xfrm>
            <a:off x="3082925" y="4035425"/>
            <a:ext cx="596900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85" name="Rectangle 389"/>
          <p:cNvSpPr>
            <a:spLocks noChangeArrowheads="1"/>
          </p:cNvSpPr>
          <p:nvPr/>
        </p:nvSpPr>
        <p:spPr bwMode="auto">
          <a:xfrm>
            <a:off x="3125788" y="4029075"/>
            <a:ext cx="1554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S3</a:t>
            </a:r>
            <a:endParaRPr lang="en-US" altLang="en-US"/>
          </a:p>
        </p:txBody>
      </p:sp>
      <p:sp>
        <p:nvSpPr>
          <p:cNvPr id="19678" name="Rectangle 390"/>
          <p:cNvSpPr>
            <a:spLocks noChangeArrowheads="1"/>
          </p:cNvSpPr>
          <p:nvPr/>
        </p:nvSpPr>
        <p:spPr bwMode="auto">
          <a:xfrm>
            <a:off x="3679826" y="4035425"/>
            <a:ext cx="1096963" cy="1476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4887" name="Rectangle 391"/>
          <p:cNvSpPr>
            <a:spLocks noChangeArrowheads="1"/>
          </p:cNvSpPr>
          <p:nvPr/>
        </p:nvSpPr>
        <p:spPr bwMode="auto">
          <a:xfrm>
            <a:off x="3724276" y="4029075"/>
            <a:ext cx="322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100%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3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34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3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4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34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34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34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34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347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4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34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34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34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4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34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234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34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234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234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34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34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4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234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2347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34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34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4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4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34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348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234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34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2348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234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234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34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34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234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234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34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34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34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34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2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34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34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34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500" fill="hold"/>
                                        <p:tgtEl>
                                          <p:spTgt spid="234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34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234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234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234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234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2348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500" fill="hold"/>
                                        <p:tgtEl>
                                          <p:spTgt spid="234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2348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2347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234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234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34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234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2348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234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2348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234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234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234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234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234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234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234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234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234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500" fill="hold"/>
                                        <p:tgtEl>
                                          <p:spTgt spid="234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234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234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2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500" fill="hold"/>
                                        <p:tgtEl>
                                          <p:spTgt spid="234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234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234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234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234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500" fill="hold"/>
                                        <p:tgtEl>
                                          <p:spTgt spid="234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234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500" fill="hold"/>
                                        <p:tgtEl>
                                          <p:spTgt spid="234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234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234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234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2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500" fill="hold"/>
                                        <p:tgtEl>
                                          <p:spTgt spid="234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234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234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234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500" fill="hold"/>
                                        <p:tgtEl>
                                          <p:spTgt spid="234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234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234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500" fill="hold"/>
                                        <p:tgtEl>
                                          <p:spTgt spid="234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234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500" fill="hold"/>
                                        <p:tgtEl>
                                          <p:spTgt spid="234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234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234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234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2347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500" fill="hold"/>
                                        <p:tgtEl>
                                          <p:spTgt spid="2348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234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234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234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234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0" dur="500" fill="hold"/>
                                        <p:tgtEl>
                                          <p:spTgt spid="234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234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234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2347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0" dur="500" fill="hold"/>
                                        <p:tgtEl>
                                          <p:spTgt spid="234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2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500" fill="hold"/>
                                        <p:tgtEl>
                                          <p:spTgt spid="2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234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234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234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234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234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2" dur="500" fill="hold"/>
                                        <p:tgtEl>
                                          <p:spTgt spid="234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234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6" dur="500" fill="hold"/>
                                        <p:tgtEl>
                                          <p:spTgt spid="23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234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234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2348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2348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8" dur="500" fill="hold"/>
                                        <p:tgtEl>
                                          <p:spTgt spid="234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234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2" dur="500" fill="hold"/>
                                        <p:tgtEl>
                                          <p:spTgt spid="234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234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2347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8" dur="500" fill="hold"/>
                                        <p:tgtEl>
                                          <p:spTgt spid="234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140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17" grpId="0"/>
      <p:bldP spid="234521" grpId="0"/>
      <p:bldP spid="234525" grpId="0"/>
      <p:bldP spid="234529" grpId="0"/>
      <p:bldP spid="234533" grpId="0"/>
      <p:bldP spid="234538" grpId="0"/>
      <p:bldP spid="234542" grpId="0"/>
      <p:bldP spid="234546" grpId="0"/>
      <p:bldP spid="234550" grpId="0"/>
      <p:bldP spid="234554" grpId="0"/>
      <p:bldP spid="234558" grpId="0"/>
      <p:bldP spid="234735" grpId="0"/>
      <p:bldP spid="234735" grpId="1"/>
      <p:bldP spid="234737" grpId="0"/>
      <p:bldP spid="234737" grpId="1"/>
      <p:bldP spid="234739" grpId="0"/>
      <p:bldP spid="234741" grpId="0"/>
      <p:bldP spid="234741" grpId="1"/>
      <p:bldP spid="234753" grpId="0"/>
      <p:bldP spid="234753" grpId="1"/>
      <p:bldP spid="234755" grpId="0"/>
      <p:bldP spid="234757" grpId="0"/>
      <p:bldP spid="234757" grpId="1"/>
      <p:bldP spid="234759" grpId="0"/>
      <p:bldP spid="234761" grpId="0"/>
      <p:bldP spid="234763" grpId="0"/>
      <p:bldP spid="234763" grpId="1"/>
      <p:bldP spid="234765" grpId="0"/>
      <p:bldP spid="234767" grpId="0"/>
      <p:bldP spid="234767" grpId="1"/>
      <p:bldP spid="234769" grpId="0"/>
      <p:bldP spid="234769" grpId="1"/>
      <p:bldP spid="234771" grpId="0"/>
      <p:bldP spid="234771" grpId="1"/>
      <p:bldP spid="234773" grpId="0"/>
      <p:bldP spid="234775" grpId="0"/>
      <p:bldP spid="234775" grpId="1"/>
      <p:bldP spid="234777" grpId="0"/>
      <p:bldP spid="234777" grpId="1"/>
      <p:bldP spid="234779" grpId="0"/>
      <p:bldP spid="234779" grpId="1"/>
      <p:bldP spid="234781" grpId="0"/>
      <p:bldP spid="234781" grpId="1"/>
      <p:bldP spid="234783" grpId="0"/>
      <p:bldP spid="234783" grpId="1"/>
      <p:bldP spid="234785" grpId="0"/>
      <p:bldP spid="234785" grpId="1"/>
      <p:bldP spid="234787" grpId="0"/>
      <p:bldP spid="234787" grpId="1"/>
      <p:bldP spid="234789" grpId="0"/>
      <p:bldP spid="234789" grpId="1"/>
      <p:bldP spid="234791" grpId="0"/>
      <p:bldP spid="234791" grpId="1"/>
      <p:bldP spid="234793" grpId="0"/>
      <p:bldP spid="234793" grpId="1"/>
      <p:bldP spid="234795" grpId="0"/>
      <p:bldP spid="234795" grpId="1"/>
      <p:bldP spid="234797" grpId="0"/>
      <p:bldP spid="234797" grpId="1"/>
      <p:bldP spid="234799" grpId="0"/>
      <p:bldP spid="234799" grpId="1"/>
      <p:bldP spid="234801" grpId="0"/>
      <p:bldP spid="234801" grpId="1"/>
      <p:bldP spid="234803" grpId="0"/>
      <p:bldP spid="234805" grpId="0"/>
      <p:bldP spid="234807" grpId="0"/>
      <p:bldP spid="234809" grpId="0"/>
      <p:bldP spid="234809" grpId="1"/>
      <p:bldP spid="234811" grpId="0"/>
      <p:bldP spid="234811" grpId="1"/>
      <p:bldP spid="234813" grpId="0"/>
      <p:bldP spid="234813" grpId="1"/>
      <p:bldP spid="234815" grpId="0"/>
      <p:bldP spid="234815" grpId="1"/>
      <p:bldP spid="234817" grpId="0"/>
      <p:bldP spid="234817" grpId="1"/>
      <p:bldP spid="234819" grpId="0"/>
      <p:bldP spid="234819" grpId="1"/>
      <p:bldP spid="234821" grpId="0"/>
      <p:bldP spid="234821" grpId="1"/>
      <p:bldP spid="234823" grpId="0"/>
      <p:bldP spid="234823" grpId="1"/>
      <p:bldP spid="234825" grpId="0"/>
      <p:bldP spid="234825" grpId="1"/>
      <p:bldP spid="234827" grpId="0"/>
      <p:bldP spid="234827" grpId="1"/>
      <p:bldP spid="234829" grpId="0"/>
      <p:bldP spid="234829" grpId="1"/>
      <p:bldP spid="234831" grpId="0"/>
      <p:bldP spid="234831" grpId="1"/>
      <p:bldP spid="234833" grpId="0"/>
      <p:bldP spid="234833" grpId="1"/>
      <p:bldP spid="234835" grpId="0"/>
      <p:bldP spid="234835" grpId="1"/>
      <p:bldP spid="234837" grpId="0"/>
      <p:bldP spid="234837" grpId="1"/>
      <p:bldP spid="234839" grpId="0"/>
      <p:bldP spid="234839" grpId="1"/>
      <p:bldP spid="234841" grpId="0"/>
      <p:bldP spid="234841" grpId="1"/>
      <p:bldP spid="234843" grpId="0"/>
      <p:bldP spid="234843" grpId="1"/>
      <p:bldP spid="234845" grpId="0"/>
      <p:bldP spid="234845" grpId="1"/>
      <p:bldP spid="234847" grpId="0"/>
      <p:bldP spid="234849" grpId="0"/>
      <p:bldP spid="234851" grpId="0"/>
      <p:bldP spid="234853" grpId="0"/>
      <p:bldP spid="234853" grpId="1"/>
      <p:bldP spid="234855" grpId="0"/>
      <p:bldP spid="234855" grpId="1"/>
      <p:bldP spid="234857" grpId="0"/>
      <p:bldP spid="234857" grpId="1"/>
      <p:bldP spid="234859" grpId="0"/>
      <p:bldP spid="234859" grpId="1"/>
      <p:bldP spid="234861" grpId="0"/>
      <p:bldP spid="234861" grpId="1"/>
      <p:bldP spid="234863" grpId="0"/>
      <p:bldP spid="234863" grpId="1"/>
      <p:bldP spid="234865" grpId="0"/>
      <p:bldP spid="234865" grpId="1"/>
      <p:bldP spid="234867" grpId="0"/>
      <p:bldP spid="234867" grpId="1"/>
      <p:bldP spid="234869" grpId="0"/>
      <p:bldP spid="234869" grpId="1"/>
      <p:bldP spid="234871" grpId="0"/>
      <p:bldP spid="234871" grpId="1"/>
      <p:bldP spid="234873" grpId="0"/>
      <p:bldP spid="234873" grpId="1"/>
      <p:bldP spid="234875" grpId="0"/>
      <p:bldP spid="234875" grpId="1"/>
      <p:bldP spid="234877" grpId="0"/>
      <p:bldP spid="234877" grpId="1"/>
      <p:bldP spid="234879" grpId="0"/>
      <p:bldP spid="234879" grpId="1"/>
      <p:bldP spid="234881" grpId="0"/>
      <p:bldP spid="234881" grpId="1"/>
      <p:bldP spid="234883" grpId="0"/>
      <p:bldP spid="234883" grpId="1"/>
      <p:bldP spid="234885" grpId="0"/>
      <p:bldP spid="234885" grpId="1"/>
      <p:bldP spid="234887" grpId="0"/>
      <p:bldP spid="23488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Overview of the network model</a:t>
            </a:r>
          </a:p>
          <a:p>
            <a:pPr eaLnBrk="1" hangingPunct="1"/>
            <a:r>
              <a:rPr lang="en-US" altLang="en-US" dirty="0"/>
              <a:t>Nature of commercial data</a:t>
            </a:r>
          </a:p>
          <a:p>
            <a:pPr eaLnBrk="1" hangingPunct="1"/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Hyperedges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Incorporating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hyperedges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into the network model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Internal representation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Build process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779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Commercial Data</a:t>
            </a:r>
            <a:endParaRPr lang="en-US" alt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6093542" cy="435133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1"/>
                </a:solidFill>
              </a:rPr>
              <a:t>Planar</a:t>
            </a:r>
            <a:r>
              <a:rPr lang="en-US" altLang="en-US" dirty="0"/>
              <a:t>: Commercial street data is based on a planar model (originating from the TIGER model) where line geometries are split whenever they cross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chemeClr val="accent1"/>
                </a:solidFill>
              </a:rPr>
              <a:t>Hierarchical</a:t>
            </a:r>
            <a:r>
              <a:rPr lang="en-US" altLang="en-US" dirty="0"/>
              <a:t>: </a:t>
            </a:r>
            <a:r>
              <a:rPr lang="en-US" dirty="0"/>
              <a:t>The number of hierarchical levels is a parameter of the model and can be adjusted accordingly</a:t>
            </a:r>
          </a:p>
          <a:p>
            <a:pPr lvl="1">
              <a:defRPr/>
            </a:pPr>
            <a:r>
              <a:rPr lang="en-US" altLang="en-US" dirty="0"/>
              <a:t>E.g., highway overpasses and underpasses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70" y="887322"/>
            <a:ext cx="2628900" cy="107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202" y="2307306"/>
            <a:ext cx="2657475" cy="9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38612" y="1240819"/>
            <a:ext cx="109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38613" y="2594127"/>
            <a:ext cx="9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 </a:t>
            </a:r>
          </a:p>
          <a:p>
            <a:r>
              <a:rPr lang="en-US" b="1" dirty="0"/>
              <a:t>Planar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02" y="4140167"/>
            <a:ext cx="4412720" cy="22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Commercial Data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19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807692"/>
              </p:ext>
            </p:extLst>
          </p:nvPr>
        </p:nvGraphicFramePr>
        <p:xfrm>
          <a:off x="1794316" y="1663636"/>
          <a:ext cx="8638535" cy="424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12116064" imgH="5867302" progId="">
                  <p:embed/>
                </p:oleObj>
              </mc:Choice>
              <mc:Fallback>
                <p:oleObj r:id="rId3" imgW="12116064" imgH="5867302" progId="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4316" y="1663636"/>
                        <a:ext cx="8638535" cy="4241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45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The problem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6060311" cy="489585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goal:</a:t>
            </a:r>
            <a:r>
              <a:rPr lang="en-US" altLang="en-US" dirty="0"/>
              <a:t> Improve the performance of the point to point hierarchical solve algorithms</a:t>
            </a:r>
          </a:p>
          <a:p>
            <a:pPr lvl="2"/>
            <a:endParaRPr lang="en-US" altLang="en-US" dirty="0"/>
          </a:p>
          <a:p>
            <a:r>
              <a:rPr lang="en-US" altLang="en-US" b="1" dirty="0"/>
              <a:t>The problem: </a:t>
            </a:r>
            <a:r>
              <a:rPr lang="en-US" altLang="en-US" dirty="0"/>
              <a:t>the granularity of the high level edge elements – very high cardinalities</a:t>
            </a:r>
          </a:p>
          <a:p>
            <a:pPr lvl="2"/>
            <a:endParaRPr lang="en-US" altLang="en-US" dirty="0"/>
          </a:p>
          <a:p>
            <a:r>
              <a:rPr lang="en-US" altLang="en-US" b="1" dirty="0"/>
              <a:t>The requirement:</a:t>
            </a:r>
            <a:r>
              <a:rPr lang="en-US" altLang="en-US" dirty="0"/>
              <a:t> Preserve the multi-user editing capability of the network data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80" y="541627"/>
            <a:ext cx="4507081" cy="56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Overview of the network model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Nature of commercial data</a:t>
            </a:r>
          </a:p>
          <a:p>
            <a:pPr eaLnBrk="1" hangingPunct="1"/>
            <a:r>
              <a:rPr lang="en-US" altLang="en-US" dirty="0" err="1"/>
              <a:t>Hyperedges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Incorporating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hyperedges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into the network model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Internal representation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Build process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304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Hyperedges</a:t>
            </a:r>
            <a:endParaRPr lang="en-US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A </a:t>
            </a:r>
            <a:r>
              <a:rPr lang="en-US" altLang="en-US" b="1" dirty="0" err="1">
                <a:solidFill>
                  <a:schemeClr val="accent1"/>
                </a:solidFill>
              </a:rPr>
              <a:t>hyperedge</a:t>
            </a:r>
            <a:r>
              <a:rPr lang="en-US" altLang="en-US" dirty="0">
                <a:solidFill>
                  <a:schemeClr val="accent1"/>
                </a:solidFill>
              </a:rPr>
              <a:t> </a:t>
            </a:r>
            <a:r>
              <a:rPr lang="en-US" altLang="en-US" dirty="0"/>
              <a:t>is an edge element that spans on top of regular edge elements and has hierarchical rank higher or equal to the hierarchical rank of the feature it models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r>
              <a:rPr lang="en-US" dirty="0" err="1"/>
              <a:t>Hyperedges</a:t>
            </a:r>
            <a:r>
              <a:rPr lang="en-US" dirty="0"/>
              <a:t> have all the cost and restriction attributes of the network</a:t>
            </a:r>
          </a:p>
          <a:p>
            <a:pPr lvl="1">
              <a:defRPr/>
            </a:pPr>
            <a:r>
              <a:rPr lang="en-US" dirty="0"/>
              <a:t>Cost attributes will be summed </a:t>
            </a:r>
          </a:p>
          <a:p>
            <a:pPr lvl="1">
              <a:defRPr/>
            </a:pPr>
            <a:r>
              <a:rPr lang="en-US" dirty="0"/>
              <a:t>Restriction attributes will be copied</a:t>
            </a:r>
            <a:endParaRPr lang="en-US" altLang="en-US" sz="1300" dirty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700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err="1"/>
              <a:t>Hyperedges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Example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22</a:t>
            </a:fld>
            <a:endParaRPr lang="en-US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851610"/>
              </p:ext>
            </p:extLst>
          </p:nvPr>
        </p:nvGraphicFramePr>
        <p:xfrm>
          <a:off x="1797654" y="1690688"/>
          <a:ext cx="8596691" cy="420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r:id="rId3" imgW="12116064" imgH="5867302" progId="">
                  <p:embed/>
                </p:oleObj>
              </mc:Choice>
              <mc:Fallback>
                <p:oleObj r:id="rId3" imgW="12116064" imgH="586730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654" y="1690688"/>
                        <a:ext cx="8596691" cy="4203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317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Overview of the network model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Nature of commercial data</a:t>
            </a:r>
          </a:p>
          <a:p>
            <a:pPr eaLnBrk="1" hangingPunct="1"/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Hyperedges</a:t>
            </a:r>
            <a:endParaRPr lang="en-US" altLang="en-US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dirty="0"/>
              <a:t>Incorporating </a:t>
            </a:r>
            <a:r>
              <a:rPr lang="en-US" altLang="en-US" dirty="0" err="1"/>
              <a:t>hyperedges</a:t>
            </a:r>
            <a:r>
              <a:rPr lang="en-US" altLang="en-US" dirty="0"/>
              <a:t> into the network model</a:t>
            </a:r>
          </a:p>
          <a:p>
            <a:pPr lvl="1" eaLnBrk="1" hangingPunct="1"/>
            <a:r>
              <a:rPr lang="en-US" altLang="en-US" dirty="0"/>
              <a:t>Internal representation</a:t>
            </a:r>
          </a:p>
          <a:p>
            <a:pPr lvl="1" eaLnBrk="1" hangingPunct="1"/>
            <a:r>
              <a:rPr lang="en-US" altLang="en-US" dirty="0"/>
              <a:t>Build process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570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</a:t>
            </a:r>
            <a:r>
              <a:rPr lang="en-US" altLang="en-US" dirty="0"/>
              <a:t> build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We augment the connectivity analysis (step 1) by assigning a hierarchy rank to the junctions</a:t>
            </a:r>
          </a:p>
          <a:p>
            <a:pPr lvl="1">
              <a:defRPr/>
            </a:pPr>
            <a:r>
              <a:rPr lang="en-US" altLang="en-US" dirty="0"/>
              <a:t>a junction is given rank r where r is the highest rank such that there is a point or line vertex with rank r</a:t>
            </a:r>
          </a:p>
          <a:p>
            <a:pPr lvl="2">
              <a:defRPr/>
            </a:pPr>
            <a:endParaRPr lang="en-US" altLang="en-US" dirty="0"/>
          </a:p>
          <a:p>
            <a:pPr>
              <a:defRPr/>
            </a:pPr>
            <a:r>
              <a:rPr lang="en-US" dirty="0"/>
              <a:t>We then generate edge elements (step 3) connecting adjacent vertices of the line, and if necessary, </a:t>
            </a:r>
            <a:r>
              <a:rPr lang="en-US" dirty="0" err="1"/>
              <a:t>hyperedge</a:t>
            </a:r>
            <a:r>
              <a:rPr lang="en-US" dirty="0"/>
              <a:t> elements spanning those edges </a:t>
            </a:r>
          </a:p>
          <a:p>
            <a:pPr lvl="1">
              <a:defRPr/>
            </a:pPr>
            <a:r>
              <a:rPr lang="en-US" dirty="0"/>
              <a:t>This is accomplished by keeping a stack of related junction elements in rank order</a:t>
            </a:r>
            <a:endParaRPr lang="en-US" altLang="en-US" sz="1600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051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14337" y="835269"/>
            <a:ext cx="1899138" cy="11279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</a:t>
            </a:r>
            <a:r>
              <a:rPr lang="en-US" altLang="en-US" dirty="0"/>
              <a:t> build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2" name="Oval 11"/>
          <p:cNvSpPr/>
          <p:nvPr/>
        </p:nvSpPr>
        <p:spPr>
          <a:xfrm>
            <a:off x="5653453" y="3305907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45567" y="3308840"/>
            <a:ext cx="237392" cy="246185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4396" y="3294185"/>
            <a:ext cx="237392" cy="2461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17717" y="3297116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69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368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2512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583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J4</a:t>
            </a:r>
          </a:p>
        </p:txBody>
      </p:sp>
      <p:sp>
        <p:nvSpPr>
          <p:cNvPr id="16" name="Oval 15"/>
          <p:cNvSpPr/>
          <p:nvPr/>
        </p:nvSpPr>
        <p:spPr>
          <a:xfrm>
            <a:off x="9618783" y="105508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30507" y="1304196"/>
            <a:ext cx="158262" cy="148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633437" y="1544518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6853" y="94365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6853" y="119386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96853" y="1437646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9" y="2068493"/>
            <a:ext cx="3143250" cy="3276600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763927" y="2766350"/>
            <a:ext cx="3565003" cy="706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17" grpId="0" animBg="1"/>
      <p:bldP spid="18" grpId="0" animBg="1"/>
      <p:bldP spid="19" grpId="0" animBg="1"/>
      <p:bldP spid="15" grpId="0"/>
      <p:bldP spid="21" grpId="0"/>
      <p:bldP spid="22" grpId="0"/>
      <p:bldP spid="23" grpId="0"/>
      <p:bldP spid="16" grpId="0" animBg="1"/>
      <p:bldP spid="25" grpId="0" animBg="1"/>
      <p:bldP spid="26" grpId="0" animBg="1"/>
      <p:bldP spid="20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14337" y="835269"/>
            <a:ext cx="1899138" cy="11279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</a:t>
            </a:r>
            <a:r>
              <a:rPr lang="en-US" altLang="en-US" dirty="0"/>
              <a:t> build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2" name="Oval 11"/>
          <p:cNvSpPr/>
          <p:nvPr/>
        </p:nvSpPr>
        <p:spPr>
          <a:xfrm>
            <a:off x="5653453" y="3305907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45567" y="3308840"/>
            <a:ext cx="237392" cy="246185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4396" y="3294185"/>
            <a:ext cx="237392" cy="2461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17717" y="3297116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69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368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2512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583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J4</a:t>
            </a:r>
          </a:p>
        </p:txBody>
      </p:sp>
      <p:sp>
        <p:nvSpPr>
          <p:cNvPr id="16" name="Oval 15"/>
          <p:cNvSpPr/>
          <p:nvPr/>
        </p:nvSpPr>
        <p:spPr>
          <a:xfrm>
            <a:off x="9618783" y="105508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30507" y="1304196"/>
            <a:ext cx="158262" cy="148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633437" y="1544518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6853" y="94365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6853" y="119386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96853" y="1437646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53453" y="4718908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72149" y="4369778"/>
            <a:ext cx="104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</a:t>
            </a:r>
          </a:p>
        </p:txBody>
      </p:sp>
      <p:sp>
        <p:nvSpPr>
          <p:cNvPr id="21504" name="Down Arrow 21503"/>
          <p:cNvSpPr/>
          <p:nvPr/>
        </p:nvSpPr>
        <p:spPr>
          <a:xfrm>
            <a:off x="5653452" y="2813535"/>
            <a:ext cx="237393" cy="458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07315" y="4874295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85385" y="4762870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9" y="2068493"/>
            <a:ext cx="3143250" cy="32766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763927" y="2766350"/>
            <a:ext cx="3565003" cy="706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29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14337" y="835269"/>
            <a:ext cx="1899138" cy="11279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</a:t>
            </a:r>
            <a:r>
              <a:rPr lang="en-US" altLang="en-US" dirty="0"/>
              <a:t> build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2" name="Oval 11"/>
          <p:cNvSpPr/>
          <p:nvPr/>
        </p:nvSpPr>
        <p:spPr>
          <a:xfrm>
            <a:off x="5653453" y="3305907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45567" y="3308840"/>
            <a:ext cx="237392" cy="246185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4396" y="3294185"/>
            <a:ext cx="237392" cy="2461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17717" y="3297116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69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368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2512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583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J4</a:t>
            </a:r>
          </a:p>
        </p:txBody>
      </p:sp>
      <p:sp>
        <p:nvSpPr>
          <p:cNvPr id="16" name="Oval 15"/>
          <p:cNvSpPr/>
          <p:nvPr/>
        </p:nvSpPr>
        <p:spPr>
          <a:xfrm>
            <a:off x="9618783" y="105508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30507" y="1304196"/>
            <a:ext cx="158262" cy="148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633437" y="1544518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6853" y="94365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6853" y="119386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96853" y="1437646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53453" y="4718908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772149" y="4369778"/>
            <a:ext cx="104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</a:t>
            </a:r>
          </a:p>
        </p:txBody>
      </p:sp>
      <p:sp>
        <p:nvSpPr>
          <p:cNvPr id="21504" name="Down Arrow 21503"/>
          <p:cNvSpPr/>
          <p:nvPr/>
        </p:nvSpPr>
        <p:spPr>
          <a:xfrm>
            <a:off x="7045567" y="2800966"/>
            <a:ext cx="237393" cy="458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07315" y="4874295"/>
            <a:ext cx="158262" cy="1486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85385" y="4762870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cxnSp>
        <p:nvCxnSpPr>
          <p:cNvPr id="5" name="Straight Connector 4"/>
          <p:cNvCxnSpPr>
            <a:stCxn id="12" idx="6"/>
            <a:endCxn id="17" idx="2"/>
          </p:cNvCxnSpPr>
          <p:nvPr/>
        </p:nvCxnSpPr>
        <p:spPr>
          <a:xfrm>
            <a:off x="5890845" y="3429000"/>
            <a:ext cx="1154722" cy="29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653453" y="5161875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07315" y="531726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85385" y="5205837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9" y="2068493"/>
            <a:ext cx="3143250" cy="327660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763927" y="2766350"/>
            <a:ext cx="3565003" cy="706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02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14337" y="835269"/>
            <a:ext cx="1899138" cy="11279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</a:t>
            </a:r>
            <a:r>
              <a:rPr lang="en-US" altLang="en-US" dirty="0"/>
              <a:t> build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2" name="Oval 11"/>
          <p:cNvSpPr/>
          <p:nvPr/>
        </p:nvSpPr>
        <p:spPr>
          <a:xfrm>
            <a:off x="5653453" y="3305907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45567" y="3308840"/>
            <a:ext cx="237392" cy="246185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4396" y="3294185"/>
            <a:ext cx="237392" cy="2461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17717" y="3297116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69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368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2512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583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J4</a:t>
            </a:r>
          </a:p>
        </p:txBody>
      </p:sp>
      <p:sp>
        <p:nvSpPr>
          <p:cNvPr id="16" name="Oval 15"/>
          <p:cNvSpPr/>
          <p:nvPr/>
        </p:nvSpPr>
        <p:spPr>
          <a:xfrm>
            <a:off x="9618783" y="105508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30507" y="1304196"/>
            <a:ext cx="158262" cy="148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633437" y="1544518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6853" y="94365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6853" y="119386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96853" y="1437646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2149" y="4369778"/>
            <a:ext cx="104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</a:t>
            </a:r>
          </a:p>
        </p:txBody>
      </p:sp>
      <p:sp>
        <p:nvSpPr>
          <p:cNvPr id="21504" name="Down Arrow 21503"/>
          <p:cNvSpPr/>
          <p:nvPr/>
        </p:nvSpPr>
        <p:spPr>
          <a:xfrm>
            <a:off x="8540258" y="2800966"/>
            <a:ext cx="237393" cy="458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2" idx="6"/>
            <a:endCxn id="17" idx="2"/>
          </p:cNvCxnSpPr>
          <p:nvPr/>
        </p:nvCxnSpPr>
        <p:spPr>
          <a:xfrm>
            <a:off x="5890845" y="3429000"/>
            <a:ext cx="1154722" cy="29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7" idx="6"/>
            <a:endCxn id="18" idx="2"/>
          </p:cNvCxnSpPr>
          <p:nvPr/>
        </p:nvCxnSpPr>
        <p:spPr>
          <a:xfrm flipV="1">
            <a:off x="7282959" y="3417278"/>
            <a:ext cx="1251437" cy="146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653453" y="4718908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07315" y="4874295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185385" y="4762870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53453" y="5161875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07315" y="5317262"/>
            <a:ext cx="158262" cy="1486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185385" y="5205837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653453" y="5612791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807315" y="5768178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85385" y="5656753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9" y="2068493"/>
            <a:ext cx="3143250" cy="327660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63927" y="2766350"/>
            <a:ext cx="3565003" cy="706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72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14337" y="835269"/>
            <a:ext cx="1899138" cy="11279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</a:t>
            </a:r>
            <a:r>
              <a:rPr lang="en-US" altLang="en-US" dirty="0"/>
              <a:t> build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2" name="Oval 11"/>
          <p:cNvSpPr/>
          <p:nvPr/>
        </p:nvSpPr>
        <p:spPr>
          <a:xfrm>
            <a:off x="5653453" y="3305907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45567" y="3308840"/>
            <a:ext cx="237392" cy="246185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4396" y="3294185"/>
            <a:ext cx="237392" cy="2461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17717" y="3297116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69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368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2512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583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J4</a:t>
            </a:r>
          </a:p>
        </p:txBody>
      </p:sp>
      <p:sp>
        <p:nvSpPr>
          <p:cNvPr id="16" name="Oval 15"/>
          <p:cNvSpPr/>
          <p:nvPr/>
        </p:nvSpPr>
        <p:spPr>
          <a:xfrm>
            <a:off x="9618783" y="105508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30507" y="1304196"/>
            <a:ext cx="158262" cy="148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633437" y="1544518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6853" y="94365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6853" y="119386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96853" y="1437646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3</a:t>
            </a:r>
          </a:p>
        </p:txBody>
      </p:sp>
      <p:sp>
        <p:nvSpPr>
          <p:cNvPr id="21504" name="Down Arrow 21503"/>
          <p:cNvSpPr/>
          <p:nvPr/>
        </p:nvSpPr>
        <p:spPr>
          <a:xfrm>
            <a:off x="9917716" y="2830458"/>
            <a:ext cx="237393" cy="458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12" idx="6"/>
            <a:endCxn id="17" idx="2"/>
          </p:cNvCxnSpPr>
          <p:nvPr/>
        </p:nvCxnSpPr>
        <p:spPr>
          <a:xfrm>
            <a:off x="5890845" y="3429000"/>
            <a:ext cx="1154722" cy="29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7" idx="6"/>
            <a:endCxn id="18" idx="2"/>
          </p:cNvCxnSpPr>
          <p:nvPr/>
        </p:nvCxnSpPr>
        <p:spPr>
          <a:xfrm flipV="1">
            <a:off x="7282959" y="3417278"/>
            <a:ext cx="1251437" cy="146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8" idx="6"/>
            <a:endCxn id="19" idx="2"/>
          </p:cNvCxnSpPr>
          <p:nvPr/>
        </p:nvCxnSpPr>
        <p:spPr>
          <a:xfrm>
            <a:off x="8771788" y="3417278"/>
            <a:ext cx="1145929" cy="293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72149" y="4369778"/>
            <a:ext cx="104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9" y="2068493"/>
            <a:ext cx="3143250" cy="327660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763927" y="2766350"/>
            <a:ext cx="3565003" cy="706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72149" y="4369778"/>
            <a:ext cx="104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53453" y="4718908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07315" y="4874295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185385" y="4762870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653453" y="5161875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07315" y="5317262"/>
            <a:ext cx="158262" cy="1486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85385" y="5205837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653453" y="5612791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807315" y="5768178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185385" y="5656753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</p:spTree>
    <p:extLst>
      <p:ext uri="{BB962C8B-B14F-4D97-AF65-F5344CB8AC3E}">
        <p14:creationId xmlns:p14="http://schemas.microsoft.com/office/powerpoint/2010/main" val="423850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Overview of the network model</a:t>
            </a:r>
          </a:p>
          <a:p>
            <a:pPr eaLnBrk="1" hangingPunct="1"/>
            <a:r>
              <a:rPr lang="en-US" altLang="en-US" dirty="0"/>
              <a:t>Nature of commercial data</a:t>
            </a:r>
          </a:p>
          <a:p>
            <a:pPr eaLnBrk="1" hangingPunct="1"/>
            <a:r>
              <a:rPr lang="en-US" altLang="en-US" dirty="0" err="1"/>
              <a:t>Hyperedges</a:t>
            </a:r>
            <a:endParaRPr lang="en-US" altLang="en-US" dirty="0"/>
          </a:p>
          <a:p>
            <a:pPr eaLnBrk="1" hangingPunct="1"/>
            <a:r>
              <a:rPr lang="en-US" altLang="en-US" dirty="0"/>
              <a:t>Incorporating </a:t>
            </a:r>
            <a:r>
              <a:rPr lang="en-US" altLang="en-US" dirty="0" err="1"/>
              <a:t>hyperedges</a:t>
            </a:r>
            <a:r>
              <a:rPr lang="en-US" altLang="en-US" dirty="0"/>
              <a:t> into the network model</a:t>
            </a:r>
          </a:p>
          <a:p>
            <a:pPr lvl="1" eaLnBrk="1" hangingPunct="1"/>
            <a:r>
              <a:rPr lang="en-US" altLang="en-US" dirty="0"/>
              <a:t>Internal representation</a:t>
            </a:r>
          </a:p>
          <a:p>
            <a:pPr lvl="1" eaLnBrk="1" hangingPunct="1"/>
            <a:r>
              <a:rPr lang="en-US" altLang="en-US" dirty="0"/>
              <a:t>Build process</a:t>
            </a:r>
          </a:p>
          <a:p>
            <a:pPr eaLnBrk="1" hangingPunct="1"/>
            <a:r>
              <a:rPr lang="en-US" altLang="en-US" dirty="0"/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101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14337" y="835269"/>
            <a:ext cx="1899138" cy="11279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</a:t>
            </a:r>
            <a:r>
              <a:rPr lang="en-US" altLang="en-US" dirty="0"/>
              <a:t> build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12" name="Oval 11"/>
          <p:cNvSpPr/>
          <p:nvPr/>
        </p:nvSpPr>
        <p:spPr>
          <a:xfrm>
            <a:off x="5653453" y="3305907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45567" y="3308840"/>
            <a:ext cx="237392" cy="246185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4396" y="3294185"/>
            <a:ext cx="237392" cy="2461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17717" y="3297116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69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368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2512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583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J4</a:t>
            </a:r>
          </a:p>
        </p:txBody>
      </p:sp>
      <p:sp>
        <p:nvSpPr>
          <p:cNvPr id="16" name="Oval 15"/>
          <p:cNvSpPr/>
          <p:nvPr/>
        </p:nvSpPr>
        <p:spPr>
          <a:xfrm>
            <a:off x="9618783" y="105508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30507" y="1304196"/>
            <a:ext cx="158262" cy="148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633437" y="1544518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6853" y="94365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6853" y="119386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96853" y="1437646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3</a:t>
            </a:r>
          </a:p>
        </p:txBody>
      </p:sp>
      <p:cxnSp>
        <p:nvCxnSpPr>
          <p:cNvPr id="5" name="Straight Connector 4"/>
          <p:cNvCxnSpPr>
            <a:stCxn id="12" idx="6"/>
            <a:endCxn id="17" idx="2"/>
          </p:cNvCxnSpPr>
          <p:nvPr/>
        </p:nvCxnSpPr>
        <p:spPr>
          <a:xfrm>
            <a:off x="5890845" y="3429000"/>
            <a:ext cx="1154722" cy="29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7" idx="6"/>
            <a:endCxn id="18" idx="2"/>
          </p:cNvCxnSpPr>
          <p:nvPr/>
        </p:nvCxnSpPr>
        <p:spPr>
          <a:xfrm flipV="1">
            <a:off x="7282959" y="3417278"/>
            <a:ext cx="1251437" cy="146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8" idx="6"/>
            <a:endCxn id="19" idx="2"/>
          </p:cNvCxnSpPr>
          <p:nvPr/>
        </p:nvCxnSpPr>
        <p:spPr>
          <a:xfrm>
            <a:off x="8771788" y="3417278"/>
            <a:ext cx="1145929" cy="293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7253654" y="2901432"/>
            <a:ext cx="2699238" cy="448437"/>
          </a:xfrm>
          <a:custGeom>
            <a:avLst/>
            <a:gdLst>
              <a:gd name="connsiteX0" fmla="*/ 0 w 2699238"/>
              <a:gd name="connsiteY0" fmla="*/ 430852 h 448437"/>
              <a:gd name="connsiteX1" fmla="*/ 1354015 w 2699238"/>
              <a:gd name="connsiteY1" fmla="*/ 29 h 448437"/>
              <a:gd name="connsiteX2" fmla="*/ 2699238 w 2699238"/>
              <a:gd name="connsiteY2" fmla="*/ 448437 h 44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238" h="448437">
                <a:moveTo>
                  <a:pt x="0" y="430852"/>
                </a:moveTo>
                <a:cubicBezTo>
                  <a:pt x="452071" y="213975"/>
                  <a:pt x="904142" y="-2902"/>
                  <a:pt x="1354015" y="29"/>
                </a:cubicBezTo>
                <a:cubicBezTo>
                  <a:pt x="1803888" y="2960"/>
                  <a:pt x="2251563" y="225698"/>
                  <a:pt x="2699238" y="448437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9917716" y="2830458"/>
            <a:ext cx="237393" cy="458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772149" y="4369778"/>
            <a:ext cx="104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9" y="2068493"/>
            <a:ext cx="3143250" cy="32766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763927" y="2766350"/>
            <a:ext cx="3565003" cy="706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53453" y="4718908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07315" y="4874295"/>
            <a:ext cx="158262" cy="14867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185385" y="4762870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53453" y="5161875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07315" y="531726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185385" y="5205837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</p:spTree>
    <p:extLst>
      <p:ext uri="{BB962C8B-B14F-4D97-AF65-F5344CB8AC3E}">
        <p14:creationId xmlns:p14="http://schemas.microsoft.com/office/powerpoint/2010/main" val="1241156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214337" y="835269"/>
            <a:ext cx="1899138" cy="11279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 err="1"/>
              <a:t>Hyperedge</a:t>
            </a:r>
            <a:r>
              <a:rPr lang="en-US" altLang="en-US" dirty="0"/>
              <a:t> build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18621D-8C0F-439C-A09E-F12D5902C162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12" name="Oval 11"/>
          <p:cNvSpPr/>
          <p:nvPr/>
        </p:nvSpPr>
        <p:spPr>
          <a:xfrm>
            <a:off x="5653453" y="3305907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45567" y="3308840"/>
            <a:ext cx="237392" cy="246185"/>
          </a:xfrm>
          <a:prstGeom prst="ellipse">
            <a:avLst/>
          </a:prstGeom>
          <a:solidFill>
            <a:srgbClr val="0070C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34396" y="3294185"/>
            <a:ext cx="237392" cy="2461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17717" y="3297116"/>
            <a:ext cx="237392" cy="2461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21569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368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2512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5833" y="3780692"/>
            <a:ext cx="5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J4</a:t>
            </a:r>
          </a:p>
        </p:txBody>
      </p:sp>
      <p:sp>
        <p:nvSpPr>
          <p:cNvPr id="16" name="Oval 15"/>
          <p:cNvSpPr/>
          <p:nvPr/>
        </p:nvSpPr>
        <p:spPr>
          <a:xfrm>
            <a:off x="9618783" y="1055082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30507" y="1304196"/>
            <a:ext cx="158262" cy="1486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633437" y="1544518"/>
            <a:ext cx="158262" cy="1486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996853" y="94365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6853" y="1193867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96853" y="1437646"/>
            <a:ext cx="111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Rank 3</a:t>
            </a:r>
          </a:p>
        </p:txBody>
      </p:sp>
      <p:cxnSp>
        <p:nvCxnSpPr>
          <p:cNvPr id="5" name="Straight Connector 4"/>
          <p:cNvCxnSpPr>
            <a:stCxn id="12" idx="6"/>
            <a:endCxn id="17" idx="2"/>
          </p:cNvCxnSpPr>
          <p:nvPr/>
        </p:nvCxnSpPr>
        <p:spPr>
          <a:xfrm>
            <a:off x="5890845" y="3429000"/>
            <a:ext cx="1154722" cy="293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7" idx="6"/>
            <a:endCxn id="18" idx="2"/>
          </p:cNvCxnSpPr>
          <p:nvPr/>
        </p:nvCxnSpPr>
        <p:spPr>
          <a:xfrm flipV="1">
            <a:off x="7282959" y="3417278"/>
            <a:ext cx="1251437" cy="146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8" idx="6"/>
            <a:endCxn id="19" idx="2"/>
          </p:cNvCxnSpPr>
          <p:nvPr/>
        </p:nvCxnSpPr>
        <p:spPr>
          <a:xfrm>
            <a:off x="8771788" y="3417278"/>
            <a:ext cx="1145929" cy="293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7253654" y="2901432"/>
            <a:ext cx="2699238" cy="448437"/>
          </a:xfrm>
          <a:custGeom>
            <a:avLst/>
            <a:gdLst>
              <a:gd name="connsiteX0" fmla="*/ 0 w 2699238"/>
              <a:gd name="connsiteY0" fmla="*/ 430852 h 448437"/>
              <a:gd name="connsiteX1" fmla="*/ 1354015 w 2699238"/>
              <a:gd name="connsiteY1" fmla="*/ 29 h 448437"/>
              <a:gd name="connsiteX2" fmla="*/ 2699238 w 2699238"/>
              <a:gd name="connsiteY2" fmla="*/ 448437 h 44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9238" h="448437">
                <a:moveTo>
                  <a:pt x="0" y="430852"/>
                </a:moveTo>
                <a:cubicBezTo>
                  <a:pt x="452071" y="213975"/>
                  <a:pt x="904142" y="-2902"/>
                  <a:pt x="1354015" y="29"/>
                </a:cubicBezTo>
                <a:cubicBezTo>
                  <a:pt x="1803888" y="2960"/>
                  <a:pt x="2251563" y="225698"/>
                  <a:pt x="2699238" y="448437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9917716" y="2830458"/>
            <a:ext cx="237393" cy="458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855677" y="2567350"/>
            <a:ext cx="4097215" cy="756142"/>
          </a:xfrm>
          <a:custGeom>
            <a:avLst/>
            <a:gdLst>
              <a:gd name="connsiteX0" fmla="*/ 0 w 4097215"/>
              <a:gd name="connsiteY0" fmla="*/ 747350 h 756142"/>
              <a:gd name="connsiteX1" fmla="*/ 1934308 w 4097215"/>
              <a:gd name="connsiteY1" fmla="*/ 4 h 756142"/>
              <a:gd name="connsiteX2" fmla="*/ 4097215 w 4097215"/>
              <a:gd name="connsiteY2" fmla="*/ 756142 h 75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7215" h="756142">
                <a:moveTo>
                  <a:pt x="0" y="747350"/>
                </a:moveTo>
                <a:cubicBezTo>
                  <a:pt x="625719" y="372944"/>
                  <a:pt x="1251439" y="-1461"/>
                  <a:pt x="1934308" y="4"/>
                </a:cubicBezTo>
                <a:cubicBezTo>
                  <a:pt x="2617177" y="1469"/>
                  <a:pt x="3357196" y="378805"/>
                  <a:pt x="4097215" y="756142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72149" y="4369778"/>
            <a:ext cx="104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Stack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53453" y="4718908"/>
            <a:ext cx="1260230" cy="43705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07315" y="4874295"/>
            <a:ext cx="158262" cy="1486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85385" y="4762870"/>
            <a:ext cx="62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19" y="2068493"/>
            <a:ext cx="3143250" cy="32766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763927" y="2766350"/>
            <a:ext cx="3565003" cy="706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Overview of the network model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Nature of commercial data</a:t>
            </a:r>
          </a:p>
          <a:p>
            <a:pPr eaLnBrk="1" hangingPunct="1"/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Hyperedge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extension</a:t>
            </a:r>
          </a:p>
          <a:p>
            <a:pPr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Incorporating </a:t>
            </a:r>
            <a:r>
              <a:rPr lang="en-US" altLang="en-US" dirty="0" err="1">
                <a:solidFill>
                  <a:schemeClr val="bg1">
                    <a:lumMod val="75000"/>
                  </a:schemeClr>
                </a:solidFill>
              </a:rPr>
              <a:t>hyperedges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 into the network model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Internal representation</a:t>
            </a:r>
          </a:p>
          <a:p>
            <a:pPr lvl="1" eaLnBrk="1" hangingPunct="1"/>
            <a:r>
              <a:rPr lang="en-US" altLang="en-US" dirty="0">
                <a:solidFill>
                  <a:schemeClr val="bg1">
                    <a:lumMod val="75000"/>
                  </a:schemeClr>
                </a:solidFill>
              </a:rPr>
              <a:t>Build process</a:t>
            </a:r>
          </a:p>
          <a:p>
            <a:pPr eaLnBrk="1" hangingPunct="1"/>
            <a:r>
              <a:rPr lang="en-US" altLang="en-US" dirty="0"/>
              <a:t>Experimental results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22EB48-7889-40E8-A979-D9EF3D2856E2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483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Experimental Results</a:t>
            </a:r>
            <a:br>
              <a:rPr lang="en-US" altLang="en-US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test datasets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1CB237-BF61-4B5B-9D25-F4D9DEC491B9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19263"/>
            <a:ext cx="8045450" cy="4411662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600" dirty="0"/>
          </a:p>
          <a:p>
            <a:pPr eaLnBrk="1" hangingPunct="1">
              <a:defRPr/>
            </a:pPr>
            <a:endParaRPr lang="en-US" alt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09788" y="2390775"/>
          <a:ext cx="7620000" cy="2381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Edges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Junctions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Size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North America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73.5 million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27.2 million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23.7 GB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Europe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141.5 million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55.5 million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51.8 GB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Latin America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25.1 million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</a:rPr>
                        <a:t>8.4 million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6.9 GB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2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Experimental Results</a:t>
            </a:r>
            <a:br>
              <a:rPr lang="en-US" altLang="en-US" dirty="0">
                <a:solidFill>
                  <a:srgbClr val="01549A"/>
                </a:solidFill>
              </a:rPr>
            </a:br>
            <a:r>
              <a:rPr lang="en-US" altLang="en-US" sz="2800" dirty="0" err="1">
                <a:solidFill>
                  <a:schemeClr val="accent1"/>
                </a:solidFill>
              </a:rPr>
              <a:t>hyperedge</a:t>
            </a:r>
            <a:r>
              <a:rPr lang="en-US" altLang="en-US" sz="2800" dirty="0">
                <a:solidFill>
                  <a:schemeClr val="accent1"/>
                </a:solidFill>
              </a:rPr>
              <a:t> percentages for the different datasets</a:t>
            </a:r>
          </a:p>
        </p:txBody>
      </p:sp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77C76C-D063-428D-8120-45E91739A33B}" type="slidenum">
              <a:rPr lang="en-US" altLang="en-US" smtClean="0">
                <a:latin typeface="+mn-lt"/>
              </a:rPr>
              <a:pPr/>
              <a:t>34</a:t>
            </a:fld>
            <a:endParaRPr lang="en-US" altLang="en-US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974523"/>
              </p:ext>
            </p:extLst>
          </p:nvPr>
        </p:nvGraphicFramePr>
        <p:xfrm>
          <a:off x="2055573" y="1905537"/>
          <a:ext cx="7515225" cy="1788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4617">
                  <a:extLst>
                    <a:ext uri="{9D8B030D-6E8A-4147-A177-3AD203B41FA5}">
                      <a16:colId xmlns:a16="http://schemas.microsoft.com/office/drawing/2014/main" val="153131839"/>
                    </a:ext>
                  </a:extLst>
                </a:gridCol>
              </a:tblGrid>
              <a:tr h="4944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Level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Level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Level</a:t>
                      </a:r>
                      <a:r>
                        <a:rPr lang="en-US" sz="20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2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North America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0.05%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Paris Metro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0.03%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Online Data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2.3%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&gt;0.01%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814325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41817"/>
              </p:ext>
            </p:extLst>
          </p:nvPr>
        </p:nvGraphicFramePr>
        <p:xfrm>
          <a:off x="2048916" y="4167276"/>
          <a:ext cx="7515224" cy="1903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2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4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+mn-lt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SimSun" panose="02010600030101010101" pitchFamily="2" charset="-122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Solve time (with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hyperedges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Solve time (without 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hyperedges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ArcGIS Online Data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≈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0.05 sec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≈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0.07 sec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Paris Metro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≈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0.12 sec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≈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0.69 sec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United States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≈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1 sec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≈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5.3 sec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28143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376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Experimental Results</a:t>
            </a:r>
            <a:br>
              <a:rPr lang="en-US" altLang="en-US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conclusion</a:t>
            </a:r>
            <a:endParaRPr lang="en-US" altLang="en-US" sz="3600" dirty="0">
              <a:solidFill>
                <a:schemeClr val="accent1"/>
              </a:solidFill>
            </a:endParaRPr>
          </a:p>
        </p:txBody>
      </p:sp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1CB237-BF61-4B5B-9D25-F4D9DEC491B9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19263"/>
            <a:ext cx="8045450" cy="4411662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600" dirty="0"/>
          </a:p>
          <a:p>
            <a:pPr eaLnBrk="1" hangingPunct="1">
              <a:defRPr/>
            </a:pPr>
            <a:endParaRPr lang="en-US" altLang="en-US" sz="26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Even though the number of hyper edges in the network model is relatively small (</a:t>
            </a:r>
            <a:r>
              <a:rPr lang="en-US"/>
              <a:t>around 7% </a:t>
            </a:r>
            <a:r>
              <a:rPr lang="en-US" dirty="0"/>
              <a:t>for our largest dataset) they have huge impact on the solve time.</a:t>
            </a:r>
          </a:p>
          <a:p>
            <a:pPr>
              <a:defRPr/>
            </a:pPr>
            <a:r>
              <a:rPr lang="en-US" dirty="0"/>
              <a:t>Traversal operations on large operations are sometimes 5 times faster!!</a:t>
            </a:r>
          </a:p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hyperedge</a:t>
            </a:r>
            <a:r>
              <a:rPr lang="en-US" dirty="0"/>
              <a:t> are added as a standard element in our network model and are created for all hierarchical models from release 10.1 onwards</a:t>
            </a:r>
            <a:endParaRPr lang="en-US" altLang="en-US" dirty="0"/>
          </a:p>
          <a:p>
            <a:pPr lvl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1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66925"/>
            <a:ext cx="6096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Network Model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definition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7240325" cy="4351338"/>
          </a:xfrm>
        </p:spPr>
        <p:txBody>
          <a:bodyPr/>
          <a:lstStyle/>
          <a:p>
            <a:pPr eaLnBrk="1" hangingPunct="1"/>
            <a:r>
              <a:rPr lang="en-US" altLang="en-US" dirty="0"/>
              <a:t>A mechanism for defining and managing connectivity information between </a:t>
            </a:r>
            <a:r>
              <a:rPr lang="en-US" altLang="en-US" b="1" i="1" dirty="0"/>
              <a:t>features </a:t>
            </a:r>
            <a:r>
              <a:rPr lang="en-US" altLang="en-US" dirty="0"/>
              <a:t>in a geodatabase</a:t>
            </a:r>
          </a:p>
          <a:p>
            <a:pPr lvl="2"/>
            <a:endParaRPr lang="en-US" altLang="en-US" dirty="0"/>
          </a:p>
          <a:p>
            <a:pPr eaLnBrk="1" hangingPunct="1"/>
            <a:r>
              <a:rPr lang="en-US" altLang="en-US" dirty="0"/>
              <a:t>A feature is graphic representation of a real-world object</a:t>
            </a:r>
          </a:p>
          <a:p>
            <a:pPr lvl="1" eaLnBrk="1" hangingPunct="1"/>
            <a:r>
              <a:rPr lang="en-US" altLang="en-US" sz="2200" dirty="0"/>
              <a:t>Lines (e.g., streets, highways, subways, and railways)</a:t>
            </a:r>
          </a:p>
          <a:p>
            <a:pPr lvl="1" eaLnBrk="1" hangingPunct="1"/>
            <a:r>
              <a:rPr lang="en-US" altLang="en-US" sz="2200" dirty="0"/>
              <a:t>Points (e.g., railway, bus, and subway stations)</a:t>
            </a:r>
            <a:endParaRPr lang="en-US" altLang="en-US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84B0E-EB65-4C4E-A51D-45135D00A08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40" y="940150"/>
            <a:ext cx="4082832" cy="497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99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84B0E-EB65-4C4E-A51D-45135D00A08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899138" y="378069"/>
            <a:ext cx="8299939" cy="6251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4338" y="524240"/>
            <a:ext cx="44958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Network Index (Graph)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1538" y="524240"/>
            <a:ext cx="3048000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Feature Sources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5994888" y="581390"/>
            <a:ext cx="3352799" cy="41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V="1">
            <a:off x="7385800" y="1648192"/>
            <a:ext cx="639900" cy="83820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7378000" y="1305292"/>
            <a:ext cx="350700" cy="53340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 flipV="1">
            <a:off x="8395450" y="752842"/>
            <a:ext cx="68400" cy="121920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8669800" y="1697692"/>
            <a:ext cx="906600" cy="16770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>
            <a:off x="8590450" y="1770742"/>
            <a:ext cx="152400" cy="108060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 flipV="1">
            <a:off x="8467750" y="1366342"/>
            <a:ext cx="609600" cy="53340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16200000">
            <a:off x="8391550" y="1823542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6200000">
            <a:off x="7705750" y="1305742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6200000">
            <a:off x="8899900" y="1248142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404338" y="4603872"/>
            <a:ext cx="4495800" cy="1837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Metadata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85338" y="5020042"/>
            <a:ext cx="1676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Connectivity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2738" y="5020042"/>
            <a:ext cx="1676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Attribute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Model</a:t>
            </a:r>
          </a:p>
        </p:txBody>
      </p:sp>
      <p:cxnSp>
        <p:nvCxnSpPr>
          <p:cNvPr id="29" name="Straight Connector 28"/>
          <p:cNvCxnSpPr>
            <a:stCxn id="44" idx="2"/>
          </p:cNvCxnSpPr>
          <p:nvPr/>
        </p:nvCxnSpPr>
        <p:spPr>
          <a:xfrm>
            <a:off x="9159250" y="2349142"/>
            <a:ext cx="203925" cy="1184998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52350" y="3324916"/>
            <a:ext cx="810825" cy="209224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46" idx="2"/>
          </p:cNvCxnSpPr>
          <p:nvPr/>
        </p:nvCxnSpPr>
        <p:spPr>
          <a:xfrm flipH="1" flipV="1">
            <a:off x="8162950" y="2478142"/>
            <a:ext cx="389400" cy="837578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597150" y="3305540"/>
            <a:ext cx="955200" cy="19376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758950" y="2695940"/>
            <a:ext cx="838200" cy="60960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43" idx="1"/>
          </p:cNvCxnSpPr>
          <p:nvPr/>
        </p:nvCxnSpPr>
        <p:spPr>
          <a:xfrm flipH="1">
            <a:off x="6786062" y="1828164"/>
            <a:ext cx="457866" cy="868103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77824" y="2630542"/>
            <a:ext cx="810825" cy="70487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72537" y="1571992"/>
            <a:ext cx="253013" cy="105855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3" idx="0"/>
          </p:cNvCxnSpPr>
          <p:nvPr/>
        </p:nvCxnSpPr>
        <p:spPr>
          <a:xfrm>
            <a:off x="6225550" y="1572318"/>
            <a:ext cx="984900" cy="175024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 rot="16200000">
            <a:off x="8429650" y="3191240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6200000">
            <a:off x="6111250" y="1473706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6200000">
            <a:off x="5882650" y="2505440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6200000">
            <a:off x="9243250" y="3419840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6200000">
            <a:off x="7482850" y="3191239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6200000">
            <a:off x="7210450" y="1633042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6200000">
            <a:off x="9044950" y="2120542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16200000">
            <a:off x="8048650" y="2249542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Internal Storage 46"/>
          <p:cNvSpPr/>
          <p:nvPr/>
        </p:nvSpPr>
        <p:spPr>
          <a:xfrm>
            <a:off x="2778371" y="913916"/>
            <a:ext cx="1600200" cy="10668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Point Features</a:t>
            </a:r>
          </a:p>
        </p:txBody>
      </p:sp>
      <p:sp>
        <p:nvSpPr>
          <p:cNvPr id="48" name="Flowchart: Internal Storage 47"/>
          <p:cNvSpPr/>
          <p:nvPr/>
        </p:nvSpPr>
        <p:spPr>
          <a:xfrm>
            <a:off x="2790086" y="2180000"/>
            <a:ext cx="1600200" cy="10668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Line Features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608878" y="2701029"/>
            <a:ext cx="177184" cy="1043364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37738" y="3718926"/>
            <a:ext cx="685800" cy="272413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77862" y="3739068"/>
            <a:ext cx="941312" cy="190499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475248" y="3848746"/>
            <a:ext cx="954521" cy="80820"/>
          </a:xfrm>
          <a:prstGeom prst="line">
            <a:avLst/>
          </a:prstGeom>
          <a:ln w="5715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 rot="16200000">
            <a:off x="7386455" y="3815267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16200000">
            <a:off x="8323750" y="3739068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16200000">
            <a:off x="6509238" y="3626533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16200000">
            <a:off x="5823438" y="3888210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16200000">
            <a:off x="6674349" y="2581640"/>
            <a:ext cx="228600" cy="228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053463" y="3605034"/>
            <a:ext cx="3048000" cy="289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Table Sources</a:t>
            </a:r>
          </a:p>
        </p:txBody>
      </p:sp>
      <p:sp>
        <p:nvSpPr>
          <p:cNvPr id="65" name="Flowchart: Internal Storage 64"/>
          <p:cNvSpPr/>
          <p:nvPr/>
        </p:nvSpPr>
        <p:spPr>
          <a:xfrm>
            <a:off x="2780296" y="3994710"/>
            <a:ext cx="1600200" cy="10668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Turns</a:t>
            </a:r>
          </a:p>
        </p:txBody>
      </p:sp>
      <p:sp>
        <p:nvSpPr>
          <p:cNvPr id="66" name="Flowchart: Internal Storage 65"/>
          <p:cNvSpPr/>
          <p:nvPr/>
        </p:nvSpPr>
        <p:spPr>
          <a:xfrm>
            <a:off x="2792011" y="5260794"/>
            <a:ext cx="1600200" cy="1066800"/>
          </a:xfrm>
          <a:prstGeom prst="flowChartInternal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Historical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Traffic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387363" y="2713400"/>
            <a:ext cx="1200151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69" name="Straight Connector 7168"/>
          <p:cNvCxnSpPr/>
          <p:nvPr/>
        </p:nvCxnSpPr>
        <p:spPr>
          <a:xfrm>
            <a:off x="4390286" y="1423018"/>
            <a:ext cx="401633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392211" y="4616331"/>
            <a:ext cx="401633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405714" y="5784074"/>
            <a:ext cx="401633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77" name="Straight Connector 7176"/>
          <p:cNvCxnSpPr/>
          <p:nvPr/>
        </p:nvCxnSpPr>
        <p:spPr>
          <a:xfrm>
            <a:off x="4791919" y="1396642"/>
            <a:ext cx="15428" cy="441380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178" name="Rounded Rectangular Callout 7177"/>
          <p:cNvSpPr/>
          <p:nvPr/>
        </p:nvSpPr>
        <p:spPr>
          <a:xfrm>
            <a:off x="6514526" y="1051629"/>
            <a:ext cx="968324" cy="441009"/>
          </a:xfrm>
          <a:prstGeom prst="wedgeRoundRectCallout">
            <a:avLst>
              <a:gd name="adj1" fmla="val -30539"/>
              <a:gd name="adj2" fmla="val 84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Attributes</a:t>
            </a:r>
          </a:p>
        </p:txBody>
      </p:sp>
      <p:sp>
        <p:nvSpPr>
          <p:cNvPr id="81" name="Rounded Rectangular Callout 80"/>
          <p:cNvSpPr/>
          <p:nvPr/>
        </p:nvSpPr>
        <p:spPr>
          <a:xfrm>
            <a:off x="7441981" y="2603741"/>
            <a:ext cx="968324" cy="441009"/>
          </a:xfrm>
          <a:prstGeom prst="wedgeRoundRectCallout">
            <a:avLst>
              <a:gd name="adj1" fmla="val -30539"/>
              <a:gd name="adj2" fmla="val 84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Attributes</a:t>
            </a:r>
          </a:p>
        </p:txBody>
      </p:sp>
    </p:spTree>
    <p:extLst>
      <p:ext uri="{BB962C8B-B14F-4D97-AF65-F5344CB8AC3E}">
        <p14:creationId xmlns:p14="http://schemas.microsoft.com/office/powerpoint/2010/main" val="199597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Network Index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connectivity information is explicitly represented with network elements that are found in an associated </a:t>
            </a:r>
            <a:r>
              <a:rPr lang="en-US" altLang="en-US" b="1" i="1" dirty="0"/>
              <a:t>network index</a:t>
            </a:r>
            <a:r>
              <a:rPr lang="en-US" altLang="en-US" dirty="0"/>
              <a:t> (graph)	</a:t>
            </a:r>
          </a:p>
          <a:p>
            <a:pPr lvl="2"/>
            <a:endParaRPr lang="en-US" altLang="en-US" sz="1800" dirty="0"/>
          </a:p>
          <a:p>
            <a:r>
              <a:rPr lang="en-US" altLang="en-US" dirty="0"/>
              <a:t>Three types of network elements in the</a:t>
            </a:r>
            <a:br>
              <a:rPr lang="en-US" altLang="en-US" dirty="0"/>
            </a:br>
            <a:r>
              <a:rPr lang="en-US" altLang="en-US" dirty="0"/>
              <a:t>network index:</a:t>
            </a:r>
            <a:endParaRPr lang="en-US" altLang="en-US" sz="2600" dirty="0"/>
          </a:p>
          <a:p>
            <a:pPr lvl="1"/>
            <a:r>
              <a:rPr lang="en-US" altLang="en-US" sz="2200" dirty="0"/>
              <a:t>Junctions</a:t>
            </a:r>
          </a:p>
          <a:p>
            <a:pPr lvl="1"/>
            <a:r>
              <a:rPr lang="en-US" altLang="en-US" sz="2200" dirty="0"/>
              <a:t>Edges</a:t>
            </a:r>
          </a:p>
          <a:p>
            <a:pPr lvl="1"/>
            <a:r>
              <a:rPr lang="en-US" altLang="en-US" sz="2200" dirty="0"/>
              <a:t>Turn restrictions and </a:t>
            </a:r>
            <a:r>
              <a:rPr lang="en-US" altLang="en-US" sz="2200" dirty="0" err="1"/>
              <a:t>maneuveurs</a:t>
            </a:r>
            <a:endParaRPr lang="en-US" altLang="en-US" sz="22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8563E4-60CF-443E-8C25-5AF59E05B9A1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9" y="3313114"/>
            <a:ext cx="35337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5495925"/>
            <a:ext cx="590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88" y="5902326"/>
            <a:ext cx="266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4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Network Index</a:t>
            </a:r>
          </a:p>
        </p:txBody>
      </p:sp>
      <p:sp>
        <p:nvSpPr>
          <p:cNvPr id="9221" name="Rectangle 136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4401175" cy="4351338"/>
          </a:xfrm>
          <a:noFill/>
        </p:spPr>
        <p:txBody>
          <a:bodyPr/>
          <a:lstStyle/>
          <a:p>
            <a:pPr eaLnBrk="1" hangingPunct="1"/>
            <a:r>
              <a:rPr lang="en-US" altLang="en-US" b="1" dirty="0"/>
              <a:t>Feature space </a:t>
            </a:r>
            <a:r>
              <a:rPr lang="en-US" altLang="en-US" dirty="0"/>
              <a:t>– stores features which have geometry</a:t>
            </a:r>
          </a:p>
          <a:p>
            <a:pPr lvl="1"/>
            <a:endParaRPr lang="en-US" altLang="en-US" dirty="0"/>
          </a:p>
          <a:p>
            <a:pPr eaLnBrk="1" hangingPunct="1"/>
            <a:r>
              <a:rPr lang="en-US" altLang="en-US" b="1" dirty="0"/>
              <a:t>Network index </a:t>
            </a:r>
            <a:r>
              <a:rPr lang="en-US" altLang="en-US" dirty="0"/>
              <a:t>– contains connectivity information about the features in the feature space as well as turn restrictions and </a:t>
            </a:r>
            <a:r>
              <a:rPr lang="en-US" altLang="en-US" dirty="0" err="1"/>
              <a:t>maneuveurs</a:t>
            </a:r>
            <a:endParaRPr lang="en-US" altLang="en-US" dirty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DDB5B7-FAE3-4BFA-B6DF-187ECFB0832A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5706803" y="3257584"/>
            <a:ext cx="5619749" cy="2673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Network Index</a:t>
            </a: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5825329" y="1690689"/>
            <a:ext cx="1339203" cy="115763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9224" name="Text Box 12"/>
          <p:cNvSpPr txBox="1">
            <a:spLocks noChangeArrowheads="1"/>
          </p:cNvSpPr>
          <p:nvPr/>
        </p:nvSpPr>
        <p:spPr bwMode="auto">
          <a:xfrm>
            <a:off x="5825329" y="1713842"/>
            <a:ext cx="1339203" cy="40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Line Feature</a:t>
            </a:r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5825329" y="2116698"/>
            <a:ext cx="1339203" cy="15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5825329" y="2116698"/>
            <a:ext cx="1246563" cy="3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* FID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5825329" y="2315812"/>
            <a:ext cx="1246563" cy="44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* </a:t>
            </a:r>
            <a:r>
              <a:rPr lang="en-US" altLang="en-US" sz="1400" b="1" dirty="0"/>
              <a:t>Geometry</a:t>
            </a:r>
          </a:p>
          <a:p>
            <a:pPr eaLnBrk="1" hangingPunct="1"/>
            <a:r>
              <a:rPr lang="en-US" altLang="en-US" sz="1400" dirty="0"/>
              <a:t>* Attributes</a:t>
            </a:r>
          </a:p>
        </p:txBody>
      </p:sp>
      <p:sp>
        <p:nvSpPr>
          <p:cNvPr id="9228" name="Rectangle 16"/>
          <p:cNvSpPr>
            <a:spLocks noChangeArrowheads="1"/>
          </p:cNvSpPr>
          <p:nvPr/>
        </p:nvSpPr>
        <p:spPr bwMode="auto">
          <a:xfrm>
            <a:off x="9827953" y="1692233"/>
            <a:ext cx="1339203" cy="115763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9229" name="Text Box 17"/>
          <p:cNvSpPr txBox="1">
            <a:spLocks noChangeArrowheads="1"/>
          </p:cNvSpPr>
          <p:nvPr/>
        </p:nvSpPr>
        <p:spPr bwMode="auto">
          <a:xfrm>
            <a:off x="9827953" y="1715384"/>
            <a:ext cx="1339203" cy="3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Point Feature</a:t>
            </a:r>
          </a:p>
        </p:txBody>
      </p:sp>
      <p:sp>
        <p:nvSpPr>
          <p:cNvPr id="9230" name="Line 18"/>
          <p:cNvSpPr>
            <a:spLocks noChangeShapeType="1"/>
          </p:cNvSpPr>
          <p:nvPr/>
        </p:nvSpPr>
        <p:spPr bwMode="auto">
          <a:xfrm>
            <a:off x="9827953" y="2118242"/>
            <a:ext cx="1339203" cy="15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231" name="Text Box 19"/>
          <p:cNvSpPr txBox="1">
            <a:spLocks noChangeArrowheads="1"/>
          </p:cNvSpPr>
          <p:nvPr/>
        </p:nvSpPr>
        <p:spPr bwMode="auto">
          <a:xfrm>
            <a:off x="9827953" y="2118242"/>
            <a:ext cx="1246563" cy="5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* FID</a:t>
            </a: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9827953" y="2317355"/>
            <a:ext cx="1246563" cy="44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* </a:t>
            </a:r>
            <a:r>
              <a:rPr lang="en-US" altLang="en-US" sz="1400" b="1" dirty="0"/>
              <a:t>Geometry</a:t>
            </a:r>
            <a:br>
              <a:rPr lang="en-US" altLang="en-US" sz="1400" b="1" dirty="0"/>
            </a:br>
            <a:r>
              <a:rPr lang="en-US" altLang="en-US" sz="1400" dirty="0"/>
              <a:t>* Attributes</a:t>
            </a:r>
          </a:p>
        </p:txBody>
      </p:sp>
      <p:sp>
        <p:nvSpPr>
          <p:cNvPr id="9233" name="Rectangle 21"/>
          <p:cNvSpPr>
            <a:spLocks noChangeArrowheads="1"/>
          </p:cNvSpPr>
          <p:nvPr/>
        </p:nvSpPr>
        <p:spPr bwMode="auto">
          <a:xfrm>
            <a:off x="5851214" y="3618536"/>
            <a:ext cx="1339203" cy="115763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9234" name="Text Box 22"/>
          <p:cNvSpPr txBox="1">
            <a:spLocks noChangeArrowheads="1"/>
          </p:cNvSpPr>
          <p:nvPr/>
        </p:nvSpPr>
        <p:spPr bwMode="auto">
          <a:xfrm>
            <a:off x="5851214" y="3641689"/>
            <a:ext cx="1339203" cy="3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Edge</a:t>
            </a:r>
          </a:p>
        </p:txBody>
      </p:sp>
      <p:sp>
        <p:nvSpPr>
          <p:cNvPr id="9235" name="Line 23"/>
          <p:cNvSpPr>
            <a:spLocks noChangeShapeType="1"/>
          </p:cNvSpPr>
          <p:nvPr/>
        </p:nvSpPr>
        <p:spPr bwMode="auto">
          <a:xfrm>
            <a:off x="5851214" y="4044546"/>
            <a:ext cx="1339203" cy="15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236" name="Text Box 24"/>
          <p:cNvSpPr txBox="1">
            <a:spLocks noChangeArrowheads="1"/>
          </p:cNvSpPr>
          <p:nvPr/>
        </p:nvSpPr>
        <p:spPr bwMode="auto">
          <a:xfrm>
            <a:off x="5851214" y="4044546"/>
            <a:ext cx="1246563" cy="3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* NID</a:t>
            </a:r>
          </a:p>
        </p:txBody>
      </p:sp>
      <p:sp>
        <p:nvSpPr>
          <p:cNvPr id="9237" name="Rectangle 25"/>
          <p:cNvSpPr>
            <a:spLocks noChangeArrowheads="1"/>
          </p:cNvSpPr>
          <p:nvPr/>
        </p:nvSpPr>
        <p:spPr bwMode="auto">
          <a:xfrm>
            <a:off x="9853838" y="3620080"/>
            <a:ext cx="1339203" cy="115763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9238" name="Text Box 26"/>
          <p:cNvSpPr txBox="1">
            <a:spLocks noChangeArrowheads="1"/>
          </p:cNvSpPr>
          <p:nvPr/>
        </p:nvSpPr>
        <p:spPr bwMode="auto">
          <a:xfrm>
            <a:off x="9853838" y="3643232"/>
            <a:ext cx="1339203" cy="3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Junction</a:t>
            </a:r>
          </a:p>
        </p:txBody>
      </p:sp>
      <p:sp>
        <p:nvSpPr>
          <p:cNvPr id="9239" name="Line 27"/>
          <p:cNvSpPr>
            <a:spLocks noChangeShapeType="1"/>
          </p:cNvSpPr>
          <p:nvPr/>
        </p:nvSpPr>
        <p:spPr bwMode="auto">
          <a:xfrm>
            <a:off x="9853838" y="4046089"/>
            <a:ext cx="1339203" cy="15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240" name="Text Box 28"/>
          <p:cNvSpPr txBox="1">
            <a:spLocks noChangeArrowheads="1"/>
          </p:cNvSpPr>
          <p:nvPr/>
        </p:nvSpPr>
        <p:spPr bwMode="auto">
          <a:xfrm>
            <a:off x="9853838" y="4046089"/>
            <a:ext cx="1246563" cy="3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* NID</a:t>
            </a:r>
          </a:p>
        </p:txBody>
      </p:sp>
      <p:sp>
        <p:nvSpPr>
          <p:cNvPr id="9241" name="Text Box 29"/>
          <p:cNvSpPr txBox="1">
            <a:spLocks noChangeArrowheads="1"/>
          </p:cNvSpPr>
          <p:nvPr/>
        </p:nvSpPr>
        <p:spPr bwMode="auto">
          <a:xfrm>
            <a:off x="9853838" y="4245202"/>
            <a:ext cx="1246563" cy="44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* Attributes</a:t>
            </a:r>
          </a:p>
        </p:txBody>
      </p:sp>
      <p:sp>
        <p:nvSpPr>
          <p:cNvPr id="9242" name="Rectangle 30"/>
          <p:cNvSpPr>
            <a:spLocks noChangeArrowheads="1"/>
          </p:cNvSpPr>
          <p:nvPr/>
        </p:nvSpPr>
        <p:spPr bwMode="auto">
          <a:xfrm>
            <a:off x="7893397" y="4692821"/>
            <a:ext cx="1339203" cy="115763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sp>
        <p:nvSpPr>
          <p:cNvPr id="9243" name="Text Box 31"/>
          <p:cNvSpPr txBox="1">
            <a:spLocks noChangeArrowheads="1"/>
          </p:cNvSpPr>
          <p:nvPr/>
        </p:nvSpPr>
        <p:spPr bwMode="auto">
          <a:xfrm>
            <a:off x="7893397" y="4715974"/>
            <a:ext cx="1339203" cy="39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Turn </a:t>
            </a:r>
          </a:p>
        </p:txBody>
      </p:sp>
      <p:sp>
        <p:nvSpPr>
          <p:cNvPr id="9244" name="Line 32"/>
          <p:cNvSpPr>
            <a:spLocks noChangeShapeType="1"/>
          </p:cNvSpPr>
          <p:nvPr/>
        </p:nvSpPr>
        <p:spPr bwMode="auto">
          <a:xfrm>
            <a:off x="7893397" y="5118831"/>
            <a:ext cx="1339203" cy="15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245" name="Text Box 33"/>
          <p:cNvSpPr txBox="1">
            <a:spLocks noChangeArrowheads="1"/>
          </p:cNvSpPr>
          <p:nvPr/>
        </p:nvSpPr>
        <p:spPr bwMode="auto">
          <a:xfrm>
            <a:off x="7893397" y="5118831"/>
            <a:ext cx="1246563" cy="3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* NID</a:t>
            </a:r>
          </a:p>
        </p:txBody>
      </p:sp>
      <p:sp>
        <p:nvSpPr>
          <p:cNvPr id="9246" name="Text Box 34"/>
          <p:cNvSpPr txBox="1">
            <a:spLocks noChangeArrowheads="1"/>
          </p:cNvSpPr>
          <p:nvPr/>
        </p:nvSpPr>
        <p:spPr bwMode="auto">
          <a:xfrm>
            <a:off x="5851214" y="4242115"/>
            <a:ext cx="1246563" cy="3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* Attributes</a:t>
            </a:r>
          </a:p>
        </p:txBody>
      </p:sp>
      <p:sp>
        <p:nvSpPr>
          <p:cNvPr id="9247" name="Text Box 35"/>
          <p:cNvSpPr txBox="1">
            <a:spLocks noChangeArrowheads="1"/>
          </p:cNvSpPr>
          <p:nvPr/>
        </p:nvSpPr>
        <p:spPr bwMode="auto">
          <a:xfrm>
            <a:off x="7893397" y="5311770"/>
            <a:ext cx="1246563" cy="3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* Attributes</a:t>
            </a:r>
          </a:p>
        </p:txBody>
      </p:sp>
      <p:sp>
        <p:nvSpPr>
          <p:cNvPr id="9248" name="Line 36"/>
          <p:cNvSpPr>
            <a:spLocks noChangeShapeType="1"/>
          </p:cNvSpPr>
          <p:nvPr/>
        </p:nvSpPr>
        <p:spPr bwMode="auto">
          <a:xfrm flipV="1">
            <a:off x="7190417" y="4183462"/>
            <a:ext cx="2663420" cy="15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7"/>
          <p:cNvSpPr>
            <a:spLocks noChangeShapeType="1"/>
          </p:cNvSpPr>
          <p:nvPr/>
        </p:nvSpPr>
        <p:spPr bwMode="auto">
          <a:xfrm>
            <a:off x="6486076" y="2849867"/>
            <a:ext cx="1362" cy="7702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8"/>
          <p:cNvSpPr>
            <a:spLocks noChangeShapeType="1"/>
          </p:cNvSpPr>
          <p:nvPr/>
        </p:nvSpPr>
        <p:spPr bwMode="auto">
          <a:xfrm>
            <a:off x="6487438" y="3413249"/>
            <a:ext cx="106264" cy="1960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39"/>
          <p:cNvSpPr>
            <a:spLocks noChangeShapeType="1"/>
          </p:cNvSpPr>
          <p:nvPr/>
        </p:nvSpPr>
        <p:spPr bwMode="auto">
          <a:xfrm flipH="1">
            <a:off x="6401609" y="3422510"/>
            <a:ext cx="77655" cy="1867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0"/>
          <p:cNvSpPr>
            <a:spLocks noChangeShapeType="1"/>
          </p:cNvSpPr>
          <p:nvPr/>
        </p:nvSpPr>
        <p:spPr bwMode="auto">
          <a:xfrm flipH="1">
            <a:off x="10524121" y="2849867"/>
            <a:ext cx="1362" cy="76866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1"/>
          <p:cNvSpPr>
            <a:spLocks noChangeShapeType="1"/>
          </p:cNvSpPr>
          <p:nvPr/>
        </p:nvSpPr>
        <p:spPr bwMode="auto">
          <a:xfrm flipV="1">
            <a:off x="9675368" y="4086221"/>
            <a:ext cx="178470" cy="9724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Line 42"/>
          <p:cNvSpPr>
            <a:spLocks noChangeShapeType="1"/>
          </p:cNvSpPr>
          <p:nvPr/>
        </p:nvSpPr>
        <p:spPr bwMode="auto">
          <a:xfrm>
            <a:off x="9675368" y="4183462"/>
            <a:ext cx="178470" cy="9569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43"/>
          <p:cNvSpPr>
            <a:spLocks noChangeShapeType="1"/>
          </p:cNvSpPr>
          <p:nvPr/>
        </p:nvSpPr>
        <p:spPr bwMode="auto">
          <a:xfrm>
            <a:off x="9232600" y="5407467"/>
            <a:ext cx="1302419" cy="15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Line 44"/>
          <p:cNvSpPr>
            <a:spLocks noChangeShapeType="1"/>
          </p:cNvSpPr>
          <p:nvPr/>
        </p:nvSpPr>
        <p:spPr bwMode="auto">
          <a:xfrm flipV="1">
            <a:off x="6487438" y="5410554"/>
            <a:ext cx="1405959" cy="154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Line 45"/>
          <p:cNvSpPr>
            <a:spLocks noChangeShapeType="1"/>
          </p:cNvSpPr>
          <p:nvPr/>
        </p:nvSpPr>
        <p:spPr bwMode="auto">
          <a:xfrm flipV="1">
            <a:off x="6488800" y="4776171"/>
            <a:ext cx="1362" cy="6343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Line 46"/>
          <p:cNvSpPr>
            <a:spLocks noChangeShapeType="1"/>
          </p:cNvSpPr>
          <p:nvPr/>
        </p:nvSpPr>
        <p:spPr bwMode="auto">
          <a:xfrm flipH="1" flipV="1">
            <a:off x="6405696" y="4777714"/>
            <a:ext cx="83104" cy="1960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259" name="Line 47"/>
          <p:cNvSpPr>
            <a:spLocks noChangeShapeType="1"/>
          </p:cNvSpPr>
          <p:nvPr/>
        </p:nvSpPr>
        <p:spPr bwMode="auto">
          <a:xfrm flipV="1">
            <a:off x="6490163" y="4776171"/>
            <a:ext cx="91278" cy="19757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260" name="Line 48"/>
          <p:cNvSpPr>
            <a:spLocks noChangeShapeType="1"/>
          </p:cNvSpPr>
          <p:nvPr/>
        </p:nvSpPr>
        <p:spPr bwMode="auto">
          <a:xfrm flipV="1">
            <a:off x="10533657" y="4776171"/>
            <a:ext cx="1362" cy="63438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Line 49"/>
          <p:cNvSpPr>
            <a:spLocks noChangeShapeType="1"/>
          </p:cNvSpPr>
          <p:nvPr/>
        </p:nvSpPr>
        <p:spPr bwMode="auto">
          <a:xfrm>
            <a:off x="10522758" y="3422510"/>
            <a:ext cx="106264" cy="1960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Line 50"/>
          <p:cNvSpPr>
            <a:spLocks noChangeShapeType="1"/>
          </p:cNvSpPr>
          <p:nvPr/>
        </p:nvSpPr>
        <p:spPr bwMode="auto">
          <a:xfrm flipH="1">
            <a:off x="10436929" y="3431771"/>
            <a:ext cx="77655" cy="18676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Text Box 51"/>
          <p:cNvSpPr txBox="1">
            <a:spLocks noChangeArrowheads="1"/>
          </p:cNvSpPr>
          <p:nvPr/>
        </p:nvSpPr>
        <p:spPr bwMode="auto">
          <a:xfrm>
            <a:off x="6482122" y="2842379"/>
            <a:ext cx="607614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1</a:t>
            </a:r>
          </a:p>
        </p:txBody>
      </p:sp>
      <p:sp>
        <p:nvSpPr>
          <p:cNvPr id="9264" name="Text Box 52"/>
          <p:cNvSpPr txBox="1">
            <a:spLocks noChangeArrowheads="1"/>
          </p:cNvSpPr>
          <p:nvPr/>
        </p:nvSpPr>
        <p:spPr bwMode="auto">
          <a:xfrm>
            <a:off x="10528208" y="2832888"/>
            <a:ext cx="607614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1</a:t>
            </a:r>
          </a:p>
        </p:txBody>
      </p:sp>
      <p:sp>
        <p:nvSpPr>
          <p:cNvPr id="9265" name="Text Box 53"/>
          <p:cNvSpPr txBox="1">
            <a:spLocks noChangeArrowheads="1"/>
          </p:cNvSpPr>
          <p:nvPr/>
        </p:nvSpPr>
        <p:spPr bwMode="auto">
          <a:xfrm>
            <a:off x="7219327" y="4171114"/>
            <a:ext cx="801070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0..n</a:t>
            </a:r>
          </a:p>
        </p:txBody>
      </p:sp>
      <p:sp>
        <p:nvSpPr>
          <p:cNvPr id="9266" name="Text Box 54"/>
          <p:cNvSpPr txBox="1">
            <a:spLocks noChangeArrowheads="1"/>
          </p:cNvSpPr>
          <p:nvPr/>
        </p:nvSpPr>
        <p:spPr bwMode="auto">
          <a:xfrm>
            <a:off x="7380415" y="5118831"/>
            <a:ext cx="607614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0 .. n</a:t>
            </a:r>
          </a:p>
        </p:txBody>
      </p:sp>
      <p:sp>
        <p:nvSpPr>
          <p:cNvPr id="9267" name="Text Box 55"/>
          <p:cNvSpPr txBox="1">
            <a:spLocks noChangeArrowheads="1"/>
          </p:cNvSpPr>
          <p:nvPr/>
        </p:nvSpPr>
        <p:spPr bwMode="auto">
          <a:xfrm>
            <a:off x="9257122" y="5111114"/>
            <a:ext cx="704342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0 .. n</a:t>
            </a:r>
          </a:p>
        </p:txBody>
      </p:sp>
      <p:sp>
        <p:nvSpPr>
          <p:cNvPr id="9268" name="Text Box 56"/>
          <p:cNvSpPr txBox="1">
            <a:spLocks noChangeArrowheads="1"/>
          </p:cNvSpPr>
          <p:nvPr/>
        </p:nvSpPr>
        <p:spPr bwMode="auto">
          <a:xfrm>
            <a:off x="9391997" y="4171114"/>
            <a:ext cx="607614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</a:t>
            </a:r>
          </a:p>
        </p:txBody>
      </p:sp>
      <p:sp>
        <p:nvSpPr>
          <p:cNvPr id="9269" name="Text Box 57"/>
          <p:cNvSpPr txBox="1">
            <a:spLocks noChangeArrowheads="1"/>
          </p:cNvSpPr>
          <p:nvPr/>
        </p:nvSpPr>
        <p:spPr bwMode="auto">
          <a:xfrm>
            <a:off x="6499699" y="3276992"/>
            <a:ext cx="607614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1 .. *</a:t>
            </a:r>
          </a:p>
        </p:txBody>
      </p:sp>
      <p:sp>
        <p:nvSpPr>
          <p:cNvPr id="9270" name="Text Box 58"/>
          <p:cNvSpPr txBox="1">
            <a:spLocks noChangeArrowheads="1"/>
          </p:cNvSpPr>
          <p:nvPr/>
        </p:nvSpPr>
        <p:spPr bwMode="auto">
          <a:xfrm>
            <a:off x="10593601" y="3354361"/>
            <a:ext cx="607614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1 .. *</a:t>
            </a:r>
          </a:p>
        </p:txBody>
      </p:sp>
      <p:sp>
        <p:nvSpPr>
          <p:cNvPr id="9271" name="Text Box 59"/>
          <p:cNvSpPr txBox="1">
            <a:spLocks noChangeArrowheads="1"/>
          </p:cNvSpPr>
          <p:nvPr/>
        </p:nvSpPr>
        <p:spPr bwMode="auto">
          <a:xfrm>
            <a:off x="6548744" y="4796237"/>
            <a:ext cx="771098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1..n</a:t>
            </a:r>
          </a:p>
        </p:txBody>
      </p:sp>
      <p:sp>
        <p:nvSpPr>
          <p:cNvPr id="9272" name="Text Box 60"/>
          <p:cNvSpPr txBox="1">
            <a:spLocks noChangeArrowheads="1"/>
          </p:cNvSpPr>
          <p:nvPr/>
        </p:nvSpPr>
        <p:spPr bwMode="auto">
          <a:xfrm>
            <a:off x="10520714" y="4786976"/>
            <a:ext cx="753387" cy="41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/>
              <a:t>1..n</a:t>
            </a:r>
          </a:p>
        </p:txBody>
      </p:sp>
    </p:spTree>
    <p:extLst>
      <p:ext uri="{BB962C8B-B14F-4D97-AF65-F5344CB8AC3E}">
        <p14:creationId xmlns:p14="http://schemas.microsoft.com/office/powerpoint/2010/main" val="19340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Network Model</a:t>
            </a:r>
            <a:br>
              <a:rPr lang="en-US" altLang="en-US" sz="3600" dirty="0">
                <a:solidFill>
                  <a:srgbClr val="01549A"/>
                </a:solidFill>
              </a:rPr>
            </a:br>
            <a:r>
              <a:rPr lang="en-US" altLang="en-US" sz="2800" dirty="0">
                <a:solidFill>
                  <a:schemeClr val="accent1"/>
                </a:solidFill>
              </a:rPr>
              <a:t>definition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838201" y="1825625"/>
            <a:ext cx="5319532" cy="4351338"/>
          </a:xfrm>
        </p:spPr>
        <p:txBody>
          <a:bodyPr/>
          <a:lstStyle/>
          <a:p>
            <a:r>
              <a:rPr lang="en-US" altLang="en-US" dirty="0"/>
              <a:t>Network attributes are properties of the network elements that control </a:t>
            </a:r>
            <a:r>
              <a:rPr lang="en-US" altLang="en-US" dirty="0" err="1"/>
              <a:t>traversability</a:t>
            </a:r>
            <a:endParaRPr lang="en-US" altLang="en-US" dirty="0"/>
          </a:p>
          <a:p>
            <a:pPr lvl="1"/>
            <a:r>
              <a:rPr lang="en-US" altLang="en-US" dirty="0"/>
              <a:t>Cost. Certain attributes are used to measure and model impedances, such as travel time</a:t>
            </a:r>
          </a:p>
          <a:p>
            <a:pPr lvl="1"/>
            <a:r>
              <a:rPr lang="en-US" altLang="en-US" dirty="0"/>
              <a:t>Descriptors. Those are attributes that describe characteristics of the network or its elements.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984B0E-EB65-4C4E-A51D-45135D00A08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21" y="1825625"/>
            <a:ext cx="5204117" cy="364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1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dirty="0"/>
              <a:t>Network Index</a:t>
            </a:r>
            <a:br>
              <a:rPr lang="en-US" altLang="en-US" dirty="0"/>
            </a:br>
            <a:r>
              <a:rPr lang="en-US" altLang="en-US" sz="2800" dirty="0">
                <a:solidFill>
                  <a:schemeClr val="accent1"/>
                </a:solidFill>
              </a:rPr>
              <a:t>Maintaining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707094" cy="5032375"/>
          </a:xfrm>
        </p:spPr>
        <p:txBody>
          <a:bodyPr/>
          <a:lstStyle/>
          <a:p>
            <a:r>
              <a:rPr lang="en-US" altLang="en-US" b="1" dirty="0"/>
              <a:t>Build</a:t>
            </a:r>
            <a:r>
              <a:rPr lang="en-US" altLang="en-US" dirty="0"/>
              <a:t> – the process of discovering geographic coincidence between features that are persisted as junction and edges in the network index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As edits are made to the features, the network index becomes stale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We keep track of the modified features</a:t>
            </a:r>
          </a:p>
          <a:p>
            <a:pPr lvl="1"/>
            <a:r>
              <a:rPr lang="en-US" altLang="en-US" dirty="0"/>
              <a:t>Employ the </a:t>
            </a:r>
            <a:r>
              <a:rPr lang="en-US" altLang="en-US" b="1" dirty="0"/>
              <a:t>dirty area </a:t>
            </a:r>
            <a:r>
              <a:rPr lang="en-US" altLang="en-US" dirty="0"/>
              <a:t>concept (an envelope encompassing the edited feature)</a:t>
            </a:r>
          </a:p>
          <a:p>
            <a:pPr lvl="1"/>
            <a:r>
              <a:rPr lang="en-US" altLang="en-US" dirty="0"/>
              <a:t>When a feature is modified, a dirty area is created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The build process incrementally maintains the network index based upon the present dirty areas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4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D97AD7-05BE-4EF3-83C3-3DA834AA18A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24001" y="1105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5535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1651</Words>
  <Application>Microsoft Office PowerPoint</Application>
  <PresentationFormat>Widescreen</PresentationFormat>
  <Paragraphs>626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SimSun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Fast Transportation Network Traversal with Hyperedges </vt:lpstr>
      <vt:lpstr>The problem</vt:lpstr>
      <vt:lpstr>Outline</vt:lpstr>
      <vt:lpstr>Network Model definition</vt:lpstr>
      <vt:lpstr>PowerPoint Presentation</vt:lpstr>
      <vt:lpstr>Network Index</vt:lpstr>
      <vt:lpstr>Network Index</vt:lpstr>
      <vt:lpstr>Network Model definition</vt:lpstr>
      <vt:lpstr>Network Index Maintaining</vt:lpstr>
      <vt:lpstr>Build Algorithm</vt:lpstr>
      <vt:lpstr>Build Algorithm Step 1: Connectivity Analysis</vt:lpstr>
      <vt:lpstr>Build Algorithm</vt:lpstr>
      <vt:lpstr>Build Algorithm Step 2: Junction creation </vt:lpstr>
      <vt:lpstr>Build Algorithm Example</vt:lpstr>
      <vt:lpstr>Build Algorithm Step 3: Edge creation </vt:lpstr>
      <vt:lpstr>Build Algorithm Example</vt:lpstr>
      <vt:lpstr>Outline</vt:lpstr>
      <vt:lpstr>Commercial Data</vt:lpstr>
      <vt:lpstr>Commercial Data</vt:lpstr>
      <vt:lpstr>Outline</vt:lpstr>
      <vt:lpstr>Hyperedges</vt:lpstr>
      <vt:lpstr>Hyperedges Example</vt:lpstr>
      <vt:lpstr>Outline</vt:lpstr>
      <vt:lpstr>Hyperedge build</vt:lpstr>
      <vt:lpstr>Hyperedge build</vt:lpstr>
      <vt:lpstr>Hyperedge build</vt:lpstr>
      <vt:lpstr>Hyperedge build</vt:lpstr>
      <vt:lpstr>Hyperedge build</vt:lpstr>
      <vt:lpstr>Hyperedge build</vt:lpstr>
      <vt:lpstr>Hyperedge build</vt:lpstr>
      <vt:lpstr>Hyperedge build</vt:lpstr>
      <vt:lpstr>Outline</vt:lpstr>
      <vt:lpstr>Experimental Results test datasets</vt:lpstr>
      <vt:lpstr>Experimental Results hyperedge percentages for the different datasets</vt:lpstr>
      <vt:lpstr>Experimental Results conclusion</vt:lpstr>
      <vt:lpstr>PowerPoint Presentation</vt:lpstr>
    </vt:vector>
  </TitlesOfParts>
  <Company>ESRI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Hoel</dc:creator>
  <cp:lastModifiedBy>Petko Bakalov</cp:lastModifiedBy>
  <cp:revision>44</cp:revision>
  <dcterms:created xsi:type="dcterms:W3CDTF">2016-11-02T00:10:23Z</dcterms:created>
  <dcterms:modified xsi:type="dcterms:W3CDTF">2016-11-03T16:27:30Z</dcterms:modified>
</cp:coreProperties>
</file>