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2" r:id="rId4"/>
    <p:sldId id="259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00"/>
    <a:srgbClr val="0432FF"/>
    <a:srgbClr val="FFD579"/>
    <a:srgbClr val="FF2F92"/>
    <a:srgbClr val="00FDFF"/>
    <a:srgbClr val="942093"/>
    <a:srgbClr val="FF7E79"/>
    <a:srgbClr val="011893"/>
    <a:srgbClr val="FFFF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765"/>
    <p:restoredTop sz="95369"/>
  </p:normalViewPr>
  <p:slideViewPr>
    <p:cSldViewPr snapToGrid="0" snapToObjects="1">
      <p:cViewPr>
        <p:scale>
          <a:sx n="90" d="100"/>
          <a:sy n="90" d="100"/>
        </p:scale>
        <p:origin x="82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EA7F3-6908-2E4C-B5A9-B7D6F2699D44}" type="datetimeFigureOut">
              <a:rPr lang="en-US" smtClean="0"/>
              <a:t>6/6/16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B6C7A-E15E-DA4B-ACC0-B1B2FE070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9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B6C7A-E15E-DA4B-ACC0-B1B2FE070A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11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B6C7A-E15E-DA4B-ACC0-B1B2FE070A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49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B6C7A-E15E-DA4B-ACC0-B1B2FE070A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42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B6C7A-E15E-DA4B-ACC0-B1B2FE070A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72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B6C7A-E15E-DA4B-ACC0-B1B2FE070A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0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B6C7A-E15E-DA4B-ACC0-B1B2FE070A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28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B6C7A-E15E-DA4B-ACC0-B1B2FE070A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23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B6C7A-E15E-DA4B-ACC0-B1B2FE070A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26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B6C7A-E15E-DA4B-ACC0-B1B2FE070A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29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B6C7A-E15E-DA4B-ACC0-B1B2FE070A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0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B6C7A-E15E-DA4B-ACC0-B1B2FE070A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5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B6C7A-E15E-DA4B-ACC0-B1B2FE070A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81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B6C7A-E15E-DA4B-ACC0-B1B2FE070A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4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3A89-2846-3A4E-B54C-9E91B8325FBA}" type="datetime1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F215-4F5F-5947-81C5-096E23F5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0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A83F-949E-6D42-8761-18037AAF3E07}" type="datetime1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F215-4F5F-5947-81C5-096E23F5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1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9CF5-0E3E-E940-98F8-813F46CD46C8}" type="datetime1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F215-4F5F-5947-81C5-096E23F5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8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CDFD-B720-E24A-BA37-EC2D5322773B}" type="datetime1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F215-4F5F-5947-81C5-096E23F5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6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CE91-51A2-8646-B7B6-56DDD6D3681A}" type="datetime1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F215-4F5F-5947-81C5-096E23F5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5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ADF9-0DD1-3B49-B899-408AF01D957D}" type="datetime1">
              <a:rPr lang="en-US" smtClean="0"/>
              <a:t>6/6/16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F215-4F5F-5947-81C5-096E23F5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82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1DD-0D05-5E41-8822-5C21413AD441}" type="datetime1">
              <a:rPr lang="en-US" smtClean="0"/>
              <a:t>6/6/16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F215-4F5F-5947-81C5-096E23F5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10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8B2D-5820-104C-9189-E5C08004E8E7}" type="datetime1">
              <a:rPr lang="en-US" smtClean="0"/>
              <a:t>6/6/16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F215-4F5F-5947-81C5-096E23F5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2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7423-16AF-AF4F-A228-B0F6B9D31686}" type="datetime1">
              <a:rPr lang="en-US" smtClean="0"/>
              <a:t>6/6/16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F215-4F5F-5947-81C5-096E23F5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5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2DBA-34AD-C04B-8B73-957F61C0195F}" type="datetime1">
              <a:rPr lang="en-US" smtClean="0"/>
              <a:t>6/6/16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F215-4F5F-5947-81C5-096E23F5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5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2B55-D729-064B-945C-2A13F4F0EF9F}" type="datetime1">
              <a:rPr lang="en-US" smtClean="0"/>
              <a:t>6/6/16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F215-4F5F-5947-81C5-096E23F5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D1685-FAC7-9E41-BC42-DD283610E2B5}" type="datetime1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4F215-4F5F-5947-81C5-096E23F5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0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936619"/>
            <a:ext cx="8372474" cy="114935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Helvetica Neue" charset="0"/>
                <a:ea typeface="Helvetica Neue" charset="0"/>
                <a:cs typeface="Helvetica Neue" charset="0"/>
              </a:rPr>
              <a:t>A </a:t>
            </a:r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High-Resolution </a:t>
            </a:r>
            <a:r>
              <a:rPr lang="en-US" sz="3600" dirty="0">
                <a:latin typeface="Helvetica Neue" charset="0"/>
                <a:ea typeface="Helvetica Neue" charset="0"/>
                <a:cs typeface="Helvetica Neue" charset="0"/>
              </a:rPr>
              <a:t>Side-Channel Attack</a:t>
            </a:r>
            <a:br>
              <a:rPr lang="en-US" sz="3600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3600" dirty="0">
                <a:latin typeface="Helvetica Neue" charset="0"/>
                <a:ea typeface="Helvetica Neue" charset="0"/>
                <a:cs typeface="Helvetica Neue" charset="0"/>
              </a:rPr>
              <a:t>on </a:t>
            </a:r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Last-Level </a:t>
            </a:r>
            <a:r>
              <a:rPr lang="en-US" sz="3600" dirty="0">
                <a:latin typeface="Helvetica Neue" charset="0"/>
                <a:ea typeface="Helvetica Neue" charset="0"/>
                <a:cs typeface="Helvetica Neue" charset="0"/>
              </a:rPr>
              <a:t>Cache</a:t>
            </a:r>
          </a:p>
        </p:txBody>
      </p:sp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>
          <a:xfrm>
            <a:off x="1143000" y="2820734"/>
            <a:ext cx="6858000" cy="1655762"/>
          </a:xfrm>
        </p:spPr>
        <p:txBody>
          <a:bodyPr>
            <a:normAutofit/>
          </a:bodyPr>
          <a:lstStyle/>
          <a:p>
            <a:pPr marL="12700">
              <a:tabLst>
                <a:tab pos="4500563" algn="l"/>
              </a:tabLst>
            </a:pPr>
            <a:r>
              <a:rPr lang="en-US" sz="1800" b="1" dirty="0">
                <a:latin typeface="Helvetica Neue" charset="0"/>
                <a:ea typeface="Helvetica Neue" charset="0"/>
                <a:cs typeface="Helvetica Neue" charset="0"/>
              </a:rPr>
              <a:t>Mehmet </a:t>
            </a:r>
            <a:r>
              <a:rPr lang="en-US" sz="1800" b="1" dirty="0" smtClean="0">
                <a:latin typeface="Helvetica Neue" charset="0"/>
                <a:ea typeface="Helvetica Neue" charset="0"/>
                <a:cs typeface="Helvetica Neue" charset="0"/>
              </a:rPr>
              <a:t>Kayaalp, IBM Research</a:t>
            </a:r>
          </a:p>
          <a:p>
            <a:pPr marL="12700">
              <a:tabLst>
                <a:tab pos="4500563" algn="l"/>
              </a:tabLst>
            </a:pPr>
            <a:r>
              <a:rPr lang="en-US" sz="1800" dirty="0" err="1">
                <a:latin typeface="Helvetica Neue" charset="0"/>
                <a:ea typeface="Helvetica Neue" charset="0"/>
                <a:cs typeface="Helvetica Neue" charset="0"/>
              </a:rPr>
              <a:t>Nael</a:t>
            </a:r>
            <a:r>
              <a:rPr lang="en-US" sz="18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800" dirty="0" smtClean="0">
                <a:latin typeface="Helvetica Neue" charset="0"/>
                <a:ea typeface="Helvetica Neue" charset="0"/>
                <a:cs typeface="Helvetica Neue" charset="0"/>
              </a:rPr>
              <a:t>Abu-</a:t>
            </a:r>
            <a:r>
              <a:rPr lang="en-US" sz="1800" dirty="0" err="1" smtClean="0">
                <a:latin typeface="Helvetica Neue" charset="0"/>
                <a:ea typeface="Helvetica Neue" charset="0"/>
                <a:cs typeface="Helvetica Neue" charset="0"/>
              </a:rPr>
              <a:t>Ghazaleh</a:t>
            </a:r>
            <a:r>
              <a:rPr lang="en-US" sz="1800" dirty="0" smtClean="0">
                <a:latin typeface="Helvetica Neue" charset="0"/>
                <a:ea typeface="Helvetica Neue" charset="0"/>
                <a:cs typeface="Helvetica Neue" charset="0"/>
              </a:rPr>
              <a:t>, University </a:t>
            </a:r>
            <a:r>
              <a:rPr lang="en-US" sz="1800" dirty="0">
                <a:latin typeface="Helvetica Neue" charset="0"/>
                <a:ea typeface="Helvetica Neue" charset="0"/>
                <a:cs typeface="Helvetica Neue" charset="0"/>
              </a:rPr>
              <a:t>of California Riverside</a:t>
            </a:r>
          </a:p>
          <a:p>
            <a:r>
              <a:rPr lang="en-US" sz="1800" dirty="0">
                <a:latin typeface="Helvetica Neue" charset="0"/>
                <a:ea typeface="Helvetica Neue" charset="0"/>
                <a:cs typeface="Helvetica Neue" charset="0"/>
              </a:rPr>
              <a:t>Dmitry </a:t>
            </a:r>
            <a:r>
              <a:rPr lang="en-US" sz="1800" dirty="0" err="1" smtClean="0">
                <a:latin typeface="Helvetica Neue" charset="0"/>
                <a:ea typeface="Helvetica Neue" charset="0"/>
                <a:cs typeface="Helvetica Neue" charset="0"/>
              </a:rPr>
              <a:t>Ponomarev</a:t>
            </a:r>
            <a:r>
              <a:rPr lang="en-US" sz="1800" dirty="0" smtClean="0">
                <a:latin typeface="Helvetica Neue" charset="0"/>
                <a:ea typeface="Helvetica Neue" charset="0"/>
                <a:cs typeface="Helvetica Neue" charset="0"/>
              </a:rPr>
              <a:t>, State </a:t>
            </a:r>
            <a:r>
              <a:rPr lang="en-US" sz="1800" dirty="0">
                <a:latin typeface="Helvetica Neue" charset="0"/>
                <a:ea typeface="Helvetica Neue" charset="0"/>
                <a:cs typeface="Helvetica Neue" charset="0"/>
              </a:rPr>
              <a:t>University of New York at Binghamton</a:t>
            </a:r>
          </a:p>
          <a:p>
            <a:r>
              <a:rPr lang="en-US" sz="1800" dirty="0" err="1">
                <a:latin typeface="Helvetica Neue" charset="0"/>
                <a:ea typeface="Helvetica Neue" charset="0"/>
                <a:cs typeface="Helvetica Neue" charset="0"/>
              </a:rPr>
              <a:t>Aamer</a:t>
            </a:r>
            <a:r>
              <a:rPr lang="en-US" sz="18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800" dirty="0" smtClean="0">
                <a:latin typeface="Helvetica Neue" charset="0"/>
                <a:ea typeface="Helvetica Neue" charset="0"/>
                <a:cs typeface="Helvetica Neue" charset="0"/>
              </a:rPr>
              <a:t>Jaleel, </a:t>
            </a:r>
            <a:r>
              <a:rPr lang="en-US" sz="1800" dirty="0" err="1" smtClean="0">
                <a:latin typeface="Helvetica Neue" charset="0"/>
                <a:ea typeface="Helvetica Neue" charset="0"/>
                <a:cs typeface="Helvetica Neue" charset="0"/>
              </a:rPr>
              <a:t>Nvidia</a:t>
            </a:r>
            <a:r>
              <a:rPr lang="en-US" sz="1800" dirty="0" smtClean="0">
                <a:latin typeface="Helvetica Neue" charset="0"/>
                <a:ea typeface="Helvetica Neue" charset="0"/>
                <a:cs typeface="Helvetica Neue" charset="0"/>
              </a:rPr>
              <a:t> Research</a:t>
            </a:r>
            <a:endParaRPr lang="en-US" sz="18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5302701"/>
            <a:ext cx="2228354" cy="7315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820" y="5302701"/>
            <a:ext cx="1284224" cy="7315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63" y="5348421"/>
            <a:ext cx="1600201" cy="6400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724" y="5211261"/>
            <a:ext cx="1238552" cy="9144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85837" y="6399839"/>
            <a:ext cx="71723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The 53</a:t>
            </a:r>
            <a:r>
              <a:rPr lang="en-US" sz="1400" baseline="30000" dirty="0" smtClean="0">
                <a:latin typeface="Helvetica Neue" charset="0"/>
                <a:ea typeface="Helvetica Neue" charset="0"/>
                <a:cs typeface="Helvetica Neue" charset="0"/>
              </a:rPr>
              <a:t>rd</a:t>
            </a:r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 Design Automation Conference (DAC), Austin, TX, June 8, 2016</a:t>
            </a:r>
            <a:endParaRPr lang="en-US" sz="1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F215-4F5F-5947-81C5-096E23F51FC1}" type="slidenum">
              <a:rPr lang="en-US" sz="2400" smtClean="0">
                <a:latin typeface="Helvetica Neue" charset="0"/>
                <a:ea typeface="Helvetica Neue" charset="0"/>
                <a:cs typeface="Helvetica Neue" charset="0"/>
              </a:rPr>
              <a:t>10</a:t>
            </a:fld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1" name="Title 1"/>
          <p:cNvSpPr>
            <a:spLocks noGrp="1"/>
          </p:cNvSpPr>
          <p:nvPr>
            <p:ph type="title"/>
          </p:nvPr>
        </p:nvSpPr>
        <p:spPr>
          <a:xfrm>
            <a:off x="351559" y="240432"/>
            <a:ext cx="7886700" cy="70167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Attack on Instructions</a:t>
            </a:r>
            <a:endParaRPr lang="en-US" sz="3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906" y="3801979"/>
            <a:ext cx="7870978" cy="20216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7560" y="1140598"/>
            <a:ext cx="7014697" cy="2258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000" dirty="0" smtClean="0">
                <a:solidFill>
                  <a:srgbClr val="0432FF"/>
                </a:solidFill>
                <a:latin typeface="Ubuntu Mono" charset="0"/>
                <a:ea typeface="Ubuntu Mono" charset="0"/>
                <a:cs typeface="Ubuntu Mono" charset="0"/>
              </a:rPr>
              <a:t>for</a:t>
            </a:r>
            <a:r>
              <a:rPr lang="en-US" sz="2000" dirty="0" smtClean="0">
                <a:solidFill>
                  <a:schemeClr val="tx1"/>
                </a:solidFill>
                <a:latin typeface="Ubuntu Mono" charset="0"/>
                <a:ea typeface="Ubuntu Mono" charset="0"/>
                <a:cs typeface="Ubuntu Mono" charset="0"/>
              </a:rPr>
              <a:t> round = 1:9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Ubuntu Mono" charset="0"/>
                <a:ea typeface="Ubuntu Mono" charset="0"/>
                <a:cs typeface="Ubuntu Mono" charset="0"/>
              </a:rPr>
              <a:t>    </a:t>
            </a:r>
            <a:r>
              <a:rPr lang="en-US" sz="2000" dirty="0" smtClean="0">
                <a:solidFill>
                  <a:srgbClr val="0432FF"/>
                </a:solidFill>
                <a:latin typeface="Ubuntu Mono" charset="0"/>
                <a:ea typeface="Ubuntu Mono" charset="0"/>
                <a:cs typeface="Ubuntu Mono" charset="0"/>
              </a:rPr>
              <a:t>if</a:t>
            </a:r>
            <a:r>
              <a:rPr lang="en-US" sz="2000" dirty="0" smtClean="0">
                <a:solidFill>
                  <a:schemeClr val="tx1"/>
                </a:solidFill>
                <a:latin typeface="Ubuntu Mono" charset="0"/>
                <a:ea typeface="Ubuntu Mono" charset="0"/>
                <a:cs typeface="Ubuntu Mono" charset="0"/>
              </a:rPr>
              <a:t> round is even</a:t>
            </a:r>
          </a:p>
          <a:p>
            <a:r>
              <a:rPr lang="en-US" sz="2000" dirty="0">
                <a:solidFill>
                  <a:schemeClr val="tx1"/>
                </a:solidFill>
                <a:latin typeface="Ubuntu Mono" charset="0"/>
                <a:ea typeface="Ubuntu Mono" charset="0"/>
                <a:cs typeface="Ubuntu Mono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Ubuntu Mono" charset="0"/>
                <a:ea typeface="Ubuntu Mono" charset="0"/>
                <a:cs typeface="Ubuntu Mono" charset="0"/>
              </a:rPr>
              <a:t>       </a:t>
            </a:r>
            <a:r>
              <a:rPr lang="en-US" sz="2000" dirty="0" smtClean="0">
                <a:solidFill>
                  <a:srgbClr val="009800"/>
                </a:solidFill>
                <a:latin typeface="Ubuntu Mono" charset="0"/>
                <a:ea typeface="Ubuntu Mono" charset="0"/>
                <a:cs typeface="Ubuntu Mono" charset="0"/>
              </a:rPr>
              <a:t>/* even rounds */</a:t>
            </a:r>
          </a:p>
          <a:p>
            <a:r>
              <a:rPr lang="en-US" sz="2000" dirty="0">
                <a:solidFill>
                  <a:schemeClr val="tx1"/>
                </a:solidFill>
                <a:latin typeface="Ubuntu Mono" charset="0"/>
                <a:ea typeface="Ubuntu Mono" charset="0"/>
                <a:cs typeface="Ubuntu Mono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Ubuntu Mono" charset="0"/>
                <a:ea typeface="Ubuntu Mono" charset="0"/>
                <a:cs typeface="Ubuntu Mono" charset="0"/>
              </a:rPr>
              <a:t>   </a:t>
            </a:r>
            <a:r>
              <a:rPr lang="en-US" sz="2000" dirty="0" smtClean="0">
                <a:solidFill>
                  <a:srgbClr val="0432FF"/>
                </a:solidFill>
                <a:latin typeface="Ubuntu Mono" charset="0"/>
                <a:ea typeface="Ubuntu Mono" charset="0"/>
                <a:cs typeface="Ubuntu Mono" charset="0"/>
              </a:rPr>
              <a:t>else</a:t>
            </a:r>
          </a:p>
          <a:p>
            <a:r>
              <a:rPr lang="en-US" sz="2000" dirty="0">
                <a:solidFill>
                  <a:schemeClr val="tx1"/>
                </a:solidFill>
                <a:latin typeface="Ubuntu Mono" charset="0"/>
                <a:ea typeface="Ubuntu Mono" charset="0"/>
                <a:cs typeface="Ubuntu Mono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Ubuntu Mono" charset="0"/>
                <a:ea typeface="Ubuntu Mono" charset="0"/>
                <a:cs typeface="Ubuntu Mono" charset="0"/>
              </a:rPr>
              <a:t>       </a:t>
            </a:r>
            <a:r>
              <a:rPr lang="en-US" sz="2000" dirty="0" smtClean="0">
                <a:solidFill>
                  <a:srgbClr val="00B050"/>
                </a:solidFill>
                <a:latin typeface="Ubuntu Mono" charset="0"/>
                <a:ea typeface="Ubuntu Mono" charset="0"/>
                <a:cs typeface="Ubuntu Mono" charset="0"/>
              </a:rPr>
              <a:t>/* odd rounds */</a:t>
            </a:r>
          </a:p>
          <a:p>
            <a:r>
              <a:rPr lang="en-US" sz="2000" dirty="0" smtClean="0">
                <a:solidFill>
                  <a:srgbClr val="00B050"/>
                </a:solidFill>
                <a:latin typeface="Ubuntu Mono" charset="0"/>
                <a:ea typeface="Ubuntu Mono" charset="0"/>
                <a:cs typeface="Ubuntu Mono" charset="0"/>
              </a:rPr>
              <a:t>/* last round */</a:t>
            </a:r>
            <a:endParaRPr lang="en-US" sz="2000" dirty="0">
              <a:solidFill>
                <a:srgbClr val="00B050"/>
              </a:solidFill>
              <a:latin typeface="Ubuntu Mono" charset="0"/>
              <a:ea typeface="Ubuntu Mono" charset="0"/>
              <a:cs typeface="Ubuntu Mono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210480" y="5944212"/>
            <a:ext cx="7623554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69933" y="3877294"/>
            <a:ext cx="0" cy="1799111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57939" y="4594610"/>
            <a:ext cx="636019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sets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41035" y="5805712"/>
            <a:ext cx="481222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smtClean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time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19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F215-4F5F-5947-81C5-096E23F51FC1}" type="slidenum">
              <a:rPr lang="en-US" sz="2400" smtClean="0">
                <a:latin typeface="Helvetica Neue" charset="0"/>
                <a:ea typeface="Helvetica Neue" charset="0"/>
                <a:cs typeface="Helvetica Neue" charset="0"/>
              </a:rPr>
              <a:t>11</a:t>
            </a:fld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1" name="Title 1"/>
          <p:cNvSpPr>
            <a:spLocks noGrp="1"/>
          </p:cNvSpPr>
          <p:nvPr>
            <p:ph type="title"/>
          </p:nvPr>
        </p:nvSpPr>
        <p:spPr>
          <a:xfrm>
            <a:off x="351559" y="240432"/>
            <a:ext cx="7886700" cy="70167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Attack on Critical Table</a:t>
            </a:r>
            <a:endParaRPr lang="en-US" sz="3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8" y="1603761"/>
            <a:ext cx="9000565" cy="359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9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F215-4F5F-5947-81C5-096E23F51FC1}" type="slidenum">
              <a:rPr lang="en-US" sz="2400" smtClean="0">
                <a:latin typeface="Helvetica Neue" charset="0"/>
                <a:ea typeface="Helvetica Neue" charset="0"/>
                <a:cs typeface="Helvetica Neue" charset="0"/>
              </a:rPr>
              <a:t>12</a:t>
            </a:fld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1" name="Title 1"/>
          <p:cNvSpPr>
            <a:spLocks noGrp="1"/>
          </p:cNvSpPr>
          <p:nvPr>
            <p:ph type="title"/>
          </p:nvPr>
        </p:nvSpPr>
        <p:spPr>
          <a:xfrm>
            <a:off x="351559" y="240432"/>
            <a:ext cx="7886700" cy="70167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Attack Analysis</a:t>
            </a:r>
            <a:endParaRPr lang="en-US" sz="3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1559" y="1166843"/>
            <a:ext cx="803520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True Positive </a:t>
            </a: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Rate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# true 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critical </a:t>
            </a: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accesses observed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# all 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critical accesses of the </a:t>
            </a: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victim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 algn="just">
              <a:buFont typeface="Arial" charset="0"/>
              <a:buChar char="•"/>
            </a:pP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False Discovery Rate (FDR</a:t>
            </a: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)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# false 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critical </a:t>
            </a: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accesses observed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# all 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measurements of the </a:t>
            </a: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attacker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 algn="just">
              <a:buFont typeface="Arial" charset="0"/>
              <a:buChar char="•"/>
            </a:pP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Cache Side-Channel Vulnerability (</a:t>
            </a: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CSV)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CSV = Pearson-correlation (Attacker trace, Victim trace)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50411" y="1905990"/>
            <a:ext cx="35906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33493" y="1687487"/>
            <a:ext cx="1543390" cy="345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TPR =</a:t>
            </a:r>
            <a:endParaRPr lang="en-US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7299" y="3095685"/>
            <a:ext cx="1543390" cy="345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FDR =</a:t>
            </a:r>
            <a:endParaRPr lang="en-US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541866" y="3303949"/>
            <a:ext cx="35906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71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F215-4F5F-5947-81C5-096E23F51FC1}" type="slidenum">
              <a:rPr lang="en-US" sz="2400" smtClean="0">
                <a:latin typeface="Helvetica Neue" charset="0"/>
                <a:ea typeface="Helvetica Neue" charset="0"/>
                <a:cs typeface="Helvetica Neue" charset="0"/>
              </a:rPr>
              <a:t>13</a:t>
            </a:fld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1" name="Title 1"/>
          <p:cNvSpPr>
            <a:spLocks noGrp="1"/>
          </p:cNvSpPr>
          <p:nvPr>
            <p:ph type="title"/>
          </p:nvPr>
        </p:nvSpPr>
        <p:spPr>
          <a:xfrm>
            <a:off x="351559" y="240432"/>
            <a:ext cx="7886700" cy="70167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Comparison to </a:t>
            </a:r>
            <a:r>
              <a:rPr lang="en-US" sz="3600" dirty="0" err="1" smtClean="0">
                <a:latin typeface="Helvetica Neue" charset="0"/>
                <a:ea typeface="Helvetica Neue" charset="0"/>
                <a:cs typeface="Helvetica Neue" charset="0"/>
              </a:rPr>
              <a:t>Flush+Reload</a:t>
            </a:r>
            <a:endParaRPr lang="en-US" sz="3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427" y="1035586"/>
            <a:ext cx="7204331" cy="33846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647" y="4465337"/>
            <a:ext cx="7226825" cy="1740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350" y="6296024"/>
            <a:ext cx="45593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F215-4F5F-5947-81C5-096E23F51FC1}" type="slidenum">
              <a:rPr lang="en-US" sz="2400" smtClean="0">
                <a:latin typeface="Helvetica Neue" charset="0"/>
                <a:ea typeface="Helvetica Neue" charset="0"/>
                <a:cs typeface="Helvetica Neue" charset="0"/>
              </a:rPr>
              <a:t>14</a:t>
            </a:fld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1" name="Title 1"/>
          <p:cNvSpPr>
            <a:spLocks noGrp="1"/>
          </p:cNvSpPr>
          <p:nvPr>
            <p:ph type="title"/>
          </p:nvPr>
        </p:nvSpPr>
        <p:spPr>
          <a:xfrm>
            <a:off x="351559" y="240432"/>
            <a:ext cx="7886700" cy="70167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Summary</a:t>
            </a:r>
            <a:endParaRPr lang="en-US" sz="3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1559" y="1166843"/>
            <a:ext cx="8035204" cy="5016758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 new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high-resolution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Prime+Probe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LLC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attack is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proposed</a:t>
            </a:r>
          </a:p>
          <a:p>
            <a:pPr marL="285750" indent="-285750" algn="just">
              <a:buFont typeface="Arial" charset="0"/>
              <a:buChar char="•"/>
            </a:pP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It 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does not rely on large pages or the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sharing of cryptographic data between the victim and the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attacker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 algn="just">
              <a:buFont typeface="Arial" charset="0"/>
              <a:buChar char="•"/>
            </a:pP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Mechanisms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to discover precise groups of addresses that map into the same LLC set in the presence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of:</a:t>
            </a:r>
          </a:p>
          <a:p>
            <a:pPr marL="742950" lvl="1" indent="-285750" algn="just">
              <a:buFont typeface="Arial" charset="0"/>
              <a:buChar char="•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Physical indexing</a:t>
            </a:r>
          </a:p>
          <a:p>
            <a:pPr marL="742950" lvl="1" indent="-285750" algn="just">
              <a:buFont typeface="Arial" charset="0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ndex hashing</a:t>
            </a:r>
          </a:p>
          <a:p>
            <a:pPr marL="742950" lvl="1" indent="-285750" algn="just">
              <a:buFont typeface="Arial" charset="0"/>
              <a:buChar char="•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Varying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cache associativity across the LLC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sets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 algn="just">
              <a:buFont typeface="Arial" charset="0"/>
              <a:buChar char="•"/>
            </a:pP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Concurrent attack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on the instruction and data </a:t>
            </a:r>
            <a:r>
              <a:rPr lang="en-US" sz="2000" dirty="0" err="1" smtClean="0">
                <a:latin typeface="Calibri" charset="0"/>
                <a:ea typeface="Calibri" charset="0"/>
                <a:cs typeface="Calibri" charset="0"/>
              </a:rPr>
              <a:t>tp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improve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the signal and reduce the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noise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 algn="just">
              <a:buFont typeface="Arial" charset="0"/>
              <a:buChar char="•"/>
            </a:pPr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Not limited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to AES and can be applied to attacking any ciphers that rely on pre-computed cryptographic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tables (e.g. Blowfish, </a:t>
            </a:r>
            <a:r>
              <a:rPr lang="en-US" sz="2000" dirty="0" err="1" smtClean="0">
                <a:latin typeface="Calibri" charset="0"/>
                <a:ea typeface="Calibri" charset="0"/>
                <a:cs typeface="Calibri" charset="0"/>
              </a:rPr>
              <a:t>Twofish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)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81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59" y="240432"/>
            <a:ext cx="7886700" cy="70167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Helvetica Neue" charset="0"/>
                <a:ea typeface="Helvetica Neue" charset="0"/>
                <a:cs typeface="Helvetica Neue" charset="0"/>
              </a:rPr>
              <a:t>Cache </a:t>
            </a:r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Side-Channel</a:t>
            </a:r>
            <a:endParaRPr lang="en-US" sz="3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3304F215-4F5F-5947-81C5-096E23F51FC1}" type="slidenum">
              <a:rPr lang="en-US" sz="2400" smtClean="0">
                <a:latin typeface="Helvetica Neue" charset="0"/>
                <a:ea typeface="Helvetica Neue" charset="0"/>
                <a:cs typeface="Helvetica Neue" charset="0"/>
              </a:rPr>
              <a:t>2</a:t>
            </a:fld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439911" y="1401707"/>
            <a:ext cx="17145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000" dirty="0">
                <a:solidFill>
                  <a:schemeClr val="bg1">
                    <a:lumMod val="50000"/>
                  </a:schemeClr>
                </a:solidFill>
                <a:latin typeface="Ubuntu Mono" charset="0"/>
                <a:ea typeface="Ubuntu Mono" charset="0"/>
                <a:cs typeface="Ubuntu Mono" charset="0"/>
              </a:rPr>
              <a:t>f</a:t>
            </a:r>
            <a:r>
              <a:rPr lang="is-IS" sz="2000" dirty="0" smtClean="0">
                <a:solidFill>
                  <a:schemeClr val="bg1">
                    <a:lumMod val="50000"/>
                  </a:schemeClr>
                </a:solidFill>
                <a:latin typeface="Ubuntu Mono" charset="0"/>
                <a:ea typeface="Ubuntu Mono" charset="0"/>
                <a:cs typeface="Ubuntu Mono" charset="0"/>
              </a:rPr>
              <a:t>2 85 5c 06</a:t>
            </a:r>
          </a:p>
          <a:p>
            <a:r>
              <a:rPr lang="is-IS" sz="2000" dirty="0" smtClean="0">
                <a:solidFill>
                  <a:schemeClr val="bg1">
                    <a:lumMod val="50000"/>
                  </a:schemeClr>
                </a:solidFill>
                <a:latin typeface="Ubuntu Mono" charset="0"/>
                <a:ea typeface="Ubuntu Mono" charset="0"/>
                <a:cs typeface="Ubuntu Mono" charset="0"/>
              </a:rPr>
              <a:t>6a 91 4e 0c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Ubuntu Mono" charset="0"/>
                <a:ea typeface="Ubuntu Mono" charset="0"/>
                <a:cs typeface="Ubuntu Mono" charset="0"/>
              </a:rPr>
              <a:t>c</a:t>
            </a:r>
            <a:r>
              <a:rPr lang="is-IS" sz="2000" dirty="0" smtClean="0">
                <a:solidFill>
                  <a:schemeClr val="bg1">
                    <a:lumMod val="50000"/>
                  </a:schemeClr>
                </a:solidFill>
                <a:latin typeface="Ubuntu Mono" charset="0"/>
                <a:ea typeface="Ubuntu Mono" charset="0"/>
                <a:cs typeface="Ubuntu Mono" charset="0"/>
              </a:rPr>
              <a:t>4 fc </a:t>
            </a:r>
            <a:r>
              <a:rPr lang="is-IS" sz="2000" b="1" dirty="0" smtClean="0">
                <a:latin typeface="Ubuntu Mono" charset="0"/>
                <a:ea typeface="Ubuntu Mono" charset="0"/>
                <a:cs typeface="Ubuntu Mono" charset="0"/>
              </a:rPr>
              <a:t>da</a:t>
            </a:r>
            <a:r>
              <a:rPr lang="is-IS" sz="2000" dirty="0" smtClean="0">
                <a:latin typeface="Ubuntu Mono" charset="0"/>
                <a:ea typeface="Ubuntu Mono" charset="0"/>
                <a:cs typeface="Ubuntu Mono" charset="0"/>
              </a:rPr>
              <a:t> </a:t>
            </a:r>
            <a:r>
              <a:rPr lang="is-IS" sz="2000" dirty="0" smtClean="0">
                <a:solidFill>
                  <a:schemeClr val="bg1">
                    <a:lumMod val="50000"/>
                  </a:schemeClr>
                </a:solidFill>
                <a:latin typeface="Ubuntu Mono" charset="0"/>
                <a:ea typeface="Ubuntu Mono" charset="0"/>
                <a:cs typeface="Ubuntu Mono" charset="0"/>
              </a:rPr>
              <a:t>a8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Ubuntu Mono" charset="0"/>
                <a:ea typeface="Ubuntu Mono" charset="0"/>
                <a:cs typeface="Ubuntu Mono" charset="0"/>
              </a:rPr>
              <a:t>d</a:t>
            </a:r>
            <a:r>
              <a:rPr lang="is-IS" sz="2000" dirty="0" smtClean="0">
                <a:solidFill>
                  <a:schemeClr val="bg1">
                    <a:lumMod val="50000"/>
                  </a:schemeClr>
                </a:solidFill>
                <a:latin typeface="Ubuntu Mono" charset="0"/>
                <a:ea typeface="Ubuntu Mono" charset="0"/>
                <a:cs typeface="Ubuntu Mono" charset="0"/>
              </a:rPr>
              <a:t>5 37 e9 9c</a:t>
            </a:r>
          </a:p>
        </p:txBody>
      </p:sp>
      <p:sp>
        <p:nvSpPr>
          <p:cNvPr id="85" name="Rectangle 84"/>
          <p:cNvSpPr/>
          <p:nvPr/>
        </p:nvSpPr>
        <p:spPr>
          <a:xfrm>
            <a:off x="1655720" y="1401708"/>
            <a:ext cx="159530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Ubuntu Mono" charset="0"/>
                <a:ea typeface="Ubuntu Mono" charset="0"/>
                <a:cs typeface="Ubuntu Mono" charset="0"/>
              </a:rPr>
              <a:t>2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Ubuntu Mono" charset="0"/>
                <a:ea typeface="Ubuntu Mono" charset="0"/>
                <a:cs typeface="Ubuntu Mono" charset="0"/>
              </a:rPr>
              <a:t>8 1e 4c 24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Ubuntu Mono" charset="0"/>
                <a:ea typeface="Ubuntu Mono" charset="0"/>
                <a:cs typeface="Ubuntu Mono" charset="0"/>
              </a:rPr>
              <a:t>09 bf 15 82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Ubuntu Mono" charset="0"/>
                <a:ea typeface="Ubuntu Mono" charset="0"/>
                <a:cs typeface="Ubuntu Mono" charset="0"/>
              </a:rPr>
              <a:t>30 6f </a:t>
            </a:r>
            <a:r>
              <a:rPr lang="en-US" sz="2000" b="1" dirty="0" smtClean="0">
                <a:latin typeface="Ubuntu Mono" charset="0"/>
                <a:ea typeface="Ubuntu Mono" charset="0"/>
                <a:cs typeface="Ubuntu Mono" charset="0"/>
              </a:rPr>
              <a:t>53</a:t>
            </a:r>
            <a:r>
              <a:rPr lang="en-US" sz="2000" dirty="0" smtClean="0">
                <a:latin typeface="Ubuntu Mono" charset="0"/>
                <a:ea typeface="Ubuntu Mono" charset="0"/>
                <a:cs typeface="Ubuntu Mono" charset="0"/>
              </a:rPr>
              <a:t>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Ubuntu Mono" charset="0"/>
                <a:ea typeface="Ubuntu Mono" charset="0"/>
                <a:cs typeface="Ubuntu Mono" charset="0"/>
              </a:rPr>
              <a:t>d9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Ubuntu Mono" charset="0"/>
                <a:ea typeface="Ubuntu Mono" charset="0"/>
                <a:cs typeface="Ubuntu Mono" charset="0"/>
              </a:rPr>
              <a:t>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Ubuntu Mono" charset="0"/>
                <a:ea typeface="Ubuntu Mono" charset="0"/>
                <a:cs typeface="Ubuntu Mono" charset="0"/>
              </a:rPr>
              <a:t>4 49 2d 0e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Ubuntu Mono" charset="0"/>
              <a:ea typeface="Ubuntu Mono" charset="0"/>
              <a:cs typeface="Ubuntu Mono" charset="0"/>
            </a:endParaRPr>
          </a:p>
        </p:txBody>
      </p:sp>
      <p:sp>
        <p:nvSpPr>
          <p:cNvPr id="88" name="Rectangle 87"/>
          <p:cNvSpPr>
            <a:spLocks noChangeAspect="1"/>
          </p:cNvSpPr>
          <p:nvPr/>
        </p:nvSpPr>
        <p:spPr>
          <a:xfrm>
            <a:off x="2440822" y="2039092"/>
            <a:ext cx="383602" cy="3657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>
            <a:spLocks noChangeAspect="1"/>
          </p:cNvSpPr>
          <p:nvPr/>
        </p:nvSpPr>
        <p:spPr>
          <a:xfrm>
            <a:off x="6229421" y="2037918"/>
            <a:ext cx="383602" cy="3657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4089210" y="2610815"/>
            <a:ext cx="835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S-Box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3798902" y="2080249"/>
            <a:ext cx="120546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/>
        </p:nvSpPr>
        <p:spPr>
          <a:xfrm rot="16200000" flipH="1">
            <a:off x="2872917" y="-44227"/>
            <a:ext cx="3301339" cy="3743325"/>
          </a:xfrm>
          <a:prstGeom prst="arc">
            <a:avLst>
              <a:gd name="adj1" fmla="val 17331876"/>
              <a:gd name="adj2" fmla="val 4290810"/>
            </a:avLst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123947" y="2946583"/>
            <a:ext cx="761924" cy="94554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728442" y="1710917"/>
            <a:ext cx="118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SubBytes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329108" y="3413917"/>
            <a:ext cx="263424" cy="1306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>
            <a:spLocks noChangeAspect="1"/>
          </p:cNvSpPr>
          <p:nvPr/>
        </p:nvSpPr>
        <p:spPr>
          <a:xfrm>
            <a:off x="2057220" y="1453959"/>
            <a:ext cx="383602" cy="36576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>
            <a:spLocks noChangeAspect="1"/>
          </p:cNvSpPr>
          <p:nvPr/>
        </p:nvSpPr>
        <p:spPr>
          <a:xfrm>
            <a:off x="1673618" y="2038488"/>
            <a:ext cx="383602" cy="36576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4564753" y="3636628"/>
            <a:ext cx="263424" cy="1306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4460820" y="3038482"/>
            <a:ext cx="263424" cy="1306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>
            <a:spLocks noChangeAspect="1"/>
          </p:cNvSpPr>
          <p:nvPr/>
        </p:nvSpPr>
        <p:spPr>
          <a:xfrm>
            <a:off x="2828538" y="1453959"/>
            <a:ext cx="383602" cy="36576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4169854" y="3220964"/>
            <a:ext cx="263424" cy="130627"/>
          </a:xfrm>
          <a:prstGeom prst="rect">
            <a:avLst/>
          </a:prstGeom>
          <a:solidFill>
            <a:srgbClr val="E9D4EA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Group 162"/>
          <p:cNvGrpSpPr/>
          <p:nvPr/>
        </p:nvGrpSpPr>
        <p:grpSpPr>
          <a:xfrm>
            <a:off x="3707583" y="4556816"/>
            <a:ext cx="1736918" cy="1722609"/>
            <a:chOff x="2253617" y="4632905"/>
            <a:chExt cx="1053696" cy="1045016"/>
          </a:xfrm>
        </p:grpSpPr>
        <p:sp>
          <p:nvSpPr>
            <p:cNvPr id="98" name="Rectangle 97"/>
            <p:cNvSpPr/>
            <p:nvPr/>
          </p:nvSpPr>
          <p:spPr>
            <a:xfrm>
              <a:off x="2253617" y="4632905"/>
              <a:ext cx="263424" cy="130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517041" y="4632905"/>
              <a:ext cx="263424" cy="130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780465" y="4632905"/>
              <a:ext cx="263424" cy="130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043889" y="4632905"/>
              <a:ext cx="263424" cy="130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253617" y="4763532"/>
              <a:ext cx="263424" cy="130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517041" y="4763532"/>
              <a:ext cx="263424" cy="130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780465" y="4763532"/>
              <a:ext cx="263424" cy="130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043889" y="4763532"/>
              <a:ext cx="263424" cy="130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253617" y="4894159"/>
              <a:ext cx="263424" cy="130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517041" y="4894159"/>
              <a:ext cx="263424" cy="130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780465" y="4894159"/>
              <a:ext cx="263424" cy="130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043889" y="4894159"/>
              <a:ext cx="263424" cy="130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253617" y="5024786"/>
              <a:ext cx="263424" cy="130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517041" y="5024786"/>
              <a:ext cx="263424" cy="130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780465" y="5024786"/>
              <a:ext cx="263424" cy="130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043889" y="5024786"/>
              <a:ext cx="263424" cy="130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2253617" y="5155413"/>
              <a:ext cx="263424" cy="130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517041" y="5155413"/>
              <a:ext cx="263424" cy="130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780465" y="5155413"/>
              <a:ext cx="263424" cy="130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043889" y="5155413"/>
              <a:ext cx="263424" cy="130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253617" y="5286040"/>
              <a:ext cx="263424" cy="130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2517041" y="5286040"/>
              <a:ext cx="263424" cy="130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3043889" y="5286040"/>
              <a:ext cx="263424" cy="130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2253617" y="5416667"/>
              <a:ext cx="263424" cy="130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2517041" y="5416667"/>
              <a:ext cx="263424" cy="130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2780465" y="5416667"/>
              <a:ext cx="263424" cy="130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043889" y="5416667"/>
              <a:ext cx="263424" cy="130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2253617" y="5547294"/>
              <a:ext cx="263424" cy="130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517041" y="5547294"/>
              <a:ext cx="263424" cy="130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780465" y="5547294"/>
              <a:ext cx="263424" cy="130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043889" y="5547294"/>
              <a:ext cx="263424" cy="130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2780465" y="5286040"/>
              <a:ext cx="263424" cy="130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" name="Rectangle 164"/>
          <p:cNvSpPr/>
          <p:nvPr/>
        </p:nvSpPr>
        <p:spPr>
          <a:xfrm>
            <a:off x="3778320" y="4192141"/>
            <a:ext cx="15728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Set-associative cache</a:t>
            </a:r>
            <a:endParaRPr lang="en-US" sz="11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67" name="Straight Arrow Connector 166"/>
          <p:cNvCxnSpPr/>
          <p:nvPr/>
        </p:nvCxnSpPr>
        <p:spPr>
          <a:xfrm>
            <a:off x="3684391" y="6493956"/>
            <a:ext cx="1763333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167"/>
          <p:cNvSpPr/>
          <p:nvPr/>
        </p:nvSpPr>
        <p:spPr>
          <a:xfrm>
            <a:off x="4369411" y="6345572"/>
            <a:ext cx="508473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ways</a:t>
            </a:r>
            <a:endParaRPr lang="en-US" sz="11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70" name="Straight Arrow Connector 169"/>
          <p:cNvCxnSpPr/>
          <p:nvPr/>
        </p:nvCxnSpPr>
        <p:spPr>
          <a:xfrm>
            <a:off x="3398491" y="4549097"/>
            <a:ext cx="0" cy="1722609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3194104" y="5192136"/>
            <a:ext cx="507704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sets</a:t>
            </a:r>
            <a:endParaRPr lang="en-US" sz="11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4136907" y="5635437"/>
            <a:ext cx="434229" cy="215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5010272" y="4772141"/>
            <a:ext cx="434229" cy="215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4576042" y="5202794"/>
            <a:ext cx="434229" cy="215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3713359" y="4989458"/>
            <a:ext cx="434229" cy="215326"/>
          </a:xfrm>
          <a:prstGeom prst="rect">
            <a:avLst/>
          </a:prstGeom>
          <a:solidFill>
            <a:srgbClr val="E9D4EA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3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0" grpId="0" animBg="1"/>
      <p:bldP spid="91" grpId="0"/>
      <p:bldP spid="94" grpId="0" animBg="1"/>
      <p:bldP spid="89" grpId="0" animBg="1"/>
      <p:bldP spid="97" grpId="0" animBg="1"/>
      <p:bldP spid="173" grpId="0" animBg="1"/>
      <p:bldP spid="174" grpId="0" animBg="1"/>
      <p:bldP spid="176" grpId="0" animBg="1"/>
      <p:bldP spid="177" grpId="0" animBg="1"/>
      <p:bldP spid="180" grpId="0" animBg="1"/>
      <p:bldP spid="181" grpId="0" animBg="1"/>
      <p:bldP spid="165" grpId="0"/>
      <p:bldP spid="168" grpId="0" animBg="1"/>
      <p:bldP spid="171" grpId="0" animBg="1"/>
      <p:bldP spid="172" grpId="0" animBg="1"/>
      <p:bldP spid="178" grpId="0" animBg="1"/>
      <p:bldP spid="179" grpId="0" animBg="1"/>
      <p:bldP spid="1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5812491" y="4549100"/>
            <a:ext cx="434229" cy="21532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812491" y="5393359"/>
            <a:ext cx="434229" cy="21532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812491" y="5841054"/>
            <a:ext cx="434229" cy="21532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812491" y="6057707"/>
            <a:ext cx="434229" cy="21532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59" y="240432"/>
            <a:ext cx="7886700" cy="701674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Helvetica Neue" charset="0"/>
                <a:ea typeface="Helvetica Neue" charset="0"/>
                <a:cs typeface="Helvetica Neue" charset="0"/>
              </a:rPr>
              <a:t>Flush+Reload</a:t>
            </a:r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 Attack</a:t>
            </a:r>
            <a:endParaRPr lang="en-US" sz="3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3304F215-4F5F-5947-81C5-096E23F51FC1}" type="slidenum">
              <a:rPr lang="en-US" sz="2400" smtClean="0">
                <a:latin typeface="Helvetica Neue" charset="0"/>
                <a:ea typeface="Helvetica Neue" charset="0"/>
                <a:cs typeface="Helvetica Neue" charset="0"/>
              </a:rPr>
              <a:t>3</a:t>
            </a:fld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10545" y="4549099"/>
            <a:ext cx="1736918" cy="1722622"/>
            <a:chOff x="2850128" y="4549099"/>
            <a:chExt cx="1736918" cy="1722622"/>
          </a:xfrm>
        </p:grpSpPr>
        <p:sp>
          <p:nvSpPr>
            <p:cNvPr id="98" name="Rectangle 97"/>
            <p:cNvSpPr/>
            <p:nvPr/>
          </p:nvSpPr>
          <p:spPr>
            <a:xfrm>
              <a:off x="2850128" y="4549099"/>
              <a:ext cx="434229" cy="2153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284357" y="4549101"/>
              <a:ext cx="434229" cy="2153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718588" y="4549102"/>
              <a:ext cx="434229" cy="2153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152817" y="4549104"/>
              <a:ext cx="434229" cy="2153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850128" y="4764437"/>
              <a:ext cx="434229" cy="2153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284357" y="4764437"/>
              <a:ext cx="434229" cy="2153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718588" y="4764437"/>
              <a:ext cx="434229" cy="2153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152817" y="4764437"/>
              <a:ext cx="434229" cy="2153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850128" y="4979760"/>
              <a:ext cx="434229" cy="2153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284357" y="4979760"/>
              <a:ext cx="434229" cy="2153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718588" y="4979760"/>
              <a:ext cx="434229" cy="2153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4152817" y="4979760"/>
              <a:ext cx="434229" cy="2153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850128" y="5195090"/>
              <a:ext cx="434229" cy="2153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3284357" y="5195090"/>
              <a:ext cx="434229" cy="2153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718588" y="5195090"/>
              <a:ext cx="434229" cy="2153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152817" y="5195090"/>
              <a:ext cx="434229" cy="2153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2850128" y="5410413"/>
              <a:ext cx="434229" cy="2153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284357" y="5410413"/>
              <a:ext cx="434229" cy="2153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718588" y="5410413"/>
              <a:ext cx="434229" cy="2153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152817" y="5410413"/>
              <a:ext cx="434229" cy="2153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850128" y="5625742"/>
              <a:ext cx="434229" cy="2153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284357" y="5625742"/>
              <a:ext cx="434229" cy="2153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152817" y="5625742"/>
              <a:ext cx="434229" cy="2153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2850128" y="5841069"/>
              <a:ext cx="434229" cy="2153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284357" y="5841069"/>
              <a:ext cx="434229" cy="2153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3718588" y="5841069"/>
              <a:ext cx="434229" cy="2153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152817" y="5841069"/>
              <a:ext cx="434229" cy="2153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2850128" y="6056395"/>
              <a:ext cx="434229" cy="2153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284355" y="6056395"/>
              <a:ext cx="434229" cy="2153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718586" y="6056395"/>
              <a:ext cx="434229" cy="2153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152815" y="6056395"/>
              <a:ext cx="434229" cy="2153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718583" y="5625739"/>
              <a:ext cx="434229" cy="2153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" name="Rectangle 164"/>
          <p:cNvSpPr/>
          <p:nvPr/>
        </p:nvSpPr>
        <p:spPr>
          <a:xfrm>
            <a:off x="4284783" y="4193901"/>
            <a:ext cx="5918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Cache</a:t>
            </a:r>
            <a:endParaRPr lang="en-US" sz="11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67" name="Straight Arrow Connector 166"/>
          <p:cNvCxnSpPr/>
          <p:nvPr/>
        </p:nvCxnSpPr>
        <p:spPr>
          <a:xfrm>
            <a:off x="3709515" y="6475114"/>
            <a:ext cx="1737946" cy="18842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3391620" y="4549097"/>
            <a:ext cx="0" cy="1722609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65"/>
          <p:cNvSpPr/>
          <p:nvPr/>
        </p:nvSpPr>
        <p:spPr>
          <a:xfrm>
            <a:off x="3373472" y="2466269"/>
            <a:ext cx="1057141" cy="2264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L2</a:t>
            </a:r>
            <a:endParaRPr lang="en-US" sz="14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381941" y="2168619"/>
            <a:ext cx="496335" cy="2353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L1-I</a:t>
            </a:r>
            <a:endParaRPr lang="en-US" sz="11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3391535" y="1636662"/>
            <a:ext cx="1039078" cy="4628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Victim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3378697" y="1690433"/>
            <a:ext cx="1051916" cy="340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5812491" y="1540470"/>
            <a:ext cx="3200400" cy="340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1-</a:t>
            </a:r>
            <a:r>
              <a:rPr lang="en-US" sz="1400" dirty="0" smtClean="0">
                <a:solidFill>
                  <a:srgbClr val="BF1901"/>
                </a:solidFill>
                <a:latin typeface="Helvetica Neue" charset="0"/>
                <a:ea typeface="Helvetica Neue" charset="0"/>
                <a:cs typeface="Helvetica Neue" charset="0"/>
              </a:rPr>
              <a:t> Flush </a:t>
            </a:r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each line in the critical data</a:t>
            </a:r>
            <a:endParaRPr lang="en-US" sz="14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08" name="Rectangle 407"/>
          <p:cNvSpPr/>
          <p:nvPr/>
        </p:nvSpPr>
        <p:spPr>
          <a:xfrm>
            <a:off x="671420" y="1706475"/>
            <a:ext cx="2673266" cy="340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-</a:t>
            </a:r>
            <a:r>
              <a:rPr lang="en-US" sz="1400" dirty="0" smtClean="0">
                <a:solidFill>
                  <a:srgbClr val="BF190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Victim accesses critical data</a:t>
            </a:r>
            <a:endParaRPr lang="en-US" sz="14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09" name="Rectangle 408"/>
          <p:cNvSpPr/>
          <p:nvPr/>
        </p:nvSpPr>
        <p:spPr>
          <a:xfrm>
            <a:off x="5812491" y="1893562"/>
            <a:ext cx="3474720" cy="340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3</a:t>
            </a:r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-</a:t>
            </a:r>
            <a:r>
              <a:rPr lang="en-US" sz="1400" dirty="0" smtClean="0">
                <a:solidFill>
                  <a:srgbClr val="BF1901"/>
                </a:solidFill>
                <a:latin typeface="Helvetica Neue" charset="0"/>
                <a:ea typeface="Helvetica Neue" charset="0"/>
                <a:cs typeface="Helvetica Neue" charset="0"/>
              </a:rPr>
              <a:t> Reload </a:t>
            </a:r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critical data (measure time)</a:t>
            </a:r>
            <a:endParaRPr lang="en-US" sz="14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67" name="Rectangle 466"/>
          <p:cNvSpPr/>
          <p:nvPr/>
        </p:nvSpPr>
        <p:spPr>
          <a:xfrm>
            <a:off x="5703233" y="4193901"/>
            <a:ext cx="6527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Helvetica Neue" charset="0"/>
                <a:ea typeface="Helvetica Neue" charset="0"/>
                <a:cs typeface="Helvetica Neue" charset="0"/>
              </a:rPr>
              <a:t>Evicted</a:t>
            </a:r>
            <a:endParaRPr lang="en-US" sz="1100" dirty="0"/>
          </a:p>
        </p:txBody>
      </p:sp>
      <p:sp>
        <p:nvSpPr>
          <p:cNvPr id="469" name="Rectangle 468"/>
          <p:cNvSpPr/>
          <p:nvPr/>
        </p:nvSpPr>
        <p:spPr>
          <a:xfrm>
            <a:off x="5812491" y="4974331"/>
            <a:ext cx="434229" cy="21532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70" name="Rectangle 469"/>
          <p:cNvSpPr/>
          <p:nvPr/>
        </p:nvSpPr>
        <p:spPr>
          <a:xfrm>
            <a:off x="5812491" y="5611338"/>
            <a:ext cx="434229" cy="21532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72" name="Rectangle 471"/>
          <p:cNvSpPr/>
          <p:nvPr/>
        </p:nvSpPr>
        <p:spPr>
          <a:xfrm>
            <a:off x="5812491" y="4757626"/>
            <a:ext cx="434229" cy="21532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73" name="Rectangle 472"/>
          <p:cNvSpPr/>
          <p:nvPr/>
        </p:nvSpPr>
        <p:spPr>
          <a:xfrm>
            <a:off x="5812491" y="5186898"/>
            <a:ext cx="434229" cy="21532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77" name="Rectangle 476"/>
          <p:cNvSpPr/>
          <p:nvPr/>
        </p:nvSpPr>
        <p:spPr>
          <a:xfrm>
            <a:off x="6570276" y="4193901"/>
            <a:ext cx="4940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smtClean="0">
                <a:latin typeface="Helvetica Neue" charset="0"/>
                <a:ea typeface="Helvetica Neue" charset="0"/>
                <a:cs typeface="Helvetica Neue" charset="0"/>
              </a:rPr>
              <a:t>Time</a:t>
            </a:r>
            <a:endParaRPr lang="en-US" sz="1100" dirty="0"/>
          </a:p>
        </p:txBody>
      </p:sp>
      <p:grpSp>
        <p:nvGrpSpPr>
          <p:cNvPr id="82" name="Group 81"/>
          <p:cNvGrpSpPr/>
          <p:nvPr/>
        </p:nvGrpSpPr>
        <p:grpSpPr>
          <a:xfrm>
            <a:off x="6591418" y="4785576"/>
            <a:ext cx="182880" cy="139922"/>
            <a:chOff x="7799539" y="4586800"/>
            <a:chExt cx="286131" cy="139922"/>
          </a:xfrm>
        </p:grpSpPr>
        <p:cxnSp>
          <p:nvCxnSpPr>
            <p:cNvPr id="76" name="Straight Arrow Connector 75"/>
            <p:cNvCxnSpPr/>
            <p:nvPr/>
          </p:nvCxnSpPr>
          <p:spPr>
            <a:xfrm>
              <a:off x="7799539" y="4656762"/>
              <a:ext cx="286131" cy="0"/>
            </a:xfrm>
            <a:prstGeom prst="straightConnector1">
              <a:avLst/>
            </a:prstGeom>
            <a:ln w="19050" cap="flat">
              <a:solidFill>
                <a:srgbClr val="8090AF"/>
              </a:solidFill>
              <a:miter lim="800000"/>
              <a:headEnd type="none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Arrow Connector 484"/>
            <p:cNvCxnSpPr/>
            <p:nvPr/>
          </p:nvCxnSpPr>
          <p:spPr>
            <a:xfrm flipV="1">
              <a:off x="7799539" y="4586800"/>
              <a:ext cx="1317" cy="139921"/>
            </a:xfrm>
            <a:prstGeom prst="straightConnector1">
              <a:avLst/>
            </a:prstGeom>
            <a:ln w="19050" cap="flat">
              <a:solidFill>
                <a:srgbClr val="8090AF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Arrow Connector 485"/>
            <p:cNvCxnSpPr/>
            <p:nvPr/>
          </p:nvCxnSpPr>
          <p:spPr>
            <a:xfrm flipV="1">
              <a:off x="8085670" y="4586800"/>
              <a:ext cx="0" cy="139922"/>
            </a:xfrm>
            <a:prstGeom prst="straightConnector1">
              <a:avLst/>
            </a:prstGeom>
            <a:ln w="19050" cap="flat">
              <a:solidFill>
                <a:srgbClr val="8090AF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0" name="Group 489"/>
          <p:cNvGrpSpPr/>
          <p:nvPr/>
        </p:nvGrpSpPr>
        <p:grpSpPr>
          <a:xfrm>
            <a:off x="6591418" y="4522872"/>
            <a:ext cx="592612" cy="139922"/>
            <a:chOff x="7853873" y="4586800"/>
            <a:chExt cx="231797" cy="139922"/>
          </a:xfrm>
        </p:grpSpPr>
        <p:cxnSp>
          <p:nvCxnSpPr>
            <p:cNvPr id="491" name="Straight Arrow Connector 490"/>
            <p:cNvCxnSpPr/>
            <p:nvPr/>
          </p:nvCxnSpPr>
          <p:spPr>
            <a:xfrm>
              <a:off x="7853873" y="4656762"/>
              <a:ext cx="231797" cy="0"/>
            </a:xfrm>
            <a:prstGeom prst="straightConnector1">
              <a:avLst/>
            </a:prstGeom>
            <a:ln w="19050" cap="flat">
              <a:solidFill>
                <a:srgbClr val="002060"/>
              </a:solidFill>
              <a:miter lim="800000"/>
              <a:headEnd type="none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Arrow Connector 491"/>
            <p:cNvCxnSpPr/>
            <p:nvPr/>
          </p:nvCxnSpPr>
          <p:spPr>
            <a:xfrm flipV="1">
              <a:off x="7853873" y="4586800"/>
              <a:ext cx="1317" cy="139921"/>
            </a:xfrm>
            <a:prstGeom prst="straightConnector1">
              <a:avLst/>
            </a:prstGeom>
            <a:ln w="19050" cap="flat">
              <a:solidFill>
                <a:srgbClr val="002060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Arrow Connector 492"/>
            <p:cNvCxnSpPr/>
            <p:nvPr/>
          </p:nvCxnSpPr>
          <p:spPr>
            <a:xfrm flipV="1">
              <a:off x="8085670" y="4586800"/>
              <a:ext cx="0" cy="139922"/>
            </a:xfrm>
            <a:prstGeom prst="straightConnector1">
              <a:avLst/>
            </a:prstGeom>
            <a:ln w="19050" cap="flat">
              <a:solidFill>
                <a:srgbClr val="002060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7" name="Group 496"/>
          <p:cNvGrpSpPr/>
          <p:nvPr/>
        </p:nvGrpSpPr>
        <p:grpSpPr>
          <a:xfrm>
            <a:off x="6591418" y="5448115"/>
            <a:ext cx="548640" cy="139922"/>
            <a:chOff x="7853873" y="4586800"/>
            <a:chExt cx="231797" cy="139922"/>
          </a:xfrm>
        </p:grpSpPr>
        <p:cxnSp>
          <p:nvCxnSpPr>
            <p:cNvPr id="498" name="Straight Arrow Connector 497"/>
            <p:cNvCxnSpPr/>
            <p:nvPr/>
          </p:nvCxnSpPr>
          <p:spPr>
            <a:xfrm>
              <a:off x="7853873" y="4656762"/>
              <a:ext cx="231797" cy="0"/>
            </a:xfrm>
            <a:prstGeom prst="straightConnector1">
              <a:avLst/>
            </a:prstGeom>
            <a:ln w="19050" cap="flat">
              <a:solidFill>
                <a:srgbClr val="002060"/>
              </a:solidFill>
              <a:miter lim="800000"/>
              <a:headEnd type="none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Arrow Connector 498"/>
            <p:cNvCxnSpPr/>
            <p:nvPr/>
          </p:nvCxnSpPr>
          <p:spPr>
            <a:xfrm flipV="1">
              <a:off x="7853873" y="4586800"/>
              <a:ext cx="1317" cy="139921"/>
            </a:xfrm>
            <a:prstGeom prst="straightConnector1">
              <a:avLst/>
            </a:prstGeom>
            <a:ln w="19050" cap="flat">
              <a:solidFill>
                <a:srgbClr val="002060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Arrow Connector 499"/>
            <p:cNvCxnSpPr/>
            <p:nvPr/>
          </p:nvCxnSpPr>
          <p:spPr>
            <a:xfrm flipV="1">
              <a:off x="8085670" y="4586800"/>
              <a:ext cx="0" cy="139922"/>
            </a:xfrm>
            <a:prstGeom prst="straightConnector1">
              <a:avLst/>
            </a:prstGeom>
            <a:ln w="19050" cap="flat">
              <a:solidFill>
                <a:srgbClr val="002060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1" name="Group 500"/>
          <p:cNvGrpSpPr/>
          <p:nvPr/>
        </p:nvGrpSpPr>
        <p:grpSpPr>
          <a:xfrm>
            <a:off x="6591418" y="5882420"/>
            <a:ext cx="640080" cy="139922"/>
            <a:chOff x="7853873" y="4586800"/>
            <a:chExt cx="231797" cy="139922"/>
          </a:xfrm>
        </p:grpSpPr>
        <p:cxnSp>
          <p:nvCxnSpPr>
            <p:cNvPr id="502" name="Straight Arrow Connector 501"/>
            <p:cNvCxnSpPr/>
            <p:nvPr/>
          </p:nvCxnSpPr>
          <p:spPr>
            <a:xfrm>
              <a:off x="7853873" y="4656762"/>
              <a:ext cx="231797" cy="0"/>
            </a:xfrm>
            <a:prstGeom prst="straightConnector1">
              <a:avLst/>
            </a:prstGeom>
            <a:ln w="19050" cap="flat">
              <a:solidFill>
                <a:srgbClr val="002060"/>
              </a:solidFill>
              <a:miter lim="800000"/>
              <a:headEnd type="none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Arrow Connector 502"/>
            <p:cNvCxnSpPr/>
            <p:nvPr/>
          </p:nvCxnSpPr>
          <p:spPr>
            <a:xfrm flipV="1">
              <a:off x="7853873" y="4586800"/>
              <a:ext cx="1317" cy="139921"/>
            </a:xfrm>
            <a:prstGeom prst="straightConnector1">
              <a:avLst/>
            </a:prstGeom>
            <a:ln w="19050" cap="flat">
              <a:solidFill>
                <a:srgbClr val="002060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>
            <a:xfrm flipV="1">
              <a:off x="8085670" y="4586800"/>
              <a:ext cx="0" cy="139922"/>
            </a:xfrm>
            <a:prstGeom prst="straightConnector1">
              <a:avLst/>
            </a:prstGeom>
            <a:ln w="19050" cap="flat">
              <a:solidFill>
                <a:srgbClr val="002060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5" name="Group 504"/>
          <p:cNvGrpSpPr/>
          <p:nvPr/>
        </p:nvGrpSpPr>
        <p:grpSpPr>
          <a:xfrm>
            <a:off x="6591418" y="6096348"/>
            <a:ext cx="676656" cy="139922"/>
            <a:chOff x="7853873" y="4586800"/>
            <a:chExt cx="231797" cy="139922"/>
          </a:xfrm>
        </p:grpSpPr>
        <p:cxnSp>
          <p:nvCxnSpPr>
            <p:cNvPr id="506" name="Straight Arrow Connector 505"/>
            <p:cNvCxnSpPr/>
            <p:nvPr/>
          </p:nvCxnSpPr>
          <p:spPr>
            <a:xfrm>
              <a:off x="7853873" y="4656762"/>
              <a:ext cx="231797" cy="0"/>
            </a:xfrm>
            <a:prstGeom prst="straightConnector1">
              <a:avLst/>
            </a:prstGeom>
            <a:ln w="19050" cap="flat">
              <a:solidFill>
                <a:srgbClr val="002060"/>
              </a:solidFill>
              <a:miter lim="800000"/>
              <a:headEnd type="none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Arrow Connector 506"/>
            <p:cNvCxnSpPr/>
            <p:nvPr/>
          </p:nvCxnSpPr>
          <p:spPr>
            <a:xfrm flipV="1">
              <a:off x="7853873" y="4586800"/>
              <a:ext cx="1317" cy="139921"/>
            </a:xfrm>
            <a:prstGeom prst="straightConnector1">
              <a:avLst/>
            </a:prstGeom>
            <a:ln w="19050" cap="flat">
              <a:solidFill>
                <a:srgbClr val="002060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Arrow Connector 507"/>
            <p:cNvCxnSpPr/>
            <p:nvPr/>
          </p:nvCxnSpPr>
          <p:spPr>
            <a:xfrm flipV="1">
              <a:off x="8085670" y="4586800"/>
              <a:ext cx="0" cy="139922"/>
            </a:xfrm>
            <a:prstGeom prst="straightConnector1">
              <a:avLst/>
            </a:prstGeom>
            <a:ln w="19050" cap="flat">
              <a:solidFill>
                <a:srgbClr val="002060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9" name="Group 508"/>
          <p:cNvGrpSpPr/>
          <p:nvPr/>
        </p:nvGrpSpPr>
        <p:grpSpPr>
          <a:xfrm>
            <a:off x="6591418" y="5023683"/>
            <a:ext cx="201168" cy="139922"/>
            <a:chOff x="7799539" y="4586800"/>
            <a:chExt cx="286131" cy="139922"/>
          </a:xfrm>
        </p:grpSpPr>
        <p:cxnSp>
          <p:nvCxnSpPr>
            <p:cNvPr id="510" name="Straight Arrow Connector 509"/>
            <p:cNvCxnSpPr/>
            <p:nvPr/>
          </p:nvCxnSpPr>
          <p:spPr>
            <a:xfrm>
              <a:off x="7799539" y="4656762"/>
              <a:ext cx="286131" cy="0"/>
            </a:xfrm>
            <a:prstGeom prst="straightConnector1">
              <a:avLst/>
            </a:prstGeom>
            <a:ln w="19050" cap="flat">
              <a:solidFill>
                <a:srgbClr val="8090AF"/>
              </a:solidFill>
              <a:miter lim="800000"/>
              <a:headEnd type="none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Arrow Connector 510"/>
            <p:cNvCxnSpPr/>
            <p:nvPr/>
          </p:nvCxnSpPr>
          <p:spPr>
            <a:xfrm flipV="1">
              <a:off x="7799539" y="4586800"/>
              <a:ext cx="1317" cy="139921"/>
            </a:xfrm>
            <a:prstGeom prst="straightConnector1">
              <a:avLst/>
            </a:prstGeom>
            <a:ln w="19050" cap="flat">
              <a:solidFill>
                <a:srgbClr val="8090AF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Arrow Connector 511"/>
            <p:cNvCxnSpPr/>
            <p:nvPr/>
          </p:nvCxnSpPr>
          <p:spPr>
            <a:xfrm flipV="1">
              <a:off x="8085670" y="4586800"/>
              <a:ext cx="0" cy="139922"/>
            </a:xfrm>
            <a:prstGeom prst="straightConnector1">
              <a:avLst/>
            </a:prstGeom>
            <a:ln w="19050" cap="flat">
              <a:solidFill>
                <a:srgbClr val="8090AF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3" name="Group 512"/>
          <p:cNvGrpSpPr/>
          <p:nvPr/>
        </p:nvGrpSpPr>
        <p:grpSpPr>
          <a:xfrm>
            <a:off x="6591418" y="5216838"/>
            <a:ext cx="228600" cy="139922"/>
            <a:chOff x="7799539" y="4586800"/>
            <a:chExt cx="286131" cy="139922"/>
          </a:xfrm>
        </p:grpSpPr>
        <p:cxnSp>
          <p:nvCxnSpPr>
            <p:cNvPr id="514" name="Straight Arrow Connector 513"/>
            <p:cNvCxnSpPr/>
            <p:nvPr/>
          </p:nvCxnSpPr>
          <p:spPr>
            <a:xfrm>
              <a:off x="7799539" y="4656762"/>
              <a:ext cx="286131" cy="0"/>
            </a:xfrm>
            <a:prstGeom prst="straightConnector1">
              <a:avLst/>
            </a:prstGeom>
            <a:ln w="19050" cap="flat">
              <a:solidFill>
                <a:srgbClr val="8090AF"/>
              </a:solidFill>
              <a:miter lim="800000"/>
              <a:headEnd type="none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Arrow Connector 514"/>
            <p:cNvCxnSpPr/>
            <p:nvPr/>
          </p:nvCxnSpPr>
          <p:spPr>
            <a:xfrm flipV="1">
              <a:off x="7799539" y="4586800"/>
              <a:ext cx="1317" cy="139921"/>
            </a:xfrm>
            <a:prstGeom prst="straightConnector1">
              <a:avLst/>
            </a:prstGeom>
            <a:ln w="19050" cap="flat">
              <a:solidFill>
                <a:srgbClr val="8090AF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Arrow Connector 515"/>
            <p:cNvCxnSpPr/>
            <p:nvPr/>
          </p:nvCxnSpPr>
          <p:spPr>
            <a:xfrm flipV="1">
              <a:off x="8085670" y="4586800"/>
              <a:ext cx="0" cy="139922"/>
            </a:xfrm>
            <a:prstGeom prst="straightConnector1">
              <a:avLst/>
            </a:prstGeom>
            <a:ln w="19050" cap="flat">
              <a:solidFill>
                <a:srgbClr val="8090AF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7" name="Group 516"/>
          <p:cNvGrpSpPr/>
          <p:nvPr/>
        </p:nvGrpSpPr>
        <p:grpSpPr>
          <a:xfrm>
            <a:off x="6591418" y="5654718"/>
            <a:ext cx="164592" cy="139922"/>
            <a:chOff x="7799539" y="4586800"/>
            <a:chExt cx="286131" cy="139922"/>
          </a:xfrm>
        </p:grpSpPr>
        <p:cxnSp>
          <p:nvCxnSpPr>
            <p:cNvPr id="518" name="Straight Arrow Connector 517"/>
            <p:cNvCxnSpPr/>
            <p:nvPr/>
          </p:nvCxnSpPr>
          <p:spPr>
            <a:xfrm>
              <a:off x="7799539" y="4656762"/>
              <a:ext cx="286131" cy="0"/>
            </a:xfrm>
            <a:prstGeom prst="straightConnector1">
              <a:avLst/>
            </a:prstGeom>
            <a:ln w="19050" cap="flat">
              <a:solidFill>
                <a:srgbClr val="8090AF"/>
              </a:solidFill>
              <a:miter lim="800000"/>
              <a:headEnd type="none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Arrow Connector 518"/>
            <p:cNvCxnSpPr/>
            <p:nvPr/>
          </p:nvCxnSpPr>
          <p:spPr>
            <a:xfrm flipV="1">
              <a:off x="7799539" y="4586800"/>
              <a:ext cx="1317" cy="139921"/>
            </a:xfrm>
            <a:prstGeom prst="straightConnector1">
              <a:avLst/>
            </a:prstGeom>
            <a:ln w="19050" cap="flat">
              <a:solidFill>
                <a:srgbClr val="8090AF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Arrow Connector 519"/>
            <p:cNvCxnSpPr/>
            <p:nvPr/>
          </p:nvCxnSpPr>
          <p:spPr>
            <a:xfrm flipV="1">
              <a:off x="8085670" y="4586800"/>
              <a:ext cx="0" cy="139922"/>
            </a:xfrm>
            <a:prstGeom prst="straightConnector1">
              <a:avLst/>
            </a:prstGeom>
            <a:ln w="19050" cap="flat">
              <a:solidFill>
                <a:srgbClr val="8090AF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0" name="Rectangle 219"/>
          <p:cNvSpPr/>
          <p:nvPr/>
        </p:nvSpPr>
        <p:spPr>
          <a:xfrm>
            <a:off x="3615961" y="1335413"/>
            <a:ext cx="5902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CPU1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4359551" y="6349573"/>
            <a:ext cx="508473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ways</a:t>
            </a:r>
            <a:endParaRPr lang="en-US" sz="11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3187458" y="5193287"/>
            <a:ext cx="451448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sets</a:t>
            </a:r>
            <a:endParaRPr lang="en-US" sz="105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3938221" y="2167036"/>
            <a:ext cx="492392" cy="2353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L1-D</a:t>
            </a:r>
            <a:endParaRPr lang="en-US" sz="11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4662152" y="2466269"/>
            <a:ext cx="1057141" cy="2264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L2</a:t>
            </a:r>
            <a:endParaRPr lang="en-US" sz="14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4670621" y="2168619"/>
            <a:ext cx="496335" cy="2353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L1-I</a:t>
            </a:r>
            <a:endParaRPr lang="en-US" sz="11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4680215" y="1636662"/>
            <a:ext cx="1039078" cy="4628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Attacker</a:t>
            </a:r>
            <a:endParaRPr lang="en-US" sz="14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4667377" y="1690433"/>
            <a:ext cx="1051916" cy="340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5226901" y="2167036"/>
            <a:ext cx="492392" cy="2353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L1-D</a:t>
            </a:r>
            <a:endParaRPr lang="en-US" sz="11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3373472" y="2770777"/>
            <a:ext cx="2345821" cy="5945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Shared L3</a:t>
            </a:r>
            <a:endParaRPr lang="en-US" sz="14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4830563" y="1335413"/>
            <a:ext cx="5902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CPU2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3709515" y="4983747"/>
            <a:ext cx="434229" cy="215326"/>
          </a:xfrm>
          <a:prstGeom prst="rect">
            <a:avLst/>
          </a:prstGeom>
          <a:solidFill>
            <a:srgbClr val="E9D4EA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4589226" y="5195075"/>
            <a:ext cx="434229" cy="215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4144768" y="5629195"/>
            <a:ext cx="434229" cy="215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5013235" y="4769751"/>
            <a:ext cx="434229" cy="215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4154997" y="4549100"/>
            <a:ext cx="434229" cy="21532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3709514" y="5415595"/>
            <a:ext cx="434229" cy="21532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021094" y="5839622"/>
            <a:ext cx="434229" cy="21532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3720458" y="6057564"/>
            <a:ext cx="434229" cy="21532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522" name="Straight Connector 521"/>
          <p:cNvCxnSpPr/>
          <p:nvPr/>
        </p:nvCxnSpPr>
        <p:spPr>
          <a:xfrm>
            <a:off x="6937538" y="4509524"/>
            <a:ext cx="0" cy="175001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10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12" grpId="0" animBg="1"/>
      <p:bldP spid="112" grpId="1" animBg="1"/>
      <p:bldP spid="202" grpId="0"/>
      <p:bldP spid="408" grpId="0"/>
      <p:bldP spid="409" grpId="0"/>
      <p:bldP spid="467" grpId="0"/>
      <p:bldP spid="469" grpId="0" animBg="1"/>
      <p:bldP spid="469" grpId="1" animBg="1"/>
      <p:bldP spid="470" grpId="0" animBg="1"/>
      <p:bldP spid="470" grpId="1" animBg="1"/>
      <p:bldP spid="472" grpId="0" animBg="1"/>
      <p:bldP spid="472" grpId="1" animBg="1"/>
      <p:bldP spid="473" grpId="0" animBg="1"/>
      <p:bldP spid="473" grpId="1" animBg="1"/>
      <p:bldP spid="477" grpId="0"/>
      <p:bldP spid="233" grpId="0" animBg="1"/>
      <p:bldP spid="234" grpId="0" animBg="1"/>
      <p:bldP spid="235" grpId="0" animBg="1"/>
      <p:bldP spid="236" grpId="0" animBg="1"/>
      <p:bldP spid="113" grpId="0" animBg="1"/>
      <p:bldP spid="114" grpId="0" animBg="1"/>
      <p:bldP spid="119" grpId="0" animBg="1"/>
      <p:bldP spid="1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59" y="240432"/>
            <a:ext cx="7886700" cy="701674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Helvetica Neue" charset="0"/>
                <a:ea typeface="Helvetica Neue" charset="0"/>
                <a:cs typeface="Helvetica Neue" charset="0"/>
              </a:rPr>
              <a:t>Prime+Probe</a:t>
            </a:r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: L1 Attack</a:t>
            </a:r>
            <a:endParaRPr lang="en-US" sz="3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3304F215-4F5F-5947-81C5-096E23F51FC1}" type="slidenum">
              <a:rPr lang="en-US" sz="2400" smtClean="0">
                <a:latin typeface="Helvetica Neue" charset="0"/>
                <a:ea typeface="Helvetica Neue" charset="0"/>
                <a:cs typeface="Helvetica Neue" charset="0"/>
              </a:rPr>
              <a:t>4</a:t>
            </a:fld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3689502" y="4549097"/>
            <a:ext cx="1736918" cy="1722622"/>
            <a:chOff x="2253619" y="4632900"/>
            <a:chExt cx="1053697" cy="1045023"/>
          </a:xfrm>
          <a:noFill/>
        </p:grpSpPr>
        <p:sp>
          <p:nvSpPr>
            <p:cNvPr id="98" name="Rectangle 97"/>
            <p:cNvSpPr/>
            <p:nvPr/>
          </p:nvSpPr>
          <p:spPr>
            <a:xfrm>
              <a:off x="2253619" y="4632900"/>
              <a:ext cx="263424" cy="130627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517043" y="4632901"/>
              <a:ext cx="263424" cy="130627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780468" y="4632902"/>
              <a:ext cx="263424" cy="130627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043892" y="4632903"/>
              <a:ext cx="263424" cy="130627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253619" y="4763534"/>
              <a:ext cx="263424" cy="130627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517043" y="4763534"/>
              <a:ext cx="263424" cy="130627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780468" y="4763534"/>
              <a:ext cx="263424" cy="130627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043892" y="4763534"/>
              <a:ext cx="263424" cy="130627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253619" y="4894159"/>
              <a:ext cx="263424" cy="130627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517043" y="4894159"/>
              <a:ext cx="263424" cy="130627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780468" y="4894159"/>
              <a:ext cx="263424" cy="130627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043892" y="4894159"/>
              <a:ext cx="263424" cy="130627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253619" y="5024788"/>
              <a:ext cx="263424" cy="130627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517043" y="5024788"/>
              <a:ext cx="263424" cy="130627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780468" y="5024788"/>
              <a:ext cx="263424" cy="130627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043892" y="5024788"/>
              <a:ext cx="263424" cy="130627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2253619" y="5155413"/>
              <a:ext cx="263424" cy="130627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517043" y="5155413"/>
              <a:ext cx="263424" cy="130627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780468" y="5155413"/>
              <a:ext cx="263424" cy="130627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043892" y="5155413"/>
              <a:ext cx="263424" cy="130627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253619" y="5286042"/>
              <a:ext cx="263424" cy="130627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2517043" y="5286042"/>
              <a:ext cx="263424" cy="130627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3043892" y="5286042"/>
              <a:ext cx="263424" cy="130627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2253619" y="5416669"/>
              <a:ext cx="263424" cy="130627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2517043" y="5416669"/>
              <a:ext cx="263424" cy="130627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2780468" y="5416669"/>
              <a:ext cx="263424" cy="130627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043892" y="5416669"/>
              <a:ext cx="263424" cy="130627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2253619" y="5547296"/>
              <a:ext cx="263424" cy="130627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517042" y="5547296"/>
              <a:ext cx="263424" cy="130627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780467" y="5547296"/>
              <a:ext cx="263424" cy="130627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043891" y="5547296"/>
              <a:ext cx="263424" cy="130627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2780465" y="5286040"/>
              <a:ext cx="263424" cy="130627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" name="Rectangle 164"/>
          <p:cNvSpPr/>
          <p:nvPr/>
        </p:nvSpPr>
        <p:spPr>
          <a:xfrm>
            <a:off x="4166471" y="4193901"/>
            <a:ext cx="7873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L1 Cache</a:t>
            </a:r>
            <a:endParaRPr lang="en-US" sz="11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67" name="Straight Arrow Connector 166"/>
          <p:cNvCxnSpPr/>
          <p:nvPr/>
        </p:nvCxnSpPr>
        <p:spPr>
          <a:xfrm>
            <a:off x="3643714" y="6516534"/>
            <a:ext cx="1736849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167"/>
          <p:cNvSpPr/>
          <p:nvPr/>
        </p:nvSpPr>
        <p:spPr>
          <a:xfrm>
            <a:off x="4318810" y="6358451"/>
            <a:ext cx="508473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ways</a:t>
            </a:r>
            <a:endParaRPr lang="en-US" sz="11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70" name="Straight Arrow Connector 169"/>
          <p:cNvCxnSpPr/>
          <p:nvPr/>
        </p:nvCxnSpPr>
        <p:spPr>
          <a:xfrm>
            <a:off x="3366147" y="4549097"/>
            <a:ext cx="0" cy="1722609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3161985" y="5193287"/>
            <a:ext cx="45720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sets</a:t>
            </a:r>
            <a:endParaRPr lang="en-US" sz="11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587932" y="2970224"/>
            <a:ext cx="1867233" cy="4590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L2</a:t>
            </a:r>
            <a:endParaRPr lang="en-US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587932" y="2552916"/>
            <a:ext cx="933617" cy="346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L1-I</a:t>
            </a:r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4521549" y="2552916"/>
            <a:ext cx="933617" cy="346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L1-D</a:t>
            </a:r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3587932" y="1636661"/>
            <a:ext cx="1867233" cy="8560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530884" y="1899278"/>
            <a:ext cx="1051916" cy="340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Attacker</a:t>
            </a:r>
            <a:endParaRPr lang="en-US" sz="14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3528782" y="1899278"/>
            <a:ext cx="1051916" cy="340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Victim</a:t>
            </a:r>
            <a:endParaRPr lang="en-US" sz="14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4419813" y="1653817"/>
            <a:ext cx="177214" cy="818258"/>
          </a:xfrm>
          <a:custGeom>
            <a:avLst/>
            <a:gdLst>
              <a:gd name="connsiteX0" fmla="*/ 187378 w 415978"/>
              <a:gd name="connsiteY0" fmla="*/ 0 h 1355272"/>
              <a:gd name="connsiteX1" fmla="*/ 7764 w 415978"/>
              <a:gd name="connsiteY1" fmla="*/ 261257 h 1355272"/>
              <a:gd name="connsiteX2" fmla="*/ 415978 w 415978"/>
              <a:gd name="connsiteY2" fmla="*/ 522515 h 1355272"/>
              <a:gd name="connsiteX3" fmla="*/ 7764 w 415978"/>
              <a:gd name="connsiteY3" fmla="*/ 751115 h 1355272"/>
              <a:gd name="connsiteX4" fmla="*/ 399649 w 415978"/>
              <a:gd name="connsiteY4" fmla="*/ 1061357 h 1355272"/>
              <a:gd name="connsiteX5" fmla="*/ 220035 w 415978"/>
              <a:gd name="connsiteY5" fmla="*/ 1355272 h 135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978" h="1355272">
                <a:moveTo>
                  <a:pt x="187378" y="0"/>
                </a:moveTo>
                <a:cubicBezTo>
                  <a:pt x="78521" y="87085"/>
                  <a:pt x="-30336" y="174171"/>
                  <a:pt x="7764" y="261257"/>
                </a:cubicBezTo>
                <a:cubicBezTo>
                  <a:pt x="45864" y="348343"/>
                  <a:pt x="415978" y="440872"/>
                  <a:pt x="415978" y="522515"/>
                </a:cubicBezTo>
                <a:cubicBezTo>
                  <a:pt x="415978" y="604158"/>
                  <a:pt x="10485" y="661308"/>
                  <a:pt x="7764" y="751115"/>
                </a:cubicBezTo>
                <a:cubicBezTo>
                  <a:pt x="5043" y="840922"/>
                  <a:pt x="364271" y="960664"/>
                  <a:pt x="399649" y="1061357"/>
                </a:cubicBezTo>
                <a:cubicBezTo>
                  <a:pt x="435027" y="1162050"/>
                  <a:pt x="220035" y="1355272"/>
                  <a:pt x="220035" y="135527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3874897" y="1326704"/>
            <a:ext cx="13184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2-way SMT core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89434" y="4549849"/>
            <a:ext cx="1736849" cy="215326"/>
            <a:chOff x="2850061" y="4549849"/>
            <a:chExt cx="1736849" cy="215326"/>
          </a:xfrm>
        </p:grpSpPr>
        <p:sp>
          <p:nvSpPr>
            <p:cNvPr id="195" name="Rectangle 194"/>
            <p:cNvSpPr/>
            <p:nvPr/>
          </p:nvSpPr>
          <p:spPr>
            <a:xfrm>
              <a:off x="3718452" y="4549849"/>
              <a:ext cx="434229" cy="215326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4152681" y="4549849"/>
              <a:ext cx="434229" cy="215326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2850061" y="4549849"/>
              <a:ext cx="434229" cy="215326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3284290" y="4549849"/>
              <a:ext cx="434229" cy="215326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202" name="Rectangle 201"/>
          <p:cNvSpPr/>
          <p:nvPr/>
        </p:nvSpPr>
        <p:spPr>
          <a:xfrm>
            <a:off x="5621754" y="1638928"/>
            <a:ext cx="2252246" cy="340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1-</a:t>
            </a:r>
            <a:r>
              <a:rPr lang="en-US" sz="1400" dirty="0" smtClean="0">
                <a:solidFill>
                  <a:srgbClr val="BF1901"/>
                </a:solidFill>
                <a:latin typeface="Helvetica Neue" charset="0"/>
                <a:ea typeface="Helvetica Neue" charset="0"/>
                <a:cs typeface="Helvetica Neue" charset="0"/>
              </a:rPr>
              <a:t> Prime</a:t>
            </a:r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each cache set</a:t>
            </a:r>
            <a:endParaRPr lang="en-US" sz="14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89501" y="4764423"/>
            <a:ext cx="1736917" cy="1507283"/>
            <a:chOff x="3689501" y="4764423"/>
            <a:chExt cx="1736917" cy="1507283"/>
          </a:xfrm>
        </p:grpSpPr>
        <p:sp>
          <p:nvSpPr>
            <p:cNvPr id="411" name="Rectangle 410"/>
            <p:cNvSpPr/>
            <p:nvPr/>
          </p:nvSpPr>
          <p:spPr>
            <a:xfrm>
              <a:off x="3689501" y="4764423"/>
              <a:ext cx="434229" cy="215326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123730" y="4764423"/>
              <a:ext cx="434229" cy="215326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557960" y="4764423"/>
              <a:ext cx="434229" cy="215326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4992189" y="4764423"/>
              <a:ext cx="434229" cy="215326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3689501" y="4979749"/>
              <a:ext cx="434229" cy="215326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4123730" y="4979749"/>
              <a:ext cx="434229" cy="215326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Rectangle 420"/>
            <p:cNvSpPr/>
            <p:nvPr/>
          </p:nvSpPr>
          <p:spPr>
            <a:xfrm>
              <a:off x="4557960" y="4979749"/>
              <a:ext cx="434229" cy="215326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992189" y="4979749"/>
              <a:ext cx="434229" cy="215326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3689501" y="5195075"/>
              <a:ext cx="434229" cy="215326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4123730" y="5195075"/>
              <a:ext cx="434229" cy="215326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4557960" y="5195075"/>
              <a:ext cx="434229" cy="215326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4992189" y="5195075"/>
              <a:ext cx="434229" cy="215326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3689501" y="5410402"/>
              <a:ext cx="434229" cy="215326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4123730" y="5410402"/>
              <a:ext cx="434229" cy="215326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4557960" y="5410402"/>
              <a:ext cx="434229" cy="215326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4992189" y="5410402"/>
              <a:ext cx="434229" cy="215326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3689501" y="5625728"/>
              <a:ext cx="434229" cy="215326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123730" y="5625728"/>
              <a:ext cx="434229" cy="215326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4992189" y="5625728"/>
              <a:ext cx="434229" cy="215326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3689501" y="5841054"/>
              <a:ext cx="434229" cy="215326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123730" y="5841054"/>
              <a:ext cx="434229" cy="215326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557960" y="5841054"/>
              <a:ext cx="434229" cy="215326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992189" y="5841054"/>
              <a:ext cx="434229" cy="215326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3689501" y="6056380"/>
              <a:ext cx="434229" cy="215326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4123730" y="6056380"/>
              <a:ext cx="434229" cy="215326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4557960" y="6056380"/>
              <a:ext cx="434229" cy="215326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992189" y="6056380"/>
              <a:ext cx="434229" cy="215326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4557960" y="5625728"/>
              <a:ext cx="434229" cy="215326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8" name="Rectangle 407"/>
          <p:cNvSpPr/>
          <p:nvPr/>
        </p:nvSpPr>
        <p:spPr>
          <a:xfrm>
            <a:off x="845127" y="1886026"/>
            <a:ext cx="2673266" cy="340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-</a:t>
            </a:r>
            <a:r>
              <a:rPr lang="en-US" sz="1400" dirty="0" smtClean="0">
                <a:solidFill>
                  <a:srgbClr val="BF190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Victim accesses critical data</a:t>
            </a:r>
            <a:endParaRPr lang="en-US" sz="14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09" name="Rectangle 408"/>
          <p:cNvSpPr/>
          <p:nvPr/>
        </p:nvSpPr>
        <p:spPr>
          <a:xfrm>
            <a:off x="5621753" y="2152440"/>
            <a:ext cx="3376473" cy="340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3</a:t>
            </a:r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-</a:t>
            </a:r>
            <a:r>
              <a:rPr lang="en-US" sz="1400" dirty="0" smtClean="0">
                <a:solidFill>
                  <a:srgbClr val="BF1901"/>
                </a:solidFill>
                <a:latin typeface="Helvetica Neue" charset="0"/>
                <a:ea typeface="Helvetica Neue" charset="0"/>
                <a:cs typeface="Helvetica Neue" charset="0"/>
              </a:rPr>
              <a:t> Probe </a:t>
            </a:r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each cache set (measure time)</a:t>
            </a:r>
            <a:endParaRPr lang="en-US" sz="14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67" name="Rectangle 466"/>
          <p:cNvSpPr/>
          <p:nvPr/>
        </p:nvSpPr>
        <p:spPr>
          <a:xfrm>
            <a:off x="5678769" y="4193901"/>
            <a:ext cx="6527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Helvetica Neue" charset="0"/>
                <a:ea typeface="Helvetica Neue" charset="0"/>
                <a:cs typeface="Helvetica Neue" charset="0"/>
              </a:rPr>
              <a:t>Evicted</a:t>
            </a:r>
            <a:endParaRPr lang="en-US" sz="1100" dirty="0"/>
          </a:p>
        </p:txBody>
      </p:sp>
      <p:sp>
        <p:nvSpPr>
          <p:cNvPr id="469" name="Rectangle 468"/>
          <p:cNvSpPr/>
          <p:nvPr/>
        </p:nvSpPr>
        <p:spPr>
          <a:xfrm>
            <a:off x="5788027" y="4974331"/>
            <a:ext cx="434229" cy="215326"/>
          </a:xfrm>
          <a:prstGeom prst="rect">
            <a:avLst/>
          </a:prstGeom>
          <a:solidFill>
            <a:srgbClr val="FDF9F9"/>
          </a:solidFill>
          <a:ln w="12700">
            <a:solidFill>
              <a:srgbClr val="BF1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70" name="Rectangle 469"/>
          <p:cNvSpPr/>
          <p:nvPr/>
        </p:nvSpPr>
        <p:spPr>
          <a:xfrm>
            <a:off x="5788027" y="5611338"/>
            <a:ext cx="434229" cy="215326"/>
          </a:xfrm>
          <a:prstGeom prst="rect">
            <a:avLst/>
          </a:prstGeom>
          <a:solidFill>
            <a:srgbClr val="FDF9F9"/>
          </a:solidFill>
          <a:ln w="12700">
            <a:solidFill>
              <a:srgbClr val="BF1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72" name="Rectangle 471"/>
          <p:cNvSpPr/>
          <p:nvPr/>
        </p:nvSpPr>
        <p:spPr>
          <a:xfrm>
            <a:off x="5788027" y="4757626"/>
            <a:ext cx="434229" cy="215326"/>
          </a:xfrm>
          <a:prstGeom prst="rect">
            <a:avLst/>
          </a:prstGeom>
          <a:solidFill>
            <a:srgbClr val="FDF9F9"/>
          </a:solidFill>
          <a:ln w="12700">
            <a:solidFill>
              <a:srgbClr val="BF1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73" name="Rectangle 472"/>
          <p:cNvSpPr/>
          <p:nvPr/>
        </p:nvSpPr>
        <p:spPr>
          <a:xfrm>
            <a:off x="5788027" y="5186898"/>
            <a:ext cx="434229" cy="215326"/>
          </a:xfrm>
          <a:prstGeom prst="rect">
            <a:avLst/>
          </a:prstGeom>
          <a:solidFill>
            <a:srgbClr val="FDF9F9"/>
          </a:solidFill>
          <a:ln w="12700">
            <a:solidFill>
              <a:srgbClr val="BF1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77" name="Rectangle 476"/>
          <p:cNvSpPr/>
          <p:nvPr/>
        </p:nvSpPr>
        <p:spPr>
          <a:xfrm>
            <a:off x="6589354" y="4193901"/>
            <a:ext cx="4940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smtClean="0">
                <a:latin typeface="Helvetica Neue" charset="0"/>
                <a:ea typeface="Helvetica Neue" charset="0"/>
                <a:cs typeface="Helvetica Neue" charset="0"/>
              </a:rPr>
              <a:t>Time</a:t>
            </a:r>
            <a:endParaRPr lang="en-US" sz="1100" dirty="0"/>
          </a:p>
        </p:txBody>
      </p:sp>
      <p:grpSp>
        <p:nvGrpSpPr>
          <p:cNvPr id="82" name="Group 81"/>
          <p:cNvGrpSpPr/>
          <p:nvPr/>
        </p:nvGrpSpPr>
        <p:grpSpPr>
          <a:xfrm>
            <a:off x="6610496" y="4586801"/>
            <a:ext cx="182880" cy="139922"/>
            <a:chOff x="7799539" y="4586800"/>
            <a:chExt cx="286131" cy="139922"/>
          </a:xfrm>
        </p:grpSpPr>
        <p:cxnSp>
          <p:nvCxnSpPr>
            <p:cNvPr id="76" name="Straight Arrow Connector 75"/>
            <p:cNvCxnSpPr/>
            <p:nvPr/>
          </p:nvCxnSpPr>
          <p:spPr>
            <a:xfrm>
              <a:off x="7799539" y="4656762"/>
              <a:ext cx="286131" cy="0"/>
            </a:xfrm>
            <a:prstGeom prst="straightConnector1">
              <a:avLst/>
            </a:prstGeom>
            <a:ln w="19050" cap="flat">
              <a:solidFill>
                <a:srgbClr val="8090AF"/>
              </a:solidFill>
              <a:miter lim="800000"/>
              <a:headEnd type="none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Arrow Connector 484"/>
            <p:cNvCxnSpPr/>
            <p:nvPr/>
          </p:nvCxnSpPr>
          <p:spPr>
            <a:xfrm flipV="1">
              <a:off x="7799539" y="4586800"/>
              <a:ext cx="1317" cy="139921"/>
            </a:xfrm>
            <a:prstGeom prst="straightConnector1">
              <a:avLst/>
            </a:prstGeom>
            <a:ln w="19050" cap="flat">
              <a:solidFill>
                <a:srgbClr val="8090AF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Arrow Connector 485"/>
            <p:cNvCxnSpPr/>
            <p:nvPr/>
          </p:nvCxnSpPr>
          <p:spPr>
            <a:xfrm flipV="1">
              <a:off x="8085670" y="4586800"/>
              <a:ext cx="0" cy="139922"/>
            </a:xfrm>
            <a:prstGeom prst="straightConnector1">
              <a:avLst/>
            </a:prstGeom>
            <a:ln w="19050" cap="flat">
              <a:solidFill>
                <a:srgbClr val="8090AF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0" name="Group 489"/>
          <p:cNvGrpSpPr/>
          <p:nvPr/>
        </p:nvGrpSpPr>
        <p:grpSpPr>
          <a:xfrm>
            <a:off x="6610496" y="4790979"/>
            <a:ext cx="592612" cy="139922"/>
            <a:chOff x="7853873" y="4586800"/>
            <a:chExt cx="231797" cy="139922"/>
          </a:xfrm>
        </p:grpSpPr>
        <p:cxnSp>
          <p:nvCxnSpPr>
            <p:cNvPr id="491" name="Straight Arrow Connector 490"/>
            <p:cNvCxnSpPr/>
            <p:nvPr/>
          </p:nvCxnSpPr>
          <p:spPr>
            <a:xfrm>
              <a:off x="7853873" y="4656762"/>
              <a:ext cx="231797" cy="0"/>
            </a:xfrm>
            <a:prstGeom prst="straightConnector1">
              <a:avLst/>
            </a:prstGeom>
            <a:ln w="19050" cap="flat">
              <a:solidFill>
                <a:srgbClr val="002060"/>
              </a:solidFill>
              <a:miter lim="800000"/>
              <a:headEnd type="none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Arrow Connector 491"/>
            <p:cNvCxnSpPr/>
            <p:nvPr/>
          </p:nvCxnSpPr>
          <p:spPr>
            <a:xfrm flipV="1">
              <a:off x="7853873" y="4586800"/>
              <a:ext cx="1317" cy="139921"/>
            </a:xfrm>
            <a:prstGeom prst="straightConnector1">
              <a:avLst/>
            </a:prstGeom>
            <a:ln w="19050" cap="flat">
              <a:solidFill>
                <a:srgbClr val="002060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Arrow Connector 492"/>
            <p:cNvCxnSpPr/>
            <p:nvPr/>
          </p:nvCxnSpPr>
          <p:spPr>
            <a:xfrm flipV="1">
              <a:off x="8085670" y="4586800"/>
              <a:ext cx="0" cy="139922"/>
            </a:xfrm>
            <a:prstGeom prst="straightConnector1">
              <a:avLst/>
            </a:prstGeom>
            <a:ln w="19050" cap="flat">
              <a:solidFill>
                <a:srgbClr val="002060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7" name="Group 496"/>
          <p:cNvGrpSpPr/>
          <p:nvPr/>
        </p:nvGrpSpPr>
        <p:grpSpPr>
          <a:xfrm>
            <a:off x="6610496" y="5021450"/>
            <a:ext cx="548640" cy="139922"/>
            <a:chOff x="7853873" y="4586800"/>
            <a:chExt cx="231797" cy="139922"/>
          </a:xfrm>
        </p:grpSpPr>
        <p:cxnSp>
          <p:nvCxnSpPr>
            <p:cNvPr id="498" name="Straight Arrow Connector 497"/>
            <p:cNvCxnSpPr/>
            <p:nvPr/>
          </p:nvCxnSpPr>
          <p:spPr>
            <a:xfrm>
              <a:off x="7853873" y="4656762"/>
              <a:ext cx="231797" cy="0"/>
            </a:xfrm>
            <a:prstGeom prst="straightConnector1">
              <a:avLst/>
            </a:prstGeom>
            <a:ln w="19050" cap="flat">
              <a:solidFill>
                <a:srgbClr val="002060"/>
              </a:solidFill>
              <a:miter lim="800000"/>
              <a:headEnd type="none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Arrow Connector 498"/>
            <p:cNvCxnSpPr/>
            <p:nvPr/>
          </p:nvCxnSpPr>
          <p:spPr>
            <a:xfrm flipV="1">
              <a:off x="7853873" y="4586800"/>
              <a:ext cx="1317" cy="139921"/>
            </a:xfrm>
            <a:prstGeom prst="straightConnector1">
              <a:avLst/>
            </a:prstGeom>
            <a:ln w="19050" cap="flat">
              <a:solidFill>
                <a:srgbClr val="002060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Arrow Connector 499"/>
            <p:cNvCxnSpPr/>
            <p:nvPr/>
          </p:nvCxnSpPr>
          <p:spPr>
            <a:xfrm flipV="1">
              <a:off x="8085670" y="4586800"/>
              <a:ext cx="0" cy="139922"/>
            </a:xfrm>
            <a:prstGeom prst="straightConnector1">
              <a:avLst/>
            </a:prstGeom>
            <a:ln w="19050" cap="flat">
              <a:solidFill>
                <a:srgbClr val="002060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1" name="Group 500"/>
          <p:cNvGrpSpPr/>
          <p:nvPr/>
        </p:nvGrpSpPr>
        <p:grpSpPr>
          <a:xfrm>
            <a:off x="6610496" y="5219272"/>
            <a:ext cx="640080" cy="139922"/>
            <a:chOff x="7853873" y="4586800"/>
            <a:chExt cx="231797" cy="139922"/>
          </a:xfrm>
        </p:grpSpPr>
        <p:cxnSp>
          <p:nvCxnSpPr>
            <p:cNvPr id="502" name="Straight Arrow Connector 501"/>
            <p:cNvCxnSpPr/>
            <p:nvPr/>
          </p:nvCxnSpPr>
          <p:spPr>
            <a:xfrm>
              <a:off x="7853873" y="4656762"/>
              <a:ext cx="231797" cy="0"/>
            </a:xfrm>
            <a:prstGeom prst="straightConnector1">
              <a:avLst/>
            </a:prstGeom>
            <a:ln w="19050" cap="flat">
              <a:solidFill>
                <a:srgbClr val="002060"/>
              </a:solidFill>
              <a:miter lim="800000"/>
              <a:headEnd type="none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Arrow Connector 502"/>
            <p:cNvCxnSpPr/>
            <p:nvPr/>
          </p:nvCxnSpPr>
          <p:spPr>
            <a:xfrm flipV="1">
              <a:off x="7853873" y="4586800"/>
              <a:ext cx="1317" cy="139921"/>
            </a:xfrm>
            <a:prstGeom prst="straightConnector1">
              <a:avLst/>
            </a:prstGeom>
            <a:ln w="19050" cap="flat">
              <a:solidFill>
                <a:srgbClr val="002060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>
            <a:xfrm flipV="1">
              <a:off x="8085670" y="4586800"/>
              <a:ext cx="0" cy="139922"/>
            </a:xfrm>
            <a:prstGeom prst="straightConnector1">
              <a:avLst/>
            </a:prstGeom>
            <a:ln w="19050" cap="flat">
              <a:solidFill>
                <a:srgbClr val="002060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5" name="Group 504"/>
          <p:cNvGrpSpPr/>
          <p:nvPr/>
        </p:nvGrpSpPr>
        <p:grpSpPr>
          <a:xfrm>
            <a:off x="6610496" y="5653921"/>
            <a:ext cx="676656" cy="139922"/>
            <a:chOff x="7853873" y="4586800"/>
            <a:chExt cx="231797" cy="139922"/>
          </a:xfrm>
        </p:grpSpPr>
        <p:cxnSp>
          <p:nvCxnSpPr>
            <p:cNvPr id="506" name="Straight Arrow Connector 505"/>
            <p:cNvCxnSpPr/>
            <p:nvPr/>
          </p:nvCxnSpPr>
          <p:spPr>
            <a:xfrm>
              <a:off x="7853873" y="4656762"/>
              <a:ext cx="231797" cy="0"/>
            </a:xfrm>
            <a:prstGeom prst="straightConnector1">
              <a:avLst/>
            </a:prstGeom>
            <a:ln w="19050" cap="flat">
              <a:solidFill>
                <a:srgbClr val="002060"/>
              </a:solidFill>
              <a:miter lim="800000"/>
              <a:headEnd type="none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Arrow Connector 506"/>
            <p:cNvCxnSpPr/>
            <p:nvPr/>
          </p:nvCxnSpPr>
          <p:spPr>
            <a:xfrm flipV="1">
              <a:off x="7853873" y="4586800"/>
              <a:ext cx="1317" cy="139921"/>
            </a:xfrm>
            <a:prstGeom prst="straightConnector1">
              <a:avLst/>
            </a:prstGeom>
            <a:ln w="19050" cap="flat">
              <a:solidFill>
                <a:srgbClr val="002060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Arrow Connector 507"/>
            <p:cNvCxnSpPr/>
            <p:nvPr/>
          </p:nvCxnSpPr>
          <p:spPr>
            <a:xfrm flipV="1">
              <a:off x="8085670" y="4586800"/>
              <a:ext cx="0" cy="139922"/>
            </a:xfrm>
            <a:prstGeom prst="straightConnector1">
              <a:avLst/>
            </a:prstGeom>
            <a:ln w="19050" cap="flat">
              <a:solidFill>
                <a:srgbClr val="002060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9" name="Group 508"/>
          <p:cNvGrpSpPr/>
          <p:nvPr/>
        </p:nvGrpSpPr>
        <p:grpSpPr>
          <a:xfrm>
            <a:off x="6610496" y="5445805"/>
            <a:ext cx="201168" cy="139922"/>
            <a:chOff x="7799539" y="4586800"/>
            <a:chExt cx="286131" cy="139922"/>
          </a:xfrm>
        </p:grpSpPr>
        <p:cxnSp>
          <p:nvCxnSpPr>
            <p:cNvPr id="510" name="Straight Arrow Connector 509"/>
            <p:cNvCxnSpPr/>
            <p:nvPr/>
          </p:nvCxnSpPr>
          <p:spPr>
            <a:xfrm>
              <a:off x="7799539" y="4656762"/>
              <a:ext cx="286131" cy="0"/>
            </a:xfrm>
            <a:prstGeom prst="straightConnector1">
              <a:avLst/>
            </a:prstGeom>
            <a:ln w="19050" cap="flat">
              <a:solidFill>
                <a:srgbClr val="8090AF"/>
              </a:solidFill>
              <a:miter lim="800000"/>
              <a:headEnd type="none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Arrow Connector 510"/>
            <p:cNvCxnSpPr/>
            <p:nvPr/>
          </p:nvCxnSpPr>
          <p:spPr>
            <a:xfrm flipV="1">
              <a:off x="7799539" y="4586800"/>
              <a:ext cx="1317" cy="139921"/>
            </a:xfrm>
            <a:prstGeom prst="straightConnector1">
              <a:avLst/>
            </a:prstGeom>
            <a:ln w="19050" cap="flat">
              <a:solidFill>
                <a:srgbClr val="8090AF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Arrow Connector 511"/>
            <p:cNvCxnSpPr/>
            <p:nvPr/>
          </p:nvCxnSpPr>
          <p:spPr>
            <a:xfrm flipV="1">
              <a:off x="8085670" y="4586800"/>
              <a:ext cx="0" cy="139922"/>
            </a:xfrm>
            <a:prstGeom prst="straightConnector1">
              <a:avLst/>
            </a:prstGeom>
            <a:ln w="19050" cap="flat">
              <a:solidFill>
                <a:srgbClr val="8090AF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3" name="Group 512"/>
          <p:cNvGrpSpPr/>
          <p:nvPr/>
        </p:nvGrpSpPr>
        <p:grpSpPr>
          <a:xfrm>
            <a:off x="6610496" y="5891237"/>
            <a:ext cx="228600" cy="139922"/>
            <a:chOff x="7799539" y="4586800"/>
            <a:chExt cx="286131" cy="139922"/>
          </a:xfrm>
        </p:grpSpPr>
        <p:cxnSp>
          <p:nvCxnSpPr>
            <p:cNvPr id="514" name="Straight Arrow Connector 513"/>
            <p:cNvCxnSpPr/>
            <p:nvPr/>
          </p:nvCxnSpPr>
          <p:spPr>
            <a:xfrm>
              <a:off x="7799539" y="4656762"/>
              <a:ext cx="286131" cy="0"/>
            </a:xfrm>
            <a:prstGeom prst="straightConnector1">
              <a:avLst/>
            </a:prstGeom>
            <a:ln w="19050" cap="flat">
              <a:solidFill>
                <a:srgbClr val="8090AF"/>
              </a:solidFill>
              <a:miter lim="800000"/>
              <a:headEnd type="none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Arrow Connector 514"/>
            <p:cNvCxnSpPr/>
            <p:nvPr/>
          </p:nvCxnSpPr>
          <p:spPr>
            <a:xfrm flipV="1">
              <a:off x="7799539" y="4586800"/>
              <a:ext cx="1317" cy="139921"/>
            </a:xfrm>
            <a:prstGeom prst="straightConnector1">
              <a:avLst/>
            </a:prstGeom>
            <a:ln w="19050" cap="flat">
              <a:solidFill>
                <a:srgbClr val="8090AF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Arrow Connector 515"/>
            <p:cNvCxnSpPr/>
            <p:nvPr/>
          </p:nvCxnSpPr>
          <p:spPr>
            <a:xfrm flipV="1">
              <a:off x="8085670" y="4586800"/>
              <a:ext cx="0" cy="139922"/>
            </a:xfrm>
            <a:prstGeom prst="straightConnector1">
              <a:avLst/>
            </a:prstGeom>
            <a:ln w="19050" cap="flat">
              <a:solidFill>
                <a:srgbClr val="8090AF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7" name="Group 516"/>
          <p:cNvGrpSpPr/>
          <p:nvPr/>
        </p:nvGrpSpPr>
        <p:grpSpPr>
          <a:xfrm>
            <a:off x="6610496" y="6088228"/>
            <a:ext cx="164592" cy="139922"/>
            <a:chOff x="7799539" y="4586800"/>
            <a:chExt cx="286131" cy="139922"/>
          </a:xfrm>
        </p:grpSpPr>
        <p:cxnSp>
          <p:nvCxnSpPr>
            <p:cNvPr id="518" name="Straight Arrow Connector 517"/>
            <p:cNvCxnSpPr/>
            <p:nvPr/>
          </p:nvCxnSpPr>
          <p:spPr>
            <a:xfrm>
              <a:off x="7799539" y="4656762"/>
              <a:ext cx="286131" cy="0"/>
            </a:xfrm>
            <a:prstGeom prst="straightConnector1">
              <a:avLst/>
            </a:prstGeom>
            <a:ln w="19050" cap="flat">
              <a:solidFill>
                <a:srgbClr val="8090AF"/>
              </a:solidFill>
              <a:miter lim="800000"/>
              <a:headEnd type="none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Arrow Connector 518"/>
            <p:cNvCxnSpPr/>
            <p:nvPr/>
          </p:nvCxnSpPr>
          <p:spPr>
            <a:xfrm flipV="1">
              <a:off x="7799539" y="4586800"/>
              <a:ext cx="1317" cy="139921"/>
            </a:xfrm>
            <a:prstGeom prst="straightConnector1">
              <a:avLst/>
            </a:prstGeom>
            <a:ln w="19050" cap="flat">
              <a:solidFill>
                <a:srgbClr val="8090AF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Arrow Connector 519"/>
            <p:cNvCxnSpPr/>
            <p:nvPr/>
          </p:nvCxnSpPr>
          <p:spPr>
            <a:xfrm flipV="1">
              <a:off x="8085670" y="4586800"/>
              <a:ext cx="0" cy="139922"/>
            </a:xfrm>
            <a:prstGeom prst="straightConnector1">
              <a:avLst/>
            </a:prstGeom>
            <a:ln w="19050" cap="flat">
              <a:solidFill>
                <a:srgbClr val="8090AF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2" name="Straight Connector 521"/>
          <p:cNvCxnSpPr/>
          <p:nvPr/>
        </p:nvCxnSpPr>
        <p:spPr>
          <a:xfrm>
            <a:off x="6956616" y="4598376"/>
            <a:ext cx="0" cy="167451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Rectangle 225"/>
          <p:cNvSpPr/>
          <p:nvPr/>
        </p:nvSpPr>
        <p:spPr>
          <a:xfrm>
            <a:off x="4551744" y="5195069"/>
            <a:ext cx="434229" cy="215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4127593" y="5625701"/>
            <a:ext cx="434229" cy="215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4992192" y="4757626"/>
            <a:ext cx="434229" cy="215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3695166" y="4988470"/>
            <a:ext cx="434229" cy="215326"/>
          </a:xfrm>
          <a:prstGeom prst="rect">
            <a:avLst/>
          </a:prstGeom>
          <a:solidFill>
            <a:srgbClr val="E9D4EA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3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8"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2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80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84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92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96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08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12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408" grpId="0"/>
      <p:bldP spid="409" grpId="0"/>
      <p:bldP spid="467" grpId="0"/>
      <p:bldP spid="469" grpId="0" animBg="1"/>
      <p:bldP spid="469" grpId="1" animBg="1"/>
      <p:bldP spid="470" grpId="0" animBg="1"/>
      <p:bldP spid="470" grpId="1" animBg="1"/>
      <p:bldP spid="472" grpId="0" animBg="1"/>
      <p:bldP spid="472" grpId="1" animBg="1"/>
      <p:bldP spid="473" grpId="0" animBg="1"/>
      <p:bldP spid="473" grpId="1" animBg="1"/>
      <p:bldP spid="477" grpId="0"/>
      <p:bldP spid="226" grpId="0" animBg="1"/>
      <p:bldP spid="226" grpId="1" animBg="1"/>
      <p:bldP spid="227" grpId="0" animBg="1"/>
      <p:bldP spid="227" grpId="1" animBg="1"/>
      <p:bldP spid="228" grpId="0" animBg="1"/>
      <p:bldP spid="228" grpId="1" animBg="1"/>
      <p:bldP spid="229" grpId="0" animBg="1"/>
      <p:bldP spid="22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59" y="240432"/>
            <a:ext cx="7886700" cy="701674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Helvetica Neue" charset="0"/>
                <a:ea typeface="Helvetica Neue" charset="0"/>
                <a:cs typeface="Helvetica Neue" charset="0"/>
              </a:rPr>
              <a:t>Prime+Probe</a:t>
            </a:r>
            <a:r>
              <a:rPr lang="en-US" sz="3600" dirty="0">
                <a:latin typeface="Helvetica Neue" charset="0"/>
                <a:ea typeface="Helvetica Neue" charset="0"/>
                <a:cs typeface="Helvetica Neue" charset="0"/>
              </a:rPr>
              <a:t>: </a:t>
            </a:r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LLC </a:t>
            </a:r>
            <a:r>
              <a:rPr lang="en-US" sz="3600" dirty="0">
                <a:latin typeface="Helvetica Neue" charset="0"/>
                <a:ea typeface="Helvetica Neue" charset="0"/>
                <a:cs typeface="Helvetica Neue" charset="0"/>
              </a:rPr>
              <a:t>Attack</a:t>
            </a:r>
          </a:p>
        </p:txBody>
      </p:sp>
      <p:sp>
        <p:nvSpPr>
          <p:cNvPr id="8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3304F215-4F5F-5947-81C5-096E23F51FC1}" type="slidenum">
              <a:rPr lang="en-US" sz="2400" smtClean="0">
                <a:latin typeface="Helvetica Neue" charset="0"/>
                <a:ea typeface="Helvetica Neue" charset="0"/>
                <a:cs typeface="Helvetica Neue" charset="0"/>
              </a:rPr>
              <a:t>5</a:t>
            </a:fld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73472" y="2466269"/>
            <a:ext cx="1057141" cy="2264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L2</a:t>
            </a:r>
            <a:endParaRPr lang="en-US" sz="14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381941" y="2168619"/>
            <a:ext cx="496335" cy="2353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L1-I</a:t>
            </a:r>
            <a:endParaRPr lang="en-US" sz="11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3391535" y="1636662"/>
            <a:ext cx="1039078" cy="4628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Victim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3378697" y="1690433"/>
            <a:ext cx="1051916" cy="340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08" name="Rectangle 407"/>
          <p:cNvSpPr/>
          <p:nvPr/>
        </p:nvSpPr>
        <p:spPr>
          <a:xfrm>
            <a:off x="667619" y="1706475"/>
            <a:ext cx="2673266" cy="340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-</a:t>
            </a:r>
            <a:r>
              <a:rPr lang="en-US" sz="1400" dirty="0" smtClean="0">
                <a:solidFill>
                  <a:srgbClr val="BF190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Victim accesses critical data</a:t>
            </a:r>
            <a:endParaRPr lang="en-US" sz="14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3615961" y="1335413"/>
            <a:ext cx="5902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CPU1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3938221" y="2167036"/>
            <a:ext cx="492392" cy="2353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L1-D</a:t>
            </a:r>
            <a:endParaRPr lang="en-US" sz="11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4662152" y="2466269"/>
            <a:ext cx="1057141" cy="2264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L2</a:t>
            </a:r>
            <a:endParaRPr lang="en-US" sz="14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4670621" y="2168619"/>
            <a:ext cx="496335" cy="2353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L1-I</a:t>
            </a:r>
            <a:endParaRPr lang="en-US" sz="11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4680215" y="1636662"/>
            <a:ext cx="1039078" cy="4628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Attacker</a:t>
            </a:r>
            <a:endParaRPr lang="en-US" sz="14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4667377" y="1690433"/>
            <a:ext cx="1051916" cy="340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5226901" y="2167036"/>
            <a:ext cx="492392" cy="2353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L1-D</a:t>
            </a:r>
            <a:endParaRPr lang="en-US" sz="11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3373472" y="2770777"/>
            <a:ext cx="2345821" cy="5945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Shared L3</a:t>
            </a:r>
            <a:endParaRPr lang="en-US" sz="14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4830563" y="1335413"/>
            <a:ext cx="5902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CPU2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798216" y="1558718"/>
            <a:ext cx="2252246" cy="340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1-</a:t>
            </a:r>
            <a:r>
              <a:rPr lang="en-US" sz="1400" dirty="0" smtClean="0">
                <a:solidFill>
                  <a:srgbClr val="BF1901"/>
                </a:solidFill>
                <a:latin typeface="Helvetica Neue" charset="0"/>
                <a:ea typeface="Helvetica Neue" charset="0"/>
                <a:cs typeface="Helvetica Neue" charset="0"/>
              </a:rPr>
              <a:t> Prime</a:t>
            </a:r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each cache set</a:t>
            </a:r>
            <a:endParaRPr lang="en-US" sz="14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5816542" y="1913030"/>
            <a:ext cx="3376473" cy="340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3</a:t>
            </a:r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-</a:t>
            </a:r>
            <a:r>
              <a:rPr lang="en-US" sz="1400" dirty="0" smtClean="0">
                <a:solidFill>
                  <a:srgbClr val="BF1901"/>
                </a:solidFill>
                <a:latin typeface="Helvetica Neue" charset="0"/>
                <a:ea typeface="Helvetica Neue" charset="0"/>
                <a:cs typeface="Helvetica Neue" charset="0"/>
              </a:rPr>
              <a:t> Probe </a:t>
            </a:r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each cache set (measure time)</a:t>
            </a:r>
            <a:endParaRPr lang="en-US" sz="14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559255" y="3621858"/>
            <a:ext cx="8322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432FF"/>
                </a:solidFill>
                <a:latin typeface="Helvetica Neue" charset="0"/>
                <a:ea typeface="Helvetica Neue" charset="0"/>
                <a:cs typeface="Helvetica Neue" charset="0"/>
              </a:rPr>
              <a:t>Inclusive</a:t>
            </a:r>
            <a:endParaRPr lang="en-US" sz="1200" b="1" dirty="0">
              <a:solidFill>
                <a:srgbClr val="0432F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6" name="Straight Arrow Connector 5"/>
          <p:cNvCxnSpPr>
            <a:endCxn id="122" idx="0"/>
          </p:cNvCxnSpPr>
          <p:nvPr/>
        </p:nvCxnSpPr>
        <p:spPr>
          <a:xfrm flipH="1">
            <a:off x="2975395" y="3362556"/>
            <a:ext cx="406546" cy="259302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2932794" y="2825532"/>
            <a:ext cx="275313" cy="8946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393230" y="2824169"/>
            <a:ext cx="2309344" cy="90828"/>
            <a:chOff x="3381941" y="2846747"/>
            <a:chExt cx="2309344" cy="90828"/>
          </a:xfrm>
        </p:grpSpPr>
        <p:sp>
          <p:nvSpPr>
            <p:cNvPr id="129" name="Rectangle 128"/>
            <p:cNvSpPr/>
            <p:nvPr/>
          </p:nvSpPr>
          <p:spPr>
            <a:xfrm>
              <a:off x="3960015" y="2846747"/>
              <a:ext cx="289059" cy="90828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249074" y="2846747"/>
              <a:ext cx="289059" cy="90828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381941" y="2846747"/>
              <a:ext cx="289059" cy="90828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3671000" y="2846747"/>
              <a:ext cx="289059" cy="90828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5113167" y="2846747"/>
              <a:ext cx="289059" cy="90828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402226" y="2846747"/>
              <a:ext cx="289059" cy="90828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535093" y="2846747"/>
              <a:ext cx="289059" cy="90828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824152" y="2846747"/>
              <a:ext cx="289059" cy="90828"/>
            </a:xfrm>
            <a:prstGeom prst="rect">
              <a:avLst/>
            </a:prstGeom>
            <a:solidFill>
              <a:srgbClr val="FDF9F9"/>
            </a:solidFill>
            <a:ln w="12700">
              <a:solidFill>
                <a:srgbClr val="BF1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146" name="Rectangle 145"/>
          <p:cNvSpPr/>
          <p:nvPr/>
        </p:nvSpPr>
        <p:spPr>
          <a:xfrm>
            <a:off x="2932794" y="2532999"/>
            <a:ext cx="275313" cy="8946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2932794" y="2240296"/>
            <a:ext cx="275313" cy="8946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9" name="Straight Arrow Connector 8"/>
          <p:cNvCxnSpPr>
            <a:endCxn id="151" idx="3"/>
          </p:cNvCxnSpPr>
          <p:nvPr/>
        </p:nvCxnSpPr>
        <p:spPr>
          <a:xfrm flipH="1">
            <a:off x="3208107" y="2285029"/>
            <a:ext cx="998080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flipH="1">
            <a:off x="3208107" y="2577731"/>
            <a:ext cx="499040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/>
          <p:cNvSpPr/>
          <p:nvPr/>
        </p:nvSpPr>
        <p:spPr>
          <a:xfrm>
            <a:off x="1525036" y="2726448"/>
            <a:ext cx="14077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Evict critical data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1423413" y="2256000"/>
            <a:ext cx="14494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Back-invalidations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4" name="Content Placeholder 2"/>
          <p:cNvSpPr>
            <a:spLocks noGrp="1"/>
          </p:cNvSpPr>
          <p:nvPr>
            <p:ph idx="1"/>
          </p:nvPr>
        </p:nvSpPr>
        <p:spPr>
          <a:xfrm>
            <a:off x="628650" y="3957077"/>
            <a:ext cx="7886700" cy="25483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Challenges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Find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collision groups 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for each cache set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Discover hardware details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Identify a minimal set of addresses per cache set</a:t>
            </a:r>
            <a:endParaRPr lang="en-US" sz="2000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Find which are the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critical cache sets</a:t>
            </a:r>
            <a:endParaRPr lang="en-US" sz="2000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Find which cache sets incur the most slowdown for the victim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Among those, look for the expected access pattern</a:t>
            </a:r>
          </a:p>
        </p:txBody>
      </p:sp>
    </p:spTree>
    <p:extLst>
      <p:ext uri="{BB962C8B-B14F-4D97-AF65-F5344CB8AC3E}">
        <p14:creationId xmlns:p14="http://schemas.microsoft.com/office/powerpoint/2010/main" val="96908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7" grpId="0" animBg="1"/>
      <p:bldP spid="146" grpId="0" animBg="1"/>
      <p:bldP spid="151" grpId="0" animBg="1"/>
      <p:bldP spid="153" grpId="0"/>
      <p:bldP spid="154" grpId="0"/>
      <p:bldP spid="17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59" y="240432"/>
            <a:ext cx="7886700" cy="70167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Discovering LLC Details</a:t>
            </a:r>
            <a:endParaRPr lang="en-US" sz="3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3304F215-4F5F-5947-81C5-096E23F51FC1}" type="slidenum">
              <a:rPr lang="en-US" sz="2400" smtClean="0">
                <a:latin typeface="Helvetica Neue" charset="0"/>
                <a:ea typeface="Helvetica Neue" charset="0"/>
                <a:cs typeface="Helvetica Neue" charset="0"/>
              </a:rPr>
              <a:t>6</a:t>
            </a:fld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7000"/>
                    </a14:imgEffect>
                    <a14:imgEffect>
                      <a14:brightnessContrast bright="18000" contrast="-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3611" y="1216127"/>
            <a:ext cx="4191701" cy="2081878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6747319" y="1209166"/>
            <a:ext cx="1688202" cy="263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Intel Sandy </a:t>
            </a:r>
            <a:r>
              <a:rPr lang="en-US" sz="120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Bridge die</a:t>
            </a:r>
            <a:endParaRPr lang="en-US" sz="12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526986" y="1272988"/>
            <a:ext cx="609453" cy="1100437"/>
          </a:xfrm>
          <a:prstGeom prst="roundRect">
            <a:avLst/>
          </a:prstGeom>
          <a:noFill/>
          <a:ln w="28575" cmpd="sng"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3524727" y="2415185"/>
            <a:ext cx="611712" cy="597463"/>
          </a:xfrm>
          <a:prstGeom prst="roundRect">
            <a:avLst/>
          </a:prstGeom>
          <a:noFill/>
          <a:ln w="28575" cmpd="sng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946849" y="1612064"/>
            <a:ext cx="1283387" cy="422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4x Cores</a:t>
            </a:r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46848" y="2525220"/>
            <a:ext cx="1283388" cy="422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4x 2MB</a:t>
            </a:r>
          </a:p>
          <a:p>
            <a:pPr algn="r"/>
            <a:r>
              <a:rPr lang="en-US" sz="16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LLC Banks</a:t>
            </a:r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162770" y="1275092"/>
            <a:ext cx="609453" cy="1100437"/>
          </a:xfrm>
          <a:prstGeom prst="roundRect">
            <a:avLst/>
          </a:prstGeom>
          <a:noFill/>
          <a:ln w="28575" cmpd="sng"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4814230" y="1272988"/>
            <a:ext cx="609453" cy="1100437"/>
          </a:xfrm>
          <a:prstGeom prst="roundRect">
            <a:avLst/>
          </a:prstGeom>
          <a:noFill/>
          <a:ln w="28575" cmpd="sng"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5450014" y="1275092"/>
            <a:ext cx="609453" cy="1100437"/>
          </a:xfrm>
          <a:prstGeom prst="roundRect">
            <a:avLst/>
          </a:prstGeom>
          <a:noFill/>
          <a:ln w="28575" cmpd="sng"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4162770" y="2415185"/>
            <a:ext cx="611712" cy="597463"/>
          </a:xfrm>
          <a:prstGeom prst="roundRect">
            <a:avLst/>
          </a:prstGeom>
          <a:noFill/>
          <a:ln w="28575" cmpd="sng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4811971" y="2415185"/>
            <a:ext cx="611712" cy="597463"/>
          </a:xfrm>
          <a:prstGeom prst="roundRect">
            <a:avLst/>
          </a:prstGeom>
          <a:noFill/>
          <a:ln w="28575" cmpd="sng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5450014" y="2415185"/>
            <a:ext cx="611712" cy="597463"/>
          </a:xfrm>
          <a:prstGeom prst="roundRect">
            <a:avLst/>
          </a:prstGeom>
          <a:noFill/>
          <a:ln w="28575" cmpd="sng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2883582" y="3646173"/>
            <a:ext cx="3822327" cy="2743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virtual page number</a:t>
            </a:r>
            <a:endParaRPr lang="en-US" sz="1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705312" y="3646173"/>
            <a:ext cx="1645920" cy="2743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400" dirty="0">
                <a:latin typeface="Helvetica Neue" charset="0"/>
                <a:ea typeface="Helvetica Neue" charset="0"/>
                <a:cs typeface="Helvetica Neue" charset="0"/>
              </a:rPr>
              <a:t>p</a:t>
            </a:r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age offset</a:t>
            </a:r>
            <a:endParaRPr lang="en-US" sz="1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15395" y="3574910"/>
            <a:ext cx="1796351" cy="409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Virtual Address</a:t>
            </a:r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8351195" y="3435450"/>
            <a:ext cx="0" cy="21072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8120860" y="338456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 Neue" charset="0"/>
                <a:ea typeface="Helvetica Neue" charset="0"/>
                <a:cs typeface="Helvetica Neue" charset="0"/>
              </a:rPr>
              <a:t>0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6705312" y="3434540"/>
            <a:ext cx="0" cy="21072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413450" y="3384563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latin typeface="Helvetica Neue" charset="0"/>
                <a:ea typeface="Helvetica Neue" charset="0"/>
                <a:cs typeface="Helvetica Neue" charset="0"/>
              </a:rPr>
              <a:t>12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2882985" y="3434540"/>
            <a:ext cx="0" cy="21072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840351" y="3401401"/>
            <a:ext cx="357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Neue" charset="0"/>
                <a:ea typeface="Helvetica Neue" charset="0"/>
                <a:cs typeface="Helvetica Neue" charset="0"/>
              </a:rPr>
              <a:t>63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883582" y="4277255"/>
            <a:ext cx="3822327" cy="2743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tag</a:t>
            </a:r>
            <a:endParaRPr lang="en-US" sz="1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705312" y="4276345"/>
            <a:ext cx="822960" cy="2743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rIns="91440" rtlCol="0" anchor="ctr" anchorCtr="0">
            <a:noAutofit/>
          </a:bodyPr>
          <a:lstStyle/>
          <a:p>
            <a:pPr algn="ctr"/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s</a:t>
            </a:r>
            <a:r>
              <a:rPr lang="en-US" sz="1200" dirty="0" smtClean="0">
                <a:latin typeface="Helvetica Neue" charset="0"/>
                <a:ea typeface="Helvetica Neue" charset="0"/>
                <a:cs typeface="Helvetica Neue" charset="0"/>
              </a:rPr>
              <a:t>et index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15395" y="4205992"/>
            <a:ext cx="1796351" cy="409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L1 Access</a:t>
            </a:r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 flipV="1">
            <a:off x="8352604" y="4066532"/>
            <a:ext cx="0" cy="21072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8115737" y="401564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 Neue" charset="0"/>
                <a:ea typeface="Helvetica Neue" charset="0"/>
                <a:cs typeface="Helvetica Neue" charset="0"/>
              </a:rPr>
              <a:t>0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6705312" y="4065622"/>
            <a:ext cx="0" cy="21072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413450" y="401564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latin typeface="Helvetica Neue" charset="0"/>
                <a:ea typeface="Helvetica Neue" charset="0"/>
                <a:cs typeface="Helvetica Neue" charset="0"/>
              </a:rPr>
              <a:t>12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2882985" y="4065622"/>
            <a:ext cx="0" cy="21072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840351" y="4032483"/>
            <a:ext cx="357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Neue" charset="0"/>
                <a:ea typeface="Helvetica Neue" charset="0"/>
                <a:cs typeface="Helvetica Neue" charset="0"/>
              </a:rPr>
              <a:t>63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529237" y="4276345"/>
            <a:ext cx="822960" cy="2743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45720" rIns="45720" rtlCol="0" anchor="ctr" anchorCtr="0">
            <a:noAutofit/>
          </a:bodyPr>
          <a:lstStyle/>
          <a:p>
            <a:pPr algn="ctr"/>
            <a:r>
              <a:rPr lang="en-US" sz="1200" dirty="0" smtClean="0">
                <a:latin typeface="Helvetica Neue" charset="0"/>
                <a:ea typeface="Helvetica Neue" charset="0"/>
                <a:cs typeface="Helvetica Neue" charset="0"/>
              </a:rPr>
              <a:t>line offset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567838" y="4993838"/>
            <a:ext cx="3138071" cy="2743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physical page number</a:t>
            </a:r>
            <a:endParaRPr lang="en-US" sz="1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705312" y="4993838"/>
            <a:ext cx="1645920" cy="2743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400" dirty="0">
                <a:latin typeface="Helvetica Neue" charset="0"/>
                <a:ea typeface="Helvetica Neue" charset="0"/>
                <a:cs typeface="Helvetica Neue" charset="0"/>
              </a:rPr>
              <a:t>p</a:t>
            </a:r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age offset</a:t>
            </a:r>
            <a:endParaRPr lang="en-US" sz="1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15395" y="4922575"/>
            <a:ext cx="1796351" cy="409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Physical Address</a:t>
            </a:r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8354461" y="4783115"/>
            <a:ext cx="0" cy="21072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8124126" y="473222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 Neue" charset="0"/>
                <a:ea typeface="Helvetica Neue" charset="0"/>
                <a:cs typeface="Helvetica Neue" charset="0"/>
              </a:rPr>
              <a:t>0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 flipV="1">
            <a:off x="6705312" y="4782205"/>
            <a:ext cx="0" cy="21072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6413450" y="473222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latin typeface="Helvetica Neue" charset="0"/>
                <a:ea typeface="Helvetica Neue" charset="0"/>
                <a:cs typeface="Helvetica Neue" charset="0"/>
              </a:rPr>
              <a:t>12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flipV="1">
            <a:off x="3565606" y="4782205"/>
            <a:ext cx="0" cy="21072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3522972" y="4749066"/>
            <a:ext cx="357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Neue" charset="0"/>
                <a:ea typeface="Helvetica Neue" charset="0"/>
                <a:cs typeface="Helvetica Neue" charset="0"/>
              </a:rPr>
              <a:t>35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565606" y="5648783"/>
            <a:ext cx="2691267" cy="2743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tag</a:t>
            </a:r>
            <a:endParaRPr lang="en-US" sz="1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15395" y="5577520"/>
            <a:ext cx="1796351" cy="409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LLC Access</a:t>
            </a:r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 flipV="1">
            <a:off x="6255471" y="5437150"/>
            <a:ext cx="0" cy="21072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5963609" y="5387173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 Neue" charset="0"/>
                <a:ea typeface="Helvetica Neue" charset="0"/>
                <a:cs typeface="Helvetica Neue" charset="0"/>
              </a:rPr>
              <a:t>17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 flipV="1">
            <a:off x="3565504" y="5433012"/>
            <a:ext cx="0" cy="21072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3522972" y="5396698"/>
            <a:ext cx="357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Neue" charset="0"/>
                <a:ea typeface="Helvetica Neue" charset="0"/>
                <a:cs typeface="Helvetica Neue" charset="0"/>
              </a:rPr>
              <a:t>35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526874" y="4066532"/>
            <a:ext cx="0" cy="21072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7296539" y="401564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 Neue" charset="0"/>
                <a:ea typeface="Helvetica Neue" charset="0"/>
                <a:cs typeface="Helvetica Neue" charset="0"/>
              </a:rPr>
              <a:t>6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256873" y="5649009"/>
            <a:ext cx="1270803" cy="2743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rIns="91440" rtlCol="0" anchor="ctr" anchorCtr="0">
            <a:noAutofit/>
          </a:bodyPr>
          <a:lstStyle/>
          <a:p>
            <a:pPr algn="ctr"/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s</a:t>
            </a:r>
            <a:r>
              <a:rPr lang="en-US" sz="1200" dirty="0" smtClean="0">
                <a:latin typeface="Helvetica Neue" charset="0"/>
                <a:ea typeface="Helvetica Neue" charset="0"/>
                <a:cs typeface="Helvetica Neue" charset="0"/>
              </a:rPr>
              <a:t>et index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8352008" y="5439196"/>
            <a:ext cx="0" cy="21072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8115141" y="538830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 Neue" charset="0"/>
                <a:ea typeface="Helvetica Neue" charset="0"/>
                <a:cs typeface="Helvetica Neue" charset="0"/>
              </a:rPr>
              <a:t>0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528641" y="5649009"/>
            <a:ext cx="822960" cy="2743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45720" rIns="45720" rtlCol="0" anchor="ctr" anchorCtr="0">
            <a:noAutofit/>
          </a:bodyPr>
          <a:lstStyle/>
          <a:p>
            <a:pPr algn="ctr"/>
            <a:r>
              <a:rPr lang="en-US" sz="1200" dirty="0" smtClean="0">
                <a:latin typeface="Helvetica Neue" charset="0"/>
                <a:ea typeface="Helvetica Neue" charset="0"/>
                <a:cs typeface="Helvetica Neue" charset="0"/>
              </a:rPr>
              <a:t>line offset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 flipV="1">
            <a:off x="7526278" y="5439196"/>
            <a:ext cx="0" cy="21072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7295943" y="538830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 Neue" charset="0"/>
                <a:ea typeface="Helvetica Neue" charset="0"/>
                <a:cs typeface="Helvetica Neue" charset="0"/>
              </a:rPr>
              <a:t>6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3" name="Right Brace 112"/>
          <p:cNvSpPr/>
          <p:nvPr/>
        </p:nvSpPr>
        <p:spPr>
          <a:xfrm rot="5400000">
            <a:off x="5428755" y="4098461"/>
            <a:ext cx="182880" cy="3960633"/>
          </a:xfrm>
          <a:prstGeom prst="rightBrace">
            <a:avLst>
              <a:gd name="adj1" fmla="val 121078"/>
              <a:gd name="adj2" fmla="val 50000"/>
            </a:avLst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6043061" y="6235946"/>
            <a:ext cx="826736" cy="353165"/>
          </a:xfrm>
          <a:prstGeom prst="rect">
            <a:avLst/>
          </a:prstGeom>
          <a:noFill/>
          <a:ln w="63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Hash</a:t>
            </a:r>
            <a:endParaRPr lang="en-US" sz="14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15" name="Straight Connector 56"/>
          <p:cNvCxnSpPr/>
          <p:nvPr/>
        </p:nvCxnSpPr>
        <p:spPr>
          <a:xfrm rot="16200000" flipH="1">
            <a:off x="5660472" y="6029940"/>
            <a:ext cx="242311" cy="522866"/>
          </a:xfrm>
          <a:prstGeom prst="bentConnector4">
            <a:avLst>
              <a:gd name="adj1" fmla="val 99450"/>
              <a:gd name="adj2" fmla="val 58744"/>
            </a:avLst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6869797" y="6412528"/>
            <a:ext cx="156589" cy="1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7026386" y="6218792"/>
            <a:ext cx="996992" cy="387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bank select</a:t>
            </a:r>
            <a:endParaRPr lang="en-US" sz="12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60" grpId="0"/>
      <p:bldP spid="61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/>
      <p:bldP spid="72" grpId="0"/>
      <p:bldP spid="74" grpId="0"/>
      <p:bldP spid="76" grpId="0"/>
      <p:bldP spid="77" grpId="0" animBg="1"/>
      <p:bldP spid="78" grpId="0" animBg="1"/>
      <p:bldP spid="79" grpId="0"/>
      <p:bldP spid="82" grpId="0"/>
      <p:bldP spid="84" grpId="0"/>
      <p:bldP spid="86" grpId="0"/>
      <p:bldP spid="87" grpId="0" animBg="1"/>
      <p:bldP spid="88" grpId="0" animBg="1"/>
      <p:bldP spid="89" grpId="0" animBg="1"/>
      <p:bldP spid="90" grpId="0"/>
      <p:bldP spid="92" grpId="0"/>
      <p:bldP spid="94" grpId="0"/>
      <p:bldP spid="96" grpId="0"/>
      <p:bldP spid="97" grpId="0" animBg="1"/>
      <p:bldP spid="98" grpId="0"/>
      <p:bldP spid="100" grpId="0"/>
      <p:bldP spid="102" grpId="0"/>
      <p:bldP spid="104" grpId="0"/>
      <p:bldP spid="105" grpId="0" animBg="1"/>
      <p:bldP spid="108" grpId="0"/>
      <p:bldP spid="109" grpId="0" animBg="1"/>
      <p:bldP spid="112" grpId="0"/>
      <p:bldP spid="113" grpId="0" animBg="1"/>
      <p:bldP spid="114" grpId="0" animBg="1"/>
      <p:bldP spid="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59" y="240432"/>
            <a:ext cx="7886700" cy="70167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Bank Selection and Cavity Sets</a:t>
            </a:r>
            <a:endParaRPr lang="en-US" sz="3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3304F215-4F5F-5947-81C5-096E23F51FC1}" type="slidenum">
              <a:rPr lang="en-US" sz="2400" smtClean="0">
                <a:latin typeface="Helvetica Neue" charset="0"/>
                <a:ea typeface="Helvetica Neue" charset="0"/>
                <a:cs typeface="Helvetica Neue" charset="0"/>
              </a:rPr>
              <a:t>7</a:t>
            </a:fld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7000"/>
                    </a14:imgEffect>
                    <a14:imgEffect>
                      <a14:brightnessContrast bright="18000" contrast="-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3611" y="1216127"/>
            <a:ext cx="4191701" cy="2081878"/>
          </a:xfrm>
          <a:prstGeom prst="rect">
            <a:avLst/>
          </a:prstGeom>
        </p:spPr>
      </p:pic>
      <p:sp>
        <p:nvSpPr>
          <p:cNvPr id="55" name="Rounded Rectangle 54"/>
          <p:cNvSpPr/>
          <p:nvPr/>
        </p:nvSpPr>
        <p:spPr>
          <a:xfrm>
            <a:off x="3526986" y="1272988"/>
            <a:ext cx="609453" cy="1100437"/>
          </a:xfrm>
          <a:prstGeom prst="roundRect">
            <a:avLst/>
          </a:prstGeom>
          <a:noFill/>
          <a:ln w="28575" cmpd="sng"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3524727" y="2415185"/>
            <a:ext cx="611712" cy="597463"/>
          </a:xfrm>
          <a:prstGeom prst="roundRect">
            <a:avLst/>
          </a:prstGeom>
          <a:noFill/>
          <a:ln w="28575" cmpd="sng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4162770" y="1275092"/>
            <a:ext cx="609453" cy="1100437"/>
          </a:xfrm>
          <a:prstGeom prst="roundRect">
            <a:avLst/>
          </a:prstGeom>
          <a:noFill/>
          <a:ln w="28575" cmpd="sng"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4814230" y="1272988"/>
            <a:ext cx="609453" cy="1100437"/>
          </a:xfrm>
          <a:prstGeom prst="roundRect">
            <a:avLst/>
          </a:prstGeom>
          <a:noFill/>
          <a:ln w="28575" cmpd="sng"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5450014" y="1275092"/>
            <a:ext cx="609453" cy="1100437"/>
          </a:xfrm>
          <a:prstGeom prst="roundRect">
            <a:avLst/>
          </a:prstGeom>
          <a:noFill/>
          <a:ln w="28575" cmpd="sng"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4162770" y="2415185"/>
            <a:ext cx="611712" cy="597463"/>
          </a:xfrm>
          <a:prstGeom prst="roundRect">
            <a:avLst/>
          </a:prstGeom>
          <a:noFill/>
          <a:ln w="28575" cmpd="sng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4811971" y="2415185"/>
            <a:ext cx="611712" cy="597463"/>
          </a:xfrm>
          <a:prstGeom prst="roundRect">
            <a:avLst/>
          </a:prstGeom>
          <a:noFill/>
          <a:ln w="28575" cmpd="sng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5450014" y="2415185"/>
            <a:ext cx="611712" cy="597463"/>
          </a:xfrm>
          <a:prstGeom prst="roundRect">
            <a:avLst/>
          </a:prstGeom>
          <a:noFill/>
          <a:ln w="28575" cmpd="sng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2301682" y="5368640"/>
            <a:ext cx="2507927" cy="2743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tag</a:t>
            </a:r>
            <a:endParaRPr lang="en-US" sz="1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 flipV="1">
            <a:off x="4808108" y="5157007"/>
            <a:ext cx="0" cy="21072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4516246" y="510703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 Neue" charset="0"/>
                <a:ea typeface="Helvetica Neue" charset="0"/>
                <a:cs typeface="Helvetica Neue" charset="0"/>
              </a:rPr>
              <a:t>17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 flipV="1">
            <a:off x="2301580" y="5152869"/>
            <a:ext cx="0" cy="21072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259048" y="5116555"/>
            <a:ext cx="357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Neue" charset="0"/>
                <a:ea typeface="Helvetica Neue" charset="0"/>
                <a:cs typeface="Helvetica Neue" charset="0"/>
              </a:rPr>
              <a:t>35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811971" y="5368866"/>
            <a:ext cx="1451781" cy="2743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rIns="91440" rtlCol="0" anchor="ctr" anchorCtr="0">
            <a:noAutofit/>
          </a:bodyPr>
          <a:lstStyle/>
          <a:p>
            <a:pPr algn="ctr"/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s</a:t>
            </a:r>
            <a:r>
              <a:rPr lang="en-US" sz="1200" dirty="0" smtClean="0">
                <a:latin typeface="Helvetica Neue" charset="0"/>
                <a:ea typeface="Helvetica Neue" charset="0"/>
                <a:cs typeface="Helvetica Neue" charset="0"/>
              </a:rPr>
              <a:t>et index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7088084" y="5159053"/>
            <a:ext cx="0" cy="21072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851217" y="510816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 Neue" charset="0"/>
                <a:ea typeface="Helvetica Neue" charset="0"/>
                <a:cs typeface="Helvetica Neue" charset="0"/>
              </a:rPr>
              <a:t>0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264717" y="5368866"/>
            <a:ext cx="822960" cy="2743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45720" rIns="45720" rtlCol="0" anchor="ctr" anchorCtr="0">
            <a:noAutofit/>
          </a:bodyPr>
          <a:lstStyle/>
          <a:p>
            <a:pPr algn="ctr"/>
            <a:r>
              <a:rPr lang="en-US" sz="1200" dirty="0" smtClean="0">
                <a:latin typeface="Helvetica Neue" charset="0"/>
                <a:ea typeface="Helvetica Neue" charset="0"/>
                <a:cs typeface="Helvetica Neue" charset="0"/>
              </a:rPr>
              <a:t>line offset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 flipV="1">
            <a:off x="6262354" y="5159053"/>
            <a:ext cx="0" cy="21072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6032019" y="510816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 Neue" charset="0"/>
                <a:ea typeface="Helvetica Neue" charset="0"/>
                <a:cs typeface="Helvetica Neue" charset="0"/>
              </a:rPr>
              <a:t>6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01580" y="5637471"/>
            <a:ext cx="3960774" cy="549603"/>
            <a:chOff x="2534618" y="4796806"/>
            <a:chExt cx="3713232" cy="549603"/>
          </a:xfrm>
        </p:grpSpPr>
        <p:sp>
          <p:nvSpPr>
            <p:cNvPr id="119" name="TextBox 118"/>
            <p:cNvSpPr txBox="1"/>
            <p:nvPr/>
          </p:nvSpPr>
          <p:spPr>
            <a:xfrm>
              <a:off x="2534720" y="4796806"/>
              <a:ext cx="124241" cy="274320"/>
            </a:xfrm>
            <a:prstGeom prst="rect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658021" y="4796806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782262" y="4797769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ro-RO" sz="1200" dirty="0"/>
                <a:t>●</a:t>
              </a:r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905563" y="4797769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ro-RO" sz="1200" dirty="0"/>
                <a:t>●</a:t>
              </a:r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029804" y="4796806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153105" y="4796806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ro-RO" sz="1200" dirty="0"/>
                <a:t>●</a:t>
              </a:r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277346" y="4797769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400647" y="4797769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ro-RO" sz="1200" dirty="0"/>
                <a:t>●</a:t>
              </a:r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524888" y="4796806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ro-RO" sz="1200" dirty="0"/>
                <a:t>●</a:t>
              </a:r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648189" y="4796806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ro-RO" sz="1200" dirty="0"/>
                <a:t>●</a:t>
              </a:r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772430" y="4797769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ro-RO" sz="1200" dirty="0"/>
                <a:t>●</a:t>
              </a:r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3895731" y="4797769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ro-RO" sz="1200" dirty="0"/>
                <a:t>●</a:t>
              </a:r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019972" y="4796806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143273" y="4796806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ro-RO" sz="1200" dirty="0"/>
                <a:t>●</a:t>
              </a:r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267514" y="4797769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390815" y="4797769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ro-RO" sz="1200" dirty="0"/>
                <a:t>●</a:t>
              </a:r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515056" y="4796806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638357" y="4796806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ro-RO" sz="1200" dirty="0"/>
                <a:t>●</a:t>
              </a:r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762598" y="4797769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ro-RO" sz="1200" dirty="0"/>
                <a:t>●</a:t>
              </a:r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885899" y="4797769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ro-RO" sz="1200" dirty="0"/>
                <a:t>●</a:t>
              </a:r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5010140" y="4796806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133441" y="4796806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ro-RO" sz="1200" dirty="0"/>
                <a:t>●</a:t>
              </a:r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5257682" y="4797769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380983" y="4797769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ro-RO" sz="1200" dirty="0"/>
                <a:t>●</a:t>
              </a:r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505224" y="4796806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628525" y="4796806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ro-RO" sz="1200" dirty="0"/>
                <a:t>●</a:t>
              </a:r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5752766" y="4797769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876067" y="4797769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6000308" y="4796806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123609" y="4796806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ro-RO" sz="1200" dirty="0"/>
                <a:t>●</a:t>
              </a:r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534618" y="5071126"/>
              <a:ext cx="124241" cy="274320"/>
            </a:xfrm>
            <a:prstGeom prst="rect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657919" y="5071126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ro-RO" sz="1200" dirty="0"/>
                <a:t>●</a:t>
              </a:r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2782160" y="5072089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2905461" y="5072089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ro-RO" sz="1200" dirty="0"/>
                <a:t>●</a:t>
              </a:r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3029702" y="5071126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ro-RO" sz="1200" dirty="0"/>
                <a:t>●</a:t>
              </a:r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3153003" y="5071126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ro-RO" sz="1200" dirty="0"/>
                <a:t>●</a:t>
              </a:r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3277244" y="5072089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ro-RO" sz="1200" dirty="0"/>
                <a:t>●</a:t>
              </a:r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400545" y="5072089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3524786" y="5071126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ro-RO" sz="1200" dirty="0"/>
                <a:t>●</a:t>
              </a:r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3648087" y="5071126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3772328" y="5072089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ro-RO" sz="1200" dirty="0"/>
                <a:t>●</a:t>
              </a:r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3895629" y="5072089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019870" y="5071126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ro-RO" sz="1200" dirty="0"/>
                <a:t>●</a:t>
              </a:r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143171" y="5071126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4267412" y="5072089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ro-RO" sz="1200" dirty="0"/>
                <a:t>●</a:t>
              </a:r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4390713" y="5072089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4514954" y="5071126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ro-RO" sz="1200" dirty="0"/>
                <a:t>●</a:t>
              </a:r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4638255" y="5071126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ro-RO" sz="1200" dirty="0"/>
                <a:t>●</a:t>
              </a:r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4762496" y="5072089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4885797" y="5072089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ro-RO" sz="1200" dirty="0"/>
                <a:t>●</a:t>
              </a:r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5010038" y="5071126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ro-RO" sz="1200" dirty="0"/>
                <a:t>●</a:t>
              </a:r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5133339" y="5071126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ro-RO" sz="1200" dirty="0"/>
                <a:t>●</a:t>
              </a:r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5257580" y="5072089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ro-RO" sz="1200" dirty="0"/>
                <a:t>●</a:t>
              </a:r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5380881" y="5072089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ro-RO" sz="1200" dirty="0"/>
                <a:t>●</a:t>
              </a:r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5505122" y="5071126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ro-RO" sz="1200" dirty="0"/>
                <a:t>●</a:t>
              </a:r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5628423" y="5071126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ro-RO" sz="1200" dirty="0"/>
                <a:t>●</a:t>
              </a:r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5752664" y="5072089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5875965" y="5072089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6000206" y="5071126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ro-RO" sz="1200" dirty="0"/>
                <a:t>●</a:t>
              </a:r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6123507" y="5071126"/>
              <a:ext cx="124241" cy="2743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ro-RO" sz="1200" dirty="0"/>
                <a:t>●</a:t>
              </a:r>
              <a:endParaRPr lang="en-US" sz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183" name="Rectangle 182"/>
          <p:cNvSpPr/>
          <p:nvPr/>
        </p:nvSpPr>
        <p:spPr>
          <a:xfrm>
            <a:off x="6469957" y="6150998"/>
            <a:ext cx="587346" cy="409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XOR</a:t>
            </a:r>
            <a:endParaRPr lang="en-US" sz="12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617771" y="5775334"/>
            <a:ext cx="4675895" cy="39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6" name="Picture 18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5051" y="5660506"/>
            <a:ext cx="432770" cy="251285"/>
          </a:xfrm>
          <a:prstGeom prst="rect">
            <a:avLst/>
          </a:prstGeom>
        </p:spPr>
      </p:pic>
      <p:cxnSp>
        <p:nvCxnSpPr>
          <p:cNvPr id="187" name="Straight Connector 186"/>
          <p:cNvCxnSpPr/>
          <p:nvPr/>
        </p:nvCxnSpPr>
        <p:spPr>
          <a:xfrm>
            <a:off x="2498719" y="6052668"/>
            <a:ext cx="479494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5051" y="5922990"/>
            <a:ext cx="432770" cy="251285"/>
          </a:xfrm>
          <a:prstGeom prst="rect">
            <a:avLst/>
          </a:prstGeom>
        </p:spPr>
      </p:pic>
      <p:sp>
        <p:nvSpPr>
          <p:cNvPr id="188" name="Rectangle 187"/>
          <p:cNvSpPr/>
          <p:nvPr/>
        </p:nvSpPr>
        <p:spPr>
          <a:xfrm>
            <a:off x="7136701" y="5552486"/>
            <a:ext cx="587346" cy="409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0</a:t>
            </a:r>
            <a:endParaRPr lang="en-US" baseline="-250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7136701" y="5824485"/>
            <a:ext cx="587346" cy="409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1</a:t>
            </a:r>
            <a:endParaRPr lang="en-US" baseline="-250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2188613" y="3465449"/>
            <a:ext cx="128400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r"/>
            <a:r>
              <a:rPr lang="en-US" sz="16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&lt;H</a:t>
            </a:r>
            <a:r>
              <a:rPr lang="en-US" sz="1600" baseline="-250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0</a:t>
            </a:r>
            <a:r>
              <a:rPr lang="en-US" sz="16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US" sz="160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H</a:t>
            </a:r>
            <a:r>
              <a:rPr lang="en-US" sz="1600" baseline="-2500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1</a:t>
            </a:r>
            <a:r>
              <a:rPr lang="en-US" sz="160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&gt;:</a:t>
            </a:r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3473033" y="3465449"/>
            <a:ext cx="65836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&lt;00&gt;</a:t>
            </a:r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4113855" y="3465449"/>
            <a:ext cx="65836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&lt;11&gt;</a:t>
            </a:r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4811971" y="3457404"/>
            <a:ext cx="65836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&lt;01&gt;</a:t>
            </a:r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5450014" y="3465449"/>
            <a:ext cx="65836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&lt;10&gt;</a:t>
            </a:r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1583871" y="3891267"/>
            <a:ext cx="188874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r"/>
            <a:r>
              <a:rPr lang="en-US" sz="160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Number of ways</a:t>
            </a:r>
            <a:r>
              <a:rPr lang="en-US" sz="16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:</a:t>
            </a:r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3473033" y="3894155"/>
            <a:ext cx="65836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15</a:t>
            </a:r>
            <a:endParaRPr lang="en-US" sz="1600" b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4113855" y="3894155"/>
            <a:ext cx="65836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16</a:t>
            </a:r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4811971" y="3886110"/>
            <a:ext cx="65836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16</a:t>
            </a:r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5450014" y="3894155"/>
            <a:ext cx="65836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16</a:t>
            </a:r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3180469" y="4246842"/>
            <a:ext cx="1256379" cy="499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cavity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sets</a:t>
            </a:r>
            <a:endParaRPr lang="en-US" sz="1600" b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81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1"/>
      <p:bldP spid="191" grpId="1"/>
      <p:bldP spid="193" grpId="1"/>
      <p:bldP spid="194" grpId="1"/>
      <p:bldP spid="195" grpId="1"/>
      <p:bldP spid="196" grpId="1"/>
      <p:bldP spid="197" grpId="1"/>
      <p:bldP spid="198" grpId="1"/>
      <p:bldP spid="199" grpId="1"/>
      <p:bldP spid="200" grpId="1"/>
      <p:bldP spid="2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3314727" y="1707791"/>
            <a:ext cx="2569927" cy="1396395"/>
            <a:chOff x="3314727" y="1707791"/>
            <a:chExt cx="2569927" cy="1396395"/>
          </a:xfrm>
        </p:grpSpPr>
        <p:sp>
          <p:nvSpPr>
            <p:cNvPr id="210" name="Rectangle 209"/>
            <p:cNvSpPr/>
            <p:nvPr/>
          </p:nvSpPr>
          <p:spPr>
            <a:xfrm>
              <a:off x="5247736" y="2157669"/>
              <a:ext cx="548640" cy="7315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986164" y="1902982"/>
              <a:ext cx="548640" cy="7315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924081" y="1839484"/>
              <a:ext cx="548640" cy="7315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4860360" y="1771289"/>
              <a:ext cx="548640" cy="7315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4798277" y="1707791"/>
              <a:ext cx="548640" cy="7315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 rot="2700000">
              <a:off x="5557539" y="2543598"/>
              <a:ext cx="308951" cy="3452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is-IS" sz="1600" smtClean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rPr>
                <a:t>…</a:t>
              </a:r>
              <a:endPara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12" name="Right Brace 211"/>
            <p:cNvSpPr/>
            <p:nvPr/>
          </p:nvSpPr>
          <p:spPr>
            <a:xfrm rot="8100000">
              <a:off x="4774826" y="2320596"/>
              <a:ext cx="182880" cy="783590"/>
            </a:xfrm>
            <a:prstGeom prst="rightBrace">
              <a:avLst>
                <a:gd name="adj1" fmla="val 12107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3314727" y="2631016"/>
              <a:ext cx="1599222" cy="2948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rPr>
                <a:t>number of ways</a:t>
              </a:r>
              <a:endPara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8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F215-4F5F-5947-81C5-096E23F51FC1}" type="slidenum">
              <a:rPr lang="en-US" sz="2400" smtClean="0">
                <a:latin typeface="Helvetica Neue" charset="0"/>
                <a:ea typeface="Helvetica Neue" charset="0"/>
                <a:cs typeface="Helvetica Neue" charset="0"/>
              </a:rPr>
              <a:t>8</a:t>
            </a:fld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1" name="Title 1"/>
          <p:cNvSpPr>
            <a:spLocks noGrp="1"/>
          </p:cNvSpPr>
          <p:nvPr>
            <p:ph type="title"/>
          </p:nvPr>
        </p:nvSpPr>
        <p:spPr>
          <a:xfrm>
            <a:off x="351559" y="240432"/>
            <a:ext cx="7886700" cy="70167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Finding Collision Groups</a:t>
            </a:r>
            <a:endParaRPr lang="en-US" sz="3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36522" y="1644293"/>
            <a:ext cx="548640" cy="73152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739147" y="1285141"/>
            <a:ext cx="1543390" cy="345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Memory Page</a:t>
            </a:r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4739255" y="1644293"/>
            <a:ext cx="548640" cy="7315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1236522" y="1644293"/>
            <a:ext cx="182880" cy="91440"/>
          </a:xfrm>
          <a:prstGeom prst="rect">
            <a:avLst/>
          </a:prstGeom>
          <a:solidFill>
            <a:srgbClr val="FF7E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4739255" y="1644293"/>
            <a:ext cx="182880" cy="91440"/>
          </a:xfrm>
          <a:prstGeom prst="rect">
            <a:avLst/>
          </a:prstGeom>
          <a:solidFill>
            <a:srgbClr val="FF7E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2481736" y="1574845"/>
            <a:ext cx="1645920" cy="23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same set index</a:t>
            </a:r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5" name="Straight Arrow Connector 14"/>
          <p:cNvCxnSpPr>
            <a:stCxn id="116" idx="3"/>
            <a:endCxn id="182" idx="1"/>
          </p:cNvCxnSpPr>
          <p:nvPr/>
        </p:nvCxnSpPr>
        <p:spPr>
          <a:xfrm>
            <a:off x="1419402" y="1690013"/>
            <a:ext cx="1062334" cy="2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>
            <a:stCxn id="117" idx="1"/>
            <a:endCxn id="182" idx="3"/>
          </p:cNvCxnSpPr>
          <p:nvPr/>
        </p:nvCxnSpPr>
        <p:spPr>
          <a:xfrm flipH="1">
            <a:off x="4127656" y="1690013"/>
            <a:ext cx="611599" cy="2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1471191" y="1994635"/>
            <a:ext cx="3685613" cy="236138"/>
            <a:chOff x="1471191" y="1994635"/>
            <a:chExt cx="3685613" cy="236138"/>
          </a:xfrm>
        </p:grpSpPr>
        <p:sp>
          <p:nvSpPr>
            <p:cNvPr id="185" name="Rectangle 184"/>
            <p:cNvSpPr/>
            <p:nvPr/>
          </p:nvSpPr>
          <p:spPr>
            <a:xfrm>
              <a:off x="1471191" y="2064083"/>
              <a:ext cx="182880" cy="91440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4973924" y="2064083"/>
              <a:ext cx="182880" cy="91440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2716405" y="1994635"/>
              <a:ext cx="1645920" cy="2361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rPr>
                <a:t>same set index</a:t>
              </a:r>
              <a:endPara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203" name="Straight Arrow Connector 202"/>
            <p:cNvCxnSpPr>
              <a:stCxn id="185" idx="3"/>
              <a:endCxn id="202" idx="1"/>
            </p:cNvCxnSpPr>
            <p:nvPr/>
          </p:nvCxnSpPr>
          <p:spPr>
            <a:xfrm>
              <a:off x="1654071" y="2109803"/>
              <a:ext cx="1062334" cy="29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>
              <a:stCxn id="192" idx="1"/>
              <a:endCxn id="202" idx="3"/>
            </p:cNvCxnSpPr>
            <p:nvPr/>
          </p:nvCxnSpPr>
          <p:spPr>
            <a:xfrm flipH="1">
              <a:off x="4362325" y="2109803"/>
              <a:ext cx="611599" cy="29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5887891" y="1644293"/>
            <a:ext cx="2737154" cy="1299467"/>
            <a:chOff x="5887891" y="1644293"/>
            <a:chExt cx="2737154" cy="1299467"/>
          </a:xfrm>
        </p:grpSpPr>
        <p:sp>
          <p:nvSpPr>
            <p:cNvPr id="214" name="Rectangle 213"/>
            <p:cNvSpPr/>
            <p:nvPr/>
          </p:nvSpPr>
          <p:spPr>
            <a:xfrm>
              <a:off x="5887891" y="2071250"/>
              <a:ext cx="2737154" cy="3452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rPr>
                <a:t>x </a:t>
              </a:r>
              <a:r>
                <a:rPr lang="en-US" sz="2000" i="1" dirty="0" smtClean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rPr>
                <a:t>N</a:t>
              </a:r>
              <a:r>
                <a:rPr lang="en-US" sz="2000" dirty="0" smtClean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rPr>
                <a:t> = Cache Size</a:t>
              </a:r>
              <a:endParaRPr lang="en-US" sz="20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15" name="Right Brace 214"/>
            <p:cNvSpPr/>
            <p:nvPr/>
          </p:nvSpPr>
          <p:spPr>
            <a:xfrm>
              <a:off x="5999026" y="1644293"/>
              <a:ext cx="179407" cy="1299467"/>
            </a:xfrm>
            <a:prstGeom prst="rightBrace">
              <a:avLst>
                <a:gd name="adj1" fmla="val 34787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6" name="Rectangle 215"/>
          <p:cNvSpPr/>
          <p:nvPr/>
        </p:nvSpPr>
        <p:spPr>
          <a:xfrm>
            <a:off x="6486115" y="2554775"/>
            <a:ext cx="2243976" cy="345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N = (8 MB / 4 KB / 16)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   = 128</a:t>
            </a:r>
            <a:endParaRPr lang="en-US" sz="14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344525" y="3444195"/>
            <a:ext cx="4017758" cy="3010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err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ɸ</a:t>
            </a:r>
            <a:r>
              <a:rPr lang="en-US" sz="1400" i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= { }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  Add page </a:t>
            </a:r>
            <a:r>
              <a:rPr lang="el-GR" sz="1400" i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ρ</a:t>
            </a:r>
            <a:r>
              <a:rPr lang="en-US" sz="1400" i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to </a:t>
            </a:r>
            <a:r>
              <a:rPr lang="en-US" sz="1400" i="1" dirty="0" err="1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ɸ</a:t>
            </a:r>
            <a:endParaRPr lang="en-US" sz="1400" i="1" dirty="0" smtClean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   Measure</a:t>
            </a:r>
            <a:r>
              <a:rPr lang="en-US" sz="1400" i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∆t = </a:t>
            </a:r>
            <a:r>
              <a:rPr lang="en-US" sz="1400" i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t( </a:t>
            </a:r>
            <a:r>
              <a:rPr lang="en-US" sz="1400" i="1" dirty="0" err="1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ɸ</a:t>
            </a:r>
            <a:r>
              <a:rPr lang="en-US" sz="1400" i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) </a:t>
            </a:r>
            <a:r>
              <a:rPr lang="en-US" sz="1400" i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- </a:t>
            </a:r>
            <a:r>
              <a:rPr lang="en-US" sz="1400" i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t( </a:t>
            </a:r>
            <a:r>
              <a:rPr lang="en-US" sz="1400" i="1" dirty="0" err="1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ɸ</a:t>
            </a:r>
            <a:r>
              <a:rPr lang="en-US" sz="1400" i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- </a:t>
            </a:r>
            <a:r>
              <a:rPr lang="el-GR" sz="1400" i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ρ</a:t>
            </a:r>
            <a:r>
              <a:rPr lang="en-US" sz="1400" i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)</a:t>
            </a:r>
            <a:endParaRPr lang="en-US" sz="1400" i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       If </a:t>
            </a:r>
            <a:r>
              <a:rPr lang="en-US" sz="1400" i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∆t </a:t>
            </a:r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is high</a:t>
            </a:r>
            <a:r>
              <a:rPr lang="uk-UA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endParaRPr lang="en-US" sz="14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           For each </a:t>
            </a:r>
            <a:r>
              <a:rPr lang="el-GR" sz="1400" i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ρ</a:t>
            </a:r>
            <a:r>
              <a:rPr lang="en-US" sz="1400" i="1" baseline="-25000" dirty="0" err="1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</a:t>
            </a:r>
            <a:r>
              <a:rPr lang="el-GR" sz="1400" i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∈</a:t>
            </a:r>
            <a:r>
              <a:rPr lang="en-US" sz="1400" i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400" i="1" dirty="0" err="1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ɸ</a:t>
            </a:r>
            <a:endParaRPr lang="en-US" sz="1400" dirty="0" smtClean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               Measure </a:t>
            </a:r>
            <a:r>
              <a:rPr lang="en-US" sz="1400" i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∆</a:t>
            </a:r>
            <a:r>
              <a:rPr lang="en-US" sz="1400" i="1" dirty="0" err="1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t</a:t>
            </a:r>
            <a:r>
              <a:rPr lang="en-US" sz="1400" i="1" baseline="-25000" dirty="0" err="1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</a:t>
            </a:r>
            <a:r>
              <a:rPr lang="en-US" sz="1400" i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400" i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= t</a:t>
            </a:r>
            <a:r>
              <a:rPr lang="en-US" sz="1400" i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( </a:t>
            </a:r>
            <a:r>
              <a:rPr lang="en-US" sz="1400" i="1" dirty="0" err="1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ɸ</a:t>
            </a:r>
            <a:r>
              <a:rPr lang="en-US" sz="1400" i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) </a:t>
            </a:r>
            <a:r>
              <a:rPr lang="en-US" sz="1400" i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- t</a:t>
            </a:r>
            <a:r>
              <a:rPr lang="en-US" sz="1400" i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( </a:t>
            </a:r>
            <a:r>
              <a:rPr lang="en-US" sz="1400" i="1" dirty="0" err="1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ɸ</a:t>
            </a:r>
            <a:r>
              <a:rPr lang="en-US" sz="1400" i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- </a:t>
            </a:r>
            <a:r>
              <a:rPr lang="el-GR" sz="1400" i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ρ</a:t>
            </a:r>
            <a:r>
              <a:rPr lang="en-US" sz="1400" i="1" baseline="-25000" dirty="0" err="1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</a:t>
            </a:r>
            <a:r>
              <a:rPr lang="en-US" sz="1400" i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)</a:t>
            </a:r>
            <a:endParaRPr lang="en-US" sz="1400" dirty="0" smtClean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               Add </a:t>
            </a:r>
            <a:r>
              <a:rPr lang="el-GR" sz="1400" i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ρ</a:t>
            </a:r>
            <a:r>
              <a:rPr lang="en-US" sz="1400" i="1" baseline="-25000" dirty="0" err="1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</a:t>
            </a:r>
            <a:r>
              <a:rPr lang="en-US" sz="1400" i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to the new group if </a:t>
            </a:r>
            <a:r>
              <a:rPr lang="en-US" sz="1400" i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∆</a:t>
            </a:r>
            <a:r>
              <a:rPr lang="en-US" sz="1400" i="1" dirty="0" err="1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t</a:t>
            </a:r>
            <a:r>
              <a:rPr lang="en-US" sz="1400" i="1" baseline="-25000" dirty="0" err="1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</a:t>
            </a:r>
            <a:r>
              <a:rPr lang="en-US" sz="1400" i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is high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          Remove the group from </a:t>
            </a:r>
            <a:r>
              <a:rPr lang="en-US" sz="1400" i="1" dirty="0" err="1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ɸ</a:t>
            </a:r>
            <a:endParaRPr lang="en-US" sz="1400" i="1" dirty="0" smtClean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150000"/>
              </a:lnSpc>
            </a:pPr>
            <a:r>
              <a:rPr lang="en-US" sz="1400" i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  </a:t>
            </a:r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Repeat until </a:t>
            </a:r>
            <a:r>
              <a:rPr lang="en-US" sz="1400" i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N </a:t>
            </a:r>
            <a:r>
              <a:rPr lang="en-US" sz="14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groups are found</a:t>
            </a:r>
            <a:endParaRPr lang="en-US" sz="1400" i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717327" y="3824552"/>
            <a:ext cx="1714846" cy="2597396"/>
            <a:chOff x="4284180" y="3824552"/>
            <a:chExt cx="1714846" cy="2597396"/>
          </a:xfrm>
        </p:grpSpPr>
        <p:sp>
          <p:nvSpPr>
            <p:cNvPr id="25" name="Rectangle 24"/>
            <p:cNvSpPr/>
            <p:nvPr/>
          </p:nvSpPr>
          <p:spPr>
            <a:xfrm>
              <a:off x="4739256" y="3824552"/>
              <a:ext cx="1238948" cy="231546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9" name="Straight Arrow Connector 218"/>
            <p:cNvCxnSpPr/>
            <p:nvPr/>
          </p:nvCxnSpPr>
          <p:spPr>
            <a:xfrm>
              <a:off x="4739255" y="6291143"/>
              <a:ext cx="1259771" cy="1365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/>
            <p:nvPr/>
          </p:nvCxnSpPr>
          <p:spPr>
            <a:xfrm>
              <a:off x="4515386" y="3824552"/>
              <a:ext cx="0" cy="233578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Rectangle 220"/>
            <p:cNvSpPr/>
            <p:nvPr/>
          </p:nvSpPr>
          <p:spPr>
            <a:xfrm>
              <a:off x="5114904" y="6160338"/>
              <a:ext cx="50847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100" dirty="0" smtClean="0">
                  <a:solidFill>
                    <a:sysClr val="windowText" lastClr="0000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ways</a:t>
              </a:r>
              <a:endParaRPr lang="en-US" sz="11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284180" y="4917869"/>
              <a:ext cx="45144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100" i="1" dirty="0" smtClean="0">
                  <a:solidFill>
                    <a:sysClr val="windowText" lastClr="0000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N</a:t>
              </a:r>
              <a:endParaRPr lang="en-US" sz="1050" i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255" name="Rectangle 254"/>
          <p:cNvSpPr/>
          <p:nvPr/>
        </p:nvSpPr>
        <p:spPr>
          <a:xfrm>
            <a:off x="5168775" y="4551407"/>
            <a:ext cx="121105" cy="1421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5168775" y="3824552"/>
            <a:ext cx="1242575" cy="2315466"/>
            <a:chOff x="4735628" y="3824552"/>
            <a:chExt cx="1242575" cy="2315466"/>
          </a:xfrm>
        </p:grpSpPr>
        <p:sp>
          <p:nvSpPr>
            <p:cNvPr id="238" name="Rectangle 237"/>
            <p:cNvSpPr/>
            <p:nvPr/>
          </p:nvSpPr>
          <p:spPr>
            <a:xfrm>
              <a:off x="4735628" y="411331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861582" y="411331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986327" y="411331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112281" y="411331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5229759" y="411331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5355713" y="411331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5480458" y="411331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5606412" y="411331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731144" y="411331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857098" y="411331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4735628" y="5709140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861582" y="5709140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986327" y="5709140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112281" y="5709140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229759" y="5709140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5355713" y="5709140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5480458" y="5709140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5606412" y="5709140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731144" y="5709140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7098" y="5709140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4735628" y="3824552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4735628" y="3971192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4861582" y="3824552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4861582" y="3971192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4986327" y="3824552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4986327" y="3971192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5112281" y="3824552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5112281" y="3971192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5229759" y="3824552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5229759" y="3971192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5355713" y="3824552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355713" y="3971192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5480458" y="3824552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480458" y="3971192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5606412" y="3971192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4735628" y="425995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4861582" y="425995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4986327" y="425995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5112281" y="425995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5229759" y="425995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5355713" y="425995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4735628" y="4404767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861582" y="4404767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4861582" y="4551407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4986327" y="4404767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986327" y="4551407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5112281" y="4404767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5112281" y="4551407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5229759" y="4404767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229759" y="4551407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5355713" y="4404767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5355713" y="4551407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5480458" y="4404767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5480458" y="4551407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5606412" y="4404767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5606412" y="4551407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4735628" y="4693526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735628" y="4840166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861582" y="4693526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4861582" y="4840166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4986327" y="4693526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4986327" y="4840166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5112281" y="4693526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5112281" y="4840166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5229759" y="4693526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5229759" y="4840166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5355713" y="4693526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5355713" y="4840166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5480458" y="4693526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5480458" y="4840166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5606412" y="4693526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5606412" y="4840166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4735628" y="4982285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4735628" y="5128925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4861582" y="4982285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4861582" y="5128925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4986327" y="4982285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4986327" y="5128925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5112281" y="4982285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5112281" y="5128925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5229759" y="4982285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5229759" y="5128925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5355713" y="4982285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5355713" y="5128925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5480458" y="4982285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5480458" y="5128925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5606412" y="5128925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735628" y="5271044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4735628" y="5417684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4861582" y="5271044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4861582" y="5417684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4986327" y="5271044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4986327" y="5417684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5112281" y="5271044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5112281" y="5417684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5229759" y="5271044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5229759" y="5417684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5355713" y="5271044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5355713" y="5417684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5480458" y="5271044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5480458" y="5417684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5606412" y="5271044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5606412" y="5417684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4735628" y="5562500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4861582" y="5562500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986327" y="5562500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112281" y="5562500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229759" y="5562500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5355713" y="5562500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5480458" y="5562500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5606412" y="5562500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4735628" y="5851259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4735628" y="5997899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4861582" y="5851259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4861582" y="5997899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4986327" y="5851259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4986327" y="5997899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5112281" y="5851259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5112281" y="5997899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5229759" y="5851259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5229759" y="5997899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355713" y="5851259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55713" y="5997899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480458" y="5851259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480458" y="5997899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5606412" y="5997899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5731144" y="4404767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5731144" y="4693526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5731144" y="4840166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5731144" y="5271044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5731144" y="5417684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5731144" y="5997899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3" name="Rectangle 382"/>
          <p:cNvSpPr/>
          <p:nvPr/>
        </p:nvSpPr>
        <p:spPr>
          <a:xfrm>
            <a:off x="6407735" y="4113311"/>
            <a:ext cx="121105" cy="1421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5169784" y="4113311"/>
            <a:ext cx="1359056" cy="142119"/>
            <a:chOff x="4736637" y="4113311"/>
            <a:chExt cx="1359056" cy="142119"/>
          </a:xfrm>
        </p:grpSpPr>
        <p:sp>
          <p:nvSpPr>
            <p:cNvPr id="385" name="Rectangle 384"/>
            <p:cNvSpPr/>
            <p:nvPr/>
          </p:nvSpPr>
          <p:spPr>
            <a:xfrm>
              <a:off x="4736637" y="411331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4860220" y="411331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4986162" y="411331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5109745" y="411331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5230850" y="411331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5354433" y="411331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5480375" y="411331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5603958" y="411331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5725063" y="411331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851005" y="411331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974588" y="411331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917231" y="4263236"/>
            <a:ext cx="497746" cy="1876781"/>
            <a:chOff x="5484084" y="4263236"/>
            <a:chExt cx="497746" cy="1876781"/>
          </a:xfrm>
        </p:grpSpPr>
        <p:sp>
          <p:nvSpPr>
            <p:cNvPr id="396" name="Rectangle 395"/>
            <p:cNvSpPr/>
            <p:nvPr/>
          </p:nvSpPr>
          <p:spPr>
            <a:xfrm>
              <a:off x="5860725" y="5271043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5606715" y="4983197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5733865" y="4983197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5732984" y="454993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5860134" y="454993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5484084" y="4263236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860134" y="4835167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860134" y="5997898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597935" y="5852388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8" name="Rectangle 417"/>
          <p:cNvSpPr/>
          <p:nvPr/>
        </p:nvSpPr>
        <p:spPr>
          <a:xfrm>
            <a:off x="6406865" y="5706878"/>
            <a:ext cx="121105" cy="1421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7" name="Group 396"/>
          <p:cNvGrpSpPr/>
          <p:nvPr/>
        </p:nvGrpSpPr>
        <p:grpSpPr>
          <a:xfrm>
            <a:off x="5169784" y="5706879"/>
            <a:ext cx="1359056" cy="142119"/>
            <a:chOff x="4736637" y="4113311"/>
            <a:chExt cx="1359056" cy="142119"/>
          </a:xfrm>
        </p:grpSpPr>
        <p:sp>
          <p:nvSpPr>
            <p:cNvPr id="398" name="Rectangle 397"/>
            <p:cNvSpPr/>
            <p:nvPr/>
          </p:nvSpPr>
          <p:spPr>
            <a:xfrm>
              <a:off x="4736637" y="411331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D5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4860220" y="411331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D5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986162" y="411331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D5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5109745" y="411331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D5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5230850" y="411331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D5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5354433" y="411331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D5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480375" y="411331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D5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603958" y="411331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D5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725063" y="411331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D5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1005" y="411331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D5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5974588" y="4113311"/>
              <a:ext cx="121105" cy="1421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D5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616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  <p:bldP spid="255" grpId="0" animBg="1"/>
      <p:bldP spid="383" grpId="0" animBg="1"/>
      <p:bldP spid="4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F215-4F5F-5947-81C5-096E23F51FC1}" type="slidenum">
              <a:rPr lang="en-US" sz="2400" smtClean="0">
                <a:latin typeface="Helvetica Neue" charset="0"/>
                <a:ea typeface="Helvetica Neue" charset="0"/>
                <a:cs typeface="Helvetica Neue" charset="0"/>
              </a:rPr>
              <a:t>9</a:t>
            </a:fld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1" name="Title 1"/>
          <p:cNvSpPr>
            <a:spLocks noGrp="1"/>
          </p:cNvSpPr>
          <p:nvPr>
            <p:ph type="title"/>
          </p:nvPr>
        </p:nvSpPr>
        <p:spPr>
          <a:xfrm>
            <a:off x="351559" y="240432"/>
            <a:ext cx="7886700" cy="70167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Finding Critical Sets</a:t>
            </a:r>
            <a:endParaRPr lang="en-US" sz="3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36" name="Picture 2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12757"/>
            <a:ext cx="9119012" cy="352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14476</TotalTime>
  <Words>730</Words>
  <Application>Microsoft Macintosh PowerPoint</Application>
  <PresentationFormat>On-screen Show (4:3)</PresentationFormat>
  <Paragraphs>259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Calibri Light</vt:lpstr>
      <vt:lpstr>Helvetica Neue</vt:lpstr>
      <vt:lpstr>Ubuntu Mono</vt:lpstr>
      <vt:lpstr>Arial</vt:lpstr>
      <vt:lpstr>Office Theme</vt:lpstr>
      <vt:lpstr>A High-Resolution Side-Channel Attack on Last-Level Cache</vt:lpstr>
      <vt:lpstr>Cache Side-Channel</vt:lpstr>
      <vt:lpstr>Flush+Reload Attack</vt:lpstr>
      <vt:lpstr>Prime+Probe: L1 Attack</vt:lpstr>
      <vt:lpstr>Prime+Probe: LLC Attack</vt:lpstr>
      <vt:lpstr>Discovering LLC Details</vt:lpstr>
      <vt:lpstr>Bank Selection and Cavity Sets</vt:lpstr>
      <vt:lpstr>Finding Collision Groups</vt:lpstr>
      <vt:lpstr>Finding Critical Sets</vt:lpstr>
      <vt:lpstr>Attack on Instructions</vt:lpstr>
      <vt:lpstr>Attack on Critical Table</vt:lpstr>
      <vt:lpstr>Attack Analysis</vt:lpstr>
      <vt:lpstr>Comparison to Flush+Reload</vt:lpstr>
      <vt:lpstr>Summary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High Resolution Side-Channel Attack on Last Level Cache</dc:title>
  <dc:creator>Mehmet Kayaalp</dc:creator>
  <cp:lastModifiedBy>Mehmet Kayaalp</cp:lastModifiedBy>
  <cp:revision>126</cp:revision>
  <dcterms:created xsi:type="dcterms:W3CDTF">2016-05-26T05:42:16Z</dcterms:created>
  <dcterms:modified xsi:type="dcterms:W3CDTF">2016-06-06T10:56:05Z</dcterms:modified>
</cp:coreProperties>
</file>