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54"/>
  </p:notesMasterIdLst>
  <p:sldIdLst>
    <p:sldId id="256" r:id="rId2"/>
    <p:sldId id="263" r:id="rId3"/>
    <p:sldId id="324" r:id="rId4"/>
    <p:sldId id="258" r:id="rId5"/>
    <p:sldId id="347" r:id="rId6"/>
    <p:sldId id="352" r:id="rId7"/>
    <p:sldId id="326" r:id="rId8"/>
    <p:sldId id="322" r:id="rId9"/>
    <p:sldId id="259" r:id="rId10"/>
    <p:sldId id="304" r:id="rId11"/>
    <p:sldId id="302" r:id="rId12"/>
    <p:sldId id="303" r:id="rId13"/>
    <p:sldId id="269" r:id="rId14"/>
    <p:sldId id="327" r:id="rId15"/>
    <p:sldId id="286" r:id="rId16"/>
    <p:sldId id="273" r:id="rId17"/>
    <p:sldId id="337" r:id="rId18"/>
    <p:sldId id="289" r:id="rId19"/>
    <p:sldId id="274" r:id="rId20"/>
    <p:sldId id="276" r:id="rId21"/>
    <p:sldId id="328" r:id="rId22"/>
    <p:sldId id="287" r:id="rId23"/>
    <p:sldId id="290" r:id="rId24"/>
    <p:sldId id="350" r:id="rId25"/>
    <p:sldId id="323" r:id="rId26"/>
    <p:sldId id="281" r:id="rId27"/>
    <p:sldId id="280" r:id="rId28"/>
    <p:sldId id="338" r:id="rId29"/>
    <p:sldId id="340" r:id="rId30"/>
    <p:sldId id="341" r:id="rId31"/>
    <p:sldId id="282" r:id="rId32"/>
    <p:sldId id="336" r:id="rId33"/>
    <p:sldId id="292" r:id="rId34"/>
    <p:sldId id="330" r:id="rId35"/>
    <p:sldId id="329" r:id="rId36"/>
    <p:sldId id="332" r:id="rId37"/>
    <p:sldId id="333" r:id="rId38"/>
    <p:sldId id="334" r:id="rId39"/>
    <p:sldId id="335" r:id="rId40"/>
    <p:sldId id="312" r:id="rId41"/>
    <p:sldId id="314" r:id="rId42"/>
    <p:sldId id="315" r:id="rId43"/>
    <p:sldId id="342" r:id="rId44"/>
    <p:sldId id="345" r:id="rId45"/>
    <p:sldId id="351" r:id="rId46"/>
    <p:sldId id="346" r:id="rId47"/>
    <p:sldId id="348" r:id="rId48"/>
    <p:sldId id="349" r:id="rId49"/>
    <p:sldId id="316" r:id="rId50"/>
    <p:sldId id="317" r:id="rId51"/>
    <p:sldId id="275" r:id="rId52"/>
    <p:sldId id="277" r:id="rId5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/>
    <p:restoredTop sz="94718"/>
  </p:normalViewPr>
  <p:slideViewPr>
    <p:cSldViewPr>
      <p:cViewPr varScale="1">
        <p:scale>
          <a:sx n="98" d="100"/>
          <a:sy n="98" d="100"/>
        </p:scale>
        <p:origin x="200" y="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6952-2A6B-9041-A3CA-6971E1B92410}" type="doc">
      <dgm:prSet loTypeId="urn:microsoft.com/office/officeart/2005/8/layout/process4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D755E6-B3CA-E041-AC69-66B09AFCC79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/>
            <a:t>Reverse-engineer HMDs</a:t>
          </a:r>
        </a:p>
      </dgm:t>
    </dgm:pt>
    <dgm:pt modelId="{3632647C-2A42-6F47-BBB1-3CFE3008D6C3}" type="parTrans" cxnId="{7584D3FA-6550-9D48-8DFE-9DBF5853D735}">
      <dgm:prSet/>
      <dgm:spPr/>
      <dgm:t>
        <a:bodyPr/>
        <a:lstStyle/>
        <a:p>
          <a:endParaRPr lang="en-US"/>
        </a:p>
      </dgm:t>
    </dgm:pt>
    <dgm:pt modelId="{3E7AAF86-CEB3-9E48-9159-819D402B74A0}" type="sibTrans" cxnId="{7584D3FA-6550-9D48-8DFE-9DBF5853D735}">
      <dgm:prSet/>
      <dgm:spPr/>
      <dgm:t>
        <a:bodyPr/>
        <a:lstStyle/>
        <a:p>
          <a:endParaRPr lang="en-US"/>
        </a:p>
      </dgm:t>
    </dgm:pt>
    <dgm:pt modelId="{9BAAE750-ABB9-BF4D-98CD-9F335B9E2B5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/>
            <a:t>Develop evasive malware</a:t>
          </a:r>
        </a:p>
      </dgm:t>
    </dgm:pt>
    <dgm:pt modelId="{B7D7166F-0B89-EA48-881A-86A5CAC57E9D}" type="parTrans" cxnId="{4B78E75C-39A0-DD4A-879E-D3940A71D4D6}">
      <dgm:prSet/>
      <dgm:spPr/>
      <dgm:t>
        <a:bodyPr/>
        <a:lstStyle/>
        <a:p>
          <a:endParaRPr lang="en-US"/>
        </a:p>
      </dgm:t>
    </dgm:pt>
    <dgm:pt modelId="{A9050D2D-430B-2547-9604-9AA7FF258BD0}" type="sibTrans" cxnId="{4B78E75C-39A0-DD4A-879E-D3940A71D4D6}">
      <dgm:prSet/>
      <dgm:spPr/>
      <dgm:t>
        <a:bodyPr/>
        <a:lstStyle/>
        <a:p>
          <a:endParaRPr lang="en-US"/>
        </a:p>
      </dgm:t>
    </dgm:pt>
    <dgm:pt modelId="{60CAE65D-65D3-2545-995F-1F5D288794D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/>
            <a:t>Evade detection after re-training</a:t>
          </a:r>
        </a:p>
      </dgm:t>
    </dgm:pt>
    <dgm:pt modelId="{93A4C63C-A61C-AC43-B1F6-8E90086978C3}" type="parTrans" cxnId="{B5344EBD-4642-4B43-83A0-3C9BA193BE76}">
      <dgm:prSet/>
      <dgm:spPr/>
      <dgm:t>
        <a:bodyPr/>
        <a:lstStyle/>
        <a:p>
          <a:endParaRPr lang="en-US"/>
        </a:p>
      </dgm:t>
    </dgm:pt>
    <dgm:pt modelId="{DF240FBF-1243-C749-B129-6935F276821F}" type="sibTrans" cxnId="{B5344EBD-4642-4B43-83A0-3C9BA193BE76}">
      <dgm:prSet/>
      <dgm:spPr/>
      <dgm:t>
        <a:bodyPr/>
        <a:lstStyle/>
        <a:p>
          <a:endParaRPr lang="en-US"/>
        </a:p>
      </dgm:t>
    </dgm:pt>
    <dgm:pt modelId="{FD01511B-74F2-CB41-B066-59063896A874}" type="pres">
      <dgm:prSet presAssocID="{C16E6952-2A6B-9041-A3CA-6971E1B92410}" presName="Name0" presStyleCnt="0">
        <dgm:presLayoutVars>
          <dgm:dir/>
          <dgm:animLvl val="lvl"/>
          <dgm:resizeHandles val="exact"/>
        </dgm:presLayoutVars>
      </dgm:prSet>
      <dgm:spPr/>
    </dgm:pt>
    <dgm:pt modelId="{8CDCDF38-A823-9144-9E9A-0DB6E46397D0}" type="pres">
      <dgm:prSet presAssocID="{60CAE65D-65D3-2545-995F-1F5D288794D8}" presName="boxAndChildren" presStyleCnt="0"/>
      <dgm:spPr/>
    </dgm:pt>
    <dgm:pt modelId="{56585AAD-D04B-5E47-9FF5-99189236F0C1}" type="pres">
      <dgm:prSet presAssocID="{60CAE65D-65D3-2545-995F-1F5D288794D8}" presName="parentTextBox" presStyleLbl="node1" presStyleIdx="0" presStyleCnt="3"/>
      <dgm:spPr/>
    </dgm:pt>
    <dgm:pt modelId="{AA503465-FA06-9E4F-B744-EA115D3B38FA}" type="pres">
      <dgm:prSet presAssocID="{A9050D2D-430B-2547-9604-9AA7FF258BD0}" presName="sp" presStyleCnt="0"/>
      <dgm:spPr/>
    </dgm:pt>
    <dgm:pt modelId="{A322DD6F-77A8-B94E-A580-1F44C02430B7}" type="pres">
      <dgm:prSet presAssocID="{9BAAE750-ABB9-BF4D-98CD-9F335B9E2B56}" presName="arrowAndChildren" presStyleCnt="0"/>
      <dgm:spPr/>
    </dgm:pt>
    <dgm:pt modelId="{31D37AC5-0C5A-8E46-8A04-C9E58D5566F7}" type="pres">
      <dgm:prSet presAssocID="{9BAAE750-ABB9-BF4D-98CD-9F335B9E2B56}" presName="parentTextArrow" presStyleLbl="node1" presStyleIdx="1" presStyleCnt="3" custLinFactNeighborY="-1904"/>
      <dgm:spPr/>
    </dgm:pt>
    <dgm:pt modelId="{EA7F36F0-4C36-744C-90C6-D5F357AFA358}" type="pres">
      <dgm:prSet presAssocID="{3E7AAF86-CEB3-9E48-9159-819D402B74A0}" presName="sp" presStyleCnt="0"/>
      <dgm:spPr/>
    </dgm:pt>
    <dgm:pt modelId="{16856C28-5D2C-494F-926B-49F1D2EDEB0F}" type="pres">
      <dgm:prSet presAssocID="{1AD755E6-B3CA-E041-AC69-66B09AFCC797}" presName="arrowAndChildren" presStyleCnt="0"/>
      <dgm:spPr/>
    </dgm:pt>
    <dgm:pt modelId="{1F39FDB7-1F67-854F-BC9E-A55A5334FC90}" type="pres">
      <dgm:prSet presAssocID="{1AD755E6-B3CA-E041-AC69-66B09AFCC797}" presName="parentTextArrow" presStyleLbl="node1" presStyleIdx="2" presStyleCnt="3"/>
      <dgm:spPr/>
    </dgm:pt>
  </dgm:ptLst>
  <dgm:cxnLst>
    <dgm:cxn modelId="{F97ADB08-73EB-884A-8EAD-B7F72B40C62A}" type="presOf" srcId="{C16E6952-2A6B-9041-A3CA-6971E1B92410}" destId="{FD01511B-74F2-CB41-B066-59063896A874}" srcOrd="0" destOrd="0" presId="urn:microsoft.com/office/officeart/2005/8/layout/process4"/>
    <dgm:cxn modelId="{F3B67B3D-83E1-5D4F-9FB4-514C68323D25}" type="presOf" srcId="{9BAAE750-ABB9-BF4D-98CD-9F335B9E2B56}" destId="{31D37AC5-0C5A-8E46-8A04-C9E58D5566F7}" srcOrd="0" destOrd="0" presId="urn:microsoft.com/office/officeart/2005/8/layout/process4"/>
    <dgm:cxn modelId="{4B78E75C-39A0-DD4A-879E-D3940A71D4D6}" srcId="{C16E6952-2A6B-9041-A3CA-6971E1B92410}" destId="{9BAAE750-ABB9-BF4D-98CD-9F335B9E2B56}" srcOrd="1" destOrd="0" parTransId="{B7D7166F-0B89-EA48-881A-86A5CAC57E9D}" sibTransId="{A9050D2D-430B-2547-9604-9AA7FF258BD0}"/>
    <dgm:cxn modelId="{3F779E88-219E-3944-898C-539E1A61A5BC}" type="presOf" srcId="{60CAE65D-65D3-2545-995F-1F5D288794D8}" destId="{56585AAD-D04B-5E47-9FF5-99189236F0C1}" srcOrd="0" destOrd="0" presId="urn:microsoft.com/office/officeart/2005/8/layout/process4"/>
    <dgm:cxn modelId="{B5344EBD-4642-4B43-83A0-3C9BA193BE76}" srcId="{C16E6952-2A6B-9041-A3CA-6971E1B92410}" destId="{60CAE65D-65D3-2545-995F-1F5D288794D8}" srcOrd="2" destOrd="0" parTransId="{93A4C63C-A61C-AC43-B1F6-8E90086978C3}" sibTransId="{DF240FBF-1243-C749-B129-6935F276821F}"/>
    <dgm:cxn modelId="{81DA16ED-78C7-924A-A3BE-5AC997A1AB86}" type="presOf" srcId="{1AD755E6-B3CA-E041-AC69-66B09AFCC797}" destId="{1F39FDB7-1F67-854F-BC9E-A55A5334FC90}" srcOrd="0" destOrd="0" presId="urn:microsoft.com/office/officeart/2005/8/layout/process4"/>
    <dgm:cxn modelId="{7584D3FA-6550-9D48-8DFE-9DBF5853D735}" srcId="{C16E6952-2A6B-9041-A3CA-6971E1B92410}" destId="{1AD755E6-B3CA-E041-AC69-66B09AFCC797}" srcOrd="0" destOrd="0" parTransId="{3632647C-2A42-6F47-BBB1-3CFE3008D6C3}" sibTransId="{3E7AAF86-CEB3-9E48-9159-819D402B74A0}"/>
    <dgm:cxn modelId="{0539ACDA-1330-4642-B61F-0CB19C711547}" type="presParOf" srcId="{FD01511B-74F2-CB41-B066-59063896A874}" destId="{8CDCDF38-A823-9144-9E9A-0DB6E46397D0}" srcOrd="0" destOrd="0" presId="urn:microsoft.com/office/officeart/2005/8/layout/process4"/>
    <dgm:cxn modelId="{BDFDFF7C-EDCD-AA47-8A77-FA41CB07DD88}" type="presParOf" srcId="{8CDCDF38-A823-9144-9E9A-0DB6E46397D0}" destId="{56585AAD-D04B-5E47-9FF5-99189236F0C1}" srcOrd="0" destOrd="0" presId="urn:microsoft.com/office/officeart/2005/8/layout/process4"/>
    <dgm:cxn modelId="{3DC4DC76-2106-CC4F-AAEA-3411151DBBFE}" type="presParOf" srcId="{FD01511B-74F2-CB41-B066-59063896A874}" destId="{AA503465-FA06-9E4F-B744-EA115D3B38FA}" srcOrd="1" destOrd="0" presId="urn:microsoft.com/office/officeart/2005/8/layout/process4"/>
    <dgm:cxn modelId="{F9203CC6-78CC-AB46-B685-35E939118F2C}" type="presParOf" srcId="{FD01511B-74F2-CB41-B066-59063896A874}" destId="{A322DD6F-77A8-B94E-A580-1F44C02430B7}" srcOrd="2" destOrd="0" presId="urn:microsoft.com/office/officeart/2005/8/layout/process4"/>
    <dgm:cxn modelId="{D464D0A5-1ECB-D147-BAD9-8513D9BB1DEA}" type="presParOf" srcId="{A322DD6F-77A8-B94E-A580-1F44C02430B7}" destId="{31D37AC5-0C5A-8E46-8A04-C9E58D5566F7}" srcOrd="0" destOrd="0" presId="urn:microsoft.com/office/officeart/2005/8/layout/process4"/>
    <dgm:cxn modelId="{5121592F-2A97-F74A-ABDC-A9F659B85013}" type="presParOf" srcId="{FD01511B-74F2-CB41-B066-59063896A874}" destId="{EA7F36F0-4C36-744C-90C6-D5F357AFA358}" srcOrd="3" destOrd="0" presId="urn:microsoft.com/office/officeart/2005/8/layout/process4"/>
    <dgm:cxn modelId="{D0615887-6149-4A42-A281-164544EF1AAF}" type="presParOf" srcId="{FD01511B-74F2-CB41-B066-59063896A874}" destId="{16856C28-5D2C-494F-926B-49F1D2EDEB0F}" srcOrd="4" destOrd="0" presId="urn:microsoft.com/office/officeart/2005/8/layout/process4"/>
    <dgm:cxn modelId="{B0356F28-931D-194F-9BAD-4F1476F2F5DF}" type="presParOf" srcId="{16856C28-5D2C-494F-926B-49F1D2EDEB0F}" destId="{1F39FDB7-1F67-854F-BC9E-A55A5334FC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E533E-1A9D-3E4D-80A8-239654A5B6AC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</dgm:pt>
    <dgm:pt modelId="{0B99F0D7-0D06-094A-892E-A5B871206619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/>
            <a:t>Can malware evade detection?</a:t>
          </a:r>
        </a:p>
      </dgm:t>
    </dgm:pt>
    <dgm:pt modelId="{FCE1189E-792E-264D-8855-2DE53F915310}" type="parTrans" cxnId="{633D7298-45EF-CD41-A03A-CDB91F0BA860}">
      <dgm:prSet/>
      <dgm:spPr/>
      <dgm:t>
        <a:bodyPr/>
        <a:lstStyle/>
        <a:p>
          <a:endParaRPr lang="en-US"/>
        </a:p>
      </dgm:t>
    </dgm:pt>
    <dgm:pt modelId="{28E619B2-8D63-594A-988A-8FB0B87DE0FA}" type="sibTrans" cxnId="{633D7298-45EF-CD41-A03A-CDB91F0BA86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400" dirty="0"/>
        </a:p>
      </dgm:t>
    </dgm:pt>
    <dgm:pt modelId="{018D10DB-06C7-0045-BD73-E808784C813C}" type="pres">
      <dgm:prSet presAssocID="{F89E533E-1A9D-3E4D-80A8-239654A5B6AC}" presName="Name0" presStyleCnt="0">
        <dgm:presLayoutVars>
          <dgm:dir/>
          <dgm:resizeHandles val="exact"/>
        </dgm:presLayoutVars>
      </dgm:prSet>
      <dgm:spPr/>
    </dgm:pt>
    <dgm:pt modelId="{3EF07B9E-27F7-B345-A6F5-162D743C51EB}" type="pres">
      <dgm:prSet presAssocID="{0B99F0D7-0D06-094A-892E-A5B871206619}" presName="node" presStyleLbl="node1" presStyleIdx="0" presStyleCnt="1">
        <dgm:presLayoutVars>
          <dgm:bulletEnabled val="1"/>
        </dgm:presLayoutVars>
      </dgm:prSet>
      <dgm:spPr/>
    </dgm:pt>
  </dgm:ptLst>
  <dgm:cxnLst>
    <dgm:cxn modelId="{29E97B57-C004-F448-BA3F-24B6A0C6F264}" type="presOf" srcId="{F89E533E-1A9D-3E4D-80A8-239654A5B6AC}" destId="{018D10DB-06C7-0045-BD73-E808784C813C}" srcOrd="0" destOrd="0" presId="urn:microsoft.com/office/officeart/2005/8/layout/process1"/>
    <dgm:cxn modelId="{633D7298-45EF-CD41-A03A-CDB91F0BA860}" srcId="{F89E533E-1A9D-3E4D-80A8-239654A5B6AC}" destId="{0B99F0D7-0D06-094A-892E-A5B871206619}" srcOrd="0" destOrd="0" parTransId="{FCE1189E-792E-264D-8855-2DE53F915310}" sibTransId="{28E619B2-8D63-594A-988A-8FB0B87DE0FA}"/>
    <dgm:cxn modelId="{2F208AE9-3F68-6643-8F4D-5736D21E59ED}" type="presOf" srcId="{0B99F0D7-0D06-094A-892E-A5B871206619}" destId="{3EF07B9E-27F7-B345-A6F5-162D743C51EB}" srcOrd="0" destOrd="0" presId="urn:microsoft.com/office/officeart/2005/8/layout/process1"/>
    <dgm:cxn modelId="{BED9402A-5064-394A-BB44-E9F7721DA2BA}" type="presParOf" srcId="{018D10DB-06C7-0045-BD73-E808784C813C}" destId="{3EF07B9E-27F7-B345-A6F5-162D743C51E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E6952-2A6B-9041-A3CA-6971E1B92410}" type="doc">
      <dgm:prSet loTypeId="urn:microsoft.com/office/officeart/2005/8/layout/process4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D755E6-B3CA-E041-AC69-66B09AFCC79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/>
            <a:t>Reverse-engineer HMDs</a:t>
          </a:r>
        </a:p>
      </dgm:t>
    </dgm:pt>
    <dgm:pt modelId="{3632647C-2A42-6F47-BBB1-3CFE3008D6C3}" type="parTrans" cxnId="{7584D3FA-6550-9D48-8DFE-9DBF5853D735}">
      <dgm:prSet/>
      <dgm:spPr/>
      <dgm:t>
        <a:bodyPr/>
        <a:lstStyle/>
        <a:p>
          <a:endParaRPr lang="en-US"/>
        </a:p>
      </dgm:t>
    </dgm:pt>
    <dgm:pt modelId="{3E7AAF86-CEB3-9E48-9159-819D402B74A0}" type="sibTrans" cxnId="{7584D3FA-6550-9D48-8DFE-9DBF5853D735}">
      <dgm:prSet/>
      <dgm:spPr/>
      <dgm:t>
        <a:bodyPr/>
        <a:lstStyle/>
        <a:p>
          <a:endParaRPr lang="en-US"/>
        </a:p>
      </dgm:t>
    </dgm:pt>
    <dgm:pt modelId="{9BAAE750-ABB9-BF4D-98CD-9F335B9E2B5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/>
            <a:t>Develop evasive malware</a:t>
          </a:r>
        </a:p>
      </dgm:t>
    </dgm:pt>
    <dgm:pt modelId="{B7D7166F-0B89-EA48-881A-86A5CAC57E9D}" type="parTrans" cxnId="{4B78E75C-39A0-DD4A-879E-D3940A71D4D6}">
      <dgm:prSet/>
      <dgm:spPr/>
      <dgm:t>
        <a:bodyPr/>
        <a:lstStyle/>
        <a:p>
          <a:endParaRPr lang="en-US"/>
        </a:p>
      </dgm:t>
    </dgm:pt>
    <dgm:pt modelId="{A9050D2D-430B-2547-9604-9AA7FF258BD0}" type="sibTrans" cxnId="{4B78E75C-39A0-DD4A-879E-D3940A71D4D6}">
      <dgm:prSet/>
      <dgm:spPr/>
      <dgm:t>
        <a:bodyPr/>
        <a:lstStyle/>
        <a:p>
          <a:endParaRPr lang="en-US"/>
        </a:p>
      </dgm:t>
    </dgm:pt>
    <dgm:pt modelId="{60CAE65D-65D3-2545-995F-1F5D288794D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/>
            <a:t>Evade detection after re-training</a:t>
          </a:r>
        </a:p>
      </dgm:t>
    </dgm:pt>
    <dgm:pt modelId="{93A4C63C-A61C-AC43-B1F6-8E90086978C3}" type="parTrans" cxnId="{B5344EBD-4642-4B43-83A0-3C9BA193BE76}">
      <dgm:prSet/>
      <dgm:spPr/>
      <dgm:t>
        <a:bodyPr/>
        <a:lstStyle/>
        <a:p>
          <a:endParaRPr lang="en-US"/>
        </a:p>
      </dgm:t>
    </dgm:pt>
    <dgm:pt modelId="{DF240FBF-1243-C749-B129-6935F276821F}" type="sibTrans" cxnId="{B5344EBD-4642-4B43-83A0-3C9BA193BE76}">
      <dgm:prSet/>
      <dgm:spPr/>
      <dgm:t>
        <a:bodyPr/>
        <a:lstStyle/>
        <a:p>
          <a:endParaRPr lang="en-US"/>
        </a:p>
      </dgm:t>
    </dgm:pt>
    <dgm:pt modelId="{FD01511B-74F2-CB41-B066-59063896A874}" type="pres">
      <dgm:prSet presAssocID="{C16E6952-2A6B-9041-A3CA-6971E1B92410}" presName="Name0" presStyleCnt="0">
        <dgm:presLayoutVars>
          <dgm:dir/>
          <dgm:animLvl val="lvl"/>
          <dgm:resizeHandles val="exact"/>
        </dgm:presLayoutVars>
      </dgm:prSet>
      <dgm:spPr/>
    </dgm:pt>
    <dgm:pt modelId="{8CDCDF38-A823-9144-9E9A-0DB6E46397D0}" type="pres">
      <dgm:prSet presAssocID="{60CAE65D-65D3-2545-995F-1F5D288794D8}" presName="boxAndChildren" presStyleCnt="0"/>
      <dgm:spPr/>
    </dgm:pt>
    <dgm:pt modelId="{56585AAD-D04B-5E47-9FF5-99189236F0C1}" type="pres">
      <dgm:prSet presAssocID="{60CAE65D-65D3-2545-995F-1F5D288794D8}" presName="parentTextBox" presStyleLbl="node1" presStyleIdx="0" presStyleCnt="3"/>
      <dgm:spPr/>
    </dgm:pt>
    <dgm:pt modelId="{AA503465-FA06-9E4F-B744-EA115D3B38FA}" type="pres">
      <dgm:prSet presAssocID="{A9050D2D-430B-2547-9604-9AA7FF258BD0}" presName="sp" presStyleCnt="0"/>
      <dgm:spPr/>
    </dgm:pt>
    <dgm:pt modelId="{A322DD6F-77A8-B94E-A580-1F44C02430B7}" type="pres">
      <dgm:prSet presAssocID="{9BAAE750-ABB9-BF4D-98CD-9F335B9E2B56}" presName="arrowAndChildren" presStyleCnt="0"/>
      <dgm:spPr/>
    </dgm:pt>
    <dgm:pt modelId="{31D37AC5-0C5A-8E46-8A04-C9E58D5566F7}" type="pres">
      <dgm:prSet presAssocID="{9BAAE750-ABB9-BF4D-98CD-9F335B9E2B56}" presName="parentTextArrow" presStyleLbl="node1" presStyleIdx="1" presStyleCnt="3" custLinFactNeighborY="-1904"/>
      <dgm:spPr/>
    </dgm:pt>
    <dgm:pt modelId="{EA7F36F0-4C36-744C-90C6-D5F357AFA358}" type="pres">
      <dgm:prSet presAssocID="{3E7AAF86-CEB3-9E48-9159-819D402B74A0}" presName="sp" presStyleCnt="0"/>
      <dgm:spPr/>
    </dgm:pt>
    <dgm:pt modelId="{16856C28-5D2C-494F-926B-49F1D2EDEB0F}" type="pres">
      <dgm:prSet presAssocID="{1AD755E6-B3CA-E041-AC69-66B09AFCC797}" presName="arrowAndChildren" presStyleCnt="0"/>
      <dgm:spPr/>
    </dgm:pt>
    <dgm:pt modelId="{1F39FDB7-1F67-854F-BC9E-A55A5334FC90}" type="pres">
      <dgm:prSet presAssocID="{1AD755E6-B3CA-E041-AC69-66B09AFCC797}" presName="parentTextArrow" presStyleLbl="node1" presStyleIdx="2" presStyleCnt="3"/>
      <dgm:spPr/>
    </dgm:pt>
  </dgm:ptLst>
  <dgm:cxnLst>
    <dgm:cxn modelId="{F97ADB08-73EB-884A-8EAD-B7F72B40C62A}" type="presOf" srcId="{C16E6952-2A6B-9041-A3CA-6971E1B92410}" destId="{FD01511B-74F2-CB41-B066-59063896A874}" srcOrd="0" destOrd="0" presId="urn:microsoft.com/office/officeart/2005/8/layout/process4"/>
    <dgm:cxn modelId="{F3B67B3D-83E1-5D4F-9FB4-514C68323D25}" type="presOf" srcId="{9BAAE750-ABB9-BF4D-98CD-9F335B9E2B56}" destId="{31D37AC5-0C5A-8E46-8A04-C9E58D5566F7}" srcOrd="0" destOrd="0" presId="urn:microsoft.com/office/officeart/2005/8/layout/process4"/>
    <dgm:cxn modelId="{4B78E75C-39A0-DD4A-879E-D3940A71D4D6}" srcId="{C16E6952-2A6B-9041-A3CA-6971E1B92410}" destId="{9BAAE750-ABB9-BF4D-98CD-9F335B9E2B56}" srcOrd="1" destOrd="0" parTransId="{B7D7166F-0B89-EA48-881A-86A5CAC57E9D}" sibTransId="{A9050D2D-430B-2547-9604-9AA7FF258BD0}"/>
    <dgm:cxn modelId="{3F779E88-219E-3944-898C-539E1A61A5BC}" type="presOf" srcId="{60CAE65D-65D3-2545-995F-1F5D288794D8}" destId="{56585AAD-D04B-5E47-9FF5-99189236F0C1}" srcOrd="0" destOrd="0" presId="urn:microsoft.com/office/officeart/2005/8/layout/process4"/>
    <dgm:cxn modelId="{B5344EBD-4642-4B43-83A0-3C9BA193BE76}" srcId="{C16E6952-2A6B-9041-A3CA-6971E1B92410}" destId="{60CAE65D-65D3-2545-995F-1F5D288794D8}" srcOrd="2" destOrd="0" parTransId="{93A4C63C-A61C-AC43-B1F6-8E90086978C3}" sibTransId="{DF240FBF-1243-C749-B129-6935F276821F}"/>
    <dgm:cxn modelId="{81DA16ED-78C7-924A-A3BE-5AC997A1AB86}" type="presOf" srcId="{1AD755E6-B3CA-E041-AC69-66B09AFCC797}" destId="{1F39FDB7-1F67-854F-BC9E-A55A5334FC90}" srcOrd="0" destOrd="0" presId="urn:microsoft.com/office/officeart/2005/8/layout/process4"/>
    <dgm:cxn modelId="{7584D3FA-6550-9D48-8DFE-9DBF5853D735}" srcId="{C16E6952-2A6B-9041-A3CA-6971E1B92410}" destId="{1AD755E6-B3CA-E041-AC69-66B09AFCC797}" srcOrd="0" destOrd="0" parTransId="{3632647C-2A42-6F47-BBB1-3CFE3008D6C3}" sibTransId="{3E7AAF86-CEB3-9E48-9159-819D402B74A0}"/>
    <dgm:cxn modelId="{0539ACDA-1330-4642-B61F-0CB19C711547}" type="presParOf" srcId="{FD01511B-74F2-CB41-B066-59063896A874}" destId="{8CDCDF38-A823-9144-9E9A-0DB6E46397D0}" srcOrd="0" destOrd="0" presId="urn:microsoft.com/office/officeart/2005/8/layout/process4"/>
    <dgm:cxn modelId="{BDFDFF7C-EDCD-AA47-8A77-FA41CB07DD88}" type="presParOf" srcId="{8CDCDF38-A823-9144-9E9A-0DB6E46397D0}" destId="{56585AAD-D04B-5E47-9FF5-99189236F0C1}" srcOrd="0" destOrd="0" presId="urn:microsoft.com/office/officeart/2005/8/layout/process4"/>
    <dgm:cxn modelId="{3DC4DC76-2106-CC4F-AAEA-3411151DBBFE}" type="presParOf" srcId="{FD01511B-74F2-CB41-B066-59063896A874}" destId="{AA503465-FA06-9E4F-B744-EA115D3B38FA}" srcOrd="1" destOrd="0" presId="urn:microsoft.com/office/officeart/2005/8/layout/process4"/>
    <dgm:cxn modelId="{F9203CC6-78CC-AB46-B685-35E939118F2C}" type="presParOf" srcId="{FD01511B-74F2-CB41-B066-59063896A874}" destId="{A322DD6F-77A8-B94E-A580-1F44C02430B7}" srcOrd="2" destOrd="0" presId="urn:microsoft.com/office/officeart/2005/8/layout/process4"/>
    <dgm:cxn modelId="{D464D0A5-1ECB-D147-BAD9-8513D9BB1DEA}" type="presParOf" srcId="{A322DD6F-77A8-B94E-A580-1F44C02430B7}" destId="{31D37AC5-0C5A-8E46-8A04-C9E58D5566F7}" srcOrd="0" destOrd="0" presId="urn:microsoft.com/office/officeart/2005/8/layout/process4"/>
    <dgm:cxn modelId="{5121592F-2A97-F74A-ABDC-A9F659B85013}" type="presParOf" srcId="{FD01511B-74F2-CB41-B066-59063896A874}" destId="{EA7F36F0-4C36-744C-90C6-D5F357AFA358}" srcOrd="3" destOrd="0" presId="urn:microsoft.com/office/officeart/2005/8/layout/process4"/>
    <dgm:cxn modelId="{D0615887-6149-4A42-A281-164544EF1AAF}" type="presParOf" srcId="{FD01511B-74F2-CB41-B066-59063896A874}" destId="{16856C28-5D2C-494F-926B-49F1D2EDEB0F}" srcOrd="4" destOrd="0" presId="urn:microsoft.com/office/officeart/2005/8/layout/process4"/>
    <dgm:cxn modelId="{B0356F28-931D-194F-9BAD-4F1476F2F5DF}" type="presParOf" srcId="{16856C28-5D2C-494F-926B-49F1D2EDEB0F}" destId="{1F39FDB7-1F67-854F-BC9E-A55A5334FC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9E533E-1A9D-3E4D-80A8-239654A5B6AC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</dgm:pt>
    <dgm:pt modelId="{0B99F0D7-0D06-094A-892E-A5B871206619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/>
            <a:t>Can malware evade detection?</a:t>
          </a:r>
        </a:p>
      </dgm:t>
    </dgm:pt>
    <dgm:pt modelId="{FCE1189E-792E-264D-8855-2DE53F915310}" type="parTrans" cxnId="{633D7298-45EF-CD41-A03A-CDB91F0BA860}">
      <dgm:prSet/>
      <dgm:spPr/>
      <dgm:t>
        <a:bodyPr/>
        <a:lstStyle/>
        <a:p>
          <a:endParaRPr lang="en-US"/>
        </a:p>
      </dgm:t>
    </dgm:pt>
    <dgm:pt modelId="{28E619B2-8D63-594A-988A-8FB0B87DE0FA}" type="sibTrans" cxnId="{633D7298-45EF-CD41-A03A-CDB91F0BA86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If yes</a:t>
          </a:r>
        </a:p>
      </dgm:t>
    </dgm:pt>
    <dgm:pt modelId="{BD0E1ABE-6AE8-0E41-954A-97817EBD1393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/>
            <a:t>Can we make HMDs robust to evasion?</a:t>
          </a:r>
        </a:p>
      </dgm:t>
    </dgm:pt>
    <dgm:pt modelId="{33ACB648-7116-B542-9B99-787FD371D70A}" type="parTrans" cxnId="{A220217F-F055-414F-85EE-079DF38AB665}">
      <dgm:prSet/>
      <dgm:spPr/>
      <dgm:t>
        <a:bodyPr/>
        <a:lstStyle/>
        <a:p>
          <a:endParaRPr lang="en-US"/>
        </a:p>
      </dgm:t>
    </dgm:pt>
    <dgm:pt modelId="{60B08755-D970-3E48-A056-D3A8C8C494CA}" type="sibTrans" cxnId="{A220217F-F055-414F-85EE-079DF38AB665}">
      <dgm:prSet/>
      <dgm:spPr/>
      <dgm:t>
        <a:bodyPr/>
        <a:lstStyle/>
        <a:p>
          <a:endParaRPr lang="en-US"/>
        </a:p>
      </dgm:t>
    </dgm:pt>
    <dgm:pt modelId="{018D10DB-06C7-0045-BD73-E808784C813C}" type="pres">
      <dgm:prSet presAssocID="{F89E533E-1A9D-3E4D-80A8-239654A5B6AC}" presName="Name0" presStyleCnt="0">
        <dgm:presLayoutVars>
          <dgm:dir/>
          <dgm:resizeHandles val="exact"/>
        </dgm:presLayoutVars>
      </dgm:prSet>
      <dgm:spPr/>
    </dgm:pt>
    <dgm:pt modelId="{3EF07B9E-27F7-B345-A6F5-162D743C51EB}" type="pres">
      <dgm:prSet presAssocID="{0B99F0D7-0D06-094A-892E-A5B871206619}" presName="node" presStyleLbl="node1" presStyleIdx="0" presStyleCnt="2">
        <dgm:presLayoutVars>
          <dgm:bulletEnabled val="1"/>
        </dgm:presLayoutVars>
      </dgm:prSet>
      <dgm:spPr/>
    </dgm:pt>
    <dgm:pt modelId="{EE8F6523-5CB1-EE41-8141-C957E97818B6}" type="pres">
      <dgm:prSet presAssocID="{28E619B2-8D63-594A-988A-8FB0B87DE0FA}" presName="sibTrans" presStyleLbl="sibTrans2D1" presStyleIdx="0" presStyleCnt="1" custScaleX="161511"/>
      <dgm:spPr/>
    </dgm:pt>
    <dgm:pt modelId="{57B42068-75F0-6946-A143-10E5C6B32940}" type="pres">
      <dgm:prSet presAssocID="{28E619B2-8D63-594A-988A-8FB0B87DE0FA}" presName="connectorText" presStyleLbl="sibTrans2D1" presStyleIdx="0" presStyleCnt="1"/>
      <dgm:spPr/>
    </dgm:pt>
    <dgm:pt modelId="{F2D19B68-A565-604D-B11D-24CDF5191596}" type="pres">
      <dgm:prSet presAssocID="{BD0E1ABE-6AE8-0E41-954A-97817EBD1393}" presName="node" presStyleLbl="node1" presStyleIdx="1" presStyleCnt="2">
        <dgm:presLayoutVars>
          <dgm:bulletEnabled val="1"/>
        </dgm:presLayoutVars>
      </dgm:prSet>
      <dgm:spPr/>
    </dgm:pt>
  </dgm:ptLst>
  <dgm:cxnLst>
    <dgm:cxn modelId="{E2168F24-F079-8B4F-A9D4-5FF49B3BDCCD}" type="presOf" srcId="{28E619B2-8D63-594A-988A-8FB0B87DE0FA}" destId="{EE8F6523-5CB1-EE41-8141-C957E97818B6}" srcOrd="0" destOrd="0" presId="urn:microsoft.com/office/officeart/2005/8/layout/process1"/>
    <dgm:cxn modelId="{55C44B52-BE61-7940-8B89-BD170BE419A4}" type="presOf" srcId="{28E619B2-8D63-594A-988A-8FB0B87DE0FA}" destId="{57B42068-75F0-6946-A143-10E5C6B32940}" srcOrd="1" destOrd="0" presId="urn:microsoft.com/office/officeart/2005/8/layout/process1"/>
    <dgm:cxn modelId="{29E97B57-C004-F448-BA3F-24B6A0C6F264}" type="presOf" srcId="{F89E533E-1A9D-3E4D-80A8-239654A5B6AC}" destId="{018D10DB-06C7-0045-BD73-E808784C813C}" srcOrd="0" destOrd="0" presId="urn:microsoft.com/office/officeart/2005/8/layout/process1"/>
    <dgm:cxn modelId="{A220217F-F055-414F-85EE-079DF38AB665}" srcId="{F89E533E-1A9D-3E4D-80A8-239654A5B6AC}" destId="{BD0E1ABE-6AE8-0E41-954A-97817EBD1393}" srcOrd="1" destOrd="0" parTransId="{33ACB648-7116-B542-9B99-787FD371D70A}" sibTransId="{60B08755-D970-3E48-A056-D3A8C8C494CA}"/>
    <dgm:cxn modelId="{633D7298-45EF-CD41-A03A-CDB91F0BA860}" srcId="{F89E533E-1A9D-3E4D-80A8-239654A5B6AC}" destId="{0B99F0D7-0D06-094A-892E-A5B871206619}" srcOrd="0" destOrd="0" parTransId="{FCE1189E-792E-264D-8855-2DE53F915310}" sibTransId="{28E619B2-8D63-594A-988A-8FB0B87DE0FA}"/>
    <dgm:cxn modelId="{049854AD-109A-AA44-820D-A7C699703BB3}" type="presOf" srcId="{BD0E1ABE-6AE8-0E41-954A-97817EBD1393}" destId="{F2D19B68-A565-604D-B11D-24CDF5191596}" srcOrd="0" destOrd="0" presId="urn:microsoft.com/office/officeart/2005/8/layout/process1"/>
    <dgm:cxn modelId="{2F208AE9-3F68-6643-8F4D-5736D21E59ED}" type="presOf" srcId="{0B99F0D7-0D06-094A-892E-A5B871206619}" destId="{3EF07B9E-27F7-B345-A6F5-162D743C51EB}" srcOrd="0" destOrd="0" presId="urn:microsoft.com/office/officeart/2005/8/layout/process1"/>
    <dgm:cxn modelId="{BED9402A-5064-394A-BB44-E9F7721DA2BA}" type="presParOf" srcId="{018D10DB-06C7-0045-BD73-E808784C813C}" destId="{3EF07B9E-27F7-B345-A6F5-162D743C51EB}" srcOrd="0" destOrd="0" presId="urn:microsoft.com/office/officeart/2005/8/layout/process1"/>
    <dgm:cxn modelId="{23CAF589-651B-D642-BE94-EE4B7810435F}" type="presParOf" srcId="{018D10DB-06C7-0045-BD73-E808784C813C}" destId="{EE8F6523-5CB1-EE41-8141-C957E97818B6}" srcOrd="1" destOrd="0" presId="urn:microsoft.com/office/officeart/2005/8/layout/process1"/>
    <dgm:cxn modelId="{08D2EA95-09A3-7449-A0EB-4277F226FE27}" type="presParOf" srcId="{EE8F6523-5CB1-EE41-8141-C957E97818B6}" destId="{57B42068-75F0-6946-A143-10E5C6B32940}" srcOrd="0" destOrd="0" presId="urn:microsoft.com/office/officeart/2005/8/layout/process1"/>
    <dgm:cxn modelId="{A7F77566-F4A3-7142-A3BF-DDE0831CEE7B}" type="presParOf" srcId="{018D10DB-06C7-0045-BD73-E808784C813C}" destId="{F2D19B68-A565-604D-B11D-24CDF519159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85AAD-D04B-5E47-9FF5-99189236F0C1}">
      <dsp:nvSpPr>
        <dsp:cNvPr id="0" name=""/>
        <dsp:cNvSpPr/>
      </dsp:nvSpPr>
      <dsp:spPr>
        <a:xfrm>
          <a:off x="0" y="1242795"/>
          <a:ext cx="3429000" cy="407913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Evade detection after re-training</a:t>
          </a:r>
        </a:p>
      </dsp:txBody>
      <dsp:txXfrm>
        <a:off x="0" y="1242795"/>
        <a:ext cx="3429000" cy="407913"/>
      </dsp:txXfrm>
    </dsp:sp>
    <dsp:sp modelId="{31D37AC5-0C5A-8E46-8A04-C9E58D5566F7}">
      <dsp:nvSpPr>
        <dsp:cNvPr id="0" name=""/>
        <dsp:cNvSpPr/>
      </dsp:nvSpPr>
      <dsp:spPr>
        <a:xfrm rot="10800000">
          <a:off x="0" y="609598"/>
          <a:ext cx="3429000" cy="627370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evasive malware</a:t>
          </a:r>
        </a:p>
      </dsp:txBody>
      <dsp:txXfrm rot="10800000">
        <a:off x="0" y="609598"/>
        <a:ext cx="3429000" cy="407646"/>
      </dsp:txXfrm>
    </dsp:sp>
    <dsp:sp modelId="{1F39FDB7-1F67-854F-BC9E-A55A5334FC90}">
      <dsp:nvSpPr>
        <dsp:cNvPr id="0" name=""/>
        <dsp:cNvSpPr/>
      </dsp:nvSpPr>
      <dsp:spPr>
        <a:xfrm rot="10800000">
          <a:off x="0" y="291"/>
          <a:ext cx="3429000" cy="627370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Reverse-engineer HMDs</a:t>
          </a:r>
        </a:p>
      </dsp:txBody>
      <dsp:txXfrm rot="10800000">
        <a:off x="0" y="291"/>
        <a:ext cx="3429000" cy="407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07B9E-27F7-B345-A6F5-162D743C51EB}">
      <dsp:nvSpPr>
        <dsp:cNvPr id="0" name=""/>
        <dsp:cNvSpPr/>
      </dsp:nvSpPr>
      <dsp:spPr>
        <a:xfrm>
          <a:off x="0" y="631824"/>
          <a:ext cx="3429000" cy="2057400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Can malware evade detection?</a:t>
          </a:r>
        </a:p>
      </dsp:txBody>
      <dsp:txXfrm>
        <a:off x="60259" y="692083"/>
        <a:ext cx="3308482" cy="1936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85AAD-D04B-5E47-9FF5-99189236F0C1}">
      <dsp:nvSpPr>
        <dsp:cNvPr id="0" name=""/>
        <dsp:cNvSpPr/>
      </dsp:nvSpPr>
      <dsp:spPr>
        <a:xfrm>
          <a:off x="0" y="1242795"/>
          <a:ext cx="3429000" cy="407913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Evade detection after re-training</a:t>
          </a:r>
        </a:p>
      </dsp:txBody>
      <dsp:txXfrm>
        <a:off x="0" y="1242795"/>
        <a:ext cx="3429000" cy="407913"/>
      </dsp:txXfrm>
    </dsp:sp>
    <dsp:sp modelId="{31D37AC5-0C5A-8E46-8A04-C9E58D5566F7}">
      <dsp:nvSpPr>
        <dsp:cNvPr id="0" name=""/>
        <dsp:cNvSpPr/>
      </dsp:nvSpPr>
      <dsp:spPr>
        <a:xfrm rot="10800000">
          <a:off x="0" y="609598"/>
          <a:ext cx="3429000" cy="627370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evasive malware</a:t>
          </a:r>
        </a:p>
      </dsp:txBody>
      <dsp:txXfrm rot="10800000">
        <a:off x="0" y="609598"/>
        <a:ext cx="3429000" cy="407646"/>
      </dsp:txXfrm>
    </dsp:sp>
    <dsp:sp modelId="{1F39FDB7-1F67-854F-BC9E-A55A5334FC90}">
      <dsp:nvSpPr>
        <dsp:cNvPr id="0" name=""/>
        <dsp:cNvSpPr/>
      </dsp:nvSpPr>
      <dsp:spPr>
        <a:xfrm rot="10800000">
          <a:off x="0" y="291"/>
          <a:ext cx="3429000" cy="627370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Reverse-engineer HMDs</a:t>
          </a:r>
        </a:p>
      </dsp:txBody>
      <dsp:txXfrm rot="10800000">
        <a:off x="0" y="291"/>
        <a:ext cx="3429000" cy="407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07B9E-27F7-B345-A6F5-162D743C51EB}">
      <dsp:nvSpPr>
        <dsp:cNvPr id="0" name=""/>
        <dsp:cNvSpPr/>
      </dsp:nvSpPr>
      <dsp:spPr>
        <a:xfrm>
          <a:off x="1622" y="622705"/>
          <a:ext cx="3459398" cy="2075638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Can malware evade detection?</a:t>
          </a:r>
        </a:p>
      </dsp:txBody>
      <dsp:txXfrm>
        <a:off x="62415" y="683498"/>
        <a:ext cx="3337812" cy="1954052"/>
      </dsp:txXfrm>
    </dsp:sp>
    <dsp:sp modelId="{EE8F6523-5CB1-EE41-8141-C957E97818B6}">
      <dsp:nvSpPr>
        <dsp:cNvPr id="0" name=""/>
        <dsp:cNvSpPr/>
      </dsp:nvSpPr>
      <dsp:spPr>
        <a:xfrm>
          <a:off x="3581401" y="1231559"/>
          <a:ext cx="1184509" cy="8579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yes</a:t>
          </a:r>
        </a:p>
      </dsp:txBody>
      <dsp:txXfrm>
        <a:off x="3581401" y="1403145"/>
        <a:ext cx="927130" cy="514758"/>
      </dsp:txXfrm>
    </dsp:sp>
    <dsp:sp modelId="{F2D19B68-A565-604D-B11D-24CDF5191596}">
      <dsp:nvSpPr>
        <dsp:cNvPr id="0" name=""/>
        <dsp:cNvSpPr/>
      </dsp:nvSpPr>
      <dsp:spPr>
        <a:xfrm>
          <a:off x="4844779" y="622705"/>
          <a:ext cx="3459398" cy="2075638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Can we make HMDs robust to evasion?</a:t>
          </a:r>
        </a:p>
      </dsp:txBody>
      <dsp:txXfrm>
        <a:off x="4905572" y="683498"/>
        <a:ext cx="3337812" cy="1954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9605B4-8786-F445-B25C-23946531AF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B25C3-E3F9-6A45-BA40-C60660B3F9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C52AD4-4799-DC4B-96C2-4D5D678D4938}" type="datetimeFigureOut">
              <a:rPr lang="en-US" altLang="en-US"/>
              <a:pPr>
                <a:defRPr/>
              </a:pPr>
              <a:t>11/6/18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CF301F1-76B8-684E-A850-492FB219C0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8B39ECA-A5BE-B946-88E7-BA39EA78B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341B4-8D78-E44A-B580-D79686CA12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3D140-AF6E-FA42-8AA6-0BE01F008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94979E-C723-E242-BF9A-D1961620F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FE9FEE61-4DD7-6D40-ADF1-725C19E95F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27855E7E-D7A2-DE4D-81EC-3E10221B1D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4DAB48BD-33FC-604B-B1AC-9C96EF1BB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B50B3D-8311-1249-8591-6C7E13EBDC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26879780-F5E3-0D4E-8E48-21AED603F6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E7F07AFB-8547-494A-AEEF-B7A3124C7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1D46100-2061-EE48-9F74-C5D0BDA14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788DFD-D875-9B4A-AFC9-CF9531C655E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AA2C3F10-6CF2-1B49-B787-5379E82CAE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A501AB2D-49F0-0B48-94AA-6D0FA10487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7A1E6687-DD87-3846-894E-9431E6FA2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D0AB9F-2194-2C47-AE55-CFB47C877B8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BB923A1C-BA4E-AD44-88F5-A3F827A4CE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75AFADA7-9308-5F4E-BA7A-4120E432C0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95929485-51F0-0047-9111-C0A67D846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868908-811A-4A4D-83D0-6AEA2D77DA4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EB12FA8E-BD73-7341-940D-5F90C7DC4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0BC814AB-0F9A-7640-BAA9-8EC1B31324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0E44CB4A-C952-CE4B-8E57-144038A11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39D126-278C-D840-ACF0-2461A8A2F9F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BE7B3510-2CF2-2849-BA9F-232E6F1437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B098E425-1AAB-9F43-A619-1315887021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B02E845-E27F-2646-85B1-C69CDC6ED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73CAA9-5DB0-5B42-8A41-667F37110F7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ED3F5155-59F4-EF42-B0EA-6954D8FA7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18B91EA4-C8B8-1544-A593-3ADF1AEC4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161C5C40-454E-254A-B231-FCF722B1D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C22B20-0AC5-464F-957F-871CF00616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EC3B18AC-8871-A047-BF9C-72DCAF313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8F427B38-BAEE-B045-9023-953CC43997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AAF0B60C-9462-3D46-B365-9DA8A2E82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2BD747-8556-5648-876D-D0C4156809C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41351430-CE11-454D-8C5F-99C6C490F8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A5CF3C7F-3C9D-7345-8C91-B35ADBF48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7B779708-A8C1-2A48-BBE1-C4DA11AF1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2B9294-C6BF-3D46-BCCC-6DF3BD12A16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CAE6C02F-4AD3-9B43-B1A2-FCD5B3A644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FABE05B2-FDF1-4E41-A3BF-EFDC68EC3D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0916E475-E989-9048-896D-BBBC41526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6FEB05-4E11-E747-865F-D08A337A8F5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F2368062-957D-7244-94AD-51025DB43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116537A-35F6-B348-9366-6DAC87CFFD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C05EEA27-53DF-A94B-84D8-890A0614C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4E9DB7-440C-7C4C-98CA-57C832FD4C2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57D716AB-E807-1C42-8E05-B0B481F20F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F7B0D4E8-CEA8-2C43-B321-9688DBF25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A2D13FB-04BA-0B4C-A60C-B979A270C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9C5CD4-AB07-F04B-8C3B-5C2BEBFAE5E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F7C04911-E67D-2343-AD0B-64215DEBBD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05F66258-060D-6245-BB52-D84BBF3EA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C0381E7A-457E-1646-9F96-3B851D510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EDF690-74C0-5C43-AB2C-10A187C0C3D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30D381BE-1D0F-E748-B1E1-2095C25EA6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41394C1C-D766-054E-B58B-A26985333D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DBC5273C-246B-CC4D-907B-FFB72D27E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D20F18-14AD-7A47-A7A0-65DEBCE6EDC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CEAE70F1-A9BB-974A-A799-7639561057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670A850E-E80B-4446-B6ED-0745E8CAC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A7EADAB9-B8C8-9848-8C57-1D76B68D9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FD5A9-A871-FD42-AD24-56188913BC4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1033FB49-3D3C-CB4B-AC75-166F00990A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FB014AB2-1F71-E54F-BBFD-1FDE88C98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BAD608E9-04C3-8545-BEE8-A68ED0C01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1C337E-4C30-F54D-B438-3791A5082BB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AF6669EE-A4AE-0547-9553-8E94E993D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F63C0EB1-8C7B-A14A-9811-68619BB27C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1454F972-F317-C443-BC86-B378B7C7C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05FA5A-251D-384F-A864-3762534590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26A6C8F7-0D09-2A4A-BC03-50DC861F77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EF4036EA-6CD8-B24D-ABAF-1086BA30F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DCAA54B9-9C86-D548-A43A-79BCB5BAE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948420-0630-D24A-AA71-13C4CEF22D8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08527285-8664-F345-BDC8-D5A375CFB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2E72DFE0-6725-DD4A-A183-9474072A7F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8E3DF13B-7365-2844-A2AE-C009FADA8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3C75E3-07FA-3F43-916F-2F6CF2E701F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F08014CE-CA48-9F4E-B201-BE3FFE700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A3E24097-5FE0-8644-8FF5-34266F8E7E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012A646A-7614-394A-A66E-3BBFF9F7B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E0D49F-C7EB-FC47-BB1C-8D623B23B10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97902CE2-6B9B-FF4C-A77B-64046E1459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558F2182-A318-1F4B-9DE6-84E9D78C6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F5B4EE26-8BB8-7F4D-A47D-C00ED7144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0223B5-E0E8-1240-884A-D6D41DA3E0B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66248B9D-9FD7-D343-8D56-CADC60C89D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5340C26F-F80D-AD41-9F09-6A8641EBF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2F3974DD-CCAD-414C-8FCD-F48D5026B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73A26F-265B-DC49-9E47-76E7E913678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ABDCD6B-4E3B-164B-B3A9-039E2B960B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558CC4EA-6D96-BB4C-AAF0-2990862344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E835ADD9-D5D4-3A4F-9C42-6F4D34D9E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54EF7C-A741-974F-8CF6-A097BA1D164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ABDCD6B-4E3B-164B-B3A9-039E2B960B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558CC4EA-6D96-BB4C-AAF0-2990862344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E835ADD9-D5D4-3A4F-9C42-6F4D34D9E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54EF7C-A741-974F-8CF6-A097BA1D164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77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49BF0FA2-8D6F-4446-BB97-B7E758DA2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8B5D59B2-1C75-084F-B0E5-C1EC070D91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E82522B-5683-BE46-AF6D-A69FFB690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4E5E75-03D9-2C40-BA8C-019C005A3F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979C7BFF-4839-3143-BD2E-D2D342FEEA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D37E89DA-128D-FC4A-9E4B-F40D721B6F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22DE1F65-BBAE-A44D-ACB0-1D828C126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D8B6A2-0F37-354D-8B60-20A06212219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683ED191-DF83-9848-A8B3-5DEC0721A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C22B1BCB-6C05-A449-980B-B153D62C44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B44BF3F1-4604-CA43-A761-7F1289E7D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6E513C-4988-FB49-BF26-C80A675FF7C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DE43-2064-624D-A84C-28A8580F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DFC1E-F8F8-CA41-A53D-364F3067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2C11F-49E2-774B-91B2-0FCB4CDB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FECE-C03A-CC42-8EFC-6F58F31E1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02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9AEB5-F994-F74E-BB20-F5DE4080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28A78-841C-1048-8CCA-0F0CF55F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2601-4F33-C24F-B6CD-4ECEDF9B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DCB4-D77B-4A45-B039-D4E39D695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31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0433-7C0A-E547-8C14-1F251FDD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05AF-98FF-6F4A-8763-098A7FC4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6F5F4-0A7E-BC44-9562-CB85965D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3C36-1D2F-C345-BAC6-5ACE063A0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50C6-6359-4249-8617-888610DB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88A30-D883-4C48-938A-B52C0B13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79EF9-1607-114E-A2CE-17C2345E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5C29-7C7F-FE41-8ADE-C5F8972C7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37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FC881-DAD6-AB4F-BC81-75E152E9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420E9-CEC2-7A46-BC5F-F1ABDC48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AC4-6877-F546-A4F0-D4C299FC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C234-FC3C-E44D-827B-22F141F21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20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B761BB-7D29-EE4D-9752-14FD607D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402F16-EA52-A940-9D63-B90469A4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2CC33B-659B-6D48-BAB2-863EF6EA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EFD-5994-C04A-92C6-5F11A5E51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6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987DDF-3261-7B43-AA75-1FE09A6D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102DB9-61F9-914E-874B-90056461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C348B-21AD-FF4D-90F6-7B32C965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6969-3A2A-4B48-9790-5C9459F8F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09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B636AB-5325-7F49-91A0-59C4AC45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B7AAE-1A91-B14B-98BD-C9DEE2E0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3F33A2-DAE0-7C47-A6B0-A609EF05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2E25-31BF-1C44-8103-EEDE521DF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64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00F2A9-DEF6-9F46-AB74-0AE49AF8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2996AE-EB30-1B41-AA13-E0BDBC62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01F31A-FB5D-9445-A4EC-5FF17542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6F192-C747-984F-85D4-7EF2A4AC8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90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744E53-0BC7-0648-9DF5-3326D165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D1C317-EAAE-084B-9326-44C2FC04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69442-C209-C843-A5AA-49BBC150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9C1B-ADB3-1F4F-B228-3BD6BDF31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09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8F7814-4949-0C44-A6CF-67586E98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0C5F57-E18B-7945-8761-314CB3A6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0F9596-CC39-D543-8C52-1A50A526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30E0-EF91-7C45-A4FF-9BD302FE4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3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47EB60-96D8-CE43-8CC0-AA4CF14608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6C95E6-E08B-6642-B38E-933D3C9570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89173-D455-274F-AE14-C210EF201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C126E-C6AA-F940-884E-267F73364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AC2B3-2E78-FC46-8388-38A237805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4EC513-F6F6-C745-9C06-555A3A85F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8CC258B-F068-5B4D-ABF6-196E42AE0A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00050"/>
            <a:ext cx="9144000" cy="1600200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bg1"/>
                </a:solidFill>
                <a:latin typeface="Book Antiqua"/>
                <a:cs typeface="Book Antiqua"/>
              </a:rPr>
            </a:br>
            <a:r>
              <a:rPr lang="en-US" dirty="0">
                <a:solidFill>
                  <a:schemeClr val="bg1"/>
                </a:solidFill>
                <a:latin typeface="Book Antiqua"/>
              </a:rPr>
              <a:t>Adversarial Evasion-Resilient Hardware Malware Detectors</a:t>
            </a:r>
            <a:br>
              <a:rPr lang="en-US" dirty="0">
                <a:solidFill>
                  <a:schemeClr val="bg1"/>
                </a:solidFill>
                <a:latin typeface="Book Antiqua"/>
              </a:rPr>
            </a:br>
            <a:endParaRPr lang="en-US" dirty="0">
              <a:solidFill>
                <a:schemeClr val="bg1"/>
              </a:solidFill>
              <a:latin typeface="Book Antiqua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8B4DDD9-E1DF-5B49-BDC6-EEB6D1CBB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343150"/>
            <a:ext cx="8458200" cy="17716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Nael Abu-Ghazaleh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Joint work with Khaled </a:t>
            </a:r>
            <a:r>
              <a:rPr lang="en-US" altLang="en-US" sz="2000" dirty="0" err="1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Khasawneh</a:t>
            </a:r>
            <a:r>
              <a:rPr lang="en-US" altLang="en-US" sz="2000" dirty="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, Dmitry </a:t>
            </a:r>
            <a:r>
              <a:rPr lang="en-US" altLang="en-US" sz="2000" dirty="0" err="1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Ponomarev</a:t>
            </a:r>
            <a:r>
              <a:rPr lang="en-US" altLang="en-US" sz="2000" dirty="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 and Lei Yu</a:t>
            </a:r>
          </a:p>
        </p:txBody>
      </p:sp>
      <p:pic>
        <p:nvPicPr>
          <p:cNvPr id="14340" name="Picture 110" descr="BCOE_logo_CMYK.eps">
            <a:extLst>
              <a:ext uri="{FF2B5EF4-FFF2-40B4-BE49-F238E27FC236}">
                <a16:creationId xmlns:a16="http://schemas.microsoft.com/office/drawing/2014/main" id="{1631A888-9DF2-B745-BD1F-028786932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0"/>
          <a:stretch>
            <a:fillRect/>
          </a:stretch>
        </p:blipFill>
        <p:spPr bwMode="auto">
          <a:xfrm>
            <a:off x="3409950" y="4171950"/>
            <a:ext cx="27051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642E510A-2FB2-A443-8C57-7644A077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Reverse Engineering HMDs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516DF029-A3D9-394A-8FAD-31C090E9F4B6}"/>
              </a:ext>
            </a:extLst>
          </p:cNvPr>
          <p:cNvSpPr/>
          <p:nvPr/>
        </p:nvSpPr>
        <p:spPr>
          <a:xfrm>
            <a:off x="3200400" y="1085850"/>
            <a:ext cx="2590800" cy="1028700"/>
          </a:xfrm>
          <a:prstGeom prst="cub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/>
                <a:cs typeface="Arial"/>
              </a:rPr>
              <a:t>Victim HMD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262875C0-D3A3-8B40-8E61-C66C7ECD48E2}"/>
              </a:ext>
            </a:extLst>
          </p:cNvPr>
          <p:cNvCxnSpPr>
            <a:cxnSpLocks noChangeShapeType="1"/>
            <a:stCxn id="12" idx="3"/>
            <a:endCxn id="5" idx="2"/>
          </p:cNvCxnSpPr>
          <p:nvPr/>
        </p:nvCxnSpPr>
        <p:spPr bwMode="auto">
          <a:xfrm flipV="1">
            <a:off x="1851025" y="1728788"/>
            <a:ext cx="1349375" cy="1157287"/>
          </a:xfrm>
          <a:prstGeom prst="curvedConnector3">
            <a:avLst>
              <a:gd name="adj1" fmla="val 50000"/>
            </a:avLst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6" name="TextBox 23">
            <a:extLst>
              <a:ext uri="{FF2B5EF4-FFF2-40B4-BE49-F238E27FC236}">
                <a16:creationId xmlns:a16="http://schemas.microsoft.com/office/drawing/2014/main" id="{9A5F9712-2BCD-D143-B3C5-EA54B349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114550"/>
            <a:ext cx="1019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Black box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71A1243-ACCD-2447-8E4F-76CC9CC74D86}"/>
              </a:ext>
            </a:extLst>
          </p:cNvPr>
          <p:cNvSpPr/>
          <p:nvPr/>
        </p:nvSpPr>
        <p:spPr>
          <a:xfrm>
            <a:off x="7467600" y="2114550"/>
            <a:ext cx="304800" cy="1524000"/>
          </a:xfrm>
          <a:prstGeom prst="roundRect">
            <a:avLst>
              <a:gd name="adj" fmla="val 8437"/>
            </a:avLst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10100</a:t>
            </a: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BD3F7DC0-B66F-C548-9AA5-D183E70208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1200" y="1471613"/>
            <a:ext cx="1828800" cy="642937"/>
          </a:xfrm>
          <a:prstGeom prst="curvedConnector2">
            <a:avLst/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9" name="TextBox 9">
            <a:extLst>
              <a:ext uri="{FF2B5EF4-FFF2-40B4-BE49-F238E27FC236}">
                <a16:creationId xmlns:a16="http://schemas.microsoft.com/office/drawing/2014/main" id="{680241D2-98F2-F340-8DCC-F8AE4549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60513"/>
            <a:ext cx="1606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Attacker </a:t>
            </a:r>
            <a:r>
              <a:rPr lang="en-US" altLang="en-US" sz="1500" b="1">
                <a:latin typeface="Arial" panose="020B0604020202020204" pitchFamily="34" charset="0"/>
              </a:rPr>
              <a:t>Training</a:t>
            </a:r>
            <a:r>
              <a:rPr lang="en-US" altLang="en-US" sz="1500">
                <a:latin typeface="Arial" panose="020B0604020202020204" pitchFamily="34" charset="0"/>
              </a:rPr>
              <a:t> Data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433BAB9-56BC-084B-B98F-449C91F890B8}"/>
              </a:ext>
            </a:extLst>
          </p:cNvPr>
          <p:cNvSpPr/>
          <p:nvPr/>
        </p:nvSpPr>
        <p:spPr>
          <a:xfrm>
            <a:off x="952500" y="2133600"/>
            <a:ext cx="898525" cy="1504950"/>
          </a:xfrm>
          <a:prstGeom prst="roundRect">
            <a:avLst>
              <a:gd name="adj" fmla="val 843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_________________________</a:t>
            </a:r>
          </a:p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C8B9548F-47A0-8D48-B1BC-65BBF4E3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Reverse Engineering HMDs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D960A76A-2F9C-9944-92AD-58EF6589BE4F}"/>
              </a:ext>
            </a:extLst>
          </p:cNvPr>
          <p:cNvSpPr/>
          <p:nvPr/>
        </p:nvSpPr>
        <p:spPr>
          <a:xfrm>
            <a:off x="3200400" y="1085850"/>
            <a:ext cx="2590800" cy="1028700"/>
          </a:xfrm>
          <a:prstGeom prst="cub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/>
                <a:cs typeface="Arial"/>
              </a:rPr>
              <a:t>Victim HMD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ABD69495-7D48-1C42-A5C9-87883B31C883}"/>
              </a:ext>
            </a:extLst>
          </p:cNvPr>
          <p:cNvCxnSpPr>
            <a:cxnSpLocks noChangeShapeType="1"/>
            <a:stCxn id="12" idx="3"/>
            <a:endCxn id="5" idx="2"/>
          </p:cNvCxnSpPr>
          <p:nvPr/>
        </p:nvCxnSpPr>
        <p:spPr bwMode="auto">
          <a:xfrm flipV="1">
            <a:off x="1851025" y="1728788"/>
            <a:ext cx="1349375" cy="1157287"/>
          </a:xfrm>
          <a:prstGeom prst="curvedConnector3">
            <a:avLst>
              <a:gd name="adj1" fmla="val 50000"/>
            </a:avLst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0" name="TextBox 23">
            <a:extLst>
              <a:ext uri="{FF2B5EF4-FFF2-40B4-BE49-F238E27FC236}">
                <a16:creationId xmlns:a16="http://schemas.microsoft.com/office/drawing/2014/main" id="{2356E7FF-8612-B241-BF6D-26C0CBF76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114550"/>
            <a:ext cx="1019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Black box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6BC5D3F-6AB4-7E47-94EF-7874D0578B4E}"/>
              </a:ext>
            </a:extLst>
          </p:cNvPr>
          <p:cNvSpPr/>
          <p:nvPr/>
        </p:nvSpPr>
        <p:spPr>
          <a:xfrm>
            <a:off x="7467600" y="2114550"/>
            <a:ext cx="304800" cy="1524000"/>
          </a:xfrm>
          <a:prstGeom prst="roundRect">
            <a:avLst>
              <a:gd name="adj" fmla="val 8437"/>
            </a:avLst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10100</a:t>
            </a: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BEB6BAEA-D5D9-C149-B121-D0C2EE6AE0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1200" y="1471613"/>
            <a:ext cx="1828800" cy="642937"/>
          </a:xfrm>
          <a:prstGeom prst="curvedConnector2">
            <a:avLst/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3" name="TextBox 9">
            <a:extLst>
              <a:ext uri="{FF2B5EF4-FFF2-40B4-BE49-F238E27FC236}">
                <a16:creationId xmlns:a16="http://schemas.microsoft.com/office/drawing/2014/main" id="{BFE649F1-3F4C-A648-8527-A27FED8C7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60513"/>
            <a:ext cx="1606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Attacker </a:t>
            </a:r>
            <a:r>
              <a:rPr lang="en-US" altLang="en-US" sz="1500" b="1">
                <a:latin typeface="Arial" panose="020B0604020202020204" pitchFamily="34" charset="0"/>
              </a:rPr>
              <a:t>Training</a:t>
            </a:r>
            <a:r>
              <a:rPr lang="en-US" altLang="en-US" sz="1500">
                <a:latin typeface="Arial" panose="020B0604020202020204" pitchFamily="34" charset="0"/>
              </a:rPr>
              <a:t> Data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8516B69-3F4A-584D-A2EA-9018E0816D9D}"/>
              </a:ext>
            </a:extLst>
          </p:cNvPr>
          <p:cNvSpPr/>
          <p:nvPr/>
        </p:nvSpPr>
        <p:spPr>
          <a:xfrm>
            <a:off x="952500" y="2133600"/>
            <a:ext cx="898525" cy="1504950"/>
          </a:xfrm>
          <a:prstGeom prst="roundRect">
            <a:avLst>
              <a:gd name="adj" fmla="val 843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_________________________</a:t>
            </a: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8A5CD48-BE93-AA4F-8EF8-AB9212475CB8}"/>
              </a:ext>
            </a:extLst>
          </p:cNvPr>
          <p:cNvSpPr/>
          <p:nvPr/>
        </p:nvSpPr>
        <p:spPr>
          <a:xfrm>
            <a:off x="3276600" y="2419350"/>
            <a:ext cx="2514600" cy="89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50000"/>
              </a:lnSpc>
              <a:defRPr/>
            </a:pPr>
            <a:endParaRPr lang="en-US" dirty="0"/>
          </a:p>
        </p:txBody>
      </p:sp>
      <p:pic>
        <p:nvPicPr>
          <p:cNvPr id="34826" name="Picture 14" descr="Pat-clockwork-gears.png">
            <a:extLst>
              <a:ext uri="{FF2B5EF4-FFF2-40B4-BE49-F238E27FC236}">
                <a16:creationId xmlns:a16="http://schemas.microsoft.com/office/drawing/2014/main" id="{911572CB-5C57-BB40-8898-B7CC31AC8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2503488"/>
            <a:ext cx="12954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Box 15">
            <a:extLst>
              <a:ext uri="{FF2B5EF4-FFF2-40B4-BE49-F238E27FC236}">
                <a16:creationId xmlns:a16="http://schemas.microsoft.com/office/drawing/2014/main" id="{A7C690CF-8C22-BA4E-94CB-9E022AA6E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2476500"/>
            <a:ext cx="1654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Training model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B2C198B0-2E0C-DA44-A2D9-79A66B6409E1}"/>
              </a:ext>
            </a:extLst>
          </p:cNvPr>
          <p:cNvCxnSpPr>
            <a:cxnSpLocks noChangeShapeType="1"/>
            <a:stCxn id="12" idx="3"/>
            <a:endCxn id="14" idx="1"/>
          </p:cNvCxnSpPr>
          <p:nvPr/>
        </p:nvCxnSpPr>
        <p:spPr bwMode="auto">
          <a:xfrm flipV="1">
            <a:off x="1851025" y="2867025"/>
            <a:ext cx="1425575" cy="19050"/>
          </a:xfrm>
          <a:prstGeom prst="curvedConnector3">
            <a:avLst>
              <a:gd name="adj1" fmla="val 50000"/>
            </a:avLst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0FCB0B98-807D-2E4A-BE4A-5130254F19EE}"/>
              </a:ext>
            </a:extLst>
          </p:cNvPr>
          <p:cNvCxnSpPr>
            <a:cxnSpLocks noChangeShapeType="1"/>
            <a:stCxn id="54" idx="1"/>
            <a:endCxn id="14" idx="3"/>
          </p:cNvCxnSpPr>
          <p:nvPr/>
        </p:nvCxnSpPr>
        <p:spPr bwMode="auto">
          <a:xfrm rot="10800000">
            <a:off x="5791200" y="2867025"/>
            <a:ext cx="1676400" cy="9525"/>
          </a:xfrm>
          <a:prstGeom prst="curvedConnector3">
            <a:avLst>
              <a:gd name="adj1" fmla="val 50000"/>
            </a:avLst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0" name="TextBox 27">
            <a:extLst>
              <a:ext uri="{FF2B5EF4-FFF2-40B4-BE49-F238E27FC236}">
                <a16:creationId xmlns:a16="http://schemas.microsoft.com/office/drawing/2014/main" id="{D39D59A4-B7A9-FB47-87A5-05CC33453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76550"/>
            <a:ext cx="86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Labels</a:t>
            </a:r>
          </a:p>
        </p:txBody>
      </p:sp>
      <p:sp>
        <p:nvSpPr>
          <p:cNvPr id="34831" name="TextBox 28">
            <a:extLst>
              <a:ext uri="{FF2B5EF4-FFF2-40B4-BE49-F238E27FC236}">
                <a16:creationId xmlns:a16="http://schemas.microsoft.com/office/drawing/2014/main" id="{C6B89E3D-FD12-5046-906B-CAB4DF218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7655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7FBB04E-082C-E046-8DB0-348D9C78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Reverse Engineering HMDs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2CEAD6E6-D637-1E4F-9474-BEC3BB4B06E5}"/>
              </a:ext>
            </a:extLst>
          </p:cNvPr>
          <p:cNvSpPr/>
          <p:nvPr/>
        </p:nvSpPr>
        <p:spPr>
          <a:xfrm>
            <a:off x="3200400" y="1085850"/>
            <a:ext cx="2590800" cy="1028700"/>
          </a:xfrm>
          <a:prstGeom prst="cub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/>
                <a:cs typeface="Arial"/>
              </a:rPr>
              <a:t>Victim HMD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B49B8A90-735C-4249-8446-4B085C94967D}"/>
              </a:ext>
            </a:extLst>
          </p:cNvPr>
          <p:cNvCxnSpPr>
            <a:cxnSpLocks noChangeShapeType="1"/>
            <a:stCxn id="12" idx="3"/>
            <a:endCxn id="5" idx="2"/>
          </p:cNvCxnSpPr>
          <p:nvPr/>
        </p:nvCxnSpPr>
        <p:spPr bwMode="auto">
          <a:xfrm flipV="1">
            <a:off x="1851025" y="1728788"/>
            <a:ext cx="1349375" cy="1157287"/>
          </a:xfrm>
          <a:prstGeom prst="curvedConnector3">
            <a:avLst>
              <a:gd name="adj1" fmla="val 50000"/>
            </a:avLst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TextBox 23">
            <a:extLst>
              <a:ext uri="{FF2B5EF4-FFF2-40B4-BE49-F238E27FC236}">
                <a16:creationId xmlns:a16="http://schemas.microsoft.com/office/drawing/2014/main" id="{FC2AF231-58E9-A246-9D3E-41A2A4D9D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114550"/>
            <a:ext cx="1019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Black box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9D454B5B-555E-8C45-A495-0CD7738CE885}"/>
              </a:ext>
            </a:extLst>
          </p:cNvPr>
          <p:cNvSpPr/>
          <p:nvPr/>
        </p:nvSpPr>
        <p:spPr>
          <a:xfrm>
            <a:off x="7467600" y="2114550"/>
            <a:ext cx="304800" cy="1524000"/>
          </a:xfrm>
          <a:prstGeom prst="roundRect">
            <a:avLst>
              <a:gd name="adj" fmla="val 8437"/>
            </a:avLst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10100</a:t>
            </a: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5A8AE729-5A84-5947-890C-0F760D0DA9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1200" y="1471613"/>
            <a:ext cx="1828800" cy="642937"/>
          </a:xfrm>
          <a:prstGeom prst="curvedConnector2">
            <a:avLst/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TextBox 9">
            <a:extLst>
              <a:ext uri="{FF2B5EF4-FFF2-40B4-BE49-F238E27FC236}">
                <a16:creationId xmlns:a16="http://schemas.microsoft.com/office/drawing/2014/main" id="{6FFF2BCE-0A69-6D47-83A2-54951D30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60513"/>
            <a:ext cx="1606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Attacker </a:t>
            </a:r>
            <a:r>
              <a:rPr lang="en-US" altLang="en-US" sz="1500" b="1">
                <a:latin typeface="Arial" panose="020B0604020202020204" pitchFamily="34" charset="0"/>
              </a:rPr>
              <a:t>Training</a:t>
            </a:r>
            <a:r>
              <a:rPr lang="en-US" altLang="en-US" sz="1500">
                <a:latin typeface="Arial" panose="020B0604020202020204" pitchFamily="34" charset="0"/>
              </a:rPr>
              <a:t> Data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5D59492-E5DA-0D43-9029-A87F9025B322}"/>
              </a:ext>
            </a:extLst>
          </p:cNvPr>
          <p:cNvSpPr/>
          <p:nvPr/>
        </p:nvSpPr>
        <p:spPr>
          <a:xfrm>
            <a:off x="952500" y="2133600"/>
            <a:ext cx="898525" cy="1504950"/>
          </a:xfrm>
          <a:prstGeom prst="roundRect">
            <a:avLst>
              <a:gd name="adj" fmla="val 843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_________________________</a:t>
            </a: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5E81E91-D352-7544-BD19-EF7A1473EC4D}"/>
              </a:ext>
            </a:extLst>
          </p:cNvPr>
          <p:cNvSpPr/>
          <p:nvPr/>
        </p:nvSpPr>
        <p:spPr>
          <a:xfrm>
            <a:off x="3276600" y="2419350"/>
            <a:ext cx="2514600" cy="89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50000"/>
              </a:lnSpc>
              <a:defRPr/>
            </a:pPr>
            <a:endParaRPr lang="en-US" dirty="0"/>
          </a:p>
        </p:txBody>
      </p:sp>
      <p:pic>
        <p:nvPicPr>
          <p:cNvPr id="35850" name="Picture 14" descr="Pat-clockwork-gears.png">
            <a:extLst>
              <a:ext uri="{FF2B5EF4-FFF2-40B4-BE49-F238E27FC236}">
                <a16:creationId xmlns:a16="http://schemas.microsoft.com/office/drawing/2014/main" id="{7B3D91B7-E785-AA4A-9A6E-15C29A79B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2503488"/>
            <a:ext cx="12954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15">
            <a:extLst>
              <a:ext uri="{FF2B5EF4-FFF2-40B4-BE49-F238E27FC236}">
                <a16:creationId xmlns:a16="http://schemas.microsoft.com/office/drawing/2014/main" id="{0C05AE45-C8CA-154D-B04A-BCDBCD31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2476500"/>
            <a:ext cx="1654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Training model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2A12878-7656-0E44-A174-363678C7B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33750"/>
            <a:ext cx="633413" cy="4000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EFB0CDF-2150-7140-B559-733CCB8C82C3}"/>
              </a:ext>
            </a:extLst>
          </p:cNvPr>
          <p:cNvCxnSpPr>
            <a:cxnSpLocks noChangeShapeType="1"/>
            <a:stCxn id="12" idx="3"/>
            <a:endCxn id="14" idx="1"/>
          </p:cNvCxnSpPr>
          <p:nvPr/>
        </p:nvCxnSpPr>
        <p:spPr bwMode="auto">
          <a:xfrm flipV="1">
            <a:off x="1851025" y="2867025"/>
            <a:ext cx="1425575" cy="19050"/>
          </a:xfrm>
          <a:prstGeom prst="curvedConnector3">
            <a:avLst>
              <a:gd name="adj1" fmla="val 50000"/>
            </a:avLst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DE6CFAF6-F290-4843-9C5D-96FB51649B8A}"/>
              </a:ext>
            </a:extLst>
          </p:cNvPr>
          <p:cNvCxnSpPr>
            <a:cxnSpLocks noChangeShapeType="1"/>
            <a:stCxn id="54" idx="1"/>
            <a:endCxn id="14" idx="3"/>
          </p:cNvCxnSpPr>
          <p:nvPr/>
        </p:nvCxnSpPr>
        <p:spPr bwMode="auto">
          <a:xfrm rot="10800000">
            <a:off x="5791200" y="2867025"/>
            <a:ext cx="1676400" cy="9525"/>
          </a:xfrm>
          <a:prstGeom prst="curvedConnector3">
            <a:avLst>
              <a:gd name="adj1" fmla="val 50000"/>
            </a:avLst>
          </a:prstGeom>
          <a:noFill/>
          <a:ln w="25400" cap="sq">
            <a:solidFill>
              <a:schemeClr val="tx1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ube 18">
            <a:extLst>
              <a:ext uri="{FF2B5EF4-FFF2-40B4-BE49-F238E27FC236}">
                <a16:creationId xmlns:a16="http://schemas.microsoft.com/office/drawing/2014/main" id="{0F6B2E00-4BF7-1249-84B9-7AFD01DC2A00}"/>
              </a:ext>
            </a:extLst>
          </p:cNvPr>
          <p:cNvSpPr/>
          <p:nvPr/>
        </p:nvSpPr>
        <p:spPr>
          <a:xfrm>
            <a:off x="3200400" y="3752850"/>
            <a:ext cx="2590800" cy="1028700"/>
          </a:xfrm>
          <a:prstGeom prst="cub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/>
                <a:cs typeface="Arial"/>
              </a:rPr>
              <a:t>Reverse-engineered HMD</a:t>
            </a:r>
          </a:p>
        </p:txBody>
      </p:sp>
      <p:sp>
        <p:nvSpPr>
          <p:cNvPr id="35856" name="TextBox 19">
            <a:extLst>
              <a:ext uri="{FF2B5EF4-FFF2-40B4-BE49-F238E27FC236}">
                <a16:creationId xmlns:a16="http://schemas.microsoft.com/office/drawing/2014/main" id="{CFDDDAFF-6BC2-C545-B300-10B872CF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7655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35857" name="TextBox 21">
            <a:extLst>
              <a:ext uri="{FF2B5EF4-FFF2-40B4-BE49-F238E27FC236}">
                <a16:creationId xmlns:a16="http://schemas.microsoft.com/office/drawing/2014/main" id="{6C7E7E15-B7CF-B144-AE55-F42ABA38B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76550"/>
            <a:ext cx="86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Labels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899F-B36C-C84C-96FA-D29C4EBC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We Can Guess Detectors Parameters!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B576969-B1DE-A74F-9292-8ACA49E3A06E}"/>
              </a:ext>
            </a:extLst>
          </p:cNvPr>
          <p:cNvSpPr txBox="1">
            <a:spLocks/>
          </p:cNvSpPr>
          <p:nvPr/>
        </p:nvSpPr>
        <p:spPr bwMode="auto">
          <a:xfrm>
            <a:off x="457200" y="102870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/>
              <a:t>Victim HMD parameters:</a:t>
            </a:r>
          </a:p>
          <a:p>
            <a:pPr marL="0" lvl="1" eaLnBrk="1" hangingPunct="1">
              <a:buFont typeface="Arial" panose="020B0604020202020204" pitchFamily="34" charset="0"/>
              <a:buNone/>
            </a:pPr>
            <a:r>
              <a:rPr lang="en-US" altLang="en-US" sz="1900"/>
              <a:t>	- 10K detection period         - Instructions features vector</a:t>
            </a:r>
            <a:r>
              <a:rPr lang="en-US" altLang="en-US" sz="2000"/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6669-3E75-3748-AAE7-8E3A7D4E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We Can Guess Detectors Parameters!</a:t>
            </a:r>
          </a:p>
        </p:txBody>
      </p:sp>
      <p:pic>
        <p:nvPicPr>
          <p:cNvPr id="39938" name="Content Placeholder 3" descr="period_vs_acc.pdf">
            <a:extLst>
              <a:ext uri="{FF2B5EF4-FFF2-40B4-BE49-F238E27FC236}">
                <a16:creationId xmlns:a16="http://schemas.microsoft.com/office/drawing/2014/main" id="{B4980203-6B67-6748-A8EC-FCF84D2599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t="1424" r="1762" b="751"/>
          <a:stretch>
            <a:fillRect/>
          </a:stretch>
        </p:blipFill>
        <p:spPr>
          <a:xfrm>
            <a:off x="4462463" y="2343150"/>
            <a:ext cx="3995737" cy="254000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A27362-3488-0546-89AD-B0DCF4A4A58D}"/>
              </a:ext>
            </a:extLst>
          </p:cNvPr>
          <p:cNvSpPr txBox="1">
            <a:spLocks/>
          </p:cNvSpPr>
          <p:nvPr/>
        </p:nvSpPr>
        <p:spPr>
          <a:xfrm>
            <a:off x="457200" y="1028700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/>
              <a:t>Victim HMD parameters:</a:t>
            </a:r>
          </a:p>
          <a:p>
            <a:pPr marL="0" lvl="1" indent="0">
              <a:buFont typeface="Arial" pitchFamily="34" charset="0"/>
              <a:buNone/>
              <a:defRPr/>
            </a:pPr>
            <a:r>
              <a:rPr lang="en-US" sz="1900" dirty="0"/>
              <a:t>	- 10K detection period         - Instructions features vector</a:t>
            </a:r>
          </a:p>
          <a:p>
            <a:pPr marL="0" lvl="1" indent="0">
              <a:buFont typeface="Arial" pitchFamily="34" charset="0"/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2200" dirty="0"/>
              <a:t>Guessing </a:t>
            </a:r>
            <a:r>
              <a:rPr lang="en-US" sz="2200" dirty="0">
                <a:solidFill>
                  <a:srgbClr val="FF0000"/>
                </a:solidFill>
              </a:rPr>
              <a:t>detection period</a:t>
            </a:r>
            <a:r>
              <a:rPr lang="en-US" sz="2200" dirty="0"/>
              <a:t>: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2000" dirty="0"/>
              <a:t>	</a:t>
            </a:r>
          </a:p>
        </p:txBody>
      </p:sp>
      <p:sp>
        <p:nvSpPr>
          <p:cNvPr id="39940" name="TextBox 7">
            <a:extLst>
              <a:ext uri="{FF2B5EF4-FFF2-40B4-BE49-F238E27FC236}">
                <a16:creationId xmlns:a16="http://schemas.microsoft.com/office/drawing/2014/main" id="{69A0BB9A-D404-C643-AE5F-EAB65B116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40995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LR: Logistic Regression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DT: Decision Tree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SVM: Support Vector Machines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BA3DBCB-CA44-AC40-BE0E-79C85408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95550"/>
            <a:ext cx="533400" cy="2514600"/>
          </a:xfrm>
          <a:prstGeom prst="ellipse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0698-ED40-B349-9562-358FE25D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We Can Guess Detectors Parameters!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226B95-0B52-1F4D-B08E-7D5626965784}"/>
              </a:ext>
            </a:extLst>
          </p:cNvPr>
          <p:cNvSpPr txBox="1">
            <a:spLocks/>
          </p:cNvSpPr>
          <p:nvPr/>
        </p:nvSpPr>
        <p:spPr>
          <a:xfrm>
            <a:off x="457200" y="1028700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/>
              <a:t>Victim HMD parameters:</a:t>
            </a:r>
          </a:p>
          <a:p>
            <a:pPr marL="0" lvl="1" indent="0">
              <a:buFont typeface="Arial" pitchFamily="34" charset="0"/>
              <a:buNone/>
              <a:defRPr/>
            </a:pPr>
            <a:r>
              <a:rPr lang="en-US" sz="1900" dirty="0"/>
              <a:t>	- 10K detection period         - Instructions features vector</a:t>
            </a:r>
          </a:p>
          <a:p>
            <a:pPr marL="0" lvl="1" indent="0">
              <a:buFont typeface="Arial" pitchFamily="34" charset="0"/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2200" dirty="0"/>
              <a:t>Guessing </a:t>
            </a:r>
            <a:r>
              <a:rPr lang="en-US" sz="2200" dirty="0">
                <a:solidFill>
                  <a:srgbClr val="FF0000"/>
                </a:solidFill>
              </a:rPr>
              <a:t>feature vector</a:t>
            </a:r>
            <a:r>
              <a:rPr lang="en-US" sz="2200" dirty="0"/>
              <a:t>: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2000" dirty="0"/>
              <a:t>	</a:t>
            </a:r>
          </a:p>
        </p:txBody>
      </p:sp>
      <p:pic>
        <p:nvPicPr>
          <p:cNvPr id="41987" name="Picture 8" descr="which_feature.pdf">
            <a:extLst>
              <a:ext uri="{FF2B5EF4-FFF2-40B4-BE49-F238E27FC236}">
                <a16:creationId xmlns:a16="http://schemas.microsoft.com/office/drawing/2014/main" id="{AD7FFFFB-A982-884C-B233-67E39382A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907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10">
            <a:extLst>
              <a:ext uri="{FF2B5EF4-FFF2-40B4-BE49-F238E27FC236}">
                <a16:creationId xmlns:a16="http://schemas.microsoft.com/office/drawing/2014/main" id="{05464FC8-1AEC-C34F-8AFF-E8CD82AB4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40995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LR: Logistic Regression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DT: Decision Tree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SVM: Support Vector Machines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F286C7-5375-984E-AEFE-3A1559FD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343150"/>
            <a:ext cx="533400" cy="2057400"/>
          </a:xfrm>
          <a:prstGeom prst="ellipse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E282-6041-6249-AB12-005E4997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Reverse Engineering Effectiveness</a:t>
            </a:r>
          </a:p>
        </p:txBody>
      </p:sp>
      <p:pic>
        <p:nvPicPr>
          <p:cNvPr id="43010" name="Content Placeholder 3" descr="reverse_lg.pdf">
            <a:extLst>
              <a:ext uri="{FF2B5EF4-FFF2-40B4-BE49-F238E27FC236}">
                <a16:creationId xmlns:a16="http://schemas.microsoft.com/office/drawing/2014/main" id="{9ACD0159-1575-A847-AC13-77791253DD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-1138" r="679" b="1138"/>
          <a:stretch>
            <a:fillRect/>
          </a:stretch>
        </p:blipFill>
        <p:spPr>
          <a:xfrm>
            <a:off x="214313" y="1809750"/>
            <a:ext cx="4205287" cy="3184525"/>
          </a:xfrm>
        </p:spPr>
      </p:pic>
      <p:pic>
        <p:nvPicPr>
          <p:cNvPr id="43011" name="Picture 4" descr="reverse_nn.pdf">
            <a:extLst>
              <a:ext uri="{FF2B5EF4-FFF2-40B4-BE49-F238E27FC236}">
                <a16:creationId xmlns:a16="http://schemas.microsoft.com/office/drawing/2014/main" id="{EF59B5A9-77C6-0642-B01E-41BC961A5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09750"/>
            <a:ext cx="4038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>
            <a:extLst>
              <a:ext uri="{FF2B5EF4-FFF2-40B4-BE49-F238E27FC236}">
                <a16:creationId xmlns:a16="http://schemas.microsoft.com/office/drawing/2014/main" id="{8902C094-1849-4543-9492-1F856FEF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52550"/>
            <a:ext cx="263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Logistic Regression</a:t>
            </a:r>
          </a:p>
        </p:txBody>
      </p:sp>
      <p:sp>
        <p:nvSpPr>
          <p:cNvPr id="43013" name="TextBox 6">
            <a:extLst>
              <a:ext uri="{FF2B5EF4-FFF2-40B4-BE49-F238E27FC236}">
                <a16:creationId xmlns:a16="http://schemas.microsoft.com/office/drawing/2014/main" id="{D8F2BEFB-C04B-3D4B-A15C-7DD633E2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352550"/>
            <a:ext cx="2208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Neural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67E4A-98BA-3B40-9E64-71342059780B}"/>
              </a:ext>
            </a:extLst>
          </p:cNvPr>
          <p:cNvSpPr txBox="1"/>
          <p:nvPr/>
        </p:nvSpPr>
        <p:spPr>
          <a:xfrm>
            <a:off x="4087813" y="1368425"/>
            <a:ext cx="1398587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Victim HMD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CD359C-964E-574E-8C4E-CAB3FF9AE552}"/>
              </a:ext>
            </a:extLst>
          </p:cNvPr>
          <p:cNvCxnSpPr>
            <a:stCxn id="3" idx="1"/>
            <a:endCxn id="43012" idx="3"/>
          </p:cNvCxnSpPr>
          <p:nvPr/>
        </p:nvCxnSpPr>
        <p:spPr>
          <a:xfrm flipH="1">
            <a:off x="3778250" y="1552575"/>
            <a:ext cx="309563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989DAD-03AB-BF46-A618-04ABCBC3FDEB}"/>
              </a:ext>
            </a:extLst>
          </p:cNvPr>
          <p:cNvCxnSpPr>
            <a:stCxn id="3" idx="3"/>
            <a:endCxn id="43013" idx="1"/>
          </p:cNvCxnSpPr>
          <p:nvPr/>
        </p:nvCxnSpPr>
        <p:spPr>
          <a:xfrm>
            <a:off x="5486400" y="1552575"/>
            <a:ext cx="3048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992A-2BF7-884B-A835-3DECB9BE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Reverse Engineering Effectiveness</a:t>
            </a:r>
          </a:p>
        </p:txBody>
      </p:sp>
      <p:pic>
        <p:nvPicPr>
          <p:cNvPr id="45058" name="Content Placeholder 3" descr="reverse_lg.pdf">
            <a:extLst>
              <a:ext uri="{FF2B5EF4-FFF2-40B4-BE49-F238E27FC236}">
                <a16:creationId xmlns:a16="http://schemas.microsoft.com/office/drawing/2014/main" id="{2F49C6F0-5661-D049-A035-68A5B129F5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-1138" r="679" b="1138"/>
          <a:stretch>
            <a:fillRect/>
          </a:stretch>
        </p:blipFill>
        <p:spPr>
          <a:xfrm>
            <a:off x="214313" y="1809750"/>
            <a:ext cx="4205287" cy="3184525"/>
          </a:xfrm>
        </p:spPr>
      </p:pic>
      <p:pic>
        <p:nvPicPr>
          <p:cNvPr id="45059" name="Picture 4" descr="reverse_nn.pdf">
            <a:extLst>
              <a:ext uri="{FF2B5EF4-FFF2-40B4-BE49-F238E27FC236}">
                <a16:creationId xmlns:a16="http://schemas.microsoft.com/office/drawing/2014/main" id="{FF84097A-6367-DE4F-9C5E-9E6BD868E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09750"/>
            <a:ext cx="4038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5">
            <a:extLst>
              <a:ext uri="{FF2B5EF4-FFF2-40B4-BE49-F238E27FC236}">
                <a16:creationId xmlns:a16="http://schemas.microsoft.com/office/drawing/2014/main" id="{5E721829-0E0A-1545-8489-4DCE69B7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333500"/>
            <a:ext cx="263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Logistic Regression</a:t>
            </a:r>
          </a:p>
        </p:txBody>
      </p:sp>
      <p:sp>
        <p:nvSpPr>
          <p:cNvPr id="45061" name="TextBox 6">
            <a:extLst>
              <a:ext uri="{FF2B5EF4-FFF2-40B4-BE49-F238E27FC236}">
                <a16:creationId xmlns:a16="http://schemas.microsoft.com/office/drawing/2014/main" id="{00562052-E61F-7C48-AB43-46E4A13B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52550"/>
            <a:ext cx="2208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Neural Networks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48AB90-0F87-1646-81C5-E658A9090DB4}"/>
              </a:ext>
            </a:extLst>
          </p:cNvPr>
          <p:cNvSpPr/>
          <p:nvPr/>
        </p:nvSpPr>
        <p:spPr>
          <a:xfrm>
            <a:off x="381000" y="438150"/>
            <a:ext cx="8458200" cy="2133600"/>
          </a:xfrm>
          <a:prstGeom prst="roundRect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Current generation of HMDs can be reverse engineered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0C90-489D-E141-9D37-945F72AF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Evading HMDs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5FE9-E7BF-E847-94C3-C97294F8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B4F52A3A-519D-0D44-9345-1D1B86DA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to Create Evasive Malware?</a:t>
            </a:r>
          </a:p>
        </p:txBody>
      </p:sp>
      <p:pic>
        <p:nvPicPr>
          <p:cNvPr id="38914" name="Content Placeholder 4" descr="methodology.pdf">
            <a:extLst>
              <a:ext uri="{FF2B5EF4-FFF2-40B4-BE49-F238E27FC236}">
                <a16:creationId xmlns:a16="http://schemas.microsoft.com/office/drawing/2014/main" id="{E10B6600-3A58-9E4E-8CC7-107D828008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7" b="-3317"/>
          <a:stretch>
            <a:fillRect/>
          </a:stretch>
        </p:blipFill>
        <p:spPr>
          <a:xfrm>
            <a:off x="457200" y="2266950"/>
            <a:ext cx="8229600" cy="2667000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2E9E3A-F789-0047-85AE-73C0AE5F8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28700"/>
            <a:ext cx="8229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dirty="0"/>
              <a:t>Challenges:</a:t>
            </a:r>
          </a:p>
          <a:p>
            <a:pPr marL="0" lvl="1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900" dirty="0"/>
              <a:t>	- We don’t have malware source code</a:t>
            </a:r>
          </a:p>
          <a:p>
            <a:pPr marL="0" lvl="1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900" dirty="0"/>
              <a:t>	- We can’t decompile malware because its obfuscated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Our approach:</a:t>
            </a:r>
          </a:p>
          <a:p>
            <a:pPr marL="0" lvl="1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F7C43-2AC1-4A48-A68F-045165E4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752725"/>
            <a:ext cx="21605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Dynamic Control Flow 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682DB-5C68-BF46-B4CA-275B5411F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24150"/>
            <a:ext cx="4413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1284FC1-53B5-BD48-9125-31A34310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Malware is Everywhere!</a:t>
            </a:r>
          </a:p>
        </p:txBody>
      </p:sp>
      <p:pic>
        <p:nvPicPr>
          <p:cNvPr id="18434" name="Picture 2" descr="Screen Shot 2017-10-16 at 9.39.24 PM.png">
            <a:extLst>
              <a:ext uri="{FF2B5EF4-FFF2-40B4-BE49-F238E27FC236}">
                <a16:creationId xmlns:a16="http://schemas.microsoft.com/office/drawing/2014/main" id="{A4F6D8AC-CE7E-524D-9C08-E5771CB59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1550"/>
            <a:ext cx="59515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04ACBC22-B8F4-DB4D-A5D6-E72A5DA2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we Should Add to Evade?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A7F03516-5AC0-B84B-A465-CE4C13307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</a:rPr>
              <a:t>Logistic Regression (LR)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LR is defined by a weight vector </a:t>
            </a:r>
            <a:r>
              <a:rPr lang="el-GR" altLang="en-US" sz="1800">
                <a:ea typeface="ＭＳ Ｐゴシック" panose="020B0600070205080204" pitchFamily="34" charset="-128"/>
              </a:rPr>
              <a:t>θ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Add instructions whose weights are negative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9155" name="Picture 2" descr="org_detected_lr-2.pdf">
            <a:extLst>
              <a:ext uri="{FF2B5EF4-FFF2-40B4-BE49-F238E27FC236}">
                <a16:creationId xmlns:a16="http://schemas.microsoft.com/office/drawing/2014/main" id="{8812482F-882C-2A4A-A89C-BB3F6870C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47950"/>
            <a:ext cx="4660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BC72A970-7998-E846-822F-830B8059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we Should Add to Evade?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754CB-8896-9B41-8744-0A6E4430B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ea typeface="+mn-ea"/>
                <a:cs typeface="+mn-cs"/>
              </a:rPr>
              <a:t>Neural Network (NN)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Collapse the description of the NN into a single vector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Add instructions whose weights are negative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ea typeface="+mn-ea"/>
            </a:endParaRPr>
          </a:p>
        </p:txBody>
      </p:sp>
      <p:pic>
        <p:nvPicPr>
          <p:cNvPr id="51203" name="Picture 4" descr="NN.pdf">
            <a:extLst>
              <a:ext uri="{FF2B5EF4-FFF2-40B4-BE49-F238E27FC236}">
                <a16:creationId xmlns:a16="http://schemas.microsoft.com/office/drawing/2014/main" id="{327E0FAA-C806-7845-9FB1-A412A0AC7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85850"/>
            <a:ext cx="2667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" descr="org_detected_nn-2.pdf">
            <a:extLst>
              <a:ext uri="{FF2B5EF4-FFF2-40B4-BE49-F238E27FC236}">
                <a16:creationId xmlns:a16="http://schemas.microsoft.com/office/drawing/2014/main" id="{4277CB30-3BF0-074C-B953-285BE57CB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47950"/>
            <a:ext cx="464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FDCA7BBD-D6A8-2144-8351-C873424B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we Should Add to Evade?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D0090-AE21-2A49-A2D3-95E66B5D2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ea typeface="+mn-ea"/>
                <a:cs typeface="+mn-cs"/>
              </a:rPr>
              <a:t>Neural Network (NN)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Collapse the description of the NN into a single vector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Add instructions whose weights are negative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ea typeface="+mn-ea"/>
            </a:endParaRPr>
          </a:p>
        </p:txBody>
      </p:sp>
      <p:pic>
        <p:nvPicPr>
          <p:cNvPr id="53251" name="Picture 4" descr="NN.pdf">
            <a:extLst>
              <a:ext uri="{FF2B5EF4-FFF2-40B4-BE49-F238E27FC236}">
                <a16:creationId xmlns:a16="http://schemas.microsoft.com/office/drawing/2014/main" id="{68BCD5F9-09ED-0A48-A014-87D1B360E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85850"/>
            <a:ext cx="2667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" descr="org_detected_nn-2.pdf">
            <a:extLst>
              <a:ext uri="{FF2B5EF4-FFF2-40B4-BE49-F238E27FC236}">
                <a16:creationId xmlns:a16="http://schemas.microsoft.com/office/drawing/2014/main" id="{FFD5998D-6A5E-2449-9555-1649D45A9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47950"/>
            <a:ext cx="464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9776FE5-4E4F-6241-94A2-3D12A3205639}"/>
              </a:ext>
            </a:extLst>
          </p:cNvPr>
          <p:cNvSpPr/>
          <p:nvPr/>
        </p:nvSpPr>
        <p:spPr>
          <a:xfrm>
            <a:off x="381000" y="438150"/>
            <a:ext cx="8458200" cy="2133600"/>
          </a:xfrm>
          <a:prstGeom prst="roundRect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Current generation of HMDs are vulnerable to evasion attacks!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D77C-6566-5940-A7BB-C2DE1E71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Does re-training Help?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684D-F621-9747-8AAD-5632F03F7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9115B969-A250-8347-BD47-F27EC6FB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 we Retrain with Samples of Evasive Malware?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407F-320B-4443-BA39-302CDFDB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9875"/>
            <a:ext cx="8229600" cy="3394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>
                <a:ea typeface="+mn-ea"/>
                <a:cs typeface="+mn-cs"/>
              </a:rPr>
              <a:t>     Linear Model (LR)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9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900" dirty="0">
              <a:ea typeface="+mn-ea"/>
              <a:cs typeface="+mn-cs"/>
            </a:endParaRPr>
          </a:p>
        </p:txBody>
      </p:sp>
      <p:pic>
        <p:nvPicPr>
          <p:cNvPr id="57347" name="Picture 3" descr="retraning_effect.pdf">
            <a:extLst>
              <a:ext uri="{FF2B5EF4-FFF2-40B4-BE49-F238E27FC236}">
                <a16:creationId xmlns:a16="http://schemas.microsoft.com/office/drawing/2014/main" id="{97B9FC00-EAF8-674D-A7CC-0ACE1603F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1"/>
          <a:stretch>
            <a:fillRect/>
          </a:stretch>
        </p:blipFill>
        <p:spPr bwMode="auto">
          <a:xfrm>
            <a:off x="2895600" y="1349375"/>
            <a:ext cx="6096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5305A282-702D-344E-AC35-42078A8D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 we Retrain with Samples of Evasive Malware?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407F-320B-4443-BA39-302CDFDB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9875"/>
            <a:ext cx="8229600" cy="3394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>
                <a:ea typeface="+mn-ea"/>
                <a:cs typeface="+mn-cs"/>
              </a:rPr>
              <a:t>     Linear Model (LR)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9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9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900" dirty="0">
              <a:ea typeface="+mn-ea"/>
              <a:cs typeface="+mn-cs"/>
            </a:endParaRPr>
          </a:p>
          <a:p>
            <a:pPr marL="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/>
              <a:t>Non-Linear Model (NN)</a:t>
            </a:r>
          </a:p>
        </p:txBody>
      </p:sp>
      <p:pic>
        <p:nvPicPr>
          <p:cNvPr id="59395" name="Picture 3" descr="retraning_effect.pdf">
            <a:extLst>
              <a:ext uri="{FF2B5EF4-FFF2-40B4-BE49-F238E27FC236}">
                <a16:creationId xmlns:a16="http://schemas.microsoft.com/office/drawing/2014/main" id="{C07A87AA-EAF6-F94D-989A-A9BA2AF92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1"/>
          <a:stretch>
            <a:fillRect/>
          </a:stretch>
        </p:blipFill>
        <p:spPr bwMode="auto">
          <a:xfrm>
            <a:off x="2895600" y="1349375"/>
            <a:ext cx="6096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retrain_nn.pdf">
            <a:extLst>
              <a:ext uri="{FF2B5EF4-FFF2-40B4-BE49-F238E27FC236}">
                <a16:creationId xmlns:a16="http://schemas.microsoft.com/office/drawing/2014/main" id="{CBB28593-8E51-2D46-88AA-7F4E0764B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6"/>
          <a:stretch>
            <a:fillRect/>
          </a:stretch>
        </p:blipFill>
        <p:spPr bwMode="auto">
          <a:xfrm>
            <a:off x="2895600" y="3562350"/>
            <a:ext cx="609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F513-4E29-E041-B990-B397A1C5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Explaining Retraining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0E57-E1CA-3741-86ED-A044F81B5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685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Linear Model (LR)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1443" name="Picture 3" descr="LR_retrain_flow.pdf">
            <a:extLst>
              <a:ext uri="{FF2B5EF4-FFF2-40B4-BE49-F238E27FC236}">
                <a16:creationId xmlns:a16="http://schemas.microsoft.com/office/drawing/2014/main" id="{6A8A9FA2-94C1-2645-93FC-27CC0B0FE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4550"/>
            <a:ext cx="807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4121-5200-454F-9EB3-1F3224BE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Explaining Retraining Performance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3490" name="Picture 4" descr="NN_retrain_flow.pdf">
            <a:extLst>
              <a:ext uri="{FF2B5EF4-FFF2-40B4-BE49-F238E27FC236}">
                <a16:creationId xmlns:a16="http://schemas.microsoft.com/office/drawing/2014/main" id="{EE0C22BB-99C2-6E40-B050-133A16E64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2"/>
          <a:stretch>
            <a:fillRect/>
          </a:stretch>
        </p:blipFill>
        <p:spPr bwMode="auto">
          <a:xfrm>
            <a:off x="609600" y="2114550"/>
            <a:ext cx="807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CA8306-6FB5-9743-AE25-9EC05057E0A0}"/>
              </a:ext>
            </a:extLst>
          </p:cNvPr>
          <p:cNvSpPr txBox="1">
            <a:spLocks/>
          </p:cNvSpPr>
          <p:nvPr/>
        </p:nvSpPr>
        <p:spPr bwMode="auto">
          <a:xfrm>
            <a:off x="457200" y="127635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Non-Linear Model (NN)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67B95E6-A414-BB40-B5C3-A0353241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if we Keep Retraining?</a:t>
            </a:r>
          </a:p>
        </p:txBody>
      </p:sp>
      <p:pic>
        <p:nvPicPr>
          <p:cNvPr id="64514" name="Content Placeholder 3" descr="NN_retrain_evade.pdf">
            <a:extLst>
              <a:ext uri="{FF2B5EF4-FFF2-40B4-BE49-F238E27FC236}">
                <a16:creationId xmlns:a16="http://schemas.microsoft.com/office/drawing/2014/main" id="{436D42D9-952D-5C48-AFAC-527B1117E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r="-3510"/>
          <a:stretch>
            <a:fillRect/>
          </a:stretch>
        </p:blipFill>
        <p:spPr>
          <a:xfrm>
            <a:off x="457200" y="1276350"/>
            <a:ext cx="8229600" cy="35242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2F0B45DF-D655-3745-89B3-4EB7299E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if we Keep Retraining?</a:t>
            </a:r>
          </a:p>
        </p:txBody>
      </p:sp>
      <p:pic>
        <p:nvPicPr>
          <p:cNvPr id="66562" name="Content Placeholder 3" descr="NN_retrain_evade.pdf">
            <a:extLst>
              <a:ext uri="{FF2B5EF4-FFF2-40B4-BE49-F238E27FC236}">
                <a16:creationId xmlns:a16="http://schemas.microsoft.com/office/drawing/2014/main" id="{48C6950A-864E-5341-A498-FF0B300929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r="-3510"/>
          <a:stretch>
            <a:fillRect/>
          </a:stretch>
        </p:blipFill>
        <p:spPr>
          <a:xfrm>
            <a:off x="457200" y="1276350"/>
            <a:ext cx="8229600" cy="3524250"/>
          </a:xfr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EDC222-AFAB-0D41-BCC2-3B2DC3167C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3638550"/>
            <a:ext cx="0" cy="304800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C61630-EB70-9F46-852C-DCC4BCA8D6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3714750"/>
            <a:ext cx="0" cy="304800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770C6D-9808-4F48-9E43-6B38A92570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3562350"/>
            <a:ext cx="0" cy="304800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4F006B-CFD7-1347-9467-8A0AAC1DE5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3714750"/>
            <a:ext cx="0" cy="304800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81E8F8-E717-EC48-953D-BB54E14D69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3714750"/>
            <a:ext cx="0" cy="304800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B1EC56-08D4-4F4F-AE2A-AA167A9D12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0" y="3638550"/>
            <a:ext cx="0" cy="304800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creen Shot 2017-10-16 at 9.39.24 PM.png">
            <a:extLst>
              <a:ext uri="{FF2B5EF4-FFF2-40B4-BE49-F238E27FC236}">
                <a16:creationId xmlns:a16="http://schemas.microsoft.com/office/drawing/2014/main" id="{125EA4AA-24AC-A144-A2E4-D0423CB97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1550"/>
            <a:ext cx="59515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6F0BEDAE-BEB0-2A46-8FF2-542AC37E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Malware is Everywhere!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8C19EB4-F77F-E347-958C-A55AE7B93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809750"/>
            <a:ext cx="5181600" cy="1600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Over 250,000 malware registered every day!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FAF482A9-26A4-9D4C-AA3C-BD10AE9E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if we Keep Retraining?</a:t>
            </a:r>
          </a:p>
        </p:txBody>
      </p:sp>
      <p:pic>
        <p:nvPicPr>
          <p:cNvPr id="67586" name="Content Placeholder 3" descr="NN_retrain_evade.pdf">
            <a:extLst>
              <a:ext uri="{FF2B5EF4-FFF2-40B4-BE49-F238E27FC236}">
                <a16:creationId xmlns:a16="http://schemas.microsoft.com/office/drawing/2014/main" id="{C98171C1-0D12-8941-A33A-937682049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r="-3510"/>
          <a:stretch>
            <a:fillRect/>
          </a:stretch>
        </p:blipFill>
        <p:spPr>
          <a:xfrm>
            <a:off x="457200" y="1276350"/>
            <a:ext cx="8229600" cy="3524250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7F439F-A3EE-204A-80BD-B7BCD3FA08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9000" y="2266950"/>
            <a:ext cx="228600" cy="228600"/>
          </a:xfrm>
          <a:prstGeom prst="straightConnector1">
            <a:avLst/>
          </a:prstGeom>
          <a:noFill/>
          <a:ln w="25400">
            <a:solidFill>
              <a:srgbClr val="A6A6A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555B40-CFFA-D045-9C7A-11AA0CBCDC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43400" y="2343150"/>
            <a:ext cx="228600" cy="228600"/>
          </a:xfrm>
          <a:prstGeom prst="straightConnector1">
            <a:avLst/>
          </a:prstGeom>
          <a:noFill/>
          <a:ln w="25400">
            <a:solidFill>
              <a:srgbClr val="A6A6A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9CB40D-72E5-0D4A-B5AA-4E4E475F778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57800" y="2266950"/>
            <a:ext cx="228600" cy="228600"/>
          </a:xfrm>
          <a:prstGeom prst="straightConnector1">
            <a:avLst/>
          </a:prstGeom>
          <a:noFill/>
          <a:ln w="25400">
            <a:solidFill>
              <a:srgbClr val="A6A6A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90D355-F572-3140-95BC-45A87947FCF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96000" y="2190750"/>
            <a:ext cx="228600" cy="228600"/>
          </a:xfrm>
          <a:prstGeom prst="straightConnector1">
            <a:avLst/>
          </a:prstGeom>
          <a:noFill/>
          <a:ln w="25400">
            <a:solidFill>
              <a:srgbClr val="A6A6A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EC21F6-73B8-7F46-8D96-025D4A891F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10400" y="2114550"/>
            <a:ext cx="228600" cy="228600"/>
          </a:xfrm>
          <a:prstGeom prst="straightConnector1">
            <a:avLst/>
          </a:prstGeom>
          <a:noFill/>
          <a:ln w="25400">
            <a:solidFill>
              <a:srgbClr val="A6A6A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771BBDAE-15D8-2246-A1E1-408B0054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if we Keep Retraining?</a:t>
            </a:r>
          </a:p>
        </p:txBody>
      </p:sp>
      <p:pic>
        <p:nvPicPr>
          <p:cNvPr id="68610" name="Content Placeholder 3" descr="NN_retrain_evade.pdf">
            <a:extLst>
              <a:ext uri="{FF2B5EF4-FFF2-40B4-BE49-F238E27FC236}">
                <a16:creationId xmlns:a16="http://schemas.microsoft.com/office/drawing/2014/main" id="{ABDF2735-5F36-3E49-8A3D-4B2C74183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r="-3510"/>
          <a:stretch>
            <a:fillRect/>
          </a:stretch>
        </p:blipFill>
        <p:spPr>
          <a:xfrm>
            <a:off x="457200" y="1276350"/>
            <a:ext cx="8229600" cy="3524250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E8AEB27-8731-2C42-8F5C-868CDCF62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343150"/>
            <a:ext cx="1066800" cy="2209800"/>
          </a:xfrm>
          <a:prstGeom prst="ellipse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31DEF51E-A7D4-8A41-8F6B-2BE1D32A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if we Keep Retraining?</a:t>
            </a:r>
          </a:p>
        </p:txBody>
      </p:sp>
      <p:pic>
        <p:nvPicPr>
          <p:cNvPr id="70658" name="Content Placeholder 3" descr="NN_retrain_evade.pdf">
            <a:extLst>
              <a:ext uri="{FF2B5EF4-FFF2-40B4-BE49-F238E27FC236}">
                <a16:creationId xmlns:a16="http://schemas.microsoft.com/office/drawing/2014/main" id="{DC0F3C12-2CED-0C43-8302-8D935B8362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r="-3510"/>
          <a:stretch>
            <a:fillRect/>
          </a:stretch>
        </p:blipFill>
        <p:spPr>
          <a:xfrm>
            <a:off x="457200" y="1276350"/>
            <a:ext cx="8229600" cy="3524250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AF37E1-DB68-0E46-9C73-66041BE83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343150"/>
            <a:ext cx="1066800" cy="2209800"/>
          </a:xfrm>
          <a:prstGeom prst="ellipse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6599FD-786C-8540-8D35-6E09F49DBC36}"/>
              </a:ext>
            </a:extLst>
          </p:cNvPr>
          <p:cNvSpPr/>
          <p:nvPr/>
        </p:nvSpPr>
        <p:spPr>
          <a:xfrm>
            <a:off x="381000" y="438150"/>
            <a:ext cx="8458200" cy="2133600"/>
          </a:xfrm>
          <a:prstGeom prst="roundRect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Re-training is not a general solution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9A48-C015-4543-ACFE-D6CD6BC8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Can we Build Detectors that Resist Evasion?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C08B6-AE39-4542-BC0D-2364E415C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AE30BB3C-F245-2445-B913-BCE32FA6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Overview of RHMDs</a:t>
            </a:r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478D3B23-7040-2944-858D-E7B60DA9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24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0FFA47C3-C327-6C43-BAD6-381064A9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49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6C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0A8DB03C-08C2-A24D-B443-942F2001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11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n</a:t>
            </a:r>
          </a:p>
        </p:txBody>
      </p:sp>
      <p:sp>
        <p:nvSpPr>
          <p:cNvPr id="73733" name="TextBox 83">
            <a:extLst>
              <a:ext uri="{FF2B5EF4-FFF2-40B4-BE49-F238E27FC236}">
                <a16:creationId xmlns:a16="http://schemas.microsoft.com/office/drawing/2014/main" id="{43B09519-982E-D341-9B6F-4BEE9A6A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30625"/>
            <a:ext cx="228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AF89C-D349-F543-A812-3EAAADC5F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859088"/>
            <a:ext cx="762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735" name="TextBox 3">
            <a:extLst>
              <a:ext uri="{FF2B5EF4-FFF2-40B4-BE49-F238E27FC236}">
                <a16:creationId xmlns:a16="http://schemas.microsoft.com/office/drawing/2014/main" id="{E5BA9A95-BB6A-424A-843D-8839C5EBF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495550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RHMD</a:t>
            </a:r>
          </a:p>
        </p:txBody>
      </p:sp>
      <p:sp>
        <p:nvSpPr>
          <p:cNvPr id="73736" name="TextBox 76">
            <a:extLst>
              <a:ext uri="{FF2B5EF4-FFF2-40B4-BE49-F238E27FC236}">
                <a16:creationId xmlns:a16="http://schemas.microsoft.com/office/drawing/2014/main" id="{B58F5C7B-737D-3445-B896-A8D659C4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48615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Pool of diverse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HMDs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E53DF0F2-15BA-8645-B815-A6FADBD4C0E9}"/>
              </a:ext>
            </a:extLst>
          </p:cNvPr>
          <p:cNvSpPr>
            <a:spLocks/>
          </p:cNvSpPr>
          <p:nvPr/>
        </p:nvSpPr>
        <p:spPr bwMode="auto">
          <a:xfrm rot="10800000">
            <a:off x="3124200" y="2876550"/>
            <a:ext cx="457200" cy="1752600"/>
          </a:xfrm>
          <a:prstGeom prst="leftBrace">
            <a:avLst>
              <a:gd name="adj1" fmla="val 8341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3ED77756-2805-0B4B-AB55-FF9F9BEB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Overview of RHMDs</a:t>
            </a:r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DD77C4EF-943C-BF46-A874-4A2A3F97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24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3FA91128-A00B-B848-B97C-FEED16A67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49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6C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25539093-862F-B84D-A165-853CB6C9D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11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n</a:t>
            </a:r>
          </a:p>
        </p:txBody>
      </p:sp>
      <p:sp>
        <p:nvSpPr>
          <p:cNvPr id="74757" name="TextBox 83">
            <a:extLst>
              <a:ext uri="{FF2B5EF4-FFF2-40B4-BE49-F238E27FC236}">
                <a16:creationId xmlns:a16="http://schemas.microsoft.com/office/drawing/2014/main" id="{5C063327-D7EB-4C46-BC3F-CC997C3DE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30625"/>
            <a:ext cx="228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3A9A7-8436-6542-B348-1E4A4CEFA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859088"/>
            <a:ext cx="762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288" name="TextBox 4">
            <a:extLst>
              <a:ext uri="{FF2B5EF4-FFF2-40B4-BE49-F238E27FC236}">
                <a16:creationId xmlns:a16="http://schemas.microsoft.com/office/drawing/2014/main" id="{67073E78-1201-0946-812E-11861FD5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4840288"/>
            <a:ext cx="6556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Selector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124536E-A38D-5545-B074-759864FE10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52700" y="4611688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ight Arrow 4">
            <a:extLst>
              <a:ext uri="{FF2B5EF4-FFF2-40B4-BE49-F238E27FC236}">
                <a16:creationId xmlns:a16="http://schemas.microsoft.com/office/drawing/2014/main" id="{11D4D312-E275-584D-81C9-55EDB4A78C64}"/>
              </a:ext>
            </a:extLst>
          </p:cNvPr>
          <p:cNvSpPr/>
          <p:nvPr/>
        </p:nvSpPr>
        <p:spPr>
          <a:xfrm>
            <a:off x="1752600" y="3486150"/>
            <a:ext cx="3810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502FABC2-6AF3-2F4D-89F3-CAB45DA02BCC}"/>
              </a:ext>
            </a:extLst>
          </p:cNvPr>
          <p:cNvSpPr/>
          <p:nvPr/>
        </p:nvSpPr>
        <p:spPr>
          <a:xfrm>
            <a:off x="2971800" y="3486150"/>
            <a:ext cx="3810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239E6-895D-A147-A620-2B3C7D99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486150"/>
            <a:ext cx="608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Output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53A177-D4D8-924F-B494-33BBBEC8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3486150"/>
            <a:ext cx="498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74765" name="TextBox 47">
            <a:extLst>
              <a:ext uri="{FF2B5EF4-FFF2-40B4-BE49-F238E27FC236}">
                <a16:creationId xmlns:a16="http://schemas.microsoft.com/office/drawing/2014/main" id="{285FC62D-9221-C94C-9B52-3476484B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495550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RHMD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8" grpId="0"/>
      <p:bldP spid="5" grpId="0" animBg="1"/>
      <p:bldP spid="128" grpId="0" animBg="1"/>
      <p:bldP spid="7" grpId="0"/>
      <p:bldP spid="1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3E5BF341-3658-FF40-9203-D5114AA0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Overview of RHMDs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4FC2590-3996-4D4F-8967-CC83380A5B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1676400"/>
            <a:ext cx="7772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79" name="TextBox 6">
            <a:extLst>
              <a:ext uri="{FF2B5EF4-FFF2-40B4-BE49-F238E27FC236}">
                <a16:creationId xmlns:a16="http://schemas.microsoft.com/office/drawing/2014/main" id="{18B7B5A8-239D-1F44-99C9-D698379B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276350"/>
            <a:ext cx="2093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Number of committed instructions</a:t>
            </a:r>
          </a:p>
        </p:txBody>
      </p:sp>
      <p:grpSp>
        <p:nvGrpSpPr>
          <p:cNvPr id="75780" name="Group 29">
            <a:extLst>
              <a:ext uri="{FF2B5EF4-FFF2-40B4-BE49-F238E27FC236}">
                <a16:creationId xmlns:a16="http://schemas.microsoft.com/office/drawing/2014/main" id="{5398337D-5B7B-4E44-BF4F-17F54DB2AD2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581150"/>
            <a:ext cx="7620000" cy="152400"/>
            <a:chOff x="838200" y="1962150"/>
            <a:chExt cx="7620000" cy="15240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7861C22-7183-3046-93EF-5BA9DCE254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8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A7B34E-AF06-C047-89C4-FEB9873B04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86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3B84881-FE18-D74D-A76A-084B600777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0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17F1DAA-AAF8-1B4C-97C9-57B9D67FDC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62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7313C25-4822-344F-9D2F-17B7AAB6FC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4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6DB74E1-4F2F-9241-9CE3-2F28B7E8D7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58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1E138763-6E23-E849-81AC-B684CD31E856}"/>
              </a:ext>
            </a:extLst>
          </p:cNvPr>
          <p:cNvSpPr>
            <a:spLocks/>
          </p:cNvSpPr>
          <p:nvPr/>
        </p:nvSpPr>
        <p:spPr bwMode="auto">
          <a:xfrm rot="5400000">
            <a:off x="1485900" y="628650"/>
            <a:ext cx="228600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5782" name="TextBox 28">
            <a:extLst>
              <a:ext uri="{FF2B5EF4-FFF2-40B4-BE49-F238E27FC236}">
                <a16:creationId xmlns:a16="http://schemas.microsoft.com/office/drawing/2014/main" id="{C823F55A-5AEA-7746-B119-1C244C41F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971550"/>
            <a:ext cx="1119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Detection period</a:t>
            </a:r>
          </a:p>
        </p:txBody>
      </p:sp>
      <p:sp>
        <p:nvSpPr>
          <p:cNvPr id="75783" name="TextBox 30">
            <a:extLst>
              <a:ext uri="{FF2B5EF4-FFF2-40B4-BE49-F238E27FC236}">
                <a16:creationId xmlns:a16="http://schemas.microsoft.com/office/drawing/2014/main" id="{FC2C07E4-15E0-5340-B23A-4DD37C95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33550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6" name="Down Arrow 105">
            <a:extLst>
              <a:ext uri="{FF2B5EF4-FFF2-40B4-BE49-F238E27FC236}">
                <a16:creationId xmlns:a16="http://schemas.microsoft.com/office/drawing/2014/main" id="{B39DDF47-DFB5-F744-83C5-A467932EF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0975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2032593-C0A2-EA44-9E46-F02EEC2B31DD}"/>
              </a:ext>
            </a:extLst>
          </p:cNvPr>
          <p:cNvSpPr/>
          <p:nvPr/>
        </p:nvSpPr>
        <p:spPr>
          <a:xfrm>
            <a:off x="1981200" y="2114550"/>
            <a:ext cx="914400" cy="228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113750A-4B5B-7841-8C42-8D646BD99DC7}"/>
              </a:ext>
            </a:extLst>
          </p:cNvPr>
          <p:cNvCxnSpPr/>
          <p:nvPr/>
        </p:nvCxnSpPr>
        <p:spPr>
          <a:xfrm>
            <a:off x="21336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048B03-2873-6E42-B3B9-B3A347721698}"/>
              </a:ext>
            </a:extLst>
          </p:cNvPr>
          <p:cNvCxnSpPr/>
          <p:nvPr/>
        </p:nvCxnSpPr>
        <p:spPr>
          <a:xfrm>
            <a:off x="22860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C6B3F91-2AEA-0C48-BC75-83860E66B0BA}"/>
              </a:ext>
            </a:extLst>
          </p:cNvPr>
          <p:cNvCxnSpPr/>
          <p:nvPr/>
        </p:nvCxnSpPr>
        <p:spPr>
          <a:xfrm>
            <a:off x="24384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51F0CE8-A9FC-5F4B-BF16-32AD984B9FA6}"/>
              </a:ext>
            </a:extLst>
          </p:cNvPr>
          <p:cNvCxnSpPr/>
          <p:nvPr/>
        </p:nvCxnSpPr>
        <p:spPr>
          <a:xfrm>
            <a:off x="27432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CA3DA9B-EC51-A149-A11A-FF6DCE26FAAD}"/>
              </a:ext>
            </a:extLst>
          </p:cNvPr>
          <p:cNvSpPr txBox="1"/>
          <p:nvPr/>
        </p:nvSpPr>
        <p:spPr>
          <a:xfrm>
            <a:off x="2362200" y="2038350"/>
            <a:ext cx="4159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27" name="TextBox 68">
            <a:extLst>
              <a:ext uri="{FF2B5EF4-FFF2-40B4-BE49-F238E27FC236}">
                <a16:creationId xmlns:a16="http://schemas.microsoft.com/office/drawing/2014/main" id="{0E0654D9-AF90-D34D-88F6-FFE584023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114550"/>
            <a:ext cx="1165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Features vector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4D7F557F-A8B4-2A4E-86D9-B145A846B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24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DAEC1EDA-7414-D04A-8AC8-6A49663A1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49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6C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A45B0B85-427A-4A44-BC95-10F387F9E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11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n</a:t>
            </a:r>
          </a:p>
        </p:txBody>
      </p:sp>
      <p:sp>
        <p:nvSpPr>
          <p:cNvPr id="75795" name="TextBox 83">
            <a:extLst>
              <a:ext uri="{FF2B5EF4-FFF2-40B4-BE49-F238E27FC236}">
                <a16:creationId xmlns:a16="http://schemas.microsoft.com/office/drawing/2014/main" id="{4157DD84-2500-5544-87E2-F4F65C8A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30625"/>
            <a:ext cx="228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0B075E-7CB1-0F48-82A6-F5AEAF9BB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859088"/>
            <a:ext cx="762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5" name="TextBox 4">
            <a:extLst>
              <a:ext uri="{FF2B5EF4-FFF2-40B4-BE49-F238E27FC236}">
                <a16:creationId xmlns:a16="http://schemas.microsoft.com/office/drawing/2014/main" id="{A7D79D8C-ADD1-2140-A242-97831791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4840288"/>
            <a:ext cx="6556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Selector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1BCF538-632A-C346-B039-264A8A6499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52700" y="4611688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ight Arrow 66">
            <a:extLst>
              <a:ext uri="{FF2B5EF4-FFF2-40B4-BE49-F238E27FC236}">
                <a16:creationId xmlns:a16="http://schemas.microsoft.com/office/drawing/2014/main" id="{B8139EA8-FDA1-AB42-869D-82D4DF63CDD7}"/>
              </a:ext>
            </a:extLst>
          </p:cNvPr>
          <p:cNvSpPr/>
          <p:nvPr/>
        </p:nvSpPr>
        <p:spPr>
          <a:xfrm>
            <a:off x="1752600" y="3486150"/>
            <a:ext cx="381000" cy="304800"/>
          </a:xfrm>
          <a:prstGeom prst="rightArrow">
            <a:avLst/>
          </a:prstGeom>
          <a:ln>
            <a:solidFill>
              <a:srgbClr val="2D6C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7099D87E-7588-E542-8982-33AB1770CE1E}"/>
              </a:ext>
            </a:extLst>
          </p:cNvPr>
          <p:cNvSpPr/>
          <p:nvPr/>
        </p:nvSpPr>
        <p:spPr>
          <a:xfrm>
            <a:off x="2971800" y="3486150"/>
            <a:ext cx="381000" cy="304800"/>
          </a:xfrm>
          <a:prstGeom prst="rightArrow">
            <a:avLst/>
          </a:prstGeom>
          <a:solidFill>
            <a:srgbClr val="7C26BA"/>
          </a:solidFill>
          <a:ln>
            <a:solidFill>
              <a:srgbClr val="7C26B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86BE44-92C8-1D48-97F2-6C47F59F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486150"/>
            <a:ext cx="608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Output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CEC5C1-A2F0-244D-B4DB-548F49C5D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3486150"/>
            <a:ext cx="498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75803" name="TextBox 70">
            <a:extLst>
              <a:ext uri="{FF2B5EF4-FFF2-40B4-BE49-F238E27FC236}">
                <a16:creationId xmlns:a16="http://schemas.microsoft.com/office/drawing/2014/main" id="{F2894894-CBA4-084D-B7FA-ED19327A7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495550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RHMD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06C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9" grpId="0" animBg="1"/>
      <p:bldP spid="114" grpId="0"/>
      <p:bldP spid="127" grpId="0"/>
      <p:bldP spid="65" grpId="0"/>
      <p:bldP spid="67" grpId="0" animBg="1"/>
      <p:bldP spid="68" grpId="0" animBg="1"/>
      <p:bldP spid="69" grpId="0"/>
      <p:bldP spid="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8E8E5B00-D2AA-F146-BAD3-23562BDC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Overview of RHMDs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6F95CA0-4F76-8449-B239-93363DC8F7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1676400"/>
            <a:ext cx="7772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3" name="TextBox 6">
            <a:extLst>
              <a:ext uri="{FF2B5EF4-FFF2-40B4-BE49-F238E27FC236}">
                <a16:creationId xmlns:a16="http://schemas.microsoft.com/office/drawing/2014/main" id="{2D171146-749D-4246-805C-CC4F6B93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276350"/>
            <a:ext cx="2093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Number of committed instructions</a:t>
            </a:r>
          </a:p>
        </p:txBody>
      </p:sp>
      <p:grpSp>
        <p:nvGrpSpPr>
          <p:cNvPr id="76804" name="Group 29">
            <a:extLst>
              <a:ext uri="{FF2B5EF4-FFF2-40B4-BE49-F238E27FC236}">
                <a16:creationId xmlns:a16="http://schemas.microsoft.com/office/drawing/2014/main" id="{6C531247-56D3-1F4A-9D2E-ACAED317A22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581150"/>
            <a:ext cx="7620000" cy="152400"/>
            <a:chOff x="838200" y="1962150"/>
            <a:chExt cx="7620000" cy="15240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5BEE5E5-BCBB-D44F-A327-3E525FCAE6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8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208CF12-97BF-CC4A-8479-32F1DC1AC0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86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D85A307-6288-C14C-A19D-D08B9A94C9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0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18FAE12-2130-094A-A7C3-42DFACF84B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62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3A3B6B-F821-0047-91AD-14619ECB4D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4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C7D91AC-17F0-514E-B84B-101EFED8C1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58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9B83A4A5-B15C-8F41-98D8-56F5BAC0E6DF}"/>
              </a:ext>
            </a:extLst>
          </p:cNvPr>
          <p:cNvSpPr>
            <a:spLocks/>
          </p:cNvSpPr>
          <p:nvPr/>
        </p:nvSpPr>
        <p:spPr bwMode="auto">
          <a:xfrm rot="5400000">
            <a:off x="1485900" y="628650"/>
            <a:ext cx="228600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6806" name="TextBox 28">
            <a:extLst>
              <a:ext uri="{FF2B5EF4-FFF2-40B4-BE49-F238E27FC236}">
                <a16:creationId xmlns:a16="http://schemas.microsoft.com/office/drawing/2014/main" id="{51C9F581-5BB3-9447-BCCA-736F216E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971550"/>
            <a:ext cx="1119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Detection period</a:t>
            </a:r>
          </a:p>
        </p:txBody>
      </p:sp>
      <p:sp>
        <p:nvSpPr>
          <p:cNvPr id="76807" name="TextBox 30">
            <a:extLst>
              <a:ext uri="{FF2B5EF4-FFF2-40B4-BE49-F238E27FC236}">
                <a16:creationId xmlns:a16="http://schemas.microsoft.com/office/drawing/2014/main" id="{2E4CBB25-9DB4-4847-AC19-00123E9D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33550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6" name="Down Arrow 105">
            <a:extLst>
              <a:ext uri="{FF2B5EF4-FFF2-40B4-BE49-F238E27FC236}">
                <a16:creationId xmlns:a16="http://schemas.microsoft.com/office/drawing/2014/main" id="{C2237213-4A76-F246-83E6-0FE1415A3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0975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7" name="Down Arrow 106">
            <a:extLst>
              <a:ext uri="{FF2B5EF4-FFF2-40B4-BE49-F238E27FC236}">
                <a16:creationId xmlns:a16="http://schemas.microsoft.com/office/drawing/2014/main" id="{A74ABF48-56D2-A84D-BC9A-FC3F7DAD7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0975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2B9A85-234E-7445-8CEF-9DD99FD49471}"/>
              </a:ext>
            </a:extLst>
          </p:cNvPr>
          <p:cNvSpPr/>
          <p:nvPr/>
        </p:nvSpPr>
        <p:spPr>
          <a:xfrm>
            <a:off x="1981200" y="2114550"/>
            <a:ext cx="914400" cy="228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84A6E93-41B6-574E-A996-1FB0B777916B}"/>
              </a:ext>
            </a:extLst>
          </p:cNvPr>
          <p:cNvCxnSpPr/>
          <p:nvPr/>
        </p:nvCxnSpPr>
        <p:spPr>
          <a:xfrm>
            <a:off x="21336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C8E8A4A-1DCD-AE4C-9641-48EA63CB425C}"/>
              </a:ext>
            </a:extLst>
          </p:cNvPr>
          <p:cNvCxnSpPr/>
          <p:nvPr/>
        </p:nvCxnSpPr>
        <p:spPr>
          <a:xfrm>
            <a:off x="22860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8865224-449D-DE47-B589-C0AF64474142}"/>
              </a:ext>
            </a:extLst>
          </p:cNvPr>
          <p:cNvCxnSpPr/>
          <p:nvPr/>
        </p:nvCxnSpPr>
        <p:spPr>
          <a:xfrm>
            <a:off x="24384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DC10EBF-8070-7A4F-B2BC-539070C04F35}"/>
              </a:ext>
            </a:extLst>
          </p:cNvPr>
          <p:cNvCxnSpPr/>
          <p:nvPr/>
        </p:nvCxnSpPr>
        <p:spPr>
          <a:xfrm>
            <a:off x="27432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F2D45F98-B133-4A49-AC5E-D24BFF634346}"/>
              </a:ext>
            </a:extLst>
          </p:cNvPr>
          <p:cNvSpPr txBox="1"/>
          <p:nvPr/>
        </p:nvSpPr>
        <p:spPr>
          <a:xfrm>
            <a:off x="2362200" y="2038350"/>
            <a:ext cx="4159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46F2A0A-7AD0-794E-921E-D4E4BC3A8B01}"/>
              </a:ext>
            </a:extLst>
          </p:cNvPr>
          <p:cNvSpPr/>
          <p:nvPr/>
        </p:nvSpPr>
        <p:spPr>
          <a:xfrm>
            <a:off x="3505200" y="2114550"/>
            <a:ext cx="914400" cy="228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8E88D26-3DC9-C24C-89AF-9CFCE998C8CB}"/>
              </a:ext>
            </a:extLst>
          </p:cNvPr>
          <p:cNvCxnSpPr/>
          <p:nvPr/>
        </p:nvCxnSpPr>
        <p:spPr>
          <a:xfrm>
            <a:off x="36576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FC62FCF-8085-434A-9098-6EF6E24FFA04}"/>
              </a:ext>
            </a:extLst>
          </p:cNvPr>
          <p:cNvCxnSpPr/>
          <p:nvPr/>
        </p:nvCxnSpPr>
        <p:spPr>
          <a:xfrm>
            <a:off x="38100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BC040AF-78DD-714A-83C2-EF4FE79302AC}"/>
              </a:ext>
            </a:extLst>
          </p:cNvPr>
          <p:cNvCxnSpPr/>
          <p:nvPr/>
        </p:nvCxnSpPr>
        <p:spPr>
          <a:xfrm>
            <a:off x="39624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36ED325-D7EC-7343-B4CC-62711651FC00}"/>
              </a:ext>
            </a:extLst>
          </p:cNvPr>
          <p:cNvCxnSpPr/>
          <p:nvPr/>
        </p:nvCxnSpPr>
        <p:spPr>
          <a:xfrm>
            <a:off x="42672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9E7957E5-60C1-2948-9349-3047DA0FB520}"/>
              </a:ext>
            </a:extLst>
          </p:cNvPr>
          <p:cNvSpPr txBox="1"/>
          <p:nvPr/>
        </p:nvSpPr>
        <p:spPr>
          <a:xfrm>
            <a:off x="3886200" y="2038350"/>
            <a:ext cx="4159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6822" name="TextBox 68">
            <a:extLst>
              <a:ext uri="{FF2B5EF4-FFF2-40B4-BE49-F238E27FC236}">
                <a16:creationId xmlns:a16="http://schemas.microsoft.com/office/drawing/2014/main" id="{D0581C65-50DA-E645-9E65-A9B4F1925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114550"/>
            <a:ext cx="1165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Features vector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C9BAA86E-1E2F-7640-A14B-461A3607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28924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F4E6E448-96FA-BE4D-8DE3-77987514D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3349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6C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8919E1E3-0474-1247-991C-044D78A67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4111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n</a:t>
            </a:r>
          </a:p>
        </p:txBody>
      </p:sp>
      <p:sp>
        <p:nvSpPr>
          <p:cNvPr id="76826" name="TextBox 83">
            <a:extLst>
              <a:ext uri="{FF2B5EF4-FFF2-40B4-BE49-F238E27FC236}">
                <a16:creationId xmlns:a16="http://schemas.microsoft.com/office/drawing/2014/main" id="{E1AB2668-8EF4-F64C-A33D-EB1BB807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3730625"/>
            <a:ext cx="228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CA67668-D91F-2846-9CA7-FB137398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2859088"/>
            <a:ext cx="762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BED441E9-6741-C043-9F6C-69083A31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4840288"/>
            <a:ext cx="6556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Selector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0335E37-08DC-FD41-B3A5-8EDE777C5D5B}"/>
              </a:ext>
            </a:extLst>
          </p:cNvPr>
          <p:cNvCxnSpPr/>
          <p:nvPr/>
        </p:nvCxnSpPr>
        <p:spPr>
          <a:xfrm flipV="1">
            <a:off x="4116388" y="4611688"/>
            <a:ext cx="0" cy="2286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Right Arrow 54">
            <a:extLst>
              <a:ext uri="{FF2B5EF4-FFF2-40B4-BE49-F238E27FC236}">
                <a16:creationId xmlns:a16="http://schemas.microsoft.com/office/drawing/2014/main" id="{A8A6F7DC-7284-A74E-B9B2-F58D826C11ED}"/>
              </a:ext>
            </a:extLst>
          </p:cNvPr>
          <p:cNvSpPr/>
          <p:nvPr/>
        </p:nvSpPr>
        <p:spPr>
          <a:xfrm>
            <a:off x="3317875" y="3486150"/>
            <a:ext cx="381000" cy="30480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DC0EC999-6CCF-ED4D-8A1F-00E267326697}"/>
              </a:ext>
            </a:extLst>
          </p:cNvPr>
          <p:cNvSpPr/>
          <p:nvPr/>
        </p:nvSpPr>
        <p:spPr>
          <a:xfrm>
            <a:off x="4537075" y="3486150"/>
            <a:ext cx="381000" cy="304800"/>
          </a:xfrm>
          <a:prstGeom prst="rightArrow">
            <a:avLst/>
          </a:prstGeom>
          <a:solidFill>
            <a:srgbClr val="7C26BA"/>
          </a:solidFill>
          <a:ln>
            <a:solidFill>
              <a:srgbClr val="7C26B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A48B81-82CC-1240-AFB9-11FBAE1DE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3486150"/>
            <a:ext cx="608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Output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4585B2-061B-0646-8A9F-C38B3001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486150"/>
            <a:ext cx="498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76834" name="TextBox 58">
            <a:extLst>
              <a:ext uri="{FF2B5EF4-FFF2-40B4-BE49-F238E27FC236}">
                <a16:creationId xmlns:a16="http://schemas.microsoft.com/office/drawing/2014/main" id="{4B17D019-F403-AF44-AD70-AD62D92D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2495550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RHMD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06C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  <p:bldP spid="56" grpId="0" animBg="1"/>
      <p:bldP spid="57" grpId="0"/>
      <p:bldP spid="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89A1D5C1-B236-E243-82CD-66272F39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Overview of RHMDs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BA17D8F-3419-204E-8AA4-8B3B741BFF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1676400"/>
            <a:ext cx="7772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27" name="TextBox 6">
            <a:extLst>
              <a:ext uri="{FF2B5EF4-FFF2-40B4-BE49-F238E27FC236}">
                <a16:creationId xmlns:a16="http://schemas.microsoft.com/office/drawing/2014/main" id="{BE4211D1-5EB1-D644-B4CF-3183B3B9D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276350"/>
            <a:ext cx="2093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Number of committed instructions</a:t>
            </a:r>
          </a:p>
        </p:txBody>
      </p:sp>
      <p:grpSp>
        <p:nvGrpSpPr>
          <p:cNvPr id="77828" name="Group 29">
            <a:extLst>
              <a:ext uri="{FF2B5EF4-FFF2-40B4-BE49-F238E27FC236}">
                <a16:creationId xmlns:a16="http://schemas.microsoft.com/office/drawing/2014/main" id="{83200595-B368-0B45-881E-4098A407A5F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581150"/>
            <a:ext cx="7620000" cy="152400"/>
            <a:chOff x="838200" y="1962150"/>
            <a:chExt cx="7620000" cy="15240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59607E5-4B5D-AD4A-9FD6-21DEFFC000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8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2B760E2-0BD2-DB47-B8BC-D45C4B64E6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86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3FFF7CF-F3BA-5845-AC40-C91362317D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0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527C422-999C-8C4E-8701-0FFCE55A1B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62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E9AD744-93C4-5A44-800B-6773CDAFB0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4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544B5F1-B0FB-AC43-9086-CF3CA32BD7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58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7FAFAEB1-DD25-A045-A1BE-9ADC1DB3915D}"/>
              </a:ext>
            </a:extLst>
          </p:cNvPr>
          <p:cNvSpPr>
            <a:spLocks/>
          </p:cNvSpPr>
          <p:nvPr/>
        </p:nvSpPr>
        <p:spPr bwMode="auto">
          <a:xfrm rot="5400000">
            <a:off x="1485900" y="628650"/>
            <a:ext cx="228600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7830" name="TextBox 28">
            <a:extLst>
              <a:ext uri="{FF2B5EF4-FFF2-40B4-BE49-F238E27FC236}">
                <a16:creationId xmlns:a16="http://schemas.microsoft.com/office/drawing/2014/main" id="{421B9586-693B-C846-97CC-FF809894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971550"/>
            <a:ext cx="1119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Detection period</a:t>
            </a:r>
          </a:p>
        </p:txBody>
      </p:sp>
      <p:sp>
        <p:nvSpPr>
          <p:cNvPr id="77831" name="TextBox 30">
            <a:extLst>
              <a:ext uri="{FF2B5EF4-FFF2-40B4-BE49-F238E27FC236}">
                <a16:creationId xmlns:a16="http://schemas.microsoft.com/office/drawing/2014/main" id="{AB4F09C1-D6AC-934B-9685-09099B3B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33550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6" name="Down Arrow 105">
            <a:extLst>
              <a:ext uri="{FF2B5EF4-FFF2-40B4-BE49-F238E27FC236}">
                <a16:creationId xmlns:a16="http://schemas.microsoft.com/office/drawing/2014/main" id="{075B2DEE-69F0-C74B-B407-6CD883E1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0975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7" name="Down Arrow 106">
            <a:extLst>
              <a:ext uri="{FF2B5EF4-FFF2-40B4-BE49-F238E27FC236}">
                <a16:creationId xmlns:a16="http://schemas.microsoft.com/office/drawing/2014/main" id="{022D473E-1A34-E748-A85A-DE34AD2A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0975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8" name="Down Arrow 107">
            <a:extLst>
              <a:ext uri="{FF2B5EF4-FFF2-40B4-BE49-F238E27FC236}">
                <a16:creationId xmlns:a16="http://schemas.microsoft.com/office/drawing/2014/main" id="{F7BE92A3-305E-CE42-BF46-FB25CE274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80975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D002073-FD37-2141-9B75-DD5F743D9F12}"/>
              </a:ext>
            </a:extLst>
          </p:cNvPr>
          <p:cNvSpPr/>
          <p:nvPr/>
        </p:nvSpPr>
        <p:spPr>
          <a:xfrm>
            <a:off x="1981200" y="2114550"/>
            <a:ext cx="914400" cy="228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F41D56E-09C3-5B4D-BCB0-E8172963003E}"/>
              </a:ext>
            </a:extLst>
          </p:cNvPr>
          <p:cNvCxnSpPr/>
          <p:nvPr/>
        </p:nvCxnSpPr>
        <p:spPr>
          <a:xfrm>
            <a:off x="21336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3EF9E2C-3CB1-5E48-9CE5-5DCA17FB2CEE}"/>
              </a:ext>
            </a:extLst>
          </p:cNvPr>
          <p:cNvCxnSpPr/>
          <p:nvPr/>
        </p:nvCxnSpPr>
        <p:spPr>
          <a:xfrm>
            <a:off x="22860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8345C7A-BDBF-204A-9542-3731402B992C}"/>
              </a:ext>
            </a:extLst>
          </p:cNvPr>
          <p:cNvCxnSpPr/>
          <p:nvPr/>
        </p:nvCxnSpPr>
        <p:spPr>
          <a:xfrm>
            <a:off x="24384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0B89B64-8BE1-114F-91B8-7A981BD91EF1}"/>
              </a:ext>
            </a:extLst>
          </p:cNvPr>
          <p:cNvCxnSpPr/>
          <p:nvPr/>
        </p:nvCxnSpPr>
        <p:spPr>
          <a:xfrm>
            <a:off x="27432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E9E8CD0-5A83-ED4B-BEC5-DC779814D873}"/>
              </a:ext>
            </a:extLst>
          </p:cNvPr>
          <p:cNvSpPr txBox="1"/>
          <p:nvPr/>
        </p:nvSpPr>
        <p:spPr>
          <a:xfrm>
            <a:off x="2362200" y="2038350"/>
            <a:ext cx="4159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61D3833-9BA7-8E49-8BCC-A4937F25E201}"/>
              </a:ext>
            </a:extLst>
          </p:cNvPr>
          <p:cNvSpPr/>
          <p:nvPr/>
        </p:nvSpPr>
        <p:spPr>
          <a:xfrm>
            <a:off x="3505200" y="2114550"/>
            <a:ext cx="914400" cy="228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DEE0324-FB54-9E4A-8C1E-117342690AF3}"/>
              </a:ext>
            </a:extLst>
          </p:cNvPr>
          <p:cNvCxnSpPr/>
          <p:nvPr/>
        </p:nvCxnSpPr>
        <p:spPr>
          <a:xfrm>
            <a:off x="36576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C7C5887-E846-E14D-A190-08349B104484}"/>
              </a:ext>
            </a:extLst>
          </p:cNvPr>
          <p:cNvCxnSpPr/>
          <p:nvPr/>
        </p:nvCxnSpPr>
        <p:spPr>
          <a:xfrm>
            <a:off x="38100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AFD2C7A-5A79-B745-91EE-1C25355CDA1F}"/>
              </a:ext>
            </a:extLst>
          </p:cNvPr>
          <p:cNvCxnSpPr/>
          <p:nvPr/>
        </p:nvCxnSpPr>
        <p:spPr>
          <a:xfrm>
            <a:off x="39624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D4DC48A-C0D5-B246-8B23-B4FA1E5023A4}"/>
              </a:ext>
            </a:extLst>
          </p:cNvPr>
          <p:cNvCxnSpPr/>
          <p:nvPr/>
        </p:nvCxnSpPr>
        <p:spPr>
          <a:xfrm>
            <a:off x="42672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E0F732D-95ED-8143-9918-8C32D8A2FFF3}"/>
              </a:ext>
            </a:extLst>
          </p:cNvPr>
          <p:cNvSpPr txBox="1"/>
          <p:nvPr/>
        </p:nvSpPr>
        <p:spPr>
          <a:xfrm>
            <a:off x="3886200" y="2038350"/>
            <a:ext cx="4159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965FCBB-B963-6640-9DF4-76572BC1527B}"/>
              </a:ext>
            </a:extLst>
          </p:cNvPr>
          <p:cNvSpPr/>
          <p:nvPr/>
        </p:nvSpPr>
        <p:spPr>
          <a:xfrm>
            <a:off x="4953000" y="2114550"/>
            <a:ext cx="914400" cy="228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C188C05-4320-854B-8E86-B9E46D7BA215}"/>
              </a:ext>
            </a:extLst>
          </p:cNvPr>
          <p:cNvCxnSpPr/>
          <p:nvPr/>
        </p:nvCxnSpPr>
        <p:spPr>
          <a:xfrm>
            <a:off x="5105400" y="2114550"/>
            <a:ext cx="0" cy="228600"/>
          </a:xfrm>
          <a:prstGeom prst="lin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947223D-B53D-324B-8E46-2E63FE6967EF}"/>
              </a:ext>
            </a:extLst>
          </p:cNvPr>
          <p:cNvCxnSpPr/>
          <p:nvPr/>
        </p:nvCxnSpPr>
        <p:spPr>
          <a:xfrm>
            <a:off x="5257800" y="2114550"/>
            <a:ext cx="0" cy="228600"/>
          </a:xfrm>
          <a:prstGeom prst="lin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4966966-58B7-DF41-8D0D-898DE18E400A}"/>
              </a:ext>
            </a:extLst>
          </p:cNvPr>
          <p:cNvCxnSpPr/>
          <p:nvPr/>
        </p:nvCxnSpPr>
        <p:spPr>
          <a:xfrm>
            <a:off x="5410200" y="2114550"/>
            <a:ext cx="0" cy="228600"/>
          </a:xfrm>
          <a:prstGeom prst="lin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B28A038-CCFA-DE40-ADFF-B59749120A7F}"/>
              </a:ext>
            </a:extLst>
          </p:cNvPr>
          <p:cNvSpPr txBox="1"/>
          <p:nvPr/>
        </p:nvSpPr>
        <p:spPr>
          <a:xfrm>
            <a:off x="5334000" y="2038350"/>
            <a:ext cx="4159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7852" name="TextBox 68">
            <a:extLst>
              <a:ext uri="{FF2B5EF4-FFF2-40B4-BE49-F238E27FC236}">
                <a16:creationId xmlns:a16="http://schemas.microsoft.com/office/drawing/2014/main" id="{41452153-AEB3-1847-B79E-70AE28CD8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114550"/>
            <a:ext cx="1165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Features vector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08E75325-7468-6043-99F6-509C85DD4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28924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1DF8CE7B-AE21-AA49-B1DF-706D1E538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349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6C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1A10FA40-58E7-3542-AE6B-81F740CD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4111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n</a:t>
            </a:r>
          </a:p>
        </p:txBody>
      </p:sp>
      <p:sp>
        <p:nvSpPr>
          <p:cNvPr id="77856" name="TextBox 83">
            <a:extLst>
              <a:ext uri="{FF2B5EF4-FFF2-40B4-BE49-F238E27FC236}">
                <a16:creationId xmlns:a16="http://schemas.microsoft.com/office/drawing/2014/main" id="{81FAFB22-BA70-0D4A-B673-C4BEF1BAF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730625"/>
            <a:ext cx="228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A482BFD-9D64-8049-B29E-5CA5ABA9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988" y="2859088"/>
            <a:ext cx="762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1C09CE01-5F8C-1844-9483-2B486BDF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4840288"/>
            <a:ext cx="6556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Selector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5E639D5-627A-AF40-A69D-0BD392AA107A}"/>
              </a:ext>
            </a:extLst>
          </p:cNvPr>
          <p:cNvCxnSpPr/>
          <p:nvPr/>
        </p:nvCxnSpPr>
        <p:spPr>
          <a:xfrm flipV="1">
            <a:off x="5487988" y="4611688"/>
            <a:ext cx="0" cy="2286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Right Arrow 54">
            <a:extLst>
              <a:ext uri="{FF2B5EF4-FFF2-40B4-BE49-F238E27FC236}">
                <a16:creationId xmlns:a16="http://schemas.microsoft.com/office/drawing/2014/main" id="{E0EBC86E-CCE2-9046-9497-C5CD7D60EDB9}"/>
              </a:ext>
            </a:extLst>
          </p:cNvPr>
          <p:cNvSpPr/>
          <p:nvPr/>
        </p:nvSpPr>
        <p:spPr>
          <a:xfrm>
            <a:off x="4689475" y="3486150"/>
            <a:ext cx="381000" cy="3048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4A9246CC-2187-EC4E-B156-B7B3732865C8}"/>
              </a:ext>
            </a:extLst>
          </p:cNvPr>
          <p:cNvSpPr/>
          <p:nvPr/>
        </p:nvSpPr>
        <p:spPr>
          <a:xfrm>
            <a:off x="5908675" y="3486150"/>
            <a:ext cx="381000" cy="304800"/>
          </a:xfrm>
          <a:prstGeom prst="rightArrow">
            <a:avLst/>
          </a:prstGeom>
          <a:solidFill>
            <a:srgbClr val="7C26BA"/>
          </a:solidFill>
          <a:ln>
            <a:solidFill>
              <a:srgbClr val="7C26B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5397E35-3A94-E54A-8A06-4BC625424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3486150"/>
            <a:ext cx="608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Output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16A447-B39E-BF40-85B6-3EBDE358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86150"/>
            <a:ext cx="498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77864" name="TextBox 58">
            <a:extLst>
              <a:ext uri="{FF2B5EF4-FFF2-40B4-BE49-F238E27FC236}">
                <a16:creationId xmlns:a16="http://schemas.microsoft.com/office/drawing/2014/main" id="{8FAAB9D6-6858-CC42-B081-E64D419C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2495550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RHMD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06C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  <p:bldP spid="56" grpId="0" animBg="1"/>
      <p:bldP spid="57" grpId="0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5F10E85B-3D93-A94B-8481-28E52CF7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Overview of RHMDs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B41DD6A-DCC0-5A4B-86A3-944B2CB597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1676400"/>
            <a:ext cx="7772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51" name="TextBox 6">
            <a:extLst>
              <a:ext uri="{FF2B5EF4-FFF2-40B4-BE49-F238E27FC236}">
                <a16:creationId xmlns:a16="http://schemas.microsoft.com/office/drawing/2014/main" id="{5A1C55DF-A0A0-A04D-874D-F4780F140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276350"/>
            <a:ext cx="2093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Number of committed instructions</a:t>
            </a:r>
          </a:p>
        </p:txBody>
      </p:sp>
      <p:grpSp>
        <p:nvGrpSpPr>
          <p:cNvPr id="78852" name="Group 29">
            <a:extLst>
              <a:ext uri="{FF2B5EF4-FFF2-40B4-BE49-F238E27FC236}">
                <a16:creationId xmlns:a16="http://schemas.microsoft.com/office/drawing/2014/main" id="{5A5A4E5D-9702-B243-821B-2F0EB3ABD9F1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581150"/>
            <a:ext cx="7620000" cy="152400"/>
            <a:chOff x="838200" y="1962150"/>
            <a:chExt cx="7620000" cy="15240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8621330-B696-8F4B-A6A1-B5D2E3E5E9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8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7248D6-4ACA-6F45-A359-879542EE96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86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1447064-4A48-9240-AEF5-B5D6ED9203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0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383F853-1618-984E-89FD-05A42D35B9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62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213FF5B-DCFC-384A-A193-527D430818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4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7D4B03-22DB-4348-AB41-F7205C6D7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58200" y="1962150"/>
              <a:ext cx="0" cy="15240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1C5DCE17-7D92-1448-AA7F-DEC4063D665C}"/>
              </a:ext>
            </a:extLst>
          </p:cNvPr>
          <p:cNvSpPr>
            <a:spLocks/>
          </p:cNvSpPr>
          <p:nvPr/>
        </p:nvSpPr>
        <p:spPr bwMode="auto">
          <a:xfrm rot="5400000">
            <a:off x="1485900" y="628650"/>
            <a:ext cx="228600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8854" name="TextBox 28">
            <a:extLst>
              <a:ext uri="{FF2B5EF4-FFF2-40B4-BE49-F238E27FC236}">
                <a16:creationId xmlns:a16="http://schemas.microsoft.com/office/drawing/2014/main" id="{74495363-4393-1D48-A73C-DC05840C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971550"/>
            <a:ext cx="1119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Detection period</a:t>
            </a:r>
          </a:p>
        </p:txBody>
      </p:sp>
      <p:sp>
        <p:nvSpPr>
          <p:cNvPr id="78855" name="TextBox 30">
            <a:extLst>
              <a:ext uri="{FF2B5EF4-FFF2-40B4-BE49-F238E27FC236}">
                <a16:creationId xmlns:a16="http://schemas.microsoft.com/office/drawing/2014/main" id="{E91D5F75-AEED-C94C-973D-2BB585DD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33550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6" name="Down Arrow 105">
            <a:extLst>
              <a:ext uri="{FF2B5EF4-FFF2-40B4-BE49-F238E27FC236}">
                <a16:creationId xmlns:a16="http://schemas.microsoft.com/office/drawing/2014/main" id="{82A0D9E0-4779-3044-B5CD-2495E36F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0975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7" name="Down Arrow 106">
            <a:extLst>
              <a:ext uri="{FF2B5EF4-FFF2-40B4-BE49-F238E27FC236}">
                <a16:creationId xmlns:a16="http://schemas.microsoft.com/office/drawing/2014/main" id="{398C245C-AEDA-E947-B750-F10DCB80F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0975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8" name="Down Arrow 107">
            <a:extLst>
              <a:ext uri="{FF2B5EF4-FFF2-40B4-BE49-F238E27FC236}">
                <a16:creationId xmlns:a16="http://schemas.microsoft.com/office/drawing/2014/main" id="{7EEA3DA7-6359-2843-9D60-D2AF05F73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80975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5B7DE1-E813-3849-B18F-C5C1924E7E5B}"/>
              </a:ext>
            </a:extLst>
          </p:cNvPr>
          <p:cNvSpPr/>
          <p:nvPr/>
        </p:nvSpPr>
        <p:spPr>
          <a:xfrm>
            <a:off x="1981200" y="2114550"/>
            <a:ext cx="914400" cy="228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8F85830-0DD6-9746-BE10-02008535DFF4}"/>
              </a:ext>
            </a:extLst>
          </p:cNvPr>
          <p:cNvCxnSpPr/>
          <p:nvPr/>
        </p:nvCxnSpPr>
        <p:spPr>
          <a:xfrm>
            <a:off x="21336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13FB764-6ED4-C64F-B0DF-284289C49116}"/>
              </a:ext>
            </a:extLst>
          </p:cNvPr>
          <p:cNvCxnSpPr/>
          <p:nvPr/>
        </p:nvCxnSpPr>
        <p:spPr>
          <a:xfrm>
            <a:off x="22860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C7544B3-BA3B-B94D-B759-7F3A1E2B6358}"/>
              </a:ext>
            </a:extLst>
          </p:cNvPr>
          <p:cNvCxnSpPr/>
          <p:nvPr/>
        </p:nvCxnSpPr>
        <p:spPr>
          <a:xfrm>
            <a:off x="24384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5BF9807-62C8-F54B-BB4D-B13FD68AC7CA}"/>
              </a:ext>
            </a:extLst>
          </p:cNvPr>
          <p:cNvCxnSpPr/>
          <p:nvPr/>
        </p:nvCxnSpPr>
        <p:spPr>
          <a:xfrm>
            <a:off x="2743200" y="2114550"/>
            <a:ext cx="0" cy="22860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8E14172-B827-954B-9555-07AAE692C496}"/>
              </a:ext>
            </a:extLst>
          </p:cNvPr>
          <p:cNvSpPr txBox="1"/>
          <p:nvPr/>
        </p:nvSpPr>
        <p:spPr>
          <a:xfrm>
            <a:off x="2362200" y="2038350"/>
            <a:ext cx="4159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3BD0E47-3F40-8149-B656-63FDF32D2769}"/>
              </a:ext>
            </a:extLst>
          </p:cNvPr>
          <p:cNvSpPr/>
          <p:nvPr/>
        </p:nvSpPr>
        <p:spPr>
          <a:xfrm>
            <a:off x="3505200" y="2114550"/>
            <a:ext cx="914400" cy="228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88ADF3D-145E-CB44-B4C3-328C91ED13DA}"/>
              </a:ext>
            </a:extLst>
          </p:cNvPr>
          <p:cNvCxnSpPr/>
          <p:nvPr/>
        </p:nvCxnSpPr>
        <p:spPr>
          <a:xfrm>
            <a:off x="36576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586B81F-3719-084E-8890-88B02EF4A6B8}"/>
              </a:ext>
            </a:extLst>
          </p:cNvPr>
          <p:cNvCxnSpPr/>
          <p:nvPr/>
        </p:nvCxnSpPr>
        <p:spPr>
          <a:xfrm>
            <a:off x="38100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F11107E-92D4-FF4D-BDFE-DDA4AD2358FF}"/>
              </a:ext>
            </a:extLst>
          </p:cNvPr>
          <p:cNvCxnSpPr/>
          <p:nvPr/>
        </p:nvCxnSpPr>
        <p:spPr>
          <a:xfrm>
            <a:off x="39624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404AD25-1246-9C45-98D3-142F03322B01}"/>
              </a:ext>
            </a:extLst>
          </p:cNvPr>
          <p:cNvCxnSpPr/>
          <p:nvPr/>
        </p:nvCxnSpPr>
        <p:spPr>
          <a:xfrm>
            <a:off x="4267200" y="2114550"/>
            <a:ext cx="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61DE0837-AECF-6845-8035-05718A6970B7}"/>
              </a:ext>
            </a:extLst>
          </p:cNvPr>
          <p:cNvSpPr txBox="1"/>
          <p:nvPr/>
        </p:nvSpPr>
        <p:spPr>
          <a:xfrm>
            <a:off x="3886200" y="2038350"/>
            <a:ext cx="4159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28E3D28-6347-B047-A71E-B8A6F18791C4}"/>
              </a:ext>
            </a:extLst>
          </p:cNvPr>
          <p:cNvSpPr/>
          <p:nvPr/>
        </p:nvSpPr>
        <p:spPr>
          <a:xfrm>
            <a:off x="4953000" y="2114550"/>
            <a:ext cx="914400" cy="228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AE5B5D1-E7A7-B446-BB65-63B4485ACDB9}"/>
              </a:ext>
            </a:extLst>
          </p:cNvPr>
          <p:cNvCxnSpPr/>
          <p:nvPr/>
        </p:nvCxnSpPr>
        <p:spPr>
          <a:xfrm>
            <a:off x="5105400" y="2114550"/>
            <a:ext cx="0" cy="228600"/>
          </a:xfrm>
          <a:prstGeom prst="lin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B61F4CA-9CB0-9846-BF1A-2A3E3569A393}"/>
              </a:ext>
            </a:extLst>
          </p:cNvPr>
          <p:cNvCxnSpPr/>
          <p:nvPr/>
        </p:nvCxnSpPr>
        <p:spPr>
          <a:xfrm>
            <a:off x="5257800" y="2114550"/>
            <a:ext cx="0" cy="228600"/>
          </a:xfrm>
          <a:prstGeom prst="lin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196CA45-7E7F-5A4E-8F82-4A3EF7A78935}"/>
              </a:ext>
            </a:extLst>
          </p:cNvPr>
          <p:cNvCxnSpPr/>
          <p:nvPr/>
        </p:nvCxnSpPr>
        <p:spPr>
          <a:xfrm>
            <a:off x="5410200" y="2114550"/>
            <a:ext cx="0" cy="228600"/>
          </a:xfrm>
          <a:prstGeom prst="lin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E7737A4-C563-8247-ACF2-CF38E6EF14C8}"/>
              </a:ext>
            </a:extLst>
          </p:cNvPr>
          <p:cNvSpPr txBox="1"/>
          <p:nvPr/>
        </p:nvSpPr>
        <p:spPr>
          <a:xfrm>
            <a:off x="5334000" y="2038350"/>
            <a:ext cx="4159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876" name="TextBox 68">
            <a:extLst>
              <a:ext uri="{FF2B5EF4-FFF2-40B4-BE49-F238E27FC236}">
                <a16:creationId xmlns:a16="http://schemas.microsoft.com/office/drawing/2014/main" id="{1F2D28C8-4B81-E849-8479-7610D06C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114550"/>
            <a:ext cx="1165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Features vector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60F29E57-53E0-AE41-A5F8-6790A7FF5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28924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74A89F49-2303-0B47-AE1B-4C9B0D606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349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6C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BC470676-B3E7-F444-864F-CFBA0930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4111625"/>
            <a:ext cx="685800" cy="4572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HMD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</a:rPr>
              <a:t>n</a:t>
            </a:r>
          </a:p>
        </p:txBody>
      </p:sp>
      <p:sp>
        <p:nvSpPr>
          <p:cNvPr id="78880" name="TextBox 83">
            <a:extLst>
              <a:ext uri="{FF2B5EF4-FFF2-40B4-BE49-F238E27FC236}">
                <a16:creationId xmlns:a16="http://schemas.microsoft.com/office/drawing/2014/main" id="{FA003F9B-4020-6B4F-AE9B-A33C39E7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730625"/>
            <a:ext cx="228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44960D-E06C-3E42-B565-F9A2FBE1E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988" y="2859088"/>
            <a:ext cx="762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882" name="TextBox 4">
            <a:extLst>
              <a:ext uri="{FF2B5EF4-FFF2-40B4-BE49-F238E27FC236}">
                <a16:creationId xmlns:a16="http://schemas.microsoft.com/office/drawing/2014/main" id="{5A40E08C-751E-3340-98C8-C4211A5B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4840288"/>
            <a:ext cx="6556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Selector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C297C8E-1137-784A-952D-1CCB9E9DBA67}"/>
              </a:ext>
            </a:extLst>
          </p:cNvPr>
          <p:cNvCxnSpPr/>
          <p:nvPr/>
        </p:nvCxnSpPr>
        <p:spPr>
          <a:xfrm flipV="1">
            <a:off x="5487988" y="4611688"/>
            <a:ext cx="0" cy="2286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884" name="TextBox 58">
            <a:extLst>
              <a:ext uri="{FF2B5EF4-FFF2-40B4-BE49-F238E27FC236}">
                <a16:creationId xmlns:a16="http://schemas.microsoft.com/office/drawing/2014/main" id="{EB72407A-B8C8-3941-8C51-8F5D109D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2495550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RHMD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FC0048D5-A4B1-5347-8236-1B4F47F7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76550"/>
            <a:ext cx="2667000" cy="17335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Diversify by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Different</a:t>
            </a:r>
            <a:r>
              <a:rPr lang="en-US" sz="1600" dirty="0">
                <a:latin typeface="+mn-lt"/>
                <a:ea typeface="+mn-ea"/>
              </a:rPr>
              <a:t>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</a:rPr>
              <a:t>1- Features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</a:rPr>
              <a:t>2- Detection periods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D2AF5EF-28A0-4140-B794-7C228180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8572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Hardware Malware Detectors (HMDs)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3392-3DE8-D548-96C3-0C326F6F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428750"/>
            <a:ext cx="8839200" cy="36576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Use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Machine Learning: </a:t>
            </a:r>
            <a:r>
              <a:rPr lang="en-US" altLang="en-US" sz="2400">
                <a:ea typeface="ＭＳ Ｐゴシック" panose="020B0600070205080204" pitchFamily="34" charset="-128"/>
              </a:rPr>
              <a:t>detect malware as computational anomaly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Use low-level features collected from the hardware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Can be always-on without adding performance overhead 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Many research papers including ISCA’13, HPCA’15 and MICRO’16</a:t>
            </a:r>
            <a:endParaRPr lang="en-US" altLang="en-US" sz="21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29A7-9EFE-FA4F-853C-6D93E76C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Reverse Engineer RHMDs </a:t>
            </a:r>
          </a:p>
        </p:txBody>
      </p:sp>
      <p:pic>
        <p:nvPicPr>
          <p:cNvPr id="80899" name="Picture 5" descr="defense_reverse_2f.pdf">
            <a:extLst>
              <a:ext uri="{FF2B5EF4-FFF2-40B4-BE49-F238E27FC236}">
                <a16:creationId xmlns:a16="http://schemas.microsoft.com/office/drawing/2014/main" id="{D1AFA0DF-1E43-D74D-A9A9-E653DF7C4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 descr="defense_reverse_3f.pdf">
            <a:extLst>
              <a:ext uri="{FF2B5EF4-FFF2-40B4-BE49-F238E27FC236}">
                <a16:creationId xmlns:a16="http://schemas.microsoft.com/office/drawing/2014/main" id="{D06F28A8-32A6-B043-81FD-7D94503D7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09750"/>
            <a:ext cx="32766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11">
            <a:extLst>
              <a:ext uri="{FF2B5EF4-FFF2-40B4-BE49-F238E27FC236}">
                <a16:creationId xmlns:a16="http://schemas.microsoft.com/office/drawing/2014/main" id="{E48C13BB-CBEE-B144-BE4D-1BDD05D7D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552" y="4629150"/>
            <a:ext cx="2095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 2 feature vectors</a:t>
            </a:r>
          </a:p>
        </p:txBody>
      </p:sp>
      <p:sp>
        <p:nvSpPr>
          <p:cNvPr id="80902" name="TextBox 12">
            <a:extLst>
              <a:ext uri="{FF2B5EF4-FFF2-40B4-BE49-F238E27FC236}">
                <a16:creationId xmlns:a16="http://schemas.microsoft.com/office/drawing/2014/main" id="{BCBC1AC3-B656-6C4D-B6E7-B6DA5320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68" y="4626173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3 feature vectors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68875C-B5D8-AB44-AF05-1A34743A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685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Randomizing the features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6E31-744A-BA47-83EB-8CB6E0D4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Reverse Engineer RHMDs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82949" name="Picture 9" descr="defense_reverse_2f_p.pdf">
            <a:extLst>
              <a:ext uri="{FF2B5EF4-FFF2-40B4-BE49-F238E27FC236}">
                <a16:creationId xmlns:a16="http://schemas.microsoft.com/office/drawing/2014/main" id="{AABF1501-6F42-B94F-A162-4DDA3CABE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3250"/>
            <a:ext cx="32004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0" descr="defense_reverse_3f_p.pdf">
            <a:extLst>
              <a:ext uri="{FF2B5EF4-FFF2-40B4-BE49-F238E27FC236}">
                <a16:creationId xmlns:a16="http://schemas.microsoft.com/office/drawing/2014/main" id="{41A41B0C-8051-4D4A-9204-FFF34D1F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0975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6D5B51-ED2F-AC47-9CA3-3255592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685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Randomizing the features &amp; detection period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EFE368D-8C43-5B45-982C-B6C51D0B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7" y="4629150"/>
            <a:ext cx="3416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 2 feature vectors &amp; 2 periods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9F230E-8928-9942-BDD6-E2DDEF91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34" y="4626173"/>
            <a:ext cx="335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3 feature vectors &amp; 2 periods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F306DFC3-E2C7-844B-80BB-B9377AC2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RHMD is Resilient to Evasion</a:t>
            </a:r>
          </a:p>
        </p:txBody>
      </p:sp>
      <p:pic>
        <p:nvPicPr>
          <p:cNvPr id="84994" name="Content Placeholder 4" descr="Screen Shot 2017-05-30 at 12.35.47 PM.png">
            <a:extLst>
              <a:ext uri="{FF2B5EF4-FFF2-40B4-BE49-F238E27FC236}">
                <a16:creationId xmlns:a16="http://schemas.microsoft.com/office/drawing/2014/main" id="{F4C6A5A7-BCB3-E94A-989B-1844318C3C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" r="-868"/>
          <a:stretch>
            <a:fillRect/>
          </a:stretch>
        </p:blipFill>
        <p:spPr>
          <a:xfrm>
            <a:off x="533400" y="1200150"/>
            <a:ext cx="7543800" cy="3394075"/>
          </a:xfrm>
        </p:spPr>
      </p:pic>
      <p:pic>
        <p:nvPicPr>
          <p:cNvPr id="84995" name="Content Placeholder 4" descr="Screen Shot 2017-05-30 at 12.35.47 PM.png">
            <a:extLst>
              <a:ext uri="{FF2B5EF4-FFF2-40B4-BE49-F238E27FC236}">
                <a16:creationId xmlns:a16="http://schemas.microsoft.com/office/drawing/2014/main" id="{0698D747-64B3-1640-8E07-4616DCD7B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" r="-868"/>
          <a:stretch>
            <a:fillRect/>
          </a:stretch>
        </p:blipFill>
        <p:spPr bwMode="auto">
          <a:xfrm>
            <a:off x="685800" y="1352550"/>
            <a:ext cx="7543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C659DE26-92D6-4241-AB72-5D03A86B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Hardware Overhead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80A44F2A-0A17-194E-BD47-8E613A28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FPGA prototype on open core (AO486):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RHMD with three detectors: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Area increase 1.72%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Power increase 0.78%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9B6A5E9A-44C6-8B4E-8D3B-17B4EBD9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Transferability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58FF3A74-AA94-624B-B628-6C73D08D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Given an evasive malware crafted to evade </a:t>
            </a:r>
            <a:r>
              <a:rPr lang="en-US" altLang="en-US" dirty="0">
                <a:solidFill>
                  <a:schemeClr val="bg1"/>
                </a:solidFill>
                <a:highlight>
                  <a:srgbClr val="000000"/>
                </a:highlight>
                <a:ea typeface="ＭＳ Ｐゴシック" panose="020B0600070205080204" pitchFamily="34" charset="-128"/>
              </a:rPr>
              <a:t>Detector A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how likely would it evade </a:t>
            </a:r>
            <a:r>
              <a:rPr lang="en-US" altLang="en-US" dirty="0">
                <a:solidFill>
                  <a:schemeClr val="bg1"/>
                </a:solidFill>
                <a:highlight>
                  <a:srgbClr val="800000"/>
                </a:highlight>
                <a:ea typeface="ＭＳ Ｐゴシック" panose="020B0600070205080204" pitchFamily="34" charset="-128"/>
              </a:rPr>
              <a:t>Detector B</a:t>
            </a:r>
          </a:p>
        </p:txBody>
      </p:sp>
      <p:pic>
        <p:nvPicPr>
          <p:cNvPr id="87043" name="Picture 2">
            <a:extLst>
              <a:ext uri="{FF2B5EF4-FFF2-40B4-BE49-F238E27FC236}">
                <a16:creationId xmlns:a16="http://schemas.microsoft.com/office/drawing/2014/main" id="{7326D8A7-06E7-6F4E-9304-FA3577FB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95550"/>
            <a:ext cx="19383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09EBA4-84B1-5D4C-9C76-2C99A21BD611}"/>
              </a:ext>
            </a:extLst>
          </p:cNvPr>
          <p:cNvCxnSpPr>
            <a:cxnSpLocks/>
          </p:cNvCxnSpPr>
          <p:nvPr/>
        </p:nvCxnSpPr>
        <p:spPr>
          <a:xfrm>
            <a:off x="3690938" y="3035300"/>
            <a:ext cx="1262062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289CFE-B8B2-AA45-88B8-26C9422F5C94}"/>
              </a:ext>
            </a:extLst>
          </p:cNvPr>
          <p:cNvCxnSpPr>
            <a:cxnSpLocks/>
          </p:cNvCxnSpPr>
          <p:nvPr/>
        </p:nvCxnSpPr>
        <p:spPr>
          <a:xfrm>
            <a:off x="2722563" y="3575050"/>
            <a:ext cx="0" cy="5207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be 8">
            <a:extLst>
              <a:ext uri="{FF2B5EF4-FFF2-40B4-BE49-F238E27FC236}">
                <a16:creationId xmlns:a16="http://schemas.microsoft.com/office/drawing/2014/main" id="{FB1234FF-0969-6147-A9C6-4E2EAA29F3F7}"/>
              </a:ext>
            </a:extLst>
          </p:cNvPr>
          <p:cNvSpPr/>
          <p:nvPr/>
        </p:nvSpPr>
        <p:spPr>
          <a:xfrm>
            <a:off x="5438775" y="2695575"/>
            <a:ext cx="1447800" cy="679450"/>
          </a:xfrm>
          <a:prstGeom prst="cub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Detector A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048855F3-133B-7643-A535-9549E5E51687}"/>
              </a:ext>
            </a:extLst>
          </p:cNvPr>
          <p:cNvSpPr/>
          <p:nvPr/>
        </p:nvSpPr>
        <p:spPr>
          <a:xfrm>
            <a:off x="1998663" y="4248150"/>
            <a:ext cx="1447800" cy="679450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Detector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5EFE5-444C-4F46-9A44-FCE1B33C12DF}"/>
              </a:ext>
            </a:extLst>
          </p:cNvPr>
          <p:cNvSpPr txBox="1"/>
          <p:nvPr/>
        </p:nvSpPr>
        <p:spPr>
          <a:xfrm>
            <a:off x="1097772" y="2835245"/>
            <a:ext cx="153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Craft evasive</a:t>
            </a:r>
          </a:p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malware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C347D-11C3-7348-A95E-DC75C095CBF4}"/>
              </a:ext>
            </a:extLst>
          </p:cNvPr>
          <p:cNvSpPr txBox="1"/>
          <p:nvPr/>
        </p:nvSpPr>
        <p:spPr>
          <a:xfrm>
            <a:off x="3531222" y="2774076"/>
            <a:ext cx="1531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5085E-9528-A246-9185-D0DA3ED0CE80}"/>
              </a:ext>
            </a:extLst>
          </p:cNvPr>
          <p:cNvSpPr txBox="1"/>
          <p:nvPr/>
        </p:nvSpPr>
        <p:spPr>
          <a:xfrm>
            <a:off x="2438400" y="3599704"/>
            <a:ext cx="153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How likely it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 will evade?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2C94-EE72-4245-976F-68DDDDD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RHMDs?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14B5-4CBD-8442-86C2-6C0D6449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534400" cy="3394075"/>
          </a:xfrm>
        </p:spPr>
        <p:txBody>
          <a:bodyPr/>
          <a:lstStyle/>
          <a:p>
            <a:r>
              <a:rPr lang="en-US" dirty="0"/>
              <a:t>RHMD resilient to black-box attacks</a:t>
            </a:r>
          </a:p>
          <a:p>
            <a:pPr lvl="1"/>
            <a:r>
              <a:rPr lang="en-US" sz="1800" dirty="0"/>
              <a:t>Making reverse engineering is not accurate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dirty="0"/>
              <a:t>Transferability help understanding resilience to</a:t>
            </a:r>
          </a:p>
          <a:p>
            <a:pPr lvl="1"/>
            <a:r>
              <a:rPr lang="en-US" sz="1800" dirty="0"/>
              <a:t>White-box attack: attacker knows some/all base detectors </a:t>
            </a:r>
          </a:p>
          <a:p>
            <a:pPr lvl="1"/>
            <a:r>
              <a:rPr lang="en-US" sz="1800" dirty="0"/>
              <a:t>Gray-box attacks: attacker has access to training data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70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1384761C-92D7-6447-9976-D0D78656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Intra-algorithm Transferability </a:t>
            </a:r>
          </a:p>
        </p:txBody>
      </p:sp>
      <p:pic>
        <p:nvPicPr>
          <p:cNvPr id="88066" name="Content Placeholder 2" descr="Screen Shot 2018-10-10 at 10.31.13 PM.png">
            <a:extLst>
              <a:ext uri="{FF2B5EF4-FFF2-40B4-BE49-F238E27FC236}">
                <a16:creationId xmlns:a16="http://schemas.microsoft.com/office/drawing/2014/main" id="{A010904B-5366-874E-849F-67EF17EAD5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-104"/>
          <a:stretch>
            <a:fillRect/>
          </a:stretch>
        </p:blipFill>
        <p:spPr>
          <a:xfrm>
            <a:off x="95250" y="1428750"/>
            <a:ext cx="9015413" cy="339407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775A7BB1-7F2A-824B-8315-86733C5A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Cross-algorithm Transferability </a:t>
            </a:r>
          </a:p>
        </p:txBody>
      </p:sp>
      <p:pic>
        <p:nvPicPr>
          <p:cNvPr id="89090" name="Content Placeholder 3" descr="cross-tec.png">
            <a:extLst>
              <a:ext uri="{FF2B5EF4-FFF2-40B4-BE49-F238E27FC236}">
                <a16:creationId xmlns:a16="http://schemas.microsoft.com/office/drawing/2014/main" id="{A97C340F-823B-E64B-99AE-EBE1D685A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" b="-1559"/>
          <a:stretch>
            <a:fillRect/>
          </a:stretch>
        </p:blipFill>
        <p:spPr>
          <a:xfrm>
            <a:off x="2590800" y="1733550"/>
            <a:ext cx="3581400" cy="28194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AF2674DA-F553-A845-9B44-E0D3E347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Combined Transferability </a:t>
            </a:r>
          </a:p>
        </p:txBody>
      </p:sp>
      <p:pic>
        <p:nvPicPr>
          <p:cNvPr id="90114" name="Content Placeholder 3" descr="combined.png">
            <a:extLst>
              <a:ext uri="{FF2B5EF4-FFF2-40B4-BE49-F238E27FC236}">
                <a16:creationId xmlns:a16="http://schemas.microsoft.com/office/drawing/2014/main" id="{2F38BDE7-2E7C-B746-AA46-EE52D43ACA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439" r="-742" b="-1193"/>
          <a:stretch>
            <a:fillRect/>
          </a:stretch>
        </p:blipFill>
        <p:spPr>
          <a:xfrm>
            <a:off x="1752600" y="1200150"/>
            <a:ext cx="5257800" cy="3733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96883624-DE4B-6F4F-945E-A2B98198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Final thoughts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C2DE7C55-8A8D-7341-820C-36EFB9DA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0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Machine learning will be prevalent in systems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1600" dirty="0"/>
              <a:t>Already used in a number of predictors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Especially true as systems and applications continue to evolve</a:t>
            </a:r>
            <a:endParaRPr lang="en-US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Important to understand implications and design for resilience against adversarial attacks</a:t>
            </a:r>
            <a:endParaRPr lang="en-US" sz="24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24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41879EE-3012-2343-9247-61CA4EE3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Overview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151FA5E-B08C-BB43-8742-A0374C0925E1}"/>
              </a:ext>
            </a:extLst>
          </p:cNvPr>
          <p:cNvGraphicFramePr/>
          <p:nvPr/>
        </p:nvGraphicFramePr>
        <p:xfrm>
          <a:off x="304800" y="3333750"/>
          <a:ext cx="34290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DB2F31-29E0-9F40-915F-40B941913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974977"/>
              </p:ext>
            </p:extLst>
          </p:nvPr>
        </p:nvGraphicFramePr>
        <p:xfrm>
          <a:off x="304800" y="469900"/>
          <a:ext cx="3429000" cy="332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29722736-1AA4-9B4D-8E5C-396F2168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>
                <a:ea typeface="ＭＳ Ｐゴシック" panose="020B0600070205080204" pitchFamily="34" charset="-128"/>
              </a:rPr>
              <a:t>Thank you!</a:t>
            </a:r>
          </a:p>
        </p:txBody>
      </p:sp>
      <p:sp>
        <p:nvSpPr>
          <p:cNvPr id="93186" name="Footer Placeholder 4">
            <a:extLst>
              <a:ext uri="{FF2B5EF4-FFF2-40B4-BE49-F238E27FC236}">
                <a16:creationId xmlns:a16="http://schemas.microsoft.com/office/drawing/2014/main" id="{11A81DCD-62C0-8042-87AA-398971C64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819400" y="5467350"/>
            <a:ext cx="2895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t>RAID 2015 – Kyoto, Japan, November 2015</a:t>
            </a:r>
          </a:p>
        </p:txBody>
      </p:sp>
      <p:grpSp>
        <p:nvGrpSpPr>
          <p:cNvPr id="93187" name="Group 5">
            <a:extLst>
              <a:ext uri="{FF2B5EF4-FFF2-40B4-BE49-F238E27FC236}">
                <a16:creationId xmlns:a16="http://schemas.microsoft.com/office/drawing/2014/main" id="{D45E78C8-83DA-7C4D-BA82-F7FC66A220B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81150"/>
            <a:ext cx="3787775" cy="3392488"/>
            <a:chOff x="456395" y="3055257"/>
            <a:chExt cx="3549308" cy="3162496"/>
          </a:xfrm>
        </p:grpSpPr>
        <p:pic>
          <p:nvPicPr>
            <p:cNvPr id="93189" name="Picture 6" descr="confused_meme.png">
              <a:extLst>
                <a:ext uri="{FF2B5EF4-FFF2-40B4-BE49-F238E27FC236}">
                  <a16:creationId xmlns:a16="http://schemas.microsoft.com/office/drawing/2014/main" id="{C07EA21E-79DB-344D-B2FA-43107D651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95" y="3942795"/>
              <a:ext cx="3037410" cy="227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loud Callout 7">
              <a:extLst>
                <a:ext uri="{FF2B5EF4-FFF2-40B4-BE49-F238E27FC236}">
                  <a16:creationId xmlns:a16="http://schemas.microsoft.com/office/drawing/2014/main" id="{0686A7A0-791A-4446-8307-CD97D552E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810" y="3055257"/>
              <a:ext cx="1805893" cy="887926"/>
            </a:xfrm>
            <a:prstGeom prst="cloudCallout">
              <a:avLst>
                <a:gd name="adj1" fmla="val -40463"/>
                <a:gd name="adj2" fmla="val 7414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93188" name="Text Placeholder 6">
            <a:extLst>
              <a:ext uri="{FF2B5EF4-FFF2-40B4-BE49-F238E27FC236}">
                <a16:creationId xmlns:a16="http://schemas.microsoft.com/office/drawing/2014/main" id="{5F4F514D-6989-424A-86F5-CE8F4B5D6682}"/>
              </a:ext>
            </a:extLst>
          </p:cNvPr>
          <p:cNvSpPr>
            <a:spLocks noGrp="1"/>
          </p:cNvSpPr>
          <p:nvPr/>
        </p:nvSpPr>
        <p:spPr bwMode="auto">
          <a:xfrm>
            <a:off x="381000" y="971550"/>
            <a:ext cx="3962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>
                <a:solidFill>
                  <a:srgbClr val="898989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938140E5-CB4E-9340-A86E-C959DBBE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Can’t Just Randomly Add Instructions</a:t>
            </a:r>
          </a:p>
        </p:txBody>
      </p:sp>
      <p:pic>
        <p:nvPicPr>
          <p:cNvPr id="94210" name="Content Placeholder 3" descr="random_inject.pdf">
            <a:extLst>
              <a:ext uri="{FF2B5EF4-FFF2-40B4-BE49-F238E27FC236}">
                <a16:creationId xmlns:a16="http://schemas.microsoft.com/office/drawing/2014/main" id="{0633CF4C-0FC3-4740-9105-EAAA699BBC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r="-3510"/>
          <a:stretch>
            <a:fillRect/>
          </a:stretch>
        </p:blipFill>
        <p:spPr>
          <a:xfrm>
            <a:off x="228600" y="1200150"/>
            <a:ext cx="8610600" cy="34893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8C0F0E06-645E-6443-8704-F09382AA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Evasion Overhead</a:t>
            </a:r>
          </a:p>
        </p:txBody>
      </p:sp>
      <p:pic>
        <p:nvPicPr>
          <p:cNvPr id="95234" name="Content Placeholder 3" descr="overhead.pdf">
            <a:extLst>
              <a:ext uri="{FF2B5EF4-FFF2-40B4-BE49-F238E27FC236}">
                <a16:creationId xmlns:a16="http://schemas.microsoft.com/office/drawing/2014/main" id="{F4A955EC-455F-0E43-92F2-E98DF1120A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r="-3510"/>
          <a:stretch>
            <a:fillRect/>
          </a:stretch>
        </p:blipFill>
        <p:spPr>
          <a:xfrm>
            <a:off x="838200" y="1504950"/>
            <a:ext cx="7391400" cy="3200400"/>
          </a:xfrm>
        </p:spPr>
      </p:pic>
      <p:sp>
        <p:nvSpPr>
          <p:cNvPr id="95235" name="TextBox 1">
            <a:extLst>
              <a:ext uri="{FF2B5EF4-FFF2-40B4-BE49-F238E27FC236}">
                <a16:creationId xmlns:a16="http://schemas.microsoft.com/office/drawing/2014/main" id="{DB5CC832-0A82-6E4B-9028-382D94A3D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863" y="3548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41879EE-3012-2343-9247-61CA4EE3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Overview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151FA5E-B08C-BB43-8742-A0374C0925E1}"/>
              </a:ext>
            </a:extLst>
          </p:cNvPr>
          <p:cNvGraphicFramePr/>
          <p:nvPr/>
        </p:nvGraphicFramePr>
        <p:xfrm>
          <a:off x="304800" y="3333750"/>
          <a:ext cx="34290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DB2F31-29E0-9F40-915F-40B9419131CD}"/>
              </a:ext>
            </a:extLst>
          </p:cNvPr>
          <p:cNvGraphicFramePr/>
          <p:nvPr/>
        </p:nvGraphicFramePr>
        <p:xfrm>
          <a:off x="304800" y="469900"/>
          <a:ext cx="8305800" cy="332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6628" name="Group 17">
            <a:extLst>
              <a:ext uri="{FF2B5EF4-FFF2-40B4-BE49-F238E27FC236}">
                <a16:creationId xmlns:a16="http://schemas.microsoft.com/office/drawing/2014/main" id="{A788BD57-3A2A-9E44-85D4-0DC4D431CF0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333750"/>
            <a:ext cx="3429000" cy="1676400"/>
            <a:chOff x="0" y="1242795"/>
            <a:chExt cx="3429000" cy="4618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F61874-5365-6749-940D-AB654F4A0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2795"/>
              <a:ext cx="3429000" cy="408032"/>
            </a:xfrm>
            <a:prstGeom prst="rect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AC3135-E67F-1E4D-9F90-61E92548D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2795"/>
              <a:ext cx="3429000" cy="461824"/>
            </a:xfrm>
            <a:prstGeom prst="rect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99568" tIns="99568" rIns="99568" bIns="99568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3600" dirty="0">
                  <a:solidFill>
                    <a:srgbClr val="008000"/>
                  </a:solidFill>
                  <a:latin typeface="Calibri" panose="020F0502020204030204" pitchFamily="34" charset="0"/>
                </a:rPr>
                <a:t>Yes! using RHMD</a:t>
              </a:r>
            </a:p>
            <a:p>
              <a:pPr algn="ctr" eaLnBrk="1" hangingPunct="1">
                <a:defRPr/>
              </a:pPr>
              <a:endPara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1- Provably harder to reverse-engineer</a:t>
              </a:r>
            </a:p>
            <a:p>
              <a:pPr eaLnBrk="1" hangingPunct="1"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2- Robust to evasion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2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5E11-C736-E84E-B79F-935D4BC4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Reverse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834B0-9680-1A4C-963F-A0381277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3797D1A6-A63A-F645-A6EF-C618D0E5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to Reverse Engineer HMDs?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E0BB-2D22-0A4F-963B-251DC15C4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b="1">
                <a:ea typeface="ＭＳ Ｐゴシック" panose="020B0600070205080204" pitchFamily="34" charset="-128"/>
              </a:rPr>
              <a:t>Challenges:</a:t>
            </a:r>
          </a:p>
          <a:p>
            <a:pPr lvl="1" eaLnBrk="1" hangingPunct="1"/>
            <a:r>
              <a:rPr lang="en-US" altLang="en-US" sz="1900">
                <a:ea typeface="ＭＳ Ｐゴシック" panose="020B0600070205080204" pitchFamily="34" charset="-128"/>
              </a:rPr>
              <a:t>We don</a:t>
            </a:r>
            <a:r>
              <a:rPr lang="fr-FR" altLang="en-US" sz="1900">
                <a:ea typeface="ＭＳ Ｐゴシック" panose="020B0600070205080204" pitchFamily="34" charset="-128"/>
              </a:rPr>
              <a:t>’</a:t>
            </a:r>
            <a:r>
              <a:rPr lang="en-US" altLang="ja-JP" sz="1900">
                <a:ea typeface="ＭＳ Ｐゴシック" panose="020B0600070205080204" pitchFamily="34" charset="-128"/>
              </a:rPr>
              <a:t>t know the </a:t>
            </a:r>
            <a:r>
              <a:rPr lang="en-US" altLang="ja-JP" sz="1900" i="1">
                <a:ea typeface="ＭＳ Ｐゴシック" panose="020B0600070205080204" pitchFamily="34" charset="-128"/>
              </a:rPr>
              <a:t>detection period</a:t>
            </a:r>
          </a:p>
          <a:p>
            <a:pPr lvl="1" eaLnBrk="1" hangingPunct="1"/>
            <a:r>
              <a:rPr lang="en-US" altLang="en-US" sz="1900">
                <a:ea typeface="ＭＳ Ｐゴシック" panose="020B0600070205080204" pitchFamily="34" charset="-128"/>
              </a:rPr>
              <a:t>We don</a:t>
            </a:r>
            <a:r>
              <a:rPr lang="fr-FR" altLang="en-US" sz="1900">
                <a:ea typeface="ＭＳ Ｐゴシック" panose="020B0600070205080204" pitchFamily="34" charset="-128"/>
              </a:rPr>
              <a:t>’</a:t>
            </a:r>
            <a:r>
              <a:rPr lang="en-US" altLang="ja-JP" sz="1900">
                <a:ea typeface="ＭＳ Ｐゴシック" panose="020B0600070205080204" pitchFamily="34" charset="-128"/>
              </a:rPr>
              <a:t>t know the </a:t>
            </a:r>
            <a:r>
              <a:rPr lang="en-US" altLang="ja-JP" sz="1900" i="1">
                <a:ea typeface="ＭＳ Ｐゴシック" panose="020B0600070205080204" pitchFamily="34" charset="-128"/>
              </a:rPr>
              <a:t>features used </a:t>
            </a:r>
          </a:p>
          <a:p>
            <a:pPr lvl="1" eaLnBrk="1" hangingPunct="1"/>
            <a:r>
              <a:rPr lang="en-US" altLang="en-US" sz="1900">
                <a:ea typeface="ＭＳ Ｐゴシック" panose="020B0600070205080204" pitchFamily="34" charset="-128"/>
              </a:rPr>
              <a:t>We don</a:t>
            </a:r>
            <a:r>
              <a:rPr lang="fr-FR" altLang="en-US" sz="1900">
                <a:ea typeface="ＭＳ Ｐゴシック" panose="020B0600070205080204" pitchFamily="34" charset="-128"/>
              </a:rPr>
              <a:t>’</a:t>
            </a:r>
            <a:r>
              <a:rPr lang="en-US" altLang="ja-JP" sz="1900">
                <a:ea typeface="ＭＳ Ｐゴシック" panose="020B0600070205080204" pitchFamily="34" charset="-128"/>
              </a:rPr>
              <a:t>t know the </a:t>
            </a:r>
            <a:r>
              <a:rPr lang="en-US" altLang="ja-JP" sz="1900" i="1">
                <a:ea typeface="ＭＳ Ｐゴシック" panose="020B0600070205080204" pitchFamily="34" charset="-128"/>
              </a:rPr>
              <a:t>detection algorithm</a:t>
            </a:r>
          </a:p>
          <a:p>
            <a:pPr lvl="1" eaLnBrk="1" hangingPunct="1"/>
            <a:endParaRPr lang="en-US" altLang="en-US" sz="19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300" b="1">
                <a:ea typeface="ＭＳ Ｐゴシック" panose="020B0600070205080204" pitchFamily="34" charset="-128"/>
              </a:rPr>
              <a:t>Approach:</a:t>
            </a:r>
          </a:p>
          <a:p>
            <a:pPr lvl="1" eaLnBrk="1" hangingPunct="1">
              <a:buFont typeface="Calibri" panose="020F0502020204030204" pitchFamily="34" charset="0"/>
              <a:buAutoNum type="arabicPeriod"/>
            </a:pPr>
            <a:r>
              <a:rPr lang="en-US" altLang="en-US" sz="1900">
                <a:ea typeface="ＭＳ Ｐゴシック" panose="020B0600070205080204" pitchFamily="34" charset="-128"/>
              </a:rPr>
              <a:t>Train different classifiers</a:t>
            </a:r>
          </a:p>
          <a:p>
            <a:pPr lvl="1" eaLnBrk="1" hangingPunct="1">
              <a:buFont typeface="Calibri" panose="020F0502020204030204" pitchFamily="34" charset="0"/>
              <a:buAutoNum type="arabicPeriod"/>
            </a:pPr>
            <a:r>
              <a:rPr lang="en-US" altLang="en-US" sz="1900">
                <a:ea typeface="ＭＳ Ｐゴシック" panose="020B0600070205080204" pitchFamily="34" charset="-128"/>
              </a:rPr>
              <a:t>Derive specific parameters as an optimization problem</a:t>
            </a:r>
          </a:p>
          <a:p>
            <a:pPr eaLnBrk="1" hangingPunct="1"/>
            <a:endParaRPr lang="en-US" altLang="en-US" sz="23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B80E6CCD-EBE2-744B-9A3B-153AEAE1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Reverse Engineering HMDs</a:t>
            </a:r>
          </a:p>
        </p:txBody>
      </p:sp>
      <p:sp>
        <p:nvSpPr>
          <p:cNvPr id="31746" name="TextBox 69">
            <a:extLst>
              <a:ext uri="{FF2B5EF4-FFF2-40B4-BE49-F238E27FC236}">
                <a16:creationId xmlns:a16="http://schemas.microsoft.com/office/drawing/2014/main" id="{792AA689-789E-664B-A923-0861C7198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60513"/>
            <a:ext cx="1606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Attacker </a:t>
            </a:r>
            <a:r>
              <a:rPr lang="en-US" altLang="en-US" sz="1500" b="1">
                <a:latin typeface="Arial" panose="020B0604020202020204" pitchFamily="34" charset="0"/>
              </a:rPr>
              <a:t>Training</a:t>
            </a:r>
            <a:r>
              <a:rPr lang="en-US" altLang="en-US" sz="1500">
                <a:latin typeface="Arial" panose="020B0604020202020204" pitchFamily="34" charset="0"/>
              </a:rPr>
              <a:t> Data 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80C4E6D-4BCF-794D-B021-8DC8ADA11BC6}"/>
              </a:ext>
            </a:extLst>
          </p:cNvPr>
          <p:cNvSpPr/>
          <p:nvPr/>
        </p:nvSpPr>
        <p:spPr>
          <a:xfrm>
            <a:off x="952500" y="2133600"/>
            <a:ext cx="898525" cy="1504950"/>
          </a:xfrm>
          <a:prstGeom prst="roundRect">
            <a:avLst>
              <a:gd name="adj" fmla="val 843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_________________________</a:t>
            </a:r>
          </a:p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125800</TotalTime>
  <Words>882</Words>
  <Application>Microsoft Macintosh PowerPoint</Application>
  <PresentationFormat>On-screen Show (16:9)</PresentationFormat>
  <Paragraphs>340</Paragraphs>
  <Slides>52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ＭＳ Ｐゴシック</vt:lpstr>
      <vt:lpstr>Arial</vt:lpstr>
      <vt:lpstr>Book Antiqua</vt:lpstr>
      <vt:lpstr>Calibri</vt:lpstr>
      <vt:lpstr>Black</vt:lpstr>
      <vt:lpstr> Adversarial Evasion-Resilient Hardware Malware Detectors </vt:lpstr>
      <vt:lpstr>Malware is Everywhere!</vt:lpstr>
      <vt:lpstr>Malware is Everywhere!</vt:lpstr>
      <vt:lpstr>Hardware Malware Detectors (HMDs)</vt:lpstr>
      <vt:lpstr>Overview</vt:lpstr>
      <vt:lpstr>Overview</vt:lpstr>
      <vt:lpstr>Reverse Engineering</vt:lpstr>
      <vt:lpstr>How to Reverse Engineer HMDs?</vt:lpstr>
      <vt:lpstr>Reverse Engineering HMDs</vt:lpstr>
      <vt:lpstr>Reverse Engineering HMDs</vt:lpstr>
      <vt:lpstr>Reverse Engineering HMDs</vt:lpstr>
      <vt:lpstr>Reverse Engineering HMDs</vt:lpstr>
      <vt:lpstr>We Can Guess Detectors Parameters!</vt:lpstr>
      <vt:lpstr>We Can Guess Detectors Parameters!</vt:lpstr>
      <vt:lpstr>We Can Guess Detectors Parameters!</vt:lpstr>
      <vt:lpstr>Reverse Engineering Effectiveness</vt:lpstr>
      <vt:lpstr>Reverse Engineering Effectiveness</vt:lpstr>
      <vt:lpstr>Evading HMDs</vt:lpstr>
      <vt:lpstr>How to Create Evasive Malware?</vt:lpstr>
      <vt:lpstr>What we Should Add to Evade?</vt:lpstr>
      <vt:lpstr>What we Should Add to Evade?</vt:lpstr>
      <vt:lpstr>What we Should Add to Evade?</vt:lpstr>
      <vt:lpstr>Does re-training Help?</vt:lpstr>
      <vt:lpstr>Can we Retrain with Samples of Evasive Malware?</vt:lpstr>
      <vt:lpstr>Can we Retrain with Samples of Evasive Malware?</vt:lpstr>
      <vt:lpstr>Explaining Retraining Performance</vt:lpstr>
      <vt:lpstr>Explaining Retraining Performance</vt:lpstr>
      <vt:lpstr>What if we Keep Retraining?</vt:lpstr>
      <vt:lpstr>What if we Keep Retraining?</vt:lpstr>
      <vt:lpstr>What if we Keep Retraining?</vt:lpstr>
      <vt:lpstr>What if we Keep Retraining?</vt:lpstr>
      <vt:lpstr>What if we Keep Retraining?</vt:lpstr>
      <vt:lpstr>Can we Build Detectors that Resist Evasion?</vt:lpstr>
      <vt:lpstr>Overview of RHMDs</vt:lpstr>
      <vt:lpstr>Overview of RHMDs</vt:lpstr>
      <vt:lpstr>Overview of RHMDs</vt:lpstr>
      <vt:lpstr>Overview of RHMDs</vt:lpstr>
      <vt:lpstr>Overview of RHMDs</vt:lpstr>
      <vt:lpstr>Overview of RHMDs</vt:lpstr>
      <vt:lpstr>Reverse Engineer RHMDs </vt:lpstr>
      <vt:lpstr>Reverse Engineer RHMDs </vt:lpstr>
      <vt:lpstr>RHMD is Resilient to Evasion</vt:lpstr>
      <vt:lpstr>Hardware Overhead</vt:lpstr>
      <vt:lpstr>Transferability</vt:lpstr>
      <vt:lpstr>Impact on RHMDs?</vt:lpstr>
      <vt:lpstr>Intra-algorithm Transferability </vt:lpstr>
      <vt:lpstr>Cross-algorithm Transferability </vt:lpstr>
      <vt:lpstr>Combined Transferability </vt:lpstr>
      <vt:lpstr>Final thoughts</vt:lpstr>
      <vt:lpstr>Thank you!</vt:lpstr>
      <vt:lpstr>Can’t Just Randomly Add Instructions</vt:lpstr>
      <vt:lpstr>Evasion Overhead</vt:lpstr>
    </vt:vector>
  </TitlesOfParts>
  <Company>UC Riverside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Saenz</dc:creator>
  <cp:lastModifiedBy>Microsoft Office User</cp:lastModifiedBy>
  <cp:revision>195</cp:revision>
  <cp:lastPrinted>2018-10-15T20:25:09Z</cp:lastPrinted>
  <dcterms:created xsi:type="dcterms:W3CDTF">2007-11-06T21:44:47Z</dcterms:created>
  <dcterms:modified xsi:type="dcterms:W3CDTF">2018-11-06T19:43:51Z</dcterms:modified>
</cp:coreProperties>
</file>