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180" r:id="rId2"/>
    <p:sldId id="1222" r:id="rId3"/>
    <p:sldId id="1203" r:id="rId4"/>
    <p:sldId id="1234" r:id="rId5"/>
    <p:sldId id="1237" r:id="rId6"/>
    <p:sldId id="1233" r:id="rId7"/>
    <p:sldId id="1235" r:id="rId8"/>
    <p:sldId id="1223" r:id="rId9"/>
    <p:sldId id="1236" r:id="rId10"/>
    <p:sldId id="1225" r:id="rId11"/>
    <p:sldId id="1228" r:id="rId12"/>
    <p:sldId id="1229" r:id="rId13"/>
    <p:sldId id="1230" r:id="rId14"/>
    <p:sldId id="1227" r:id="rId15"/>
    <p:sldId id="1231" r:id="rId16"/>
    <p:sldId id="1232" r:id="rId17"/>
    <p:sldId id="1239" r:id="rId18"/>
    <p:sldId id="1205" r:id="rId19"/>
    <p:sldId id="1240" r:id="rId20"/>
    <p:sldId id="1206" r:id="rId21"/>
    <p:sldId id="1242" r:id="rId22"/>
    <p:sldId id="1207" r:id="rId23"/>
    <p:sldId id="1208" r:id="rId24"/>
    <p:sldId id="1209" r:id="rId25"/>
    <p:sldId id="1238" r:id="rId26"/>
  </p:sldIdLst>
  <p:sldSz cx="9144000" cy="6858000" type="screen4x3"/>
  <p:notesSz cx="7302500" cy="9586913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2784" y="-1264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29C7-7885-6142-9016-D101F799F17F}" type="slidenum">
              <a:rPr lang="en-US"/>
              <a:pPr/>
              <a:t>1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6604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23084" y="4596489"/>
            <a:ext cx="4598663" cy="12596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1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94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42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016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2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953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2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38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83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61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76653-11AB-CD4D-8733-25D44ECA7FF6}" type="slidenum">
              <a:rPr lang="en-US"/>
              <a:pPr/>
              <a:t>9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660400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085" y="4596488"/>
            <a:ext cx="4597016" cy="483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Summarize a year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worth of work in one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94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23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31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66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30251" y="4553784"/>
            <a:ext cx="5841999" cy="4314111"/>
          </a:xfrm>
          <a:prstGeom prst="rect">
            <a:avLst/>
          </a:prstGeom>
        </p:spPr>
        <p:txBody>
          <a:bodyPr lIns="96490" tIns="96490" rIns="96490" bIns="9649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0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368" y="1179623"/>
            <a:ext cx="5408659" cy="21597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36" tIns="42607" rIns="81936" bIns="42607"/>
          <a:lstStyle/>
          <a:p>
            <a:pPr algn="ctr" defTabSz="409009">
              <a:buClr>
                <a:srgbClr val="288FFF"/>
              </a:buClr>
              <a:tabLst>
                <a:tab pos="0" algn="l"/>
                <a:tab pos="832470" algn="l"/>
                <a:tab pos="1664940" algn="l"/>
                <a:tab pos="2497409" algn="l"/>
                <a:tab pos="3329879" algn="l"/>
                <a:tab pos="4162349" algn="l"/>
                <a:tab pos="4994819" algn="l"/>
                <a:tab pos="5827288" algn="l"/>
                <a:tab pos="6659758" algn="l"/>
                <a:tab pos="7492228" algn="l"/>
                <a:tab pos="8324698" algn="l"/>
                <a:tab pos="9157167" algn="l"/>
              </a:tabLst>
            </a:pPr>
            <a:r>
              <a:rPr lang="en-GB" sz="2800" dirty="0" smtClean="0">
                <a:cs typeface="HG Mincho Light J" charset="0"/>
              </a:rPr>
              <a:t>Hardware Security Primitives</a:t>
            </a:r>
            <a:br>
              <a:rPr lang="en-GB" sz="2800" dirty="0" smtClean="0">
                <a:cs typeface="HG Mincho Light J" charset="0"/>
              </a:rPr>
            </a:br>
            <a:r>
              <a:rPr lang="en-GB" sz="2800" dirty="0" smtClean="0">
                <a:cs typeface="HG Mincho Light J" charset="0"/>
              </a:rPr>
              <a:t>with focus on PUFs</a:t>
            </a:r>
            <a:endParaRPr lang="en-GB" sz="2800" dirty="0">
              <a:cs typeface="HG Mincho Light J" charset="0"/>
            </a:endParaRP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1179126" y="4649099"/>
            <a:ext cx="6518424" cy="4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02" tIns="41951" rIns="83902" bIns="41951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1082"/>
              </a:spcBef>
              <a:buClr>
                <a:srgbClr val="33CC33"/>
              </a:buClr>
              <a:buSzPct val="133000"/>
            </a:pPr>
            <a:r>
              <a:rPr lang="en-GB" dirty="0" smtClean="0">
                <a:solidFill>
                  <a:schemeClr val="tx2"/>
                </a:solidFill>
                <a:latin typeface="Helvetica" charset="0"/>
                <a:cs typeface="HG Mincho Light J" charset="0"/>
              </a:rPr>
              <a:t>Slide credit</a:t>
            </a:r>
            <a:r>
              <a:rPr lang="en-GB" dirty="0" smtClean="0">
                <a:latin typeface="Helvetica" charset="0"/>
                <a:cs typeface="HG Mincho Light J" charset="0"/>
              </a:rPr>
              <a:t>: </a:t>
            </a:r>
            <a:r>
              <a:rPr lang="en-GB" dirty="0" err="1" smtClean="0">
                <a:latin typeface="Helvetica" charset="0"/>
                <a:cs typeface="HG Mincho Light J" charset="0"/>
              </a:rPr>
              <a:t>Srini</a:t>
            </a:r>
            <a:r>
              <a:rPr lang="en-GB" dirty="0" smtClean="0">
                <a:latin typeface="Helvetica" charset="0"/>
                <a:cs typeface="HG Mincho Light J" charset="0"/>
              </a:rPr>
              <a:t> </a:t>
            </a:r>
            <a:r>
              <a:rPr lang="en-GB" dirty="0" err="1" smtClean="0">
                <a:latin typeface="Helvetica" charset="0"/>
                <a:cs typeface="HG Mincho Light J" charset="0"/>
              </a:rPr>
              <a:t>Devedas</a:t>
            </a:r>
            <a:r>
              <a:rPr lang="en-GB" dirty="0" smtClean="0">
                <a:latin typeface="Helvetica" charset="0"/>
                <a:cs typeface="HG Mincho Light J" charset="0"/>
              </a:rPr>
              <a:t> and others</a:t>
            </a:r>
            <a:endParaRPr lang="en-GB" dirty="0">
              <a:latin typeface="Helvetica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246062">
              <a:spcBef>
                <a:spcPts val="0"/>
              </a:spcBef>
              <a:buSzPct val="85000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construct a k-bit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response</a:t>
            </a:r>
          </a:p>
          <a:p>
            <a:pPr lvl="2" indent="-246062">
              <a:spcBef>
                <a:spcPts val="0"/>
              </a:spcBef>
              <a:buSzPct val="85000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 circuit can be used k times with different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inputs</a:t>
            </a:r>
          </a:p>
          <a:p>
            <a:pPr lvl="2" indent="-246062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duplicate the single-output PUF circuit</a:t>
            </a: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3517963"/>
            <a:ext cx="6010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033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Ring Oscillator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 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82225" y="2597975"/>
            <a:ext cx="7179551" cy="372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9890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Ring Oscillator</a:t>
            </a:r>
            <a:r>
              <a:rPr lang="en-US" sz="5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Circuits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3200" b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Easier Implementation</a:t>
            </a:r>
          </a:p>
          <a:p>
            <a:pPr marL="541337" lvl="1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No need for careful layout and routing</a:t>
            </a:r>
          </a:p>
          <a:p>
            <a:pPr marL="541337" lvl="1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2800" dirty="0" smtClean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3200" b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Slower, Larger, more power to generate bits</a:t>
            </a:r>
          </a:p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3200" b="0" dirty="0" smtClean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3200" b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Better for FPGAs and secure processors</a:t>
            </a:r>
          </a:p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3200" b="0" dirty="0" smtClean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 marL="325437" indent="-457200">
              <a:spcBef>
                <a:spcPts val="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3200" b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Hard to generate many challenge response pairs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9824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-390144" y="2087877"/>
            <a:ext cx="5132832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Ring Oscillator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</a:p>
          <a:p>
            <a:pPr marL="914399" lvl="2" indent="-246062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environmental conditions</a:t>
            </a:r>
          </a:p>
          <a:p>
            <a:pPr marL="914399" lvl="2" indent="-246062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ring oscillator pairs, whose frequencies are far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apart=&gt;remove key generation error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16" y="3743605"/>
            <a:ext cx="5853784" cy="23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6275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Lightweight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Secure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F. 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Avalanche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property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ftr" idx="4294967295"/>
          </p:nvPr>
        </p:nvSpPr>
        <p:spPr>
          <a:xfrm>
            <a:off x="2667000" y="635635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Hardware Security and Trust, CE, SUT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7862" y="2590800"/>
            <a:ext cx="7008274" cy="413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313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</a:t>
            </a:r>
            <a:r>
              <a:rPr lang="en-US" sz="5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Circuits SRAM</a:t>
            </a: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SRAM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09625" y="2689212"/>
            <a:ext cx="7324725" cy="36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42363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Butterfly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84350" y="2346286"/>
            <a:ext cx="3783896" cy="408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5381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lvl="0">
              <a:buSzPct val="25000"/>
            </a:pPr>
            <a:r>
              <a:rPr lang="en-US" sz="3600" dirty="0">
                <a:solidFill>
                  <a:schemeClr val="dk2"/>
                </a:solidFill>
                <a:latin typeface="Merriweather"/>
                <a:ea typeface="Calibri"/>
                <a:cs typeface="Calibri"/>
                <a:sym typeface="Calibri"/>
              </a:rPr>
              <a:t>Challenges=&gt;</a:t>
            </a:r>
            <a:r>
              <a:rPr lang="en-US" sz="3200" dirty="0">
                <a:solidFill>
                  <a:schemeClr val="dk2"/>
                </a:solidFill>
                <a:latin typeface="Merriweather"/>
                <a:ea typeface="Calibri"/>
                <a:cs typeface="Calibri"/>
                <a:sym typeface="Calibri"/>
              </a:rPr>
              <a:t>Conventional Authentication 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Merriweather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847850"/>
            <a:ext cx="8229600" cy="382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Conventional Authentication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Schemes</a:t>
            </a:r>
          </a:p>
          <a:p>
            <a:pPr marL="823913" lvl="1" indent="-457200">
              <a:spcBef>
                <a:spcPts val="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Need to store keys</a:t>
            </a:r>
          </a:p>
          <a:p>
            <a:pPr marL="823913" lvl="1" indent="-457200">
              <a:spcBef>
                <a:spcPts val="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Power and area </a:t>
            </a: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consumption </a:t>
            </a: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23913" lvl="1" indent="-457200">
              <a:spcBef>
                <a:spcPts val="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391650"/>
            <a:ext cx="66484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483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Applications of PUF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1) Low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cost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authentication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10272" y="3179955"/>
            <a:ext cx="7308304" cy="282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2" y="2792220"/>
            <a:ext cx="7446223" cy="36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09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4465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457200" y="704850"/>
            <a:ext cx="8229600" cy="97603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3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-US" sz="32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=&gt; 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Store Secrets</a:t>
            </a:r>
            <a:endParaRPr lang="en-US" sz="3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36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" name="Shape 138"/>
          <p:cNvSpPr txBox="1">
            <a:spLocks/>
          </p:cNvSpPr>
          <p:nvPr/>
        </p:nvSpPr>
        <p:spPr>
          <a:xfrm>
            <a:off x="457200" y="2140238"/>
            <a:ext cx="8122024" cy="3601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3050" marR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39763" marR="0" indent="-1165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-1606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8745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462088" marR="0" indent="-1349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737360" marR="0" indent="-1219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Merriweather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94560" marR="0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Merriweather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468880" marR="0" indent="-939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Merriweather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7345" indent="-3429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Conventional approach to embed secure secrets in IC</a:t>
            </a:r>
          </a:p>
          <a:p>
            <a:pPr marL="1261745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Non-volatile memory(ROM, Fuse, Flash or EEPROM)</a:t>
            </a:r>
          </a:p>
          <a:p>
            <a:pPr marL="1261745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Battery-backed RAM</a:t>
            </a:r>
          </a:p>
          <a:p>
            <a:pPr marL="347345" indent="-3429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Non-volatile memory technologies </a:t>
            </a:r>
            <a:r>
              <a:rPr lang="en-US" sz="20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are often vulnerable to invasive </a:t>
            </a: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non-invasive attack</a:t>
            </a:r>
            <a:endParaRPr lang="en-US" sz="20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90195" indent="-28575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Adversaries can physically extract secret keys from EEPROM while processor is off</a:t>
            </a:r>
          </a:p>
          <a:p>
            <a:pPr marL="290195" indent="-285750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90195" indent="-285750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78924" y="5032968"/>
            <a:ext cx="3769392" cy="1203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7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security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next topic looks at hardware primitives that can assist with security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True random number generators (Intel’s </a:t>
            </a:r>
            <a:r>
              <a:rPr lang="en-US" dirty="0" err="1" smtClean="0"/>
              <a:t>RdRand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AES/SHA instructions (hardware crypto support)</a:t>
            </a:r>
          </a:p>
          <a:p>
            <a:pPr lvl="1"/>
            <a:r>
              <a:rPr lang="en-US" dirty="0" smtClean="0"/>
              <a:t>PUFs (today)</a:t>
            </a:r>
          </a:p>
          <a:p>
            <a:pPr lvl="1"/>
            <a:r>
              <a:rPr lang="en-US" dirty="0" smtClean="0"/>
              <a:t>ORAM (today?)</a:t>
            </a:r>
          </a:p>
          <a:p>
            <a:pPr lvl="1"/>
            <a:r>
              <a:rPr lang="en-US" dirty="0" smtClean="0"/>
              <a:t>The wire-tap problem for generating keys</a:t>
            </a:r>
          </a:p>
          <a:p>
            <a:pPr lvl="1"/>
            <a:r>
              <a:rPr lang="en-US" dirty="0" smtClean="0"/>
              <a:t>Higher level mechanisms (starting next class)</a:t>
            </a:r>
          </a:p>
          <a:p>
            <a:endParaRPr lang="en-US" dirty="0" smtClean="0"/>
          </a:p>
          <a:p>
            <a:r>
              <a:rPr lang="en-US" dirty="0" smtClean="0"/>
              <a:t>What does hardware offer; lets consider some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6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Applications of PUF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2) </a:t>
            </a: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Cryptographic Key Generator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*ECC=Error Correction Code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3" y="2958352"/>
            <a:ext cx="6750562" cy="25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6919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Power </a:t>
            </a: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Area are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critical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RFID tag can afford a maximum of 2000 gates for security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features	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Passive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RFIDs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good </a:t>
            </a: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cryptographic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primitive should be</a:t>
            </a:r>
          </a:p>
          <a:p>
            <a:pPr marL="156846" indent="0">
              <a:buNone/>
            </a:pP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lightweight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occupy little area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 </a:t>
            </a: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silicon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</a:t>
            </a:r>
          </a:p>
          <a:p>
            <a:pPr marL="156846" indent="0">
              <a:buNone/>
            </a:pP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should have very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low power 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consumption</a:t>
            </a:r>
            <a:r>
              <a:rPr lang="en-US" sz="2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lang="en-US" sz="24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6846" indent="0">
              <a:buNone/>
            </a:pPr>
            <a:endParaRPr lang="en-US" sz="24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6846" indent="0">
              <a:buNone/>
            </a:pPr>
            <a:endParaRPr lang="en-US" dirty="0"/>
          </a:p>
        </p:txBody>
      </p:sp>
      <p:sp>
        <p:nvSpPr>
          <p:cNvPr id="4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-US" sz="32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=&gt;</a:t>
            </a:r>
            <a:r>
              <a:rPr lang="en-US" sz="3200" dirty="0" smtClean="0">
                <a:solidFill>
                  <a:schemeClr val="dk2"/>
                </a:solidFill>
                <a:latin typeface="Merriweather"/>
                <a:ea typeface="Calibri"/>
                <a:cs typeface="Calibri"/>
                <a:sym typeface="Calibri"/>
              </a:rPr>
              <a:t>Power and Area</a:t>
            </a:r>
            <a:endParaRPr lang="en-US" sz="3200" i="0" u="none" strike="noStrike" cap="none" baseline="0" dirty="0">
              <a:solidFill>
                <a:schemeClr val="dk2"/>
              </a:solidFill>
              <a:latin typeface="Merriweather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06" y="4129881"/>
            <a:ext cx="2103294" cy="19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Applications of PUF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3) Software Licensing and Anonymous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Computation</a:t>
            </a:r>
          </a:p>
          <a:p>
            <a:pPr marL="366713" lvl="1" indent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b="0" i="0" u="none" strike="noStrike" cap="none" baseline="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b="0" i="0" u="none" strike="noStrike" cap="none" baseline="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b="0" i="0" u="none" strike="noStrike" cap="none" baseline="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endParaRPr lang="en-US" sz="2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66713" lvl="1" indent="0">
              <a:spcBef>
                <a:spcPts val="0"/>
              </a:spcBef>
              <a:buSzPct val="25000"/>
              <a:buNone/>
            </a:pPr>
            <a:r>
              <a:rPr lang="en-US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*CPUF=Controlled PUF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700" y="2958306"/>
            <a:ext cx="861060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722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Applications of PUF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3) Software Licensing and Anonymous Computation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6" y="3836018"/>
            <a:ext cx="5819775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7" y="3068641"/>
            <a:ext cx="6226112" cy="4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78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65" y="3134816"/>
            <a:ext cx="3698935" cy="4636325"/>
          </a:xfrm>
        </p:spPr>
        <p:txBody>
          <a:bodyPr/>
          <a:lstStyle/>
          <a:p>
            <a:r>
              <a:rPr lang="en-US" sz="2000" dirty="0" smtClean="0">
                <a:latin typeface="Merriweather"/>
              </a:rPr>
              <a:t>0.1</a:t>
            </a:r>
            <a:r>
              <a:rPr lang="en-US" sz="2000" dirty="0">
                <a:latin typeface="Merriweather"/>
              </a:rPr>
              <a:t>% of all challenges do not return a consistent </a:t>
            </a:r>
            <a:r>
              <a:rPr lang="en-US" sz="2000" dirty="0" smtClean="0">
                <a:latin typeface="Merriweather"/>
              </a:rPr>
              <a:t>response</a:t>
            </a:r>
          </a:p>
          <a:p>
            <a:r>
              <a:rPr lang="en-US" sz="2000" dirty="0">
                <a:latin typeface="Merriweather"/>
              </a:rPr>
              <a:t>These meta-stable challenges generate responses which can vary unpredictably</a:t>
            </a:r>
            <a:endParaRPr lang="en-US" sz="2000" dirty="0" smtClean="0">
              <a:latin typeface="Merriweather"/>
            </a:endParaRPr>
          </a:p>
          <a:p>
            <a:endParaRPr lang="en-US" sz="2600" dirty="0" smtClean="0">
              <a:latin typeface="Merriweather"/>
            </a:endParaRPr>
          </a:p>
          <a:p>
            <a:pPr marL="156846" indent="0">
              <a:buNone/>
            </a:pPr>
            <a:endParaRPr lang="en-US" sz="2600" dirty="0">
              <a:latin typeface="Merriweather"/>
            </a:endParaRPr>
          </a:p>
        </p:txBody>
      </p:sp>
      <p:sp>
        <p:nvSpPr>
          <p:cNvPr id="5" name="Shape 177"/>
          <p:cNvSpPr txBox="1">
            <a:spLocks noGrp="1"/>
          </p:cNvSpPr>
          <p:nvPr>
            <p:ph type="title"/>
          </p:nvPr>
        </p:nvSpPr>
        <p:spPr>
          <a:xfrm>
            <a:off x="276994" y="65548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Applications of PUF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523999"/>
            <a:ext cx="5237590" cy="5192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95277"/>
            <a:ext cx="44782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6846" lvl="0">
              <a:spcBef>
                <a:spcPts val="520"/>
              </a:spcBef>
              <a:buClr>
                <a:srgbClr val="0BD0D9"/>
              </a:buClr>
            </a:pPr>
            <a:r>
              <a:rPr lang="en-US" sz="2600" dirty="0">
                <a:latin typeface="Merriweather"/>
              </a:rPr>
              <a:t>4) </a:t>
            </a:r>
            <a:r>
              <a:rPr lang="en-US" sz="2600" dirty="0" smtClean="0">
                <a:latin typeface="Merriweather"/>
              </a:rPr>
              <a:t>Entropy source for RNG</a:t>
            </a:r>
            <a:endParaRPr lang="en-US" sz="2000" dirty="0">
              <a:latin typeface="Merriweath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r>
              <a:rPr lang="en-US" dirty="0" smtClean="0"/>
              <a:t>Security of PUFs is </a:t>
            </a:r>
            <a:r>
              <a:rPr lang="en-US" dirty="0" smtClean="0"/>
              <a:t>unclear</a:t>
            </a:r>
          </a:p>
          <a:p>
            <a:pPr lvl="1"/>
            <a:r>
              <a:rPr lang="en-US" dirty="0" smtClean="0"/>
              <a:t>Can be modeled sometimes</a:t>
            </a:r>
          </a:p>
          <a:p>
            <a:pPr lvl="1"/>
            <a:r>
              <a:rPr lang="en-US" dirty="0" smtClean="0"/>
              <a:t>Effect of aging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  <a:p>
            <a:r>
              <a:rPr lang="en-US" dirty="0" smtClean="0"/>
              <a:t>Many PUFs (especially timing based) shown to be in fact </a:t>
            </a:r>
            <a:r>
              <a:rPr lang="en-US" dirty="0" err="1" smtClean="0"/>
              <a:t>clonable</a:t>
            </a:r>
            <a:r>
              <a:rPr lang="en-US" dirty="0" smtClean="0"/>
              <a:t> (CCS 2010 paper)</a:t>
            </a:r>
            <a:endParaRPr lang="en-US" dirty="0"/>
          </a:p>
          <a:p>
            <a:pPr lvl="1"/>
            <a:r>
              <a:rPr lang="en-US" dirty="0" smtClean="0"/>
              <a:t>General idea: machine learning based on some challenges allows us to predict other challenges (&gt;99% success)</a:t>
            </a:r>
          </a:p>
          <a:p>
            <a:pPr lvl="1"/>
            <a:r>
              <a:rPr lang="en-US" dirty="0" smtClean="0"/>
              <a:t>Sometimes the effort is big (10s of days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Still an active research area</a:t>
            </a:r>
            <a:endParaRPr lang="en-US" dirty="0" smtClean="0"/>
          </a:p>
          <a:p>
            <a:pPr lvl="1"/>
            <a:r>
              <a:rPr lang="en-US" dirty="0" err="1" smtClean="0"/>
              <a:t>Authenticache</a:t>
            </a:r>
            <a:r>
              <a:rPr lang="en-US" dirty="0" smtClean="0"/>
              <a:t> (ISCA 2015)</a:t>
            </a:r>
            <a:endParaRPr lang="en-US" dirty="0"/>
          </a:p>
          <a:p>
            <a:r>
              <a:rPr lang="en-US" dirty="0" smtClean="0"/>
              <a:t>Gap between PUF implementations and models in literature</a:t>
            </a:r>
          </a:p>
          <a:p>
            <a:pPr lvl="1"/>
            <a:r>
              <a:rPr lang="en-US" dirty="0" smtClean="0"/>
              <a:t>Security parameters cannot be determined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Introduction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935174"/>
            <a:ext cx="8229600" cy="40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charset="2"/>
              <a:buChar char="§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Physical Unclonable Function (PUF)</a:t>
            </a:r>
          </a:p>
          <a:p>
            <a:pPr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charset="2"/>
              <a:buChar char="§"/>
            </a:pPr>
            <a:r>
              <a:rPr lang="en-US" sz="2600" b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Rely on p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rocess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variations </a:t>
            </a:r>
            <a:endParaRPr lang="en-US" sz="2600" b="0" i="0" u="none" strike="noStrike" cap="none" baseline="0" dirty="0" smtClean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charset="2"/>
              <a:buChar char="§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Variation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is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inherent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 in fabrication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process</a:t>
            </a:r>
          </a:p>
          <a:p>
            <a:pPr marL="736601" lvl="1" indent="-342900">
              <a:buSzPct val="85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Unique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for each physical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instance—”hardware fingerprint”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 marL="736601" lvl="1" indent="-3429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Cannot model, cannot clone (or can you?)</a:t>
            </a:r>
          </a:p>
          <a:p>
            <a:pPr marL="736601" lvl="1" indent="-3429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Relative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variation increases as the fab process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advances--good</a:t>
            </a:r>
          </a:p>
          <a:p>
            <a:pPr marL="736601" lvl="1" indent="-3429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  <a:p>
            <a:pPr marL="369888">
              <a:spcBef>
                <a:spcPts val="480"/>
              </a:spcBef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Non-silicon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Merriweather"/>
                <a:cs typeface="Calibri"/>
                <a:sym typeface="Merriweather"/>
              </a:rPr>
              <a:t> PUFs can help with tamper resistance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Merriweather"/>
              <a:cs typeface="Calibri"/>
              <a:sym typeface="Merriweather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7" name="Picture 3" descr="C:\Documents and Settings\devadas\Application Data\Microsoft\Media Catalog\Downloaded Clips\cl27\j0099462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86" y="914400"/>
            <a:ext cx="1194827" cy="15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60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01" y="2151076"/>
            <a:ext cx="8438837" cy="3908944"/>
          </a:xfrm>
        </p:spPr>
        <p:txBody>
          <a:bodyPr/>
          <a:lstStyle/>
          <a:p>
            <a:r>
              <a:rPr lang="en-US" dirty="0"/>
              <a:t>A Physical Random Function or </a:t>
            </a:r>
            <a:r>
              <a:rPr lang="en-US" dirty="0">
                <a:solidFill>
                  <a:schemeClr val="accent2"/>
                </a:solidFill>
              </a:rPr>
              <a:t>Physical </a:t>
            </a:r>
            <a:r>
              <a:rPr lang="en-US" dirty="0" err="1">
                <a:solidFill>
                  <a:schemeClr val="accent2"/>
                </a:solidFill>
              </a:rPr>
              <a:t>Unclonable</a:t>
            </a:r>
            <a:r>
              <a:rPr lang="en-US" dirty="0">
                <a:solidFill>
                  <a:schemeClr val="accent2"/>
                </a:solidFill>
              </a:rPr>
              <a:t> Function (PUF)</a:t>
            </a:r>
            <a:r>
              <a:rPr lang="en-US" dirty="0"/>
              <a:t> is a function that is:</a:t>
            </a:r>
          </a:p>
          <a:p>
            <a:pPr lvl="1"/>
            <a:r>
              <a:rPr lang="en-US" sz="2300" dirty="0"/>
              <a:t>Based on a physical </a:t>
            </a:r>
            <a:r>
              <a:rPr lang="en-US" sz="2300" dirty="0" smtClean="0"/>
              <a:t>system</a:t>
            </a:r>
            <a:endParaRPr lang="en-US" sz="2300" dirty="0"/>
          </a:p>
          <a:p>
            <a:pPr lvl="1"/>
            <a:r>
              <a:rPr lang="en-US" sz="2300" dirty="0"/>
              <a:t>Easy to evaluate (using the physical system</a:t>
            </a:r>
            <a:r>
              <a:rPr lang="en-US" sz="2300" dirty="0" smtClean="0"/>
              <a:t>)</a:t>
            </a:r>
            <a:endParaRPr lang="en-US" sz="2300" dirty="0"/>
          </a:p>
          <a:p>
            <a:pPr lvl="1"/>
            <a:r>
              <a:rPr lang="en-US" sz="2300" dirty="0"/>
              <a:t>Its output looks like a random </a:t>
            </a:r>
            <a:r>
              <a:rPr lang="en-US" sz="2300" dirty="0" smtClean="0"/>
              <a:t>function</a:t>
            </a:r>
            <a:endParaRPr lang="en-US" sz="2300" dirty="0"/>
          </a:p>
          <a:p>
            <a:pPr lvl="1"/>
            <a:r>
              <a:rPr lang="en-US" sz="2300" dirty="0"/>
              <a:t>Unpredictable even for an attacker with physical </a:t>
            </a:r>
            <a:r>
              <a:rPr lang="en-US" sz="2300" dirty="0" smtClean="0"/>
              <a:t>access</a:t>
            </a:r>
          </a:p>
          <a:p>
            <a:pPr lvl="1"/>
            <a:r>
              <a:rPr lang="en-US" sz="2300" dirty="0" smtClean="0"/>
              <a:t>Reliable: returns the same (or similar) value for the same input challenge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632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Applications of PUFs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6253"/>
            <a:ext cx="7896225" cy="4972050"/>
          </a:xfrm>
        </p:spPr>
        <p:txBody>
          <a:bodyPr/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No secure memory required</a:t>
            </a:r>
          </a:p>
          <a:p>
            <a:pPr lvl="2"/>
            <a:r>
              <a:rPr lang="en-US" sz="2400" dirty="0" smtClean="0"/>
              <a:t>Not vulnerable to physical attacks</a:t>
            </a:r>
          </a:p>
          <a:p>
            <a:pPr lvl="2"/>
            <a:r>
              <a:rPr lang="en-US" sz="2400" dirty="0" smtClean="0"/>
              <a:t>Can be very small – embedded devices</a:t>
            </a:r>
          </a:p>
          <a:p>
            <a:pPr lvl="1"/>
            <a:r>
              <a:rPr lang="en-US" sz="2400" dirty="0" smtClean="0"/>
              <a:t>Intrinsic defense against intrusive hardware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Some applications</a:t>
            </a:r>
          </a:p>
          <a:p>
            <a:pPr lvl="1"/>
            <a:r>
              <a:rPr lang="en-US" sz="2400" dirty="0" smtClean="0"/>
              <a:t>Device identification and authentication</a:t>
            </a:r>
          </a:p>
          <a:p>
            <a:pPr lvl="1"/>
            <a:r>
              <a:rPr lang="en-US" sz="2400" dirty="0" smtClean="0"/>
              <a:t>Secure key generation</a:t>
            </a:r>
          </a:p>
          <a:p>
            <a:pPr lvl="1"/>
            <a:r>
              <a:rPr lang="en-US" sz="2400" dirty="0" smtClean="0"/>
              <a:t>software licensing to a specific machine</a:t>
            </a:r>
          </a:p>
          <a:p>
            <a:pPr lvl="1"/>
            <a:r>
              <a:rPr lang="en-US" sz="2400" dirty="0" smtClean="0"/>
              <a:t>Building block for crypto algorithms (RNG, Key generation, 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2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Text Box 1026"/>
          <p:cNvSpPr txBox="1">
            <a:spLocks noChangeArrowheads="1"/>
          </p:cNvSpPr>
          <p:nvPr/>
        </p:nvSpPr>
        <p:spPr bwMode="auto">
          <a:xfrm>
            <a:off x="693603" y="832675"/>
            <a:ext cx="7698994" cy="12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8273" tIns="24974" rIns="58273" bIns="2497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u="sng" dirty="0" smtClean="0">
                <a:latin typeface="Calibri"/>
                <a:cs typeface="Calibri"/>
              </a:rPr>
              <a:t>Scenario:</a:t>
            </a:r>
            <a:endParaRPr lang="en-US" sz="2800" u="sng" dirty="0">
              <a:latin typeface="Calibri"/>
              <a:cs typeface="Calibri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Storing </a:t>
            </a:r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digital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information in a device in a way that is resistant to </a:t>
            </a:r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physical attack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is difficult and expensive.</a:t>
            </a:r>
          </a:p>
        </p:txBody>
      </p:sp>
      <p:grpSp>
        <p:nvGrpSpPr>
          <p:cNvPr id="915462" name="Group 1030"/>
          <p:cNvGrpSpPr>
            <a:grpSpLocks/>
          </p:cNvGrpSpPr>
          <p:nvPr/>
        </p:nvGrpSpPr>
        <p:grpSpPr bwMode="auto">
          <a:xfrm>
            <a:off x="762964" y="2983751"/>
            <a:ext cx="7658535" cy="3963878"/>
            <a:chOff x="528" y="2064"/>
            <a:chExt cx="5300" cy="2742"/>
          </a:xfrm>
        </p:grpSpPr>
        <p:pic>
          <p:nvPicPr>
            <p:cNvPr id="915459" name="Picture 1027" descr="4758-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64"/>
              <a:ext cx="2832" cy="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5460" name="Text Box 1028"/>
            <p:cNvSpPr txBox="1">
              <a:spLocks noChangeArrowheads="1"/>
            </p:cNvSpPr>
            <p:nvPr/>
          </p:nvSpPr>
          <p:spPr bwMode="auto">
            <a:xfrm>
              <a:off x="3504" y="2085"/>
              <a:ext cx="2324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>
              <a:spAutoFit/>
            </a:bodyPr>
            <a:lstStyle/>
            <a:p>
              <a:pPr algn="l"/>
              <a:r>
                <a:rPr lang="en-US" sz="1800">
                  <a:latin typeface="Calibri"/>
                  <a:cs typeface="Calibri"/>
                </a:rPr>
                <a:t>IBM 4758</a:t>
              </a:r>
            </a:p>
            <a:p>
              <a:pPr algn="l"/>
              <a:endParaRPr lang="en-US" sz="1800">
                <a:latin typeface="Calibri"/>
                <a:cs typeface="Calibri"/>
              </a:endParaRP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Tamper-proof package</a:t>
              </a: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containing a secure processor</a:t>
              </a: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which has a secret key and</a:t>
              </a: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memory</a:t>
              </a:r>
            </a:p>
            <a:p>
              <a:pPr lvl="1"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Tens of sensors, resistance,</a:t>
              </a:r>
            </a:p>
            <a:p>
              <a:pPr lvl="1"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temperature, voltage, etc.</a:t>
              </a:r>
            </a:p>
            <a:p>
              <a:pPr lvl="1" algn="l"/>
              <a:endParaRPr lang="en-US" sz="1800">
                <a:solidFill>
                  <a:schemeClr val="tx2"/>
                </a:solidFill>
                <a:latin typeface="Calibri"/>
                <a:cs typeface="Calibri"/>
              </a:endParaRPr>
            </a:p>
            <a:p>
              <a:pPr lvl="1"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Continually battery-powered</a:t>
              </a:r>
            </a:p>
            <a:p>
              <a:pPr lvl="1" algn="l"/>
              <a:endParaRPr lang="en-US" sz="1800">
                <a:solidFill>
                  <a:schemeClr val="tx2"/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~ $3000 for a 99 MHz processor</a:t>
              </a:r>
            </a:p>
            <a:p>
              <a:pPr algn="l"/>
              <a:r>
                <a:rPr lang="en-US" sz="1800">
                  <a:solidFill>
                    <a:schemeClr val="tx2"/>
                  </a:solidFill>
                  <a:latin typeface="Calibri"/>
                  <a:cs typeface="Calibri"/>
                </a:rPr>
                <a:t>and 128MB of memory</a:t>
              </a:r>
            </a:p>
            <a:p>
              <a:pPr algn="l"/>
              <a:endParaRPr lang="en-US" sz="180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 PUF – Proof of Concept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01" y="1595960"/>
            <a:ext cx="8438837" cy="2477785"/>
          </a:xfrm>
        </p:spPr>
        <p:txBody>
          <a:bodyPr/>
          <a:lstStyle/>
          <a:p>
            <a:r>
              <a:rPr lang="en-US" sz="2000" dirty="0"/>
              <a:t>Because of process variations, </a:t>
            </a:r>
            <a:r>
              <a:rPr lang="en-US" sz="2000" dirty="0">
                <a:solidFill>
                  <a:schemeClr val="accent2"/>
                </a:solidFill>
              </a:rPr>
              <a:t>no two Integrated Circuits are identical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i="1" dirty="0">
                <a:solidFill>
                  <a:srgbClr val="33CC33"/>
                </a:solidFill>
              </a:rPr>
              <a:t>I</a:t>
            </a:r>
            <a:r>
              <a:rPr lang="en-US" sz="2000" i="1" dirty="0" smtClean="0">
                <a:solidFill>
                  <a:srgbClr val="33CC33"/>
                </a:solidFill>
              </a:rPr>
              <a:t>dentical </a:t>
            </a:r>
            <a:r>
              <a:rPr lang="en-US" sz="2000" i="1" dirty="0">
                <a:solidFill>
                  <a:srgbClr val="33CC33"/>
                </a:solidFill>
              </a:rPr>
              <a:t>circuits with identical layouts </a:t>
            </a:r>
            <a:r>
              <a:rPr lang="en-US" sz="2000" dirty="0" smtClean="0"/>
              <a:t>on </a:t>
            </a:r>
            <a:r>
              <a:rPr lang="en-US" sz="2000" dirty="0"/>
              <a:t>different </a:t>
            </a:r>
            <a:r>
              <a:rPr lang="en-US" sz="2000" dirty="0" smtClean="0"/>
              <a:t>FPGAs: path </a:t>
            </a:r>
            <a:r>
              <a:rPr lang="en-US" sz="2000" dirty="0"/>
              <a:t>delays vary enough across ICs to use them for identification.</a:t>
            </a:r>
          </a:p>
          <a:p>
            <a:endParaRPr lang="en-US" sz="2000" dirty="0"/>
          </a:p>
        </p:txBody>
      </p:sp>
      <p:pic>
        <p:nvPicPr>
          <p:cNvPr id="69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44" y="4510320"/>
            <a:ext cx="910354" cy="10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2230" name="Rectangle 6"/>
          <p:cNvSpPr>
            <a:spLocks noChangeArrowheads="1"/>
          </p:cNvSpPr>
          <p:nvPr/>
        </p:nvSpPr>
        <p:spPr bwMode="auto">
          <a:xfrm>
            <a:off x="3537375" y="5609044"/>
            <a:ext cx="1595287" cy="265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8273" tIns="24974" rIns="58273" bIns="24974" anchor="ctr">
            <a:spAutoFit/>
          </a:bodyPr>
          <a:lstStyle/>
          <a:p>
            <a:r>
              <a:rPr lang="en-US" sz="1400"/>
              <a:t>Combinatorial Circuit</a:t>
            </a:r>
          </a:p>
        </p:txBody>
      </p:sp>
      <p:sp>
        <p:nvSpPr>
          <p:cNvPr id="692232" name="Rectangle 8"/>
          <p:cNvSpPr>
            <a:spLocks noChangeArrowheads="1"/>
          </p:cNvSpPr>
          <p:nvPr/>
        </p:nvSpPr>
        <p:spPr bwMode="auto">
          <a:xfrm>
            <a:off x="3537375" y="5626392"/>
            <a:ext cx="1595287" cy="26587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8273" tIns="24974" rIns="58273" bIns="24974" anchor="ctr">
            <a:spAutoFit/>
          </a:bodyPr>
          <a:lstStyle/>
          <a:p>
            <a:endParaRPr lang="en-US" sz="1400"/>
          </a:p>
        </p:txBody>
      </p:sp>
      <p:sp>
        <p:nvSpPr>
          <p:cNvPr id="692234" name="Line 10"/>
          <p:cNvSpPr>
            <a:spLocks noChangeShapeType="1"/>
          </p:cNvSpPr>
          <p:nvPr/>
        </p:nvSpPr>
        <p:spPr bwMode="auto">
          <a:xfrm>
            <a:off x="2705052" y="5759332"/>
            <a:ext cx="8323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8273" tIns="24974" rIns="58273" bIns="24974" anchor="ctr">
            <a:spAutoFit/>
          </a:bodyPr>
          <a:lstStyle/>
          <a:p>
            <a:endParaRPr lang="en-US" sz="1400"/>
          </a:p>
        </p:txBody>
      </p:sp>
      <p:sp>
        <p:nvSpPr>
          <p:cNvPr id="692235" name="Line 11"/>
          <p:cNvSpPr>
            <a:spLocks noChangeShapeType="1"/>
          </p:cNvSpPr>
          <p:nvPr/>
        </p:nvSpPr>
        <p:spPr bwMode="auto">
          <a:xfrm>
            <a:off x="5132662" y="5759332"/>
            <a:ext cx="8323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8273" tIns="24974" rIns="58273" bIns="24974" anchor="ctr">
            <a:spAutoFit/>
          </a:bodyPr>
          <a:lstStyle/>
          <a:p>
            <a:endParaRPr lang="en-US" sz="1400"/>
          </a:p>
        </p:txBody>
      </p:sp>
      <p:sp>
        <p:nvSpPr>
          <p:cNvPr id="692240" name="Freeform 16"/>
          <p:cNvSpPr>
            <a:spLocks/>
          </p:cNvSpPr>
          <p:nvPr/>
        </p:nvSpPr>
        <p:spPr bwMode="auto">
          <a:xfrm>
            <a:off x="2219530" y="5591698"/>
            <a:ext cx="117684" cy="265879"/>
          </a:xfrm>
          <a:custGeom>
            <a:avLst/>
            <a:gdLst>
              <a:gd name="T0" fmla="*/ 0 w 288"/>
              <a:gd name="T1" fmla="*/ 144 h 144"/>
              <a:gd name="T2" fmla="*/ 144 w 288"/>
              <a:gd name="T3" fmla="*/ 144 h 144"/>
              <a:gd name="T4" fmla="*/ 144 w 288"/>
              <a:gd name="T5" fmla="*/ 0 h 144"/>
              <a:gd name="T6" fmla="*/ 288 w 288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273" tIns="24974" rIns="58273" bIns="24974" anchor="ctr">
            <a:spAutoFit/>
          </a:bodyPr>
          <a:lstStyle/>
          <a:p>
            <a:endParaRPr lang="en-US" sz="1400"/>
          </a:p>
        </p:txBody>
      </p:sp>
      <p:sp>
        <p:nvSpPr>
          <p:cNvPr id="692241" name="Freeform 17"/>
          <p:cNvSpPr>
            <a:spLocks/>
          </p:cNvSpPr>
          <p:nvPr/>
        </p:nvSpPr>
        <p:spPr bwMode="auto">
          <a:xfrm>
            <a:off x="6034346" y="5661087"/>
            <a:ext cx="117684" cy="265879"/>
          </a:xfrm>
          <a:custGeom>
            <a:avLst/>
            <a:gdLst>
              <a:gd name="T0" fmla="*/ 0 w 288"/>
              <a:gd name="T1" fmla="*/ 144 h 144"/>
              <a:gd name="T2" fmla="*/ 144 w 288"/>
              <a:gd name="T3" fmla="*/ 144 h 144"/>
              <a:gd name="T4" fmla="*/ 144 w 288"/>
              <a:gd name="T5" fmla="*/ 0 h 144"/>
              <a:gd name="T6" fmla="*/ 288 w 288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273" tIns="24974" rIns="58273" bIns="24974" anchor="ctr">
            <a:spAutoFit/>
          </a:bodyPr>
          <a:lstStyle/>
          <a:p>
            <a:endParaRPr lang="en-US" sz="1400"/>
          </a:p>
        </p:txBody>
      </p:sp>
      <p:cxnSp>
        <p:nvCxnSpPr>
          <p:cNvPr id="692243" name="AutoShape 19"/>
          <p:cNvCxnSpPr>
            <a:cxnSpLocks noChangeShapeType="1"/>
            <a:endCxn id="692232" idx="0"/>
          </p:cNvCxnSpPr>
          <p:nvPr/>
        </p:nvCxnSpPr>
        <p:spPr bwMode="auto">
          <a:xfrm>
            <a:off x="2982493" y="4787879"/>
            <a:ext cx="1352526" cy="838513"/>
          </a:xfrm>
          <a:prstGeom prst="bentConnector2">
            <a:avLst/>
          </a:prstGeom>
          <a:noFill/>
          <a:ln w="63500">
            <a:solidFill>
              <a:srgbClr val="000000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2244" name="Text Box 20"/>
          <p:cNvSpPr txBox="1">
            <a:spLocks noChangeArrowheads="1"/>
          </p:cNvSpPr>
          <p:nvPr/>
        </p:nvSpPr>
        <p:spPr bwMode="auto">
          <a:xfrm>
            <a:off x="2913133" y="4510320"/>
            <a:ext cx="821277" cy="26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8273" tIns="24974" rIns="58273" bIns="24974">
            <a:spAutoFit/>
          </a:bodyPr>
          <a:lstStyle/>
          <a:p>
            <a:pPr algn="l"/>
            <a:r>
              <a:rPr lang="en-US" sz="1400"/>
              <a:t>Challenge</a:t>
            </a:r>
          </a:p>
        </p:txBody>
      </p:sp>
      <p:sp>
        <p:nvSpPr>
          <p:cNvPr id="692246" name="Line 22"/>
          <p:cNvSpPr>
            <a:spLocks noChangeShapeType="1"/>
          </p:cNvSpPr>
          <p:nvPr/>
        </p:nvSpPr>
        <p:spPr bwMode="auto">
          <a:xfrm flipV="1">
            <a:off x="6311788" y="4857268"/>
            <a:ext cx="554882" cy="69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8273" tIns="24974" rIns="58273" bIns="24974" anchor="ctr">
            <a:spAutoFit/>
          </a:bodyPr>
          <a:lstStyle/>
          <a:p>
            <a:endParaRPr lang="en-US" sz="1400"/>
          </a:p>
        </p:txBody>
      </p:sp>
      <p:sp>
        <p:nvSpPr>
          <p:cNvPr id="692247" name="Text Box 23"/>
          <p:cNvSpPr txBox="1">
            <a:spLocks noChangeArrowheads="1"/>
          </p:cNvSpPr>
          <p:nvPr/>
        </p:nvSpPr>
        <p:spPr bwMode="auto">
          <a:xfrm>
            <a:off x="6936030" y="4718489"/>
            <a:ext cx="821277" cy="26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8273" tIns="24974" rIns="58273" bIns="24974">
            <a:spAutoFit/>
          </a:bodyPr>
          <a:lstStyle/>
          <a:p>
            <a:pPr algn="l"/>
            <a:r>
              <a:rPr lang="en-US" sz="140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9870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PUF Circuits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3" marR="0" lvl="1" indent="-2460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Arbiter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</a:t>
            </a:r>
            <a:r>
              <a:rPr lang="en-US" sz="24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endParaRPr lang="en-US" sz="24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Merriweather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7687" y="2896393"/>
            <a:ext cx="80486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9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418" name="Group 2"/>
          <p:cNvGrpSpPr>
            <a:grpSpLocks/>
          </p:cNvGrpSpPr>
          <p:nvPr/>
        </p:nvGrpSpPr>
        <p:grpSpPr bwMode="auto">
          <a:xfrm>
            <a:off x="1734008" y="2636803"/>
            <a:ext cx="5280053" cy="2136620"/>
            <a:chOff x="1200" y="1824"/>
            <a:chExt cx="3654" cy="1478"/>
          </a:xfrm>
        </p:grpSpPr>
        <p:sp>
          <p:nvSpPr>
            <p:cNvPr id="956419" name="Oval 3"/>
            <p:cNvSpPr>
              <a:spLocks noChangeArrowheads="1"/>
            </p:cNvSpPr>
            <p:nvPr/>
          </p:nvSpPr>
          <p:spPr bwMode="auto">
            <a:xfrm>
              <a:off x="1200" y="2889"/>
              <a:ext cx="126" cy="413"/>
            </a:xfrm>
            <a:prstGeom prst="ellipse">
              <a:avLst/>
            </a:prstGeom>
            <a:solidFill>
              <a:srgbClr val="B760F9"/>
            </a:solidFill>
            <a:ln w="28575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 anchor="ctr">
              <a:spAutoFit/>
            </a:bodyPr>
            <a:lstStyle/>
            <a:p>
              <a:endParaRPr lang="en-US"/>
            </a:p>
          </p:txBody>
        </p:sp>
        <p:sp>
          <p:nvSpPr>
            <p:cNvPr id="956420" name="Text Box 4"/>
            <p:cNvSpPr txBox="1">
              <a:spLocks noChangeArrowheads="1"/>
            </p:cNvSpPr>
            <p:nvPr/>
          </p:nvSpPr>
          <p:spPr bwMode="auto">
            <a:xfrm>
              <a:off x="3216" y="1824"/>
              <a:ext cx="1638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>
              <a:spAutoFit/>
            </a:bodyPr>
            <a:lstStyle/>
            <a:p>
              <a:r>
                <a:rPr lang="en-US" sz="2200">
                  <a:solidFill>
                    <a:srgbClr val="B760F9"/>
                  </a:solidFill>
                </a:rPr>
                <a:t>100 bits of response</a:t>
              </a:r>
            </a:p>
          </p:txBody>
        </p:sp>
      </p:grpSp>
      <p:grpSp>
        <p:nvGrpSpPr>
          <p:cNvPr id="956421" name="Group 5"/>
          <p:cNvGrpSpPr>
            <a:grpSpLocks/>
          </p:cNvGrpSpPr>
          <p:nvPr/>
        </p:nvGrpSpPr>
        <p:grpSpPr bwMode="auto">
          <a:xfrm>
            <a:off x="2496971" y="3330698"/>
            <a:ext cx="5508365" cy="1442724"/>
            <a:chOff x="1728" y="2304"/>
            <a:chExt cx="3812" cy="998"/>
          </a:xfrm>
        </p:grpSpPr>
        <p:sp>
          <p:nvSpPr>
            <p:cNvPr id="956422" name="Oval 6"/>
            <p:cNvSpPr>
              <a:spLocks noChangeArrowheads="1"/>
            </p:cNvSpPr>
            <p:nvPr/>
          </p:nvSpPr>
          <p:spPr bwMode="auto">
            <a:xfrm>
              <a:off x="1728" y="2889"/>
              <a:ext cx="1392" cy="413"/>
            </a:xfrm>
            <a:prstGeom prst="ellipse">
              <a:avLst/>
            </a:prstGeom>
            <a:solidFill>
              <a:srgbClr val="288FFF"/>
            </a:solidFill>
            <a:ln w="28575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4008" tIns="27432" rIns="64008" bIns="27432" anchor="ctr">
              <a:spAutoFit/>
            </a:bodyPr>
            <a:lstStyle/>
            <a:p>
              <a:endParaRPr lang="en-US"/>
            </a:p>
          </p:txBody>
        </p:sp>
        <p:sp>
          <p:nvSpPr>
            <p:cNvPr id="956423" name="Text Box 7"/>
            <p:cNvSpPr txBox="1">
              <a:spLocks noChangeArrowheads="1"/>
            </p:cNvSpPr>
            <p:nvPr/>
          </p:nvSpPr>
          <p:spPr bwMode="auto">
            <a:xfrm>
              <a:off x="3072" y="2304"/>
              <a:ext cx="2468" cy="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>
              <a:spAutoFit/>
            </a:bodyPr>
            <a:lstStyle/>
            <a:p>
              <a:r>
                <a:rPr lang="en-US" sz="2200">
                  <a:solidFill>
                    <a:schemeClr val="tx2"/>
                  </a:solidFill>
                </a:rPr>
                <a:t>Distance between Chip X and Y</a:t>
              </a:r>
            </a:p>
            <a:p>
              <a:r>
                <a:rPr lang="en-US" sz="2200">
                  <a:solidFill>
                    <a:schemeClr val="tx2"/>
                  </a:solidFill>
                </a:rPr>
                <a:t>responses = 24 bits</a:t>
              </a:r>
            </a:p>
          </p:txBody>
        </p:sp>
      </p:grpSp>
      <p:sp>
        <p:nvSpPr>
          <p:cNvPr id="956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US" sz="2400"/>
          </a:p>
        </p:txBody>
      </p:sp>
      <p:sp>
        <p:nvSpPr>
          <p:cNvPr id="9564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6801" y="1526570"/>
            <a:ext cx="8438837" cy="782078"/>
          </a:xfrm>
        </p:spPr>
        <p:txBody>
          <a:bodyPr/>
          <a:lstStyle/>
          <a:p>
            <a:r>
              <a:rPr lang="en-US"/>
              <a:t>Fabricated candidate PUF on multiple IC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s, 0.18</a:t>
            </a:r>
            <a:r>
              <a:rPr lang="en-US">
                <a:latin typeface="Symbol" charset="0"/>
              </a:rPr>
              <a:t>m</a:t>
            </a:r>
            <a:r>
              <a:rPr lang="en-US"/>
              <a:t> TSMC</a:t>
            </a:r>
          </a:p>
          <a:p>
            <a:r>
              <a:rPr lang="en-US"/>
              <a:t>Apply 100 random challenges and observe response</a:t>
            </a:r>
          </a:p>
        </p:txBody>
      </p:sp>
      <p:grpSp>
        <p:nvGrpSpPr>
          <p:cNvPr id="956426" name="Group 10"/>
          <p:cNvGrpSpPr>
            <a:grpSpLocks/>
          </p:cNvGrpSpPr>
          <p:nvPr/>
        </p:nvGrpSpPr>
        <p:grpSpPr bwMode="auto">
          <a:xfrm>
            <a:off x="138720" y="4024595"/>
            <a:ext cx="3095204" cy="748829"/>
            <a:chOff x="96" y="2784"/>
            <a:chExt cx="2142" cy="518"/>
          </a:xfrm>
        </p:grpSpPr>
        <p:sp>
          <p:nvSpPr>
            <p:cNvPr id="956427" name="Oval 11"/>
            <p:cNvSpPr>
              <a:spLocks noChangeArrowheads="1"/>
            </p:cNvSpPr>
            <p:nvPr/>
          </p:nvSpPr>
          <p:spPr bwMode="auto">
            <a:xfrm>
              <a:off x="2112" y="2889"/>
              <a:ext cx="126" cy="413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 anchor="ctr">
              <a:spAutoFit/>
            </a:bodyPr>
            <a:lstStyle/>
            <a:p>
              <a:endParaRPr lang="en-US"/>
            </a:p>
          </p:txBody>
        </p:sp>
        <p:sp>
          <p:nvSpPr>
            <p:cNvPr id="956428" name="Text Box 12"/>
            <p:cNvSpPr txBox="1">
              <a:spLocks noChangeArrowheads="1"/>
            </p:cNvSpPr>
            <p:nvPr/>
          </p:nvSpPr>
          <p:spPr bwMode="auto">
            <a:xfrm>
              <a:off x="96" y="2784"/>
              <a:ext cx="1682" cy="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>
              <a:spAutoFit/>
            </a:bodyPr>
            <a:lstStyle/>
            <a:p>
              <a:r>
                <a:rPr lang="en-US" sz="2200">
                  <a:solidFill>
                    <a:srgbClr val="33CC33"/>
                  </a:solidFill>
                </a:rPr>
                <a:t>At 70C measurement</a:t>
              </a:r>
            </a:p>
            <a:p>
              <a:r>
                <a:rPr lang="en-US" sz="2200">
                  <a:solidFill>
                    <a:srgbClr val="33CC33"/>
                  </a:solidFill>
                </a:rPr>
                <a:t> noise for chip X = 2</a:t>
              </a:r>
            </a:p>
          </p:txBody>
        </p:sp>
      </p:grpSp>
      <p:sp>
        <p:nvSpPr>
          <p:cNvPr id="956430" name="AutoShape 14"/>
          <p:cNvSpPr>
            <a:spLocks noChangeArrowheads="1"/>
          </p:cNvSpPr>
          <p:nvPr/>
        </p:nvSpPr>
        <p:spPr bwMode="auto">
          <a:xfrm>
            <a:off x="5618185" y="4927992"/>
            <a:ext cx="3755390" cy="1635215"/>
          </a:xfrm>
          <a:prstGeom prst="irregularSeal2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8273" tIns="24974" rIns="58273" bIns="24974" anchor="ctr">
            <a:spAutoFit/>
          </a:bodyPr>
          <a:lstStyle/>
          <a:p>
            <a:r>
              <a:rPr lang="en-US" sz="2200">
                <a:solidFill>
                  <a:schemeClr val="accent2"/>
                </a:solidFill>
              </a:rPr>
              <a:t>Can identify</a:t>
            </a:r>
          </a:p>
          <a:p>
            <a:r>
              <a:rPr lang="en-US" sz="2200">
                <a:solidFill>
                  <a:schemeClr val="accent2"/>
                </a:solidFill>
              </a:rPr>
              <a:t>individual ICs</a:t>
            </a:r>
          </a:p>
        </p:txBody>
      </p:sp>
      <p:grpSp>
        <p:nvGrpSpPr>
          <p:cNvPr id="956431" name="Group 15"/>
          <p:cNvGrpSpPr>
            <a:grpSpLocks/>
          </p:cNvGrpSpPr>
          <p:nvPr/>
        </p:nvGrpSpPr>
        <p:grpSpPr bwMode="auto">
          <a:xfrm>
            <a:off x="3259935" y="4176380"/>
            <a:ext cx="5131218" cy="597039"/>
            <a:chOff x="2256" y="2889"/>
            <a:chExt cx="3551" cy="413"/>
          </a:xfrm>
        </p:grpSpPr>
        <p:sp>
          <p:nvSpPr>
            <p:cNvPr id="956432" name="Oval 16"/>
            <p:cNvSpPr>
              <a:spLocks noChangeArrowheads="1"/>
            </p:cNvSpPr>
            <p:nvPr/>
          </p:nvSpPr>
          <p:spPr bwMode="auto">
            <a:xfrm>
              <a:off x="2256" y="2889"/>
              <a:ext cx="126" cy="41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 anchor="ctr">
              <a:spAutoFit/>
            </a:bodyPr>
            <a:lstStyle/>
            <a:p>
              <a:endParaRPr lang="en-US"/>
            </a:p>
          </p:txBody>
        </p:sp>
        <p:sp>
          <p:nvSpPr>
            <p:cNvPr id="956433" name="Text Box 17"/>
            <p:cNvSpPr txBox="1">
              <a:spLocks noChangeArrowheads="1"/>
            </p:cNvSpPr>
            <p:nvPr/>
          </p:nvSpPr>
          <p:spPr bwMode="auto">
            <a:xfrm>
              <a:off x="3008" y="2976"/>
              <a:ext cx="2799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008" tIns="27432" rIns="64008" bIns="27432">
              <a:spAutoFit/>
            </a:bodyPr>
            <a:lstStyle/>
            <a:p>
              <a:pPr algn="r"/>
              <a:r>
                <a:rPr lang="en-US" sz="2200">
                  <a:solidFill>
                    <a:schemeClr val="accent2"/>
                  </a:solidFill>
                </a:rPr>
                <a:t>Measurement noise for Chip X = 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3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5" grpId="0" autoUpdateAnimBg="0"/>
      <p:bldP spid="95643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22949</TotalTime>
  <Words>829</Words>
  <Application>Microsoft Macintosh PowerPoint</Application>
  <PresentationFormat>On-screen Show (4:3)</PresentationFormat>
  <Paragraphs>191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template2007</vt:lpstr>
      <vt:lpstr>Hardware Security Primitives with focus on PUFs</vt:lpstr>
      <vt:lpstr>Hardware security primitives</vt:lpstr>
      <vt:lpstr>PUF Introduction</vt:lpstr>
      <vt:lpstr>Definition</vt:lpstr>
      <vt:lpstr>Advantages and Applications of PUFs</vt:lpstr>
      <vt:lpstr>PowerPoint Presentation</vt:lpstr>
      <vt:lpstr>Silicon PUF – Proof of Concept</vt:lpstr>
      <vt:lpstr>PUF Circuits</vt:lpstr>
      <vt:lpstr>Experiments</vt:lpstr>
      <vt:lpstr>PUF Circuits</vt:lpstr>
      <vt:lpstr>PUF Circuits</vt:lpstr>
      <vt:lpstr>Ring Oscillator Circuits</vt:lpstr>
      <vt:lpstr>PUF Circuits</vt:lpstr>
      <vt:lpstr>PUF Circuits</vt:lpstr>
      <vt:lpstr>PUF Circuits SRAM</vt:lpstr>
      <vt:lpstr>PUF Circuits</vt:lpstr>
      <vt:lpstr>Challenges=&gt;Conventional Authentication </vt:lpstr>
      <vt:lpstr>Applications of PUF</vt:lpstr>
      <vt:lpstr>.</vt:lpstr>
      <vt:lpstr>Applications of PUF</vt:lpstr>
      <vt:lpstr>Challenges=&gt;Power and Area</vt:lpstr>
      <vt:lpstr>Applications of PUF</vt:lpstr>
      <vt:lpstr>Applications of PUF</vt:lpstr>
      <vt:lpstr>Applications of PUF</vt:lpstr>
      <vt:lpstr>However…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443</cp:revision>
  <cp:lastPrinted>1999-09-20T15:19:18Z</cp:lastPrinted>
  <dcterms:created xsi:type="dcterms:W3CDTF">2011-01-05T22:39:44Z</dcterms:created>
  <dcterms:modified xsi:type="dcterms:W3CDTF">2017-05-04T20:50:34Z</dcterms:modified>
</cp:coreProperties>
</file>