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Lst>
  <p:notesMasterIdLst>
    <p:notesMasterId r:id="rId61"/>
  </p:notesMasterIdLst>
  <p:sldIdLst>
    <p:sldId id="256" r:id="rId3"/>
    <p:sldId id="411" r:id="rId4"/>
    <p:sldId id="450" r:id="rId5"/>
    <p:sldId id="472" r:id="rId6"/>
    <p:sldId id="465" r:id="rId7"/>
    <p:sldId id="466" r:id="rId8"/>
    <p:sldId id="467" r:id="rId9"/>
    <p:sldId id="468" r:id="rId10"/>
    <p:sldId id="469" r:id="rId11"/>
    <p:sldId id="504" r:id="rId12"/>
    <p:sldId id="470" r:id="rId13"/>
    <p:sldId id="473" r:id="rId14"/>
    <p:sldId id="474" r:id="rId15"/>
    <p:sldId id="475" r:id="rId16"/>
    <p:sldId id="476" r:id="rId17"/>
    <p:sldId id="484" r:id="rId18"/>
    <p:sldId id="482" r:id="rId19"/>
    <p:sldId id="485" r:id="rId20"/>
    <p:sldId id="486" r:id="rId21"/>
    <p:sldId id="491" r:id="rId22"/>
    <p:sldId id="487" r:id="rId23"/>
    <p:sldId id="488" r:id="rId24"/>
    <p:sldId id="489" r:id="rId25"/>
    <p:sldId id="490" r:id="rId26"/>
    <p:sldId id="492" r:id="rId27"/>
    <p:sldId id="477" r:id="rId28"/>
    <p:sldId id="478" r:id="rId29"/>
    <p:sldId id="479" r:id="rId30"/>
    <p:sldId id="481" r:id="rId31"/>
    <p:sldId id="430" r:id="rId32"/>
    <p:sldId id="410" r:id="rId33"/>
    <p:sldId id="418" r:id="rId34"/>
    <p:sldId id="419" r:id="rId35"/>
    <p:sldId id="427" r:id="rId36"/>
    <p:sldId id="441" r:id="rId37"/>
    <p:sldId id="442" r:id="rId38"/>
    <p:sldId id="443" r:id="rId39"/>
    <p:sldId id="444" r:id="rId40"/>
    <p:sldId id="445" r:id="rId41"/>
    <p:sldId id="446" r:id="rId42"/>
    <p:sldId id="447" r:id="rId43"/>
    <p:sldId id="454" r:id="rId44"/>
    <p:sldId id="455" r:id="rId45"/>
    <p:sldId id="433" r:id="rId46"/>
    <p:sldId id="435" r:id="rId47"/>
    <p:sldId id="436" r:id="rId48"/>
    <p:sldId id="437" r:id="rId49"/>
    <p:sldId id="438" r:id="rId50"/>
    <p:sldId id="439" r:id="rId51"/>
    <p:sldId id="440" r:id="rId52"/>
    <p:sldId id="494" r:id="rId53"/>
    <p:sldId id="499" r:id="rId54"/>
    <p:sldId id="496" r:id="rId55"/>
    <p:sldId id="497" r:id="rId56"/>
    <p:sldId id="501" r:id="rId57"/>
    <p:sldId id="502" r:id="rId58"/>
    <p:sldId id="503" r:id="rId59"/>
    <p:sldId id="49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2" autoAdjust="0"/>
    <p:restoredTop sz="81264" autoAdjust="0"/>
  </p:normalViewPr>
  <p:slideViewPr>
    <p:cSldViewPr snapToGrid="0">
      <p:cViewPr>
        <p:scale>
          <a:sx n="100" d="100"/>
          <a:sy n="100" d="100"/>
        </p:scale>
        <p:origin x="-152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78" d="100"/>
          <a:sy n="78" d="100"/>
        </p:scale>
        <p:origin x="2772"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67" Type="http://schemas.microsoft.com/office/2015/10/relationships/revisionInfo" Target="revisionInfo.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D7E43-F3CB-456A-A31C-34B20693F101}" type="datetimeFigureOut">
              <a:rPr lang="de-DE" smtClean="0"/>
              <a:t>10/23/18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8FC68-7E98-4962-8BF7-8868440A9532}" type="slidenum">
              <a:rPr lang="de-DE" smtClean="0"/>
              <a:t>‹#›</a:t>
            </a:fld>
            <a:endParaRPr lang="de-DE"/>
          </a:p>
        </p:txBody>
      </p:sp>
    </p:spTree>
    <p:extLst>
      <p:ext uri="{BB962C8B-B14F-4D97-AF65-F5344CB8AC3E}">
        <p14:creationId xmlns:p14="http://schemas.microsoft.com/office/powerpoint/2010/main" val="341343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p:spPr>
        <p:txBody>
          <a:bodyPr/>
          <a:lstStyle/>
          <a:p>
            <a:pPr>
              <a:buFont typeface="Times New Roman" pitchFamily="18" charset="0"/>
              <a:buNone/>
            </a:pPr>
            <a:fld id="{1EFBFA9B-613A-4462-9E31-AB922843E5C2}" type="slidenum">
              <a:rPr lang="en-US" smtClean="0">
                <a:latin typeface="Times New Roman" pitchFamily="18" charset="0"/>
              </a:rPr>
              <a:pPr>
                <a:buFont typeface="Times New Roman" pitchFamily="18" charset="0"/>
                <a:buNone/>
              </a:pPr>
              <a:t>5</a:t>
            </a:fld>
            <a:endParaRPr lang="en-US" smtClean="0">
              <a:latin typeface="Times New Roman" pitchFamily="18" charset="0"/>
            </a:endParaRPr>
          </a:p>
        </p:txBody>
      </p:sp>
      <p:sp>
        <p:nvSpPr>
          <p:cNvPr id="68611" name="Text Box 1"/>
          <p:cNvSpPr txBox="1">
            <a:spLocks noChangeArrowheads="1"/>
          </p:cNvSpPr>
          <p:nvPr/>
        </p:nvSpPr>
        <p:spPr bwMode="auto">
          <a:xfrm>
            <a:off x="1217359" y="728639"/>
            <a:ext cx="4869436" cy="3595706"/>
          </a:xfrm>
          <a:prstGeom prst="rect">
            <a:avLst/>
          </a:prstGeom>
          <a:solidFill>
            <a:srgbClr val="FFFFFF"/>
          </a:solidFill>
          <a:ln w="9360">
            <a:solidFill>
              <a:srgbClr val="000000"/>
            </a:solidFill>
            <a:miter lim="800000"/>
            <a:headEnd/>
            <a:tailEnd/>
          </a:ln>
        </p:spPr>
        <p:txBody>
          <a:bodyPr wrap="none" lIns="94723" tIns="47361" rIns="94723" bIns="47361" anchor="ctr"/>
          <a:lstStyle/>
          <a:p>
            <a:endParaRPr lang="en-US">
              <a:ea typeface="DejaVu Sans" charset="0"/>
              <a:cs typeface="DejaVu Sans" charset="0"/>
            </a:endParaRPr>
          </a:p>
        </p:txBody>
      </p:sp>
      <p:sp>
        <p:nvSpPr>
          <p:cNvPr id="68612" name="Rectangle 2"/>
          <p:cNvSpPr>
            <a:spLocks noGrp="1" noChangeArrowheads="1"/>
          </p:cNvSpPr>
          <p:nvPr>
            <p:ph type="body"/>
          </p:nvPr>
        </p:nvSpPr>
        <p:spPr>
          <a:xfrm>
            <a:off x="731078" y="4555217"/>
            <a:ext cx="5840346" cy="4314520"/>
          </a:xfrm>
          <a:noFill/>
          <a:ln/>
        </p:spPr>
        <p:txBody>
          <a:bodyPr wrap="none" anchor="ctr"/>
          <a:lstStyle/>
          <a:p>
            <a:pPr eaLnBrk="1" hangingPunct="1">
              <a:spcBef>
                <a:spcPts val="466"/>
              </a:spcBef>
              <a:tabLst>
                <a:tab pos="0" algn="l"/>
                <a:tab pos="473613" algn="l"/>
                <a:tab pos="947227" algn="l"/>
                <a:tab pos="1420840" algn="l"/>
                <a:tab pos="1894454" algn="l"/>
                <a:tab pos="2368067" algn="l"/>
                <a:tab pos="2841681" algn="l"/>
                <a:tab pos="3315294" algn="l"/>
                <a:tab pos="3788908" algn="l"/>
                <a:tab pos="4262521" algn="l"/>
                <a:tab pos="4736135" algn="l"/>
                <a:tab pos="5209748" algn="l"/>
                <a:tab pos="5683362" algn="l"/>
                <a:tab pos="6156975" algn="l"/>
                <a:tab pos="6630589" algn="l"/>
                <a:tab pos="7104202" algn="l"/>
                <a:tab pos="7577816" algn="l"/>
                <a:tab pos="8051429" algn="l"/>
                <a:tab pos="8525043" algn="l"/>
                <a:tab pos="8998656" algn="l"/>
                <a:tab pos="9472270" algn="l"/>
              </a:tabLst>
            </a:pPr>
            <a:endParaRPr lang="en-US" smtClean="0">
              <a:latin typeface="Times New Roman" pitchFamily="18" charset="0"/>
              <a:ea typeface="DejaVu Sans" charset="0"/>
              <a:cs typeface="DejaVu Sans" charset="0"/>
            </a:endParaRPr>
          </a:p>
        </p:txBody>
      </p:sp>
    </p:spTree>
    <p:extLst>
      <p:ext uri="{BB962C8B-B14F-4D97-AF65-F5344CB8AC3E}">
        <p14:creationId xmlns:p14="http://schemas.microsoft.com/office/powerpoint/2010/main" val="170896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38</a:t>
            </a:fld>
            <a:endParaRPr lang="de-DE"/>
          </a:p>
        </p:txBody>
      </p:sp>
    </p:spTree>
    <p:extLst>
      <p:ext uri="{BB962C8B-B14F-4D97-AF65-F5344CB8AC3E}">
        <p14:creationId xmlns:p14="http://schemas.microsoft.com/office/powerpoint/2010/main" val="34910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instruction sequence from step 1 which is executed out of order has to be chosen in a way that it becomes a transient instruction sequence. If this transient instruction sequence is executed before the MOV instruction is retired (i.e., raises the exception), and the transient instruction sequence performed computations based on the secret, it can be utilized to transmit the secret to the attacker</a:t>
            </a:r>
          </a:p>
          <a:p>
            <a:endParaRPr lang="en-US" dirty="0"/>
          </a:p>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39</a:t>
            </a:fld>
            <a:endParaRPr lang="de-DE"/>
          </a:p>
        </p:txBody>
      </p:sp>
    </p:spTree>
    <p:extLst>
      <p:ext uri="{BB962C8B-B14F-4D97-AF65-F5344CB8AC3E}">
        <p14:creationId xmlns:p14="http://schemas.microsoft.com/office/powerpoint/2010/main" val="31507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instruction sequence from step 1 which is executed out of order has to be chosen in a way that it becomes a transient instruction sequence. If this transient instruction sequence is executed before the MOV instruction is retired (i.e., raises the exception), and the transient instruction sequence performed computations based on the secret, it can be utilized to transmit the secret to the attacker</a:t>
            </a:r>
          </a:p>
          <a:p>
            <a:endParaRPr lang="en-US" dirty="0"/>
          </a:p>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40</a:t>
            </a:fld>
            <a:endParaRPr lang="de-DE"/>
          </a:p>
        </p:txBody>
      </p:sp>
    </p:spTree>
    <p:extLst>
      <p:ext uri="{BB962C8B-B14F-4D97-AF65-F5344CB8AC3E}">
        <p14:creationId xmlns:p14="http://schemas.microsoft.com/office/powerpoint/2010/main" val="188350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instruction sequence from step 1 which is executed out of order has to be chosen in a way that it becomes a transient instruction sequence. If this transient instruction sequence is executed before the MOV instruction is retired (i.e., raises the exception), and the transient instruction sequence performed computations based on the secret, it can be utilized to transmit the secret to the attacker</a:t>
            </a:r>
          </a:p>
          <a:p>
            <a:endParaRPr lang="en-US" dirty="0"/>
          </a:p>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41</a:t>
            </a:fld>
            <a:endParaRPr lang="de-DE"/>
          </a:p>
        </p:txBody>
      </p:sp>
    </p:spTree>
    <p:extLst>
      <p:ext uri="{BB962C8B-B14F-4D97-AF65-F5344CB8AC3E}">
        <p14:creationId xmlns:p14="http://schemas.microsoft.com/office/powerpoint/2010/main" val="323578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43</a:t>
            </a:fld>
            <a:endParaRPr lang="de-DE"/>
          </a:p>
        </p:txBody>
      </p:sp>
    </p:spTree>
    <p:extLst>
      <p:ext uri="{BB962C8B-B14F-4D97-AF65-F5344CB8AC3E}">
        <p14:creationId xmlns:p14="http://schemas.microsoft.com/office/powerpoint/2010/main" val="234200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direct call to </a:t>
            </a:r>
            <a:r>
              <a:rPr lang="en-US" dirty="0" err="1"/>
              <a:t>set_up_target</a:t>
            </a:r>
            <a:r>
              <a:rPr lang="en-US" dirty="0"/>
              <a:t>; this is known at compile time and will not trigger speculative target resolution. This generates distinct stack and RSB entries with a return target of </a:t>
            </a:r>
            <a:r>
              <a:rPr lang="en-US" dirty="0" err="1"/>
              <a:t>capture_spec</a:t>
            </a:r>
            <a:r>
              <a:rPr lang="en-US" dirty="0"/>
              <a:t>.</a:t>
            </a:r>
          </a:p>
        </p:txBody>
      </p:sp>
      <p:sp>
        <p:nvSpPr>
          <p:cNvPr id="4" name="Slide Number Placeholder 3"/>
          <p:cNvSpPr>
            <a:spLocks noGrp="1"/>
          </p:cNvSpPr>
          <p:nvPr>
            <p:ph type="sldNum" sz="quarter" idx="10"/>
          </p:nvPr>
        </p:nvSpPr>
        <p:spPr/>
        <p:txBody>
          <a:bodyPr/>
          <a:lstStyle/>
          <a:p>
            <a:fld id="{CEA8FC68-7E98-4962-8BF7-8868440A9532}" type="slidenum">
              <a:rPr lang="de-DE" smtClean="0"/>
              <a:t>48</a:t>
            </a:fld>
            <a:endParaRPr lang="de-DE"/>
          </a:p>
        </p:txBody>
      </p:sp>
    </p:spTree>
    <p:extLst>
      <p:ext uri="{BB962C8B-B14F-4D97-AF65-F5344CB8AC3E}">
        <p14:creationId xmlns:p14="http://schemas.microsoft.com/office/powerpoint/2010/main" val="64899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direct call to </a:t>
            </a:r>
            <a:r>
              <a:rPr lang="en-US" dirty="0" err="1"/>
              <a:t>set_up_target</a:t>
            </a:r>
            <a:r>
              <a:rPr lang="en-US" dirty="0"/>
              <a:t>; this is known at compile time and will not trigger speculative target resolution. This generates distinct stack and RSB entries with a return target of </a:t>
            </a:r>
            <a:r>
              <a:rPr lang="en-US" dirty="0" err="1"/>
              <a:t>capture_spec</a:t>
            </a:r>
            <a:r>
              <a:rPr lang="en-US" dirty="0"/>
              <a:t>.</a:t>
            </a:r>
          </a:p>
        </p:txBody>
      </p:sp>
      <p:sp>
        <p:nvSpPr>
          <p:cNvPr id="4" name="Slide Number Placeholder 3"/>
          <p:cNvSpPr>
            <a:spLocks noGrp="1"/>
          </p:cNvSpPr>
          <p:nvPr>
            <p:ph type="sldNum" sz="quarter" idx="10"/>
          </p:nvPr>
        </p:nvSpPr>
        <p:spPr/>
        <p:txBody>
          <a:bodyPr/>
          <a:lstStyle/>
          <a:p>
            <a:fld id="{CEA8FC68-7E98-4962-8BF7-8868440A9532}" type="slidenum">
              <a:rPr lang="de-DE" smtClean="0"/>
              <a:t>49</a:t>
            </a:fld>
            <a:endParaRPr lang="de-DE"/>
          </a:p>
        </p:txBody>
      </p:sp>
    </p:spTree>
    <p:extLst>
      <p:ext uri="{BB962C8B-B14F-4D97-AF65-F5344CB8AC3E}">
        <p14:creationId xmlns:p14="http://schemas.microsoft.com/office/powerpoint/2010/main" val="344936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direct call to </a:t>
            </a:r>
            <a:r>
              <a:rPr lang="en-US" dirty="0" err="1"/>
              <a:t>set_up_target</a:t>
            </a:r>
            <a:r>
              <a:rPr lang="en-US" dirty="0"/>
              <a:t>; this is known at compile time and will not trigger speculative target resolution. This generates distinct stack and RSB entries with a return target of </a:t>
            </a:r>
            <a:r>
              <a:rPr lang="en-US" dirty="0" err="1"/>
              <a:t>capture_spec</a:t>
            </a:r>
            <a:r>
              <a:rPr lang="en-US" dirty="0"/>
              <a:t>.</a:t>
            </a:r>
          </a:p>
        </p:txBody>
      </p:sp>
      <p:sp>
        <p:nvSpPr>
          <p:cNvPr id="4" name="Slide Number Placeholder 3"/>
          <p:cNvSpPr>
            <a:spLocks noGrp="1"/>
          </p:cNvSpPr>
          <p:nvPr>
            <p:ph type="sldNum" sz="quarter" idx="10"/>
          </p:nvPr>
        </p:nvSpPr>
        <p:spPr/>
        <p:txBody>
          <a:bodyPr/>
          <a:lstStyle/>
          <a:p>
            <a:fld id="{CEA8FC68-7E98-4962-8BF7-8868440A9532}" type="slidenum">
              <a:rPr lang="de-DE" smtClean="0"/>
              <a:t>50</a:t>
            </a:fld>
            <a:endParaRPr lang="de-DE"/>
          </a:p>
        </p:txBody>
      </p:sp>
    </p:spTree>
    <p:extLst>
      <p:ext uri="{BB962C8B-B14F-4D97-AF65-F5344CB8AC3E}">
        <p14:creationId xmlns:p14="http://schemas.microsoft.com/office/powerpoint/2010/main" val="371757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3c36f15ec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68" name="Google Shape;1168;g3c36f15ecb_0_0: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047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3c36f15ecb_0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4" name="Google Shape;1174;g3c36f15e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State the limitations </a:t>
            </a:r>
            <a:endParaRPr/>
          </a:p>
        </p:txBody>
      </p:sp>
    </p:spTree>
    <p:extLst>
      <p:ext uri="{BB962C8B-B14F-4D97-AF65-F5344CB8AC3E}">
        <p14:creationId xmlns:p14="http://schemas.microsoft.com/office/powerpoint/2010/main" val="98371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B6C7A-E15E-DA4B-ACC0-B1B2FE070A79}" type="slidenum">
              <a:rPr lang="en-US" smtClean="0"/>
              <a:t>6</a:t>
            </a:fld>
            <a:endParaRPr lang="en-US"/>
          </a:p>
        </p:txBody>
      </p:sp>
    </p:spTree>
    <p:extLst>
      <p:ext uri="{BB962C8B-B14F-4D97-AF65-F5344CB8AC3E}">
        <p14:creationId xmlns:p14="http://schemas.microsoft.com/office/powerpoint/2010/main" val="98618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3c351197a7_1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6" name="Google Shape;1206;g3c351197a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6001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B6C7A-E15E-DA4B-ACC0-B1B2FE070A79}" type="slidenum">
              <a:rPr lang="en-US" smtClean="0"/>
              <a:t>7</a:t>
            </a:fld>
            <a:endParaRPr lang="en-US"/>
          </a:p>
        </p:txBody>
      </p:sp>
    </p:spTree>
    <p:extLst>
      <p:ext uri="{BB962C8B-B14F-4D97-AF65-F5344CB8AC3E}">
        <p14:creationId xmlns:p14="http://schemas.microsoft.com/office/powerpoint/2010/main" val="31894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B6C7A-E15E-DA4B-ACC0-B1B2FE070A79}" type="slidenum">
              <a:rPr lang="en-US" smtClean="0"/>
              <a:t>8</a:t>
            </a:fld>
            <a:endParaRPr lang="en-US"/>
          </a:p>
        </p:txBody>
      </p:sp>
    </p:spTree>
    <p:extLst>
      <p:ext uri="{BB962C8B-B14F-4D97-AF65-F5344CB8AC3E}">
        <p14:creationId xmlns:p14="http://schemas.microsoft.com/office/powerpoint/2010/main" val="13263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B6C7A-E15E-DA4B-ACC0-B1B2FE070A79}" type="slidenum">
              <a:rPr lang="en-US" smtClean="0"/>
              <a:t>9</a:t>
            </a:fld>
            <a:endParaRPr lang="en-US"/>
          </a:p>
        </p:txBody>
      </p:sp>
    </p:spTree>
    <p:extLst>
      <p:ext uri="{BB962C8B-B14F-4D97-AF65-F5344CB8AC3E}">
        <p14:creationId xmlns:p14="http://schemas.microsoft.com/office/powerpoint/2010/main" val="67041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times </a:t>
            </a:r>
            <a:r>
              <a:rPr lang="mr-IN" dirty="0" smtClean="0"/>
              <a:t>–</a:t>
            </a:r>
            <a:r>
              <a:rPr lang="en-US" dirty="0" smtClean="0"/>
              <a:t> available on </a:t>
            </a:r>
            <a:r>
              <a:rPr lang="en-US" dirty="0" err="1" smtClean="0"/>
              <a:t>netflix</a:t>
            </a:r>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13</a:t>
            </a:fld>
            <a:endParaRPr lang="de-DE"/>
          </a:p>
        </p:txBody>
      </p:sp>
    </p:spTree>
    <p:extLst>
      <p:ext uri="{BB962C8B-B14F-4D97-AF65-F5344CB8AC3E}">
        <p14:creationId xmlns:p14="http://schemas.microsoft.com/office/powerpoint/2010/main" val="144520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15</a:t>
            </a:fld>
            <a:endParaRPr lang="de-DE"/>
          </a:p>
        </p:txBody>
      </p:sp>
    </p:spTree>
    <p:extLst>
      <p:ext uri="{BB962C8B-B14F-4D97-AF65-F5344CB8AC3E}">
        <p14:creationId xmlns:p14="http://schemas.microsoft.com/office/powerpoint/2010/main" val="252546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9013" y="766763"/>
            <a:ext cx="5121275" cy="3840162"/>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E6B95-A06E-4CFE-A223-7C206A951C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26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8FC68-7E98-4962-8BF7-8868440A9532}" type="slidenum">
              <a:rPr lang="de-DE" smtClean="0"/>
              <a:t>36</a:t>
            </a:fld>
            <a:endParaRPr lang="de-DE"/>
          </a:p>
        </p:txBody>
      </p:sp>
    </p:spTree>
    <p:extLst>
      <p:ext uri="{BB962C8B-B14F-4D97-AF65-F5344CB8AC3E}">
        <p14:creationId xmlns:p14="http://schemas.microsoft.com/office/powerpoint/2010/main" val="272338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a:t>04.05.2017</a:t>
            </a:r>
          </a:p>
        </p:txBody>
      </p:sp>
      <p:sp>
        <p:nvSpPr>
          <p:cNvPr id="5" name="Footer Placeholder 4"/>
          <p:cNvSpPr>
            <a:spLocks noGrp="1"/>
          </p:cNvSpPr>
          <p:nvPr>
            <p:ph type="ftr" sz="quarter" idx="11"/>
          </p:nvPr>
        </p:nvSpPr>
        <p:spPr/>
        <p:txBody>
          <a:bodyPr/>
          <a:lstStyle/>
          <a:p>
            <a:r>
              <a:rPr lang="de-DE"/>
              <a:t>University of Duisburg-Essen, Prof. Lucas Davi</a:t>
            </a:r>
          </a:p>
        </p:txBody>
      </p:sp>
      <p:sp>
        <p:nvSpPr>
          <p:cNvPr id="6" name="Slide Number Placeholder 5"/>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291218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r>
              <a:rPr lang="de-DE"/>
              <a:t>04.05.2017</a:t>
            </a:r>
          </a:p>
        </p:txBody>
      </p:sp>
      <p:sp>
        <p:nvSpPr>
          <p:cNvPr id="6" name="Footer Placeholder 5"/>
          <p:cNvSpPr>
            <a:spLocks noGrp="1"/>
          </p:cNvSpPr>
          <p:nvPr>
            <p:ph type="ftr" sz="quarter" idx="11"/>
          </p:nvPr>
        </p:nvSpPr>
        <p:spPr/>
        <p:txBody>
          <a:bodyPr/>
          <a:lstStyle/>
          <a:p>
            <a:r>
              <a:rPr lang="de-DE"/>
              <a:t>University of Duisburg-Essen, Prof. Lucas Davi</a:t>
            </a:r>
          </a:p>
        </p:txBody>
      </p:sp>
      <p:sp>
        <p:nvSpPr>
          <p:cNvPr id="7" name="Slide Number Placeholder 6"/>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41009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04.05.2017</a:t>
            </a:r>
          </a:p>
        </p:txBody>
      </p:sp>
      <p:sp>
        <p:nvSpPr>
          <p:cNvPr id="5" name="Footer Placeholder 4"/>
          <p:cNvSpPr>
            <a:spLocks noGrp="1"/>
          </p:cNvSpPr>
          <p:nvPr>
            <p:ph type="ftr" sz="quarter" idx="11"/>
          </p:nvPr>
        </p:nvSpPr>
        <p:spPr/>
        <p:txBody>
          <a:bodyPr/>
          <a:lstStyle/>
          <a:p>
            <a:r>
              <a:rPr lang="de-DE"/>
              <a:t>University of Duisburg-Essen, Prof. Lucas Davi</a:t>
            </a:r>
          </a:p>
        </p:txBody>
      </p:sp>
      <p:sp>
        <p:nvSpPr>
          <p:cNvPr id="6" name="Slide Number Placeholder 5"/>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119108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04.05.2017</a:t>
            </a:r>
          </a:p>
        </p:txBody>
      </p:sp>
      <p:sp>
        <p:nvSpPr>
          <p:cNvPr id="5" name="Footer Placeholder 4"/>
          <p:cNvSpPr>
            <a:spLocks noGrp="1"/>
          </p:cNvSpPr>
          <p:nvPr>
            <p:ph type="ftr" sz="quarter" idx="11"/>
          </p:nvPr>
        </p:nvSpPr>
        <p:spPr/>
        <p:txBody>
          <a:bodyPr/>
          <a:lstStyle/>
          <a:p>
            <a:r>
              <a:rPr lang="de-DE"/>
              <a:t>University of Duisburg-Essen, Prof. Lucas Davi</a:t>
            </a:r>
          </a:p>
        </p:txBody>
      </p:sp>
      <p:sp>
        <p:nvSpPr>
          <p:cNvPr id="6" name="Slide Number Placeholder 5"/>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36513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7E6C858F-C157-41D9-8920-3410F1536E6B}" type="datetimeFigureOut">
              <a:rPr lang="en-US" smtClean="0"/>
              <a:pPr/>
              <a:t>10/23/18</a:t>
            </a:fld>
            <a:endParaRPr lang="en-US"/>
          </a:p>
        </p:txBody>
      </p:sp>
      <p:sp>
        <p:nvSpPr>
          <p:cNvPr id="7" name="Footer Placeholder 6"/>
          <p:cNvSpPr>
            <a:spLocks noGrp="1"/>
          </p:cNvSpPr>
          <p:nvPr>
            <p:ph type="ftr" sz="quarter" idx="12"/>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p>
            <a:fld id="{8FCC7CB8-A302-4B60-92A3-7F195CC8518F}" type="slidenum">
              <a:rPr lang="en-US" smtClean="0"/>
              <a:pPr/>
              <a:t>‹#›</a:t>
            </a:fld>
            <a:endParaRPr lang="en-US"/>
          </a:p>
        </p:txBody>
      </p:sp>
      <p:sp>
        <p:nvSpPr>
          <p:cNvPr id="8" name="Title 7"/>
          <p:cNvSpPr>
            <a:spLocks noGrp="1"/>
          </p:cNvSpPr>
          <p:nvPr>
            <p:ph type="title"/>
          </p:nvPr>
        </p:nvSpPr>
        <p:spPr>
          <a:xfrm>
            <a:off x="457200" y="274638"/>
            <a:ext cx="8229600" cy="868362"/>
          </a:xfrm>
        </p:spPr>
        <p:txBody>
          <a:bodyPr/>
          <a:lstStyle/>
          <a:p>
            <a:r>
              <a:rPr lang="en-US" smtClean="0"/>
              <a:t>Click to edit Master title style</a:t>
            </a:r>
            <a:endParaRPr lang="en-US"/>
          </a:p>
        </p:txBody>
      </p:sp>
    </p:spTree>
    <p:extLst>
      <p:ext uri="{BB962C8B-B14F-4D97-AF65-F5344CB8AC3E}">
        <p14:creationId xmlns:p14="http://schemas.microsoft.com/office/powerpoint/2010/main" val="204292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lumMod val="8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umsplatzhalter 3"/>
          <p:cNvSpPr>
            <a:spLocks noGrp="1"/>
          </p:cNvSpPr>
          <p:nvPr>
            <p:ph type="dt" sz="half" idx="10"/>
          </p:nvPr>
        </p:nvSpPr>
        <p:spPr/>
        <p:txBody>
          <a:bodyPr/>
          <a:lstStyle/>
          <a:p>
            <a:endParaRPr lang="en-US" dirty="0">
              <a:solidFill>
                <a:prstClr val="white"/>
              </a:solidFill>
            </a:endParaRPr>
          </a:p>
        </p:txBody>
      </p:sp>
      <p:sp>
        <p:nvSpPr>
          <p:cNvPr id="5" name="Fußzeilenplatzhalter 4"/>
          <p:cNvSpPr>
            <a:spLocks noGrp="1"/>
          </p:cNvSpPr>
          <p:nvPr>
            <p:ph type="ftr" sz="quarter" idx="11"/>
          </p:nvPr>
        </p:nvSpPr>
        <p:spPr/>
        <p:txBody>
          <a:bodyPr/>
          <a:lstStyle/>
          <a:p>
            <a:endParaRPr lang="en-US" dirty="0">
              <a:solidFill>
                <a:prstClr val="white"/>
              </a:solidFill>
            </a:endParaRPr>
          </a:p>
        </p:txBody>
      </p:sp>
      <p:sp>
        <p:nvSpPr>
          <p:cNvPr id="6" name="Foliennummernplatzhalter 5"/>
          <p:cNvSpPr>
            <a:spLocks noGrp="1"/>
          </p:cNvSpPr>
          <p:nvPr>
            <p:ph type="sldNum" sz="quarter" idx="12"/>
          </p:nvPr>
        </p:nvSpPr>
        <p:spPr/>
        <p:txBody>
          <a:bodyPr/>
          <a:lstStyle/>
          <a:p>
            <a:fld id="{B4C71E88-0A44-4F17-829B-07B79A5A61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843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3" name="Inhaltsplatzhalter 2"/>
          <p:cNvSpPr>
            <a:spLocks noGrp="1"/>
          </p:cNvSpPr>
          <p:nvPr>
            <p:ph idx="1"/>
          </p:nvPr>
        </p:nvSpPr>
        <p:spPr/>
        <p:txBody>
          <a:bodyPr/>
          <a:lstStyle>
            <a:lvl1pPr>
              <a:defRPr sz="2800" b="0"/>
            </a:lvl1pPr>
            <a:lvl2pPr>
              <a:defRPr sz="2600"/>
            </a:lvl2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2"/>
          </p:nvPr>
        </p:nvSpPr>
        <p:spPr/>
        <p:txBody>
          <a:bodyPr/>
          <a:lstStyle/>
          <a:p>
            <a:fld id="{B4C71E88-0A44-4F17-829B-07B79A5A6163}" type="slidenum">
              <a:rPr lang="en-US" smtClean="0">
                <a:solidFill>
                  <a:prstClr val="white"/>
                </a:solidFill>
              </a:rPr>
              <a:pPr/>
              <a:t>‹#›</a:t>
            </a:fld>
            <a:endParaRPr lang="en-US">
              <a:solidFill>
                <a:prstClr val="white"/>
              </a:solidFill>
            </a:endParaRPr>
          </a:p>
        </p:txBody>
      </p:sp>
      <p:sp>
        <p:nvSpPr>
          <p:cNvPr id="5" name="Datumsplatzhalter 3"/>
          <p:cNvSpPr>
            <a:spLocks noGrp="1"/>
          </p:cNvSpPr>
          <p:nvPr>
            <p:ph type="dt" sz="half" idx="10"/>
          </p:nvPr>
        </p:nvSpPr>
        <p:spPr>
          <a:xfrm>
            <a:off x="827584" y="6473231"/>
            <a:ext cx="1080120" cy="268139"/>
          </a:xfrm>
        </p:spPr>
        <p:txBody>
          <a:bodyPr/>
          <a:lstStyle/>
          <a:p>
            <a:endParaRPr lang="en-US" dirty="0">
              <a:solidFill>
                <a:prstClr val="white"/>
              </a:solidFill>
            </a:endParaRPr>
          </a:p>
        </p:txBody>
      </p:sp>
      <p:sp>
        <p:nvSpPr>
          <p:cNvPr id="7" name="Fußzeilenplatzhalter 4"/>
          <p:cNvSpPr>
            <a:spLocks noGrp="1"/>
          </p:cNvSpPr>
          <p:nvPr>
            <p:ph type="ftr" sz="quarter" idx="11"/>
          </p:nvPr>
        </p:nvSpPr>
        <p:spPr>
          <a:xfrm>
            <a:off x="1907704" y="6473231"/>
            <a:ext cx="4547368" cy="268139"/>
          </a:xfrm>
        </p:spPr>
        <p:txBody>
          <a:bodyPr/>
          <a:lstStyle/>
          <a:p>
            <a:endParaRPr lang="en-US" dirty="0">
              <a:solidFill>
                <a:prstClr val="white"/>
              </a:solidFill>
            </a:endParaRPr>
          </a:p>
        </p:txBody>
      </p:sp>
    </p:spTree>
    <p:extLst>
      <p:ext uri="{BB962C8B-B14F-4D97-AF65-F5344CB8AC3E}">
        <p14:creationId xmlns:p14="http://schemas.microsoft.com/office/powerpoint/2010/main" val="74069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179512" y="1124744"/>
            <a:ext cx="4316288" cy="5256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124744"/>
            <a:ext cx="4316288" cy="5256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endParaRPr lang="en-US" dirty="0">
              <a:solidFill>
                <a:prstClr val="white"/>
              </a:solidFill>
            </a:endParaRPr>
          </a:p>
        </p:txBody>
      </p:sp>
      <p:sp>
        <p:nvSpPr>
          <p:cNvPr id="6" name="Fußzeilenplatzhalter 5"/>
          <p:cNvSpPr>
            <a:spLocks noGrp="1"/>
          </p:cNvSpPr>
          <p:nvPr>
            <p:ph type="ftr" sz="quarter" idx="11"/>
          </p:nvPr>
        </p:nvSpPr>
        <p:spPr/>
        <p:txBody>
          <a:bodyPr/>
          <a:lstStyle/>
          <a:p>
            <a:endParaRPr lang="en-US" dirty="0">
              <a:solidFill>
                <a:prstClr val="white"/>
              </a:solidFill>
            </a:endParaRPr>
          </a:p>
        </p:txBody>
      </p:sp>
      <p:sp>
        <p:nvSpPr>
          <p:cNvPr id="7" name="Foliennummernplatzhalter 6"/>
          <p:cNvSpPr>
            <a:spLocks noGrp="1"/>
          </p:cNvSpPr>
          <p:nvPr>
            <p:ph type="sldNum" sz="quarter" idx="12"/>
          </p:nvPr>
        </p:nvSpPr>
        <p:spPr/>
        <p:txBody>
          <a:bodyPr/>
          <a:lstStyle/>
          <a:p>
            <a:fld id="{B4C71E88-0A44-4F17-829B-07B79A5A616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955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endParaRPr lang="en-US" dirty="0">
              <a:solidFill>
                <a:prstClr val="white"/>
              </a:solidFill>
            </a:endParaRPr>
          </a:p>
        </p:txBody>
      </p:sp>
      <p:sp>
        <p:nvSpPr>
          <p:cNvPr id="4" name="Fußzeilenplatzhalter 3"/>
          <p:cNvSpPr>
            <a:spLocks noGrp="1"/>
          </p:cNvSpPr>
          <p:nvPr>
            <p:ph type="ftr" sz="quarter" idx="11"/>
          </p:nvPr>
        </p:nvSpPr>
        <p:spPr/>
        <p:txBody>
          <a:bodyPr/>
          <a:lstStyle>
            <a:lvl1pPr>
              <a:defRPr baseline="0"/>
            </a:lvl1pPr>
          </a:lstStyle>
          <a:p>
            <a:endParaRPr lang="en-US" dirty="0">
              <a:solidFill>
                <a:prstClr val="white"/>
              </a:solidFill>
            </a:endParaRP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B4C71E88-0A44-4F17-829B-07B79A5A616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881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60228" y="151396"/>
            <a:ext cx="8223545" cy="763004"/>
          </a:xfrm>
        </p:spPr>
        <p:txBody>
          <a:bodyPr/>
          <a:lstStyle>
            <a:lvl1pPr algn="ctr">
              <a:defRPr/>
            </a:lvl1pPr>
          </a:lstStyle>
          <a:p>
            <a:r>
              <a:rPr lang="de-DE" dirty="0"/>
              <a:t>Titelmasterformat durch Klicken bearbeiten</a:t>
            </a:r>
            <a:endParaRPr lang="en-US" dirty="0"/>
          </a:p>
        </p:txBody>
      </p:sp>
      <p:sp>
        <p:nvSpPr>
          <p:cNvPr id="3" name="Content Placeholder 2"/>
          <p:cNvSpPr>
            <a:spLocks noGrp="1"/>
          </p:cNvSpPr>
          <p:nvPr>
            <p:ph idx="1"/>
          </p:nvPr>
        </p:nvSpPr>
        <p:spPr>
          <a:xfrm>
            <a:off x="460228" y="962846"/>
            <a:ext cx="8223545" cy="5354150"/>
          </a:xfrm>
        </p:spPr>
        <p:txBody>
          <a:bodyPr/>
          <a:lstStyle>
            <a:lvl1pPr marL="457200" indent="-457200">
              <a:buFont typeface="Arial" panose="020B0604020202020204" pitchFamily="34" charset="0"/>
              <a:buChar char="•"/>
              <a:defRPr b="0"/>
            </a:lvl1pPr>
            <a:lvl2pPr marL="800100" indent="-342900">
              <a:buFont typeface="Symbol" panose="05050102010706020507" pitchFamily="18" charset="2"/>
              <a:buChar char="-"/>
              <a:defRPr/>
            </a:lvl2pPr>
            <a:lvl3pPr marL="1257300" indent="-342900">
              <a:buFont typeface="Symbol" panose="05050102010706020507" pitchFamily="18" charset="2"/>
              <a:buChar char="-"/>
              <a:defRPr/>
            </a:lvl3pPr>
            <a:lvl4pPr marL="1657350" indent="-285750">
              <a:buFont typeface="Symbol" panose="05050102010706020507" pitchFamily="18" charset="2"/>
              <a:buChar char="-"/>
              <a:defRPr/>
            </a:lvl4pPr>
            <a:lvl5pPr marL="2114550" indent="-285750">
              <a:buFont typeface="Symbol" panose="05050102010706020507" pitchFamily="18" charset="2"/>
              <a:buChar cha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r>
              <a:rPr lang="de-DE"/>
              <a:t>04.05.2017</a:t>
            </a:r>
          </a:p>
        </p:txBody>
      </p:sp>
      <p:sp>
        <p:nvSpPr>
          <p:cNvPr id="5" name="Footer Placeholder 4"/>
          <p:cNvSpPr>
            <a:spLocks noGrp="1"/>
          </p:cNvSpPr>
          <p:nvPr>
            <p:ph type="ftr" sz="quarter" idx="11"/>
          </p:nvPr>
        </p:nvSpPr>
        <p:spPr/>
        <p:txBody>
          <a:bodyPr/>
          <a:lstStyle/>
          <a:p>
            <a:r>
              <a:rPr lang="de-DE"/>
              <a:t>University of Duisburg-Essen, Prof. Lucas Davi</a:t>
            </a:r>
          </a:p>
        </p:txBody>
      </p:sp>
      <p:sp>
        <p:nvSpPr>
          <p:cNvPr id="6" name="Slide Number Placeholder 5"/>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103243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r>
              <a:rPr lang="de-DE"/>
              <a:t>04.05.2017</a:t>
            </a:r>
          </a:p>
        </p:txBody>
      </p:sp>
      <p:sp>
        <p:nvSpPr>
          <p:cNvPr id="5" name="Footer Placeholder 4"/>
          <p:cNvSpPr>
            <a:spLocks noGrp="1"/>
          </p:cNvSpPr>
          <p:nvPr>
            <p:ph type="ftr" sz="quarter" idx="11"/>
          </p:nvPr>
        </p:nvSpPr>
        <p:spPr/>
        <p:txBody>
          <a:bodyPr/>
          <a:lstStyle/>
          <a:p>
            <a:r>
              <a:rPr lang="de-DE"/>
              <a:t>University of Duisburg-Essen, Prof. Lucas Davi</a:t>
            </a:r>
          </a:p>
        </p:txBody>
      </p:sp>
      <p:sp>
        <p:nvSpPr>
          <p:cNvPr id="6" name="Slide Number Placeholder 5"/>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38137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r>
              <a:rPr lang="de-DE"/>
              <a:t>04.05.2017</a:t>
            </a:r>
          </a:p>
        </p:txBody>
      </p:sp>
      <p:sp>
        <p:nvSpPr>
          <p:cNvPr id="6" name="Footer Placeholder 5"/>
          <p:cNvSpPr>
            <a:spLocks noGrp="1"/>
          </p:cNvSpPr>
          <p:nvPr>
            <p:ph type="ftr" sz="quarter" idx="11"/>
          </p:nvPr>
        </p:nvSpPr>
        <p:spPr/>
        <p:txBody>
          <a:bodyPr/>
          <a:lstStyle/>
          <a:p>
            <a:r>
              <a:rPr lang="de-DE"/>
              <a:t>University of Duisburg-Essen, Prof. Lucas Davi</a:t>
            </a:r>
          </a:p>
        </p:txBody>
      </p:sp>
      <p:sp>
        <p:nvSpPr>
          <p:cNvPr id="7" name="Slide Number Placeholder 6"/>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4104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04.05.2017</a:t>
            </a:r>
          </a:p>
        </p:txBody>
      </p:sp>
      <p:sp>
        <p:nvSpPr>
          <p:cNvPr id="8" name="Footer Placeholder 7"/>
          <p:cNvSpPr>
            <a:spLocks noGrp="1"/>
          </p:cNvSpPr>
          <p:nvPr>
            <p:ph type="ftr" sz="quarter" idx="11"/>
          </p:nvPr>
        </p:nvSpPr>
        <p:spPr/>
        <p:txBody>
          <a:bodyPr/>
          <a:lstStyle/>
          <a:p>
            <a:r>
              <a:rPr lang="de-DE"/>
              <a:t>University of Duisburg-Essen, Prof. Lucas Davi</a:t>
            </a:r>
          </a:p>
        </p:txBody>
      </p:sp>
      <p:sp>
        <p:nvSpPr>
          <p:cNvPr id="9" name="Slide Number Placeholder 8"/>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376189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04.05.2017</a:t>
            </a:r>
          </a:p>
        </p:txBody>
      </p:sp>
      <p:sp>
        <p:nvSpPr>
          <p:cNvPr id="4" name="Footer Placeholder 3"/>
          <p:cNvSpPr>
            <a:spLocks noGrp="1"/>
          </p:cNvSpPr>
          <p:nvPr>
            <p:ph type="ftr" sz="quarter" idx="11"/>
          </p:nvPr>
        </p:nvSpPr>
        <p:spPr/>
        <p:txBody>
          <a:bodyPr/>
          <a:lstStyle/>
          <a:p>
            <a:r>
              <a:rPr lang="de-DE"/>
              <a:t>University of Duisburg-Essen, Prof. Lucas Davi</a:t>
            </a:r>
          </a:p>
        </p:txBody>
      </p:sp>
      <p:sp>
        <p:nvSpPr>
          <p:cNvPr id="5" name="Slide Number Placeholder 4"/>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11739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Zwischenfolie">
    <p:spTree>
      <p:nvGrpSpPr>
        <p:cNvPr id="1" name=""/>
        <p:cNvGrpSpPr/>
        <p:nvPr/>
      </p:nvGrpSpPr>
      <p:grpSpPr>
        <a:xfrm>
          <a:off x="0" y="0"/>
          <a:ext cx="0" cy="0"/>
          <a:chOff x="0" y="0"/>
          <a:chExt cx="0" cy="0"/>
        </a:xfrm>
      </p:grpSpPr>
      <p:sp>
        <p:nvSpPr>
          <p:cNvPr id="2" name="Title 1"/>
          <p:cNvSpPr>
            <a:spLocks noGrp="1"/>
          </p:cNvSpPr>
          <p:nvPr>
            <p:ph type="title"/>
          </p:nvPr>
        </p:nvSpPr>
        <p:spPr>
          <a:xfrm>
            <a:off x="163502" y="2920327"/>
            <a:ext cx="8816996" cy="1017346"/>
          </a:xfrm>
        </p:spPr>
        <p:txBody>
          <a:body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r>
              <a:rPr lang="de-DE"/>
              <a:t>04.05.2017</a:t>
            </a:r>
          </a:p>
        </p:txBody>
      </p:sp>
      <p:sp>
        <p:nvSpPr>
          <p:cNvPr id="4" name="Footer Placeholder 3"/>
          <p:cNvSpPr>
            <a:spLocks noGrp="1"/>
          </p:cNvSpPr>
          <p:nvPr>
            <p:ph type="ftr" sz="quarter" idx="11"/>
          </p:nvPr>
        </p:nvSpPr>
        <p:spPr/>
        <p:txBody>
          <a:bodyPr/>
          <a:lstStyle/>
          <a:p>
            <a:r>
              <a:rPr lang="de-DE"/>
              <a:t>University of Duisburg-Essen, Prof. Lucas Davi</a:t>
            </a:r>
          </a:p>
        </p:txBody>
      </p:sp>
      <p:sp>
        <p:nvSpPr>
          <p:cNvPr id="5" name="Slide Number Placeholder 4"/>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1403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04.05.2017</a:t>
            </a:r>
          </a:p>
        </p:txBody>
      </p:sp>
      <p:sp>
        <p:nvSpPr>
          <p:cNvPr id="3" name="Footer Placeholder 2"/>
          <p:cNvSpPr>
            <a:spLocks noGrp="1"/>
          </p:cNvSpPr>
          <p:nvPr>
            <p:ph type="ftr" sz="quarter" idx="11"/>
          </p:nvPr>
        </p:nvSpPr>
        <p:spPr/>
        <p:txBody>
          <a:bodyPr/>
          <a:lstStyle/>
          <a:p>
            <a:r>
              <a:rPr lang="de-DE"/>
              <a:t>University of Duisburg-Essen, Prof. Lucas Davi</a:t>
            </a:r>
          </a:p>
        </p:txBody>
      </p:sp>
      <p:sp>
        <p:nvSpPr>
          <p:cNvPr id="4" name="Slide Number Placeholder 3"/>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415792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r>
              <a:rPr lang="de-DE"/>
              <a:t>04.05.2017</a:t>
            </a:r>
          </a:p>
        </p:txBody>
      </p:sp>
      <p:sp>
        <p:nvSpPr>
          <p:cNvPr id="6" name="Footer Placeholder 5"/>
          <p:cNvSpPr>
            <a:spLocks noGrp="1"/>
          </p:cNvSpPr>
          <p:nvPr>
            <p:ph type="ftr" sz="quarter" idx="11"/>
          </p:nvPr>
        </p:nvSpPr>
        <p:spPr/>
        <p:txBody>
          <a:bodyPr/>
          <a:lstStyle/>
          <a:p>
            <a:r>
              <a:rPr lang="de-DE"/>
              <a:t>University of Duisburg-Essen, Prof. Lucas Davi</a:t>
            </a:r>
          </a:p>
        </p:txBody>
      </p:sp>
      <p:sp>
        <p:nvSpPr>
          <p:cNvPr id="7" name="Slide Number Placeholder 6"/>
          <p:cNvSpPr>
            <a:spLocks noGrp="1"/>
          </p:cNvSpPr>
          <p:nvPr>
            <p:ph type="sldNum" sz="quarter" idx="12"/>
          </p:nvPr>
        </p:nvSpPr>
        <p:spPr/>
        <p:txBody>
          <a:bodyPr/>
          <a:lstStyle/>
          <a:p>
            <a:fld id="{0CB18F4C-E8C4-4CE3-AB98-635666EFA01A}" type="slidenum">
              <a:rPr lang="de-DE" smtClean="0"/>
              <a:t>‹#›</a:t>
            </a:fld>
            <a:endParaRPr lang="de-DE"/>
          </a:p>
        </p:txBody>
      </p:sp>
    </p:spTree>
    <p:extLst>
      <p:ext uri="{BB962C8B-B14F-4D97-AF65-F5344CB8AC3E}">
        <p14:creationId xmlns:p14="http://schemas.microsoft.com/office/powerpoint/2010/main" val="1797140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335" y="151396"/>
            <a:ext cx="8816996" cy="1017346"/>
          </a:xfrm>
          <a:prstGeom prst="rect">
            <a:avLst/>
          </a:prstGeom>
        </p:spPr>
        <p:txBody>
          <a:bodyPr vert="horz" lIns="91440" tIns="45720" rIns="91440" bIns="45720" rtlCol="0" anchor="ctr">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 Placeholder 2"/>
          <p:cNvSpPr>
            <a:spLocks noGrp="1"/>
          </p:cNvSpPr>
          <p:nvPr>
            <p:ph type="body" idx="1"/>
          </p:nvPr>
        </p:nvSpPr>
        <p:spPr>
          <a:xfrm>
            <a:off x="145335" y="1338294"/>
            <a:ext cx="8816996" cy="5018057"/>
          </a:xfrm>
          <a:prstGeom prst="rect">
            <a:avLst/>
          </a:prstGeom>
        </p:spPr>
        <p:txBody>
          <a:bodyPr vert="horz" lIns="91440" tIns="45720" rIns="91440" bIns="45720" rtlCol="0">
            <a:normAutofit/>
          </a:body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145335" y="6447191"/>
            <a:ext cx="25407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04.05.2017</a:t>
            </a:r>
            <a:endParaRPr lang="de-DE" dirty="0"/>
          </a:p>
        </p:txBody>
      </p:sp>
      <p:sp>
        <p:nvSpPr>
          <p:cNvPr id="5" name="Footer Placeholder 4"/>
          <p:cNvSpPr>
            <a:spLocks noGrp="1"/>
          </p:cNvSpPr>
          <p:nvPr>
            <p:ph type="ftr" sz="quarter" idx="3"/>
          </p:nvPr>
        </p:nvSpPr>
        <p:spPr>
          <a:xfrm>
            <a:off x="3028950" y="64471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University of Duisburg-Essen, Prof. Lucas Davi</a:t>
            </a:r>
            <a:endParaRPr lang="de-DE" dirty="0"/>
          </a:p>
        </p:txBody>
      </p:sp>
      <p:sp>
        <p:nvSpPr>
          <p:cNvPr id="6" name="Slide Number Placeholder 5"/>
          <p:cNvSpPr>
            <a:spLocks noGrp="1"/>
          </p:cNvSpPr>
          <p:nvPr>
            <p:ph type="sldNum" sz="quarter" idx="4"/>
          </p:nvPr>
        </p:nvSpPr>
        <p:spPr>
          <a:xfrm>
            <a:off x="6457949" y="6447191"/>
            <a:ext cx="250438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18F4C-E8C4-4CE3-AB98-635666EFA01A}" type="slidenum">
              <a:rPr lang="de-DE" smtClean="0"/>
              <a:t>‹#›</a:t>
            </a:fld>
            <a:endParaRPr lang="de-DE"/>
          </a:p>
        </p:txBody>
      </p:sp>
    </p:spTree>
    <p:extLst>
      <p:ext uri="{BB962C8B-B14F-4D97-AF65-F5344CB8AC3E}">
        <p14:creationId xmlns:p14="http://schemas.microsoft.com/office/powerpoint/2010/main" val="103826244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4" r:id="rId7"/>
    <p:sldLayoutId id="2147483739" r:id="rId8"/>
    <p:sldLayoutId id="2147483740" r:id="rId9"/>
    <p:sldLayoutId id="2147483741" r:id="rId10"/>
    <p:sldLayoutId id="2147483742" r:id="rId11"/>
    <p:sldLayoutId id="2147483743" r:id="rId12"/>
    <p:sldLayoutId id="2147483750" r:id="rId13"/>
  </p:sldLayoutIdLst>
  <p:hf sldNum="0" hdr="0" ftr="0" dt="0"/>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Symbol" panose="05050102010706020507" pitchFamily="18"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79512" y="263522"/>
            <a:ext cx="8784976" cy="789214"/>
          </a:xfrm>
          <a:prstGeom prst="rect">
            <a:avLst/>
          </a:prstGeom>
        </p:spPr>
        <p:txBody>
          <a:bodyPr vert="horz" lIns="91440" tIns="45720" rIns="91440" bIns="45720" rtlCol="0" anchor="ctr">
            <a:no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395536" y="1124744"/>
            <a:ext cx="8568952" cy="52565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827584" y="6473231"/>
            <a:ext cx="1080120" cy="268139"/>
          </a:xfrm>
          <a:prstGeom prst="rect">
            <a:avLst/>
          </a:prstGeom>
        </p:spPr>
        <p:txBody>
          <a:bodyPr vert="horz" lIns="91440" tIns="45720" rIns="91440" bIns="45720" rtlCol="0" anchor="ctr"/>
          <a:lstStyle>
            <a:lvl1pPr marL="0" marR="0" indent="0" algn="l" defTabSz="914364" rtl="0" eaLnBrk="1" fontAlgn="auto" latinLnBrk="0" hangingPunct="1">
              <a:lnSpc>
                <a:spcPct val="100000"/>
              </a:lnSpc>
              <a:spcBef>
                <a:spcPts val="0"/>
              </a:spcBef>
              <a:spcAft>
                <a:spcPts val="0"/>
              </a:spcAft>
              <a:buClrTx/>
              <a:buSzTx/>
              <a:buFontTx/>
              <a:buNone/>
              <a:tabLst/>
              <a:defRPr sz="1200">
                <a:solidFill>
                  <a:schemeClr val="bg1"/>
                </a:solidFill>
              </a:defRPr>
            </a:lvl1pPr>
          </a:lstStyle>
          <a:p>
            <a:endParaRPr lang="en-US" dirty="0">
              <a:solidFill>
                <a:prstClr val="white"/>
              </a:solidFill>
            </a:endParaRPr>
          </a:p>
        </p:txBody>
      </p:sp>
      <p:sp>
        <p:nvSpPr>
          <p:cNvPr id="5" name="Fußzeilenplatzhalter 4"/>
          <p:cNvSpPr>
            <a:spLocks noGrp="1"/>
          </p:cNvSpPr>
          <p:nvPr>
            <p:ph type="ftr" sz="quarter" idx="3"/>
          </p:nvPr>
        </p:nvSpPr>
        <p:spPr>
          <a:xfrm>
            <a:off x="1907704" y="6473231"/>
            <a:ext cx="4547368" cy="268139"/>
          </a:xfrm>
          <a:prstGeom prst="rect">
            <a:avLst/>
          </a:prstGeom>
        </p:spPr>
        <p:txBody>
          <a:bodyPr vert="horz" lIns="91440" tIns="45720" rIns="91440" bIns="45720" rtlCol="0" anchor="ctr"/>
          <a:lstStyle>
            <a:lvl1pPr algn="ctr">
              <a:defRPr sz="1200">
                <a:solidFill>
                  <a:schemeClr val="bg1"/>
                </a:solidFill>
              </a:defRPr>
            </a:lvl1pPr>
          </a:lstStyle>
          <a:p>
            <a:pPr algn="r"/>
            <a:endParaRPr lang="en-US" dirty="0">
              <a:solidFill>
                <a:prstClr val="white"/>
              </a:solidFill>
            </a:endParaRPr>
          </a:p>
        </p:txBody>
      </p:sp>
      <p:sp>
        <p:nvSpPr>
          <p:cNvPr id="6" name="Foliennummernplatzhalter 5"/>
          <p:cNvSpPr>
            <a:spLocks noGrp="1"/>
          </p:cNvSpPr>
          <p:nvPr>
            <p:ph type="sldNum" sz="quarter" idx="4"/>
          </p:nvPr>
        </p:nvSpPr>
        <p:spPr>
          <a:xfrm>
            <a:off x="179512" y="6473231"/>
            <a:ext cx="648072" cy="268139"/>
          </a:xfrm>
          <a:prstGeom prst="rect">
            <a:avLst/>
          </a:prstGeom>
        </p:spPr>
        <p:txBody>
          <a:bodyPr vert="horz" lIns="91440" tIns="45720" rIns="91440" bIns="45720" rtlCol="0" anchor="ctr"/>
          <a:lstStyle>
            <a:lvl1pPr algn="l">
              <a:defRPr sz="1200">
                <a:solidFill>
                  <a:schemeClr val="bg1"/>
                </a:solidFill>
              </a:defRPr>
            </a:lvl1pPr>
          </a:lstStyle>
          <a:p>
            <a:fld id="{B4C71E88-0A44-4F17-829B-07B79A5A616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46010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sldNum="0" hdr="0" ftr="0" dt="0"/>
  <p:txStyles>
    <p:titleStyle>
      <a:lvl1pPr algn="ctr" defTabSz="914364" rtl="0" eaLnBrk="1" latinLnBrk="0" hangingPunct="1">
        <a:spcBef>
          <a:spcPct val="0"/>
        </a:spcBef>
        <a:buNone/>
        <a:defRPr sz="4000" b="1" kern="1200">
          <a:solidFill>
            <a:schemeClr val="bg1"/>
          </a:solidFill>
          <a:latin typeface="+mj-lt"/>
          <a:ea typeface="+mj-ea"/>
          <a:cs typeface="+mj-cs"/>
        </a:defRPr>
      </a:lvl1pPr>
    </p:titleStyle>
    <p:bodyStyle>
      <a:lvl1pPr marL="342887" indent="-342887" algn="l" defTabSz="914364" rtl="0" eaLnBrk="1" latinLnBrk="0" hangingPunct="1">
        <a:spcBef>
          <a:spcPct val="20000"/>
        </a:spcBef>
        <a:buFont typeface="Wingdings 2" pitchFamily="18" charset="2"/>
        <a:buChar char=""/>
        <a:defRPr sz="3200" b="1" kern="1200">
          <a:solidFill>
            <a:schemeClr val="bg1"/>
          </a:solidFill>
          <a:latin typeface="+mn-lt"/>
          <a:ea typeface="+mn-ea"/>
          <a:cs typeface="+mn-cs"/>
        </a:defRPr>
      </a:lvl1pPr>
      <a:lvl2pPr marL="742920" indent="-285738" algn="l" defTabSz="914364" rtl="0" eaLnBrk="1" latinLnBrk="0" hangingPunct="1">
        <a:spcBef>
          <a:spcPct val="20000"/>
        </a:spcBef>
        <a:buFont typeface="Wingdings 2" pitchFamily="18" charset="2"/>
        <a:buChar char=""/>
        <a:defRPr sz="2800" kern="1200">
          <a:solidFill>
            <a:schemeClr val="bg1"/>
          </a:solidFill>
          <a:latin typeface="+mn-lt"/>
          <a:ea typeface="+mn-ea"/>
          <a:cs typeface="+mn-cs"/>
        </a:defRPr>
      </a:lvl2pPr>
      <a:lvl3pPr marL="1142954" indent="-228590" algn="l" defTabSz="914364" rtl="0" eaLnBrk="1" latinLnBrk="0" hangingPunct="1">
        <a:spcBef>
          <a:spcPct val="20000"/>
        </a:spcBef>
        <a:buFont typeface="Wingdings 2" pitchFamily="18" charset="2"/>
        <a:buChar char=""/>
        <a:defRPr sz="2400" kern="1200">
          <a:solidFill>
            <a:schemeClr val="bg1"/>
          </a:solidFill>
          <a:latin typeface="+mn-lt"/>
          <a:ea typeface="+mn-ea"/>
          <a:cs typeface="+mn-cs"/>
        </a:defRPr>
      </a:lvl3pPr>
      <a:lvl4pPr marL="1600136" indent="-228590" algn="l" defTabSz="914364" rtl="0" eaLnBrk="1" latinLnBrk="0" hangingPunct="1">
        <a:spcBef>
          <a:spcPct val="20000"/>
        </a:spcBef>
        <a:buFont typeface="Wingdings 2" pitchFamily="18" charset="2"/>
        <a:buChar char=""/>
        <a:defRPr sz="2000" kern="1200">
          <a:solidFill>
            <a:schemeClr val="bg1"/>
          </a:solidFill>
          <a:latin typeface="+mn-lt"/>
          <a:ea typeface="+mn-ea"/>
          <a:cs typeface="+mn-cs"/>
        </a:defRPr>
      </a:lvl4pPr>
      <a:lvl5pPr marL="2057317" indent="-228590" algn="l" defTabSz="914364" rtl="0" eaLnBrk="1" latinLnBrk="0" hangingPunct="1">
        <a:spcBef>
          <a:spcPct val="20000"/>
        </a:spcBef>
        <a:buFont typeface="Wingdings 2" pitchFamily="18" charset="2"/>
        <a:buChar char=""/>
        <a:defRPr sz="2000" kern="1200">
          <a:solidFill>
            <a:schemeClr val="bg1"/>
          </a:solidFill>
          <a:latin typeface="+mn-lt"/>
          <a:ea typeface="+mn-ea"/>
          <a:cs typeface="+mn-cs"/>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56432"/>
            <a:ext cx="7772400" cy="2525536"/>
          </a:xfrm>
        </p:spPr>
        <p:txBody>
          <a:bodyPr anchor="t"/>
          <a:lstStyle/>
          <a:p>
            <a:r>
              <a:rPr lang="en-US" sz="5400" dirty="0"/>
              <a:t/>
            </a:r>
            <a:br>
              <a:rPr lang="en-US" sz="5400" dirty="0"/>
            </a:br>
            <a:r>
              <a:rPr lang="en-US" sz="5400" dirty="0"/>
              <a:t/>
            </a:r>
            <a:br>
              <a:rPr lang="en-US" sz="5400" dirty="0"/>
            </a:br>
            <a:r>
              <a:rPr lang="en-US" sz="3200" noProof="0" dirty="0"/>
              <a:t/>
            </a:r>
            <a:br>
              <a:rPr lang="en-US" sz="3200" noProof="0" dirty="0"/>
            </a:br>
            <a:r>
              <a:rPr lang="en-US" sz="3200" noProof="0" dirty="0"/>
              <a:t/>
            </a:r>
            <a:br>
              <a:rPr lang="en-US" sz="3200" noProof="0" dirty="0"/>
            </a:br>
            <a:r>
              <a:rPr lang="en-US" sz="3200" noProof="0" dirty="0"/>
              <a:t/>
            </a:r>
            <a:br>
              <a:rPr lang="en-US" sz="3200" noProof="0" dirty="0"/>
            </a:br>
            <a:r>
              <a:rPr lang="en-US" sz="5400" b="1" dirty="0" smtClean="0"/>
              <a:t>Exploiting modern architectures</a:t>
            </a:r>
            <a:r>
              <a:rPr lang="en-US" sz="5400" b="1" dirty="0"/>
              <a:t/>
            </a:r>
            <a:br>
              <a:rPr lang="en-US" sz="5400" b="1" dirty="0"/>
            </a:br>
            <a:endParaRPr lang="en-US" sz="5400" b="1" noProof="0" dirty="0"/>
          </a:p>
        </p:txBody>
      </p:sp>
      <p:pic>
        <p:nvPicPr>
          <p:cNvPr id="5" name="Picture 4">
            <a:extLst>
              <a:ext uri="{FF2B5EF4-FFF2-40B4-BE49-F238E27FC236}">
                <a16:creationId xmlns="" xmlns:a16="http://schemas.microsoft.com/office/drawing/2014/main" id="{7B291C50-E145-41B1-B09B-C1728F281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091" y="556432"/>
            <a:ext cx="5018809" cy="1766652"/>
          </a:xfrm>
          <a:prstGeom prst="rect">
            <a:avLst/>
          </a:prstGeom>
        </p:spPr>
      </p:pic>
      <p:sp>
        <p:nvSpPr>
          <p:cNvPr id="3" name="TextBox 2"/>
          <p:cNvSpPr txBox="1"/>
          <p:nvPr/>
        </p:nvSpPr>
        <p:spPr>
          <a:xfrm>
            <a:off x="1881970" y="5706713"/>
            <a:ext cx="5033161" cy="369332"/>
          </a:xfrm>
          <a:prstGeom prst="rect">
            <a:avLst/>
          </a:prstGeom>
          <a:noFill/>
        </p:spPr>
        <p:txBody>
          <a:bodyPr wrap="none" rtlCol="0">
            <a:spAutoFit/>
          </a:bodyPr>
          <a:lstStyle/>
          <a:p>
            <a:r>
              <a:rPr lang="en-US" dirty="0" smtClean="0"/>
              <a:t>Slide credit: some slides from Lucas </a:t>
            </a:r>
            <a:r>
              <a:rPr lang="en-US" dirty="0" err="1" smtClean="0"/>
              <a:t>Davi</a:t>
            </a:r>
            <a:r>
              <a:rPr lang="en-US" dirty="0" smtClean="0"/>
              <a:t> and others</a:t>
            </a:r>
            <a:endParaRPr lang="en-US" dirty="0"/>
          </a:p>
        </p:txBody>
      </p:sp>
    </p:spTree>
    <p:extLst>
      <p:ext uri="{BB962C8B-B14F-4D97-AF65-F5344CB8AC3E}">
        <p14:creationId xmlns:p14="http://schemas.microsoft.com/office/powerpoint/2010/main" val="28872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28AC5-00B4-C244-94F4-EA86188C2972}"/>
              </a:ext>
            </a:extLst>
          </p:cNvPr>
          <p:cNvSpPr>
            <a:spLocks noGrp="1"/>
          </p:cNvSpPr>
          <p:nvPr>
            <p:ph type="title"/>
          </p:nvPr>
        </p:nvSpPr>
        <p:spPr/>
        <p:txBody>
          <a:bodyPr/>
          <a:lstStyle/>
          <a:p>
            <a:r>
              <a:rPr lang="en-US" dirty="0"/>
              <a:t>Its not just the CPU</a:t>
            </a:r>
          </a:p>
        </p:txBody>
      </p:sp>
      <p:pic>
        <p:nvPicPr>
          <p:cNvPr id="5" name="Content Placeholder 4">
            <a:extLst>
              <a:ext uri="{FF2B5EF4-FFF2-40B4-BE49-F238E27FC236}">
                <a16:creationId xmlns:a16="http://schemas.microsoft.com/office/drawing/2014/main" xmlns="" id="{020AFA72-EB62-754D-8F11-085DB8281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68" y="1954306"/>
            <a:ext cx="9499696" cy="2904565"/>
          </a:xfrm>
        </p:spPr>
      </p:pic>
    </p:spTree>
    <p:extLst>
      <p:ext uri="{BB962C8B-B14F-4D97-AF65-F5344CB8AC3E}">
        <p14:creationId xmlns:p14="http://schemas.microsoft.com/office/powerpoint/2010/main" val="15888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and covert channels are everywhere!</a:t>
            </a:r>
            <a:endParaRPr lang="en-US" dirty="0"/>
          </a:p>
        </p:txBody>
      </p:sp>
      <p:pic>
        <p:nvPicPr>
          <p:cNvPr id="4" name="Content Placeholder 3" descr="Screen Shot 2018-03-08 at 9.52.34 AM.png"/>
          <p:cNvPicPr>
            <a:picLocks noGrp="1" noChangeAspect="1"/>
          </p:cNvPicPr>
          <p:nvPr>
            <p:ph idx="1"/>
          </p:nvPr>
        </p:nvPicPr>
        <p:blipFill>
          <a:blip r:embed="rId2">
            <a:extLst>
              <a:ext uri="{28A0092B-C50C-407E-A947-70E740481C1C}">
                <a14:useLocalDpi xmlns:a14="http://schemas.microsoft.com/office/drawing/2010/main" val="0"/>
              </a:ext>
            </a:extLst>
          </a:blip>
          <a:srcRect t="-74160" b="-74160"/>
          <a:stretch>
            <a:fillRect/>
          </a:stretch>
        </p:blipFill>
        <p:spPr>
          <a:xfrm>
            <a:off x="0" y="-431800"/>
            <a:ext cx="9235306" cy="6011863"/>
          </a:xfrm>
        </p:spPr>
      </p:pic>
      <p:pic>
        <p:nvPicPr>
          <p:cNvPr id="5" name="Picture 4" descr="Screen Shot 2018-03-08 at 9.52.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2070100"/>
            <a:ext cx="4813300" cy="3289300"/>
          </a:xfrm>
          <a:prstGeom prst="rect">
            <a:avLst/>
          </a:prstGeom>
        </p:spPr>
      </p:pic>
      <p:sp>
        <p:nvSpPr>
          <p:cNvPr id="6" name="TextBox 5"/>
          <p:cNvSpPr txBox="1"/>
          <p:nvPr/>
        </p:nvSpPr>
        <p:spPr>
          <a:xfrm>
            <a:off x="2019300" y="5803900"/>
            <a:ext cx="5141251" cy="369332"/>
          </a:xfrm>
          <a:prstGeom prst="rect">
            <a:avLst/>
          </a:prstGeom>
          <a:noFill/>
        </p:spPr>
        <p:txBody>
          <a:bodyPr wrap="none" rtlCol="0">
            <a:spAutoFit/>
          </a:bodyPr>
          <a:lstStyle/>
          <a:p>
            <a:r>
              <a:rPr lang="en-US" dirty="0" smtClean="0"/>
              <a:t>Paper under review</a:t>
            </a:r>
            <a:r>
              <a:rPr lang="mr-IN" dirty="0" smtClean="0"/>
              <a:t>–</a:t>
            </a:r>
            <a:r>
              <a:rPr lang="en-US" dirty="0" smtClean="0"/>
              <a:t> vulnerability reported to </a:t>
            </a:r>
            <a:r>
              <a:rPr lang="en-US" dirty="0" err="1" smtClean="0"/>
              <a:t>Nvidia</a:t>
            </a:r>
            <a:endParaRPr lang="en-US" dirty="0"/>
          </a:p>
        </p:txBody>
      </p:sp>
    </p:spTree>
    <p:extLst>
      <p:ext uri="{BB962C8B-B14F-4D97-AF65-F5344CB8AC3E}">
        <p14:creationId xmlns:p14="http://schemas.microsoft.com/office/powerpoint/2010/main" val="1877644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08028"/>
            <a:ext cx="7772400" cy="1470025"/>
          </a:xfrm>
        </p:spPr>
        <p:txBody>
          <a:bodyPr/>
          <a:lstStyle/>
          <a:p>
            <a:r>
              <a:rPr lang="en-US" dirty="0" smtClean="0"/>
              <a:t>Ingredient 2: Speculative Execution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1320800" y="266700"/>
            <a:ext cx="6350000" cy="5994400"/>
          </a:xfrm>
          <a:prstGeom prst="rect">
            <a:avLst/>
          </a:prstGeom>
        </p:spPr>
      </p:pic>
    </p:spTree>
    <p:extLst>
      <p:ext uri="{BB962C8B-B14F-4D97-AF65-F5344CB8AC3E}">
        <p14:creationId xmlns:p14="http://schemas.microsoft.com/office/powerpoint/2010/main" val="2100874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lets start with pipelining</a:t>
            </a:r>
            <a:endParaRPr lang="en-US" dirty="0"/>
          </a:p>
        </p:txBody>
      </p:sp>
      <p:pic>
        <p:nvPicPr>
          <p:cNvPr id="10" name="Content Placeholder 9"/>
          <p:cNvPicPr>
            <a:picLocks noGrp="1" noChangeAspect="1"/>
          </p:cNvPicPr>
          <p:nvPr>
            <p:ph idx="1"/>
          </p:nvPr>
        </p:nvPicPr>
        <p:blipFill>
          <a:blip r:embed="rId3"/>
          <a:srcRect t="3773" b="3773"/>
          <a:stretch>
            <a:fillRect/>
          </a:stretch>
        </p:blipFill>
        <p:spPr>
          <a:xfrm>
            <a:off x="447528" y="904824"/>
            <a:ext cx="8975872" cy="5843972"/>
          </a:xfrm>
        </p:spPr>
      </p:pic>
      <p:sp>
        <p:nvSpPr>
          <p:cNvPr id="5" name="Text Box 23"/>
          <p:cNvSpPr txBox="1">
            <a:spLocks noChangeArrowheads="1"/>
          </p:cNvSpPr>
          <p:nvPr/>
        </p:nvSpPr>
        <p:spPr bwMode="auto">
          <a:xfrm rot="20685363">
            <a:off x="431799" y="5562599"/>
            <a:ext cx="113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FFFF00"/>
                </a:solidFill>
                <a:effectLst/>
                <a:latin typeface="Arial" charset="0"/>
                <a:cs typeface="Arial" charset="0"/>
              </a:rPr>
              <a:t>Fetch</a:t>
            </a:r>
          </a:p>
        </p:txBody>
      </p:sp>
      <p:sp>
        <p:nvSpPr>
          <p:cNvPr id="6" name="Text Box 24"/>
          <p:cNvSpPr txBox="1">
            <a:spLocks noChangeArrowheads="1"/>
          </p:cNvSpPr>
          <p:nvPr/>
        </p:nvSpPr>
        <p:spPr bwMode="auto">
          <a:xfrm rot="20685363">
            <a:off x="1612900" y="5168901"/>
            <a:ext cx="1055688"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60000"/>
              </a:lnSpc>
            </a:pPr>
            <a:r>
              <a:rPr lang="en-US" sz="2800" b="1" dirty="0" err="1">
                <a:solidFill>
                  <a:srgbClr val="F56503"/>
                </a:solidFill>
                <a:effectLst>
                  <a:outerShdw blurRad="38100" dist="38100" dir="2700000" algn="tl">
                    <a:srgbClr val="DDDDDD"/>
                  </a:outerShdw>
                </a:effectLst>
                <a:latin typeface="Arial" charset="0"/>
                <a:cs typeface="Arial" charset="0"/>
              </a:rPr>
              <a:t>Reg</a:t>
            </a:r>
            <a:endParaRPr lang="en-US" sz="2800" b="1" dirty="0">
              <a:solidFill>
                <a:srgbClr val="F56503"/>
              </a:solidFill>
              <a:effectLst>
                <a:outerShdw blurRad="38100" dist="38100" dir="2700000" algn="tl">
                  <a:srgbClr val="DDDDDD"/>
                </a:outerShdw>
              </a:effectLst>
              <a:latin typeface="Arial" charset="0"/>
              <a:cs typeface="Arial" charset="0"/>
            </a:endParaRPr>
          </a:p>
          <a:p>
            <a:pPr algn="ctr" eaLnBrk="1" hangingPunct="1">
              <a:lnSpc>
                <a:spcPct val="60000"/>
              </a:lnSpc>
            </a:pPr>
            <a:r>
              <a:rPr lang="en-US" sz="2800" b="1" dirty="0">
                <a:solidFill>
                  <a:srgbClr val="F56503"/>
                </a:solidFill>
                <a:effectLst>
                  <a:outerShdw blurRad="38100" dist="38100" dir="2700000" algn="tl">
                    <a:srgbClr val="DDDDDD"/>
                  </a:outerShdw>
                </a:effectLst>
                <a:latin typeface="Arial" charset="0"/>
                <a:cs typeface="Arial" charset="0"/>
              </a:rPr>
              <a:t>Read</a:t>
            </a:r>
          </a:p>
        </p:txBody>
      </p:sp>
      <p:sp>
        <p:nvSpPr>
          <p:cNvPr id="7" name="Text Box 25"/>
          <p:cNvSpPr txBox="1">
            <a:spLocks noChangeArrowheads="1"/>
          </p:cNvSpPr>
          <p:nvPr/>
        </p:nvSpPr>
        <p:spPr bwMode="auto">
          <a:xfrm rot="20685363">
            <a:off x="2857501" y="4800600"/>
            <a:ext cx="915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FFFF"/>
                </a:solidFill>
                <a:effectLst>
                  <a:outerShdw blurRad="38100" dist="38100" dir="2700000" algn="tl">
                    <a:srgbClr val="DDDDDD"/>
                  </a:outerShdw>
                </a:effectLst>
                <a:latin typeface="Arial" charset="0"/>
                <a:cs typeface="Arial" charset="0"/>
              </a:rPr>
              <a:t>ALU</a:t>
            </a:r>
          </a:p>
        </p:txBody>
      </p:sp>
      <p:sp>
        <p:nvSpPr>
          <p:cNvPr id="8" name="Text Box 27"/>
          <p:cNvSpPr txBox="1">
            <a:spLocks noChangeArrowheads="1"/>
          </p:cNvSpPr>
          <p:nvPr/>
        </p:nvSpPr>
        <p:spPr bwMode="auto">
          <a:xfrm rot="20685363">
            <a:off x="3886200" y="4305300"/>
            <a:ext cx="1549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60000"/>
              </a:lnSpc>
            </a:pPr>
            <a:r>
              <a:rPr lang="en-US" sz="2800" b="1" dirty="0">
                <a:solidFill>
                  <a:srgbClr val="FFFF00"/>
                </a:solidFill>
                <a:effectLst>
                  <a:outerShdw blurRad="38100" dist="38100" dir="2700000" algn="tl">
                    <a:srgbClr val="DDDDDD"/>
                  </a:outerShdw>
                </a:effectLst>
                <a:latin typeface="Arial" charset="0"/>
                <a:cs typeface="Arial" charset="0"/>
              </a:rPr>
              <a:t>Data </a:t>
            </a:r>
          </a:p>
          <a:p>
            <a:pPr algn="ctr" eaLnBrk="1" hangingPunct="1">
              <a:lnSpc>
                <a:spcPct val="60000"/>
              </a:lnSpc>
            </a:pPr>
            <a:r>
              <a:rPr lang="en-US" sz="2800" b="1" dirty="0">
                <a:solidFill>
                  <a:srgbClr val="FFFF00"/>
                </a:solidFill>
                <a:effectLst>
                  <a:outerShdw blurRad="38100" dist="38100" dir="2700000" algn="tl">
                    <a:srgbClr val="DDDDDD"/>
                  </a:outerShdw>
                </a:effectLst>
                <a:latin typeface="Arial" charset="0"/>
                <a:cs typeface="Arial" charset="0"/>
              </a:rPr>
              <a:t>Memory</a:t>
            </a:r>
          </a:p>
        </p:txBody>
      </p:sp>
      <p:sp>
        <p:nvSpPr>
          <p:cNvPr id="9" name="Text Box 29"/>
          <p:cNvSpPr txBox="1">
            <a:spLocks noChangeArrowheads="1"/>
          </p:cNvSpPr>
          <p:nvPr/>
        </p:nvSpPr>
        <p:spPr bwMode="auto">
          <a:xfrm rot="20685363">
            <a:off x="5372101" y="3822700"/>
            <a:ext cx="10731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60000"/>
              </a:lnSpc>
            </a:pPr>
            <a:r>
              <a:rPr lang="en-US" sz="2800" b="1" dirty="0" err="1">
                <a:solidFill>
                  <a:srgbClr val="F56503"/>
                </a:solidFill>
                <a:effectLst>
                  <a:outerShdw blurRad="38100" dist="38100" dir="2700000" algn="tl">
                    <a:srgbClr val="DDDDDD"/>
                  </a:outerShdw>
                </a:effectLst>
                <a:latin typeface="Arial" charset="0"/>
                <a:cs typeface="Arial" charset="0"/>
              </a:rPr>
              <a:t>Reg</a:t>
            </a:r>
            <a:endParaRPr lang="en-US" sz="2800" b="1" dirty="0">
              <a:solidFill>
                <a:srgbClr val="F56503"/>
              </a:solidFill>
              <a:effectLst>
                <a:outerShdw blurRad="38100" dist="38100" dir="2700000" algn="tl">
                  <a:srgbClr val="DDDDDD"/>
                </a:outerShdw>
              </a:effectLst>
              <a:latin typeface="Arial" charset="0"/>
              <a:cs typeface="Arial" charset="0"/>
            </a:endParaRPr>
          </a:p>
          <a:p>
            <a:pPr algn="ctr" eaLnBrk="1" hangingPunct="1">
              <a:lnSpc>
                <a:spcPct val="60000"/>
              </a:lnSpc>
            </a:pPr>
            <a:r>
              <a:rPr lang="en-US" sz="2800" b="1" dirty="0">
                <a:solidFill>
                  <a:srgbClr val="F56503"/>
                </a:solidFill>
                <a:effectLst>
                  <a:outerShdw blurRad="38100" dist="38100" dir="2700000" algn="tl">
                    <a:srgbClr val="DDDDDD"/>
                  </a:outerShdw>
                </a:effectLst>
                <a:latin typeface="Arial" charset="0"/>
                <a:cs typeface="Arial" charset="0"/>
              </a:rPr>
              <a:t>Write</a:t>
            </a:r>
          </a:p>
        </p:txBody>
      </p:sp>
    </p:spTree>
    <p:extLst>
      <p:ext uri="{BB962C8B-B14F-4D97-AF65-F5344CB8AC3E}">
        <p14:creationId xmlns:p14="http://schemas.microsoft.com/office/powerpoint/2010/main" val="1935204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uiExpand="1" build="allAtOnce"/>
      <p:bldP spid="7" grpId="1"/>
      <p:bldP spid="8" grpId="0" uiExpand="1" build="allAtOnce"/>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3"/>
          <p:cNvGraphicFramePr>
            <a:graphicFrameLocks noChangeAspect="1"/>
          </p:cNvGraphicFramePr>
          <p:nvPr>
            <p:extLst>
              <p:ext uri="{D42A27DB-BD31-4B8C-83A1-F6EECF244321}">
                <p14:modId xmlns:p14="http://schemas.microsoft.com/office/powerpoint/2010/main" val="391502639"/>
              </p:ext>
            </p:extLst>
          </p:nvPr>
        </p:nvGraphicFramePr>
        <p:xfrm>
          <a:off x="114299" y="1663700"/>
          <a:ext cx="8816891" cy="4711700"/>
        </p:xfrm>
        <a:graphic>
          <a:graphicData uri="http://schemas.openxmlformats.org/presentationml/2006/ole">
            <mc:AlternateContent xmlns:mc="http://schemas.openxmlformats.org/markup-compatibility/2006">
              <mc:Choice xmlns:v="urn:schemas-microsoft-com:vml" Requires="v">
                <p:oleObj spid="_x0000_s1030" r:id="rId3" imgW="5410200" imgH="2895600" progId="MSDraw.Drawing.8.2">
                  <p:embed/>
                </p:oleObj>
              </mc:Choice>
              <mc:Fallback>
                <p:oleObj r:id="rId3" imgW="5410200" imgH="2895600" progId="MSDraw.Drawing.8.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 y="1663700"/>
                        <a:ext cx="8816891" cy="4711700"/>
                      </a:xfrm>
                      <a:prstGeom prst="rect">
                        <a:avLst/>
                      </a:prstGeom>
                      <a:solidFill>
                        <a:schemeClr val="tx1"/>
                      </a:solidFill>
                      <a:ln>
                        <a:noFill/>
                      </a:ln>
                    </p:spPr>
                  </p:pic>
                </p:oleObj>
              </mc:Fallback>
            </mc:AlternateContent>
          </a:graphicData>
        </a:graphic>
      </p:graphicFrame>
      <p:sp>
        <p:nvSpPr>
          <p:cNvPr id="14" name="Title 1"/>
          <p:cNvSpPr>
            <a:spLocks noGrp="1"/>
          </p:cNvSpPr>
          <p:nvPr>
            <p:ph type="title"/>
          </p:nvPr>
        </p:nvSpPr>
        <p:spPr>
          <a:xfrm>
            <a:off x="460228" y="151396"/>
            <a:ext cx="8223545" cy="763004"/>
          </a:xfrm>
        </p:spPr>
        <p:txBody>
          <a:bodyPr/>
          <a:lstStyle/>
          <a:p>
            <a:r>
              <a:rPr lang="en-US" dirty="0" smtClean="0"/>
              <a:t>Control hazards!</a:t>
            </a:r>
            <a:endParaRPr lang="en-US" dirty="0"/>
          </a:p>
        </p:txBody>
      </p:sp>
    </p:spTree>
    <p:extLst>
      <p:ext uri="{BB962C8B-B14F-4D97-AF65-F5344CB8AC3E}">
        <p14:creationId xmlns:p14="http://schemas.microsoft.com/office/powerpoint/2010/main" val="38905421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branch predictors</a:t>
            </a:r>
            <a:endParaRPr lang="en-US" dirty="0"/>
          </a:p>
        </p:txBody>
      </p:sp>
      <p:pic>
        <p:nvPicPr>
          <p:cNvPr id="5" name="Content Placeholder 4" descr="Screen Shot 2018-03-08 at 12.34.15 PM.png"/>
          <p:cNvPicPr>
            <a:picLocks noGrp="1" noChangeAspect="1"/>
          </p:cNvPicPr>
          <p:nvPr>
            <p:ph idx="1"/>
          </p:nvPr>
        </p:nvPicPr>
        <p:blipFill>
          <a:blip r:embed="rId3">
            <a:extLst>
              <a:ext uri="{28A0092B-C50C-407E-A947-70E740481C1C}">
                <a14:useLocalDpi xmlns:a14="http://schemas.microsoft.com/office/drawing/2010/main" val="0"/>
              </a:ext>
            </a:extLst>
          </a:blip>
          <a:srcRect t="-37823" b="-37823"/>
          <a:stretch>
            <a:fillRect/>
          </a:stretch>
        </p:blipFill>
        <p:spPr/>
      </p:pic>
    </p:spTree>
    <p:extLst>
      <p:ext uri="{BB962C8B-B14F-4D97-AF65-F5344CB8AC3E}">
        <p14:creationId xmlns:p14="http://schemas.microsoft.com/office/powerpoint/2010/main" val="20020236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08028"/>
            <a:ext cx="7772400" cy="1470025"/>
          </a:xfrm>
        </p:spPr>
        <p:txBody>
          <a:bodyPr/>
          <a:lstStyle/>
          <a:p>
            <a:r>
              <a:rPr lang="en-US" dirty="0" smtClean="0"/>
              <a:t>Putting it all together</a:t>
            </a:r>
            <a:r>
              <a:rPr lang="mr-IN" dirty="0" smtClean="0"/>
              <a:t>–</a:t>
            </a:r>
            <a:r>
              <a:rPr lang="en-US" dirty="0" smtClean="0"/>
              <a:t> Attacks!</a:t>
            </a:r>
            <a:endParaRPr lang="en-US"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2146300" y="2441158"/>
            <a:ext cx="5180509" cy="4226341"/>
          </a:xfrm>
          <a:prstGeom prst="rect">
            <a:avLst/>
          </a:prstGeom>
        </p:spPr>
      </p:pic>
    </p:spTree>
    <p:extLst>
      <p:ext uri="{BB962C8B-B14F-4D97-AF65-F5344CB8AC3E}">
        <p14:creationId xmlns:p14="http://schemas.microsoft.com/office/powerpoint/2010/main" val="965313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about speculation</a:t>
            </a:r>
            <a:endParaRPr lang="en-US" dirty="0"/>
          </a:p>
        </p:txBody>
      </p:sp>
      <p:sp>
        <p:nvSpPr>
          <p:cNvPr id="3" name="Content Placeholder 2"/>
          <p:cNvSpPr>
            <a:spLocks noGrp="1"/>
          </p:cNvSpPr>
          <p:nvPr>
            <p:ph idx="1"/>
          </p:nvPr>
        </p:nvSpPr>
        <p:spPr>
          <a:xfrm>
            <a:off x="460228" y="1384300"/>
            <a:ext cx="8223545" cy="5135896"/>
          </a:xfrm>
        </p:spPr>
        <p:txBody>
          <a:bodyPr>
            <a:normAutofit/>
          </a:bodyPr>
          <a:lstStyle/>
          <a:p>
            <a:r>
              <a:rPr lang="en-US" dirty="0" smtClean="0"/>
              <a:t>Speculated instructions can be any old nonsense</a:t>
            </a:r>
          </a:p>
          <a:p>
            <a:pPr lvl="1"/>
            <a:r>
              <a:rPr lang="en-US" dirty="0" smtClean="0"/>
              <a:t>We’ll clean up later</a:t>
            </a:r>
            <a:endParaRPr lang="en-US" dirty="0"/>
          </a:p>
          <a:p>
            <a:pPr lvl="1"/>
            <a:endParaRPr lang="en-US" dirty="0" smtClean="0"/>
          </a:p>
          <a:p>
            <a:r>
              <a:rPr lang="en-US" dirty="0" smtClean="0"/>
              <a:t>No checks of permissions.  </a:t>
            </a:r>
          </a:p>
          <a:p>
            <a:pPr lvl="1"/>
            <a:r>
              <a:rPr lang="en-US" dirty="0" smtClean="0"/>
              <a:t>Permissions not ready to check</a:t>
            </a:r>
          </a:p>
          <a:p>
            <a:pPr lvl="1"/>
            <a:r>
              <a:rPr lang="en-US" dirty="0" smtClean="0"/>
              <a:t>No danger </a:t>
            </a:r>
            <a:r>
              <a:rPr lang="mr-IN" dirty="0" smtClean="0"/>
              <a:t>–</a:t>
            </a:r>
            <a:r>
              <a:rPr lang="en-US" dirty="0" smtClean="0"/>
              <a:t> we will squash instructions if wrong</a:t>
            </a:r>
          </a:p>
          <a:p>
            <a:pPr lvl="1"/>
            <a:r>
              <a:rPr lang="en-US" dirty="0" smtClean="0"/>
              <a:t>Even security extensions do not work</a:t>
            </a:r>
          </a:p>
          <a:p>
            <a:pPr lvl="1"/>
            <a:endParaRPr lang="en-US" dirty="0"/>
          </a:p>
          <a:p>
            <a:r>
              <a:rPr lang="en-US" dirty="0" smtClean="0"/>
              <a:t>Speculation causes exposure</a:t>
            </a:r>
          </a:p>
          <a:p>
            <a:pPr lvl="1"/>
            <a:r>
              <a:rPr lang="en-US" dirty="0" smtClean="0"/>
              <a:t>Through side channels</a:t>
            </a:r>
          </a:p>
          <a:p>
            <a:pPr lvl="1"/>
            <a:r>
              <a:rPr lang="en-US" dirty="0" smtClean="0"/>
              <a:t>Through physical exposure (e.g., memory bus)</a:t>
            </a:r>
            <a:endParaRPr lang="en-US" dirty="0"/>
          </a:p>
        </p:txBody>
      </p:sp>
    </p:spTree>
    <p:extLst>
      <p:ext uri="{BB962C8B-B14F-4D97-AF65-F5344CB8AC3E}">
        <p14:creationId xmlns:p14="http://schemas.microsoft.com/office/powerpoint/2010/main" val="4076487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28" y="392696"/>
            <a:ext cx="8223545" cy="763004"/>
          </a:xfrm>
        </p:spPr>
        <p:txBody>
          <a:bodyPr/>
          <a:lstStyle/>
          <a:p>
            <a:r>
              <a:rPr lang="en-US" dirty="0" smtClean="0"/>
              <a:t>General Idea of all attacks</a:t>
            </a:r>
            <a:endParaRPr lang="en-US" dirty="0"/>
          </a:p>
        </p:txBody>
      </p:sp>
      <p:sp>
        <p:nvSpPr>
          <p:cNvPr id="3" name="Content Placeholder 2"/>
          <p:cNvSpPr>
            <a:spLocks noGrp="1"/>
          </p:cNvSpPr>
          <p:nvPr>
            <p:ph idx="1"/>
          </p:nvPr>
        </p:nvSpPr>
        <p:spPr>
          <a:xfrm>
            <a:off x="460228" y="1765300"/>
            <a:ext cx="8223545" cy="3700796"/>
          </a:xfrm>
        </p:spPr>
        <p:txBody>
          <a:bodyPr>
            <a:normAutofit fontScale="92500"/>
          </a:bodyPr>
          <a:lstStyle/>
          <a:p>
            <a:r>
              <a:rPr lang="en-US" dirty="0" smtClean="0"/>
              <a:t>Fool the processor to speculatively execute some instructions such that:</a:t>
            </a:r>
          </a:p>
          <a:p>
            <a:pPr lvl="1"/>
            <a:r>
              <a:rPr lang="en-US" dirty="0" smtClean="0"/>
              <a:t>The instructions access sensitive data without permission</a:t>
            </a:r>
          </a:p>
          <a:p>
            <a:pPr lvl="2"/>
            <a:r>
              <a:rPr lang="en-US" dirty="0" smtClean="0"/>
              <a:t>(basically a covert transmitter)</a:t>
            </a:r>
          </a:p>
          <a:p>
            <a:pPr lvl="1"/>
            <a:r>
              <a:rPr lang="en-US" dirty="0" smtClean="0"/>
              <a:t>The data is exposed through a side channel</a:t>
            </a:r>
          </a:p>
          <a:p>
            <a:r>
              <a:rPr lang="en-US" dirty="0" smtClean="0"/>
              <a:t>We read it from the side channel </a:t>
            </a:r>
            <a:r>
              <a:rPr lang="en-US" dirty="0" smtClean="0">
                <a:sym typeface="Wingdings"/>
              </a:rPr>
              <a:t> broke isolation</a:t>
            </a:r>
          </a:p>
          <a:p>
            <a:endParaRPr lang="en-US" dirty="0">
              <a:sym typeface="Wingdings"/>
            </a:endParaRPr>
          </a:p>
          <a:p>
            <a:r>
              <a:rPr lang="en-US" dirty="0" smtClean="0">
                <a:sym typeface="Wingdings"/>
              </a:rPr>
              <a:t>Can read kernel memory; memory out of a sandbox; basically break software isolation based on permissions</a:t>
            </a:r>
            <a:endParaRPr lang="en-US" dirty="0"/>
          </a:p>
        </p:txBody>
      </p:sp>
    </p:spTree>
    <p:extLst>
      <p:ext uri="{BB962C8B-B14F-4D97-AF65-F5344CB8AC3E}">
        <p14:creationId xmlns:p14="http://schemas.microsoft.com/office/powerpoint/2010/main" val="3961435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56431"/>
            <a:ext cx="5057274" cy="3213463"/>
          </a:xfrm>
        </p:spPr>
        <p:txBody>
          <a:bodyPr anchor="t"/>
          <a:lstStyle/>
          <a:p>
            <a:r>
              <a:rPr lang="en-US" sz="5400" dirty="0"/>
              <a:t/>
            </a:r>
            <a:br>
              <a:rPr lang="en-US" sz="5400" dirty="0"/>
            </a:br>
            <a:r>
              <a:rPr lang="en-US" sz="5400" dirty="0"/>
              <a:t/>
            </a:r>
            <a:br>
              <a:rPr lang="en-US" sz="5400" dirty="0"/>
            </a:br>
            <a:r>
              <a:rPr lang="en-US" sz="3200" noProof="0" dirty="0"/>
              <a:t/>
            </a:r>
            <a:br>
              <a:rPr lang="en-US" sz="3200" noProof="0" dirty="0"/>
            </a:br>
            <a:r>
              <a:rPr lang="en-US" sz="3200" noProof="0" dirty="0"/>
              <a:t/>
            </a:r>
            <a:br>
              <a:rPr lang="en-US" sz="3200" noProof="0" dirty="0"/>
            </a:br>
            <a:r>
              <a:rPr lang="en-US" sz="3200" noProof="0" dirty="0"/>
              <a:t/>
            </a:r>
            <a:br>
              <a:rPr lang="en-US" sz="3200" noProof="0" dirty="0"/>
            </a:br>
            <a:r>
              <a:rPr lang="en-US" sz="5400" b="1" dirty="0"/>
              <a:t/>
            </a:r>
            <a:br>
              <a:rPr lang="en-US" sz="5400" b="1" dirty="0"/>
            </a:br>
            <a:endParaRPr lang="en-US" sz="5400" b="1" noProof="0" dirty="0"/>
          </a:p>
        </p:txBody>
      </p:sp>
      <p:sp>
        <p:nvSpPr>
          <p:cNvPr id="14" name="TextBox 13">
            <a:extLst>
              <a:ext uri="{FF2B5EF4-FFF2-40B4-BE49-F238E27FC236}">
                <a16:creationId xmlns="" xmlns:a16="http://schemas.microsoft.com/office/drawing/2014/main" id="{E481854A-B2A2-4201-84B4-317E00DCD35C}"/>
              </a:ext>
            </a:extLst>
          </p:cNvPr>
          <p:cNvSpPr txBox="1"/>
          <p:nvPr/>
        </p:nvSpPr>
        <p:spPr>
          <a:xfrm>
            <a:off x="477981" y="556431"/>
            <a:ext cx="7471063" cy="2031325"/>
          </a:xfrm>
          <a:prstGeom prst="rect">
            <a:avLst/>
          </a:prstGeom>
          <a:noFill/>
        </p:spPr>
        <p:txBody>
          <a:bodyPr wrap="square" rtlCol="0">
            <a:spAutoFit/>
          </a:bodyPr>
          <a:lstStyle/>
          <a:p>
            <a:r>
              <a:rPr lang="en-US" sz="3600" dirty="0">
                <a:solidFill>
                  <a:schemeClr val="accent6"/>
                </a:solidFill>
              </a:rPr>
              <a:t> </a:t>
            </a:r>
            <a:r>
              <a:rPr lang="en-US" sz="3600" dirty="0" smtClean="0">
                <a:solidFill>
                  <a:schemeClr val="accent6"/>
                </a:solidFill>
              </a:rPr>
              <a:t>Three published variants </a:t>
            </a:r>
            <a:r>
              <a:rPr lang="en-US" sz="3600" dirty="0">
                <a:solidFill>
                  <a:schemeClr val="accent6"/>
                </a:solidFill>
              </a:rPr>
              <a:t>o</a:t>
            </a:r>
            <a:r>
              <a:rPr lang="en-US" sz="3600" dirty="0" smtClean="0">
                <a:solidFill>
                  <a:schemeClr val="accent6"/>
                </a:solidFill>
              </a:rPr>
              <a:t>f attack </a:t>
            </a:r>
            <a:endParaRPr lang="en-US" sz="3600" dirty="0">
              <a:solidFill>
                <a:schemeClr val="accent6"/>
              </a:solidFill>
            </a:endParaRPr>
          </a:p>
          <a:p>
            <a:endParaRPr lang="en-US" dirty="0"/>
          </a:p>
          <a:p>
            <a:endParaRPr lang="en-US" dirty="0"/>
          </a:p>
          <a:p>
            <a:r>
              <a:rPr lang="en-US" dirty="0"/>
              <a:t> </a:t>
            </a:r>
          </a:p>
          <a:p>
            <a:endParaRPr lang="en-US" dirty="0"/>
          </a:p>
          <a:p>
            <a:endParaRPr lang="en-US" dirty="0"/>
          </a:p>
        </p:txBody>
      </p:sp>
      <p:sp>
        <p:nvSpPr>
          <p:cNvPr id="3" name="TextBox 2">
            <a:extLst>
              <a:ext uri="{FF2B5EF4-FFF2-40B4-BE49-F238E27FC236}">
                <a16:creationId xmlns="" xmlns:a16="http://schemas.microsoft.com/office/drawing/2014/main" id="{3AA30053-ECAB-44A9-A1E9-25BF19F5E4B8}"/>
              </a:ext>
            </a:extLst>
          </p:cNvPr>
          <p:cNvSpPr txBox="1"/>
          <p:nvPr/>
        </p:nvSpPr>
        <p:spPr>
          <a:xfrm>
            <a:off x="557345" y="2293764"/>
            <a:ext cx="7811955" cy="175432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err="1"/>
              <a:t>Spectre</a:t>
            </a:r>
            <a:r>
              <a:rPr lang="en-US" sz="2400" dirty="0"/>
              <a:t> : bounds check bypass (CVE-2017-5753)</a:t>
            </a:r>
          </a:p>
          <a:p>
            <a:pPr marL="285750" indent="-285750">
              <a:buFont typeface="Arial" panose="020B0604020202020204" pitchFamily="34" charset="0"/>
              <a:buChar char="•"/>
            </a:pPr>
            <a:r>
              <a:rPr lang="en-US" sz="2400" dirty="0" err="1"/>
              <a:t>Spectre</a:t>
            </a:r>
            <a:r>
              <a:rPr lang="en-US" sz="2400" dirty="0"/>
              <a:t>: branch target injection (CVE-2017-5715)</a:t>
            </a:r>
          </a:p>
          <a:p>
            <a:pPr marL="285750" indent="-285750">
              <a:buFont typeface="Arial" panose="020B0604020202020204" pitchFamily="34" charset="0"/>
              <a:buChar char="•"/>
            </a:pPr>
            <a:r>
              <a:rPr lang="en-US" sz="2400" dirty="0"/>
              <a:t>Meltdown: </a:t>
            </a:r>
            <a:r>
              <a:rPr lang="it-IT" sz="2400" dirty="0"/>
              <a:t>rogue data cache load (CVE-2017-5754)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87158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56431"/>
            <a:ext cx="6380018" cy="3213463"/>
          </a:xfrm>
        </p:spPr>
        <p:txBody>
          <a:bodyPr anchor="t"/>
          <a:lstStyle/>
          <a:p>
            <a:r>
              <a:rPr lang="en-US" sz="5400" dirty="0"/>
              <a:t/>
            </a:r>
            <a:br>
              <a:rPr lang="en-US" sz="5400" dirty="0"/>
            </a:br>
            <a:r>
              <a:rPr lang="en-US" sz="5400" dirty="0"/>
              <a:t/>
            </a:r>
            <a:br>
              <a:rPr lang="en-US" sz="5400" dirty="0"/>
            </a:br>
            <a:r>
              <a:rPr lang="en-US" sz="3200" noProof="0" dirty="0"/>
              <a:t/>
            </a:r>
            <a:br>
              <a:rPr lang="en-US" sz="3200" noProof="0" dirty="0"/>
            </a:br>
            <a:r>
              <a:rPr lang="en-US" sz="3200" noProof="0" dirty="0"/>
              <a:t/>
            </a:r>
            <a:br>
              <a:rPr lang="en-US" sz="3200" noProof="0" dirty="0"/>
            </a:br>
            <a:r>
              <a:rPr lang="en-US" sz="3200" noProof="0" dirty="0"/>
              <a:t/>
            </a:r>
            <a:br>
              <a:rPr lang="en-US" sz="3200" noProof="0" dirty="0"/>
            </a:br>
            <a:r>
              <a:rPr lang="en-US" sz="5400" b="1" dirty="0"/>
              <a:t/>
            </a:r>
            <a:br>
              <a:rPr lang="en-US" sz="5400" b="1" dirty="0"/>
            </a:br>
            <a:endParaRPr lang="en-US" sz="5400" b="1" noProof="0" dirty="0"/>
          </a:p>
        </p:txBody>
      </p:sp>
      <p:pic>
        <p:nvPicPr>
          <p:cNvPr id="9" name="Picture 8">
            <a:extLst>
              <a:ext uri="{FF2B5EF4-FFF2-40B4-BE49-F238E27FC236}">
                <a16:creationId xmlns="" xmlns:a16="http://schemas.microsoft.com/office/drawing/2014/main" id="{DFBE0CF1-5CBB-425D-A6A4-68A3C0C59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76" y="3894585"/>
            <a:ext cx="7385996" cy="2254827"/>
          </a:xfrm>
          <a:prstGeom prst="rect">
            <a:avLst/>
          </a:prstGeom>
        </p:spPr>
      </p:pic>
      <p:sp>
        <p:nvSpPr>
          <p:cNvPr id="14" name="TextBox 13">
            <a:extLst>
              <a:ext uri="{FF2B5EF4-FFF2-40B4-BE49-F238E27FC236}">
                <a16:creationId xmlns="" xmlns:a16="http://schemas.microsoft.com/office/drawing/2014/main" id="{E481854A-B2A2-4201-84B4-317E00DCD35C}"/>
              </a:ext>
            </a:extLst>
          </p:cNvPr>
          <p:cNvSpPr txBox="1"/>
          <p:nvPr/>
        </p:nvSpPr>
        <p:spPr>
          <a:xfrm>
            <a:off x="477982" y="556431"/>
            <a:ext cx="6587836" cy="1077218"/>
          </a:xfrm>
          <a:prstGeom prst="rect">
            <a:avLst/>
          </a:prstGeom>
          <a:noFill/>
        </p:spPr>
        <p:txBody>
          <a:bodyPr wrap="square" rtlCol="0">
            <a:spAutoFit/>
          </a:bodyPr>
          <a:lstStyle/>
          <a:p>
            <a:r>
              <a:rPr lang="en-US" sz="2800" dirty="0"/>
              <a:t>                                   </a:t>
            </a:r>
            <a:r>
              <a:rPr lang="en-US" sz="2800" b="1" dirty="0">
                <a:solidFill>
                  <a:schemeClr val="accent6"/>
                </a:solidFill>
              </a:rPr>
              <a:t>Introduction</a:t>
            </a:r>
          </a:p>
          <a:p>
            <a:endParaRPr lang="en-US" dirty="0"/>
          </a:p>
          <a:p>
            <a:endParaRPr lang="en-US" dirty="0"/>
          </a:p>
        </p:txBody>
      </p:sp>
      <p:sp>
        <p:nvSpPr>
          <p:cNvPr id="15" name="TextBox 14">
            <a:extLst>
              <a:ext uri="{FF2B5EF4-FFF2-40B4-BE49-F238E27FC236}">
                <a16:creationId xmlns="" xmlns:a16="http://schemas.microsoft.com/office/drawing/2014/main" id="{CA08DF4E-BA79-44E4-A7BE-1D9DC7951ED1}"/>
              </a:ext>
            </a:extLst>
          </p:cNvPr>
          <p:cNvSpPr txBox="1"/>
          <p:nvPr/>
        </p:nvSpPr>
        <p:spPr>
          <a:xfrm>
            <a:off x="637033" y="2164356"/>
            <a:ext cx="389193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Read the kernel memory</a:t>
            </a:r>
          </a:p>
          <a:p>
            <a:pPr marL="285750" indent="-285750">
              <a:buFont typeface="Arial" panose="020B0604020202020204" pitchFamily="34" charset="0"/>
              <a:buChar char="•"/>
            </a:pPr>
            <a:r>
              <a:rPr lang="en-US" dirty="0"/>
              <a:t>Bypass security mechanism (ASLR)</a:t>
            </a:r>
          </a:p>
          <a:p>
            <a:pPr marL="285750" indent="-285750">
              <a:buFont typeface="Arial" panose="020B0604020202020204" pitchFamily="34" charset="0"/>
              <a:buChar char="•"/>
            </a:pPr>
            <a:r>
              <a:rPr lang="en-US" dirty="0"/>
              <a:t>Bypass sandboxing </a:t>
            </a:r>
          </a:p>
          <a:p>
            <a:endParaRPr lang="en-US" dirty="0"/>
          </a:p>
        </p:txBody>
      </p:sp>
      <p:sp>
        <p:nvSpPr>
          <p:cNvPr id="16" name="Rectangle 15">
            <a:extLst>
              <a:ext uri="{FF2B5EF4-FFF2-40B4-BE49-F238E27FC236}">
                <a16:creationId xmlns="" xmlns:a16="http://schemas.microsoft.com/office/drawing/2014/main" id="{2E377D40-0B2B-4F42-AA4A-3877C00685B6}"/>
              </a:ext>
            </a:extLst>
          </p:cNvPr>
          <p:cNvSpPr/>
          <p:nvPr/>
        </p:nvSpPr>
        <p:spPr>
          <a:xfrm>
            <a:off x="973646" y="1511329"/>
            <a:ext cx="4332404" cy="369332"/>
          </a:xfrm>
          <a:prstGeom prst="rect">
            <a:avLst/>
          </a:prstGeom>
        </p:spPr>
        <p:txBody>
          <a:bodyPr wrap="none">
            <a:spAutoFit/>
          </a:bodyPr>
          <a:lstStyle/>
          <a:p>
            <a:r>
              <a:rPr lang="en-US" b="1" dirty="0"/>
              <a:t>Critical vulnerabilities in modern processors</a:t>
            </a:r>
          </a:p>
        </p:txBody>
      </p:sp>
      <p:sp>
        <p:nvSpPr>
          <p:cNvPr id="7" name="TextBox 6">
            <a:extLst>
              <a:ext uri="{FF2B5EF4-FFF2-40B4-BE49-F238E27FC236}">
                <a16:creationId xmlns="" xmlns:a16="http://schemas.microsoft.com/office/drawing/2014/main" id="{CA08DF4E-BA79-44E4-A7BE-1D9DC7951ED1}"/>
              </a:ext>
            </a:extLst>
          </p:cNvPr>
          <p:cNvSpPr txBox="1"/>
          <p:nvPr/>
        </p:nvSpPr>
        <p:spPr>
          <a:xfrm>
            <a:off x="4736785" y="2561548"/>
            <a:ext cx="4407215" cy="646331"/>
          </a:xfrm>
          <a:prstGeom prst="rect">
            <a:avLst/>
          </a:prstGeom>
          <a:noFill/>
        </p:spPr>
        <p:txBody>
          <a:bodyPr wrap="square" rtlCol="0">
            <a:spAutoFit/>
          </a:bodyPr>
          <a:lstStyle/>
          <a:p>
            <a:pPr marL="285750" indent="-285750">
              <a:buFont typeface="Arial"/>
              <a:buChar char="•"/>
            </a:pPr>
            <a:r>
              <a:rPr lang="en-US" dirty="0" smtClean="0"/>
              <a:t>Vulnerability originates in architecture</a:t>
            </a:r>
          </a:p>
          <a:p>
            <a:pPr marL="742950" lvl="1" indent="-285750">
              <a:buFont typeface="Arial"/>
              <a:buChar char="•"/>
            </a:pPr>
            <a:r>
              <a:rPr lang="en-US" dirty="0" smtClean="0"/>
              <a:t>Difficult to fix!</a:t>
            </a:r>
            <a:endParaRPr lang="en-US" dirty="0"/>
          </a:p>
        </p:txBody>
      </p:sp>
    </p:spTree>
    <p:extLst>
      <p:ext uri="{BB962C8B-B14F-4D97-AF65-F5344CB8AC3E}">
        <p14:creationId xmlns:p14="http://schemas.microsoft.com/office/powerpoint/2010/main" val="343968585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2993064"/>
            <a:ext cx="8816996" cy="1017346"/>
          </a:xfrm>
        </p:spPr>
        <p:txBody>
          <a:bodyPr/>
          <a:lstStyle/>
          <a:p>
            <a:r>
              <a:rPr lang="en-US" dirty="0"/>
              <a:t/>
            </a:r>
            <a:br>
              <a:rPr lang="en-US" dirty="0"/>
            </a:br>
            <a:r>
              <a:rPr lang="en-US" dirty="0"/>
              <a:t/>
            </a:r>
            <a:br>
              <a:rPr lang="en-US" dirty="0"/>
            </a:br>
            <a:r>
              <a:rPr lang="en-US" dirty="0" err="1"/>
              <a:t>Spectre</a:t>
            </a:r>
            <a:r>
              <a:rPr lang="en-US" dirty="0"/>
              <a:t>:</a:t>
            </a:r>
            <a:br>
              <a:rPr lang="en-US" dirty="0"/>
            </a:br>
            <a:r>
              <a:rPr lang="en-US" dirty="0"/>
              <a:t>Variant 1</a:t>
            </a:r>
            <a:r>
              <a:rPr lang="en-US" dirty="0" smtClean="0"/>
              <a:t> </a:t>
            </a:r>
            <a:r>
              <a:rPr lang="en-US" dirty="0"/>
              <a:t>: </a:t>
            </a:r>
            <a:r>
              <a:rPr lang="en-US" dirty="0" smtClean="0"/>
              <a:t>bounds check bypass</a:t>
            </a:r>
            <a:endParaRPr lang="en-US" dirty="0"/>
          </a:p>
        </p:txBody>
      </p:sp>
      <p:pic>
        <p:nvPicPr>
          <p:cNvPr id="3" name="Picture 2">
            <a:extLst>
              <a:ext uri="{FF2B5EF4-FFF2-40B4-BE49-F238E27FC236}">
                <a16:creationId xmlns="" xmlns:a16="http://schemas.microsoft.com/office/drawing/2014/main" id="{237667C6-70DC-47A0-A0FB-EA6C45B80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8780" y="467592"/>
            <a:ext cx="3322890" cy="2630080"/>
          </a:xfrm>
          <a:prstGeom prst="rect">
            <a:avLst/>
          </a:prstGeom>
        </p:spPr>
      </p:pic>
    </p:spTree>
    <p:extLst>
      <p:ext uri="{BB962C8B-B14F-4D97-AF65-F5344CB8AC3E}">
        <p14:creationId xmlns:p14="http://schemas.microsoft.com/office/powerpoint/2010/main" val="331891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8" y="141005"/>
            <a:ext cx="8223545" cy="763004"/>
          </a:xfrm>
        </p:spPr>
        <p:txBody>
          <a:bodyPr/>
          <a:lstStyle/>
          <a:p>
            <a:r>
              <a:rPr lang="en-US" dirty="0"/>
              <a:t/>
            </a:r>
            <a:br>
              <a:rPr lang="en-US" dirty="0"/>
            </a:br>
            <a:r>
              <a:rPr lang="en-US" dirty="0"/>
              <a:t>Variant 1: bypassing bound check</a:t>
            </a:r>
            <a:br>
              <a:rPr lang="en-US" dirty="0"/>
            </a:br>
            <a:endParaRPr lang="en-US" dirty="0"/>
          </a:p>
        </p:txBody>
      </p:sp>
      <p:sp>
        <p:nvSpPr>
          <p:cNvPr id="3" name="TextBox 2">
            <a:extLst>
              <a:ext uri="{FF2B5EF4-FFF2-40B4-BE49-F238E27FC236}">
                <a16:creationId xmlns="" xmlns:a16="http://schemas.microsoft.com/office/drawing/2014/main" id="{5BB8CC81-1E08-4A76-8BC5-B6EF29D6410F}"/>
              </a:ext>
            </a:extLst>
          </p:cNvPr>
          <p:cNvSpPr txBox="1"/>
          <p:nvPr/>
        </p:nvSpPr>
        <p:spPr>
          <a:xfrm>
            <a:off x="906780" y="1259378"/>
            <a:ext cx="5361709"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Read out of bound memory</a:t>
            </a:r>
          </a:p>
        </p:txBody>
      </p:sp>
      <p:pic>
        <p:nvPicPr>
          <p:cNvPr id="5" name="Picture 4">
            <a:extLst>
              <a:ext uri="{FF2B5EF4-FFF2-40B4-BE49-F238E27FC236}">
                <a16:creationId xmlns="" xmlns:a16="http://schemas.microsoft.com/office/drawing/2014/main" id="{F02AE315-2128-4E90-AC67-CADBB8A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27" y="2060278"/>
            <a:ext cx="8608083" cy="3807122"/>
          </a:xfrm>
          <a:prstGeom prst="rect">
            <a:avLst/>
          </a:prstGeom>
        </p:spPr>
      </p:pic>
    </p:spTree>
    <p:extLst>
      <p:ext uri="{BB962C8B-B14F-4D97-AF65-F5344CB8AC3E}">
        <p14:creationId xmlns:p14="http://schemas.microsoft.com/office/powerpoint/2010/main" val="16053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8" y="141005"/>
            <a:ext cx="8223545" cy="763004"/>
          </a:xfrm>
        </p:spPr>
        <p:txBody>
          <a:bodyPr/>
          <a:lstStyle/>
          <a:p>
            <a:r>
              <a:rPr lang="en-US" dirty="0"/>
              <a:t/>
            </a:r>
            <a:br>
              <a:rPr lang="en-US" dirty="0"/>
            </a:br>
            <a:r>
              <a:rPr lang="en-US" dirty="0"/>
              <a:t>Variant 1: bypassing bound check</a:t>
            </a:r>
            <a:br>
              <a:rPr lang="en-US" dirty="0"/>
            </a:br>
            <a:endParaRPr lang="en-US" dirty="0"/>
          </a:p>
        </p:txBody>
      </p:sp>
      <p:pic>
        <p:nvPicPr>
          <p:cNvPr id="5" name="Picture 4">
            <a:extLst>
              <a:ext uri="{FF2B5EF4-FFF2-40B4-BE49-F238E27FC236}">
                <a16:creationId xmlns="" xmlns:a16="http://schemas.microsoft.com/office/drawing/2014/main" id="{F02AE315-2128-4E90-AC67-CADBB8A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33" y="2667000"/>
            <a:ext cx="8923867" cy="3670300"/>
          </a:xfrm>
          <a:prstGeom prst="rect">
            <a:avLst/>
          </a:prstGeom>
        </p:spPr>
      </p:pic>
      <p:sp>
        <p:nvSpPr>
          <p:cNvPr id="4" name="TextBox 3">
            <a:extLst>
              <a:ext uri="{FF2B5EF4-FFF2-40B4-BE49-F238E27FC236}">
                <a16:creationId xmlns="" xmlns:a16="http://schemas.microsoft.com/office/drawing/2014/main" id="{95EC5CB9-374A-4E7B-9412-C4971B91AF55}"/>
              </a:ext>
            </a:extLst>
          </p:cNvPr>
          <p:cNvSpPr txBox="1"/>
          <p:nvPr/>
        </p:nvSpPr>
        <p:spPr>
          <a:xfrm>
            <a:off x="460228" y="1005840"/>
            <a:ext cx="699975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Assumption: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These value are not cached: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arr1-&gt;length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arr2-&gt;data[0x200]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arr2-&gt;data[0x300]</a:t>
            </a:r>
          </a:p>
        </p:txBody>
      </p:sp>
    </p:spTree>
    <p:extLst>
      <p:ext uri="{BB962C8B-B14F-4D97-AF65-F5344CB8AC3E}">
        <p14:creationId xmlns:p14="http://schemas.microsoft.com/office/powerpoint/2010/main" val="6856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8" y="141005"/>
            <a:ext cx="8223545" cy="763004"/>
          </a:xfrm>
        </p:spPr>
        <p:txBody>
          <a:bodyPr/>
          <a:lstStyle/>
          <a:p>
            <a:r>
              <a:rPr lang="en-US" dirty="0"/>
              <a:t/>
            </a:r>
            <a:br>
              <a:rPr lang="en-US" dirty="0"/>
            </a:br>
            <a:r>
              <a:rPr lang="en-US" dirty="0"/>
              <a:t>Variant 1: bypassing bound check</a:t>
            </a:r>
            <a:br>
              <a:rPr lang="en-US" dirty="0"/>
            </a:br>
            <a:endParaRPr lang="en-US" dirty="0"/>
          </a:p>
        </p:txBody>
      </p:sp>
      <p:pic>
        <p:nvPicPr>
          <p:cNvPr id="5" name="Picture 4">
            <a:extLst>
              <a:ext uri="{FF2B5EF4-FFF2-40B4-BE49-F238E27FC236}">
                <a16:creationId xmlns="" xmlns:a16="http://schemas.microsoft.com/office/drawing/2014/main" id="{F02AE315-2128-4E90-AC67-CADBB8A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3378200"/>
            <a:ext cx="7682908" cy="3159905"/>
          </a:xfrm>
          <a:prstGeom prst="rect">
            <a:avLst/>
          </a:prstGeom>
          <a:ln>
            <a:noFill/>
          </a:ln>
        </p:spPr>
      </p:pic>
      <p:sp>
        <p:nvSpPr>
          <p:cNvPr id="4" name="TextBox 3">
            <a:extLst>
              <a:ext uri="{FF2B5EF4-FFF2-40B4-BE49-F238E27FC236}">
                <a16:creationId xmlns="" xmlns:a16="http://schemas.microsoft.com/office/drawing/2014/main" id="{95EC5CB9-374A-4E7B-9412-C4971B91AF55}"/>
              </a:ext>
            </a:extLst>
          </p:cNvPr>
          <p:cNvSpPr txBox="1"/>
          <p:nvPr/>
        </p:nvSpPr>
        <p:spPr>
          <a:xfrm>
            <a:off x="523727" y="1346597"/>
            <a:ext cx="6999752"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Assumption: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The branch conditions are predicted as true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Speculatively: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value = arr1-&gt;data[</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untrusted_offset_from_caller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start a load from a data-dependent offset in arr2-&gt;data, loading the corresponding cache line into the L1 cache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113AFC24-FA44-434C-889C-7C4CBF52B6DD}"/>
              </a:ext>
            </a:extLst>
          </p:cNvPr>
          <p:cNvSpPr/>
          <p:nvPr/>
        </p:nvSpPr>
        <p:spPr>
          <a:xfrm>
            <a:off x="698500" y="4076700"/>
            <a:ext cx="7759700" cy="1015999"/>
          </a:xfrm>
          <a:prstGeom prst="round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8" y="141005"/>
            <a:ext cx="8223545" cy="763004"/>
          </a:xfrm>
        </p:spPr>
        <p:txBody>
          <a:bodyPr/>
          <a:lstStyle/>
          <a:p>
            <a:r>
              <a:rPr lang="en-US" dirty="0"/>
              <a:t/>
            </a:r>
            <a:br>
              <a:rPr lang="en-US" dirty="0"/>
            </a:br>
            <a:r>
              <a:rPr lang="en-US" dirty="0"/>
              <a:t>Variant 1: bypassing bound check</a:t>
            </a:r>
            <a:br>
              <a:rPr lang="en-US" dirty="0"/>
            </a:br>
            <a:endParaRPr lang="en-US" dirty="0"/>
          </a:p>
        </p:txBody>
      </p:sp>
      <p:pic>
        <p:nvPicPr>
          <p:cNvPr id="5" name="Picture 4">
            <a:extLst>
              <a:ext uri="{FF2B5EF4-FFF2-40B4-BE49-F238E27FC236}">
                <a16:creationId xmlns="" xmlns:a16="http://schemas.microsoft.com/office/drawing/2014/main" id="{F02AE315-2128-4E90-AC67-CADBB8A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87" y="2725606"/>
            <a:ext cx="6959547" cy="2862394"/>
          </a:xfrm>
          <a:prstGeom prst="rect">
            <a:avLst/>
          </a:prstGeom>
          <a:ln>
            <a:noFill/>
          </a:ln>
        </p:spPr>
      </p:pic>
      <p:sp>
        <p:nvSpPr>
          <p:cNvPr id="4" name="TextBox 3">
            <a:extLst>
              <a:ext uri="{FF2B5EF4-FFF2-40B4-BE49-F238E27FC236}">
                <a16:creationId xmlns="" xmlns:a16="http://schemas.microsoft.com/office/drawing/2014/main" id="{95EC5CB9-374A-4E7B-9412-C4971B91AF55}"/>
              </a:ext>
            </a:extLst>
          </p:cNvPr>
          <p:cNvSpPr txBox="1"/>
          <p:nvPr/>
        </p:nvSpPr>
        <p:spPr>
          <a:xfrm>
            <a:off x="328147" y="1191657"/>
            <a:ext cx="6999752" cy="163121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measuring the time required to load arr2-&gt;data[0x200] andarr2-&gt;data[0x300]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Discloses whether arr1-&gt;data[</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untrusted_offset_from_caller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]&amp;1 is 0 or 1</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113AFC24-FA44-434C-889C-7C4CBF52B6DD}"/>
              </a:ext>
            </a:extLst>
          </p:cNvPr>
          <p:cNvSpPr/>
          <p:nvPr/>
        </p:nvSpPr>
        <p:spPr>
          <a:xfrm>
            <a:off x="1466387" y="4318139"/>
            <a:ext cx="5124914" cy="820281"/>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82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2993064"/>
            <a:ext cx="8816996" cy="1017346"/>
          </a:xfrm>
        </p:spPr>
        <p:txBody>
          <a:bodyPr/>
          <a:lstStyle/>
          <a:p>
            <a:r>
              <a:rPr lang="en-US" dirty="0"/>
              <a:t/>
            </a:r>
            <a:br>
              <a:rPr lang="en-US" dirty="0"/>
            </a:br>
            <a:r>
              <a:rPr lang="en-US" dirty="0"/>
              <a:t/>
            </a:r>
            <a:br>
              <a:rPr lang="en-US" dirty="0"/>
            </a:br>
            <a:r>
              <a:rPr lang="en-US" dirty="0" err="1"/>
              <a:t>Spectre</a:t>
            </a:r>
            <a:r>
              <a:rPr lang="en-US" dirty="0"/>
              <a:t>:</a:t>
            </a:r>
            <a:br>
              <a:rPr lang="en-US" dirty="0"/>
            </a:br>
            <a:r>
              <a:rPr lang="en-US" dirty="0"/>
              <a:t>Variant 2 : branch target injection</a:t>
            </a:r>
          </a:p>
        </p:txBody>
      </p:sp>
      <p:pic>
        <p:nvPicPr>
          <p:cNvPr id="3" name="Picture 2">
            <a:extLst>
              <a:ext uri="{FF2B5EF4-FFF2-40B4-BE49-F238E27FC236}">
                <a16:creationId xmlns="" xmlns:a16="http://schemas.microsoft.com/office/drawing/2014/main" id="{237667C6-70DC-47A0-A0FB-EA6C45B80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8780" y="467592"/>
            <a:ext cx="3322890" cy="2630080"/>
          </a:xfrm>
          <a:prstGeom prst="rect">
            <a:avLst/>
          </a:prstGeom>
        </p:spPr>
      </p:pic>
    </p:spTree>
    <p:extLst>
      <p:ext uri="{BB962C8B-B14F-4D97-AF65-F5344CB8AC3E}">
        <p14:creationId xmlns:p14="http://schemas.microsoft.com/office/powerpoint/2010/main" val="165172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365126"/>
            <a:ext cx="8249478" cy="1325563"/>
          </a:xfrm>
        </p:spPr>
        <p:txBody>
          <a:bodyPr/>
          <a:lstStyle/>
          <a:p>
            <a:r>
              <a:rPr lang="en-US" dirty="0" smtClean="0"/>
              <a:t>Jump-over-ASLR: Attack Overview</a:t>
            </a:r>
            <a:endParaRPr lang="en-US" dirty="0"/>
          </a:p>
        </p:txBody>
      </p:sp>
      <p:sp>
        <p:nvSpPr>
          <p:cNvPr id="3" name="Content Placeholder 2"/>
          <p:cNvSpPr txBox="1">
            <a:spLocks/>
          </p:cNvSpPr>
          <p:nvPr/>
        </p:nvSpPr>
        <p:spPr>
          <a:xfrm>
            <a:off x="424622" y="1328463"/>
            <a:ext cx="8058150" cy="4486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Use Branch Target Buffer (BTB) to recover random address bits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Two scenarios:</a:t>
            </a:r>
          </a:p>
          <a:p>
            <a:pPr lvl="1">
              <a:lnSpc>
                <a:spcPct val="100000"/>
              </a:lnSpc>
              <a:spcBef>
                <a:spcPts val="0"/>
              </a:spcBef>
              <a:buFont typeface="Arial" charset="0"/>
              <a:buChar char="•"/>
            </a:pPr>
            <a:r>
              <a:rPr lang="en-US" dirty="0" smtClean="0"/>
              <a:t>One user space process attacking another</a:t>
            </a:r>
          </a:p>
          <a:p>
            <a:pPr lvl="1">
              <a:lnSpc>
                <a:spcPct val="100000"/>
              </a:lnSpc>
              <a:spcBef>
                <a:spcPts val="0"/>
              </a:spcBef>
              <a:buFont typeface="Arial" charset="0"/>
              <a:buChar char="•"/>
            </a:pPr>
            <a:r>
              <a:rPr lang="en-US" dirty="0" smtClean="0"/>
              <a:t>User process attacking Kernel ASLR</a:t>
            </a:r>
          </a:p>
          <a:p>
            <a:pPr>
              <a:lnSpc>
                <a:spcPct val="100000"/>
              </a:lnSpc>
              <a:spcBef>
                <a:spcPts val="0"/>
              </a:spcBef>
              <a:buFont typeface="Arial" charset="0"/>
              <a:buChar char="•"/>
            </a:pPr>
            <a:endParaRPr lang="en-US" dirty="0" smtClean="0"/>
          </a:p>
          <a:p>
            <a:pPr>
              <a:lnSpc>
                <a:spcPct val="100000"/>
              </a:lnSpc>
              <a:spcBef>
                <a:spcPts val="0"/>
              </a:spcBef>
              <a:buFont typeface="Arial" charset="0"/>
              <a:buChar char="•"/>
            </a:pPr>
            <a:r>
              <a:rPr lang="en-US" dirty="0" smtClean="0"/>
              <a:t>Attack capabilities:</a:t>
            </a:r>
          </a:p>
          <a:p>
            <a:pPr lvl="1">
              <a:lnSpc>
                <a:spcPct val="100000"/>
              </a:lnSpc>
              <a:spcBef>
                <a:spcPts val="0"/>
              </a:spcBef>
              <a:buFont typeface="Arial" charset="0"/>
              <a:buChar char="•"/>
            </a:pPr>
            <a:r>
              <a:rPr lang="en-US" dirty="0" smtClean="0"/>
              <a:t>Control speculation of another process</a:t>
            </a:r>
          </a:p>
          <a:p>
            <a:pPr lvl="1">
              <a:lnSpc>
                <a:spcPct val="100000"/>
              </a:lnSpc>
              <a:spcBef>
                <a:spcPts val="0"/>
              </a:spcBef>
              <a:buFont typeface="Arial" charset="0"/>
              <a:buChar char="•"/>
            </a:pPr>
            <a:r>
              <a:rPr lang="en-US" dirty="0" smtClean="0"/>
              <a:t>Recover all random bits in Linux Kernel and KVM</a:t>
            </a:r>
            <a:r>
              <a:rPr lang="en-US" baseline="30000" dirty="0" smtClean="0"/>
              <a:t>*</a:t>
            </a:r>
          </a:p>
          <a:p>
            <a:pPr lvl="1">
              <a:lnSpc>
                <a:spcPct val="100000"/>
              </a:lnSpc>
              <a:spcBef>
                <a:spcPts val="0"/>
              </a:spcBef>
              <a:buFont typeface="Arial" charset="0"/>
              <a:buChar char="•"/>
            </a:pPr>
            <a:r>
              <a:rPr lang="en-US" dirty="0" smtClean="0"/>
              <a:t>Recover part of random bits in User Process making brute force attack much faster</a:t>
            </a:r>
            <a:endParaRPr lang="en-US" dirty="0"/>
          </a:p>
        </p:txBody>
      </p:sp>
      <p:sp>
        <p:nvSpPr>
          <p:cNvPr id="4" name="TextBox 3"/>
          <p:cNvSpPr txBox="1"/>
          <p:nvPr/>
        </p:nvSpPr>
        <p:spPr>
          <a:xfrm>
            <a:off x="424622" y="6243017"/>
            <a:ext cx="8058150" cy="369332"/>
          </a:xfrm>
          <a:prstGeom prst="rect">
            <a:avLst/>
          </a:prstGeom>
          <a:noFill/>
        </p:spPr>
        <p:txBody>
          <a:bodyPr wrap="square" rtlCol="0">
            <a:spAutoFit/>
          </a:bodyPr>
          <a:lstStyle/>
          <a:p>
            <a:r>
              <a:rPr lang="en-US" dirty="0" smtClean="0"/>
              <a:t>* https</a:t>
            </a:r>
            <a:r>
              <a:rPr lang="en-US" dirty="0"/>
              <a:t>://</a:t>
            </a:r>
            <a:r>
              <a:rPr lang="en-US" dirty="0" err="1"/>
              <a:t>github.com</a:t>
            </a:r>
            <a:r>
              <a:rPr lang="en-US" dirty="0"/>
              <a:t>/</a:t>
            </a:r>
            <a:r>
              <a:rPr lang="en-US" dirty="0" err="1"/>
              <a:t>felixwilhelm</a:t>
            </a:r>
            <a:r>
              <a:rPr lang="en-US" dirty="0"/>
              <a:t>/</a:t>
            </a:r>
            <a:r>
              <a:rPr lang="en-US" dirty="0" err="1"/>
              <a:t>mario_baslr</a:t>
            </a:r>
            <a:r>
              <a:rPr lang="en-US" dirty="0"/>
              <a:t>/</a:t>
            </a:r>
          </a:p>
        </p:txBody>
      </p:sp>
    </p:spTree>
    <p:extLst>
      <p:ext uri="{BB962C8B-B14F-4D97-AF65-F5344CB8AC3E}">
        <p14:creationId xmlns:p14="http://schemas.microsoft.com/office/powerpoint/2010/main" val="28344312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6"/>
            <a:ext cx="8547100" cy="1325563"/>
          </a:xfrm>
        </p:spPr>
        <p:txBody>
          <a:bodyPr/>
          <a:lstStyle/>
          <a:p>
            <a:r>
              <a:rPr lang="en-US" smtClean="0"/>
              <a:t>Branch Target </a:t>
            </a:r>
            <a:r>
              <a:rPr lang="en-US" dirty="0" smtClean="0"/>
              <a:t>Prediction Mechanism</a:t>
            </a:r>
            <a:endParaRPr lang="en-US" dirty="0"/>
          </a:p>
        </p:txBody>
      </p:sp>
      <p:sp>
        <p:nvSpPr>
          <p:cNvPr id="3" name="Rounded Rectangle 2"/>
          <p:cNvSpPr/>
          <p:nvPr/>
        </p:nvSpPr>
        <p:spPr>
          <a:xfrm>
            <a:off x="1005491" y="2351288"/>
            <a:ext cx="1677228" cy="2822713"/>
          </a:xfrm>
          <a:prstGeom prst="roundRect">
            <a:avLst/>
          </a:prstGeom>
          <a:noFill/>
          <a:ln w="381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8319" y="5342082"/>
            <a:ext cx="2362854" cy="954107"/>
          </a:xfrm>
          <a:prstGeom prst="rect">
            <a:avLst/>
          </a:prstGeom>
          <a:noFill/>
        </p:spPr>
        <p:txBody>
          <a:bodyPr wrap="square" rtlCol="0">
            <a:spAutoFit/>
          </a:bodyPr>
          <a:lstStyle/>
          <a:p>
            <a:pPr algn="ctr"/>
            <a:r>
              <a:rPr lang="en-US" sz="2800" smtClean="0"/>
              <a:t>Virtual Address space</a:t>
            </a:r>
            <a:endParaRPr lang="en-US" sz="2800" dirty="0"/>
          </a:p>
        </p:txBody>
      </p:sp>
      <p:sp>
        <p:nvSpPr>
          <p:cNvPr id="5" name="TextBox 4"/>
          <p:cNvSpPr txBox="1"/>
          <p:nvPr/>
        </p:nvSpPr>
        <p:spPr>
          <a:xfrm>
            <a:off x="1429106" y="3237642"/>
            <a:ext cx="944545" cy="400110"/>
          </a:xfrm>
          <a:prstGeom prst="rect">
            <a:avLst/>
          </a:prstGeom>
          <a:noFill/>
        </p:spPr>
        <p:txBody>
          <a:bodyPr wrap="square" rtlCol="0">
            <a:spAutoFit/>
          </a:bodyPr>
          <a:lstStyle/>
          <a:p>
            <a:r>
              <a:rPr lang="en-US" sz="2000" dirty="0" err="1" smtClean="0"/>
              <a:t>jmp</a:t>
            </a:r>
            <a:endParaRPr lang="en-US" sz="2000" dirty="0"/>
          </a:p>
        </p:txBody>
      </p:sp>
      <p:sp>
        <p:nvSpPr>
          <p:cNvPr id="6" name="U-Turn Arrow 5"/>
          <p:cNvSpPr/>
          <p:nvPr/>
        </p:nvSpPr>
        <p:spPr>
          <a:xfrm rot="5400000">
            <a:off x="1720686" y="3639396"/>
            <a:ext cx="1104961" cy="602901"/>
          </a:xfrm>
          <a:prstGeom prst="uturnArrow">
            <a:avLst>
              <a:gd name="adj1" fmla="val 15476"/>
              <a:gd name="adj2" fmla="val 25000"/>
              <a:gd name="adj3" fmla="val 25000"/>
              <a:gd name="adj4" fmla="val 43750"/>
              <a:gd name="adj5" fmla="val 75000"/>
            </a:avLst>
          </a:prstGeom>
          <a:solidFill>
            <a:srgbClr val="D76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198785" y="3251282"/>
            <a:ext cx="772931" cy="400110"/>
          </a:xfrm>
          <a:prstGeom prst="rect">
            <a:avLst/>
          </a:prstGeom>
          <a:noFill/>
        </p:spPr>
        <p:txBody>
          <a:bodyPr wrap="square" rtlCol="0">
            <a:spAutoFit/>
          </a:bodyPr>
          <a:lstStyle/>
          <a:p>
            <a:r>
              <a:rPr lang="en-US" sz="2000" b="1" dirty="0" smtClean="0">
                <a:solidFill>
                  <a:schemeClr val="accent6">
                    <a:lumMod val="75000"/>
                  </a:schemeClr>
                </a:solidFill>
              </a:rPr>
              <a:t>A</a:t>
            </a:r>
            <a:r>
              <a:rPr lang="en-US" sz="2000" dirty="0" smtClean="0"/>
              <a:t>:</a:t>
            </a:r>
            <a:endParaRPr lang="en-US" sz="2000" dirty="0"/>
          </a:p>
        </p:txBody>
      </p:sp>
      <p:sp>
        <p:nvSpPr>
          <p:cNvPr id="8" name="TextBox 7"/>
          <p:cNvSpPr txBox="1"/>
          <p:nvPr/>
        </p:nvSpPr>
        <p:spPr>
          <a:xfrm>
            <a:off x="1198785" y="4089865"/>
            <a:ext cx="772931" cy="400110"/>
          </a:xfrm>
          <a:prstGeom prst="rect">
            <a:avLst/>
          </a:prstGeom>
          <a:noFill/>
        </p:spPr>
        <p:txBody>
          <a:bodyPr wrap="square" rtlCol="0">
            <a:spAutoFit/>
          </a:bodyPr>
          <a:lstStyle/>
          <a:p>
            <a:r>
              <a:rPr lang="en-US" sz="2000" b="1" dirty="0" smtClean="0">
                <a:solidFill>
                  <a:srgbClr val="FF0000"/>
                </a:solidFill>
              </a:rPr>
              <a:t>B</a:t>
            </a:r>
            <a:r>
              <a:rPr lang="en-US" sz="2000" dirty="0" smtClean="0"/>
              <a:t>:</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356596036"/>
              </p:ext>
            </p:extLst>
          </p:nvPr>
        </p:nvGraphicFramePr>
        <p:xfrm>
          <a:off x="4872092" y="2601073"/>
          <a:ext cx="3770358" cy="2679545"/>
        </p:xfrm>
        <a:graphic>
          <a:graphicData uri="http://schemas.openxmlformats.org/drawingml/2006/table">
            <a:tbl>
              <a:tblPr firstRow="1" bandRow="1">
                <a:tableStyleId>{EB344D84-9AFB-497E-A393-DC336BA19D2E}</a:tableStyleId>
              </a:tblPr>
              <a:tblGrid>
                <a:gridCol w="1885179"/>
                <a:gridCol w="1885179"/>
              </a:tblGrid>
              <a:tr h="535909">
                <a:tc>
                  <a:txBody>
                    <a:bodyPr/>
                    <a:lstStyle/>
                    <a:p>
                      <a:pPr algn="ctr"/>
                      <a:r>
                        <a:rPr lang="en-US" sz="2400" dirty="0" smtClean="0"/>
                        <a:t>Address tag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Target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4782172" y="2021161"/>
            <a:ext cx="3950197" cy="523220"/>
          </a:xfrm>
          <a:prstGeom prst="rect">
            <a:avLst/>
          </a:prstGeom>
          <a:noFill/>
        </p:spPr>
        <p:txBody>
          <a:bodyPr wrap="square" rtlCol="0">
            <a:spAutoFit/>
          </a:bodyPr>
          <a:lstStyle/>
          <a:p>
            <a:pPr algn="ctr"/>
            <a:r>
              <a:rPr lang="en-US" sz="2800" dirty="0" smtClean="0"/>
              <a:t>Branch Target Buffer</a:t>
            </a:r>
            <a:endParaRPr lang="en-US" sz="2800" dirty="0"/>
          </a:p>
        </p:txBody>
      </p:sp>
      <p:sp>
        <p:nvSpPr>
          <p:cNvPr id="12" name="TextBox 11"/>
          <p:cNvSpPr txBox="1"/>
          <p:nvPr/>
        </p:nvSpPr>
        <p:spPr>
          <a:xfrm>
            <a:off x="5559177" y="3737157"/>
            <a:ext cx="772931" cy="400110"/>
          </a:xfrm>
          <a:prstGeom prst="rect">
            <a:avLst/>
          </a:prstGeom>
          <a:noFill/>
        </p:spPr>
        <p:txBody>
          <a:bodyPr wrap="square" rtlCol="0">
            <a:spAutoFit/>
          </a:bodyPr>
          <a:lstStyle/>
          <a:p>
            <a:r>
              <a:rPr lang="en-US" sz="2000" b="1" dirty="0" smtClean="0">
                <a:solidFill>
                  <a:schemeClr val="accent6">
                    <a:lumMod val="75000"/>
                  </a:schemeClr>
                </a:solidFill>
              </a:rPr>
              <a:t>A</a:t>
            </a:r>
            <a:endParaRPr lang="en-US" sz="2000" dirty="0"/>
          </a:p>
        </p:txBody>
      </p:sp>
      <p:sp>
        <p:nvSpPr>
          <p:cNvPr id="13" name="TextBox 12"/>
          <p:cNvSpPr txBox="1"/>
          <p:nvPr/>
        </p:nvSpPr>
        <p:spPr>
          <a:xfrm>
            <a:off x="7528258" y="3732313"/>
            <a:ext cx="772931" cy="400110"/>
          </a:xfrm>
          <a:prstGeom prst="rect">
            <a:avLst/>
          </a:prstGeom>
          <a:noFill/>
        </p:spPr>
        <p:txBody>
          <a:bodyPr wrap="square" rtlCol="0">
            <a:spAutoFit/>
          </a:bodyPr>
          <a:lstStyle/>
          <a:p>
            <a:r>
              <a:rPr lang="en-US" sz="2000" b="1" dirty="0" smtClean="0">
                <a:solidFill>
                  <a:srgbClr val="FF0000"/>
                </a:solidFill>
              </a:rPr>
              <a:t>B</a:t>
            </a:r>
            <a:endParaRPr lang="en-US" sz="2000" dirty="0"/>
          </a:p>
        </p:txBody>
      </p:sp>
    </p:spTree>
    <p:extLst>
      <p:ext uri="{BB962C8B-B14F-4D97-AF65-F5344CB8AC3E}">
        <p14:creationId xmlns:p14="http://schemas.microsoft.com/office/powerpoint/2010/main" val="369706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User-Level Attack</a:t>
            </a:r>
            <a:endParaRPr lang="en-US" dirty="0"/>
          </a:p>
        </p:txBody>
      </p:sp>
      <p:sp>
        <p:nvSpPr>
          <p:cNvPr id="4" name="Rounded Rectangle 3"/>
          <p:cNvSpPr/>
          <p:nvPr/>
        </p:nvSpPr>
        <p:spPr>
          <a:xfrm>
            <a:off x="2821065" y="2399457"/>
            <a:ext cx="1677228" cy="2822713"/>
          </a:xfrm>
          <a:prstGeom prst="roundRect">
            <a:avLst/>
          </a:prstGeom>
          <a:noFill/>
          <a:ln w="381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82600" y="1874367"/>
            <a:ext cx="954157" cy="523220"/>
          </a:xfrm>
          <a:prstGeom prst="rect">
            <a:avLst/>
          </a:prstGeom>
          <a:noFill/>
        </p:spPr>
        <p:txBody>
          <a:bodyPr wrap="square" rtlCol="0">
            <a:spAutoFit/>
          </a:bodyPr>
          <a:lstStyle/>
          <a:p>
            <a:pPr algn="ctr"/>
            <a:r>
              <a:rPr lang="en-US" sz="2800" dirty="0" smtClean="0"/>
              <a:t>Spy</a:t>
            </a:r>
            <a:endParaRPr lang="en-US" sz="2800" dirty="0"/>
          </a:p>
        </p:txBody>
      </p:sp>
      <p:sp>
        <p:nvSpPr>
          <p:cNvPr id="6" name="Rounded Rectangle 5"/>
          <p:cNvSpPr/>
          <p:nvPr/>
        </p:nvSpPr>
        <p:spPr>
          <a:xfrm>
            <a:off x="447552" y="2382285"/>
            <a:ext cx="1677228" cy="2822713"/>
          </a:xfrm>
          <a:prstGeom prst="roundRect">
            <a:avLst/>
          </a:prstGeom>
          <a:noFill/>
          <a:ln w="3810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971" y="1874367"/>
            <a:ext cx="1315693" cy="523220"/>
          </a:xfrm>
          <a:prstGeom prst="rect">
            <a:avLst/>
          </a:prstGeom>
          <a:noFill/>
        </p:spPr>
        <p:txBody>
          <a:bodyPr wrap="square" rtlCol="0">
            <a:spAutoFit/>
          </a:bodyPr>
          <a:lstStyle/>
          <a:p>
            <a:pPr algn="ctr"/>
            <a:r>
              <a:rPr lang="en-US" sz="2800" dirty="0" smtClean="0"/>
              <a:t>Victim</a:t>
            </a:r>
            <a:endParaRPr lang="en-US" sz="2800" dirty="0"/>
          </a:p>
        </p:txBody>
      </p:sp>
      <p:sp>
        <p:nvSpPr>
          <p:cNvPr id="8" name="TextBox 7"/>
          <p:cNvSpPr txBox="1"/>
          <p:nvPr/>
        </p:nvSpPr>
        <p:spPr>
          <a:xfrm>
            <a:off x="871167" y="3268639"/>
            <a:ext cx="944545" cy="400110"/>
          </a:xfrm>
          <a:prstGeom prst="rect">
            <a:avLst/>
          </a:prstGeom>
          <a:noFill/>
        </p:spPr>
        <p:txBody>
          <a:bodyPr wrap="square" rtlCol="0">
            <a:spAutoFit/>
          </a:bodyPr>
          <a:lstStyle/>
          <a:p>
            <a:r>
              <a:rPr lang="en-US" sz="2000" dirty="0" err="1" smtClean="0"/>
              <a:t>jmp</a:t>
            </a:r>
            <a:endParaRPr lang="en-US" sz="2000" dirty="0"/>
          </a:p>
        </p:txBody>
      </p:sp>
      <p:sp>
        <p:nvSpPr>
          <p:cNvPr id="17" name="U-Turn Arrow 16"/>
          <p:cNvSpPr/>
          <p:nvPr/>
        </p:nvSpPr>
        <p:spPr>
          <a:xfrm rot="5400000">
            <a:off x="1162747" y="3670393"/>
            <a:ext cx="1104961" cy="602901"/>
          </a:xfrm>
          <a:prstGeom prst="uturnArrow">
            <a:avLst>
              <a:gd name="adj1" fmla="val 15476"/>
              <a:gd name="adj2" fmla="val 25000"/>
              <a:gd name="adj3" fmla="val 25000"/>
              <a:gd name="adj4" fmla="val 43750"/>
              <a:gd name="adj5" fmla="val 75000"/>
            </a:avLst>
          </a:prstGeom>
          <a:solidFill>
            <a:srgbClr val="D76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8" name="Table 17"/>
          <p:cNvGraphicFramePr>
            <a:graphicFrameLocks noGrp="1"/>
          </p:cNvGraphicFramePr>
          <p:nvPr>
            <p:extLst/>
          </p:nvPr>
        </p:nvGraphicFramePr>
        <p:xfrm>
          <a:off x="5073570" y="2399457"/>
          <a:ext cx="3770358" cy="2679545"/>
        </p:xfrm>
        <a:graphic>
          <a:graphicData uri="http://schemas.openxmlformats.org/drawingml/2006/table">
            <a:tbl>
              <a:tblPr firstRow="1" bandRow="1">
                <a:tableStyleId>{EB344D84-9AFB-497E-A393-DC336BA19D2E}</a:tableStyleId>
              </a:tblPr>
              <a:tblGrid>
                <a:gridCol w="1885179"/>
                <a:gridCol w="1885179"/>
              </a:tblGrid>
              <a:tr h="535909">
                <a:tc>
                  <a:txBody>
                    <a:bodyPr/>
                    <a:lstStyle/>
                    <a:p>
                      <a:pPr algn="ctr"/>
                      <a:r>
                        <a:rPr lang="en-US" sz="2400" dirty="0" smtClean="0"/>
                        <a:t>Address tag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Target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59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TextBox 19"/>
          <p:cNvSpPr txBox="1"/>
          <p:nvPr/>
        </p:nvSpPr>
        <p:spPr>
          <a:xfrm>
            <a:off x="640846" y="3282279"/>
            <a:ext cx="772931" cy="400110"/>
          </a:xfrm>
          <a:prstGeom prst="rect">
            <a:avLst/>
          </a:prstGeom>
          <a:noFill/>
        </p:spPr>
        <p:txBody>
          <a:bodyPr wrap="square" rtlCol="0">
            <a:spAutoFit/>
          </a:bodyPr>
          <a:lstStyle/>
          <a:p>
            <a:r>
              <a:rPr lang="en-US" sz="2000" b="1" dirty="0" smtClean="0">
                <a:solidFill>
                  <a:schemeClr val="accent6">
                    <a:lumMod val="75000"/>
                  </a:schemeClr>
                </a:solidFill>
              </a:rPr>
              <a:t>A</a:t>
            </a:r>
            <a:r>
              <a:rPr lang="en-US" sz="2000" dirty="0" smtClean="0"/>
              <a:t>:</a:t>
            </a:r>
            <a:endParaRPr lang="en-US" sz="2000" dirty="0"/>
          </a:p>
        </p:txBody>
      </p:sp>
      <p:sp>
        <p:nvSpPr>
          <p:cNvPr id="21" name="TextBox 20"/>
          <p:cNvSpPr txBox="1"/>
          <p:nvPr/>
        </p:nvSpPr>
        <p:spPr>
          <a:xfrm>
            <a:off x="640846" y="4120862"/>
            <a:ext cx="772931" cy="400110"/>
          </a:xfrm>
          <a:prstGeom prst="rect">
            <a:avLst/>
          </a:prstGeom>
          <a:noFill/>
        </p:spPr>
        <p:txBody>
          <a:bodyPr wrap="square" rtlCol="0">
            <a:spAutoFit/>
          </a:bodyPr>
          <a:lstStyle/>
          <a:p>
            <a:r>
              <a:rPr lang="en-US" sz="2000" b="1" dirty="0" smtClean="0">
                <a:solidFill>
                  <a:srgbClr val="FF0000"/>
                </a:solidFill>
              </a:rPr>
              <a:t>B</a:t>
            </a:r>
            <a:r>
              <a:rPr lang="en-US" sz="2000" dirty="0" smtClean="0"/>
              <a:t>:</a:t>
            </a:r>
            <a:endParaRPr lang="en-US" sz="2000" dirty="0"/>
          </a:p>
        </p:txBody>
      </p:sp>
      <p:sp>
        <p:nvSpPr>
          <p:cNvPr id="22" name="TextBox 21"/>
          <p:cNvSpPr txBox="1"/>
          <p:nvPr/>
        </p:nvSpPr>
        <p:spPr>
          <a:xfrm>
            <a:off x="5678903" y="3539174"/>
            <a:ext cx="772931" cy="400110"/>
          </a:xfrm>
          <a:prstGeom prst="rect">
            <a:avLst/>
          </a:prstGeom>
          <a:noFill/>
        </p:spPr>
        <p:txBody>
          <a:bodyPr wrap="square" rtlCol="0">
            <a:spAutoFit/>
          </a:bodyPr>
          <a:lstStyle/>
          <a:p>
            <a:pPr algn="ctr"/>
            <a:r>
              <a:rPr lang="en-US" sz="2000" b="1" dirty="0" smtClean="0">
                <a:solidFill>
                  <a:schemeClr val="accent6">
                    <a:lumMod val="75000"/>
                  </a:schemeClr>
                </a:solidFill>
              </a:rPr>
              <a:t>A</a:t>
            </a:r>
            <a:endParaRPr lang="en-US" sz="2000" dirty="0"/>
          </a:p>
        </p:txBody>
      </p:sp>
      <p:sp>
        <p:nvSpPr>
          <p:cNvPr id="23" name="TextBox 22"/>
          <p:cNvSpPr txBox="1"/>
          <p:nvPr/>
        </p:nvSpPr>
        <p:spPr>
          <a:xfrm>
            <a:off x="7830099" y="3539174"/>
            <a:ext cx="421867" cy="400110"/>
          </a:xfrm>
          <a:prstGeom prst="rect">
            <a:avLst/>
          </a:prstGeom>
          <a:noFill/>
        </p:spPr>
        <p:txBody>
          <a:bodyPr wrap="square" rtlCol="0">
            <a:spAutoFit/>
          </a:bodyPr>
          <a:lstStyle/>
          <a:p>
            <a:pPr algn="ctr"/>
            <a:r>
              <a:rPr lang="en-US" sz="2000" b="1" smtClean="0">
                <a:solidFill>
                  <a:srgbClr val="FF0000"/>
                </a:solidFill>
              </a:rPr>
              <a:t>B</a:t>
            </a:r>
            <a:endParaRPr lang="en-US" sz="2000" dirty="0"/>
          </a:p>
        </p:txBody>
      </p:sp>
      <p:sp>
        <p:nvSpPr>
          <p:cNvPr id="24" name="TextBox 23"/>
          <p:cNvSpPr txBox="1"/>
          <p:nvPr/>
        </p:nvSpPr>
        <p:spPr>
          <a:xfrm>
            <a:off x="3215240" y="3268639"/>
            <a:ext cx="944545" cy="400110"/>
          </a:xfrm>
          <a:prstGeom prst="rect">
            <a:avLst/>
          </a:prstGeom>
          <a:noFill/>
        </p:spPr>
        <p:txBody>
          <a:bodyPr wrap="square" rtlCol="0">
            <a:spAutoFit/>
          </a:bodyPr>
          <a:lstStyle/>
          <a:p>
            <a:r>
              <a:rPr lang="en-US" sz="2000" dirty="0" err="1" smtClean="0"/>
              <a:t>jmp</a:t>
            </a:r>
            <a:endParaRPr lang="en-US" sz="2000" dirty="0"/>
          </a:p>
        </p:txBody>
      </p:sp>
      <p:sp>
        <p:nvSpPr>
          <p:cNvPr id="25" name="U-Turn Arrow 24"/>
          <p:cNvSpPr/>
          <p:nvPr/>
        </p:nvSpPr>
        <p:spPr>
          <a:xfrm rot="5400000">
            <a:off x="3506820" y="3670393"/>
            <a:ext cx="1104961" cy="602901"/>
          </a:xfrm>
          <a:prstGeom prst="uturnArrow">
            <a:avLst>
              <a:gd name="adj1" fmla="val 15476"/>
              <a:gd name="adj2" fmla="val 25000"/>
              <a:gd name="adj3" fmla="val 25000"/>
              <a:gd name="adj4" fmla="val 43750"/>
              <a:gd name="adj5" fmla="val 75000"/>
            </a:avLst>
          </a:prstGeom>
          <a:solidFill>
            <a:srgbClr val="D76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2984919" y="3282279"/>
            <a:ext cx="772931" cy="400110"/>
          </a:xfrm>
          <a:prstGeom prst="rect">
            <a:avLst/>
          </a:prstGeom>
          <a:noFill/>
        </p:spPr>
        <p:txBody>
          <a:bodyPr wrap="square" rtlCol="0">
            <a:spAutoFit/>
          </a:bodyPr>
          <a:lstStyle/>
          <a:p>
            <a:r>
              <a:rPr lang="en-US" sz="2000" b="1" dirty="0" smtClean="0">
                <a:solidFill>
                  <a:schemeClr val="accent6">
                    <a:lumMod val="75000"/>
                  </a:schemeClr>
                </a:solidFill>
              </a:rPr>
              <a:t>A</a:t>
            </a:r>
            <a:r>
              <a:rPr lang="en-US" sz="2000" dirty="0" smtClean="0"/>
              <a:t>:</a:t>
            </a:r>
            <a:endParaRPr lang="en-US" sz="2000" dirty="0"/>
          </a:p>
        </p:txBody>
      </p:sp>
      <p:sp>
        <p:nvSpPr>
          <p:cNvPr id="27" name="TextBox 26"/>
          <p:cNvSpPr txBox="1"/>
          <p:nvPr/>
        </p:nvSpPr>
        <p:spPr>
          <a:xfrm>
            <a:off x="2984919" y="4120862"/>
            <a:ext cx="772931" cy="400110"/>
          </a:xfrm>
          <a:prstGeom prst="rect">
            <a:avLst/>
          </a:prstGeom>
          <a:noFill/>
        </p:spPr>
        <p:txBody>
          <a:bodyPr wrap="square" rtlCol="0">
            <a:spAutoFit/>
          </a:bodyPr>
          <a:lstStyle/>
          <a:p>
            <a:r>
              <a:rPr lang="en-US" sz="2000" b="1" dirty="0" smtClean="0">
                <a:solidFill>
                  <a:srgbClr val="FF0000"/>
                </a:solidFill>
              </a:rPr>
              <a:t>B</a:t>
            </a:r>
            <a:r>
              <a:rPr lang="en-US" sz="2000" dirty="0" smtClean="0"/>
              <a:t>:</a:t>
            </a:r>
            <a:endParaRPr lang="en-US" sz="2000"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019" y="2594499"/>
            <a:ext cx="704282" cy="704282"/>
          </a:xfrm>
          <a:prstGeom prst="rect">
            <a:avLst/>
          </a:prstGeom>
        </p:spPr>
      </p:pic>
      <p:sp>
        <p:nvSpPr>
          <p:cNvPr id="29" name="Rectangle 28"/>
          <p:cNvSpPr/>
          <p:nvPr/>
        </p:nvSpPr>
        <p:spPr>
          <a:xfrm>
            <a:off x="5057236" y="3484035"/>
            <a:ext cx="3803025" cy="516466"/>
          </a:xfrm>
          <a:prstGeom prst="rect">
            <a:avLst/>
          </a:prstGeom>
          <a:solidFill>
            <a:srgbClr val="D7677B">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Turn Arrow 29"/>
          <p:cNvSpPr/>
          <p:nvPr/>
        </p:nvSpPr>
        <p:spPr>
          <a:xfrm rot="5400000">
            <a:off x="3299371" y="3875366"/>
            <a:ext cx="1518650" cy="602901"/>
          </a:xfrm>
          <a:prstGeom prst="uturnArrow">
            <a:avLst>
              <a:gd name="adj1" fmla="val 15476"/>
              <a:gd name="adj2" fmla="val 25000"/>
              <a:gd name="adj3" fmla="val 25000"/>
              <a:gd name="adj4" fmla="val 43750"/>
              <a:gd name="adj5" fmla="val 75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2984918" y="4528502"/>
            <a:ext cx="772931" cy="400110"/>
          </a:xfrm>
          <a:prstGeom prst="rect">
            <a:avLst/>
          </a:prstGeom>
          <a:noFill/>
        </p:spPr>
        <p:txBody>
          <a:bodyPr wrap="square" rtlCol="0">
            <a:spAutoFit/>
          </a:bodyPr>
          <a:lstStyle/>
          <a:p>
            <a:r>
              <a:rPr lang="en-US" sz="2000" b="1" dirty="0" smtClean="0">
                <a:solidFill>
                  <a:srgbClr val="0070C0"/>
                </a:solidFill>
              </a:rPr>
              <a:t>C</a:t>
            </a:r>
            <a:r>
              <a:rPr lang="en-US" sz="2000" dirty="0" smtClean="0"/>
              <a:t>:</a:t>
            </a:r>
            <a:endParaRPr lang="en-US" sz="2000" dirty="0"/>
          </a:p>
        </p:txBody>
      </p:sp>
      <p:sp>
        <p:nvSpPr>
          <p:cNvPr id="32" name="Rectangle 31"/>
          <p:cNvSpPr/>
          <p:nvPr/>
        </p:nvSpPr>
        <p:spPr>
          <a:xfrm>
            <a:off x="5057235" y="3474213"/>
            <a:ext cx="3803025" cy="516466"/>
          </a:xfrm>
          <a:prstGeom prst="rect">
            <a:avLst/>
          </a:prstGeom>
          <a:solidFill>
            <a:srgbClr val="0070C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3570" y="1824842"/>
            <a:ext cx="3770357" cy="523220"/>
          </a:xfrm>
          <a:prstGeom prst="rect">
            <a:avLst/>
          </a:prstGeom>
          <a:noFill/>
        </p:spPr>
        <p:txBody>
          <a:bodyPr wrap="square" rtlCol="0">
            <a:spAutoFit/>
          </a:bodyPr>
          <a:lstStyle/>
          <a:p>
            <a:pPr algn="ctr"/>
            <a:r>
              <a:rPr lang="en-US" sz="2800"/>
              <a:t>Branch Target Buffer</a:t>
            </a:r>
            <a:endParaRPr lang="en-US" sz="2800" dirty="0"/>
          </a:p>
        </p:txBody>
      </p:sp>
      <p:sp>
        <p:nvSpPr>
          <p:cNvPr id="33" name="TextBox 32"/>
          <p:cNvSpPr txBox="1"/>
          <p:nvPr/>
        </p:nvSpPr>
        <p:spPr>
          <a:xfrm>
            <a:off x="5057235" y="5356642"/>
            <a:ext cx="3786693" cy="523220"/>
          </a:xfrm>
          <a:prstGeom prst="rect">
            <a:avLst/>
          </a:prstGeom>
          <a:noFill/>
        </p:spPr>
        <p:txBody>
          <a:bodyPr wrap="square" rtlCol="0">
            <a:spAutoFit/>
          </a:bodyPr>
          <a:lstStyle/>
          <a:p>
            <a:pPr algn="ctr"/>
            <a:r>
              <a:rPr lang="en-US" sz="2800" dirty="0" smtClean="0"/>
              <a:t>Observation: HIT</a:t>
            </a:r>
            <a:endParaRPr lang="en-US" sz="2800" dirty="0"/>
          </a:p>
        </p:txBody>
      </p:sp>
      <p:sp>
        <p:nvSpPr>
          <p:cNvPr id="34" name="TextBox 33"/>
          <p:cNvSpPr txBox="1"/>
          <p:nvPr/>
        </p:nvSpPr>
        <p:spPr>
          <a:xfrm>
            <a:off x="4645965" y="5366464"/>
            <a:ext cx="4498035" cy="523220"/>
          </a:xfrm>
          <a:prstGeom prst="rect">
            <a:avLst/>
          </a:prstGeom>
          <a:noFill/>
        </p:spPr>
        <p:txBody>
          <a:bodyPr wrap="square" rtlCol="0">
            <a:spAutoFit/>
          </a:bodyPr>
          <a:lstStyle/>
          <a:p>
            <a:pPr algn="ctr"/>
            <a:r>
              <a:rPr lang="en-US" sz="2800" dirty="0" smtClean="0"/>
              <a:t>Observation: MISPREDICTION</a:t>
            </a:r>
            <a:endParaRPr lang="en-US" sz="2800" dirty="0"/>
          </a:p>
        </p:txBody>
      </p:sp>
    </p:spTree>
    <p:extLst>
      <p:ext uri="{BB962C8B-B14F-4D97-AF65-F5344CB8AC3E}">
        <p14:creationId xmlns:p14="http://schemas.microsoft.com/office/powerpoint/2010/main" val="422730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dissolve">
                                      <p:cBhvr>
                                        <p:cTn id="59" dur="500"/>
                                        <p:tgtEl>
                                          <p:spTgt spid="2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par>
                          <p:cTn id="68" fill="hold">
                            <p:stCondLst>
                              <p:cond delay="500"/>
                            </p:stCondLst>
                            <p:childTnLst>
                              <p:par>
                                <p:cTn id="69" presetID="8" presetClass="emph" presetSubtype="0" fill="hold" nodeType="afterEffect">
                                  <p:stCondLst>
                                    <p:cond delay="0"/>
                                  </p:stCondLst>
                                  <p:childTnLst>
                                    <p:animRot by="21600000">
                                      <p:cBhvr>
                                        <p:cTn id="70" dur="2000" fill="hold"/>
                                        <p:tgtEl>
                                          <p:spTgt spid="28"/>
                                        </p:tgtEl>
                                        <p:attrNameLst>
                                          <p:attrName>r</p:attrName>
                                        </p:attrNameLst>
                                      </p:cBhvr>
                                    </p:animRot>
                                  </p:childTnLst>
                                </p:cTn>
                              </p:par>
                            </p:childTnLst>
                          </p:cTn>
                        </p:par>
                        <p:par>
                          <p:cTn id="71" fill="hold">
                            <p:stCondLst>
                              <p:cond delay="2500"/>
                            </p:stCondLst>
                            <p:childTnLst>
                              <p:par>
                                <p:cTn id="72" presetID="9"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dissolve">
                                      <p:cBhvr>
                                        <p:cTn id="74" dur="500"/>
                                        <p:tgtEl>
                                          <p:spTgt spid="2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dissolve">
                                      <p:cBhvr>
                                        <p:cTn id="93" dur="500"/>
                                        <p:tgtEl>
                                          <p:spTgt spid="3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dissolv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mph" presetSubtype="0" fill="hold" nodeType="clickEffect">
                                  <p:stCondLst>
                                    <p:cond delay="0"/>
                                  </p:stCondLst>
                                  <p:childTnLst>
                                    <p:animRot by="21600000">
                                      <p:cBhvr>
                                        <p:cTn id="100" dur="2000" fill="hold"/>
                                        <p:tgtEl>
                                          <p:spTgt spid="28"/>
                                        </p:tgtEl>
                                        <p:attrNameLst>
                                          <p:attrName>r</p:attrName>
                                        </p:attrNameLst>
                                      </p:cBhvr>
                                    </p:animRot>
                                  </p:childTnLst>
                                </p:cTn>
                              </p:par>
                            </p:childTnLst>
                          </p:cTn>
                        </p:par>
                        <p:par>
                          <p:cTn id="101" fill="hold">
                            <p:stCondLst>
                              <p:cond delay="2000"/>
                            </p:stCondLst>
                            <p:childTnLst>
                              <p:par>
                                <p:cTn id="102" presetID="9"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dissolve">
                                      <p:cBhvr>
                                        <p:cTn id="104" dur="500"/>
                                        <p:tgtEl>
                                          <p:spTgt spid="32"/>
                                        </p:tgtEl>
                                      </p:cBhvr>
                                    </p:animEffect>
                                  </p:childTnLst>
                                </p:cTn>
                              </p:par>
                              <p:par>
                                <p:cTn id="105" presetID="9" presetClass="entr" presetSubtype="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dissolve">
                                      <p:cBhvr>
                                        <p:cTn id="107" dur="500"/>
                                        <p:tgtEl>
                                          <p:spTgt spid="32"/>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dissolve">
                                      <p:cBhvr>
                                        <p:cTn id="1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17" grpId="0" animBg="1"/>
      <p:bldP spid="20" grpId="0"/>
      <p:bldP spid="21" grpId="0"/>
      <p:bldP spid="22" grpId="0"/>
      <p:bldP spid="23" grpId="0"/>
      <p:bldP spid="24" grpId="0"/>
      <p:bldP spid="25" grpId="0" animBg="1"/>
      <p:bldP spid="25" grpId="1" animBg="1"/>
      <p:bldP spid="26" grpId="0"/>
      <p:bldP spid="27" grpId="0"/>
      <p:bldP spid="29" grpId="0" animBg="1"/>
      <p:bldP spid="29" grpId="1" animBg="1"/>
      <p:bldP spid="30" grpId="0" animBg="1"/>
      <p:bldP spid="31" grpId="0"/>
      <p:bldP spid="32" grpId="0" animBg="1"/>
      <p:bldP spid="32" grpId="1" animBg="1"/>
      <p:bldP spid="9" grpId="0"/>
      <p:bldP spid="33" grpId="0"/>
      <p:bldP spid="33" grpId="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 y="1027907"/>
            <a:ext cx="7376160" cy="5532120"/>
          </a:xfrm>
          <a:prstGeom prst="rect">
            <a:avLst/>
          </a:prstGeom>
        </p:spPr>
      </p:pic>
      <p:sp>
        <p:nvSpPr>
          <p:cNvPr id="2" name="Title 1"/>
          <p:cNvSpPr>
            <a:spLocks noGrp="1"/>
          </p:cNvSpPr>
          <p:nvPr>
            <p:ph type="title"/>
          </p:nvPr>
        </p:nvSpPr>
        <p:spPr>
          <a:xfrm>
            <a:off x="628650" y="203677"/>
            <a:ext cx="7886700" cy="964724"/>
          </a:xfrm>
        </p:spPr>
        <p:txBody>
          <a:bodyPr/>
          <a:lstStyle/>
          <a:p>
            <a:r>
              <a:rPr lang="en-US" sz="2800" dirty="0" smtClean="0"/>
              <a:t>Latencies Observed by the Spy on </a:t>
            </a:r>
            <a:r>
              <a:rPr lang="en-US" sz="2800" dirty="0" err="1" smtClean="0"/>
              <a:t>Haswell</a:t>
            </a:r>
            <a:r>
              <a:rPr lang="en-US" sz="2800" dirty="0" smtClean="0"/>
              <a:t> Processor</a:t>
            </a:r>
            <a:endParaRPr lang="en-US" sz="2800" dirty="0"/>
          </a:p>
        </p:txBody>
      </p:sp>
    </p:spTree>
    <p:extLst>
      <p:ext uri="{BB962C8B-B14F-4D97-AF65-F5344CB8AC3E}">
        <p14:creationId xmlns:p14="http://schemas.microsoft.com/office/powerpoint/2010/main" val="2758499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3D551F-0740-4FD8-88C2-70F87A137C1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5FF81E47-8CD3-43B8-A160-474200737535}"/>
              </a:ext>
            </a:extLst>
          </p:cNvPr>
          <p:cNvSpPr>
            <a:spLocks noGrp="1"/>
          </p:cNvSpPr>
          <p:nvPr>
            <p:ph idx="1"/>
          </p:nvPr>
        </p:nvSpPr>
        <p:spPr/>
        <p:txBody>
          <a:bodyPr>
            <a:normAutofit lnSpcReduction="10000"/>
          </a:bodyPr>
          <a:lstStyle/>
          <a:p>
            <a:r>
              <a:rPr lang="en-US" dirty="0" smtClean="0"/>
              <a:t>First we will set the table</a:t>
            </a:r>
          </a:p>
          <a:p>
            <a:pPr lvl="1"/>
            <a:r>
              <a:rPr lang="en-US" dirty="0" smtClean="0"/>
              <a:t>Ingredient 1: Side channel and covert channel attacks</a:t>
            </a:r>
          </a:p>
          <a:p>
            <a:pPr lvl="1"/>
            <a:r>
              <a:rPr lang="en-US" dirty="0" smtClean="0"/>
              <a:t>Ingredient 2: Speculation and branch predictor</a:t>
            </a:r>
          </a:p>
          <a:p>
            <a:pPr lvl="1"/>
            <a:endParaRPr lang="en-US" dirty="0"/>
          </a:p>
          <a:p>
            <a:r>
              <a:rPr lang="en-US" dirty="0" smtClean="0"/>
              <a:t>Meltdown and </a:t>
            </a:r>
            <a:r>
              <a:rPr lang="en-US" dirty="0" err="1" smtClean="0"/>
              <a:t>Spectre</a:t>
            </a:r>
            <a:endParaRPr lang="en-US" dirty="0" smtClean="0"/>
          </a:p>
          <a:p>
            <a:pPr lvl="1"/>
            <a:r>
              <a:rPr lang="en-US" dirty="0" err="1" smtClean="0"/>
              <a:t>Spectre</a:t>
            </a:r>
            <a:r>
              <a:rPr lang="en-US" dirty="0" smtClean="0"/>
              <a:t> </a:t>
            </a:r>
            <a:r>
              <a:rPr lang="en-US" dirty="0"/>
              <a:t>(Branch target injection)</a:t>
            </a:r>
          </a:p>
          <a:p>
            <a:pPr lvl="1"/>
            <a:r>
              <a:rPr lang="en-US" dirty="0" err="1"/>
              <a:t>Spectre</a:t>
            </a:r>
            <a:r>
              <a:rPr lang="en-US" dirty="0"/>
              <a:t> (Bypassing </a:t>
            </a:r>
            <a:r>
              <a:rPr lang="en-US" dirty="0" smtClean="0"/>
              <a:t>bound </a:t>
            </a:r>
            <a:r>
              <a:rPr lang="en-US" dirty="0"/>
              <a:t>check)</a:t>
            </a:r>
          </a:p>
          <a:p>
            <a:pPr lvl="1"/>
            <a:r>
              <a:rPr lang="en-US" dirty="0" smtClean="0"/>
              <a:t>Meltdown</a:t>
            </a:r>
          </a:p>
          <a:p>
            <a:pPr lvl="1"/>
            <a:r>
              <a:rPr lang="en-US" dirty="0" smtClean="0"/>
              <a:t>What else is out there?</a:t>
            </a:r>
          </a:p>
          <a:p>
            <a:pPr lvl="1"/>
            <a:endParaRPr lang="en-US" dirty="0"/>
          </a:p>
          <a:p>
            <a:r>
              <a:rPr lang="en-US" dirty="0" smtClean="0"/>
              <a:t>Possible defenses</a:t>
            </a:r>
            <a:endParaRPr lang="en-US" dirty="0"/>
          </a:p>
          <a:p>
            <a:pPr lvl="1"/>
            <a:r>
              <a:rPr lang="en-US" dirty="0" smtClean="0"/>
              <a:t>Software defenses </a:t>
            </a:r>
          </a:p>
          <a:p>
            <a:pPr lvl="1"/>
            <a:r>
              <a:rPr lang="en-US" dirty="0" smtClean="0"/>
              <a:t>New architectures</a:t>
            </a:r>
            <a:endParaRPr lang="en-US" dirty="0"/>
          </a:p>
          <a:p>
            <a:endParaRPr lang="en-US" dirty="0"/>
          </a:p>
        </p:txBody>
      </p:sp>
    </p:spTree>
    <p:extLst>
      <p:ext uri="{BB962C8B-B14F-4D97-AF65-F5344CB8AC3E}">
        <p14:creationId xmlns:p14="http://schemas.microsoft.com/office/powerpoint/2010/main" val="23150151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
            </a:r>
            <a:br>
              <a:rPr lang="en-US" dirty="0"/>
            </a:br>
            <a:r>
              <a:rPr lang="en-US" dirty="0"/>
              <a:t>Variant 2: branch target injection</a:t>
            </a:r>
            <a:br>
              <a:rPr lang="en-US" dirty="0"/>
            </a:br>
            <a:r>
              <a:rPr lang="en-US" dirty="0"/>
              <a:t>background(Branch Target Buffer)</a:t>
            </a:r>
          </a:p>
        </p:txBody>
      </p:sp>
      <p:sp>
        <p:nvSpPr>
          <p:cNvPr id="49" name="Rectangle 22">
            <a:extLst>
              <a:ext uri="{FF2B5EF4-FFF2-40B4-BE49-F238E27FC236}">
                <a16:creationId xmlns="" xmlns:a16="http://schemas.microsoft.com/office/drawing/2014/main" id="{BE191DE2-3ECB-472D-B881-4B6F9D8E02CB}"/>
              </a:ext>
            </a:extLst>
          </p:cNvPr>
          <p:cNvSpPr>
            <a:spLocks noChangeArrowheads="1"/>
          </p:cNvSpPr>
          <p:nvPr/>
        </p:nvSpPr>
        <p:spPr bwMode="auto">
          <a:xfrm>
            <a:off x="3124200" y="2895600"/>
            <a:ext cx="152400" cy="228600"/>
          </a:xfrm>
          <a:prstGeom prst="rect">
            <a:avLst/>
          </a:prstGeom>
          <a:solidFill>
            <a:schemeClr val="accent1"/>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sz="2000">
              <a:solidFill>
                <a:srgbClr val="000000"/>
              </a:solidFill>
              <a:latin typeface="Gill Sans MT" pitchFamily="34" charset="0"/>
            </a:endParaRPr>
          </a:p>
        </p:txBody>
      </p:sp>
      <p:sp>
        <p:nvSpPr>
          <p:cNvPr id="50" name="Rectangle 4">
            <a:extLst>
              <a:ext uri="{FF2B5EF4-FFF2-40B4-BE49-F238E27FC236}">
                <a16:creationId xmlns="" xmlns:a16="http://schemas.microsoft.com/office/drawing/2014/main" id="{958A9E68-4B89-49CC-B1A4-6AAF45F427FF}"/>
              </a:ext>
            </a:extLst>
          </p:cNvPr>
          <p:cNvSpPr>
            <a:spLocks noChangeArrowheads="1"/>
          </p:cNvSpPr>
          <p:nvPr/>
        </p:nvSpPr>
        <p:spPr bwMode="auto">
          <a:xfrm>
            <a:off x="3113926" y="2286000"/>
            <a:ext cx="3505200" cy="1905000"/>
          </a:xfrm>
          <a:prstGeom prst="rect">
            <a:avLst/>
          </a:prstGeom>
          <a:solidFill>
            <a:schemeClr val="accent1"/>
          </a:solid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base">
              <a:spcBef>
                <a:spcPct val="0"/>
              </a:spcBef>
              <a:spcAft>
                <a:spcPct val="0"/>
              </a:spcAft>
            </a:pPr>
            <a:endParaRPr lang="en-US" sz="2000">
              <a:solidFill>
                <a:srgbClr val="000000"/>
              </a:solidFill>
              <a:latin typeface="Gill Sans MT" pitchFamily="34" charset="0"/>
            </a:endParaRPr>
          </a:p>
        </p:txBody>
      </p:sp>
      <p:sp>
        <p:nvSpPr>
          <p:cNvPr id="51" name="Rectangle 5">
            <a:extLst>
              <a:ext uri="{FF2B5EF4-FFF2-40B4-BE49-F238E27FC236}">
                <a16:creationId xmlns="" xmlns:a16="http://schemas.microsoft.com/office/drawing/2014/main" id="{EE2467B2-7E6E-46F1-A228-37C44E9ADDB3}"/>
              </a:ext>
            </a:extLst>
          </p:cNvPr>
          <p:cNvSpPr>
            <a:spLocks noChangeArrowheads="1"/>
          </p:cNvSpPr>
          <p:nvPr/>
        </p:nvSpPr>
        <p:spPr bwMode="auto">
          <a:xfrm>
            <a:off x="3113926" y="2895600"/>
            <a:ext cx="152400" cy="228600"/>
          </a:xfrm>
          <a:prstGeom prst="rect">
            <a:avLst/>
          </a:prstGeom>
          <a:solidFill>
            <a:srgbClr val="FFFF99"/>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anchor="ctr"/>
          <a:lstStyle/>
          <a:p>
            <a:pPr algn="ctr" fontAlgn="base">
              <a:spcBef>
                <a:spcPct val="0"/>
              </a:spcBef>
              <a:spcAft>
                <a:spcPct val="0"/>
              </a:spcAft>
            </a:pPr>
            <a:r>
              <a:rPr lang="en-US" sz="1400" dirty="0">
                <a:solidFill>
                  <a:srgbClr val="000000"/>
                </a:solidFill>
                <a:latin typeface="Gill Sans MT" pitchFamily="34" charset="0"/>
              </a:rPr>
              <a:t>V</a:t>
            </a:r>
          </a:p>
        </p:txBody>
      </p:sp>
      <p:sp>
        <p:nvSpPr>
          <p:cNvPr id="52" name="Rectangle 6">
            <a:extLst>
              <a:ext uri="{FF2B5EF4-FFF2-40B4-BE49-F238E27FC236}">
                <a16:creationId xmlns="" xmlns:a16="http://schemas.microsoft.com/office/drawing/2014/main" id="{15D63D11-B2F4-4E81-A44D-C398715E7F4D}"/>
              </a:ext>
            </a:extLst>
          </p:cNvPr>
          <p:cNvSpPr>
            <a:spLocks noChangeArrowheads="1"/>
          </p:cNvSpPr>
          <p:nvPr/>
        </p:nvSpPr>
        <p:spPr bwMode="auto">
          <a:xfrm>
            <a:off x="3266326" y="2895600"/>
            <a:ext cx="1676400" cy="228600"/>
          </a:xfrm>
          <a:prstGeom prst="rect">
            <a:avLst/>
          </a:prstGeom>
          <a:solidFill>
            <a:srgbClr val="FF99CC"/>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r>
              <a:rPr lang="en-US">
                <a:solidFill>
                  <a:srgbClr val="000000"/>
                </a:solidFill>
                <a:latin typeface="Gill Sans MT" pitchFamily="34" charset="0"/>
              </a:rPr>
              <a:t>BIA</a:t>
            </a:r>
          </a:p>
        </p:txBody>
      </p:sp>
      <p:sp>
        <p:nvSpPr>
          <p:cNvPr id="53" name="Rectangle 8">
            <a:extLst>
              <a:ext uri="{FF2B5EF4-FFF2-40B4-BE49-F238E27FC236}">
                <a16:creationId xmlns="" xmlns:a16="http://schemas.microsoft.com/office/drawing/2014/main" id="{8690D80B-3621-429D-8F34-4D730E985624}"/>
              </a:ext>
            </a:extLst>
          </p:cNvPr>
          <p:cNvSpPr>
            <a:spLocks noChangeArrowheads="1"/>
          </p:cNvSpPr>
          <p:nvPr/>
        </p:nvSpPr>
        <p:spPr bwMode="auto">
          <a:xfrm>
            <a:off x="4942726" y="2895600"/>
            <a:ext cx="1676400" cy="228600"/>
          </a:xfrm>
          <a:prstGeom prst="rect">
            <a:avLst/>
          </a:prstGeom>
          <a:solidFill>
            <a:srgbClr val="99CCFF"/>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r>
              <a:rPr lang="en-US">
                <a:solidFill>
                  <a:srgbClr val="000000"/>
                </a:solidFill>
                <a:latin typeface="Gill Sans MT" pitchFamily="34" charset="0"/>
              </a:rPr>
              <a:t>BTA</a:t>
            </a:r>
          </a:p>
        </p:txBody>
      </p:sp>
      <p:sp>
        <p:nvSpPr>
          <p:cNvPr id="54" name="Text Box 9">
            <a:extLst>
              <a:ext uri="{FF2B5EF4-FFF2-40B4-BE49-F238E27FC236}">
                <a16:creationId xmlns="" xmlns:a16="http://schemas.microsoft.com/office/drawing/2014/main" id="{9CC81773-1FC7-4379-A0F5-A99D0D3934B0}"/>
              </a:ext>
            </a:extLst>
          </p:cNvPr>
          <p:cNvSpPr txBox="1">
            <a:spLocks noChangeArrowheads="1"/>
          </p:cNvSpPr>
          <p:nvPr/>
        </p:nvSpPr>
        <p:spPr bwMode="auto">
          <a:xfrm>
            <a:off x="1050925" y="2247900"/>
            <a:ext cx="1180131"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latin typeface="Gill Sans MT" pitchFamily="34" charset="0"/>
              </a:rPr>
              <a:t>Branch PC</a:t>
            </a:r>
          </a:p>
        </p:txBody>
      </p:sp>
      <p:sp>
        <p:nvSpPr>
          <p:cNvPr id="55" name="Freeform 10">
            <a:extLst>
              <a:ext uri="{FF2B5EF4-FFF2-40B4-BE49-F238E27FC236}">
                <a16:creationId xmlns="" xmlns:a16="http://schemas.microsoft.com/office/drawing/2014/main" id="{F83409F4-6DF0-449C-A29E-2B7D6309DC7C}"/>
              </a:ext>
            </a:extLst>
          </p:cNvPr>
          <p:cNvSpPr>
            <a:spLocks/>
          </p:cNvSpPr>
          <p:nvPr/>
        </p:nvSpPr>
        <p:spPr bwMode="auto">
          <a:xfrm>
            <a:off x="1676400" y="2590800"/>
            <a:ext cx="1447800" cy="457200"/>
          </a:xfrm>
          <a:custGeom>
            <a:avLst/>
            <a:gdLst/>
            <a:ahLst/>
            <a:cxnLst>
              <a:cxn ang="0">
                <a:pos x="0" y="0"/>
              </a:cxn>
              <a:cxn ang="0">
                <a:pos x="0" y="288"/>
              </a:cxn>
              <a:cxn ang="0">
                <a:pos x="912" y="288"/>
              </a:cxn>
            </a:cxnLst>
            <a:rect l="0" t="0" r="r" b="b"/>
            <a:pathLst>
              <a:path w="912" h="288">
                <a:moveTo>
                  <a:pt x="0" y="0"/>
                </a:moveTo>
                <a:lnTo>
                  <a:pt x="0" y="288"/>
                </a:lnTo>
                <a:lnTo>
                  <a:pt x="912" y="288"/>
                </a:lnTo>
              </a:path>
            </a:pathLst>
          </a:cu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grpSp>
        <p:nvGrpSpPr>
          <p:cNvPr id="56" name="Group 55">
            <a:extLst>
              <a:ext uri="{FF2B5EF4-FFF2-40B4-BE49-F238E27FC236}">
                <a16:creationId xmlns="" xmlns:a16="http://schemas.microsoft.com/office/drawing/2014/main" id="{29246105-9021-4080-9DF3-6E5408F7A256}"/>
              </a:ext>
            </a:extLst>
          </p:cNvPr>
          <p:cNvGrpSpPr/>
          <p:nvPr/>
        </p:nvGrpSpPr>
        <p:grpSpPr>
          <a:xfrm>
            <a:off x="5867400" y="3124200"/>
            <a:ext cx="2286000" cy="762000"/>
            <a:chOff x="5867400" y="3124200"/>
            <a:chExt cx="2286000" cy="762000"/>
          </a:xfrm>
        </p:grpSpPr>
        <p:sp>
          <p:nvSpPr>
            <p:cNvPr id="57" name="AutoShape 15">
              <a:extLst>
                <a:ext uri="{FF2B5EF4-FFF2-40B4-BE49-F238E27FC236}">
                  <a16:creationId xmlns="" xmlns:a16="http://schemas.microsoft.com/office/drawing/2014/main" id="{F6B92B6B-5F80-429F-84E1-7F1DBD0825EB}"/>
                </a:ext>
              </a:extLst>
            </p:cNvPr>
            <p:cNvSpPr>
              <a:spLocks noChangeArrowheads="1"/>
            </p:cNvSpPr>
            <p:nvPr/>
          </p:nvSpPr>
          <p:spPr bwMode="auto">
            <a:xfrm>
              <a:off x="6248400" y="3276600"/>
              <a:ext cx="1905000" cy="609600"/>
            </a:xfrm>
            <a:prstGeom prst="roundRect">
              <a:avLst>
                <a:gd name="adj" fmla="val 16667"/>
              </a:avLst>
            </a:prstGeom>
            <a:solidFill>
              <a:srgbClr val="00206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dirty="0">
                  <a:solidFill>
                    <a:srgbClr val="FFFFFF"/>
                  </a:solidFill>
                  <a:latin typeface="Gill Sans MT" pitchFamily="34" charset="0"/>
                </a:rPr>
                <a:t>Branch Target</a:t>
              </a:r>
            </a:p>
            <a:p>
              <a:pPr algn="ctr" fontAlgn="base">
                <a:spcBef>
                  <a:spcPct val="0"/>
                </a:spcBef>
                <a:spcAft>
                  <a:spcPct val="0"/>
                </a:spcAft>
              </a:pPr>
              <a:r>
                <a:rPr lang="en-US" dirty="0">
                  <a:solidFill>
                    <a:srgbClr val="FFFFFF"/>
                  </a:solidFill>
                  <a:latin typeface="Gill Sans MT" pitchFamily="34" charset="0"/>
                </a:rPr>
                <a:t>Address</a:t>
              </a:r>
            </a:p>
          </p:txBody>
        </p:sp>
        <p:sp>
          <p:nvSpPr>
            <p:cNvPr id="58" name="Line 16">
              <a:extLst>
                <a:ext uri="{FF2B5EF4-FFF2-40B4-BE49-F238E27FC236}">
                  <a16:creationId xmlns="" xmlns:a16="http://schemas.microsoft.com/office/drawing/2014/main" id="{85830607-C282-4702-AE23-8F6E6F72F58B}"/>
                </a:ext>
              </a:extLst>
            </p:cNvPr>
            <p:cNvSpPr>
              <a:spLocks noChangeShapeType="1"/>
            </p:cNvSpPr>
            <p:nvPr/>
          </p:nvSpPr>
          <p:spPr bwMode="auto">
            <a:xfrm flipH="1" flipV="1">
              <a:off x="5867400" y="3124200"/>
              <a:ext cx="381000" cy="457200"/>
            </a:xfrm>
            <a:prstGeom prst="line">
              <a:avLst/>
            </a:prstGeom>
            <a:noFill/>
            <a:ln w="9525">
              <a:solidFill>
                <a:schemeClr val="tx1"/>
              </a:solidFill>
              <a:prstDash val="dash"/>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grpSp>
      <p:sp>
        <p:nvSpPr>
          <p:cNvPr id="59" name="Oval 17">
            <a:extLst>
              <a:ext uri="{FF2B5EF4-FFF2-40B4-BE49-F238E27FC236}">
                <a16:creationId xmlns="" xmlns:a16="http://schemas.microsoft.com/office/drawing/2014/main" id="{B5E09002-AA4E-4730-B68F-04FF63403056}"/>
              </a:ext>
            </a:extLst>
          </p:cNvPr>
          <p:cNvSpPr>
            <a:spLocks noChangeArrowheads="1"/>
          </p:cNvSpPr>
          <p:nvPr/>
        </p:nvSpPr>
        <p:spPr bwMode="auto">
          <a:xfrm>
            <a:off x="3810000" y="4800600"/>
            <a:ext cx="304800" cy="304800"/>
          </a:xfrm>
          <a:prstGeom prst="ellipse">
            <a:avLst/>
          </a:prstGeom>
          <a:solidFill>
            <a:srgbClr val="33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a:solidFill>
                  <a:srgbClr val="FFFFFF"/>
                </a:solidFill>
                <a:latin typeface="Gill Sans MT" pitchFamily="34" charset="0"/>
              </a:rPr>
              <a:t>=</a:t>
            </a:r>
          </a:p>
        </p:txBody>
      </p:sp>
      <p:sp>
        <p:nvSpPr>
          <p:cNvPr id="60" name="Line 18">
            <a:extLst>
              <a:ext uri="{FF2B5EF4-FFF2-40B4-BE49-F238E27FC236}">
                <a16:creationId xmlns="" xmlns:a16="http://schemas.microsoft.com/office/drawing/2014/main" id="{808949CE-7386-48FE-9E3E-75C183A03441}"/>
              </a:ext>
            </a:extLst>
          </p:cNvPr>
          <p:cNvSpPr>
            <a:spLocks noChangeShapeType="1"/>
          </p:cNvSpPr>
          <p:nvPr/>
        </p:nvSpPr>
        <p:spPr bwMode="auto">
          <a:xfrm>
            <a:off x="3962400" y="3124200"/>
            <a:ext cx="0" cy="16764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61" name="Freeform 19">
            <a:extLst>
              <a:ext uri="{FF2B5EF4-FFF2-40B4-BE49-F238E27FC236}">
                <a16:creationId xmlns="" xmlns:a16="http://schemas.microsoft.com/office/drawing/2014/main" id="{E5FA5D9E-567D-47C7-BD73-12CEE3949913}"/>
              </a:ext>
            </a:extLst>
          </p:cNvPr>
          <p:cNvSpPr>
            <a:spLocks/>
          </p:cNvSpPr>
          <p:nvPr/>
        </p:nvSpPr>
        <p:spPr bwMode="auto">
          <a:xfrm>
            <a:off x="1676400" y="3048000"/>
            <a:ext cx="2133600" cy="1905000"/>
          </a:xfrm>
          <a:custGeom>
            <a:avLst/>
            <a:gdLst/>
            <a:ahLst/>
            <a:cxnLst>
              <a:cxn ang="0">
                <a:pos x="0" y="0"/>
              </a:cxn>
              <a:cxn ang="0">
                <a:pos x="0" y="1248"/>
              </a:cxn>
              <a:cxn ang="0">
                <a:pos x="1296" y="1248"/>
              </a:cxn>
            </a:cxnLst>
            <a:rect l="0" t="0" r="r" b="b"/>
            <a:pathLst>
              <a:path w="1296" h="1248">
                <a:moveTo>
                  <a:pt x="0" y="0"/>
                </a:moveTo>
                <a:lnTo>
                  <a:pt x="0" y="1248"/>
                </a:lnTo>
                <a:lnTo>
                  <a:pt x="1296" y="1248"/>
                </a:lnTo>
              </a:path>
            </a:pathLst>
          </a:cu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grpSp>
        <p:nvGrpSpPr>
          <p:cNvPr id="62" name="Group 61">
            <a:extLst>
              <a:ext uri="{FF2B5EF4-FFF2-40B4-BE49-F238E27FC236}">
                <a16:creationId xmlns="" xmlns:a16="http://schemas.microsoft.com/office/drawing/2014/main" id="{E8901FC6-A6F2-4CA3-BF72-BEA31D920201}"/>
              </a:ext>
            </a:extLst>
          </p:cNvPr>
          <p:cNvGrpSpPr/>
          <p:nvPr/>
        </p:nvGrpSpPr>
        <p:grpSpPr>
          <a:xfrm>
            <a:off x="1752600" y="3124200"/>
            <a:ext cx="1447800" cy="1143000"/>
            <a:chOff x="1752600" y="3124200"/>
            <a:chExt cx="1447800" cy="1143000"/>
          </a:xfrm>
        </p:grpSpPr>
        <p:sp>
          <p:nvSpPr>
            <p:cNvPr id="63" name="AutoShape 11">
              <a:extLst>
                <a:ext uri="{FF2B5EF4-FFF2-40B4-BE49-F238E27FC236}">
                  <a16:creationId xmlns="" xmlns:a16="http://schemas.microsoft.com/office/drawing/2014/main" id="{18A90A06-780A-4A0A-AC09-01BF2A6578F7}"/>
                </a:ext>
              </a:extLst>
            </p:cNvPr>
            <p:cNvSpPr>
              <a:spLocks noChangeArrowheads="1"/>
            </p:cNvSpPr>
            <p:nvPr/>
          </p:nvSpPr>
          <p:spPr bwMode="auto">
            <a:xfrm>
              <a:off x="1752600" y="3657600"/>
              <a:ext cx="1295400" cy="609600"/>
            </a:xfrm>
            <a:prstGeom prst="roundRect">
              <a:avLst>
                <a:gd name="adj" fmla="val 16667"/>
              </a:avLst>
            </a:prstGeom>
            <a:solidFill>
              <a:srgbClr val="00206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dirty="0">
                  <a:solidFill>
                    <a:srgbClr val="FFFFFF"/>
                  </a:solidFill>
                  <a:latin typeface="Gill Sans MT" pitchFamily="34" charset="0"/>
                </a:rPr>
                <a:t>Valid Bit</a:t>
              </a:r>
            </a:p>
          </p:txBody>
        </p:sp>
        <p:cxnSp>
          <p:nvCxnSpPr>
            <p:cNvPr id="64" name="AutoShape 21">
              <a:extLst>
                <a:ext uri="{FF2B5EF4-FFF2-40B4-BE49-F238E27FC236}">
                  <a16:creationId xmlns="" xmlns:a16="http://schemas.microsoft.com/office/drawing/2014/main" id="{15F3BE3E-443E-41D1-ACBE-F23ADBDF9831}"/>
                </a:ext>
              </a:extLst>
            </p:cNvPr>
            <p:cNvCxnSpPr>
              <a:cxnSpLocks noChangeShapeType="1"/>
              <a:stCxn id="63" idx="0"/>
              <a:endCxn id="49" idx="2"/>
            </p:cNvCxnSpPr>
            <p:nvPr/>
          </p:nvCxnSpPr>
          <p:spPr bwMode="auto">
            <a:xfrm flipV="1">
              <a:off x="2400300" y="3124200"/>
              <a:ext cx="800100" cy="533400"/>
            </a:xfrm>
            <a:prstGeom prst="straightConnector1">
              <a:avLst/>
            </a:prstGeom>
            <a:noFill/>
            <a:ln w="9525">
              <a:solidFill>
                <a:schemeClr val="tx1"/>
              </a:solidFill>
              <a:prstDash val="dash"/>
              <a:round/>
              <a:headEnd/>
              <a:tailEnd/>
            </a:ln>
            <a:effectLst/>
          </p:spPr>
        </p:cxnSp>
      </p:grpSp>
      <p:sp>
        <p:nvSpPr>
          <p:cNvPr id="65" name="AutoShape 23">
            <a:extLst>
              <a:ext uri="{FF2B5EF4-FFF2-40B4-BE49-F238E27FC236}">
                <a16:creationId xmlns="" xmlns:a16="http://schemas.microsoft.com/office/drawing/2014/main" id="{2FFFDF51-B762-4072-8FCB-79BF18050B92}"/>
              </a:ext>
            </a:extLst>
          </p:cNvPr>
          <p:cNvSpPr>
            <a:spLocks noChangeArrowheads="1"/>
          </p:cNvSpPr>
          <p:nvPr/>
        </p:nvSpPr>
        <p:spPr bwMode="auto">
          <a:xfrm rot="5400000">
            <a:off x="3771900" y="5219700"/>
            <a:ext cx="228600" cy="304800"/>
          </a:xfrm>
          <a:prstGeom prst="flowChartDelay">
            <a:avLst/>
          </a:prstGeom>
          <a:solidFill>
            <a:srgbClr val="33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base">
              <a:spcBef>
                <a:spcPct val="0"/>
              </a:spcBef>
              <a:spcAft>
                <a:spcPct val="0"/>
              </a:spcAft>
            </a:pPr>
            <a:endParaRPr lang="en-US" sz="2000">
              <a:solidFill>
                <a:srgbClr val="000000"/>
              </a:solidFill>
              <a:latin typeface="Gill Sans MT" pitchFamily="34" charset="0"/>
            </a:endParaRPr>
          </a:p>
        </p:txBody>
      </p:sp>
      <p:sp>
        <p:nvSpPr>
          <p:cNvPr id="66" name="Line 24">
            <a:extLst>
              <a:ext uri="{FF2B5EF4-FFF2-40B4-BE49-F238E27FC236}">
                <a16:creationId xmlns="" xmlns:a16="http://schemas.microsoft.com/office/drawing/2014/main" id="{A4BA1E37-E012-4AAA-A1C0-F3B041A21A54}"/>
              </a:ext>
            </a:extLst>
          </p:cNvPr>
          <p:cNvSpPr>
            <a:spLocks noChangeShapeType="1"/>
          </p:cNvSpPr>
          <p:nvPr/>
        </p:nvSpPr>
        <p:spPr bwMode="auto">
          <a:xfrm>
            <a:off x="3962400" y="5105400"/>
            <a:ext cx="0" cy="152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67" name="Freeform 25">
            <a:extLst>
              <a:ext uri="{FF2B5EF4-FFF2-40B4-BE49-F238E27FC236}">
                <a16:creationId xmlns="" xmlns:a16="http://schemas.microsoft.com/office/drawing/2014/main" id="{5D3E6069-018B-453C-B02C-28A6BD53840F}"/>
              </a:ext>
            </a:extLst>
          </p:cNvPr>
          <p:cNvSpPr>
            <a:spLocks/>
          </p:cNvSpPr>
          <p:nvPr/>
        </p:nvSpPr>
        <p:spPr bwMode="auto">
          <a:xfrm>
            <a:off x="3200400" y="3124200"/>
            <a:ext cx="609600" cy="2133600"/>
          </a:xfrm>
          <a:custGeom>
            <a:avLst/>
            <a:gdLst/>
            <a:ahLst/>
            <a:cxnLst>
              <a:cxn ang="0">
                <a:pos x="0" y="0"/>
              </a:cxn>
              <a:cxn ang="0">
                <a:pos x="0" y="1248"/>
              </a:cxn>
              <a:cxn ang="0">
                <a:pos x="384" y="1248"/>
              </a:cxn>
              <a:cxn ang="0">
                <a:pos x="384" y="1344"/>
              </a:cxn>
            </a:cxnLst>
            <a:rect l="0" t="0" r="r" b="b"/>
            <a:pathLst>
              <a:path w="384" h="1344">
                <a:moveTo>
                  <a:pt x="0" y="0"/>
                </a:moveTo>
                <a:lnTo>
                  <a:pt x="0" y="1248"/>
                </a:lnTo>
                <a:lnTo>
                  <a:pt x="384" y="1248"/>
                </a:lnTo>
                <a:lnTo>
                  <a:pt x="384" y="1344"/>
                </a:lnTo>
              </a:path>
            </a:pathLst>
          </a:custGeom>
          <a:noFill/>
          <a:ln w="9525">
            <a:solidFill>
              <a:schemeClr val="tx1"/>
            </a:solidFill>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68" name="Freeform 26">
            <a:extLst>
              <a:ext uri="{FF2B5EF4-FFF2-40B4-BE49-F238E27FC236}">
                <a16:creationId xmlns="" xmlns:a16="http://schemas.microsoft.com/office/drawing/2014/main" id="{01382A11-7D00-422E-A46D-DEB759353C67}"/>
              </a:ext>
            </a:extLst>
          </p:cNvPr>
          <p:cNvSpPr>
            <a:spLocks/>
          </p:cNvSpPr>
          <p:nvPr/>
        </p:nvSpPr>
        <p:spPr bwMode="auto">
          <a:xfrm>
            <a:off x="3886200" y="5486400"/>
            <a:ext cx="533400" cy="152400"/>
          </a:xfrm>
          <a:custGeom>
            <a:avLst/>
            <a:gdLst/>
            <a:ahLst/>
            <a:cxnLst>
              <a:cxn ang="0">
                <a:pos x="0" y="0"/>
              </a:cxn>
              <a:cxn ang="0">
                <a:pos x="0" y="96"/>
              </a:cxn>
              <a:cxn ang="0">
                <a:pos x="336" y="96"/>
              </a:cxn>
            </a:cxnLst>
            <a:rect l="0" t="0" r="r" b="b"/>
            <a:pathLst>
              <a:path w="336" h="96">
                <a:moveTo>
                  <a:pt x="0" y="0"/>
                </a:moveTo>
                <a:lnTo>
                  <a:pt x="0" y="96"/>
                </a:lnTo>
                <a:lnTo>
                  <a:pt x="336" y="96"/>
                </a:lnTo>
              </a:path>
            </a:pathLst>
          </a:cu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69" name="Text Box 27">
            <a:extLst>
              <a:ext uri="{FF2B5EF4-FFF2-40B4-BE49-F238E27FC236}">
                <a16:creationId xmlns="" xmlns:a16="http://schemas.microsoft.com/office/drawing/2014/main" id="{AEE3EE0F-0A0D-4EA2-9E2A-C8E75254F05D}"/>
              </a:ext>
            </a:extLst>
          </p:cNvPr>
          <p:cNvSpPr txBox="1">
            <a:spLocks noChangeArrowheads="1"/>
          </p:cNvSpPr>
          <p:nvPr/>
        </p:nvSpPr>
        <p:spPr bwMode="auto">
          <a:xfrm>
            <a:off x="4403725" y="5448300"/>
            <a:ext cx="558166"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latin typeface="Gill Sans MT" pitchFamily="34" charset="0"/>
              </a:rPr>
              <a:t>Hit?</a:t>
            </a:r>
          </a:p>
        </p:txBody>
      </p:sp>
      <p:sp>
        <p:nvSpPr>
          <p:cNvPr id="70" name="Freeform 28">
            <a:extLst>
              <a:ext uri="{FF2B5EF4-FFF2-40B4-BE49-F238E27FC236}">
                <a16:creationId xmlns="" xmlns:a16="http://schemas.microsoft.com/office/drawing/2014/main" id="{3F2CDD81-8703-4484-96AF-B41436179F19}"/>
              </a:ext>
            </a:extLst>
          </p:cNvPr>
          <p:cNvSpPr>
            <a:spLocks/>
          </p:cNvSpPr>
          <p:nvPr/>
        </p:nvSpPr>
        <p:spPr bwMode="auto">
          <a:xfrm>
            <a:off x="5791200" y="3124200"/>
            <a:ext cx="609600" cy="1828800"/>
          </a:xfrm>
          <a:custGeom>
            <a:avLst/>
            <a:gdLst/>
            <a:ahLst/>
            <a:cxnLst>
              <a:cxn ang="0">
                <a:pos x="0" y="0"/>
              </a:cxn>
              <a:cxn ang="0">
                <a:pos x="0" y="1152"/>
              </a:cxn>
              <a:cxn ang="0">
                <a:pos x="384" y="1152"/>
              </a:cxn>
            </a:cxnLst>
            <a:rect l="0" t="0" r="r" b="b"/>
            <a:pathLst>
              <a:path w="384" h="1152">
                <a:moveTo>
                  <a:pt x="0" y="0"/>
                </a:moveTo>
                <a:lnTo>
                  <a:pt x="0" y="1152"/>
                </a:lnTo>
                <a:lnTo>
                  <a:pt x="384" y="1152"/>
                </a:lnTo>
              </a:path>
            </a:pathLst>
          </a:cu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grpSp>
        <p:nvGrpSpPr>
          <p:cNvPr id="71" name="Group 70">
            <a:extLst>
              <a:ext uri="{FF2B5EF4-FFF2-40B4-BE49-F238E27FC236}">
                <a16:creationId xmlns="" xmlns:a16="http://schemas.microsoft.com/office/drawing/2014/main" id="{3FAAB5CB-AB25-4D86-9A41-E6D020F92B34}"/>
              </a:ext>
            </a:extLst>
          </p:cNvPr>
          <p:cNvGrpSpPr/>
          <p:nvPr/>
        </p:nvGrpSpPr>
        <p:grpSpPr>
          <a:xfrm>
            <a:off x="4114800" y="1981200"/>
            <a:ext cx="2057400" cy="914400"/>
            <a:chOff x="4114800" y="1981200"/>
            <a:chExt cx="2057400" cy="914400"/>
          </a:xfrm>
        </p:grpSpPr>
        <p:sp>
          <p:nvSpPr>
            <p:cNvPr id="72" name="Line 14">
              <a:extLst>
                <a:ext uri="{FF2B5EF4-FFF2-40B4-BE49-F238E27FC236}">
                  <a16:creationId xmlns="" xmlns:a16="http://schemas.microsoft.com/office/drawing/2014/main" id="{81E0B575-18EB-491F-B38E-6409E8A904F7}"/>
                </a:ext>
              </a:extLst>
            </p:cNvPr>
            <p:cNvSpPr>
              <a:spLocks noChangeShapeType="1"/>
            </p:cNvSpPr>
            <p:nvPr/>
          </p:nvSpPr>
          <p:spPr bwMode="auto">
            <a:xfrm flipH="1">
              <a:off x="4114800" y="2590800"/>
              <a:ext cx="990600" cy="304800"/>
            </a:xfrm>
            <a:prstGeom prst="line">
              <a:avLst/>
            </a:prstGeom>
            <a:noFill/>
            <a:ln w="9525">
              <a:solidFill>
                <a:schemeClr val="tx1"/>
              </a:solidFill>
              <a:prstDash val="dash"/>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73" name="AutoShape 13">
              <a:extLst>
                <a:ext uri="{FF2B5EF4-FFF2-40B4-BE49-F238E27FC236}">
                  <a16:creationId xmlns="" xmlns:a16="http://schemas.microsoft.com/office/drawing/2014/main" id="{5F393DBE-5DEC-4FDA-BF75-71096A6A6E6F}"/>
                </a:ext>
              </a:extLst>
            </p:cNvPr>
            <p:cNvSpPr>
              <a:spLocks noChangeArrowheads="1"/>
            </p:cNvSpPr>
            <p:nvPr/>
          </p:nvSpPr>
          <p:spPr bwMode="auto">
            <a:xfrm>
              <a:off x="4267200" y="1981200"/>
              <a:ext cx="1905000" cy="609600"/>
            </a:xfrm>
            <a:prstGeom prst="roundRect">
              <a:avLst>
                <a:gd name="adj" fmla="val 16667"/>
              </a:avLst>
            </a:prstGeom>
            <a:solidFill>
              <a:srgbClr val="00206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dirty="0">
                  <a:solidFill>
                    <a:srgbClr val="FFFFFF"/>
                  </a:solidFill>
                  <a:latin typeface="Gill Sans MT" pitchFamily="34" charset="0"/>
                </a:rPr>
                <a:t>Branch Instruction</a:t>
              </a:r>
            </a:p>
            <a:p>
              <a:pPr algn="ctr" fontAlgn="base">
                <a:spcBef>
                  <a:spcPct val="0"/>
                </a:spcBef>
                <a:spcAft>
                  <a:spcPct val="0"/>
                </a:spcAft>
              </a:pPr>
              <a:r>
                <a:rPr lang="en-US" dirty="0">
                  <a:solidFill>
                    <a:srgbClr val="FFFFFF"/>
                  </a:solidFill>
                  <a:latin typeface="Gill Sans MT" pitchFamily="34" charset="0"/>
                </a:rPr>
                <a:t>Address (Tag)</a:t>
              </a:r>
            </a:p>
          </p:txBody>
        </p:sp>
      </p:grpSp>
      <p:sp>
        <p:nvSpPr>
          <p:cNvPr id="74" name="Text Box 29">
            <a:extLst>
              <a:ext uri="{FF2B5EF4-FFF2-40B4-BE49-F238E27FC236}">
                <a16:creationId xmlns="" xmlns:a16="http://schemas.microsoft.com/office/drawing/2014/main" id="{949DB82D-AEB4-42D3-9C3D-AF022A9E1F85}"/>
              </a:ext>
            </a:extLst>
          </p:cNvPr>
          <p:cNvSpPr txBox="1">
            <a:spLocks noChangeArrowheads="1"/>
          </p:cNvSpPr>
          <p:nvPr/>
        </p:nvSpPr>
        <p:spPr bwMode="auto">
          <a:xfrm>
            <a:off x="6384925" y="4762500"/>
            <a:ext cx="1585434"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latin typeface="Gill Sans MT" pitchFamily="34" charset="0"/>
              </a:rPr>
              <a:t>Next Fetch PC</a:t>
            </a:r>
          </a:p>
        </p:txBody>
      </p:sp>
    </p:spTree>
    <p:extLst>
      <p:ext uri="{BB962C8B-B14F-4D97-AF65-F5344CB8AC3E}">
        <p14:creationId xmlns:p14="http://schemas.microsoft.com/office/powerpoint/2010/main" val="101061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Big Picture</a:t>
            </a:r>
          </a:p>
        </p:txBody>
      </p:sp>
      <p:pic>
        <p:nvPicPr>
          <p:cNvPr id="7" name="Picture 6">
            <a:extLst>
              <a:ext uri="{FF2B5EF4-FFF2-40B4-BE49-F238E27FC236}">
                <a16:creationId xmlns="" xmlns:a16="http://schemas.microsoft.com/office/drawing/2014/main" id="{309958B7-6153-4C29-928F-B97E23DCFA47}"/>
              </a:ext>
            </a:extLst>
          </p:cNvPr>
          <p:cNvPicPr>
            <a:picLocks noChangeAspect="1"/>
          </p:cNvPicPr>
          <p:nvPr/>
        </p:nvPicPr>
        <p:blipFill>
          <a:blip r:embed="rId3"/>
          <a:stretch>
            <a:fillRect/>
          </a:stretch>
        </p:blipFill>
        <p:spPr>
          <a:xfrm>
            <a:off x="5085646" y="3704397"/>
            <a:ext cx="3286939" cy="1163781"/>
          </a:xfrm>
          <a:prstGeom prst="rect">
            <a:avLst/>
          </a:prstGeom>
        </p:spPr>
      </p:pic>
      <p:pic>
        <p:nvPicPr>
          <p:cNvPr id="165" name="Picture 2" descr="https://cdn1.iconfinder.com/data/icons/large-glossy-icons/512/Spy.png">
            <a:extLst>
              <a:ext uri="{FF2B5EF4-FFF2-40B4-BE49-F238E27FC236}">
                <a16:creationId xmlns="" xmlns:a16="http://schemas.microsoft.com/office/drawing/2014/main" id="{8D9C5278-17C0-490D-8355-B8011E3CA6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719" y="1693866"/>
            <a:ext cx="1440160" cy="1440160"/>
          </a:xfrm>
          <a:prstGeom prst="rect">
            <a:avLst/>
          </a:prstGeom>
          <a:noFill/>
          <a:extLst>
            <a:ext uri="{909E8E84-426E-40dd-AFC4-6F175D3DCCD1}">
              <a14:hiddenFill xmlns:a14="http://schemas.microsoft.com/office/drawing/2010/main">
                <a:solidFill>
                  <a:srgbClr val="FFFFFF"/>
                </a:solidFill>
              </a14:hiddenFill>
            </a:ext>
          </a:extLst>
        </p:spPr>
      </p:pic>
      <p:cxnSp>
        <p:nvCxnSpPr>
          <p:cNvPr id="181" name="Connector: Elbow 180">
            <a:extLst>
              <a:ext uri="{FF2B5EF4-FFF2-40B4-BE49-F238E27FC236}">
                <a16:creationId xmlns="" xmlns:a16="http://schemas.microsoft.com/office/drawing/2014/main" id="{959E5884-D929-4364-8F8E-FB5D2530BE82}"/>
              </a:ext>
            </a:extLst>
          </p:cNvPr>
          <p:cNvCxnSpPr>
            <a:cxnSpLocks/>
          </p:cNvCxnSpPr>
          <p:nvPr/>
        </p:nvCxnSpPr>
        <p:spPr>
          <a:xfrm>
            <a:off x="5077382" y="2493046"/>
            <a:ext cx="1526902" cy="128211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 xmlns:a16="http://schemas.microsoft.com/office/drawing/2014/main" id="{1EB50BDD-1257-4653-B686-34B5ACA8C3E0}"/>
              </a:ext>
            </a:extLst>
          </p:cNvPr>
          <p:cNvSpPr/>
          <p:nvPr/>
        </p:nvSpPr>
        <p:spPr>
          <a:xfrm>
            <a:off x="426336" y="778530"/>
            <a:ext cx="2303172" cy="78921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algn="ctr">
              <a:defRPr/>
            </a:pPr>
            <a:r>
              <a:rPr lang="en-US" sz="2400" kern="0" dirty="0">
                <a:solidFill>
                  <a:prstClr val="black"/>
                </a:solidFill>
                <a:latin typeface="Calibri"/>
              </a:rPr>
              <a:t>Data Area</a:t>
            </a:r>
          </a:p>
        </p:txBody>
      </p:sp>
      <p:sp>
        <p:nvSpPr>
          <p:cNvPr id="185" name="Rectangle 184">
            <a:extLst>
              <a:ext uri="{FF2B5EF4-FFF2-40B4-BE49-F238E27FC236}">
                <a16:creationId xmlns="" xmlns:a16="http://schemas.microsoft.com/office/drawing/2014/main" id="{63DB77E3-E65D-4454-BDBE-9C44255A9FFA}"/>
              </a:ext>
            </a:extLst>
          </p:cNvPr>
          <p:cNvSpPr/>
          <p:nvPr/>
        </p:nvSpPr>
        <p:spPr>
          <a:xfrm>
            <a:off x="426336" y="1573954"/>
            <a:ext cx="2303172" cy="2530456"/>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b"/>
          <a:lstStyle/>
          <a:p>
            <a:pPr algn="ctr">
              <a:defRPr/>
            </a:pPr>
            <a:r>
              <a:rPr lang="en-US" sz="2400" kern="0" dirty="0">
                <a:solidFill>
                  <a:prstClr val="black"/>
                </a:solidFill>
                <a:latin typeface="Calibri"/>
              </a:rPr>
              <a:t>Code Area</a:t>
            </a:r>
          </a:p>
        </p:txBody>
      </p:sp>
      <p:sp>
        <p:nvSpPr>
          <p:cNvPr id="186" name="Oval 185">
            <a:extLst>
              <a:ext uri="{FF2B5EF4-FFF2-40B4-BE49-F238E27FC236}">
                <a16:creationId xmlns="" xmlns:a16="http://schemas.microsoft.com/office/drawing/2014/main" id="{5D9DA2A8-E62E-418A-B56D-08596CB8BBC3}"/>
              </a:ext>
            </a:extLst>
          </p:cNvPr>
          <p:cNvSpPr/>
          <p:nvPr/>
        </p:nvSpPr>
        <p:spPr>
          <a:xfrm>
            <a:off x="606748" y="1890713"/>
            <a:ext cx="1932688" cy="778395"/>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b"/>
          <a:lstStyle/>
          <a:p>
            <a:pPr algn="ctr">
              <a:defRPr/>
            </a:pPr>
            <a:r>
              <a:rPr lang="en-US" sz="2000" kern="0" dirty="0">
                <a:solidFill>
                  <a:prstClr val="white"/>
                </a:solidFill>
                <a:latin typeface="Calibri"/>
              </a:rPr>
              <a:t>Victim process</a:t>
            </a:r>
          </a:p>
        </p:txBody>
      </p:sp>
      <p:sp>
        <p:nvSpPr>
          <p:cNvPr id="188" name="Rounded Rectangle 21">
            <a:extLst>
              <a:ext uri="{FF2B5EF4-FFF2-40B4-BE49-F238E27FC236}">
                <a16:creationId xmlns="" xmlns:a16="http://schemas.microsoft.com/office/drawing/2014/main" id="{F769964E-ACC9-4C2D-BD26-633EF6D2E693}"/>
              </a:ext>
            </a:extLst>
          </p:cNvPr>
          <p:cNvSpPr/>
          <p:nvPr/>
        </p:nvSpPr>
        <p:spPr>
          <a:xfrm>
            <a:off x="890913" y="3338917"/>
            <a:ext cx="1290409" cy="690368"/>
          </a:xfrm>
          <a:prstGeom prst="roundRect">
            <a:avLst/>
          </a:prstGeom>
          <a:solidFill>
            <a:srgbClr val="FF5C47">
              <a:alpha val="90000"/>
            </a:srgbClr>
          </a:solidFill>
          <a:ln w="25400" cap="flat" cmpd="sng" algn="ctr">
            <a:solidFill>
              <a:srgbClr val="FF5C47">
                <a:lumMod val="50000"/>
              </a:srgbClr>
            </a:solidFill>
            <a:prstDash val="solid"/>
          </a:ln>
          <a:effectLst/>
        </p:spPr>
        <p:txBody>
          <a:bodyPr spcFirstLastPara="0" vert="horz" wrap="square" lIns="36000" tIns="36000" rIns="36000" bIns="36000" numCol="1" spcCol="1270" anchor="ctr" anchorCtr="0">
            <a:noAutofit/>
          </a:bodyPr>
          <a:lstStyle/>
          <a:p>
            <a:pPr algn="ctr" defTabSz="1066800">
              <a:lnSpc>
                <a:spcPct val="90000"/>
              </a:lnSpc>
              <a:spcAft>
                <a:spcPct val="35000"/>
              </a:spcAft>
              <a:defRPr/>
            </a:pPr>
            <a:r>
              <a:rPr lang="en-US" sz="2400" kern="0" dirty="0" smtClean="0">
                <a:solidFill>
                  <a:srgbClr val="FFFFFF"/>
                </a:solidFill>
              </a:rPr>
              <a:t>Chosen</a:t>
            </a:r>
          </a:p>
          <a:p>
            <a:pPr algn="ctr" defTabSz="1066800">
              <a:lnSpc>
                <a:spcPct val="90000"/>
              </a:lnSpc>
              <a:spcAft>
                <a:spcPct val="35000"/>
              </a:spcAft>
              <a:defRPr/>
            </a:pPr>
            <a:r>
              <a:rPr lang="en-US" sz="2400" kern="0" dirty="0" smtClean="0">
                <a:solidFill>
                  <a:srgbClr val="FFFFFF"/>
                </a:solidFill>
              </a:rPr>
              <a:t>Payload</a:t>
            </a:r>
            <a:endParaRPr lang="en-US" sz="2400" kern="0" dirty="0">
              <a:solidFill>
                <a:srgbClr val="FFFFFF"/>
              </a:solidFill>
            </a:endParaRPr>
          </a:p>
        </p:txBody>
      </p:sp>
      <p:sp>
        <p:nvSpPr>
          <p:cNvPr id="189" name="Oval 188">
            <a:extLst>
              <a:ext uri="{FF2B5EF4-FFF2-40B4-BE49-F238E27FC236}">
                <a16:creationId xmlns="" xmlns:a16="http://schemas.microsoft.com/office/drawing/2014/main" id="{FBB0DB19-2642-4C51-9D87-C818A59A7D81}"/>
              </a:ext>
            </a:extLst>
          </p:cNvPr>
          <p:cNvSpPr/>
          <p:nvPr/>
        </p:nvSpPr>
        <p:spPr>
          <a:xfrm>
            <a:off x="6418713" y="2036411"/>
            <a:ext cx="274320" cy="27432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de-DE" b="1" kern="0" dirty="0">
                <a:solidFill>
                  <a:prstClr val="white"/>
                </a:solidFill>
                <a:latin typeface="Calibri"/>
              </a:rPr>
              <a:t>2</a:t>
            </a:r>
            <a:endParaRPr lang="en-US" b="1" kern="0" dirty="0">
              <a:solidFill>
                <a:prstClr val="white"/>
              </a:solidFill>
              <a:latin typeface="Calibri"/>
            </a:endParaRPr>
          </a:p>
        </p:txBody>
      </p:sp>
      <p:sp>
        <p:nvSpPr>
          <p:cNvPr id="190" name="TextBox 189">
            <a:extLst>
              <a:ext uri="{FF2B5EF4-FFF2-40B4-BE49-F238E27FC236}">
                <a16:creationId xmlns="" xmlns:a16="http://schemas.microsoft.com/office/drawing/2014/main" id="{CE765ECB-EFF5-499B-AC44-54155A8B9A3F}"/>
              </a:ext>
            </a:extLst>
          </p:cNvPr>
          <p:cNvSpPr txBox="1"/>
          <p:nvPr/>
        </p:nvSpPr>
        <p:spPr>
          <a:xfrm>
            <a:off x="6792406" y="2015478"/>
            <a:ext cx="2174835" cy="1323439"/>
          </a:xfrm>
          <a:prstGeom prst="rect">
            <a:avLst/>
          </a:prstGeom>
          <a:noFill/>
        </p:spPr>
        <p:txBody>
          <a:bodyPr wrap="square" rtlCol="0">
            <a:spAutoFit/>
          </a:bodyPr>
          <a:lstStyle/>
          <a:p>
            <a:pPr>
              <a:defRPr/>
            </a:pPr>
            <a:r>
              <a:rPr lang="en-US" sz="2000" kern="0" dirty="0">
                <a:solidFill>
                  <a:prstClr val="white"/>
                </a:solidFill>
              </a:rPr>
              <a:t>Adversary can inject address of ROP gadget into the BTB</a:t>
            </a:r>
          </a:p>
        </p:txBody>
      </p:sp>
      <p:cxnSp>
        <p:nvCxnSpPr>
          <p:cNvPr id="192" name="Curved Connector 31">
            <a:extLst>
              <a:ext uri="{FF2B5EF4-FFF2-40B4-BE49-F238E27FC236}">
                <a16:creationId xmlns="" xmlns:a16="http://schemas.microsoft.com/office/drawing/2014/main" id="{3055B0A2-DB11-422C-9FD7-A4A131C8392A}"/>
              </a:ext>
            </a:extLst>
          </p:cNvPr>
          <p:cNvCxnSpPr>
            <a:cxnSpLocks/>
            <a:stCxn id="7" idx="3"/>
          </p:cNvCxnSpPr>
          <p:nvPr/>
        </p:nvCxnSpPr>
        <p:spPr>
          <a:xfrm flipH="1" flipV="1">
            <a:off x="2260863" y="3704400"/>
            <a:ext cx="6111722" cy="581888"/>
          </a:xfrm>
          <a:prstGeom prst="curvedConnector5">
            <a:avLst>
              <a:gd name="adj1" fmla="val -3740"/>
              <a:gd name="adj2" fmla="val -139286"/>
              <a:gd name="adj3" fmla="val 76890"/>
            </a:avLst>
          </a:prstGeom>
          <a:noFill/>
          <a:ln w="28575" cap="flat" cmpd="sng" algn="ctr">
            <a:solidFill>
              <a:srgbClr val="4F81BD">
                <a:shade val="95000"/>
                <a:satMod val="105000"/>
              </a:srgbClr>
            </a:solidFill>
            <a:prstDash val="sysDash"/>
            <a:tailEnd type="triangle"/>
          </a:ln>
          <a:effectLst/>
        </p:spPr>
      </p:cxnSp>
      <p:sp>
        <p:nvSpPr>
          <p:cNvPr id="202" name="Oval 201">
            <a:extLst>
              <a:ext uri="{FF2B5EF4-FFF2-40B4-BE49-F238E27FC236}">
                <a16:creationId xmlns="" xmlns:a16="http://schemas.microsoft.com/office/drawing/2014/main" id="{F2A23533-BBDD-4851-970D-822EA8955CDE}"/>
              </a:ext>
            </a:extLst>
          </p:cNvPr>
          <p:cNvSpPr/>
          <p:nvPr/>
        </p:nvSpPr>
        <p:spPr>
          <a:xfrm>
            <a:off x="4058226" y="5258270"/>
            <a:ext cx="274320" cy="27432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de-DE" b="1" kern="0" dirty="0">
                <a:solidFill>
                  <a:prstClr val="white"/>
                </a:solidFill>
                <a:latin typeface="Calibri"/>
              </a:rPr>
              <a:t>3</a:t>
            </a:r>
            <a:endParaRPr lang="en-US" b="1" kern="0" dirty="0">
              <a:solidFill>
                <a:prstClr val="white"/>
              </a:solidFill>
              <a:latin typeface="Calibri"/>
            </a:endParaRPr>
          </a:p>
        </p:txBody>
      </p:sp>
      <p:sp>
        <p:nvSpPr>
          <p:cNvPr id="203" name="TextBox 202">
            <a:extLst>
              <a:ext uri="{FF2B5EF4-FFF2-40B4-BE49-F238E27FC236}">
                <a16:creationId xmlns="" xmlns:a16="http://schemas.microsoft.com/office/drawing/2014/main" id="{CA66271D-4C70-4F25-8610-1B99C1934AE9}"/>
              </a:ext>
            </a:extLst>
          </p:cNvPr>
          <p:cNvSpPr txBox="1"/>
          <p:nvPr/>
        </p:nvSpPr>
        <p:spPr>
          <a:xfrm>
            <a:off x="4397284" y="5215466"/>
            <a:ext cx="3307702" cy="707886"/>
          </a:xfrm>
          <a:prstGeom prst="rect">
            <a:avLst/>
          </a:prstGeom>
          <a:noFill/>
        </p:spPr>
        <p:txBody>
          <a:bodyPr wrap="square" rtlCol="0">
            <a:spAutoFit/>
          </a:bodyPr>
          <a:lstStyle/>
          <a:p>
            <a:pPr>
              <a:defRPr/>
            </a:pPr>
            <a:r>
              <a:rPr lang="en-US" sz="2000" kern="0" dirty="0">
                <a:solidFill>
                  <a:prstClr val="white"/>
                </a:solidFill>
              </a:rPr>
              <a:t>CPU run the ROP payload speculatively</a:t>
            </a:r>
          </a:p>
        </p:txBody>
      </p:sp>
      <p:sp>
        <p:nvSpPr>
          <p:cNvPr id="1096" name="Rectangle: Rounded Corners 1095">
            <a:extLst>
              <a:ext uri="{FF2B5EF4-FFF2-40B4-BE49-F238E27FC236}">
                <a16:creationId xmlns="" xmlns:a16="http://schemas.microsoft.com/office/drawing/2014/main" id="{33ECBDD3-154B-44DB-817D-885CCE683CC1}"/>
              </a:ext>
            </a:extLst>
          </p:cNvPr>
          <p:cNvSpPr/>
          <p:nvPr/>
        </p:nvSpPr>
        <p:spPr>
          <a:xfrm>
            <a:off x="7410222" y="3877830"/>
            <a:ext cx="924431" cy="226579"/>
          </a:xfrm>
          <a:prstGeom prst="roundRect">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5" name="Oval 204">
            <a:extLst>
              <a:ext uri="{FF2B5EF4-FFF2-40B4-BE49-F238E27FC236}">
                <a16:creationId xmlns="" xmlns:a16="http://schemas.microsoft.com/office/drawing/2014/main" id="{AE435FAF-F1D5-44B2-A631-37B009C72811}"/>
              </a:ext>
            </a:extLst>
          </p:cNvPr>
          <p:cNvSpPr/>
          <p:nvPr/>
        </p:nvSpPr>
        <p:spPr>
          <a:xfrm>
            <a:off x="2822318" y="1088717"/>
            <a:ext cx="308027" cy="265652"/>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de-DE" b="1" kern="0" dirty="0">
                <a:solidFill>
                  <a:prstClr val="white"/>
                </a:solidFill>
                <a:latin typeface="Calibri"/>
              </a:rPr>
              <a:t>1</a:t>
            </a:r>
            <a:endParaRPr lang="en-US" b="1" kern="0" dirty="0">
              <a:solidFill>
                <a:prstClr val="white"/>
              </a:solidFill>
              <a:latin typeface="Calibri"/>
            </a:endParaRPr>
          </a:p>
        </p:txBody>
      </p:sp>
      <p:sp>
        <p:nvSpPr>
          <p:cNvPr id="206" name="TextBox 205">
            <a:extLst>
              <a:ext uri="{FF2B5EF4-FFF2-40B4-BE49-F238E27FC236}">
                <a16:creationId xmlns="" xmlns:a16="http://schemas.microsoft.com/office/drawing/2014/main" id="{E4A54C67-75C9-44CE-9598-5427CB4F9524}"/>
              </a:ext>
            </a:extLst>
          </p:cNvPr>
          <p:cNvSpPr txBox="1"/>
          <p:nvPr/>
        </p:nvSpPr>
        <p:spPr>
          <a:xfrm>
            <a:off x="2735156" y="1367696"/>
            <a:ext cx="2122760" cy="1015663"/>
          </a:xfrm>
          <a:prstGeom prst="rect">
            <a:avLst/>
          </a:prstGeom>
          <a:noFill/>
        </p:spPr>
        <p:txBody>
          <a:bodyPr wrap="square" rtlCol="0">
            <a:spAutoFit/>
          </a:bodyPr>
          <a:lstStyle/>
          <a:p>
            <a:pPr>
              <a:defRPr/>
            </a:pPr>
            <a:r>
              <a:rPr lang="en-US" sz="2000" kern="0" dirty="0">
                <a:solidFill>
                  <a:prstClr val="white"/>
                </a:solidFill>
              </a:rPr>
              <a:t>Adversary knows the binary of the app</a:t>
            </a:r>
          </a:p>
        </p:txBody>
      </p:sp>
      <p:cxnSp>
        <p:nvCxnSpPr>
          <p:cNvPr id="207" name="Elbow Connector 32">
            <a:extLst>
              <a:ext uri="{FF2B5EF4-FFF2-40B4-BE49-F238E27FC236}">
                <a16:creationId xmlns="" xmlns:a16="http://schemas.microsoft.com/office/drawing/2014/main" id="{38C5BDB5-DCFC-4DC4-8BB6-36D8D2442735}"/>
              </a:ext>
            </a:extLst>
          </p:cNvPr>
          <p:cNvCxnSpPr>
            <a:cxnSpLocks/>
            <a:endCxn id="186" idx="5"/>
          </p:cNvCxnSpPr>
          <p:nvPr/>
        </p:nvCxnSpPr>
        <p:spPr>
          <a:xfrm rot="10800000" flipV="1">
            <a:off x="2256400" y="2414995"/>
            <a:ext cx="1969382" cy="140120"/>
          </a:xfrm>
          <a:prstGeom prst="bentConnector4">
            <a:avLst>
              <a:gd name="adj1" fmla="val 42814"/>
              <a:gd name="adj2" fmla="val 344500"/>
            </a:avLst>
          </a:prstGeom>
          <a:noFill/>
          <a:ln w="28575" cap="flat" cmpd="sng" algn="ctr">
            <a:solidFill>
              <a:srgbClr val="4F81BD">
                <a:shade val="95000"/>
                <a:satMod val="105000"/>
              </a:srgbClr>
            </a:solidFill>
            <a:prstDash val="solid"/>
            <a:tailEnd type="triangle"/>
          </a:ln>
          <a:effectLst/>
        </p:spPr>
      </p:cxnSp>
      <p:cxnSp>
        <p:nvCxnSpPr>
          <p:cNvPr id="210" name="Elbow Connector 32">
            <a:extLst>
              <a:ext uri="{FF2B5EF4-FFF2-40B4-BE49-F238E27FC236}">
                <a16:creationId xmlns="" xmlns:a16="http://schemas.microsoft.com/office/drawing/2014/main" id="{67AD1C37-B39E-4469-9627-1BA367021879}"/>
              </a:ext>
            </a:extLst>
          </p:cNvPr>
          <p:cNvCxnSpPr>
            <a:cxnSpLocks/>
          </p:cNvCxnSpPr>
          <p:nvPr/>
        </p:nvCxnSpPr>
        <p:spPr>
          <a:xfrm rot="16200000" flipH="1">
            <a:off x="1135320" y="4609873"/>
            <a:ext cx="1517669" cy="398340"/>
          </a:xfrm>
          <a:prstGeom prst="bentConnector3">
            <a:avLst>
              <a:gd name="adj1" fmla="val 50000"/>
            </a:avLst>
          </a:prstGeom>
          <a:noFill/>
          <a:ln w="28575" cap="flat" cmpd="sng" algn="ctr">
            <a:solidFill>
              <a:srgbClr val="4F81BD">
                <a:shade val="95000"/>
                <a:satMod val="105000"/>
              </a:srgbClr>
            </a:solidFill>
            <a:prstDash val="solid"/>
            <a:tailEnd type="triangle"/>
          </a:ln>
          <a:effectLst/>
        </p:spPr>
      </p:cxnSp>
      <p:pic>
        <p:nvPicPr>
          <p:cNvPr id="213" name="Picture 212">
            <a:extLst>
              <a:ext uri="{FF2B5EF4-FFF2-40B4-BE49-F238E27FC236}">
                <a16:creationId xmlns="" xmlns:a16="http://schemas.microsoft.com/office/drawing/2014/main" id="{43825BB8-95BF-4A23-8675-267AA51E4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180" y="5631947"/>
            <a:ext cx="3062290" cy="751837"/>
          </a:xfrm>
          <a:prstGeom prst="rect">
            <a:avLst/>
          </a:prstGeom>
        </p:spPr>
      </p:pic>
      <p:sp>
        <p:nvSpPr>
          <p:cNvPr id="216" name="Oval 215">
            <a:extLst>
              <a:ext uri="{FF2B5EF4-FFF2-40B4-BE49-F238E27FC236}">
                <a16:creationId xmlns="" xmlns:a16="http://schemas.microsoft.com/office/drawing/2014/main" id="{376DAE75-94B9-4BF5-9985-55FD78E6F4FA}"/>
              </a:ext>
            </a:extLst>
          </p:cNvPr>
          <p:cNvSpPr/>
          <p:nvPr/>
        </p:nvSpPr>
        <p:spPr>
          <a:xfrm>
            <a:off x="450888" y="4204303"/>
            <a:ext cx="274320" cy="27432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de-DE" b="1" kern="0" dirty="0">
                <a:solidFill>
                  <a:prstClr val="white"/>
                </a:solidFill>
                <a:latin typeface="Calibri"/>
              </a:rPr>
              <a:t>4</a:t>
            </a:r>
            <a:endParaRPr lang="en-US" b="1" kern="0" dirty="0">
              <a:solidFill>
                <a:prstClr val="white"/>
              </a:solidFill>
              <a:latin typeface="Calibri"/>
            </a:endParaRPr>
          </a:p>
        </p:txBody>
      </p:sp>
      <p:sp>
        <p:nvSpPr>
          <p:cNvPr id="221" name="TextBox 220">
            <a:extLst>
              <a:ext uri="{FF2B5EF4-FFF2-40B4-BE49-F238E27FC236}">
                <a16:creationId xmlns="" xmlns:a16="http://schemas.microsoft.com/office/drawing/2014/main" id="{FA531F7D-3014-4D37-8507-BBE38476F501}"/>
              </a:ext>
            </a:extLst>
          </p:cNvPr>
          <p:cNvSpPr txBox="1"/>
          <p:nvPr/>
        </p:nvSpPr>
        <p:spPr>
          <a:xfrm>
            <a:off x="450888" y="4517529"/>
            <a:ext cx="1651120" cy="1077218"/>
          </a:xfrm>
          <a:prstGeom prst="rect">
            <a:avLst/>
          </a:prstGeom>
          <a:noFill/>
        </p:spPr>
        <p:txBody>
          <a:bodyPr wrap="square" rtlCol="0">
            <a:spAutoFit/>
          </a:bodyPr>
          <a:lstStyle/>
          <a:p>
            <a:pPr>
              <a:defRPr/>
            </a:pPr>
            <a:r>
              <a:rPr lang="en-US" sz="1600" kern="0" dirty="0">
                <a:solidFill>
                  <a:prstClr val="white"/>
                </a:solidFill>
              </a:rPr>
              <a:t>ROP payload leaks the data through side channel</a:t>
            </a:r>
          </a:p>
        </p:txBody>
      </p:sp>
    </p:spTree>
    <p:extLst>
      <p:ext uri="{BB962C8B-B14F-4D97-AF65-F5344CB8AC3E}">
        <p14:creationId xmlns:p14="http://schemas.microsoft.com/office/powerpoint/2010/main" val="40034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right)">
                                      <p:cBhvr>
                                        <p:cTn id="7" dur="10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Effect transition="in" filter="fade">
                                      <p:cBhvr>
                                        <p:cTn id="13" dur="500"/>
                                        <p:tgtEl>
                                          <p:spTgt spid="2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1000"/>
                                        <p:tgtEl>
                                          <p:spTgt spid="190"/>
                                        </p:tgtEl>
                                      </p:cBhvr>
                                    </p:animEffect>
                                  </p:childTnLst>
                                </p:cTn>
                              </p:par>
                              <p:par>
                                <p:cTn id="19" presetID="1" presetClass="entr" presetSubtype="0" fill="hold"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visible"/>
                                      </p:to>
                                    </p:set>
                                    <p:animEffect transition="in" filter="fade">
                                      <p:cBhvr>
                                        <p:cTn id="25" dur="2000"/>
                                        <p:tgtEl>
                                          <p:spTgt spid="189"/>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0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fade">
                                      <p:cBhvr>
                                        <p:cTn id="33" dur="500"/>
                                        <p:tgtEl>
                                          <p:spTgt spid="20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fade">
                                      <p:cBhvr>
                                        <p:cTn id="36" dur="500"/>
                                        <p:tgtEl>
                                          <p:spTgt spid="203"/>
                                        </p:tgtEl>
                                      </p:cBhvr>
                                    </p:animEffect>
                                  </p:childTnLst>
                                </p:cTn>
                              </p:par>
                              <p:par>
                                <p:cTn id="37" presetID="16" presetClass="entr" presetSubtype="42" fill="hold" grpId="0" nodeType="withEffect">
                                  <p:stCondLst>
                                    <p:cond delay="0"/>
                                  </p:stCondLst>
                                  <p:childTnLst>
                                    <p:set>
                                      <p:cBhvr>
                                        <p:cTn id="38" dur="1" fill="hold">
                                          <p:stCondLst>
                                            <p:cond delay="0"/>
                                          </p:stCondLst>
                                        </p:cTn>
                                        <p:tgtEl>
                                          <p:spTgt spid="188"/>
                                        </p:tgtEl>
                                        <p:attrNameLst>
                                          <p:attrName>style.visibility</p:attrName>
                                        </p:attrNameLst>
                                      </p:cBhvr>
                                      <p:to>
                                        <p:strVal val="visible"/>
                                      </p:to>
                                    </p:set>
                                    <p:animEffect transition="in" filter="barn(outHorizontal)">
                                      <p:cBhvr>
                                        <p:cTn id="39" dur="1000"/>
                                        <p:tgtEl>
                                          <p:spTgt spid="188"/>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wipe(right)">
                                      <p:cBhvr>
                                        <p:cTn id="43" dur="500"/>
                                        <p:tgtEl>
                                          <p:spTgt spid="19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10"/>
                                        </p:tgtEl>
                                        <p:attrNameLst>
                                          <p:attrName>style.visibility</p:attrName>
                                        </p:attrNameLst>
                                      </p:cBhvr>
                                      <p:to>
                                        <p:strVal val="visible"/>
                                      </p:to>
                                    </p:set>
                                    <p:animEffect transition="in" filter="wipe(right)">
                                      <p:cBhvr>
                                        <p:cTn id="48" dur="1000"/>
                                        <p:tgtEl>
                                          <p:spTgt spid="2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animEffect transition="in" filter="fade">
                                      <p:cBhvr>
                                        <p:cTn id="51" dur="500"/>
                                        <p:tgtEl>
                                          <p:spTgt spid="2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1"/>
                                        </p:tgtEl>
                                        <p:attrNameLst>
                                          <p:attrName>style.visibility</p:attrName>
                                        </p:attrNameLst>
                                      </p:cBhvr>
                                      <p:to>
                                        <p:strVal val="visible"/>
                                      </p:to>
                                    </p:set>
                                    <p:animEffect transition="in" filter="fade">
                                      <p:cBhvr>
                                        <p:cTn id="54" dur="500"/>
                                        <p:tgtEl>
                                          <p:spTgt spid="221"/>
                                        </p:tgtEl>
                                      </p:cBhvr>
                                    </p:animEffect>
                                  </p:childTnLst>
                                </p:cTn>
                              </p:par>
                              <p:par>
                                <p:cTn id="55" presetID="1" presetClass="entr" presetSubtype="0" fill="hold" nodeType="withEffect">
                                  <p:stCondLst>
                                    <p:cond delay="0"/>
                                  </p:stCondLst>
                                  <p:childTnLst>
                                    <p:set>
                                      <p:cBhvr>
                                        <p:cTn id="56"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P spid="190" grpId="0"/>
      <p:bldP spid="202" grpId="0" animBg="1"/>
      <p:bldP spid="203" grpId="0"/>
      <p:bldP spid="1096" grpId="0" animBg="1"/>
      <p:bldP spid="205" grpId="0" animBg="1"/>
      <p:bldP spid="206" grpId="0"/>
      <p:bldP spid="216" grpId="0" animBg="1"/>
      <p:bldP spid="2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
            </a:r>
            <a:br>
              <a:rPr lang="en-US" dirty="0"/>
            </a:br>
            <a:r>
              <a:rPr lang="en-US" dirty="0"/>
              <a:t>Meltdown:</a:t>
            </a:r>
            <a:br>
              <a:rPr lang="en-US" dirty="0"/>
            </a:br>
            <a:r>
              <a:rPr lang="en-US" dirty="0"/>
              <a:t>Variant 3: </a:t>
            </a:r>
            <a:r>
              <a:rPr lang="en-US" b="0" dirty="0"/>
              <a:t>rogue data cache load</a:t>
            </a:r>
            <a:endParaRPr lang="en-US" dirty="0"/>
          </a:p>
        </p:txBody>
      </p:sp>
      <p:pic>
        <p:nvPicPr>
          <p:cNvPr id="3" name="Picture 2">
            <a:extLst>
              <a:ext uri="{FF2B5EF4-FFF2-40B4-BE49-F238E27FC236}">
                <a16:creationId xmlns="" xmlns:a16="http://schemas.microsoft.com/office/drawing/2014/main" id="{9C0941B3-E0CB-426A-9265-143077A4F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850" y="235912"/>
            <a:ext cx="1828299" cy="2985269"/>
          </a:xfrm>
          <a:prstGeom prst="rect">
            <a:avLst/>
          </a:prstGeom>
        </p:spPr>
      </p:pic>
    </p:spTree>
    <p:extLst>
      <p:ext uri="{BB962C8B-B14F-4D97-AF65-F5344CB8AC3E}">
        <p14:creationId xmlns:p14="http://schemas.microsoft.com/office/powerpoint/2010/main" val="27363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background</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01337" y="1847167"/>
            <a:ext cx="5361709"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14" name="Picture 13">
            <a:extLst>
              <a:ext uri="{FF2B5EF4-FFF2-40B4-BE49-F238E27FC236}">
                <a16:creationId xmlns="" xmlns:a16="http://schemas.microsoft.com/office/drawing/2014/main" id="{F424BDC9-3A17-452B-A761-CA8A6FE54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67" y="1599698"/>
            <a:ext cx="5248865" cy="3345594"/>
          </a:xfrm>
          <a:prstGeom prst="rect">
            <a:avLst/>
          </a:prstGeom>
        </p:spPr>
      </p:pic>
    </p:spTree>
    <p:extLst>
      <p:ext uri="{BB962C8B-B14F-4D97-AF65-F5344CB8AC3E}">
        <p14:creationId xmlns:p14="http://schemas.microsoft.com/office/powerpoint/2010/main" val="296616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background</a:t>
            </a:r>
          </a:p>
        </p:txBody>
      </p:sp>
      <p:grpSp>
        <p:nvGrpSpPr>
          <p:cNvPr id="27" name="Group 26">
            <a:extLst>
              <a:ext uri="{FF2B5EF4-FFF2-40B4-BE49-F238E27FC236}">
                <a16:creationId xmlns="" xmlns:a16="http://schemas.microsoft.com/office/drawing/2014/main" id="{9C4FCCE6-B564-4521-AC94-B7A09E065793}"/>
              </a:ext>
            </a:extLst>
          </p:cNvPr>
          <p:cNvGrpSpPr/>
          <p:nvPr/>
        </p:nvGrpSpPr>
        <p:grpSpPr>
          <a:xfrm>
            <a:off x="841664" y="532898"/>
            <a:ext cx="6567054" cy="5930246"/>
            <a:chOff x="301337" y="532899"/>
            <a:chExt cx="6567054" cy="5930246"/>
          </a:xfrm>
        </p:grpSpPr>
        <p:sp>
          <p:nvSpPr>
            <p:cNvPr id="3" name="TextBox 2">
              <a:extLst>
                <a:ext uri="{FF2B5EF4-FFF2-40B4-BE49-F238E27FC236}">
                  <a16:creationId xmlns="" xmlns:a16="http://schemas.microsoft.com/office/drawing/2014/main" id="{5BB8CC81-1E08-4A76-8BC5-B6EF29D6410F}"/>
                </a:ext>
              </a:extLst>
            </p:cNvPr>
            <p:cNvSpPr txBox="1"/>
            <p:nvPr/>
          </p:nvSpPr>
          <p:spPr>
            <a:xfrm>
              <a:off x="301337" y="1847167"/>
              <a:ext cx="5361709" cy="2031325"/>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12" name="Picture 11">
              <a:extLst>
                <a:ext uri="{FF2B5EF4-FFF2-40B4-BE49-F238E27FC236}">
                  <a16:creationId xmlns="" xmlns:a16="http://schemas.microsoft.com/office/drawing/2014/main" id="{6242762F-3031-40E2-B716-03C6CAA1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06" y="4189678"/>
              <a:ext cx="5456685" cy="2273467"/>
            </a:xfrm>
            <a:prstGeom prst="rect">
              <a:avLst/>
            </a:prstGeom>
          </p:spPr>
        </p:pic>
        <p:pic>
          <p:nvPicPr>
            <p:cNvPr id="14" name="Picture 13">
              <a:extLst>
                <a:ext uri="{FF2B5EF4-FFF2-40B4-BE49-F238E27FC236}">
                  <a16:creationId xmlns="" xmlns:a16="http://schemas.microsoft.com/office/drawing/2014/main" id="{F424BDC9-3A17-452B-A761-CA8A6FE54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06" y="532899"/>
              <a:ext cx="5248865" cy="3345594"/>
            </a:xfrm>
            <a:prstGeom prst="rect">
              <a:avLst/>
            </a:prstGeom>
          </p:spPr>
        </p:pic>
        <p:sp>
          <p:nvSpPr>
            <p:cNvPr id="6" name="Oval 5">
              <a:extLst>
                <a:ext uri="{FF2B5EF4-FFF2-40B4-BE49-F238E27FC236}">
                  <a16:creationId xmlns="" xmlns:a16="http://schemas.microsoft.com/office/drawing/2014/main" id="{30F438C4-3055-4B80-8CBE-9647F02A05DB}"/>
                </a:ext>
              </a:extLst>
            </p:cNvPr>
            <p:cNvSpPr/>
            <p:nvPr/>
          </p:nvSpPr>
          <p:spPr>
            <a:xfrm>
              <a:off x="4509654" y="1870362"/>
              <a:ext cx="685800" cy="758537"/>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8ED06478-250C-4403-B45C-9E2538B02F48}"/>
                </a:ext>
              </a:extLst>
            </p:cNvPr>
            <p:cNvCxnSpPr>
              <a:cxnSpLocks/>
              <a:stCxn id="6" idx="2"/>
            </p:cNvCxnSpPr>
            <p:nvPr/>
          </p:nvCxnSpPr>
          <p:spPr>
            <a:xfrm flipH="1">
              <a:off x="1410194" y="2249631"/>
              <a:ext cx="3099460" cy="194004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7FE7405-7150-4188-8E10-77A08CBB6B3D}"/>
                </a:ext>
              </a:extLst>
            </p:cNvPr>
            <p:cNvCxnSpPr>
              <a:cxnSpLocks/>
              <a:stCxn id="6" idx="6"/>
            </p:cNvCxnSpPr>
            <p:nvPr/>
          </p:nvCxnSpPr>
          <p:spPr>
            <a:xfrm>
              <a:off x="5195454" y="2249631"/>
              <a:ext cx="1671423" cy="194004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014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background</a:t>
            </a:r>
          </a:p>
        </p:txBody>
      </p:sp>
      <p:pic>
        <p:nvPicPr>
          <p:cNvPr id="9" name="Picture 8">
            <a:extLst>
              <a:ext uri="{FF2B5EF4-FFF2-40B4-BE49-F238E27FC236}">
                <a16:creationId xmlns="" xmlns:a16="http://schemas.microsoft.com/office/drawing/2014/main" id="{DF4FAAD0-B48B-4AA1-8DB1-FEC0DBFB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95" y="1369667"/>
            <a:ext cx="5538354" cy="2986324"/>
          </a:xfrm>
          <a:prstGeom prst="rect">
            <a:avLst/>
          </a:prstGeom>
        </p:spPr>
      </p:pic>
      <p:sp>
        <p:nvSpPr>
          <p:cNvPr id="10" name="TextBox 9">
            <a:extLst>
              <a:ext uri="{FF2B5EF4-FFF2-40B4-BE49-F238E27FC236}">
                <a16:creationId xmlns="" xmlns:a16="http://schemas.microsoft.com/office/drawing/2014/main" id="{46F18CC1-FD0E-45AF-ABD9-F965BC0BAC71}"/>
              </a:ext>
            </a:extLst>
          </p:cNvPr>
          <p:cNvSpPr txBox="1"/>
          <p:nvPr/>
        </p:nvSpPr>
        <p:spPr>
          <a:xfrm>
            <a:off x="1801295" y="4558862"/>
            <a:ext cx="5870863" cy="1477328"/>
          </a:xfrm>
          <a:prstGeom prst="rect">
            <a:avLst/>
          </a:prstGeom>
          <a:noFill/>
        </p:spPr>
        <p:txBody>
          <a:bodyPr wrap="square" rtlCol="0">
            <a:spAutoFit/>
          </a:bodyPr>
          <a:lstStyle/>
          <a:p>
            <a:pPr marL="169863" indent="-169863">
              <a:buFont typeface="Arial" panose="020B0604020202020204" pitchFamily="34" charset="0"/>
              <a:buChar char="•"/>
            </a:pPr>
            <a:r>
              <a:rPr lang="en-US" dirty="0"/>
              <a:t>Instruction decoder reads bytes from memory, parse the buffer and output instructions</a:t>
            </a:r>
          </a:p>
          <a:p>
            <a:pPr marL="169863" indent="-169863">
              <a:buFont typeface="Arial" panose="020B0604020202020204" pitchFamily="34" charset="0"/>
              <a:buChar char="•"/>
            </a:pPr>
            <a:r>
              <a:rPr lang="en-US" dirty="0"/>
              <a:t>Map architectural register to physical register </a:t>
            </a:r>
          </a:p>
          <a:p>
            <a:pPr marL="169863" indent="-169863">
              <a:buFont typeface="Arial" panose="020B0604020202020204" pitchFamily="34" charset="0"/>
              <a:buChar char="•"/>
            </a:pPr>
            <a:r>
              <a:rPr lang="en-US" altLang="en-US" dirty="0"/>
              <a:t>Insert instruction into reservation stations after renaming</a:t>
            </a:r>
          </a:p>
          <a:p>
            <a:pPr marL="169863" indent="-169863">
              <a:buFont typeface="Arial" panose="020B0604020202020204" pitchFamily="34" charset="0"/>
              <a:buChar char="•"/>
            </a:pPr>
            <a:r>
              <a:rPr lang="en-US" altLang="en-US" dirty="0"/>
              <a:t>Keep track of readiness of source values of an instruction</a:t>
            </a:r>
            <a:endParaRPr lang="en-US" dirty="0"/>
          </a:p>
        </p:txBody>
      </p:sp>
    </p:spTree>
    <p:extLst>
      <p:ext uri="{BB962C8B-B14F-4D97-AF65-F5344CB8AC3E}">
        <p14:creationId xmlns:p14="http://schemas.microsoft.com/office/powerpoint/2010/main" val="33124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background</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01337" y="1847167"/>
            <a:ext cx="5361709"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 xmlns:a16="http://schemas.microsoft.com/office/drawing/2014/main" id="{46F18CC1-FD0E-45AF-ABD9-F965BC0BAC71}"/>
              </a:ext>
            </a:extLst>
          </p:cNvPr>
          <p:cNvSpPr txBox="1"/>
          <p:nvPr/>
        </p:nvSpPr>
        <p:spPr>
          <a:xfrm>
            <a:off x="1720203" y="4469097"/>
            <a:ext cx="5870863" cy="1477328"/>
          </a:xfrm>
          <a:prstGeom prst="rect">
            <a:avLst/>
          </a:prstGeom>
          <a:noFill/>
        </p:spPr>
        <p:txBody>
          <a:bodyPr wrap="square" rtlCol="0">
            <a:spAutoFit/>
          </a:bodyPr>
          <a:lstStyle/>
          <a:p>
            <a:pPr marL="287338" lvl="1" indent="-285750">
              <a:buFont typeface="Arial" panose="020B0604020202020204" pitchFamily="34" charset="0"/>
              <a:buChar char="•"/>
            </a:pPr>
            <a:r>
              <a:rPr lang="en-US" altLang="en-US" dirty="0">
                <a:sym typeface="Wingdings" panose="05000000000000000000" pitchFamily="2" charset="2"/>
              </a:rPr>
              <a:t>When all source values of an instruction are ready, dispatch the instruction to functional unit (FU)</a:t>
            </a:r>
          </a:p>
          <a:p>
            <a:pPr marL="287338" lvl="1" indent="-285750">
              <a:buFont typeface="Arial" panose="020B0604020202020204" pitchFamily="34" charset="0"/>
              <a:buChar char="•"/>
            </a:pPr>
            <a:r>
              <a:rPr lang="en-US" dirty="0"/>
              <a:t>When a micro op is finished executing the result and exception status are added to the entry in the reorder buffer thus resolving dependencies of other micro ops</a:t>
            </a:r>
          </a:p>
        </p:txBody>
      </p:sp>
      <p:pic>
        <p:nvPicPr>
          <p:cNvPr id="7" name="Picture 6">
            <a:extLst>
              <a:ext uri="{FF2B5EF4-FFF2-40B4-BE49-F238E27FC236}">
                <a16:creationId xmlns="" xmlns:a16="http://schemas.microsoft.com/office/drawing/2014/main" id="{DF4FAAD0-B48B-4AA1-8DB1-FEC0DBFB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295" y="1369667"/>
            <a:ext cx="5538354" cy="2986324"/>
          </a:xfrm>
          <a:prstGeom prst="rect">
            <a:avLst/>
          </a:prstGeom>
        </p:spPr>
      </p:pic>
    </p:spTree>
    <p:extLst>
      <p:ext uri="{BB962C8B-B14F-4D97-AF65-F5344CB8AC3E}">
        <p14:creationId xmlns:p14="http://schemas.microsoft.com/office/powerpoint/2010/main" val="208485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background</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01337" y="1847167"/>
            <a:ext cx="5361709"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 xmlns:a16="http://schemas.microsoft.com/office/drawing/2014/main" id="{46F18CC1-FD0E-45AF-ABD9-F965BC0BAC71}"/>
              </a:ext>
            </a:extLst>
          </p:cNvPr>
          <p:cNvSpPr txBox="1"/>
          <p:nvPr/>
        </p:nvSpPr>
        <p:spPr>
          <a:xfrm>
            <a:off x="1712824" y="4520598"/>
            <a:ext cx="5870863" cy="1754326"/>
          </a:xfrm>
          <a:prstGeom prst="rect">
            <a:avLst/>
          </a:prstGeom>
          <a:noFill/>
        </p:spPr>
        <p:txBody>
          <a:bodyPr wrap="square" rtlCol="0">
            <a:spAutoFit/>
          </a:bodyPr>
          <a:lstStyle/>
          <a:p>
            <a:pPr marL="287338" lvl="1" indent="-285750">
              <a:buFont typeface="Arial" panose="020B0604020202020204" pitchFamily="34" charset="0"/>
              <a:buChar char="•"/>
            </a:pPr>
            <a:r>
              <a:rPr lang="en-US" altLang="en-US" dirty="0"/>
              <a:t>An instruction updates the register alias table (essentially a future file for other instruction in the pipeline) when it completes execution</a:t>
            </a:r>
          </a:p>
          <a:p>
            <a:pPr marL="287338" lvl="1" indent="-285750">
              <a:buFont typeface="Arial" panose="020B0604020202020204" pitchFamily="34" charset="0"/>
              <a:buChar char="•"/>
            </a:pPr>
            <a:r>
              <a:rPr lang="en-US" altLang="en-US" dirty="0"/>
              <a:t>An instruction updates the architectural register file when it is the oldest in the machine(oldest in reorder buffer) and has completed execution</a:t>
            </a:r>
          </a:p>
        </p:txBody>
      </p:sp>
      <p:pic>
        <p:nvPicPr>
          <p:cNvPr id="6" name="Picture 5">
            <a:extLst>
              <a:ext uri="{FF2B5EF4-FFF2-40B4-BE49-F238E27FC236}">
                <a16:creationId xmlns="" xmlns:a16="http://schemas.microsoft.com/office/drawing/2014/main" id="{DF4FAAD0-B48B-4AA1-8DB1-FEC0DBFB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95" y="1369667"/>
            <a:ext cx="5538354" cy="2986324"/>
          </a:xfrm>
          <a:prstGeom prst="rect">
            <a:avLst/>
          </a:prstGeom>
        </p:spPr>
      </p:pic>
    </p:spTree>
    <p:extLst>
      <p:ext uri="{BB962C8B-B14F-4D97-AF65-F5344CB8AC3E}">
        <p14:creationId xmlns:p14="http://schemas.microsoft.com/office/powerpoint/2010/main" val="31118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explanation</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893618" y="1309254"/>
            <a:ext cx="7325591" cy="4185761"/>
          </a:xfrm>
          <a:prstGeom prst="rect">
            <a:avLst/>
          </a:prstGeom>
          <a:noFill/>
        </p:spPr>
        <p:txBody>
          <a:bodyPr wrap="square" rtlCol="0">
            <a:spAutoFit/>
          </a:bodyPr>
          <a:lstStyle/>
          <a:p>
            <a:r>
              <a:rPr lang="en-US" sz="3200" b="1" dirty="0">
                <a:solidFill>
                  <a:schemeClr val="accent6"/>
                </a:solidFill>
              </a:rPr>
              <a:t>Idea</a:t>
            </a:r>
            <a:r>
              <a:rPr lang="en-US" dirty="0">
                <a:solidFill>
                  <a:schemeClr val="accent6"/>
                </a:solidFill>
              </a:rPr>
              <a:t>:</a:t>
            </a:r>
          </a:p>
          <a:p>
            <a:pPr marL="285750" indent="-285750">
              <a:buFont typeface="Arial" panose="020B0604020202020204" pitchFamily="34" charset="0"/>
              <a:buChar char="•"/>
            </a:pPr>
            <a:r>
              <a:rPr lang="en-US" dirty="0"/>
              <a:t> The permission check for accessing an address might not be on the critical path for reading data from memory to a register (permission check could have significant performance impact)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Memory read could make the result of the read available to following instructions immediately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Setting a flag in the reorder buffer that causes an exception to be raised if the permission check fails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27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explanation</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77101" y="1298864"/>
            <a:ext cx="7325591" cy="3616375"/>
          </a:xfrm>
          <a:prstGeom prst="rect">
            <a:avLst/>
          </a:prstGeom>
          <a:noFill/>
        </p:spPr>
        <p:txBody>
          <a:bodyPr wrap="square" rtlCol="0">
            <a:spAutoFit/>
          </a:bodyPr>
          <a:lstStyle/>
          <a:p>
            <a:endParaRPr lang="en-US" sz="2400" dirty="0">
              <a:solidFill>
                <a:schemeClr val="accent6"/>
              </a:solidFill>
            </a:endParaRPr>
          </a:p>
          <a:p>
            <a:r>
              <a:rPr lang="en-US" sz="2400" dirty="0">
                <a:solidFill>
                  <a:srgbClr val="92D050"/>
                </a:solidFill>
              </a:rPr>
              <a:t>1</a:t>
            </a:r>
            <a:r>
              <a:rPr lang="en-US" sz="2400" dirty="0">
                <a:solidFill>
                  <a:schemeClr val="accent6"/>
                </a:solidFill>
              </a:rPr>
              <a:t> </a:t>
            </a:r>
            <a:r>
              <a:rPr lang="en-US" sz="2400" dirty="0" err="1">
                <a:solidFill>
                  <a:schemeClr val="accent6"/>
                </a:solidFill>
              </a:rPr>
              <a:t>rcx</a:t>
            </a:r>
            <a:r>
              <a:rPr lang="en-US" sz="2400" dirty="0">
                <a:solidFill>
                  <a:schemeClr val="accent6"/>
                </a:solidFill>
              </a:rPr>
              <a:t> = kernel address</a:t>
            </a:r>
          </a:p>
          <a:p>
            <a:r>
              <a:rPr lang="en-US" sz="2400" dirty="0">
                <a:solidFill>
                  <a:srgbClr val="92D050"/>
                </a:solidFill>
              </a:rPr>
              <a:t>2</a:t>
            </a:r>
            <a:r>
              <a:rPr lang="en-US" sz="2400" dirty="0">
                <a:solidFill>
                  <a:schemeClr val="accent6"/>
                </a:solidFill>
              </a:rPr>
              <a:t> </a:t>
            </a:r>
            <a:r>
              <a:rPr lang="en-US" sz="2400" dirty="0" err="1">
                <a:solidFill>
                  <a:schemeClr val="accent6"/>
                </a:solidFill>
              </a:rPr>
              <a:t>rbx</a:t>
            </a:r>
            <a:r>
              <a:rPr lang="en-US" sz="2400" dirty="0">
                <a:solidFill>
                  <a:schemeClr val="accent6"/>
                </a:solidFill>
              </a:rPr>
              <a:t> = </a:t>
            </a:r>
            <a:r>
              <a:rPr lang="en-US" sz="2400" dirty="0" err="1">
                <a:solidFill>
                  <a:schemeClr val="accent6"/>
                </a:solidFill>
              </a:rPr>
              <a:t>prob</a:t>
            </a:r>
            <a:r>
              <a:rPr lang="en-US" sz="2400" dirty="0">
                <a:solidFill>
                  <a:schemeClr val="accent6"/>
                </a:solidFill>
              </a:rPr>
              <a:t> array</a:t>
            </a:r>
          </a:p>
          <a:p>
            <a:r>
              <a:rPr lang="en-US" sz="2400" dirty="0">
                <a:solidFill>
                  <a:srgbClr val="92D050"/>
                </a:solidFill>
              </a:rPr>
              <a:t>3</a:t>
            </a:r>
          </a:p>
          <a:p>
            <a:endParaRPr lang="en-US" sz="300" dirty="0">
              <a:solidFill>
                <a:srgbClr val="92D050"/>
              </a:solidFill>
            </a:endParaRPr>
          </a:p>
          <a:p>
            <a:r>
              <a:rPr lang="en-US" sz="2400" dirty="0">
                <a:solidFill>
                  <a:srgbClr val="92D050"/>
                </a:solidFill>
              </a:rPr>
              <a:t>4</a:t>
            </a:r>
          </a:p>
          <a:p>
            <a:endParaRPr lang="en-US" sz="300" dirty="0">
              <a:solidFill>
                <a:srgbClr val="92D050"/>
              </a:solidFill>
            </a:endParaRPr>
          </a:p>
          <a:p>
            <a:r>
              <a:rPr lang="en-US" sz="2400" dirty="0">
                <a:solidFill>
                  <a:srgbClr val="92D050"/>
                </a:solidFill>
              </a:rPr>
              <a:t>5</a:t>
            </a:r>
          </a:p>
          <a:p>
            <a:endParaRPr lang="en-US" sz="300" dirty="0">
              <a:solidFill>
                <a:srgbClr val="92D050"/>
              </a:solidFill>
            </a:endParaRPr>
          </a:p>
          <a:p>
            <a:r>
              <a:rPr lang="en-US" sz="2400" dirty="0">
                <a:solidFill>
                  <a:srgbClr val="92D050"/>
                </a:solidFill>
              </a:rPr>
              <a:t>6</a:t>
            </a:r>
          </a:p>
          <a:p>
            <a:endParaRPr lang="en-US" sz="100" dirty="0">
              <a:solidFill>
                <a:srgbClr val="92D050"/>
              </a:solidFill>
            </a:endParaRPr>
          </a:p>
          <a:p>
            <a:r>
              <a:rPr lang="en-US" sz="2400" dirty="0">
                <a:solidFill>
                  <a:srgbClr val="92D050"/>
                </a:solidFill>
              </a:rPr>
              <a:t>7</a:t>
            </a:r>
          </a:p>
          <a:p>
            <a:endParaRPr lang="en-US" sz="2400" dirty="0">
              <a:solidFill>
                <a:schemeClr val="accent6"/>
              </a:solidFill>
            </a:endParaRPr>
          </a:p>
        </p:txBody>
      </p:sp>
      <p:pic>
        <p:nvPicPr>
          <p:cNvPr id="5" name="Picture 4">
            <a:extLst>
              <a:ext uri="{FF2B5EF4-FFF2-40B4-BE49-F238E27FC236}">
                <a16:creationId xmlns="" xmlns:a16="http://schemas.microsoft.com/office/drawing/2014/main" id="{FF1CE5F1-7DEB-43EA-B6BC-25DD3BF06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30" y="2493817"/>
            <a:ext cx="4643514" cy="1915856"/>
          </a:xfrm>
          <a:prstGeom prst="rect">
            <a:avLst/>
          </a:prstGeom>
        </p:spPr>
      </p:pic>
      <p:sp>
        <p:nvSpPr>
          <p:cNvPr id="6" name="TextBox 5">
            <a:extLst>
              <a:ext uri="{FF2B5EF4-FFF2-40B4-BE49-F238E27FC236}">
                <a16:creationId xmlns="" xmlns:a16="http://schemas.microsoft.com/office/drawing/2014/main" id="{29C7CB5E-B43B-4A51-A99A-3D11A228386E}"/>
              </a:ext>
            </a:extLst>
          </p:cNvPr>
          <p:cNvSpPr txBox="1"/>
          <p:nvPr/>
        </p:nvSpPr>
        <p:spPr>
          <a:xfrm>
            <a:off x="5746177" y="1288473"/>
            <a:ext cx="3262745" cy="397031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r>
              <a:rPr lang="en-US" dirty="0"/>
              <a:t>Step 1 The content of an attacker-chosen memory location, which is inaccessible to the attacker, is loaded into a register.</a:t>
            </a:r>
          </a:p>
          <a:p>
            <a:pPr marL="285750" indent="-285750">
              <a:buFont typeface="Arial" panose="020B0604020202020204" pitchFamily="34" charset="0"/>
              <a:buChar char="•"/>
            </a:pPr>
            <a:r>
              <a:rPr lang="en-US" dirty="0"/>
              <a:t>Executes instructions in the small time window between the illegal memory access and the raising of the exception</a:t>
            </a:r>
          </a:p>
        </p:txBody>
      </p:sp>
      <p:sp>
        <p:nvSpPr>
          <p:cNvPr id="7" name="Rectangle 6">
            <a:extLst>
              <a:ext uri="{FF2B5EF4-FFF2-40B4-BE49-F238E27FC236}">
                <a16:creationId xmlns="" xmlns:a16="http://schemas.microsoft.com/office/drawing/2014/main" id="{2DE9479D-104F-40FD-9FCE-561C813037A3}"/>
              </a:ext>
            </a:extLst>
          </p:cNvPr>
          <p:cNvSpPr/>
          <p:nvPr/>
        </p:nvSpPr>
        <p:spPr>
          <a:xfrm>
            <a:off x="377101" y="2815939"/>
            <a:ext cx="3654572" cy="426025"/>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3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08028"/>
            <a:ext cx="7772400" cy="1470025"/>
          </a:xfrm>
        </p:spPr>
        <p:txBody>
          <a:bodyPr/>
          <a:lstStyle/>
          <a:p>
            <a:r>
              <a:rPr lang="en-US" dirty="0" smtClean="0"/>
              <a:t>Ingredient 1: Covert/Side channels</a:t>
            </a:r>
            <a:endParaRPr lang="en-US" dirty="0"/>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2501901" y="2679284"/>
            <a:ext cx="3771900" cy="4051715"/>
          </a:xfrm>
          <a:prstGeom prst="rect">
            <a:avLst/>
          </a:prstGeom>
        </p:spPr>
      </p:pic>
    </p:spTree>
    <p:extLst>
      <p:ext uri="{BB962C8B-B14F-4D97-AF65-F5344CB8AC3E}">
        <p14:creationId xmlns:p14="http://schemas.microsoft.com/office/powerpoint/2010/main" val="30136408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explanation</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77101" y="1298864"/>
            <a:ext cx="7325591" cy="3616375"/>
          </a:xfrm>
          <a:prstGeom prst="rect">
            <a:avLst/>
          </a:prstGeom>
          <a:noFill/>
        </p:spPr>
        <p:txBody>
          <a:bodyPr wrap="square" rtlCol="0">
            <a:spAutoFit/>
          </a:bodyPr>
          <a:lstStyle/>
          <a:p>
            <a:endParaRPr lang="en-US" sz="2400" dirty="0">
              <a:solidFill>
                <a:schemeClr val="accent6"/>
              </a:solidFill>
            </a:endParaRPr>
          </a:p>
          <a:p>
            <a:r>
              <a:rPr lang="en-US" sz="2400" dirty="0">
                <a:solidFill>
                  <a:srgbClr val="92D050"/>
                </a:solidFill>
              </a:rPr>
              <a:t>1</a:t>
            </a:r>
            <a:r>
              <a:rPr lang="en-US" sz="2400" dirty="0">
                <a:solidFill>
                  <a:schemeClr val="accent6"/>
                </a:solidFill>
              </a:rPr>
              <a:t> </a:t>
            </a:r>
            <a:r>
              <a:rPr lang="en-US" sz="2400" dirty="0" err="1">
                <a:solidFill>
                  <a:schemeClr val="accent6"/>
                </a:solidFill>
              </a:rPr>
              <a:t>rcx</a:t>
            </a:r>
            <a:r>
              <a:rPr lang="en-US" sz="2400" dirty="0">
                <a:solidFill>
                  <a:schemeClr val="accent6"/>
                </a:solidFill>
              </a:rPr>
              <a:t> = kernel address</a:t>
            </a:r>
          </a:p>
          <a:p>
            <a:r>
              <a:rPr lang="en-US" sz="2400" dirty="0">
                <a:solidFill>
                  <a:srgbClr val="92D050"/>
                </a:solidFill>
              </a:rPr>
              <a:t>2</a:t>
            </a:r>
            <a:r>
              <a:rPr lang="en-US" sz="2400" dirty="0">
                <a:solidFill>
                  <a:schemeClr val="accent6"/>
                </a:solidFill>
              </a:rPr>
              <a:t> </a:t>
            </a:r>
            <a:r>
              <a:rPr lang="en-US" sz="2400" dirty="0" err="1">
                <a:solidFill>
                  <a:schemeClr val="accent6"/>
                </a:solidFill>
              </a:rPr>
              <a:t>rbx</a:t>
            </a:r>
            <a:r>
              <a:rPr lang="en-US" sz="2400" dirty="0">
                <a:solidFill>
                  <a:schemeClr val="accent6"/>
                </a:solidFill>
              </a:rPr>
              <a:t> = </a:t>
            </a:r>
            <a:r>
              <a:rPr lang="en-US" sz="2400" dirty="0" err="1">
                <a:solidFill>
                  <a:schemeClr val="accent6"/>
                </a:solidFill>
              </a:rPr>
              <a:t>prob</a:t>
            </a:r>
            <a:r>
              <a:rPr lang="en-US" sz="2400" dirty="0">
                <a:solidFill>
                  <a:schemeClr val="accent6"/>
                </a:solidFill>
              </a:rPr>
              <a:t> array</a:t>
            </a:r>
          </a:p>
          <a:p>
            <a:r>
              <a:rPr lang="en-US" sz="2400" dirty="0">
                <a:solidFill>
                  <a:srgbClr val="92D050"/>
                </a:solidFill>
              </a:rPr>
              <a:t>3</a:t>
            </a:r>
          </a:p>
          <a:p>
            <a:endParaRPr lang="en-US" sz="300" dirty="0">
              <a:solidFill>
                <a:srgbClr val="92D050"/>
              </a:solidFill>
            </a:endParaRPr>
          </a:p>
          <a:p>
            <a:r>
              <a:rPr lang="en-US" sz="2400" dirty="0">
                <a:solidFill>
                  <a:srgbClr val="92D050"/>
                </a:solidFill>
              </a:rPr>
              <a:t>4</a:t>
            </a:r>
          </a:p>
          <a:p>
            <a:endParaRPr lang="en-US" sz="300" dirty="0">
              <a:solidFill>
                <a:srgbClr val="92D050"/>
              </a:solidFill>
            </a:endParaRPr>
          </a:p>
          <a:p>
            <a:r>
              <a:rPr lang="en-US" sz="2400" dirty="0">
                <a:solidFill>
                  <a:srgbClr val="92D050"/>
                </a:solidFill>
              </a:rPr>
              <a:t>5</a:t>
            </a:r>
          </a:p>
          <a:p>
            <a:endParaRPr lang="en-US" sz="300" dirty="0">
              <a:solidFill>
                <a:srgbClr val="92D050"/>
              </a:solidFill>
            </a:endParaRPr>
          </a:p>
          <a:p>
            <a:r>
              <a:rPr lang="en-US" sz="2400" dirty="0">
                <a:solidFill>
                  <a:srgbClr val="92D050"/>
                </a:solidFill>
              </a:rPr>
              <a:t>6</a:t>
            </a:r>
          </a:p>
          <a:p>
            <a:endParaRPr lang="en-US" sz="100" dirty="0">
              <a:solidFill>
                <a:srgbClr val="92D050"/>
              </a:solidFill>
            </a:endParaRPr>
          </a:p>
          <a:p>
            <a:r>
              <a:rPr lang="en-US" sz="2400" dirty="0">
                <a:solidFill>
                  <a:srgbClr val="92D050"/>
                </a:solidFill>
              </a:rPr>
              <a:t>7</a:t>
            </a:r>
          </a:p>
          <a:p>
            <a:endParaRPr lang="en-US" sz="2400" dirty="0">
              <a:solidFill>
                <a:schemeClr val="accent6"/>
              </a:solidFill>
            </a:endParaRPr>
          </a:p>
        </p:txBody>
      </p:sp>
      <p:pic>
        <p:nvPicPr>
          <p:cNvPr id="5" name="Picture 4">
            <a:extLst>
              <a:ext uri="{FF2B5EF4-FFF2-40B4-BE49-F238E27FC236}">
                <a16:creationId xmlns="" xmlns:a16="http://schemas.microsoft.com/office/drawing/2014/main" id="{FF1CE5F1-7DEB-43EA-B6BC-25DD3BF06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30" y="2493817"/>
            <a:ext cx="4643514" cy="1915856"/>
          </a:xfrm>
          <a:prstGeom prst="rect">
            <a:avLst/>
          </a:prstGeom>
        </p:spPr>
      </p:pic>
      <p:sp>
        <p:nvSpPr>
          <p:cNvPr id="6" name="TextBox 5">
            <a:extLst>
              <a:ext uri="{FF2B5EF4-FFF2-40B4-BE49-F238E27FC236}">
                <a16:creationId xmlns="" xmlns:a16="http://schemas.microsoft.com/office/drawing/2014/main" id="{29C7CB5E-B43B-4A51-A99A-3D11A228386E}"/>
              </a:ext>
            </a:extLst>
          </p:cNvPr>
          <p:cNvSpPr txBox="1"/>
          <p:nvPr/>
        </p:nvSpPr>
        <p:spPr>
          <a:xfrm>
            <a:off x="5746177" y="1288473"/>
            <a:ext cx="3262745" cy="3139321"/>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Step 2 A transient instruction accesses a cache line based on the secret content of the register</a:t>
            </a:r>
          </a:p>
          <a:p>
            <a:r>
              <a:rPr lang="en-US" dirty="0"/>
              <a:t>(line 5-7)</a:t>
            </a:r>
          </a:p>
        </p:txBody>
      </p:sp>
      <p:sp>
        <p:nvSpPr>
          <p:cNvPr id="7" name="Rectangle 6">
            <a:extLst>
              <a:ext uri="{FF2B5EF4-FFF2-40B4-BE49-F238E27FC236}">
                <a16:creationId xmlns="" xmlns:a16="http://schemas.microsoft.com/office/drawing/2014/main" id="{2DE9479D-104F-40FD-9FCE-561C813037A3}"/>
              </a:ext>
            </a:extLst>
          </p:cNvPr>
          <p:cNvSpPr/>
          <p:nvPr/>
        </p:nvSpPr>
        <p:spPr>
          <a:xfrm>
            <a:off x="397883" y="3241966"/>
            <a:ext cx="5046953" cy="128847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62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Variant 3: </a:t>
            </a:r>
            <a:r>
              <a:rPr lang="en-US" b="0" dirty="0"/>
              <a:t>rogue data cache load</a:t>
            </a:r>
            <a:r>
              <a:rPr lang="en-US" dirty="0"/>
              <a:t/>
            </a:r>
            <a:br>
              <a:rPr lang="en-US" dirty="0"/>
            </a:br>
            <a:r>
              <a:rPr lang="en-US" dirty="0"/>
              <a:t>explanation</a:t>
            </a:r>
          </a:p>
        </p:txBody>
      </p:sp>
      <p:sp>
        <p:nvSpPr>
          <p:cNvPr id="3" name="TextBox 2">
            <a:extLst>
              <a:ext uri="{FF2B5EF4-FFF2-40B4-BE49-F238E27FC236}">
                <a16:creationId xmlns="" xmlns:a16="http://schemas.microsoft.com/office/drawing/2014/main" id="{5BB8CC81-1E08-4A76-8BC5-B6EF29D6410F}"/>
              </a:ext>
            </a:extLst>
          </p:cNvPr>
          <p:cNvSpPr txBox="1"/>
          <p:nvPr/>
        </p:nvSpPr>
        <p:spPr>
          <a:xfrm>
            <a:off x="377101" y="1298864"/>
            <a:ext cx="7325591" cy="3616375"/>
          </a:xfrm>
          <a:prstGeom prst="rect">
            <a:avLst/>
          </a:prstGeom>
          <a:noFill/>
        </p:spPr>
        <p:txBody>
          <a:bodyPr wrap="square" rtlCol="0">
            <a:spAutoFit/>
          </a:bodyPr>
          <a:lstStyle/>
          <a:p>
            <a:endParaRPr lang="en-US" sz="2400" dirty="0">
              <a:solidFill>
                <a:schemeClr val="accent6"/>
              </a:solidFill>
            </a:endParaRPr>
          </a:p>
          <a:p>
            <a:r>
              <a:rPr lang="en-US" sz="2400" dirty="0">
                <a:solidFill>
                  <a:srgbClr val="92D050"/>
                </a:solidFill>
              </a:rPr>
              <a:t>1</a:t>
            </a:r>
            <a:r>
              <a:rPr lang="en-US" sz="2400" dirty="0">
                <a:solidFill>
                  <a:schemeClr val="accent6"/>
                </a:solidFill>
              </a:rPr>
              <a:t> </a:t>
            </a:r>
            <a:r>
              <a:rPr lang="en-US" sz="2400" dirty="0" err="1">
                <a:solidFill>
                  <a:schemeClr val="accent6"/>
                </a:solidFill>
              </a:rPr>
              <a:t>rcx</a:t>
            </a:r>
            <a:r>
              <a:rPr lang="en-US" sz="2400" dirty="0">
                <a:solidFill>
                  <a:schemeClr val="accent6"/>
                </a:solidFill>
              </a:rPr>
              <a:t> = kernel address</a:t>
            </a:r>
          </a:p>
          <a:p>
            <a:r>
              <a:rPr lang="en-US" sz="2400" dirty="0">
                <a:solidFill>
                  <a:srgbClr val="92D050"/>
                </a:solidFill>
              </a:rPr>
              <a:t>2</a:t>
            </a:r>
            <a:r>
              <a:rPr lang="en-US" sz="2400" dirty="0">
                <a:solidFill>
                  <a:schemeClr val="accent6"/>
                </a:solidFill>
              </a:rPr>
              <a:t> </a:t>
            </a:r>
            <a:r>
              <a:rPr lang="en-US" sz="2400" dirty="0" err="1">
                <a:solidFill>
                  <a:schemeClr val="accent6"/>
                </a:solidFill>
              </a:rPr>
              <a:t>rbx</a:t>
            </a:r>
            <a:r>
              <a:rPr lang="en-US" sz="2400" dirty="0">
                <a:solidFill>
                  <a:schemeClr val="accent6"/>
                </a:solidFill>
              </a:rPr>
              <a:t> = </a:t>
            </a:r>
            <a:r>
              <a:rPr lang="en-US" sz="2400" dirty="0" err="1">
                <a:solidFill>
                  <a:schemeClr val="accent6"/>
                </a:solidFill>
              </a:rPr>
              <a:t>prob</a:t>
            </a:r>
            <a:r>
              <a:rPr lang="en-US" sz="2400" dirty="0">
                <a:solidFill>
                  <a:schemeClr val="accent6"/>
                </a:solidFill>
              </a:rPr>
              <a:t> array</a:t>
            </a:r>
          </a:p>
          <a:p>
            <a:r>
              <a:rPr lang="en-US" sz="2400" dirty="0">
                <a:solidFill>
                  <a:srgbClr val="92D050"/>
                </a:solidFill>
              </a:rPr>
              <a:t>3</a:t>
            </a:r>
          </a:p>
          <a:p>
            <a:endParaRPr lang="en-US" sz="300" dirty="0">
              <a:solidFill>
                <a:srgbClr val="92D050"/>
              </a:solidFill>
            </a:endParaRPr>
          </a:p>
          <a:p>
            <a:r>
              <a:rPr lang="en-US" sz="2400" dirty="0">
                <a:solidFill>
                  <a:srgbClr val="92D050"/>
                </a:solidFill>
              </a:rPr>
              <a:t>4</a:t>
            </a:r>
          </a:p>
          <a:p>
            <a:endParaRPr lang="en-US" sz="300" dirty="0">
              <a:solidFill>
                <a:srgbClr val="92D050"/>
              </a:solidFill>
            </a:endParaRPr>
          </a:p>
          <a:p>
            <a:r>
              <a:rPr lang="en-US" sz="2400" dirty="0">
                <a:solidFill>
                  <a:srgbClr val="92D050"/>
                </a:solidFill>
              </a:rPr>
              <a:t>5</a:t>
            </a:r>
          </a:p>
          <a:p>
            <a:endParaRPr lang="en-US" sz="300" dirty="0">
              <a:solidFill>
                <a:srgbClr val="92D050"/>
              </a:solidFill>
            </a:endParaRPr>
          </a:p>
          <a:p>
            <a:r>
              <a:rPr lang="en-US" sz="2400" dirty="0">
                <a:solidFill>
                  <a:srgbClr val="92D050"/>
                </a:solidFill>
              </a:rPr>
              <a:t>6</a:t>
            </a:r>
          </a:p>
          <a:p>
            <a:endParaRPr lang="en-US" sz="100" dirty="0">
              <a:solidFill>
                <a:srgbClr val="92D050"/>
              </a:solidFill>
            </a:endParaRPr>
          </a:p>
          <a:p>
            <a:r>
              <a:rPr lang="en-US" sz="2400" dirty="0">
                <a:solidFill>
                  <a:srgbClr val="92D050"/>
                </a:solidFill>
              </a:rPr>
              <a:t>7</a:t>
            </a:r>
          </a:p>
          <a:p>
            <a:endParaRPr lang="en-US" sz="2400" dirty="0">
              <a:solidFill>
                <a:schemeClr val="accent6"/>
              </a:solidFill>
            </a:endParaRPr>
          </a:p>
        </p:txBody>
      </p:sp>
      <p:pic>
        <p:nvPicPr>
          <p:cNvPr id="5" name="Picture 4">
            <a:extLst>
              <a:ext uri="{FF2B5EF4-FFF2-40B4-BE49-F238E27FC236}">
                <a16:creationId xmlns="" xmlns:a16="http://schemas.microsoft.com/office/drawing/2014/main" id="{FF1CE5F1-7DEB-43EA-B6BC-25DD3BF06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30" y="2493817"/>
            <a:ext cx="4643514" cy="1915856"/>
          </a:xfrm>
          <a:prstGeom prst="rect">
            <a:avLst/>
          </a:prstGeom>
        </p:spPr>
      </p:pic>
      <p:sp>
        <p:nvSpPr>
          <p:cNvPr id="6" name="TextBox 5">
            <a:extLst>
              <a:ext uri="{FF2B5EF4-FFF2-40B4-BE49-F238E27FC236}">
                <a16:creationId xmlns="" xmlns:a16="http://schemas.microsoft.com/office/drawing/2014/main" id="{29C7CB5E-B43B-4A51-A99A-3D11A228386E}"/>
              </a:ext>
            </a:extLst>
          </p:cNvPr>
          <p:cNvSpPr txBox="1"/>
          <p:nvPr/>
        </p:nvSpPr>
        <p:spPr>
          <a:xfrm>
            <a:off x="5735783" y="2960775"/>
            <a:ext cx="3262745" cy="3416320"/>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pPr algn="just"/>
            <a:r>
              <a:rPr lang="en-US" dirty="0"/>
              <a:t>Step 3 The attacker uses </a:t>
            </a:r>
            <a:r>
              <a:rPr lang="en-US" dirty="0" err="1"/>
              <a:t>Flush+Reload</a:t>
            </a:r>
            <a:r>
              <a:rPr lang="en-US" dirty="0"/>
              <a:t> to determine the accessed cache line and hence the secret stored at the chosen memory location.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1" y="4915239"/>
            <a:ext cx="5118137" cy="1256578"/>
          </a:xfrm>
          <a:prstGeom prst="rect">
            <a:avLst/>
          </a:prstGeom>
        </p:spPr>
      </p:pic>
    </p:spTree>
    <p:extLst>
      <p:ext uri="{BB962C8B-B14F-4D97-AF65-F5344CB8AC3E}">
        <p14:creationId xmlns:p14="http://schemas.microsoft.com/office/powerpoint/2010/main" val="369586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1008" y="2665282"/>
            <a:ext cx="8223545" cy="763004"/>
          </a:xfrm>
        </p:spPr>
        <p:txBody>
          <a:bodyPr/>
          <a:lstStyle/>
          <a:p>
            <a:r>
              <a:rPr lang="en-US" dirty="0"/>
              <a:t/>
            </a:r>
            <a:br>
              <a:rPr lang="en-US" dirty="0"/>
            </a:br>
            <a:r>
              <a:rPr lang="en-US" dirty="0"/>
              <a:t/>
            </a:r>
            <a:br>
              <a:rPr lang="en-US" dirty="0"/>
            </a:br>
            <a:r>
              <a:rPr lang="en-US" sz="6600" dirty="0" smtClean="0"/>
              <a:t>Defenses</a:t>
            </a:r>
            <a:br>
              <a:rPr lang="en-US" sz="6600" dirty="0" smtClean="0"/>
            </a:br>
            <a:r>
              <a:rPr lang="en-US" sz="6600" dirty="0" smtClean="0"/>
              <a:t>(short term/software)</a:t>
            </a:r>
            <a:endParaRPr lang="en-US" dirty="0"/>
          </a:p>
        </p:txBody>
      </p:sp>
      <p:pic>
        <p:nvPicPr>
          <p:cNvPr id="7" name="Picture 6">
            <a:extLst>
              <a:ext uri="{FF2B5EF4-FFF2-40B4-BE49-F238E27FC236}">
                <a16:creationId xmlns="" xmlns:a16="http://schemas.microsoft.com/office/drawing/2014/main" id="{C4691FAA-CA43-4B7A-8AD4-D6885C87F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480" y="716280"/>
            <a:ext cx="2819400" cy="1691640"/>
          </a:xfrm>
          <a:prstGeom prst="rect">
            <a:avLst/>
          </a:prstGeom>
        </p:spPr>
      </p:pic>
    </p:spTree>
    <p:extLst>
      <p:ext uri="{BB962C8B-B14F-4D97-AF65-F5344CB8AC3E}">
        <p14:creationId xmlns:p14="http://schemas.microsoft.com/office/powerpoint/2010/main" val="15370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
            </a:r>
            <a:br>
              <a:rPr lang="en-US" dirty="0"/>
            </a:br>
            <a:r>
              <a:rPr lang="en-US" dirty="0"/>
              <a:t>Kernel Page Table Isolation (KPTI)</a:t>
            </a:r>
            <a:br>
              <a:rPr lang="en-US" dirty="0"/>
            </a:br>
            <a:endParaRPr lang="en-US" dirty="0"/>
          </a:p>
        </p:txBody>
      </p:sp>
      <p:sp>
        <p:nvSpPr>
          <p:cNvPr id="3" name="TextBox 2">
            <a:extLst>
              <a:ext uri="{FF2B5EF4-FFF2-40B4-BE49-F238E27FC236}">
                <a16:creationId xmlns="" xmlns:a16="http://schemas.microsoft.com/office/drawing/2014/main" id="{5BB8CC81-1E08-4A76-8BC5-B6EF29D6410F}"/>
              </a:ext>
            </a:extLst>
          </p:cNvPr>
          <p:cNvSpPr txBox="1"/>
          <p:nvPr/>
        </p:nvSpPr>
        <p:spPr>
          <a:xfrm>
            <a:off x="1293985" y="4443356"/>
            <a:ext cx="6454430" cy="2308324"/>
          </a:xfrm>
          <a:prstGeom prst="rect">
            <a:avLst/>
          </a:prstGeom>
          <a:noFill/>
        </p:spPr>
        <p:txBody>
          <a:bodyPr wrap="square" rtlCol="0">
            <a:spAutoFit/>
          </a:bodyPr>
          <a:lstStyle/>
          <a:p>
            <a:r>
              <a:rPr lang="en-US" dirty="0" smtClean="0"/>
              <a:t>Key </a:t>
            </a:r>
            <a:r>
              <a:rPr lang="en-US" dirty="0"/>
              <a:t>Idea: Separate user space and kernel space</a:t>
            </a:r>
          </a:p>
          <a:p>
            <a:endParaRPr lang="en-US" dirty="0"/>
          </a:p>
          <a:p>
            <a:pPr marL="169863" indent="-169863">
              <a:buFont typeface="Arial" panose="020B0604020202020204" pitchFamily="34" charset="0"/>
              <a:buChar char="•"/>
            </a:pPr>
            <a:r>
              <a:rPr lang="en-US" dirty="0"/>
              <a:t>Each application has two sets of pages tables rather than one and switches between them on every kernel-to-user and user-to-kernel transition</a:t>
            </a:r>
          </a:p>
          <a:p>
            <a:pPr marL="169863" indent="-169863">
              <a:buFont typeface="Arial" panose="020B0604020202020204" pitchFamily="34" charset="0"/>
              <a:buChar char="•"/>
            </a:pPr>
            <a:endParaRPr lang="en-US" dirty="0"/>
          </a:p>
          <a:p>
            <a:pPr marL="169863" indent="-169863">
              <a:buFont typeface="Arial" panose="020B0604020202020204" pitchFamily="34" charset="0"/>
              <a:buChar char="•"/>
            </a:pPr>
            <a:r>
              <a:rPr lang="en-US" dirty="0" smtClean="0"/>
              <a:t>Overhead on every system call, interrupt, etc..  </a:t>
            </a:r>
          </a:p>
          <a:p>
            <a:pPr marL="169863" indent="-169863">
              <a:buFont typeface="Arial" panose="020B0604020202020204" pitchFamily="34" charset="0"/>
              <a:buChar char="•"/>
            </a:pPr>
            <a:r>
              <a:rPr lang="en-US" dirty="0" smtClean="0"/>
              <a:t>Does not work for software sandboxes, or variant 2</a:t>
            </a:r>
            <a:endParaRPr lang="en-US" dirty="0"/>
          </a:p>
        </p:txBody>
      </p:sp>
      <p:pic>
        <p:nvPicPr>
          <p:cNvPr id="5" name="Picture 4">
            <a:extLst>
              <a:ext uri="{FF2B5EF4-FFF2-40B4-BE49-F238E27FC236}">
                <a16:creationId xmlns="" xmlns:a16="http://schemas.microsoft.com/office/drawing/2014/main" id="{73C81773-872C-4939-B3AC-1F0F31A1D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63" y="925270"/>
            <a:ext cx="8218665" cy="3494330"/>
          </a:xfrm>
          <a:prstGeom prst="rect">
            <a:avLst/>
          </a:prstGeom>
        </p:spPr>
      </p:pic>
    </p:spTree>
    <p:extLst>
      <p:ext uri="{BB962C8B-B14F-4D97-AF65-F5344CB8AC3E}">
        <p14:creationId xmlns:p14="http://schemas.microsoft.com/office/powerpoint/2010/main" val="25815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err="1"/>
              <a:t>Retpoline</a:t>
            </a:r>
            <a:r>
              <a:rPr lang="en-US" dirty="0"/>
              <a:t>:</a:t>
            </a:r>
            <a:r>
              <a:rPr lang="en-US" dirty="0">
                <a:sym typeface="Wingdings" panose="05000000000000000000" pitchFamily="2" charset="2"/>
              </a:rPr>
              <a:t>(return + trampoline)</a:t>
            </a:r>
            <a:r>
              <a:rPr lang="en-US" dirty="0"/>
              <a:t/>
            </a:r>
            <a:br>
              <a:rPr lang="en-US" dirty="0"/>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914399" y="2098964"/>
            <a:ext cx="6785264" cy="3693319"/>
          </a:xfrm>
          <a:prstGeom prst="rect">
            <a:avLst/>
          </a:prstGeom>
          <a:noFill/>
        </p:spPr>
        <p:txBody>
          <a:bodyPr wrap="square" rtlCol="0">
            <a:spAutoFit/>
          </a:bodyPr>
          <a:lstStyle/>
          <a:p>
            <a:r>
              <a:rPr lang="en-US" b="1" dirty="0" err="1">
                <a:solidFill>
                  <a:schemeClr val="accent6"/>
                </a:solidFill>
              </a:rPr>
              <a:t>Retpoline</a:t>
            </a:r>
            <a:r>
              <a:rPr lang="en-US" b="1" dirty="0">
                <a:solidFill>
                  <a:schemeClr val="accent6"/>
                </a:solidFill>
              </a:rPr>
              <a:t>:</a:t>
            </a:r>
            <a:r>
              <a:rPr lang="en-US" b="1" dirty="0">
                <a:solidFill>
                  <a:schemeClr val="accent6"/>
                </a:solidFill>
                <a:sym typeface="Wingdings" panose="05000000000000000000" pitchFamily="2" charset="2"/>
              </a:rPr>
              <a:t>(return + trampoline)</a:t>
            </a:r>
          </a:p>
          <a:p>
            <a:endParaRPr lang="en-US" b="1" dirty="0">
              <a:sym typeface="Wingdings" panose="05000000000000000000" pitchFamily="2" charset="2"/>
            </a:endParaRPr>
          </a:p>
          <a:p>
            <a:pPr marL="285750" indent="-285750">
              <a:buFont typeface="Arial" panose="020B0604020202020204" pitchFamily="34" charset="0"/>
              <a:buChar char="•"/>
            </a:pPr>
            <a:r>
              <a:rPr lang="en-US" b="1" dirty="0" smtClean="0">
                <a:sym typeface="Wingdings" panose="05000000000000000000" pitchFamily="2" charset="2"/>
              </a:rPr>
              <a:t>Google’s defense against </a:t>
            </a:r>
            <a:r>
              <a:rPr lang="en-US" b="1" dirty="0" err="1">
                <a:sym typeface="Wingdings" panose="05000000000000000000" pitchFamily="2" charset="2"/>
              </a:rPr>
              <a:t>S</a:t>
            </a:r>
            <a:r>
              <a:rPr lang="en-US" b="1" dirty="0" err="1" smtClean="0">
                <a:sym typeface="Wingdings" panose="05000000000000000000" pitchFamily="2" charset="2"/>
              </a:rPr>
              <a:t>pectre</a:t>
            </a:r>
            <a:r>
              <a:rPr lang="en-US" b="1" dirty="0" smtClean="0">
                <a:sym typeface="Wingdings" panose="05000000000000000000" pitchFamily="2" charset="2"/>
              </a:rPr>
              <a:t> variant 2</a:t>
            </a:r>
          </a:p>
          <a:p>
            <a:pPr marL="742950" lvl="1" indent="-285750">
              <a:buFont typeface="Arial" panose="020B0604020202020204" pitchFamily="34" charset="0"/>
              <a:buChar char="•"/>
            </a:pPr>
            <a:r>
              <a:rPr lang="en-US" b="1" dirty="0" smtClean="0">
                <a:sym typeface="Wingdings" panose="05000000000000000000" pitchFamily="2" charset="2"/>
              </a:rPr>
              <a:t>Variant 2 is super dangerous for the cloud</a:t>
            </a:r>
          </a:p>
          <a:p>
            <a:pPr marL="742950" lvl="1" indent="-285750">
              <a:buFont typeface="Arial" panose="020B0604020202020204" pitchFamily="34" charset="0"/>
              <a:buChar char="•"/>
            </a:pPr>
            <a:r>
              <a:rPr lang="en-US" b="1" dirty="0" smtClean="0">
                <a:sym typeface="Wingdings" panose="05000000000000000000" pitchFamily="2" charset="2"/>
              </a:rPr>
              <a:t>Allows one application to disclose information of another</a:t>
            </a:r>
          </a:p>
          <a:p>
            <a:pPr marL="742950" lvl="1" indent="-285750">
              <a:buFont typeface="Arial" panose="020B0604020202020204" pitchFamily="34" charset="0"/>
              <a:buChar char="•"/>
            </a:pPr>
            <a:endParaRPr lang="en-US" b="1" dirty="0" smtClean="0">
              <a:sym typeface="Wingdings" panose="05000000000000000000" pitchFamily="2" charset="2"/>
            </a:endParaRPr>
          </a:p>
          <a:p>
            <a:pPr marL="285750" indent="-285750">
              <a:buFont typeface="Arial" panose="020B0604020202020204" pitchFamily="34" charset="0"/>
              <a:buChar char="•"/>
            </a:pPr>
            <a:r>
              <a:rPr lang="en-US" b="1" dirty="0" smtClean="0">
                <a:sym typeface="Wingdings" panose="05000000000000000000" pitchFamily="2" charset="2"/>
              </a:rPr>
              <a:t>Uses another feature of modern processors called the Return Address Stack</a:t>
            </a:r>
            <a:endParaRPr lang="en-US" b="1" dirty="0">
              <a:solidFill>
                <a:schemeClr val="accent6"/>
              </a:solidFill>
              <a:sym typeface="Wingdings" panose="05000000000000000000" pitchFamily="2" charset="2"/>
            </a:endParaRPr>
          </a:p>
          <a:p>
            <a:pPr marL="742950" lvl="1" indent="-285750">
              <a:buFont typeface="Arial" panose="020B0604020202020204" pitchFamily="34" charset="0"/>
              <a:buChar char="•"/>
            </a:pPr>
            <a:r>
              <a:rPr lang="en-US" b="1" dirty="0" smtClean="0">
                <a:solidFill>
                  <a:schemeClr val="accent6"/>
                </a:solidFill>
                <a:sym typeface="Wingdings" panose="05000000000000000000" pitchFamily="2" charset="2"/>
              </a:rPr>
              <a:t>Instead of predicting the return address through the branch target buffer, we keep the return value on a stack</a:t>
            </a:r>
          </a:p>
          <a:p>
            <a:pPr marL="742950" lvl="1" indent="-285750">
              <a:buFont typeface="Arial" panose="020B0604020202020204" pitchFamily="34" charset="0"/>
              <a:buChar char="•"/>
            </a:pPr>
            <a:r>
              <a:rPr lang="en-US" b="1" dirty="0" smtClean="0">
                <a:solidFill>
                  <a:schemeClr val="accent6"/>
                </a:solidFill>
                <a:sym typeface="Wingdings" panose="05000000000000000000" pitchFamily="2" charset="2"/>
              </a:rPr>
              <a:t>When we </a:t>
            </a:r>
            <a:r>
              <a:rPr lang="en-US" b="1" dirty="0" err="1" smtClean="0">
                <a:solidFill>
                  <a:schemeClr val="accent6"/>
                </a:solidFill>
                <a:sym typeface="Wingdings" panose="05000000000000000000" pitchFamily="2" charset="2"/>
              </a:rPr>
              <a:t>retrun</a:t>
            </a:r>
            <a:r>
              <a:rPr lang="en-US" b="1" dirty="0" smtClean="0">
                <a:solidFill>
                  <a:schemeClr val="accent6"/>
                </a:solidFill>
                <a:sym typeface="Wingdings" panose="05000000000000000000" pitchFamily="2" charset="2"/>
              </a:rPr>
              <a:t>, we read it from the stack</a:t>
            </a: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r>
              <a:rPr lang="en-US" b="1" dirty="0" smtClean="0">
                <a:solidFill>
                  <a:schemeClr val="accent6"/>
                </a:solidFill>
                <a:sym typeface="Wingdings" panose="05000000000000000000" pitchFamily="2" charset="2"/>
              </a:rPr>
              <a:t>Replace indirect branches with a return</a:t>
            </a:r>
            <a:endParaRPr lang="en-US" b="1" dirty="0" smtClean="0">
              <a:sym typeface="Wingdings" panose="05000000000000000000" pitchFamily="2" charset="2"/>
            </a:endParaRPr>
          </a:p>
        </p:txBody>
      </p:sp>
    </p:spTree>
    <p:extLst>
      <p:ext uri="{BB962C8B-B14F-4D97-AF65-F5344CB8AC3E}">
        <p14:creationId xmlns:p14="http://schemas.microsoft.com/office/powerpoint/2010/main" val="176990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a:t/>
            </a:r>
            <a:br>
              <a:rPr lang="en-US" dirty="0"/>
            </a:br>
            <a:r>
              <a:rPr lang="en-US" dirty="0" err="1"/>
              <a:t>Retpoline</a:t>
            </a:r>
            <a:r>
              <a:rPr lang="en-US" dirty="0"/>
              <a:t>:</a:t>
            </a:r>
            <a:r>
              <a:rPr lang="en-US" dirty="0">
                <a:sym typeface="Wingdings" panose="05000000000000000000" pitchFamily="2" charset="2"/>
              </a:rPr>
              <a:t>(return + trampoline)</a:t>
            </a:r>
            <a:r>
              <a:rPr lang="en-US" dirty="0"/>
              <a:t/>
            </a:r>
            <a:br>
              <a:rPr lang="en-US" dirty="0"/>
            </a:br>
            <a:r>
              <a:rPr lang="en-US" dirty="0"/>
              <a:t/>
            </a:r>
            <a:br>
              <a:rPr lang="en-US" dirty="0"/>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768927" y="1174173"/>
            <a:ext cx="6785264" cy="369332"/>
          </a:xfrm>
          <a:prstGeom prst="rect">
            <a:avLst/>
          </a:prstGeom>
          <a:noFill/>
        </p:spPr>
        <p:txBody>
          <a:bodyPr wrap="square" rtlCol="0">
            <a:spAutoFit/>
          </a:bodyPr>
          <a:lstStyle/>
          <a:p>
            <a:r>
              <a:rPr lang="en-US" b="1" dirty="0">
                <a:solidFill>
                  <a:schemeClr val="accent6"/>
                </a:solidFill>
              </a:rPr>
              <a:t>Background:</a:t>
            </a:r>
            <a:endParaRPr lang="en-US" b="1" dirty="0">
              <a:solidFill>
                <a:schemeClr val="accent6"/>
              </a:solidFill>
              <a:sym typeface="Wingdings" panose="05000000000000000000" pitchFamily="2" charset="2"/>
            </a:endParaRPr>
          </a:p>
        </p:txBody>
      </p:sp>
      <p:sp>
        <p:nvSpPr>
          <p:cNvPr id="52" name="Rectangle 2">
            <a:extLst>
              <a:ext uri="{FF2B5EF4-FFF2-40B4-BE49-F238E27FC236}">
                <a16:creationId xmlns="" xmlns:a16="http://schemas.microsoft.com/office/drawing/2014/main" id="{5732CDFD-FF19-4861-9145-6350A6998989}"/>
              </a:ext>
            </a:extLst>
          </p:cNvPr>
          <p:cNvSpPr txBox="1">
            <a:spLocks noChangeArrowheads="1"/>
          </p:cNvSpPr>
          <p:nvPr/>
        </p:nvSpPr>
        <p:spPr>
          <a:xfrm>
            <a:off x="72737" y="1077666"/>
            <a:ext cx="9144000" cy="57606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2400" b="0" dirty="0">
                <a:solidFill>
                  <a:schemeClr val="accent5"/>
                </a:solidFill>
              </a:rPr>
              <a:t>Subroutine Calls</a:t>
            </a:r>
          </a:p>
        </p:txBody>
      </p:sp>
      <p:sp>
        <p:nvSpPr>
          <p:cNvPr id="53" name="Text Box 4">
            <a:extLst>
              <a:ext uri="{FF2B5EF4-FFF2-40B4-BE49-F238E27FC236}">
                <a16:creationId xmlns="" xmlns:a16="http://schemas.microsoft.com/office/drawing/2014/main" id="{AD15B6E3-2AB4-4A69-A2C8-0F24C84E2555}"/>
              </a:ext>
            </a:extLst>
          </p:cNvPr>
          <p:cNvSpPr txBox="1">
            <a:spLocks noChangeArrowheads="1"/>
          </p:cNvSpPr>
          <p:nvPr/>
        </p:nvSpPr>
        <p:spPr bwMode="auto">
          <a:xfrm>
            <a:off x="743327" y="2895600"/>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A: 0xFC34: CALL </a:t>
            </a:r>
            <a:r>
              <a:rPr lang="en-US" b="1" dirty="0" err="1">
                <a:latin typeface="Courier New" panose="02070309020205020404" pitchFamily="49" charset="0"/>
                <a:cs typeface="Courier New" panose="02070309020205020404" pitchFamily="49" charset="0"/>
              </a:rPr>
              <a:t>printf</a:t>
            </a:r>
            <a:endParaRPr lang="en-US" b="1" dirty="0">
              <a:latin typeface="Courier New" panose="02070309020205020404" pitchFamily="49" charset="0"/>
              <a:cs typeface="Courier New" panose="02070309020205020404" pitchFamily="49" charset="0"/>
            </a:endParaRPr>
          </a:p>
        </p:txBody>
      </p:sp>
      <p:sp>
        <p:nvSpPr>
          <p:cNvPr id="54" name="Text Box 5">
            <a:extLst>
              <a:ext uri="{FF2B5EF4-FFF2-40B4-BE49-F238E27FC236}">
                <a16:creationId xmlns="" xmlns:a16="http://schemas.microsoft.com/office/drawing/2014/main" id="{137B73A7-9C1B-4429-8DAA-8F888F6706E2}"/>
              </a:ext>
            </a:extLst>
          </p:cNvPr>
          <p:cNvSpPr txBox="1">
            <a:spLocks noChangeArrowheads="1"/>
          </p:cNvSpPr>
          <p:nvPr/>
        </p:nvSpPr>
        <p:spPr bwMode="auto">
          <a:xfrm>
            <a:off x="743327" y="3657600"/>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B: 0xFD08: CALL </a:t>
            </a:r>
            <a:r>
              <a:rPr lang="en-US" b="1" dirty="0" err="1">
                <a:latin typeface="Courier New" panose="02070309020205020404" pitchFamily="49" charset="0"/>
                <a:cs typeface="Courier New" panose="02070309020205020404" pitchFamily="49" charset="0"/>
              </a:rPr>
              <a:t>printf</a:t>
            </a:r>
            <a:endParaRPr lang="en-US" b="1" dirty="0">
              <a:latin typeface="Courier New" panose="02070309020205020404" pitchFamily="49" charset="0"/>
              <a:cs typeface="Courier New" panose="02070309020205020404" pitchFamily="49" charset="0"/>
            </a:endParaRPr>
          </a:p>
        </p:txBody>
      </p:sp>
      <p:sp>
        <p:nvSpPr>
          <p:cNvPr id="55" name="Text Box 6">
            <a:extLst>
              <a:ext uri="{FF2B5EF4-FFF2-40B4-BE49-F238E27FC236}">
                <a16:creationId xmlns="" xmlns:a16="http://schemas.microsoft.com/office/drawing/2014/main" id="{E4350A15-1E3A-4BA5-9891-1062942B6D1A}"/>
              </a:ext>
            </a:extLst>
          </p:cNvPr>
          <p:cNvSpPr txBox="1">
            <a:spLocks noChangeArrowheads="1"/>
          </p:cNvSpPr>
          <p:nvPr/>
        </p:nvSpPr>
        <p:spPr bwMode="auto">
          <a:xfrm>
            <a:off x="743327" y="45100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C: 0xFFB0: CALL </a:t>
            </a:r>
            <a:r>
              <a:rPr lang="en-US" b="1" dirty="0" err="1">
                <a:latin typeface="Courier New" panose="02070309020205020404" pitchFamily="49" charset="0"/>
                <a:cs typeface="Courier New" panose="02070309020205020404" pitchFamily="49" charset="0"/>
              </a:rPr>
              <a:t>printf</a:t>
            </a:r>
            <a:endParaRPr lang="en-US" b="1" dirty="0">
              <a:latin typeface="Courier New" panose="02070309020205020404" pitchFamily="49" charset="0"/>
              <a:cs typeface="Courier New" panose="02070309020205020404" pitchFamily="49" charset="0"/>
            </a:endParaRPr>
          </a:p>
        </p:txBody>
      </p:sp>
      <p:sp>
        <p:nvSpPr>
          <p:cNvPr id="56" name="Text Box 7">
            <a:extLst>
              <a:ext uri="{FF2B5EF4-FFF2-40B4-BE49-F238E27FC236}">
                <a16:creationId xmlns="" xmlns:a16="http://schemas.microsoft.com/office/drawing/2014/main" id="{F2E618B6-84FD-4278-9B16-0259CE4A6BA2}"/>
              </a:ext>
            </a:extLst>
          </p:cNvPr>
          <p:cNvSpPr txBox="1">
            <a:spLocks noChangeArrowheads="1"/>
          </p:cNvSpPr>
          <p:nvPr/>
        </p:nvSpPr>
        <p:spPr bwMode="auto">
          <a:xfrm>
            <a:off x="743327" y="1752600"/>
            <a:ext cx="404469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P: 0x1000: (start of </a:t>
            </a:r>
            <a:r>
              <a:rPr lang="en-US" b="1" dirty="0" err="1">
                <a:latin typeface="Courier New" panose="02070309020205020404" pitchFamily="49" charset="0"/>
                <a:cs typeface="Courier New" panose="02070309020205020404" pitchFamily="49" charset="0"/>
              </a:rPr>
              <a:t>printf</a:t>
            </a:r>
            <a:r>
              <a:rPr lang="en-US" b="1" dirty="0">
                <a:latin typeface="Courier New" panose="02070309020205020404" pitchFamily="49" charset="0"/>
                <a:cs typeface="Courier New" panose="02070309020205020404" pitchFamily="49" charset="0"/>
              </a:rPr>
              <a:t>)</a:t>
            </a:r>
          </a:p>
        </p:txBody>
      </p:sp>
      <p:sp>
        <p:nvSpPr>
          <p:cNvPr id="57" name="Rectangle 8">
            <a:extLst>
              <a:ext uri="{FF2B5EF4-FFF2-40B4-BE49-F238E27FC236}">
                <a16:creationId xmlns="" xmlns:a16="http://schemas.microsoft.com/office/drawing/2014/main" id="{72B94A12-6042-4550-8DE1-7703D663A2A5}"/>
              </a:ext>
            </a:extLst>
          </p:cNvPr>
          <p:cNvSpPr>
            <a:spLocks noChangeArrowheads="1"/>
          </p:cNvSpPr>
          <p:nvPr/>
        </p:nvSpPr>
        <p:spPr bwMode="auto">
          <a:xfrm>
            <a:off x="5018087" y="2513013"/>
            <a:ext cx="1600200" cy="1981200"/>
          </a:xfrm>
          <a:prstGeom prst="rect">
            <a:avLst/>
          </a:prstGeom>
          <a:solidFill>
            <a:schemeClr val="accent1"/>
          </a:solid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base">
              <a:spcBef>
                <a:spcPct val="0"/>
              </a:spcBef>
              <a:spcAft>
                <a:spcPct val="0"/>
              </a:spcAft>
            </a:pPr>
            <a:endParaRPr lang="en-US" sz="2000" dirty="0">
              <a:solidFill>
                <a:srgbClr val="000000"/>
              </a:solidFill>
              <a:latin typeface="Gill Sans MT" pitchFamily="34" charset="0"/>
            </a:endParaRPr>
          </a:p>
        </p:txBody>
      </p:sp>
      <p:sp>
        <p:nvSpPr>
          <p:cNvPr id="58" name="Rectangle 9">
            <a:extLst>
              <a:ext uri="{FF2B5EF4-FFF2-40B4-BE49-F238E27FC236}">
                <a16:creationId xmlns="" xmlns:a16="http://schemas.microsoft.com/office/drawing/2014/main" id="{F285A457-4C09-4B7F-81D2-B2A4AF4721AC}"/>
              </a:ext>
            </a:extLst>
          </p:cNvPr>
          <p:cNvSpPr>
            <a:spLocks noChangeArrowheads="1"/>
          </p:cNvSpPr>
          <p:nvPr/>
        </p:nvSpPr>
        <p:spPr bwMode="auto">
          <a:xfrm>
            <a:off x="5780926" y="3275013"/>
            <a:ext cx="838200" cy="304800"/>
          </a:xfrm>
          <a:prstGeom prst="rect">
            <a:avLst/>
          </a:prstGeom>
          <a:solidFill>
            <a:srgbClr val="99CCFF"/>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0x1000</a:t>
            </a:r>
          </a:p>
        </p:txBody>
      </p:sp>
      <p:sp>
        <p:nvSpPr>
          <p:cNvPr id="59" name="Rectangle 10">
            <a:extLst>
              <a:ext uri="{FF2B5EF4-FFF2-40B4-BE49-F238E27FC236}">
                <a16:creationId xmlns="" xmlns:a16="http://schemas.microsoft.com/office/drawing/2014/main" id="{C77AA5C5-C488-4D6A-9AD6-8E55208BF262}"/>
              </a:ext>
            </a:extLst>
          </p:cNvPr>
          <p:cNvSpPr>
            <a:spLocks noChangeArrowheads="1"/>
          </p:cNvSpPr>
          <p:nvPr/>
        </p:nvSpPr>
        <p:spPr bwMode="auto">
          <a:xfrm>
            <a:off x="5247526" y="3275013"/>
            <a:ext cx="533400" cy="304800"/>
          </a:xfrm>
          <a:prstGeom prst="rect">
            <a:avLst/>
          </a:prstGeom>
          <a:solidFill>
            <a:srgbClr val="FF99CC"/>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FC3</a:t>
            </a:r>
          </a:p>
        </p:txBody>
      </p:sp>
      <p:sp>
        <p:nvSpPr>
          <p:cNvPr id="60" name="Rectangle 11">
            <a:extLst>
              <a:ext uri="{FF2B5EF4-FFF2-40B4-BE49-F238E27FC236}">
                <a16:creationId xmlns="" xmlns:a16="http://schemas.microsoft.com/office/drawing/2014/main" id="{C1678B65-6C36-4975-9A28-2E32CA237C76}"/>
              </a:ext>
            </a:extLst>
          </p:cNvPr>
          <p:cNvSpPr>
            <a:spLocks noChangeArrowheads="1"/>
          </p:cNvSpPr>
          <p:nvPr/>
        </p:nvSpPr>
        <p:spPr bwMode="auto">
          <a:xfrm>
            <a:off x="5018926" y="3275013"/>
            <a:ext cx="228600" cy="304800"/>
          </a:xfrm>
          <a:prstGeom prst="rect">
            <a:avLst/>
          </a:prstGeom>
          <a:solidFill>
            <a:srgbClr val="FFFF99"/>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1</a:t>
            </a:r>
          </a:p>
        </p:txBody>
      </p:sp>
      <p:sp>
        <p:nvSpPr>
          <p:cNvPr id="61" name="Rectangle 12">
            <a:extLst>
              <a:ext uri="{FF2B5EF4-FFF2-40B4-BE49-F238E27FC236}">
                <a16:creationId xmlns="" xmlns:a16="http://schemas.microsoft.com/office/drawing/2014/main" id="{1D9AD9D3-53B0-47E8-8B4E-06EA148F8F67}"/>
              </a:ext>
            </a:extLst>
          </p:cNvPr>
          <p:cNvSpPr>
            <a:spLocks noChangeArrowheads="1"/>
          </p:cNvSpPr>
          <p:nvPr/>
        </p:nvSpPr>
        <p:spPr bwMode="auto">
          <a:xfrm>
            <a:off x="5780926" y="3808413"/>
            <a:ext cx="838200" cy="304800"/>
          </a:xfrm>
          <a:prstGeom prst="rect">
            <a:avLst/>
          </a:prstGeom>
          <a:solidFill>
            <a:srgbClr val="99CCFF"/>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0x1000</a:t>
            </a:r>
          </a:p>
        </p:txBody>
      </p:sp>
      <p:sp>
        <p:nvSpPr>
          <p:cNvPr id="62" name="Rectangle 13">
            <a:extLst>
              <a:ext uri="{FF2B5EF4-FFF2-40B4-BE49-F238E27FC236}">
                <a16:creationId xmlns="" xmlns:a16="http://schemas.microsoft.com/office/drawing/2014/main" id="{6404E537-1542-4D39-B050-7607A738258D}"/>
              </a:ext>
            </a:extLst>
          </p:cNvPr>
          <p:cNvSpPr>
            <a:spLocks noChangeArrowheads="1"/>
          </p:cNvSpPr>
          <p:nvPr/>
        </p:nvSpPr>
        <p:spPr bwMode="auto">
          <a:xfrm>
            <a:off x="5247526" y="3808413"/>
            <a:ext cx="533400" cy="304800"/>
          </a:xfrm>
          <a:prstGeom prst="rect">
            <a:avLst/>
          </a:prstGeom>
          <a:solidFill>
            <a:srgbClr val="FF99CC"/>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FD0</a:t>
            </a:r>
          </a:p>
        </p:txBody>
      </p:sp>
      <p:sp>
        <p:nvSpPr>
          <p:cNvPr id="63" name="Rectangle 14">
            <a:extLst>
              <a:ext uri="{FF2B5EF4-FFF2-40B4-BE49-F238E27FC236}">
                <a16:creationId xmlns="" xmlns:a16="http://schemas.microsoft.com/office/drawing/2014/main" id="{DE161A75-D9EB-457E-AE3E-61585D53DE22}"/>
              </a:ext>
            </a:extLst>
          </p:cNvPr>
          <p:cNvSpPr>
            <a:spLocks noChangeArrowheads="1"/>
          </p:cNvSpPr>
          <p:nvPr/>
        </p:nvSpPr>
        <p:spPr bwMode="auto">
          <a:xfrm>
            <a:off x="5018926" y="3808413"/>
            <a:ext cx="228600" cy="304800"/>
          </a:xfrm>
          <a:prstGeom prst="rect">
            <a:avLst/>
          </a:prstGeom>
          <a:solidFill>
            <a:srgbClr val="FFFF99"/>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1</a:t>
            </a:r>
          </a:p>
        </p:txBody>
      </p:sp>
      <p:sp>
        <p:nvSpPr>
          <p:cNvPr id="64" name="Rectangle 15">
            <a:extLst>
              <a:ext uri="{FF2B5EF4-FFF2-40B4-BE49-F238E27FC236}">
                <a16:creationId xmlns="" xmlns:a16="http://schemas.microsoft.com/office/drawing/2014/main" id="{8DEF209C-B652-4661-83ED-587460F12797}"/>
              </a:ext>
            </a:extLst>
          </p:cNvPr>
          <p:cNvSpPr>
            <a:spLocks noChangeArrowheads="1"/>
          </p:cNvSpPr>
          <p:nvPr/>
        </p:nvSpPr>
        <p:spPr bwMode="auto">
          <a:xfrm>
            <a:off x="5780926" y="2589213"/>
            <a:ext cx="838200" cy="304800"/>
          </a:xfrm>
          <a:prstGeom prst="rect">
            <a:avLst/>
          </a:prstGeom>
          <a:solidFill>
            <a:srgbClr val="99CCFF"/>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0x1000</a:t>
            </a:r>
          </a:p>
        </p:txBody>
      </p:sp>
      <p:sp>
        <p:nvSpPr>
          <p:cNvPr id="65" name="Rectangle 16">
            <a:extLst>
              <a:ext uri="{FF2B5EF4-FFF2-40B4-BE49-F238E27FC236}">
                <a16:creationId xmlns="" xmlns:a16="http://schemas.microsoft.com/office/drawing/2014/main" id="{1D5A8F44-B61B-45B0-AE44-2D8BEE816F44}"/>
              </a:ext>
            </a:extLst>
          </p:cNvPr>
          <p:cNvSpPr>
            <a:spLocks noChangeArrowheads="1"/>
          </p:cNvSpPr>
          <p:nvPr/>
        </p:nvSpPr>
        <p:spPr bwMode="auto">
          <a:xfrm>
            <a:off x="5247526" y="2589213"/>
            <a:ext cx="533400" cy="304800"/>
          </a:xfrm>
          <a:prstGeom prst="rect">
            <a:avLst/>
          </a:prstGeom>
          <a:solidFill>
            <a:srgbClr val="FF99CC"/>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FFB</a:t>
            </a:r>
          </a:p>
        </p:txBody>
      </p:sp>
      <p:sp>
        <p:nvSpPr>
          <p:cNvPr id="66" name="Rectangle 17">
            <a:extLst>
              <a:ext uri="{FF2B5EF4-FFF2-40B4-BE49-F238E27FC236}">
                <a16:creationId xmlns="" xmlns:a16="http://schemas.microsoft.com/office/drawing/2014/main" id="{A416B315-2B63-4BBB-A99C-F982DE55DAB5}"/>
              </a:ext>
            </a:extLst>
          </p:cNvPr>
          <p:cNvSpPr>
            <a:spLocks noChangeArrowheads="1"/>
          </p:cNvSpPr>
          <p:nvPr/>
        </p:nvSpPr>
        <p:spPr bwMode="auto">
          <a:xfrm>
            <a:off x="5018926" y="2589213"/>
            <a:ext cx="228600" cy="304800"/>
          </a:xfrm>
          <a:prstGeom prst="rect">
            <a:avLst/>
          </a:prstGeom>
          <a:solidFill>
            <a:srgbClr val="FFFF99"/>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dirty="0">
                <a:solidFill>
                  <a:srgbClr val="000000"/>
                </a:solidFill>
                <a:latin typeface="Gill Sans MT" pitchFamily="34" charset="0"/>
              </a:rPr>
              <a:t>1</a:t>
            </a:r>
          </a:p>
        </p:txBody>
      </p:sp>
      <p:cxnSp>
        <p:nvCxnSpPr>
          <p:cNvPr id="67" name="AutoShape 18">
            <a:extLst>
              <a:ext uri="{FF2B5EF4-FFF2-40B4-BE49-F238E27FC236}">
                <a16:creationId xmlns="" xmlns:a16="http://schemas.microsoft.com/office/drawing/2014/main" id="{FC69E059-BCE3-4344-B091-95BDCB941386}"/>
              </a:ext>
            </a:extLst>
          </p:cNvPr>
          <p:cNvCxnSpPr>
            <a:cxnSpLocks noChangeShapeType="1"/>
            <a:stCxn id="53" idx="3"/>
            <a:endCxn id="60" idx="1"/>
          </p:cNvCxnSpPr>
          <p:nvPr/>
        </p:nvCxnSpPr>
        <p:spPr bwMode="auto">
          <a:xfrm>
            <a:off x="3960874" y="3080266"/>
            <a:ext cx="1058052" cy="347147"/>
          </a:xfrm>
          <a:prstGeom prst="curvedConnector3">
            <a:avLst>
              <a:gd name="adj1" fmla="val 50000"/>
            </a:avLst>
          </a:prstGeom>
          <a:noFill/>
          <a:ln w="9525">
            <a:solidFill>
              <a:schemeClr val="tx1"/>
            </a:solidFill>
            <a:round/>
            <a:headEnd/>
            <a:tailEnd type="triangle" w="med" len="med"/>
          </a:ln>
          <a:effectLst/>
        </p:spPr>
      </p:cxnSp>
      <p:cxnSp>
        <p:nvCxnSpPr>
          <p:cNvPr id="68" name="AutoShape 19">
            <a:extLst>
              <a:ext uri="{FF2B5EF4-FFF2-40B4-BE49-F238E27FC236}">
                <a16:creationId xmlns="" xmlns:a16="http://schemas.microsoft.com/office/drawing/2014/main" id="{A90CFD7B-EF88-47D6-A58B-31FD4FD9730C}"/>
              </a:ext>
            </a:extLst>
          </p:cNvPr>
          <p:cNvCxnSpPr>
            <a:cxnSpLocks noChangeShapeType="1"/>
            <a:stCxn id="54" idx="3"/>
            <a:endCxn id="63" idx="1"/>
          </p:cNvCxnSpPr>
          <p:nvPr/>
        </p:nvCxnSpPr>
        <p:spPr bwMode="auto">
          <a:xfrm>
            <a:off x="3960874" y="3842266"/>
            <a:ext cx="1058052" cy="118547"/>
          </a:xfrm>
          <a:prstGeom prst="curvedConnector3">
            <a:avLst>
              <a:gd name="adj1" fmla="val 50000"/>
            </a:avLst>
          </a:prstGeom>
          <a:noFill/>
          <a:ln w="9525">
            <a:solidFill>
              <a:schemeClr val="tx1"/>
            </a:solidFill>
            <a:round/>
            <a:headEnd/>
            <a:tailEnd type="triangle" w="med" len="med"/>
          </a:ln>
          <a:effectLst/>
        </p:spPr>
      </p:cxnSp>
      <p:cxnSp>
        <p:nvCxnSpPr>
          <p:cNvPr id="69" name="AutoShape 20">
            <a:extLst>
              <a:ext uri="{FF2B5EF4-FFF2-40B4-BE49-F238E27FC236}">
                <a16:creationId xmlns="" xmlns:a16="http://schemas.microsoft.com/office/drawing/2014/main" id="{1B24AF7C-30F6-4C84-8D2B-5DAB1E5FBCD9}"/>
              </a:ext>
            </a:extLst>
          </p:cNvPr>
          <p:cNvCxnSpPr>
            <a:cxnSpLocks noChangeShapeType="1"/>
            <a:stCxn id="55" idx="3"/>
            <a:endCxn id="66" idx="1"/>
          </p:cNvCxnSpPr>
          <p:nvPr/>
        </p:nvCxnSpPr>
        <p:spPr bwMode="auto">
          <a:xfrm flipV="1">
            <a:off x="3960874" y="2741613"/>
            <a:ext cx="1058052" cy="1953141"/>
          </a:xfrm>
          <a:prstGeom prst="curvedConnector3">
            <a:avLst>
              <a:gd name="adj1" fmla="val 50000"/>
            </a:avLst>
          </a:prstGeom>
          <a:noFill/>
          <a:ln w="9525">
            <a:solidFill>
              <a:schemeClr val="tx1"/>
            </a:solidFill>
            <a:round/>
            <a:headEnd/>
            <a:tailEnd type="triangle" w="med" len="med"/>
          </a:ln>
          <a:effectLst/>
        </p:spPr>
      </p:cxnSp>
      <p:grpSp>
        <p:nvGrpSpPr>
          <p:cNvPr id="70" name="Group 26">
            <a:extLst>
              <a:ext uri="{FF2B5EF4-FFF2-40B4-BE49-F238E27FC236}">
                <a16:creationId xmlns="" xmlns:a16="http://schemas.microsoft.com/office/drawing/2014/main" id="{EAC9C8EC-433B-46B4-BEAC-F26B63385C28}"/>
              </a:ext>
            </a:extLst>
          </p:cNvPr>
          <p:cNvGrpSpPr>
            <a:grpSpLocks/>
          </p:cNvGrpSpPr>
          <p:nvPr/>
        </p:nvGrpSpPr>
        <p:grpSpPr bwMode="auto">
          <a:xfrm>
            <a:off x="4787905" y="1936750"/>
            <a:ext cx="1830389" cy="2024063"/>
            <a:chOff x="3016" y="1461"/>
            <a:chExt cx="1153" cy="1275"/>
          </a:xfrm>
        </p:grpSpPr>
        <p:cxnSp>
          <p:nvCxnSpPr>
            <p:cNvPr id="71" name="AutoShape 21">
              <a:extLst>
                <a:ext uri="{FF2B5EF4-FFF2-40B4-BE49-F238E27FC236}">
                  <a16:creationId xmlns="" xmlns:a16="http://schemas.microsoft.com/office/drawing/2014/main" id="{1A08B892-F5AA-4B68-AC63-79C9763D0384}"/>
                </a:ext>
              </a:extLst>
            </p:cNvPr>
            <p:cNvCxnSpPr>
              <a:cxnSpLocks noChangeShapeType="1"/>
              <a:stCxn id="64" idx="3"/>
              <a:endCxn id="56" idx="3"/>
            </p:cNvCxnSpPr>
            <p:nvPr/>
          </p:nvCxnSpPr>
          <p:spPr bwMode="auto">
            <a:xfrm flipH="1" flipV="1">
              <a:off x="3016" y="1461"/>
              <a:ext cx="1153" cy="507"/>
            </a:xfrm>
            <a:prstGeom prst="curvedConnector3">
              <a:avLst>
                <a:gd name="adj1" fmla="val -12484"/>
              </a:avLst>
            </a:prstGeom>
            <a:noFill/>
            <a:ln w="9525">
              <a:solidFill>
                <a:schemeClr val="tx1"/>
              </a:solidFill>
              <a:round/>
              <a:headEnd/>
              <a:tailEnd type="triangle" w="med" len="med"/>
            </a:ln>
            <a:effectLst/>
          </p:spPr>
        </p:cxnSp>
        <p:cxnSp>
          <p:nvCxnSpPr>
            <p:cNvPr id="72" name="AutoShape 22">
              <a:extLst>
                <a:ext uri="{FF2B5EF4-FFF2-40B4-BE49-F238E27FC236}">
                  <a16:creationId xmlns="" xmlns:a16="http://schemas.microsoft.com/office/drawing/2014/main" id="{2A2073AE-A659-40DA-ACD7-9C1FBB9C5288}"/>
                </a:ext>
              </a:extLst>
            </p:cNvPr>
            <p:cNvCxnSpPr>
              <a:cxnSpLocks noChangeShapeType="1"/>
              <a:stCxn id="58" idx="3"/>
              <a:endCxn id="56" idx="3"/>
            </p:cNvCxnSpPr>
            <p:nvPr/>
          </p:nvCxnSpPr>
          <p:spPr bwMode="auto">
            <a:xfrm flipH="1" flipV="1">
              <a:off x="3016" y="1461"/>
              <a:ext cx="1153" cy="939"/>
            </a:xfrm>
            <a:prstGeom prst="curvedConnector3">
              <a:avLst>
                <a:gd name="adj1" fmla="val -12484"/>
              </a:avLst>
            </a:prstGeom>
            <a:noFill/>
            <a:ln w="9525">
              <a:solidFill>
                <a:schemeClr val="tx1"/>
              </a:solidFill>
              <a:round/>
              <a:headEnd/>
              <a:tailEnd type="triangle" w="med" len="med"/>
            </a:ln>
            <a:effectLst/>
          </p:spPr>
        </p:cxnSp>
        <p:cxnSp>
          <p:nvCxnSpPr>
            <p:cNvPr id="73" name="AutoShape 23">
              <a:extLst>
                <a:ext uri="{FF2B5EF4-FFF2-40B4-BE49-F238E27FC236}">
                  <a16:creationId xmlns="" xmlns:a16="http://schemas.microsoft.com/office/drawing/2014/main" id="{E8225D27-904D-471C-8EDC-A061991C442A}"/>
                </a:ext>
              </a:extLst>
            </p:cNvPr>
            <p:cNvCxnSpPr>
              <a:cxnSpLocks noChangeShapeType="1"/>
              <a:stCxn id="61" idx="3"/>
              <a:endCxn id="56" idx="3"/>
            </p:cNvCxnSpPr>
            <p:nvPr/>
          </p:nvCxnSpPr>
          <p:spPr bwMode="auto">
            <a:xfrm flipH="1" flipV="1">
              <a:off x="3016" y="1461"/>
              <a:ext cx="1153" cy="1275"/>
            </a:xfrm>
            <a:prstGeom prst="curvedConnector3">
              <a:avLst>
                <a:gd name="adj1" fmla="val -12484"/>
              </a:avLst>
            </a:prstGeom>
            <a:noFill/>
            <a:ln w="9525">
              <a:solidFill>
                <a:schemeClr val="tx1"/>
              </a:solidFill>
              <a:round/>
              <a:headEnd/>
              <a:tailEnd type="triangle" w="med" len="med"/>
            </a:ln>
            <a:effectLst/>
          </p:spPr>
        </p:cxnSp>
      </p:grpSp>
      <p:sp>
        <p:nvSpPr>
          <p:cNvPr id="74" name="TextBox 73">
            <a:extLst>
              <a:ext uri="{FF2B5EF4-FFF2-40B4-BE49-F238E27FC236}">
                <a16:creationId xmlns="" xmlns:a16="http://schemas.microsoft.com/office/drawing/2014/main" id="{942A359B-0F44-447A-980D-F79088F1002D}"/>
              </a:ext>
            </a:extLst>
          </p:cNvPr>
          <p:cNvSpPr txBox="1"/>
          <p:nvPr/>
        </p:nvSpPr>
        <p:spPr>
          <a:xfrm>
            <a:off x="-82100" y="5780334"/>
            <a:ext cx="9144000" cy="575554"/>
          </a:xfrm>
          <a:prstGeom prst="rect">
            <a:avLst/>
          </a:prstGeom>
          <a:noFill/>
        </p:spPr>
        <p:txBody>
          <a:bodyPr wrap="square" lIns="82309" tIns="41154" rIns="82309" bIns="41154" rtlCol="0">
            <a:spAutoFit/>
          </a:bodyPr>
          <a:lstStyle/>
          <a:p>
            <a:pPr marL="0" lvl="1" indent="-514291" algn="ctr"/>
            <a:r>
              <a:rPr lang="en-US" sz="3200" dirty="0">
                <a:solidFill>
                  <a:schemeClr val="accent5"/>
                </a:solidFill>
              </a:rPr>
              <a:t>BTB can easily predict target of calls</a:t>
            </a:r>
          </a:p>
        </p:txBody>
      </p:sp>
    </p:spTree>
    <p:extLst>
      <p:ext uri="{BB962C8B-B14F-4D97-AF65-F5344CB8AC3E}">
        <p14:creationId xmlns:p14="http://schemas.microsoft.com/office/powerpoint/2010/main" val="416546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err="1"/>
              <a:t>Retpoline</a:t>
            </a:r>
            <a:r>
              <a:rPr lang="en-US" dirty="0"/>
              <a:t>:</a:t>
            </a:r>
            <a:r>
              <a:rPr lang="en-US" dirty="0">
                <a:sym typeface="Wingdings" panose="05000000000000000000" pitchFamily="2" charset="2"/>
              </a:rPr>
              <a:t>(return + trampoline)</a:t>
            </a:r>
            <a:r>
              <a:rPr lang="en-US" dirty="0"/>
              <a:t/>
            </a:r>
            <a:br>
              <a:rPr lang="en-US" dirty="0"/>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768927" y="1174173"/>
            <a:ext cx="6785264" cy="369332"/>
          </a:xfrm>
          <a:prstGeom prst="rect">
            <a:avLst/>
          </a:prstGeom>
          <a:noFill/>
        </p:spPr>
        <p:txBody>
          <a:bodyPr wrap="square" rtlCol="0">
            <a:spAutoFit/>
          </a:bodyPr>
          <a:lstStyle/>
          <a:p>
            <a:r>
              <a:rPr lang="en-US" b="1" dirty="0">
                <a:solidFill>
                  <a:schemeClr val="accent6"/>
                </a:solidFill>
              </a:rPr>
              <a:t>Background:</a:t>
            </a:r>
            <a:endParaRPr lang="en-US" b="1" dirty="0">
              <a:solidFill>
                <a:schemeClr val="accent6"/>
              </a:solidFill>
              <a:sym typeface="Wingdings" panose="05000000000000000000" pitchFamily="2" charset="2"/>
            </a:endParaRPr>
          </a:p>
        </p:txBody>
      </p:sp>
      <p:sp>
        <p:nvSpPr>
          <p:cNvPr id="52" name="Rectangle 2">
            <a:extLst>
              <a:ext uri="{FF2B5EF4-FFF2-40B4-BE49-F238E27FC236}">
                <a16:creationId xmlns="" xmlns:a16="http://schemas.microsoft.com/office/drawing/2014/main" id="{5732CDFD-FF19-4861-9145-6350A6998989}"/>
              </a:ext>
            </a:extLst>
          </p:cNvPr>
          <p:cNvSpPr txBox="1">
            <a:spLocks noChangeArrowheads="1"/>
          </p:cNvSpPr>
          <p:nvPr/>
        </p:nvSpPr>
        <p:spPr>
          <a:xfrm>
            <a:off x="83128" y="1070807"/>
            <a:ext cx="9144000" cy="57606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2000" dirty="0">
                <a:solidFill>
                  <a:schemeClr val="accent5"/>
                </a:solidFill>
              </a:rPr>
              <a:t>Subroutine Returns</a:t>
            </a:r>
          </a:p>
        </p:txBody>
      </p:sp>
      <p:sp>
        <p:nvSpPr>
          <p:cNvPr id="74" name="TextBox 73">
            <a:extLst>
              <a:ext uri="{FF2B5EF4-FFF2-40B4-BE49-F238E27FC236}">
                <a16:creationId xmlns="" xmlns:a16="http://schemas.microsoft.com/office/drawing/2014/main" id="{942A359B-0F44-447A-980D-F79088F1002D}"/>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solidFill>
                  <a:schemeClr val="bg1"/>
                </a:solidFill>
              </a:rPr>
              <a:t>BTB can easily predict target of calls</a:t>
            </a:r>
          </a:p>
        </p:txBody>
      </p:sp>
      <p:sp>
        <p:nvSpPr>
          <p:cNvPr id="30" name="Rectangle 2">
            <a:extLst>
              <a:ext uri="{FF2B5EF4-FFF2-40B4-BE49-F238E27FC236}">
                <a16:creationId xmlns="" xmlns:a16="http://schemas.microsoft.com/office/drawing/2014/main" id="{34D270EC-FD7E-4082-9366-B17EDDD59FC2}"/>
              </a:ext>
            </a:extLst>
          </p:cNvPr>
          <p:cNvSpPr txBox="1">
            <a:spLocks noChangeArrowheads="1"/>
          </p:cNvSpPr>
          <p:nvPr/>
        </p:nvSpPr>
        <p:spPr>
          <a:xfrm>
            <a:off x="152400" y="845096"/>
            <a:ext cx="9144000" cy="576064"/>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en-US" dirty="0"/>
          </a:p>
        </p:txBody>
      </p:sp>
      <p:sp>
        <p:nvSpPr>
          <p:cNvPr id="31" name="Text Box 4">
            <a:extLst>
              <a:ext uri="{FF2B5EF4-FFF2-40B4-BE49-F238E27FC236}">
                <a16:creationId xmlns="" xmlns:a16="http://schemas.microsoft.com/office/drawing/2014/main" id="{27C259CF-B623-4C91-A93C-2ED3A08DD0DF}"/>
              </a:ext>
            </a:extLst>
          </p:cNvPr>
          <p:cNvSpPr txBox="1">
            <a:spLocks noChangeArrowheads="1"/>
          </p:cNvSpPr>
          <p:nvPr/>
        </p:nvSpPr>
        <p:spPr bwMode="auto">
          <a:xfrm>
            <a:off x="1089436" y="1752600"/>
            <a:ext cx="3719288"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P: 0x1000: ST $RA </a:t>
            </a:r>
            <a:r>
              <a:rPr lang="en-US" b="1" dirty="0">
                <a:latin typeface="Courier New" panose="02070309020205020404" pitchFamily="49" charset="0"/>
                <a:cs typeface="Courier New" panose="02070309020205020404" pitchFamily="49" charset="0"/>
                <a:sym typeface="Wingdings" pitchFamily="2" charset="2"/>
              </a:rPr>
              <a:t> [$</a:t>
            </a:r>
            <a:r>
              <a:rPr lang="en-US" b="1" dirty="0" err="1">
                <a:latin typeface="Courier New" panose="02070309020205020404" pitchFamily="49" charset="0"/>
                <a:cs typeface="Courier New" panose="02070309020205020404" pitchFamily="49" charset="0"/>
                <a:sym typeface="Wingdings" pitchFamily="2" charset="2"/>
              </a:rPr>
              <a:t>sp</a:t>
            </a:r>
            <a:r>
              <a:rPr lang="en-US" b="1" dirty="0">
                <a:latin typeface="Courier New" panose="02070309020205020404" pitchFamily="49" charset="0"/>
                <a:cs typeface="Courier New" panose="02070309020205020404" pitchFamily="49" charset="0"/>
                <a:sym typeface="Wingdings" pitchFamily="2" charset="2"/>
              </a:rPr>
              <a:t>]</a:t>
            </a:r>
            <a:endParaRPr lang="en-US" b="1" dirty="0">
              <a:latin typeface="Courier New" panose="02070309020205020404" pitchFamily="49" charset="0"/>
              <a:cs typeface="Courier New" panose="02070309020205020404" pitchFamily="49" charset="0"/>
            </a:endParaRPr>
          </a:p>
        </p:txBody>
      </p:sp>
      <p:sp>
        <p:nvSpPr>
          <p:cNvPr id="32" name="Text Box 5">
            <a:extLst>
              <a:ext uri="{FF2B5EF4-FFF2-40B4-BE49-F238E27FC236}">
                <a16:creationId xmlns="" xmlns:a16="http://schemas.microsoft.com/office/drawing/2014/main" id="{86606E09-C37E-48A1-8034-EB431C23C37B}"/>
              </a:ext>
            </a:extLst>
          </p:cNvPr>
          <p:cNvSpPr txBox="1">
            <a:spLocks noChangeArrowheads="1"/>
          </p:cNvSpPr>
          <p:nvPr/>
        </p:nvSpPr>
        <p:spPr bwMode="auto">
          <a:xfrm>
            <a:off x="945420" y="2376488"/>
            <a:ext cx="3995004"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    0x1B98: LD $</a:t>
            </a:r>
            <a:r>
              <a:rPr lang="en-US" b="1" dirty="0" err="1">
                <a:latin typeface="Courier New" panose="02070309020205020404" pitchFamily="49" charset="0"/>
                <a:cs typeface="Courier New" panose="02070309020205020404" pitchFamily="49" charset="0"/>
              </a:rPr>
              <a:t>tmp</a:t>
            </a:r>
            <a:r>
              <a:rPr lang="en-US"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sym typeface="Wingdings" pitchFamily="2" charset="2"/>
              </a:rPr>
              <a:t> [$</a:t>
            </a:r>
            <a:r>
              <a:rPr lang="en-US" b="1" dirty="0" err="1">
                <a:latin typeface="Courier New" panose="02070309020205020404" pitchFamily="49" charset="0"/>
                <a:cs typeface="Courier New" panose="02070309020205020404" pitchFamily="49" charset="0"/>
                <a:sym typeface="Wingdings" pitchFamily="2" charset="2"/>
              </a:rPr>
              <a:t>sp</a:t>
            </a:r>
            <a:r>
              <a:rPr lang="en-US" b="1" dirty="0">
                <a:latin typeface="Courier New" panose="02070309020205020404" pitchFamily="49" charset="0"/>
                <a:cs typeface="Courier New" panose="02070309020205020404" pitchFamily="49" charset="0"/>
                <a:sym typeface="Wingdings" pitchFamily="2" charset="2"/>
              </a:rPr>
              <a:t>]</a:t>
            </a:r>
            <a:endParaRPr lang="en-US" b="1" dirty="0">
              <a:latin typeface="Courier New" panose="02070309020205020404" pitchFamily="49" charset="0"/>
              <a:cs typeface="Courier New" panose="02070309020205020404" pitchFamily="49" charset="0"/>
            </a:endParaRPr>
          </a:p>
        </p:txBody>
      </p:sp>
      <p:sp>
        <p:nvSpPr>
          <p:cNvPr id="33" name="Text Box 6">
            <a:extLst>
              <a:ext uri="{FF2B5EF4-FFF2-40B4-BE49-F238E27FC236}">
                <a16:creationId xmlns="" xmlns:a16="http://schemas.microsoft.com/office/drawing/2014/main" id="{6C8D68F6-540F-4E99-9B45-7E72C6384C44}"/>
              </a:ext>
            </a:extLst>
          </p:cNvPr>
          <p:cNvSpPr txBox="1">
            <a:spLocks noChangeArrowheads="1"/>
          </p:cNvSpPr>
          <p:nvPr/>
        </p:nvSpPr>
        <p:spPr bwMode="auto">
          <a:xfrm>
            <a:off x="1089436" y="32908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A: 0xFC34: CALL </a:t>
            </a:r>
            <a:r>
              <a:rPr lang="en-US" b="1" dirty="0" err="1">
                <a:latin typeface="Courier New" panose="02070309020205020404" pitchFamily="49" charset="0"/>
                <a:cs typeface="Courier New" panose="02070309020205020404" pitchFamily="49" charset="0"/>
              </a:rPr>
              <a:t>printf</a:t>
            </a:r>
            <a:endParaRPr lang="en-US" b="1" dirty="0">
              <a:latin typeface="Courier New" panose="02070309020205020404" pitchFamily="49" charset="0"/>
              <a:cs typeface="Courier New" panose="02070309020205020404" pitchFamily="49" charset="0"/>
            </a:endParaRPr>
          </a:p>
        </p:txBody>
      </p:sp>
      <p:sp>
        <p:nvSpPr>
          <p:cNvPr id="34" name="Text Box 7">
            <a:extLst>
              <a:ext uri="{FF2B5EF4-FFF2-40B4-BE49-F238E27FC236}">
                <a16:creationId xmlns="" xmlns:a16="http://schemas.microsoft.com/office/drawing/2014/main" id="{E16DE9B7-A7BF-43FC-AF44-5665BC5A3365}"/>
              </a:ext>
            </a:extLst>
          </p:cNvPr>
          <p:cNvSpPr txBox="1">
            <a:spLocks noChangeArrowheads="1"/>
          </p:cNvSpPr>
          <p:nvPr/>
        </p:nvSpPr>
        <p:spPr bwMode="auto">
          <a:xfrm>
            <a:off x="1089436" y="43576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B: 0xFD08: CALL printf</a:t>
            </a:r>
          </a:p>
        </p:txBody>
      </p:sp>
      <p:sp>
        <p:nvSpPr>
          <p:cNvPr id="35" name="Text Box 8">
            <a:extLst>
              <a:ext uri="{FF2B5EF4-FFF2-40B4-BE49-F238E27FC236}">
                <a16:creationId xmlns="" xmlns:a16="http://schemas.microsoft.com/office/drawing/2014/main" id="{68A8A6EA-368E-4717-9140-B67F14FB4EAE}"/>
              </a:ext>
            </a:extLst>
          </p:cNvPr>
          <p:cNvSpPr txBox="1">
            <a:spLocks noChangeArrowheads="1"/>
          </p:cNvSpPr>
          <p:nvPr/>
        </p:nvSpPr>
        <p:spPr bwMode="auto">
          <a:xfrm>
            <a:off x="1089436" y="35956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A’:0xFC38: CMP $ret, 0</a:t>
            </a:r>
          </a:p>
        </p:txBody>
      </p:sp>
      <p:sp>
        <p:nvSpPr>
          <p:cNvPr id="36" name="Text Box 9">
            <a:extLst>
              <a:ext uri="{FF2B5EF4-FFF2-40B4-BE49-F238E27FC236}">
                <a16:creationId xmlns="" xmlns:a16="http://schemas.microsoft.com/office/drawing/2014/main" id="{844AD7D0-C968-49AF-81E6-54583CC7D72A}"/>
              </a:ext>
            </a:extLst>
          </p:cNvPr>
          <p:cNvSpPr txBox="1">
            <a:spLocks noChangeArrowheads="1"/>
          </p:cNvSpPr>
          <p:nvPr/>
        </p:nvSpPr>
        <p:spPr bwMode="auto">
          <a:xfrm>
            <a:off x="1089436" y="46624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B’:0xFD0C: CMP $ret, 0</a:t>
            </a:r>
          </a:p>
        </p:txBody>
      </p:sp>
      <p:cxnSp>
        <p:nvCxnSpPr>
          <p:cNvPr id="37" name="AutoShape 10">
            <a:extLst>
              <a:ext uri="{FF2B5EF4-FFF2-40B4-BE49-F238E27FC236}">
                <a16:creationId xmlns="" xmlns:a16="http://schemas.microsoft.com/office/drawing/2014/main" id="{9E21F3A2-641E-4AB3-9D16-DA245D1579FE}"/>
              </a:ext>
            </a:extLst>
          </p:cNvPr>
          <p:cNvCxnSpPr>
            <a:cxnSpLocks noChangeShapeType="1"/>
            <a:stCxn id="33" idx="3"/>
            <a:endCxn id="31" idx="3"/>
          </p:cNvCxnSpPr>
          <p:nvPr/>
        </p:nvCxnSpPr>
        <p:spPr bwMode="auto">
          <a:xfrm flipV="1">
            <a:off x="4306983" y="1937266"/>
            <a:ext cx="501741" cy="1538288"/>
          </a:xfrm>
          <a:prstGeom prst="curvedConnector3">
            <a:avLst>
              <a:gd name="adj1" fmla="val 145561"/>
            </a:avLst>
          </a:prstGeom>
          <a:noFill/>
          <a:ln w="9525">
            <a:solidFill>
              <a:schemeClr val="tx1"/>
            </a:solidFill>
            <a:round/>
            <a:headEnd/>
            <a:tailEnd type="triangle" w="med" len="med"/>
          </a:ln>
          <a:effectLst/>
        </p:spPr>
      </p:cxnSp>
      <p:sp>
        <p:nvSpPr>
          <p:cNvPr id="38" name="Text Box 11">
            <a:extLst>
              <a:ext uri="{FF2B5EF4-FFF2-40B4-BE49-F238E27FC236}">
                <a16:creationId xmlns="" xmlns:a16="http://schemas.microsoft.com/office/drawing/2014/main" id="{6D4DB20D-B4B0-42F1-86C4-09512232873D}"/>
              </a:ext>
            </a:extLst>
          </p:cNvPr>
          <p:cNvSpPr txBox="1">
            <a:spLocks noChangeArrowheads="1"/>
          </p:cNvSpPr>
          <p:nvPr/>
        </p:nvSpPr>
        <p:spPr bwMode="auto">
          <a:xfrm>
            <a:off x="1484040" y="2667000"/>
            <a:ext cx="2528256"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0x1B9C: RETN $</a:t>
            </a:r>
            <a:r>
              <a:rPr lang="en-US" b="1" dirty="0" err="1">
                <a:latin typeface="Courier New" panose="02070309020205020404" pitchFamily="49" charset="0"/>
                <a:cs typeface="Courier New" panose="02070309020205020404" pitchFamily="49" charset="0"/>
              </a:rPr>
              <a:t>tmp</a:t>
            </a:r>
            <a:endParaRPr lang="en-US" b="1" dirty="0">
              <a:latin typeface="Courier New" panose="02070309020205020404" pitchFamily="49" charset="0"/>
              <a:cs typeface="Courier New" panose="02070309020205020404" pitchFamily="49" charset="0"/>
            </a:endParaRPr>
          </a:p>
        </p:txBody>
      </p:sp>
      <p:cxnSp>
        <p:nvCxnSpPr>
          <p:cNvPr id="39" name="AutoShape 12">
            <a:extLst>
              <a:ext uri="{FF2B5EF4-FFF2-40B4-BE49-F238E27FC236}">
                <a16:creationId xmlns="" xmlns:a16="http://schemas.microsoft.com/office/drawing/2014/main" id="{DCB7737F-6FA3-4C11-8127-B233F5C43899}"/>
              </a:ext>
            </a:extLst>
          </p:cNvPr>
          <p:cNvCxnSpPr>
            <a:cxnSpLocks noChangeShapeType="1"/>
            <a:stCxn id="38" idx="1"/>
            <a:endCxn id="35" idx="1"/>
          </p:cNvCxnSpPr>
          <p:nvPr/>
        </p:nvCxnSpPr>
        <p:spPr bwMode="auto">
          <a:xfrm rot="10800000" flipV="1">
            <a:off x="1089436" y="2851666"/>
            <a:ext cx="394604" cy="928688"/>
          </a:xfrm>
          <a:prstGeom prst="curvedConnector3">
            <a:avLst>
              <a:gd name="adj1" fmla="val 157931"/>
            </a:avLst>
          </a:prstGeom>
          <a:noFill/>
          <a:ln w="9525">
            <a:solidFill>
              <a:schemeClr val="tx1"/>
            </a:solidFill>
            <a:round/>
            <a:headEnd/>
            <a:tailEnd type="triangle" w="med" len="med"/>
          </a:ln>
          <a:effectLst/>
        </p:spPr>
      </p:cxnSp>
      <p:sp>
        <p:nvSpPr>
          <p:cNvPr id="40" name="Rectangle 13">
            <a:extLst>
              <a:ext uri="{FF2B5EF4-FFF2-40B4-BE49-F238E27FC236}">
                <a16:creationId xmlns="" xmlns:a16="http://schemas.microsoft.com/office/drawing/2014/main" id="{87B4E97D-8BE3-4D60-AF48-EFD790EA7ADD}"/>
              </a:ext>
            </a:extLst>
          </p:cNvPr>
          <p:cNvSpPr>
            <a:spLocks noChangeArrowheads="1"/>
          </p:cNvSpPr>
          <p:nvPr/>
        </p:nvSpPr>
        <p:spPr bwMode="auto">
          <a:xfrm>
            <a:off x="6248400" y="2436813"/>
            <a:ext cx="1600200" cy="1981200"/>
          </a:xfrm>
          <a:prstGeom prst="rect">
            <a:avLst/>
          </a:prstGeom>
          <a:solidFill>
            <a:schemeClr val="accent1"/>
          </a:solid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base">
              <a:spcBef>
                <a:spcPct val="0"/>
              </a:spcBef>
              <a:spcAft>
                <a:spcPct val="0"/>
              </a:spcAft>
            </a:pPr>
            <a:endParaRPr lang="en-US" sz="2000">
              <a:solidFill>
                <a:srgbClr val="000000"/>
              </a:solidFill>
              <a:latin typeface="Gill Sans MT" pitchFamily="34" charset="0"/>
            </a:endParaRPr>
          </a:p>
        </p:txBody>
      </p:sp>
      <p:sp>
        <p:nvSpPr>
          <p:cNvPr id="41" name="Rectangle 20">
            <a:extLst>
              <a:ext uri="{FF2B5EF4-FFF2-40B4-BE49-F238E27FC236}">
                <a16:creationId xmlns="" xmlns:a16="http://schemas.microsoft.com/office/drawing/2014/main" id="{61453863-ABA5-4421-A0F8-905B18985637}"/>
              </a:ext>
            </a:extLst>
          </p:cNvPr>
          <p:cNvSpPr>
            <a:spLocks noChangeArrowheads="1"/>
          </p:cNvSpPr>
          <p:nvPr/>
        </p:nvSpPr>
        <p:spPr bwMode="auto">
          <a:xfrm>
            <a:off x="7010400" y="3198813"/>
            <a:ext cx="838200" cy="304800"/>
          </a:xfrm>
          <a:prstGeom prst="rect">
            <a:avLst/>
          </a:prstGeom>
          <a:solidFill>
            <a:srgbClr val="99CCFF"/>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0xFC38</a:t>
            </a:r>
          </a:p>
        </p:txBody>
      </p:sp>
      <p:sp>
        <p:nvSpPr>
          <p:cNvPr id="42" name="Rectangle 21">
            <a:extLst>
              <a:ext uri="{FF2B5EF4-FFF2-40B4-BE49-F238E27FC236}">
                <a16:creationId xmlns="" xmlns:a16="http://schemas.microsoft.com/office/drawing/2014/main" id="{7CB80B64-331C-4FD1-8B44-63370E21DB04}"/>
              </a:ext>
            </a:extLst>
          </p:cNvPr>
          <p:cNvSpPr>
            <a:spLocks noChangeArrowheads="1"/>
          </p:cNvSpPr>
          <p:nvPr/>
        </p:nvSpPr>
        <p:spPr bwMode="auto">
          <a:xfrm>
            <a:off x="6477000" y="3198813"/>
            <a:ext cx="533400" cy="304800"/>
          </a:xfrm>
          <a:prstGeom prst="rect">
            <a:avLst/>
          </a:prstGeom>
          <a:solidFill>
            <a:srgbClr val="FF99CC"/>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1B9</a:t>
            </a:r>
          </a:p>
        </p:txBody>
      </p:sp>
      <p:sp>
        <p:nvSpPr>
          <p:cNvPr id="43" name="Rectangle 22">
            <a:extLst>
              <a:ext uri="{FF2B5EF4-FFF2-40B4-BE49-F238E27FC236}">
                <a16:creationId xmlns="" xmlns:a16="http://schemas.microsoft.com/office/drawing/2014/main" id="{81D3BB60-35A0-4E0B-8001-037EAB0AC813}"/>
              </a:ext>
            </a:extLst>
          </p:cNvPr>
          <p:cNvSpPr>
            <a:spLocks noChangeArrowheads="1"/>
          </p:cNvSpPr>
          <p:nvPr/>
        </p:nvSpPr>
        <p:spPr bwMode="auto">
          <a:xfrm>
            <a:off x="6248400" y="3198813"/>
            <a:ext cx="228600" cy="304800"/>
          </a:xfrm>
          <a:prstGeom prst="rect">
            <a:avLst/>
          </a:prstGeom>
          <a:solidFill>
            <a:srgbClr val="FFFF99"/>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0</a:t>
            </a:r>
          </a:p>
        </p:txBody>
      </p:sp>
      <p:cxnSp>
        <p:nvCxnSpPr>
          <p:cNvPr id="44" name="AutoShape 23">
            <a:extLst>
              <a:ext uri="{FF2B5EF4-FFF2-40B4-BE49-F238E27FC236}">
                <a16:creationId xmlns="" xmlns:a16="http://schemas.microsoft.com/office/drawing/2014/main" id="{3D0F8AAF-6113-4C91-8E94-13728D7D7BAE}"/>
              </a:ext>
            </a:extLst>
          </p:cNvPr>
          <p:cNvCxnSpPr>
            <a:cxnSpLocks noChangeShapeType="1"/>
            <a:stCxn id="38" idx="3"/>
            <a:endCxn id="43" idx="1"/>
          </p:cNvCxnSpPr>
          <p:nvPr/>
        </p:nvCxnSpPr>
        <p:spPr bwMode="auto">
          <a:xfrm>
            <a:off x="4012296" y="2851666"/>
            <a:ext cx="2236104" cy="499547"/>
          </a:xfrm>
          <a:prstGeom prst="curvedConnector3">
            <a:avLst>
              <a:gd name="adj1" fmla="val 50000"/>
            </a:avLst>
          </a:prstGeom>
          <a:noFill/>
          <a:ln w="9525">
            <a:solidFill>
              <a:schemeClr val="tx1"/>
            </a:solidFill>
            <a:prstDash val="dash"/>
            <a:round/>
            <a:headEnd/>
            <a:tailEnd type="triangle" w="med" len="med"/>
          </a:ln>
          <a:effectLst/>
        </p:spPr>
      </p:cxnSp>
      <p:sp>
        <p:nvSpPr>
          <p:cNvPr id="45" name="Rectangle 24">
            <a:extLst>
              <a:ext uri="{FF2B5EF4-FFF2-40B4-BE49-F238E27FC236}">
                <a16:creationId xmlns="" xmlns:a16="http://schemas.microsoft.com/office/drawing/2014/main" id="{420F683E-69E3-4AF0-9393-A1955985566B}"/>
              </a:ext>
            </a:extLst>
          </p:cNvPr>
          <p:cNvSpPr>
            <a:spLocks noChangeArrowheads="1"/>
          </p:cNvSpPr>
          <p:nvPr/>
        </p:nvSpPr>
        <p:spPr bwMode="auto">
          <a:xfrm>
            <a:off x="6248400" y="3198813"/>
            <a:ext cx="228600" cy="304800"/>
          </a:xfrm>
          <a:prstGeom prst="rect">
            <a:avLst/>
          </a:prstGeom>
          <a:solidFill>
            <a:srgbClr val="FFFF99"/>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pPr>
            <a:r>
              <a:rPr lang="en-US">
                <a:solidFill>
                  <a:srgbClr val="000000"/>
                </a:solidFill>
                <a:latin typeface="Gill Sans MT" pitchFamily="34" charset="0"/>
              </a:rPr>
              <a:t>1</a:t>
            </a:r>
          </a:p>
        </p:txBody>
      </p:sp>
      <p:cxnSp>
        <p:nvCxnSpPr>
          <p:cNvPr id="46" name="AutoShape 25">
            <a:extLst>
              <a:ext uri="{FF2B5EF4-FFF2-40B4-BE49-F238E27FC236}">
                <a16:creationId xmlns="" xmlns:a16="http://schemas.microsoft.com/office/drawing/2014/main" id="{4F72C1D3-E9E5-4B53-A2BB-BC144B44F448}"/>
              </a:ext>
            </a:extLst>
          </p:cNvPr>
          <p:cNvCxnSpPr>
            <a:cxnSpLocks noChangeShapeType="1"/>
            <a:stCxn id="34" idx="3"/>
            <a:endCxn id="31" idx="3"/>
          </p:cNvCxnSpPr>
          <p:nvPr/>
        </p:nvCxnSpPr>
        <p:spPr bwMode="auto">
          <a:xfrm flipV="1">
            <a:off x="4306983" y="1937266"/>
            <a:ext cx="501741" cy="2605088"/>
          </a:xfrm>
          <a:prstGeom prst="curvedConnector3">
            <a:avLst>
              <a:gd name="adj1" fmla="val 145561"/>
            </a:avLst>
          </a:prstGeom>
          <a:noFill/>
          <a:ln w="9525">
            <a:solidFill>
              <a:schemeClr val="tx1"/>
            </a:solidFill>
            <a:round/>
            <a:headEnd/>
            <a:tailEnd type="triangle" w="med" len="med"/>
          </a:ln>
          <a:effectLst/>
        </p:spPr>
      </p:cxnSp>
      <p:cxnSp>
        <p:nvCxnSpPr>
          <p:cNvPr id="47" name="AutoShape 26">
            <a:extLst>
              <a:ext uri="{FF2B5EF4-FFF2-40B4-BE49-F238E27FC236}">
                <a16:creationId xmlns="" xmlns:a16="http://schemas.microsoft.com/office/drawing/2014/main" id="{5ACBA360-5501-4028-AC57-5F4A11322C51}"/>
              </a:ext>
            </a:extLst>
          </p:cNvPr>
          <p:cNvCxnSpPr>
            <a:cxnSpLocks noChangeShapeType="1"/>
            <a:stCxn id="41" idx="3"/>
            <a:endCxn id="35" idx="3"/>
          </p:cNvCxnSpPr>
          <p:nvPr/>
        </p:nvCxnSpPr>
        <p:spPr bwMode="auto">
          <a:xfrm flipH="1">
            <a:off x="4306983" y="3351213"/>
            <a:ext cx="3541617" cy="429141"/>
          </a:xfrm>
          <a:prstGeom prst="curvedConnector3">
            <a:avLst>
              <a:gd name="adj1" fmla="val -6455"/>
            </a:avLst>
          </a:prstGeom>
          <a:noFill/>
          <a:ln w="9525">
            <a:solidFill>
              <a:schemeClr val="tx1"/>
            </a:solidFill>
            <a:round/>
            <a:headEnd/>
            <a:tailEnd type="triangle" w="med" len="med"/>
          </a:ln>
          <a:effectLst/>
        </p:spPr>
      </p:cxnSp>
      <p:sp>
        <p:nvSpPr>
          <p:cNvPr id="48" name="Text Box 27">
            <a:extLst>
              <a:ext uri="{FF2B5EF4-FFF2-40B4-BE49-F238E27FC236}">
                <a16:creationId xmlns="" xmlns:a16="http://schemas.microsoft.com/office/drawing/2014/main" id="{944EFED0-180E-4D0C-9B23-F28F3D298C23}"/>
              </a:ext>
            </a:extLst>
          </p:cNvPr>
          <p:cNvSpPr txBox="1">
            <a:spLocks noChangeArrowheads="1"/>
          </p:cNvSpPr>
          <p:nvPr/>
        </p:nvSpPr>
        <p:spPr bwMode="auto">
          <a:xfrm>
            <a:off x="4419600" y="3578225"/>
            <a:ext cx="434734"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a:solidFill>
                  <a:srgbClr val="FF0000"/>
                </a:solidFill>
                <a:latin typeface="Gill Sans MT" pitchFamily="34" charset="0"/>
              </a:rPr>
              <a:t>X</a:t>
            </a:r>
          </a:p>
        </p:txBody>
      </p:sp>
      <p:cxnSp>
        <p:nvCxnSpPr>
          <p:cNvPr id="49" name="AutoShape 28">
            <a:extLst>
              <a:ext uri="{FF2B5EF4-FFF2-40B4-BE49-F238E27FC236}">
                <a16:creationId xmlns="" xmlns:a16="http://schemas.microsoft.com/office/drawing/2014/main" id="{92F315AE-8138-4B0B-8915-4A046E406F04}"/>
              </a:ext>
            </a:extLst>
          </p:cNvPr>
          <p:cNvCxnSpPr>
            <a:cxnSpLocks noChangeShapeType="1"/>
            <a:stCxn id="38" idx="1"/>
            <a:endCxn id="36" idx="1"/>
          </p:cNvCxnSpPr>
          <p:nvPr/>
        </p:nvCxnSpPr>
        <p:spPr bwMode="auto">
          <a:xfrm rot="10800000" flipV="1">
            <a:off x="1089436" y="2851666"/>
            <a:ext cx="394604" cy="1995488"/>
          </a:xfrm>
          <a:prstGeom prst="curvedConnector3">
            <a:avLst>
              <a:gd name="adj1" fmla="val 157931"/>
            </a:avLst>
          </a:prstGeom>
          <a:noFill/>
          <a:ln w="9525">
            <a:solidFill>
              <a:schemeClr val="tx1"/>
            </a:solidFill>
            <a:round/>
            <a:headEnd/>
            <a:tailEnd type="triangle" w="med" len="med"/>
          </a:ln>
          <a:effectLst/>
        </p:spPr>
      </p:cxnSp>
      <p:sp>
        <p:nvSpPr>
          <p:cNvPr id="50" name="TextBox 49">
            <a:extLst>
              <a:ext uri="{FF2B5EF4-FFF2-40B4-BE49-F238E27FC236}">
                <a16:creationId xmlns="" xmlns:a16="http://schemas.microsoft.com/office/drawing/2014/main" id="{B8749445-B149-4C23-AD48-455E6255B6BB}"/>
              </a:ext>
            </a:extLst>
          </p:cNvPr>
          <p:cNvSpPr txBox="1"/>
          <p:nvPr/>
        </p:nvSpPr>
        <p:spPr>
          <a:xfrm>
            <a:off x="-14147" y="5683827"/>
            <a:ext cx="9144000" cy="575554"/>
          </a:xfrm>
          <a:prstGeom prst="rect">
            <a:avLst/>
          </a:prstGeom>
          <a:noFill/>
        </p:spPr>
        <p:txBody>
          <a:bodyPr wrap="square" lIns="82309" tIns="41154" rIns="82309" bIns="41154" rtlCol="0">
            <a:spAutoFit/>
          </a:bodyPr>
          <a:lstStyle/>
          <a:p>
            <a:pPr marL="0" lvl="1" indent="-514291" algn="ctr"/>
            <a:r>
              <a:rPr lang="en-US" sz="3200" dirty="0">
                <a:solidFill>
                  <a:schemeClr val="accent5"/>
                </a:solidFill>
              </a:rPr>
              <a:t>BTB can’t predict return for multiple call sites</a:t>
            </a:r>
          </a:p>
        </p:txBody>
      </p:sp>
    </p:spTree>
    <p:extLst>
      <p:ext uri="{BB962C8B-B14F-4D97-AF65-F5344CB8AC3E}">
        <p14:creationId xmlns:p14="http://schemas.microsoft.com/office/powerpoint/2010/main" val="29065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0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0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4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8" grpId="1"/>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a:t/>
            </a:r>
            <a:br>
              <a:rPr lang="en-US" dirty="0"/>
            </a:br>
            <a:r>
              <a:rPr lang="en-US" dirty="0" err="1"/>
              <a:t>Retpoline</a:t>
            </a:r>
            <a:r>
              <a:rPr lang="en-US" dirty="0"/>
              <a:t>:</a:t>
            </a:r>
            <a:r>
              <a:rPr lang="en-US" dirty="0">
                <a:sym typeface="Wingdings" panose="05000000000000000000" pitchFamily="2" charset="2"/>
              </a:rPr>
              <a:t>(return + trampoline)</a:t>
            </a:r>
            <a:r>
              <a:rPr lang="en-US" dirty="0"/>
              <a:t/>
            </a:r>
            <a:br>
              <a:rPr lang="en-US" dirty="0"/>
            </a:br>
            <a:r>
              <a:rPr lang="en-US" dirty="0"/>
              <a:t/>
            </a:r>
            <a:br>
              <a:rPr lang="en-US" dirty="0"/>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768927" y="1174173"/>
            <a:ext cx="6785264" cy="646331"/>
          </a:xfrm>
          <a:prstGeom prst="rect">
            <a:avLst/>
          </a:prstGeom>
          <a:noFill/>
        </p:spPr>
        <p:txBody>
          <a:bodyPr wrap="square" rtlCol="0">
            <a:spAutoFit/>
          </a:bodyPr>
          <a:lstStyle/>
          <a:p>
            <a:r>
              <a:rPr lang="en-US" b="1" dirty="0">
                <a:solidFill>
                  <a:schemeClr val="accent6"/>
                </a:solidFill>
              </a:rPr>
              <a:t>Background:                             </a:t>
            </a:r>
            <a:r>
              <a:rPr lang="en-US" dirty="0"/>
              <a:t>Return Address Stack </a:t>
            </a:r>
            <a:r>
              <a:rPr lang="en-US" dirty="0">
                <a:latin typeface="Arial" charset="0"/>
              </a:rPr>
              <a:t>(</a:t>
            </a:r>
            <a:r>
              <a:rPr lang="en-US" dirty="0"/>
              <a:t>RAS</a:t>
            </a:r>
            <a:r>
              <a:rPr lang="en-US" dirty="0">
                <a:latin typeface="Arial" charset="0"/>
              </a:rPr>
              <a:t>)</a:t>
            </a:r>
          </a:p>
          <a:p>
            <a:endParaRPr lang="en-US" b="1" dirty="0">
              <a:solidFill>
                <a:schemeClr val="accent6"/>
              </a:solidFill>
              <a:sym typeface="Wingdings" panose="05000000000000000000" pitchFamily="2" charset="2"/>
            </a:endParaRPr>
          </a:p>
        </p:txBody>
      </p:sp>
      <p:sp>
        <p:nvSpPr>
          <p:cNvPr id="6" name="Rectangle 2">
            <a:extLst>
              <a:ext uri="{FF2B5EF4-FFF2-40B4-BE49-F238E27FC236}">
                <a16:creationId xmlns="" xmlns:a16="http://schemas.microsoft.com/office/drawing/2014/main" id="{B39F9F6F-5B8E-44CA-8199-2C970285CB5D}"/>
              </a:ext>
            </a:extLst>
          </p:cNvPr>
          <p:cNvSpPr txBox="1">
            <a:spLocks noChangeArrowheads="1"/>
          </p:cNvSpPr>
          <p:nvPr/>
        </p:nvSpPr>
        <p:spPr>
          <a:xfrm>
            <a:off x="0" y="692696"/>
            <a:ext cx="9144000" cy="576064"/>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en-US" dirty="0">
              <a:latin typeface="Arial" charset="0"/>
            </a:endParaRPr>
          </a:p>
        </p:txBody>
      </p:sp>
      <p:sp>
        <p:nvSpPr>
          <p:cNvPr id="7" name="Rectangle 3">
            <a:extLst>
              <a:ext uri="{FF2B5EF4-FFF2-40B4-BE49-F238E27FC236}">
                <a16:creationId xmlns="" xmlns:a16="http://schemas.microsoft.com/office/drawing/2014/main" id="{03927899-57CC-405B-8570-A3D71A000617}"/>
              </a:ext>
            </a:extLst>
          </p:cNvPr>
          <p:cNvSpPr>
            <a:spLocks noGrp="1" noChangeArrowheads="1"/>
          </p:cNvSpPr>
          <p:nvPr>
            <p:ph idx="1"/>
          </p:nvPr>
        </p:nvSpPr>
        <p:spPr>
          <a:xfrm>
            <a:off x="457200" y="1340769"/>
            <a:ext cx="8229600" cy="4896544"/>
          </a:xfrm>
        </p:spPr>
        <p:txBody>
          <a:bodyPr/>
          <a:lstStyle/>
          <a:p>
            <a:endParaRPr lang="en-US" dirty="0"/>
          </a:p>
          <a:p>
            <a:r>
              <a:rPr lang="en-US" sz="2000" dirty="0"/>
              <a:t>Keep track of call stack</a:t>
            </a:r>
          </a:p>
        </p:txBody>
      </p:sp>
      <p:sp>
        <p:nvSpPr>
          <p:cNvPr id="8" name="Text Box 4">
            <a:extLst>
              <a:ext uri="{FF2B5EF4-FFF2-40B4-BE49-F238E27FC236}">
                <a16:creationId xmlns="" xmlns:a16="http://schemas.microsoft.com/office/drawing/2014/main" id="{CE02B59D-C132-4791-8AAD-ECCE00D14FB2}"/>
              </a:ext>
            </a:extLst>
          </p:cNvPr>
          <p:cNvSpPr txBox="1">
            <a:spLocks noChangeArrowheads="1"/>
          </p:cNvSpPr>
          <p:nvPr/>
        </p:nvSpPr>
        <p:spPr bwMode="auto">
          <a:xfrm>
            <a:off x="1115616" y="2287588"/>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A: 0xFC34: CALL </a:t>
            </a:r>
            <a:r>
              <a:rPr lang="en-US" b="1" dirty="0" err="1">
                <a:latin typeface="Courier New" panose="02070309020205020404" pitchFamily="49" charset="0"/>
                <a:cs typeface="Courier New" panose="02070309020205020404" pitchFamily="49" charset="0"/>
              </a:rPr>
              <a:t>printf</a:t>
            </a:r>
            <a:endParaRPr lang="en-US" b="1" dirty="0">
              <a:latin typeface="Courier New" panose="02070309020205020404" pitchFamily="49" charset="0"/>
              <a:cs typeface="Courier New" panose="02070309020205020404" pitchFamily="49" charset="0"/>
            </a:endParaRPr>
          </a:p>
        </p:txBody>
      </p:sp>
      <p:sp>
        <p:nvSpPr>
          <p:cNvPr id="9" name="Text Box 5">
            <a:extLst>
              <a:ext uri="{FF2B5EF4-FFF2-40B4-BE49-F238E27FC236}">
                <a16:creationId xmlns="" xmlns:a16="http://schemas.microsoft.com/office/drawing/2014/main" id="{EF749948-9B84-45A5-8FAF-5146CFFDDEC9}"/>
              </a:ext>
            </a:extLst>
          </p:cNvPr>
          <p:cNvSpPr txBox="1">
            <a:spLocks noChangeArrowheads="1"/>
          </p:cNvSpPr>
          <p:nvPr/>
        </p:nvSpPr>
        <p:spPr bwMode="auto">
          <a:xfrm>
            <a:off x="1658542" y="2592388"/>
            <a:ext cx="688009" cy="36933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dirty="0">
                <a:latin typeface="Gill Sans MT" panose="020B0502020104020203" pitchFamily="34" charset="0"/>
                <a:cs typeface="Courier New" panose="02070309020205020404" pitchFamily="49" charset="0"/>
              </a:rPr>
              <a:t>FC38</a:t>
            </a:r>
          </a:p>
        </p:txBody>
      </p:sp>
      <p:sp>
        <p:nvSpPr>
          <p:cNvPr id="10" name="Freeform 6">
            <a:extLst>
              <a:ext uri="{FF2B5EF4-FFF2-40B4-BE49-F238E27FC236}">
                <a16:creationId xmlns="" xmlns:a16="http://schemas.microsoft.com/office/drawing/2014/main" id="{C32E8EA1-EECF-41AF-B908-6DAEFAB40F5A}"/>
              </a:ext>
            </a:extLst>
          </p:cNvPr>
          <p:cNvSpPr>
            <a:spLocks/>
          </p:cNvSpPr>
          <p:nvPr/>
        </p:nvSpPr>
        <p:spPr bwMode="auto">
          <a:xfrm>
            <a:off x="5562600" y="2514600"/>
            <a:ext cx="762000" cy="914400"/>
          </a:xfrm>
          <a:custGeom>
            <a:avLst/>
            <a:gdLst/>
            <a:ahLst/>
            <a:cxnLst>
              <a:cxn ang="0">
                <a:pos x="0" y="0"/>
              </a:cxn>
              <a:cxn ang="0">
                <a:pos x="0" y="576"/>
              </a:cxn>
              <a:cxn ang="0">
                <a:pos x="480" y="576"/>
              </a:cxn>
              <a:cxn ang="0">
                <a:pos x="480" y="0"/>
              </a:cxn>
            </a:cxnLst>
            <a:rect l="0" t="0" r="r" b="b"/>
            <a:pathLst>
              <a:path w="480" h="576">
                <a:moveTo>
                  <a:pt x="0" y="0"/>
                </a:moveTo>
                <a:lnTo>
                  <a:pt x="0" y="576"/>
                </a:lnTo>
                <a:lnTo>
                  <a:pt x="480" y="576"/>
                </a:lnTo>
                <a:lnTo>
                  <a:pt x="480" y="0"/>
                </a:lnTo>
              </a:path>
            </a:pathLst>
          </a:custGeom>
          <a:noFill/>
          <a:ln w="9525">
            <a:solidFill>
              <a:schemeClr val="tx1"/>
            </a:solidFill>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11" name="Line 7">
            <a:extLst>
              <a:ext uri="{FF2B5EF4-FFF2-40B4-BE49-F238E27FC236}">
                <a16:creationId xmlns="" xmlns:a16="http://schemas.microsoft.com/office/drawing/2014/main" id="{1D0029F1-29AA-42F1-B83A-7E188B07F3E1}"/>
              </a:ext>
            </a:extLst>
          </p:cNvPr>
          <p:cNvSpPr>
            <a:spLocks noChangeShapeType="1"/>
          </p:cNvSpPr>
          <p:nvPr/>
        </p:nvSpPr>
        <p:spPr bwMode="auto">
          <a:xfrm>
            <a:off x="5638800" y="3048000"/>
            <a:ext cx="609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12" name="Text Box 8">
            <a:extLst>
              <a:ext uri="{FF2B5EF4-FFF2-40B4-BE49-F238E27FC236}">
                <a16:creationId xmlns="" xmlns:a16="http://schemas.microsoft.com/office/drawing/2014/main" id="{20088B8F-1F6B-47AD-B92E-5B49286B951C}"/>
              </a:ext>
            </a:extLst>
          </p:cNvPr>
          <p:cNvSpPr txBox="1">
            <a:spLocks noChangeArrowheads="1"/>
          </p:cNvSpPr>
          <p:nvPr/>
        </p:nvSpPr>
        <p:spPr bwMode="auto">
          <a:xfrm>
            <a:off x="5621338" y="3063875"/>
            <a:ext cx="704040" cy="36933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dirty="0">
                <a:latin typeface="Gill Sans MT" pitchFamily="34" charset="0"/>
              </a:rPr>
              <a:t>D004</a:t>
            </a:r>
          </a:p>
        </p:txBody>
      </p:sp>
      <p:sp>
        <p:nvSpPr>
          <p:cNvPr id="13" name="Text Box 10">
            <a:extLst>
              <a:ext uri="{FF2B5EF4-FFF2-40B4-BE49-F238E27FC236}">
                <a16:creationId xmlns="" xmlns:a16="http://schemas.microsoft.com/office/drawing/2014/main" id="{62BFF9AC-F096-49E8-9908-4793B64899EE}"/>
              </a:ext>
            </a:extLst>
          </p:cNvPr>
          <p:cNvSpPr txBox="1">
            <a:spLocks noChangeArrowheads="1"/>
          </p:cNvSpPr>
          <p:nvPr/>
        </p:nvSpPr>
        <p:spPr bwMode="auto">
          <a:xfrm>
            <a:off x="1115616" y="2973388"/>
            <a:ext cx="3719288" cy="6463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P: 0x1000: ST $RA </a:t>
            </a:r>
            <a:r>
              <a:rPr lang="en-US" b="1" dirty="0">
                <a:latin typeface="Courier New" panose="02070309020205020404" pitchFamily="49" charset="0"/>
                <a:cs typeface="Courier New" panose="02070309020205020404" pitchFamily="49" charset="0"/>
                <a:sym typeface="Wingdings" pitchFamily="2" charset="2"/>
              </a:rPr>
              <a:t> [$</a:t>
            </a:r>
            <a:r>
              <a:rPr lang="en-US" b="1" dirty="0" err="1">
                <a:latin typeface="Courier New" panose="02070309020205020404" pitchFamily="49" charset="0"/>
                <a:cs typeface="Courier New" panose="02070309020205020404" pitchFamily="49" charset="0"/>
                <a:sym typeface="Wingdings" pitchFamily="2" charset="2"/>
              </a:rPr>
              <a:t>sp</a:t>
            </a:r>
            <a:r>
              <a:rPr lang="en-US" b="1" dirty="0">
                <a:latin typeface="Courier New" panose="02070309020205020404" pitchFamily="49" charset="0"/>
                <a:cs typeface="Courier New" panose="02070309020205020404" pitchFamily="49" charset="0"/>
                <a:sym typeface="Wingdings" pitchFamily="2" charset="2"/>
              </a:rPr>
              <a:t>]</a:t>
            </a:r>
          </a:p>
          <a:p>
            <a:pPr fontAlgn="base">
              <a:spcBef>
                <a:spcPct val="0"/>
              </a:spcBef>
              <a:spcAft>
                <a:spcPct val="0"/>
              </a:spcAft>
            </a:pPr>
            <a:r>
              <a:rPr lang="en-US" b="1" dirty="0">
                <a:latin typeface="Courier New" panose="02070309020205020404" pitchFamily="49" charset="0"/>
                <a:cs typeface="Courier New" panose="02070309020205020404" pitchFamily="49" charset="0"/>
                <a:sym typeface="Wingdings" pitchFamily="2" charset="2"/>
              </a:rPr>
              <a:t>	…</a:t>
            </a:r>
            <a:endParaRPr lang="en-US" b="1" dirty="0">
              <a:latin typeface="Courier New" panose="02070309020205020404" pitchFamily="49" charset="0"/>
              <a:cs typeface="Courier New" panose="02070309020205020404" pitchFamily="49" charset="0"/>
            </a:endParaRPr>
          </a:p>
        </p:txBody>
      </p:sp>
      <p:sp>
        <p:nvSpPr>
          <p:cNvPr id="14" name="Text Box 11">
            <a:extLst>
              <a:ext uri="{FF2B5EF4-FFF2-40B4-BE49-F238E27FC236}">
                <a16:creationId xmlns="" xmlns:a16="http://schemas.microsoft.com/office/drawing/2014/main" id="{9D50EAF0-D078-4A79-AB16-8C47753C2CBA}"/>
              </a:ext>
            </a:extLst>
          </p:cNvPr>
          <p:cNvSpPr txBox="1">
            <a:spLocks noChangeArrowheads="1"/>
          </p:cNvSpPr>
          <p:nvPr/>
        </p:nvSpPr>
        <p:spPr bwMode="auto">
          <a:xfrm>
            <a:off x="1523792" y="3573016"/>
            <a:ext cx="2528256"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0x1B9C: RETN $</a:t>
            </a:r>
            <a:r>
              <a:rPr lang="en-US" b="1" dirty="0" err="1">
                <a:latin typeface="Courier New" panose="02070309020205020404" pitchFamily="49" charset="0"/>
                <a:cs typeface="Courier New" panose="02070309020205020404" pitchFamily="49" charset="0"/>
              </a:rPr>
              <a:t>tmp</a:t>
            </a:r>
            <a:endParaRPr lang="en-US" b="1" dirty="0">
              <a:latin typeface="Courier New" panose="02070309020205020404" pitchFamily="49" charset="0"/>
              <a:cs typeface="Courier New" panose="02070309020205020404" pitchFamily="49" charset="0"/>
            </a:endParaRPr>
          </a:p>
        </p:txBody>
      </p:sp>
      <p:sp>
        <p:nvSpPr>
          <p:cNvPr id="15" name="Text Box 16">
            <a:extLst>
              <a:ext uri="{FF2B5EF4-FFF2-40B4-BE49-F238E27FC236}">
                <a16:creationId xmlns="" xmlns:a16="http://schemas.microsoft.com/office/drawing/2014/main" id="{0914572F-CE4B-4064-81C4-32A7E235FFF3}"/>
              </a:ext>
            </a:extLst>
          </p:cNvPr>
          <p:cNvSpPr txBox="1">
            <a:spLocks noChangeArrowheads="1"/>
          </p:cNvSpPr>
          <p:nvPr/>
        </p:nvSpPr>
        <p:spPr bwMode="auto">
          <a:xfrm>
            <a:off x="5595612" y="2668588"/>
            <a:ext cx="755336" cy="36933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b="1" dirty="0">
                <a:latin typeface="Gill Sans MT" pitchFamily="34" charset="0"/>
              </a:rPr>
              <a:t>FC38</a:t>
            </a:r>
          </a:p>
        </p:txBody>
      </p:sp>
      <p:sp>
        <p:nvSpPr>
          <p:cNvPr id="16" name="Rectangle 12">
            <a:extLst>
              <a:ext uri="{FF2B5EF4-FFF2-40B4-BE49-F238E27FC236}">
                <a16:creationId xmlns="" xmlns:a16="http://schemas.microsoft.com/office/drawing/2014/main" id="{A1762AED-763F-4BB7-90E9-18CE92A9B88D}"/>
              </a:ext>
            </a:extLst>
          </p:cNvPr>
          <p:cNvSpPr>
            <a:spLocks noChangeArrowheads="1"/>
          </p:cNvSpPr>
          <p:nvPr/>
        </p:nvSpPr>
        <p:spPr bwMode="auto">
          <a:xfrm>
            <a:off x="7315200" y="2895600"/>
            <a:ext cx="609600" cy="762000"/>
          </a:xfrm>
          <a:prstGeom prst="rect">
            <a:avLst/>
          </a:prstGeom>
          <a:solidFill>
            <a:srgbClr val="008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a:solidFill>
                  <a:srgbClr val="FFFFFF"/>
                </a:solidFill>
                <a:latin typeface="Gill Sans MT" pitchFamily="34" charset="0"/>
              </a:rPr>
              <a:t>BTB</a:t>
            </a:r>
          </a:p>
        </p:txBody>
      </p:sp>
      <p:sp>
        <p:nvSpPr>
          <p:cNvPr id="17" name="AutoShape 13">
            <a:extLst>
              <a:ext uri="{FF2B5EF4-FFF2-40B4-BE49-F238E27FC236}">
                <a16:creationId xmlns="" xmlns:a16="http://schemas.microsoft.com/office/drawing/2014/main" id="{A064F7C4-1888-4537-AD12-86C16B05DA78}"/>
              </a:ext>
            </a:extLst>
          </p:cNvPr>
          <p:cNvSpPr>
            <a:spLocks noChangeArrowheads="1"/>
          </p:cNvSpPr>
          <p:nvPr/>
        </p:nvSpPr>
        <p:spPr bwMode="auto">
          <a:xfrm>
            <a:off x="7010400" y="3962400"/>
            <a:ext cx="762000" cy="304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base">
              <a:spcBef>
                <a:spcPct val="0"/>
              </a:spcBef>
              <a:spcAft>
                <a:spcPct val="0"/>
              </a:spcAft>
            </a:pPr>
            <a:endParaRPr lang="en-US" sz="2000" dirty="0">
              <a:latin typeface="Gill Sans MT" pitchFamily="34" charset="0"/>
            </a:endParaRPr>
          </a:p>
        </p:txBody>
      </p:sp>
      <p:sp>
        <p:nvSpPr>
          <p:cNvPr id="18" name="Line 14">
            <a:extLst>
              <a:ext uri="{FF2B5EF4-FFF2-40B4-BE49-F238E27FC236}">
                <a16:creationId xmlns="" xmlns:a16="http://schemas.microsoft.com/office/drawing/2014/main" id="{5ED9F6D7-98EA-4964-81E6-8E87968087ED}"/>
              </a:ext>
            </a:extLst>
          </p:cNvPr>
          <p:cNvSpPr>
            <a:spLocks noChangeShapeType="1"/>
          </p:cNvSpPr>
          <p:nvPr/>
        </p:nvSpPr>
        <p:spPr bwMode="auto">
          <a:xfrm>
            <a:off x="7620000" y="3657600"/>
            <a:ext cx="0" cy="3048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19" name="Freeform 15">
            <a:extLst>
              <a:ext uri="{FF2B5EF4-FFF2-40B4-BE49-F238E27FC236}">
                <a16:creationId xmlns="" xmlns:a16="http://schemas.microsoft.com/office/drawing/2014/main" id="{A7479498-9623-42BB-A6C3-6D378954CD0A}"/>
              </a:ext>
            </a:extLst>
          </p:cNvPr>
          <p:cNvSpPr>
            <a:spLocks/>
          </p:cNvSpPr>
          <p:nvPr/>
        </p:nvSpPr>
        <p:spPr bwMode="auto">
          <a:xfrm>
            <a:off x="6934200" y="3429000"/>
            <a:ext cx="228600" cy="533400"/>
          </a:xfrm>
          <a:custGeom>
            <a:avLst/>
            <a:gdLst/>
            <a:ahLst/>
            <a:cxnLst>
              <a:cxn ang="0">
                <a:pos x="0" y="0"/>
              </a:cxn>
              <a:cxn ang="0">
                <a:pos x="0" y="192"/>
              </a:cxn>
              <a:cxn ang="0">
                <a:pos x="0" y="240"/>
              </a:cxn>
              <a:cxn ang="0">
                <a:pos x="144" y="240"/>
              </a:cxn>
              <a:cxn ang="0">
                <a:pos x="144" y="336"/>
              </a:cxn>
            </a:cxnLst>
            <a:rect l="0" t="0" r="r" b="b"/>
            <a:pathLst>
              <a:path w="144" h="336">
                <a:moveTo>
                  <a:pt x="0" y="0"/>
                </a:moveTo>
                <a:lnTo>
                  <a:pt x="0" y="192"/>
                </a:lnTo>
                <a:lnTo>
                  <a:pt x="0" y="240"/>
                </a:lnTo>
                <a:lnTo>
                  <a:pt x="144" y="240"/>
                </a:lnTo>
                <a:lnTo>
                  <a:pt x="144" y="336"/>
                </a:lnTo>
              </a:path>
            </a:pathLst>
          </a:custGeom>
          <a:noFill/>
          <a:ln w="9525">
            <a:solidFill>
              <a:schemeClr val="tx1"/>
            </a:solidFill>
            <a:round/>
            <a:headEnd/>
            <a:tailEnd type="triangle" w="med" len="med"/>
          </a:ln>
          <a:effectLst/>
        </p:spPr>
        <p:txBody>
          <a:bodyPr/>
          <a:lstStyle/>
          <a:p>
            <a:pPr fontAlgn="base">
              <a:spcBef>
                <a:spcPct val="0"/>
              </a:spcBef>
              <a:spcAft>
                <a:spcPct val="0"/>
              </a:spcAft>
            </a:pPr>
            <a:endParaRPr lang="en-US" sz="2000">
              <a:solidFill>
                <a:srgbClr val="000000"/>
              </a:solidFill>
              <a:latin typeface="Gill Sans MT" pitchFamily="34" charset="0"/>
            </a:endParaRPr>
          </a:p>
        </p:txBody>
      </p:sp>
      <p:sp>
        <p:nvSpPr>
          <p:cNvPr id="20" name="Text Box 17">
            <a:extLst>
              <a:ext uri="{FF2B5EF4-FFF2-40B4-BE49-F238E27FC236}">
                <a16:creationId xmlns="" xmlns:a16="http://schemas.microsoft.com/office/drawing/2014/main" id="{36B68518-7F5F-47AA-8597-5B067CC8AD1E}"/>
              </a:ext>
            </a:extLst>
          </p:cNvPr>
          <p:cNvSpPr txBox="1">
            <a:spLocks noChangeArrowheads="1"/>
          </p:cNvSpPr>
          <p:nvPr/>
        </p:nvSpPr>
        <p:spPr bwMode="auto">
          <a:xfrm>
            <a:off x="1115616" y="4054475"/>
            <a:ext cx="3217547"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latin typeface="Courier New" panose="02070309020205020404" pitchFamily="49" charset="0"/>
                <a:cs typeface="Courier New" panose="02070309020205020404" pitchFamily="49" charset="0"/>
              </a:rPr>
              <a:t>A’:0xFC38: CMP $ret, 0</a:t>
            </a:r>
          </a:p>
        </p:txBody>
      </p:sp>
      <p:cxnSp>
        <p:nvCxnSpPr>
          <p:cNvPr id="21" name="AutoShape 18">
            <a:extLst>
              <a:ext uri="{FF2B5EF4-FFF2-40B4-BE49-F238E27FC236}">
                <a16:creationId xmlns="" xmlns:a16="http://schemas.microsoft.com/office/drawing/2014/main" id="{FC89C9AE-B17D-44A4-99BC-F3ACD4D2F76E}"/>
              </a:ext>
            </a:extLst>
          </p:cNvPr>
          <p:cNvCxnSpPr>
            <a:cxnSpLocks noChangeShapeType="1"/>
            <a:stCxn id="17" idx="1"/>
            <a:endCxn id="20" idx="3"/>
          </p:cNvCxnSpPr>
          <p:nvPr/>
        </p:nvCxnSpPr>
        <p:spPr bwMode="auto">
          <a:xfrm flipH="1" flipV="1">
            <a:off x="4333163" y="4239141"/>
            <a:ext cx="3058237" cy="28059"/>
          </a:xfrm>
          <a:prstGeom prst="curvedConnector5">
            <a:avLst>
              <a:gd name="adj1" fmla="val -7475"/>
              <a:gd name="adj2" fmla="val -1900994"/>
              <a:gd name="adj3" fmla="val 68687"/>
            </a:avLst>
          </a:prstGeom>
          <a:noFill/>
          <a:ln w="9525">
            <a:solidFill>
              <a:schemeClr val="tx1"/>
            </a:solidFill>
            <a:round/>
            <a:headEnd/>
            <a:tailEnd type="triangle" w="med" len="med"/>
          </a:ln>
          <a:effectLst/>
        </p:spPr>
      </p:cxnSp>
      <p:sp>
        <p:nvSpPr>
          <p:cNvPr id="22" name="Text Box 19">
            <a:extLst>
              <a:ext uri="{FF2B5EF4-FFF2-40B4-BE49-F238E27FC236}">
                <a16:creationId xmlns="" xmlns:a16="http://schemas.microsoft.com/office/drawing/2014/main" id="{B016158E-A62A-4AE7-A53C-3683A2276AAF}"/>
              </a:ext>
            </a:extLst>
          </p:cNvPr>
          <p:cNvSpPr txBox="1">
            <a:spLocks noChangeArrowheads="1"/>
          </p:cNvSpPr>
          <p:nvPr/>
        </p:nvSpPr>
        <p:spPr bwMode="auto">
          <a:xfrm>
            <a:off x="6613525" y="4838700"/>
            <a:ext cx="688009"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latin typeface="Gill Sans MT" pitchFamily="34" charset="0"/>
              </a:rPr>
              <a:t>FC38</a:t>
            </a:r>
          </a:p>
        </p:txBody>
      </p:sp>
    </p:spTree>
    <p:extLst>
      <p:ext uri="{BB962C8B-B14F-4D97-AF65-F5344CB8AC3E}">
        <p14:creationId xmlns:p14="http://schemas.microsoft.com/office/powerpoint/2010/main" val="33575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1.66667E-6 4.07407E-6 C 0.04288 0.00926 0.08611 0.01875 0.13872 0.00463 C 0.19149 -0.00949 0.27344 -0.07292 0.31597 -0.08426 C 0.35851 -0.09561 0.37552 -0.07871 0.39358 -0.06366 C 0.41146 -0.04862 0.41771 -0.0213 0.42396 0.00625 " pathEditMode="relative" rAng="0" ptsTypes="aaaaA">
                                      <p:cBhvr>
                                        <p:cTn id="9" dur="2000" fill="hold"/>
                                        <p:tgtEl>
                                          <p:spTgt spid="9"/>
                                        </p:tgtEl>
                                        <p:attrNameLst>
                                          <p:attrName>ppt_x</p:attrName>
                                          <p:attrName>ppt_y</p:attrName>
                                        </p:attrNameLst>
                                      </p:cBhvr>
                                      <p:rCtr x="212" y="-38"/>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2"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grpId="1" nodeType="afterEffect">
                                  <p:stCondLst>
                                    <p:cond delay="0"/>
                                  </p:stCondLst>
                                  <p:childTnLst>
                                    <p:animMotion origin="layout" path="M 0.00104 -0.00486 C 0.00659 -0.03079 0.01215 -0.05648 0.02604 -0.07084 C 0.03993 -0.08472 0.07048 -0.11875 0.08437 -0.08912 C 0.09826 -0.05949 0.10382 0.02407 0.10937 0.1081 " pathEditMode="relative" rAng="0" ptsTypes="aaaA">
                                      <p:cBhvr>
                                        <p:cTn id="26" dur="2000" fill="hold"/>
                                        <p:tgtEl>
                                          <p:spTgt spid="15"/>
                                        </p:tgtEl>
                                        <p:attrNameLst>
                                          <p:attrName>ppt_x</p:attrName>
                                          <p:attrName>ppt_y</p:attrName>
                                        </p:attrNameLst>
                                      </p:cBhvr>
                                      <p:rCtr x="54" y="0"/>
                                    </p:animMotion>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0" presetClass="entr" presetSubtype="0"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3000"/>
                                        <p:tgtEl>
                                          <p:spTgt spid="22"/>
                                        </p:tgtEl>
                                      </p:cBhvr>
                                    </p:animEffec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0" presetClass="entr" presetSubtype="0" fill="hold" grpId="0" nodeType="withEffect">
                                  <p:stCondLst>
                                    <p:cond delay="10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3" grpId="0"/>
      <p:bldP spid="14" grpId="0"/>
      <p:bldP spid="15" grpId="0"/>
      <p:bldP spid="15" grpId="1"/>
      <p:bldP spid="16" grpId="0" animBg="1"/>
      <p:bldP spid="17" grpId="0" animBg="1"/>
      <p:bldP spid="18" grpId="0" animBg="1"/>
      <p:bldP spid="19" grpId="0" animBg="1"/>
      <p:bldP spid="20"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a:t/>
            </a:r>
            <a:br>
              <a:rPr lang="en-US" dirty="0"/>
            </a:br>
            <a:r>
              <a:rPr lang="en-US" dirty="0"/>
              <a:t>Variant 2: branch target injection</a:t>
            </a:r>
            <a:br>
              <a:rPr lang="en-US" dirty="0"/>
            </a:br>
            <a:r>
              <a:rPr lang="en-US" dirty="0"/>
              <a:t>Defenses: </a:t>
            </a:r>
            <a:r>
              <a:rPr lang="en-US" dirty="0" err="1">
                <a:solidFill>
                  <a:schemeClr val="accent6"/>
                </a:solidFill>
              </a:rPr>
              <a:t>Retpoline</a:t>
            </a:r>
            <a:r>
              <a:rPr lang="en-US" dirty="0">
                <a:solidFill>
                  <a:schemeClr val="accent6"/>
                </a:solidFill>
              </a:rPr>
              <a:t/>
            </a:r>
            <a:br>
              <a:rPr lang="en-US" dirty="0">
                <a:solidFill>
                  <a:schemeClr val="accent6"/>
                </a:solidFill>
              </a:rPr>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768927" y="1324287"/>
            <a:ext cx="6785264" cy="3139321"/>
          </a:xfrm>
          <a:prstGeom prst="rect">
            <a:avLst/>
          </a:prstGeom>
          <a:noFill/>
        </p:spPr>
        <p:txBody>
          <a:bodyPr wrap="square" rtlCol="0">
            <a:spAutoFit/>
          </a:bodyPr>
          <a:lstStyle/>
          <a:p>
            <a:r>
              <a:rPr lang="en-US" b="1" dirty="0" err="1">
                <a:solidFill>
                  <a:schemeClr val="accent6"/>
                </a:solidFill>
              </a:rPr>
              <a:t>Retpoline</a:t>
            </a:r>
            <a:r>
              <a:rPr lang="en-US" b="1" dirty="0">
                <a:solidFill>
                  <a:schemeClr val="accent6"/>
                </a:solidFill>
              </a:rPr>
              <a:t>:</a:t>
            </a:r>
            <a:r>
              <a:rPr lang="en-US" b="1" dirty="0">
                <a:solidFill>
                  <a:schemeClr val="accent6"/>
                </a:solidFill>
                <a:sym typeface="Wingdings" panose="05000000000000000000" pitchFamily="2" charset="2"/>
              </a:rPr>
              <a:t>(return + trampoline)</a:t>
            </a:r>
          </a:p>
          <a:p>
            <a:endParaRPr lang="en-US" b="1" dirty="0">
              <a:solidFill>
                <a:schemeClr val="accent6"/>
              </a:solidFill>
              <a:sym typeface="Wingdings" panose="05000000000000000000" pitchFamily="2" charset="2"/>
            </a:endParaRPr>
          </a:p>
          <a:p>
            <a:pPr marL="342900" indent="-342900">
              <a:buAutoNum type="arabicPeriod"/>
            </a:pPr>
            <a:r>
              <a:rPr lang="en-US" b="1" dirty="0">
                <a:solidFill>
                  <a:schemeClr val="accent6"/>
                </a:solidFill>
                <a:sym typeface="Wingdings" panose="05000000000000000000" pitchFamily="2" charset="2"/>
              </a:rPr>
              <a:t>Make a direct call to </a:t>
            </a:r>
            <a:r>
              <a:rPr lang="en-US" b="1" dirty="0" err="1">
                <a:solidFill>
                  <a:schemeClr val="accent6"/>
                </a:solidFill>
                <a:sym typeface="Wingdings" panose="05000000000000000000" pitchFamily="2" charset="2"/>
              </a:rPr>
              <a:t>set_up_target</a:t>
            </a:r>
            <a:r>
              <a:rPr lang="en-US" b="1" dirty="0">
                <a:solidFill>
                  <a:schemeClr val="accent6"/>
                </a:solidFill>
                <a:sym typeface="Wingdings" panose="05000000000000000000" pitchFamily="2" charset="2"/>
              </a:rPr>
              <a:t>.</a:t>
            </a:r>
          </a:p>
          <a:p>
            <a:pPr marL="800100" lvl="1" indent="-342900">
              <a:buFont typeface="Arial" panose="020B0604020202020204" pitchFamily="34" charset="0"/>
              <a:buChar char="•"/>
            </a:pPr>
            <a:r>
              <a:rPr lang="en-US" b="1" dirty="0">
                <a:solidFill>
                  <a:schemeClr val="accent6"/>
                </a:solidFill>
                <a:sym typeface="Wingdings" panose="05000000000000000000" pitchFamily="2" charset="2"/>
              </a:rPr>
              <a:t>Generates distinct stack and RSB entries with a return target of </a:t>
            </a:r>
            <a:r>
              <a:rPr lang="en-US" b="1" dirty="0" err="1">
                <a:solidFill>
                  <a:schemeClr val="accent6"/>
                </a:solidFill>
                <a:sym typeface="Wingdings" panose="05000000000000000000" pitchFamily="2" charset="2"/>
              </a:rPr>
              <a:t>capture_spec</a:t>
            </a:r>
            <a:r>
              <a:rPr lang="en-US" b="1" dirty="0">
                <a:solidFill>
                  <a:schemeClr val="accent6"/>
                </a:solidFill>
                <a:sym typeface="Wingdings" panose="05000000000000000000" pitchFamily="2" charset="2"/>
              </a:rPr>
              <a:t>.</a:t>
            </a: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p:txBody>
      </p:sp>
      <p:pic>
        <p:nvPicPr>
          <p:cNvPr id="5" name="Picture 4">
            <a:extLst>
              <a:ext uri="{FF2B5EF4-FFF2-40B4-BE49-F238E27FC236}">
                <a16:creationId xmlns="" xmlns:a16="http://schemas.microsoft.com/office/drawing/2014/main" id="{AD724581-4521-4F8E-8B56-DBEF83DC0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37" y="3522518"/>
            <a:ext cx="7810736" cy="2165275"/>
          </a:xfrm>
          <a:prstGeom prst="rect">
            <a:avLst/>
          </a:prstGeom>
        </p:spPr>
      </p:pic>
    </p:spTree>
    <p:extLst>
      <p:ext uri="{BB962C8B-B14F-4D97-AF65-F5344CB8AC3E}">
        <p14:creationId xmlns:p14="http://schemas.microsoft.com/office/powerpoint/2010/main" val="13250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151396"/>
            <a:ext cx="8223545" cy="763004"/>
          </a:xfrm>
        </p:spPr>
        <p:txBody>
          <a:bodyPr/>
          <a:lstStyle/>
          <a:p>
            <a:r>
              <a:rPr lang="en-US" dirty="0"/>
              <a:t/>
            </a:r>
            <a:br>
              <a:rPr lang="en-US" dirty="0"/>
            </a:br>
            <a:r>
              <a:rPr lang="en-US" dirty="0"/>
              <a:t/>
            </a:r>
            <a:br>
              <a:rPr lang="en-US" dirty="0"/>
            </a:br>
            <a:r>
              <a:rPr lang="en-US" dirty="0"/>
              <a:t>Variant 2: branch target injection</a:t>
            </a:r>
            <a:br>
              <a:rPr lang="en-US" dirty="0"/>
            </a:br>
            <a:r>
              <a:rPr lang="en-US" dirty="0"/>
              <a:t>Defenses: </a:t>
            </a:r>
            <a:r>
              <a:rPr lang="en-US" dirty="0" err="1">
                <a:solidFill>
                  <a:schemeClr val="accent6"/>
                </a:solidFill>
              </a:rPr>
              <a:t>Retpoline</a:t>
            </a:r>
            <a:r>
              <a:rPr lang="en-US" dirty="0">
                <a:solidFill>
                  <a:schemeClr val="accent6"/>
                </a:solidFill>
              </a:rPr>
              <a:t/>
            </a:r>
            <a:br>
              <a:rPr lang="en-US" dirty="0">
                <a:solidFill>
                  <a:schemeClr val="accent6"/>
                </a:solidFill>
              </a:rPr>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883227" y="1406280"/>
            <a:ext cx="6785264" cy="2585323"/>
          </a:xfrm>
          <a:prstGeom prst="rect">
            <a:avLst/>
          </a:prstGeom>
          <a:noFill/>
        </p:spPr>
        <p:txBody>
          <a:bodyPr wrap="square" rtlCol="0">
            <a:spAutoFit/>
          </a:bodyPr>
          <a:lstStyle/>
          <a:p>
            <a:r>
              <a:rPr lang="en-US" b="1" dirty="0" err="1">
                <a:solidFill>
                  <a:schemeClr val="accent6"/>
                </a:solidFill>
              </a:rPr>
              <a:t>Retpoline</a:t>
            </a:r>
            <a:r>
              <a:rPr lang="en-US" b="1" dirty="0">
                <a:solidFill>
                  <a:schemeClr val="accent6"/>
                </a:solidFill>
              </a:rPr>
              <a:t>:</a:t>
            </a:r>
            <a:r>
              <a:rPr lang="en-US" b="1" dirty="0">
                <a:solidFill>
                  <a:schemeClr val="accent6"/>
                </a:solidFill>
                <a:sym typeface="Wingdings" panose="05000000000000000000" pitchFamily="2" charset="2"/>
              </a:rPr>
              <a:t>(return + trampoline)</a:t>
            </a:r>
          </a:p>
          <a:p>
            <a:endParaRPr lang="en-US" b="1" dirty="0">
              <a:solidFill>
                <a:schemeClr val="accent6"/>
              </a:solidFill>
              <a:sym typeface="Wingdings" panose="05000000000000000000" pitchFamily="2" charset="2"/>
            </a:endParaRPr>
          </a:p>
          <a:p>
            <a:r>
              <a:rPr lang="en-US" b="1" dirty="0">
                <a:solidFill>
                  <a:schemeClr val="accent6"/>
                </a:solidFill>
                <a:sym typeface="Wingdings" panose="05000000000000000000" pitchFamily="2" charset="2"/>
              </a:rPr>
              <a:t>2. Modify the on-stack entry generated by (1), to instead direct to %r11.</a:t>
            </a: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p:txBody>
      </p:sp>
      <p:pic>
        <p:nvPicPr>
          <p:cNvPr id="5" name="Picture 4">
            <a:extLst>
              <a:ext uri="{FF2B5EF4-FFF2-40B4-BE49-F238E27FC236}">
                <a16:creationId xmlns="" xmlns:a16="http://schemas.microsoft.com/office/drawing/2014/main" id="{AD724581-4521-4F8E-8B56-DBEF83DC0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92" y="3507012"/>
            <a:ext cx="7919080" cy="2195310"/>
          </a:xfrm>
          <a:prstGeom prst="rect">
            <a:avLst/>
          </a:prstGeom>
        </p:spPr>
      </p:pic>
    </p:spTree>
    <p:extLst>
      <p:ext uri="{BB962C8B-B14F-4D97-AF65-F5344CB8AC3E}">
        <p14:creationId xmlns:p14="http://schemas.microsoft.com/office/powerpoint/2010/main" val="177357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52400" y="533400"/>
            <a:ext cx="8458200" cy="762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latin typeface="Calibri"/>
                <a:cs typeface="Calibri"/>
              </a:rPr>
              <a:t>Microarchitecture side channels</a:t>
            </a:r>
            <a:endParaRPr lang="en-GB" sz="3200" b="1" dirty="0">
              <a:latin typeface="Calibri"/>
              <a:cs typeface="Calibri"/>
            </a:endParaRPr>
          </a:p>
        </p:txBody>
      </p:sp>
      <p:sp>
        <p:nvSpPr>
          <p:cNvPr id="10243" name="Text Box 2"/>
          <p:cNvSpPr txBox="1">
            <a:spLocks noChangeArrowheads="1"/>
          </p:cNvSpPr>
          <p:nvPr/>
        </p:nvSpPr>
        <p:spPr bwMode="auto">
          <a:xfrm>
            <a:off x="177799" y="1333500"/>
            <a:ext cx="4377403" cy="5067300"/>
          </a:xfrm>
          <a:prstGeom prst="rect">
            <a:avLst/>
          </a:prstGeom>
          <a:noFill/>
          <a:ln w="9525">
            <a:noFill/>
            <a:round/>
            <a:headEnd/>
            <a:tailEnd/>
          </a:ln>
        </p:spPr>
        <p:txBody>
          <a:bodyPr lIns="90000" tIns="46800" rIns="90000" bIns="46800"/>
          <a:lstStyle/>
          <a:p>
            <a:pPr marL="334963"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Program security relies on isolation</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Process boundary</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Process vs. kernel</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Sandboxing</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Virtual machines, </a:t>
            </a:r>
            <a:r>
              <a:rPr lang="mr-IN" dirty="0" smtClean="0">
                <a:latin typeface="Calibri"/>
                <a:cs typeface="Calibri"/>
              </a:rPr>
              <a:t>…</a:t>
            </a:r>
            <a:endParaRPr lang="en-US" dirty="0" smtClean="0">
              <a:latin typeface="Calibri"/>
              <a:cs typeface="Calibri"/>
            </a:endParaRP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smtClean="0">
              <a:latin typeface="Calibri"/>
              <a:cs typeface="Calibri"/>
            </a:endParaRPr>
          </a:p>
          <a:p>
            <a:pPr marL="334963"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Modern processors support multiple programs running at the same time</a:t>
            </a:r>
          </a:p>
          <a:p>
            <a:pPr marL="1249363" lvl="2"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Isolation broken at architecture level</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Side channels galore!!</a:t>
            </a:r>
          </a:p>
          <a:p>
            <a:pPr marL="1249363" lvl="2"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What one process does can affect others</a:t>
            </a:r>
          </a:p>
          <a:p>
            <a:pPr marL="792163" lvl="1" indent="-334963">
              <a:spcBef>
                <a:spcPts val="700"/>
              </a:spcBef>
              <a:buFont typeface="Arial"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latin typeface="Calibri"/>
                <a:cs typeface="Calibri"/>
              </a:rPr>
              <a:t>What are examples?</a:t>
            </a:r>
          </a:p>
          <a:p>
            <a:pPr marL="334963" indent="-334963" algn="ctr">
              <a:spcBef>
                <a:spcPts val="700"/>
              </a:spcBef>
              <a:buClrTx/>
              <a:buSzTx/>
              <a:buFontTx/>
              <a:buNone/>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sz="3200" dirty="0">
              <a:latin typeface="Calibri"/>
              <a:cs typeface="Calibri"/>
            </a:endParaRPr>
          </a:p>
        </p:txBody>
      </p:sp>
      <p:pic>
        <p:nvPicPr>
          <p:cNvPr id="2" name="Picture 1"/>
          <p:cNvPicPr>
            <a:picLocks noChangeAspect="1"/>
          </p:cNvPicPr>
          <p:nvPr/>
        </p:nvPicPr>
        <p:blipFill>
          <a:blip r:embed="rId3"/>
          <a:stretch>
            <a:fillRect/>
          </a:stretch>
        </p:blipFill>
        <p:spPr>
          <a:xfrm>
            <a:off x="4555203" y="1828800"/>
            <a:ext cx="4525297" cy="3366821"/>
          </a:xfrm>
          <a:prstGeom prst="rect">
            <a:avLst/>
          </a:prstGeom>
        </p:spPr>
      </p:pic>
    </p:spTree>
    <p:extLst>
      <p:ext uri="{BB962C8B-B14F-4D97-AF65-F5344CB8AC3E}">
        <p14:creationId xmlns:p14="http://schemas.microsoft.com/office/powerpoint/2010/main" val="15016919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227" y="430796"/>
            <a:ext cx="8223545" cy="763004"/>
          </a:xfrm>
        </p:spPr>
        <p:txBody>
          <a:bodyPr/>
          <a:lstStyle/>
          <a:p>
            <a:r>
              <a:rPr lang="en-US" dirty="0"/>
              <a:t>Variant 2: branch target injection</a:t>
            </a:r>
            <a:br>
              <a:rPr lang="en-US" dirty="0"/>
            </a:br>
            <a:r>
              <a:rPr lang="en-US" dirty="0"/>
              <a:t>Defenses: </a:t>
            </a:r>
            <a:r>
              <a:rPr lang="en-US" dirty="0" err="1">
                <a:solidFill>
                  <a:schemeClr val="accent6"/>
                </a:solidFill>
              </a:rPr>
              <a:t>Retpoline</a:t>
            </a:r>
            <a:r>
              <a:rPr lang="en-US" dirty="0">
                <a:solidFill>
                  <a:schemeClr val="accent6"/>
                </a:solidFill>
              </a:rPr>
              <a:t/>
            </a:r>
            <a:br>
              <a:rPr lang="en-US" dirty="0">
                <a:solidFill>
                  <a:schemeClr val="accent6"/>
                </a:solidFill>
              </a:rPr>
            </a:br>
            <a:endParaRPr lang="en-US" dirty="0"/>
          </a:p>
        </p:txBody>
      </p:sp>
      <p:sp>
        <p:nvSpPr>
          <p:cNvPr id="4" name="TextBox 3">
            <a:extLst>
              <a:ext uri="{FF2B5EF4-FFF2-40B4-BE49-F238E27FC236}">
                <a16:creationId xmlns="" xmlns:a16="http://schemas.microsoft.com/office/drawing/2014/main" id="{A1911EFA-F349-4C3A-94E5-9FDF3EC51002}"/>
              </a:ext>
            </a:extLst>
          </p:cNvPr>
          <p:cNvSpPr txBox="1"/>
          <p:nvPr/>
        </p:nvSpPr>
        <p:spPr>
          <a:xfrm>
            <a:off x="768927" y="1122218"/>
            <a:ext cx="6785264" cy="2862322"/>
          </a:xfrm>
          <a:prstGeom prst="rect">
            <a:avLst/>
          </a:prstGeom>
          <a:noFill/>
        </p:spPr>
        <p:txBody>
          <a:bodyPr wrap="square" rtlCol="0">
            <a:spAutoFit/>
          </a:bodyPr>
          <a:lstStyle/>
          <a:p>
            <a:r>
              <a:rPr lang="en-US" b="1" dirty="0" err="1">
                <a:solidFill>
                  <a:schemeClr val="accent6"/>
                </a:solidFill>
              </a:rPr>
              <a:t>Retpoline</a:t>
            </a:r>
            <a:r>
              <a:rPr lang="en-US" b="1" dirty="0">
                <a:solidFill>
                  <a:schemeClr val="accent6"/>
                </a:solidFill>
              </a:rPr>
              <a:t>:</a:t>
            </a:r>
            <a:r>
              <a:rPr lang="en-US" b="1" dirty="0">
                <a:solidFill>
                  <a:schemeClr val="accent6"/>
                </a:solidFill>
                <a:sym typeface="Wingdings" panose="05000000000000000000" pitchFamily="2" charset="2"/>
              </a:rPr>
              <a:t>(return + trampoline)</a:t>
            </a:r>
          </a:p>
          <a:p>
            <a:endParaRPr lang="en-US" b="1" dirty="0">
              <a:solidFill>
                <a:schemeClr val="accent6"/>
              </a:solidFill>
              <a:sym typeface="Wingdings" panose="05000000000000000000" pitchFamily="2" charset="2"/>
            </a:endParaRPr>
          </a:p>
          <a:p>
            <a:r>
              <a:rPr lang="en-US" b="1" dirty="0">
                <a:solidFill>
                  <a:schemeClr val="accent6"/>
                </a:solidFill>
                <a:sym typeface="Wingdings" panose="05000000000000000000" pitchFamily="2" charset="2"/>
              </a:rPr>
              <a:t>3. Return against our original call </a:t>
            </a:r>
          </a:p>
          <a:p>
            <a:pPr marL="342900" indent="-342900">
              <a:buFont typeface="+mj-lt"/>
              <a:buAutoNum type="alphaLcParenR"/>
            </a:pPr>
            <a:r>
              <a:rPr lang="en-US" b="1" dirty="0">
                <a:solidFill>
                  <a:schemeClr val="accent6"/>
                </a:solidFill>
                <a:sym typeface="Wingdings" panose="05000000000000000000" pitchFamily="2" charset="2"/>
              </a:rPr>
              <a:t>Speculative execution consumes the RSB entry generated by (1), and is captured within the pause loop at (4). These instructions are only executed by the speculative path. </a:t>
            </a:r>
          </a:p>
          <a:p>
            <a:pPr marL="342900" indent="-342900">
              <a:buFont typeface="+mj-lt"/>
              <a:buAutoNum type="alphaLcParenR"/>
            </a:pPr>
            <a:r>
              <a:rPr lang="en-US" b="1" dirty="0">
                <a:solidFill>
                  <a:schemeClr val="accent6"/>
                </a:solidFill>
                <a:sym typeface="Wingdings" panose="05000000000000000000" pitchFamily="2" charset="2"/>
              </a:rPr>
              <a:t>Our return is ultimately retired, the on-stack value is used to locate the actual new instruction pointer and the benign results of any speculative execution in the loop at (4) are discarded</a:t>
            </a:r>
          </a:p>
          <a:p>
            <a:pPr marL="285750" indent="-285750">
              <a:buFont typeface="Arial" panose="020B0604020202020204" pitchFamily="34" charset="0"/>
              <a:buChar char="•"/>
            </a:pPr>
            <a:endParaRPr lang="en-US" b="1" dirty="0">
              <a:solidFill>
                <a:schemeClr val="accent6"/>
              </a:solidFill>
              <a:sym typeface="Wingdings" panose="05000000000000000000" pitchFamily="2" charset="2"/>
            </a:endParaRPr>
          </a:p>
        </p:txBody>
      </p:sp>
      <p:pic>
        <p:nvPicPr>
          <p:cNvPr id="5" name="Picture 4">
            <a:extLst>
              <a:ext uri="{FF2B5EF4-FFF2-40B4-BE49-F238E27FC236}">
                <a16:creationId xmlns="" xmlns:a16="http://schemas.microsoft.com/office/drawing/2014/main" id="{AD724581-4521-4F8E-8B56-DBEF83DC0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9" y="4068121"/>
            <a:ext cx="7919080" cy="2195310"/>
          </a:xfrm>
          <a:prstGeom prst="rect">
            <a:avLst/>
          </a:prstGeom>
        </p:spPr>
      </p:pic>
    </p:spTree>
    <p:extLst>
      <p:ext uri="{BB962C8B-B14F-4D97-AF65-F5344CB8AC3E}">
        <p14:creationId xmlns:p14="http://schemas.microsoft.com/office/powerpoint/2010/main" val="336149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7004" y="4593264"/>
            <a:ext cx="8816996" cy="1017346"/>
          </a:xfrm>
        </p:spPr>
        <p:txBody>
          <a:bodyPr/>
          <a:lstStyle/>
          <a:p>
            <a:r>
              <a:rPr lang="en-US" dirty="0"/>
              <a:t/>
            </a:r>
            <a:br>
              <a:rPr lang="en-US" dirty="0"/>
            </a:br>
            <a:r>
              <a:rPr lang="en-US" dirty="0"/>
              <a:t/>
            </a:r>
            <a:br>
              <a:rPr lang="en-US" dirty="0"/>
            </a:br>
            <a:r>
              <a:rPr lang="en-US" dirty="0" smtClean="0"/>
              <a:t>Thinking ahead </a:t>
            </a:r>
            <a:r>
              <a:rPr lang="mr-IN" dirty="0" smtClean="0"/>
              <a:t>–</a:t>
            </a:r>
            <a:r>
              <a:rPr lang="en-US" dirty="0" smtClean="0"/>
              <a:t> what is next?</a:t>
            </a:r>
            <a:endParaRPr lang="en-US" dirty="0"/>
          </a:p>
        </p:txBody>
      </p:sp>
      <p:pic>
        <p:nvPicPr>
          <p:cNvPr id="2" name="Picture 1"/>
          <p:cNvPicPr>
            <a:picLocks noChangeAspect="1"/>
          </p:cNvPicPr>
          <p:nvPr/>
        </p:nvPicPr>
        <p:blipFill>
          <a:blip r:embed="rId2"/>
          <a:stretch>
            <a:fillRect/>
          </a:stretch>
        </p:blipFill>
        <p:spPr>
          <a:xfrm>
            <a:off x="1270000" y="423332"/>
            <a:ext cx="6870700" cy="4580467"/>
          </a:xfrm>
          <a:prstGeom prst="rect">
            <a:avLst/>
          </a:prstGeom>
        </p:spPr>
      </p:pic>
    </p:spTree>
    <p:extLst>
      <p:ext uri="{BB962C8B-B14F-4D97-AF65-F5344CB8AC3E}">
        <p14:creationId xmlns:p14="http://schemas.microsoft.com/office/powerpoint/2010/main" val="16929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make you go hmmm</a:t>
            </a:r>
            <a:r>
              <a:rPr lang="mr-IN" dirty="0" smtClean="0"/>
              <a:t>…</a:t>
            </a:r>
            <a:endParaRPr lang="en-US" dirty="0"/>
          </a:p>
        </p:txBody>
      </p:sp>
      <p:sp>
        <p:nvSpPr>
          <p:cNvPr id="3" name="Content Placeholder 2"/>
          <p:cNvSpPr>
            <a:spLocks noGrp="1"/>
          </p:cNvSpPr>
          <p:nvPr>
            <p:ph idx="1"/>
          </p:nvPr>
        </p:nvSpPr>
        <p:spPr>
          <a:xfrm>
            <a:off x="292100" y="1280346"/>
            <a:ext cx="8851900" cy="5354150"/>
          </a:xfrm>
        </p:spPr>
        <p:txBody>
          <a:bodyPr>
            <a:normAutofit lnSpcReduction="10000"/>
          </a:bodyPr>
          <a:lstStyle/>
          <a:p>
            <a:r>
              <a:rPr lang="en-US" dirty="0" smtClean="0"/>
              <a:t>Speculation is very old</a:t>
            </a:r>
          </a:p>
          <a:p>
            <a:pPr lvl="1"/>
            <a:r>
              <a:rPr lang="en-US" dirty="0" smtClean="0"/>
              <a:t>Architectures have been vulnerable for over 30 years</a:t>
            </a:r>
          </a:p>
          <a:p>
            <a:pPr lvl="1"/>
            <a:r>
              <a:rPr lang="en-US" dirty="0" smtClean="0"/>
              <a:t>But then only discovered now?  Why?</a:t>
            </a:r>
          </a:p>
          <a:p>
            <a:pPr lvl="2"/>
            <a:r>
              <a:rPr lang="en-US" dirty="0" smtClean="0"/>
              <a:t>Suspected for a long time; 1992 paper</a:t>
            </a:r>
          </a:p>
          <a:p>
            <a:pPr lvl="2"/>
            <a:r>
              <a:rPr lang="en-US" dirty="0" smtClean="0"/>
              <a:t>Discovered concurrently by at least 4 teams!</a:t>
            </a:r>
          </a:p>
          <a:p>
            <a:pPr lvl="2"/>
            <a:r>
              <a:rPr lang="en-US" dirty="0" smtClean="0"/>
              <a:t>“things we don</a:t>
            </a:r>
            <a:r>
              <a:rPr lang="mr-IN" dirty="0" smtClean="0"/>
              <a:t>’</a:t>
            </a:r>
            <a:r>
              <a:rPr lang="en-US" dirty="0" smtClean="0"/>
              <a:t>t know we don</a:t>
            </a:r>
            <a:r>
              <a:rPr lang="mr-IN" dirty="0" smtClean="0"/>
              <a:t>’</a:t>
            </a:r>
            <a:r>
              <a:rPr lang="en-US" dirty="0" smtClean="0"/>
              <a:t>t know” </a:t>
            </a:r>
            <a:r>
              <a:rPr lang="mr-IN" dirty="0" smtClean="0"/>
              <a:t>–</a:t>
            </a:r>
            <a:r>
              <a:rPr lang="en-US" dirty="0" smtClean="0"/>
              <a:t> Donald </a:t>
            </a:r>
            <a:r>
              <a:rPr lang="en-US" dirty="0" err="1" smtClean="0"/>
              <a:t>Rumsfled</a:t>
            </a:r>
            <a:r>
              <a:rPr lang="en-US" dirty="0" smtClean="0"/>
              <a:t> </a:t>
            </a:r>
            <a:r>
              <a:rPr lang="en-US" dirty="0" smtClean="0">
                <a:sym typeface="Wingdings"/>
              </a:rPr>
              <a:t></a:t>
            </a:r>
          </a:p>
          <a:p>
            <a:endParaRPr lang="en-US" dirty="0" smtClean="0">
              <a:sym typeface="Wingdings"/>
            </a:endParaRPr>
          </a:p>
          <a:p>
            <a:r>
              <a:rPr lang="en-US" dirty="0" smtClean="0">
                <a:sym typeface="Wingdings"/>
              </a:rPr>
              <a:t>Offensive security research is important</a:t>
            </a:r>
          </a:p>
          <a:p>
            <a:pPr lvl="1"/>
            <a:r>
              <a:rPr lang="en-US" dirty="0" smtClean="0">
                <a:sym typeface="Wingdings"/>
              </a:rPr>
              <a:t>Sometimes not considered seriously</a:t>
            </a:r>
          </a:p>
          <a:p>
            <a:endParaRPr lang="en-US" dirty="0" smtClean="0">
              <a:sym typeface="Wingdings"/>
            </a:endParaRPr>
          </a:p>
          <a:p>
            <a:r>
              <a:rPr lang="en-US" dirty="0" smtClean="0">
                <a:sym typeface="Wingdings"/>
              </a:rPr>
              <a:t>What else is out there?</a:t>
            </a:r>
          </a:p>
          <a:p>
            <a:endParaRPr lang="en-US" dirty="0" smtClean="0">
              <a:sym typeface="Wingdings"/>
            </a:endParaRPr>
          </a:p>
          <a:p>
            <a:r>
              <a:rPr lang="en-US" dirty="0" smtClean="0">
                <a:sym typeface="Wingdings"/>
              </a:rPr>
              <a:t>How can we fix it?</a:t>
            </a: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2735722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Attacks</a:t>
            </a:r>
            <a:endParaRPr lang="en-US" dirty="0"/>
          </a:p>
        </p:txBody>
      </p:sp>
      <p:sp>
        <p:nvSpPr>
          <p:cNvPr id="3" name="Content Placeholder 2"/>
          <p:cNvSpPr>
            <a:spLocks noGrp="1"/>
          </p:cNvSpPr>
          <p:nvPr>
            <p:ph idx="1"/>
          </p:nvPr>
        </p:nvSpPr>
        <p:spPr>
          <a:xfrm>
            <a:off x="292100" y="1280346"/>
            <a:ext cx="8851900" cy="5354150"/>
          </a:xfrm>
        </p:spPr>
        <p:txBody>
          <a:bodyPr/>
          <a:lstStyle/>
          <a:p>
            <a:r>
              <a:rPr lang="en-US" dirty="0" smtClean="0"/>
              <a:t>Unfortunately, many more variants are appearing</a:t>
            </a:r>
          </a:p>
          <a:p>
            <a:pPr lvl="1"/>
            <a:r>
              <a:rPr lang="en-US" dirty="0" smtClean="0"/>
              <a:t>New side channels: attacks through the L1 cache, and the TLBs</a:t>
            </a:r>
          </a:p>
          <a:p>
            <a:pPr lvl="1"/>
            <a:r>
              <a:rPr lang="en-US" dirty="0" smtClean="0"/>
              <a:t>New applications: Other attacks demonstrated on SGX</a:t>
            </a:r>
          </a:p>
          <a:p>
            <a:pPr lvl="1"/>
            <a:endParaRPr lang="en-US" dirty="0" smtClean="0"/>
          </a:p>
          <a:p>
            <a:r>
              <a:rPr lang="en-US" dirty="0" err="1" smtClean="0"/>
              <a:t>Branchscope</a:t>
            </a:r>
            <a:r>
              <a:rPr lang="en-US" dirty="0" smtClean="0"/>
              <a:t>? Attack on the directional part of the branch predictor</a:t>
            </a:r>
          </a:p>
          <a:p>
            <a:pPr lvl="1"/>
            <a:endParaRPr lang="en-US" dirty="0" smtClean="0"/>
          </a:p>
          <a:p>
            <a:r>
              <a:rPr lang="en-US" dirty="0" err="1" smtClean="0"/>
              <a:t>SpectreRSB</a:t>
            </a:r>
            <a:r>
              <a:rPr lang="en-US" dirty="0" smtClean="0"/>
              <a:t>/ret2spec: use the return stack buffer</a:t>
            </a:r>
          </a:p>
          <a:p>
            <a:endParaRPr lang="en-US" dirty="0" smtClean="0"/>
          </a:p>
          <a:p>
            <a:r>
              <a:rPr lang="en-US" dirty="0" err="1" smtClean="0"/>
              <a:t>SpectrePrime</a:t>
            </a:r>
            <a:r>
              <a:rPr lang="en-US" dirty="0" smtClean="0"/>
              <a:t> and </a:t>
            </a:r>
            <a:r>
              <a:rPr lang="en-US" dirty="0" err="1" smtClean="0"/>
              <a:t>MeltdownPrime</a:t>
            </a:r>
            <a:endParaRPr lang="en-US" dirty="0" smtClean="0"/>
          </a:p>
          <a:p>
            <a:pPr lvl="1"/>
            <a:r>
              <a:rPr lang="en-US" dirty="0" smtClean="0"/>
              <a:t>New attacks from Princeton/</a:t>
            </a:r>
            <a:r>
              <a:rPr lang="en-US" dirty="0" err="1" smtClean="0"/>
              <a:t>Nvidia</a:t>
            </a:r>
            <a:r>
              <a:rPr lang="en-US" dirty="0" smtClean="0"/>
              <a:t> using the cache coherence/memory consistency protocol</a:t>
            </a:r>
          </a:p>
          <a:p>
            <a:pPr marL="457200" lvl="1" indent="0">
              <a:buNone/>
            </a:pPr>
            <a:endParaRPr lang="en-US" dirty="0" smtClean="0"/>
          </a:p>
          <a:p>
            <a:endParaRPr lang="en-US" dirty="0"/>
          </a:p>
        </p:txBody>
      </p:sp>
    </p:spTree>
    <p:extLst>
      <p:ext uri="{BB962C8B-B14F-4D97-AF65-F5344CB8AC3E}">
        <p14:creationId xmlns:p14="http://schemas.microsoft.com/office/powerpoint/2010/main" val="41154906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Principled/comprehensive solutions</a:t>
            </a:r>
            <a:endParaRPr lang="en-US" dirty="0"/>
          </a:p>
        </p:txBody>
      </p:sp>
      <p:sp>
        <p:nvSpPr>
          <p:cNvPr id="3" name="Content Placeholder 2"/>
          <p:cNvSpPr>
            <a:spLocks noGrp="1"/>
          </p:cNvSpPr>
          <p:nvPr>
            <p:ph idx="1"/>
          </p:nvPr>
        </p:nvSpPr>
        <p:spPr/>
        <p:txBody>
          <a:bodyPr/>
          <a:lstStyle/>
          <a:p>
            <a:r>
              <a:rPr lang="en-US" dirty="0" smtClean="0"/>
              <a:t>One proposal </a:t>
            </a:r>
            <a:r>
              <a:rPr lang="mr-IN" dirty="0" smtClean="0"/>
              <a:t>–</a:t>
            </a:r>
            <a:r>
              <a:rPr lang="en-US" dirty="0" smtClean="0"/>
              <a:t> disable speculation</a:t>
            </a:r>
          </a:p>
          <a:p>
            <a:pPr lvl="1"/>
            <a:r>
              <a:rPr lang="en-US" dirty="0" smtClean="0"/>
              <a:t>Use parallelism instead</a:t>
            </a:r>
          </a:p>
          <a:p>
            <a:pPr lvl="1"/>
            <a:r>
              <a:rPr lang="en-US" dirty="0" smtClean="0"/>
              <a:t>Ugh</a:t>
            </a:r>
            <a:r>
              <a:rPr lang="mr-IN" dirty="0" smtClean="0"/>
              <a:t>…</a:t>
            </a:r>
            <a:r>
              <a:rPr lang="en-US" dirty="0" smtClean="0"/>
              <a:t>back to the dark ages of computer architecture</a:t>
            </a:r>
          </a:p>
          <a:p>
            <a:endParaRPr lang="en-US" dirty="0"/>
          </a:p>
          <a:p>
            <a:r>
              <a:rPr lang="en-US" dirty="0" smtClean="0"/>
              <a:t>Keep speculation, but make it safe</a:t>
            </a:r>
          </a:p>
          <a:p>
            <a:pPr lvl="1"/>
            <a:r>
              <a:rPr lang="en-US" dirty="0" smtClean="0"/>
              <a:t>New ways of designing architectures</a:t>
            </a:r>
          </a:p>
          <a:p>
            <a:pPr lvl="1"/>
            <a:r>
              <a:rPr lang="en-US" dirty="0" err="1" smtClean="0"/>
              <a:t>SafeSpec</a:t>
            </a:r>
            <a:r>
              <a:rPr lang="en-US" dirty="0" smtClean="0"/>
              <a:t> (our proposal)</a:t>
            </a:r>
          </a:p>
          <a:p>
            <a:pPr lvl="1"/>
            <a:r>
              <a:rPr lang="en-US" dirty="0" smtClean="0"/>
              <a:t>Poison Ivy (Micro 2016)</a:t>
            </a:r>
          </a:p>
          <a:p>
            <a:pPr lvl="1"/>
            <a:r>
              <a:rPr lang="en-US" dirty="0" smtClean="0"/>
              <a:t>Safe branch predictors: </a:t>
            </a:r>
          </a:p>
          <a:p>
            <a:pPr lvl="2"/>
            <a:r>
              <a:rPr lang="en-US" dirty="0" err="1" smtClean="0"/>
              <a:t>Decorrelated</a:t>
            </a:r>
            <a:r>
              <a:rPr lang="en-US" dirty="0" smtClean="0"/>
              <a:t>/private branch predictors</a:t>
            </a:r>
          </a:p>
          <a:p>
            <a:pPr lvl="2"/>
            <a:r>
              <a:rPr lang="en-US" dirty="0" smtClean="0"/>
              <a:t>Control Flow Integrity based branch predictors</a:t>
            </a:r>
          </a:p>
          <a:p>
            <a:pPr lvl="2"/>
            <a:endParaRPr lang="en-US" dirty="0"/>
          </a:p>
        </p:txBody>
      </p:sp>
    </p:spTree>
    <p:extLst>
      <p:ext uri="{BB962C8B-B14F-4D97-AF65-F5344CB8AC3E}">
        <p14:creationId xmlns:p14="http://schemas.microsoft.com/office/powerpoint/2010/main" val="163328709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17"/>
          <p:cNvSpPr txBox="1">
            <a:spLocks noGrp="1"/>
          </p:cNvSpPr>
          <p:nvPr>
            <p:ph type="title"/>
          </p:nvPr>
        </p:nvSpPr>
        <p:spPr>
          <a:xfrm>
            <a:off x="460228" y="970797"/>
            <a:ext cx="8223600" cy="5724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lt1"/>
              </a:buClr>
              <a:buSzPts val="4000"/>
            </a:pPr>
            <a:r>
              <a:rPr lang="en">
                <a:solidFill>
                  <a:schemeClr val="lt1"/>
                </a:solidFill>
                <a:latin typeface="Calibri"/>
                <a:ea typeface="Calibri"/>
                <a:cs typeface="Calibri"/>
                <a:sym typeface="Calibri"/>
              </a:rPr>
              <a:t>Principled/comprehensive solutions</a:t>
            </a:r>
            <a:endParaRPr>
              <a:solidFill>
                <a:schemeClr val="lt1"/>
              </a:solidFill>
              <a:latin typeface="Calibri"/>
              <a:ea typeface="Calibri"/>
              <a:cs typeface="Calibri"/>
              <a:sym typeface="Calibri"/>
            </a:endParaRPr>
          </a:p>
        </p:txBody>
      </p:sp>
      <p:sp>
        <p:nvSpPr>
          <p:cNvPr id="1171" name="Google Shape;1171;p117"/>
          <p:cNvSpPr txBox="1">
            <a:spLocks noGrp="1"/>
          </p:cNvSpPr>
          <p:nvPr>
            <p:ph type="body" idx="1"/>
          </p:nvPr>
        </p:nvSpPr>
        <p:spPr>
          <a:xfrm>
            <a:off x="460228" y="1728859"/>
            <a:ext cx="8223600" cy="4015500"/>
          </a:xfrm>
          <a:prstGeom prst="rect">
            <a:avLst/>
          </a:prstGeom>
          <a:noFill/>
          <a:ln>
            <a:noFill/>
          </a:ln>
        </p:spPr>
        <p:txBody>
          <a:bodyPr spcFirstLastPara="1" vert="horz" wrap="square" lIns="91425" tIns="45700" rIns="91425" bIns="45700" rtlCol="0" anchor="t" anchorCtr="0">
            <a:noAutofit/>
          </a:bodyPr>
          <a:lstStyle/>
          <a:p>
            <a:pPr indent="-431800">
              <a:spcBef>
                <a:spcPts val="0"/>
              </a:spcBef>
              <a:buClr>
                <a:schemeClr val="lt1"/>
              </a:buClr>
              <a:buSzPts val="2400"/>
              <a:buFont typeface="Arial"/>
              <a:buChar char="•"/>
            </a:pPr>
            <a:r>
              <a:rPr lang="en" sz="2400" dirty="0">
                <a:solidFill>
                  <a:schemeClr val="lt1"/>
                </a:solidFill>
                <a:latin typeface="Calibri"/>
                <a:ea typeface="Calibri"/>
                <a:cs typeface="Calibri"/>
                <a:sym typeface="Calibri"/>
              </a:rPr>
              <a:t>One proposal – disable speculation</a:t>
            </a:r>
            <a:endParaRPr sz="2400" dirty="0"/>
          </a:p>
          <a:p>
            <a:pPr lvl="1" indent="-304800">
              <a:buClr>
                <a:schemeClr val="lt1"/>
              </a:buClr>
              <a:buSzPts val="1800"/>
              <a:buFont typeface="Noto Sans Symbols"/>
              <a:buChar char="−"/>
            </a:pPr>
            <a:r>
              <a:rPr lang="en" sz="1800" dirty="0">
                <a:solidFill>
                  <a:schemeClr val="lt1"/>
                </a:solidFill>
                <a:latin typeface="Calibri"/>
                <a:ea typeface="Calibri"/>
                <a:cs typeface="Calibri"/>
                <a:sym typeface="Calibri"/>
              </a:rPr>
              <a:t>Use parallelism instead</a:t>
            </a:r>
            <a:endParaRPr sz="1800" dirty="0"/>
          </a:p>
          <a:p>
            <a:pPr lvl="1" indent="-304800">
              <a:buClr>
                <a:schemeClr val="lt1"/>
              </a:buClr>
              <a:buSzPts val="1800"/>
              <a:buFont typeface="Noto Sans Symbols"/>
              <a:buChar char="−"/>
            </a:pPr>
            <a:r>
              <a:rPr lang="en" sz="1800" dirty="0">
                <a:solidFill>
                  <a:schemeClr val="lt1"/>
                </a:solidFill>
                <a:latin typeface="Calibri"/>
                <a:ea typeface="Calibri"/>
                <a:cs typeface="Calibri"/>
                <a:sym typeface="Calibri"/>
              </a:rPr>
              <a:t>Ugh…back to the dark ages of computer </a:t>
            </a:r>
            <a:r>
              <a:rPr lang="en" sz="1800" dirty="0"/>
              <a:t>architecture</a:t>
            </a:r>
            <a:endParaRPr sz="1800" dirty="0"/>
          </a:p>
          <a:p>
            <a:pPr indent="0">
              <a:spcBef>
                <a:spcPts val="500"/>
              </a:spcBef>
              <a:buNone/>
            </a:pPr>
            <a:endParaRPr sz="1000" dirty="0"/>
          </a:p>
          <a:p>
            <a:pPr indent="-431800">
              <a:spcBef>
                <a:spcPts val="500"/>
              </a:spcBef>
              <a:buClr>
                <a:schemeClr val="lt1"/>
              </a:buClr>
              <a:buSzPts val="2400"/>
              <a:buFont typeface="Arial"/>
              <a:buChar char="•"/>
            </a:pPr>
            <a:r>
              <a:rPr lang="en" sz="2400" dirty="0"/>
              <a:t>Software patches</a:t>
            </a:r>
            <a:endParaRPr sz="2400" dirty="0"/>
          </a:p>
          <a:p>
            <a:pPr lvl="1" indent="-304800">
              <a:buClr>
                <a:schemeClr val="lt1"/>
              </a:buClr>
              <a:buSzPts val="1800"/>
              <a:buFont typeface="Noto Sans Symbols"/>
              <a:buChar char="−"/>
            </a:pPr>
            <a:r>
              <a:rPr lang="en" sz="1800" dirty="0"/>
              <a:t>Often address one aspect of the attack (not all variants)</a:t>
            </a:r>
            <a:endParaRPr sz="1800" dirty="0"/>
          </a:p>
          <a:p>
            <a:pPr lvl="1" indent="-304800">
              <a:buClr>
                <a:schemeClr val="lt1"/>
              </a:buClr>
              <a:buSzPts val="1800"/>
              <a:buFont typeface="Noto Sans Symbols"/>
              <a:buChar char="−"/>
            </a:pPr>
            <a:r>
              <a:rPr lang="en" sz="1800" dirty="0"/>
              <a:t>High overhead: 10%-30% </a:t>
            </a:r>
            <a:r>
              <a:rPr lang="en" sz="1400" dirty="0"/>
              <a:t>(Netflix reported 800% slowdown for Meltdown patches)</a:t>
            </a:r>
            <a:endParaRPr sz="1400" dirty="0"/>
          </a:p>
          <a:p>
            <a:pPr marL="0" indent="0">
              <a:spcBef>
                <a:spcPts val="500"/>
              </a:spcBef>
              <a:buNone/>
            </a:pPr>
            <a:endParaRPr sz="1000" dirty="0"/>
          </a:p>
          <a:p>
            <a:pPr indent="-431800">
              <a:spcBef>
                <a:spcPts val="500"/>
              </a:spcBef>
              <a:buClr>
                <a:schemeClr val="lt1"/>
              </a:buClr>
              <a:buSzPts val="2400"/>
              <a:buFont typeface="Arial"/>
              <a:buChar char="•"/>
            </a:pPr>
            <a:r>
              <a:rPr lang="en" sz="2400" dirty="0"/>
              <a:t>Intel Microcode updates</a:t>
            </a:r>
            <a:endParaRPr sz="2400" dirty="0"/>
          </a:p>
          <a:p>
            <a:pPr lvl="1" indent="-279400">
              <a:buClr>
                <a:schemeClr val="lt1"/>
              </a:buClr>
              <a:buSzPts val="1400"/>
              <a:buFont typeface="Noto Sans Symbols"/>
              <a:buChar char="−"/>
            </a:pPr>
            <a:r>
              <a:rPr lang="en" sz="1800" dirty="0"/>
              <a:t>Stops speculation where dangerous </a:t>
            </a:r>
            <a:r>
              <a:rPr lang="en" sz="1400" dirty="0"/>
              <a:t>(problems similar to disable speculation solution)</a:t>
            </a:r>
            <a:endParaRPr sz="1400" dirty="0"/>
          </a:p>
          <a:p>
            <a:pPr indent="0">
              <a:spcBef>
                <a:spcPts val="500"/>
              </a:spcBef>
              <a:buNone/>
            </a:pPr>
            <a:endParaRPr sz="1000" dirty="0"/>
          </a:p>
          <a:p>
            <a:pPr indent="-431800">
              <a:buClr>
                <a:schemeClr val="lt1"/>
              </a:buClr>
              <a:buSzPts val="2400"/>
              <a:buFont typeface="Arial"/>
              <a:buChar char="•"/>
            </a:pPr>
            <a:r>
              <a:rPr lang="en" sz="2400" dirty="0">
                <a:solidFill>
                  <a:schemeClr val="lt1"/>
                </a:solidFill>
                <a:latin typeface="Calibri"/>
                <a:ea typeface="Calibri"/>
                <a:cs typeface="Calibri"/>
                <a:sym typeface="Calibri"/>
              </a:rPr>
              <a:t>Future/principled fixes</a:t>
            </a:r>
          </a:p>
          <a:p>
            <a:pPr lvl="1" indent="-431800">
              <a:buClr>
                <a:schemeClr val="lt1"/>
              </a:buClr>
              <a:buSzPts val="2400"/>
              <a:buFont typeface="Arial"/>
              <a:buChar char="•"/>
            </a:pPr>
            <a:r>
              <a:rPr lang="en" sz="2000" dirty="0">
                <a:solidFill>
                  <a:schemeClr val="lt1"/>
                </a:solidFill>
                <a:latin typeface="Calibri"/>
                <a:ea typeface="Calibri"/>
                <a:cs typeface="Calibri"/>
                <a:sym typeface="Calibri"/>
              </a:rPr>
              <a:t>Keep speculation, but make it safe</a:t>
            </a:r>
            <a:r>
              <a:rPr lang="en" sz="2000" dirty="0"/>
              <a:t>:</a:t>
            </a:r>
            <a:r>
              <a:rPr lang="en" sz="2000" dirty="0">
                <a:solidFill>
                  <a:schemeClr val="lt1"/>
                </a:solidFill>
                <a:latin typeface="Calibri"/>
                <a:ea typeface="Calibri"/>
                <a:cs typeface="Calibri"/>
                <a:sym typeface="Calibri"/>
              </a:rPr>
              <a:t> </a:t>
            </a:r>
            <a:r>
              <a:rPr lang="en" sz="2000" b="1" dirty="0" err="1">
                <a:solidFill>
                  <a:schemeClr val="lt1"/>
                </a:solidFill>
              </a:rPr>
              <a:t>S</a:t>
            </a:r>
            <a:r>
              <a:rPr lang="en" sz="2000" b="1" dirty="0" err="1"/>
              <a:t>afeSpec</a:t>
            </a:r>
            <a:endParaRPr lang="en" sz="2000" b="1" dirty="0"/>
          </a:p>
          <a:p>
            <a:pPr lvl="1" indent="-431800">
              <a:buClr>
                <a:schemeClr val="lt1"/>
              </a:buClr>
              <a:buSzPts val="2400"/>
              <a:buFont typeface="Arial"/>
              <a:buChar char="•"/>
            </a:pPr>
            <a:r>
              <a:rPr lang="en" sz="2000" dirty="0"/>
              <a:t>Randomization?</a:t>
            </a:r>
          </a:p>
          <a:p>
            <a:pPr lvl="1" indent="-431800">
              <a:buClr>
                <a:schemeClr val="lt1"/>
              </a:buClr>
              <a:buSzPts val="2400"/>
              <a:buFont typeface="Arial"/>
              <a:buChar char="•"/>
            </a:pPr>
            <a:endParaRPr lang="en" sz="2000" b="1" dirty="0"/>
          </a:p>
          <a:p>
            <a:pPr indent="-431800">
              <a:buClr>
                <a:schemeClr val="lt1"/>
              </a:buClr>
              <a:buSzPts val="2400"/>
              <a:buFont typeface="Arial"/>
              <a:buChar char="•"/>
            </a:pPr>
            <a:endParaRPr sz="1800" dirty="0"/>
          </a:p>
          <a:p>
            <a:pPr indent="0">
              <a:spcBef>
                <a:spcPts val="500"/>
              </a:spcBef>
              <a:buNone/>
            </a:pPr>
            <a:endParaRPr sz="1400" dirty="0"/>
          </a:p>
          <a:p>
            <a:pPr lvl="2" indent="-215900">
              <a:buClr>
                <a:schemeClr val="lt1"/>
              </a:buClr>
              <a:buSzPts val="2000"/>
              <a:buNone/>
            </a:pPr>
            <a:endParaRPr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259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1">
                                            <p:txEl>
                                              <p:pRg st="0" end="0"/>
                                            </p:txEl>
                                          </p:spTgt>
                                        </p:tgtEl>
                                        <p:attrNameLst>
                                          <p:attrName>style.visibility</p:attrName>
                                        </p:attrNameLst>
                                      </p:cBhvr>
                                      <p:to>
                                        <p:strVal val="visible"/>
                                      </p:to>
                                    </p:set>
                                    <p:animEffect transition="in" filter="fade">
                                      <p:cBhvr>
                                        <p:cTn id="7" dur="1000"/>
                                        <p:tgtEl>
                                          <p:spTgt spid="1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1">
                                            <p:txEl>
                                              <p:pRg st="1" end="1"/>
                                            </p:txEl>
                                          </p:spTgt>
                                        </p:tgtEl>
                                        <p:attrNameLst>
                                          <p:attrName>style.visibility</p:attrName>
                                        </p:attrNameLst>
                                      </p:cBhvr>
                                      <p:to>
                                        <p:strVal val="visible"/>
                                      </p:to>
                                    </p:set>
                                    <p:animEffect transition="in" filter="fade">
                                      <p:cBhvr>
                                        <p:cTn id="12" dur="1000"/>
                                        <p:tgtEl>
                                          <p:spTgt spid="1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1">
                                            <p:txEl>
                                              <p:pRg st="2" end="2"/>
                                            </p:txEl>
                                          </p:spTgt>
                                        </p:tgtEl>
                                        <p:attrNameLst>
                                          <p:attrName>style.visibility</p:attrName>
                                        </p:attrNameLst>
                                      </p:cBhvr>
                                      <p:to>
                                        <p:strVal val="visible"/>
                                      </p:to>
                                    </p:set>
                                    <p:animEffect transition="in" filter="fade">
                                      <p:cBhvr>
                                        <p:cTn id="17" dur="1000"/>
                                        <p:tgtEl>
                                          <p:spTgt spid="1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1">
                                            <p:txEl>
                                              <p:pRg st="4" end="4"/>
                                            </p:txEl>
                                          </p:spTgt>
                                        </p:tgtEl>
                                        <p:attrNameLst>
                                          <p:attrName>style.visibility</p:attrName>
                                        </p:attrNameLst>
                                      </p:cBhvr>
                                      <p:to>
                                        <p:strVal val="visible"/>
                                      </p:to>
                                    </p:set>
                                    <p:animEffect transition="in" filter="fade">
                                      <p:cBhvr>
                                        <p:cTn id="22" dur="1000"/>
                                        <p:tgtEl>
                                          <p:spTgt spid="1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1">
                                            <p:txEl>
                                              <p:pRg st="5" end="5"/>
                                            </p:txEl>
                                          </p:spTgt>
                                        </p:tgtEl>
                                        <p:attrNameLst>
                                          <p:attrName>style.visibility</p:attrName>
                                        </p:attrNameLst>
                                      </p:cBhvr>
                                      <p:to>
                                        <p:strVal val="visible"/>
                                      </p:to>
                                    </p:set>
                                    <p:animEffect transition="in" filter="fade">
                                      <p:cBhvr>
                                        <p:cTn id="27" dur="1000"/>
                                        <p:tgtEl>
                                          <p:spTgt spid="1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1">
                                            <p:txEl>
                                              <p:pRg st="6" end="6"/>
                                            </p:txEl>
                                          </p:spTgt>
                                        </p:tgtEl>
                                        <p:attrNameLst>
                                          <p:attrName>style.visibility</p:attrName>
                                        </p:attrNameLst>
                                      </p:cBhvr>
                                      <p:to>
                                        <p:strVal val="visible"/>
                                      </p:to>
                                    </p:set>
                                    <p:animEffect transition="in" filter="fade">
                                      <p:cBhvr>
                                        <p:cTn id="32" dur="1000"/>
                                        <p:tgtEl>
                                          <p:spTgt spid="11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1">
                                            <p:txEl>
                                              <p:pRg st="8" end="8"/>
                                            </p:txEl>
                                          </p:spTgt>
                                        </p:tgtEl>
                                        <p:attrNameLst>
                                          <p:attrName>style.visibility</p:attrName>
                                        </p:attrNameLst>
                                      </p:cBhvr>
                                      <p:to>
                                        <p:strVal val="visible"/>
                                      </p:to>
                                    </p:set>
                                    <p:animEffect transition="in" filter="fade">
                                      <p:cBhvr>
                                        <p:cTn id="37" dur="1000"/>
                                        <p:tgtEl>
                                          <p:spTgt spid="117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1">
                                            <p:txEl>
                                              <p:pRg st="9" end="9"/>
                                            </p:txEl>
                                          </p:spTgt>
                                        </p:tgtEl>
                                        <p:attrNameLst>
                                          <p:attrName>style.visibility</p:attrName>
                                        </p:attrNameLst>
                                      </p:cBhvr>
                                      <p:to>
                                        <p:strVal val="visible"/>
                                      </p:to>
                                    </p:set>
                                    <p:animEffect transition="in" filter="fade">
                                      <p:cBhvr>
                                        <p:cTn id="42" dur="1000"/>
                                        <p:tgtEl>
                                          <p:spTgt spid="117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71">
                                            <p:txEl>
                                              <p:pRg st="11" end="11"/>
                                            </p:txEl>
                                          </p:spTgt>
                                        </p:tgtEl>
                                        <p:attrNameLst>
                                          <p:attrName>style.visibility</p:attrName>
                                        </p:attrNameLst>
                                      </p:cBhvr>
                                      <p:to>
                                        <p:strVal val="visible"/>
                                      </p:to>
                                    </p:set>
                                    <p:animEffect transition="in" filter="fade">
                                      <p:cBhvr>
                                        <p:cTn id="47" dur="1000"/>
                                        <p:tgtEl>
                                          <p:spTgt spid="1171">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1">
                                            <p:txEl>
                                              <p:pRg st="12" end="12"/>
                                            </p:txEl>
                                          </p:spTgt>
                                        </p:tgtEl>
                                        <p:attrNameLst>
                                          <p:attrName>style.visibility</p:attrName>
                                        </p:attrNameLst>
                                      </p:cBhvr>
                                      <p:to>
                                        <p:strVal val="visible"/>
                                      </p:to>
                                    </p:set>
                                    <p:animEffect transition="in" filter="fade">
                                      <p:cBhvr>
                                        <p:cTn id="52" dur="1000"/>
                                        <p:tgtEl>
                                          <p:spTgt spid="1171">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71">
                                            <p:txEl>
                                              <p:pRg st="13" end="13"/>
                                            </p:txEl>
                                          </p:spTgt>
                                        </p:tgtEl>
                                        <p:attrNameLst>
                                          <p:attrName>style.visibility</p:attrName>
                                        </p:attrNameLst>
                                      </p:cBhvr>
                                      <p:to>
                                        <p:strVal val="visible"/>
                                      </p:to>
                                    </p:set>
                                    <p:animEffect transition="in" filter="fade">
                                      <p:cBhvr>
                                        <p:cTn id="57" dur="1000"/>
                                        <p:tgtEl>
                                          <p:spTgt spid="117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18"/>
          <p:cNvSpPr txBox="1">
            <a:spLocks noGrp="1"/>
          </p:cNvSpPr>
          <p:nvPr>
            <p:ph type="title"/>
          </p:nvPr>
        </p:nvSpPr>
        <p:spPr>
          <a:xfrm>
            <a:off x="460228" y="970797"/>
            <a:ext cx="8223600" cy="572400"/>
          </a:xfrm>
          <a:prstGeom prst="rect">
            <a:avLst/>
          </a:prstGeom>
        </p:spPr>
        <p:txBody>
          <a:bodyPr spcFirstLastPara="1" vert="horz" wrap="square" lIns="91425" tIns="45700" rIns="91425" bIns="45700" rtlCol="0" anchor="ctr" anchorCtr="0">
            <a:noAutofit/>
          </a:bodyPr>
          <a:lstStyle/>
          <a:p>
            <a:pPr>
              <a:spcBef>
                <a:spcPts val="0"/>
              </a:spcBef>
            </a:pPr>
            <a:r>
              <a:rPr lang="en"/>
              <a:t>SafeSpec</a:t>
            </a:r>
            <a:endParaRPr/>
          </a:p>
        </p:txBody>
      </p:sp>
      <p:pic>
        <p:nvPicPr>
          <p:cNvPr id="1177" name="Google Shape;1177;p118"/>
          <p:cNvPicPr preferRelativeResize="0"/>
          <p:nvPr/>
        </p:nvPicPr>
        <p:blipFill>
          <a:blip r:embed="rId3">
            <a:alphaModFix/>
          </a:blip>
          <a:stretch>
            <a:fillRect/>
          </a:stretch>
        </p:blipFill>
        <p:spPr>
          <a:xfrm>
            <a:off x="1333276" y="2629576"/>
            <a:ext cx="6340973" cy="3164599"/>
          </a:xfrm>
          <a:prstGeom prst="rect">
            <a:avLst/>
          </a:prstGeom>
          <a:noFill/>
          <a:ln>
            <a:noFill/>
          </a:ln>
        </p:spPr>
      </p:pic>
      <p:sp>
        <p:nvSpPr>
          <p:cNvPr id="1178" name="Google Shape;1178;p118"/>
          <p:cNvSpPr txBox="1">
            <a:spLocks noGrp="1"/>
          </p:cNvSpPr>
          <p:nvPr>
            <p:ph type="body" idx="1"/>
          </p:nvPr>
        </p:nvSpPr>
        <p:spPr>
          <a:xfrm>
            <a:off x="460228" y="1579384"/>
            <a:ext cx="8223600" cy="4015500"/>
          </a:xfrm>
          <a:prstGeom prst="rect">
            <a:avLst/>
          </a:prstGeom>
        </p:spPr>
        <p:txBody>
          <a:bodyPr spcFirstLastPara="1" vert="horz" wrap="square" lIns="91425" tIns="45700" rIns="91425" bIns="45700" rtlCol="0" anchor="t" anchorCtr="0">
            <a:noAutofit/>
          </a:bodyPr>
          <a:lstStyle/>
          <a:p>
            <a:pPr indent="-381000">
              <a:lnSpc>
                <a:spcPct val="100000"/>
              </a:lnSpc>
              <a:buSzPts val="2400"/>
            </a:pPr>
            <a:r>
              <a:rPr lang="en" sz="2400"/>
              <a:t>Use temporary structures (Shadow) to hold any state that is produced speculatively</a:t>
            </a:r>
            <a:endParaRPr sz="2400"/>
          </a:p>
        </p:txBody>
      </p:sp>
    </p:spTree>
    <p:extLst>
      <p:ext uri="{BB962C8B-B14F-4D97-AF65-F5344CB8AC3E}">
        <p14:creationId xmlns:p14="http://schemas.microsoft.com/office/powerpoint/2010/main" val="89150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23"/>
          <p:cNvSpPr txBox="1">
            <a:spLocks noGrp="1"/>
          </p:cNvSpPr>
          <p:nvPr>
            <p:ph type="title"/>
          </p:nvPr>
        </p:nvSpPr>
        <p:spPr>
          <a:xfrm>
            <a:off x="460228" y="970797"/>
            <a:ext cx="8223600" cy="572400"/>
          </a:xfrm>
          <a:prstGeom prst="rect">
            <a:avLst/>
          </a:prstGeom>
        </p:spPr>
        <p:txBody>
          <a:bodyPr spcFirstLastPara="1" vert="horz" wrap="square" lIns="91425" tIns="45700" rIns="91425" bIns="45700" rtlCol="0" anchor="ctr" anchorCtr="0">
            <a:noAutofit/>
          </a:bodyPr>
          <a:lstStyle/>
          <a:p>
            <a:pPr>
              <a:spcBef>
                <a:spcPts val="0"/>
              </a:spcBef>
            </a:pPr>
            <a:r>
              <a:rPr lang="en"/>
              <a:t>Implementation and Results</a:t>
            </a:r>
            <a:endParaRPr/>
          </a:p>
        </p:txBody>
      </p:sp>
      <p:sp>
        <p:nvSpPr>
          <p:cNvPr id="1209" name="Google Shape;1209;p123"/>
          <p:cNvSpPr txBox="1">
            <a:spLocks noGrp="1"/>
          </p:cNvSpPr>
          <p:nvPr>
            <p:ph type="body" idx="1"/>
          </p:nvPr>
        </p:nvSpPr>
        <p:spPr>
          <a:xfrm>
            <a:off x="460225" y="1579380"/>
            <a:ext cx="8223600" cy="2014500"/>
          </a:xfrm>
          <a:prstGeom prst="rect">
            <a:avLst/>
          </a:prstGeom>
        </p:spPr>
        <p:txBody>
          <a:bodyPr spcFirstLastPara="1" vert="horz" wrap="square" lIns="91425" tIns="45700" rIns="91425" bIns="45700" rtlCol="0" anchor="t" anchorCtr="0">
            <a:noAutofit/>
          </a:bodyPr>
          <a:lstStyle/>
          <a:p>
            <a:pPr indent="-406400">
              <a:buSzPts val="2800"/>
            </a:pPr>
            <a:r>
              <a:rPr lang="en"/>
              <a:t>Integrated </a:t>
            </a:r>
            <a:r>
              <a:rPr lang="en" b="1"/>
              <a:t>SafeSpec</a:t>
            </a:r>
            <a:r>
              <a:rPr lang="en"/>
              <a:t> to MARSSx86 </a:t>
            </a:r>
            <a:endParaRPr/>
          </a:p>
          <a:p>
            <a:pPr indent="-406400">
              <a:spcBef>
                <a:spcPts val="0"/>
              </a:spcBef>
              <a:buSzPts val="2800"/>
            </a:pPr>
            <a:r>
              <a:rPr lang="en"/>
              <a:t>Evaluated the performance using SPEC2017</a:t>
            </a:r>
            <a:endParaRPr/>
          </a:p>
        </p:txBody>
      </p:sp>
      <p:pic>
        <p:nvPicPr>
          <p:cNvPr id="1210" name="Google Shape;1210;p123"/>
          <p:cNvPicPr preferRelativeResize="0"/>
          <p:nvPr/>
        </p:nvPicPr>
        <p:blipFill>
          <a:blip r:embed="rId3">
            <a:alphaModFix/>
          </a:blip>
          <a:stretch>
            <a:fillRect/>
          </a:stretch>
        </p:blipFill>
        <p:spPr>
          <a:xfrm>
            <a:off x="109876" y="3113701"/>
            <a:ext cx="8884527" cy="2287975"/>
          </a:xfrm>
          <a:prstGeom prst="rect">
            <a:avLst/>
          </a:prstGeom>
          <a:noFill/>
          <a:ln>
            <a:noFill/>
          </a:ln>
        </p:spPr>
      </p:pic>
    </p:spTree>
    <p:extLst>
      <p:ext uri="{BB962C8B-B14F-4D97-AF65-F5344CB8AC3E}">
        <p14:creationId xmlns:p14="http://schemas.microsoft.com/office/powerpoint/2010/main" val="2594977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Conclusions/Summary</a:t>
            </a:r>
            <a:endParaRPr lang="en-US" dirty="0"/>
          </a:p>
        </p:txBody>
      </p:sp>
      <p:sp>
        <p:nvSpPr>
          <p:cNvPr id="3" name="Content Placeholder 2"/>
          <p:cNvSpPr>
            <a:spLocks noGrp="1"/>
          </p:cNvSpPr>
          <p:nvPr>
            <p:ph idx="1"/>
          </p:nvPr>
        </p:nvSpPr>
        <p:spPr/>
        <p:txBody>
          <a:bodyPr/>
          <a:lstStyle/>
          <a:p>
            <a:r>
              <a:rPr lang="en-US" dirty="0" smtClean="0"/>
              <a:t>Security traditionally considered a software problem to be solved in software</a:t>
            </a:r>
          </a:p>
          <a:p>
            <a:endParaRPr lang="en-US" dirty="0" smtClean="0"/>
          </a:p>
          <a:p>
            <a:r>
              <a:rPr lang="mr-IN" dirty="0" smtClean="0"/>
              <a:t>…</a:t>
            </a:r>
            <a:r>
              <a:rPr lang="en-US" dirty="0" smtClean="0"/>
              <a:t>but we see that architectures can be a source of vulnerability</a:t>
            </a:r>
          </a:p>
          <a:p>
            <a:pPr lvl="1"/>
            <a:r>
              <a:rPr lang="en-US" dirty="0" smtClean="0"/>
              <a:t>Architectures must be designed with security in mind</a:t>
            </a:r>
          </a:p>
          <a:p>
            <a:pPr lvl="1"/>
            <a:r>
              <a:rPr lang="mr-IN" dirty="0" smtClean="0"/>
              <a:t>…</a:t>
            </a:r>
            <a:r>
              <a:rPr lang="en-US" dirty="0" smtClean="0"/>
              <a:t>but they can also offer security mechanisms for software</a:t>
            </a:r>
          </a:p>
          <a:p>
            <a:endParaRPr lang="en-US" dirty="0"/>
          </a:p>
          <a:p>
            <a:r>
              <a:rPr lang="en-US" dirty="0" smtClean="0"/>
              <a:t>Meltdown/</a:t>
            </a:r>
            <a:r>
              <a:rPr lang="en-US" dirty="0" err="1" smtClean="0"/>
              <a:t>Spectre</a:t>
            </a:r>
            <a:r>
              <a:rPr lang="en-US" dirty="0" smtClean="0"/>
              <a:t> will force a seismic rethinking of how to design architectures</a:t>
            </a:r>
          </a:p>
          <a:p>
            <a:pPr lvl="1"/>
            <a:r>
              <a:rPr lang="en-US" dirty="0" smtClean="0"/>
              <a:t>Will be played out over the next few years</a:t>
            </a:r>
            <a:r>
              <a:rPr lang="mr-IN" dirty="0" smtClean="0"/>
              <a:t>…</a:t>
            </a:r>
            <a:endParaRPr lang="en-US" dirty="0" smtClean="0"/>
          </a:p>
          <a:p>
            <a:endParaRPr lang="en-US" dirty="0"/>
          </a:p>
        </p:txBody>
      </p:sp>
    </p:spTree>
    <p:extLst>
      <p:ext uri="{BB962C8B-B14F-4D97-AF65-F5344CB8AC3E}">
        <p14:creationId xmlns:p14="http://schemas.microsoft.com/office/powerpoint/2010/main" val="3989230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9" y="240432"/>
            <a:ext cx="7886700" cy="701674"/>
          </a:xfrm>
        </p:spPr>
        <p:txBody>
          <a:bodyPr>
            <a:normAutofit/>
          </a:bodyPr>
          <a:lstStyle/>
          <a:p>
            <a:r>
              <a:rPr lang="en-US" sz="3600" dirty="0">
                <a:latin typeface="Helvetica Neue" charset="0"/>
                <a:ea typeface="Helvetica Neue" charset="0"/>
                <a:cs typeface="Helvetica Neue" charset="0"/>
              </a:rPr>
              <a:t>Cache </a:t>
            </a:r>
            <a:r>
              <a:rPr lang="en-US" sz="3600" dirty="0" smtClean="0">
                <a:latin typeface="Helvetica Neue" charset="0"/>
                <a:ea typeface="Helvetica Neue" charset="0"/>
                <a:cs typeface="Helvetica Neue" charset="0"/>
              </a:rPr>
              <a:t>Side-Channel Attack</a:t>
            </a:r>
            <a:endParaRPr lang="en-US" sz="3600" dirty="0">
              <a:latin typeface="Helvetica Neue" charset="0"/>
              <a:ea typeface="Helvetica Neue" charset="0"/>
              <a:cs typeface="Helvetica Neue" charset="0"/>
            </a:endParaRPr>
          </a:p>
        </p:txBody>
      </p:sp>
      <p:sp>
        <p:nvSpPr>
          <p:cNvPr id="84" name="Rectangle 83"/>
          <p:cNvSpPr/>
          <p:nvPr/>
        </p:nvSpPr>
        <p:spPr>
          <a:xfrm>
            <a:off x="5439911" y="1401707"/>
            <a:ext cx="1714500" cy="1323439"/>
          </a:xfrm>
          <a:prstGeom prst="rect">
            <a:avLst/>
          </a:prstGeom>
        </p:spPr>
        <p:txBody>
          <a:bodyPr wrap="square">
            <a:spAutoFit/>
          </a:bodyPr>
          <a:lstStyle/>
          <a:p>
            <a:r>
              <a:rPr lang="is-IS" sz="2000" dirty="0">
                <a:latin typeface="Ubuntu Mono" charset="0"/>
                <a:ea typeface="Ubuntu Mono" charset="0"/>
                <a:cs typeface="Ubuntu Mono" charset="0"/>
              </a:rPr>
              <a:t>f</a:t>
            </a:r>
            <a:r>
              <a:rPr lang="is-IS" sz="2000" dirty="0" smtClean="0">
                <a:latin typeface="Ubuntu Mono" charset="0"/>
                <a:ea typeface="Ubuntu Mono" charset="0"/>
                <a:cs typeface="Ubuntu Mono" charset="0"/>
              </a:rPr>
              <a:t>2 85 5c 06</a:t>
            </a:r>
          </a:p>
          <a:p>
            <a:r>
              <a:rPr lang="is-IS" sz="2000" dirty="0" smtClean="0">
                <a:latin typeface="Ubuntu Mono" charset="0"/>
                <a:ea typeface="Ubuntu Mono" charset="0"/>
                <a:cs typeface="Ubuntu Mono" charset="0"/>
              </a:rPr>
              <a:t>6a 91 4e 0c</a:t>
            </a:r>
          </a:p>
          <a:p>
            <a:r>
              <a:rPr lang="en-US" sz="2000" dirty="0" smtClean="0">
                <a:latin typeface="Ubuntu Mono" charset="0"/>
                <a:ea typeface="Ubuntu Mono" charset="0"/>
                <a:cs typeface="Ubuntu Mono" charset="0"/>
              </a:rPr>
              <a:t>c</a:t>
            </a:r>
            <a:r>
              <a:rPr lang="is-IS" sz="2000" dirty="0" smtClean="0">
                <a:latin typeface="Ubuntu Mono" charset="0"/>
                <a:ea typeface="Ubuntu Mono" charset="0"/>
                <a:cs typeface="Ubuntu Mono" charset="0"/>
              </a:rPr>
              <a:t>4 fc </a:t>
            </a:r>
            <a:r>
              <a:rPr lang="is-IS" sz="2000" b="1" dirty="0" smtClean="0">
                <a:latin typeface="Ubuntu Mono" charset="0"/>
                <a:ea typeface="Ubuntu Mono" charset="0"/>
                <a:cs typeface="Ubuntu Mono" charset="0"/>
              </a:rPr>
              <a:t>da</a:t>
            </a:r>
            <a:r>
              <a:rPr lang="is-IS" sz="2000" dirty="0" smtClean="0">
                <a:latin typeface="Ubuntu Mono" charset="0"/>
                <a:ea typeface="Ubuntu Mono" charset="0"/>
                <a:cs typeface="Ubuntu Mono" charset="0"/>
              </a:rPr>
              <a:t> a8</a:t>
            </a:r>
          </a:p>
          <a:p>
            <a:r>
              <a:rPr lang="en-US" sz="2000" dirty="0" smtClean="0">
                <a:latin typeface="Ubuntu Mono" charset="0"/>
                <a:ea typeface="Ubuntu Mono" charset="0"/>
                <a:cs typeface="Ubuntu Mono" charset="0"/>
              </a:rPr>
              <a:t>d</a:t>
            </a:r>
            <a:r>
              <a:rPr lang="is-IS" sz="2000" dirty="0" smtClean="0">
                <a:latin typeface="Ubuntu Mono" charset="0"/>
                <a:ea typeface="Ubuntu Mono" charset="0"/>
                <a:cs typeface="Ubuntu Mono" charset="0"/>
              </a:rPr>
              <a:t>5 37 e9 9c</a:t>
            </a:r>
          </a:p>
        </p:txBody>
      </p:sp>
      <p:sp>
        <p:nvSpPr>
          <p:cNvPr id="85" name="Rectangle 84"/>
          <p:cNvSpPr/>
          <p:nvPr/>
        </p:nvSpPr>
        <p:spPr>
          <a:xfrm>
            <a:off x="1655720" y="1401708"/>
            <a:ext cx="1374094" cy="1323439"/>
          </a:xfrm>
          <a:prstGeom prst="rect">
            <a:avLst/>
          </a:prstGeom>
        </p:spPr>
        <p:txBody>
          <a:bodyPr wrap="none">
            <a:spAutoFit/>
          </a:bodyPr>
          <a:lstStyle/>
          <a:p>
            <a:r>
              <a:rPr lang="en-US" sz="2000" dirty="0">
                <a:latin typeface="Ubuntu Mono" charset="0"/>
                <a:ea typeface="Ubuntu Mono" charset="0"/>
                <a:cs typeface="Ubuntu Mono" charset="0"/>
              </a:rPr>
              <a:t>2</a:t>
            </a:r>
            <a:r>
              <a:rPr lang="en-US" sz="2000" dirty="0" smtClean="0">
                <a:latin typeface="Ubuntu Mono" charset="0"/>
                <a:ea typeface="Ubuntu Mono" charset="0"/>
                <a:cs typeface="Ubuntu Mono" charset="0"/>
              </a:rPr>
              <a:t>8 1e 4c 24</a:t>
            </a:r>
          </a:p>
          <a:p>
            <a:r>
              <a:rPr lang="en-US" sz="2000" dirty="0" smtClean="0">
                <a:latin typeface="Ubuntu Mono" charset="0"/>
                <a:ea typeface="Ubuntu Mono" charset="0"/>
                <a:cs typeface="Ubuntu Mono" charset="0"/>
              </a:rPr>
              <a:t>09 bf 15 82</a:t>
            </a:r>
          </a:p>
          <a:p>
            <a:r>
              <a:rPr lang="en-US" sz="2000" dirty="0" smtClean="0">
                <a:latin typeface="Ubuntu Mono" charset="0"/>
                <a:ea typeface="Ubuntu Mono" charset="0"/>
                <a:cs typeface="Ubuntu Mono" charset="0"/>
              </a:rPr>
              <a:t>30 6f </a:t>
            </a:r>
            <a:r>
              <a:rPr lang="en-US" sz="2000" b="1" dirty="0" smtClean="0">
                <a:latin typeface="Ubuntu Mono" charset="0"/>
                <a:ea typeface="Ubuntu Mono" charset="0"/>
                <a:cs typeface="Ubuntu Mono" charset="0"/>
              </a:rPr>
              <a:t>53</a:t>
            </a:r>
            <a:r>
              <a:rPr lang="en-US" sz="2000" dirty="0" smtClean="0">
                <a:latin typeface="Ubuntu Mono" charset="0"/>
                <a:ea typeface="Ubuntu Mono" charset="0"/>
                <a:cs typeface="Ubuntu Mono" charset="0"/>
              </a:rPr>
              <a:t> d9</a:t>
            </a:r>
          </a:p>
          <a:p>
            <a:r>
              <a:rPr lang="en-US" sz="2000" dirty="0">
                <a:latin typeface="Ubuntu Mono" charset="0"/>
                <a:ea typeface="Ubuntu Mono" charset="0"/>
                <a:cs typeface="Ubuntu Mono" charset="0"/>
              </a:rPr>
              <a:t>a</a:t>
            </a:r>
            <a:r>
              <a:rPr lang="en-US" sz="2000" dirty="0" smtClean="0">
                <a:latin typeface="Ubuntu Mono" charset="0"/>
                <a:ea typeface="Ubuntu Mono" charset="0"/>
                <a:cs typeface="Ubuntu Mono" charset="0"/>
              </a:rPr>
              <a:t>4 49 2d 0e</a:t>
            </a:r>
            <a:endParaRPr lang="en-US" sz="2000" dirty="0">
              <a:latin typeface="Ubuntu Mono" charset="0"/>
              <a:ea typeface="Ubuntu Mono" charset="0"/>
              <a:cs typeface="Ubuntu Mono" charset="0"/>
            </a:endParaRPr>
          </a:p>
        </p:txBody>
      </p:sp>
      <p:sp>
        <p:nvSpPr>
          <p:cNvPr id="88" name="Rectangle 87"/>
          <p:cNvSpPr>
            <a:spLocks noChangeAspect="1"/>
          </p:cNvSpPr>
          <p:nvPr/>
        </p:nvSpPr>
        <p:spPr>
          <a:xfrm>
            <a:off x="2336460" y="2052223"/>
            <a:ext cx="383602" cy="3657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a:spLocks noChangeAspect="1"/>
          </p:cNvSpPr>
          <p:nvPr/>
        </p:nvSpPr>
        <p:spPr>
          <a:xfrm>
            <a:off x="6037620" y="2052223"/>
            <a:ext cx="383602" cy="3657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4089210" y="2610815"/>
            <a:ext cx="787395" cy="338554"/>
          </a:xfrm>
          <a:prstGeom prst="rect">
            <a:avLst/>
          </a:prstGeom>
        </p:spPr>
        <p:txBody>
          <a:bodyPr wrap="none">
            <a:spAutoFit/>
          </a:bodyPr>
          <a:lstStyle/>
          <a:p>
            <a:r>
              <a:rPr lang="en-US" sz="1600" dirty="0" smtClean="0">
                <a:latin typeface="Helvetica Neue" charset="0"/>
                <a:ea typeface="Helvetica Neue" charset="0"/>
                <a:cs typeface="Helvetica Neue" charset="0"/>
              </a:rPr>
              <a:t>S-Box</a:t>
            </a:r>
            <a:endParaRPr lang="en-US" sz="1600" dirty="0">
              <a:latin typeface="Helvetica Neue" charset="0"/>
              <a:ea typeface="Helvetica Neue" charset="0"/>
              <a:cs typeface="Helvetica Neue" charset="0"/>
            </a:endParaRPr>
          </a:p>
        </p:txBody>
      </p:sp>
      <p:cxnSp>
        <p:nvCxnSpPr>
          <p:cNvPr id="93" name="Straight Arrow Connector 92"/>
          <p:cNvCxnSpPr/>
          <p:nvPr/>
        </p:nvCxnSpPr>
        <p:spPr>
          <a:xfrm>
            <a:off x="3798902" y="2080249"/>
            <a:ext cx="120546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4" name="Arc 93"/>
          <p:cNvSpPr/>
          <p:nvPr/>
        </p:nvSpPr>
        <p:spPr>
          <a:xfrm rot="16200000" flipH="1">
            <a:off x="2872917" y="-44227"/>
            <a:ext cx="3301339" cy="3743325"/>
          </a:xfrm>
          <a:prstGeom prst="arc">
            <a:avLst>
              <a:gd name="adj1" fmla="val 17331876"/>
              <a:gd name="adj2" fmla="val 4290810"/>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ectangle 88"/>
          <p:cNvSpPr/>
          <p:nvPr/>
        </p:nvSpPr>
        <p:spPr>
          <a:xfrm>
            <a:off x="4123947" y="2946583"/>
            <a:ext cx="761924" cy="94554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3728442" y="1710917"/>
            <a:ext cx="1183337" cy="369332"/>
          </a:xfrm>
          <a:prstGeom prst="rect">
            <a:avLst/>
          </a:prstGeom>
        </p:spPr>
        <p:txBody>
          <a:bodyPr wrap="none">
            <a:spAutoFit/>
          </a:bodyPr>
          <a:lstStyle/>
          <a:p>
            <a:r>
              <a:rPr lang="en-US" sz="1800" dirty="0" err="1" smtClean="0">
                <a:latin typeface="Helvetica Neue" charset="0"/>
                <a:ea typeface="Helvetica Neue" charset="0"/>
                <a:cs typeface="Helvetica Neue" charset="0"/>
              </a:rPr>
              <a:t>SubBytes</a:t>
            </a:r>
            <a:endParaRPr lang="en-US" sz="1800" dirty="0">
              <a:latin typeface="Helvetica Neue" charset="0"/>
              <a:ea typeface="Helvetica Neue" charset="0"/>
              <a:cs typeface="Helvetica Neue" charset="0"/>
            </a:endParaRPr>
          </a:p>
        </p:txBody>
      </p:sp>
      <p:sp>
        <p:nvSpPr>
          <p:cNvPr id="97" name="Rectangle 96"/>
          <p:cNvSpPr/>
          <p:nvPr/>
        </p:nvSpPr>
        <p:spPr>
          <a:xfrm>
            <a:off x="4329108" y="3413917"/>
            <a:ext cx="263424" cy="130627"/>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172"/>
          <p:cNvSpPr>
            <a:spLocks noChangeAspect="1"/>
          </p:cNvSpPr>
          <p:nvPr/>
        </p:nvSpPr>
        <p:spPr>
          <a:xfrm>
            <a:off x="2077775" y="1442927"/>
            <a:ext cx="383602" cy="3657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Rectangle 173"/>
          <p:cNvSpPr>
            <a:spLocks noChangeAspect="1"/>
          </p:cNvSpPr>
          <p:nvPr/>
        </p:nvSpPr>
        <p:spPr>
          <a:xfrm>
            <a:off x="1704218" y="2050133"/>
            <a:ext cx="383602" cy="35411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175"/>
          <p:cNvSpPr/>
          <p:nvPr/>
        </p:nvSpPr>
        <p:spPr>
          <a:xfrm>
            <a:off x="4564753" y="3636628"/>
            <a:ext cx="263424" cy="130627"/>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176"/>
          <p:cNvSpPr/>
          <p:nvPr/>
        </p:nvSpPr>
        <p:spPr>
          <a:xfrm>
            <a:off x="4460820" y="3038482"/>
            <a:ext cx="263424" cy="130627"/>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179"/>
          <p:cNvSpPr>
            <a:spLocks noChangeAspect="1"/>
          </p:cNvSpPr>
          <p:nvPr/>
        </p:nvSpPr>
        <p:spPr>
          <a:xfrm>
            <a:off x="2751724" y="1433361"/>
            <a:ext cx="383602" cy="36576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180"/>
          <p:cNvSpPr/>
          <p:nvPr/>
        </p:nvSpPr>
        <p:spPr>
          <a:xfrm>
            <a:off x="4169854" y="3220964"/>
            <a:ext cx="263424" cy="130627"/>
          </a:xfrm>
          <a:prstGeom prst="rect">
            <a:avLst/>
          </a:prstGeom>
          <a:solidFill>
            <a:srgbClr val="E9D4EA"/>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3" name="Group 162"/>
          <p:cNvGrpSpPr/>
          <p:nvPr/>
        </p:nvGrpSpPr>
        <p:grpSpPr>
          <a:xfrm>
            <a:off x="3707583" y="4556816"/>
            <a:ext cx="1736918" cy="1722609"/>
            <a:chOff x="2253617" y="4632905"/>
            <a:chExt cx="1053696" cy="1045016"/>
          </a:xfrm>
        </p:grpSpPr>
        <p:sp>
          <p:nvSpPr>
            <p:cNvPr id="98" name="Rectangle 97"/>
            <p:cNvSpPr/>
            <p:nvPr/>
          </p:nvSpPr>
          <p:spPr>
            <a:xfrm>
              <a:off x="2253617" y="4632905"/>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ectangle 98"/>
            <p:cNvSpPr/>
            <p:nvPr/>
          </p:nvSpPr>
          <p:spPr>
            <a:xfrm>
              <a:off x="2517041" y="4632905"/>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p:cNvSpPr/>
            <p:nvPr/>
          </p:nvSpPr>
          <p:spPr>
            <a:xfrm>
              <a:off x="2780465" y="4632905"/>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a:off x="3043889" y="4632905"/>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ectangle 106"/>
            <p:cNvSpPr/>
            <p:nvPr/>
          </p:nvSpPr>
          <p:spPr>
            <a:xfrm>
              <a:off x="2253617" y="4763532"/>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ectangle 107"/>
            <p:cNvSpPr/>
            <p:nvPr/>
          </p:nvSpPr>
          <p:spPr>
            <a:xfrm>
              <a:off x="2517041" y="4763532"/>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2780465" y="4763532"/>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p:cNvSpPr/>
            <p:nvPr/>
          </p:nvSpPr>
          <p:spPr>
            <a:xfrm>
              <a:off x="3043889" y="4763532"/>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p:cNvSpPr/>
            <p:nvPr/>
          </p:nvSpPr>
          <p:spPr>
            <a:xfrm>
              <a:off x="2253617" y="4894159"/>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p:cNvSpPr/>
            <p:nvPr/>
          </p:nvSpPr>
          <p:spPr>
            <a:xfrm>
              <a:off x="2517041" y="4894159"/>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p:cNvSpPr/>
            <p:nvPr/>
          </p:nvSpPr>
          <p:spPr>
            <a:xfrm>
              <a:off x="2780465" y="4894159"/>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a:xfrm>
              <a:off x="3043889" y="4894159"/>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ectangle 122"/>
            <p:cNvSpPr/>
            <p:nvPr/>
          </p:nvSpPr>
          <p:spPr>
            <a:xfrm>
              <a:off x="2253617" y="5024786"/>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Rectangle 123"/>
            <p:cNvSpPr/>
            <p:nvPr/>
          </p:nvSpPr>
          <p:spPr>
            <a:xfrm>
              <a:off x="2517041" y="5024786"/>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ectangle 124"/>
            <p:cNvSpPr/>
            <p:nvPr/>
          </p:nvSpPr>
          <p:spPr>
            <a:xfrm>
              <a:off x="2780465" y="5024786"/>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a:off x="3043889" y="5024786"/>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p:cNvSpPr/>
            <p:nvPr/>
          </p:nvSpPr>
          <p:spPr>
            <a:xfrm>
              <a:off x="2253617" y="5155413"/>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ectangle 131"/>
            <p:cNvSpPr/>
            <p:nvPr/>
          </p:nvSpPr>
          <p:spPr>
            <a:xfrm>
              <a:off x="2517041" y="5155413"/>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p:cNvSpPr/>
            <p:nvPr/>
          </p:nvSpPr>
          <p:spPr>
            <a:xfrm>
              <a:off x="2780465" y="5155413"/>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3043889" y="5155413"/>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Rectangle 138"/>
            <p:cNvSpPr/>
            <p:nvPr/>
          </p:nvSpPr>
          <p:spPr>
            <a:xfrm>
              <a:off x="2253617" y="5286040"/>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2517041" y="5286040"/>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p:cNvSpPr/>
            <p:nvPr/>
          </p:nvSpPr>
          <p:spPr>
            <a:xfrm>
              <a:off x="3043889" y="5286040"/>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ectangle 146"/>
            <p:cNvSpPr/>
            <p:nvPr/>
          </p:nvSpPr>
          <p:spPr>
            <a:xfrm>
              <a:off x="2253617" y="5416667"/>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2517041" y="5416667"/>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Rectangle 148"/>
            <p:cNvSpPr/>
            <p:nvPr/>
          </p:nvSpPr>
          <p:spPr>
            <a:xfrm>
              <a:off x="2780465" y="5416667"/>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Rectangle 149"/>
            <p:cNvSpPr/>
            <p:nvPr/>
          </p:nvSpPr>
          <p:spPr>
            <a:xfrm>
              <a:off x="3043889" y="5416667"/>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154"/>
            <p:cNvSpPr/>
            <p:nvPr/>
          </p:nvSpPr>
          <p:spPr>
            <a:xfrm>
              <a:off x="2253617" y="5547294"/>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a:off x="2517041" y="5547294"/>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156"/>
            <p:cNvSpPr/>
            <p:nvPr/>
          </p:nvSpPr>
          <p:spPr>
            <a:xfrm>
              <a:off x="2780465" y="5547294"/>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Rectangle 157"/>
            <p:cNvSpPr/>
            <p:nvPr/>
          </p:nvSpPr>
          <p:spPr>
            <a:xfrm>
              <a:off x="3043889" y="5547294"/>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p:cNvSpPr/>
            <p:nvPr/>
          </p:nvSpPr>
          <p:spPr>
            <a:xfrm>
              <a:off x="2780465" y="5286040"/>
              <a:ext cx="263424" cy="130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5" name="Rectangle 164"/>
          <p:cNvSpPr/>
          <p:nvPr/>
        </p:nvSpPr>
        <p:spPr>
          <a:xfrm>
            <a:off x="3778320" y="4192141"/>
            <a:ext cx="1572866" cy="261610"/>
          </a:xfrm>
          <a:prstGeom prst="rect">
            <a:avLst/>
          </a:prstGeom>
        </p:spPr>
        <p:txBody>
          <a:bodyPr wrap="none">
            <a:spAutoFit/>
          </a:bodyPr>
          <a:lstStyle/>
          <a:p>
            <a:pPr algn="ctr"/>
            <a:r>
              <a:rPr lang="en-US" sz="1100" dirty="0" smtClean="0">
                <a:latin typeface="Helvetica Neue" charset="0"/>
                <a:ea typeface="Helvetica Neue" charset="0"/>
                <a:cs typeface="Helvetica Neue" charset="0"/>
              </a:rPr>
              <a:t>Set-associative cache</a:t>
            </a:r>
            <a:endParaRPr lang="en-US" sz="1100" dirty="0">
              <a:latin typeface="Helvetica Neue" charset="0"/>
              <a:ea typeface="Helvetica Neue" charset="0"/>
              <a:cs typeface="Helvetica Neue" charset="0"/>
            </a:endParaRPr>
          </a:p>
        </p:txBody>
      </p:sp>
      <p:cxnSp>
        <p:nvCxnSpPr>
          <p:cNvPr id="167" name="Straight Arrow Connector 166"/>
          <p:cNvCxnSpPr/>
          <p:nvPr/>
        </p:nvCxnSpPr>
        <p:spPr>
          <a:xfrm>
            <a:off x="3684391" y="6493956"/>
            <a:ext cx="176333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4369411" y="6345572"/>
            <a:ext cx="508473" cy="261610"/>
          </a:xfrm>
          <a:prstGeom prst="rect">
            <a:avLst/>
          </a:prstGeom>
          <a:solidFill>
            <a:schemeClr val="bg1"/>
          </a:solidFill>
        </p:spPr>
        <p:txBody>
          <a:bodyPr wrap="none">
            <a:spAutoFit/>
          </a:bodyPr>
          <a:lstStyle/>
          <a:p>
            <a:r>
              <a:rPr lang="en-US" sz="1100" dirty="0" smtClean="0">
                <a:latin typeface="Helvetica Neue" charset="0"/>
                <a:ea typeface="Helvetica Neue" charset="0"/>
                <a:cs typeface="Helvetica Neue" charset="0"/>
              </a:rPr>
              <a:t>ways</a:t>
            </a:r>
            <a:endParaRPr lang="en-US" sz="1100" dirty="0">
              <a:latin typeface="Helvetica Neue" charset="0"/>
              <a:ea typeface="Helvetica Neue" charset="0"/>
              <a:cs typeface="Helvetica Neue" charset="0"/>
            </a:endParaRPr>
          </a:p>
        </p:txBody>
      </p:sp>
      <p:cxnSp>
        <p:nvCxnSpPr>
          <p:cNvPr id="170" name="Straight Arrow Connector 169"/>
          <p:cNvCxnSpPr/>
          <p:nvPr/>
        </p:nvCxnSpPr>
        <p:spPr>
          <a:xfrm>
            <a:off x="3398491" y="4549097"/>
            <a:ext cx="0" cy="172260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194104" y="5192136"/>
            <a:ext cx="507704" cy="261610"/>
          </a:xfrm>
          <a:prstGeom prst="rect">
            <a:avLst/>
          </a:prstGeom>
          <a:solidFill>
            <a:schemeClr val="bg1"/>
          </a:solidFill>
        </p:spPr>
        <p:txBody>
          <a:bodyPr wrap="square">
            <a:spAutoFit/>
          </a:bodyPr>
          <a:lstStyle/>
          <a:p>
            <a:r>
              <a:rPr lang="en-US" sz="1100" dirty="0" smtClean="0">
                <a:latin typeface="Helvetica Neue" charset="0"/>
                <a:ea typeface="Helvetica Neue" charset="0"/>
                <a:cs typeface="Helvetica Neue" charset="0"/>
              </a:rPr>
              <a:t>sets</a:t>
            </a:r>
            <a:endParaRPr lang="en-US" sz="1100" dirty="0">
              <a:latin typeface="Helvetica Neue" charset="0"/>
              <a:ea typeface="Helvetica Neue" charset="0"/>
              <a:cs typeface="Helvetica Neue" charset="0"/>
            </a:endParaRPr>
          </a:p>
        </p:txBody>
      </p:sp>
      <p:sp>
        <p:nvSpPr>
          <p:cNvPr id="172" name="Rectangle 171"/>
          <p:cNvSpPr/>
          <p:nvPr/>
        </p:nvSpPr>
        <p:spPr>
          <a:xfrm>
            <a:off x="4136907" y="5635437"/>
            <a:ext cx="434229" cy="215326"/>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Rectangle 177"/>
          <p:cNvSpPr/>
          <p:nvPr/>
        </p:nvSpPr>
        <p:spPr>
          <a:xfrm>
            <a:off x="5010272" y="4772141"/>
            <a:ext cx="434229" cy="21532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178"/>
          <p:cNvSpPr/>
          <p:nvPr/>
        </p:nvSpPr>
        <p:spPr>
          <a:xfrm>
            <a:off x="4576042" y="5202794"/>
            <a:ext cx="434229" cy="215326"/>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Rectangle 181"/>
          <p:cNvSpPr/>
          <p:nvPr/>
        </p:nvSpPr>
        <p:spPr>
          <a:xfrm>
            <a:off x="3713359" y="4989458"/>
            <a:ext cx="434229" cy="215326"/>
          </a:xfrm>
          <a:prstGeom prst="rect">
            <a:avLst/>
          </a:prstGeom>
          <a:solidFill>
            <a:srgbClr val="E9D4EA"/>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2851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91" grpId="0"/>
      <p:bldP spid="94" grpId="0" animBg="1"/>
      <p:bldP spid="89" grpId="0" animBg="1"/>
      <p:bldP spid="97" grpId="0" animBg="1"/>
      <p:bldP spid="173" grpId="0" animBg="1"/>
      <p:bldP spid="174" grpId="0" animBg="1"/>
      <p:bldP spid="176" grpId="0" animBg="1"/>
      <p:bldP spid="177" grpId="0" animBg="1"/>
      <p:bldP spid="180" grpId="0" animBg="1"/>
      <p:bldP spid="181" grpId="0" animBg="1"/>
      <p:bldP spid="165" grpId="0"/>
      <p:bldP spid="168" grpId="0" animBg="1"/>
      <p:bldP spid="171" grpId="0" animBg="1"/>
      <p:bldP spid="172" grpId="0" animBg="1"/>
      <p:bldP spid="178" grpId="0" animBg="1"/>
      <p:bldP spid="179" grpId="0" animBg="1"/>
      <p:bldP spid="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5812491" y="4549100"/>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04" name="Rectangle 103"/>
          <p:cNvSpPr/>
          <p:nvPr/>
        </p:nvSpPr>
        <p:spPr>
          <a:xfrm>
            <a:off x="5812491" y="5393359"/>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05" name="Rectangle 104"/>
          <p:cNvSpPr/>
          <p:nvPr/>
        </p:nvSpPr>
        <p:spPr>
          <a:xfrm>
            <a:off x="5812491" y="5841054"/>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12" name="Rectangle 111"/>
          <p:cNvSpPr/>
          <p:nvPr/>
        </p:nvSpPr>
        <p:spPr>
          <a:xfrm>
            <a:off x="5812491" y="6057707"/>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2" name="Title 1"/>
          <p:cNvSpPr>
            <a:spLocks noGrp="1"/>
          </p:cNvSpPr>
          <p:nvPr>
            <p:ph type="title"/>
          </p:nvPr>
        </p:nvSpPr>
        <p:spPr>
          <a:xfrm>
            <a:off x="351559" y="240432"/>
            <a:ext cx="7886700" cy="701674"/>
          </a:xfrm>
        </p:spPr>
        <p:txBody>
          <a:bodyPr>
            <a:normAutofit/>
          </a:bodyPr>
          <a:lstStyle/>
          <a:p>
            <a:r>
              <a:rPr lang="en-US" sz="3600" dirty="0" err="1" smtClean="0">
                <a:latin typeface="Helvetica Neue" charset="0"/>
                <a:ea typeface="Helvetica Neue" charset="0"/>
                <a:cs typeface="Helvetica Neue" charset="0"/>
              </a:rPr>
              <a:t>Flush+Reload</a:t>
            </a:r>
            <a:r>
              <a:rPr lang="en-US" sz="3600" dirty="0" smtClean="0">
                <a:latin typeface="Helvetica Neue" charset="0"/>
                <a:ea typeface="Helvetica Neue" charset="0"/>
                <a:cs typeface="Helvetica Neue" charset="0"/>
              </a:rPr>
              <a:t> Attack</a:t>
            </a:r>
            <a:endParaRPr lang="en-US" sz="3600" dirty="0">
              <a:latin typeface="Helvetica Neue" charset="0"/>
              <a:ea typeface="Helvetica Neue" charset="0"/>
              <a:cs typeface="Helvetica Neue" charset="0"/>
            </a:endParaRPr>
          </a:p>
        </p:txBody>
      </p:sp>
      <p:grpSp>
        <p:nvGrpSpPr>
          <p:cNvPr id="3" name="Group 2"/>
          <p:cNvGrpSpPr/>
          <p:nvPr/>
        </p:nvGrpSpPr>
        <p:grpSpPr>
          <a:xfrm>
            <a:off x="3710545" y="4549099"/>
            <a:ext cx="1736918" cy="1722622"/>
            <a:chOff x="2850128" y="4549099"/>
            <a:chExt cx="1736918" cy="1722622"/>
          </a:xfrm>
        </p:grpSpPr>
        <p:sp>
          <p:nvSpPr>
            <p:cNvPr id="98" name="Rectangle 97"/>
            <p:cNvSpPr/>
            <p:nvPr/>
          </p:nvSpPr>
          <p:spPr>
            <a:xfrm>
              <a:off x="2850128" y="454909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99" name="Rectangle 98"/>
            <p:cNvSpPr/>
            <p:nvPr/>
          </p:nvSpPr>
          <p:spPr>
            <a:xfrm>
              <a:off x="3284357" y="4549101"/>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00" name="Rectangle 99"/>
            <p:cNvSpPr/>
            <p:nvPr/>
          </p:nvSpPr>
          <p:spPr>
            <a:xfrm>
              <a:off x="3718588" y="4549102"/>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01" name="Rectangle 100"/>
            <p:cNvSpPr/>
            <p:nvPr/>
          </p:nvSpPr>
          <p:spPr>
            <a:xfrm>
              <a:off x="4152817" y="4549104"/>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07" name="Rectangle 106"/>
            <p:cNvSpPr/>
            <p:nvPr/>
          </p:nvSpPr>
          <p:spPr>
            <a:xfrm>
              <a:off x="2850128" y="4764437"/>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08" name="Rectangle 107"/>
            <p:cNvSpPr/>
            <p:nvPr/>
          </p:nvSpPr>
          <p:spPr>
            <a:xfrm>
              <a:off x="3284357" y="4764437"/>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09" name="Rectangle 108"/>
            <p:cNvSpPr/>
            <p:nvPr/>
          </p:nvSpPr>
          <p:spPr>
            <a:xfrm>
              <a:off x="3718588" y="4764437"/>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0" name="Rectangle 109"/>
            <p:cNvSpPr/>
            <p:nvPr/>
          </p:nvSpPr>
          <p:spPr>
            <a:xfrm>
              <a:off x="4152817" y="4764437"/>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5" name="Rectangle 114"/>
            <p:cNvSpPr/>
            <p:nvPr/>
          </p:nvSpPr>
          <p:spPr>
            <a:xfrm>
              <a:off x="2850128" y="497976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6" name="Rectangle 115"/>
            <p:cNvSpPr/>
            <p:nvPr/>
          </p:nvSpPr>
          <p:spPr>
            <a:xfrm>
              <a:off x="3284357" y="497976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7" name="Rectangle 116"/>
            <p:cNvSpPr/>
            <p:nvPr/>
          </p:nvSpPr>
          <p:spPr>
            <a:xfrm>
              <a:off x="3718588" y="497976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8" name="Rectangle 117"/>
            <p:cNvSpPr/>
            <p:nvPr/>
          </p:nvSpPr>
          <p:spPr>
            <a:xfrm>
              <a:off x="4152817" y="497976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23" name="Rectangle 122"/>
            <p:cNvSpPr/>
            <p:nvPr/>
          </p:nvSpPr>
          <p:spPr>
            <a:xfrm>
              <a:off x="2850128" y="519509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24" name="Rectangle 123"/>
            <p:cNvSpPr/>
            <p:nvPr/>
          </p:nvSpPr>
          <p:spPr>
            <a:xfrm>
              <a:off x="3284357" y="519509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25" name="Rectangle 124"/>
            <p:cNvSpPr/>
            <p:nvPr/>
          </p:nvSpPr>
          <p:spPr>
            <a:xfrm>
              <a:off x="3718588" y="519509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26" name="Rectangle 125"/>
            <p:cNvSpPr/>
            <p:nvPr/>
          </p:nvSpPr>
          <p:spPr>
            <a:xfrm>
              <a:off x="4152817" y="5195090"/>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31" name="Rectangle 130"/>
            <p:cNvSpPr/>
            <p:nvPr/>
          </p:nvSpPr>
          <p:spPr>
            <a:xfrm>
              <a:off x="2850128" y="5410413"/>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32" name="Rectangle 131"/>
            <p:cNvSpPr/>
            <p:nvPr/>
          </p:nvSpPr>
          <p:spPr>
            <a:xfrm>
              <a:off x="3284357" y="5410413"/>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33" name="Rectangle 132"/>
            <p:cNvSpPr/>
            <p:nvPr/>
          </p:nvSpPr>
          <p:spPr>
            <a:xfrm>
              <a:off x="3718588" y="5410413"/>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34" name="Rectangle 133"/>
            <p:cNvSpPr/>
            <p:nvPr/>
          </p:nvSpPr>
          <p:spPr>
            <a:xfrm>
              <a:off x="4152817" y="5410413"/>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39" name="Rectangle 138"/>
            <p:cNvSpPr/>
            <p:nvPr/>
          </p:nvSpPr>
          <p:spPr>
            <a:xfrm>
              <a:off x="2850128" y="5625742"/>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0" name="Rectangle 139"/>
            <p:cNvSpPr/>
            <p:nvPr/>
          </p:nvSpPr>
          <p:spPr>
            <a:xfrm>
              <a:off x="3284357" y="5625742"/>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2" name="Rectangle 141"/>
            <p:cNvSpPr/>
            <p:nvPr/>
          </p:nvSpPr>
          <p:spPr>
            <a:xfrm>
              <a:off x="4152817" y="5625742"/>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7" name="Rectangle 146"/>
            <p:cNvSpPr/>
            <p:nvPr/>
          </p:nvSpPr>
          <p:spPr>
            <a:xfrm>
              <a:off x="2850128" y="584106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8" name="Rectangle 147"/>
            <p:cNvSpPr/>
            <p:nvPr/>
          </p:nvSpPr>
          <p:spPr>
            <a:xfrm>
              <a:off x="3284357" y="584106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9" name="Rectangle 148"/>
            <p:cNvSpPr/>
            <p:nvPr/>
          </p:nvSpPr>
          <p:spPr>
            <a:xfrm>
              <a:off x="3718588" y="584106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50" name="Rectangle 149"/>
            <p:cNvSpPr/>
            <p:nvPr/>
          </p:nvSpPr>
          <p:spPr>
            <a:xfrm>
              <a:off x="4152817" y="584106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55" name="Rectangle 154"/>
            <p:cNvSpPr/>
            <p:nvPr/>
          </p:nvSpPr>
          <p:spPr>
            <a:xfrm>
              <a:off x="2850128" y="6056395"/>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56" name="Rectangle 155"/>
            <p:cNvSpPr/>
            <p:nvPr/>
          </p:nvSpPr>
          <p:spPr>
            <a:xfrm>
              <a:off x="3284355" y="6056395"/>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57" name="Rectangle 156"/>
            <p:cNvSpPr/>
            <p:nvPr/>
          </p:nvSpPr>
          <p:spPr>
            <a:xfrm>
              <a:off x="3718586" y="6056395"/>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58" name="Rectangle 157"/>
            <p:cNvSpPr/>
            <p:nvPr/>
          </p:nvSpPr>
          <p:spPr>
            <a:xfrm>
              <a:off x="4152815" y="6056395"/>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41" name="Rectangle 140"/>
            <p:cNvSpPr/>
            <p:nvPr/>
          </p:nvSpPr>
          <p:spPr>
            <a:xfrm>
              <a:off x="3718583" y="5625739"/>
              <a:ext cx="434229" cy="215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grpSp>
      <p:sp>
        <p:nvSpPr>
          <p:cNvPr id="165" name="Rectangle 164"/>
          <p:cNvSpPr/>
          <p:nvPr/>
        </p:nvSpPr>
        <p:spPr>
          <a:xfrm>
            <a:off x="4284783" y="4193901"/>
            <a:ext cx="591829" cy="261610"/>
          </a:xfrm>
          <a:prstGeom prst="rect">
            <a:avLst/>
          </a:prstGeom>
        </p:spPr>
        <p:txBody>
          <a:bodyPr wrap="none">
            <a:spAutoFit/>
          </a:bodyPr>
          <a:lstStyle/>
          <a:p>
            <a:pPr algn="ctr"/>
            <a:r>
              <a:rPr lang="en-US" sz="1100" dirty="0" smtClean="0">
                <a:solidFill>
                  <a:schemeClr val="tx1">
                    <a:lumMod val="95000"/>
                  </a:schemeClr>
                </a:solidFill>
                <a:latin typeface="Helvetica Neue" charset="0"/>
                <a:ea typeface="Helvetica Neue" charset="0"/>
                <a:cs typeface="Helvetica Neue" charset="0"/>
              </a:rPr>
              <a:t>Cache</a:t>
            </a:r>
            <a:endParaRPr lang="en-US" sz="1100" dirty="0">
              <a:solidFill>
                <a:schemeClr val="tx1">
                  <a:lumMod val="95000"/>
                </a:schemeClr>
              </a:solidFill>
              <a:latin typeface="Helvetica Neue" charset="0"/>
              <a:ea typeface="Helvetica Neue" charset="0"/>
              <a:cs typeface="Helvetica Neue" charset="0"/>
            </a:endParaRPr>
          </a:p>
        </p:txBody>
      </p:sp>
      <p:cxnSp>
        <p:nvCxnSpPr>
          <p:cNvPr id="167" name="Straight Arrow Connector 166"/>
          <p:cNvCxnSpPr/>
          <p:nvPr/>
        </p:nvCxnSpPr>
        <p:spPr>
          <a:xfrm>
            <a:off x="3709515" y="6475114"/>
            <a:ext cx="1737946" cy="1884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3391620" y="4549097"/>
            <a:ext cx="0" cy="172260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3373472" y="2466269"/>
            <a:ext cx="1057141" cy="2264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schemeClr>
                </a:solidFill>
                <a:latin typeface="Helvetica Neue" charset="0"/>
                <a:ea typeface="Helvetica Neue" charset="0"/>
                <a:cs typeface="Helvetica Neue" charset="0"/>
              </a:rPr>
              <a:t>L2</a:t>
            </a:r>
            <a:endParaRPr lang="en-US" sz="1200" dirty="0">
              <a:solidFill>
                <a:schemeClr val="tx1">
                  <a:lumMod val="95000"/>
                </a:schemeClr>
              </a:solidFill>
              <a:latin typeface="Helvetica Neue" charset="0"/>
              <a:ea typeface="Helvetica Neue" charset="0"/>
              <a:cs typeface="Helvetica Neue" charset="0"/>
            </a:endParaRPr>
          </a:p>
        </p:txBody>
      </p:sp>
      <p:sp>
        <p:nvSpPr>
          <p:cNvPr id="106" name="Rectangle 105"/>
          <p:cNvSpPr/>
          <p:nvPr/>
        </p:nvSpPr>
        <p:spPr>
          <a:xfrm>
            <a:off x="3381941" y="2168619"/>
            <a:ext cx="496335" cy="23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lumMod val="95000"/>
                  </a:schemeClr>
                </a:solidFill>
                <a:latin typeface="Helvetica Neue" charset="0"/>
                <a:ea typeface="Helvetica Neue" charset="0"/>
                <a:cs typeface="Helvetica Neue" charset="0"/>
              </a:rPr>
              <a:t>L1-I</a:t>
            </a:r>
            <a:endParaRPr lang="en-US" sz="1050" dirty="0">
              <a:solidFill>
                <a:schemeClr val="tx1">
                  <a:lumMod val="95000"/>
                </a:schemeClr>
              </a:solidFill>
              <a:latin typeface="Helvetica Neue" charset="0"/>
              <a:ea typeface="Helvetica Neue" charset="0"/>
              <a:cs typeface="Helvetica Neue" charset="0"/>
            </a:endParaRPr>
          </a:p>
        </p:txBody>
      </p:sp>
      <p:sp>
        <p:nvSpPr>
          <p:cNvPr id="169" name="Rectangle 168"/>
          <p:cNvSpPr/>
          <p:nvPr/>
        </p:nvSpPr>
        <p:spPr>
          <a:xfrm>
            <a:off x="3391535" y="1636662"/>
            <a:ext cx="1039078" cy="46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95000"/>
                  </a:schemeClr>
                </a:solidFill>
                <a:latin typeface="Helvetica Neue" charset="0"/>
                <a:ea typeface="Helvetica Neue" charset="0"/>
                <a:cs typeface="Helvetica Neue" charset="0"/>
              </a:rPr>
              <a:t>Victim</a:t>
            </a:r>
          </a:p>
        </p:txBody>
      </p:sp>
      <p:sp>
        <p:nvSpPr>
          <p:cNvPr id="183" name="Rectangle 182"/>
          <p:cNvSpPr/>
          <p:nvPr/>
        </p:nvSpPr>
        <p:spPr>
          <a:xfrm>
            <a:off x="3378697" y="1690433"/>
            <a:ext cx="105191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95000"/>
                </a:schemeClr>
              </a:solidFill>
              <a:latin typeface="Helvetica Neue" charset="0"/>
              <a:ea typeface="Helvetica Neue" charset="0"/>
              <a:cs typeface="Helvetica Neue" charset="0"/>
            </a:endParaRPr>
          </a:p>
        </p:txBody>
      </p:sp>
      <p:sp>
        <p:nvSpPr>
          <p:cNvPr id="202" name="Rectangle 201"/>
          <p:cNvSpPr/>
          <p:nvPr/>
        </p:nvSpPr>
        <p:spPr>
          <a:xfrm>
            <a:off x="5812491" y="1540470"/>
            <a:ext cx="3200400"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lumMod val="95000"/>
                  </a:schemeClr>
                </a:solidFill>
                <a:latin typeface="Helvetica Neue" charset="0"/>
                <a:ea typeface="Helvetica Neue" charset="0"/>
                <a:cs typeface="Helvetica Neue" charset="0"/>
              </a:rPr>
              <a:t>1- </a:t>
            </a:r>
            <a:r>
              <a:rPr lang="en-US" sz="1200" dirty="0" smtClean="0">
                <a:solidFill>
                  <a:srgbClr val="FF0000"/>
                </a:solidFill>
                <a:latin typeface="Helvetica Neue" charset="0"/>
                <a:ea typeface="Helvetica Neue" charset="0"/>
                <a:cs typeface="Helvetica Neue" charset="0"/>
              </a:rPr>
              <a:t>Flush</a:t>
            </a:r>
            <a:r>
              <a:rPr lang="en-US" sz="1200" dirty="0" smtClean="0">
                <a:solidFill>
                  <a:schemeClr val="tx1">
                    <a:lumMod val="95000"/>
                  </a:schemeClr>
                </a:solidFill>
                <a:latin typeface="Helvetica Neue" charset="0"/>
                <a:ea typeface="Helvetica Neue" charset="0"/>
                <a:cs typeface="Helvetica Neue" charset="0"/>
              </a:rPr>
              <a:t> each line in the critical data</a:t>
            </a:r>
            <a:endParaRPr lang="en-US" sz="1200" dirty="0">
              <a:solidFill>
                <a:schemeClr val="tx1">
                  <a:lumMod val="95000"/>
                </a:schemeClr>
              </a:solidFill>
              <a:latin typeface="Helvetica Neue" charset="0"/>
              <a:ea typeface="Helvetica Neue" charset="0"/>
              <a:cs typeface="Helvetica Neue" charset="0"/>
            </a:endParaRPr>
          </a:p>
        </p:txBody>
      </p:sp>
      <p:sp>
        <p:nvSpPr>
          <p:cNvPr id="408" name="Rectangle 407"/>
          <p:cNvSpPr/>
          <p:nvPr/>
        </p:nvSpPr>
        <p:spPr>
          <a:xfrm>
            <a:off x="671420" y="1706475"/>
            <a:ext cx="267326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95000"/>
                  </a:schemeClr>
                </a:solidFill>
                <a:latin typeface="Helvetica Neue" charset="0"/>
                <a:ea typeface="Helvetica Neue" charset="0"/>
                <a:cs typeface="Helvetica Neue" charset="0"/>
              </a:rPr>
              <a:t>2</a:t>
            </a:r>
            <a:r>
              <a:rPr lang="en-US" sz="1200" dirty="0" smtClean="0">
                <a:solidFill>
                  <a:schemeClr val="tx1">
                    <a:lumMod val="95000"/>
                  </a:schemeClr>
                </a:solidFill>
                <a:latin typeface="Helvetica Neue" charset="0"/>
                <a:ea typeface="Helvetica Neue" charset="0"/>
                <a:cs typeface="Helvetica Neue" charset="0"/>
              </a:rPr>
              <a:t>- Victim accesses critical data</a:t>
            </a:r>
            <a:endParaRPr lang="en-US" sz="1200" dirty="0">
              <a:solidFill>
                <a:schemeClr val="tx1">
                  <a:lumMod val="95000"/>
                </a:schemeClr>
              </a:solidFill>
              <a:latin typeface="Helvetica Neue" charset="0"/>
              <a:ea typeface="Helvetica Neue" charset="0"/>
              <a:cs typeface="Helvetica Neue" charset="0"/>
            </a:endParaRPr>
          </a:p>
        </p:txBody>
      </p:sp>
      <p:sp>
        <p:nvSpPr>
          <p:cNvPr id="409" name="Rectangle 408"/>
          <p:cNvSpPr/>
          <p:nvPr/>
        </p:nvSpPr>
        <p:spPr>
          <a:xfrm>
            <a:off x="5812491" y="1893562"/>
            <a:ext cx="3474720"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elvetica Neue" charset="0"/>
                <a:ea typeface="Helvetica Neue" charset="0"/>
                <a:cs typeface="Helvetica Neue" charset="0"/>
              </a:rPr>
              <a:t>3</a:t>
            </a:r>
            <a:r>
              <a:rPr lang="en-US" sz="1200" dirty="0" smtClean="0">
                <a:solidFill>
                  <a:schemeClr val="tx1"/>
                </a:solidFill>
                <a:latin typeface="Helvetica Neue" charset="0"/>
                <a:ea typeface="Helvetica Neue" charset="0"/>
                <a:cs typeface="Helvetica Neue" charset="0"/>
              </a:rPr>
              <a:t>-</a:t>
            </a:r>
            <a:r>
              <a:rPr lang="en-US" sz="1200" dirty="0" smtClean="0">
                <a:solidFill>
                  <a:srgbClr val="BF1901"/>
                </a:solidFill>
                <a:latin typeface="Helvetica Neue" charset="0"/>
                <a:ea typeface="Helvetica Neue" charset="0"/>
                <a:cs typeface="Helvetica Neue" charset="0"/>
              </a:rPr>
              <a:t> Reload </a:t>
            </a:r>
            <a:r>
              <a:rPr lang="en-US" sz="1200" dirty="0" smtClean="0">
                <a:solidFill>
                  <a:schemeClr val="tx1"/>
                </a:solidFill>
                <a:latin typeface="Helvetica Neue" charset="0"/>
                <a:ea typeface="Helvetica Neue" charset="0"/>
                <a:cs typeface="Helvetica Neue" charset="0"/>
              </a:rPr>
              <a:t>critical data (measure time)</a:t>
            </a:r>
            <a:endParaRPr lang="en-US" sz="1200" dirty="0">
              <a:solidFill>
                <a:schemeClr val="tx1"/>
              </a:solidFill>
              <a:latin typeface="Helvetica Neue" charset="0"/>
              <a:ea typeface="Helvetica Neue" charset="0"/>
              <a:cs typeface="Helvetica Neue" charset="0"/>
            </a:endParaRPr>
          </a:p>
        </p:txBody>
      </p:sp>
      <p:sp>
        <p:nvSpPr>
          <p:cNvPr id="467" name="Rectangle 466"/>
          <p:cNvSpPr/>
          <p:nvPr/>
        </p:nvSpPr>
        <p:spPr>
          <a:xfrm>
            <a:off x="5703233" y="4193901"/>
            <a:ext cx="652743" cy="261610"/>
          </a:xfrm>
          <a:prstGeom prst="rect">
            <a:avLst/>
          </a:prstGeom>
        </p:spPr>
        <p:txBody>
          <a:bodyPr wrap="none">
            <a:spAutoFit/>
          </a:bodyPr>
          <a:lstStyle/>
          <a:p>
            <a:r>
              <a:rPr lang="en-US" sz="1100" dirty="0" smtClean="0">
                <a:solidFill>
                  <a:schemeClr val="tx1">
                    <a:lumMod val="95000"/>
                  </a:schemeClr>
                </a:solidFill>
                <a:latin typeface="Helvetica Neue" charset="0"/>
                <a:ea typeface="Helvetica Neue" charset="0"/>
                <a:cs typeface="Helvetica Neue" charset="0"/>
              </a:rPr>
              <a:t>Evicted</a:t>
            </a:r>
            <a:endParaRPr lang="en-US" sz="1100" dirty="0">
              <a:solidFill>
                <a:schemeClr val="tx1">
                  <a:lumMod val="95000"/>
                </a:schemeClr>
              </a:solidFill>
            </a:endParaRPr>
          </a:p>
        </p:txBody>
      </p:sp>
      <p:sp>
        <p:nvSpPr>
          <p:cNvPr id="469" name="Rectangle 468"/>
          <p:cNvSpPr/>
          <p:nvPr/>
        </p:nvSpPr>
        <p:spPr>
          <a:xfrm>
            <a:off x="5812491" y="4974331"/>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lumMod val="95000"/>
                </a:schemeClr>
              </a:solidFill>
              <a:latin typeface="Helvetica Neue" charset="0"/>
              <a:ea typeface="Helvetica Neue" charset="0"/>
              <a:cs typeface="Helvetica Neue" charset="0"/>
            </a:endParaRPr>
          </a:p>
        </p:txBody>
      </p:sp>
      <p:sp>
        <p:nvSpPr>
          <p:cNvPr id="470" name="Rectangle 469"/>
          <p:cNvSpPr/>
          <p:nvPr/>
        </p:nvSpPr>
        <p:spPr>
          <a:xfrm>
            <a:off x="5812491" y="5611338"/>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lumMod val="95000"/>
                </a:schemeClr>
              </a:solidFill>
              <a:latin typeface="Helvetica Neue" charset="0"/>
              <a:ea typeface="Helvetica Neue" charset="0"/>
              <a:cs typeface="Helvetica Neue" charset="0"/>
            </a:endParaRPr>
          </a:p>
        </p:txBody>
      </p:sp>
      <p:sp>
        <p:nvSpPr>
          <p:cNvPr id="472" name="Rectangle 471"/>
          <p:cNvSpPr/>
          <p:nvPr/>
        </p:nvSpPr>
        <p:spPr>
          <a:xfrm>
            <a:off x="5812491" y="4757626"/>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473" name="Rectangle 472"/>
          <p:cNvSpPr/>
          <p:nvPr/>
        </p:nvSpPr>
        <p:spPr>
          <a:xfrm>
            <a:off x="5812491" y="5186898"/>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lumMod val="95000"/>
                </a:schemeClr>
              </a:solidFill>
              <a:latin typeface="Helvetica Neue" charset="0"/>
              <a:ea typeface="Helvetica Neue" charset="0"/>
              <a:cs typeface="Helvetica Neue" charset="0"/>
            </a:endParaRPr>
          </a:p>
        </p:txBody>
      </p:sp>
      <p:sp>
        <p:nvSpPr>
          <p:cNvPr id="477" name="Rectangle 476"/>
          <p:cNvSpPr/>
          <p:nvPr/>
        </p:nvSpPr>
        <p:spPr>
          <a:xfrm>
            <a:off x="6570276" y="4193901"/>
            <a:ext cx="494046" cy="261610"/>
          </a:xfrm>
          <a:prstGeom prst="rect">
            <a:avLst/>
          </a:prstGeom>
        </p:spPr>
        <p:txBody>
          <a:bodyPr wrap="none">
            <a:spAutoFit/>
          </a:bodyPr>
          <a:lstStyle/>
          <a:p>
            <a:r>
              <a:rPr lang="en-US" sz="1100" smtClean="0">
                <a:solidFill>
                  <a:schemeClr val="tx1">
                    <a:lumMod val="95000"/>
                  </a:schemeClr>
                </a:solidFill>
                <a:latin typeface="Helvetica Neue" charset="0"/>
                <a:ea typeface="Helvetica Neue" charset="0"/>
                <a:cs typeface="Helvetica Neue" charset="0"/>
              </a:rPr>
              <a:t>Time</a:t>
            </a:r>
            <a:endParaRPr lang="en-US" sz="1100" dirty="0">
              <a:solidFill>
                <a:schemeClr val="tx1">
                  <a:lumMod val="95000"/>
                </a:schemeClr>
              </a:solidFill>
            </a:endParaRPr>
          </a:p>
        </p:txBody>
      </p:sp>
      <p:grpSp>
        <p:nvGrpSpPr>
          <p:cNvPr id="82" name="Group 81"/>
          <p:cNvGrpSpPr/>
          <p:nvPr/>
        </p:nvGrpSpPr>
        <p:grpSpPr>
          <a:xfrm>
            <a:off x="6591418" y="4785576"/>
            <a:ext cx="182880" cy="139922"/>
            <a:chOff x="7799539" y="4586800"/>
            <a:chExt cx="286131" cy="139922"/>
          </a:xfrm>
        </p:grpSpPr>
        <p:cxnSp>
          <p:nvCxnSpPr>
            <p:cNvPr id="76" name="Straight Arrow Connector 75"/>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86" name="Straight Arrow Connector 485"/>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90" name="Group 489"/>
          <p:cNvGrpSpPr/>
          <p:nvPr/>
        </p:nvGrpSpPr>
        <p:grpSpPr>
          <a:xfrm>
            <a:off x="6591418" y="4522872"/>
            <a:ext cx="592612" cy="139922"/>
            <a:chOff x="7853873" y="4586800"/>
            <a:chExt cx="231797" cy="139922"/>
          </a:xfrm>
        </p:grpSpPr>
        <p:cxnSp>
          <p:nvCxnSpPr>
            <p:cNvPr id="491" name="Straight Arrow Connector 490"/>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6591418" y="5448115"/>
            <a:ext cx="548640" cy="139922"/>
            <a:chOff x="7853873" y="4586800"/>
            <a:chExt cx="231797" cy="139922"/>
          </a:xfrm>
        </p:grpSpPr>
        <p:cxnSp>
          <p:nvCxnSpPr>
            <p:cNvPr id="498" name="Straight Arrow Connector 497"/>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1" name="Group 500"/>
          <p:cNvGrpSpPr/>
          <p:nvPr/>
        </p:nvGrpSpPr>
        <p:grpSpPr>
          <a:xfrm>
            <a:off x="6591418" y="5882420"/>
            <a:ext cx="640080" cy="139922"/>
            <a:chOff x="7853873" y="4586800"/>
            <a:chExt cx="231797" cy="139922"/>
          </a:xfrm>
        </p:grpSpPr>
        <p:cxnSp>
          <p:nvCxnSpPr>
            <p:cNvPr id="502" name="Straight Arrow Connector 501"/>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5" name="Group 504"/>
          <p:cNvGrpSpPr/>
          <p:nvPr/>
        </p:nvGrpSpPr>
        <p:grpSpPr>
          <a:xfrm>
            <a:off x="6591418" y="6096348"/>
            <a:ext cx="676656" cy="139922"/>
            <a:chOff x="7853873" y="4586800"/>
            <a:chExt cx="231797" cy="139922"/>
          </a:xfrm>
        </p:grpSpPr>
        <p:cxnSp>
          <p:nvCxnSpPr>
            <p:cNvPr id="506" name="Straight Arrow Connector 505"/>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07" name="Straight Arrow Connector 506"/>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6591418" y="5023683"/>
            <a:ext cx="201168" cy="139922"/>
            <a:chOff x="7799539" y="4586800"/>
            <a:chExt cx="286131" cy="139922"/>
          </a:xfrm>
        </p:grpSpPr>
        <p:cxnSp>
          <p:nvCxnSpPr>
            <p:cNvPr id="510" name="Straight Arrow Connector 509"/>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13" name="Group 512"/>
          <p:cNvGrpSpPr/>
          <p:nvPr/>
        </p:nvGrpSpPr>
        <p:grpSpPr>
          <a:xfrm>
            <a:off x="6591418" y="5216838"/>
            <a:ext cx="228600" cy="139922"/>
            <a:chOff x="7799539" y="4586800"/>
            <a:chExt cx="286131" cy="139922"/>
          </a:xfrm>
        </p:grpSpPr>
        <p:cxnSp>
          <p:nvCxnSpPr>
            <p:cNvPr id="514" name="Straight Arrow Connector 513"/>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17" name="Group 516"/>
          <p:cNvGrpSpPr/>
          <p:nvPr/>
        </p:nvGrpSpPr>
        <p:grpSpPr>
          <a:xfrm>
            <a:off x="6591418" y="5654718"/>
            <a:ext cx="164592" cy="139922"/>
            <a:chOff x="7799539" y="4586800"/>
            <a:chExt cx="286131" cy="139922"/>
          </a:xfrm>
        </p:grpSpPr>
        <p:cxnSp>
          <p:nvCxnSpPr>
            <p:cNvPr id="518" name="Straight Arrow Connector 517"/>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9" name="Straight Arrow Connector 518"/>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20" name="Straight Arrow Connector 519"/>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220" name="Rectangle 219"/>
          <p:cNvSpPr/>
          <p:nvPr/>
        </p:nvSpPr>
        <p:spPr>
          <a:xfrm>
            <a:off x="3627952" y="1335413"/>
            <a:ext cx="566243" cy="261610"/>
          </a:xfrm>
          <a:prstGeom prst="rect">
            <a:avLst/>
          </a:prstGeom>
        </p:spPr>
        <p:txBody>
          <a:bodyPr wrap="none">
            <a:spAutoFit/>
          </a:bodyPr>
          <a:lstStyle/>
          <a:p>
            <a:pPr algn="ctr"/>
            <a:r>
              <a:rPr lang="en-US" sz="1100" dirty="0" smtClean="0">
                <a:solidFill>
                  <a:schemeClr val="tx1">
                    <a:lumMod val="95000"/>
                  </a:schemeClr>
                </a:solidFill>
                <a:latin typeface="Helvetica Neue" charset="0"/>
                <a:ea typeface="Helvetica Neue" charset="0"/>
                <a:cs typeface="Helvetica Neue" charset="0"/>
              </a:rPr>
              <a:t>CPU1</a:t>
            </a:r>
            <a:endParaRPr lang="en-US" sz="1100" dirty="0">
              <a:solidFill>
                <a:schemeClr val="tx1">
                  <a:lumMod val="95000"/>
                </a:schemeClr>
              </a:solidFill>
              <a:latin typeface="Helvetica Neue" charset="0"/>
              <a:ea typeface="Helvetica Neue" charset="0"/>
              <a:cs typeface="Helvetica Neue" charset="0"/>
            </a:endParaRPr>
          </a:p>
        </p:txBody>
      </p:sp>
      <p:sp>
        <p:nvSpPr>
          <p:cNvPr id="221" name="Rectangle 220"/>
          <p:cNvSpPr/>
          <p:nvPr/>
        </p:nvSpPr>
        <p:spPr>
          <a:xfrm>
            <a:off x="4359551" y="6349573"/>
            <a:ext cx="508473" cy="261610"/>
          </a:xfrm>
          <a:prstGeom prst="rect">
            <a:avLst/>
          </a:prstGeom>
          <a:solidFill>
            <a:schemeClr val="bg1"/>
          </a:solidFill>
        </p:spPr>
        <p:txBody>
          <a:bodyPr wrap="none">
            <a:spAutoFit/>
          </a:bodyPr>
          <a:lstStyle/>
          <a:p>
            <a:r>
              <a:rPr lang="en-US" sz="1100" dirty="0" smtClean="0">
                <a:solidFill>
                  <a:schemeClr val="tx1">
                    <a:lumMod val="95000"/>
                  </a:schemeClr>
                </a:solidFill>
                <a:latin typeface="Helvetica Neue" charset="0"/>
                <a:ea typeface="Helvetica Neue" charset="0"/>
                <a:cs typeface="Helvetica Neue" charset="0"/>
              </a:rPr>
              <a:t>ways</a:t>
            </a:r>
            <a:endParaRPr lang="en-US" sz="1100" dirty="0">
              <a:solidFill>
                <a:schemeClr val="tx1">
                  <a:lumMod val="95000"/>
                </a:schemeClr>
              </a:solidFill>
              <a:latin typeface="Helvetica Neue" charset="0"/>
              <a:ea typeface="Helvetica Neue" charset="0"/>
              <a:cs typeface="Helvetica Neue" charset="0"/>
            </a:endParaRPr>
          </a:p>
        </p:txBody>
      </p:sp>
      <p:sp>
        <p:nvSpPr>
          <p:cNvPr id="222" name="Rectangle 221"/>
          <p:cNvSpPr/>
          <p:nvPr/>
        </p:nvSpPr>
        <p:spPr>
          <a:xfrm>
            <a:off x="3187458" y="5193287"/>
            <a:ext cx="451448" cy="261610"/>
          </a:xfrm>
          <a:prstGeom prst="rect">
            <a:avLst/>
          </a:prstGeom>
          <a:solidFill>
            <a:schemeClr val="bg1"/>
          </a:solidFill>
        </p:spPr>
        <p:txBody>
          <a:bodyPr wrap="square">
            <a:spAutoFit/>
          </a:bodyPr>
          <a:lstStyle/>
          <a:p>
            <a:r>
              <a:rPr lang="en-US" sz="1100" dirty="0" smtClean="0">
                <a:solidFill>
                  <a:schemeClr val="tx1">
                    <a:lumMod val="95000"/>
                  </a:schemeClr>
                </a:solidFill>
                <a:latin typeface="Helvetica Neue" charset="0"/>
                <a:ea typeface="Helvetica Neue" charset="0"/>
                <a:cs typeface="Helvetica Neue" charset="0"/>
              </a:rPr>
              <a:t>sets</a:t>
            </a:r>
            <a:endParaRPr lang="en-US" sz="1050" dirty="0">
              <a:solidFill>
                <a:schemeClr val="tx1">
                  <a:lumMod val="95000"/>
                </a:schemeClr>
              </a:solidFill>
              <a:latin typeface="Helvetica Neue" charset="0"/>
              <a:ea typeface="Helvetica Neue" charset="0"/>
              <a:cs typeface="Helvetica Neue" charset="0"/>
            </a:endParaRPr>
          </a:p>
        </p:txBody>
      </p:sp>
      <p:sp>
        <p:nvSpPr>
          <p:cNvPr id="225" name="Rectangle 224"/>
          <p:cNvSpPr/>
          <p:nvPr/>
        </p:nvSpPr>
        <p:spPr>
          <a:xfrm>
            <a:off x="3938221" y="2167036"/>
            <a:ext cx="492392" cy="23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lumMod val="95000"/>
                  </a:schemeClr>
                </a:solidFill>
                <a:latin typeface="Helvetica Neue" charset="0"/>
                <a:ea typeface="Helvetica Neue" charset="0"/>
                <a:cs typeface="Helvetica Neue" charset="0"/>
              </a:rPr>
              <a:t>L1-D</a:t>
            </a:r>
            <a:endParaRPr lang="en-US" sz="1050" dirty="0">
              <a:solidFill>
                <a:schemeClr val="tx1">
                  <a:lumMod val="95000"/>
                </a:schemeClr>
              </a:solidFill>
              <a:latin typeface="Helvetica Neue" charset="0"/>
              <a:ea typeface="Helvetica Neue" charset="0"/>
              <a:cs typeface="Helvetica Neue" charset="0"/>
            </a:endParaRPr>
          </a:p>
        </p:txBody>
      </p:sp>
      <p:sp>
        <p:nvSpPr>
          <p:cNvPr id="226" name="Rectangle 225"/>
          <p:cNvSpPr/>
          <p:nvPr/>
        </p:nvSpPr>
        <p:spPr>
          <a:xfrm>
            <a:off x="4662152" y="2466269"/>
            <a:ext cx="1057141" cy="2264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schemeClr>
                </a:solidFill>
                <a:latin typeface="Helvetica Neue" charset="0"/>
                <a:ea typeface="Helvetica Neue" charset="0"/>
                <a:cs typeface="Helvetica Neue" charset="0"/>
              </a:rPr>
              <a:t>L2</a:t>
            </a:r>
            <a:endParaRPr lang="en-US" sz="1200" dirty="0">
              <a:solidFill>
                <a:schemeClr val="tx1">
                  <a:lumMod val="95000"/>
                </a:schemeClr>
              </a:solidFill>
              <a:latin typeface="Helvetica Neue" charset="0"/>
              <a:ea typeface="Helvetica Neue" charset="0"/>
              <a:cs typeface="Helvetica Neue" charset="0"/>
            </a:endParaRPr>
          </a:p>
        </p:txBody>
      </p:sp>
      <p:sp>
        <p:nvSpPr>
          <p:cNvPr id="227" name="Rectangle 226"/>
          <p:cNvSpPr/>
          <p:nvPr/>
        </p:nvSpPr>
        <p:spPr>
          <a:xfrm>
            <a:off x="4670621" y="2168619"/>
            <a:ext cx="496335" cy="23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lumMod val="95000"/>
                  </a:schemeClr>
                </a:solidFill>
                <a:latin typeface="Helvetica Neue" charset="0"/>
                <a:ea typeface="Helvetica Neue" charset="0"/>
                <a:cs typeface="Helvetica Neue" charset="0"/>
              </a:rPr>
              <a:t>L1-I</a:t>
            </a:r>
            <a:endParaRPr lang="en-US" sz="1050" dirty="0">
              <a:solidFill>
                <a:schemeClr val="tx1">
                  <a:lumMod val="95000"/>
                </a:schemeClr>
              </a:solidFill>
              <a:latin typeface="Helvetica Neue" charset="0"/>
              <a:ea typeface="Helvetica Neue" charset="0"/>
              <a:cs typeface="Helvetica Neue" charset="0"/>
            </a:endParaRPr>
          </a:p>
        </p:txBody>
      </p:sp>
      <p:sp>
        <p:nvSpPr>
          <p:cNvPr id="228" name="Rectangle 227"/>
          <p:cNvSpPr/>
          <p:nvPr/>
        </p:nvSpPr>
        <p:spPr>
          <a:xfrm>
            <a:off x="4680215" y="1636662"/>
            <a:ext cx="1039078" cy="46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schemeClr>
                </a:solidFill>
                <a:latin typeface="Helvetica Neue" charset="0"/>
                <a:ea typeface="Helvetica Neue" charset="0"/>
                <a:cs typeface="Helvetica Neue" charset="0"/>
              </a:rPr>
              <a:t>Attacker</a:t>
            </a:r>
            <a:endParaRPr lang="en-US" sz="1200" dirty="0">
              <a:solidFill>
                <a:schemeClr val="tx1">
                  <a:lumMod val="95000"/>
                </a:schemeClr>
              </a:solidFill>
              <a:latin typeface="Helvetica Neue" charset="0"/>
              <a:ea typeface="Helvetica Neue" charset="0"/>
              <a:cs typeface="Helvetica Neue" charset="0"/>
            </a:endParaRPr>
          </a:p>
        </p:txBody>
      </p:sp>
      <p:sp>
        <p:nvSpPr>
          <p:cNvPr id="229" name="Rectangle 228"/>
          <p:cNvSpPr/>
          <p:nvPr/>
        </p:nvSpPr>
        <p:spPr>
          <a:xfrm>
            <a:off x="4667377" y="1690433"/>
            <a:ext cx="105191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95000"/>
                </a:schemeClr>
              </a:solidFill>
              <a:latin typeface="Helvetica Neue" charset="0"/>
              <a:ea typeface="Helvetica Neue" charset="0"/>
              <a:cs typeface="Helvetica Neue" charset="0"/>
            </a:endParaRPr>
          </a:p>
        </p:txBody>
      </p:sp>
      <p:sp>
        <p:nvSpPr>
          <p:cNvPr id="230" name="Rectangle 229"/>
          <p:cNvSpPr/>
          <p:nvPr/>
        </p:nvSpPr>
        <p:spPr>
          <a:xfrm>
            <a:off x="5226901" y="2167036"/>
            <a:ext cx="492392" cy="23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lumMod val="95000"/>
                  </a:schemeClr>
                </a:solidFill>
                <a:latin typeface="Helvetica Neue" charset="0"/>
                <a:ea typeface="Helvetica Neue" charset="0"/>
                <a:cs typeface="Helvetica Neue" charset="0"/>
              </a:rPr>
              <a:t>L1-D</a:t>
            </a:r>
            <a:endParaRPr lang="en-US" sz="1050" dirty="0">
              <a:solidFill>
                <a:schemeClr val="tx1">
                  <a:lumMod val="95000"/>
                </a:schemeClr>
              </a:solidFill>
              <a:latin typeface="Helvetica Neue" charset="0"/>
              <a:ea typeface="Helvetica Neue" charset="0"/>
              <a:cs typeface="Helvetica Neue" charset="0"/>
            </a:endParaRPr>
          </a:p>
        </p:txBody>
      </p:sp>
      <p:sp>
        <p:nvSpPr>
          <p:cNvPr id="231" name="Rectangle 230"/>
          <p:cNvSpPr/>
          <p:nvPr/>
        </p:nvSpPr>
        <p:spPr>
          <a:xfrm>
            <a:off x="3373472" y="2770777"/>
            <a:ext cx="2345821" cy="594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schemeClr>
                </a:solidFill>
                <a:latin typeface="Helvetica Neue" charset="0"/>
                <a:ea typeface="Helvetica Neue" charset="0"/>
                <a:cs typeface="Helvetica Neue" charset="0"/>
              </a:rPr>
              <a:t>Shared L3</a:t>
            </a:r>
            <a:endParaRPr lang="en-US" sz="1200" dirty="0">
              <a:solidFill>
                <a:schemeClr val="tx1">
                  <a:lumMod val="95000"/>
                </a:schemeClr>
              </a:solidFill>
              <a:latin typeface="Helvetica Neue" charset="0"/>
              <a:ea typeface="Helvetica Neue" charset="0"/>
              <a:cs typeface="Helvetica Neue" charset="0"/>
            </a:endParaRPr>
          </a:p>
        </p:txBody>
      </p:sp>
      <p:sp>
        <p:nvSpPr>
          <p:cNvPr id="232" name="Rectangle 231"/>
          <p:cNvSpPr/>
          <p:nvPr/>
        </p:nvSpPr>
        <p:spPr>
          <a:xfrm>
            <a:off x="4842554" y="1335413"/>
            <a:ext cx="566243" cy="261610"/>
          </a:xfrm>
          <a:prstGeom prst="rect">
            <a:avLst/>
          </a:prstGeom>
        </p:spPr>
        <p:txBody>
          <a:bodyPr wrap="none">
            <a:spAutoFit/>
          </a:bodyPr>
          <a:lstStyle/>
          <a:p>
            <a:pPr algn="ctr"/>
            <a:r>
              <a:rPr lang="en-US" sz="1100" dirty="0" smtClean="0">
                <a:solidFill>
                  <a:schemeClr val="tx1">
                    <a:lumMod val="95000"/>
                  </a:schemeClr>
                </a:solidFill>
                <a:latin typeface="Helvetica Neue" charset="0"/>
                <a:ea typeface="Helvetica Neue" charset="0"/>
                <a:cs typeface="Helvetica Neue" charset="0"/>
              </a:rPr>
              <a:t>CPU2</a:t>
            </a:r>
            <a:endParaRPr lang="en-US" sz="1100" dirty="0">
              <a:solidFill>
                <a:schemeClr val="tx1">
                  <a:lumMod val="95000"/>
                </a:schemeClr>
              </a:solidFill>
              <a:latin typeface="Helvetica Neue" charset="0"/>
              <a:ea typeface="Helvetica Neue" charset="0"/>
              <a:cs typeface="Helvetica Neue" charset="0"/>
            </a:endParaRPr>
          </a:p>
        </p:txBody>
      </p:sp>
      <p:sp>
        <p:nvSpPr>
          <p:cNvPr id="233" name="Rectangle 232"/>
          <p:cNvSpPr/>
          <p:nvPr/>
        </p:nvSpPr>
        <p:spPr>
          <a:xfrm>
            <a:off x="3709515" y="4983747"/>
            <a:ext cx="434229" cy="215326"/>
          </a:xfrm>
          <a:prstGeom prst="rect">
            <a:avLst/>
          </a:prstGeom>
          <a:solidFill>
            <a:srgbClr val="E9D4EA"/>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234" name="Rectangle 233"/>
          <p:cNvSpPr/>
          <p:nvPr/>
        </p:nvSpPr>
        <p:spPr>
          <a:xfrm>
            <a:off x="4589226" y="5195075"/>
            <a:ext cx="434229" cy="215326"/>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235" name="Rectangle 234"/>
          <p:cNvSpPr/>
          <p:nvPr/>
        </p:nvSpPr>
        <p:spPr>
          <a:xfrm>
            <a:off x="4144768" y="5629195"/>
            <a:ext cx="434229" cy="215326"/>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236" name="Rectangle 235"/>
          <p:cNvSpPr/>
          <p:nvPr/>
        </p:nvSpPr>
        <p:spPr>
          <a:xfrm>
            <a:off x="5013235" y="4769751"/>
            <a:ext cx="434229" cy="21532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113" name="Rectangle 112"/>
          <p:cNvSpPr/>
          <p:nvPr/>
        </p:nvSpPr>
        <p:spPr>
          <a:xfrm>
            <a:off x="4154997" y="4549100"/>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14" name="Rectangle 113"/>
          <p:cNvSpPr/>
          <p:nvPr/>
        </p:nvSpPr>
        <p:spPr>
          <a:xfrm>
            <a:off x="3709514" y="5415595"/>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19" name="Rectangle 118"/>
          <p:cNvSpPr/>
          <p:nvPr/>
        </p:nvSpPr>
        <p:spPr>
          <a:xfrm>
            <a:off x="5021094" y="5839622"/>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sp>
        <p:nvSpPr>
          <p:cNvPr id="121" name="Rectangle 120"/>
          <p:cNvSpPr/>
          <p:nvPr/>
        </p:nvSpPr>
        <p:spPr>
          <a:xfrm>
            <a:off x="3720458" y="6057564"/>
            <a:ext cx="434229" cy="215326"/>
          </a:xfrm>
          <a:prstGeom prst="rect">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95000"/>
                </a:schemeClr>
              </a:solidFill>
              <a:latin typeface="Helvetica Neue" charset="0"/>
              <a:ea typeface="Helvetica Neue" charset="0"/>
              <a:cs typeface="Helvetica Neue" charset="0"/>
            </a:endParaRPr>
          </a:p>
        </p:txBody>
      </p:sp>
      <p:cxnSp>
        <p:nvCxnSpPr>
          <p:cNvPr id="522" name="Straight Connector 521"/>
          <p:cNvCxnSpPr/>
          <p:nvPr/>
        </p:nvCxnSpPr>
        <p:spPr>
          <a:xfrm>
            <a:off x="6937538" y="4509524"/>
            <a:ext cx="0" cy="175001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903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08"/>
                                        </p:tgtEl>
                                        <p:attrNameLst>
                                          <p:attrName>style.visibility</p:attrName>
                                        </p:attrNameLst>
                                      </p:cBhvr>
                                      <p:to>
                                        <p:strVal val="visible"/>
                                      </p:to>
                                    </p:set>
                                    <p:animEffect transition="in" filter="wipe(right)">
                                      <p:cBhvr>
                                        <p:cTn id="29" dur="500"/>
                                        <p:tgtEl>
                                          <p:spTgt spid="408"/>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36"/>
                                        </p:tgtEl>
                                        <p:attrNameLst>
                                          <p:attrName>style.visibility</p:attrName>
                                        </p:attrNameLst>
                                      </p:cBhvr>
                                      <p:to>
                                        <p:strVal val="visible"/>
                                      </p:to>
                                    </p:set>
                                    <p:animEffect transition="in" filter="wipe(right)">
                                      <p:cBhvr>
                                        <p:cTn id="32" dur="500"/>
                                        <p:tgtEl>
                                          <p:spTgt spid="23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33"/>
                                        </p:tgtEl>
                                        <p:attrNameLst>
                                          <p:attrName>style.visibility</p:attrName>
                                        </p:attrNameLst>
                                      </p:cBhvr>
                                      <p:to>
                                        <p:strVal val="visible"/>
                                      </p:to>
                                    </p:set>
                                    <p:animEffect transition="in" filter="wipe(right)">
                                      <p:cBhvr>
                                        <p:cTn id="35" dur="500"/>
                                        <p:tgtEl>
                                          <p:spTgt spid="233"/>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34"/>
                                        </p:tgtEl>
                                        <p:attrNameLst>
                                          <p:attrName>style.visibility</p:attrName>
                                        </p:attrNameLst>
                                      </p:cBhvr>
                                      <p:to>
                                        <p:strVal val="visible"/>
                                      </p:to>
                                    </p:set>
                                    <p:animEffect transition="in" filter="wipe(right)">
                                      <p:cBhvr>
                                        <p:cTn id="38" dur="500"/>
                                        <p:tgtEl>
                                          <p:spTgt spid="23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wipe(right)">
                                      <p:cBhvr>
                                        <p:cTn id="41" dur="500"/>
                                        <p:tgtEl>
                                          <p:spTgt spid="235"/>
                                        </p:tgtEl>
                                      </p:cBhvr>
                                    </p:animEffect>
                                  </p:childTnLst>
                                </p:cTn>
                              </p:par>
                              <p:par>
                                <p:cTn id="42" presetID="22" presetClass="exit" presetSubtype="2" fill="hold" grpId="1" nodeType="withEffect">
                                  <p:stCondLst>
                                    <p:cond delay="0"/>
                                  </p:stCondLst>
                                  <p:childTnLst>
                                    <p:animEffect transition="out" filter="wipe(right)">
                                      <p:cBhvr>
                                        <p:cTn id="43" dur="500"/>
                                        <p:tgtEl>
                                          <p:spTgt spid="473"/>
                                        </p:tgtEl>
                                      </p:cBhvr>
                                    </p:animEffect>
                                    <p:set>
                                      <p:cBhvr>
                                        <p:cTn id="44" dur="1" fill="hold">
                                          <p:stCondLst>
                                            <p:cond delay="499"/>
                                          </p:stCondLst>
                                        </p:cTn>
                                        <p:tgtEl>
                                          <p:spTgt spid="473"/>
                                        </p:tgtEl>
                                        <p:attrNameLst>
                                          <p:attrName>style.visibility</p:attrName>
                                        </p:attrNameLst>
                                      </p:cBhvr>
                                      <p:to>
                                        <p:strVal val="hidden"/>
                                      </p:to>
                                    </p:set>
                                  </p:childTnLst>
                                </p:cTn>
                              </p:par>
                              <p:par>
                                <p:cTn id="45" presetID="22" presetClass="exit" presetSubtype="2" fill="hold" grpId="1" nodeType="withEffect">
                                  <p:stCondLst>
                                    <p:cond delay="0"/>
                                  </p:stCondLst>
                                  <p:childTnLst>
                                    <p:animEffect transition="out" filter="wipe(right)">
                                      <p:cBhvr>
                                        <p:cTn id="46" dur="500"/>
                                        <p:tgtEl>
                                          <p:spTgt spid="470"/>
                                        </p:tgtEl>
                                      </p:cBhvr>
                                    </p:animEffect>
                                    <p:set>
                                      <p:cBhvr>
                                        <p:cTn id="47" dur="1" fill="hold">
                                          <p:stCondLst>
                                            <p:cond delay="499"/>
                                          </p:stCondLst>
                                        </p:cTn>
                                        <p:tgtEl>
                                          <p:spTgt spid="470"/>
                                        </p:tgtEl>
                                        <p:attrNameLst>
                                          <p:attrName>style.visibility</p:attrName>
                                        </p:attrNameLst>
                                      </p:cBhvr>
                                      <p:to>
                                        <p:strVal val="hidden"/>
                                      </p:to>
                                    </p:set>
                                  </p:childTnLst>
                                </p:cTn>
                              </p:par>
                              <p:par>
                                <p:cTn id="48" presetID="22" presetClass="exit" presetSubtype="2" fill="hold" grpId="1" nodeType="withEffect">
                                  <p:stCondLst>
                                    <p:cond delay="0"/>
                                  </p:stCondLst>
                                  <p:childTnLst>
                                    <p:animEffect transition="out" filter="wipe(right)">
                                      <p:cBhvr>
                                        <p:cTn id="49" dur="500"/>
                                        <p:tgtEl>
                                          <p:spTgt spid="469"/>
                                        </p:tgtEl>
                                      </p:cBhvr>
                                    </p:animEffect>
                                    <p:set>
                                      <p:cBhvr>
                                        <p:cTn id="50" dur="1" fill="hold">
                                          <p:stCondLst>
                                            <p:cond delay="499"/>
                                          </p:stCondLst>
                                        </p:cTn>
                                        <p:tgtEl>
                                          <p:spTgt spid="469"/>
                                        </p:tgtEl>
                                        <p:attrNameLst>
                                          <p:attrName>style.visibility</p:attrName>
                                        </p:attrNameLst>
                                      </p:cBhvr>
                                      <p:to>
                                        <p:strVal val="hidden"/>
                                      </p:to>
                                    </p:set>
                                  </p:childTnLst>
                                </p:cTn>
                              </p:par>
                              <p:par>
                                <p:cTn id="51" presetID="22" presetClass="exit" presetSubtype="2" fill="hold" grpId="1" nodeType="withEffect">
                                  <p:stCondLst>
                                    <p:cond delay="0"/>
                                  </p:stCondLst>
                                  <p:childTnLst>
                                    <p:animEffect transition="out" filter="wipe(right)">
                                      <p:cBhvr>
                                        <p:cTn id="52" dur="500"/>
                                        <p:tgtEl>
                                          <p:spTgt spid="472"/>
                                        </p:tgtEl>
                                      </p:cBhvr>
                                    </p:animEffect>
                                    <p:set>
                                      <p:cBhvr>
                                        <p:cTn id="53" dur="1" fill="hold">
                                          <p:stCondLst>
                                            <p:cond delay="499"/>
                                          </p:stCondLst>
                                        </p:cTn>
                                        <p:tgtEl>
                                          <p:spTgt spid="47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0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7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2" fill="hold" grpId="1" nodeType="clickEffect">
                                  <p:stCondLst>
                                    <p:cond delay="0"/>
                                  </p:stCondLst>
                                  <p:childTnLst>
                                    <p:animEffect transition="out" filter="wipe(right)">
                                      <p:cBhvr>
                                        <p:cTn id="63" dur="500"/>
                                        <p:tgtEl>
                                          <p:spTgt spid="103"/>
                                        </p:tgtEl>
                                      </p:cBhvr>
                                    </p:animEffect>
                                    <p:set>
                                      <p:cBhvr>
                                        <p:cTn id="64" dur="1" fill="hold">
                                          <p:stCondLst>
                                            <p:cond delay="499"/>
                                          </p:stCondLst>
                                        </p:cTn>
                                        <p:tgtEl>
                                          <p:spTgt spid="103"/>
                                        </p:tgtEl>
                                        <p:attrNameLst>
                                          <p:attrName>style.visibility</p:attrName>
                                        </p:attrNameLst>
                                      </p:cBhvr>
                                      <p:to>
                                        <p:strVal val="hidden"/>
                                      </p:to>
                                    </p:set>
                                  </p:childTnLst>
                                </p:cTn>
                              </p:par>
                              <p:par>
                                <p:cTn id="65" presetID="22" presetClass="entr" presetSubtype="2"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right)">
                                      <p:cBhvr>
                                        <p:cTn id="67" dur="500"/>
                                        <p:tgtEl>
                                          <p:spTgt spid="113"/>
                                        </p:tgtEl>
                                      </p:cBhvr>
                                    </p:animEffect>
                                  </p:childTnLst>
                                </p:cTn>
                              </p:par>
                              <p:par>
                                <p:cTn id="68" presetID="22" presetClass="entr" presetSubtype="8" fill="hold" nodeType="withEffect">
                                  <p:stCondLst>
                                    <p:cond delay="0"/>
                                  </p:stCondLst>
                                  <p:childTnLst>
                                    <p:set>
                                      <p:cBhvr>
                                        <p:cTn id="69" dur="1" fill="hold">
                                          <p:stCondLst>
                                            <p:cond delay="0"/>
                                          </p:stCondLst>
                                        </p:cTn>
                                        <p:tgtEl>
                                          <p:spTgt spid="490"/>
                                        </p:tgtEl>
                                        <p:attrNameLst>
                                          <p:attrName>style.visibility</p:attrName>
                                        </p:attrNameLst>
                                      </p:cBhvr>
                                      <p:to>
                                        <p:strVal val="visible"/>
                                      </p:to>
                                    </p:set>
                                    <p:animEffect transition="in" filter="wipe(left)">
                                      <p:cBhvr>
                                        <p:cTn id="70" dur="1000"/>
                                        <p:tgtEl>
                                          <p:spTgt spid="490"/>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509"/>
                                        </p:tgtEl>
                                        <p:attrNameLst>
                                          <p:attrName>style.visibility</p:attrName>
                                        </p:attrNameLst>
                                      </p:cBhvr>
                                      <p:to>
                                        <p:strVal val="visible"/>
                                      </p:to>
                                    </p:set>
                                    <p:animEffect transition="in" filter="wipe(left)">
                                      <p:cBhvr>
                                        <p:cTn id="78" dur="500"/>
                                        <p:tgtEl>
                                          <p:spTgt spid="509"/>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513"/>
                                        </p:tgtEl>
                                        <p:attrNameLst>
                                          <p:attrName>style.visibility</p:attrName>
                                        </p:attrNameLst>
                                      </p:cBhvr>
                                      <p:to>
                                        <p:strVal val="visible"/>
                                      </p:to>
                                    </p:set>
                                    <p:animEffect transition="in" filter="wipe(left)">
                                      <p:cBhvr>
                                        <p:cTn id="82" dur="500"/>
                                        <p:tgtEl>
                                          <p:spTgt spid="513"/>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497"/>
                                        </p:tgtEl>
                                        <p:attrNameLst>
                                          <p:attrName>style.visibility</p:attrName>
                                        </p:attrNameLst>
                                      </p:cBhvr>
                                      <p:to>
                                        <p:strVal val="visible"/>
                                      </p:to>
                                    </p:set>
                                    <p:animEffect transition="in" filter="wipe(left)">
                                      <p:cBhvr>
                                        <p:cTn id="86" dur="1000"/>
                                        <p:tgtEl>
                                          <p:spTgt spid="49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14"/>
                                        </p:tgtEl>
                                        <p:attrNameLst>
                                          <p:attrName>style.visibility</p:attrName>
                                        </p:attrNameLst>
                                      </p:cBhvr>
                                      <p:to>
                                        <p:strVal val="visible"/>
                                      </p:to>
                                    </p:set>
                                    <p:animEffect transition="in" filter="wipe(right)">
                                      <p:cBhvr>
                                        <p:cTn id="89" dur="500"/>
                                        <p:tgtEl>
                                          <p:spTgt spid="114"/>
                                        </p:tgtEl>
                                      </p:cBhvr>
                                    </p:animEffect>
                                  </p:childTnLst>
                                </p:cTn>
                              </p:par>
                              <p:par>
                                <p:cTn id="90" presetID="22" presetClass="exit" presetSubtype="2" fill="hold" grpId="1" nodeType="withEffect">
                                  <p:stCondLst>
                                    <p:cond delay="0"/>
                                  </p:stCondLst>
                                  <p:childTnLst>
                                    <p:animEffect transition="out" filter="wipe(right)">
                                      <p:cBhvr>
                                        <p:cTn id="91" dur="500"/>
                                        <p:tgtEl>
                                          <p:spTgt spid="104"/>
                                        </p:tgtEl>
                                      </p:cBhvr>
                                    </p:animEffect>
                                    <p:set>
                                      <p:cBhvr>
                                        <p:cTn id="92" dur="1" fill="hold">
                                          <p:stCondLst>
                                            <p:cond delay="499"/>
                                          </p:stCondLst>
                                        </p:cTn>
                                        <p:tgtEl>
                                          <p:spTgt spid="104"/>
                                        </p:tgtEl>
                                        <p:attrNameLst>
                                          <p:attrName>style.visibility</p:attrName>
                                        </p:attrNameLst>
                                      </p:cBhvr>
                                      <p:to>
                                        <p:strVal val="hidden"/>
                                      </p:to>
                                    </p:set>
                                  </p:childTnLst>
                                </p:cTn>
                              </p:par>
                            </p:childTnLst>
                          </p:cTn>
                        </p:par>
                        <p:par>
                          <p:cTn id="93" fill="hold">
                            <p:stCondLst>
                              <p:cond delay="3500"/>
                            </p:stCondLst>
                            <p:childTnLst>
                              <p:par>
                                <p:cTn id="94" presetID="22" presetClass="entr" presetSubtype="8" fill="hold" nodeType="afterEffect">
                                  <p:stCondLst>
                                    <p:cond delay="0"/>
                                  </p:stCondLst>
                                  <p:childTnLst>
                                    <p:set>
                                      <p:cBhvr>
                                        <p:cTn id="95" dur="1" fill="hold">
                                          <p:stCondLst>
                                            <p:cond delay="0"/>
                                          </p:stCondLst>
                                        </p:cTn>
                                        <p:tgtEl>
                                          <p:spTgt spid="517"/>
                                        </p:tgtEl>
                                        <p:attrNameLst>
                                          <p:attrName>style.visibility</p:attrName>
                                        </p:attrNameLst>
                                      </p:cBhvr>
                                      <p:to>
                                        <p:strVal val="visible"/>
                                      </p:to>
                                    </p:set>
                                    <p:animEffect transition="in" filter="wipe(left)">
                                      <p:cBhvr>
                                        <p:cTn id="96" dur="500"/>
                                        <p:tgtEl>
                                          <p:spTgt spid="517"/>
                                        </p:tgtEl>
                                      </p:cBhvr>
                                    </p:animEffect>
                                  </p:childTnLst>
                                </p:cTn>
                              </p:par>
                            </p:childTnLst>
                          </p:cTn>
                        </p:par>
                        <p:par>
                          <p:cTn id="97" fill="hold">
                            <p:stCondLst>
                              <p:cond delay="4000"/>
                            </p:stCondLst>
                            <p:childTnLst>
                              <p:par>
                                <p:cTn id="98" presetID="22" presetClass="entr" presetSubtype="8" fill="hold" nodeType="afterEffect">
                                  <p:stCondLst>
                                    <p:cond delay="0"/>
                                  </p:stCondLst>
                                  <p:childTnLst>
                                    <p:set>
                                      <p:cBhvr>
                                        <p:cTn id="99" dur="1" fill="hold">
                                          <p:stCondLst>
                                            <p:cond delay="0"/>
                                          </p:stCondLst>
                                        </p:cTn>
                                        <p:tgtEl>
                                          <p:spTgt spid="501"/>
                                        </p:tgtEl>
                                        <p:attrNameLst>
                                          <p:attrName>style.visibility</p:attrName>
                                        </p:attrNameLst>
                                      </p:cBhvr>
                                      <p:to>
                                        <p:strVal val="visible"/>
                                      </p:to>
                                    </p:set>
                                    <p:animEffect transition="in" filter="wipe(left)">
                                      <p:cBhvr>
                                        <p:cTn id="100" dur="1000"/>
                                        <p:tgtEl>
                                          <p:spTgt spid="501"/>
                                        </p:tgtEl>
                                      </p:cBhvr>
                                    </p:animEffect>
                                  </p:childTnLst>
                                </p:cTn>
                              </p:par>
                              <p:par>
                                <p:cTn id="101" presetID="22" presetClass="exit" presetSubtype="2" fill="hold" grpId="1" nodeType="withEffect">
                                  <p:stCondLst>
                                    <p:cond delay="0"/>
                                  </p:stCondLst>
                                  <p:childTnLst>
                                    <p:animEffect transition="out" filter="wipe(right)">
                                      <p:cBhvr>
                                        <p:cTn id="102" dur="500"/>
                                        <p:tgtEl>
                                          <p:spTgt spid="105"/>
                                        </p:tgtEl>
                                      </p:cBhvr>
                                    </p:animEffect>
                                    <p:set>
                                      <p:cBhvr>
                                        <p:cTn id="103" dur="1" fill="hold">
                                          <p:stCondLst>
                                            <p:cond delay="499"/>
                                          </p:stCondLst>
                                        </p:cTn>
                                        <p:tgtEl>
                                          <p:spTgt spid="105"/>
                                        </p:tgtEl>
                                        <p:attrNameLst>
                                          <p:attrName>style.visibility</p:attrName>
                                        </p:attrNameLst>
                                      </p:cBhvr>
                                      <p:to>
                                        <p:strVal val="hidden"/>
                                      </p:to>
                                    </p:set>
                                  </p:childTnLst>
                                </p:cTn>
                              </p:par>
                              <p:par>
                                <p:cTn id="104" presetID="22" presetClass="entr" presetSubtype="2" fill="hold" grpId="0" nodeType="withEffect">
                                  <p:stCondLst>
                                    <p:cond delay="0"/>
                                  </p:stCondLst>
                                  <p:childTnLst>
                                    <p:set>
                                      <p:cBhvr>
                                        <p:cTn id="105" dur="1" fill="hold">
                                          <p:stCondLst>
                                            <p:cond delay="0"/>
                                          </p:stCondLst>
                                        </p:cTn>
                                        <p:tgtEl>
                                          <p:spTgt spid="119"/>
                                        </p:tgtEl>
                                        <p:attrNameLst>
                                          <p:attrName>style.visibility</p:attrName>
                                        </p:attrNameLst>
                                      </p:cBhvr>
                                      <p:to>
                                        <p:strVal val="visible"/>
                                      </p:to>
                                    </p:set>
                                    <p:animEffect transition="in" filter="wipe(right)">
                                      <p:cBhvr>
                                        <p:cTn id="106" dur="500"/>
                                        <p:tgtEl>
                                          <p:spTgt spid="119"/>
                                        </p:tgtEl>
                                      </p:cBhvr>
                                    </p:animEffect>
                                  </p:childTnLst>
                                </p:cTn>
                              </p:par>
                            </p:childTnLst>
                          </p:cTn>
                        </p:par>
                        <p:par>
                          <p:cTn id="107" fill="hold">
                            <p:stCondLst>
                              <p:cond delay="5000"/>
                            </p:stCondLst>
                            <p:childTnLst>
                              <p:par>
                                <p:cTn id="108" presetID="22" presetClass="entr" presetSubtype="8" fill="hold" nodeType="afterEffect">
                                  <p:stCondLst>
                                    <p:cond delay="0"/>
                                  </p:stCondLst>
                                  <p:childTnLst>
                                    <p:set>
                                      <p:cBhvr>
                                        <p:cTn id="109" dur="1" fill="hold">
                                          <p:stCondLst>
                                            <p:cond delay="0"/>
                                          </p:stCondLst>
                                        </p:cTn>
                                        <p:tgtEl>
                                          <p:spTgt spid="505"/>
                                        </p:tgtEl>
                                        <p:attrNameLst>
                                          <p:attrName>style.visibility</p:attrName>
                                        </p:attrNameLst>
                                      </p:cBhvr>
                                      <p:to>
                                        <p:strVal val="visible"/>
                                      </p:to>
                                    </p:set>
                                    <p:animEffect transition="in" filter="wipe(left)">
                                      <p:cBhvr>
                                        <p:cTn id="110" dur="1000"/>
                                        <p:tgtEl>
                                          <p:spTgt spid="505"/>
                                        </p:tgtEl>
                                      </p:cBhvr>
                                    </p:animEffect>
                                  </p:childTnLst>
                                </p:cTn>
                              </p:par>
                              <p:par>
                                <p:cTn id="111" presetID="22" presetClass="exit" presetSubtype="2" fill="hold" grpId="1" nodeType="withEffect">
                                  <p:stCondLst>
                                    <p:cond delay="0"/>
                                  </p:stCondLst>
                                  <p:childTnLst>
                                    <p:animEffect transition="out" filter="wipe(right)">
                                      <p:cBhvr>
                                        <p:cTn id="112" dur="500"/>
                                        <p:tgtEl>
                                          <p:spTgt spid="112"/>
                                        </p:tgtEl>
                                      </p:cBhvr>
                                    </p:animEffect>
                                    <p:set>
                                      <p:cBhvr>
                                        <p:cTn id="113" dur="1" fill="hold">
                                          <p:stCondLst>
                                            <p:cond delay="499"/>
                                          </p:stCondLst>
                                        </p:cTn>
                                        <p:tgtEl>
                                          <p:spTgt spid="112"/>
                                        </p:tgtEl>
                                        <p:attrNameLst>
                                          <p:attrName>style.visibility</p:attrName>
                                        </p:attrNameLst>
                                      </p:cBhvr>
                                      <p:to>
                                        <p:strVal val="hidden"/>
                                      </p:to>
                                    </p:set>
                                  </p:childTnLst>
                                </p:cTn>
                              </p:par>
                              <p:par>
                                <p:cTn id="114" presetID="22" presetClass="entr" presetSubtype="2" fill="hold" grpId="0" nodeType="withEffect">
                                  <p:stCondLst>
                                    <p:cond delay="0"/>
                                  </p:stCondLst>
                                  <p:childTnLst>
                                    <p:set>
                                      <p:cBhvr>
                                        <p:cTn id="115" dur="1" fill="hold">
                                          <p:stCondLst>
                                            <p:cond delay="0"/>
                                          </p:stCondLst>
                                        </p:cTn>
                                        <p:tgtEl>
                                          <p:spTgt spid="121"/>
                                        </p:tgtEl>
                                        <p:attrNameLst>
                                          <p:attrName>style.visibility</p:attrName>
                                        </p:attrNameLst>
                                      </p:cBhvr>
                                      <p:to>
                                        <p:strVal val="visible"/>
                                      </p:to>
                                    </p:set>
                                    <p:animEffect transition="in" filter="wipe(right)">
                                      <p:cBhvr>
                                        <p:cTn id="116" dur="500"/>
                                        <p:tgtEl>
                                          <p:spTgt spid="12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522"/>
                                        </p:tgtEl>
                                        <p:attrNameLst>
                                          <p:attrName>style.visibility</p:attrName>
                                        </p:attrNameLst>
                                      </p:cBhvr>
                                      <p:to>
                                        <p:strVal val="visible"/>
                                      </p:to>
                                    </p:set>
                                    <p:animEffect transition="in" filter="wipe(up)">
                                      <p:cBhvr>
                                        <p:cTn id="121" dur="5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4" grpId="0" animBg="1"/>
      <p:bldP spid="104" grpId="1" animBg="1"/>
      <p:bldP spid="105" grpId="0" animBg="1"/>
      <p:bldP spid="105" grpId="1" animBg="1"/>
      <p:bldP spid="112" grpId="0" animBg="1"/>
      <p:bldP spid="112" grpId="1" animBg="1"/>
      <p:bldP spid="202" grpId="0"/>
      <p:bldP spid="408" grpId="0"/>
      <p:bldP spid="409" grpId="0"/>
      <p:bldP spid="467" grpId="0"/>
      <p:bldP spid="469" grpId="0" animBg="1"/>
      <p:bldP spid="469" grpId="1" animBg="1"/>
      <p:bldP spid="470" grpId="0" animBg="1"/>
      <p:bldP spid="470" grpId="1" animBg="1"/>
      <p:bldP spid="472" grpId="0" animBg="1"/>
      <p:bldP spid="472" grpId="1" animBg="1"/>
      <p:bldP spid="473" grpId="0" animBg="1"/>
      <p:bldP spid="473" grpId="1" animBg="1"/>
      <p:bldP spid="477" grpId="0"/>
      <p:bldP spid="233" grpId="0" animBg="1"/>
      <p:bldP spid="234" grpId="0" animBg="1"/>
      <p:bldP spid="235" grpId="0" animBg="1"/>
      <p:bldP spid="236" grpId="0" animBg="1"/>
      <p:bldP spid="113" grpId="0" animBg="1"/>
      <p:bldP spid="114" grpId="0" animBg="1"/>
      <p:bldP spid="119" grpId="0" animBg="1"/>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9" y="240432"/>
            <a:ext cx="7886700" cy="701674"/>
          </a:xfrm>
        </p:spPr>
        <p:txBody>
          <a:bodyPr>
            <a:normAutofit/>
          </a:bodyPr>
          <a:lstStyle/>
          <a:p>
            <a:r>
              <a:rPr lang="en-US" sz="3600" dirty="0" err="1" smtClean="0">
                <a:latin typeface="Helvetica Neue" charset="0"/>
                <a:ea typeface="Helvetica Neue" charset="0"/>
                <a:cs typeface="Helvetica Neue" charset="0"/>
              </a:rPr>
              <a:t>Prime+Probe</a:t>
            </a:r>
            <a:r>
              <a:rPr lang="en-US" sz="3600" dirty="0" smtClean="0">
                <a:latin typeface="Helvetica Neue" charset="0"/>
                <a:ea typeface="Helvetica Neue" charset="0"/>
                <a:cs typeface="Helvetica Neue" charset="0"/>
              </a:rPr>
              <a:t>: L1 Attack</a:t>
            </a:r>
            <a:endParaRPr lang="en-US" sz="3600" dirty="0">
              <a:latin typeface="Helvetica Neue" charset="0"/>
              <a:ea typeface="Helvetica Neue" charset="0"/>
              <a:cs typeface="Helvetica Neue" charset="0"/>
            </a:endParaRPr>
          </a:p>
        </p:txBody>
      </p:sp>
      <p:grpSp>
        <p:nvGrpSpPr>
          <p:cNvPr id="163" name="Group 162"/>
          <p:cNvGrpSpPr/>
          <p:nvPr/>
        </p:nvGrpSpPr>
        <p:grpSpPr>
          <a:xfrm>
            <a:off x="3689502" y="4549097"/>
            <a:ext cx="1736918" cy="1722622"/>
            <a:chOff x="2253619" y="4632900"/>
            <a:chExt cx="1053697" cy="1045023"/>
          </a:xfrm>
          <a:noFill/>
        </p:grpSpPr>
        <p:sp>
          <p:nvSpPr>
            <p:cNvPr id="98" name="Rectangle 97"/>
            <p:cNvSpPr/>
            <p:nvPr/>
          </p:nvSpPr>
          <p:spPr>
            <a:xfrm>
              <a:off x="2253619" y="4632900"/>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ectangle 98"/>
            <p:cNvSpPr/>
            <p:nvPr/>
          </p:nvSpPr>
          <p:spPr>
            <a:xfrm>
              <a:off x="2517043" y="4632901"/>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p:cNvSpPr/>
            <p:nvPr/>
          </p:nvSpPr>
          <p:spPr>
            <a:xfrm>
              <a:off x="2780468" y="4632902"/>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a:off x="3043892" y="4632903"/>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ectangle 106"/>
            <p:cNvSpPr/>
            <p:nvPr/>
          </p:nvSpPr>
          <p:spPr>
            <a:xfrm>
              <a:off x="2253619" y="4763534"/>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ectangle 107"/>
            <p:cNvSpPr/>
            <p:nvPr/>
          </p:nvSpPr>
          <p:spPr>
            <a:xfrm>
              <a:off x="2517043" y="4763534"/>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2780468" y="4763534"/>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p:cNvSpPr/>
            <p:nvPr/>
          </p:nvSpPr>
          <p:spPr>
            <a:xfrm>
              <a:off x="3043892" y="4763534"/>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p:cNvSpPr/>
            <p:nvPr/>
          </p:nvSpPr>
          <p:spPr>
            <a:xfrm>
              <a:off x="2253619" y="489415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p:cNvSpPr/>
            <p:nvPr/>
          </p:nvSpPr>
          <p:spPr>
            <a:xfrm>
              <a:off x="2517043" y="489415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p:cNvSpPr/>
            <p:nvPr/>
          </p:nvSpPr>
          <p:spPr>
            <a:xfrm>
              <a:off x="2780468" y="489415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a:xfrm>
              <a:off x="3043892" y="489415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ectangle 122"/>
            <p:cNvSpPr/>
            <p:nvPr/>
          </p:nvSpPr>
          <p:spPr>
            <a:xfrm>
              <a:off x="2253619" y="5024788"/>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Rectangle 123"/>
            <p:cNvSpPr/>
            <p:nvPr/>
          </p:nvSpPr>
          <p:spPr>
            <a:xfrm>
              <a:off x="2517043" y="5024788"/>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ectangle 124"/>
            <p:cNvSpPr/>
            <p:nvPr/>
          </p:nvSpPr>
          <p:spPr>
            <a:xfrm>
              <a:off x="2780468" y="5024788"/>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a:off x="3043892" y="5024788"/>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p:cNvSpPr/>
            <p:nvPr/>
          </p:nvSpPr>
          <p:spPr>
            <a:xfrm>
              <a:off x="2253619" y="5155413"/>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ectangle 131"/>
            <p:cNvSpPr/>
            <p:nvPr/>
          </p:nvSpPr>
          <p:spPr>
            <a:xfrm>
              <a:off x="2517043" y="5155413"/>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p:cNvSpPr/>
            <p:nvPr/>
          </p:nvSpPr>
          <p:spPr>
            <a:xfrm>
              <a:off x="2780468" y="5155413"/>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3043892" y="5155413"/>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Rectangle 138"/>
            <p:cNvSpPr/>
            <p:nvPr/>
          </p:nvSpPr>
          <p:spPr>
            <a:xfrm>
              <a:off x="2253619" y="5286042"/>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2517043" y="5286042"/>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p:cNvSpPr/>
            <p:nvPr/>
          </p:nvSpPr>
          <p:spPr>
            <a:xfrm>
              <a:off x="3043892" y="5286042"/>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ectangle 146"/>
            <p:cNvSpPr/>
            <p:nvPr/>
          </p:nvSpPr>
          <p:spPr>
            <a:xfrm>
              <a:off x="2253619" y="541666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2517043" y="541666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Rectangle 148"/>
            <p:cNvSpPr/>
            <p:nvPr/>
          </p:nvSpPr>
          <p:spPr>
            <a:xfrm>
              <a:off x="2780468" y="541666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Rectangle 149"/>
            <p:cNvSpPr/>
            <p:nvPr/>
          </p:nvSpPr>
          <p:spPr>
            <a:xfrm>
              <a:off x="3043892" y="5416669"/>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154"/>
            <p:cNvSpPr/>
            <p:nvPr/>
          </p:nvSpPr>
          <p:spPr>
            <a:xfrm>
              <a:off x="2253619" y="5547296"/>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a:off x="2517042" y="5547296"/>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156"/>
            <p:cNvSpPr/>
            <p:nvPr/>
          </p:nvSpPr>
          <p:spPr>
            <a:xfrm>
              <a:off x="2780467" y="5547296"/>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Rectangle 157"/>
            <p:cNvSpPr/>
            <p:nvPr/>
          </p:nvSpPr>
          <p:spPr>
            <a:xfrm>
              <a:off x="3043891" y="5547296"/>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p:cNvSpPr/>
            <p:nvPr/>
          </p:nvSpPr>
          <p:spPr>
            <a:xfrm>
              <a:off x="2780465" y="5286040"/>
              <a:ext cx="263424" cy="13062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5" name="Rectangle 164"/>
          <p:cNvSpPr/>
          <p:nvPr/>
        </p:nvSpPr>
        <p:spPr>
          <a:xfrm>
            <a:off x="4166471" y="4193901"/>
            <a:ext cx="787395" cy="261610"/>
          </a:xfrm>
          <a:prstGeom prst="rect">
            <a:avLst/>
          </a:prstGeom>
        </p:spPr>
        <p:txBody>
          <a:bodyPr wrap="none">
            <a:spAutoFit/>
          </a:bodyPr>
          <a:lstStyle/>
          <a:p>
            <a:pPr algn="ctr"/>
            <a:r>
              <a:rPr lang="en-US" sz="1100" dirty="0" smtClean="0">
                <a:latin typeface="Helvetica Neue" charset="0"/>
                <a:ea typeface="Helvetica Neue" charset="0"/>
                <a:cs typeface="Helvetica Neue" charset="0"/>
              </a:rPr>
              <a:t>L1 Cache</a:t>
            </a:r>
            <a:endParaRPr lang="en-US" sz="1100" dirty="0">
              <a:latin typeface="Helvetica Neue" charset="0"/>
              <a:ea typeface="Helvetica Neue" charset="0"/>
              <a:cs typeface="Helvetica Neue" charset="0"/>
            </a:endParaRPr>
          </a:p>
        </p:txBody>
      </p:sp>
      <p:cxnSp>
        <p:nvCxnSpPr>
          <p:cNvPr id="167" name="Straight Arrow Connector 166"/>
          <p:cNvCxnSpPr/>
          <p:nvPr/>
        </p:nvCxnSpPr>
        <p:spPr>
          <a:xfrm>
            <a:off x="3643714" y="6516534"/>
            <a:ext cx="1736849"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4318810" y="6358451"/>
            <a:ext cx="518091" cy="261610"/>
          </a:xfrm>
          <a:prstGeom prst="rect">
            <a:avLst/>
          </a:prstGeom>
          <a:solidFill>
            <a:schemeClr val="bg1"/>
          </a:solidFill>
        </p:spPr>
        <p:txBody>
          <a:bodyPr wrap="none">
            <a:spAutoFit/>
          </a:bodyPr>
          <a:lstStyle/>
          <a:p>
            <a:r>
              <a:rPr lang="en-US" sz="1100" dirty="0" smtClean="0">
                <a:latin typeface="Helvetica Neue" charset="0"/>
                <a:ea typeface="Helvetica Neue" charset="0"/>
                <a:cs typeface="Helvetica Neue" charset="0"/>
              </a:rPr>
              <a:t>ways</a:t>
            </a:r>
            <a:endParaRPr lang="en-US" sz="1100" dirty="0">
              <a:latin typeface="Helvetica Neue" charset="0"/>
              <a:ea typeface="Helvetica Neue" charset="0"/>
              <a:cs typeface="Helvetica Neue" charset="0"/>
            </a:endParaRPr>
          </a:p>
        </p:txBody>
      </p:sp>
      <p:cxnSp>
        <p:nvCxnSpPr>
          <p:cNvPr id="170" name="Straight Arrow Connector 169"/>
          <p:cNvCxnSpPr/>
          <p:nvPr/>
        </p:nvCxnSpPr>
        <p:spPr>
          <a:xfrm>
            <a:off x="3366147" y="4549097"/>
            <a:ext cx="0" cy="172260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161985" y="5193287"/>
            <a:ext cx="457200" cy="261610"/>
          </a:xfrm>
          <a:prstGeom prst="rect">
            <a:avLst/>
          </a:prstGeom>
          <a:solidFill>
            <a:schemeClr val="bg1"/>
          </a:solidFill>
        </p:spPr>
        <p:txBody>
          <a:bodyPr wrap="square">
            <a:spAutoFit/>
          </a:bodyPr>
          <a:lstStyle/>
          <a:p>
            <a:r>
              <a:rPr lang="en-US" sz="1100" dirty="0" smtClean="0">
                <a:latin typeface="Helvetica Neue" charset="0"/>
                <a:ea typeface="Helvetica Neue" charset="0"/>
                <a:cs typeface="Helvetica Neue" charset="0"/>
              </a:rPr>
              <a:t>sets</a:t>
            </a:r>
            <a:endParaRPr lang="en-US" sz="1100" dirty="0">
              <a:latin typeface="Helvetica Neue" charset="0"/>
              <a:ea typeface="Helvetica Neue" charset="0"/>
              <a:cs typeface="Helvetica Neue" charset="0"/>
            </a:endParaRPr>
          </a:p>
        </p:txBody>
      </p:sp>
      <p:sp>
        <p:nvSpPr>
          <p:cNvPr id="166" name="Rectangle 165"/>
          <p:cNvSpPr/>
          <p:nvPr/>
        </p:nvSpPr>
        <p:spPr>
          <a:xfrm>
            <a:off x="3587932" y="2970224"/>
            <a:ext cx="1867233" cy="4590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charset="0"/>
                <a:ea typeface="Helvetica Neue" charset="0"/>
                <a:cs typeface="Helvetica Neue" charset="0"/>
              </a:rPr>
              <a:t>L2</a:t>
            </a:r>
            <a:endParaRPr lang="en-US" dirty="0">
              <a:solidFill>
                <a:schemeClr val="tx1"/>
              </a:solidFill>
              <a:latin typeface="Helvetica Neue" charset="0"/>
              <a:ea typeface="Helvetica Neue" charset="0"/>
              <a:cs typeface="Helvetica Neue" charset="0"/>
            </a:endParaRPr>
          </a:p>
        </p:txBody>
      </p:sp>
      <p:sp>
        <p:nvSpPr>
          <p:cNvPr id="106" name="Rectangle 105"/>
          <p:cNvSpPr/>
          <p:nvPr/>
        </p:nvSpPr>
        <p:spPr>
          <a:xfrm>
            <a:off x="3587932" y="2552916"/>
            <a:ext cx="933617" cy="346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elvetica Neue" charset="0"/>
                <a:ea typeface="Helvetica Neue" charset="0"/>
                <a:cs typeface="Helvetica Neue" charset="0"/>
              </a:rPr>
              <a:t>L1-I</a:t>
            </a:r>
            <a:endParaRPr lang="en-US" sz="1600" dirty="0">
              <a:solidFill>
                <a:schemeClr val="tx1"/>
              </a:solidFill>
              <a:latin typeface="Helvetica Neue" charset="0"/>
              <a:ea typeface="Helvetica Neue" charset="0"/>
              <a:cs typeface="Helvetica Neue" charset="0"/>
            </a:endParaRPr>
          </a:p>
        </p:txBody>
      </p:sp>
      <p:sp>
        <p:nvSpPr>
          <p:cNvPr id="164" name="Rectangle 163"/>
          <p:cNvSpPr/>
          <p:nvPr/>
        </p:nvSpPr>
        <p:spPr>
          <a:xfrm>
            <a:off x="4521549" y="2552916"/>
            <a:ext cx="933617" cy="346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elvetica Neue" charset="0"/>
                <a:ea typeface="Helvetica Neue" charset="0"/>
                <a:cs typeface="Helvetica Neue" charset="0"/>
              </a:rPr>
              <a:t>L1-D</a:t>
            </a:r>
            <a:endParaRPr lang="en-US" sz="1600" dirty="0">
              <a:solidFill>
                <a:schemeClr val="tx1"/>
              </a:solidFill>
              <a:latin typeface="Helvetica Neue" charset="0"/>
              <a:ea typeface="Helvetica Neue" charset="0"/>
              <a:cs typeface="Helvetica Neue" charset="0"/>
            </a:endParaRPr>
          </a:p>
        </p:txBody>
      </p:sp>
      <p:sp>
        <p:nvSpPr>
          <p:cNvPr id="169" name="Rectangle 168"/>
          <p:cNvSpPr/>
          <p:nvPr/>
        </p:nvSpPr>
        <p:spPr>
          <a:xfrm>
            <a:off x="3587932" y="1636661"/>
            <a:ext cx="1867233" cy="856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4530884" y="1899278"/>
            <a:ext cx="105191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Helvetica Neue" charset="0"/>
                <a:ea typeface="Helvetica Neue" charset="0"/>
                <a:cs typeface="Helvetica Neue" charset="0"/>
              </a:rPr>
              <a:t>Attacker</a:t>
            </a:r>
            <a:endParaRPr lang="en-US" sz="1400" dirty="0">
              <a:solidFill>
                <a:schemeClr val="tx1"/>
              </a:solidFill>
              <a:latin typeface="Helvetica Neue" charset="0"/>
              <a:ea typeface="Helvetica Neue" charset="0"/>
              <a:cs typeface="Helvetica Neue" charset="0"/>
            </a:endParaRPr>
          </a:p>
        </p:txBody>
      </p:sp>
      <p:sp>
        <p:nvSpPr>
          <p:cNvPr id="183" name="Rectangle 182"/>
          <p:cNvSpPr/>
          <p:nvPr/>
        </p:nvSpPr>
        <p:spPr>
          <a:xfrm>
            <a:off x="3528782" y="1899278"/>
            <a:ext cx="105191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Helvetica Neue" charset="0"/>
                <a:ea typeface="Helvetica Neue" charset="0"/>
                <a:cs typeface="Helvetica Neue" charset="0"/>
              </a:rPr>
              <a:t>Victim</a:t>
            </a:r>
            <a:endParaRPr lang="en-US" sz="1400" dirty="0">
              <a:solidFill>
                <a:schemeClr val="tx1"/>
              </a:solidFill>
              <a:latin typeface="Helvetica Neue" charset="0"/>
              <a:ea typeface="Helvetica Neue" charset="0"/>
              <a:cs typeface="Helvetica Neue" charset="0"/>
            </a:endParaRPr>
          </a:p>
        </p:txBody>
      </p:sp>
      <p:sp>
        <p:nvSpPr>
          <p:cNvPr id="30" name="Freeform 29"/>
          <p:cNvSpPr/>
          <p:nvPr/>
        </p:nvSpPr>
        <p:spPr>
          <a:xfrm>
            <a:off x="4419813" y="1653817"/>
            <a:ext cx="177214" cy="818258"/>
          </a:xfrm>
          <a:custGeom>
            <a:avLst/>
            <a:gdLst>
              <a:gd name="connsiteX0" fmla="*/ 187378 w 415978"/>
              <a:gd name="connsiteY0" fmla="*/ 0 h 1355272"/>
              <a:gd name="connsiteX1" fmla="*/ 7764 w 415978"/>
              <a:gd name="connsiteY1" fmla="*/ 261257 h 1355272"/>
              <a:gd name="connsiteX2" fmla="*/ 415978 w 415978"/>
              <a:gd name="connsiteY2" fmla="*/ 522515 h 1355272"/>
              <a:gd name="connsiteX3" fmla="*/ 7764 w 415978"/>
              <a:gd name="connsiteY3" fmla="*/ 751115 h 1355272"/>
              <a:gd name="connsiteX4" fmla="*/ 399649 w 415978"/>
              <a:gd name="connsiteY4" fmla="*/ 1061357 h 1355272"/>
              <a:gd name="connsiteX5" fmla="*/ 220035 w 415978"/>
              <a:gd name="connsiteY5" fmla="*/ 1355272 h 135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978" h="1355272">
                <a:moveTo>
                  <a:pt x="187378" y="0"/>
                </a:moveTo>
                <a:cubicBezTo>
                  <a:pt x="78521" y="87085"/>
                  <a:pt x="-30336" y="174171"/>
                  <a:pt x="7764" y="261257"/>
                </a:cubicBezTo>
                <a:cubicBezTo>
                  <a:pt x="45864" y="348343"/>
                  <a:pt x="415978" y="440872"/>
                  <a:pt x="415978" y="522515"/>
                </a:cubicBezTo>
                <a:cubicBezTo>
                  <a:pt x="415978" y="604158"/>
                  <a:pt x="10485" y="661308"/>
                  <a:pt x="7764" y="751115"/>
                </a:cubicBezTo>
                <a:cubicBezTo>
                  <a:pt x="5043" y="840922"/>
                  <a:pt x="364271" y="960664"/>
                  <a:pt x="399649" y="1061357"/>
                </a:cubicBezTo>
                <a:cubicBezTo>
                  <a:pt x="435027" y="1162050"/>
                  <a:pt x="220035" y="1355272"/>
                  <a:pt x="220035" y="135527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3874897" y="1326704"/>
            <a:ext cx="1318438" cy="276999"/>
          </a:xfrm>
          <a:prstGeom prst="rect">
            <a:avLst/>
          </a:prstGeom>
        </p:spPr>
        <p:txBody>
          <a:bodyPr wrap="none">
            <a:spAutoFit/>
          </a:bodyPr>
          <a:lstStyle/>
          <a:p>
            <a:pPr algn="ctr"/>
            <a:r>
              <a:rPr lang="en-US" sz="1200" dirty="0" smtClean="0">
                <a:solidFill>
                  <a:sysClr val="windowText" lastClr="000000"/>
                </a:solidFill>
                <a:latin typeface="Helvetica Neue" charset="0"/>
                <a:ea typeface="Helvetica Neue" charset="0"/>
                <a:cs typeface="Helvetica Neue" charset="0"/>
              </a:rPr>
              <a:t>2-way SMT core</a:t>
            </a:r>
            <a:endParaRPr lang="en-US" sz="1200" dirty="0">
              <a:latin typeface="Helvetica Neue" charset="0"/>
              <a:ea typeface="Helvetica Neue" charset="0"/>
              <a:cs typeface="Helvetica Neue" charset="0"/>
            </a:endParaRPr>
          </a:p>
        </p:txBody>
      </p:sp>
      <p:grpSp>
        <p:nvGrpSpPr>
          <p:cNvPr id="3" name="Group 2"/>
          <p:cNvGrpSpPr/>
          <p:nvPr/>
        </p:nvGrpSpPr>
        <p:grpSpPr>
          <a:xfrm>
            <a:off x="3689434" y="4549849"/>
            <a:ext cx="1736849" cy="215326"/>
            <a:chOff x="2850061" y="4549849"/>
            <a:chExt cx="1736849" cy="215326"/>
          </a:xfrm>
        </p:grpSpPr>
        <p:sp>
          <p:nvSpPr>
            <p:cNvPr id="195" name="Rectangle 194"/>
            <p:cNvSpPr/>
            <p:nvPr/>
          </p:nvSpPr>
          <p:spPr>
            <a:xfrm>
              <a:off x="3718452" y="45498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sp>
          <p:nvSpPr>
            <p:cNvPr id="196" name="Rectangle 195"/>
            <p:cNvSpPr/>
            <p:nvPr/>
          </p:nvSpPr>
          <p:spPr>
            <a:xfrm>
              <a:off x="4152681" y="45498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sp>
          <p:nvSpPr>
            <p:cNvPr id="193" name="Rectangle 192"/>
            <p:cNvSpPr/>
            <p:nvPr/>
          </p:nvSpPr>
          <p:spPr>
            <a:xfrm>
              <a:off x="2850061" y="45498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Helvetica Neue" charset="0"/>
                <a:ea typeface="Helvetica Neue" charset="0"/>
                <a:cs typeface="Helvetica Neue" charset="0"/>
              </a:endParaRPr>
            </a:p>
          </p:txBody>
        </p:sp>
        <p:sp>
          <p:nvSpPr>
            <p:cNvPr id="194" name="Rectangle 193"/>
            <p:cNvSpPr/>
            <p:nvPr/>
          </p:nvSpPr>
          <p:spPr>
            <a:xfrm>
              <a:off x="3284290" y="45498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grpSp>
      <p:sp>
        <p:nvSpPr>
          <p:cNvPr id="202" name="Rectangle 201"/>
          <p:cNvSpPr/>
          <p:nvPr/>
        </p:nvSpPr>
        <p:spPr>
          <a:xfrm>
            <a:off x="5621754" y="1638928"/>
            <a:ext cx="225224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Helvetica Neue" charset="0"/>
                <a:ea typeface="Helvetica Neue" charset="0"/>
                <a:cs typeface="Helvetica Neue" charset="0"/>
              </a:rPr>
              <a:t>1-</a:t>
            </a:r>
            <a:r>
              <a:rPr lang="en-US" sz="1400" dirty="0" smtClean="0">
                <a:solidFill>
                  <a:srgbClr val="BF1901"/>
                </a:solidFill>
                <a:latin typeface="Helvetica Neue" charset="0"/>
                <a:ea typeface="Helvetica Neue" charset="0"/>
                <a:cs typeface="Helvetica Neue" charset="0"/>
              </a:rPr>
              <a:t> Prime</a:t>
            </a:r>
            <a:r>
              <a:rPr lang="en-US" sz="1400" dirty="0" smtClean="0">
                <a:solidFill>
                  <a:schemeClr val="tx1"/>
                </a:solidFill>
                <a:latin typeface="Helvetica Neue" charset="0"/>
                <a:ea typeface="Helvetica Neue" charset="0"/>
                <a:cs typeface="Helvetica Neue" charset="0"/>
              </a:rPr>
              <a:t> each cache set</a:t>
            </a:r>
            <a:endParaRPr lang="en-US" sz="1400" dirty="0">
              <a:solidFill>
                <a:schemeClr val="tx1"/>
              </a:solidFill>
              <a:latin typeface="Helvetica Neue" charset="0"/>
              <a:ea typeface="Helvetica Neue" charset="0"/>
              <a:cs typeface="Helvetica Neue" charset="0"/>
            </a:endParaRPr>
          </a:p>
        </p:txBody>
      </p:sp>
      <p:grpSp>
        <p:nvGrpSpPr>
          <p:cNvPr id="7" name="Group 6"/>
          <p:cNvGrpSpPr/>
          <p:nvPr/>
        </p:nvGrpSpPr>
        <p:grpSpPr>
          <a:xfrm>
            <a:off x="3689501" y="4764423"/>
            <a:ext cx="1736917" cy="1507283"/>
            <a:chOff x="3689501" y="4764423"/>
            <a:chExt cx="1736917" cy="1507283"/>
          </a:xfrm>
        </p:grpSpPr>
        <p:sp>
          <p:nvSpPr>
            <p:cNvPr id="411" name="Rectangle 410"/>
            <p:cNvSpPr/>
            <p:nvPr/>
          </p:nvSpPr>
          <p:spPr>
            <a:xfrm>
              <a:off x="3689501" y="4764423"/>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Rectangle 411"/>
            <p:cNvSpPr/>
            <p:nvPr/>
          </p:nvSpPr>
          <p:spPr>
            <a:xfrm>
              <a:off x="4123730" y="4764423"/>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3" name="Rectangle 412"/>
            <p:cNvSpPr/>
            <p:nvPr/>
          </p:nvSpPr>
          <p:spPr>
            <a:xfrm>
              <a:off x="4557960" y="4764423"/>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4" name="Rectangle 413"/>
            <p:cNvSpPr/>
            <p:nvPr/>
          </p:nvSpPr>
          <p:spPr>
            <a:xfrm>
              <a:off x="4992189" y="4764423"/>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Rectangle 418"/>
            <p:cNvSpPr/>
            <p:nvPr/>
          </p:nvSpPr>
          <p:spPr>
            <a:xfrm>
              <a:off x="3689501" y="49797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0" name="Rectangle 419"/>
            <p:cNvSpPr/>
            <p:nvPr/>
          </p:nvSpPr>
          <p:spPr>
            <a:xfrm>
              <a:off x="4123730" y="49797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1" name="Rectangle 420"/>
            <p:cNvSpPr/>
            <p:nvPr/>
          </p:nvSpPr>
          <p:spPr>
            <a:xfrm>
              <a:off x="4557960" y="49797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2" name="Rectangle 421"/>
            <p:cNvSpPr/>
            <p:nvPr/>
          </p:nvSpPr>
          <p:spPr>
            <a:xfrm>
              <a:off x="4992189" y="4979749"/>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Rectangle 426"/>
            <p:cNvSpPr/>
            <p:nvPr/>
          </p:nvSpPr>
          <p:spPr>
            <a:xfrm>
              <a:off x="3689501" y="5195075"/>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Rectangle 427"/>
            <p:cNvSpPr/>
            <p:nvPr/>
          </p:nvSpPr>
          <p:spPr>
            <a:xfrm>
              <a:off x="4123730" y="5195075"/>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Rectangle 428"/>
            <p:cNvSpPr/>
            <p:nvPr/>
          </p:nvSpPr>
          <p:spPr>
            <a:xfrm>
              <a:off x="4557960" y="5195075"/>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Rectangle 429"/>
            <p:cNvSpPr/>
            <p:nvPr/>
          </p:nvSpPr>
          <p:spPr>
            <a:xfrm>
              <a:off x="4992189" y="5195075"/>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5" name="Rectangle 434"/>
            <p:cNvSpPr/>
            <p:nvPr/>
          </p:nvSpPr>
          <p:spPr>
            <a:xfrm>
              <a:off x="3689501" y="5410402"/>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Rectangle 435"/>
            <p:cNvSpPr/>
            <p:nvPr/>
          </p:nvSpPr>
          <p:spPr>
            <a:xfrm>
              <a:off x="4123730" y="5410402"/>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Rectangle 436"/>
            <p:cNvSpPr/>
            <p:nvPr/>
          </p:nvSpPr>
          <p:spPr>
            <a:xfrm>
              <a:off x="4557960" y="5410402"/>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Rectangle 437"/>
            <p:cNvSpPr/>
            <p:nvPr/>
          </p:nvSpPr>
          <p:spPr>
            <a:xfrm>
              <a:off x="4992189" y="5410402"/>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Rectangle 442"/>
            <p:cNvSpPr/>
            <p:nvPr/>
          </p:nvSpPr>
          <p:spPr>
            <a:xfrm>
              <a:off x="3689501" y="562572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Rectangle 443"/>
            <p:cNvSpPr/>
            <p:nvPr/>
          </p:nvSpPr>
          <p:spPr>
            <a:xfrm>
              <a:off x="4123730" y="562572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Rectangle 444"/>
            <p:cNvSpPr/>
            <p:nvPr/>
          </p:nvSpPr>
          <p:spPr>
            <a:xfrm>
              <a:off x="4992189" y="562572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Rectangle 449"/>
            <p:cNvSpPr/>
            <p:nvPr/>
          </p:nvSpPr>
          <p:spPr>
            <a:xfrm>
              <a:off x="3689501" y="5841054"/>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Rectangle 450"/>
            <p:cNvSpPr/>
            <p:nvPr/>
          </p:nvSpPr>
          <p:spPr>
            <a:xfrm>
              <a:off x="4123730" y="5841054"/>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Rectangle 451"/>
            <p:cNvSpPr/>
            <p:nvPr/>
          </p:nvSpPr>
          <p:spPr>
            <a:xfrm>
              <a:off x="4557960" y="5841054"/>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Rectangle 452"/>
            <p:cNvSpPr/>
            <p:nvPr/>
          </p:nvSpPr>
          <p:spPr>
            <a:xfrm>
              <a:off x="4992189" y="5841054"/>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Rectangle 457"/>
            <p:cNvSpPr/>
            <p:nvPr/>
          </p:nvSpPr>
          <p:spPr>
            <a:xfrm>
              <a:off x="3689501" y="6056380"/>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Rectangle 458"/>
            <p:cNvSpPr/>
            <p:nvPr/>
          </p:nvSpPr>
          <p:spPr>
            <a:xfrm>
              <a:off x="4123730" y="6056380"/>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Rectangle 459"/>
            <p:cNvSpPr/>
            <p:nvPr/>
          </p:nvSpPr>
          <p:spPr>
            <a:xfrm>
              <a:off x="4557960" y="6056380"/>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Rectangle 460"/>
            <p:cNvSpPr/>
            <p:nvPr/>
          </p:nvSpPr>
          <p:spPr>
            <a:xfrm>
              <a:off x="4992189" y="6056380"/>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Rectangle 465"/>
            <p:cNvSpPr/>
            <p:nvPr/>
          </p:nvSpPr>
          <p:spPr>
            <a:xfrm>
              <a:off x="4557960" y="562572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8" name="Rectangle 407"/>
          <p:cNvSpPr/>
          <p:nvPr/>
        </p:nvSpPr>
        <p:spPr>
          <a:xfrm>
            <a:off x="845127" y="1886026"/>
            <a:ext cx="2673266"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Helvetica Neue" charset="0"/>
                <a:ea typeface="Helvetica Neue" charset="0"/>
                <a:cs typeface="Helvetica Neue" charset="0"/>
              </a:rPr>
              <a:t>2</a:t>
            </a:r>
            <a:r>
              <a:rPr lang="en-US" sz="1400" dirty="0" smtClean="0">
                <a:solidFill>
                  <a:schemeClr val="tx1"/>
                </a:solidFill>
                <a:latin typeface="Helvetica Neue" charset="0"/>
                <a:ea typeface="Helvetica Neue" charset="0"/>
                <a:cs typeface="Helvetica Neue" charset="0"/>
              </a:rPr>
              <a:t>-</a:t>
            </a:r>
            <a:r>
              <a:rPr lang="en-US" sz="1400" dirty="0" smtClean="0">
                <a:solidFill>
                  <a:srgbClr val="BF1901"/>
                </a:solidFill>
                <a:latin typeface="Helvetica Neue" charset="0"/>
                <a:ea typeface="Helvetica Neue" charset="0"/>
                <a:cs typeface="Helvetica Neue" charset="0"/>
              </a:rPr>
              <a:t> </a:t>
            </a:r>
            <a:r>
              <a:rPr lang="en-US" sz="1400" dirty="0" smtClean="0">
                <a:solidFill>
                  <a:schemeClr val="tx1"/>
                </a:solidFill>
                <a:latin typeface="Helvetica Neue" charset="0"/>
                <a:ea typeface="Helvetica Neue" charset="0"/>
                <a:cs typeface="Helvetica Neue" charset="0"/>
              </a:rPr>
              <a:t>Victim accesses critical data</a:t>
            </a:r>
            <a:endParaRPr lang="en-US" sz="1400" dirty="0">
              <a:solidFill>
                <a:schemeClr val="tx1"/>
              </a:solidFill>
              <a:latin typeface="Helvetica Neue" charset="0"/>
              <a:ea typeface="Helvetica Neue" charset="0"/>
              <a:cs typeface="Helvetica Neue" charset="0"/>
            </a:endParaRPr>
          </a:p>
        </p:txBody>
      </p:sp>
      <p:sp>
        <p:nvSpPr>
          <p:cNvPr id="409" name="Rectangle 408"/>
          <p:cNvSpPr/>
          <p:nvPr/>
        </p:nvSpPr>
        <p:spPr>
          <a:xfrm>
            <a:off x="5621753" y="2152440"/>
            <a:ext cx="3376473" cy="34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Helvetica Neue" charset="0"/>
                <a:ea typeface="Helvetica Neue" charset="0"/>
                <a:cs typeface="Helvetica Neue" charset="0"/>
              </a:rPr>
              <a:t>3</a:t>
            </a:r>
            <a:r>
              <a:rPr lang="en-US" sz="1400" dirty="0" smtClean="0">
                <a:solidFill>
                  <a:schemeClr val="tx1"/>
                </a:solidFill>
                <a:latin typeface="Helvetica Neue" charset="0"/>
                <a:ea typeface="Helvetica Neue" charset="0"/>
                <a:cs typeface="Helvetica Neue" charset="0"/>
              </a:rPr>
              <a:t>-</a:t>
            </a:r>
            <a:r>
              <a:rPr lang="en-US" sz="1400" dirty="0" smtClean="0">
                <a:solidFill>
                  <a:srgbClr val="BF1901"/>
                </a:solidFill>
                <a:latin typeface="Helvetica Neue" charset="0"/>
                <a:ea typeface="Helvetica Neue" charset="0"/>
                <a:cs typeface="Helvetica Neue" charset="0"/>
              </a:rPr>
              <a:t> Probe </a:t>
            </a:r>
            <a:r>
              <a:rPr lang="en-US" sz="1400" dirty="0" smtClean="0">
                <a:solidFill>
                  <a:schemeClr val="tx1"/>
                </a:solidFill>
                <a:latin typeface="Helvetica Neue" charset="0"/>
                <a:ea typeface="Helvetica Neue" charset="0"/>
                <a:cs typeface="Helvetica Neue" charset="0"/>
              </a:rPr>
              <a:t>each cache set (measure time)</a:t>
            </a:r>
            <a:endParaRPr lang="en-US" sz="1400" dirty="0">
              <a:solidFill>
                <a:schemeClr val="tx1"/>
              </a:solidFill>
              <a:latin typeface="Helvetica Neue" charset="0"/>
              <a:ea typeface="Helvetica Neue" charset="0"/>
              <a:cs typeface="Helvetica Neue" charset="0"/>
            </a:endParaRPr>
          </a:p>
        </p:txBody>
      </p:sp>
      <p:sp>
        <p:nvSpPr>
          <p:cNvPr id="467" name="Rectangle 466"/>
          <p:cNvSpPr/>
          <p:nvPr/>
        </p:nvSpPr>
        <p:spPr>
          <a:xfrm>
            <a:off x="5678769" y="4193901"/>
            <a:ext cx="652743" cy="261610"/>
          </a:xfrm>
          <a:prstGeom prst="rect">
            <a:avLst/>
          </a:prstGeom>
        </p:spPr>
        <p:txBody>
          <a:bodyPr wrap="none">
            <a:spAutoFit/>
          </a:bodyPr>
          <a:lstStyle/>
          <a:p>
            <a:r>
              <a:rPr lang="en-US" sz="1100" dirty="0" smtClean="0">
                <a:latin typeface="Helvetica Neue" charset="0"/>
                <a:ea typeface="Helvetica Neue" charset="0"/>
                <a:cs typeface="Helvetica Neue" charset="0"/>
              </a:rPr>
              <a:t>Evicted</a:t>
            </a:r>
            <a:endParaRPr lang="en-US" sz="1100" dirty="0"/>
          </a:p>
        </p:txBody>
      </p:sp>
      <p:sp>
        <p:nvSpPr>
          <p:cNvPr id="469" name="Rectangle 468"/>
          <p:cNvSpPr/>
          <p:nvPr/>
        </p:nvSpPr>
        <p:spPr>
          <a:xfrm>
            <a:off x="5788027" y="4974331"/>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sp>
        <p:nvSpPr>
          <p:cNvPr id="470" name="Rectangle 469"/>
          <p:cNvSpPr/>
          <p:nvPr/>
        </p:nvSpPr>
        <p:spPr>
          <a:xfrm>
            <a:off x="5788027" y="561133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sp>
        <p:nvSpPr>
          <p:cNvPr id="472" name="Rectangle 471"/>
          <p:cNvSpPr/>
          <p:nvPr/>
        </p:nvSpPr>
        <p:spPr>
          <a:xfrm>
            <a:off x="5788027" y="4757626"/>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Helvetica Neue" charset="0"/>
              <a:ea typeface="Helvetica Neue" charset="0"/>
              <a:cs typeface="Helvetica Neue" charset="0"/>
            </a:endParaRPr>
          </a:p>
        </p:txBody>
      </p:sp>
      <p:sp>
        <p:nvSpPr>
          <p:cNvPr id="473" name="Rectangle 472"/>
          <p:cNvSpPr/>
          <p:nvPr/>
        </p:nvSpPr>
        <p:spPr>
          <a:xfrm>
            <a:off x="5788027" y="5186898"/>
            <a:ext cx="434229" cy="215326"/>
          </a:xfrm>
          <a:prstGeom prst="rect">
            <a:avLst/>
          </a:prstGeom>
          <a:solidFill>
            <a:srgbClr val="FDF9F9"/>
          </a:solidFill>
          <a:ln w="12700">
            <a:solidFill>
              <a:srgbClr val="BF1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tx1"/>
              </a:solidFill>
              <a:latin typeface="Helvetica Neue" charset="0"/>
              <a:ea typeface="Helvetica Neue" charset="0"/>
              <a:cs typeface="Helvetica Neue" charset="0"/>
            </a:endParaRPr>
          </a:p>
        </p:txBody>
      </p:sp>
      <p:sp>
        <p:nvSpPr>
          <p:cNvPr id="477" name="Rectangle 476"/>
          <p:cNvSpPr/>
          <p:nvPr/>
        </p:nvSpPr>
        <p:spPr>
          <a:xfrm>
            <a:off x="6589354" y="4193901"/>
            <a:ext cx="494046" cy="261610"/>
          </a:xfrm>
          <a:prstGeom prst="rect">
            <a:avLst/>
          </a:prstGeom>
        </p:spPr>
        <p:txBody>
          <a:bodyPr wrap="none">
            <a:spAutoFit/>
          </a:bodyPr>
          <a:lstStyle/>
          <a:p>
            <a:r>
              <a:rPr lang="en-US" sz="1100" smtClean="0">
                <a:latin typeface="Helvetica Neue" charset="0"/>
                <a:ea typeface="Helvetica Neue" charset="0"/>
                <a:cs typeface="Helvetica Neue" charset="0"/>
              </a:rPr>
              <a:t>Time</a:t>
            </a:r>
            <a:endParaRPr lang="en-US" sz="1100" dirty="0"/>
          </a:p>
        </p:txBody>
      </p:sp>
      <p:grpSp>
        <p:nvGrpSpPr>
          <p:cNvPr id="82" name="Group 81"/>
          <p:cNvGrpSpPr/>
          <p:nvPr/>
        </p:nvGrpSpPr>
        <p:grpSpPr>
          <a:xfrm>
            <a:off x="6610496" y="4586801"/>
            <a:ext cx="182880" cy="139922"/>
            <a:chOff x="7799539" y="4586800"/>
            <a:chExt cx="286131" cy="139922"/>
          </a:xfrm>
        </p:grpSpPr>
        <p:cxnSp>
          <p:nvCxnSpPr>
            <p:cNvPr id="76" name="Straight Arrow Connector 75"/>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86" name="Straight Arrow Connector 485"/>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90" name="Group 489"/>
          <p:cNvGrpSpPr/>
          <p:nvPr/>
        </p:nvGrpSpPr>
        <p:grpSpPr>
          <a:xfrm>
            <a:off x="6610496" y="4790979"/>
            <a:ext cx="592612" cy="139922"/>
            <a:chOff x="7853873" y="4586800"/>
            <a:chExt cx="231797" cy="139922"/>
          </a:xfrm>
        </p:grpSpPr>
        <p:cxnSp>
          <p:nvCxnSpPr>
            <p:cNvPr id="491" name="Straight Arrow Connector 490"/>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6610496" y="5021450"/>
            <a:ext cx="548640" cy="139922"/>
            <a:chOff x="7853873" y="4586800"/>
            <a:chExt cx="231797" cy="139922"/>
          </a:xfrm>
        </p:grpSpPr>
        <p:cxnSp>
          <p:nvCxnSpPr>
            <p:cNvPr id="498" name="Straight Arrow Connector 497"/>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1" name="Group 500"/>
          <p:cNvGrpSpPr/>
          <p:nvPr/>
        </p:nvGrpSpPr>
        <p:grpSpPr>
          <a:xfrm>
            <a:off x="6610496" y="5219272"/>
            <a:ext cx="640080" cy="139922"/>
            <a:chOff x="7853873" y="4586800"/>
            <a:chExt cx="231797" cy="139922"/>
          </a:xfrm>
        </p:grpSpPr>
        <p:cxnSp>
          <p:nvCxnSpPr>
            <p:cNvPr id="502" name="Straight Arrow Connector 501"/>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5" name="Group 504"/>
          <p:cNvGrpSpPr/>
          <p:nvPr/>
        </p:nvGrpSpPr>
        <p:grpSpPr>
          <a:xfrm>
            <a:off x="6610496" y="5653921"/>
            <a:ext cx="676656" cy="139922"/>
            <a:chOff x="7853873" y="4586800"/>
            <a:chExt cx="231797" cy="139922"/>
          </a:xfrm>
        </p:grpSpPr>
        <p:cxnSp>
          <p:nvCxnSpPr>
            <p:cNvPr id="506" name="Straight Arrow Connector 505"/>
            <p:cNvCxnSpPr/>
            <p:nvPr/>
          </p:nvCxnSpPr>
          <p:spPr>
            <a:xfrm>
              <a:off x="7853873" y="4656762"/>
              <a:ext cx="231797" cy="0"/>
            </a:xfrm>
            <a:prstGeom prst="straightConnector1">
              <a:avLst/>
            </a:prstGeom>
            <a:ln w="19050" cap="flat">
              <a:solidFill>
                <a:srgbClr val="002060"/>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07" name="Straight Arrow Connector 506"/>
            <p:cNvCxnSpPr/>
            <p:nvPr/>
          </p:nvCxnSpPr>
          <p:spPr>
            <a:xfrm flipV="1">
              <a:off x="7853873" y="4586800"/>
              <a:ext cx="1317" cy="139921"/>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p:nvPr/>
          </p:nvCxnSpPr>
          <p:spPr>
            <a:xfrm flipV="1">
              <a:off x="8085670" y="4586800"/>
              <a:ext cx="0" cy="139922"/>
            </a:xfrm>
            <a:prstGeom prst="straightConnector1">
              <a:avLst/>
            </a:prstGeom>
            <a:ln w="19050" cap="flat">
              <a:solidFill>
                <a:srgbClr val="002060"/>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6610496" y="5445805"/>
            <a:ext cx="201168" cy="139922"/>
            <a:chOff x="7799539" y="4586800"/>
            <a:chExt cx="286131" cy="139922"/>
          </a:xfrm>
        </p:grpSpPr>
        <p:cxnSp>
          <p:nvCxnSpPr>
            <p:cNvPr id="510" name="Straight Arrow Connector 509"/>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13" name="Group 512"/>
          <p:cNvGrpSpPr/>
          <p:nvPr/>
        </p:nvGrpSpPr>
        <p:grpSpPr>
          <a:xfrm>
            <a:off x="6610496" y="5891237"/>
            <a:ext cx="228600" cy="139922"/>
            <a:chOff x="7799539" y="4586800"/>
            <a:chExt cx="286131" cy="139922"/>
          </a:xfrm>
        </p:grpSpPr>
        <p:cxnSp>
          <p:nvCxnSpPr>
            <p:cNvPr id="514" name="Straight Arrow Connector 513"/>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17" name="Group 516"/>
          <p:cNvGrpSpPr/>
          <p:nvPr/>
        </p:nvGrpSpPr>
        <p:grpSpPr>
          <a:xfrm>
            <a:off x="6610496" y="6088228"/>
            <a:ext cx="164592" cy="139922"/>
            <a:chOff x="7799539" y="4586800"/>
            <a:chExt cx="286131" cy="139922"/>
          </a:xfrm>
        </p:grpSpPr>
        <p:cxnSp>
          <p:nvCxnSpPr>
            <p:cNvPr id="518" name="Straight Arrow Connector 517"/>
            <p:cNvCxnSpPr/>
            <p:nvPr/>
          </p:nvCxnSpPr>
          <p:spPr>
            <a:xfrm>
              <a:off x="7799539" y="4656762"/>
              <a:ext cx="286131" cy="0"/>
            </a:xfrm>
            <a:prstGeom prst="straightConnector1">
              <a:avLst/>
            </a:prstGeom>
            <a:ln w="19050" cap="flat">
              <a:solidFill>
                <a:srgbClr val="8090AF"/>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519" name="Straight Arrow Connector 518"/>
            <p:cNvCxnSpPr/>
            <p:nvPr/>
          </p:nvCxnSpPr>
          <p:spPr>
            <a:xfrm flipV="1">
              <a:off x="7799539" y="4586800"/>
              <a:ext cx="1317" cy="139921"/>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20" name="Straight Arrow Connector 519"/>
            <p:cNvCxnSpPr/>
            <p:nvPr/>
          </p:nvCxnSpPr>
          <p:spPr>
            <a:xfrm flipV="1">
              <a:off x="8085670" y="4586800"/>
              <a:ext cx="0" cy="139922"/>
            </a:xfrm>
            <a:prstGeom prst="straightConnector1">
              <a:avLst/>
            </a:prstGeom>
            <a:ln w="19050" cap="flat">
              <a:solidFill>
                <a:srgbClr val="8090AF"/>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22" name="Straight Connector 521"/>
          <p:cNvCxnSpPr/>
          <p:nvPr/>
        </p:nvCxnSpPr>
        <p:spPr>
          <a:xfrm>
            <a:off x="6956616" y="4598376"/>
            <a:ext cx="0" cy="167451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4551744" y="5195069"/>
            <a:ext cx="434229" cy="215326"/>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ectangle 226"/>
          <p:cNvSpPr/>
          <p:nvPr/>
        </p:nvSpPr>
        <p:spPr>
          <a:xfrm>
            <a:off x="4127593" y="5625701"/>
            <a:ext cx="434229" cy="215326"/>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Rectangle 227"/>
          <p:cNvSpPr/>
          <p:nvPr/>
        </p:nvSpPr>
        <p:spPr>
          <a:xfrm>
            <a:off x="4992192" y="4757626"/>
            <a:ext cx="434229" cy="21532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ectangle 228"/>
          <p:cNvSpPr/>
          <p:nvPr/>
        </p:nvSpPr>
        <p:spPr>
          <a:xfrm>
            <a:off x="3695166" y="4988470"/>
            <a:ext cx="434229" cy="215326"/>
          </a:xfrm>
          <a:prstGeom prst="rect">
            <a:avLst/>
          </a:prstGeom>
          <a:solidFill>
            <a:srgbClr val="E9D4EA"/>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4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73"/>
                                        </p:tgtEl>
                                        <p:attrNameLst>
                                          <p:attrName>style.visibility</p:attrName>
                                        </p:attrNameLst>
                                      </p:cBhvr>
                                      <p:to>
                                        <p:strVal val="visible"/>
                                      </p:to>
                                    </p:set>
                                    <p:anim calcmode="lin" valueType="num">
                                      <p:cBhvr additive="base">
                                        <p:cTn id="21" dur="1000"/>
                                        <p:tgtEl>
                                          <p:spTgt spid="473"/>
                                        </p:tgtEl>
                                        <p:attrNameLst>
                                          <p:attrName>ppt_x</p:attrName>
                                        </p:attrNameLst>
                                      </p:cBhvr>
                                      <p:tavLst>
                                        <p:tav tm="0">
                                          <p:val>
                                            <p:strVal val="#ppt_x-#ppt_w*1.125000"/>
                                          </p:val>
                                        </p:tav>
                                        <p:tav tm="100000">
                                          <p:val>
                                            <p:strVal val="#ppt_x"/>
                                          </p:val>
                                        </p:tav>
                                      </p:tavLst>
                                    </p:anim>
                                    <p:animEffect transition="in" filter="wipe(right)">
                                      <p:cBhvr>
                                        <p:cTn id="22" dur="1000"/>
                                        <p:tgtEl>
                                          <p:spTgt spid="473"/>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226"/>
                                        </p:tgtEl>
                                        <p:attrNameLst>
                                          <p:attrName>style.visibility</p:attrName>
                                        </p:attrNameLst>
                                      </p:cBhvr>
                                      <p:to>
                                        <p:strVal val="visible"/>
                                      </p:to>
                                    </p:set>
                                    <p:anim calcmode="lin" valueType="num">
                                      <p:cBhvr additive="base">
                                        <p:cTn id="25" dur="1000"/>
                                        <p:tgtEl>
                                          <p:spTgt spid="226"/>
                                        </p:tgtEl>
                                        <p:attrNameLst>
                                          <p:attrName>ppt_x</p:attrName>
                                        </p:attrNameLst>
                                      </p:cBhvr>
                                      <p:tavLst>
                                        <p:tav tm="0">
                                          <p:val>
                                            <p:strVal val="#ppt_x-#ppt_w*1.125000"/>
                                          </p:val>
                                        </p:tav>
                                        <p:tav tm="100000">
                                          <p:val>
                                            <p:strVal val="#ppt_x"/>
                                          </p:val>
                                        </p:tav>
                                      </p:tavLst>
                                    </p:anim>
                                    <p:animEffect transition="in" filter="wipe(right)">
                                      <p:cBhvr>
                                        <p:cTn id="26" dur="1000"/>
                                        <p:tgtEl>
                                          <p:spTgt spid="22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69"/>
                                        </p:tgtEl>
                                        <p:attrNameLst>
                                          <p:attrName>style.visibility</p:attrName>
                                        </p:attrNameLst>
                                      </p:cBhvr>
                                      <p:to>
                                        <p:strVal val="visible"/>
                                      </p:to>
                                    </p:set>
                                    <p:anim calcmode="lin" valueType="num">
                                      <p:cBhvr additive="base">
                                        <p:cTn id="29" dur="1000"/>
                                        <p:tgtEl>
                                          <p:spTgt spid="469"/>
                                        </p:tgtEl>
                                        <p:attrNameLst>
                                          <p:attrName>ppt_x</p:attrName>
                                        </p:attrNameLst>
                                      </p:cBhvr>
                                      <p:tavLst>
                                        <p:tav tm="0">
                                          <p:val>
                                            <p:strVal val="#ppt_x-#ppt_w*1.125000"/>
                                          </p:val>
                                        </p:tav>
                                        <p:tav tm="100000">
                                          <p:val>
                                            <p:strVal val="#ppt_x"/>
                                          </p:val>
                                        </p:tav>
                                      </p:tavLst>
                                    </p:anim>
                                    <p:animEffect transition="in" filter="wipe(right)">
                                      <p:cBhvr>
                                        <p:cTn id="30" dur="1000"/>
                                        <p:tgtEl>
                                          <p:spTgt spid="469"/>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anim calcmode="lin" valueType="num">
                                      <p:cBhvr additive="base">
                                        <p:cTn id="33" dur="1000"/>
                                        <p:tgtEl>
                                          <p:spTgt spid="229"/>
                                        </p:tgtEl>
                                        <p:attrNameLst>
                                          <p:attrName>ppt_x</p:attrName>
                                        </p:attrNameLst>
                                      </p:cBhvr>
                                      <p:tavLst>
                                        <p:tav tm="0">
                                          <p:val>
                                            <p:strVal val="#ppt_x-#ppt_w*1.125000"/>
                                          </p:val>
                                        </p:tav>
                                        <p:tav tm="100000">
                                          <p:val>
                                            <p:strVal val="#ppt_x"/>
                                          </p:val>
                                        </p:tav>
                                      </p:tavLst>
                                    </p:anim>
                                    <p:animEffect transition="in" filter="wipe(right)">
                                      <p:cBhvr>
                                        <p:cTn id="34" dur="1000"/>
                                        <p:tgtEl>
                                          <p:spTgt spid="229"/>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72"/>
                                        </p:tgtEl>
                                        <p:attrNameLst>
                                          <p:attrName>style.visibility</p:attrName>
                                        </p:attrNameLst>
                                      </p:cBhvr>
                                      <p:to>
                                        <p:strVal val="visible"/>
                                      </p:to>
                                    </p:set>
                                    <p:anim calcmode="lin" valueType="num">
                                      <p:cBhvr additive="base">
                                        <p:cTn id="37" dur="1000"/>
                                        <p:tgtEl>
                                          <p:spTgt spid="472"/>
                                        </p:tgtEl>
                                        <p:attrNameLst>
                                          <p:attrName>ppt_x</p:attrName>
                                        </p:attrNameLst>
                                      </p:cBhvr>
                                      <p:tavLst>
                                        <p:tav tm="0">
                                          <p:val>
                                            <p:strVal val="#ppt_x-#ppt_w*1.125000"/>
                                          </p:val>
                                        </p:tav>
                                        <p:tav tm="100000">
                                          <p:val>
                                            <p:strVal val="#ppt_x"/>
                                          </p:val>
                                        </p:tav>
                                      </p:tavLst>
                                    </p:anim>
                                    <p:animEffect transition="in" filter="wipe(right)">
                                      <p:cBhvr>
                                        <p:cTn id="38" dur="1000"/>
                                        <p:tgtEl>
                                          <p:spTgt spid="472"/>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228"/>
                                        </p:tgtEl>
                                        <p:attrNameLst>
                                          <p:attrName>style.visibility</p:attrName>
                                        </p:attrNameLst>
                                      </p:cBhvr>
                                      <p:to>
                                        <p:strVal val="visible"/>
                                      </p:to>
                                    </p:set>
                                    <p:anim calcmode="lin" valueType="num">
                                      <p:cBhvr additive="base">
                                        <p:cTn id="41" dur="1000"/>
                                        <p:tgtEl>
                                          <p:spTgt spid="228"/>
                                        </p:tgtEl>
                                        <p:attrNameLst>
                                          <p:attrName>ppt_x</p:attrName>
                                        </p:attrNameLst>
                                      </p:cBhvr>
                                      <p:tavLst>
                                        <p:tav tm="0">
                                          <p:val>
                                            <p:strVal val="#ppt_x-#ppt_w*1.125000"/>
                                          </p:val>
                                        </p:tav>
                                        <p:tav tm="100000">
                                          <p:val>
                                            <p:strVal val="#ppt_x"/>
                                          </p:val>
                                        </p:tav>
                                      </p:tavLst>
                                    </p:anim>
                                    <p:animEffect transition="in" filter="wipe(right)">
                                      <p:cBhvr>
                                        <p:cTn id="42" dur="1000"/>
                                        <p:tgtEl>
                                          <p:spTgt spid="228"/>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470"/>
                                        </p:tgtEl>
                                        <p:attrNameLst>
                                          <p:attrName>style.visibility</p:attrName>
                                        </p:attrNameLst>
                                      </p:cBhvr>
                                      <p:to>
                                        <p:strVal val="visible"/>
                                      </p:to>
                                    </p:set>
                                    <p:anim calcmode="lin" valueType="num">
                                      <p:cBhvr additive="base">
                                        <p:cTn id="45" dur="1000"/>
                                        <p:tgtEl>
                                          <p:spTgt spid="470"/>
                                        </p:tgtEl>
                                        <p:attrNameLst>
                                          <p:attrName>ppt_x</p:attrName>
                                        </p:attrNameLst>
                                      </p:cBhvr>
                                      <p:tavLst>
                                        <p:tav tm="0">
                                          <p:val>
                                            <p:strVal val="#ppt_x-#ppt_w*1.125000"/>
                                          </p:val>
                                        </p:tav>
                                        <p:tav tm="100000">
                                          <p:val>
                                            <p:strVal val="#ppt_x"/>
                                          </p:val>
                                        </p:tav>
                                      </p:tavLst>
                                    </p:anim>
                                    <p:animEffect transition="in" filter="wipe(right)">
                                      <p:cBhvr>
                                        <p:cTn id="46" dur="1000"/>
                                        <p:tgtEl>
                                          <p:spTgt spid="470"/>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27"/>
                                        </p:tgtEl>
                                        <p:attrNameLst>
                                          <p:attrName>style.visibility</p:attrName>
                                        </p:attrNameLst>
                                      </p:cBhvr>
                                      <p:to>
                                        <p:strVal val="visible"/>
                                      </p:to>
                                    </p:set>
                                    <p:anim calcmode="lin" valueType="num">
                                      <p:cBhvr additive="base">
                                        <p:cTn id="49" dur="1000"/>
                                        <p:tgtEl>
                                          <p:spTgt spid="227"/>
                                        </p:tgtEl>
                                        <p:attrNameLst>
                                          <p:attrName>ppt_x</p:attrName>
                                        </p:attrNameLst>
                                      </p:cBhvr>
                                      <p:tavLst>
                                        <p:tav tm="0">
                                          <p:val>
                                            <p:strVal val="#ppt_x-#ppt_w*1.125000"/>
                                          </p:val>
                                        </p:tav>
                                        <p:tav tm="100000">
                                          <p:val>
                                            <p:strVal val="#ppt_x"/>
                                          </p:val>
                                        </p:tav>
                                      </p:tavLst>
                                    </p:anim>
                                    <p:animEffect transition="in" filter="wipe(right)">
                                      <p:cBhvr>
                                        <p:cTn id="50" dur="1000"/>
                                        <p:tgtEl>
                                          <p:spTgt spid="22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90"/>
                                        </p:tgtEl>
                                        <p:attrNameLst>
                                          <p:attrName>style.visibility</p:attrName>
                                        </p:attrNameLst>
                                      </p:cBhvr>
                                      <p:to>
                                        <p:strVal val="visible"/>
                                      </p:to>
                                    </p:set>
                                    <p:animEffect transition="in" filter="wipe(left)">
                                      <p:cBhvr>
                                        <p:cTn id="65" dur="1000"/>
                                        <p:tgtEl>
                                          <p:spTgt spid="490"/>
                                        </p:tgtEl>
                                      </p:cBhvr>
                                    </p:animEffect>
                                  </p:childTnLst>
                                </p:cTn>
                              </p:par>
                              <p:par>
                                <p:cTn id="66" presetID="12" presetClass="exit" presetSubtype="8" fill="hold" grpId="1" nodeType="withEffect">
                                  <p:stCondLst>
                                    <p:cond delay="0"/>
                                  </p:stCondLst>
                                  <p:childTnLst>
                                    <p:anim calcmode="lin" valueType="num">
                                      <p:cBhvr additive="base">
                                        <p:cTn id="67" dur="1000"/>
                                        <p:tgtEl>
                                          <p:spTgt spid="472"/>
                                        </p:tgtEl>
                                        <p:attrNameLst>
                                          <p:attrName>ppt_x</p:attrName>
                                        </p:attrNameLst>
                                      </p:cBhvr>
                                      <p:tavLst>
                                        <p:tav tm="0">
                                          <p:val>
                                            <p:strVal val="#ppt_x"/>
                                          </p:val>
                                        </p:tav>
                                        <p:tav tm="100000">
                                          <p:val>
                                            <p:strVal val="#ppt_x-#ppt_w*1.125000"/>
                                          </p:val>
                                        </p:tav>
                                      </p:tavLst>
                                    </p:anim>
                                    <p:animEffect transition="out" filter="wipe(left)">
                                      <p:cBhvr>
                                        <p:cTn id="68" dur="1000"/>
                                        <p:tgtEl>
                                          <p:spTgt spid="472"/>
                                        </p:tgtEl>
                                      </p:cBhvr>
                                    </p:animEffect>
                                    <p:set>
                                      <p:cBhvr>
                                        <p:cTn id="69" dur="1" fill="hold">
                                          <p:stCondLst>
                                            <p:cond delay="999"/>
                                          </p:stCondLst>
                                        </p:cTn>
                                        <p:tgtEl>
                                          <p:spTgt spid="472"/>
                                        </p:tgtEl>
                                        <p:attrNameLst>
                                          <p:attrName>style.visibility</p:attrName>
                                        </p:attrNameLst>
                                      </p:cBhvr>
                                      <p:to>
                                        <p:strVal val="hidden"/>
                                      </p:to>
                                    </p:set>
                                  </p:childTnLst>
                                </p:cTn>
                              </p:par>
                              <p:par>
                                <p:cTn id="70" presetID="12" presetClass="exit" presetSubtype="8" fill="hold" grpId="1" nodeType="withEffect">
                                  <p:stCondLst>
                                    <p:cond delay="0"/>
                                  </p:stCondLst>
                                  <p:childTnLst>
                                    <p:anim calcmode="lin" valueType="num">
                                      <p:cBhvr additive="base">
                                        <p:cTn id="71" dur="1000"/>
                                        <p:tgtEl>
                                          <p:spTgt spid="228"/>
                                        </p:tgtEl>
                                        <p:attrNameLst>
                                          <p:attrName>ppt_x</p:attrName>
                                        </p:attrNameLst>
                                      </p:cBhvr>
                                      <p:tavLst>
                                        <p:tav tm="0">
                                          <p:val>
                                            <p:strVal val="#ppt_x"/>
                                          </p:val>
                                        </p:tav>
                                        <p:tav tm="100000">
                                          <p:val>
                                            <p:strVal val="#ppt_x-#ppt_w*1.125000"/>
                                          </p:val>
                                        </p:tav>
                                      </p:tavLst>
                                    </p:anim>
                                    <p:animEffect transition="out" filter="wipe(left)">
                                      <p:cBhvr>
                                        <p:cTn id="72" dur="1000"/>
                                        <p:tgtEl>
                                          <p:spTgt spid="228"/>
                                        </p:tgtEl>
                                      </p:cBhvr>
                                    </p:animEffect>
                                    <p:set>
                                      <p:cBhvr>
                                        <p:cTn id="73" dur="1" fill="hold">
                                          <p:stCondLst>
                                            <p:cond delay="999"/>
                                          </p:stCondLst>
                                        </p:cTn>
                                        <p:tgtEl>
                                          <p:spTgt spid="228"/>
                                        </p:tgtEl>
                                        <p:attrNameLst>
                                          <p:attrName>style.visibility</p:attrName>
                                        </p:attrNameLst>
                                      </p:cBhvr>
                                      <p:to>
                                        <p:strVal val="hidden"/>
                                      </p:to>
                                    </p:se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497"/>
                                        </p:tgtEl>
                                        <p:attrNameLst>
                                          <p:attrName>style.visibility</p:attrName>
                                        </p:attrNameLst>
                                      </p:cBhvr>
                                      <p:to>
                                        <p:strVal val="visible"/>
                                      </p:to>
                                    </p:set>
                                    <p:animEffect transition="in" filter="wipe(left)">
                                      <p:cBhvr>
                                        <p:cTn id="77" dur="1000"/>
                                        <p:tgtEl>
                                          <p:spTgt spid="497"/>
                                        </p:tgtEl>
                                      </p:cBhvr>
                                    </p:animEffect>
                                  </p:childTnLst>
                                </p:cTn>
                              </p:par>
                              <p:par>
                                <p:cTn id="78" presetID="12" presetClass="exit" presetSubtype="8" fill="hold" grpId="1" nodeType="withEffect">
                                  <p:stCondLst>
                                    <p:cond delay="0"/>
                                  </p:stCondLst>
                                  <p:childTnLst>
                                    <p:anim calcmode="lin" valueType="num">
                                      <p:cBhvr additive="base">
                                        <p:cTn id="79" dur="1000"/>
                                        <p:tgtEl>
                                          <p:spTgt spid="469"/>
                                        </p:tgtEl>
                                        <p:attrNameLst>
                                          <p:attrName>ppt_x</p:attrName>
                                        </p:attrNameLst>
                                      </p:cBhvr>
                                      <p:tavLst>
                                        <p:tav tm="0">
                                          <p:val>
                                            <p:strVal val="#ppt_x"/>
                                          </p:val>
                                        </p:tav>
                                        <p:tav tm="100000">
                                          <p:val>
                                            <p:strVal val="#ppt_x-#ppt_w*1.125000"/>
                                          </p:val>
                                        </p:tav>
                                      </p:tavLst>
                                    </p:anim>
                                    <p:animEffect transition="out" filter="wipe(left)">
                                      <p:cBhvr>
                                        <p:cTn id="80" dur="1000"/>
                                        <p:tgtEl>
                                          <p:spTgt spid="469"/>
                                        </p:tgtEl>
                                      </p:cBhvr>
                                    </p:animEffect>
                                    <p:set>
                                      <p:cBhvr>
                                        <p:cTn id="81" dur="1" fill="hold">
                                          <p:stCondLst>
                                            <p:cond delay="999"/>
                                          </p:stCondLst>
                                        </p:cTn>
                                        <p:tgtEl>
                                          <p:spTgt spid="469"/>
                                        </p:tgtEl>
                                        <p:attrNameLst>
                                          <p:attrName>style.visibility</p:attrName>
                                        </p:attrNameLst>
                                      </p:cBhvr>
                                      <p:to>
                                        <p:strVal val="hidden"/>
                                      </p:to>
                                    </p:set>
                                  </p:childTnLst>
                                </p:cTn>
                              </p:par>
                              <p:par>
                                <p:cTn id="82" presetID="12" presetClass="exit" presetSubtype="8" fill="hold" grpId="1" nodeType="withEffect">
                                  <p:stCondLst>
                                    <p:cond delay="0"/>
                                  </p:stCondLst>
                                  <p:childTnLst>
                                    <p:anim calcmode="lin" valueType="num">
                                      <p:cBhvr additive="base">
                                        <p:cTn id="83" dur="1000"/>
                                        <p:tgtEl>
                                          <p:spTgt spid="229"/>
                                        </p:tgtEl>
                                        <p:attrNameLst>
                                          <p:attrName>ppt_x</p:attrName>
                                        </p:attrNameLst>
                                      </p:cBhvr>
                                      <p:tavLst>
                                        <p:tav tm="0">
                                          <p:val>
                                            <p:strVal val="#ppt_x"/>
                                          </p:val>
                                        </p:tav>
                                        <p:tav tm="100000">
                                          <p:val>
                                            <p:strVal val="#ppt_x-#ppt_w*1.125000"/>
                                          </p:val>
                                        </p:tav>
                                      </p:tavLst>
                                    </p:anim>
                                    <p:animEffect transition="out" filter="wipe(left)">
                                      <p:cBhvr>
                                        <p:cTn id="84" dur="1000"/>
                                        <p:tgtEl>
                                          <p:spTgt spid="229"/>
                                        </p:tgtEl>
                                      </p:cBhvr>
                                    </p:animEffect>
                                    <p:set>
                                      <p:cBhvr>
                                        <p:cTn id="85" dur="1" fill="hold">
                                          <p:stCondLst>
                                            <p:cond delay="999"/>
                                          </p:stCondLst>
                                        </p:cTn>
                                        <p:tgtEl>
                                          <p:spTgt spid="229"/>
                                        </p:tgtEl>
                                        <p:attrNameLst>
                                          <p:attrName>style.visibility</p:attrName>
                                        </p:attrNameLst>
                                      </p:cBhvr>
                                      <p:to>
                                        <p:strVal val="hidden"/>
                                      </p:to>
                                    </p:set>
                                  </p:childTnLst>
                                </p:cTn>
                              </p:par>
                            </p:childTnLst>
                          </p:cTn>
                        </p:par>
                        <p:par>
                          <p:cTn id="86" fill="hold">
                            <p:stCondLst>
                              <p:cond delay="2500"/>
                            </p:stCondLst>
                            <p:childTnLst>
                              <p:par>
                                <p:cTn id="87" presetID="22" presetClass="entr" presetSubtype="8" fill="hold" nodeType="afterEffect">
                                  <p:stCondLst>
                                    <p:cond delay="0"/>
                                  </p:stCondLst>
                                  <p:childTnLst>
                                    <p:set>
                                      <p:cBhvr>
                                        <p:cTn id="88" dur="1" fill="hold">
                                          <p:stCondLst>
                                            <p:cond delay="0"/>
                                          </p:stCondLst>
                                        </p:cTn>
                                        <p:tgtEl>
                                          <p:spTgt spid="501"/>
                                        </p:tgtEl>
                                        <p:attrNameLst>
                                          <p:attrName>style.visibility</p:attrName>
                                        </p:attrNameLst>
                                      </p:cBhvr>
                                      <p:to>
                                        <p:strVal val="visible"/>
                                      </p:to>
                                    </p:set>
                                    <p:animEffect transition="in" filter="wipe(left)">
                                      <p:cBhvr>
                                        <p:cTn id="89" dur="1000"/>
                                        <p:tgtEl>
                                          <p:spTgt spid="501"/>
                                        </p:tgtEl>
                                      </p:cBhvr>
                                    </p:animEffect>
                                  </p:childTnLst>
                                </p:cTn>
                              </p:par>
                              <p:par>
                                <p:cTn id="90" presetID="12" presetClass="exit" presetSubtype="8" fill="hold" grpId="1" nodeType="withEffect">
                                  <p:stCondLst>
                                    <p:cond delay="0"/>
                                  </p:stCondLst>
                                  <p:childTnLst>
                                    <p:anim calcmode="lin" valueType="num">
                                      <p:cBhvr additive="base">
                                        <p:cTn id="91" dur="1000"/>
                                        <p:tgtEl>
                                          <p:spTgt spid="473"/>
                                        </p:tgtEl>
                                        <p:attrNameLst>
                                          <p:attrName>ppt_x</p:attrName>
                                        </p:attrNameLst>
                                      </p:cBhvr>
                                      <p:tavLst>
                                        <p:tav tm="0">
                                          <p:val>
                                            <p:strVal val="#ppt_x"/>
                                          </p:val>
                                        </p:tav>
                                        <p:tav tm="100000">
                                          <p:val>
                                            <p:strVal val="#ppt_x-#ppt_w*1.125000"/>
                                          </p:val>
                                        </p:tav>
                                      </p:tavLst>
                                    </p:anim>
                                    <p:animEffect transition="out" filter="wipe(left)">
                                      <p:cBhvr>
                                        <p:cTn id="92" dur="1000"/>
                                        <p:tgtEl>
                                          <p:spTgt spid="473"/>
                                        </p:tgtEl>
                                      </p:cBhvr>
                                    </p:animEffect>
                                    <p:set>
                                      <p:cBhvr>
                                        <p:cTn id="93" dur="1" fill="hold">
                                          <p:stCondLst>
                                            <p:cond delay="999"/>
                                          </p:stCondLst>
                                        </p:cTn>
                                        <p:tgtEl>
                                          <p:spTgt spid="473"/>
                                        </p:tgtEl>
                                        <p:attrNameLst>
                                          <p:attrName>style.visibility</p:attrName>
                                        </p:attrNameLst>
                                      </p:cBhvr>
                                      <p:to>
                                        <p:strVal val="hidden"/>
                                      </p:to>
                                    </p:set>
                                  </p:childTnLst>
                                </p:cTn>
                              </p:par>
                              <p:par>
                                <p:cTn id="94" presetID="12" presetClass="exit" presetSubtype="8" fill="hold" grpId="1" nodeType="withEffect">
                                  <p:stCondLst>
                                    <p:cond delay="0"/>
                                  </p:stCondLst>
                                  <p:childTnLst>
                                    <p:anim calcmode="lin" valueType="num">
                                      <p:cBhvr additive="base">
                                        <p:cTn id="95" dur="1000"/>
                                        <p:tgtEl>
                                          <p:spTgt spid="226"/>
                                        </p:tgtEl>
                                        <p:attrNameLst>
                                          <p:attrName>ppt_x</p:attrName>
                                        </p:attrNameLst>
                                      </p:cBhvr>
                                      <p:tavLst>
                                        <p:tav tm="0">
                                          <p:val>
                                            <p:strVal val="#ppt_x"/>
                                          </p:val>
                                        </p:tav>
                                        <p:tav tm="100000">
                                          <p:val>
                                            <p:strVal val="#ppt_x-#ppt_w*1.125000"/>
                                          </p:val>
                                        </p:tav>
                                      </p:tavLst>
                                    </p:anim>
                                    <p:animEffect transition="out" filter="wipe(left)">
                                      <p:cBhvr>
                                        <p:cTn id="96" dur="1000"/>
                                        <p:tgtEl>
                                          <p:spTgt spid="226"/>
                                        </p:tgtEl>
                                      </p:cBhvr>
                                    </p:animEffect>
                                    <p:set>
                                      <p:cBhvr>
                                        <p:cTn id="97" dur="1" fill="hold">
                                          <p:stCondLst>
                                            <p:cond delay="999"/>
                                          </p:stCondLst>
                                        </p:cTn>
                                        <p:tgtEl>
                                          <p:spTgt spid="226"/>
                                        </p:tgtEl>
                                        <p:attrNameLst>
                                          <p:attrName>style.visibility</p:attrName>
                                        </p:attrNameLst>
                                      </p:cBhvr>
                                      <p:to>
                                        <p:strVal val="hidden"/>
                                      </p:to>
                                    </p:set>
                                  </p:childTnLst>
                                </p:cTn>
                              </p:par>
                            </p:childTnLst>
                          </p:cTn>
                        </p:par>
                        <p:par>
                          <p:cTn id="98" fill="hold">
                            <p:stCondLst>
                              <p:cond delay="3500"/>
                            </p:stCondLst>
                            <p:childTnLst>
                              <p:par>
                                <p:cTn id="99" presetID="22" presetClass="entr" presetSubtype="8" fill="hold" nodeType="afterEffect">
                                  <p:stCondLst>
                                    <p:cond delay="0"/>
                                  </p:stCondLst>
                                  <p:childTnLst>
                                    <p:set>
                                      <p:cBhvr>
                                        <p:cTn id="100" dur="1" fill="hold">
                                          <p:stCondLst>
                                            <p:cond delay="0"/>
                                          </p:stCondLst>
                                        </p:cTn>
                                        <p:tgtEl>
                                          <p:spTgt spid="509"/>
                                        </p:tgtEl>
                                        <p:attrNameLst>
                                          <p:attrName>style.visibility</p:attrName>
                                        </p:attrNameLst>
                                      </p:cBhvr>
                                      <p:to>
                                        <p:strVal val="visible"/>
                                      </p:to>
                                    </p:set>
                                    <p:animEffect transition="in" filter="wipe(left)">
                                      <p:cBhvr>
                                        <p:cTn id="101" dur="500"/>
                                        <p:tgtEl>
                                          <p:spTgt spid="509"/>
                                        </p:tgtEl>
                                      </p:cBhvr>
                                    </p:animEffect>
                                  </p:childTnLst>
                                </p:cTn>
                              </p:par>
                            </p:childTnLst>
                          </p:cTn>
                        </p:par>
                        <p:par>
                          <p:cTn id="102" fill="hold">
                            <p:stCondLst>
                              <p:cond delay="4000"/>
                            </p:stCondLst>
                            <p:childTnLst>
                              <p:par>
                                <p:cTn id="103" presetID="22" presetClass="entr" presetSubtype="8" fill="hold" nodeType="afterEffect">
                                  <p:stCondLst>
                                    <p:cond delay="0"/>
                                  </p:stCondLst>
                                  <p:childTnLst>
                                    <p:set>
                                      <p:cBhvr>
                                        <p:cTn id="104" dur="1" fill="hold">
                                          <p:stCondLst>
                                            <p:cond delay="0"/>
                                          </p:stCondLst>
                                        </p:cTn>
                                        <p:tgtEl>
                                          <p:spTgt spid="505"/>
                                        </p:tgtEl>
                                        <p:attrNameLst>
                                          <p:attrName>style.visibility</p:attrName>
                                        </p:attrNameLst>
                                      </p:cBhvr>
                                      <p:to>
                                        <p:strVal val="visible"/>
                                      </p:to>
                                    </p:set>
                                    <p:animEffect transition="in" filter="wipe(left)">
                                      <p:cBhvr>
                                        <p:cTn id="105" dur="1000"/>
                                        <p:tgtEl>
                                          <p:spTgt spid="505"/>
                                        </p:tgtEl>
                                      </p:cBhvr>
                                    </p:animEffect>
                                  </p:childTnLst>
                                </p:cTn>
                              </p:par>
                              <p:par>
                                <p:cTn id="106" presetID="12" presetClass="exit" presetSubtype="8" fill="hold" grpId="1" nodeType="withEffect">
                                  <p:stCondLst>
                                    <p:cond delay="0"/>
                                  </p:stCondLst>
                                  <p:childTnLst>
                                    <p:anim calcmode="lin" valueType="num">
                                      <p:cBhvr additive="base">
                                        <p:cTn id="107" dur="1000"/>
                                        <p:tgtEl>
                                          <p:spTgt spid="470"/>
                                        </p:tgtEl>
                                        <p:attrNameLst>
                                          <p:attrName>ppt_x</p:attrName>
                                        </p:attrNameLst>
                                      </p:cBhvr>
                                      <p:tavLst>
                                        <p:tav tm="0">
                                          <p:val>
                                            <p:strVal val="#ppt_x"/>
                                          </p:val>
                                        </p:tav>
                                        <p:tav tm="100000">
                                          <p:val>
                                            <p:strVal val="#ppt_x-#ppt_w*1.125000"/>
                                          </p:val>
                                        </p:tav>
                                      </p:tavLst>
                                    </p:anim>
                                    <p:animEffect transition="out" filter="wipe(left)">
                                      <p:cBhvr>
                                        <p:cTn id="108" dur="1000"/>
                                        <p:tgtEl>
                                          <p:spTgt spid="470"/>
                                        </p:tgtEl>
                                      </p:cBhvr>
                                    </p:animEffect>
                                    <p:set>
                                      <p:cBhvr>
                                        <p:cTn id="109" dur="1" fill="hold">
                                          <p:stCondLst>
                                            <p:cond delay="999"/>
                                          </p:stCondLst>
                                        </p:cTn>
                                        <p:tgtEl>
                                          <p:spTgt spid="470"/>
                                        </p:tgtEl>
                                        <p:attrNameLst>
                                          <p:attrName>style.visibility</p:attrName>
                                        </p:attrNameLst>
                                      </p:cBhvr>
                                      <p:to>
                                        <p:strVal val="hidden"/>
                                      </p:to>
                                    </p:set>
                                  </p:childTnLst>
                                </p:cTn>
                              </p:par>
                              <p:par>
                                <p:cTn id="110" presetID="12" presetClass="exit" presetSubtype="8" fill="hold" grpId="1" nodeType="withEffect">
                                  <p:stCondLst>
                                    <p:cond delay="0"/>
                                  </p:stCondLst>
                                  <p:childTnLst>
                                    <p:anim calcmode="lin" valueType="num">
                                      <p:cBhvr additive="base">
                                        <p:cTn id="111" dur="1000"/>
                                        <p:tgtEl>
                                          <p:spTgt spid="227"/>
                                        </p:tgtEl>
                                        <p:attrNameLst>
                                          <p:attrName>ppt_x</p:attrName>
                                        </p:attrNameLst>
                                      </p:cBhvr>
                                      <p:tavLst>
                                        <p:tav tm="0">
                                          <p:val>
                                            <p:strVal val="#ppt_x"/>
                                          </p:val>
                                        </p:tav>
                                        <p:tav tm="100000">
                                          <p:val>
                                            <p:strVal val="#ppt_x-#ppt_w*1.125000"/>
                                          </p:val>
                                        </p:tav>
                                      </p:tavLst>
                                    </p:anim>
                                    <p:animEffect transition="out" filter="wipe(left)">
                                      <p:cBhvr>
                                        <p:cTn id="112" dur="1000"/>
                                        <p:tgtEl>
                                          <p:spTgt spid="227"/>
                                        </p:tgtEl>
                                      </p:cBhvr>
                                    </p:animEffect>
                                    <p:set>
                                      <p:cBhvr>
                                        <p:cTn id="113" dur="1" fill="hold">
                                          <p:stCondLst>
                                            <p:cond delay="999"/>
                                          </p:stCondLst>
                                        </p:cTn>
                                        <p:tgtEl>
                                          <p:spTgt spid="227"/>
                                        </p:tgtEl>
                                        <p:attrNameLst>
                                          <p:attrName>style.visibility</p:attrName>
                                        </p:attrNameLst>
                                      </p:cBhvr>
                                      <p:to>
                                        <p:strVal val="hidden"/>
                                      </p:to>
                                    </p:set>
                                  </p:childTnLst>
                                </p:cTn>
                              </p:par>
                            </p:childTnLst>
                          </p:cTn>
                        </p:par>
                        <p:par>
                          <p:cTn id="114" fill="hold">
                            <p:stCondLst>
                              <p:cond delay="5000"/>
                            </p:stCondLst>
                            <p:childTnLst>
                              <p:par>
                                <p:cTn id="115" presetID="22" presetClass="entr" presetSubtype="8" fill="hold" nodeType="afterEffect">
                                  <p:stCondLst>
                                    <p:cond delay="0"/>
                                  </p:stCondLst>
                                  <p:childTnLst>
                                    <p:set>
                                      <p:cBhvr>
                                        <p:cTn id="116" dur="1" fill="hold">
                                          <p:stCondLst>
                                            <p:cond delay="0"/>
                                          </p:stCondLst>
                                        </p:cTn>
                                        <p:tgtEl>
                                          <p:spTgt spid="513"/>
                                        </p:tgtEl>
                                        <p:attrNameLst>
                                          <p:attrName>style.visibility</p:attrName>
                                        </p:attrNameLst>
                                      </p:cBhvr>
                                      <p:to>
                                        <p:strVal val="visible"/>
                                      </p:to>
                                    </p:set>
                                    <p:animEffect transition="in" filter="wipe(left)">
                                      <p:cBhvr>
                                        <p:cTn id="117" dur="500"/>
                                        <p:tgtEl>
                                          <p:spTgt spid="513"/>
                                        </p:tgtEl>
                                      </p:cBhvr>
                                    </p:animEffect>
                                  </p:childTnLst>
                                </p:cTn>
                              </p:par>
                            </p:childTnLst>
                          </p:cTn>
                        </p:par>
                        <p:par>
                          <p:cTn id="118" fill="hold">
                            <p:stCondLst>
                              <p:cond delay="5500"/>
                            </p:stCondLst>
                            <p:childTnLst>
                              <p:par>
                                <p:cTn id="119" presetID="22" presetClass="entr" presetSubtype="8" fill="hold" nodeType="afterEffect">
                                  <p:stCondLst>
                                    <p:cond delay="0"/>
                                  </p:stCondLst>
                                  <p:childTnLst>
                                    <p:set>
                                      <p:cBhvr>
                                        <p:cTn id="120" dur="1" fill="hold">
                                          <p:stCondLst>
                                            <p:cond delay="0"/>
                                          </p:stCondLst>
                                        </p:cTn>
                                        <p:tgtEl>
                                          <p:spTgt spid="517"/>
                                        </p:tgtEl>
                                        <p:attrNameLst>
                                          <p:attrName>style.visibility</p:attrName>
                                        </p:attrNameLst>
                                      </p:cBhvr>
                                      <p:to>
                                        <p:strVal val="visible"/>
                                      </p:to>
                                    </p:set>
                                    <p:animEffect transition="in" filter="wipe(left)">
                                      <p:cBhvr>
                                        <p:cTn id="121" dur="500"/>
                                        <p:tgtEl>
                                          <p:spTgt spid="51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522"/>
                                        </p:tgtEl>
                                        <p:attrNameLst>
                                          <p:attrName>style.visibility</p:attrName>
                                        </p:attrNameLst>
                                      </p:cBhvr>
                                      <p:to>
                                        <p:strVal val="visible"/>
                                      </p:to>
                                    </p:set>
                                    <p:animEffect transition="in" filter="wipe(up)">
                                      <p:cBhvr>
                                        <p:cTn id="126" dur="5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408" grpId="0"/>
      <p:bldP spid="409" grpId="0"/>
      <p:bldP spid="467" grpId="0"/>
      <p:bldP spid="469" grpId="0" animBg="1"/>
      <p:bldP spid="469" grpId="1" animBg="1"/>
      <p:bldP spid="470" grpId="0" animBg="1"/>
      <p:bldP spid="470" grpId="1" animBg="1"/>
      <p:bldP spid="472" grpId="0" animBg="1"/>
      <p:bldP spid="472" grpId="1" animBg="1"/>
      <p:bldP spid="473" grpId="0" animBg="1"/>
      <p:bldP spid="473" grpId="1" animBg="1"/>
      <p:bldP spid="477" grpId="0"/>
      <p:bldP spid="226" grpId="0" animBg="1"/>
      <p:bldP spid="226" grpId="1" animBg="1"/>
      <p:bldP spid="227" grpId="0" animBg="1"/>
      <p:bldP spid="227" grpId="1" animBg="1"/>
      <p:bldP spid="228" grpId="0" animBg="1"/>
      <p:bldP spid="228" grpId="1" animBg="1"/>
      <p:bldP spid="229" grpId="0" animBg="1"/>
      <p:bldP spid="2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a:spLocks noGrp="1"/>
          </p:cNvSpPr>
          <p:nvPr>
            <p:ph type="title"/>
          </p:nvPr>
        </p:nvSpPr>
        <p:spPr>
          <a:xfrm>
            <a:off x="351559" y="240432"/>
            <a:ext cx="7886700" cy="701674"/>
          </a:xfrm>
        </p:spPr>
        <p:txBody>
          <a:bodyPr>
            <a:normAutofit/>
          </a:bodyPr>
          <a:lstStyle/>
          <a:p>
            <a:r>
              <a:rPr lang="en-US" sz="3600" dirty="0" smtClean="0">
                <a:latin typeface="Helvetica Neue" charset="0"/>
                <a:ea typeface="Helvetica Neue" charset="0"/>
                <a:cs typeface="Helvetica Neue" charset="0"/>
              </a:rPr>
              <a:t>Attack on Critical Table</a:t>
            </a:r>
            <a:endParaRPr lang="en-US" sz="3600" dirty="0">
              <a:latin typeface="Helvetica Neue" charset="0"/>
              <a:ea typeface="Helvetica Neue" charset="0"/>
              <a:cs typeface="Helvetica Neu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88" y="1603761"/>
            <a:ext cx="9000565" cy="3598698"/>
          </a:xfrm>
          <a:prstGeom prst="rect">
            <a:avLst/>
          </a:prstGeom>
        </p:spPr>
      </p:pic>
    </p:spTree>
    <p:extLst>
      <p:ext uri="{BB962C8B-B14F-4D97-AF65-F5344CB8AC3E}">
        <p14:creationId xmlns:p14="http://schemas.microsoft.com/office/powerpoint/2010/main" val="711225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5_Lariss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5170</TotalTime>
  <Words>2338</Words>
  <Application>Microsoft Macintosh PowerPoint</Application>
  <PresentationFormat>On-screen Show (4:3)</PresentationFormat>
  <Paragraphs>511</Paragraphs>
  <Slides>58</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Office Theme</vt:lpstr>
      <vt:lpstr>5_Larissa</vt:lpstr>
      <vt:lpstr>MSDraw.Drawing.8.2</vt:lpstr>
      <vt:lpstr>     Exploiting modern architectures </vt:lpstr>
      <vt:lpstr>      </vt:lpstr>
      <vt:lpstr>Outline</vt:lpstr>
      <vt:lpstr>Ingredient 1: Covert/Side channels</vt:lpstr>
      <vt:lpstr>PowerPoint Presentation</vt:lpstr>
      <vt:lpstr>Cache Side-Channel Attack</vt:lpstr>
      <vt:lpstr>Flush+Reload Attack</vt:lpstr>
      <vt:lpstr>Prime+Probe: L1 Attack</vt:lpstr>
      <vt:lpstr>Attack on Critical Table</vt:lpstr>
      <vt:lpstr>Its not just the CPU</vt:lpstr>
      <vt:lpstr>Side and covert channels are everywhere!</vt:lpstr>
      <vt:lpstr>Ingredient 2: Speculative Execution</vt:lpstr>
      <vt:lpstr>First lets start with pipelining</vt:lpstr>
      <vt:lpstr>Control hazards!</vt:lpstr>
      <vt:lpstr>Enter branch predictors</vt:lpstr>
      <vt:lpstr>Putting it all together– Attacks!</vt:lpstr>
      <vt:lpstr>Some observations about speculation</vt:lpstr>
      <vt:lpstr>General Idea of all attacks</vt:lpstr>
      <vt:lpstr>      </vt:lpstr>
      <vt:lpstr>  Spectre: Variant 1 : bounds check bypass</vt:lpstr>
      <vt:lpstr> Variant 1: bypassing bound check </vt:lpstr>
      <vt:lpstr> Variant 1: bypassing bound check </vt:lpstr>
      <vt:lpstr> Variant 1: bypassing bound check </vt:lpstr>
      <vt:lpstr> Variant 1: bypassing bound check </vt:lpstr>
      <vt:lpstr>  Spectre: Variant 2 : branch target injection</vt:lpstr>
      <vt:lpstr>Jump-over-ASLR: Attack Overview</vt:lpstr>
      <vt:lpstr>Branch Target Prediction Mechanism</vt:lpstr>
      <vt:lpstr>User-Level Attack</vt:lpstr>
      <vt:lpstr>Latencies Observed by the Spy on Haswell Processor</vt:lpstr>
      <vt:lpstr> Variant 2: branch target injection background(Branch Target Buffer)</vt:lpstr>
      <vt:lpstr>Big Picture</vt:lpstr>
      <vt:lpstr> Meltdown: Variant 3: rogue data cache load</vt:lpstr>
      <vt:lpstr>Variant 3: rogue data cache load background</vt:lpstr>
      <vt:lpstr>Variant 3: rogue data cache load background</vt:lpstr>
      <vt:lpstr>Variant 3: rogue data cache load background</vt:lpstr>
      <vt:lpstr>Variant 3: rogue data cache load background</vt:lpstr>
      <vt:lpstr>Variant 3: rogue data cache load background</vt:lpstr>
      <vt:lpstr>Variant 3: rogue data cache load explanation</vt:lpstr>
      <vt:lpstr>Variant 3: rogue data cache load explanation</vt:lpstr>
      <vt:lpstr>Variant 3: rogue data cache load explanation</vt:lpstr>
      <vt:lpstr>Variant 3: rogue data cache load explanation</vt:lpstr>
      <vt:lpstr>  Defenses (short term/software)</vt:lpstr>
      <vt:lpstr> Kernel Page Table Isolation (KPTI) </vt:lpstr>
      <vt:lpstr> Retpoline:(return + trampoline) </vt:lpstr>
      <vt:lpstr>  Retpoline:(return + trampoline)  </vt:lpstr>
      <vt:lpstr> Retpoline:(return + trampoline) </vt:lpstr>
      <vt:lpstr>  Retpoline:(return + trampoline)  </vt:lpstr>
      <vt:lpstr>  Variant 2: branch target injection Defenses: Retpoline </vt:lpstr>
      <vt:lpstr>  Variant 2: branch target injection Defenses: Retpoline </vt:lpstr>
      <vt:lpstr>Variant 2: branch target injection Defenses: Retpoline </vt:lpstr>
      <vt:lpstr>  Thinking ahead – what is next?</vt:lpstr>
      <vt:lpstr>Things that make you go hmmm…</vt:lpstr>
      <vt:lpstr>New Attacks</vt:lpstr>
      <vt:lpstr>Principled/comprehensive solutions</vt:lpstr>
      <vt:lpstr>Principled/comprehensive solutions</vt:lpstr>
      <vt:lpstr>SafeSpec</vt:lpstr>
      <vt:lpstr>Implementation and Results</vt:lpstr>
      <vt:lpstr>Conclusions/Summary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Software Systems</dc:title>
  <dc:creator>Lucas Davi</dc:creator>
  <cp:lastModifiedBy>Nael Abu-Ghazaleh</cp:lastModifiedBy>
  <cp:revision>407</cp:revision>
  <dcterms:created xsi:type="dcterms:W3CDTF">2017-03-22T14:58:26Z</dcterms:created>
  <dcterms:modified xsi:type="dcterms:W3CDTF">2018-10-25T18:24:30Z</dcterms:modified>
</cp:coreProperties>
</file>