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1101" r:id="rId2"/>
    <p:sldId id="1104" r:id="rId3"/>
    <p:sldId id="1105" r:id="rId4"/>
    <p:sldId id="1106" r:id="rId5"/>
    <p:sldId id="1107" r:id="rId6"/>
    <p:sldId id="1108" r:id="rId7"/>
    <p:sldId id="1109" r:id="rId8"/>
    <p:sldId id="1110" r:id="rId9"/>
    <p:sldId id="1111" r:id="rId10"/>
    <p:sldId id="1112" r:id="rId11"/>
    <p:sldId id="1113" r:id="rId12"/>
    <p:sldId id="1114" r:id="rId13"/>
    <p:sldId id="1115" r:id="rId14"/>
    <p:sldId id="1116" r:id="rId15"/>
    <p:sldId id="1117" r:id="rId16"/>
    <p:sldId id="1118" r:id="rId17"/>
    <p:sldId id="1119" r:id="rId18"/>
    <p:sldId id="1120" r:id="rId19"/>
    <p:sldId id="1121" r:id="rId20"/>
    <p:sldId id="1122" r:id="rId21"/>
    <p:sldId id="1126" r:id="rId22"/>
    <p:sldId id="1127" r:id="rId23"/>
    <p:sldId id="1103" r:id="rId24"/>
    <p:sldId id="1128" r:id="rId25"/>
    <p:sldId id="1129" r:id="rId26"/>
    <p:sldId id="1176" r:id="rId27"/>
    <p:sldId id="1177" r:id="rId28"/>
    <p:sldId id="1178" r:id="rId29"/>
    <p:sldId id="1130" r:id="rId30"/>
    <p:sldId id="1131" r:id="rId31"/>
    <p:sldId id="1132" r:id="rId32"/>
    <p:sldId id="1133" r:id="rId33"/>
    <p:sldId id="1134" r:id="rId34"/>
    <p:sldId id="1135" r:id="rId35"/>
    <p:sldId id="1136" r:id="rId36"/>
    <p:sldId id="1137" r:id="rId37"/>
    <p:sldId id="1138" r:id="rId38"/>
    <p:sldId id="1139" r:id="rId39"/>
    <p:sldId id="1140" r:id="rId40"/>
    <p:sldId id="1141" r:id="rId41"/>
    <p:sldId id="1142" r:id="rId42"/>
    <p:sldId id="1143" r:id="rId43"/>
    <p:sldId id="1144" r:id="rId44"/>
    <p:sldId id="1145" r:id="rId45"/>
    <p:sldId id="1146" r:id="rId46"/>
    <p:sldId id="1147" r:id="rId47"/>
    <p:sldId id="1148" r:id="rId48"/>
    <p:sldId id="1149" r:id="rId49"/>
    <p:sldId id="1161" r:id="rId50"/>
    <p:sldId id="1150" r:id="rId51"/>
    <p:sldId id="1151" r:id="rId52"/>
    <p:sldId id="1152" r:id="rId53"/>
    <p:sldId id="1153" r:id="rId54"/>
    <p:sldId id="1162" r:id="rId55"/>
    <p:sldId id="1164" r:id="rId56"/>
    <p:sldId id="1166" r:id="rId57"/>
    <p:sldId id="1167" r:id="rId58"/>
    <p:sldId id="1168" r:id="rId59"/>
    <p:sldId id="1169" r:id="rId60"/>
    <p:sldId id="1170" r:id="rId61"/>
    <p:sldId id="1171" r:id="rId62"/>
    <p:sldId id="1173" r:id="rId63"/>
    <p:sldId id="1172" r:id="rId64"/>
    <p:sldId id="1175" r:id="rId65"/>
    <p:sldId id="1174" r:id="rId66"/>
  </p:sldIdLst>
  <p:sldSz cx="9144000" cy="6858000" type="screen4x3"/>
  <p:notesSz cx="7302500" cy="9586913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5F1CF"/>
    <a:srgbClr val="FFFFCC"/>
    <a:srgbClr val="F6F5BD"/>
    <a:srgbClr val="CDF1C5"/>
    <a:srgbClr val="990000"/>
    <a:srgbClr val="F1C7C7"/>
    <a:srgbClr val="EDEA77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04" autoAdjust="0"/>
    <p:restoredTop sz="94649" autoAdjust="0"/>
  </p:normalViewPr>
  <p:slideViewPr>
    <p:cSldViewPr snapToObjects="1">
      <p:cViewPr>
        <p:scale>
          <a:sx n="100" d="100"/>
          <a:sy n="100" d="100"/>
        </p:scale>
        <p:origin x="-1944" y="-560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gs" Target="tags/tag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esktop\ISCA_Data\jop_security_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esktop\ISCA_Data\jop_security_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52882278604"/>
          <c:y val="0.0813727781081037"/>
          <c:w val="0.875342179449791"/>
          <c:h val="0.7301354509341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Sheet1!$I$35</c:f>
              <c:strCache>
                <c:ptCount val="1"/>
                <c:pt idx="0">
                  <c:v>State Changes ≤ 2</c:v>
                </c:pt>
              </c:strCache>
            </c:strRef>
          </c:tx>
          <c:spPr>
            <a:solidFill>
              <a:srgbClr val="006A4D"/>
            </a:solidFill>
          </c:spPr>
          <c:invertIfNegative val="0"/>
          <c:cat>
            <c:numRef>
              <c:f>Sheet1!$H$36:$H$45</c:f>
              <c:numCache>
                <c:formatCode>General</c:formatCode>
                <c:ptCount val="10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</c:numCache>
            </c:numRef>
          </c:cat>
          <c:val>
            <c:numRef>
              <c:f>Sheet1!$I$36:$I$45</c:f>
              <c:numCache>
                <c:formatCode>General</c:formatCode>
                <c:ptCount val="10"/>
                <c:pt idx="0">
                  <c:v>0.299073731011486</c:v>
                </c:pt>
                <c:pt idx="1">
                  <c:v>0.175901725039205</c:v>
                </c:pt>
                <c:pt idx="2">
                  <c:v>0.0653623832814584</c:v>
                </c:pt>
                <c:pt idx="3">
                  <c:v>0.0185603348570799</c:v>
                </c:pt>
                <c:pt idx="4">
                  <c:v>0.00438043804380439</c:v>
                </c:pt>
                <c:pt idx="5">
                  <c:v>0.000953167693969628</c:v>
                </c:pt>
                <c:pt idx="6">
                  <c:v>0.000199720391451967</c:v>
                </c:pt>
                <c:pt idx="7">
                  <c:v>7.00525394045535E-5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2"/>
          <c:order val="1"/>
          <c:tx>
            <c:strRef>
              <c:f>Sheet1!$J$35</c:f>
              <c:strCache>
                <c:ptCount val="1"/>
                <c:pt idx="0">
                  <c:v>State Changes ≤ 1</c:v>
                </c:pt>
              </c:strCache>
            </c:strRef>
          </c:tx>
          <c:spPr>
            <a:solidFill>
              <a:srgbClr val="61C250"/>
            </a:solidFill>
          </c:spPr>
          <c:invertIfNegative val="0"/>
          <c:cat>
            <c:numRef>
              <c:f>Sheet1!$H$36:$H$45</c:f>
              <c:numCache>
                <c:formatCode>General</c:formatCode>
                <c:ptCount val="10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</c:numCache>
            </c:numRef>
          </c:cat>
          <c:val>
            <c:numRef>
              <c:f>Sheet1!$J$36:$J$45</c:f>
              <c:numCache>
                <c:formatCode>General</c:formatCode>
                <c:ptCount val="10"/>
                <c:pt idx="0">
                  <c:v>0.198147462022971</c:v>
                </c:pt>
                <c:pt idx="1">
                  <c:v>0.0572399382813016</c:v>
                </c:pt>
                <c:pt idx="2">
                  <c:v>0.0148214021046391</c:v>
                </c:pt>
                <c:pt idx="3">
                  <c:v>0.00269868370325494</c:v>
                </c:pt>
                <c:pt idx="4">
                  <c:v>0.000420042004200421</c:v>
                </c:pt>
                <c:pt idx="5">
                  <c:v>6.35445129313085E-5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696264"/>
        <c:axId val="-2007174456"/>
      </c:barChart>
      <c:catAx>
        <c:axId val="-2101696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Gadget Length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07174456"/>
        <c:crosses val="autoZero"/>
        <c:auto val="1"/>
        <c:lblAlgn val="ctr"/>
        <c:lblOffset val="100"/>
        <c:noMultiLvlLbl val="0"/>
      </c:catAx>
      <c:valAx>
        <c:axId val="-200717445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Percentage of Total Gadgets Found</a:t>
                </a:r>
              </a:p>
            </c:rich>
          </c:tx>
          <c:layout>
            <c:manualLayout>
              <c:xMode val="edge"/>
              <c:yMode val="edge"/>
              <c:x val="0.0"/>
              <c:y val="0.16304905414020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1696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036660348012"/>
          <c:y val="0.0"/>
          <c:w val="0.4900075337805"/>
          <c:h val="0.0676718344041293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34925">
              <a:solidFill>
                <a:srgbClr val="006A4D"/>
              </a:solidFill>
            </a:ln>
          </c:spPr>
          <c:marker>
            <c:symbol val="none"/>
          </c:marker>
          <c:cat>
            <c:numRef>
              <c:f>Sheet1!$E$91:$E$140</c:f>
              <c:numCache>
                <c:formatCode>General</c:formatCode>
                <c:ptCount val="50"/>
                <c:pt idx="0">
                  <c:v>1.0</c:v>
                </c:pt>
                <c:pt idx="4">
                  <c:v>5.0</c:v>
                </c:pt>
                <c:pt idx="9">
                  <c:v>10.0</c:v>
                </c:pt>
                <c:pt idx="14">
                  <c:v>15.0</c:v>
                </c:pt>
                <c:pt idx="19">
                  <c:v>20.0</c:v>
                </c:pt>
                <c:pt idx="24">
                  <c:v>25.0</c:v>
                </c:pt>
                <c:pt idx="29">
                  <c:v>30.0</c:v>
                </c:pt>
                <c:pt idx="34">
                  <c:v>35.0</c:v>
                </c:pt>
                <c:pt idx="39">
                  <c:v>40.0</c:v>
                </c:pt>
                <c:pt idx="44">
                  <c:v>45.0</c:v>
                </c:pt>
                <c:pt idx="49">
                  <c:v>50.0</c:v>
                </c:pt>
              </c:numCache>
            </c:numRef>
          </c:cat>
          <c:val>
            <c:numRef>
              <c:f>Sheet1!$F$91:$F$140</c:f>
              <c:numCache>
                <c:formatCode>General</c:formatCode>
                <c:ptCount val="50"/>
                <c:pt idx="0">
                  <c:v>0.303614457831325</c:v>
                </c:pt>
                <c:pt idx="1">
                  <c:v>0.474698795180723</c:v>
                </c:pt>
                <c:pt idx="2">
                  <c:v>0.568674698795182</c:v>
                </c:pt>
                <c:pt idx="3">
                  <c:v>0.648192771084337</c:v>
                </c:pt>
                <c:pt idx="4">
                  <c:v>0.689156626506024</c:v>
                </c:pt>
                <c:pt idx="5">
                  <c:v>0.718072289156627</c:v>
                </c:pt>
                <c:pt idx="6">
                  <c:v>0.734939759036145</c:v>
                </c:pt>
                <c:pt idx="7">
                  <c:v>0.756626506024097</c:v>
                </c:pt>
                <c:pt idx="8">
                  <c:v>0.775903614457832</c:v>
                </c:pt>
                <c:pt idx="9">
                  <c:v>0.785542168674698</c:v>
                </c:pt>
                <c:pt idx="10">
                  <c:v>0.797590361445783</c:v>
                </c:pt>
                <c:pt idx="11">
                  <c:v>0.804819277108435</c:v>
                </c:pt>
                <c:pt idx="12">
                  <c:v>0.819277108433735</c:v>
                </c:pt>
                <c:pt idx="13">
                  <c:v>0.83132530120482</c:v>
                </c:pt>
                <c:pt idx="14">
                  <c:v>0.840963855421687</c:v>
                </c:pt>
                <c:pt idx="15">
                  <c:v>0.850602409638555</c:v>
                </c:pt>
                <c:pt idx="16">
                  <c:v>0.853012048192771</c:v>
                </c:pt>
                <c:pt idx="17">
                  <c:v>0.862650602409639</c:v>
                </c:pt>
                <c:pt idx="18">
                  <c:v>0.86987951807229</c:v>
                </c:pt>
                <c:pt idx="19">
                  <c:v>0.877108433734941</c:v>
                </c:pt>
                <c:pt idx="20">
                  <c:v>0.88433734939759</c:v>
                </c:pt>
                <c:pt idx="21">
                  <c:v>0.891566265060239</c:v>
                </c:pt>
                <c:pt idx="22">
                  <c:v>0.893975903614459</c:v>
                </c:pt>
                <c:pt idx="23">
                  <c:v>0.896385542168675</c:v>
                </c:pt>
                <c:pt idx="24">
                  <c:v>0.901204819277108</c:v>
                </c:pt>
                <c:pt idx="25">
                  <c:v>0.913253012048194</c:v>
                </c:pt>
                <c:pt idx="26">
                  <c:v>0.920481927710843</c:v>
                </c:pt>
                <c:pt idx="27">
                  <c:v>0.925301204819277</c:v>
                </c:pt>
                <c:pt idx="28">
                  <c:v>0.932530120481927</c:v>
                </c:pt>
                <c:pt idx="29">
                  <c:v>0.934939759036145</c:v>
                </c:pt>
                <c:pt idx="30">
                  <c:v>0.937349397590362</c:v>
                </c:pt>
                <c:pt idx="31">
                  <c:v>0.93975903614458</c:v>
                </c:pt>
                <c:pt idx="32">
                  <c:v>0.942168674698796</c:v>
                </c:pt>
                <c:pt idx="33">
                  <c:v>0.944578313253013</c:v>
                </c:pt>
                <c:pt idx="34">
                  <c:v>0.951807228915661</c:v>
                </c:pt>
                <c:pt idx="35">
                  <c:v>0.95421686746988</c:v>
                </c:pt>
                <c:pt idx="36">
                  <c:v>0.959036144578313</c:v>
                </c:pt>
                <c:pt idx="37">
                  <c:v>0.963855421686748</c:v>
                </c:pt>
                <c:pt idx="38">
                  <c:v>0.966265060240964</c:v>
                </c:pt>
                <c:pt idx="39">
                  <c:v>0.971084337349398</c:v>
                </c:pt>
                <c:pt idx="40">
                  <c:v>0.978313253012048</c:v>
                </c:pt>
                <c:pt idx="41">
                  <c:v>0.987951807228917</c:v>
                </c:pt>
                <c:pt idx="42">
                  <c:v>0.992771084337348</c:v>
                </c:pt>
                <c:pt idx="43">
                  <c:v>0.992771084337348</c:v>
                </c:pt>
                <c:pt idx="44">
                  <c:v>0.995180722891566</c:v>
                </c:pt>
                <c:pt idx="45">
                  <c:v>0.995180722891566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6519400"/>
        <c:axId val="-1978120616"/>
      </c:lineChart>
      <c:catAx>
        <c:axId val="-2006519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Gadget</a:t>
                </a:r>
                <a:r>
                  <a:rPr lang="en-US" baseline="0" dirty="0" smtClean="0"/>
                  <a:t> Length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978120616"/>
        <c:crosses val="autoZero"/>
        <c:auto val="1"/>
        <c:lblAlgn val="ctr"/>
        <c:lblOffset val="100"/>
        <c:noMultiLvlLbl val="0"/>
      </c:catAx>
      <c:valAx>
        <c:axId val="-1978120616"/>
        <c:scaling>
          <c:orientation val="minMax"/>
          <c:max val="1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Frequency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-2006519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28918656295"/>
          <c:y val="0.120647840484381"/>
          <c:w val="0.815569763726717"/>
          <c:h val="0.778947677359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Sheet1!$K$107</c:f>
              <c:strCache>
                <c:ptCount val="1"/>
                <c:pt idx="0">
                  <c:v>intended</c:v>
                </c:pt>
              </c:strCache>
            </c:strRef>
          </c:tx>
          <c:spPr>
            <a:solidFill>
              <a:srgbClr val="006A4D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Sheet1!$L$106:$P$106</c:f>
              <c:strCache>
                <c:ptCount val="5"/>
                <c:pt idx="0">
                  <c:v>NO-BR</c:v>
                </c:pt>
                <c:pt idx="1">
                  <c:v>DGP</c:v>
                </c:pt>
                <c:pt idx="2">
                  <c:v>DGC</c:v>
                </c:pt>
                <c:pt idx="3">
                  <c:v>DGC-SSE</c:v>
                </c:pt>
                <c:pt idx="4">
                  <c:v>DGC-SYS</c:v>
                </c:pt>
              </c:strCache>
            </c:strRef>
          </c:cat>
          <c:val>
            <c:numRef>
              <c:f>Sheet1!$L$107:$P$107</c:f>
              <c:numCache>
                <c:formatCode>General</c:formatCode>
                <c:ptCount val="5"/>
                <c:pt idx="0">
                  <c:v>4925.0</c:v>
                </c:pt>
                <c:pt idx="1">
                  <c:v>458.0</c:v>
                </c:pt>
                <c:pt idx="2">
                  <c:v>419.0</c:v>
                </c:pt>
                <c:pt idx="3">
                  <c:v>62.0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Sheet1!$K$108</c:f>
              <c:strCache>
                <c:ptCount val="1"/>
                <c:pt idx="0">
                  <c:v>unintended</c:v>
                </c:pt>
              </c:strCache>
            </c:strRef>
          </c:tx>
          <c:spPr>
            <a:solidFill>
              <a:srgbClr val="61C2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Sheet1!$L$106:$P$106</c:f>
              <c:strCache>
                <c:ptCount val="5"/>
                <c:pt idx="0">
                  <c:v>NO-BR</c:v>
                </c:pt>
                <c:pt idx="1">
                  <c:v>DGP</c:v>
                </c:pt>
                <c:pt idx="2">
                  <c:v>DGC</c:v>
                </c:pt>
                <c:pt idx="3">
                  <c:v>DGC-SSE</c:v>
                </c:pt>
                <c:pt idx="4">
                  <c:v>DGC-SYS</c:v>
                </c:pt>
              </c:strCache>
            </c:strRef>
          </c:cat>
          <c:val>
            <c:numRef>
              <c:f>Sheet1!$L$108:$P$108</c:f>
              <c:numCache>
                <c:formatCode>General</c:formatCode>
                <c:ptCount val="5"/>
                <c:pt idx="0">
                  <c:v>19764.0</c:v>
                </c:pt>
                <c:pt idx="1">
                  <c:v>972.0</c:v>
                </c:pt>
                <c:pt idx="2">
                  <c:v>850.0</c:v>
                </c:pt>
                <c:pt idx="3">
                  <c:v>353.0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6802840"/>
        <c:axId val="-2006772248"/>
      </c:barChart>
      <c:catAx>
        <c:axId val="-20068028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06772248"/>
        <c:crosses val="autoZero"/>
        <c:auto val="1"/>
        <c:lblAlgn val="ctr"/>
        <c:lblOffset val="100"/>
        <c:noMultiLvlLbl val="0"/>
      </c:catAx>
      <c:valAx>
        <c:axId val="-2006772248"/>
        <c:scaling>
          <c:orientation val="minMax"/>
          <c:max val="1500.0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Gadgets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06802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523185964683"/>
          <c:y val="0.114507728200642"/>
          <c:w val="0.220902220750444"/>
          <c:h val="0.1302438028579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Sheet1!$D$29</c:f>
              <c:strCache>
                <c:ptCount val="1"/>
                <c:pt idx="0">
                  <c:v>Control Flow Integrity</c:v>
                </c:pt>
              </c:strCache>
            </c:strRef>
          </c:tx>
          <c:spPr>
            <a:solidFill>
              <a:srgbClr val="006A4D"/>
            </a:solidFill>
          </c:spPr>
          <c:invertIfNegative val="0"/>
          <c:cat>
            <c:strRef>
              <c:f>Sheet1!$C$30:$C$48</c:f>
              <c:strCache>
                <c:ptCount val="19"/>
                <c:pt idx="0">
                  <c:v>perlbench</c:v>
                </c:pt>
                <c:pt idx="1">
                  <c:v>bzip2</c:v>
                </c:pt>
                <c:pt idx="2">
                  <c:v>gcc</c:v>
                </c:pt>
                <c:pt idx="3">
                  <c:v>mcf</c:v>
                </c:pt>
                <c:pt idx="4">
                  <c:v>gobmk</c:v>
                </c:pt>
                <c:pt idx="5">
                  <c:v>hmmer</c:v>
                </c:pt>
                <c:pt idx="6">
                  <c:v>sjeng</c:v>
                </c:pt>
                <c:pt idx="7">
                  <c:v>libquantum</c:v>
                </c:pt>
                <c:pt idx="8">
                  <c:v>h264ref</c:v>
                </c:pt>
                <c:pt idx="9">
                  <c:v>omnetpp</c:v>
                </c:pt>
                <c:pt idx="10">
                  <c:v>xalancbmk</c:v>
                </c:pt>
                <c:pt idx="11">
                  <c:v>milc</c:v>
                </c:pt>
                <c:pt idx="12">
                  <c:v>namd</c:v>
                </c:pt>
                <c:pt idx="13">
                  <c:v>dealII</c:v>
                </c:pt>
                <c:pt idx="14">
                  <c:v>soplex</c:v>
                </c:pt>
                <c:pt idx="15">
                  <c:v>povray</c:v>
                </c:pt>
                <c:pt idx="16">
                  <c:v>lbm</c:v>
                </c:pt>
                <c:pt idx="17">
                  <c:v>sphinx3</c:v>
                </c:pt>
                <c:pt idx="18">
                  <c:v>avg</c:v>
                </c:pt>
              </c:strCache>
            </c:strRef>
          </c:cat>
          <c:val>
            <c:numRef>
              <c:f>Sheet1!$D$30:$D$48</c:f>
              <c:numCache>
                <c:formatCode>0.00%</c:formatCode>
                <c:ptCount val="19"/>
                <c:pt idx="0">
                  <c:v>0.0479915852904404</c:v>
                </c:pt>
                <c:pt idx="1">
                  <c:v>0.0</c:v>
                </c:pt>
                <c:pt idx="2">
                  <c:v>0.0429837476883385</c:v>
                </c:pt>
                <c:pt idx="3">
                  <c:v>0.0</c:v>
                </c:pt>
                <c:pt idx="4">
                  <c:v>0.0155928626977523</c:v>
                </c:pt>
                <c:pt idx="5">
                  <c:v>0.04807883770858</c:v>
                </c:pt>
                <c:pt idx="6">
                  <c:v>0.0278667891281423</c:v>
                </c:pt>
                <c:pt idx="7">
                  <c:v>0.0455353283058744</c:v>
                </c:pt>
                <c:pt idx="8">
                  <c:v>0.0243652542491824</c:v>
                </c:pt>
                <c:pt idx="9">
                  <c:v>0.0796155508657733</c:v>
                </c:pt>
                <c:pt idx="10">
                  <c:v>0.0941486660168635</c:v>
                </c:pt>
                <c:pt idx="11">
                  <c:v>0.0330082520630158</c:v>
                </c:pt>
                <c:pt idx="12">
                  <c:v>0.00822479187264469</c:v>
                </c:pt>
                <c:pt idx="13">
                  <c:v>0.0446264503596367</c:v>
                </c:pt>
                <c:pt idx="14">
                  <c:v>0.0751017040440966</c:v>
                </c:pt>
                <c:pt idx="15">
                  <c:v>0.0441562579966107</c:v>
                </c:pt>
                <c:pt idx="16">
                  <c:v>0.0213630041724618</c:v>
                </c:pt>
                <c:pt idx="17">
                  <c:v>0.0406326152383114</c:v>
                </c:pt>
                <c:pt idx="18">
                  <c:v>0.0385162054276514</c:v>
                </c:pt>
              </c:numCache>
            </c:numRef>
          </c:val>
        </c:ser>
        <c:ser>
          <c:idx val="1"/>
          <c:order val="1"/>
          <c:tx>
            <c:strRef>
              <c:f>Sheet1!$E$29</c:f>
              <c:strCache>
                <c:ptCount val="1"/>
                <c:pt idx="0">
                  <c:v>Branch Regulation</c:v>
                </c:pt>
              </c:strCache>
            </c:strRef>
          </c:tx>
          <c:spPr>
            <a:solidFill>
              <a:srgbClr val="61C250"/>
            </a:solidFill>
          </c:spPr>
          <c:invertIfNegative val="0"/>
          <c:cat>
            <c:strRef>
              <c:f>Sheet1!$C$30:$C$48</c:f>
              <c:strCache>
                <c:ptCount val="19"/>
                <c:pt idx="0">
                  <c:v>perlbench</c:v>
                </c:pt>
                <c:pt idx="1">
                  <c:v>bzip2</c:v>
                </c:pt>
                <c:pt idx="2">
                  <c:v>gcc</c:v>
                </c:pt>
                <c:pt idx="3">
                  <c:v>mcf</c:v>
                </c:pt>
                <c:pt idx="4">
                  <c:v>gobmk</c:v>
                </c:pt>
                <c:pt idx="5">
                  <c:v>hmmer</c:v>
                </c:pt>
                <c:pt idx="6">
                  <c:v>sjeng</c:v>
                </c:pt>
                <c:pt idx="7">
                  <c:v>libquantum</c:v>
                </c:pt>
                <c:pt idx="8">
                  <c:v>h264ref</c:v>
                </c:pt>
                <c:pt idx="9">
                  <c:v>omnetpp</c:v>
                </c:pt>
                <c:pt idx="10">
                  <c:v>xalancbmk</c:v>
                </c:pt>
                <c:pt idx="11">
                  <c:v>milc</c:v>
                </c:pt>
                <c:pt idx="12">
                  <c:v>namd</c:v>
                </c:pt>
                <c:pt idx="13">
                  <c:v>dealII</c:v>
                </c:pt>
                <c:pt idx="14">
                  <c:v>soplex</c:v>
                </c:pt>
                <c:pt idx="15">
                  <c:v>povray</c:v>
                </c:pt>
                <c:pt idx="16">
                  <c:v>lbm</c:v>
                </c:pt>
                <c:pt idx="17">
                  <c:v>sphinx3</c:v>
                </c:pt>
                <c:pt idx="18">
                  <c:v>avg</c:v>
                </c:pt>
              </c:strCache>
            </c:strRef>
          </c:cat>
          <c:val>
            <c:numRef>
              <c:f>Sheet1!$E$30:$E$48</c:f>
              <c:numCache>
                <c:formatCode>0.00%</c:formatCode>
                <c:ptCount val="19"/>
                <c:pt idx="0">
                  <c:v>0.0118360749849256</c:v>
                </c:pt>
                <c:pt idx="1">
                  <c:v>0.0</c:v>
                </c:pt>
                <c:pt idx="2">
                  <c:v>0.0101783482834039</c:v>
                </c:pt>
                <c:pt idx="3">
                  <c:v>0.0</c:v>
                </c:pt>
                <c:pt idx="4">
                  <c:v>0.0036893826918789</c:v>
                </c:pt>
                <c:pt idx="5">
                  <c:v>0.0120486725823911</c:v>
                </c:pt>
                <c:pt idx="6">
                  <c:v>0.00348334864101779</c:v>
                </c:pt>
                <c:pt idx="7">
                  <c:v>0.013064988712234</c:v>
                </c:pt>
                <c:pt idx="8">
                  <c:v>0.00780361829639714</c:v>
                </c:pt>
                <c:pt idx="9">
                  <c:v>0.022660123572936</c:v>
                </c:pt>
                <c:pt idx="10">
                  <c:v>0.0194366613874333</c:v>
                </c:pt>
                <c:pt idx="11">
                  <c:v>0.00600150037509377</c:v>
                </c:pt>
                <c:pt idx="12">
                  <c:v>8.59734342088295E-5</c:v>
                </c:pt>
                <c:pt idx="13">
                  <c:v>0.0131655187884515</c:v>
                </c:pt>
                <c:pt idx="14">
                  <c:v>0.0209023297388355</c:v>
                </c:pt>
                <c:pt idx="15">
                  <c:v>0.0160651606081528</c:v>
                </c:pt>
                <c:pt idx="16">
                  <c:v>0.00534075104311544</c:v>
                </c:pt>
                <c:pt idx="17">
                  <c:v>0.0122762369443409</c:v>
                </c:pt>
                <c:pt idx="18">
                  <c:v>0.00989103833804536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5267016"/>
        <c:axId val="-1975264008"/>
      </c:barChart>
      <c:catAx>
        <c:axId val="-1975267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75264008"/>
        <c:crosses val="autoZero"/>
        <c:auto val="1"/>
        <c:lblAlgn val="ctr"/>
        <c:lblOffset val="100"/>
        <c:noMultiLvlLbl val="0"/>
      </c:catAx>
      <c:valAx>
        <c:axId val="-197526400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Executable Size Increase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752670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1275">
              <a:solidFill>
                <a:srgbClr val="006A4D"/>
              </a:solidFill>
            </a:ln>
          </c:spPr>
          <c:marker>
            <c:spPr>
              <a:solidFill>
                <a:srgbClr val="006A4D"/>
              </a:solidFill>
            </c:spPr>
          </c:marker>
          <c:val>
            <c:numRef>
              <c:f>Sheet4!$D$209:$D$217</c:f>
              <c:numCache>
                <c:formatCode>0.00%</c:formatCode>
                <c:ptCount val="9"/>
                <c:pt idx="0">
                  <c:v>0.157295541238959</c:v>
                </c:pt>
                <c:pt idx="1">
                  <c:v>0.0590069402031057</c:v>
                </c:pt>
                <c:pt idx="2">
                  <c:v>0.040244578129783</c:v>
                </c:pt>
                <c:pt idx="3">
                  <c:v>0.021376441804984</c:v>
                </c:pt>
                <c:pt idx="4">
                  <c:v>0.0114106386213896</c:v>
                </c:pt>
                <c:pt idx="5">
                  <c:v>0.0114625685836831</c:v>
                </c:pt>
                <c:pt idx="6">
                  <c:v>0.0104491728980444</c:v>
                </c:pt>
                <c:pt idx="7">
                  <c:v>0.0109804867554765</c:v>
                </c:pt>
                <c:pt idx="8">
                  <c:v>0.0103776944908358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5233208"/>
        <c:axId val="-1975226200"/>
      </c:lineChart>
      <c:catAx>
        <c:axId val="-1975233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Cache size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75226200"/>
        <c:crosses val="autoZero"/>
        <c:auto val="1"/>
        <c:lblAlgn val="ctr"/>
        <c:lblOffset val="100"/>
        <c:noMultiLvlLbl val="0"/>
      </c:catAx>
      <c:valAx>
        <c:axId val="-19752262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Slowdown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75233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Sheet1!$G$84</c:f>
              <c:strCache>
                <c:ptCount val="1"/>
                <c:pt idx="0">
                  <c:v>Control Flow Integrity</c:v>
                </c:pt>
              </c:strCache>
            </c:strRef>
          </c:tx>
          <c:spPr>
            <a:solidFill>
              <a:srgbClr val="006A4D"/>
            </a:solidFill>
          </c:spPr>
          <c:invertIfNegative val="0"/>
          <c:cat>
            <c:strRef>
              <c:f>Sheet1!$F$85:$F$103</c:f>
              <c:strCache>
                <c:ptCount val="19"/>
                <c:pt idx="0">
                  <c:v>perlbench</c:v>
                </c:pt>
                <c:pt idx="1">
                  <c:v>bzip2</c:v>
                </c:pt>
                <c:pt idx="2">
                  <c:v>gcc</c:v>
                </c:pt>
                <c:pt idx="3">
                  <c:v>mcf</c:v>
                </c:pt>
                <c:pt idx="4">
                  <c:v>gobmk</c:v>
                </c:pt>
                <c:pt idx="5">
                  <c:v>hmmer</c:v>
                </c:pt>
                <c:pt idx="6">
                  <c:v>sjeng</c:v>
                </c:pt>
                <c:pt idx="7">
                  <c:v>libquantum</c:v>
                </c:pt>
                <c:pt idx="8">
                  <c:v>h264ref</c:v>
                </c:pt>
                <c:pt idx="9">
                  <c:v>omnetpp</c:v>
                </c:pt>
                <c:pt idx="10">
                  <c:v>xalancbmk</c:v>
                </c:pt>
                <c:pt idx="11">
                  <c:v>milc</c:v>
                </c:pt>
                <c:pt idx="12">
                  <c:v>namd</c:v>
                </c:pt>
                <c:pt idx="13">
                  <c:v>dealII</c:v>
                </c:pt>
                <c:pt idx="14">
                  <c:v>soplex</c:v>
                </c:pt>
                <c:pt idx="15">
                  <c:v>povray</c:v>
                </c:pt>
                <c:pt idx="16">
                  <c:v>lbm</c:v>
                </c:pt>
                <c:pt idx="17">
                  <c:v>sphinx3</c:v>
                </c:pt>
                <c:pt idx="18">
                  <c:v>avg</c:v>
                </c:pt>
              </c:strCache>
            </c:strRef>
          </c:cat>
          <c:val>
            <c:numRef>
              <c:f>Sheet1!$G$85:$G$103</c:f>
              <c:numCache>
                <c:formatCode>0.00%</c:formatCode>
                <c:ptCount val="19"/>
                <c:pt idx="0">
                  <c:v>0.373938007109615</c:v>
                </c:pt>
                <c:pt idx="1">
                  <c:v>0.0240964876050236</c:v>
                </c:pt>
                <c:pt idx="2">
                  <c:v>0.151285008965971</c:v>
                </c:pt>
                <c:pt idx="3">
                  <c:v>0.0603743256071485</c:v>
                </c:pt>
                <c:pt idx="4">
                  <c:v>0.258728682258477</c:v>
                </c:pt>
                <c:pt idx="5">
                  <c:v>0.0434582169057555</c:v>
                </c:pt>
                <c:pt idx="6">
                  <c:v>0.243263428117769</c:v>
                </c:pt>
                <c:pt idx="7">
                  <c:v>0.00370677610106259</c:v>
                </c:pt>
                <c:pt idx="8">
                  <c:v>0.391715901609875</c:v>
                </c:pt>
                <c:pt idx="9">
                  <c:v>0.526390964588011</c:v>
                </c:pt>
                <c:pt idx="10">
                  <c:v>0.481660675003008</c:v>
                </c:pt>
                <c:pt idx="11">
                  <c:v>0.0246058040360743</c:v>
                </c:pt>
                <c:pt idx="12">
                  <c:v>0.0239851125780897</c:v>
                </c:pt>
                <c:pt idx="13">
                  <c:v>0.135733157199472</c:v>
                </c:pt>
                <c:pt idx="14">
                  <c:v>0.154011957958066</c:v>
                </c:pt>
                <c:pt idx="15">
                  <c:v>0.577632751025191</c:v>
                </c:pt>
                <c:pt idx="16">
                  <c:v>0.0701179910382663</c:v>
                </c:pt>
                <c:pt idx="17">
                  <c:v>0.538630371063888</c:v>
                </c:pt>
                <c:pt idx="18">
                  <c:v>0.226851978820598</c:v>
                </c:pt>
              </c:numCache>
            </c:numRef>
          </c:val>
        </c:ser>
        <c:ser>
          <c:idx val="1"/>
          <c:order val="1"/>
          <c:tx>
            <c:strRef>
              <c:f>Sheet1!$H$84</c:f>
              <c:strCache>
                <c:ptCount val="1"/>
                <c:pt idx="0">
                  <c:v>Branch Regulation</c:v>
                </c:pt>
              </c:strCache>
            </c:strRef>
          </c:tx>
          <c:spPr>
            <a:solidFill>
              <a:srgbClr val="61C250"/>
            </a:solidFill>
          </c:spPr>
          <c:invertIfNegative val="0"/>
          <c:cat>
            <c:strRef>
              <c:f>Sheet1!$F$85:$F$103</c:f>
              <c:strCache>
                <c:ptCount val="19"/>
                <c:pt idx="0">
                  <c:v>perlbench</c:v>
                </c:pt>
                <c:pt idx="1">
                  <c:v>bzip2</c:v>
                </c:pt>
                <c:pt idx="2">
                  <c:v>gcc</c:v>
                </c:pt>
                <c:pt idx="3">
                  <c:v>mcf</c:v>
                </c:pt>
                <c:pt idx="4">
                  <c:v>gobmk</c:v>
                </c:pt>
                <c:pt idx="5">
                  <c:v>hmmer</c:v>
                </c:pt>
                <c:pt idx="6">
                  <c:v>sjeng</c:v>
                </c:pt>
                <c:pt idx="7">
                  <c:v>libquantum</c:v>
                </c:pt>
                <c:pt idx="8">
                  <c:v>h264ref</c:v>
                </c:pt>
                <c:pt idx="9">
                  <c:v>omnetpp</c:v>
                </c:pt>
                <c:pt idx="10">
                  <c:v>xalancbmk</c:v>
                </c:pt>
                <c:pt idx="11">
                  <c:v>milc</c:v>
                </c:pt>
                <c:pt idx="12">
                  <c:v>namd</c:v>
                </c:pt>
                <c:pt idx="13">
                  <c:v>dealII</c:v>
                </c:pt>
                <c:pt idx="14">
                  <c:v>soplex</c:v>
                </c:pt>
                <c:pt idx="15">
                  <c:v>povray</c:v>
                </c:pt>
                <c:pt idx="16">
                  <c:v>lbm</c:v>
                </c:pt>
                <c:pt idx="17">
                  <c:v>sphinx3</c:v>
                </c:pt>
                <c:pt idx="18">
                  <c:v>avg</c:v>
                </c:pt>
              </c:strCache>
            </c:strRef>
          </c:cat>
          <c:val>
            <c:numRef>
              <c:f>Sheet1!$H$85:$H$103</c:f>
              <c:numCache>
                <c:formatCode>0.00%</c:formatCode>
                <c:ptCount val="19"/>
                <c:pt idx="0">
                  <c:v>0.0452822906899605</c:v>
                </c:pt>
                <c:pt idx="1">
                  <c:v>0.00659761826180096</c:v>
                </c:pt>
                <c:pt idx="2">
                  <c:v>0.0471615280778113</c:v>
                </c:pt>
                <c:pt idx="3">
                  <c:v>0.042024171223588</c:v>
                </c:pt>
                <c:pt idx="4">
                  <c:v>0.0204653150591078</c:v>
                </c:pt>
                <c:pt idx="5">
                  <c:v>-9.17636625397043E-5</c:v>
                </c:pt>
                <c:pt idx="6">
                  <c:v>0.000612030340997037</c:v>
                </c:pt>
                <c:pt idx="7">
                  <c:v>3.0783337878189E-5</c:v>
                </c:pt>
                <c:pt idx="8">
                  <c:v>0.000852638303780723</c:v>
                </c:pt>
                <c:pt idx="9">
                  <c:v>0.0528982543271436</c:v>
                </c:pt>
                <c:pt idx="10">
                  <c:v>0.0673757331269337</c:v>
                </c:pt>
                <c:pt idx="11">
                  <c:v>0.00660166255373211</c:v>
                </c:pt>
                <c:pt idx="12">
                  <c:v>0.0195656532398896</c:v>
                </c:pt>
                <c:pt idx="13">
                  <c:v>-0.00293071918357064</c:v>
                </c:pt>
                <c:pt idx="14">
                  <c:v>0.0377693162299807</c:v>
                </c:pt>
                <c:pt idx="15">
                  <c:v>0.0314941791256517</c:v>
                </c:pt>
                <c:pt idx="16">
                  <c:v>4.35880826624497E-6</c:v>
                </c:pt>
                <c:pt idx="17">
                  <c:v>0.0164108037859795</c:v>
                </c:pt>
                <c:pt idx="18">
                  <c:v>0.0217846585359106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7418552"/>
        <c:axId val="-1977415544"/>
      </c:barChart>
      <c:catAx>
        <c:axId val="-1977418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77415544"/>
        <c:crosses val="autoZero"/>
        <c:auto val="1"/>
        <c:lblAlgn val="ctr"/>
        <c:lblOffset val="100"/>
        <c:noMultiLvlLbl val="0"/>
      </c:catAx>
      <c:valAx>
        <c:axId val="-1977415544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Slowdown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774185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3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conducted analysis on the 107 CERT advisories from 2000 to</a:t>
            </a:r>
            <a:r>
              <a:rPr lang="en-US" baseline="0" dirty="0" smtClean="0"/>
              <a:t> </a:t>
            </a:r>
            <a:r>
              <a:rPr lang="en-US" dirty="0" smtClean="0"/>
              <a:t>2003.</a:t>
            </a:r>
          </a:p>
          <a:p>
            <a:r>
              <a:rPr lang="en-US" dirty="0" smtClean="0"/>
              <a:t>Our survey of the CERT advisories indicates that</a:t>
            </a:r>
            <a:r>
              <a:rPr lang="en-US" baseline="0" dirty="0" smtClean="0"/>
              <a:t> </a:t>
            </a:r>
            <a:r>
              <a:rPr lang="en-US" dirty="0" smtClean="0"/>
              <a:t>UCIT vulnerabilities account for 65% of advisory entries.</a:t>
            </a:r>
          </a:p>
          <a:p>
            <a:pPr defTabSz="9650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research.microsoft.com</a:t>
            </a:r>
            <a:r>
              <a:rPr lang="en-US" dirty="0" smtClean="0"/>
              <a:t>/en-us/um/people/</a:t>
            </a:r>
            <a:r>
              <a:rPr lang="en-US" dirty="0" err="1" smtClean="0"/>
              <a:t>shuochen</a:t>
            </a:r>
            <a:r>
              <a:rPr lang="en-US" dirty="0" smtClean="0"/>
              <a:t>/papers/</a:t>
            </a:r>
            <a:r>
              <a:rPr lang="en-US" dirty="0" err="1" smtClean="0"/>
              <a:t>ieee-proc.pdf</a:t>
            </a:r>
            <a:endParaRPr lang="en-US" dirty="0" smtClean="0"/>
          </a:p>
          <a:p>
            <a:r>
              <a:rPr lang="en-US" dirty="0" smtClean="0"/>
              <a:t>Journal version of “XKI03” in</a:t>
            </a:r>
            <a:r>
              <a:rPr lang="en-US" baseline="0" dirty="0" smtClean="0"/>
              <a:t> CFI slides from Princeton.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box around “data memory” is to highlight we’re going to limit the power of the attacker</a:t>
            </a:r>
            <a:r>
              <a:rPr lang="en-US" baseline="0" dirty="0" smtClean="0"/>
              <a:t> for memory with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code analysis,</a:t>
            </a:r>
            <a:r>
              <a:rPr lang="en-US" baseline="0" dirty="0" smtClean="0"/>
              <a:t> or even security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0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/>
              <a:t>To accurately and effectively identify an attack, </a:t>
            </a:r>
            <a:r>
              <a:rPr lang="en-US" altLang="zh-TW" dirty="0" err="1" smtClean="0"/>
              <a:t>CFIMon</a:t>
            </a:r>
            <a:r>
              <a:rPr lang="en-US" altLang="zh-TW" dirty="0" smtClean="0"/>
              <a:t> needs precise information of every branch at runtime for detection</a:t>
            </a:r>
          </a:p>
          <a:p>
            <a:pPr defTabSz="9650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  <a:p>
            <a:r>
              <a:rPr lang="en-US" altLang="zh-TW" sz="1300" dirty="0">
                <a:latin typeface="+mn-lt"/>
              </a:rPr>
              <a:t>since the monitor can obtain</a:t>
            </a:r>
          </a:p>
          <a:p>
            <a:r>
              <a:rPr lang="en-US" altLang="zh-TW" sz="1300" dirty="0">
                <a:latin typeface="+mn-lt"/>
              </a:rPr>
              <a:t>all the branch information of a running application, it</a:t>
            </a:r>
          </a:p>
          <a:p>
            <a:r>
              <a:rPr lang="en-US" altLang="zh-TW" sz="1300" dirty="0">
                <a:latin typeface="+mn-lt"/>
              </a:rPr>
              <a:t>can not only detect security attacks, but also identify the</a:t>
            </a:r>
          </a:p>
          <a:p>
            <a:r>
              <a:rPr lang="en-US" altLang="zh-TW" sz="1300" dirty="0">
                <a:latin typeface="+mn-lt"/>
              </a:rPr>
              <a:t>control flow of the execution of malicious code, thus</a:t>
            </a:r>
          </a:p>
          <a:p>
            <a:r>
              <a:rPr lang="en-US" altLang="zh-TW" sz="1300" dirty="0">
                <a:latin typeface="+mn-lt"/>
              </a:rPr>
              <a:t>help users locate the vulnerabilities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C12D-5078-458F-AD3F-D86A20941AF1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04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300" dirty="0">
              <a:latin typeface="+mn-lt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C12D-5078-458F-AD3F-D86A20941AF1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61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 smtClean="0">
                <a:solidFill>
                  <a:srgbClr val="000000"/>
                </a:solidFill>
                <a:effectLst/>
                <a:latin typeface="Arial"/>
              </a:rPr>
              <a:t>A return instruction branches to an address popped</a:t>
            </a:r>
            <a:r>
              <a:rPr lang="en-US" altLang="zh-TW" b="0" i="0" baseline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Arial"/>
              </a:rPr>
              <a:t>from the stack, which could only be determined during</a:t>
            </a:r>
          </a:p>
          <a:p>
            <a:r>
              <a:rPr lang="en-US" altLang="zh-TW" b="0" i="0" dirty="0" smtClean="0">
                <a:solidFill>
                  <a:srgbClr val="000000"/>
                </a:solidFill>
                <a:effectLst/>
                <a:latin typeface="Arial"/>
              </a:rPr>
              <a:t>runtime. Since a function maybe be invoked through a function pointer, we cannot know exactly all of its callers. Fortunately, we finds that in most cases, a return</a:t>
            </a:r>
            <a:r>
              <a:rPr lang="en-US" altLang="zh-TW" b="0" i="0" baseline="0" dirty="0" smtClean="0">
                <a:solidFill>
                  <a:srgbClr val="000000"/>
                </a:solidFill>
                <a:effectLst/>
                <a:latin typeface="Arial"/>
              </a:rPr>
              <a:t> f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Arial"/>
              </a:rPr>
              <a:t>ollows a call instruction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C12D-5078-458F-AD3F-D86A20941AF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46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C12D-5078-458F-AD3F-D86A20941AF1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29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C12D-5078-458F-AD3F-D86A20941AF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43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C12D-5078-458F-AD3F-D86A20941AF1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9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3366F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29600" y="0"/>
            <a:ext cx="914400" cy="20002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00"/>
                </a:solidFill>
                <a:ea typeface="Gill Sans" charset="0"/>
                <a:cs typeface="Gill Sans" charset="0"/>
              </a:rPr>
              <a:t>UCR</a:t>
            </a:r>
            <a:endParaRPr lang="en-US" sz="1200" dirty="0">
              <a:solidFill>
                <a:srgbClr val="FFFF00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Code Reuse Attacks (II)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 credits: some </a:t>
            </a:r>
            <a:r>
              <a:rPr lang="en-US" dirty="0" smtClean="0"/>
              <a:t>slides and figures adapted from David </a:t>
            </a:r>
            <a:r>
              <a:rPr lang="en-US" dirty="0" err="1" smtClean="0"/>
              <a:t>Brumley</a:t>
            </a:r>
            <a:r>
              <a:rPr lang="en-US" dirty="0" smtClean="0"/>
              <a:t>, AC Chen, and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9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DROP Limitations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Implemented in software</a:t>
            </a:r>
          </a:p>
          <a:p>
            <a:pPr lvl="1"/>
            <a:r>
              <a:rPr lang="en-US" dirty="0" smtClean="0"/>
              <a:t>5x slowdown</a:t>
            </a:r>
          </a:p>
          <a:p>
            <a:r>
              <a:rPr lang="en-US" dirty="0" smtClean="0"/>
              <a:t>Tight margin for detecting ROP</a:t>
            </a:r>
          </a:p>
          <a:p>
            <a:pPr lvl="1"/>
            <a:r>
              <a:rPr lang="en-US" dirty="0" smtClean="0"/>
              <a:t>False positives/negatives</a:t>
            </a:r>
          </a:p>
          <a:p>
            <a:r>
              <a:rPr lang="en-US" dirty="0" smtClean="0"/>
              <a:t>Easily defeated by using delay gadgets</a:t>
            </a:r>
          </a:p>
        </p:txBody>
      </p:sp>
    </p:spTree>
    <p:extLst>
      <p:ext uri="{BB962C8B-B14F-4D97-AF65-F5344CB8AC3E}">
        <p14:creationId xmlns:p14="http://schemas.microsoft.com/office/powerpoint/2010/main" val="17332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proposal: SCRAP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</a:t>
            </a:r>
            <a:r>
              <a:rPr lang="en-US" dirty="0" smtClean="0"/>
              <a:t>ignature-Based </a:t>
            </a:r>
            <a:r>
              <a:rPr lang="en-US" u="sng" dirty="0" smtClean="0"/>
              <a:t>CRA</a:t>
            </a:r>
            <a:r>
              <a:rPr lang="en-US" dirty="0" smtClean="0"/>
              <a:t> </a:t>
            </a:r>
            <a:r>
              <a:rPr lang="en-US" u="sng" dirty="0" smtClean="0"/>
              <a:t>P</a:t>
            </a:r>
            <a:r>
              <a:rPr lang="en-US" dirty="0" smtClean="0"/>
              <a:t>rotection</a:t>
            </a:r>
          </a:p>
          <a:p>
            <a:endParaRPr lang="en-US" u="sng" dirty="0" smtClean="0"/>
          </a:p>
          <a:p>
            <a:r>
              <a:rPr lang="en-US" dirty="0" smtClean="0"/>
              <a:t>Detects CRAs with delay gadgets</a:t>
            </a:r>
          </a:p>
          <a:p>
            <a:r>
              <a:rPr lang="en-US" dirty="0" smtClean="0"/>
              <a:t>No false positives for regular workloads</a:t>
            </a:r>
            <a:endParaRPr lang="en-US" u="sng" dirty="0" smtClean="0"/>
          </a:p>
          <a:p>
            <a:r>
              <a:rPr lang="en-US" dirty="0" smtClean="0"/>
              <a:t>Implemented in hardware</a:t>
            </a:r>
          </a:p>
          <a:p>
            <a:pPr lvl="1"/>
            <a:r>
              <a:rPr lang="en-US" dirty="0" smtClean="0"/>
              <a:t>Low overhead</a:t>
            </a:r>
          </a:p>
          <a:p>
            <a:pPr lvl="1"/>
            <a:r>
              <a:rPr lang="en-US" dirty="0" smtClean="0"/>
              <a:t>Protects legacy binaries</a:t>
            </a:r>
          </a:p>
        </p:txBody>
      </p:sp>
    </p:spTree>
    <p:extLst>
      <p:ext uri="{BB962C8B-B14F-4D97-AF65-F5344CB8AC3E}">
        <p14:creationId xmlns:p14="http://schemas.microsoft.com/office/powerpoint/2010/main" val="375189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</a:rPr>
              <a:t>Attack Signatures</a:t>
            </a:r>
            <a:endParaRPr lang="en-US" sz="2800" b="1" dirty="0">
              <a:latin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1139595"/>
              </p:ext>
            </p:extLst>
          </p:nvPr>
        </p:nvGraphicFramePr>
        <p:xfrm>
          <a:off x="457200" y="1600200"/>
          <a:ext cx="4038600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68582"/>
                <a:gridCol w="2570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 marL="205398" marR="205398">
                    <a:solidFill>
                      <a:srgbClr val="006A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 marL="205398" marR="205398">
                    <a:solidFill>
                      <a:srgbClr val="006A4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Jump</a:t>
                      </a:r>
                      <a:endParaRPr lang="en-US" dirty="0"/>
                    </a:p>
                  </a:txBody>
                  <a:tcPr marL="205398" marR="2053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Call</a:t>
                      </a:r>
                      <a:endParaRPr lang="en-US" dirty="0"/>
                    </a:p>
                  </a:txBody>
                  <a:tcPr marL="205398" marR="2053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endParaRPr lang="en-US" dirty="0"/>
                    </a:p>
                  </a:txBody>
                  <a:tcPr marL="205398" marR="2053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</a:t>
                      </a:r>
                      <a:endParaRPr lang="en-US" dirty="0"/>
                    </a:p>
                  </a:txBody>
                  <a:tcPr marL="205398" marR="2053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Other</a:t>
                      </a:r>
                      <a:endParaRPr lang="en-US" dirty="0"/>
                    </a:p>
                  </a:txBody>
                  <a:tcPr marL="205398" marR="205398"/>
                </a:tc>
              </a:tr>
            </a:tbl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latin typeface="Arial" pitchFamily="34" charset="0"/>
              </a:rPr>
              <a:t>DROP-like Signature Definition:</a:t>
            </a:r>
          </a:p>
          <a:p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6652260" y="3253740"/>
            <a:ext cx="228600" cy="731520"/>
          </a:xfrm>
          <a:prstGeom prst="rightBrace">
            <a:avLst>
              <a:gd name="adj1" fmla="val 6190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5682781" y="3799114"/>
            <a:ext cx="239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Up to N instructions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7322820" y="3230574"/>
            <a:ext cx="228600" cy="2651760"/>
          </a:xfrm>
          <a:prstGeom prst="rightBrace">
            <a:avLst>
              <a:gd name="adj1" fmla="val 6190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6354761" y="4800600"/>
            <a:ext cx="221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 or more gadgets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962275"/>
            <a:ext cx="3981450" cy="54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97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</a:rPr>
              <a:t>SCRAP Attack Signatures</a:t>
            </a:r>
            <a:endParaRPr lang="en-US" sz="3200" b="1" dirty="0">
              <a:latin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9407741"/>
              </p:ext>
            </p:extLst>
          </p:nvPr>
        </p:nvGraphicFramePr>
        <p:xfrm>
          <a:off x="457200" y="1600200"/>
          <a:ext cx="4038600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68582"/>
                <a:gridCol w="2570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 marL="205398" marR="205398">
                    <a:solidFill>
                      <a:srgbClr val="006A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 marL="205398" marR="205398">
                    <a:solidFill>
                      <a:srgbClr val="006A4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Jump</a:t>
                      </a:r>
                      <a:endParaRPr lang="en-US" dirty="0"/>
                    </a:p>
                  </a:txBody>
                  <a:tcPr marL="205398" marR="2053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Call</a:t>
                      </a:r>
                      <a:endParaRPr lang="en-US" dirty="0"/>
                    </a:p>
                  </a:txBody>
                  <a:tcPr marL="205398" marR="2053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endParaRPr lang="en-US" dirty="0"/>
                    </a:p>
                  </a:txBody>
                  <a:tcPr marL="205398" marR="2053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</a:t>
                      </a:r>
                      <a:endParaRPr lang="en-US" dirty="0"/>
                    </a:p>
                  </a:txBody>
                  <a:tcPr marL="205398" marR="2053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205398" marR="20539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Other</a:t>
                      </a:r>
                      <a:endParaRPr lang="en-US" dirty="0"/>
                    </a:p>
                  </a:txBody>
                  <a:tcPr marL="205398" marR="205398"/>
                </a:tc>
              </a:tr>
            </a:tbl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smtClean="0">
                <a:latin typeface="Arial" pitchFamily="34" charset="0"/>
              </a:rPr>
              <a:t>Signatures with delay gadgets (N=5, S=3):</a:t>
            </a:r>
            <a:endParaRPr lang="en-US" sz="1800">
              <a:latin typeface="Arial" pitchFamily="34" charset="0"/>
            </a:endParaRPr>
          </a:p>
          <a:p>
            <a:endParaRPr lang="en-US" sz="18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876800" y="2667000"/>
            <a:ext cx="3981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16 Dirsek Bağlayıcısı"/>
          <p:cNvCxnSpPr/>
          <p:nvPr/>
        </p:nvCxnSpPr>
        <p:spPr>
          <a:xfrm rot="10800000" flipV="1">
            <a:off x="4267201" y="2807208"/>
            <a:ext cx="822960" cy="13716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Metin kutusu"/>
          <p:cNvSpPr txBox="1"/>
          <p:nvPr/>
        </p:nvSpPr>
        <p:spPr>
          <a:xfrm>
            <a:off x="569976" y="3986784"/>
            <a:ext cx="36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latin typeface="Arial" pitchFamily="34" charset="0"/>
                <a:cs typeface="Arial" pitchFamily="34" charset="0"/>
              </a:rPr>
              <a:t>Attack has 3 parts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23 Dirsek Bağlayıcısı"/>
          <p:cNvCxnSpPr/>
          <p:nvPr/>
        </p:nvCxnSpPr>
        <p:spPr>
          <a:xfrm rot="10800000" flipV="1">
            <a:off x="4282440" y="3048000"/>
            <a:ext cx="822960" cy="13716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304800" y="4227576"/>
            <a:ext cx="3928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latin typeface="Arial" pitchFamily="34" charset="0"/>
                <a:cs typeface="Arial" pitchFamily="34" charset="0"/>
              </a:rPr>
              <a:t>Each part has a Gadget and Delays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25 Dirsek Bağlayıcısı"/>
          <p:cNvCxnSpPr/>
          <p:nvPr/>
        </p:nvCxnSpPr>
        <p:spPr>
          <a:xfrm rot="10800000" flipV="1">
            <a:off x="4282440" y="3251692"/>
            <a:ext cx="822960" cy="13716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Metin kutusu"/>
          <p:cNvSpPr txBox="1"/>
          <p:nvPr/>
        </p:nvSpPr>
        <p:spPr>
          <a:xfrm>
            <a:off x="304800" y="4431268"/>
            <a:ext cx="3928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latin typeface="Arial" pitchFamily="34" charset="0"/>
                <a:cs typeface="Arial" pitchFamily="34" charset="0"/>
              </a:rPr>
              <a:t>A Gadget has up to 5 instructions</a:t>
            </a:r>
            <a:endParaRPr lang="en-US" sz="1600" i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28 Dirsek Bağlayıcısı"/>
          <p:cNvCxnSpPr/>
          <p:nvPr/>
        </p:nvCxnSpPr>
        <p:spPr>
          <a:xfrm rot="10800000" flipV="1">
            <a:off x="4282440" y="4486132"/>
            <a:ext cx="822960" cy="36576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Metin kutusu"/>
          <p:cNvSpPr txBox="1"/>
          <p:nvPr/>
        </p:nvSpPr>
        <p:spPr>
          <a:xfrm>
            <a:off x="304800" y="4659868"/>
            <a:ext cx="3928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latin typeface="Arial" pitchFamily="34" charset="0"/>
                <a:cs typeface="Arial" pitchFamily="34" charset="0"/>
              </a:rPr>
              <a:t>Delay is a function call</a:t>
            </a:r>
            <a:endParaRPr lang="en-US" sz="1600" i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30 Dirsek Bağlayıcısı"/>
          <p:cNvCxnSpPr/>
          <p:nvPr/>
        </p:nvCxnSpPr>
        <p:spPr>
          <a:xfrm rot="10800000">
            <a:off x="4282440" y="5196840"/>
            <a:ext cx="822960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Metin kutusu"/>
          <p:cNvSpPr txBox="1"/>
          <p:nvPr/>
        </p:nvSpPr>
        <p:spPr>
          <a:xfrm>
            <a:off x="304800" y="4898136"/>
            <a:ext cx="3928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latin typeface="Arial" pitchFamily="34" charset="0"/>
                <a:cs typeface="Arial" pitchFamily="34" charset="0"/>
              </a:rPr>
              <a:t>A  function call can be a Delay as long as it is not an Attack itself</a:t>
            </a:r>
            <a:endParaRPr lang="en-US" sz="16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3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7" grpId="0"/>
      <p:bldP spid="27" grpId="1"/>
      <p:bldP spid="30" grpId="0"/>
      <p:bldP spid="30" grpId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Signatures</a:t>
            </a:r>
            <a:endParaRPr lang="en-US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68103"/>
              </p:ext>
            </p:extLst>
          </p:nvPr>
        </p:nvGraphicFramePr>
        <p:xfrm>
          <a:off x="381000" y="1397000"/>
          <a:ext cx="8229600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3048000"/>
                <a:gridCol w="27432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Signature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Detected by DROP-like?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Detected by SCRAP?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Dikdörtgen"/>
          <p:cNvSpPr/>
          <p:nvPr/>
        </p:nvSpPr>
        <p:spPr>
          <a:xfrm>
            <a:off x="304800" y="2743200"/>
            <a:ext cx="1781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aaawaawaaw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304800" y="3591580"/>
            <a:ext cx="1724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awaaxaaaaw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304800" y="4429780"/>
            <a:ext cx="2423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awa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xaaaaaaz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axaw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304800" y="5267980"/>
            <a:ext cx="2979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awa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xaayaazaaaaz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axaw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31693"/>
              </p:ext>
            </p:extLst>
          </p:nvPr>
        </p:nvGraphicFramePr>
        <p:xfrm>
          <a:off x="2971800" y="2514600"/>
          <a:ext cx="5791200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27432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1C250"/>
                          </a:solidFill>
                          <a:latin typeface="Arial" pitchFamily="34" charset="0"/>
                          <a:cs typeface="Arial" pitchFamily="34" charset="0"/>
                        </a:rPr>
                        <a:t>✔</a:t>
                      </a:r>
                      <a:endParaRPr lang="en-US" sz="2000" dirty="0">
                        <a:solidFill>
                          <a:srgbClr val="61C2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1C250"/>
                          </a:solidFill>
                          <a:latin typeface="Arial" pitchFamily="34" charset="0"/>
                          <a:cs typeface="Arial" pitchFamily="34" charset="0"/>
                        </a:rPr>
                        <a:t>✔</a:t>
                      </a:r>
                      <a:endParaRPr lang="en-US" sz="2000" dirty="0">
                        <a:solidFill>
                          <a:srgbClr val="61C2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1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49275"/>
              </p:ext>
            </p:extLst>
          </p:nvPr>
        </p:nvGraphicFramePr>
        <p:xfrm>
          <a:off x="2971800" y="4191000"/>
          <a:ext cx="5791200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27432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✘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1C250"/>
                          </a:solidFill>
                          <a:latin typeface="Arial" pitchFamily="34" charset="0"/>
                          <a:cs typeface="Arial" pitchFamily="34" charset="0"/>
                        </a:rPr>
                        <a:t>✔</a:t>
                      </a:r>
                      <a:endParaRPr lang="en-US" sz="2000" dirty="0">
                        <a:solidFill>
                          <a:srgbClr val="61C2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2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67399"/>
              </p:ext>
            </p:extLst>
          </p:nvPr>
        </p:nvGraphicFramePr>
        <p:xfrm>
          <a:off x="2971800" y="3352800"/>
          <a:ext cx="5791200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27432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1C250"/>
                          </a:solidFill>
                          <a:latin typeface="Arial" pitchFamily="34" charset="0"/>
                          <a:cs typeface="Arial" pitchFamily="34" charset="0"/>
                        </a:rPr>
                        <a:t>✔</a:t>
                      </a:r>
                      <a:endParaRPr lang="en-US" sz="2000" dirty="0">
                        <a:solidFill>
                          <a:srgbClr val="61C2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1C250"/>
                          </a:solidFill>
                          <a:latin typeface="Arial" pitchFamily="34" charset="0"/>
                          <a:cs typeface="Arial" pitchFamily="34" charset="0"/>
                        </a:rPr>
                        <a:t>✔</a:t>
                      </a:r>
                      <a:endParaRPr lang="en-US" sz="2000" dirty="0">
                        <a:solidFill>
                          <a:srgbClr val="61C2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18115"/>
              </p:ext>
            </p:extLst>
          </p:nvPr>
        </p:nvGraphicFramePr>
        <p:xfrm>
          <a:off x="2971800" y="5029200"/>
          <a:ext cx="5791200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27432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✘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1C250"/>
                          </a:solidFill>
                          <a:latin typeface="Arial" pitchFamily="34" charset="0"/>
                          <a:cs typeface="Arial" pitchFamily="34" charset="0"/>
                        </a:rPr>
                        <a:t>✔</a:t>
                      </a:r>
                      <a:endParaRPr lang="en-US" sz="2000" dirty="0">
                        <a:solidFill>
                          <a:srgbClr val="61C2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16 Sol Köşeli Ayraç"/>
          <p:cNvSpPr/>
          <p:nvPr/>
        </p:nvSpPr>
        <p:spPr>
          <a:xfrm rot="16200000">
            <a:off x="548640" y="3870958"/>
            <a:ext cx="137160" cy="411480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17 Sol Köşeli Ayraç"/>
          <p:cNvSpPr/>
          <p:nvPr/>
        </p:nvSpPr>
        <p:spPr>
          <a:xfrm rot="16200000">
            <a:off x="1068324" y="3838955"/>
            <a:ext cx="137160" cy="475488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22 Sol Köşeli Ayraç"/>
          <p:cNvSpPr/>
          <p:nvPr/>
        </p:nvSpPr>
        <p:spPr>
          <a:xfrm rot="16200000">
            <a:off x="1868424" y="3587495"/>
            <a:ext cx="137160" cy="978408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23 Sol Köşeli Ayraç"/>
          <p:cNvSpPr/>
          <p:nvPr/>
        </p:nvSpPr>
        <p:spPr>
          <a:xfrm rot="16200000">
            <a:off x="746760" y="2834640"/>
            <a:ext cx="137160" cy="777240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24 Sol Köşeli Ayraç"/>
          <p:cNvSpPr/>
          <p:nvPr/>
        </p:nvSpPr>
        <p:spPr>
          <a:xfrm rot="16200000">
            <a:off x="1508760" y="2926081"/>
            <a:ext cx="137160" cy="594360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25 Sol Köşeli Ayraç"/>
          <p:cNvSpPr/>
          <p:nvPr/>
        </p:nvSpPr>
        <p:spPr>
          <a:xfrm rot="16200000">
            <a:off x="2164080" y="2926081"/>
            <a:ext cx="137160" cy="594360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26 Sol Köşeli Ayraç"/>
          <p:cNvSpPr/>
          <p:nvPr/>
        </p:nvSpPr>
        <p:spPr>
          <a:xfrm rot="16200000">
            <a:off x="548640" y="4709160"/>
            <a:ext cx="137160" cy="411480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27 Sol Köşeli Ayraç"/>
          <p:cNvSpPr/>
          <p:nvPr/>
        </p:nvSpPr>
        <p:spPr>
          <a:xfrm rot="16200000">
            <a:off x="2682240" y="4754880"/>
            <a:ext cx="137160" cy="320040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28 Sol Köşeli Ayraç"/>
          <p:cNvSpPr/>
          <p:nvPr/>
        </p:nvSpPr>
        <p:spPr>
          <a:xfrm rot="16200000">
            <a:off x="3124200" y="4709160"/>
            <a:ext cx="137160" cy="411480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29 Sol Köşeli Ayraç"/>
          <p:cNvSpPr/>
          <p:nvPr/>
        </p:nvSpPr>
        <p:spPr>
          <a:xfrm rot="16200000">
            <a:off x="563880" y="5562600"/>
            <a:ext cx="137160" cy="411480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30 Sol Köşeli Ayraç"/>
          <p:cNvSpPr/>
          <p:nvPr/>
        </p:nvSpPr>
        <p:spPr>
          <a:xfrm rot="16200000">
            <a:off x="3476244" y="5622037"/>
            <a:ext cx="137160" cy="292608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31 Sol Köşeli Ayraç"/>
          <p:cNvSpPr/>
          <p:nvPr/>
        </p:nvSpPr>
        <p:spPr>
          <a:xfrm rot="16200000">
            <a:off x="3901440" y="5562601"/>
            <a:ext cx="137160" cy="411480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32 Sol Köşeli Ayraç"/>
          <p:cNvSpPr/>
          <p:nvPr/>
        </p:nvSpPr>
        <p:spPr>
          <a:xfrm rot="16200000">
            <a:off x="1744980" y="4183380"/>
            <a:ext cx="137160" cy="1463040"/>
          </a:xfrm>
          <a:prstGeom prst="leftBracket">
            <a:avLst>
              <a:gd name="adj" fmla="val 0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33 Sol Köşeli Ayraç"/>
          <p:cNvSpPr/>
          <p:nvPr/>
        </p:nvSpPr>
        <p:spPr>
          <a:xfrm rot="16200000">
            <a:off x="1927860" y="5402580"/>
            <a:ext cx="137160" cy="731520"/>
          </a:xfrm>
          <a:prstGeom prst="leftBracket">
            <a:avLst>
              <a:gd name="adj" fmla="val 0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34 Sol Köşeli Ayraç"/>
          <p:cNvSpPr/>
          <p:nvPr/>
        </p:nvSpPr>
        <p:spPr>
          <a:xfrm rot="16200000">
            <a:off x="2080260" y="4671060"/>
            <a:ext cx="228600" cy="2286000"/>
          </a:xfrm>
          <a:prstGeom prst="leftBracket">
            <a:avLst>
              <a:gd name="adj" fmla="val 0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901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Pushdown Automata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32" y="1371600"/>
            <a:ext cx="801293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34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Implementation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4318" y="1752600"/>
            <a:ext cx="7896225" cy="4972050"/>
          </a:xfrm>
        </p:spPr>
        <p:txBody>
          <a:bodyPr/>
          <a:lstStyle/>
          <a:p>
            <a:r>
              <a:rPr lang="en-US" dirty="0" smtClean="0"/>
              <a:t>Augment the stack of PDA with Secure Call Stack</a:t>
            </a:r>
          </a:p>
          <a:p>
            <a:pPr lvl="1"/>
            <a:r>
              <a:rPr lang="en-US" dirty="0" smtClean="0"/>
              <a:t>Save the PDA state for calls</a:t>
            </a:r>
          </a:p>
          <a:p>
            <a:pPr lvl="1"/>
            <a:r>
              <a:rPr lang="en-US" dirty="0" smtClean="0"/>
              <a:t>Restore for returns</a:t>
            </a:r>
          </a:p>
          <a:p>
            <a:pPr lvl="1"/>
            <a:r>
              <a:rPr lang="en-US" dirty="0" smtClean="0"/>
              <a:t>Modify for indirect jumps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Commit throttling</a:t>
            </a:r>
          </a:p>
          <a:p>
            <a:pPr lvl="1"/>
            <a:r>
              <a:rPr lang="en-US" dirty="0" smtClean="0"/>
              <a:t>Only one stack operation for a commit window</a:t>
            </a:r>
          </a:p>
          <a:p>
            <a:pPr lvl="1"/>
            <a:r>
              <a:rPr lang="en-US" dirty="0" smtClean="0"/>
              <a:t>Negligible slowdown</a:t>
            </a:r>
          </a:p>
          <a:p>
            <a:pPr lvl="1"/>
            <a:r>
              <a:rPr lang="en-US" dirty="0" smtClean="0"/>
              <a:t>Simplifies the circuitry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 Hardware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4003350" cy="338328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069" y="3048000"/>
            <a:ext cx="4353531" cy="338328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66800"/>
            <a:ext cx="6943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Dikdörtgen"/>
          <p:cNvSpPr/>
          <p:nvPr/>
        </p:nvSpPr>
        <p:spPr>
          <a:xfrm>
            <a:off x="2590800" y="1143000"/>
            <a:ext cx="2514600" cy="128016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82000">
                <a:schemeClr val="bg1"/>
              </a:gs>
              <a:gs pos="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6 Metin kutusu"/>
          <p:cNvSpPr txBox="1"/>
          <p:nvPr/>
        </p:nvSpPr>
        <p:spPr>
          <a:xfrm>
            <a:off x="2743200" y="1219200"/>
            <a:ext cx="699756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CRAs</a:t>
            </a:r>
            <a:endParaRPr lang="en-US" sz="1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for SCRAP</a:t>
            </a:r>
            <a:endParaRPr lang="en-US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705600" y="562987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Gadget Length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152400" y="1307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Consecutive Gadgets</a:t>
            </a:r>
            <a:endParaRPr lang="en-US" sz="1800" dirty="0"/>
          </a:p>
        </p:txBody>
      </p:sp>
      <p:cxnSp>
        <p:nvCxnSpPr>
          <p:cNvPr id="8" name="7 Düz Ok Bağlayıcısı"/>
          <p:cNvCxnSpPr/>
          <p:nvPr/>
        </p:nvCxnSpPr>
        <p:spPr>
          <a:xfrm rot="16200000">
            <a:off x="483720" y="3322321"/>
            <a:ext cx="420624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2560320" y="5410200"/>
            <a:ext cx="4572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Dikdörtgen"/>
          <p:cNvSpPr/>
          <p:nvPr/>
        </p:nvSpPr>
        <p:spPr>
          <a:xfrm>
            <a:off x="3505200" y="4831080"/>
            <a:ext cx="320040" cy="548640"/>
          </a:xfrm>
          <a:prstGeom prst="rect">
            <a:avLst/>
          </a:prstGeom>
          <a:solidFill>
            <a:srgbClr val="61C2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35 Dikdörtgen"/>
          <p:cNvSpPr/>
          <p:nvPr/>
        </p:nvSpPr>
        <p:spPr>
          <a:xfrm>
            <a:off x="3825240" y="4831080"/>
            <a:ext cx="320040" cy="548640"/>
          </a:xfrm>
          <a:prstGeom prst="rect">
            <a:avLst/>
          </a:prstGeom>
          <a:solidFill>
            <a:srgbClr val="61C2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36 Dikdörtgen"/>
          <p:cNvSpPr/>
          <p:nvPr/>
        </p:nvSpPr>
        <p:spPr>
          <a:xfrm>
            <a:off x="4145280" y="4831080"/>
            <a:ext cx="320040" cy="548640"/>
          </a:xfrm>
          <a:prstGeom prst="rect">
            <a:avLst/>
          </a:prstGeom>
          <a:solidFill>
            <a:srgbClr val="61C2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38 Dikdörtgen"/>
          <p:cNvSpPr/>
          <p:nvPr/>
        </p:nvSpPr>
        <p:spPr>
          <a:xfrm>
            <a:off x="4465320" y="4831080"/>
            <a:ext cx="320040" cy="548640"/>
          </a:xfrm>
          <a:prstGeom prst="rect">
            <a:avLst/>
          </a:prstGeom>
          <a:solidFill>
            <a:srgbClr val="61C2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41 Dikdörtgen"/>
          <p:cNvSpPr/>
          <p:nvPr/>
        </p:nvSpPr>
        <p:spPr>
          <a:xfrm>
            <a:off x="4785360" y="4831080"/>
            <a:ext cx="320040" cy="548640"/>
          </a:xfrm>
          <a:prstGeom prst="rect">
            <a:avLst/>
          </a:prstGeom>
          <a:solidFill>
            <a:srgbClr val="61C25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4" name="43 Dikdörtgen"/>
          <p:cNvSpPr/>
          <p:nvPr/>
        </p:nvSpPr>
        <p:spPr>
          <a:xfrm>
            <a:off x="5105400" y="4831080"/>
            <a:ext cx="320040" cy="548640"/>
          </a:xfrm>
          <a:prstGeom prst="rect">
            <a:avLst/>
          </a:prstGeom>
          <a:solidFill>
            <a:srgbClr val="61C2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46 Dikdörtgen"/>
          <p:cNvSpPr/>
          <p:nvPr/>
        </p:nvSpPr>
        <p:spPr>
          <a:xfrm>
            <a:off x="3505200" y="5455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8" name="47 Dikdörtgen"/>
          <p:cNvSpPr/>
          <p:nvPr/>
        </p:nvSpPr>
        <p:spPr>
          <a:xfrm>
            <a:off x="3825240" y="5455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9" name="48 Dikdörtgen"/>
          <p:cNvSpPr/>
          <p:nvPr/>
        </p:nvSpPr>
        <p:spPr>
          <a:xfrm>
            <a:off x="4145280" y="5455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49 Dikdörtgen"/>
          <p:cNvSpPr/>
          <p:nvPr/>
        </p:nvSpPr>
        <p:spPr>
          <a:xfrm>
            <a:off x="4465320" y="5455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50 Dikdörtgen"/>
          <p:cNvSpPr/>
          <p:nvPr/>
        </p:nvSpPr>
        <p:spPr>
          <a:xfrm>
            <a:off x="4785360" y="5455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9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51 Dikdörtgen"/>
          <p:cNvSpPr/>
          <p:nvPr/>
        </p:nvSpPr>
        <p:spPr>
          <a:xfrm>
            <a:off x="5105400" y="5455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52 Dikdörtgen"/>
          <p:cNvSpPr/>
          <p:nvPr/>
        </p:nvSpPr>
        <p:spPr>
          <a:xfrm>
            <a:off x="5425440" y="4831080"/>
            <a:ext cx="320040" cy="548640"/>
          </a:xfrm>
          <a:prstGeom prst="rect">
            <a:avLst/>
          </a:prstGeom>
          <a:solidFill>
            <a:srgbClr val="61C2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4" name="53 Dikdörtgen"/>
          <p:cNvSpPr/>
          <p:nvPr/>
        </p:nvSpPr>
        <p:spPr>
          <a:xfrm>
            <a:off x="5745480" y="4831080"/>
            <a:ext cx="320040" cy="548640"/>
          </a:xfrm>
          <a:prstGeom prst="rect">
            <a:avLst/>
          </a:prstGeom>
          <a:solidFill>
            <a:srgbClr val="61C2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5" name="54 Dikdörtgen"/>
          <p:cNvSpPr/>
          <p:nvPr/>
        </p:nvSpPr>
        <p:spPr>
          <a:xfrm>
            <a:off x="6065520" y="4831080"/>
            <a:ext cx="320040" cy="548640"/>
          </a:xfrm>
          <a:prstGeom prst="rect">
            <a:avLst/>
          </a:prstGeom>
          <a:solidFill>
            <a:srgbClr val="61C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5" name="64 Dikdörtgen"/>
          <p:cNvSpPr/>
          <p:nvPr/>
        </p:nvSpPr>
        <p:spPr>
          <a:xfrm>
            <a:off x="5425440" y="5455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6" name="65 Dikdörtgen"/>
          <p:cNvSpPr/>
          <p:nvPr/>
        </p:nvSpPr>
        <p:spPr>
          <a:xfrm>
            <a:off x="5745480" y="5455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7" name="66 Dikdörtgen"/>
          <p:cNvSpPr/>
          <p:nvPr/>
        </p:nvSpPr>
        <p:spPr>
          <a:xfrm>
            <a:off x="6065520" y="5455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5" name="74 Dikdörtgen"/>
          <p:cNvSpPr/>
          <p:nvPr/>
        </p:nvSpPr>
        <p:spPr>
          <a:xfrm>
            <a:off x="4785360" y="4282440"/>
            <a:ext cx="320040" cy="548640"/>
          </a:xfrm>
          <a:prstGeom prst="rect">
            <a:avLst/>
          </a:prstGeom>
          <a:solidFill>
            <a:srgbClr val="61C2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75 Dikdörtgen"/>
          <p:cNvSpPr/>
          <p:nvPr/>
        </p:nvSpPr>
        <p:spPr>
          <a:xfrm>
            <a:off x="5105400" y="4282440"/>
            <a:ext cx="320040" cy="548640"/>
          </a:xfrm>
          <a:prstGeom prst="rect">
            <a:avLst/>
          </a:prstGeom>
          <a:solidFill>
            <a:srgbClr val="61C2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76 Dikdörtgen"/>
          <p:cNvSpPr/>
          <p:nvPr/>
        </p:nvSpPr>
        <p:spPr>
          <a:xfrm>
            <a:off x="5425440" y="4282440"/>
            <a:ext cx="320040" cy="548640"/>
          </a:xfrm>
          <a:prstGeom prst="rect">
            <a:avLst/>
          </a:prstGeom>
          <a:solidFill>
            <a:srgbClr val="61C2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77 Dikdörtgen"/>
          <p:cNvSpPr/>
          <p:nvPr/>
        </p:nvSpPr>
        <p:spPr>
          <a:xfrm>
            <a:off x="5745480" y="4282440"/>
            <a:ext cx="320040" cy="548640"/>
          </a:xfrm>
          <a:prstGeom prst="rect">
            <a:avLst/>
          </a:prstGeom>
          <a:solidFill>
            <a:srgbClr val="61C2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78 Dikdörtgen"/>
          <p:cNvSpPr/>
          <p:nvPr/>
        </p:nvSpPr>
        <p:spPr>
          <a:xfrm>
            <a:off x="6065520" y="4282440"/>
            <a:ext cx="320040" cy="548640"/>
          </a:xfrm>
          <a:prstGeom prst="rect">
            <a:avLst/>
          </a:prstGeom>
          <a:solidFill>
            <a:srgbClr val="61C25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2" name="81 Dikdörtgen"/>
          <p:cNvSpPr/>
          <p:nvPr/>
        </p:nvSpPr>
        <p:spPr>
          <a:xfrm>
            <a:off x="4785360" y="3733800"/>
            <a:ext cx="320040" cy="548640"/>
          </a:xfrm>
          <a:prstGeom prst="rect">
            <a:avLst/>
          </a:prstGeom>
          <a:solidFill>
            <a:srgbClr val="61C2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82 Dikdörtgen"/>
          <p:cNvSpPr/>
          <p:nvPr/>
        </p:nvSpPr>
        <p:spPr>
          <a:xfrm>
            <a:off x="5105400" y="3733800"/>
            <a:ext cx="320040" cy="548640"/>
          </a:xfrm>
          <a:prstGeom prst="rect">
            <a:avLst/>
          </a:prstGeom>
          <a:solidFill>
            <a:srgbClr val="61C2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4" name="83 Dikdörtgen"/>
          <p:cNvSpPr/>
          <p:nvPr/>
        </p:nvSpPr>
        <p:spPr>
          <a:xfrm>
            <a:off x="5425440" y="3733800"/>
            <a:ext cx="320040" cy="548640"/>
          </a:xfrm>
          <a:prstGeom prst="rect">
            <a:avLst/>
          </a:prstGeom>
          <a:solidFill>
            <a:srgbClr val="61C2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5" name="84 Dikdörtgen"/>
          <p:cNvSpPr/>
          <p:nvPr/>
        </p:nvSpPr>
        <p:spPr>
          <a:xfrm>
            <a:off x="5745480" y="3733800"/>
            <a:ext cx="320040" cy="548640"/>
          </a:xfrm>
          <a:prstGeom prst="rect">
            <a:avLst/>
          </a:prstGeom>
          <a:solidFill>
            <a:srgbClr val="61C2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6" name="85 Dikdörtgen"/>
          <p:cNvSpPr/>
          <p:nvPr/>
        </p:nvSpPr>
        <p:spPr>
          <a:xfrm>
            <a:off x="6065520" y="3733800"/>
            <a:ext cx="320040" cy="548640"/>
          </a:xfrm>
          <a:prstGeom prst="rect">
            <a:avLst/>
          </a:prstGeom>
          <a:solidFill>
            <a:srgbClr val="61C2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7" name="86 Dikdörtgen"/>
          <p:cNvSpPr/>
          <p:nvPr/>
        </p:nvSpPr>
        <p:spPr>
          <a:xfrm>
            <a:off x="4785360" y="3185160"/>
            <a:ext cx="320040" cy="548640"/>
          </a:xfrm>
          <a:prstGeom prst="rect">
            <a:avLst/>
          </a:prstGeom>
          <a:solidFill>
            <a:srgbClr val="61C2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87 Dikdörtgen"/>
          <p:cNvSpPr/>
          <p:nvPr/>
        </p:nvSpPr>
        <p:spPr>
          <a:xfrm>
            <a:off x="5105400" y="3185160"/>
            <a:ext cx="320040" cy="548640"/>
          </a:xfrm>
          <a:prstGeom prst="rect">
            <a:avLst/>
          </a:prstGeom>
          <a:solidFill>
            <a:srgbClr val="61C2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9" name="88 Dikdörtgen"/>
          <p:cNvSpPr/>
          <p:nvPr/>
        </p:nvSpPr>
        <p:spPr>
          <a:xfrm>
            <a:off x="5425440" y="3185160"/>
            <a:ext cx="320040" cy="548640"/>
          </a:xfrm>
          <a:prstGeom prst="rect">
            <a:avLst/>
          </a:prstGeom>
          <a:solidFill>
            <a:srgbClr val="61C2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0" name="89 Dikdörtgen"/>
          <p:cNvSpPr/>
          <p:nvPr/>
        </p:nvSpPr>
        <p:spPr>
          <a:xfrm>
            <a:off x="5745480" y="3185160"/>
            <a:ext cx="320040" cy="548640"/>
          </a:xfrm>
          <a:prstGeom prst="rect">
            <a:avLst/>
          </a:prstGeom>
          <a:solidFill>
            <a:srgbClr val="61C2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1" name="90 Dikdörtgen"/>
          <p:cNvSpPr/>
          <p:nvPr/>
        </p:nvSpPr>
        <p:spPr>
          <a:xfrm>
            <a:off x="6065520" y="3185160"/>
            <a:ext cx="320040" cy="548640"/>
          </a:xfrm>
          <a:prstGeom prst="rect">
            <a:avLst/>
          </a:prstGeom>
          <a:solidFill>
            <a:srgbClr val="61C2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2" name="91 Serbest Form"/>
          <p:cNvSpPr/>
          <p:nvPr/>
        </p:nvSpPr>
        <p:spPr>
          <a:xfrm>
            <a:off x="3505200" y="1600200"/>
            <a:ext cx="2849880" cy="3246120"/>
          </a:xfrm>
          <a:custGeom>
            <a:avLst/>
            <a:gdLst>
              <a:gd name="connsiteX0" fmla="*/ 0 w 4114800"/>
              <a:gd name="connsiteY0" fmla="*/ 2209800 h 2209800"/>
              <a:gd name="connsiteX1" fmla="*/ 1249680 w 4114800"/>
              <a:gd name="connsiteY1" fmla="*/ 2209800 h 2209800"/>
              <a:gd name="connsiteX2" fmla="*/ 1249680 w 4114800"/>
              <a:gd name="connsiteY2" fmla="*/ 1645920 h 2209800"/>
              <a:gd name="connsiteX3" fmla="*/ 2514600 w 4114800"/>
              <a:gd name="connsiteY3" fmla="*/ 1645920 h 2209800"/>
              <a:gd name="connsiteX4" fmla="*/ 2514600 w 4114800"/>
              <a:gd name="connsiteY4" fmla="*/ 0 h 2209800"/>
              <a:gd name="connsiteX5" fmla="*/ 4099560 w 4114800"/>
              <a:gd name="connsiteY5" fmla="*/ 0 h 2209800"/>
              <a:gd name="connsiteX6" fmla="*/ 4114800 w 4114800"/>
              <a:gd name="connsiteY6" fmla="*/ 2209800 h 2209800"/>
              <a:gd name="connsiteX7" fmla="*/ 1249680 w 4114800"/>
              <a:gd name="connsiteY7" fmla="*/ 2209800 h 2209800"/>
              <a:gd name="connsiteX0" fmla="*/ 0 w 4114800"/>
              <a:gd name="connsiteY0" fmla="*/ 2209800 h 2209800"/>
              <a:gd name="connsiteX1" fmla="*/ 1249680 w 4114800"/>
              <a:gd name="connsiteY1" fmla="*/ 2209800 h 2209800"/>
              <a:gd name="connsiteX2" fmla="*/ 1249680 w 4114800"/>
              <a:gd name="connsiteY2" fmla="*/ 1645920 h 2209800"/>
              <a:gd name="connsiteX3" fmla="*/ 2514600 w 4114800"/>
              <a:gd name="connsiteY3" fmla="*/ 1645920 h 2209800"/>
              <a:gd name="connsiteX4" fmla="*/ 2514600 w 4114800"/>
              <a:gd name="connsiteY4" fmla="*/ 0 h 2209800"/>
              <a:gd name="connsiteX5" fmla="*/ 4099560 w 4114800"/>
              <a:gd name="connsiteY5" fmla="*/ 0 h 2209800"/>
              <a:gd name="connsiteX6" fmla="*/ 4114800 w 4114800"/>
              <a:gd name="connsiteY6" fmla="*/ 2209800 h 2209800"/>
              <a:gd name="connsiteX7" fmla="*/ 2118360 w 4114800"/>
              <a:gd name="connsiteY7" fmla="*/ 2209800 h 2209800"/>
              <a:gd name="connsiteX0" fmla="*/ 0 w 4114800"/>
              <a:gd name="connsiteY0" fmla="*/ 2209800 h 2209800"/>
              <a:gd name="connsiteX1" fmla="*/ 1249680 w 4114800"/>
              <a:gd name="connsiteY1" fmla="*/ 2209800 h 2209800"/>
              <a:gd name="connsiteX2" fmla="*/ 1249680 w 4114800"/>
              <a:gd name="connsiteY2" fmla="*/ 1645920 h 2209800"/>
              <a:gd name="connsiteX3" fmla="*/ 2514600 w 4114800"/>
              <a:gd name="connsiteY3" fmla="*/ 1645920 h 2209800"/>
              <a:gd name="connsiteX4" fmla="*/ 2514600 w 4114800"/>
              <a:gd name="connsiteY4" fmla="*/ 0 h 2209800"/>
              <a:gd name="connsiteX5" fmla="*/ 4099560 w 4114800"/>
              <a:gd name="connsiteY5" fmla="*/ 0 h 2209800"/>
              <a:gd name="connsiteX6" fmla="*/ 4114800 w 4114800"/>
              <a:gd name="connsiteY6" fmla="*/ 2209800 h 2209800"/>
              <a:gd name="connsiteX0" fmla="*/ 0 w 4099560"/>
              <a:gd name="connsiteY0" fmla="*/ 2209800 h 2209800"/>
              <a:gd name="connsiteX1" fmla="*/ 1249680 w 4099560"/>
              <a:gd name="connsiteY1" fmla="*/ 2209800 h 2209800"/>
              <a:gd name="connsiteX2" fmla="*/ 1249680 w 4099560"/>
              <a:gd name="connsiteY2" fmla="*/ 1645920 h 2209800"/>
              <a:gd name="connsiteX3" fmla="*/ 2514600 w 4099560"/>
              <a:gd name="connsiteY3" fmla="*/ 1645920 h 2209800"/>
              <a:gd name="connsiteX4" fmla="*/ 2514600 w 4099560"/>
              <a:gd name="connsiteY4" fmla="*/ 0 h 2209800"/>
              <a:gd name="connsiteX5" fmla="*/ 4099560 w 4099560"/>
              <a:gd name="connsiteY5" fmla="*/ 0 h 2209800"/>
              <a:gd name="connsiteX0" fmla="*/ 0 w 2849880"/>
              <a:gd name="connsiteY0" fmla="*/ 2209800 h 2209800"/>
              <a:gd name="connsiteX1" fmla="*/ 0 w 2849880"/>
              <a:gd name="connsiteY1" fmla="*/ 1645920 h 2209800"/>
              <a:gd name="connsiteX2" fmla="*/ 1264920 w 2849880"/>
              <a:gd name="connsiteY2" fmla="*/ 1645920 h 2209800"/>
              <a:gd name="connsiteX3" fmla="*/ 1264920 w 2849880"/>
              <a:gd name="connsiteY3" fmla="*/ 0 h 2209800"/>
              <a:gd name="connsiteX4" fmla="*/ 2849880 w 2849880"/>
              <a:gd name="connsiteY4" fmla="*/ 0 h 2209800"/>
              <a:gd name="connsiteX0" fmla="*/ 0 w 2849880"/>
              <a:gd name="connsiteY0" fmla="*/ 1645920 h 1645920"/>
              <a:gd name="connsiteX1" fmla="*/ 1264920 w 2849880"/>
              <a:gd name="connsiteY1" fmla="*/ 1645920 h 1645920"/>
              <a:gd name="connsiteX2" fmla="*/ 1264920 w 2849880"/>
              <a:gd name="connsiteY2" fmla="*/ 0 h 1645920"/>
              <a:gd name="connsiteX3" fmla="*/ 2849880 w 2849880"/>
              <a:gd name="connsiteY3" fmla="*/ 0 h 1645920"/>
              <a:gd name="connsiteX0" fmla="*/ 0 w 2865120"/>
              <a:gd name="connsiteY0" fmla="*/ 1645920 h 1645920"/>
              <a:gd name="connsiteX1" fmla="*/ 1264920 w 2865120"/>
              <a:gd name="connsiteY1" fmla="*/ 1645920 h 1645920"/>
              <a:gd name="connsiteX2" fmla="*/ 1264920 w 2865120"/>
              <a:gd name="connsiteY2" fmla="*/ 0 h 1645920"/>
              <a:gd name="connsiteX3" fmla="*/ 2849880 w 2865120"/>
              <a:gd name="connsiteY3" fmla="*/ 0 h 1645920"/>
              <a:gd name="connsiteX4" fmla="*/ 2865120 w 2865120"/>
              <a:gd name="connsiteY4" fmla="*/ 0 h 1645920"/>
              <a:gd name="connsiteX0" fmla="*/ 0 w 2849880"/>
              <a:gd name="connsiteY0" fmla="*/ 3246120 h 3246120"/>
              <a:gd name="connsiteX1" fmla="*/ 1264920 w 2849880"/>
              <a:gd name="connsiteY1" fmla="*/ 3246120 h 3246120"/>
              <a:gd name="connsiteX2" fmla="*/ 1264920 w 2849880"/>
              <a:gd name="connsiteY2" fmla="*/ 1600200 h 3246120"/>
              <a:gd name="connsiteX3" fmla="*/ 2849880 w 2849880"/>
              <a:gd name="connsiteY3" fmla="*/ 1600200 h 3246120"/>
              <a:gd name="connsiteX4" fmla="*/ 2849880 w 2849880"/>
              <a:gd name="connsiteY4" fmla="*/ 0 h 324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880" h="3246120">
                <a:moveTo>
                  <a:pt x="0" y="3246120"/>
                </a:moveTo>
                <a:lnTo>
                  <a:pt x="1264920" y="3246120"/>
                </a:lnTo>
                <a:lnTo>
                  <a:pt x="1264920" y="1600200"/>
                </a:lnTo>
                <a:lnTo>
                  <a:pt x="2849880" y="1600200"/>
                </a:lnTo>
                <a:lnTo>
                  <a:pt x="284988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3" name="92 Dikdörtgen"/>
          <p:cNvSpPr/>
          <p:nvPr/>
        </p:nvSpPr>
        <p:spPr>
          <a:xfrm>
            <a:off x="2225040" y="486156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5" name="94 Dikdörtgen"/>
          <p:cNvSpPr/>
          <p:nvPr/>
        </p:nvSpPr>
        <p:spPr>
          <a:xfrm>
            <a:off x="2225040" y="431292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6" name="95 Dikdörtgen"/>
          <p:cNvSpPr/>
          <p:nvPr/>
        </p:nvSpPr>
        <p:spPr>
          <a:xfrm>
            <a:off x="2225040" y="376428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7" name="96 Dikdörtgen"/>
          <p:cNvSpPr/>
          <p:nvPr/>
        </p:nvSpPr>
        <p:spPr>
          <a:xfrm>
            <a:off x="2225040" y="321564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8" name="97 Dikdörtgen"/>
          <p:cNvSpPr/>
          <p:nvPr/>
        </p:nvSpPr>
        <p:spPr>
          <a:xfrm>
            <a:off x="2225040" y="266700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9" name="98 Dikdörtgen"/>
          <p:cNvSpPr/>
          <p:nvPr/>
        </p:nvSpPr>
        <p:spPr>
          <a:xfrm>
            <a:off x="2225040" y="2118360"/>
            <a:ext cx="365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2" name="101 Metin kutusu"/>
          <p:cNvSpPr txBox="1"/>
          <p:nvPr/>
        </p:nvSpPr>
        <p:spPr>
          <a:xfrm>
            <a:off x="6553200" y="4724400"/>
            <a:ext cx="23415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SPEC 2006 benchmarks</a:t>
            </a:r>
            <a:endParaRPr lang="en-US" sz="1800" dirty="0"/>
          </a:p>
        </p:txBody>
      </p:sp>
      <p:sp>
        <p:nvSpPr>
          <p:cNvPr id="58" name="57 Metin kutusu"/>
          <p:cNvSpPr txBox="1"/>
          <p:nvPr/>
        </p:nvSpPr>
        <p:spPr>
          <a:xfrm>
            <a:off x="457200" y="19050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140 Shell-storm CRA exploits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59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92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SCRAP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489"/>
            <a:ext cx="8229600" cy="421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59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Signature-Based Detection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CRAs have a distinctive signature</a:t>
            </a:r>
          </a:p>
          <a:p>
            <a:pPr lvl="1"/>
            <a:r>
              <a:rPr lang="en-US" dirty="0" smtClean="0"/>
              <a:t>Gadgets-gadgets-gadgets</a:t>
            </a:r>
          </a:p>
          <a:p>
            <a:pPr lvl="1"/>
            <a:endParaRPr lang="en-US" dirty="0"/>
          </a:p>
          <a:p>
            <a:r>
              <a:rPr lang="en-US" dirty="0" smtClean="0"/>
              <a:t>Some early work attempted to detect anomalies in the branch predictor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“DROP: Detecting ROP malicious code”</a:t>
            </a:r>
          </a:p>
          <a:p>
            <a:pPr lvl="1"/>
            <a:r>
              <a:rPr lang="en-US" dirty="0" smtClean="0"/>
              <a:t>P. Chen et al. ICISS 2009</a:t>
            </a:r>
          </a:p>
          <a:p>
            <a:pPr lvl="1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(# instructions between returns &lt;=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5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</a:t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	then it is a gadget</a:t>
            </a:r>
          </a:p>
          <a:p>
            <a:pPr marL="914400" lvl="2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(# consecutive gadgets &gt;=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</a:t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	then it is a ROP attack</a:t>
            </a:r>
          </a:p>
        </p:txBody>
      </p:sp>
    </p:spTree>
    <p:extLst>
      <p:ext uri="{BB962C8B-B14F-4D97-AF65-F5344CB8AC3E}">
        <p14:creationId xmlns:p14="http://schemas.microsoft.com/office/powerpoint/2010/main" val="342002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Signature-based detection of CRAs is promising</a:t>
            </a:r>
          </a:p>
          <a:p>
            <a:pPr lvl="1"/>
            <a:r>
              <a:rPr lang="en-US" dirty="0" smtClean="0"/>
              <a:t>No source code, simple, low-overhead, effective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Naïve approaches can be defeated</a:t>
            </a:r>
          </a:p>
          <a:p>
            <a:pPr lvl="1"/>
            <a:r>
              <a:rPr lang="en-US" dirty="0" smtClean="0"/>
              <a:t>Delay gadgets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is SCRAP really more secure?</a:t>
            </a:r>
          </a:p>
          <a:p>
            <a:pPr lvl="1"/>
            <a:r>
              <a:rPr lang="en-US" dirty="0" smtClean="0"/>
              <a:t>Are there other ways to hide?  </a:t>
            </a:r>
          </a:p>
          <a:p>
            <a:pPr lvl="1"/>
            <a:r>
              <a:rPr lang="en-US" dirty="0" smtClean="0"/>
              <a:t>Paper introduces another detector that tolerates longer gadgets</a:t>
            </a:r>
          </a:p>
          <a:p>
            <a:pPr lvl="2"/>
            <a:r>
              <a:rPr lang="en-US" dirty="0" smtClean="0"/>
              <a:t>Becomes harder to avoid false positives</a:t>
            </a:r>
          </a:p>
          <a:p>
            <a:pPr lvl="1"/>
            <a:r>
              <a:rPr lang="en-US" dirty="0"/>
              <a:t>Attacks can be short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94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Length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gadget means more intermediate instructions</a:t>
            </a:r>
          </a:p>
          <a:p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782814"/>
              </p:ext>
            </p:extLst>
          </p:nvPr>
        </p:nvGraphicFramePr>
        <p:xfrm>
          <a:off x="1638300" y="2590800"/>
          <a:ext cx="5867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11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threshold SCRAP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162" y="1371600"/>
            <a:ext cx="5617676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28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5 at 22.09.00 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5" y="1417284"/>
            <a:ext cx="9060532" cy="43739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 so far…</a:t>
            </a:r>
            <a:endParaRPr lang="en-US" dirty="0"/>
          </a:p>
        </p:txBody>
      </p:sp>
      <p:pic>
        <p:nvPicPr>
          <p:cNvPr id="16" name="Picture 15" descr="ducttap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72" y="2030984"/>
            <a:ext cx="4568028" cy="4674616"/>
          </a:xfrm>
          <a:prstGeom prst="rect">
            <a:avLst/>
          </a:prstGeom>
        </p:spPr>
      </p:pic>
      <p:sp>
        <p:nvSpPr>
          <p:cNvPr id="17" name="Folded Corner 16"/>
          <p:cNvSpPr/>
          <p:nvPr/>
        </p:nvSpPr>
        <p:spPr>
          <a:xfrm>
            <a:off x="381000" y="4800600"/>
            <a:ext cx="1905000" cy="1751826"/>
          </a:xfrm>
          <a:prstGeom prst="foldedCorner">
            <a:avLst>
              <a:gd name="adj" fmla="val 10549"/>
            </a:avLst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0" rtlCol="0" anchor="t" anchorCtr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lang="en-US" sz="2000" dirty="0" smtClean="0">
                <a:solidFill>
                  <a:schemeClr val="bg1"/>
                </a:solidFill>
              </a:rPr>
              <a:t>nauthorized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ontrol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nformation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ampering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6578282"/>
            <a:ext cx="3365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http://</a:t>
            </a:r>
            <a:r>
              <a:rPr lang="en-US" sz="800" dirty="0" err="1"/>
              <a:t>propercourse.blogspot.com</a:t>
            </a:r>
            <a:r>
              <a:rPr lang="en-US" sz="800" dirty="0"/>
              <a:t>/2010/05/</a:t>
            </a:r>
            <a:r>
              <a:rPr lang="en-US" sz="800" dirty="0" err="1"/>
              <a:t>i</a:t>
            </a:r>
            <a:r>
              <a:rPr lang="en-US" sz="800" dirty="0"/>
              <a:t>-believe-in-duct-</a:t>
            </a:r>
            <a:r>
              <a:rPr lang="en-US" sz="800" dirty="0" err="1"/>
              <a:t>tape.html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9546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to really solve the problem?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buffer overflows?  How?  Later</a:t>
            </a:r>
          </a:p>
          <a:p>
            <a:endParaRPr lang="en-US" dirty="0" smtClean="0"/>
          </a:p>
          <a:p>
            <a:r>
              <a:rPr lang="en-US" dirty="0" smtClean="0"/>
              <a:t>Prevent illegal control flow?  Hmm….</a:t>
            </a:r>
          </a:p>
          <a:p>
            <a:endParaRPr lang="en-US" dirty="0"/>
          </a:p>
          <a:p>
            <a:r>
              <a:rPr lang="en-US" dirty="0" smtClean="0"/>
              <a:t>Control Flow Integrity (CFI), </a:t>
            </a:r>
            <a:r>
              <a:rPr lang="en-US" dirty="0" err="1" smtClean="0"/>
              <a:t>Abadi</a:t>
            </a:r>
            <a:r>
              <a:rPr lang="en-US" dirty="0" smtClean="0"/>
              <a:t> et al, CCS 2005</a:t>
            </a:r>
          </a:p>
          <a:p>
            <a:pPr lvl="1"/>
            <a:r>
              <a:rPr lang="en-US" dirty="0" smtClean="0"/>
              <a:t>Important paper in security</a:t>
            </a:r>
          </a:p>
          <a:p>
            <a:pPr lvl="1"/>
            <a:r>
              <a:rPr lang="en-US" dirty="0" smtClean="0"/>
              <a:t>Control flow: how your program counter changes</a:t>
            </a:r>
          </a:p>
          <a:p>
            <a:pPr lvl="1"/>
            <a:r>
              <a:rPr lang="en-US" dirty="0" smtClean="0"/>
              <a:t>Control flow altering instructions: branches, calls, returns, …</a:t>
            </a:r>
          </a:p>
          <a:p>
            <a:pPr lvl="1"/>
            <a:r>
              <a:rPr lang="en-US" dirty="0" smtClean="0"/>
              <a:t>CFI: How to specify and preserve legal control flow in a program</a:t>
            </a:r>
          </a:p>
          <a:p>
            <a:pPr lvl="2"/>
            <a:r>
              <a:rPr lang="en-US" dirty="0" smtClean="0"/>
              <a:t>How does this help with CRAs?</a:t>
            </a:r>
          </a:p>
          <a:p>
            <a:pPr lvl="2"/>
            <a:r>
              <a:rPr lang="en-US" dirty="0" smtClean="0"/>
              <a:t>Discussion: how do we approach this problem?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2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Main idea: pre-determine 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control flow graph </a:t>
            </a:r>
            <a:r>
              <a:rPr lang="en-US" dirty="0">
                <a:latin typeface="Calibri"/>
                <a:cs typeface="Calibri"/>
              </a:rPr>
              <a:t>(CFG) of an application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Static analysis of source code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Static binary analysis   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  <a:sym typeface="Symbol" charset="0"/>
              </a:rPr>
              <a:t> 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CFI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Execution profiling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Explicit specification of security </a:t>
            </a:r>
            <a:r>
              <a:rPr lang="en-US" dirty="0" smtClean="0">
                <a:latin typeface="Calibri"/>
                <a:cs typeface="Calibri"/>
              </a:rPr>
              <a:t>policy</a:t>
            </a:r>
          </a:p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Execution must follow the pre-determined control flow graph</a:t>
            </a:r>
          </a:p>
        </p:txBody>
      </p:sp>
      <p:sp>
        <p:nvSpPr>
          <p:cNvPr id="20484" name="Rectangle 10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CFI: Control-Flow Integrity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808788" y="1066800"/>
            <a:ext cx="156362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[Abadi et al.]</a:t>
            </a:r>
          </a:p>
        </p:txBody>
      </p:sp>
    </p:spTree>
    <p:extLst>
      <p:ext uri="{BB962C8B-B14F-4D97-AF65-F5344CB8AC3E}">
        <p14:creationId xmlns:p14="http://schemas.microsoft.com/office/powerpoint/2010/main" val="397863056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protects against powerful adversary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u="sng" dirty="0" smtClean="0">
                <a:solidFill>
                  <a:schemeClr val="tx2"/>
                </a:solidFill>
              </a:rPr>
              <a:t>full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control over </a:t>
            </a:r>
            <a:r>
              <a:rPr lang="en-US" u="sng" dirty="0" smtClean="0">
                <a:solidFill>
                  <a:schemeClr val="tx2"/>
                </a:solidFill>
              </a:rPr>
              <a:t>entire</a:t>
            </a:r>
            <a:r>
              <a:rPr lang="en-US" dirty="0" smtClean="0"/>
              <a:t> data memory</a:t>
            </a:r>
          </a:p>
          <a:p>
            <a:r>
              <a:rPr lang="en-US" b="1" dirty="0" smtClean="0"/>
              <a:t>widely-applicable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anguage-</a:t>
            </a:r>
            <a:r>
              <a:rPr lang="en-US" u="sng" dirty="0" smtClean="0">
                <a:solidFill>
                  <a:schemeClr val="tx2"/>
                </a:solidFill>
              </a:rPr>
              <a:t>neutral</a:t>
            </a:r>
            <a:r>
              <a:rPr lang="en-US" dirty="0"/>
              <a:t>;</a:t>
            </a:r>
            <a:r>
              <a:rPr lang="en-US" dirty="0" smtClean="0"/>
              <a:t> requires </a:t>
            </a:r>
            <a:r>
              <a:rPr lang="en-US" u="sng" dirty="0" smtClean="0">
                <a:solidFill>
                  <a:schemeClr val="tx2"/>
                </a:solidFill>
              </a:rPr>
              <a:t>binary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only</a:t>
            </a:r>
          </a:p>
          <a:p>
            <a:r>
              <a:rPr lang="en-US" b="1" dirty="0"/>
              <a:t>provably-correct &amp; trustworthy</a:t>
            </a:r>
          </a:p>
          <a:p>
            <a:pPr lvl="1"/>
            <a:r>
              <a:rPr lang="en-US" u="sng" dirty="0">
                <a:solidFill>
                  <a:srgbClr val="990000"/>
                </a:solidFill>
              </a:rPr>
              <a:t>formal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semantics; </a:t>
            </a:r>
            <a:r>
              <a:rPr lang="en-US" u="sng" dirty="0">
                <a:solidFill>
                  <a:srgbClr val="990000"/>
                </a:solidFill>
              </a:rPr>
              <a:t>small</a:t>
            </a:r>
            <a:r>
              <a:rPr lang="en-US" dirty="0"/>
              <a:t> verifier</a:t>
            </a:r>
          </a:p>
          <a:p>
            <a:r>
              <a:rPr lang="en-US" b="1" dirty="0" smtClean="0"/>
              <a:t>efficient</a:t>
            </a:r>
          </a:p>
          <a:p>
            <a:pPr lvl="1"/>
            <a:r>
              <a:rPr lang="en-US" dirty="0" smtClean="0"/>
              <a:t>hmm… 0-45% in experiments; average </a:t>
            </a:r>
            <a:r>
              <a:rPr lang="en-US" u="sng" dirty="0" smtClean="0">
                <a:solidFill>
                  <a:srgbClr val="990000"/>
                </a:solidFill>
              </a:rPr>
              <a:t>16%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0" y="1752600"/>
            <a:ext cx="2133600" cy="457200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3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Adversary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Overwrite any data memory at any time</a:t>
            </a:r>
          </a:p>
          <a:p>
            <a:pPr lvl="1"/>
            <a:r>
              <a:rPr lang="en-US" dirty="0" smtClean="0"/>
              <a:t>stack, heap, data </a:t>
            </a:r>
            <a:r>
              <a:rPr lang="en-US" dirty="0" err="1" smtClean="0"/>
              <a:t>segs</a:t>
            </a:r>
            <a:endParaRPr lang="en-US" dirty="0" smtClean="0"/>
          </a:p>
          <a:p>
            <a:r>
              <a:rPr lang="en-US" dirty="0" smtClean="0"/>
              <a:t>Overwrite registers in current context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CANNOT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194175" cy="4144963"/>
          </a:xfrm>
        </p:spPr>
        <p:txBody>
          <a:bodyPr>
            <a:normAutofit/>
          </a:bodyPr>
          <a:lstStyle/>
          <a:p>
            <a:r>
              <a:rPr lang="en-US" dirty="0"/>
              <a:t>Execute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NX takes care of that</a:t>
            </a:r>
            <a:endParaRPr lang="en-US" dirty="0"/>
          </a:p>
          <a:p>
            <a:r>
              <a:rPr lang="en-US" dirty="0"/>
              <a:t>Modify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text </a:t>
            </a:r>
            <a:r>
              <a:rPr lang="en-US" dirty="0" err="1" smtClean="0"/>
              <a:t>seg</a:t>
            </a:r>
            <a:r>
              <a:rPr lang="en-US" dirty="0" smtClean="0"/>
              <a:t> usually read-only</a:t>
            </a:r>
            <a:endParaRPr lang="en-US" dirty="0"/>
          </a:p>
          <a:p>
            <a:r>
              <a:rPr lang="en-US" dirty="0" smtClean="0"/>
              <a:t>Write to %</a:t>
            </a:r>
            <a:r>
              <a:rPr lang="en-US" dirty="0" err="1" smtClean="0"/>
              <a:t>ip</a:t>
            </a:r>
            <a:endParaRPr lang="en-US" dirty="0" smtClean="0"/>
          </a:p>
          <a:p>
            <a:pPr lvl="1"/>
            <a:r>
              <a:rPr lang="en-US" dirty="0" smtClean="0"/>
              <a:t>true in x86</a:t>
            </a:r>
          </a:p>
          <a:p>
            <a:r>
              <a:rPr lang="en-US" dirty="0" smtClean="0"/>
              <a:t>Overwrite registers in other contexts</a:t>
            </a:r>
          </a:p>
          <a:p>
            <a:pPr lvl="1"/>
            <a:r>
              <a:rPr lang="en-US" dirty="0" smtClean="0"/>
              <a:t>kernel will restore </a:t>
            </a:r>
            <a:r>
              <a:rPr lang="en-US" dirty="0" err="1" smtClean="0"/>
              <a:t>regs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64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Invariant:</a:t>
            </a:r>
            <a:r>
              <a:rPr lang="en-US" sz="2400" dirty="0" smtClean="0"/>
              <a:t> Execution must follow a path in a control flow graph (CFG) created ahead of run time.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Method:</a:t>
            </a:r>
          </a:p>
          <a:p>
            <a:r>
              <a:rPr lang="en-US" sz="2400" dirty="0" smtClean="0"/>
              <a:t>build CFG statically, e.g., at compile time</a:t>
            </a:r>
          </a:p>
          <a:p>
            <a:r>
              <a:rPr lang="en-US" sz="2400" dirty="0" smtClean="0"/>
              <a:t>instrument (rewrite) binary, e.g., at install time</a:t>
            </a:r>
          </a:p>
          <a:p>
            <a:pPr lvl="1"/>
            <a:r>
              <a:rPr lang="en-US" sz="2000" dirty="0" smtClean="0"/>
              <a:t>add IDs and ID checks; maintain ID uniqueness</a:t>
            </a:r>
          </a:p>
          <a:p>
            <a:r>
              <a:rPr lang="en-US" sz="2400" dirty="0" smtClean="0"/>
              <a:t>verify CFI instrumentation at load time</a:t>
            </a:r>
          </a:p>
          <a:p>
            <a:pPr lvl="1"/>
            <a:r>
              <a:rPr lang="en-US" sz="2000" dirty="0" smtClean="0"/>
              <a:t>direct jump targets, presence of IDs</a:t>
            </a:r>
            <a:r>
              <a:rPr lang="en-US" sz="2000" dirty="0"/>
              <a:t> </a:t>
            </a:r>
            <a:r>
              <a:rPr lang="en-US" sz="2000" dirty="0" smtClean="0"/>
              <a:t>and ID checks, ID uniqueness</a:t>
            </a:r>
          </a:p>
          <a:p>
            <a:r>
              <a:rPr lang="en-US" sz="2400" dirty="0" smtClean="0"/>
              <a:t>perform ID checks at run time</a:t>
            </a:r>
          </a:p>
          <a:p>
            <a:pPr lvl="1"/>
            <a:r>
              <a:rPr lang="en-US" sz="2000" dirty="0" smtClean="0"/>
              <a:t>indirect jumps have matching 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00400" y="2133600"/>
            <a:ext cx="2362200" cy="674132"/>
            <a:chOff x="3200400" y="2133600"/>
            <a:chExt cx="2362200" cy="674132"/>
          </a:xfrm>
        </p:grpSpPr>
        <p:sp>
          <p:nvSpPr>
            <p:cNvPr id="4" name="Right Brace 3"/>
            <p:cNvSpPr/>
            <p:nvPr/>
          </p:nvSpPr>
          <p:spPr>
            <a:xfrm rot="5400000">
              <a:off x="4191000" y="1143000"/>
              <a:ext cx="381000" cy="2362200"/>
            </a:xfrm>
            <a:prstGeom prst="righ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33451" y="2438400"/>
              <a:ext cx="89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“static”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552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Use binary rewriting to instrument code with runtime checks 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Inserted </a:t>
            </a:r>
            <a:r>
              <a:rPr lang="en-US" dirty="0">
                <a:latin typeface="Calibri"/>
                <a:cs typeface="Calibri"/>
              </a:rPr>
              <a:t>checks ensure that the execution always stays within the statically determined CFG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Whenever an instruction transfers control, destination must be valid according to the </a:t>
            </a:r>
            <a:r>
              <a:rPr lang="en-US" dirty="0" smtClean="0">
                <a:latin typeface="Calibri"/>
                <a:cs typeface="Calibri"/>
              </a:rPr>
              <a:t>CFG</a:t>
            </a:r>
          </a:p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Goal: prevent injection of arbitrary code and invalid control transfers (e.g., return-to-</a:t>
            </a:r>
            <a:r>
              <a:rPr lang="en-US" dirty="0" err="1">
                <a:latin typeface="Calibri"/>
                <a:cs typeface="Calibri"/>
              </a:rPr>
              <a:t>libc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Secure even if the attacker has complete control over the thread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s address space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29600" cy="914400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CFI: Binary Instrumentation</a:t>
            </a:r>
            <a:endParaRPr lang="en-US"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75315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Serbest Form"/>
          <p:cNvSpPr/>
          <p:nvPr/>
        </p:nvSpPr>
        <p:spPr>
          <a:xfrm>
            <a:off x="2636874" y="1598428"/>
            <a:ext cx="3880884" cy="3806456"/>
          </a:xfrm>
          <a:custGeom>
            <a:avLst/>
            <a:gdLst>
              <a:gd name="connsiteX0" fmla="*/ 0 w 3880884"/>
              <a:gd name="connsiteY0" fmla="*/ 2434856 h 3806456"/>
              <a:gd name="connsiteX1" fmla="*/ 1350335 w 3880884"/>
              <a:gd name="connsiteY1" fmla="*/ 2211572 h 3806456"/>
              <a:gd name="connsiteX2" fmla="*/ 1626782 w 3880884"/>
              <a:gd name="connsiteY2" fmla="*/ 1509823 h 3806456"/>
              <a:gd name="connsiteX3" fmla="*/ 1903228 w 3880884"/>
              <a:gd name="connsiteY3" fmla="*/ 531628 h 3806456"/>
              <a:gd name="connsiteX4" fmla="*/ 1977656 w 3880884"/>
              <a:gd name="connsiteY4" fmla="*/ 0 h 3806456"/>
              <a:gd name="connsiteX5" fmla="*/ 3880884 w 3880884"/>
              <a:gd name="connsiteY5" fmla="*/ 0 h 3806456"/>
              <a:gd name="connsiteX6" fmla="*/ 3880884 w 3880884"/>
              <a:gd name="connsiteY6" fmla="*/ 3795823 h 3806456"/>
              <a:gd name="connsiteX7" fmla="*/ 0 w 3880884"/>
              <a:gd name="connsiteY7" fmla="*/ 3806456 h 3806456"/>
              <a:gd name="connsiteX0" fmla="*/ 0 w 3880884"/>
              <a:gd name="connsiteY0" fmla="*/ 2434856 h 3806456"/>
              <a:gd name="connsiteX1" fmla="*/ 1350335 w 3880884"/>
              <a:gd name="connsiteY1" fmla="*/ 2211572 h 3806456"/>
              <a:gd name="connsiteX2" fmla="*/ 1626782 w 3880884"/>
              <a:gd name="connsiteY2" fmla="*/ 1509823 h 3806456"/>
              <a:gd name="connsiteX3" fmla="*/ 1903228 w 3880884"/>
              <a:gd name="connsiteY3" fmla="*/ 531628 h 3806456"/>
              <a:gd name="connsiteX4" fmla="*/ 1977656 w 3880884"/>
              <a:gd name="connsiteY4" fmla="*/ 0 h 3806456"/>
              <a:gd name="connsiteX5" fmla="*/ 3880884 w 3880884"/>
              <a:gd name="connsiteY5" fmla="*/ 0 h 3806456"/>
              <a:gd name="connsiteX6" fmla="*/ 3880884 w 3880884"/>
              <a:gd name="connsiteY6" fmla="*/ 3795823 h 3806456"/>
              <a:gd name="connsiteX7" fmla="*/ 0 w 3880884"/>
              <a:gd name="connsiteY7" fmla="*/ 3806456 h 3806456"/>
              <a:gd name="connsiteX8" fmla="*/ 0 w 3880884"/>
              <a:gd name="connsiteY8" fmla="*/ 2434856 h 3806456"/>
              <a:gd name="connsiteX0" fmla="*/ 0 w 3880884"/>
              <a:gd name="connsiteY0" fmla="*/ 2434856 h 3806456"/>
              <a:gd name="connsiteX1" fmla="*/ 1401726 w 3880884"/>
              <a:gd name="connsiteY1" fmla="*/ 2287772 h 3806456"/>
              <a:gd name="connsiteX2" fmla="*/ 1626782 w 3880884"/>
              <a:gd name="connsiteY2" fmla="*/ 1509823 h 3806456"/>
              <a:gd name="connsiteX3" fmla="*/ 1903228 w 3880884"/>
              <a:gd name="connsiteY3" fmla="*/ 531628 h 3806456"/>
              <a:gd name="connsiteX4" fmla="*/ 1977656 w 3880884"/>
              <a:gd name="connsiteY4" fmla="*/ 0 h 3806456"/>
              <a:gd name="connsiteX5" fmla="*/ 3880884 w 3880884"/>
              <a:gd name="connsiteY5" fmla="*/ 0 h 3806456"/>
              <a:gd name="connsiteX6" fmla="*/ 3880884 w 3880884"/>
              <a:gd name="connsiteY6" fmla="*/ 3795823 h 3806456"/>
              <a:gd name="connsiteX7" fmla="*/ 0 w 3880884"/>
              <a:gd name="connsiteY7" fmla="*/ 3806456 h 3806456"/>
              <a:gd name="connsiteX8" fmla="*/ 0 w 3880884"/>
              <a:gd name="connsiteY8" fmla="*/ 2434856 h 3806456"/>
              <a:gd name="connsiteX0" fmla="*/ 0 w 3880884"/>
              <a:gd name="connsiteY0" fmla="*/ 2434856 h 3806456"/>
              <a:gd name="connsiteX1" fmla="*/ 1401726 w 3880884"/>
              <a:gd name="connsiteY1" fmla="*/ 2135372 h 3806456"/>
              <a:gd name="connsiteX2" fmla="*/ 1626782 w 3880884"/>
              <a:gd name="connsiteY2" fmla="*/ 1509823 h 3806456"/>
              <a:gd name="connsiteX3" fmla="*/ 1903228 w 3880884"/>
              <a:gd name="connsiteY3" fmla="*/ 531628 h 3806456"/>
              <a:gd name="connsiteX4" fmla="*/ 1977656 w 3880884"/>
              <a:gd name="connsiteY4" fmla="*/ 0 h 3806456"/>
              <a:gd name="connsiteX5" fmla="*/ 3880884 w 3880884"/>
              <a:gd name="connsiteY5" fmla="*/ 0 h 3806456"/>
              <a:gd name="connsiteX6" fmla="*/ 3880884 w 3880884"/>
              <a:gd name="connsiteY6" fmla="*/ 3795823 h 3806456"/>
              <a:gd name="connsiteX7" fmla="*/ 0 w 3880884"/>
              <a:gd name="connsiteY7" fmla="*/ 3806456 h 3806456"/>
              <a:gd name="connsiteX8" fmla="*/ 0 w 3880884"/>
              <a:gd name="connsiteY8" fmla="*/ 2434856 h 3806456"/>
              <a:gd name="connsiteX0" fmla="*/ 30126 w 3880884"/>
              <a:gd name="connsiteY0" fmla="*/ 2821172 h 3806456"/>
              <a:gd name="connsiteX1" fmla="*/ 1401726 w 3880884"/>
              <a:gd name="connsiteY1" fmla="*/ 2135372 h 3806456"/>
              <a:gd name="connsiteX2" fmla="*/ 1626782 w 3880884"/>
              <a:gd name="connsiteY2" fmla="*/ 1509823 h 3806456"/>
              <a:gd name="connsiteX3" fmla="*/ 1903228 w 3880884"/>
              <a:gd name="connsiteY3" fmla="*/ 531628 h 3806456"/>
              <a:gd name="connsiteX4" fmla="*/ 1977656 w 3880884"/>
              <a:gd name="connsiteY4" fmla="*/ 0 h 3806456"/>
              <a:gd name="connsiteX5" fmla="*/ 3880884 w 3880884"/>
              <a:gd name="connsiteY5" fmla="*/ 0 h 3806456"/>
              <a:gd name="connsiteX6" fmla="*/ 3880884 w 3880884"/>
              <a:gd name="connsiteY6" fmla="*/ 3795823 h 3806456"/>
              <a:gd name="connsiteX7" fmla="*/ 0 w 3880884"/>
              <a:gd name="connsiteY7" fmla="*/ 3806456 h 3806456"/>
              <a:gd name="connsiteX8" fmla="*/ 30126 w 3880884"/>
              <a:gd name="connsiteY8" fmla="*/ 2821172 h 3806456"/>
              <a:gd name="connsiteX0" fmla="*/ 30126 w 3880884"/>
              <a:gd name="connsiteY0" fmla="*/ 2821172 h 3806456"/>
              <a:gd name="connsiteX1" fmla="*/ 1401726 w 3880884"/>
              <a:gd name="connsiteY1" fmla="*/ 2135372 h 3806456"/>
              <a:gd name="connsiteX2" fmla="*/ 1626782 w 3880884"/>
              <a:gd name="connsiteY2" fmla="*/ 1509823 h 3806456"/>
              <a:gd name="connsiteX3" fmla="*/ 1903228 w 3880884"/>
              <a:gd name="connsiteY3" fmla="*/ 531628 h 3806456"/>
              <a:gd name="connsiteX4" fmla="*/ 1977656 w 3880884"/>
              <a:gd name="connsiteY4" fmla="*/ 0 h 3806456"/>
              <a:gd name="connsiteX5" fmla="*/ 3880884 w 3880884"/>
              <a:gd name="connsiteY5" fmla="*/ 0 h 3806456"/>
              <a:gd name="connsiteX6" fmla="*/ 3880884 w 3880884"/>
              <a:gd name="connsiteY6" fmla="*/ 3795823 h 3806456"/>
              <a:gd name="connsiteX7" fmla="*/ 0 w 3880884"/>
              <a:gd name="connsiteY7" fmla="*/ 3806456 h 3806456"/>
              <a:gd name="connsiteX8" fmla="*/ 30126 w 3880884"/>
              <a:gd name="connsiteY8" fmla="*/ 2821172 h 3806456"/>
              <a:gd name="connsiteX0" fmla="*/ 30126 w 3880884"/>
              <a:gd name="connsiteY0" fmla="*/ 2821172 h 3806456"/>
              <a:gd name="connsiteX1" fmla="*/ 1626782 w 3880884"/>
              <a:gd name="connsiteY1" fmla="*/ 1509823 h 3806456"/>
              <a:gd name="connsiteX2" fmla="*/ 1903228 w 3880884"/>
              <a:gd name="connsiteY2" fmla="*/ 531628 h 3806456"/>
              <a:gd name="connsiteX3" fmla="*/ 1977656 w 3880884"/>
              <a:gd name="connsiteY3" fmla="*/ 0 h 3806456"/>
              <a:gd name="connsiteX4" fmla="*/ 3880884 w 3880884"/>
              <a:gd name="connsiteY4" fmla="*/ 0 h 3806456"/>
              <a:gd name="connsiteX5" fmla="*/ 3880884 w 3880884"/>
              <a:gd name="connsiteY5" fmla="*/ 3795823 h 3806456"/>
              <a:gd name="connsiteX6" fmla="*/ 0 w 3880884"/>
              <a:gd name="connsiteY6" fmla="*/ 3806456 h 3806456"/>
              <a:gd name="connsiteX7" fmla="*/ 30126 w 3880884"/>
              <a:gd name="connsiteY7" fmla="*/ 2821172 h 3806456"/>
              <a:gd name="connsiteX0" fmla="*/ 30126 w 3880884"/>
              <a:gd name="connsiteY0" fmla="*/ 2821172 h 3806456"/>
              <a:gd name="connsiteX1" fmla="*/ 1903228 w 3880884"/>
              <a:gd name="connsiteY1" fmla="*/ 531628 h 3806456"/>
              <a:gd name="connsiteX2" fmla="*/ 1977656 w 3880884"/>
              <a:gd name="connsiteY2" fmla="*/ 0 h 3806456"/>
              <a:gd name="connsiteX3" fmla="*/ 3880884 w 3880884"/>
              <a:gd name="connsiteY3" fmla="*/ 0 h 3806456"/>
              <a:gd name="connsiteX4" fmla="*/ 3880884 w 3880884"/>
              <a:gd name="connsiteY4" fmla="*/ 3795823 h 3806456"/>
              <a:gd name="connsiteX5" fmla="*/ 0 w 3880884"/>
              <a:gd name="connsiteY5" fmla="*/ 3806456 h 3806456"/>
              <a:gd name="connsiteX6" fmla="*/ 30126 w 3880884"/>
              <a:gd name="connsiteY6" fmla="*/ 2821172 h 3806456"/>
              <a:gd name="connsiteX0" fmla="*/ 30126 w 3880884"/>
              <a:gd name="connsiteY0" fmla="*/ 2821172 h 3806456"/>
              <a:gd name="connsiteX1" fmla="*/ 1977656 w 3880884"/>
              <a:gd name="connsiteY1" fmla="*/ 0 h 3806456"/>
              <a:gd name="connsiteX2" fmla="*/ 3880884 w 3880884"/>
              <a:gd name="connsiteY2" fmla="*/ 0 h 3806456"/>
              <a:gd name="connsiteX3" fmla="*/ 3880884 w 3880884"/>
              <a:gd name="connsiteY3" fmla="*/ 3795823 h 3806456"/>
              <a:gd name="connsiteX4" fmla="*/ 0 w 3880884"/>
              <a:gd name="connsiteY4" fmla="*/ 3806456 h 3806456"/>
              <a:gd name="connsiteX5" fmla="*/ 30126 w 3880884"/>
              <a:gd name="connsiteY5" fmla="*/ 2821172 h 3806456"/>
              <a:gd name="connsiteX0" fmla="*/ 30126 w 3880884"/>
              <a:gd name="connsiteY0" fmla="*/ 2821172 h 3806456"/>
              <a:gd name="connsiteX1" fmla="*/ 1977656 w 3880884"/>
              <a:gd name="connsiteY1" fmla="*/ 0 h 3806456"/>
              <a:gd name="connsiteX2" fmla="*/ 3880884 w 3880884"/>
              <a:gd name="connsiteY2" fmla="*/ 0 h 3806456"/>
              <a:gd name="connsiteX3" fmla="*/ 3880884 w 3880884"/>
              <a:gd name="connsiteY3" fmla="*/ 3795823 h 3806456"/>
              <a:gd name="connsiteX4" fmla="*/ 0 w 3880884"/>
              <a:gd name="connsiteY4" fmla="*/ 3806456 h 3806456"/>
              <a:gd name="connsiteX5" fmla="*/ 30126 w 3880884"/>
              <a:gd name="connsiteY5" fmla="*/ 2821172 h 3806456"/>
              <a:gd name="connsiteX0" fmla="*/ 30126 w 3880884"/>
              <a:gd name="connsiteY0" fmla="*/ 2821172 h 3806456"/>
              <a:gd name="connsiteX1" fmla="*/ 1977656 w 3880884"/>
              <a:gd name="connsiteY1" fmla="*/ 0 h 3806456"/>
              <a:gd name="connsiteX2" fmla="*/ 3880884 w 3880884"/>
              <a:gd name="connsiteY2" fmla="*/ 0 h 3806456"/>
              <a:gd name="connsiteX3" fmla="*/ 3880884 w 3880884"/>
              <a:gd name="connsiteY3" fmla="*/ 3795823 h 3806456"/>
              <a:gd name="connsiteX4" fmla="*/ 0 w 3880884"/>
              <a:gd name="connsiteY4" fmla="*/ 3806456 h 3806456"/>
              <a:gd name="connsiteX5" fmla="*/ 30126 w 3880884"/>
              <a:gd name="connsiteY5" fmla="*/ 2821172 h 3806456"/>
              <a:gd name="connsiteX0" fmla="*/ 30126 w 3880884"/>
              <a:gd name="connsiteY0" fmla="*/ 2821172 h 3806456"/>
              <a:gd name="connsiteX1" fmla="*/ 1977656 w 3880884"/>
              <a:gd name="connsiteY1" fmla="*/ 0 h 3806456"/>
              <a:gd name="connsiteX2" fmla="*/ 3880884 w 3880884"/>
              <a:gd name="connsiteY2" fmla="*/ 0 h 3806456"/>
              <a:gd name="connsiteX3" fmla="*/ 3880884 w 3880884"/>
              <a:gd name="connsiteY3" fmla="*/ 3795823 h 3806456"/>
              <a:gd name="connsiteX4" fmla="*/ 0 w 3880884"/>
              <a:gd name="connsiteY4" fmla="*/ 3806456 h 3806456"/>
              <a:gd name="connsiteX5" fmla="*/ 30126 w 3880884"/>
              <a:gd name="connsiteY5" fmla="*/ 2821172 h 3806456"/>
              <a:gd name="connsiteX0" fmla="*/ 30126 w 3880884"/>
              <a:gd name="connsiteY0" fmla="*/ 2668772 h 3806456"/>
              <a:gd name="connsiteX1" fmla="*/ 1977656 w 3880884"/>
              <a:gd name="connsiteY1" fmla="*/ 0 h 3806456"/>
              <a:gd name="connsiteX2" fmla="*/ 3880884 w 3880884"/>
              <a:gd name="connsiteY2" fmla="*/ 0 h 3806456"/>
              <a:gd name="connsiteX3" fmla="*/ 3880884 w 3880884"/>
              <a:gd name="connsiteY3" fmla="*/ 3795823 h 3806456"/>
              <a:gd name="connsiteX4" fmla="*/ 0 w 3880884"/>
              <a:gd name="connsiteY4" fmla="*/ 3806456 h 3806456"/>
              <a:gd name="connsiteX5" fmla="*/ 30126 w 3880884"/>
              <a:gd name="connsiteY5" fmla="*/ 2668772 h 380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0884" h="3806456">
                <a:moveTo>
                  <a:pt x="30126" y="2668772"/>
                </a:moveTo>
                <a:cubicBezTo>
                  <a:pt x="1924493" y="2604977"/>
                  <a:pt x="1456365" y="1744330"/>
                  <a:pt x="1977656" y="0"/>
                </a:cubicBezTo>
                <a:lnTo>
                  <a:pt x="3880884" y="0"/>
                </a:lnTo>
                <a:lnTo>
                  <a:pt x="3880884" y="3795823"/>
                </a:lnTo>
                <a:lnTo>
                  <a:pt x="0" y="3806456"/>
                </a:lnTo>
                <a:lnTo>
                  <a:pt x="30126" y="2668772"/>
                </a:lnTo>
                <a:close/>
              </a:path>
            </a:pathLst>
          </a:custGeom>
          <a:solidFill>
            <a:srgbClr val="61C25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18 Dikdörtgen"/>
          <p:cNvSpPr/>
          <p:nvPr/>
        </p:nvSpPr>
        <p:spPr>
          <a:xfrm>
            <a:off x="2603202" y="1589567"/>
            <a:ext cx="1371600" cy="205740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42 Serbest Form"/>
          <p:cNvSpPr/>
          <p:nvPr/>
        </p:nvSpPr>
        <p:spPr>
          <a:xfrm>
            <a:off x="2667000" y="1523999"/>
            <a:ext cx="3886200" cy="3886201"/>
          </a:xfrm>
          <a:custGeom>
            <a:avLst/>
            <a:gdLst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59960 w 3492708"/>
              <a:gd name="connsiteY13" fmla="*/ 2473377 h 2473377"/>
              <a:gd name="connsiteX14" fmla="*/ 74950 w 3492708"/>
              <a:gd name="connsiteY14" fmla="*/ 1768839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59960 w 3492708"/>
              <a:gd name="connsiteY13" fmla="*/ 2473377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59960 w 3492708"/>
              <a:gd name="connsiteY13" fmla="*/ 2473377 h 2473377"/>
              <a:gd name="connsiteX14" fmla="*/ 0 w 3492708"/>
              <a:gd name="connsiteY14" fmla="*/ 1648918 h 2473377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2445895 h 2473377"/>
              <a:gd name="connsiteX14" fmla="*/ 3748 w 3496456"/>
              <a:gd name="connsiteY14" fmla="*/ 1648918 h 2473377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2445895 h 2473377"/>
              <a:gd name="connsiteX14" fmla="*/ 3748 w 3496456"/>
              <a:gd name="connsiteY14" fmla="*/ 1648918 h 2473377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2141095 h 2473377"/>
              <a:gd name="connsiteX14" fmla="*/ 3748 w 3496456"/>
              <a:gd name="connsiteY14" fmla="*/ 1648918 h 2473377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0 w 3492708"/>
              <a:gd name="connsiteY13" fmla="*/ 1648918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1813809 w 3492708"/>
              <a:gd name="connsiteY13" fmla="*/ 2083633 h 2473377"/>
              <a:gd name="connsiteX14" fmla="*/ 0 w 3492708"/>
              <a:gd name="connsiteY14" fmla="*/ 1648918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1813809 w 3492708"/>
              <a:gd name="connsiteY13" fmla="*/ 2083633 h 2473377"/>
              <a:gd name="connsiteX14" fmla="*/ 0 w 3492708"/>
              <a:gd name="connsiteY14" fmla="*/ 1648918 h 2473377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0 w 3492708"/>
              <a:gd name="connsiteY13" fmla="*/ 1648918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1648918 w 3492708"/>
              <a:gd name="connsiteY13" fmla="*/ 2038662 h 2473377"/>
              <a:gd name="connsiteX14" fmla="*/ 0 w 3492708"/>
              <a:gd name="connsiteY14" fmla="*/ 1648918 h 2473377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1988695 h 2473377"/>
              <a:gd name="connsiteX14" fmla="*/ 3748 w 3496456"/>
              <a:gd name="connsiteY14" fmla="*/ 1648918 h 2473377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2445895 h 2473377"/>
              <a:gd name="connsiteX14" fmla="*/ 3748 w 3496456"/>
              <a:gd name="connsiteY14" fmla="*/ 1648918 h 2473377"/>
              <a:gd name="connsiteX0" fmla="*/ 3748 w 3505200"/>
              <a:gd name="connsiteY0" fmla="*/ 1648918 h 3886200"/>
              <a:gd name="connsiteX1" fmla="*/ 273570 w 3505200"/>
              <a:gd name="connsiteY1" fmla="*/ 1603947 h 3886200"/>
              <a:gd name="connsiteX2" fmla="*/ 453452 w 3505200"/>
              <a:gd name="connsiteY2" fmla="*/ 1528997 h 3886200"/>
              <a:gd name="connsiteX3" fmla="*/ 588364 w 3505200"/>
              <a:gd name="connsiteY3" fmla="*/ 1424065 h 3886200"/>
              <a:gd name="connsiteX4" fmla="*/ 708285 w 3505200"/>
              <a:gd name="connsiteY4" fmla="*/ 1274164 h 3886200"/>
              <a:gd name="connsiteX5" fmla="*/ 843197 w 3505200"/>
              <a:gd name="connsiteY5" fmla="*/ 1094282 h 3886200"/>
              <a:gd name="connsiteX6" fmla="*/ 933138 w 3505200"/>
              <a:gd name="connsiteY6" fmla="*/ 914400 h 3886200"/>
              <a:gd name="connsiteX7" fmla="*/ 1053059 w 3505200"/>
              <a:gd name="connsiteY7" fmla="*/ 629587 h 3886200"/>
              <a:gd name="connsiteX8" fmla="*/ 1098030 w 3505200"/>
              <a:gd name="connsiteY8" fmla="*/ 449705 h 3886200"/>
              <a:gd name="connsiteX9" fmla="*/ 1187970 w 3505200"/>
              <a:gd name="connsiteY9" fmla="*/ 194872 h 3886200"/>
              <a:gd name="connsiteX10" fmla="*/ 1232941 w 3505200"/>
              <a:gd name="connsiteY10" fmla="*/ 0 h 3886200"/>
              <a:gd name="connsiteX11" fmla="*/ 3496456 w 3505200"/>
              <a:gd name="connsiteY11" fmla="*/ 0 h 3886200"/>
              <a:gd name="connsiteX12" fmla="*/ 3505200 w 3505200"/>
              <a:gd name="connsiteY12" fmla="*/ 3886200 h 3886200"/>
              <a:gd name="connsiteX13" fmla="*/ 0 w 3505200"/>
              <a:gd name="connsiteY13" fmla="*/ 2445895 h 3886200"/>
              <a:gd name="connsiteX14" fmla="*/ 3748 w 3505200"/>
              <a:gd name="connsiteY14" fmla="*/ 1648918 h 3886200"/>
              <a:gd name="connsiteX0" fmla="*/ 384748 w 3886200"/>
              <a:gd name="connsiteY0" fmla="*/ 1648918 h 3886200"/>
              <a:gd name="connsiteX1" fmla="*/ 654570 w 3886200"/>
              <a:gd name="connsiteY1" fmla="*/ 1603947 h 3886200"/>
              <a:gd name="connsiteX2" fmla="*/ 834452 w 3886200"/>
              <a:gd name="connsiteY2" fmla="*/ 1528997 h 3886200"/>
              <a:gd name="connsiteX3" fmla="*/ 969364 w 3886200"/>
              <a:gd name="connsiteY3" fmla="*/ 1424065 h 3886200"/>
              <a:gd name="connsiteX4" fmla="*/ 1089285 w 3886200"/>
              <a:gd name="connsiteY4" fmla="*/ 1274164 h 3886200"/>
              <a:gd name="connsiteX5" fmla="*/ 1224197 w 3886200"/>
              <a:gd name="connsiteY5" fmla="*/ 1094282 h 3886200"/>
              <a:gd name="connsiteX6" fmla="*/ 1314138 w 3886200"/>
              <a:gd name="connsiteY6" fmla="*/ 914400 h 3886200"/>
              <a:gd name="connsiteX7" fmla="*/ 1434059 w 3886200"/>
              <a:gd name="connsiteY7" fmla="*/ 629587 h 3886200"/>
              <a:gd name="connsiteX8" fmla="*/ 1479030 w 3886200"/>
              <a:gd name="connsiteY8" fmla="*/ 449705 h 3886200"/>
              <a:gd name="connsiteX9" fmla="*/ 1568970 w 3886200"/>
              <a:gd name="connsiteY9" fmla="*/ 194872 h 3886200"/>
              <a:gd name="connsiteX10" fmla="*/ 1613941 w 3886200"/>
              <a:gd name="connsiteY10" fmla="*/ 0 h 3886200"/>
              <a:gd name="connsiteX11" fmla="*/ 3877456 w 3886200"/>
              <a:gd name="connsiteY11" fmla="*/ 0 h 3886200"/>
              <a:gd name="connsiteX12" fmla="*/ 3886200 w 3886200"/>
              <a:gd name="connsiteY12" fmla="*/ 3886200 h 3886200"/>
              <a:gd name="connsiteX13" fmla="*/ 0 w 3886200"/>
              <a:gd name="connsiteY13" fmla="*/ 3809999 h 3886200"/>
              <a:gd name="connsiteX14" fmla="*/ 384748 w 3886200"/>
              <a:gd name="connsiteY14" fmla="*/ 1648918 h 3886200"/>
              <a:gd name="connsiteX0" fmla="*/ 1249 w 3963649"/>
              <a:gd name="connsiteY0" fmla="*/ 1752599 h 3886200"/>
              <a:gd name="connsiteX1" fmla="*/ 732019 w 3963649"/>
              <a:gd name="connsiteY1" fmla="*/ 1603947 h 3886200"/>
              <a:gd name="connsiteX2" fmla="*/ 911901 w 3963649"/>
              <a:gd name="connsiteY2" fmla="*/ 1528997 h 3886200"/>
              <a:gd name="connsiteX3" fmla="*/ 1046813 w 3963649"/>
              <a:gd name="connsiteY3" fmla="*/ 1424065 h 3886200"/>
              <a:gd name="connsiteX4" fmla="*/ 1166734 w 3963649"/>
              <a:gd name="connsiteY4" fmla="*/ 1274164 h 3886200"/>
              <a:gd name="connsiteX5" fmla="*/ 1301646 w 3963649"/>
              <a:gd name="connsiteY5" fmla="*/ 1094282 h 3886200"/>
              <a:gd name="connsiteX6" fmla="*/ 1391587 w 3963649"/>
              <a:gd name="connsiteY6" fmla="*/ 914400 h 3886200"/>
              <a:gd name="connsiteX7" fmla="*/ 1511508 w 3963649"/>
              <a:gd name="connsiteY7" fmla="*/ 629587 h 3886200"/>
              <a:gd name="connsiteX8" fmla="*/ 1556479 w 3963649"/>
              <a:gd name="connsiteY8" fmla="*/ 449705 h 3886200"/>
              <a:gd name="connsiteX9" fmla="*/ 1646419 w 3963649"/>
              <a:gd name="connsiteY9" fmla="*/ 194872 h 3886200"/>
              <a:gd name="connsiteX10" fmla="*/ 1691390 w 3963649"/>
              <a:gd name="connsiteY10" fmla="*/ 0 h 3886200"/>
              <a:gd name="connsiteX11" fmla="*/ 3954905 w 3963649"/>
              <a:gd name="connsiteY11" fmla="*/ 0 h 3886200"/>
              <a:gd name="connsiteX12" fmla="*/ 3963649 w 3963649"/>
              <a:gd name="connsiteY12" fmla="*/ 3886200 h 3886200"/>
              <a:gd name="connsiteX13" fmla="*/ 77449 w 3963649"/>
              <a:gd name="connsiteY13" fmla="*/ 3809999 h 3886200"/>
              <a:gd name="connsiteX14" fmla="*/ 1249 w 3963649"/>
              <a:gd name="connsiteY14" fmla="*/ 1752599 h 3886200"/>
              <a:gd name="connsiteX0" fmla="*/ 1249 w 3963649"/>
              <a:gd name="connsiteY0" fmla="*/ 1752599 h 3886200"/>
              <a:gd name="connsiteX1" fmla="*/ 534650 w 3963649"/>
              <a:gd name="connsiteY1" fmla="*/ 1600199 h 3886200"/>
              <a:gd name="connsiteX2" fmla="*/ 911901 w 3963649"/>
              <a:gd name="connsiteY2" fmla="*/ 1528997 h 3886200"/>
              <a:gd name="connsiteX3" fmla="*/ 1046813 w 3963649"/>
              <a:gd name="connsiteY3" fmla="*/ 1424065 h 3886200"/>
              <a:gd name="connsiteX4" fmla="*/ 1166734 w 3963649"/>
              <a:gd name="connsiteY4" fmla="*/ 1274164 h 3886200"/>
              <a:gd name="connsiteX5" fmla="*/ 1301646 w 3963649"/>
              <a:gd name="connsiteY5" fmla="*/ 1094282 h 3886200"/>
              <a:gd name="connsiteX6" fmla="*/ 1391587 w 3963649"/>
              <a:gd name="connsiteY6" fmla="*/ 914400 h 3886200"/>
              <a:gd name="connsiteX7" fmla="*/ 1511508 w 3963649"/>
              <a:gd name="connsiteY7" fmla="*/ 629587 h 3886200"/>
              <a:gd name="connsiteX8" fmla="*/ 1556479 w 3963649"/>
              <a:gd name="connsiteY8" fmla="*/ 449705 h 3886200"/>
              <a:gd name="connsiteX9" fmla="*/ 1646419 w 3963649"/>
              <a:gd name="connsiteY9" fmla="*/ 194872 h 3886200"/>
              <a:gd name="connsiteX10" fmla="*/ 1691390 w 3963649"/>
              <a:gd name="connsiteY10" fmla="*/ 0 h 3886200"/>
              <a:gd name="connsiteX11" fmla="*/ 3954905 w 3963649"/>
              <a:gd name="connsiteY11" fmla="*/ 0 h 3886200"/>
              <a:gd name="connsiteX12" fmla="*/ 3963649 w 3963649"/>
              <a:gd name="connsiteY12" fmla="*/ 3886200 h 3886200"/>
              <a:gd name="connsiteX13" fmla="*/ 77449 w 3963649"/>
              <a:gd name="connsiteY13" fmla="*/ 3809999 h 3886200"/>
              <a:gd name="connsiteX14" fmla="*/ 1249 w 3963649"/>
              <a:gd name="connsiteY14" fmla="*/ 1752599 h 3886200"/>
              <a:gd name="connsiteX0" fmla="*/ 1249 w 3963649"/>
              <a:gd name="connsiteY0" fmla="*/ 1752599 h 3886200"/>
              <a:gd name="connsiteX1" fmla="*/ 911901 w 3963649"/>
              <a:gd name="connsiteY1" fmla="*/ 1528997 h 3886200"/>
              <a:gd name="connsiteX2" fmla="*/ 1046813 w 3963649"/>
              <a:gd name="connsiteY2" fmla="*/ 1424065 h 3886200"/>
              <a:gd name="connsiteX3" fmla="*/ 1166734 w 3963649"/>
              <a:gd name="connsiteY3" fmla="*/ 1274164 h 3886200"/>
              <a:gd name="connsiteX4" fmla="*/ 1301646 w 3963649"/>
              <a:gd name="connsiteY4" fmla="*/ 1094282 h 3886200"/>
              <a:gd name="connsiteX5" fmla="*/ 1391587 w 3963649"/>
              <a:gd name="connsiteY5" fmla="*/ 914400 h 3886200"/>
              <a:gd name="connsiteX6" fmla="*/ 1511508 w 3963649"/>
              <a:gd name="connsiteY6" fmla="*/ 629587 h 3886200"/>
              <a:gd name="connsiteX7" fmla="*/ 1556479 w 3963649"/>
              <a:gd name="connsiteY7" fmla="*/ 449705 h 3886200"/>
              <a:gd name="connsiteX8" fmla="*/ 1646419 w 3963649"/>
              <a:gd name="connsiteY8" fmla="*/ 194872 h 3886200"/>
              <a:gd name="connsiteX9" fmla="*/ 1691390 w 3963649"/>
              <a:gd name="connsiteY9" fmla="*/ 0 h 3886200"/>
              <a:gd name="connsiteX10" fmla="*/ 3954905 w 3963649"/>
              <a:gd name="connsiteY10" fmla="*/ 0 h 3886200"/>
              <a:gd name="connsiteX11" fmla="*/ 3963649 w 3963649"/>
              <a:gd name="connsiteY11" fmla="*/ 3886200 h 3886200"/>
              <a:gd name="connsiteX12" fmla="*/ 77449 w 3963649"/>
              <a:gd name="connsiteY12" fmla="*/ 3809999 h 3886200"/>
              <a:gd name="connsiteX13" fmla="*/ 1249 w 3963649"/>
              <a:gd name="connsiteY13" fmla="*/ 1752599 h 3886200"/>
              <a:gd name="connsiteX0" fmla="*/ 1249 w 3963649"/>
              <a:gd name="connsiteY0" fmla="*/ 1752599 h 3886200"/>
              <a:gd name="connsiteX1" fmla="*/ 1046813 w 3963649"/>
              <a:gd name="connsiteY1" fmla="*/ 1424065 h 3886200"/>
              <a:gd name="connsiteX2" fmla="*/ 1166734 w 3963649"/>
              <a:gd name="connsiteY2" fmla="*/ 1274164 h 3886200"/>
              <a:gd name="connsiteX3" fmla="*/ 1301646 w 3963649"/>
              <a:gd name="connsiteY3" fmla="*/ 1094282 h 3886200"/>
              <a:gd name="connsiteX4" fmla="*/ 1391587 w 3963649"/>
              <a:gd name="connsiteY4" fmla="*/ 914400 h 3886200"/>
              <a:gd name="connsiteX5" fmla="*/ 1511508 w 3963649"/>
              <a:gd name="connsiteY5" fmla="*/ 629587 h 3886200"/>
              <a:gd name="connsiteX6" fmla="*/ 1556479 w 3963649"/>
              <a:gd name="connsiteY6" fmla="*/ 449705 h 3886200"/>
              <a:gd name="connsiteX7" fmla="*/ 1646419 w 3963649"/>
              <a:gd name="connsiteY7" fmla="*/ 194872 h 3886200"/>
              <a:gd name="connsiteX8" fmla="*/ 1691390 w 3963649"/>
              <a:gd name="connsiteY8" fmla="*/ 0 h 3886200"/>
              <a:gd name="connsiteX9" fmla="*/ 3954905 w 3963649"/>
              <a:gd name="connsiteY9" fmla="*/ 0 h 3886200"/>
              <a:gd name="connsiteX10" fmla="*/ 3963649 w 3963649"/>
              <a:gd name="connsiteY10" fmla="*/ 3886200 h 3886200"/>
              <a:gd name="connsiteX11" fmla="*/ 77449 w 3963649"/>
              <a:gd name="connsiteY11" fmla="*/ 3809999 h 3886200"/>
              <a:gd name="connsiteX12" fmla="*/ 1249 w 3963649"/>
              <a:gd name="connsiteY12" fmla="*/ 1752599 h 3886200"/>
              <a:gd name="connsiteX0" fmla="*/ 1249 w 3963649"/>
              <a:gd name="connsiteY0" fmla="*/ 1752599 h 3886200"/>
              <a:gd name="connsiteX1" fmla="*/ 1166734 w 3963649"/>
              <a:gd name="connsiteY1" fmla="*/ 1274164 h 3886200"/>
              <a:gd name="connsiteX2" fmla="*/ 1301646 w 3963649"/>
              <a:gd name="connsiteY2" fmla="*/ 1094282 h 3886200"/>
              <a:gd name="connsiteX3" fmla="*/ 1391587 w 3963649"/>
              <a:gd name="connsiteY3" fmla="*/ 914400 h 3886200"/>
              <a:gd name="connsiteX4" fmla="*/ 1511508 w 3963649"/>
              <a:gd name="connsiteY4" fmla="*/ 629587 h 3886200"/>
              <a:gd name="connsiteX5" fmla="*/ 1556479 w 3963649"/>
              <a:gd name="connsiteY5" fmla="*/ 449705 h 3886200"/>
              <a:gd name="connsiteX6" fmla="*/ 1646419 w 3963649"/>
              <a:gd name="connsiteY6" fmla="*/ 194872 h 3886200"/>
              <a:gd name="connsiteX7" fmla="*/ 1691390 w 3963649"/>
              <a:gd name="connsiteY7" fmla="*/ 0 h 3886200"/>
              <a:gd name="connsiteX8" fmla="*/ 3954905 w 3963649"/>
              <a:gd name="connsiteY8" fmla="*/ 0 h 3886200"/>
              <a:gd name="connsiteX9" fmla="*/ 3963649 w 3963649"/>
              <a:gd name="connsiteY9" fmla="*/ 3886200 h 3886200"/>
              <a:gd name="connsiteX10" fmla="*/ 77449 w 3963649"/>
              <a:gd name="connsiteY10" fmla="*/ 3809999 h 3886200"/>
              <a:gd name="connsiteX11" fmla="*/ 1249 w 3963649"/>
              <a:gd name="connsiteY11" fmla="*/ 1752599 h 3886200"/>
              <a:gd name="connsiteX0" fmla="*/ 1249 w 3963649"/>
              <a:gd name="connsiteY0" fmla="*/ 1752599 h 3886200"/>
              <a:gd name="connsiteX1" fmla="*/ 1301646 w 3963649"/>
              <a:gd name="connsiteY1" fmla="*/ 1094282 h 3886200"/>
              <a:gd name="connsiteX2" fmla="*/ 1391587 w 3963649"/>
              <a:gd name="connsiteY2" fmla="*/ 914400 h 3886200"/>
              <a:gd name="connsiteX3" fmla="*/ 1511508 w 3963649"/>
              <a:gd name="connsiteY3" fmla="*/ 629587 h 3886200"/>
              <a:gd name="connsiteX4" fmla="*/ 1556479 w 3963649"/>
              <a:gd name="connsiteY4" fmla="*/ 449705 h 3886200"/>
              <a:gd name="connsiteX5" fmla="*/ 1646419 w 3963649"/>
              <a:gd name="connsiteY5" fmla="*/ 194872 h 3886200"/>
              <a:gd name="connsiteX6" fmla="*/ 1691390 w 3963649"/>
              <a:gd name="connsiteY6" fmla="*/ 0 h 3886200"/>
              <a:gd name="connsiteX7" fmla="*/ 3954905 w 3963649"/>
              <a:gd name="connsiteY7" fmla="*/ 0 h 3886200"/>
              <a:gd name="connsiteX8" fmla="*/ 3963649 w 3963649"/>
              <a:gd name="connsiteY8" fmla="*/ 3886200 h 3886200"/>
              <a:gd name="connsiteX9" fmla="*/ 77449 w 3963649"/>
              <a:gd name="connsiteY9" fmla="*/ 3809999 h 3886200"/>
              <a:gd name="connsiteX10" fmla="*/ 1249 w 3963649"/>
              <a:gd name="connsiteY10" fmla="*/ 1752599 h 3886200"/>
              <a:gd name="connsiteX0" fmla="*/ 1249 w 3963649"/>
              <a:gd name="connsiteY0" fmla="*/ 1752599 h 3886200"/>
              <a:gd name="connsiteX1" fmla="*/ 1391587 w 3963649"/>
              <a:gd name="connsiteY1" fmla="*/ 914400 h 3886200"/>
              <a:gd name="connsiteX2" fmla="*/ 1511508 w 3963649"/>
              <a:gd name="connsiteY2" fmla="*/ 629587 h 3886200"/>
              <a:gd name="connsiteX3" fmla="*/ 1556479 w 3963649"/>
              <a:gd name="connsiteY3" fmla="*/ 449705 h 3886200"/>
              <a:gd name="connsiteX4" fmla="*/ 1646419 w 3963649"/>
              <a:gd name="connsiteY4" fmla="*/ 194872 h 3886200"/>
              <a:gd name="connsiteX5" fmla="*/ 1691390 w 3963649"/>
              <a:gd name="connsiteY5" fmla="*/ 0 h 3886200"/>
              <a:gd name="connsiteX6" fmla="*/ 3954905 w 3963649"/>
              <a:gd name="connsiteY6" fmla="*/ 0 h 3886200"/>
              <a:gd name="connsiteX7" fmla="*/ 3963649 w 3963649"/>
              <a:gd name="connsiteY7" fmla="*/ 3886200 h 3886200"/>
              <a:gd name="connsiteX8" fmla="*/ 77449 w 3963649"/>
              <a:gd name="connsiteY8" fmla="*/ 3809999 h 3886200"/>
              <a:gd name="connsiteX9" fmla="*/ 1249 w 3963649"/>
              <a:gd name="connsiteY9" fmla="*/ 1752599 h 3886200"/>
              <a:gd name="connsiteX0" fmla="*/ 1249 w 3963649"/>
              <a:gd name="connsiteY0" fmla="*/ 1752599 h 3886200"/>
              <a:gd name="connsiteX1" fmla="*/ 1391587 w 3963649"/>
              <a:gd name="connsiteY1" fmla="*/ 914400 h 3886200"/>
              <a:gd name="connsiteX2" fmla="*/ 1511508 w 3963649"/>
              <a:gd name="connsiteY2" fmla="*/ 629587 h 3886200"/>
              <a:gd name="connsiteX3" fmla="*/ 1556479 w 3963649"/>
              <a:gd name="connsiteY3" fmla="*/ 449705 h 3886200"/>
              <a:gd name="connsiteX4" fmla="*/ 1691390 w 3963649"/>
              <a:gd name="connsiteY4" fmla="*/ 0 h 3886200"/>
              <a:gd name="connsiteX5" fmla="*/ 3954905 w 3963649"/>
              <a:gd name="connsiteY5" fmla="*/ 0 h 3886200"/>
              <a:gd name="connsiteX6" fmla="*/ 3963649 w 3963649"/>
              <a:gd name="connsiteY6" fmla="*/ 3886200 h 3886200"/>
              <a:gd name="connsiteX7" fmla="*/ 77449 w 3963649"/>
              <a:gd name="connsiteY7" fmla="*/ 3809999 h 3886200"/>
              <a:gd name="connsiteX8" fmla="*/ 1249 w 3963649"/>
              <a:gd name="connsiteY8" fmla="*/ 1752599 h 3886200"/>
              <a:gd name="connsiteX0" fmla="*/ 1249 w 3963649"/>
              <a:gd name="connsiteY0" fmla="*/ 1752599 h 3886200"/>
              <a:gd name="connsiteX1" fmla="*/ 1391587 w 3963649"/>
              <a:gd name="connsiteY1" fmla="*/ 914400 h 3886200"/>
              <a:gd name="connsiteX2" fmla="*/ 1511508 w 3963649"/>
              <a:gd name="connsiteY2" fmla="*/ 629587 h 3886200"/>
              <a:gd name="connsiteX3" fmla="*/ 1691390 w 3963649"/>
              <a:gd name="connsiteY3" fmla="*/ 0 h 3886200"/>
              <a:gd name="connsiteX4" fmla="*/ 3954905 w 3963649"/>
              <a:gd name="connsiteY4" fmla="*/ 0 h 3886200"/>
              <a:gd name="connsiteX5" fmla="*/ 3963649 w 3963649"/>
              <a:gd name="connsiteY5" fmla="*/ 3886200 h 3886200"/>
              <a:gd name="connsiteX6" fmla="*/ 77449 w 3963649"/>
              <a:gd name="connsiteY6" fmla="*/ 3809999 h 3886200"/>
              <a:gd name="connsiteX7" fmla="*/ 1249 w 3963649"/>
              <a:gd name="connsiteY7" fmla="*/ 1752599 h 3886200"/>
              <a:gd name="connsiteX0" fmla="*/ 1249 w 3963649"/>
              <a:gd name="connsiteY0" fmla="*/ 1752599 h 3886200"/>
              <a:gd name="connsiteX1" fmla="*/ 1391587 w 3963649"/>
              <a:gd name="connsiteY1" fmla="*/ 914400 h 3886200"/>
              <a:gd name="connsiteX2" fmla="*/ 1691390 w 3963649"/>
              <a:gd name="connsiteY2" fmla="*/ 0 h 3886200"/>
              <a:gd name="connsiteX3" fmla="*/ 3954905 w 3963649"/>
              <a:gd name="connsiteY3" fmla="*/ 0 h 3886200"/>
              <a:gd name="connsiteX4" fmla="*/ 3963649 w 3963649"/>
              <a:gd name="connsiteY4" fmla="*/ 3886200 h 3886200"/>
              <a:gd name="connsiteX5" fmla="*/ 77449 w 3963649"/>
              <a:gd name="connsiteY5" fmla="*/ 3809999 h 3886200"/>
              <a:gd name="connsiteX6" fmla="*/ 1249 w 3963649"/>
              <a:gd name="connsiteY6" fmla="*/ 1752599 h 3886200"/>
              <a:gd name="connsiteX0" fmla="*/ 1249 w 3963649"/>
              <a:gd name="connsiteY0" fmla="*/ 1752599 h 3886200"/>
              <a:gd name="connsiteX1" fmla="*/ 1449050 w 3963649"/>
              <a:gd name="connsiteY1" fmla="*/ 1371599 h 3886200"/>
              <a:gd name="connsiteX2" fmla="*/ 1691390 w 3963649"/>
              <a:gd name="connsiteY2" fmla="*/ 0 h 3886200"/>
              <a:gd name="connsiteX3" fmla="*/ 3954905 w 3963649"/>
              <a:gd name="connsiteY3" fmla="*/ 0 h 3886200"/>
              <a:gd name="connsiteX4" fmla="*/ 3963649 w 3963649"/>
              <a:gd name="connsiteY4" fmla="*/ 3886200 h 3886200"/>
              <a:gd name="connsiteX5" fmla="*/ 77449 w 3963649"/>
              <a:gd name="connsiteY5" fmla="*/ 3809999 h 3886200"/>
              <a:gd name="connsiteX6" fmla="*/ 1249 w 3963649"/>
              <a:gd name="connsiteY6" fmla="*/ 1752599 h 3886200"/>
              <a:gd name="connsiteX0" fmla="*/ 1249 w 3963649"/>
              <a:gd name="connsiteY0" fmla="*/ 1752599 h 3886200"/>
              <a:gd name="connsiteX1" fmla="*/ 1691390 w 3963649"/>
              <a:gd name="connsiteY1" fmla="*/ 0 h 3886200"/>
              <a:gd name="connsiteX2" fmla="*/ 3954905 w 3963649"/>
              <a:gd name="connsiteY2" fmla="*/ 0 h 3886200"/>
              <a:gd name="connsiteX3" fmla="*/ 3963649 w 3963649"/>
              <a:gd name="connsiteY3" fmla="*/ 3886200 h 3886200"/>
              <a:gd name="connsiteX4" fmla="*/ 77449 w 3963649"/>
              <a:gd name="connsiteY4" fmla="*/ 3809999 h 3886200"/>
              <a:gd name="connsiteX5" fmla="*/ 1249 w 3963649"/>
              <a:gd name="connsiteY5" fmla="*/ 1752599 h 3886200"/>
              <a:gd name="connsiteX0" fmla="*/ 1249 w 3963649"/>
              <a:gd name="connsiteY0" fmla="*/ 1752599 h 3886200"/>
              <a:gd name="connsiteX1" fmla="*/ 1691390 w 3963649"/>
              <a:gd name="connsiteY1" fmla="*/ 0 h 3886200"/>
              <a:gd name="connsiteX2" fmla="*/ 3954905 w 3963649"/>
              <a:gd name="connsiteY2" fmla="*/ 0 h 3886200"/>
              <a:gd name="connsiteX3" fmla="*/ 3963649 w 3963649"/>
              <a:gd name="connsiteY3" fmla="*/ 3886200 h 3886200"/>
              <a:gd name="connsiteX4" fmla="*/ 77449 w 3963649"/>
              <a:gd name="connsiteY4" fmla="*/ 3809999 h 3886200"/>
              <a:gd name="connsiteX5" fmla="*/ 1249 w 3963649"/>
              <a:gd name="connsiteY5" fmla="*/ 1752599 h 3886200"/>
              <a:gd name="connsiteX0" fmla="*/ 1249 w 3963649"/>
              <a:gd name="connsiteY0" fmla="*/ 1752599 h 3886200"/>
              <a:gd name="connsiteX1" fmla="*/ 1601450 w 3963649"/>
              <a:gd name="connsiteY1" fmla="*/ 1523999 h 3886200"/>
              <a:gd name="connsiteX2" fmla="*/ 1691390 w 3963649"/>
              <a:gd name="connsiteY2" fmla="*/ 0 h 3886200"/>
              <a:gd name="connsiteX3" fmla="*/ 3954905 w 3963649"/>
              <a:gd name="connsiteY3" fmla="*/ 0 h 3886200"/>
              <a:gd name="connsiteX4" fmla="*/ 3963649 w 3963649"/>
              <a:gd name="connsiteY4" fmla="*/ 3886200 h 3886200"/>
              <a:gd name="connsiteX5" fmla="*/ 77449 w 3963649"/>
              <a:gd name="connsiteY5" fmla="*/ 3809999 h 3886200"/>
              <a:gd name="connsiteX6" fmla="*/ 1249 w 3963649"/>
              <a:gd name="connsiteY6" fmla="*/ 1752599 h 3886200"/>
              <a:gd name="connsiteX0" fmla="*/ 1249 w 3963649"/>
              <a:gd name="connsiteY0" fmla="*/ 1752599 h 3886200"/>
              <a:gd name="connsiteX1" fmla="*/ 1601450 w 3963649"/>
              <a:gd name="connsiteY1" fmla="*/ 1523999 h 3886200"/>
              <a:gd name="connsiteX2" fmla="*/ 1691390 w 3963649"/>
              <a:gd name="connsiteY2" fmla="*/ 0 h 3886200"/>
              <a:gd name="connsiteX3" fmla="*/ 3954905 w 3963649"/>
              <a:gd name="connsiteY3" fmla="*/ 0 h 3886200"/>
              <a:gd name="connsiteX4" fmla="*/ 3963649 w 3963649"/>
              <a:gd name="connsiteY4" fmla="*/ 3886200 h 3886200"/>
              <a:gd name="connsiteX5" fmla="*/ 77449 w 3963649"/>
              <a:gd name="connsiteY5" fmla="*/ 3809999 h 3886200"/>
              <a:gd name="connsiteX6" fmla="*/ 1249 w 3963649"/>
              <a:gd name="connsiteY6" fmla="*/ 1752599 h 3886200"/>
              <a:gd name="connsiteX0" fmla="*/ 1249 w 3963649"/>
              <a:gd name="connsiteY0" fmla="*/ 1752600 h 3886201"/>
              <a:gd name="connsiteX1" fmla="*/ 1601450 w 3963649"/>
              <a:gd name="connsiteY1" fmla="*/ 1524000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1601450 w 3963649"/>
              <a:gd name="connsiteY1" fmla="*/ 1524000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1220450 w 3963649"/>
              <a:gd name="connsiteY1" fmla="*/ 1371601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1220450 w 3963649"/>
              <a:gd name="connsiteY1" fmla="*/ 1371601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1220450 w 3963649"/>
              <a:gd name="connsiteY1" fmla="*/ 1371601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2211050 w 3963649"/>
              <a:gd name="connsiteY1" fmla="*/ 0 h 3886201"/>
              <a:gd name="connsiteX2" fmla="*/ 3954905 w 3963649"/>
              <a:gd name="connsiteY2" fmla="*/ 1 h 3886201"/>
              <a:gd name="connsiteX3" fmla="*/ 3963649 w 3963649"/>
              <a:gd name="connsiteY3" fmla="*/ 3886201 h 3886201"/>
              <a:gd name="connsiteX4" fmla="*/ 77449 w 3963649"/>
              <a:gd name="connsiteY4" fmla="*/ 3810000 h 3886201"/>
              <a:gd name="connsiteX5" fmla="*/ 1249 w 3963649"/>
              <a:gd name="connsiteY5" fmla="*/ 1752600 h 3886201"/>
              <a:gd name="connsiteX0" fmla="*/ 1249 w 3963649"/>
              <a:gd name="connsiteY0" fmla="*/ 1752600 h 3886201"/>
              <a:gd name="connsiteX1" fmla="*/ 2211050 w 3963649"/>
              <a:gd name="connsiteY1" fmla="*/ 0 h 3886201"/>
              <a:gd name="connsiteX2" fmla="*/ 3954905 w 3963649"/>
              <a:gd name="connsiteY2" fmla="*/ 1 h 3886201"/>
              <a:gd name="connsiteX3" fmla="*/ 3963649 w 3963649"/>
              <a:gd name="connsiteY3" fmla="*/ 3886201 h 3886201"/>
              <a:gd name="connsiteX4" fmla="*/ 77449 w 3963649"/>
              <a:gd name="connsiteY4" fmla="*/ 3810000 h 3886201"/>
              <a:gd name="connsiteX5" fmla="*/ 1249 w 3963649"/>
              <a:gd name="connsiteY5" fmla="*/ 1752600 h 3886201"/>
              <a:gd name="connsiteX0" fmla="*/ 1249 w 3963648"/>
              <a:gd name="connsiteY0" fmla="*/ 1752601 h 3886201"/>
              <a:gd name="connsiteX1" fmla="*/ 2211049 w 3963648"/>
              <a:gd name="connsiteY1" fmla="*/ 0 h 3886201"/>
              <a:gd name="connsiteX2" fmla="*/ 3954904 w 3963648"/>
              <a:gd name="connsiteY2" fmla="*/ 1 h 3886201"/>
              <a:gd name="connsiteX3" fmla="*/ 3963648 w 3963648"/>
              <a:gd name="connsiteY3" fmla="*/ 3886201 h 3886201"/>
              <a:gd name="connsiteX4" fmla="*/ 77448 w 3963648"/>
              <a:gd name="connsiteY4" fmla="*/ 3810000 h 3886201"/>
              <a:gd name="connsiteX5" fmla="*/ 1249 w 3963648"/>
              <a:gd name="connsiteY5" fmla="*/ 1752601 h 3886201"/>
              <a:gd name="connsiteX0" fmla="*/ 1249 w 3963648"/>
              <a:gd name="connsiteY0" fmla="*/ 1752601 h 3886201"/>
              <a:gd name="connsiteX1" fmla="*/ 2211049 w 3963648"/>
              <a:gd name="connsiteY1" fmla="*/ 0 h 3886201"/>
              <a:gd name="connsiteX2" fmla="*/ 3954904 w 3963648"/>
              <a:gd name="connsiteY2" fmla="*/ 1 h 3886201"/>
              <a:gd name="connsiteX3" fmla="*/ 3963648 w 3963648"/>
              <a:gd name="connsiteY3" fmla="*/ 3886201 h 3886201"/>
              <a:gd name="connsiteX4" fmla="*/ 77448 w 3963648"/>
              <a:gd name="connsiteY4" fmla="*/ 3810000 h 3886201"/>
              <a:gd name="connsiteX5" fmla="*/ 1249 w 3963648"/>
              <a:gd name="connsiteY5" fmla="*/ 1752601 h 3886201"/>
              <a:gd name="connsiteX0" fmla="*/ 1249 w 3887449"/>
              <a:gd name="connsiteY0" fmla="*/ 3048001 h 3886201"/>
              <a:gd name="connsiteX1" fmla="*/ 2134850 w 3887449"/>
              <a:gd name="connsiteY1" fmla="*/ 0 h 3886201"/>
              <a:gd name="connsiteX2" fmla="*/ 3878705 w 3887449"/>
              <a:gd name="connsiteY2" fmla="*/ 1 h 3886201"/>
              <a:gd name="connsiteX3" fmla="*/ 3887449 w 3887449"/>
              <a:gd name="connsiteY3" fmla="*/ 3886201 h 3886201"/>
              <a:gd name="connsiteX4" fmla="*/ 1249 w 3887449"/>
              <a:gd name="connsiteY4" fmla="*/ 3810000 h 3886201"/>
              <a:gd name="connsiteX5" fmla="*/ 1249 w 3887449"/>
              <a:gd name="connsiteY5" fmla="*/ 3048001 h 3886201"/>
              <a:gd name="connsiteX0" fmla="*/ 304800 w 3886200"/>
              <a:gd name="connsiteY0" fmla="*/ 2743201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5" fmla="*/ 304800 w 3886200"/>
              <a:gd name="connsiteY5" fmla="*/ 2743201 h 3886201"/>
              <a:gd name="connsiteX0" fmla="*/ 292100 w 4178300"/>
              <a:gd name="connsiteY0" fmla="*/ 3810000 h 3886201"/>
              <a:gd name="connsiteX1" fmla="*/ 2425701 w 4178300"/>
              <a:gd name="connsiteY1" fmla="*/ 0 h 3886201"/>
              <a:gd name="connsiteX2" fmla="*/ 4169556 w 4178300"/>
              <a:gd name="connsiteY2" fmla="*/ 1 h 3886201"/>
              <a:gd name="connsiteX3" fmla="*/ 4178300 w 4178300"/>
              <a:gd name="connsiteY3" fmla="*/ 3886201 h 3886201"/>
              <a:gd name="connsiteX4" fmla="*/ 292100 w 41783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4408774"/>
              <a:gd name="connsiteX1" fmla="*/ 2133601 w 3886200"/>
              <a:gd name="connsiteY1" fmla="*/ 0 h 4408774"/>
              <a:gd name="connsiteX2" fmla="*/ 3877456 w 3886200"/>
              <a:gd name="connsiteY2" fmla="*/ 1 h 4408774"/>
              <a:gd name="connsiteX3" fmla="*/ 3886200 w 3886200"/>
              <a:gd name="connsiteY3" fmla="*/ 3886201 h 4408774"/>
              <a:gd name="connsiteX4" fmla="*/ 0 w 3886200"/>
              <a:gd name="connsiteY4" fmla="*/ 3810000 h 4408774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862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86200 h 3886201"/>
              <a:gd name="connsiteX0" fmla="*/ 0 w 3886200"/>
              <a:gd name="connsiteY0" fmla="*/ 38862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86200 h 3886201"/>
              <a:gd name="connsiteX0" fmla="*/ 0 w 3886200"/>
              <a:gd name="connsiteY0" fmla="*/ 38862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86200 h 388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886201">
                <a:moveTo>
                  <a:pt x="0" y="3886200"/>
                </a:moveTo>
                <a:cubicBezTo>
                  <a:pt x="1303103" y="3881828"/>
                  <a:pt x="2120692" y="2032832"/>
                  <a:pt x="2133601" y="0"/>
                </a:cubicBezTo>
                <a:lnTo>
                  <a:pt x="3877456" y="1"/>
                </a:lnTo>
                <a:cubicBezTo>
                  <a:pt x="3880371" y="1295401"/>
                  <a:pt x="3883285" y="2590801"/>
                  <a:pt x="3886200" y="3886201"/>
                </a:cubicBezTo>
                <a:lnTo>
                  <a:pt x="0" y="3886200"/>
                </a:lnTo>
                <a:close/>
              </a:path>
            </a:pathLst>
          </a:custGeom>
          <a:gradFill>
            <a:gsLst>
              <a:gs pos="100000">
                <a:srgbClr val="61C250"/>
              </a:gs>
              <a:gs pos="0">
                <a:schemeClr val="bg1"/>
              </a:gs>
            </a:gsLst>
            <a:lin ang="27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37 Dikdörtgen"/>
          <p:cNvSpPr/>
          <p:nvPr/>
        </p:nvSpPr>
        <p:spPr>
          <a:xfrm>
            <a:off x="2590800" y="1600200"/>
            <a:ext cx="1371600" cy="20574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C0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0336" y="397578"/>
            <a:ext cx="7592093" cy="762000"/>
          </a:xfrm>
        </p:spPr>
        <p:txBody>
          <a:bodyPr/>
          <a:lstStyle/>
          <a:p>
            <a:r>
              <a:rPr lang="en-US" dirty="0" smtClean="0"/>
              <a:t>DROP</a:t>
            </a:r>
            <a:endParaRPr lang="en-US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638800" y="562987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Gadget Length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2971800" y="5486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max tolerable gadget length for CRA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647700" y="3352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min # gadgets to launch a CRA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152400" y="1307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Consecutive Gadgets</a:t>
            </a:r>
            <a:endParaRPr lang="en-US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4562437" y="4812268"/>
            <a:ext cx="1878264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Regular workloads</a:t>
            </a:r>
            <a:endParaRPr lang="en-US" sz="1800" dirty="0"/>
          </a:p>
        </p:txBody>
      </p:sp>
      <p:cxnSp>
        <p:nvCxnSpPr>
          <p:cNvPr id="8" name="7 Düz Ok Bağlayıcısı"/>
          <p:cNvCxnSpPr/>
          <p:nvPr/>
        </p:nvCxnSpPr>
        <p:spPr>
          <a:xfrm rot="16200000">
            <a:off x="514200" y="3322321"/>
            <a:ext cx="420624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2590800" y="5410200"/>
            <a:ext cx="420624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tin kutusu"/>
          <p:cNvSpPr txBox="1"/>
          <p:nvPr/>
        </p:nvSpPr>
        <p:spPr>
          <a:xfrm>
            <a:off x="2743200" y="1676400"/>
            <a:ext cx="699756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CRAs</a:t>
            </a:r>
            <a:endParaRPr lang="en-US" sz="1800" dirty="0"/>
          </a:p>
        </p:txBody>
      </p:sp>
      <p:cxnSp>
        <p:nvCxnSpPr>
          <p:cNvPr id="40" name="39 Düz Bağlayıcı"/>
          <p:cNvCxnSpPr/>
          <p:nvPr/>
        </p:nvCxnSpPr>
        <p:spPr>
          <a:xfrm>
            <a:off x="3962400" y="1371600"/>
            <a:ext cx="0" cy="402336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Bağlayıcı"/>
          <p:cNvCxnSpPr/>
          <p:nvPr/>
        </p:nvCxnSpPr>
        <p:spPr>
          <a:xfrm rot="16200000">
            <a:off x="4678680" y="1645920"/>
            <a:ext cx="0" cy="402336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Dikdörtgen"/>
          <p:cNvSpPr/>
          <p:nvPr/>
        </p:nvSpPr>
        <p:spPr>
          <a:xfrm>
            <a:off x="3772172" y="6096000"/>
            <a:ext cx="576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N=5</a:t>
            </a:r>
            <a:endParaRPr lang="en-US" sz="2000" b="1" dirty="0"/>
          </a:p>
        </p:txBody>
      </p:sp>
      <p:sp>
        <p:nvSpPr>
          <p:cNvPr id="46" name="45 Dikdörtgen"/>
          <p:cNvSpPr/>
          <p:nvPr/>
        </p:nvSpPr>
        <p:spPr>
          <a:xfrm>
            <a:off x="1232932" y="4048780"/>
            <a:ext cx="564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S=3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610969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pitchFamily="34" charset="0"/>
              </a:rPr>
              <a:t>Implemented in software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pitchFamily="34" charset="0"/>
              </a:rPr>
              <a:t>5x slowdown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pitchFamily="34" charset="0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141662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43" grpId="0" animBg="1"/>
      <p:bldP spid="43" grpId="1" animBg="1"/>
      <p:bldP spid="38" grpId="0" animBg="1"/>
      <p:bldP spid="38" grpId="1" animBg="1"/>
      <p:bldP spid="13" grpId="0"/>
      <p:bldP spid="14" grpId="0"/>
      <p:bldP spid="17" grpId="0" animBg="1"/>
      <p:bldP spid="18" grpId="0" animBg="1"/>
      <p:bldP spid="45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4850"/>
            <a:ext cx="83820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CFG Example</a:t>
            </a:r>
          </a:p>
        </p:txBody>
      </p:sp>
    </p:spTree>
    <p:extLst>
      <p:ext uri="{BB962C8B-B14F-4D97-AF65-F5344CB8AC3E}">
        <p14:creationId xmlns:p14="http://schemas.microsoft.com/office/powerpoint/2010/main" val="187913358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50292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For each control transfer, determine statically its possible destination(s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Insert a 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unique bit pattern at every destination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Two destinations are equivalent if CFG contains edges to each from the same source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This is imprecise </a:t>
            </a:r>
            <a:r>
              <a:rPr lang="en-US" dirty="0">
                <a:solidFill>
                  <a:srgbClr val="FF3399"/>
                </a:solidFill>
                <a:latin typeface="Calibri"/>
                <a:cs typeface="Calibri"/>
              </a:rPr>
              <a:t>(why?)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same bit pattern for equivalent </a:t>
            </a:r>
            <a:r>
              <a:rPr lang="en-US" dirty="0" smtClean="0">
                <a:latin typeface="Calibri"/>
                <a:cs typeface="Calibri"/>
              </a:rPr>
              <a:t>destinations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Insert binary code that at runtime will check whether the bit pattern of the target instruction matches the pattern of possible destinations</a:t>
            </a:r>
          </a:p>
        </p:txBody>
      </p:sp>
      <p:sp>
        <p:nvSpPr>
          <p:cNvPr id="2355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CFI: Control Flow Enforcement</a:t>
            </a:r>
          </a:p>
        </p:txBody>
      </p:sp>
    </p:spTree>
    <p:extLst>
      <p:ext uri="{BB962C8B-B14F-4D97-AF65-F5344CB8AC3E}">
        <p14:creationId xmlns:p14="http://schemas.microsoft.com/office/powerpoint/2010/main" val="219662996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CFI: Example of Instrumentation</a:t>
            </a:r>
          </a:p>
        </p:txBody>
      </p:sp>
      <p:pic>
        <p:nvPicPr>
          <p:cNvPr id="24580" name="Picture 5" descr="cf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4486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124200" y="1676400"/>
            <a:ext cx="194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chemeClr val="hlink"/>
                </a:solidFill>
                <a:latin typeface="Calibri"/>
                <a:cs typeface="Calibri"/>
              </a:rPr>
              <a:t>Original code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" y="3276600"/>
            <a:ext cx="8839200" cy="1603375"/>
            <a:chOff x="96" y="2064"/>
            <a:chExt cx="5568" cy="1010"/>
          </a:xfrm>
        </p:grpSpPr>
        <p:sp>
          <p:nvSpPr>
            <p:cNvPr id="24591" name="Text Box 7"/>
            <p:cNvSpPr txBox="1">
              <a:spLocks noChangeArrowheads="1"/>
            </p:cNvSpPr>
            <p:nvPr/>
          </p:nvSpPr>
          <p:spPr bwMode="auto">
            <a:xfrm>
              <a:off x="1783" y="2064"/>
              <a:ext cx="16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>
                  <a:solidFill>
                    <a:schemeClr val="hlink"/>
                  </a:solidFill>
                  <a:latin typeface="Calibri"/>
                  <a:cs typeface="Calibri"/>
                </a:rPr>
                <a:t>Instrumented code</a:t>
              </a:r>
            </a:p>
          </p:txBody>
        </p:sp>
        <p:pic>
          <p:nvPicPr>
            <p:cNvPr id="24592" name="Picture 8" descr="cfi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544"/>
              <a:ext cx="5568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489450" y="4038600"/>
            <a:ext cx="3787775" cy="1890713"/>
            <a:chOff x="2828" y="2544"/>
            <a:chExt cx="2386" cy="1191"/>
          </a:xfrm>
        </p:grpSpPr>
        <p:sp>
          <p:nvSpPr>
            <p:cNvPr id="24588" name="Oval 9"/>
            <p:cNvSpPr>
              <a:spLocks noChangeArrowheads="1"/>
            </p:cNvSpPr>
            <p:nvPr/>
          </p:nvSpPr>
          <p:spPr bwMode="auto">
            <a:xfrm>
              <a:off x="4114" y="2544"/>
              <a:ext cx="1022" cy="24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4589" name="Line 11"/>
            <p:cNvSpPr>
              <a:spLocks noChangeShapeType="1"/>
            </p:cNvSpPr>
            <p:nvPr/>
          </p:nvSpPr>
          <p:spPr bwMode="auto">
            <a:xfrm flipH="1">
              <a:off x="4080" y="2784"/>
              <a:ext cx="377" cy="59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4590" name="Text Box 12"/>
            <p:cNvSpPr txBox="1">
              <a:spLocks noChangeArrowheads="1"/>
            </p:cNvSpPr>
            <p:nvPr/>
          </p:nvSpPr>
          <p:spPr bwMode="auto">
            <a:xfrm>
              <a:off x="2828" y="3360"/>
              <a:ext cx="238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sz="1800">
                  <a:solidFill>
                    <a:schemeClr val="hlink"/>
                  </a:solidFill>
                  <a:latin typeface="Calibri"/>
                  <a:cs typeface="Calibri"/>
                </a:rPr>
                <a:t>Abuse an x86 assembly instruction to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sz="1800">
                  <a:solidFill>
                    <a:schemeClr val="hlink"/>
                  </a:solidFill>
                  <a:latin typeface="Calibri"/>
                  <a:cs typeface="Calibri"/>
                </a:rPr>
                <a:t>insert </a:t>
              </a:r>
              <a:r>
                <a:rPr lang="ja-JP" altLang="en-US" sz="1800">
                  <a:solidFill>
                    <a:schemeClr val="hlink"/>
                  </a:solidFill>
                  <a:latin typeface="Calibri"/>
                  <a:cs typeface="Calibri"/>
                </a:rPr>
                <a:t>“</a:t>
              </a:r>
              <a:r>
                <a:rPr lang="en-US" sz="1800">
                  <a:solidFill>
                    <a:schemeClr val="hlink"/>
                  </a:solidFill>
                  <a:latin typeface="Calibri"/>
                  <a:cs typeface="Calibri"/>
                </a:rPr>
                <a:t>12345678</a:t>
              </a:r>
              <a:r>
                <a:rPr lang="ja-JP" altLang="en-US" sz="1800">
                  <a:solidFill>
                    <a:schemeClr val="hlink"/>
                  </a:solidFill>
                  <a:latin typeface="Calibri"/>
                  <a:cs typeface="Calibri"/>
                </a:rPr>
                <a:t>”</a:t>
              </a:r>
              <a:r>
                <a:rPr lang="en-US" sz="1800">
                  <a:solidFill>
                    <a:schemeClr val="hlink"/>
                  </a:solidFill>
                  <a:latin typeface="Calibri"/>
                  <a:cs typeface="Calibri"/>
                </a:rPr>
                <a:t> tag into the binary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3213" y="4191000"/>
            <a:ext cx="3122612" cy="1933575"/>
            <a:chOff x="191" y="2640"/>
            <a:chExt cx="1967" cy="1218"/>
          </a:xfrm>
        </p:grpSpPr>
        <p:sp>
          <p:nvSpPr>
            <p:cNvPr id="24585" name="Oval 13"/>
            <p:cNvSpPr>
              <a:spLocks noChangeArrowheads="1"/>
            </p:cNvSpPr>
            <p:nvPr/>
          </p:nvSpPr>
          <p:spPr bwMode="auto">
            <a:xfrm>
              <a:off x="1056" y="2640"/>
              <a:ext cx="1022" cy="24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4586" name="Line 14"/>
            <p:cNvSpPr>
              <a:spLocks noChangeShapeType="1"/>
            </p:cNvSpPr>
            <p:nvPr/>
          </p:nvSpPr>
          <p:spPr bwMode="auto">
            <a:xfrm flipH="1">
              <a:off x="1248" y="2880"/>
              <a:ext cx="137" cy="59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4587" name="Text Box 15"/>
            <p:cNvSpPr txBox="1">
              <a:spLocks noChangeArrowheads="1"/>
            </p:cNvSpPr>
            <p:nvPr/>
          </p:nvSpPr>
          <p:spPr bwMode="auto">
            <a:xfrm>
              <a:off x="191" y="3483"/>
              <a:ext cx="196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sz="1800">
                  <a:solidFill>
                    <a:schemeClr val="hlink"/>
                  </a:solidFill>
                  <a:latin typeface="Calibri"/>
                  <a:cs typeface="Calibri"/>
                </a:rPr>
                <a:t>Jump to the destination only if</a:t>
              </a: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sz="1800">
                  <a:solidFill>
                    <a:schemeClr val="hlink"/>
                  </a:solidFill>
                  <a:latin typeface="Calibri"/>
                  <a:cs typeface="Calibri"/>
                </a:rPr>
                <a:t>the tag is equal to </a:t>
              </a:r>
              <a:r>
                <a:rPr lang="ja-JP" altLang="en-US" sz="1800">
                  <a:solidFill>
                    <a:schemeClr val="hlink"/>
                  </a:solidFill>
                  <a:latin typeface="Calibri"/>
                  <a:cs typeface="Calibri"/>
                </a:rPr>
                <a:t>“</a:t>
              </a:r>
              <a:r>
                <a:rPr lang="en-US" sz="1800">
                  <a:solidFill>
                    <a:schemeClr val="hlink"/>
                  </a:solidFill>
                  <a:latin typeface="Calibri"/>
                  <a:cs typeface="Calibri"/>
                </a:rPr>
                <a:t>12345678</a:t>
              </a:r>
              <a:r>
                <a:rPr lang="ja-JP" altLang="en-US" sz="1800">
                  <a:solidFill>
                    <a:schemeClr val="hlink"/>
                  </a:solidFill>
                  <a:latin typeface="Calibri"/>
                  <a:cs typeface="Calibri"/>
                </a:rPr>
                <a:t>”</a:t>
              </a:r>
              <a:endParaRPr lang="en-US" sz="1800">
                <a:solidFill>
                  <a:schemeClr val="hlink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23135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Unique IDs</a:t>
            </a:r>
          </a:p>
          <a:p>
            <a:pPr lvl="1"/>
            <a:r>
              <a:rPr lang="en-US">
                <a:latin typeface="Calibri"/>
                <a:cs typeface="Calibri"/>
              </a:rPr>
              <a:t>Bit patterns chosen as destination IDs must not appear anywhere else in the code memory except ID checks</a:t>
            </a:r>
          </a:p>
          <a:p>
            <a:r>
              <a:rPr lang="en-US">
                <a:latin typeface="Calibri"/>
                <a:cs typeface="Calibri"/>
              </a:rPr>
              <a:t>Non-writable code</a:t>
            </a:r>
          </a:p>
          <a:p>
            <a:pPr lvl="1"/>
            <a:r>
              <a:rPr lang="en-US">
                <a:latin typeface="Calibri"/>
                <a:cs typeface="Calibri"/>
              </a:rPr>
              <a:t>Program should not modify code memory at runtime</a:t>
            </a:r>
          </a:p>
          <a:p>
            <a:pPr lvl="2"/>
            <a:r>
              <a:rPr lang="en-US">
                <a:latin typeface="Calibri"/>
                <a:cs typeface="Calibri"/>
              </a:rPr>
              <a:t>What about run-time code generation and self-modification?</a:t>
            </a:r>
          </a:p>
          <a:p>
            <a:r>
              <a:rPr lang="en-US">
                <a:latin typeface="Calibri"/>
                <a:cs typeface="Calibri"/>
              </a:rPr>
              <a:t>Non-executable data</a:t>
            </a:r>
          </a:p>
          <a:p>
            <a:pPr lvl="1"/>
            <a:r>
              <a:rPr lang="en-US">
                <a:latin typeface="Calibri"/>
                <a:cs typeface="Calibri"/>
              </a:rPr>
              <a:t>Program should not execute data as if it were code</a:t>
            </a:r>
          </a:p>
          <a:p>
            <a:r>
              <a:rPr lang="en-US">
                <a:latin typeface="Calibri"/>
                <a:cs typeface="Calibri"/>
              </a:rPr>
              <a:t>Enforcement: hardware support + prohibit system calls that change protection state + verification at load-time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914400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CFI: Preventing Circumvention</a:t>
            </a:r>
          </a:p>
        </p:txBody>
      </p:sp>
    </p:spTree>
    <p:extLst>
      <p:ext uri="{BB962C8B-B14F-4D97-AF65-F5344CB8AC3E}">
        <p14:creationId xmlns:p14="http://schemas.microsoft.com/office/powerpoint/2010/main" val="63780200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Suppose a call from A goes to C, and a call from B goes to either C, or D </a:t>
            </a:r>
            <a:r>
              <a:rPr lang="en-US">
                <a:solidFill>
                  <a:srgbClr val="FF3399"/>
                </a:solidFill>
                <a:latin typeface="Calibri"/>
                <a:cs typeface="Calibri"/>
              </a:rPr>
              <a:t>(when can this happen?)</a:t>
            </a:r>
          </a:p>
          <a:p>
            <a:pPr lvl="1"/>
            <a:r>
              <a:rPr lang="en-US">
                <a:latin typeface="Calibri"/>
                <a:cs typeface="Calibri"/>
              </a:rPr>
              <a:t>CFI will use the same tag for C and D, but this allows an </a:t>
            </a:r>
            <a:r>
              <a:rPr lang="ja-JP" altLang="en-US">
                <a:latin typeface="Calibri"/>
                <a:cs typeface="Calibri"/>
              </a:rPr>
              <a:t>“</a:t>
            </a:r>
            <a:r>
              <a:rPr lang="en-US">
                <a:latin typeface="Calibri"/>
                <a:cs typeface="Calibri"/>
              </a:rPr>
              <a:t>invalid</a:t>
            </a:r>
            <a:r>
              <a:rPr lang="ja-JP" altLang="en-US">
                <a:latin typeface="Calibri"/>
                <a:cs typeface="Calibri"/>
              </a:rPr>
              <a:t>”</a:t>
            </a:r>
            <a:r>
              <a:rPr lang="en-US">
                <a:latin typeface="Calibri"/>
                <a:cs typeface="Calibri"/>
              </a:rPr>
              <a:t> call from A to D</a:t>
            </a:r>
          </a:p>
          <a:p>
            <a:pPr lvl="1"/>
            <a:r>
              <a:rPr lang="en-US">
                <a:latin typeface="Calibri"/>
                <a:cs typeface="Calibri"/>
              </a:rPr>
              <a:t>Possible solution: duplicate code or inline</a:t>
            </a:r>
          </a:p>
          <a:p>
            <a:pPr lvl="1"/>
            <a:r>
              <a:rPr lang="en-US">
                <a:latin typeface="Calibri"/>
                <a:cs typeface="Calibri"/>
              </a:rPr>
              <a:t>Possible solution: multiple tags</a:t>
            </a:r>
          </a:p>
          <a:p>
            <a:r>
              <a:rPr lang="en-US">
                <a:latin typeface="Calibri"/>
                <a:cs typeface="Calibri"/>
              </a:rPr>
              <a:t>Function F is called first from A, then from B; what</a:t>
            </a:r>
            <a:r>
              <a:rPr lang="ja-JP" altLang="en-US">
                <a:latin typeface="Calibri"/>
                <a:cs typeface="Calibri"/>
              </a:rPr>
              <a:t>’</a:t>
            </a:r>
            <a:r>
              <a:rPr lang="en-US">
                <a:latin typeface="Calibri"/>
                <a:cs typeface="Calibri"/>
              </a:rPr>
              <a:t>s a valid destination for its return?</a:t>
            </a:r>
          </a:p>
          <a:p>
            <a:pPr lvl="1"/>
            <a:r>
              <a:rPr lang="en-US">
                <a:latin typeface="Calibri"/>
                <a:cs typeface="Calibri"/>
              </a:rPr>
              <a:t>CFI will use the same tag for both call sites, but this allows F to return to B after being called from A</a:t>
            </a:r>
          </a:p>
          <a:p>
            <a:pPr lvl="1"/>
            <a:r>
              <a:rPr lang="en-US">
                <a:latin typeface="Calibri"/>
                <a:cs typeface="Calibri"/>
              </a:rPr>
              <a:t>Solution: </a:t>
            </a:r>
            <a:r>
              <a:rPr lang="en-US">
                <a:solidFill>
                  <a:srgbClr val="C00000"/>
                </a:solidFill>
                <a:latin typeface="Calibri"/>
                <a:cs typeface="Calibri"/>
              </a:rPr>
              <a:t>shadow call stack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914400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Improving CFI Precision</a:t>
            </a:r>
          </a:p>
        </p:txBody>
      </p:sp>
    </p:spTree>
    <p:extLst>
      <p:ext uri="{BB962C8B-B14F-4D97-AF65-F5344CB8AC3E}">
        <p14:creationId xmlns:p14="http://schemas.microsoft.com/office/powerpoint/2010/main" val="337381720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CFI: Security Guarantees</a:t>
            </a: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Effective against attacks based on illegitimate control-flow transfer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Stack-based buffer overflow, return-to-</a:t>
            </a:r>
            <a:r>
              <a:rPr lang="en-US" dirty="0" err="1">
                <a:latin typeface="Calibri"/>
                <a:cs typeface="Calibri"/>
              </a:rPr>
              <a:t>libc</a:t>
            </a:r>
            <a:r>
              <a:rPr lang="en-US" dirty="0">
                <a:latin typeface="Calibri"/>
                <a:cs typeface="Calibri"/>
              </a:rPr>
              <a:t> exploits, pointer </a:t>
            </a:r>
            <a:r>
              <a:rPr lang="en-US" dirty="0" smtClean="0">
                <a:latin typeface="Calibri"/>
                <a:cs typeface="Calibri"/>
              </a:rPr>
              <a:t>subterfuge, code reuse attacks</a:t>
            </a:r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Does </a:t>
            </a:r>
            <a:r>
              <a:rPr lang="en-US" u="sng" dirty="0">
                <a:latin typeface="Calibri"/>
                <a:cs typeface="Calibri"/>
              </a:rPr>
              <a:t>not</a:t>
            </a:r>
            <a:r>
              <a:rPr lang="en-US" dirty="0">
                <a:latin typeface="Calibri"/>
                <a:cs typeface="Calibri"/>
              </a:rPr>
              <a:t> protect against attacks that do not violate the program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s original CFG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Incorrect arguments to system calls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Substitution of file names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Other data-only attacks</a:t>
            </a:r>
          </a:p>
        </p:txBody>
      </p:sp>
    </p:spTree>
    <p:extLst>
      <p:ext uri="{BB962C8B-B14F-4D97-AF65-F5344CB8AC3E}">
        <p14:creationId xmlns:p14="http://schemas.microsoft.com/office/powerpoint/2010/main" val="208591705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Possible Execution of Memory</a:t>
            </a:r>
          </a:p>
        </p:txBody>
      </p:sp>
      <p:pic>
        <p:nvPicPr>
          <p:cNvPr id="28676" name="Picture 5" descr="erlings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28800"/>
            <a:ext cx="822166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7156450" y="1066800"/>
            <a:ext cx="1530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[Erlingsson]</a:t>
            </a:r>
          </a:p>
        </p:txBody>
      </p:sp>
    </p:spTree>
    <p:extLst>
      <p:ext uri="{BB962C8B-B14F-4D97-AF65-F5344CB8AC3E}">
        <p14:creationId xmlns:p14="http://schemas.microsoft.com/office/powerpoint/2010/main" val="388474443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Control Flow Integrity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Generate Control Flow Graph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Unique labels for edges</a:t>
            </a:r>
          </a:p>
          <a:p>
            <a:r>
              <a:rPr lang="en-US" sz="2400" dirty="0" smtClean="0">
                <a:latin typeface="Calibri"/>
                <a:cs typeface="Calibri"/>
              </a:rPr>
              <a:t>Instrument the code with checks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Each indirect branch checks target for a label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4800600"/>
            <a:ext cx="26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...</a:t>
            </a:r>
          </a:p>
          <a:p>
            <a:r>
              <a:rPr lang="en-US" sz="1600" dirty="0" err="1" smtClean="0">
                <a:latin typeface="Calibri"/>
                <a:cs typeface="Calibri"/>
              </a:rPr>
              <a:t>cmp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[</a:t>
            </a:r>
            <a:r>
              <a:rPr lang="en-US" sz="1600" dirty="0" err="1">
                <a:latin typeface="Calibri"/>
                <a:cs typeface="Calibri"/>
              </a:rPr>
              <a:t>ecx</a:t>
            </a:r>
            <a:r>
              <a:rPr lang="en-US" sz="1600" dirty="0">
                <a:latin typeface="Calibri"/>
                <a:cs typeface="Calibri"/>
              </a:rPr>
              <a:t>],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12345678h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r>
              <a:rPr lang="en-US" sz="1600" dirty="0" err="1" smtClean="0">
                <a:latin typeface="Calibri"/>
                <a:cs typeface="Calibri"/>
              </a:rPr>
              <a:t>jne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error_label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	</a:t>
            </a:r>
          </a:p>
          <a:p>
            <a:r>
              <a:rPr lang="en-US" sz="1600" dirty="0" smtClean="0">
                <a:latin typeface="Calibri"/>
                <a:cs typeface="Calibri"/>
              </a:rPr>
              <a:t>lea </a:t>
            </a:r>
            <a:r>
              <a:rPr lang="en-US" sz="1600" dirty="0" err="1">
                <a:latin typeface="Calibri"/>
                <a:cs typeface="Calibri"/>
              </a:rPr>
              <a:t>ecx</a:t>
            </a:r>
            <a:r>
              <a:rPr lang="en-US" sz="1600" dirty="0">
                <a:latin typeface="Calibri"/>
                <a:cs typeface="Calibri"/>
              </a:rPr>
              <a:t>, [ecx+4</a:t>
            </a:r>
            <a:r>
              <a:rPr lang="en-US" sz="1600" dirty="0" smtClean="0">
                <a:latin typeface="Calibri"/>
                <a:cs typeface="Calibri"/>
              </a:rPr>
              <a:t>]</a:t>
            </a:r>
          </a:p>
          <a:p>
            <a:r>
              <a:rPr lang="en-US" sz="1600" dirty="0" err="1" smtClean="0">
                <a:latin typeface="Calibri"/>
                <a:cs typeface="Calibri"/>
              </a:rPr>
              <a:t>jmp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ecx</a:t>
            </a:r>
            <a:endParaRPr lang="en-US" sz="1600" dirty="0" smtClean="0">
              <a:latin typeface="Calibri"/>
              <a:cs typeface="Calibri"/>
            </a:endParaRPr>
          </a:p>
          <a:p>
            <a:r>
              <a:rPr lang="en-US" sz="1600" dirty="0" smtClean="0">
                <a:latin typeface="Calibri"/>
                <a:cs typeface="Calibri"/>
              </a:rPr>
              <a:t>...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664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...</a:t>
            </a:r>
          </a:p>
          <a:p>
            <a:r>
              <a:rPr lang="en-US" sz="1600" dirty="0" err="1" smtClean="0">
                <a:latin typeface="Calibri"/>
                <a:cs typeface="Calibri"/>
              </a:rPr>
              <a:t>mov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eax</a:t>
            </a:r>
            <a:r>
              <a:rPr lang="en-US" sz="1600" dirty="0">
                <a:latin typeface="Calibri"/>
                <a:cs typeface="Calibri"/>
              </a:rPr>
              <a:t>, [esp+4</a:t>
            </a:r>
            <a:r>
              <a:rPr lang="en-US" sz="1600" dirty="0" smtClean="0">
                <a:latin typeface="Calibri"/>
                <a:cs typeface="Calibri"/>
              </a:rPr>
              <a:t>]</a:t>
            </a:r>
          </a:p>
          <a:p>
            <a:r>
              <a:rPr lang="en-US" sz="1600" dirty="0" smtClean="0">
                <a:latin typeface="Calibri"/>
                <a:cs typeface="Calibri"/>
              </a:rPr>
              <a:t>... 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3664803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...</a:t>
            </a:r>
          </a:p>
          <a:p>
            <a:r>
              <a:rPr lang="en-US" sz="1600" dirty="0" err="1" smtClean="0">
                <a:latin typeface="Calibri"/>
                <a:cs typeface="Calibri"/>
              </a:rPr>
              <a:t>jmp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ecx</a:t>
            </a:r>
            <a:endParaRPr lang="en-US" sz="1600" dirty="0" smtClean="0">
              <a:latin typeface="Calibri"/>
              <a:cs typeface="Calibri"/>
            </a:endParaRPr>
          </a:p>
          <a:p>
            <a:r>
              <a:rPr lang="en-US" sz="1600" dirty="0" smtClean="0">
                <a:latin typeface="Calibri"/>
                <a:cs typeface="Calibri"/>
              </a:rPr>
              <a:t>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48006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...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&lt;data 12345678h&gt;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r>
              <a:rPr lang="en-US" sz="1600" dirty="0" err="1" smtClean="0">
                <a:latin typeface="Calibri"/>
                <a:cs typeface="Calibri"/>
              </a:rPr>
              <a:t>mov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eax</a:t>
            </a:r>
            <a:r>
              <a:rPr lang="en-US" sz="1600" dirty="0">
                <a:latin typeface="Calibri"/>
                <a:cs typeface="Calibri"/>
              </a:rPr>
              <a:t>, [esp+4</a:t>
            </a:r>
            <a:r>
              <a:rPr lang="en-US" sz="1600" dirty="0" smtClean="0">
                <a:latin typeface="Calibri"/>
                <a:cs typeface="Calibri"/>
              </a:rPr>
              <a:t>]</a:t>
            </a:r>
          </a:p>
          <a:p>
            <a:r>
              <a:rPr lang="en-US" sz="1600" dirty="0" smtClean="0">
                <a:latin typeface="Calibri"/>
                <a:cs typeface="Calibri"/>
              </a:rPr>
              <a:t>...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8108" y="3319046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Source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3085" y="3319046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Destination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635369" y="3607776"/>
            <a:ext cx="64008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35369" y="4788876"/>
            <a:ext cx="64008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431723" y="4038600"/>
            <a:ext cx="203646" cy="1755815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006A4D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971" y="4634299"/>
            <a:ext cx="122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CFI </a:t>
            </a:r>
          </a:p>
          <a:p>
            <a:pPr algn="ctr"/>
            <a:r>
              <a:rPr lang="en-US" sz="1200" dirty="0" smtClean="0">
                <a:latin typeface="Calibri"/>
                <a:cs typeface="Calibri"/>
              </a:rPr>
              <a:t>instrumentation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0" y="5086439"/>
            <a:ext cx="2362200" cy="78185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81700" y="5095963"/>
            <a:ext cx="1905000" cy="29136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7179" y="6000928"/>
            <a:ext cx="259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Added instructions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20" name="Straight Arrow Connector 19"/>
          <p:cNvCxnSpPr>
            <a:stCxn id="18" idx="0"/>
            <a:endCxn id="16" idx="3"/>
          </p:cNvCxnSpPr>
          <p:nvPr/>
        </p:nvCxnSpPr>
        <p:spPr>
          <a:xfrm flipH="1" flipV="1">
            <a:off x="4267200" y="5477366"/>
            <a:ext cx="969148" cy="52356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0"/>
            <a:endCxn id="17" idx="1"/>
          </p:cNvCxnSpPr>
          <p:nvPr/>
        </p:nvCxnSpPr>
        <p:spPr>
          <a:xfrm flipV="1">
            <a:off x="5236348" y="5241644"/>
            <a:ext cx="745352" cy="75928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5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CFI Limitations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to construct Control Flow Graph</a:t>
            </a:r>
          </a:p>
          <a:p>
            <a:pPr lvl="1"/>
            <a:r>
              <a:rPr lang="en-US" dirty="0" smtClean="0"/>
              <a:t>Sometimes difficult; especially for obfuscated code</a:t>
            </a:r>
          </a:p>
          <a:p>
            <a:pPr lvl="1"/>
            <a:r>
              <a:rPr lang="en-US" dirty="0" smtClean="0"/>
              <a:t>No publicly available tools for constructing CFG from binaries</a:t>
            </a:r>
          </a:p>
          <a:p>
            <a:pPr lvl="2"/>
            <a:r>
              <a:rPr lang="en-US" dirty="0" smtClean="0"/>
              <a:t>This is changing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r>
              <a:rPr lang="en-US" dirty="0" smtClean="0"/>
              <a:t>Runtime performance overhead</a:t>
            </a:r>
            <a:r>
              <a:rPr lang="en-US" dirty="0"/>
              <a:t> </a:t>
            </a:r>
            <a:r>
              <a:rPr lang="en-US" dirty="0" smtClean="0"/>
              <a:t>due to extra instructions </a:t>
            </a:r>
          </a:p>
          <a:p>
            <a:pPr lvl="1"/>
            <a:r>
              <a:rPr lang="en-US" dirty="0" smtClean="0"/>
              <a:t>About 20% for SPEC 2K6 Benchmarks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Problems with dynamic linking</a:t>
            </a:r>
          </a:p>
          <a:p>
            <a:endParaRPr lang="en-US" dirty="0"/>
          </a:p>
          <a:p>
            <a:r>
              <a:rPr lang="en-US" dirty="0" smtClean="0"/>
              <a:t>Indirect branches are a headache</a:t>
            </a:r>
          </a:p>
          <a:p>
            <a:endParaRPr lang="en-US" dirty="0" smtClean="0"/>
          </a:p>
          <a:p>
            <a:r>
              <a:rPr lang="en-US" dirty="0" smtClean="0"/>
              <a:t>Does not handle unintended instructions</a:t>
            </a:r>
          </a:p>
          <a:p>
            <a:endParaRPr lang="en-US" dirty="0"/>
          </a:p>
          <a:p>
            <a:r>
              <a:rPr lang="en-US" dirty="0" smtClean="0"/>
              <a:t>Imprecise</a:t>
            </a:r>
          </a:p>
        </p:txBody>
      </p:sp>
    </p:spTree>
    <p:extLst>
      <p:ext uri="{BB962C8B-B14F-4D97-AF65-F5344CB8AC3E}">
        <p14:creationId xmlns:p14="http://schemas.microsoft.com/office/powerpoint/2010/main" val="410684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Where Do Jump Targets Go?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</a:t>
            </a:r>
            <a:r>
              <a:rPr lang="en-US" dirty="0"/>
              <a:t>use of indirect jump instruction</a:t>
            </a:r>
          </a:p>
          <a:p>
            <a:pPr lvl="1"/>
            <a:r>
              <a:rPr lang="en-US" dirty="0"/>
              <a:t>To efficiently implement switch-case </a:t>
            </a:r>
            <a:r>
              <a:rPr lang="en-US" dirty="0" smtClean="0"/>
              <a:t>statements</a:t>
            </a:r>
          </a:p>
          <a:p>
            <a:pPr lvl="2"/>
            <a:r>
              <a:rPr lang="en-US" dirty="0">
                <a:solidFill>
                  <a:srgbClr val="C00000"/>
                </a:solidFill>
                <a:cs typeface="Consolas" pitchFamily="49" charset="0"/>
              </a:rPr>
              <a:t>Target is in the same function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support dynamic </a:t>
            </a:r>
            <a:r>
              <a:rPr lang="en-US" dirty="0" smtClean="0"/>
              <a:t>linking</a:t>
            </a:r>
          </a:p>
          <a:p>
            <a:pPr lvl="2"/>
            <a:r>
              <a:rPr lang="en-US" dirty="0">
                <a:solidFill>
                  <a:srgbClr val="C00000"/>
                </a:solidFill>
                <a:cs typeface="Consolas" pitchFamily="49" charset="0"/>
              </a:rPr>
              <a:t>Target is a function entry </a:t>
            </a:r>
            <a:r>
              <a:rPr lang="en-US" dirty="0" smtClean="0">
                <a:solidFill>
                  <a:srgbClr val="C00000"/>
                </a:solidFill>
                <a:cs typeface="Consolas" pitchFamily="49" charset="0"/>
              </a:rPr>
              <a:t>point</a:t>
            </a:r>
            <a:endParaRPr lang="en-US" dirty="0">
              <a:solidFill>
                <a:srgbClr val="C00000"/>
              </a:solidFill>
              <a:cs typeface="Consolas" pitchFamily="49" charset="0"/>
            </a:endParaRPr>
          </a:p>
          <a:p>
            <a:pPr marL="0" indent="-400050"/>
            <a:endParaRPr lang="en-US" u="sng" dirty="0" smtClean="0">
              <a:solidFill>
                <a:srgbClr val="C00000"/>
              </a:solidFill>
              <a:cs typeface="Consolas" pitchFamily="49" charset="0"/>
            </a:endParaRPr>
          </a:p>
          <a:p>
            <a:pPr indent="0">
              <a:buNone/>
            </a:pPr>
            <a:r>
              <a:rPr lang="en-US" u="sng" dirty="0" smtClean="0">
                <a:solidFill>
                  <a:srgbClr val="C00000"/>
                </a:solidFill>
                <a:cs typeface="Consolas" pitchFamily="49" charset="0"/>
              </a:rPr>
              <a:t>Key Observation: </a:t>
            </a:r>
            <a:endParaRPr lang="en-US" sz="1500" u="sng" dirty="0" smtClean="0">
              <a:solidFill>
                <a:srgbClr val="C00000"/>
              </a:solidFill>
              <a:cs typeface="Consolas" pitchFamily="49" charset="0"/>
            </a:endParaRPr>
          </a:p>
          <a:p>
            <a:pPr indent="0">
              <a:buNone/>
            </a:pPr>
            <a:r>
              <a:rPr lang="en-US" sz="1500" u="sng" dirty="0" smtClean="0">
                <a:solidFill>
                  <a:srgbClr val="C00000"/>
                </a:solidFill>
                <a:cs typeface="Consolas" pitchFamily="49" charset="0"/>
              </a:rPr>
              <a:t/>
            </a:r>
            <a:br>
              <a:rPr lang="en-US" sz="1500" u="sng" dirty="0" smtClean="0">
                <a:solidFill>
                  <a:srgbClr val="C00000"/>
                </a:solidFill>
                <a:cs typeface="Consolas" pitchFamily="49" charset="0"/>
              </a:rPr>
            </a:br>
            <a:r>
              <a:rPr lang="en-US" dirty="0" smtClean="0">
                <a:solidFill>
                  <a:srgbClr val="C00000"/>
                </a:solidFill>
                <a:cs typeface="Consolas" pitchFamily="49" charset="0"/>
              </a:rPr>
              <a:t>Legitimate jump targets ARE NOT </a:t>
            </a:r>
            <a:br>
              <a:rPr lang="en-US" dirty="0" smtClean="0">
                <a:solidFill>
                  <a:srgbClr val="C00000"/>
                </a:solidFill>
                <a:cs typeface="Consolas" pitchFamily="49" charset="0"/>
              </a:rPr>
            </a:br>
            <a:r>
              <a:rPr lang="en-US" dirty="0" smtClean="0">
                <a:solidFill>
                  <a:srgbClr val="C00000"/>
                </a:solidFill>
                <a:cs typeface="Consolas" pitchFamily="49" charset="0"/>
              </a:rPr>
              <a:t>in </a:t>
            </a:r>
            <a:r>
              <a:rPr lang="en-US" dirty="0">
                <a:solidFill>
                  <a:srgbClr val="C00000"/>
                </a:solidFill>
                <a:cs typeface="Consolas" pitchFamily="49" charset="0"/>
              </a:rPr>
              <a:t>the middle </a:t>
            </a:r>
            <a:r>
              <a:rPr lang="en-US" dirty="0" smtClean="0">
                <a:solidFill>
                  <a:srgbClr val="C00000"/>
                </a:solidFill>
                <a:cs typeface="Consolas" pitchFamily="49" charset="0"/>
              </a:rPr>
              <a:t>of </a:t>
            </a:r>
            <a:r>
              <a:rPr lang="en-US" dirty="0">
                <a:solidFill>
                  <a:srgbClr val="C00000"/>
                </a:solidFill>
                <a:cs typeface="Consolas" pitchFamily="49" charset="0"/>
              </a:rPr>
              <a:t>another function</a:t>
            </a:r>
          </a:p>
          <a:p>
            <a:pPr marL="914400" lvl="2" indent="0">
              <a:buNone/>
            </a:pPr>
            <a:endParaRPr lang="en-US" dirty="0">
              <a:solidFill>
                <a:srgbClr val="FF0000"/>
              </a:solidFill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on DROP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the same idea to</a:t>
            </a:r>
          </a:p>
          <a:p>
            <a:pPr lvl="1"/>
            <a:r>
              <a:rPr lang="en-US" dirty="0" smtClean="0"/>
              <a:t>Indirect jumps </a:t>
            </a:r>
          </a:p>
          <a:p>
            <a:pPr lvl="1"/>
            <a:r>
              <a:rPr lang="en-US" dirty="0" smtClean="0"/>
              <a:t>Indirect calls</a:t>
            </a:r>
          </a:p>
          <a:p>
            <a:r>
              <a:rPr lang="en-US" dirty="0" smtClean="0"/>
              <a:t>Adjust the thresholds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148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533648"/>
            <a:ext cx="7592093" cy="664029"/>
          </a:xfrm>
        </p:spPr>
        <p:txBody>
          <a:bodyPr/>
          <a:lstStyle/>
          <a:p>
            <a:r>
              <a:rPr lang="en-US" sz="3200" dirty="0" smtClean="0"/>
              <a:t>Branch Regulation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Enforce the following rules:</a:t>
            </a:r>
          </a:p>
          <a:p>
            <a:pPr lvl="1"/>
            <a:r>
              <a:rPr lang="en-US" sz="1800" dirty="0" smtClean="0"/>
              <a:t>Returns go to the correct addresses</a:t>
            </a:r>
          </a:p>
          <a:p>
            <a:pPr lvl="1"/>
            <a:r>
              <a:rPr lang="en-US" sz="1800" dirty="0" smtClean="0"/>
              <a:t>Jumps target same functions or function entry points</a:t>
            </a:r>
          </a:p>
          <a:p>
            <a:pPr lvl="1"/>
            <a:r>
              <a:rPr lang="en-US" sz="1800" dirty="0" smtClean="0"/>
              <a:t>Calls target function entry points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Use hardware checks for enforcement</a:t>
            </a:r>
            <a:endParaRPr lang="en-US" dirty="0"/>
          </a:p>
          <a:p>
            <a:pPr lvl="1"/>
            <a:r>
              <a:rPr lang="en-US" sz="1800" dirty="0" smtClean="0"/>
              <a:t>Low performance overhead (around 2%)</a:t>
            </a:r>
          </a:p>
          <a:p>
            <a:pPr lvl="1"/>
            <a:r>
              <a:rPr lang="en-US" sz="1800" dirty="0" smtClean="0"/>
              <a:t>Unintended instructions are handled</a:t>
            </a:r>
          </a:p>
          <a:p>
            <a:pPr lvl="1"/>
            <a:r>
              <a:rPr lang="en-US" sz="1800" dirty="0" smtClean="0"/>
              <a:t>No CFG needed</a:t>
            </a:r>
          </a:p>
          <a:p>
            <a:pPr lvl="1"/>
            <a:r>
              <a:rPr lang="en-US" sz="1800" dirty="0" smtClean="0"/>
              <a:t>Requires minimal binary annotations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Security shown for common libraries</a:t>
            </a:r>
          </a:p>
        </p:txBody>
      </p:sp>
    </p:spTree>
    <p:extLst>
      <p:ext uri="{BB962C8B-B14F-4D97-AF65-F5344CB8AC3E}">
        <p14:creationId xmlns:p14="http://schemas.microsoft.com/office/powerpoint/2010/main" val="213462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</a:rPr>
              <a:t>How Does BR Mitigate JOP Attacks?</a:t>
            </a:r>
            <a:endParaRPr lang="tr-TR" sz="2400" b="1" dirty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290637"/>
            <a:ext cx="1905000" cy="4797623"/>
          </a:xfrm>
          <a:prstGeom prst="rect">
            <a:avLst/>
          </a:prstGeom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74755" y="1280804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4267200"/>
            <a:ext cx="1905000" cy="990600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3355" y="1143099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Consolas" pitchFamily="49" charset="0"/>
                <a:cs typeface="Consolas" pitchFamily="49" charset="0"/>
              </a:rPr>
              <a:t>0x0000</a:t>
            </a:r>
            <a:endParaRPr lang="tr-TR" sz="105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229600" y="6081305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58200" y="59436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Consolas" pitchFamily="49" charset="0"/>
                <a:cs typeface="Consolas" pitchFamily="49" charset="0"/>
              </a:rPr>
              <a:t>0xFFFF</a:t>
            </a:r>
            <a:endParaRPr lang="tr-TR" sz="105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8244840" y="5715000"/>
            <a:ext cx="274320" cy="1588"/>
          </a:xfrm>
          <a:prstGeom prst="straightConnector1">
            <a:avLst/>
          </a:prstGeom>
          <a:ln w="25400">
            <a:solidFill>
              <a:srgbClr val="006A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1206" y="5481935"/>
            <a:ext cx="570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Stack </a:t>
            </a:r>
            <a:br>
              <a:rPr lang="en-US" sz="1050" dirty="0" smtClean="0"/>
            </a:br>
            <a:r>
              <a:rPr lang="en-US" sz="1050" dirty="0" smtClean="0"/>
              <a:t>growth</a:t>
            </a:r>
            <a:endParaRPr lang="en-US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5029200" y="4531667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Stack frame for </a:t>
            </a:r>
            <a:br>
              <a:rPr lang="en-US" sz="1050" dirty="0" smtClean="0"/>
            </a:br>
            <a:r>
              <a:rPr lang="en-US" sz="1050" dirty="0" smtClean="0">
                <a:latin typeface="Consolas" pitchFamily="49" charset="0"/>
                <a:cs typeface="Consolas" pitchFamily="49" charset="0"/>
              </a:rPr>
              <a:t>main()</a:t>
            </a:r>
            <a:endParaRPr lang="en-US" sz="105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257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53000" y="42672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793555" y="1295400"/>
            <a:ext cx="1905000" cy="4797623"/>
          </a:xfrm>
          <a:prstGeom prst="rect">
            <a:avLst/>
          </a:prstGeom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cxnSp>
        <p:nvCxnSpPr>
          <p:cNvPr id="57" name="Straight Connector 56"/>
          <p:cNvCxnSpPr/>
          <p:nvPr/>
        </p:nvCxnSpPr>
        <p:spPr>
          <a:xfrm>
            <a:off x="3698555" y="1280804"/>
            <a:ext cx="0" cy="4802089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793555" y="1295400"/>
            <a:ext cx="0" cy="4802089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49730" y="6099305"/>
            <a:ext cx="210312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197600" y="1289050"/>
            <a:ext cx="210312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8155" y="1447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76800" y="3007667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Stack frame for </a:t>
            </a:r>
            <a:br>
              <a:rPr lang="en-US" sz="1050" dirty="0" smtClean="0"/>
            </a:br>
            <a:r>
              <a:rPr lang="en-US" sz="1050" dirty="0" smtClean="0">
                <a:latin typeface="Consolas" pitchFamily="49" charset="0"/>
                <a:cs typeface="Consolas" pitchFamily="49" charset="0"/>
              </a:rPr>
              <a:t>vulnerable()</a:t>
            </a:r>
            <a:endParaRPr lang="en-US" sz="105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953000" y="2209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48400" y="2209801"/>
            <a:ext cx="1905000" cy="2057399"/>
          </a:xfrm>
          <a:prstGeom prst="rect">
            <a:avLst/>
          </a:prstGeom>
          <a:solidFill>
            <a:srgbClr val="006A4D">
              <a:alpha val="30196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 b="1" dirty="0"/>
          </a:p>
        </p:txBody>
      </p:sp>
      <p:sp>
        <p:nvSpPr>
          <p:cNvPr id="72" name="Rectangle 71"/>
          <p:cNvSpPr/>
          <p:nvPr/>
        </p:nvSpPr>
        <p:spPr>
          <a:xfrm>
            <a:off x="6248400" y="2209801"/>
            <a:ext cx="1905000" cy="2298382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r-TR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xor </a:t>
            </a:r>
            <a:r>
              <a:rPr lang="tr-TR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ecx, ecx</a:t>
            </a:r>
          </a:p>
          <a:p>
            <a:r>
              <a:rPr lang="tr-TR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mul </a:t>
            </a:r>
            <a:r>
              <a:rPr lang="tr-TR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ecx</a:t>
            </a:r>
          </a:p>
          <a:p>
            <a:r>
              <a:rPr lang="en-US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lea</a:t>
            </a:r>
            <a:r>
              <a:rPr lang="tr-TR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tr-TR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ebx, </a:t>
            </a:r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tr-TR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esp</a:t>
            </a:r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+8] </a:t>
            </a:r>
            <a:r>
              <a:rPr lang="en-US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tr-TR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ov </a:t>
            </a:r>
            <a:r>
              <a:rPr lang="tr-TR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al, 11</a:t>
            </a:r>
          </a:p>
          <a:p>
            <a:r>
              <a:rPr lang="tr-TR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tr-TR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0x80</a:t>
            </a:r>
          </a:p>
          <a:p>
            <a:pPr algn="ctr"/>
            <a:endParaRPr lang="tr-TR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48400" y="3997970"/>
            <a:ext cx="1905000" cy="264468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malicious return</a:t>
            </a:r>
            <a:endParaRPr lang="tr-TR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41708" y="2505808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800" b="1" dirty="0" smtClean="0">
                <a:latin typeface="Consolas" pitchFamily="49" charset="0"/>
                <a:cs typeface="Consolas" pitchFamily="49" charset="0"/>
              </a:rPr>
              <a:t>pop </a:t>
            </a:r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edi</a:t>
            </a:r>
            <a:endParaRPr lang="tr-TR" sz="8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edi</a:t>
            </a:r>
            <a:endParaRPr lang="tr-TR" sz="800" b="1" dirty="0"/>
          </a:p>
        </p:txBody>
      </p:sp>
      <p:sp>
        <p:nvSpPr>
          <p:cNvPr id="49" name="Rectangle 48"/>
          <p:cNvSpPr/>
          <p:nvPr/>
        </p:nvSpPr>
        <p:spPr>
          <a:xfrm>
            <a:off x="6241708" y="3420208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800" b="1" dirty="0">
                <a:latin typeface="Consolas" pitchFamily="49" charset="0"/>
                <a:cs typeface="Consolas" pitchFamily="49" charset="0"/>
              </a:rPr>
              <a:t>lea</a:t>
            </a:r>
            <a:r>
              <a:rPr lang="tr-TR" sz="800" b="1" dirty="0">
                <a:latin typeface="Consolas" pitchFamily="49" charset="0"/>
                <a:cs typeface="Consolas" pitchFamily="49" charset="0"/>
              </a:rPr>
              <a:t> ebx, </a:t>
            </a:r>
            <a:r>
              <a:rPr lang="en-US" sz="800" b="1" dirty="0">
                <a:latin typeface="Consolas" pitchFamily="49" charset="0"/>
                <a:cs typeface="Consolas" pitchFamily="49" charset="0"/>
              </a:rPr>
              <a:t>[</a:t>
            </a:r>
            <a:r>
              <a:rPr lang="tr-TR" sz="800" b="1" dirty="0">
                <a:latin typeface="Consolas" pitchFamily="49" charset="0"/>
                <a:cs typeface="Consolas" pitchFamily="49" charset="0"/>
              </a:rPr>
              <a:t>esp</a:t>
            </a:r>
            <a:r>
              <a:rPr lang="en-US" sz="800" b="1" dirty="0" smtClean="0">
                <a:latin typeface="Consolas" pitchFamily="49" charset="0"/>
                <a:cs typeface="Consolas" pitchFamily="49" charset="0"/>
              </a:rPr>
              <a:t>+8]</a:t>
            </a:r>
          </a:p>
          <a:p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esi</a:t>
            </a:r>
            <a:endParaRPr lang="tr-TR" sz="800" b="1" dirty="0"/>
          </a:p>
        </p:txBody>
      </p:sp>
      <p:sp>
        <p:nvSpPr>
          <p:cNvPr id="46" name="Rectangle 45"/>
          <p:cNvSpPr/>
          <p:nvPr/>
        </p:nvSpPr>
        <p:spPr>
          <a:xfrm>
            <a:off x="6241708" y="3722566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800" b="1" dirty="0" smtClean="0">
                <a:latin typeface="Consolas" pitchFamily="49" charset="0"/>
                <a:cs typeface="Consolas" pitchFamily="49" charset="0"/>
              </a:rPr>
              <a:t>m</a:t>
            </a:r>
            <a:r>
              <a:rPr lang="tr-TR" sz="800" b="1" dirty="0" smtClean="0">
                <a:latin typeface="Consolas" pitchFamily="49" charset="0"/>
                <a:cs typeface="Consolas" pitchFamily="49" charset="0"/>
              </a:rPr>
              <a:t>ov </a:t>
            </a:r>
            <a:r>
              <a:rPr lang="tr-TR" sz="800" b="1" dirty="0">
                <a:latin typeface="Consolas" pitchFamily="49" charset="0"/>
                <a:cs typeface="Consolas" pitchFamily="49" charset="0"/>
              </a:rPr>
              <a:t>al, 11</a:t>
            </a:r>
          </a:p>
          <a:p>
            <a:r>
              <a:rPr lang="tr-TR" sz="800" b="1" dirty="0" smtClean="0">
                <a:latin typeface="Consolas" pitchFamily="49" charset="0"/>
                <a:cs typeface="Consolas" pitchFamily="49" charset="0"/>
              </a:rPr>
              <a:t>int 0x80</a:t>
            </a:r>
            <a:endParaRPr lang="tr-TR" sz="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1708" y="3115093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tr-TR" sz="800" b="1" dirty="0">
                <a:latin typeface="Consolas" pitchFamily="49" charset="0"/>
                <a:cs typeface="Consolas" pitchFamily="49" charset="0"/>
              </a:rPr>
              <a:t>mul </a:t>
            </a:r>
            <a:r>
              <a:rPr lang="tr-TR" sz="800" b="1" dirty="0" smtClean="0">
                <a:latin typeface="Consolas" pitchFamily="49" charset="0"/>
                <a:cs typeface="Consolas" pitchFamily="49" charset="0"/>
              </a:rPr>
              <a:t>ecx </a:t>
            </a:r>
            <a:endParaRPr lang="en-US" sz="8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esi</a:t>
            </a:r>
            <a:endParaRPr lang="tr-TR" sz="800" b="1" dirty="0"/>
          </a:p>
        </p:txBody>
      </p:sp>
      <p:sp>
        <p:nvSpPr>
          <p:cNvPr id="75" name="Rectangle 74"/>
          <p:cNvSpPr/>
          <p:nvPr/>
        </p:nvSpPr>
        <p:spPr>
          <a:xfrm>
            <a:off x="6248400" y="2209799"/>
            <a:ext cx="1905000" cy="3429000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&lt;register values&gt;</a:t>
            </a:r>
          </a:p>
          <a:p>
            <a:pPr algn="ctr"/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&lt;C&gt;</a:t>
            </a:r>
            <a:endParaRPr lang="tr-TR" sz="11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&lt;D&gt;</a:t>
            </a:r>
            <a:endParaRPr lang="tr-TR" sz="11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&lt;F&gt;</a:t>
            </a:r>
            <a:endParaRPr lang="tr-TR" sz="11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&lt;E&gt;</a:t>
            </a:r>
          </a:p>
          <a:p>
            <a:pPr algn="ctr"/>
            <a:endParaRPr lang="tr-TR" sz="11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48400" y="4002732"/>
            <a:ext cx="1905000" cy="264468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&lt;B&gt;</a:t>
            </a:r>
            <a:endParaRPr lang="tr-TR" sz="1100" b="1" dirty="0">
              <a:solidFill>
                <a:schemeClr val="accent1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8248656" y="5103812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241708" y="2810293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tr-TR" sz="800" b="1" dirty="0" smtClean="0">
                <a:latin typeface="Consolas" pitchFamily="49" charset="0"/>
                <a:cs typeface="Consolas" pitchFamily="49" charset="0"/>
              </a:rPr>
              <a:t>xor </a:t>
            </a:r>
            <a:r>
              <a:rPr lang="tr-TR" sz="800" b="1" dirty="0">
                <a:latin typeface="Consolas" pitchFamily="49" charset="0"/>
                <a:cs typeface="Consolas" pitchFamily="49" charset="0"/>
              </a:rPr>
              <a:t>ecx, ecx</a:t>
            </a:r>
          </a:p>
          <a:p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esi</a:t>
            </a:r>
            <a:endParaRPr lang="tr-TR" sz="800" b="1" dirty="0"/>
          </a:p>
        </p:txBody>
      </p:sp>
      <p:sp>
        <p:nvSpPr>
          <p:cNvPr id="51" name="Rectangle 50"/>
          <p:cNvSpPr/>
          <p:nvPr/>
        </p:nvSpPr>
        <p:spPr>
          <a:xfrm>
            <a:off x="6248400" y="2209800"/>
            <a:ext cx="1905000" cy="30175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006A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popa</a:t>
            </a:r>
            <a:endParaRPr lang="tr-TR" sz="8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jmp</a:t>
            </a:r>
            <a:r>
              <a:rPr lang="en-US" sz="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b="1" dirty="0" err="1" smtClean="0">
                <a:latin typeface="Consolas" pitchFamily="49" charset="0"/>
                <a:cs typeface="Consolas" pitchFamily="49" charset="0"/>
              </a:rPr>
              <a:t>esi</a:t>
            </a:r>
            <a:endParaRPr lang="tr-TR" sz="800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498155" y="20574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16132" y="54864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04117" y="4495800"/>
            <a:ext cx="3200400" cy="0"/>
          </a:xfrm>
          <a:prstGeom prst="line">
            <a:avLst/>
          </a:prstGeom>
          <a:ln w="25400">
            <a:solidFill>
              <a:srgbClr val="006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98155" y="162476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Consolas" pitchFamily="49" charset="0"/>
                <a:cs typeface="Consolas" pitchFamily="49" charset="0"/>
              </a:rPr>
              <a:t>function1()</a:t>
            </a:r>
            <a:endParaRPr lang="en-US" sz="105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8155" y="4841632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Consolas" pitchFamily="49" charset="0"/>
                <a:cs typeface="Consolas" pitchFamily="49" charset="0"/>
              </a:rPr>
              <a:t>function2()</a:t>
            </a:r>
            <a:endParaRPr lang="en-US" sz="105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14800" y="2847201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NOT ALLOWED</a:t>
            </a:r>
            <a:endParaRPr lang="en-US" sz="105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3886198" y="2961169"/>
            <a:ext cx="609600" cy="640080"/>
          </a:xfrm>
          <a:prstGeom prst="mathMultiply">
            <a:avLst>
              <a:gd name="adj1" fmla="val 1198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6" name="Freeform 95"/>
          <p:cNvSpPr/>
          <p:nvPr/>
        </p:nvSpPr>
        <p:spPr>
          <a:xfrm flipH="1" flipV="1">
            <a:off x="3707605" y="1676400"/>
            <a:ext cx="483393" cy="3316932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305028"/>
      </p:ext>
    </p:extLst>
  </p:cSld>
  <p:clrMapOvr>
    <a:masterClrMapping/>
  </p:clrMapOvr>
  <p:transition xmlns:p14="http://schemas.microsoft.com/office/powerpoint/2010/main" advTm="1737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A4D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48681 0.03495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173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4875 -0.0219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111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875 -0.0331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48767 0.2018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1009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48767 -0.13171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-659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92 L -0.48767 0.0467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229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 animBg="1"/>
      <p:bldP spid="53" grpId="0" animBg="1"/>
      <p:bldP spid="47" grpId="0" animBg="1"/>
      <p:bldP spid="47" grpId="1" animBg="1"/>
      <p:bldP spid="49" grpId="0" animBg="1"/>
      <p:bldP spid="49" grpId="1" animBg="1"/>
      <p:bldP spid="46" grpId="0" animBg="1"/>
      <p:bldP spid="46" grpId="1" animBg="1"/>
      <p:bldP spid="48" grpId="0" animBg="1"/>
      <p:bldP spid="48" grpId="1" animBg="1"/>
      <p:bldP spid="75" grpId="0" animBg="1"/>
      <p:bldP spid="76" grpId="0" animBg="1"/>
      <p:bldP spid="45" grpId="0" animBg="1"/>
      <p:bldP spid="45" grpId="1" animBg="1"/>
      <p:bldP spid="51" grpId="0" animBg="1"/>
      <p:bldP spid="51" grpId="1" animBg="1"/>
      <p:bldP spid="95" grpId="0"/>
      <p:bldP spid="3" grpId="0" animBg="1"/>
      <p:bldP spid="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Branch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8" y="1371600"/>
            <a:ext cx="8534400" cy="4754563"/>
          </a:xfrm>
        </p:spPr>
        <p:txBody>
          <a:bodyPr>
            <a:normAutofit/>
          </a:bodyPr>
          <a:lstStyle/>
          <a:p>
            <a:r>
              <a:rPr lang="en-US" dirty="0"/>
              <a:t>Use a Secure Call </a:t>
            </a:r>
            <a:r>
              <a:rPr lang="en-US" dirty="0" smtClean="0"/>
              <a:t>Stack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Annotate function </a:t>
            </a:r>
            <a:r>
              <a:rPr lang="en-US" dirty="0" smtClean="0"/>
              <a:t>entry points with </a:t>
            </a:r>
            <a:r>
              <a:rPr lang="en-US" dirty="0"/>
              <a:t>function size </a:t>
            </a:r>
            <a:r>
              <a:rPr lang="en-US" dirty="0" smtClean="0"/>
              <a:t>info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Compare </a:t>
            </a:r>
            <a:r>
              <a:rPr lang="en-US" dirty="0"/>
              <a:t>jump targets with function </a:t>
            </a:r>
            <a:r>
              <a:rPr lang="en-US" dirty="0" smtClean="0"/>
              <a:t>bounds and allow if checks pass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Store bounds in secure call </a:t>
            </a:r>
            <a:r>
              <a:rPr lang="en-US" dirty="0" smtClean="0"/>
              <a:t>stack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Cache a few secure stack entries for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1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Inserting Code Annotations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3429000"/>
            <a:ext cx="3868271" cy="2209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080483e4 &lt;main&gt;: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80483e4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 push  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ebp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80483e5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mov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ebp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esp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...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80483f9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mov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eax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0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80483fe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 leave  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80483ff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 ret 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1524000"/>
            <a:ext cx="5715000" cy="13536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08048410 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g F .text </a:t>
            </a:r>
            <a:r>
              <a:rPr lang="en-US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005a 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__</a:t>
            </a:r>
            <a:r>
              <a:rPr lang="en-US" sz="18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libc_csu_init</a:t>
            </a:r>
            <a:endParaRPr lang="en-US" sz="1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080483e4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g F .text </a:t>
            </a:r>
            <a:r>
              <a:rPr lang="en-US" sz="1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001c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main</a:t>
            </a:r>
          </a:p>
          <a:p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080482b8 g F .</a:t>
            </a:r>
            <a:r>
              <a:rPr lang="en-US" sz="18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init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0000 </a:t>
            </a:r>
            <a:r>
              <a:rPr lang="en-US" sz="18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_</a:t>
            </a:r>
            <a:r>
              <a:rPr lang="en-US" sz="18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init</a:t>
            </a:r>
            <a:endParaRPr lang="en-US" sz="18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n-US" sz="18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3429000"/>
            <a:ext cx="3962400" cy="2209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080483d2 </a:t>
            </a: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&lt;main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&gt;:</a:t>
            </a:r>
          </a:p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80483d2: &lt;annotation&gt; &lt;size=</a:t>
            </a:r>
            <a:r>
              <a:rPr lang="en-US" sz="12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001c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80483e4:  push   </a:t>
            </a:r>
            <a:r>
              <a:rPr lang="en-US" sz="12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ebp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80483e5:  </a:t>
            </a:r>
            <a:r>
              <a:rPr lang="en-US" sz="12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mov</a:t>
            </a: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ebp</a:t>
            </a: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esp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...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80483f9:  </a:t>
            </a:r>
            <a:r>
              <a:rPr lang="en-US" sz="12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mov</a:t>
            </a: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eax</a:t>
            </a: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0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80483fe:  leave  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80483ff:  ret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00600" y="2200836"/>
            <a:ext cx="3505200" cy="160916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13785" y="3059668"/>
            <a:ext cx="16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Original Code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0598" y="307133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Annotated Code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122" y="10668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Symbol Table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1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921807" y="4008120"/>
            <a:ext cx="2859993" cy="2316480"/>
          </a:xfrm>
          <a:prstGeom prst="rect">
            <a:avLst/>
          </a:prstGeom>
          <a:solidFill>
            <a:srgbClr val="AFD1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Executing Call Instruction</a:t>
            </a:r>
            <a:endParaRPr lang="en-US" sz="3200" dirty="0"/>
          </a:p>
        </p:txBody>
      </p:sp>
      <p:cxnSp>
        <p:nvCxnSpPr>
          <p:cNvPr id="18" name="Straight Arrow Connector 17"/>
          <p:cNvCxnSpPr>
            <a:stCxn id="10" idx="3"/>
            <a:endCxn id="12" idx="1"/>
          </p:cNvCxnSpPr>
          <p:nvPr/>
        </p:nvCxnSpPr>
        <p:spPr>
          <a:xfrm>
            <a:off x="1981200" y="1790700"/>
            <a:ext cx="939800" cy="0"/>
          </a:xfrm>
          <a:prstGeom prst="straightConnector1">
            <a:avLst/>
          </a:prstGeom>
          <a:ln w="12700">
            <a:solidFill>
              <a:srgbClr val="006A4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4" idx="1"/>
          </p:cNvCxnSpPr>
          <p:nvPr/>
        </p:nvCxnSpPr>
        <p:spPr>
          <a:xfrm>
            <a:off x="3835400" y="1790700"/>
            <a:ext cx="939800" cy="0"/>
          </a:xfrm>
          <a:prstGeom prst="straightConnector1">
            <a:avLst/>
          </a:prstGeom>
          <a:ln w="12700">
            <a:solidFill>
              <a:srgbClr val="006A4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6" idx="1"/>
          </p:cNvCxnSpPr>
          <p:nvPr/>
        </p:nvCxnSpPr>
        <p:spPr>
          <a:xfrm>
            <a:off x="5689600" y="1790700"/>
            <a:ext cx="939800" cy="0"/>
          </a:xfrm>
          <a:prstGeom prst="straightConnector1">
            <a:avLst/>
          </a:prstGeom>
          <a:ln w="12700">
            <a:solidFill>
              <a:srgbClr val="006A4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20160" y="2514600"/>
            <a:ext cx="667512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rIns="0"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call 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86912" y="2514601"/>
            <a:ext cx="475488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eax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5100" y="3352800"/>
            <a:ext cx="3340100" cy="297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10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8048232: call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eax</a:t>
            </a: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80482bc: &lt;annotation&gt; 0x98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80482be: push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esp</a:t>
            </a: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80482C0: …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8048300: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jmp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ecx</a:t>
            </a: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8048354: ret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Fetch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10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Decode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52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Execute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Commit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2800" y="6248400"/>
            <a:ext cx="178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Instruction Cache</a:t>
            </a:r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1362075" y="3703320"/>
            <a:ext cx="1143000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call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eax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38600" y="5381623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…   |   …   |   …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5029200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Base | Bound | Return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38600" y="5684519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…   |   …   </a:t>
            </a:r>
            <a:r>
              <a:rPr lang="en-US" sz="3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|   …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8200" y="4162425"/>
            <a:ext cx="1371600" cy="4095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BR Check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33503" y="5943600"/>
            <a:ext cx="159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Function Bounds Stack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1400175" y="4191000"/>
            <a:ext cx="2066925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&lt;annotation&gt; 0098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95800" y="3127248"/>
            <a:ext cx="1371600" cy="301752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80482bc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98848" y="3124200"/>
            <a:ext cx="1371600" cy="301752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80482bc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76476" y="2514600"/>
            <a:ext cx="1475740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&lt;annotation&gt;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52215" y="2514600"/>
            <a:ext cx="591185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0098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9800" y="3959423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(function size)</a:t>
            </a:r>
            <a:endParaRPr lang="en-US" sz="1100" dirty="0"/>
          </a:p>
        </p:txBody>
      </p:sp>
      <p:sp>
        <p:nvSpPr>
          <p:cNvPr id="54" name="Rectangle 53"/>
          <p:cNvSpPr/>
          <p:nvPr/>
        </p:nvSpPr>
        <p:spPr>
          <a:xfrm>
            <a:off x="4038600" y="5381623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80482bc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| </a:t>
            </a:r>
            <a:r>
              <a:rPr lang="en-US" sz="7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7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8048354</a:t>
            </a:r>
            <a:r>
              <a:rPr lang="en-US" sz="7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| </a:t>
            </a:r>
            <a:r>
              <a:rPr lang="en-US" sz="7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7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8048236</a:t>
            </a:r>
            <a:r>
              <a:rPr lang="en-US" sz="7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sz="10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6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67476E-6 L -0.04479 -0.173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86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-0.17326 L 0.16302 -0.173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5938 0.088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44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0.03663 0.00069 0.18334 0.00069 0.22066 0.00069 " pathEditMode="relative" rAng="0" ptsTypes="ff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-0.20834 0.1550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82373E-6 L -0.09948 -0.244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12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48 -0.24444 L 0.10052 -0.2444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0364 0.2111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1055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9896 0.2111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C25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9236 0.2549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1274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96 0.21096 L 0.14896 0.344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66 0.0007 L 0.42552 0.00092 " pathEditMode="relative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10" grpId="0" animBg="1"/>
      <p:bldP spid="10" grpId="1" animBg="1"/>
      <p:bldP spid="10" grpId="2" animBg="1"/>
      <p:bldP spid="10" grpId="3" animBg="1"/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  <p:bldP spid="16" grpId="0" animBg="1"/>
      <p:bldP spid="16" grpId="1" animBg="1"/>
      <p:bldP spid="29" grpId="0" animBg="1"/>
      <p:bldP spid="29" grpId="1" animBg="1"/>
      <p:bldP spid="29" grpId="2" animBg="1"/>
      <p:bldP spid="29" grpId="3" animBg="1"/>
      <p:bldP spid="43" grpId="0" animBg="1"/>
      <p:bldP spid="44" grpId="0" animBg="1"/>
      <p:bldP spid="48" grpId="0" animBg="1"/>
      <p:bldP spid="48" grpId="1" animBg="1"/>
      <p:bldP spid="48" grpId="2" animBg="1"/>
      <p:bldP spid="48" grpId="3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2" grpId="3" animBg="1"/>
      <p:bldP spid="53" grpId="0"/>
      <p:bldP spid="53" grpId="1"/>
      <p:bldP spid="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921807" y="4008120"/>
            <a:ext cx="2859993" cy="2316480"/>
          </a:xfrm>
          <a:prstGeom prst="rect">
            <a:avLst/>
          </a:prstGeom>
          <a:solidFill>
            <a:srgbClr val="AFD1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Executing </a:t>
            </a:r>
            <a:r>
              <a:rPr lang="en-US" sz="2400" dirty="0" smtClean="0"/>
              <a:t>Jump Instruction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10" idx="3"/>
            <a:endCxn id="12" idx="1"/>
          </p:cNvCxnSpPr>
          <p:nvPr/>
        </p:nvCxnSpPr>
        <p:spPr>
          <a:xfrm>
            <a:off x="1981200" y="1790700"/>
            <a:ext cx="939800" cy="0"/>
          </a:xfrm>
          <a:prstGeom prst="straightConnector1">
            <a:avLst/>
          </a:prstGeom>
          <a:ln w="12700">
            <a:solidFill>
              <a:srgbClr val="006A4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4" idx="1"/>
          </p:cNvCxnSpPr>
          <p:nvPr/>
        </p:nvCxnSpPr>
        <p:spPr>
          <a:xfrm>
            <a:off x="3835400" y="1790700"/>
            <a:ext cx="939800" cy="0"/>
          </a:xfrm>
          <a:prstGeom prst="straightConnector1">
            <a:avLst/>
          </a:prstGeom>
          <a:ln w="12700">
            <a:solidFill>
              <a:srgbClr val="006A4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6" idx="1"/>
          </p:cNvCxnSpPr>
          <p:nvPr/>
        </p:nvCxnSpPr>
        <p:spPr>
          <a:xfrm>
            <a:off x="5689600" y="1790700"/>
            <a:ext cx="939800" cy="0"/>
          </a:xfrm>
          <a:prstGeom prst="straightConnector1">
            <a:avLst/>
          </a:prstGeom>
          <a:ln w="12700">
            <a:solidFill>
              <a:srgbClr val="006A4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20160" y="2514600"/>
            <a:ext cx="667512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rIns="0"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jmp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86912" y="2514601"/>
            <a:ext cx="475488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ecx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5100" y="3352800"/>
            <a:ext cx="3340100" cy="297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10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0x8048232: call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eax</a:t>
            </a: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0x80482BC: &lt;annotation&gt; 0x98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0x80482BE: push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esp</a:t>
            </a: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0x80482C0: …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0x8048300: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jmp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ecx</a:t>
            </a: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0x8048354: ret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Fetch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10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Decode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52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Execute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Commit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2800" y="6248400"/>
            <a:ext cx="178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Instruction Cache</a:t>
            </a:r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1341067" y="5190146"/>
            <a:ext cx="1046771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jmp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ecx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38600" y="5381623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…   |   …   |   …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5029200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Base | Bound | Return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38600" y="5684519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…   |   …   </a:t>
            </a:r>
            <a:r>
              <a:rPr lang="en-US" sz="3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|   …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8200" y="4162425"/>
            <a:ext cx="1371600" cy="4095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BR Check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33503" y="5943600"/>
            <a:ext cx="159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Function Bounds Stack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4724400" y="3127248"/>
            <a:ext cx="1219200" cy="301752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0x80483AA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38600" y="5381623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0x80482BC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| </a:t>
            </a:r>
            <a:r>
              <a:rPr lang="en-US" sz="7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0x8048354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| </a:t>
            </a:r>
            <a:r>
              <a:rPr lang="en-US" sz="7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0x8048236</a:t>
            </a:r>
            <a:endParaRPr lang="en-US" sz="10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8200" y="5387762"/>
            <a:ext cx="1219200" cy="301752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0x80482BC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0734" y="3965448"/>
            <a:ext cx="98284" cy="33855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91440" rtlCol="0">
            <a:spAutoFit/>
          </a:bodyPr>
          <a:lstStyle/>
          <a:p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3724656" y="5381623"/>
            <a:ext cx="1219200" cy="301752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0x8048354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1850" y="3965448"/>
            <a:ext cx="152400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91440" rtlCol="0">
            <a:spAutoFit/>
          </a:bodyPr>
          <a:lstStyle/>
          <a:p>
            <a:r>
              <a:rPr lang="en-US" sz="1600" dirty="0" smtClean="0"/>
              <a:t>&gt;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958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7085E-6 L -0.03455 -0.388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19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-0.39028 L 0.17118 -0.39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9.85427E-7 L 0.17604 0.088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444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69 L 0.23854 0.000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3.33333E-6 0.121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8223E-6 L 0.15 -0.20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038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L -0.03229 -0.2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C25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54 0.00069 L 0.43021 1.1111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29" grpId="0" animBg="1"/>
      <p:bldP spid="29" grpId="1" animBg="1"/>
      <p:bldP spid="29" grpId="2" animBg="1"/>
      <p:bldP spid="29" grpId="3" animBg="1"/>
      <p:bldP spid="49" grpId="0" animBg="1"/>
      <p:bldP spid="49" grpId="1" animBg="1"/>
      <p:bldP spid="49" grpId="2" animBg="1"/>
      <p:bldP spid="28" grpId="0" animBg="1"/>
      <p:bldP spid="28" grpId="1" animBg="1"/>
      <p:bldP spid="28" grpId="2" animBg="1"/>
      <p:bldP spid="33" grpId="0" animBg="1"/>
      <p:bldP spid="33" grpId="1" animBg="1"/>
      <p:bldP spid="30" grpId="0" animBg="1"/>
      <p:bldP spid="30" grpId="1" animBg="1"/>
      <p:bldP spid="30" grpId="2" animBg="1"/>
      <p:bldP spid="3" grpId="0" animBg="1"/>
      <p:bldP spid="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921807" y="4008120"/>
            <a:ext cx="2859993" cy="2316480"/>
          </a:xfrm>
          <a:prstGeom prst="rect">
            <a:avLst/>
          </a:prstGeom>
          <a:solidFill>
            <a:srgbClr val="AFD1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Executing </a:t>
            </a:r>
            <a:r>
              <a:rPr lang="en-US" sz="3200" dirty="0" smtClean="0"/>
              <a:t>Return Instruction</a:t>
            </a:r>
            <a:endParaRPr lang="en-US" sz="3200" dirty="0"/>
          </a:p>
        </p:txBody>
      </p:sp>
      <p:cxnSp>
        <p:nvCxnSpPr>
          <p:cNvPr id="18" name="Straight Arrow Connector 17"/>
          <p:cNvCxnSpPr>
            <a:stCxn id="10" idx="3"/>
            <a:endCxn id="12" idx="1"/>
          </p:cNvCxnSpPr>
          <p:nvPr/>
        </p:nvCxnSpPr>
        <p:spPr>
          <a:xfrm>
            <a:off x="1981200" y="1790700"/>
            <a:ext cx="939800" cy="0"/>
          </a:xfrm>
          <a:prstGeom prst="straightConnector1">
            <a:avLst/>
          </a:prstGeom>
          <a:ln w="12700">
            <a:solidFill>
              <a:srgbClr val="006A4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4" idx="1"/>
          </p:cNvCxnSpPr>
          <p:nvPr/>
        </p:nvCxnSpPr>
        <p:spPr>
          <a:xfrm>
            <a:off x="3835400" y="1790700"/>
            <a:ext cx="939800" cy="0"/>
          </a:xfrm>
          <a:prstGeom prst="straightConnector1">
            <a:avLst/>
          </a:prstGeom>
          <a:ln w="12700">
            <a:solidFill>
              <a:srgbClr val="006A4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6" idx="1"/>
          </p:cNvCxnSpPr>
          <p:nvPr/>
        </p:nvCxnSpPr>
        <p:spPr>
          <a:xfrm>
            <a:off x="5689600" y="1790700"/>
            <a:ext cx="939800" cy="0"/>
          </a:xfrm>
          <a:prstGeom prst="straightConnector1">
            <a:avLst/>
          </a:prstGeom>
          <a:ln w="12700">
            <a:solidFill>
              <a:srgbClr val="006A4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066288" y="2514600"/>
            <a:ext cx="667512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rIns="0"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ret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5100" y="3352800"/>
            <a:ext cx="3340100" cy="297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10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0x8048232: call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eax</a:t>
            </a: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0x80482BC: &lt;annotation&gt; 0x98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0x80482BE: push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esp</a:t>
            </a: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0x80482C0: …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0x8048300: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jmp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ecx</a:t>
            </a:r>
            <a:endParaRPr lang="en-US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0x8048354: ret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lnSpc>
                <a:spcPts val="700"/>
              </a:lnSpc>
            </a:pP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Fetch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10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Decode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52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Execute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1447800"/>
            <a:ext cx="914400" cy="685800"/>
          </a:xfrm>
          <a:prstGeom prst="rect">
            <a:avLst/>
          </a:prstGeom>
          <a:solidFill>
            <a:srgbClr val="AFD1C6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Commit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2800" y="6248400"/>
            <a:ext cx="178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Instruction Cache</a:t>
            </a:r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1323975" y="5706454"/>
            <a:ext cx="640133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ret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38600" y="5381623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…   |   …   |   …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5029200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Base | Bound | Return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38600" y="5684519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…   |   …   </a:t>
            </a:r>
            <a:r>
              <a:rPr lang="en-US" sz="3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|   …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8200" y="4162425"/>
            <a:ext cx="1371600" cy="4095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BR Check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33503" y="5943600"/>
            <a:ext cx="159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Function Bounds Stack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4724400" y="3127248"/>
            <a:ext cx="1219200" cy="301752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0x8048236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38600" y="5381623"/>
            <a:ext cx="260604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0x80482BC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| </a:t>
            </a:r>
            <a:r>
              <a:rPr lang="en-US" sz="7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0x8048354</a:t>
            </a:r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| </a:t>
            </a:r>
            <a:r>
              <a:rPr lang="en-US" sz="7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0x8048236</a:t>
            </a:r>
            <a:endParaRPr lang="en-US" sz="10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5387762"/>
            <a:ext cx="1219200" cy="301752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0x8048236</a:t>
            </a:r>
            <a:endParaRPr lang="en-US" sz="12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50668" y="3965448"/>
            <a:ext cx="98284" cy="33855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91440" rtlCol="0">
            <a:spAutoFit/>
          </a:bodyPr>
          <a:lstStyle/>
          <a:p>
            <a:r>
              <a:rPr lang="en-US" sz="1600" dirty="0" smtClean="0"/>
              <a:t>=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50668" y="3016514"/>
            <a:ext cx="1364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Return Address </a:t>
            </a:r>
          </a:p>
          <a:p>
            <a:pPr algn="ctr"/>
            <a:r>
              <a:rPr lang="en-US" sz="1100" dirty="0"/>
              <a:t>f</a:t>
            </a:r>
            <a:r>
              <a:rPr lang="en-US" sz="1100" dirty="0" smtClean="0"/>
              <a:t>rom Stack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638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7215E-6 L -0.02136 -0.465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23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6 -0.46519 L 0.18698 -0.465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9.85427E-7 L 0.2 9.85427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3.33333E-6 0.121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8223E-6 L 0.05833 -0.20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10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C25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01 9.85427E-7 L 0.41146 9.85427E-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29" grpId="0" animBg="1"/>
      <p:bldP spid="29" grpId="1" animBg="1"/>
      <p:bldP spid="29" grpId="2" animBg="1"/>
      <p:bldP spid="29" grpId="3" animBg="1"/>
      <p:bldP spid="44" grpId="0" animBg="1"/>
      <p:bldP spid="49" grpId="0" animBg="1"/>
      <p:bldP spid="49" grpId="1" animBg="1"/>
      <p:bldP spid="49" grpId="2" animBg="1"/>
      <p:bldP spid="54" grpId="0" animBg="1"/>
      <p:bldP spid="28" grpId="0" animBg="1"/>
      <p:bldP spid="28" grpId="1" animBg="1"/>
      <p:bldP spid="28" grpId="2" animBg="1"/>
      <p:bldP spid="33" grpId="0" animBg="1"/>
      <p:bldP spid="33" grpId="1" animBg="1"/>
      <p:bldP spid="5" grpId="0"/>
      <p:bldP spid="5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Branch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Effectively reduces the exploitable code </a:t>
            </a:r>
            <a:r>
              <a:rPr lang="en-US" sz="2800" dirty="0"/>
              <a:t>base to the current </a:t>
            </a:r>
            <a:r>
              <a:rPr lang="en-US" sz="2800" dirty="0" smtClean="0"/>
              <a:t>function</a:t>
            </a:r>
          </a:p>
          <a:p>
            <a:endParaRPr lang="en-US" sz="2800" dirty="0"/>
          </a:p>
          <a:p>
            <a:r>
              <a:rPr lang="en-US" sz="2800" dirty="0" smtClean="0"/>
              <a:t>An attacker needs to find in same function:</a:t>
            </a:r>
          </a:p>
          <a:p>
            <a:pPr lvl="1"/>
            <a:r>
              <a:rPr lang="en-US" sz="2400" dirty="0" smtClean="0"/>
              <a:t>A vulnerability to exploit</a:t>
            </a:r>
          </a:p>
          <a:p>
            <a:pPr lvl="1"/>
            <a:r>
              <a:rPr lang="en-US" sz="2400" dirty="0" smtClean="0"/>
              <a:t>Sufficient functional gadgets</a:t>
            </a:r>
          </a:p>
          <a:p>
            <a:pPr lvl="1"/>
            <a:r>
              <a:rPr lang="en-US" sz="2400" dirty="0"/>
              <a:t>Dispatcher gadget</a:t>
            </a:r>
          </a:p>
          <a:p>
            <a:pPr lvl="1"/>
            <a:r>
              <a:rPr lang="en-US" sz="2400" dirty="0" smtClean="0"/>
              <a:t>A system call instruction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02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</a:rPr>
              <a:t>Number of Vulnerable Functions</a:t>
            </a:r>
            <a:endParaRPr lang="en-US" b="1" dirty="0">
              <a:latin typeface="Arial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753283"/>
              </p:ext>
            </p:extLst>
          </p:nvPr>
        </p:nvGraphicFramePr>
        <p:xfrm>
          <a:off x="609600" y="1524000"/>
          <a:ext cx="1981200" cy="3923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</a:tblGrid>
              <a:tr h="1417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Library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0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libc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libm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libcrypto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libgcrypt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libssl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780912"/>
              </p:ext>
            </p:extLst>
          </p:nvPr>
        </p:nvGraphicFramePr>
        <p:xfrm>
          <a:off x="6549465" y="1524000"/>
          <a:ext cx="1981200" cy="3923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</a:tblGrid>
              <a:tr h="1417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Functions with Dispatcher Gadget and System Call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0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51519"/>
              </p:ext>
            </p:extLst>
          </p:nvPr>
        </p:nvGraphicFramePr>
        <p:xfrm>
          <a:off x="4572000" y="1524000"/>
          <a:ext cx="1981200" cy="3923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</a:tblGrid>
              <a:tr h="1417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Functions with Dispatcher Gadget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0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24124"/>
              </p:ext>
            </p:extLst>
          </p:nvPr>
        </p:nvGraphicFramePr>
        <p:xfrm>
          <a:off x="2590800" y="1524000"/>
          <a:ext cx="1981200" cy="3923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</a:tblGrid>
              <a:tr h="1417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of Functions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0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7991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3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23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Unintended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garbage instructions</a:t>
            </a:r>
          </a:p>
          <a:p>
            <a:r>
              <a:rPr lang="en-US" dirty="0" smtClean="0"/>
              <a:t>Usually more side effects than intentional</a:t>
            </a:r>
          </a:p>
          <a:p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418936"/>
              </p:ext>
            </p:extLst>
          </p:nvPr>
        </p:nvGraphicFramePr>
        <p:xfrm>
          <a:off x="1447800" y="2895599"/>
          <a:ext cx="605942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2998" y="307580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24689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244345" y="30758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4925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97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Serbest Form"/>
          <p:cNvSpPr/>
          <p:nvPr/>
        </p:nvSpPr>
        <p:spPr>
          <a:xfrm>
            <a:off x="2667000" y="1523999"/>
            <a:ext cx="3886200" cy="3886201"/>
          </a:xfrm>
          <a:custGeom>
            <a:avLst/>
            <a:gdLst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59960 w 3492708"/>
              <a:gd name="connsiteY13" fmla="*/ 2473377 h 2473377"/>
              <a:gd name="connsiteX14" fmla="*/ 74950 w 3492708"/>
              <a:gd name="connsiteY14" fmla="*/ 1768839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59960 w 3492708"/>
              <a:gd name="connsiteY13" fmla="*/ 2473377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59960 w 3492708"/>
              <a:gd name="connsiteY13" fmla="*/ 2473377 h 2473377"/>
              <a:gd name="connsiteX14" fmla="*/ 0 w 3492708"/>
              <a:gd name="connsiteY14" fmla="*/ 1648918 h 2473377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2445895 h 2473377"/>
              <a:gd name="connsiteX14" fmla="*/ 3748 w 3496456"/>
              <a:gd name="connsiteY14" fmla="*/ 1648918 h 2473377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2445895 h 2473377"/>
              <a:gd name="connsiteX14" fmla="*/ 3748 w 3496456"/>
              <a:gd name="connsiteY14" fmla="*/ 1648918 h 2473377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2141095 h 2473377"/>
              <a:gd name="connsiteX14" fmla="*/ 3748 w 3496456"/>
              <a:gd name="connsiteY14" fmla="*/ 1648918 h 2473377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0 w 3492708"/>
              <a:gd name="connsiteY13" fmla="*/ 1648918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1813809 w 3492708"/>
              <a:gd name="connsiteY13" fmla="*/ 2083633 h 2473377"/>
              <a:gd name="connsiteX14" fmla="*/ 0 w 3492708"/>
              <a:gd name="connsiteY14" fmla="*/ 1648918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1813809 w 3492708"/>
              <a:gd name="connsiteY13" fmla="*/ 2083633 h 2473377"/>
              <a:gd name="connsiteX14" fmla="*/ 0 w 3492708"/>
              <a:gd name="connsiteY14" fmla="*/ 1648918 h 2473377"/>
              <a:gd name="connsiteX0" fmla="*/ 3748 w 3496456"/>
              <a:gd name="connsiteY0" fmla="*/ 1648918 h 2522095"/>
              <a:gd name="connsiteX1" fmla="*/ 273570 w 3496456"/>
              <a:gd name="connsiteY1" fmla="*/ 1603947 h 2522095"/>
              <a:gd name="connsiteX2" fmla="*/ 453452 w 3496456"/>
              <a:gd name="connsiteY2" fmla="*/ 1528997 h 2522095"/>
              <a:gd name="connsiteX3" fmla="*/ 588364 w 3496456"/>
              <a:gd name="connsiteY3" fmla="*/ 1424065 h 2522095"/>
              <a:gd name="connsiteX4" fmla="*/ 708285 w 3496456"/>
              <a:gd name="connsiteY4" fmla="*/ 1274164 h 2522095"/>
              <a:gd name="connsiteX5" fmla="*/ 843197 w 3496456"/>
              <a:gd name="connsiteY5" fmla="*/ 1094282 h 2522095"/>
              <a:gd name="connsiteX6" fmla="*/ 933138 w 3496456"/>
              <a:gd name="connsiteY6" fmla="*/ 914400 h 2522095"/>
              <a:gd name="connsiteX7" fmla="*/ 1053059 w 3496456"/>
              <a:gd name="connsiteY7" fmla="*/ 629587 h 2522095"/>
              <a:gd name="connsiteX8" fmla="*/ 1098030 w 3496456"/>
              <a:gd name="connsiteY8" fmla="*/ 449705 h 2522095"/>
              <a:gd name="connsiteX9" fmla="*/ 1187970 w 3496456"/>
              <a:gd name="connsiteY9" fmla="*/ 194872 h 2522095"/>
              <a:gd name="connsiteX10" fmla="*/ 1232941 w 3496456"/>
              <a:gd name="connsiteY10" fmla="*/ 0 h 2522095"/>
              <a:gd name="connsiteX11" fmla="*/ 3496456 w 3496456"/>
              <a:gd name="connsiteY11" fmla="*/ 0 h 2522095"/>
              <a:gd name="connsiteX12" fmla="*/ 3496456 w 3496456"/>
              <a:gd name="connsiteY12" fmla="*/ 2473377 h 2522095"/>
              <a:gd name="connsiteX13" fmla="*/ 0 w 3496456"/>
              <a:gd name="connsiteY13" fmla="*/ 2522095 h 2522095"/>
              <a:gd name="connsiteX14" fmla="*/ 3748 w 3496456"/>
              <a:gd name="connsiteY14" fmla="*/ 1648918 h 2522095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0 w 3492708"/>
              <a:gd name="connsiteY13" fmla="*/ 1648918 h 2473377"/>
              <a:gd name="connsiteX0" fmla="*/ 0 w 3492708"/>
              <a:gd name="connsiteY0" fmla="*/ 1648918 h 2473377"/>
              <a:gd name="connsiteX1" fmla="*/ 269822 w 3492708"/>
              <a:gd name="connsiteY1" fmla="*/ 1603947 h 2473377"/>
              <a:gd name="connsiteX2" fmla="*/ 449704 w 3492708"/>
              <a:gd name="connsiteY2" fmla="*/ 1528997 h 2473377"/>
              <a:gd name="connsiteX3" fmla="*/ 584616 w 3492708"/>
              <a:gd name="connsiteY3" fmla="*/ 1424065 h 2473377"/>
              <a:gd name="connsiteX4" fmla="*/ 704537 w 3492708"/>
              <a:gd name="connsiteY4" fmla="*/ 1274164 h 2473377"/>
              <a:gd name="connsiteX5" fmla="*/ 839449 w 3492708"/>
              <a:gd name="connsiteY5" fmla="*/ 1094282 h 2473377"/>
              <a:gd name="connsiteX6" fmla="*/ 929390 w 3492708"/>
              <a:gd name="connsiteY6" fmla="*/ 914400 h 2473377"/>
              <a:gd name="connsiteX7" fmla="*/ 1049311 w 3492708"/>
              <a:gd name="connsiteY7" fmla="*/ 629587 h 2473377"/>
              <a:gd name="connsiteX8" fmla="*/ 1094282 w 3492708"/>
              <a:gd name="connsiteY8" fmla="*/ 449705 h 2473377"/>
              <a:gd name="connsiteX9" fmla="*/ 1184222 w 3492708"/>
              <a:gd name="connsiteY9" fmla="*/ 194872 h 2473377"/>
              <a:gd name="connsiteX10" fmla="*/ 1229193 w 3492708"/>
              <a:gd name="connsiteY10" fmla="*/ 0 h 2473377"/>
              <a:gd name="connsiteX11" fmla="*/ 3492708 w 3492708"/>
              <a:gd name="connsiteY11" fmla="*/ 0 h 2473377"/>
              <a:gd name="connsiteX12" fmla="*/ 3492708 w 3492708"/>
              <a:gd name="connsiteY12" fmla="*/ 2473377 h 2473377"/>
              <a:gd name="connsiteX13" fmla="*/ 1648918 w 3492708"/>
              <a:gd name="connsiteY13" fmla="*/ 2038662 h 2473377"/>
              <a:gd name="connsiteX14" fmla="*/ 0 w 3492708"/>
              <a:gd name="connsiteY14" fmla="*/ 1648918 h 2473377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1988695 h 2473377"/>
              <a:gd name="connsiteX14" fmla="*/ 3748 w 3496456"/>
              <a:gd name="connsiteY14" fmla="*/ 1648918 h 2473377"/>
              <a:gd name="connsiteX0" fmla="*/ 3748 w 3496456"/>
              <a:gd name="connsiteY0" fmla="*/ 1648918 h 2473377"/>
              <a:gd name="connsiteX1" fmla="*/ 273570 w 3496456"/>
              <a:gd name="connsiteY1" fmla="*/ 1603947 h 2473377"/>
              <a:gd name="connsiteX2" fmla="*/ 453452 w 3496456"/>
              <a:gd name="connsiteY2" fmla="*/ 1528997 h 2473377"/>
              <a:gd name="connsiteX3" fmla="*/ 588364 w 3496456"/>
              <a:gd name="connsiteY3" fmla="*/ 1424065 h 2473377"/>
              <a:gd name="connsiteX4" fmla="*/ 708285 w 3496456"/>
              <a:gd name="connsiteY4" fmla="*/ 1274164 h 2473377"/>
              <a:gd name="connsiteX5" fmla="*/ 843197 w 3496456"/>
              <a:gd name="connsiteY5" fmla="*/ 1094282 h 2473377"/>
              <a:gd name="connsiteX6" fmla="*/ 933138 w 3496456"/>
              <a:gd name="connsiteY6" fmla="*/ 914400 h 2473377"/>
              <a:gd name="connsiteX7" fmla="*/ 1053059 w 3496456"/>
              <a:gd name="connsiteY7" fmla="*/ 629587 h 2473377"/>
              <a:gd name="connsiteX8" fmla="*/ 1098030 w 3496456"/>
              <a:gd name="connsiteY8" fmla="*/ 449705 h 2473377"/>
              <a:gd name="connsiteX9" fmla="*/ 1187970 w 3496456"/>
              <a:gd name="connsiteY9" fmla="*/ 194872 h 2473377"/>
              <a:gd name="connsiteX10" fmla="*/ 1232941 w 3496456"/>
              <a:gd name="connsiteY10" fmla="*/ 0 h 2473377"/>
              <a:gd name="connsiteX11" fmla="*/ 3496456 w 3496456"/>
              <a:gd name="connsiteY11" fmla="*/ 0 h 2473377"/>
              <a:gd name="connsiteX12" fmla="*/ 3496456 w 3496456"/>
              <a:gd name="connsiteY12" fmla="*/ 2473377 h 2473377"/>
              <a:gd name="connsiteX13" fmla="*/ 0 w 3496456"/>
              <a:gd name="connsiteY13" fmla="*/ 2445895 h 2473377"/>
              <a:gd name="connsiteX14" fmla="*/ 3748 w 3496456"/>
              <a:gd name="connsiteY14" fmla="*/ 1648918 h 2473377"/>
              <a:gd name="connsiteX0" fmla="*/ 3748 w 3505200"/>
              <a:gd name="connsiteY0" fmla="*/ 1648918 h 3886200"/>
              <a:gd name="connsiteX1" fmla="*/ 273570 w 3505200"/>
              <a:gd name="connsiteY1" fmla="*/ 1603947 h 3886200"/>
              <a:gd name="connsiteX2" fmla="*/ 453452 w 3505200"/>
              <a:gd name="connsiteY2" fmla="*/ 1528997 h 3886200"/>
              <a:gd name="connsiteX3" fmla="*/ 588364 w 3505200"/>
              <a:gd name="connsiteY3" fmla="*/ 1424065 h 3886200"/>
              <a:gd name="connsiteX4" fmla="*/ 708285 w 3505200"/>
              <a:gd name="connsiteY4" fmla="*/ 1274164 h 3886200"/>
              <a:gd name="connsiteX5" fmla="*/ 843197 w 3505200"/>
              <a:gd name="connsiteY5" fmla="*/ 1094282 h 3886200"/>
              <a:gd name="connsiteX6" fmla="*/ 933138 w 3505200"/>
              <a:gd name="connsiteY6" fmla="*/ 914400 h 3886200"/>
              <a:gd name="connsiteX7" fmla="*/ 1053059 w 3505200"/>
              <a:gd name="connsiteY7" fmla="*/ 629587 h 3886200"/>
              <a:gd name="connsiteX8" fmla="*/ 1098030 w 3505200"/>
              <a:gd name="connsiteY8" fmla="*/ 449705 h 3886200"/>
              <a:gd name="connsiteX9" fmla="*/ 1187970 w 3505200"/>
              <a:gd name="connsiteY9" fmla="*/ 194872 h 3886200"/>
              <a:gd name="connsiteX10" fmla="*/ 1232941 w 3505200"/>
              <a:gd name="connsiteY10" fmla="*/ 0 h 3886200"/>
              <a:gd name="connsiteX11" fmla="*/ 3496456 w 3505200"/>
              <a:gd name="connsiteY11" fmla="*/ 0 h 3886200"/>
              <a:gd name="connsiteX12" fmla="*/ 3505200 w 3505200"/>
              <a:gd name="connsiteY12" fmla="*/ 3886200 h 3886200"/>
              <a:gd name="connsiteX13" fmla="*/ 0 w 3505200"/>
              <a:gd name="connsiteY13" fmla="*/ 2445895 h 3886200"/>
              <a:gd name="connsiteX14" fmla="*/ 3748 w 3505200"/>
              <a:gd name="connsiteY14" fmla="*/ 1648918 h 3886200"/>
              <a:gd name="connsiteX0" fmla="*/ 384748 w 3886200"/>
              <a:gd name="connsiteY0" fmla="*/ 1648918 h 3886200"/>
              <a:gd name="connsiteX1" fmla="*/ 654570 w 3886200"/>
              <a:gd name="connsiteY1" fmla="*/ 1603947 h 3886200"/>
              <a:gd name="connsiteX2" fmla="*/ 834452 w 3886200"/>
              <a:gd name="connsiteY2" fmla="*/ 1528997 h 3886200"/>
              <a:gd name="connsiteX3" fmla="*/ 969364 w 3886200"/>
              <a:gd name="connsiteY3" fmla="*/ 1424065 h 3886200"/>
              <a:gd name="connsiteX4" fmla="*/ 1089285 w 3886200"/>
              <a:gd name="connsiteY4" fmla="*/ 1274164 h 3886200"/>
              <a:gd name="connsiteX5" fmla="*/ 1224197 w 3886200"/>
              <a:gd name="connsiteY5" fmla="*/ 1094282 h 3886200"/>
              <a:gd name="connsiteX6" fmla="*/ 1314138 w 3886200"/>
              <a:gd name="connsiteY6" fmla="*/ 914400 h 3886200"/>
              <a:gd name="connsiteX7" fmla="*/ 1434059 w 3886200"/>
              <a:gd name="connsiteY7" fmla="*/ 629587 h 3886200"/>
              <a:gd name="connsiteX8" fmla="*/ 1479030 w 3886200"/>
              <a:gd name="connsiteY8" fmla="*/ 449705 h 3886200"/>
              <a:gd name="connsiteX9" fmla="*/ 1568970 w 3886200"/>
              <a:gd name="connsiteY9" fmla="*/ 194872 h 3886200"/>
              <a:gd name="connsiteX10" fmla="*/ 1613941 w 3886200"/>
              <a:gd name="connsiteY10" fmla="*/ 0 h 3886200"/>
              <a:gd name="connsiteX11" fmla="*/ 3877456 w 3886200"/>
              <a:gd name="connsiteY11" fmla="*/ 0 h 3886200"/>
              <a:gd name="connsiteX12" fmla="*/ 3886200 w 3886200"/>
              <a:gd name="connsiteY12" fmla="*/ 3886200 h 3886200"/>
              <a:gd name="connsiteX13" fmla="*/ 0 w 3886200"/>
              <a:gd name="connsiteY13" fmla="*/ 3809999 h 3886200"/>
              <a:gd name="connsiteX14" fmla="*/ 384748 w 3886200"/>
              <a:gd name="connsiteY14" fmla="*/ 1648918 h 3886200"/>
              <a:gd name="connsiteX0" fmla="*/ 1249 w 3963649"/>
              <a:gd name="connsiteY0" fmla="*/ 1752599 h 3886200"/>
              <a:gd name="connsiteX1" fmla="*/ 732019 w 3963649"/>
              <a:gd name="connsiteY1" fmla="*/ 1603947 h 3886200"/>
              <a:gd name="connsiteX2" fmla="*/ 911901 w 3963649"/>
              <a:gd name="connsiteY2" fmla="*/ 1528997 h 3886200"/>
              <a:gd name="connsiteX3" fmla="*/ 1046813 w 3963649"/>
              <a:gd name="connsiteY3" fmla="*/ 1424065 h 3886200"/>
              <a:gd name="connsiteX4" fmla="*/ 1166734 w 3963649"/>
              <a:gd name="connsiteY4" fmla="*/ 1274164 h 3886200"/>
              <a:gd name="connsiteX5" fmla="*/ 1301646 w 3963649"/>
              <a:gd name="connsiteY5" fmla="*/ 1094282 h 3886200"/>
              <a:gd name="connsiteX6" fmla="*/ 1391587 w 3963649"/>
              <a:gd name="connsiteY6" fmla="*/ 914400 h 3886200"/>
              <a:gd name="connsiteX7" fmla="*/ 1511508 w 3963649"/>
              <a:gd name="connsiteY7" fmla="*/ 629587 h 3886200"/>
              <a:gd name="connsiteX8" fmla="*/ 1556479 w 3963649"/>
              <a:gd name="connsiteY8" fmla="*/ 449705 h 3886200"/>
              <a:gd name="connsiteX9" fmla="*/ 1646419 w 3963649"/>
              <a:gd name="connsiteY9" fmla="*/ 194872 h 3886200"/>
              <a:gd name="connsiteX10" fmla="*/ 1691390 w 3963649"/>
              <a:gd name="connsiteY10" fmla="*/ 0 h 3886200"/>
              <a:gd name="connsiteX11" fmla="*/ 3954905 w 3963649"/>
              <a:gd name="connsiteY11" fmla="*/ 0 h 3886200"/>
              <a:gd name="connsiteX12" fmla="*/ 3963649 w 3963649"/>
              <a:gd name="connsiteY12" fmla="*/ 3886200 h 3886200"/>
              <a:gd name="connsiteX13" fmla="*/ 77449 w 3963649"/>
              <a:gd name="connsiteY13" fmla="*/ 3809999 h 3886200"/>
              <a:gd name="connsiteX14" fmla="*/ 1249 w 3963649"/>
              <a:gd name="connsiteY14" fmla="*/ 1752599 h 3886200"/>
              <a:gd name="connsiteX0" fmla="*/ 1249 w 3963649"/>
              <a:gd name="connsiteY0" fmla="*/ 1752599 h 3886200"/>
              <a:gd name="connsiteX1" fmla="*/ 534650 w 3963649"/>
              <a:gd name="connsiteY1" fmla="*/ 1600199 h 3886200"/>
              <a:gd name="connsiteX2" fmla="*/ 911901 w 3963649"/>
              <a:gd name="connsiteY2" fmla="*/ 1528997 h 3886200"/>
              <a:gd name="connsiteX3" fmla="*/ 1046813 w 3963649"/>
              <a:gd name="connsiteY3" fmla="*/ 1424065 h 3886200"/>
              <a:gd name="connsiteX4" fmla="*/ 1166734 w 3963649"/>
              <a:gd name="connsiteY4" fmla="*/ 1274164 h 3886200"/>
              <a:gd name="connsiteX5" fmla="*/ 1301646 w 3963649"/>
              <a:gd name="connsiteY5" fmla="*/ 1094282 h 3886200"/>
              <a:gd name="connsiteX6" fmla="*/ 1391587 w 3963649"/>
              <a:gd name="connsiteY6" fmla="*/ 914400 h 3886200"/>
              <a:gd name="connsiteX7" fmla="*/ 1511508 w 3963649"/>
              <a:gd name="connsiteY7" fmla="*/ 629587 h 3886200"/>
              <a:gd name="connsiteX8" fmla="*/ 1556479 w 3963649"/>
              <a:gd name="connsiteY8" fmla="*/ 449705 h 3886200"/>
              <a:gd name="connsiteX9" fmla="*/ 1646419 w 3963649"/>
              <a:gd name="connsiteY9" fmla="*/ 194872 h 3886200"/>
              <a:gd name="connsiteX10" fmla="*/ 1691390 w 3963649"/>
              <a:gd name="connsiteY10" fmla="*/ 0 h 3886200"/>
              <a:gd name="connsiteX11" fmla="*/ 3954905 w 3963649"/>
              <a:gd name="connsiteY11" fmla="*/ 0 h 3886200"/>
              <a:gd name="connsiteX12" fmla="*/ 3963649 w 3963649"/>
              <a:gd name="connsiteY12" fmla="*/ 3886200 h 3886200"/>
              <a:gd name="connsiteX13" fmla="*/ 77449 w 3963649"/>
              <a:gd name="connsiteY13" fmla="*/ 3809999 h 3886200"/>
              <a:gd name="connsiteX14" fmla="*/ 1249 w 3963649"/>
              <a:gd name="connsiteY14" fmla="*/ 1752599 h 3886200"/>
              <a:gd name="connsiteX0" fmla="*/ 1249 w 3963649"/>
              <a:gd name="connsiteY0" fmla="*/ 1752599 h 3886200"/>
              <a:gd name="connsiteX1" fmla="*/ 911901 w 3963649"/>
              <a:gd name="connsiteY1" fmla="*/ 1528997 h 3886200"/>
              <a:gd name="connsiteX2" fmla="*/ 1046813 w 3963649"/>
              <a:gd name="connsiteY2" fmla="*/ 1424065 h 3886200"/>
              <a:gd name="connsiteX3" fmla="*/ 1166734 w 3963649"/>
              <a:gd name="connsiteY3" fmla="*/ 1274164 h 3886200"/>
              <a:gd name="connsiteX4" fmla="*/ 1301646 w 3963649"/>
              <a:gd name="connsiteY4" fmla="*/ 1094282 h 3886200"/>
              <a:gd name="connsiteX5" fmla="*/ 1391587 w 3963649"/>
              <a:gd name="connsiteY5" fmla="*/ 914400 h 3886200"/>
              <a:gd name="connsiteX6" fmla="*/ 1511508 w 3963649"/>
              <a:gd name="connsiteY6" fmla="*/ 629587 h 3886200"/>
              <a:gd name="connsiteX7" fmla="*/ 1556479 w 3963649"/>
              <a:gd name="connsiteY7" fmla="*/ 449705 h 3886200"/>
              <a:gd name="connsiteX8" fmla="*/ 1646419 w 3963649"/>
              <a:gd name="connsiteY8" fmla="*/ 194872 h 3886200"/>
              <a:gd name="connsiteX9" fmla="*/ 1691390 w 3963649"/>
              <a:gd name="connsiteY9" fmla="*/ 0 h 3886200"/>
              <a:gd name="connsiteX10" fmla="*/ 3954905 w 3963649"/>
              <a:gd name="connsiteY10" fmla="*/ 0 h 3886200"/>
              <a:gd name="connsiteX11" fmla="*/ 3963649 w 3963649"/>
              <a:gd name="connsiteY11" fmla="*/ 3886200 h 3886200"/>
              <a:gd name="connsiteX12" fmla="*/ 77449 w 3963649"/>
              <a:gd name="connsiteY12" fmla="*/ 3809999 h 3886200"/>
              <a:gd name="connsiteX13" fmla="*/ 1249 w 3963649"/>
              <a:gd name="connsiteY13" fmla="*/ 1752599 h 3886200"/>
              <a:gd name="connsiteX0" fmla="*/ 1249 w 3963649"/>
              <a:gd name="connsiteY0" fmla="*/ 1752599 h 3886200"/>
              <a:gd name="connsiteX1" fmla="*/ 1046813 w 3963649"/>
              <a:gd name="connsiteY1" fmla="*/ 1424065 h 3886200"/>
              <a:gd name="connsiteX2" fmla="*/ 1166734 w 3963649"/>
              <a:gd name="connsiteY2" fmla="*/ 1274164 h 3886200"/>
              <a:gd name="connsiteX3" fmla="*/ 1301646 w 3963649"/>
              <a:gd name="connsiteY3" fmla="*/ 1094282 h 3886200"/>
              <a:gd name="connsiteX4" fmla="*/ 1391587 w 3963649"/>
              <a:gd name="connsiteY4" fmla="*/ 914400 h 3886200"/>
              <a:gd name="connsiteX5" fmla="*/ 1511508 w 3963649"/>
              <a:gd name="connsiteY5" fmla="*/ 629587 h 3886200"/>
              <a:gd name="connsiteX6" fmla="*/ 1556479 w 3963649"/>
              <a:gd name="connsiteY6" fmla="*/ 449705 h 3886200"/>
              <a:gd name="connsiteX7" fmla="*/ 1646419 w 3963649"/>
              <a:gd name="connsiteY7" fmla="*/ 194872 h 3886200"/>
              <a:gd name="connsiteX8" fmla="*/ 1691390 w 3963649"/>
              <a:gd name="connsiteY8" fmla="*/ 0 h 3886200"/>
              <a:gd name="connsiteX9" fmla="*/ 3954905 w 3963649"/>
              <a:gd name="connsiteY9" fmla="*/ 0 h 3886200"/>
              <a:gd name="connsiteX10" fmla="*/ 3963649 w 3963649"/>
              <a:gd name="connsiteY10" fmla="*/ 3886200 h 3886200"/>
              <a:gd name="connsiteX11" fmla="*/ 77449 w 3963649"/>
              <a:gd name="connsiteY11" fmla="*/ 3809999 h 3886200"/>
              <a:gd name="connsiteX12" fmla="*/ 1249 w 3963649"/>
              <a:gd name="connsiteY12" fmla="*/ 1752599 h 3886200"/>
              <a:gd name="connsiteX0" fmla="*/ 1249 w 3963649"/>
              <a:gd name="connsiteY0" fmla="*/ 1752599 h 3886200"/>
              <a:gd name="connsiteX1" fmla="*/ 1166734 w 3963649"/>
              <a:gd name="connsiteY1" fmla="*/ 1274164 h 3886200"/>
              <a:gd name="connsiteX2" fmla="*/ 1301646 w 3963649"/>
              <a:gd name="connsiteY2" fmla="*/ 1094282 h 3886200"/>
              <a:gd name="connsiteX3" fmla="*/ 1391587 w 3963649"/>
              <a:gd name="connsiteY3" fmla="*/ 914400 h 3886200"/>
              <a:gd name="connsiteX4" fmla="*/ 1511508 w 3963649"/>
              <a:gd name="connsiteY4" fmla="*/ 629587 h 3886200"/>
              <a:gd name="connsiteX5" fmla="*/ 1556479 w 3963649"/>
              <a:gd name="connsiteY5" fmla="*/ 449705 h 3886200"/>
              <a:gd name="connsiteX6" fmla="*/ 1646419 w 3963649"/>
              <a:gd name="connsiteY6" fmla="*/ 194872 h 3886200"/>
              <a:gd name="connsiteX7" fmla="*/ 1691390 w 3963649"/>
              <a:gd name="connsiteY7" fmla="*/ 0 h 3886200"/>
              <a:gd name="connsiteX8" fmla="*/ 3954905 w 3963649"/>
              <a:gd name="connsiteY8" fmla="*/ 0 h 3886200"/>
              <a:gd name="connsiteX9" fmla="*/ 3963649 w 3963649"/>
              <a:gd name="connsiteY9" fmla="*/ 3886200 h 3886200"/>
              <a:gd name="connsiteX10" fmla="*/ 77449 w 3963649"/>
              <a:gd name="connsiteY10" fmla="*/ 3809999 h 3886200"/>
              <a:gd name="connsiteX11" fmla="*/ 1249 w 3963649"/>
              <a:gd name="connsiteY11" fmla="*/ 1752599 h 3886200"/>
              <a:gd name="connsiteX0" fmla="*/ 1249 w 3963649"/>
              <a:gd name="connsiteY0" fmla="*/ 1752599 h 3886200"/>
              <a:gd name="connsiteX1" fmla="*/ 1301646 w 3963649"/>
              <a:gd name="connsiteY1" fmla="*/ 1094282 h 3886200"/>
              <a:gd name="connsiteX2" fmla="*/ 1391587 w 3963649"/>
              <a:gd name="connsiteY2" fmla="*/ 914400 h 3886200"/>
              <a:gd name="connsiteX3" fmla="*/ 1511508 w 3963649"/>
              <a:gd name="connsiteY3" fmla="*/ 629587 h 3886200"/>
              <a:gd name="connsiteX4" fmla="*/ 1556479 w 3963649"/>
              <a:gd name="connsiteY4" fmla="*/ 449705 h 3886200"/>
              <a:gd name="connsiteX5" fmla="*/ 1646419 w 3963649"/>
              <a:gd name="connsiteY5" fmla="*/ 194872 h 3886200"/>
              <a:gd name="connsiteX6" fmla="*/ 1691390 w 3963649"/>
              <a:gd name="connsiteY6" fmla="*/ 0 h 3886200"/>
              <a:gd name="connsiteX7" fmla="*/ 3954905 w 3963649"/>
              <a:gd name="connsiteY7" fmla="*/ 0 h 3886200"/>
              <a:gd name="connsiteX8" fmla="*/ 3963649 w 3963649"/>
              <a:gd name="connsiteY8" fmla="*/ 3886200 h 3886200"/>
              <a:gd name="connsiteX9" fmla="*/ 77449 w 3963649"/>
              <a:gd name="connsiteY9" fmla="*/ 3809999 h 3886200"/>
              <a:gd name="connsiteX10" fmla="*/ 1249 w 3963649"/>
              <a:gd name="connsiteY10" fmla="*/ 1752599 h 3886200"/>
              <a:gd name="connsiteX0" fmla="*/ 1249 w 3963649"/>
              <a:gd name="connsiteY0" fmla="*/ 1752599 h 3886200"/>
              <a:gd name="connsiteX1" fmla="*/ 1391587 w 3963649"/>
              <a:gd name="connsiteY1" fmla="*/ 914400 h 3886200"/>
              <a:gd name="connsiteX2" fmla="*/ 1511508 w 3963649"/>
              <a:gd name="connsiteY2" fmla="*/ 629587 h 3886200"/>
              <a:gd name="connsiteX3" fmla="*/ 1556479 w 3963649"/>
              <a:gd name="connsiteY3" fmla="*/ 449705 h 3886200"/>
              <a:gd name="connsiteX4" fmla="*/ 1646419 w 3963649"/>
              <a:gd name="connsiteY4" fmla="*/ 194872 h 3886200"/>
              <a:gd name="connsiteX5" fmla="*/ 1691390 w 3963649"/>
              <a:gd name="connsiteY5" fmla="*/ 0 h 3886200"/>
              <a:gd name="connsiteX6" fmla="*/ 3954905 w 3963649"/>
              <a:gd name="connsiteY6" fmla="*/ 0 h 3886200"/>
              <a:gd name="connsiteX7" fmla="*/ 3963649 w 3963649"/>
              <a:gd name="connsiteY7" fmla="*/ 3886200 h 3886200"/>
              <a:gd name="connsiteX8" fmla="*/ 77449 w 3963649"/>
              <a:gd name="connsiteY8" fmla="*/ 3809999 h 3886200"/>
              <a:gd name="connsiteX9" fmla="*/ 1249 w 3963649"/>
              <a:gd name="connsiteY9" fmla="*/ 1752599 h 3886200"/>
              <a:gd name="connsiteX0" fmla="*/ 1249 w 3963649"/>
              <a:gd name="connsiteY0" fmla="*/ 1752599 h 3886200"/>
              <a:gd name="connsiteX1" fmla="*/ 1391587 w 3963649"/>
              <a:gd name="connsiteY1" fmla="*/ 914400 h 3886200"/>
              <a:gd name="connsiteX2" fmla="*/ 1511508 w 3963649"/>
              <a:gd name="connsiteY2" fmla="*/ 629587 h 3886200"/>
              <a:gd name="connsiteX3" fmla="*/ 1556479 w 3963649"/>
              <a:gd name="connsiteY3" fmla="*/ 449705 h 3886200"/>
              <a:gd name="connsiteX4" fmla="*/ 1691390 w 3963649"/>
              <a:gd name="connsiteY4" fmla="*/ 0 h 3886200"/>
              <a:gd name="connsiteX5" fmla="*/ 3954905 w 3963649"/>
              <a:gd name="connsiteY5" fmla="*/ 0 h 3886200"/>
              <a:gd name="connsiteX6" fmla="*/ 3963649 w 3963649"/>
              <a:gd name="connsiteY6" fmla="*/ 3886200 h 3886200"/>
              <a:gd name="connsiteX7" fmla="*/ 77449 w 3963649"/>
              <a:gd name="connsiteY7" fmla="*/ 3809999 h 3886200"/>
              <a:gd name="connsiteX8" fmla="*/ 1249 w 3963649"/>
              <a:gd name="connsiteY8" fmla="*/ 1752599 h 3886200"/>
              <a:gd name="connsiteX0" fmla="*/ 1249 w 3963649"/>
              <a:gd name="connsiteY0" fmla="*/ 1752599 h 3886200"/>
              <a:gd name="connsiteX1" fmla="*/ 1391587 w 3963649"/>
              <a:gd name="connsiteY1" fmla="*/ 914400 h 3886200"/>
              <a:gd name="connsiteX2" fmla="*/ 1511508 w 3963649"/>
              <a:gd name="connsiteY2" fmla="*/ 629587 h 3886200"/>
              <a:gd name="connsiteX3" fmla="*/ 1691390 w 3963649"/>
              <a:gd name="connsiteY3" fmla="*/ 0 h 3886200"/>
              <a:gd name="connsiteX4" fmla="*/ 3954905 w 3963649"/>
              <a:gd name="connsiteY4" fmla="*/ 0 h 3886200"/>
              <a:gd name="connsiteX5" fmla="*/ 3963649 w 3963649"/>
              <a:gd name="connsiteY5" fmla="*/ 3886200 h 3886200"/>
              <a:gd name="connsiteX6" fmla="*/ 77449 w 3963649"/>
              <a:gd name="connsiteY6" fmla="*/ 3809999 h 3886200"/>
              <a:gd name="connsiteX7" fmla="*/ 1249 w 3963649"/>
              <a:gd name="connsiteY7" fmla="*/ 1752599 h 3886200"/>
              <a:gd name="connsiteX0" fmla="*/ 1249 w 3963649"/>
              <a:gd name="connsiteY0" fmla="*/ 1752599 h 3886200"/>
              <a:gd name="connsiteX1" fmla="*/ 1391587 w 3963649"/>
              <a:gd name="connsiteY1" fmla="*/ 914400 h 3886200"/>
              <a:gd name="connsiteX2" fmla="*/ 1691390 w 3963649"/>
              <a:gd name="connsiteY2" fmla="*/ 0 h 3886200"/>
              <a:gd name="connsiteX3" fmla="*/ 3954905 w 3963649"/>
              <a:gd name="connsiteY3" fmla="*/ 0 h 3886200"/>
              <a:gd name="connsiteX4" fmla="*/ 3963649 w 3963649"/>
              <a:gd name="connsiteY4" fmla="*/ 3886200 h 3886200"/>
              <a:gd name="connsiteX5" fmla="*/ 77449 w 3963649"/>
              <a:gd name="connsiteY5" fmla="*/ 3809999 h 3886200"/>
              <a:gd name="connsiteX6" fmla="*/ 1249 w 3963649"/>
              <a:gd name="connsiteY6" fmla="*/ 1752599 h 3886200"/>
              <a:gd name="connsiteX0" fmla="*/ 1249 w 3963649"/>
              <a:gd name="connsiteY0" fmla="*/ 1752599 h 3886200"/>
              <a:gd name="connsiteX1" fmla="*/ 1449050 w 3963649"/>
              <a:gd name="connsiteY1" fmla="*/ 1371599 h 3886200"/>
              <a:gd name="connsiteX2" fmla="*/ 1691390 w 3963649"/>
              <a:gd name="connsiteY2" fmla="*/ 0 h 3886200"/>
              <a:gd name="connsiteX3" fmla="*/ 3954905 w 3963649"/>
              <a:gd name="connsiteY3" fmla="*/ 0 h 3886200"/>
              <a:gd name="connsiteX4" fmla="*/ 3963649 w 3963649"/>
              <a:gd name="connsiteY4" fmla="*/ 3886200 h 3886200"/>
              <a:gd name="connsiteX5" fmla="*/ 77449 w 3963649"/>
              <a:gd name="connsiteY5" fmla="*/ 3809999 h 3886200"/>
              <a:gd name="connsiteX6" fmla="*/ 1249 w 3963649"/>
              <a:gd name="connsiteY6" fmla="*/ 1752599 h 3886200"/>
              <a:gd name="connsiteX0" fmla="*/ 1249 w 3963649"/>
              <a:gd name="connsiteY0" fmla="*/ 1752599 h 3886200"/>
              <a:gd name="connsiteX1" fmla="*/ 1691390 w 3963649"/>
              <a:gd name="connsiteY1" fmla="*/ 0 h 3886200"/>
              <a:gd name="connsiteX2" fmla="*/ 3954905 w 3963649"/>
              <a:gd name="connsiteY2" fmla="*/ 0 h 3886200"/>
              <a:gd name="connsiteX3" fmla="*/ 3963649 w 3963649"/>
              <a:gd name="connsiteY3" fmla="*/ 3886200 h 3886200"/>
              <a:gd name="connsiteX4" fmla="*/ 77449 w 3963649"/>
              <a:gd name="connsiteY4" fmla="*/ 3809999 h 3886200"/>
              <a:gd name="connsiteX5" fmla="*/ 1249 w 3963649"/>
              <a:gd name="connsiteY5" fmla="*/ 1752599 h 3886200"/>
              <a:gd name="connsiteX0" fmla="*/ 1249 w 3963649"/>
              <a:gd name="connsiteY0" fmla="*/ 1752599 h 3886200"/>
              <a:gd name="connsiteX1" fmla="*/ 1691390 w 3963649"/>
              <a:gd name="connsiteY1" fmla="*/ 0 h 3886200"/>
              <a:gd name="connsiteX2" fmla="*/ 3954905 w 3963649"/>
              <a:gd name="connsiteY2" fmla="*/ 0 h 3886200"/>
              <a:gd name="connsiteX3" fmla="*/ 3963649 w 3963649"/>
              <a:gd name="connsiteY3" fmla="*/ 3886200 h 3886200"/>
              <a:gd name="connsiteX4" fmla="*/ 77449 w 3963649"/>
              <a:gd name="connsiteY4" fmla="*/ 3809999 h 3886200"/>
              <a:gd name="connsiteX5" fmla="*/ 1249 w 3963649"/>
              <a:gd name="connsiteY5" fmla="*/ 1752599 h 3886200"/>
              <a:gd name="connsiteX0" fmla="*/ 1249 w 3963649"/>
              <a:gd name="connsiteY0" fmla="*/ 1752599 h 3886200"/>
              <a:gd name="connsiteX1" fmla="*/ 1601450 w 3963649"/>
              <a:gd name="connsiteY1" fmla="*/ 1523999 h 3886200"/>
              <a:gd name="connsiteX2" fmla="*/ 1691390 w 3963649"/>
              <a:gd name="connsiteY2" fmla="*/ 0 h 3886200"/>
              <a:gd name="connsiteX3" fmla="*/ 3954905 w 3963649"/>
              <a:gd name="connsiteY3" fmla="*/ 0 h 3886200"/>
              <a:gd name="connsiteX4" fmla="*/ 3963649 w 3963649"/>
              <a:gd name="connsiteY4" fmla="*/ 3886200 h 3886200"/>
              <a:gd name="connsiteX5" fmla="*/ 77449 w 3963649"/>
              <a:gd name="connsiteY5" fmla="*/ 3809999 h 3886200"/>
              <a:gd name="connsiteX6" fmla="*/ 1249 w 3963649"/>
              <a:gd name="connsiteY6" fmla="*/ 1752599 h 3886200"/>
              <a:gd name="connsiteX0" fmla="*/ 1249 w 3963649"/>
              <a:gd name="connsiteY0" fmla="*/ 1752599 h 3886200"/>
              <a:gd name="connsiteX1" fmla="*/ 1601450 w 3963649"/>
              <a:gd name="connsiteY1" fmla="*/ 1523999 h 3886200"/>
              <a:gd name="connsiteX2" fmla="*/ 1691390 w 3963649"/>
              <a:gd name="connsiteY2" fmla="*/ 0 h 3886200"/>
              <a:gd name="connsiteX3" fmla="*/ 3954905 w 3963649"/>
              <a:gd name="connsiteY3" fmla="*/ 0 h 3886200"/>
              <a:gd name="connsiteX4" fmla="*/ 3963649 w 3963649"/>
              <a:gd name="connsiteY4" fmla="*/ 3886200 h 3886200"/>
              <a:gd name="connsiteX5" fmla="*/ 77449 w 3963649"/>
              <a:gd name="connsiteY5" fmla="*/ 3809999 h 3886200"/>
              <a:gd name="connsiteX6" fmla="*/ 1249 w 3963649"/>
              <a:gd name="connsiteY6" fmla="*/ 1752599 h 3886200"/>
              <a:gd name="connsiteX0" fmla="*/ 1249 w 3963649"/>
              <a:gd name="connsiteY0" fmla="*/ 1752600 h 3886201"/>
              <a:gd name="connsiteX1" fmla="*/ 1601450 w 3963649"/>
              <a:gd name="connsiteY1" fmla="*/ 1524000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1601450 w 3963649"/>
              <a:gd name="connsiteY1" fmla="*/ 1524000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1220450 w 3963649"/>
              <a:gd name="connsiteY1" fmla="*/ 1371601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1220450 w 3963649"/>
              <a:gd name="connsiteY1" fmla="*/ 1371601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1220450 w 3963649"/>
              <a:gd name="connsiteY1" fmla="*/ 1371601 h 3886201"/>
              <a:gd name="connsiteX2" fmla="*/ 2211050 w 3963649"/>
              <a:gd name="connsiteY2" fmla="*/ 0 h 3886201"/>
              <a:gd name="connsiteX3" fmla="*/ 3954905 w 3963649"/>
              <a:gd name="connsiteY3" fmla="*/ 1 h 3886201"/>
              <a:gd name="connsiteX4" fmla="*/ 3963649 w 3963649"/>
              <a:gd name="connsiteY4" fmla="*/ 3886201 h 3886201"/>
              <a:gd name="connsiteX5" fmla="*/ 77449 w 3963649"/>
              <a:gd name="connsiteY5" fmla="*/ 3810000 h 3886201"/>
              <a:gd name="connsiteX6" fmla="*/ 1249 w 3963649"/>
              <a:gd name="connsiteY6" fmla="*/ 1752600 h 3886201"/>
              <a:gd name="connsiteX0" fmla="*/ 1249 w 3963649"/>
              <a:gd name="connsiteY0" fmla="*/ 1752600 h 3886201"/>
              <a:gd name="connsiteX1" fmla="*/ 2211050 w 3963649"/>
              <a:gd name="connsiteY1" fmla="*/ 0 h 3886201"/>
              <a:gd name="connsiteX2" fmla="*/ 3954905 w 3963649"/>
              <a:gd name="connsiteY2" fmla="*/ 1 h 3886201"/>
              <a:gd name="connsiteX3" fmla="*/ 3963649 w 3963649"/>
              <a:gd name="connsiteY3" fmla="*/ 3886201 h 3886201"/>
              <a:gd name="connsiteX4" fmla="*/ 77449 w 3963649"/>
              <a:gd name="connsiteY4" fmla="*/ 3810000 h 3886201"/>
              <a:gd name="connsiteX5" fmla="*/ 1249 w 3963649"/>
              <a:gd name="connsiteY5" fmla="*/ 1752600 h 3886201"/>
              <a:gd name="connsiteX0" fmla="*/ 1249 w 3963649"/>
              <a:gd name="connsiteY0" fmla="*/ 1752600 h 3886201"/>
              <a:gd name="connsiteX1" fmla="*/ 2211050 w 3963649"/>
              <a:gd name="connsiteY1" fmla="*/ 0 h 3886201"/>
              <a:gd name="connsiteX2" fmla="*/ 3954905 w 3963649"/>
              <a:gd name="connsiteY2" fmla="*/ 1 h 3886201"/>
              <a:gd name="connsiteX3" fmla="*/ 3963649 w 3963649"/>
              <a:gd name="connsiteY3" fmla="*/ 3886201 h 3886201"/>
              <a:gd name="connsiteX4" fmla="*/ 77449 w 3963649"/>
              <a:gd name="connsiteY4" fmla="*/ 3810000 h 3886201"/>
              <a:gd name="connsiteX5" fmla="*/ 1249 w 3963649"/>
              <a:gd name="connsiteY5" fmla="*/ 1752600 h 3886201"/>
              <a:gd name="connsiteX0" fmla="*/ 1249 w 3963648"/>
              <a:gd name="connsiteY0" fmla="*/ 1752601 h 3886201"/>
              <a:gd name="connsiteX1" fmla="*/ 2211049 w 3963648"/>
              <a:gd name="connsiteY1" fmla="*/ 0 h 3886201"/>
              <a:gd name="connsiteX2" fmla="*/ 3954904 w 3963648"/>
              <a:gd name="connsiteY2" fmla="*/ 1 h 3886201"/>
              <a:gd name="connsiteX3" fmla="*/ 3963648 w 3963648"/>
              <a:gd name="connsiteY3" fmla="*/ 3886201 h 3886201"/>
              <a:gd name="connsiteX4" fmla="*/ 77448 w 3963648"/>
              <a:gd name="connsiteY4" fmla="*/ 3810000 h 3886201"/>
              <a:gd name="connsiteX5" fmla="*/ 1249 w 3963648"/>
              <a:gd name="connsiteY5" fmla="*/ 1752601 h 3886201"/>
              <a:gd name="connsiteX0" fmla="*/ 1249 w 3963648"/>
              <a:gd name="connsiteY0" fmla="*/ 1752601 h 3886201"/>
              <a:gd name="connsiteX1" fmla="*/ 2211049 w 3963648"/>
              <a:gd name="connsiteY1" fmla="*/ 0 h 3886201"/>
              <a:gd name="connsiteX2" fmla="*/ 3954904 w 3963648"/>
              <a:gd name="connsiteY2" fmla="*/ 1 h 3886201"/>
              <a:gd name="connsiteX3" fmla="*/ 3963648 w 3963648"/>
              <a:gd name="connsiteY3" fmla="*/ 3886201 h 3886201"/>
              <a:gd name="connsiteX4" fmla="*/ 77448 w 3963648"/>
              <a:gd name="connsiteY4" fmla="*/ 3810000 h 3886201"/>
              <a:gd name="connsiteX5" fmla="*/ 1249 w 3963648"/>
              <a:gd name="connsiteY5" fmla="*/ 1752601 h 3886201"/>
              <a:gd name="connsiteX0" fmla="*/ 1249 w 3887449"/>
              <a:gd name="connsiteY0" fmla="*/ 3048001 h 3886201"/>
              <a:gd name="connsiteX1" fmla="*/ 2134850 w 3887449"/>
              <a:gd name="connsiteY1" fmla="*/ 0 h 3886201"/>
              <a:gd name="connsiteX2" fmla="*/ 3878705 w 3887449"/>
              <a:gd name="connsiteY2" fmla="*/ 1 h 3886201"/>
              <a:gd name="connsiteX3" fmla="*/ 3887449 w 3887449"/>
              <a:gd name="connsiteY3" fmla="*/ 3886201 h 3886201"/>
              <a:gd name="connsiteX4" fmla="*/ 1249 w 3887449"/>
              <a:gd name="connsiteY4" fmla="*/ 3810000 h 3886201"/>
              <a:gd name="connsiteX5" fmla="*/ 1249 w 3887449"/>
              <a:gd name="connsiteY5" fmla="*/ 3048001 h 3886201"/>
              <a:gd name="connsiteX0" fmla="*/ 304800 w 3886200"/>
              <a:gd name="connsiteY0" fmla="*/ 2743201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5" fmla="*/ 304800 w 3886200"/>
              <a:gd name="connsiteY5" fmla="*/ 2743201 h 3886201"/>
              <a:gd name="connsiteX0" fmla="*/ 292100 w 4178300"/>
              <a:gd name="connsiteY0" fmla="*/ 3810000 h 3886201"/>
              <a:gd name="connsiteX1" fmla="*/ 2425701 w 4178300"/>
              <a:gd name="connsiteY1" fmla="*/ 0 h 3886201"/>
              <a:gd name="connsiteX2" fmla="*/ 4169556 w 4178300"/>
              <a:gd name="connsiteY2" fmla="*/ 1 h 3886201"/>
              <a:gd name="connsiteX3" fmla="*/ 4178300 w 4178300"/>
              <a:gd name="connsiteY3" fmla="*/ 3886201 h 3886201"/>
              <a:gd name="connsiteX4" fmla="*/ 292100 w 41783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10000 h 4408774"/>
              <a:gd name="connsiteX1" fmla="*/ 2133601 w 3886200"/>
              <a:gd name="connsiteY1" fmla="*/ 0 h 4408774"/>
              <a:gd name="connsiteX2" fmla="*/ 3877456 w 3886200"/>
              <a:gd name="connsiteY2" fmla="*/ 1 h 4408774"/>
              <a:gd name="connsiteX3" fmla="*/ 3886200 w 3886200"/>
              <a:gd name="connsiteY3" fmla="*/ 3886201 h 4408774"/>
              <a:gd name="connsiteX4" fmla="*/ 0 w 3886200"/>
              <a:gd name="connsiteY4" fmla="*/ 3810000 h 4408774"/>
              <a:gd name="connsiteX0" fmla="*/ 0 w 3886200"/>
              <a:gd name="connsiteY0" fmla="*/ 38100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10000 h 3886201"/>
              <a:gd name="connsiteX0" fmla="*/ 0 w 3886200"/>
              <a:gd name="connsiteY0" fmla="*/ 38862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86200 h 3886201"/>
              <a:gd name="connsiteX0" fmla="*/ 0 w 3886200"/>
              <a:gd name="connsiteY0" fmla="*/ 38862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86200 h 3886201"/>
              <a:gd name="connsiteX0" fmla="*/ 0 w 3886200"/>
              <a:gd name="connsiteY0" fmla="*/ 3886200 h 3886201"/>
              <a:gd name="connsiteX1" fmla="*/ 2133601 w 3886200"/>
              <a:gd name="connsiteY1" fmla="*/ 0 h 3886201"/>
              <a:gd name="connsiteX2" fmla="*/ 3877456 w 3886200"/>
              <a:gd name="connsiteY2" fmla="*/ 1 h 3886201"/>
              <a:gd name="connsiteX3" fmla="*/ 3886200 w 3886200"/>
              <a:gd name="connsiteY3" fmla="*/ 3886201 h 3886201"/>
              <a:gd name="connsiteX4" fmla="*/ 0 w 3886200"/>
              <a:gd name="connsiteY4" fmla="*/ 3886200 h 388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886201">
                <a:moveTo>
                  <a:pt x="0" y="3886200"/>
                </a:moveTo>
                <a:cubicBezTo>
                  <a:pt x="1303103" y="3881828"/>
                  <a:pt x="2120692" y="2032832"/>
                  <a:pt x="2133601" y="0"/>
                </a:cubicBezTo>
                <a:lnTo>
                  <a:pt x="3877456" y="1"/>
                </a:lnTo>
                <a:cubicBezTo>
                  <a:pt x="3880371" y="1295401"/>
                  <a:pt x="3883285" y="2590801"/>
                  <a:pt x="3886200" y="3886201"/>
                </a:cubicBezTo>
                <a:lnTo>
                  <a:pt x="0" y="3886200"/>
                </a:lnTo>
                <a:close/>
              </a:path>
            </a:pathLst>
          </a:custGeom>
          <a:gradFill>
            <a:gsLst>
              <a:gs pos="100000">
                <a:srgbClr val="61C250"/>
              </a:gs>
              <a:gs pos="0">
                <a:schemeClr val="bg1"/>
              </a:gs>
            </a:gsLst>
            <a:lin ang="27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37 Dikdörtgen"/>
          <p:cNvSpPr/>
          <p:nvPr/>
        </p:nvSpPr>
        <p:spPr>
          <a:xfrm>
            <a:off x="2590800" y="1600200"/>
            <a:ext cx="1371600" cy="20574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C0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Extending DROP for JOP</a:t>
            </a:r>
            <a:endParaRPr lang="en-US" sz="24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971800" y="54864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max tolerable gadget length for CRA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647700" y="33528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 # gadgets to launch a CRA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4562437" y="4812268"/>
            <a:ext cx="1690086" cy="3385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Regular workloads</a:t>
            </a:r>
            <a:endParaRPr lang="en-US" sz="1600" dirty="0"/>
          </a:p>
        </p:txBody>
      </p:sp>
      <p:cxnSp>
        <p:nvCxnSpPr>
          <p:cNvPr id="8" name="7 Düz Ok Bağlayıcısı"/>
          <p:cNvCxnSpPr/>
          <p:nvPr/>
        </p:nvCxnSpPr>
        <p:spPr>
          <a:xfrm rot="16200000">
            <a:off x="514200" y="3322321"/>
            <a:ext cx="420624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2590800" y="5410200"/>
            <a:ext cx="420624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tin kutusu"/>
          <p:cNvSpPr txBox="1"/>
          <p:nvPr/>
        </p:nvSpPr>
        <p:spPr>
          <a:xfrm>
            <a:off x="2743200" y="1676400"/>
            <a:ext cx="642524" cy="3385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CRAs</a:t>
            </a:r>
            <a:endParaRPr lang="en-US" sz="1600" dirty="0"/>
          </a:p>
        </p:txBody>
      </p:sp>
      <p:cxnSp>
        <p:nvCxnSpPr>
          <p:cNvPr id="40" name="39 Düz Bağlayıcı"/>
          <p:cNvCxnSpPr/>
          <p:nvPr/>
        </p:nvCxnSpPr>
        <p:spPr>
          <a:xfrm>
            <a:off x="3962400" y="1371600"/>
            <a:ext cx="0" cy="402336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Bağlayıcı"/>
          <p:cNvCxnSpPr/>
          <p:nvPr/>
        </p:nvCxnSpPr>
        <p:spPr>
          <a:xfrm rot="16200000">
            <a:off x="4678680" y="1645920"/>
            <a:ext cx="0" cy="402336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Düz Ok Bağlayıcısı"/>
          <p:cNvCxnSpPr/>
          <p:nvPr/>
        </p:nvCxnSpPr>
        <p:spPr>
          <a:xfrm>
            <a:off x="5257800" y="3276600"/>
            <a:ext cx="1143000" cy="0"/>
          </a:xfrm>
          <a:prstGeom prst="straightConnector1">
            <a:avLst/>
          </a:prstGeom>
          <a:ln w="76200">
            <a:solidFill>
              <a:srgbClr val="61C2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Düz Ok Bağlayıcısı"/>
          <p:cNvCxnSpPr/>
          <p:nvPr/>
        </p:nvCxnSpPr>
        <p:spPr>
          <a:xfrm flipV="1">
            <a:off x="3048000" y="2895600"/>
            <a:ext cx="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Metin kutusu"/>
          <p:cNvSpPr txBox="1"/>
          <p:nvPr/>
        </p:nvSpPr>
        <p:spPr>
          <a:xfrm>
            <a:off x="7467600" y="1981200"/>
            <a:ext cx="1447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Indirect jumps/calls are not that frequent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58 Metin kutusu"/>
          <p:cNvSpPr txBox="1"/>
          <p:nvPr/>
        </p:nvSpPr>
        <p:spPr>
          <a:xfrm>
            <a:off x="457200" y="1905000"/>
            <a:ext cx="1447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Added dispatcher gadgets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24 Oval"/>
          <p:cNvSpPr/>
          <p:nvPr/>
        </p:nvSpPr>
        <p:spPr>
          <a:xfrm>
            <a:off x="2819400" y="5257800"/>
            <a:ext cx="25146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7829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647E-6 L 0.075 4.5664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942E-6 L 3.33333E-6 -0.110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4162E-6 L -3.33333E-6 -0.105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 animBg="1"/>
      <p:bldP spid="58" grpId="0" animBg="1"/>
      <p:bldP spid="59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Additional Security Analysis in the Paper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Analysis of available gadgets</a:t>
            </a:r>
          </a:p>
          <a:p>
            <a:endParaRPr lang="en-US" sz="2800" dirty="0" smtClean="0"/>
          </a:p>
          <a:p>
            <a:r>
              <a:rPr lang="en-US" sz="2800" dirty="0" smtClean="0"/>
              <a:t>Dispatcher gadget discovery algorithms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Analysis of gadget </a:t>
            </a:r>
            <a:r>
              <a:rPr lang="en-US" sz="2800" dirty="0"/>
              <a:t>side effects</a:t>
            </a:r>
          </a:p>
          <a:p>
            <a:pPr lvl="1"/>
            <a:r>
              <a:rPr lang="en-US" sz="2400" dirty="0" smtClean="0"/>
              <a:t>Gadget length</a:t>
            </a:r>
          </a:p>
          <a:p>
            <a:pPr lvl="1"/>
            <a:r>
              <a:rPr lang="en-US" sz="2400" dirty="0" smtClean="0"/>
              <a:t>Impact of unintended gadgets</a:t>
            </a:r>
          </a:p>
        </p:txBody>
      </p:sp>
    </p:spTree>
    <p:extLst>
      <p:ext uri="{BB962C8B-B14F-4D97-AF65-F5344CB8AC3E}">
        <p14:creationId xmlns:p14="http://schemas.microsoft.com/office/powerpoint/2010/main" val="326368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of Executable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681126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81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Secure Stack Cache Size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15016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63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 Performance with 4-Entry Cache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76082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94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CFI Solution point: CFI 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905000"/>
            <a:ext cx="7896225" cy="3362325"/>
          </a:xfrm>
        </p:spPr>
        <p:txBody>
          <a:bodyPr/>
          <a:lstStyle/>
          <a:p>
            <a:r>
              <a:rPr lang="en-US" dirty="0" smtClean="0"/>
              <a:t>Some solutions try to reuse existing hardware</a:t>
            </a:r>
          </a:p>
          <a:p>
            <a:pPr lvl="1"/>
            <a:r>
              <a:rPr lang="en-US" dirty="0" smtClean="0"/>
              <a:t>Use performance monitoring unit on x86</a:t>
            </a:r>
          </a:p>
          <a:p>
            <a:pPr lvl="1"/>
            <a:r>
              <a:rPr lang="en-US" dirty="0" err="1" smtClean="0"/>
              <a:t>kBouncer</a:t>
            </a:r>
            <a:r>
              <a:rPr lang="en-US" dirty="0"/>
              <a:t>:</a:t>
            </a:r>
            <a:r>
              <a:rPr lang="en-US" dirty="0" smtClean="0"/>
              <a:t> use Last Branch Record (LBR)</a:t>
            </a:r>
          </a:p>
          <a:p>
            <a:pPr lvl="1"/>
            <a:r>
              <a:rPr lang="en-US" dirty="0" err="1" smtClean="0"/>
              <a:t>CFIMon</a:t>
            </a:r>
            <a:r>
              <a:rPr lang="en-US" dirty="0" smtClean="0"/>
              <a:t>: use the branch target store to implement a CFI reference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Precision Mode of Intel CPU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---Branch Trace </a:t>
            </a:r>
            <a:r>
              <a:rPr lang="en-US" altLang="zh-TW" dirty="0" smtClean="0"/>
              <a:t>Store (BTS) Mechanism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Record all </a:t>
            </a:r>
            <a:r>
              <a:rPr lang="en-US" altLang="zh-TW" dirty="0" smtClean="0">
                <a:solidFill>
                  <a:srgbClr val="FF0000"/>
                </a:solidFill>
              </a:rPr>
              <a:t>control </a:t>
            </a:r>
            <a:r>
              <a:rPr lang="en-US" altLang="zh-TW" dirty="0">
                <a:solidFill>
                  <a:srgbClr val="FF0000"/>
                </a:solidFill>
              </a:rPr>
              <a:t>transfer</a:t>
            </a:r>
            <a:r>
              <a:rPr lang="en-US" altLang="zh-TW" dirty="0"/>
              <a:t> precisely into a predefined buffer</a:t>
            </a:r>
            <a:endParaRPr lang="en-US" altLang="zh-TW" dirty="0" smtClean="0"/>
          </a:p>
          <a:p>
            <a:pPr lvl="1"/>
            <a:r>
              <a:rPr lang="en-US" altLang="zh-TW" dirty="0"/>
              <a:t>jump, call, return, interrupt and </a:t>
            </a:r>
            <a:r>
              <a:rPr lang="en-US" altLang="zh-TW" dirty="0" smtClean="0"/>
              <a:t>exception</a:t>
            </a:r>
          </a:p>
          <a:p>
            <a:pPr lvl="1"/>
            <a:r>
              <a:rPr lang="en-US" altLang="zh-TW" dirty="0"/>
              <a:t>also record the addresses of branch source and </a:t>
            </a:r>
            <a:r>
              <a:rPr lang="en-US" altLang="zh-TW" dirty="0" smtClean="0"/>
              <a:t>target</a:t>
            </a:r>
          </a:p>
          <a:p>
            <a:r>
              <a:rPr lang="en-US" altLang="zh-TW" dirty="0" smtClean="0"/>
              <a:t>Let a </a:t>
            </a:r>
            <a:r>
              <a:rPr lang="en-US" altLang="zh-TW" dirty="0"/>
              <a:t>monitor </a:t>
            </a:r>
            <a:r>
              <a:rPr lang="en-US" altLang="zh-TW" dirty="0" smtClean="0"/>
              <a:t>get </a:t>
            </a:r>
            <a:r>
              <a:rPr lang="en-US" altLang="zh-TW" dirty="0"/>
              <a:t>the trace in a </a:t>
            </a:r>
            <a:r>
              <a:rPr lang="en-US" altLang="zh-TW" b="1" dirty="0"/>
              <a:t>batch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an interrupt </a:t>
            </a:r>
            <a:r>
              <a:rPr lang="en-US" altLang="zh-TW" dirty="0"/>
              <a:t>will be delivered when the buffer is nearly </a:t>
            </a:r>
            <a:r>
              <a:rPr lang="en-US" altLang="zh-TW" dirty="0" smtClean="0"/>
              <a:t>full</a:t>
            </a:r>
          </a:p>
          <a:p>
            <a:r>
              <a:rPr lang="en-US" altLang="zh-TW" dirty="0" smtClean="0"/>
              <a:t>Obtain all </a:t>
            </a:r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branch</a:t>
            </a:r>
            <a:r>
              <a:rPr lang="en-US" altLang="zh-TW" dirty="0"/>
              <a:t> information of a running application, help users locate the vulnerabilities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65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Main Idea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31618" y="1362075"/>
            <a:ext cx="7896225" cy="4972050"/>
          </a:xfrm>
        </p:spPr>
        <p:txBody>
          <a:bodyPr/>
          <a:lstStyle/>
          <a:p>
            <a:r>
              <a:rPr lang="en-US" altLang="zh-TW" dirty="0"/>
              <a:t>The CFI of an application can be maintained </a:t>
            </a:r>
            <a:r>
              <a:rPr lang="en-US" altLang="zh-TW" dirty="0" smtClean="0"/>
              <a:t>if we can </a:t>
            </a:r>
          </a:p>
          <a:p>
            <a:pPr lvl="1"/>
            <a:r>
              <a:rPr lang="en-US" altLang="zh-TW" dirty="0"/>
              <a:t>get a </a:t>
            </a:r>
            <a:r>
              <a:rPr lang="en-US" altLang="zh-TW" dirty="0">
                <a:solidFill>
                  <a:srgbClr val="FF0000"/>
                </a:solidFill>
              </a:rPr>
              <a:t>legal set </a:t>
            </a:r>
            <a:r>
              <a:rPr lang="en-US" altLang="zh-TW" dirty="0"/>
              <a:t>of branch </a:t>
            </a:r>
            <a:r>
              <a:rPr lang="en-US" altLang="zh-TW" dirty="0" smtClean="0"/>
              <a:t>target addresses </a:t>
            </a:r>
            <a:r>
              <a:rPr lang="en-US" altLang="zh-TW" dirty="0"/>
              <a:t>for every </a:t>
            </a:r>
            <a:r>
              <a:rPr lang="en-US" altLang="zh-TW" dirty="0" smtClean="0"/>
              <a:t>branch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check</a:t>
            </a:r>
            <a:r>
              <a:rPr lang="en-US" altLang="zh-TW" dirty="0"/>
              <a:t> whether </a:t>
            </a:r>
            <a:r>
              <a:rPr lang="en-US" altLang="zh-TW" dirty="0" smtClean="0"/>
              <a:t>the target </a:t>
            </a:r>
            <a:r>
              <a:rPr lang="en-US" altLang="zh-TW" dirty="0"/>
              <a:t>address of every branch is within the </a:t>
            </a:r>
            <a:r>
              <a:rPr lang="en-US" altLang="zh-TW" dirty="0" smtClean="0"/>
              <a:t>corresponding legal </a:t>
            </a:r>
            <a:r>
              <a:rPr lang="en-US" altLang="zh-TW" dirty="0"/>
              <a:t>set at runtime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966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Branch Classification in X86 ISA</a:t>
            </a:r>
            <a:br>
              <a:rPr lang="en-US" altLang="zh-TW" dirty="0" smtClean="0"/>
            </a:br>
            <a:r>
              <a:rPr lang="en-US" altLang="zh-TW" dirty="0" smtClean="0"/>
              <a:t>---Direct Branch &amp; Its </a:t>
            </a:r>
            <a:r>
              <a:rPr lang="en-US" altLang="zh-TW" dirty="0"/>
              <a:t>T</a:t>
            </a:r>
            <a:r>
              <a:rPr lang="en-US" altLang="zh-TW" dirty="0" smtClean="0"/>
              <a:t>arget </a:t>
            </a:r>
            <a:r>
              <a:rPr lang="en-US" altLang="zh-TW" dirty="0"/>
              <a:t>A</a:t>
            </a:r>
            <a:r>
              <a:rPr lang="en-US" altLang="zh-TW" dirty="0" smtClean="0"/>
              <a:t>ddress</a:t>
            </a:r>
            <a:endParaRPr lang="zh-TW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Direct Branch  </a:t>
            </a:r>
          </a:p>
          <a:p>
            <a:pPr lvl="1"/>
            <a:r>
              <a:rPr lang="en-US" altLang="zh-TW" dirty="0" smtClean="0"/>
              <a:t>Direct jump</a:t>
            </a:r>
          </a:p>
          <a:p>
            <a:pPr lvl="2"/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c2ef0 &lt;__write</a:t>
            </a:r>
            <a:r>
              <a:rPr lang="en-US" altLang="zh-TW" dirty="0" smtClean="0"/>
              <a:t>&gt;</a:t>
            </a:r>
          </a:p>
          <a:p>
            <a:pPr lvl="1"/>
            <a:r>
              <a:rPr lang="en-US" altLang="zh-TW" dirty="0" smtClean="0"/>
              <a:t>Direct call</a:t>
            </a:r>
          </a:p>
          <a:p>
            <a:pPr lvl="2"/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callq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 34df0 &lt;abort</a:t>
            </a:r>
            <a:r>
              <a:rPr lang="en-US" altLang="zh-TW" dirty="0" smtClean="0"/>
              <a:t>&gt;</a:t>
            </a:r>
          </a:p>
          <a:p>
            <a:r>
              <a:rPr lang="en-US" altLang="zh-TW" dirty="0"/>
              <a:t>Since the </a:t>
            </a:r>
            <a:r>
              <a:rPr lang="en-US" altLang="zh-TW" dirty="0" smtClean="0"/>
              <a:t>code is </a:t>
            </a:r>
            <a:r>
              <a:rPr lang="en-US" altLang="zh-TW" dirty="0"/>
              <a:t>read-only and cannot be modified during </a:t>
            </a:r>
            <a:r>
              <a:rPr lang="en-US" altLang="zh-TW" dirty="0" smtClean="0"/>
              <a:t>runtime, both the direct jump and direct call are considered safe 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676400"/>
            <a:ext cx="2289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9900"/>
                </a:solidFill>
              </a:rPr>
              <a:t>(safe branch</a:t>
            </a:r>
            <a:r>
              <a:rPr lang="en-US" altLang="zh-TW" sz="2000" dirty="0" smtClean="0">
                <a:solidFill>
                  <a:srgbClr val="009900"/>
                </a:solidFill>
              </a:rPr>
              <a:t>)  √</a:t>
            </a:r>
            <a:endParaRPr lang="zh-TW" alt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1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Branch Classification in X86 </a:t>
            </a:r>
            <a:r>
              <a:rPr lang="en-US" altLang="zh-TW" dirty="0" smtClean="0"/>
              <a:t>ISA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---Indirect Branch</a:t>
            </a:r>
            <a:r>
              <a:rPr lang="en-US" altLang="zh-TW" dirty="0"/>
              <a:t> &amp; </a:t>
            </a:r>
            <a:r>
              <a:rPr lang="en-US" altLang="zh-TW" dirty="0" smtClean="0"/>
              <a:t>Its Target Address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dirty="0"/>
              <a:t>Indirect Branch</a:t>
            </a:r>
          </a:p>
          <a:p>
            <a:pPr lvl="1"/>
            <a:r>
              <a:rPr lang="en-US" altLang="zh-TW" sz="1600" dirty="0"/>
              <a:t>Indirect jump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 lvl="2"/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jmpq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*%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rdx</a:t>
            </a:r>
            <a:endParaRPr lang="en-US" altLang="zh-TW" sz="16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TW" sz="1600" dirty="0">
                <a:latin typeface="+mn-lt"/>
                <a:cs typeface="Courier New" pitchFamily="49" charset="0"/>
              </a:rPr>
              <a:t>not possible to gain the </a:t>
            </a:r>
            <a:r>
              <a:rPr lang="en-US" altLang="zh-TW" sz="1600" dirty="0" smtClean="0">
                <a:latin typeface="+mn-lt"/>
                <a:cs typeface="Courier New" pitchFamily="49" charset="0"/>
              </a:rPr>
              <a:t>whole target </a:t>
            </a:r>
            <a:r>
              <a:rPr lang="en-US" altLang="zh-TW" sz="1600" dirty="0">
                <a:latin typeface="+mn-lt"/>
                <a:cs typeface="Courier New" pitchFamily="49" charset="0"/>
              </a:rPr>
              <a:t>address set </a:t>
            </a:r>
            <a:r>
              <a:rPr lang="en-US" altLang="zh-TW" sz="1600" dirty="0" smtClean="0">
                <a:latin typeface="+mn-lt"/>
                <a:cs typeface="Courier New" pitchFamily="49" charset="0"/>
              </a:rPr>
              <a:t>just </a:t>
            </a:r>
            <a:r>
              <a:rPr lang="en-US" altLang="zh-TW" sz="1600" dirty="0">
                <a:latin typeface="+mn-lt"/>
                <a:cs typeface="Courier New" pitchFamily="49" charset="0"/>
              </a:rPr>
              <a:t>by </a:t>
            </a:r>
            <a:r>
              <a:rPr lang="en-US" altLang="zh-TW" sz="1600" dirty="0" smtClean="0">
                <a:latin typeface="+mn-lt"/>
                <a:cs typeface="Courier New" pitchFamily="49" charset="0"/>
              </a:rPr>
              <a:t>static analysis</a:t>
            </a:r>
            <a:endParaRPr lang="en-US" altLang="zh-TW" sz="1600" dirty="0">
              <a:latin typeface="+mn-lt"/>
              <a:cs typeface="Courier New" pitchFamily="49" charset="0"/>
            </a:endParaRPr>
          </a:p>
          <a:p>
            <a:pPr lvl="1"/>
            <a:r>
              <a:rPr lang="en-US" altLang="zh-TW" sz="1600" dirty="0"/>
              <a:t>Indirect call</a:t>
            </a:r>
          </a:p>
          <a:p>
            <a:pPr lvl="2"/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callq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*%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rax</a:t>
            </a:r>
            <a:endParaRPr lang="en-US" altLang="zh-TW" sz="16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TW" sz="1600" dirty="0" smtClean="0">
                <a:latin typeface="+mn-lt"/>
                <a:cs typeface="Courier New" pitchFamily="49" charset="0"/>
              </a:rPr>
              <a:t>its target address could </a:t>
            </a:r>
            <a:r>
              <a:rPr lang="en-US" altLang="zh-TW" sz="1600" dirty="0">
                <a:latin typeface="+mn-lt"/>
                <a:cs typeface="Courier New" pitchFamily="49" charset="0"/>
              </a:rPr>
              <a:t>be obtained by </a:t>
            </a:r>
            <a:r>
              <a:rPr lang="en-US" altLang="zh-TW" sz="1600" dirty="0" smtClean="0">
                <a:latin typeface="+mn-lt"/>
                <a:cs typeface="Courier New" pitchFamily="49" charset="0"/>
              </a:rPr>
              <a:t>statically scanning </a:t>
            </a:r>
            <a:r>
              <a:rPr lang="en-US" altLang="zh-TW" sz="1600" dirty="0">
                <a:latin typeface="+mn-lt"/>
                <a:cs typeface="Courier New" pitchFamily="49" charset="0"/>
              </a:rPr>
              <a:t>the binary code of the application and </a:t>
            </a:r>
            <a:r>
              <a:rPr lang="en-US" altLang="zh-TW" sz="1600" dirty="0" smtClean="0">
                <a:latin typeface="+mn-lt"/>
                <a:cs typeface="Courier New" pitchFamily="49" charset="0"/>
              </a:rPr>
              <a:t>the libraries </a:t>
            </a:r>
            <a:r>
              <a:rPr lang="en-US" altLang="zh-TW" sz="1600" dirty="0">
                <a:latin typeface="+mn-lt"/>
                <a:cs typeface="Courier New" pitchFamily="49" charset="0"/>
              </a:rPr>
              <a:t>it uses</a:t>
            </a:r>
          </a:p>
          <a:p>
            <a:pPr lvl="1"/>
            <a:r>
              <a:rPr lang="en-US" altLang="zh-TW" sz="1600" dirty="0"/>
              <a:t>Return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retq</a:t>
            </a:r>
            <a:endParaRPr lang="en-US" altLang="zh-TW" sz="16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TW" sz="1600" dirty="0">
                <a:cs typeface="Courier New" pitchFamily="49" charset="0"/>
              </a:rPr>
              <a:t>its target address </a:t>
            </a:r>
            <a:r>
              <a:rPr lang="en-US" altLang="zh-TW" sz="1600" dirty="0" smtClean="0">
                <a:latin typeface="+mn-lt"/>
                <a:cs typeface="Courier New" pitchFamily="49" charset="0"/>
              </a:rPr>
              <a:t>could also be </a:t>
            </a:r>
            <a:r>
              <a:rPr lang="en-US" altLang="zh-TW" sz="1600" dirty="0">
                <a:latin typeface="+mn-lt"/>
                <a:cs typeface="Courier New" pitchFamily="49" charset="0"/>
              </a:rPr>
              <a:t>obtained by scanning the binary code.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  <a:p>
            <a:endParaRPr lang="zh-TW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333902"/>
            <a:ext cx="278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(unsafe </a:t>
            </a:r>
            <a:r>
              <a:rPr lang="en-US" altLang="zh-TW" sz="1600" dirty="0">
                <a:solidFill>
                  <a:srgbClr val="FF0000"/>
                </a:solidFill>
              </a:rPr>
              <a:t>branch</a:t>
            </a:r>
            <a:r>
              <a:rPr lang="en-US" altLang="zh-TW" sz="1600" dirty="0" smtClean="0">
                <a:solidFill>
                  <a:srgbClr val="FF0000"/>
                </a:solidFill>
              </a:rPr>
              <a:t>)  √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8013" y="2590800"/>
            <a:ext cx="475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800" dirty="0" smtClean="0">
                <a:solidFill>
                  <a:srgbClr val="0033CC"/>
                </a:solidFill>
                <a:latin typeface="SimHei" pitchFamily="2" charset="-122"/>
                <a:ea typeface="SimHei" pitchFamily="2" charset="-122"/>
              </a:rPr>
              <a:t>A call </a:t>
            </a:r>
            <a:r>
              <a:rPr lang="en-US" altLang="zh-TW" sz="1800" dirty="0">
                <a:solidFill>
                  <a:srgbClr val="0033CC"/>
                </a:solidFill>
                <a:latin typeface="SimHei" pitchFamily="2" charset="-122"/>
                <a:ea typeface="SimHei" pitchFamily="2" charset="-122"/>
              </a:rPr>
              <a:t>can only transfer control to the</a:t>
            </a:r>
          </a:p>
          <a:p>
            <a:r>
              <a:rPr lang="en-US" altLang="zh-TW" sz="1800" dirty="0">
                <a:solidFill>
                  <a:srgbClr val="0033CC"/>
                </a:solidFill>
                <a:latin typeface="SimHei" pitchFamily="2" charset="-122"/>
                <a:ea typeface="SimHei" pitchFamily="2" charset="-122"/>
              </a:rPr>
              <a:t>start of a function</a:t>
            </a:r>
            <a:r>
              <a:rPr lang="en-US" altLang="zh-TW" sz="1800" dirty="0" smtClean="0">
                <a:solidFill>
                  <a:srgbClr val="0033CC"/>
                </a:solidFill>
                <a:latin typeface="SimHei" pitchFamily="2" charset="-122"/>
                <a:ea typeface="SimHei" pitchFamily="2" charset="-122"/>
              </a:rPr>
              <a:t>.</a:t>
            </a:r>
            <a:endParaRPr lang="zh-TW" altLang="en-US" sz="1800" dirty="0">
              <a:solidFill>
                <a:srgbClr val="0033CC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4584587"/>
            <a:ext cx="499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0033CC"/>
                </a:solidFill>
                <a:latin typeface="SimHei" pitchFamily="2" charset="-122"/>
                <a:ea typeface="SimHei" pitchFamily="2" charset="-122"/>
              </a:rPr>
              <a:t>In general, the </a:t>
            </a:r>
            <a:r>
              <a:rPr lang="en-US" altLang="zh-TW" sz="1800" dirty="0">
                <a:solidFill>
                  <a:srgbClr val="0033CC"/>
                </a:solidFill>
                <a:latin typeface="SimHei" pitchFamily="2" charset="-122"/>
                <a:ea typeface="SimHei" pitchFamily="2" charset="-122"/>
              </a:rPr>
              <a:t>target address of </a:t>
            </a:r>
            <a:r>
              <a:rPr lang="en-US" altLang="zh-TW" sz="1800" dirty="0" smtClean="0">
                <a:solidFill>
                  <a:srgbClr val="0033CC"/>
                </a:solidFill>
                <a:latin typeface="SimHei" pitchFamily="2" charset="-122"/>
                <a:ea typeface="SimHei" pitchFamily="2" charset="-122"/>
              </a:rPr>
              <a:t>a return </a:t>
            </a:r>
            <a:r>
              <a:rPr lang="en-US" altLang="zh-TW" sz="1800" dirty="0">
                <a:solidFill>
                  <a:srgbClr val="0033CC"/>
                </a:solidFill>
                <a:latin typeface="SimHei" pitchFamily="2" charset="-122"/>
                <a:ea typeface="SimHei" pitchFamily="2" charset="-122"/>
              </a:rPr>
              <a:t>has to be the one next to a call</a:t>
            </a:r>
            <a:endParaRPr lang="zh-TW" altLang="en-US" sz="1800" dirty="0">
              <a:solidFill>
                <a:srgbClr val="0033CC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17340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800" dirty="0">
                <a:solidFill>
                  <a:srgbClr val="0033CC"/>
                </a:solidFill>
                <a:latin typeface="SimHei" pitchFamily="2" charset="-122"/>
                <a:ea typeface="SimHei" pitchFamily="2" charset="-122"/>
              </a:rPr>
              <a:t>Dynamic Training</a:t>
            </a:r>
            <a:endParaRPr lang="zh-TW" altLang="en-US" sz="1800" dirty="0">
              <a:solidFill>
                <a:srgbClr val="0033CC"/>
              </a:solidFill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181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CFIMon</a:t>
            </a:r>
            <a:r>
              <a:rPr lang="en-US" altLang="zh-TW" dirty="0" smtClean="0"/>
              <a:t>: 2 Phases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Offline phase</a:t>
            </a:r>
          </a:p>
          <a:p>
            <a:pPr lvl="1"/>
            <a:r>
              <a:rPr lang="en-US" altLang="zh-TW" dirty="0" smtClean="0"/>
              <a:t>build </a:t>
            </a:r>
            <a:r>
              <a:rPr lang="en-US" altLang="zh-TW" dirty="0"/>
              <a:t>a </a:t>
            </a:r>
            <a:r>
              <a:rPr lang="en-US" altLang="zh-TW" i="1" dirty="0" smtClean="0">
                <a:solidFill>
                  <a:srgbClr val="FF0000"/>
                </a:solidFill>
              </a:rPr>
              <a:t>legal set </a:t>
            </a:r>
            <a:r>
              <a:rPr lang="en-US" altLang="zh-TW" dirty="0"/>
              <a:t>of target addresses for each branch </a:t>
            </a:r>
            <a:r>
              <a:rPr lang="en-US" altLang="zh-TW" dirty="0" smtClean="0"/>
              <a:t>instruction</a:t>
            </a:r>
          </a:p>
          <a:p>
            <a:pPr lvl="1"/>
            <a:endParaRPr lang="en-US" altLang="zh-TW" dirty="0" smtClean="0"/>
          </a:p>
          <a:p>
            <a:r>
              <a:rPr lang="en-US" altLang="zh-TW" b="1" dirty="0"/>
              <a:t>O</a:t>
            </a:r>
            <a:r>
              <a:rPr lang="en-US" altLang="zh-TW" b="1" dirty="0" smtClean="0"/>
              <a:t>nline phase</a:t>
            </a:r>
          </a:p>
          <a:p>
            <a:pPr lvl="1"/>
            <a:r>
              <a:rPr lang="en-US" altLang="zh-TW" dirty="0" smtClean="0"/>
              <a:t>diagnose </a:t>
            </a:r>
            <a:r>
              <a:rPr lang="en-US" altLang="zh-TW" dirty="0"/>
              <a:t>possible attacks </a:t>
            </a:r>
            <a:r>
              <a:rPr lang="en-US" altLang="zh-TW" dirty="0" smtClean="0"/>
              <a:t>with legal </a:t>
            </a:r>
            <a:r>
              <a:rPr lang="en-US" altLang="zh-TW" dirty="0"/>
              <a:t>sets following a number of </a:t>
            </a:r>
            <a:r>
              <a:rPr lang="en-US" altLang="zh-TW" dirty="0" smtClean="0"/>
              <a:t>rules</a:t>
            </a:r>
          </a:p>
          <a:p>
            <a:pPr lvl="2"/>
            <a:r>
              <a:rPr lang="en-US" altLang="zh-TW" dirty="0"/>
              <a:t>determine the status of the branch as </a:t>
            </a:r>
            <a:r>
              <a:rPr lang="en-US" altLang="zh-TW" b="1" dirty="0"/>
              <a:t>legal</a:t>
            </a:r>
            <a:r>
              <a:rPr lang="en-US" altLang="zh-TW" dirty="0"/>
              <a:t>, </a:t>
            </a:r>
            <a:r>
              <a:rPr lang="en-US" altLang="zh-TW" b="1" dirty="0"/>
              <a:t>illegal</a:t>
            </a:r>
            <a:r>
              <a:rPr lang="en-US" altLang="zh-TW" dirty="0"/>
              <a:t> </a:t>
            </a:r>
            <a:r>
              <a:rPr lang="en-US" altLang="zh-TW" dirty="0" smtClean="0"/>
              <a:t>or </a:t>
            </a:r>
            <a:r>
              <a:rPr lang="en-US" altLang="zh-TW" b="1" dirty="0" smtClean="0"/>
              <a:t>suspicious</a:t>
            </a:r>
          </a:p>
          <a:p>
            <a:pPr lvl="1"/>
            <a:endParaRPr lang="en-US" altLang="zh-TW" b="1" dirty="0" smtClean="0"/>
          </a:p>
          <a:p>
            <a:pPr marL="914400" lvl="2" indent="0">
              <a:buNone/>
            </a:pPr>
            <a:r>
              <a:rPr lang="en-US" altLang="zh-TW" b="1" dirty="0"/>
              <a:t>	</a:t>
            </a:r>
            <a:r>
              <a:rPr lang="en-US" altLang="zh-TW" b="1" dirty="0" smtClean="0"/>
              <a:t>		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2908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of Long Gadgets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</a:p>
          <a:p>
            <a:pPr lvl="1"/>
            <a:r>
              <a:rPr lang="en-US" dirty="0" smtClean="0"/>
              <a:t>Overwrite registers/memory locations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cause </a:t>
            </a:r>
            <a:r>
              <a:rPr lang="en-US" dirty="0" smtClean="0"/>
              <a:t>exceptions</a:t>
            </a:r>
          </a:p>
          <a:p>
            <a:pPr lvl="2"/>
            <a:r>
              <a:rPr lang="en-US" dirty="0" err="1" smtClean="0">
                <a:latin typeface="Consolas" pitchFamily="49" charset="0"/>
                <a:cs typeface="Consolas" pitchFamily="49" charset="0"/>
              </a:rPr>
              <a:t>adc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[ebx-0x74EBDBAC],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cl</a:t>
            </a:r>
          </a:p>
          <a:p>
            <a:pPr lvl="1"/>
            <a:r>
              <a:rPr lang="en-US" dirty="0" smtClean="0"/>
              <a:t>Limited number of registers</a:t>
            </a:r>
          </a:p>
          <a:p>
            <a:pPr lvl="2"/>
            <a:r>
              <a:rPr lang="en-US" dirty="0" smtClean="0"/>
              <a:t>One for the dispatcher</a:t>
            </a:r>
          </a:p>
          <a:p>
            <a:pPr lvl="2"/>
            <a:r>
              <a:rPr lang="en-US" dirty="0" smtClean="0"/>
              <a:t>One for jumping back to the dispatcher</a:t>
            </a:r>
          </a:p>
          <a:p>
            <a:pPr lvl="2"/>
            <a:r>
              <a:rPr lang="en-US" dirty="0" smtClean="0"/>
              <a:t>Only 6 left (in x86)</a:t>
            </a:r>
          </a:p>
        </p:txBody>
      </p:sp>
    </p:spTree>
    <p:extLst>
      <p:ext uri="{BB962C8B-B14F-4D97-AF65-F5344CB8AC3E}">
        <p14:creationId xmlns:p14="http://schemas.microsoft.com/office/powerpoint/2010/main" val="170880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Offline Analysis</a:t>
            </a:r>
            <a:br>
              <a:rPr lang="en-US" altLang="zh-TW" dirty="0" smtClean="0"/>
            </a:br>
            <a:r>
              <a:rPr lang="en-US" altLang="zh-TW" dirty="0"/>
              <a:t>-</a:t>
            </a:r>
            <a:r>
              <a:rPr lang="en-US" altLang="zh-TW" dirty="0" smtClean="0"/>
              <a:t>-- obtain legal set: </a:t>
            </a:r>
            <a:r>
              <a:rPr lang="en-US" altLang="zh-TW" i="1" dirty="0" err="1" smtClean="0"/>
              <a:t>ret_se</a:t>
            </a:r>
            <a:r>
              <a:rPr lang="en-US" altLang="zh-TW" dirty="0" err="1" smtClean="0"/>
              <a:t>t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call_set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Scans the binary </a:t>
            </a:r>
            <a:r>
              <a:rPr lang="en-US" altLang="zh-TW" dirty="0"/>
              <a:t>of application and dynamic libraries to </a:t>
            </a:r>
            <a:r>
              <a:rPr lang="en-US" altLang="zh-TW" dirty="0" smtClean="0"/>
              <a:t>get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ret_set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altLang="zh-TW" dirty="0"/>
              <a:t>contains </a:t>
            </a:r>
            <a:r>
              <a:rPr lang="en-US" altLang="zh-TW" dirty="0" smtClean="0"/>
              <a:t>all addresses </a:t>
            </a:r>
            <a:r>
              <a:rPr lang="en-US" altLang="zh-TW" dirty="0"/>
              <a:t>of </a:t>
            </a:r>
            <a:r>
              <a:rPr lang="en-US" altLang="zh-TW" dirty="0" smtClean="0"/>
              <a:t>the instructions </a:t>
            </a:r>
            <a:r>
              <a:rPr lang="en-US" altLang="zh-TW" dirty="0"/>
              <a:t>next to each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call</a:t>
            </a:r>
          </a:p>
          <a:p>
            <a:pPr lvl="2"/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hlinkClick r:id="rId3" action="ppaction://hlinksldjump"/>
              </a:rPr>
              <a:t>s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  <a:hlinkClick r:id="rId3" action="ppaction://hlinksldjump"/>
              </a:rPr>
              <a:t>pecial cases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itchFamily="49" charset="0"/>
            </a:endParaRPr>
          </a:p>
          <a:p>
            <a:pPr lvl="1"/>
            <a:r>
              <a:rPr lang="en-US" altLang="zh-TW" i="1" dirty="0" err="1" smtClean="0">
                <a:solidFill>
                  <a:srgbClr val="FF0000"/>
                </a:solidFill>
              </a:rPr>
              <a:t>call_set</a:t>
            </a:r>
            <a:endParaRPr lang="en-US" altLang="zh-TW" i="1" dirty="0" smtClean="0">
              <a:solidFill>
                <a:srgbClr val="FF0000"/>
              </a:solidFill>
            </a:endParaRPr>
          </a:p>
          <a:p>
            <a:pPr lvl="2"/>
            <a:r>
              <a:rPr lang="en-US" altLang="zh-TW" dirty="0" smtClean="0"/>
              <a:t>contains all addresses of the first instruction of each function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5028" y="4406778"/>
            <a:ext cx="2952328" cy="1938992"/>
            <a:chOff x="539552" y="4238476"/>
            <a:chExt cx="2952328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539552" y="4238476"/>
              <a:ext cx="2952328" cy="193899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altLang="zh-TW" sz="2000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add(3,4);</a:t>
              </a:r>
            </a:p>
            <a:p>
              <a:r>
                <a:rPr lang="en-US" altLang="zh-TW" sz="2000" dirty="0" err="1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US" altLang="zh-TW" sz="2000" dirty="0" err="1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rintf</a:t>
              </a:r>
              <a:r>
                <a:rPr lang="en-US" altLang="zh-TW" sz="2000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(“TEST!”);</a:t>
              </a:r>
            </a:p>
            <a:p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altLang="zh-TW" sz="2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zh-TW" alt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752" y="5776216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err="1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r</a:t>
              </a:r>
              <a:r>
                <a:rPr lang="en-US" altLang="zh-TW" sz="2000" dirty="0" err="1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et_set</a:t>
              </a:r>
              <a:endParaRPr lang="zh-TW" altLang="en-US" sz="2000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8276" y="5221644"/>
              <a:ext cx="2520280" cy="3092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13832" y="4278575"/>
            <a:ext cx="3378648" cy="2246769"/>
            <a:chOff x="5292080" y="4077072"/>
            <a:chExt cx="3378648" cy="2246769"/>
          </a:xfrm>
        </p:grpSpPr>
        <p:sp>
          <p:nvSpPr>
            <p:cNvPr id="10" name="TextBox 9"/>
            <p:cNvSpPr txBox="1"/>
            <p:nvPr/>
          </p:nvSpPr>
          <p:spPr>
            <a:xfrm>
              <a:off x="5292080" y="4077072"/>
              <a:ext cx="3240360" cy="224676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altLang="zh-TW" sz="2000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nt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add</a:t>
              </a:r>
            </a:p>
            <a:p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altLang="zh-TW" sz="2000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a, </a:t>
              </a:r>
              <a:r>
                <a:rPr lang="en-US" altLang="zh-TW" sz="2000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b){</a:t>
              </a:r>
            </a:p>
            <a:p>
              <a:endParaRPr lang="en-US" altLang="zh-TW" sz="2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altLang="zh-TW" sz="2000" dirty="0" err="1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printf</a:t>
              </a:r>
              <a:r>
                <a:rPr lang="en-US" altLang="zh-TW" sz="2000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(“1</a:t>
              </a:r>
              <a:r>
                <a:rPr lang="en-US" altLang="zh-TW" sz="2000" baseline="30000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st</a:t>
              </a:r>
              <a:r>
                <a:rPr lang="en-US" altLang="zh-TW" sz="2000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 inst.”);</a:t>
              </a:r>
            </a:p>
            <a:p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altLang="zh-TW" sz="2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}</a:t>
              </a:r>
              <a:endParaRPr lang="zh-TW" alt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08304" y="5894013"/>
              <a:ext cx="1362424" cy="42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err="1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call_set</a:t>
              </a:r>
              <a:endParaRPr lang="zh-TW" altLang="en-US" sz="2000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024136"/>
              <a:ext cx="3024336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2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Online Detection</a:t>
            </a:r>
            <a:endParaRPr lang="zh-TW" altLang="en-US" sz="2800" dirty="0"/>
          </a:p>
        </p:txBody>
      </p:sp>
      <p:sp>
        <p:nvSpPr>
          <p:cNvPr id="13" name="摺角紙張 12"/>
          <p:cNvSpPr/>
          <p:nvPr/>
        </p:nvSpPr>
        <p:spPr>
          <a:xfrm>
            <a:off x="6705600" y="1544515"/>
            <a:ext cx="568100" cy="284285"/>
          </a:xfrm>
          <a:prstGeom prst="folded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chemeClr val="tx1"/>
              </a:solidFill>
            </a:endParaRPr>
          </a:p>
        </p:txBody>
      </p:sp>
      <p:sp>
        <p:nvSpPr>
          <p:cNvPr id="14" name="摺角紙張 13"/>
          <p:cNvSpPr/>
          <p:nvPr/>
        </p:nvSpPr>
        <p:spPr>
          <a:xfrm>
            <a:off x="6713730" y="1235274"/>
            <a:ext cx="559970" cy="284285"/>
          </a:xfrm>
          <a:prstGeom prst="folded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chemeClr val="bg1"/>
              </a:solidFill>
              <a:latin typeface="Lucida Fax" pitchFamily="18" charset="0"/>
              <a:ea typeface="SimHei" pitchFamily="49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163611" y="7936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&lt;</a:t>
            </a:r>
            <a:r>
              <a:rPr lang="en-US" altLang="zh-TW" sz="1800" dirty="0" err="1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source,target</a:t>
            </a:r>
            <a:r>
              <a:rPr lang="en-US" altLang="zh-TW" sz="1800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&gt;</a:t>
            </a:r>
            <a:endParaRPr lang="zh-TW" altLang="en-US" sz="1800" dirty="0">
              <a:solidFill>
                <a:srgbClr val="0070C0"/>
              </a:solidFill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0" y="4938452"/>
            <a:ext cx="6819329" cy="1304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3030136" y="1140962"/>
            <a:ext cx="0" cy="4593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7" idx="3"/>
          </p:cNvCxnSpPr>
          <p:nvPr/>
        </p:nvCxnSpPr>
        <p:spPr>
          <a:xfrm>
            <a:off x="3729472" y="1946285"/>
            <a:ext cx="113930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/>
          <p:cNvGrpSpPr/>
          <p:nvPr/>
        </p:nvGrpSpPr>
        <p:grpSpPr>
          <a:xfrm>
            <a:off x="2361320" y="1600324"/>
            <a:ext cx="1370610" cy="2144374"/>
            <a:chOff x="2422520" y="1860704"/>
            <a:chExt cx="1370610" cy="2144374"/>
          </a:xfrm>
        </p:grpSpPr>
        <p:sp>
          <p:nvSpPr>
            <p:cNvPr id="7" name="流程圖: 替代處理程序 6"/>
            <p:cNvSpPr/>
            <p:nvPr/>
          </p:nvSpPr>
          <p:spPr>
            <a:xfrm>
              <a:off x="2422520" y="1860704"/>
              <a:ext cx="1368152" cy="691922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tx1"/>
                  </a:solidFill>
                  <a:latin typeface="SimHei" pitchFamily="49" charset="-122"/>
                  <a:ea typeface="SimHei" pitchFamily="49" charset="-122"/>
                </a:rPr>
                <a:t>special case? </a:t>
              </a:r>
              <a:endParaRPr lang="zh-TW" altLang="en-US" sz="18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cxnSp>
          <p:nvCxnSpPr>
            <p:cNvPr id="32" name="直線單箭頭接點 31"/>
            <p:cNvCxnSpPr>
              <a:stCxn id="7" idx="2"/>
            </p:cNvCxnSpPr>
            <p:nvPr/>
          </p:nvCxnSpPr>
          <p:spPr>
            <a:xfrm>
              <a:off x="3106596" y="2552626"/>
              <a:ext cx="0" cy="41667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圖: 替代處理程序 40"/>
            <p:cNvSpPr/>
            <p:nvPr/>
          </p:nvSpPr>
          <p:spPr>
            <a:xfrm>
              <a:off x="2424978" y="2969300"/>
              <a:ext cx="1368152" cy="1035778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tx1"/>
                  </a:solidFill>
                  <a:latin typeface="SimHei" pitchFamily="49" charset="-122"/>
                  <a:ea typeface="SimHei" pitchFamily="49" charset="-122"/>
                </a:rPr>
                <a:t>&lt;source&gt; is direct</a:t>
              </a:r>
            </a:p>
            <a:p>
              <a:pPr algn="ctr"/>
              <a:r>
                <a:rPr lang="en-US" altLang="zh-TW" sz="1800" dirty="0" smtClean="0">
                  <a:solidFill>
                    <a:schemeClr val="tx1"/>
                  </a:solidFill>
                  <a:latin typeface="SimHei" pitchFamily="49" charset="-122"/>
                  <a:ea typeface="SimHei" pitchFamily="49" charset="-122"/>
                </a:rPr>
                <a:t>branch?</a:t>
              </a:r>
              <a:endParaRPr lang="zh-TW" altLang="en-US" sz="18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</p:grpSp>
      <p:grpSp>
        <p:nvGrpSpPr>
          <p:cNvPr id="143" name="群組 142"/>
          <p:cNvGrpSpPr/>
          <p:nvPr/>
        </p:nvGrpSpPr>
        <p:grpSpPr>
          <a:xfrm>
            <a:off x="1476299" y="3744698"/>
            <a:ext cx="3392474" cy="1016646"/>
            <a:chOff x="1453965" y="3364338"/>
            <a:chExt cx="3392474" cy="1016646"/>
          </a:xfrm>
        </p:grpSpPr>
        <p:cxnSp>
          <p:nvCxnSpPr>
            <p:cNvPr id="49" name="直線單箭頭接點 48"/>
            <p:cNvCxnSpPr>
              <a:stCxn id="41" idx="2"/>
            </p:cNvCxnSpPr>
            <p:nvPr/>
          </p:nvCxnSpPr>
          <p:spPr>
            <a:xfrm>
              <a:off x="3025520" y="3364338"/>
              <a:ext cx="24792" cy="101664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1453965" y="3768720"/>
              <a:ext cx="33924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>
              <a:off x="1475656" y="3768720"/>
              <a:ext cx="0" cy="58334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/>
            <p:nvPr/>
          </p:nvCxnSpPr>
          <p:spPr>
            <a:xfrm>
              <a:off x="4846438" y="3768720"/>
              <a:ext cx="1" cy="59638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摺角紙張 82"/>
          <p:cNvSpPr/>
          <p:nvPr/>
        </p:nvSpPr>
        <p:spPr>
          <a:xfrm>
            <a:off x="6715780" y="918017"/>
            <a:ext cx="557919" cy="284285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205462" y="850985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</a:rPr>
              <a:t>legal</a:t>
            </a:r>
            <a:endParaRPr lang="zh-TW" altLang="en-US" sz="2000" dirty="0">
              <a:solidFill>
                <a:srgbClr val="000099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205462" y="1144405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</a:rPr>
              <a:t>illegal</a:t>
            </a:r>
            <a:endParaRPr lang="zh-TW" altLang="en-US" sz="2000" b="1" dirty="0">
              <a:solidFill>
                <a:srgbClr val="000099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343817" y="1544515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</a:rPr>
              <a:t>suspicious</a:t>
            </a:r>
            <a:endParaRPr lang="zh-TW" altLang="en-US" sz="1600" dirty="0">
              <a:solidFill>
                <a:srgbClr val="000099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9" name="摺角紙張 88"/>
          <p:cNvSpPr/>
          <p:nvPr/>
        </p:nvSpPr>
        <p:spPr>
          <a:xfrm>
            <a:off x="4868772" y="1776579"/>
            <a:ext cx="557919" cy="284285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chemeClr val="tx1"/>
              </a:solidFill>
            </a:endParaRPr>
          </a:p>
        </p:txBody>
      </p:sp>
      <p:grpSp>
        <p:nvGrpSpPr>
          <p:cNvPr id="144" name="群組 143"/>
          <p:cNvGrpSpPr/>
          <p:nvPr/>
        </p:nvGrpSpPr>
        <p:grpSpPr>
          <a:xfrm>
            <a:off x="660586" y="4722428"/>
            <a:ext cx="5034425" cy="1442491"/>
            <a:chOff x="656624" y="4465076"/>
            <a:chExt cx="5034425" cy="1442491"/>
          </a:xfrm>
        </p:grpSpPr>
        <p:sp>
          <p:nvSpPr>
            <p:cNvPr id="59" name="流程圖: 替代處理程序 58"/>
            <p:cNvSpPr/>
            <p:nvPr/>
          </p:nvSpPr>
          <p:spPr>
            <a:xfrm>
              <a:off x="840930" y="4465076"/>
              <a:ext cx="1404480" cy="432049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 err="1" smtClean="0">
                  <a:solidFill>
                    <a:schemeClr val="tx1"/>
                  </a:solidFill>
                  <a:latin typeface="SimHei" pitchFamily="49" charset="-122"/>
                  <a:ea typeface="SimHei" pitchFamily="49" charset="-122"/>
                </a:rPr>
                <a:t>ret_set</a:t>
              </a:r>
              <a:endParaRPr lang="zh-TW" altLang="en-US" sz="18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0" name="流程圖: 替代處理程序 59"/>
            <p:cNvSpPr/>
            <p:nvPr/>
          </p:nvSpPr>
          <p:spPr>
            <a:xfrm>
              <a:off x="2519448" y="4478116"/>
              <a:ext cx="1404480" cy="432049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 err="1" smtClean="0">
                  <a:solidFill>
                    <a:schemeClr val="tx1"/>
                  </a:solidFill>
                  <a:latin typeface="SimHei" pitchFamily="49" charset="-122"/>
                  <a:ea typeface="SimHei" pitchFamily="49" charset="-122"/>
                </a:rPr>
                <a:t>call_set</a:t>
              </a:r>
              <a:endParaRPr lang="zh-TW" altLang="en-US" sz="18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1" name="流程圖: 替代處理程序 60"/>
            <p:cNvSpPr/>
            <p:nvPr/>
          </p:nvSpPr>
          <p:spPr>
            <a:xfrm>
              <a:off x="4247640" y="4472919"/>
              <a:ext cx="1404480" cy="432049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 err="1" smtClean="0">
                  <a:solidFill>
                    <a:schemeClr val="tx1"/>
                  </a:solidFill>
                  <a:latin typeface="SimHei" pitchFamily="49" charset="-122"/>
                  <a:ea typeface="SimHei" pitchFamily="49" charset="-122"/>
                </a:rPr>
                <a:t>train_set</a:t>
              </a:r>
              <a:endParaRPr lang="zh-TW" altLang="en-US" sz="18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90" name="摺角紙張 89"/>
            <p:cNvSpPr/>
            <p:nvPr/>
          </p:nvSpPr>
          <p:spPr>
            <a:xfrm>
              <a:off x="656624" y="5593131"/>
              <a:ext cx="557919" cy="284285"/>
            </a:xfrm>
            <a:prstGeom prst="foldedCorne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91" name="摺角紙張 90"/>
            <p:cNvSpPr/>
            <p:nvPr/>
          </p:nvSpPr>
          <p:spPr>
            <a:xfrm>
              <a:off x="1563871" y="5592118"/>
              <a:ext cx="559970" cy="284285"/>
            </a:xfrm>
            <a:prstGeom prst="foldedCorne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grpSp>
          <p:nvGrpSpPr>
            <p:cNvPr id="113" name="群組 112"/>
            <p:cNvGrpSpPr/>
            <p:nvPr/>
          </p:nvGrpSpPr>
          <p:grpSpPr>
            <a:xfrm>
              <a:off x="2692415" y="4910165"/>
              <a:ext cx="965268" cy="715289"/>
              <a:chOff x="2556089" y="4910165"/>
              <a:chExt cx="1080120" cy="715289"/>
            </a:xfrm>
          </p:grpSpPr>
          <p:grpSp>
            <p:nvGrpSpPr>
              <p:cNvPr id="102" name="群組 101"/>
              <p:cNvGrpSpPr/>
              <p:nvPr/>
            </p:nvGrpSpPr>
            <p:grpSpPr>
              <a:xfrm>
                <a:off x="2556089" y="4910165"/>
                <a:ext cx="1080120" cy="250503"/>
                <a:chOff x="2757572" y="4910165"/>
                <a:chExt cx="862946" cy="250503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flipV="1">
                  <a:off x="2757572" y="5158347"/>
                  <a:ext cx="862946" cy="23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接點 100"/>
                <p:cNvCxnSpPr/>
                <p:nvPr/>
              </p:nvCxnSpPr>
              <p:spPr>
                <a:xfrm>
                  <a:off x="3162347" y="4910165"/>
                  <a:ext cx="0" cy="25050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3" name="直線單箭頭接點 102"/>
              <p:cNvCxnSpPr/>
              <p:nvPr/>
            </p:nvCxnSpPr>
            <p:spPr>
              <a:xfrm>
                <a:off x="2569707" y="5139900"/>
                <a:ext cx="0" cy="4671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單箭頭接點 103"/>
              <p:cNvCxnSpPr/>
              <p:nvPr/>
            </p:nvCxnSpPr>
            <p:spPr>
              <a:xfrm>
                <a:off x="3636209" y="5139900"/>
                <a:ext cx="0" cy="4855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摺角紙張 111"/>
            <p:cNvSpPr/>
            <p:nvPr/>
          </p:nvSpPr>
          <p:spPr>
            <a:xfrm>
              <a:off x="2404383" y="5614187"/>
              <a:ext cx="557919" cy="284285"/>
            </a:xfrm>
            <a:prstGeom prst="foldedCorne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grpSp>
          <p:nvGrpSpPr>
            <p:cNvPr id="117" name="群組 116"/>
            <p:cNvGrpSpPr/>
            <p:nvPr/>
          </p:nvGrpSpPr>
          <p:grpSpPr>
            <a:xfrm>
              <a:off x="978992" y="4896968"/>
              <a:ext cx="986690" cy="693840"/>
              <a:chOff x="2493060" y="4902610"/>
              <a:chExt cx="1104091" cy="693840"/>
            </a:xfrm>
          </p:grpSpPr>
          <p:grpSp>
            <p:nvGrpSpPr>
              <p:cNvPr id="118" name="群組 117"/>
              <p:cNvGrpSpPr/>
              <p:nvPr/>
            </p:nvGrpSpPr>
            <p:grpSpPr>
              <a:xfrm>
                <a:off x="2493060" y="4902610"/>
                <a:ext cx="1104091" cy="244182"/>
                <a:chOff x="2707215" y="4902610"/>
                <a:chExt cx="882097" cy="244182"/>
              </a:xfrm>
            </p:grpSpPr>
            <p:cxnSp>
              <p:nvCxnSpPr>
                <p:cNvPr id="121" name="直線接點 120"/>
                <p:cNvCxnSpPr/>
                <p:nvPr/>
              </p:nvCxnSpPr>
              <p:spPr>
                <a:xfrm flipV="1">
                  <a:off x="2707215" y="5144381"/>
                  <a:ext cx="882097" cy="24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接點 121"/>
                <p:cNvCxnSpPr/>
                <p:nvPr/>
              </p:nvCxnSpPr>
              <p:spPr>
                <a:xfrm flipH="1">
                  <a:off x="3145404" y="4902610"/>
                  <a:ext cx="2860" cy="24418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直線單箭頭接點 118"/>
              <p:cNvCxnSpPr/>
              <p:nvPr/>
            </p:nvCxnSpPr>
            <p:spPr>
              <a:xfrm>
                <a:off x="2517944" y="5131664"/>
                <a:ext cx="0" cy="46146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單箭頭接點 119"/>
              <p:cNvCxnSpPr/>
              <p:nvPr/>
            </p:nvCxnSpPr>
            <p:spPr>
              <a:xfrm>
                <a:off x="3584446" y="5131664"/>
                <a:ext cx="0" cy="4647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群組 122"/>
            <p:cNvGrpSpPr/>
            <p:nvPr/>
          </p:nvGrpSpPr>
          <p:grpSpPr>
            <a:xfrm>
              <a:off x="4416327" y="4915325"/>
              <a:ext cx="965269" cy="708968"/>
              <a:chOff x="2527328" y="4933774"/>
              <a:chExt cx="1080121" cy="708968"/>
            </a:xfrm>
          </p:grpSpPr>
          <p:grpSp>
            <p:nvGrpSpPr>
              <p:cNvPr id="124" name="群組 123"/>
              <p:cNvGrpSpPr/>
              <p:nvPr/>
            </p:nvGrpSpPr>
            <p:grpSpPr>
              <a:xfrm>
                <a:off x="2527328" y="4933774"/>
                <a:ext cx="1080120" cy="244182"/>
                <a:chOff x="2734594" y="4933774"/>
                <a:chExt cx="862946" cy="244182"/>
              </a:xfrm>
            </p:grpSpPr>
            <p:cxnSp>
              <p:nvCxnSpPr>
                <p:cNvPr id="127" name="直線接點 126"/>
                <p:cNvCxnSpPr/>
                <p:nvPr/>
              </p:nvCxnSpPr>
              <p:spPr>
                <a:xfrm flipV="1">
                  <a:off x="2734594" y="5175635"/>
                  <a:ext cx="862946" cy="23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接點 127"/>
                <p:cNvCxnSpPr/>
                <p:nvPr/>
              </p:nvCxnSpPr>
              <p:spPr>
                <a:xfrm flipH="1">
                  <a:off x="3163782" y="4933774"/>
                  <a:ext cx="2860" cy="24418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直線單箭頭接點 124"/>
              <p:cNvCxnSpPr/>
              <p:nvPr/>
            </p:nvCxnSpPr>
            <p:spPr>
              <a:xfrm>
                <a:off x="2540947" y="5157188"/>
                <a:ext cx="0" cy="4671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單箭頭接點 125"/>
              <p:cNvCxnSpPr/>
              <p:nvPr/>
            </p:nvCxnSpPr>
            <p:spPr>
              <a:xfrm>
                <a:off x="3607449" y="5157188"/>
                <a:ext cx="0" cy="4855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摺角紙張 128"/>
            <p:cNvSpPr/>
            <p:nvPr/>
          </p:nvSpPr>
          <p:spPr>
            <a:xfrm>
              <a:off x="3348534" y="5607006"/>
              <a:ext cx="559970" cy="284285"/>
            </a:xfrm>
            <a:prstGeom prst="foldedCorne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30" name="摺角紙張 129"/>
            <p:cNvSpPr/>
            <p:nvPr/>
          </p:nvSpPr>
          <p:spPr>
            <a:xfrm>
              <a:off x="4180930" y="5587489"/>
              <a:ext cx="557919" cy="284285"/>
            </a:xfrm>
            <a:prstGeom prst="foldedCorne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31" name="摺角紙張 130"/>
            <p:cNvSpPr/>
            <p:nvPr/>
          </p:nvSpPr>
          <p:spPr>
            <a:xfrm>
              <a:off x="5122949" y="5623282"/>
              <a:ext cx="568100" cy="284285"/>
            </a:xfrm>
            <a:prstGeom prst="folded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endParaRPr>
            </a:p>
          </p:txBody>
        </p:sp>
      </p:grpSp>
      <p:sp>
        <p:nvSpPr>
          <p:cNvPr id="136" name="摺角紙張 135"/>
          <p:cNvSpPr/>
          <p:nvPr/>
        </p:nvSpPr>
        <p:spPr>
          <a:xfrm>
            <a:off x="4868773" y="3084666"/>
            <a:ext cx="557919" cy="284285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chemeClr val="tx1"/>
              </a:solidFill>
            </a:endParaRPr>
          </a:p>
        </p:txBody>
      </p:sp>
      <p:cxnSp>
        <p:nvCxnSpPr>
          <p:cNvPr id="138" name="直線單箭頭接點 137"/>
          <p:cNvCxnSpPr>
            <a:stCxn id="41" idx="3"/>
          </p:cNvCxnSpPr>
          <p:nvPr/>
        </p:nvCxnSpPr>
        <p:spPr>
          <a:xfrm>
            <a:off x="3731930" y="3226809"/>
            <a:ext cx="113684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矩形 145"/>
          <p:cNvSpPr/>
          <p:nvPr/>
        </p:nvSpPr>
        <p:spPr>
          <a:xfrm>
            <a:off x="3919910" y="1516722"/>
            <a:ext cx="612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yes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1929555" y="5374995"/>
            <a:ext cx="549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no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3945301" y="2736930"/>
            <a:ext cx="612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yes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589994" y="5405154"/>
            <a:ext cx="549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no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2663254" y="5373216"/>
            <a:ext cx="612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yes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971600" y="5373216"/>
            <a:ext cx="612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yes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5360743" y="5450373"/>
            <a:ext cx="549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no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4434003" y="5418435"/>
            <a:ext cx="612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yes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3165517" y="2352832"/>
            <a:ext cx="549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no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3163611" y="3641949"/>
            <a:ext cx="549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SimHei" pitchFamily="49" charset="-122"/>
                <a:ea typeface="SimHei" pitchFamily="49" charset="-122"/>
              </a:rPr>
              <a:t>no</a:t>
            </a:r>
            <a:endParaRPr lang="zh-TW" altLang="en-US" sz="16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876155" y="4092049"/>
            <a:ext cx="17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800" dirty="0" smtClean="0">
                <a:latin typeface="SimHei" pitchFamily="49" charset="-122"/>
                <a:ea typeface="SimHei" pitchFamily="49" charset="-122"/>
              </a:rPr>
              <a:t>&lt;source&gt; is indirect call</a:t>
            </a:r>
            <a:endParaRPr lang="zh-TW" altLang="en-US" sz="1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117228" y="4076097"/>
            <a:ext cx="140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800" dirty="0" smtClean="0">
                <a:latin typeface="SimHei" pitchFamily="49" charset="-122"/>
                <a:ea typeface="SimHei" pitchFamily="49" charset="-122"/>
              </a:rPr>
              <a:t>&lt;source&gt; is return</a:t>
            </a:r>
            <a:endParaRPr lang="zh-TW" altLang="en-US" sz="1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821924" y="4089137"/>
            <a:ext cx="17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latin typeface="SimHei" pitchFamily="49" charset="-122"/>
                <a:ea typeface="SimHei" pitchFamily="49" charset="-122"/>
              </a:rPr>
              <a:t>&lt;source&gt; is indirect jump</a:t>
            </a:r>
            <a:endParaRPr lang="zh-TW" altLang="en-US" sz="1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321614" y="3751163"/>
            <a:ext cx="2117349" cy="120032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800" dirty="0" smtClean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Consider the state of a branch depending on &lt;target&gt;</a:t>
            </a:r>
            <a:endParaRPr lang="zh-TW" altLang="en-US" sz="1800" dirty="0">
              <a:solidFill>
                <a:srgbClr val="3333CC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5817693" y="2463598"/>
            <a:ext cx="2158616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800" dirty="0" smtClean="0">
                <a:solidFill>
                  <a:srgbClr val="0000FF"/>
                </a:solidFill>
                <a:latin typeface="SimHei" pitchFamily="49" charset="-122"/>
                <a:ea typeface="SimHei" pitchFamily="49" charset="-122"/>
              </a:rPr>
              <a:t>  switch into</a:t>
            </a:r>
          </a:p>
          <a:p>
            <a:pPr algn="dist"/>
            <a:r>
              <a:rPr lang="en-US" altLang="zh-TW" sz="1800" dirty="0" smtClean="0">
                <a:solidFill>
                  <a:srgbClr val="0000FF"/>
                </a:solidFill>
                <a:latin typeface="SimHei" pitchFamily="49" charset="-122"/>
                <a:ea typeface="SimHei" pitchFamily="49" charset="-122"/>
              </a:rPr>
              <a:t>different cases </a:t>
            </a:r>
          </a:p>
          <a:p>
            <a:pPr algn="dist"/>
            <a:r>
              <a:rPr lang="en-US" altLang="zh-TW" sz="1800" dirty="0" smtClean="0">
                <a:solidFill>
                  <a:srgbClr val="0000FF"/>
                </a:solidFill>
                <a:latin typeface="SimHei" pitchFamily="49" charset="-122"/>
                <a:ea typeface="SimHei" pitchFamily="49" charset="-122"/>
              </a:rPr>
              <a:t>based on &lt;source&gt;</a:t>
            </a:r>
            <a:endParaRPr lang="zh-TW" altLang="en-US" sz="1800" dirty="0">
              <a:solidFill>
                <a:srgbClr val="0000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1" name="文字方塊 87"/>
          <p:cNvSpPr txBox="1"/>
          <p:nvPr/>
        </p:nvSpPr>
        <p:spPr>
          <a:xfrm>
            <a:off x="6411079" y="5487174"/>
            <a:ext cx="1565230" cy="64633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800" dirty="0" smtClean="0">
                <a:solidFill>
                  <a:srgbClr val="0000FF"/>
                </a:solidFill>
                <a:latin typeface="SimHei" pitchFamily="49" charset="-122"/>
                <a:ea typeface="SimHei" pitchFamily="49" charset="-122"/>
              </a:rPr>
              <a:t>slide-window</a:t>
            </a:r>
            <a:endParaRPr lang="en-US" altLang="zh-TW" sz="1800" dirty="0">
              <a:solidFill>
                <a:srgbClr val="0000FF"/>
              </a:solidFill>
              <a:latin typeface="SimHei" pitchFamily="49" charset="-122"/>
              <a:ea typeface="SimHei" pitchFamily="49" charset="-122"/>
            </a:endParaRPr>
          </a:p>
          <a:p>
            <a:pPr algn="dist"/>
            <a:r>
              <a:rPr lang="en-US" altLang="zh-TW" sz="1800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</a:rPr>
              <a:t>mechanism</a:t>
            </a:r>
            <a:endParaRPr lang="zh-TW" altLang="en-US" sz="1800" dirty="0">
              <a:solidFill>
                <a:srgbClr val="0000FF"/>
              </a:solidFill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74" name="直線單箭頭接點 86"/>
          <p:cNvCxnSpPr/>
          <p:nvPr/>
        </p:nvCxnSpPr>
        <p:spPr>
          <a:xfrm flipV="1">
            <a:off x="3549333" y="3368951"/>
            <a:ext cx="2250625" cy="55271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86"/>
          <p:cNvCxnSpPr/>
          <p:nvPr/>
        </p:nvCxnSpPr>
        <p:spPr>
          <a:xfrm flipV="1">
            <a:off x="5670424" y="5835275"/>
            <a:ext cx="722921" cy="10063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6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9" grpId="0"/>
      <p:bldP spid="80" grpId="0"/>
      <p:bldP spid="26" grpId="0" animBg="1"/>
      <p:bldP spid="88" grpId="0" animBg="1"/>
      <p:bldP spid="7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39325"/>
            <a:ext cx="9144000" cy="362577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" y="4374039"/>
            <a:ext cx="9144000" cy="178510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r"/>
            <a:endParaRPr lang="en-US" altLang="zh-TW" b="1" dirty="0" smtClean="0">
              <a:cs typeface="Courier New" pitchFamily="49" charset="0"/>
            </a:endParaRPr>
          </a:p>
          <a:p>
            <a:pPr algn="r"/>
            <a:endParaRPr lang="en-US" altLang="zh-TW" b="1" dirty="0" smtClean="0">
              <a:cs typeface="Courier New" pitchFamily="49" charset="0"/>
            </a:endParaRPr>
          </a:p>
          <a:p>
            <a:pPr algn="r"/>
            <a:r>
              <a:rPr lang="en-US" altLang="zh-TW" sz="2000" b="1" dirty="0" smtClean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Courier New" pitchFamily="49" charset="0"/>
              </a:rPr>
              <a:t>A </a:t>
            </a:r>
            <a:r>
              <a:rPr lang="en-US" altLang="zh-TW" sz="2000" b="1" dirty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Courier New" pitchFamily="49" charset="0"/>
              </a:rPr>
              <a:t>kernel </a:t>
            </a:r>
            <a:r>
              <a:rPr lang="en-US" altLang="zh-TW" sz="2000" b="1" dirty="0" smtClean="0">
                <a:solidFill>
                  <a:srgbClr val="000099"/>
                </a:solidFill>
                <a:latin typeface="SimHei" pitchFamily="49" charset="-122"/>
                <a:ea typeface="SimHei" pitchFamily="49" charset="-122"/>
                <a:cs typeface="Courier New" pitchFamily="49" charset="0"/>
              </a:rPr>
              <a:t>extension</a:t>
            </a:r>
          </a:p>
          <a:p>
            <a:pPr algn="r"/>
            <a:endParaRPr lang="en-US" altLang="zh-TW" b="1" dirty="0">
              <a:solidFill>
                <a:srgbClr val="000099"/>
              </a:solidFill>
              <a:cs typeface="Courier New" pitchFamily="49" charset="0"/>
            </a:endParaRPr>
          </a:p>
          <a:p>
            <a:pPr algn="r"/>
            <a:endParaRPr lang="en-US" altLang="zh-TW" b="1" dirty="0" smtClean="0">
              <a:cs typeface="Courier New" pitchFamily="49" charset="0"/>
            </a:endParaRPr>
          </a:p>
          <a:p>
            <a:pPr algn="r"/>
            <a:r>
              <a:rPr lang="en-US" altLang="zh-TW" b="1" dirty="0" smtClean="0">
                <a:cs typeface="Courier New" pitchFamily="49" charset="0"/>
              </a:rPr>
              <a:t> </a:t>
            </a:r>
            <a:endParaRPr lang="en-US" altLang="zh-TW" b="1" dirty="0"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Architecture</a:t>
            </a:r>
            <a:endParaRPr lang="zh-TW" altLang="en-US" dirty="0"/>
          </a:p>
        </p:txBody>
      </p:sp>
      <p:pic>
        <p:nvPicPr>
          <p:cNvPr id="1026" name="Picture 2" descr="C:\Documents and Settings\acchen\桌面\2012-09-07_1551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8" y="739325"/>
            <a:ext cx="6468194" cy="576064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0" y="4365104"/>
            <a:ext cx="9144001" cy="0"/>
          </a:xfrm>
          <a:prstGeom prst="line">
            <a:avLst/>
          </a:prstGeom>
          <a:ln w="3810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1978720" y="5791470"/>
            <a:ext cx="1008112" cy="489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779912" y="2492896"/>
            <a:ext cx="252028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779912" y="3327872"/>
            <a:ext cx="1152128" cy="5866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604992" y="1700808"/>
            <a:ext cx="253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Courier New" pitchFamily="49" charset="0"/>
              </a:rPr>
              <a:t>A user-level tool with 2 </a:t>
            </a:r>
            <a:r>
              <a:rPr lang="en-US" altLang="zh-TW" sz="2000" b="1" dirty="0" smtClean="0">
                <a:solidFill>
                  <a:srgbClr val="0000FF"/>
                </a:solidFill>
                <a:latin typeface="SimHei" pitchFamily="49" charset="-122"/>
                <a:ea typeface="SimHei" pitchFamily="49" charset="-122"/>
                <a:cs typeface="Courier New" pitchFamily="49" charset="0"/>
              </a:rPr>
              <a:t>modules</a:t>
            </a:r>
            <a:endParaRPr lang="en-US" altLang="zh-TW" sz="2000" b="1" dirty="0">
              <a:solidFill>
                <a:srgbClr val="0000FF"/>
              </a:solidFill>
              <a:latin typeface="SimHei" pitchFamily="49" charset="-122"/>
              <a:ea typeface="SimHei" pitchFamily="49" charset="-122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9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Slide-Window Mechanism </a:t>
            </a:r>
            <a:br>
              <a:rPr lang="en-US" altLang="zh-TW" dirty="0" smtClean="0"/>
            </a:br>
            <a:r>
              <a:rPr lang="en-US" altLang="zh-TW" dirty="0" smtClean="0"/>
              <a:t>---For Suspicious Branches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diagnose module </a:t>
            </a:r>
            <a:r>
              <a:rPr lang="en-US" altLang="zh-TW" dirty="0" smtClean="0"/>
              <a:t>makes a flexible decision depending </a:t>
            </a:r>
            <a:r>
              <a:rPr lang="en-US" altLang="zh-TW" dirty="0"/>
              <a:t>on the pattern of the </a:t>
            </a:r>
            <a:r>
              <a:rPr lang="en-US" altLang="zh-TW" dirty="0" smtClean="0"/>
              <a:t>branches</a:t>
            </a:r>
            <a:endParaRPr lang="en-US" altLang="zh-TW" dirty="0"/>
          </a:p>
          <a:p>
            <a:pPr lvl="1"/>
            <a:r>
              <a:rPr lang="en-US" altLang="zh-TW" dirty="0" smtClean="0"/>
              <a:t>maintain a window </a:t>
            </a:r>
            <a:r>
              <a:rPr lang="en-US" altLang="zh-TW" dirty="0"/>
              <a:t>of the states of recent </a:t>
            </a:r>
            <a:r>
              <a:rPr lang="en-US" altLang="zh-TW" b="1" dirty="0">
                <a:solidFill>
                  <a:srgbClr val="FF0000"/>
                </a:solidFill>
              </a:rPr>
              <a:t>n</a:t>
            </a:r>
            <a:r>
              <a:rPr lang="en-US" altLang="zh-TW" dirty="0"/>
              <a:t> </a:t>
            </a:r>
            <a:r>
              <a:rPr lang="en-US" altLang="zh-TW" dirty="0" smtClean="0"/>
              <a:t>branches</a:t>
            </a:r>
          </a:p>
          <a:p>
            <a:pPr lvl="1"/>
            <a:r>
              <a:rPr lang="en-US" altLang="zh-TW" dirty="0" smtClean="0"/>
              <a:t>apply a rule </a:t>
            </a:r>
            <a:r>
              <a:rPr lang="en-US" altLang="zh-TW" dirty="0"/>
              <a:t>of tolerating at most </a:t>
            </a:r>
            <a:r>
              <a:rPr lang="en-US" altLang="zh-TW" b="1" dirty="0">
                <a:solidFill>
                  <a:srgbClr val="FF0000"/>
                </a:solidFill>
              </a:rPr>
              <a:t>m</a:t>
            </a:r>
            <a:r>
              <a:rPr lang="en-US" altLang="zh-TW" dirty="0"/>
              <a:t> suspicious branches in </a:t>
            </a:r>
            <a:r>
              <a:rPr lang="en-US" altLang="zh-TW" dirty="0" smtClean="0"/>
              <a:t>the recent </a:t>
            </a:r>
            <a:r>
              <a:rPr lang="en-US" altLang="zh-TW" b="1" dirty="0">
                <a:solidFill>
                  <a:srgbClr val="FF0000"/>
                </a:solidFill>
              </a:rPr>
              <a:t>n</a:t>
            </a:r>
            <a:r>
              <a:rPr lang="en-US" altLang="zh-TW" dirty="0"/>
              <a:t> </a:t>
            </a:r>
            <a:r>
              <a:rPr lang="en-US" altLang="zh-TW" dirty="0" smtClean="0"/>
              <a:t>ones</a:t>
            </a:r>
          </a:p>
          <a:p>
            <a:pPr lvl="2"/>
            <a:r>
              <a:rPr lang="en-US" altLang="zh-TW" dirty="0" smtClean="0"/>
              <a:t>i.e., at most </a:t>
            </a:r>
            <a:r>
              <a:rPr lang="en-US" altLang="zh-TW" b="1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/>
              <a:t>suspicious branches are accepted in recent </a:t>
            </a:r>
            <a:r>
              <a:rPr lang="en-US" altLang="zh-TW" b="1" dirty="0" smtClean="0">
                <a:solidFill>
                  <a:srgbClr val="FF0000"/>
                </a:solidFill>
              </a:rPr>
              <a:t>n</a:t>
            </a:r>
            <a:r>
              <a:rPr lang="en-US" altLang="zh-TW" dirty="0" smtClean="0"/>
              <a:t> branches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144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CFI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construct the CFG</a:t>
            </a:r>
          </a:p>
          <a:p>
            <a:pPr lvl="1"/>
            <a:r>
              <a:rPr lang="en-US" dirty="0" smtClean="0"/>
              <a:t>Binary analysis, based on source, based on profiling (</a:t>
            </a:r>
            <a:r>
              <a:rPr lang="en-US" dirty="0" err="1" smtClean="0"/>
              <a:t>CFIMon</a:t>
            </a:r>
            <a:r>
              <a:rPr lang="en-US" dirty="0" smtClean="0"/>
              <a:t>), etc…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enforce legal control flow</a:t>
            </a:r>
          </a:p>
          <a:p>
            <a:pPr lvl="1"/>
            <a:r>
              <a:rPr lang="en-US" dirty="0" smtClean="0"/>
              <a:t>Does not completely solve the problem but makes it much harder</a:t>
            </a:r>
          </a:p>
          <a:p>
            <a:pPr lvl="1"/>
            <a:r>
              <a:rPr lang="en-US" dirty="0" smtClean="0"/>
              <a:t>Imprecise and therefore attackable (papers last year and this year show how to construct CRAs that bypass CFI approximations)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precise but requires significantly more work/information than the two other defense categories.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6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CRAs are an open problem</a:t>
            </a:r>
          </a:p>
          <a:p>
            <a:pPr lvl="1"/>
            <a:r>
              <a:rPr lang="en-US" dirty="0" smtClean="0"/>
              <a:t>Almost every solution has weaknesses</a:t>
            </a:r>
          </a:p>
          <a:p>
            <a:pPr lvl="1"/>
            <a:r>
              <a:rPr lang="en-US" dirty="0" smtClean="0"/>
              <a:t>Assumptions (spoken or unspoken) typically become the target of the attack</a:t>
            </a:r>
          </a:p>
          <a:p>
            <a:pPr lvl="1"/>
            <a:endParaRPr lang="en-US" dirty="0"/>
          </a:p>
          <a:p>
            <a:r>
              <a:rPr lang="en-US" dirty="0" smtClean="0"/>
              <a:t>Three general approaches</a:t>
            </a:r>
          </a:p>
          <a:p>
            <a:pPr lvl="1"/>
            <a:r>
              <a:rPr lang="en-US" dirty="0" smtClean="0"/>
              <a:t>Moving target</a:t>
            </a:r>
          </a:p>
          <a:p>
            <a:pPr lvl="1"/>
            <a:r>
              <a:rPr lang="en-US" dirty="0" smtClean="0"/>
              <a:t>Signature detection</a:t>
            </a:r>
          </a:p>
          <a:p>
            <a:pPr lvl="1"/>
            <a:r>
              <a:rPr lang="en-US" dirty="0" smtClean="0"/>
              <a:t>CFI – our first example of a reference monitor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focused on implementations that had a hardware component</a:t>
            </a:r>
          </a:p>
          <a:p>
            <a:pPr lvl="1"/>
            <a:r>
              <a:rPr lang="en-US" dirty="0" smtClean="0"/>
              <a:t>Advantages include: overhead; unintended branches; binary compatibility …</a:t>
            </a:r>
          </a:p>
        </p:txBody>
      </p:sp>
    </p:spTree>
    <p:extLst>
      <p:ext uri="{BB962C8B-B14F-4D97-AF65-F5344CB8AC3E}">
        <p14:creationId xmlns:p14="http://schemas.microsoft.com/office/powerpoint/2010/main" val="388400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Length and State Changes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510645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Oval"/>
          <p:cNvSpPr/>
          <p:nvPr/>
        </p:nvSpPr>
        <p:spPr>
          <a:xfrm>
            <a:off x="4343400" y="4495800"/>
            <a:ext cx="18288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9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 animBg="0"/>
        </p:bldSub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Defeating 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attack pattern less predictable</a:t>
            </a:r>
          </a:p>
          <a:p>
            <a:pPr lvl="1"/>
            <a:r>
              <a:rPr lang="en-US" dirty="0" smtClean="0"/>
              <a:t>Perform some unnecessary computation</a:t>
            </a:r>
          </a:p>
          <a:p>
            <a:pPr lvl="1"/>
            <a:r>
              <a:rPr lang="en-US" dirty="0" smtClean="0"/>
              <a:t>Without harming attack state</a:t>
            </a:r>
          </a:p>
          <a:p>
            <a:r>
              <a:rPr lang="en-US" dirty="0" smtClean="0"/>
              <a:t>Call a function</a:t>
            </a:r>
          </a:p>
          <a:p>
            <a:pPr lvl="1"/>
            <a:r>
              <a:rPr lang="en-US" dirty="0" smtClean="0"/>
              <a:t>Execute many instructions</a:t>
            </a:r>
          </a:p>
          <a:p>
            <a:pPr lvl="1"/>
            <a:r>
              <a:rPr lang="en-US" dirty="0" smtClean="0"/>
              <a:t>Return to the same point in the attack</a:t>
            </a:r>
          </a:p>
          <a:p>
            <a:pPr lvl="1"/>
            <a:r>
              <a:rPr lang="en-US" dirty="0" smtClean="0"/>
              <a:t>Caller saved registers stay intact</a:t>
            </a:r>
          </a:p>
          <a:p>
            <a:pPr lvl="2"/>
            <a:r>
              <a:rPr lang="en-US" dirty="0" err="1" smtClean="0">
                <a:latin typeface="Consolas" pitchFamily="49" charset="0"/>
                <a:cs typeface="Consolas" pitchFamily="49" charset="0"/>
              </a:rPr>
              <a:t>ebx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edi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esp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ebp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1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Delay Gadgets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6014" y="3901440"/>
            <a:ext cx="2868386" cy="1752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call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[ecx-0x56000a00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]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add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bl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bh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inc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ebx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add dh,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bh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nsolas" pitchFamily="49" charset="0"/>
                <a:cs typeface="Consolas" pitchFamily="49" charset="0"/>
              </a:rPr>
              <a:t>jmp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edi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1981200"/>
            <a:ext cx="19812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Dispatcher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Gadget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2591" y="1981200"/>
            <a:ext cx="192132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Functional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Gadget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53219" y="1981200"/>
            <a:ext cx="139609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Delay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Gadget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67000" y="2242810"/>
            <a:ext cx="40821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59186" y="2242810"/>
            <a:ext cx="40821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 rot="5400000" flipH="1">
            <a:off x="3828909" y="743092"/>
            <a:ext cx="483393" cy="5093210"/>
          </a:xfrm>
          <a:custGeom>
            <a:avLst/>
            <a:gdLst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259080 w 640080"/>
              <a:gd name="connsiteY17" fmla="*/ 24384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06680 w 640080"/>
              <a:gd name="connsiteY15" fmla="*/ 381000 h 1348740"/>
              <a:gd name="connsiteX16" fmla="*/ 160020 w 640080"/>
              <a:gd name="connsiteY16" fmla="*/ 327660 h 1348740"/>
              <a:gd name="connsiteX17" fmla="*/ 182880 w 640080"/>
              <a:gd name="connsiteY17" fmla="*/ 114300 h 1348740"/>
              <a:gd name="connsiteX18" fmla="*/ 297180 w 640080"/>
              <a:gd name="connsiteY18" fmla="*/ 198120 h 1348740"/>
              <a:gd name="connsiteX19" fmla="*/ 312420 w 640080"/>
              <a:gd name="connsiteY19" fmla="*/ 175260 h 1348740"/>
              <a:gd name="connsiteX20" fmla="*/ 365760 w 640080"/>
              <a:gd name="connsiteY20" fmla="*/ 114300 h 1348740"/>
              <a:gd name="connsiteX21" fmla="*/ 388620 w 640080"/>
              <a:gd name="connsiteY21" fmla="*/ 99060 h 1348740"/>
              <a:gd name="connsiteX22" fmla="*/ 419100 w 640080"/>
              <a:gd name="connsiteY22" fmla="*/ 76200 h 1348740"/>
              <a:gd name="connsiteX23" fmla="*/ 480060 w 640080"/>
              <a:gd name="connsiteY23" fmla="*/ 53340 h 1348740"/>
              <a:gd name="connsiteX24" fmla="*/ 518160 w 640080"/>
              <a:gd name="connsiteY24" fmla="*/ 38100 h 1348740"/>
              <a:gd name="connsiteX25" fmla="*/ 541020 w 640080"/>
              <a:gd name="connsiteY25" fmla="*/ 30480 h 1348740"/>
              <a:gd name="connsiteX26" fmla="*/ 571500 w 640080"/>
              <a:gd name="connsiteY26" fmla="*/ 15240 h 1348740"/>
              <a:gd name="connsiteX27" fmla="*/ 640080 w 640080"/>
              <a:gd name="connsiteY2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83820 w 640080"/>
              <a:gd name="connsiteY14" fmla="*/ 396240 h 1348740"/>
              <a:gd name="connsiteX15" fmla="*/ 160020 w 640080"/>
              <a:gd name="connsiteY15" fmla="*/ 327660 h 1348740"/>
              <a:gd name="connsiteX16" fmla="*/ 182880 w 640080"/>
              <a:gd name="connsiteY16" fmla="*/ 114300 h 1348740"/>
              <a:gd name="connsiteX17" fmla="*/ 297180 w 640080"/>
              <a:gd name="connsiteY17" fmla="*/ 198120 h 1348740"/>
              <a:gd name="connsiteX18" fmla="*/ 312420 w 640080"/>
              <a:gd name="connsiteY18" fmla="*/ 175260 h 1348740"/>
              <a:gd name="connsiteX19" fmla="*/ 365760 w 640080"/>
              <a:gd name="connsiteY19" fmla="*/ 114300 h 1348740"/>
              <a:gd name="connsiteX20" fmla="*/ 388620 w 640080"/>
              <a:gd name="connsiteY20" fmla="*/ 99060 h 1348740"/>
              <a:gd name="connsiteX21" fmla="*/ 419100 w 640080"/>
              <a:gd name="connsiteY21" fmla="*/ 76200 h 1348740"/>
              <a:gd name="connsiteX22" fmla="*/ 480060 w 640080"/>
              <a:gd name="connsiteY22" fmla="*/ 53340 h 1348740"/>
              <a:gd name="connsiteX23" fmla="*/ 518160 w 640080"/>
              <a:gd name="connsiteY23" fmla="*/ 38100 h 1348740"/>
              <a:gd name="connsiteX24" fmla="*/ 541020 w 640080"/>
              <a:gd name="connsiteY24" fmla="*/ 30480 h 1348740"/>
              <a:gd name="connsiteX25" fmla="*/ 571500 w 640080"/>
              <a:gd name="connsiteY25" fmla="*/ 15240 h 1348740"/>
              <a:gd name="connsiteX26" fmla="*/ 640080 w 640080"/>
              <a:gd name="connsiteY2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60960 w 640080"/>
              <a:gd name="connsiteY13" fmla="*/ 426720 h 1348740"/>
              <a:gd name="connsiteX14" fmla="*/ 160020 w 640080"/>
              <a:gd name="connsiteY14" fmla="*/ 327660 h 1348740"/>
              <a:gd name="connsiteX15" fmla="*/ 182880 w 640080"/>
              <a:gd name="connsiteY15" fmla="*/ 114300 h 1348740"/>
              <a:gd name="connsiteX16" fmla="*/ 297180 w 640080"/>
              <a:gd name="connsiteY16" fmla="*/ 198120 h 1348740"/>
              <a:gd name="connsiteX17" fmla="*/ 312420 w 640080"/>
              <a:gd name="connsiteY17" fmla="*/ 175260 h 1348740"/>
              <a:gd name="connsiteX18" fmla="*/ 365760 w 640080"/>
              <a:gd name="connsiteY18" fmla="*/ 114300 h 1348740"/>
              <a:gd name="connsiteX19" fmla="*/ 388620 w 640080"/>
              <a:gd name="connsiteY19" fmla="*/ 99060 h 1348740"/>
              <a:gd name="connsiteX20" fmla="*/ 419100 w 640080"/>
              <a:gd name="connsiteY20" fmla="*/ 76200 h 1348740"/>
              <a:gd name="connsiteX21" fmla="*/ 480060 w 640080"/>
              <a:gd name="connsiteY21" fmla="*/ 53340 h 1348740"/>
              <a:gd name="connsiteX22" fmla="*/ 518160 w 640080"/>
              <a:gd name="connsiteY22" fmla="*/ 38100 h 1348740"/>
              <a:gd name="connsiteX23" fmla="*/ 541020 w 640080"/>
              <a:gd name="connsiteY23" fmla="*/ 30480 h 1348740"/>
              <a:gd name="connsiteX24" fmla="*/ 571500 w 640080"/>
              <a:gd name="connsiteY24" fmla="*/ 15240 h 1348740"/>
              <a:gd name="connsiteX25" fmla="*/ 640080 w 640080"/>
              <a:gd name="connsiteY2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15240 w 640080"/>
              <a:gd name="connsiteY12" fmla="*/ 480060 h 1348740"/>
              <a:gd name="connsiteX13" fmla="*/ 160020 w 640080"/>
              <a:gd name="connsiteY13" fmla="*/ 327660 h 1348740"/>
              <a:gd name="connsiteX14" fmla="*/ 182880 w 640080"/>
              <a:gd name="connsiteY14" fmla="*/ 114300 h 1348740"/>
              <a:gd name="connsiteX15" fmla="*/ 297180 w 640080"/>
              <a:gd name="connsiteY15" fmla="*/ 198120 h 1348740"/>
              <a:gd name="connsiteX16" fmla="*/ 312420 w 640080"/>
              <a:gd name="connsiteY16" fmla="*/ 175260 h 1348740"/>
              <a:gd name="connsiteX17" fmla="*/ 365760 w 640080"/>
              <a:gd name="connsiteY17" fmla="*/ 114300 h 1348740"/>
              <a:gd name="connsiteX18" fmla="*/ 388620 w 640080"/>
              <a:gd name="connsiteY18" fmla="*/ 99060 h 1348740"/>
              <a:gd name="connsiteX19" fmla="*/ 419100 w 640080"/>
              <a:gd name="connsiteY19" fmla="*/ 76200 h 1348740"/>
              <a:gd name="connsiteX20" fmla="*/ 480060 w 640080"/>
              <a:gd name="connsiteY20" fmla="*/ 53340 h 1348740"/>
              <a:gd name="connsiteX21" fmla="*/ 518160 w 640080"/>
              <a:gd name="connsiteY21" fmla="*/ 38100 h 1348740"/>
              <a:gd name="connsiteX22" fmla="*/ 541020 w 640080"/>
              <a:gd name="connsiteY22" fmla="*/ 30480 h 1348740"/>
              <a:gd name="connsiteX23" fmla="*/ 571500 w 640080"/>
              <a:gd name="connsiteY23" fmla="*/ 15240 h 1348740"/>
              <a:gd name="connsiteX24" fmla="*/ 640080 w 640080"/>
              <a:gd name="connsiteY24" fmla="*/ 0 h 1348740"/>
              <a:gd name="connsiteX0" fmla="*/ 463057 w 645937"/>
              <a:gd name="connsiteY0" fmla="*/ 1333500 h 1348740"/>
              <a:gd name="connsiteX1" fmla="*/ 295417 w 645937"/>
              <a:gd name="connsiteY1" fmla="*/ 1348740 h 1348740"/>
              <a:gd name="connsiteX2" fmla="*/ 257317 w 645937"/>
              <a:gd name="connsiteY2" fmla="*/ 1341120 h 1348740"/>
              <a:gd name="connsiteX3" fmla="*/ 211597 w 645937"/>
              <a:gd name="connsiteY3" fmla="*/ 1303020 h 1348740"/>
              <a:gd name="connsiteX4" fmla="*/ 120157 w 645937"/>
              <a:gd name="connsiteY4" fmla="*/ 1173480 h 1348740"/>
              <a:gd name="connsiteX5" fmla="*/ 104917 w 645937"/>
              <a:gd name="connsiteY5" fmla="*/ 1143000 h 1348740"/>
              <a:gd name="connsiteX6" fmla="*/ 89677 w 645937"/>
              <a:gd name="connsiteY6" fmla="*/ 1097280 h 1348740"/>
              <a:gd name="connsiteX7" fmla="*/ 74437 w 645937"/>
              <a:gd name="connsiteY7" fmla="*/ 1074420 h 1348740"/>
              <a:gd name="connsiteX8" fmla="*/ 36337 w 645937"/>
              <a:gd name="connsiteY8" fmla="*/ 944880 h 1348740"/>
              <a:gd name="connsiteX9" fmla="*/ 28717 w 645937"/>
              <a:gd name="connsiteY9" fmla="*/ 883920 h 1348740"/>
              <a:gd name="connsiteX10" fmla="*/ 5857 w 645937"/>
              <a:gd name="connsiteY10" fmla="*/ 716280 h 1348740"/>
              <a:gd name="connsiteX11" fmla="*/ 13477 w 645937"/>
              <a:gd name="connsiteY11" fmla="*/ 510540 h 1348740"/>
              <a:gd name="connsiteX12" fmla="*/ 165877 w 645937"/>
              <a:gd name="connsiteY12" fmla="*/ 327660 h 1348740"/>
              <a:gd name="connsiteX13" fmla="*/ 188737 w 645937"/>
              <a:gd name="connsiteY13" fmla="*/ 114300 h 1348740"/>
              <a:gd name="connsiteX14" fmla="*/ 303037 w 645937"/>
              <a:gd name="connsiteY14" fmla="*/ 198120 h 1348740"/>
              <a:gd name="connsiteX15" fmla="*/ 318277 w 645937"/>
              <a:gd name="connsiteY15" fmla="*/ 175260 h 1348740"/>
              <a:gd name="connsiteX16" fmla="*/ 371617 w 645937"/>
              <a:gd name="connsiteY16" fmla="*/ 114300 h 1348740"/>
              <a:gd name="connsiteX17" fmla="*/ 394477 w 645937"/>
              <a:gd name="connsiteY17" fmla="*/ 99060 h 1348740"/>
              <a:gd name="connsiteX18" fmla="*/ 424957 w 645937"/>
              <a:gd name="connsiteY18" fmla="*/ 76200 h 1348740"/>
              <a:gd name="connsiteX19" fmla="*/ 485917 w 645937"/>
              <a:gd name="connsiteY19" fmla="*/ 53340 h 1348740"/>
              <a:gd name="connsiteX20" fmla="*/ 524017 w 645937"/>
              <a:gd name="connsiteY20" fmla="*/ 38100 h 1348740"/>
              <a:gd name="connsiteX21" fmla="*/ 546877 w 645937"/>
              <a:gd name="connsiteY21" fmla="*/ 30480 h 1348740"/>
              <a:gd name="connsiteX22" fmla="*/ 577357 w 645937"/>
              <a:gd name="connsiteY22" fmla="*/ 15240 h 1348740"/>
              <a:gd name="connsiteX23" fmla="*/ 645937 w 645937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65760 w 640080"/>
              <a:gd name="connsiteY16" fmla="*/ 114300 h 1348740"/>
              <a:gd name="connsiteX17" fmla="*/ 388620 w 640080"/>
              <a:gd name="connsiteY17" fmla="*/ 99060 h 1348740"/>
              <a:gd name="connsiteX18" fmla="*/ 419100 w 640080"/>
              <a:gd name="connsiteY18" fmla="*/ 76200 h 1348740"/>
              <a:gd name="connsiteX19" fmla="*/ 480060 w 640080"/>
              <a:gd name="connsiteY19" fmla="*/ 53340 h 1348740"/>
              <a:gd name="connsiteX20" fmla="*/ 518160 w 640080"/>
              <a:gd name="connsiteY20" fmla="*/ 38100 h 1348740"/>
              <a:gd name="connsiteX21" fmla="*/ 541020 w 640080"/>
              <a:gd name="connsiteY21" fmla="*/ 30480 h 1348740"/>
              <a:gd name="connsiteX22" fmla="*/ 571500 w 640080"/>
              <a:gd name="connsiteY22" fmla="*/ 15240 h 1348740"/>
              <a:gd name="connsiteX23" fmla="*/ 640080 w 640080"/>
              <a:gd name="connsiteY23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12420 w 640080"/>
              <a:gd name="connsiteY15" fmla="*/ 175260 h 1348740"/>
              <a:gd name="connsiteX16" fmla="*/ 388620 w 640080"/>
              <a:gd name="connsiteY16" fmla="*/ 99060 h 1348740"/>
              <a:gd name="connsiteX17" fmla="*/ 419100 w 640080"/>
              <a:gd name="connsiteY17" fmla="*/ 76200 h 1348740"/>
              <a:gd name="connsiteX18" fmla="*/ 480060 w 640080"/>
              <a:gd name="connsiteY18" fmla="*/ 53340 h 1348740"/>
              <a:gd name="connsiteX19" fmla="*/ 518160 w 640080"/>
              <a:gd name="connsiteY19" fmla="*/ 38100 h 1348740"/>
              <a:gd name="connsiteX20" fmla="*/ 541020 w 640080"/>
              <a:gd name="connsiteY20" fmla="*/ 30480 h 1348740"/>
              <a:gd name="connsiteX21" fmla="*/ 571500 w 640080"/>
              <a:gd name="connsiteY21" fmla="*/ 15240 h 1348740"/>
              <a:gd name="connsiteX22" fmla="*/ 640080 w 640080"/>
              <a:gd name="connsiteY22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297180 w 640080"/>
              <a:gd name="connsiteY14" fmla="*/ 198120 h 1348740"/>
              <a:gd name="connsiteX15" fmla="*/ 388620 w 640080"/>
              <a:gd name="connsiteY15" fmla="*/ 99060 h 1348740"/>
              <a:gd name="connsiteX16" fmla="*/ 419100 w 640080"/>
              <a:gd name="connsiteY16" fmla="*/ 76200 h 1348740"/>
              <a:gd name="connsiteX17" fmla="*/ 480060 w 640080"/>
              <a:gd name="connsiteY17" fmla="*/ 53340 h 1348740"/>
              <a:gd name="connsiteX18" fmla="*/ 518160 w 640080"/>
              <a:gd name="connsiteY18" fmla="*/ 38100 h 1348740"/>
              <a:gd name="connsiteX19" fmla="*/ 541020 w 640080"/>
              <a:gd name="connsiteY19" fmla="*/ 30480 h 1348740"/>
              <a:gd name="connsiteX20" fmla="*/ 571500 w 640080"/>
              <a:gd name="connsiteY20" fmla="*/ 15240 h 1348740"/>
              <a:gd name="connsiteX21" fmla="*/ 640080 w 640080"/>
              <a:gd name="connsiteY21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19100 w 640080"/>
              <a:gd name="connsiteY15" fmla="*/ 76200 h 1348740"/>
              <a:gd name="connsiteX16" fmla="*/ 480060 w 640080"/>
              <a:gd name="connsiteY16" fmla="*/ 53340 h 1348740"/>
              <a:gd name="connsiteX17" fmla="*/ 518160 w 640080"/>
              <a:gd name="connsiteY17" fmla="*/ 38100 h 1348740"/>
              <a:gd name="connsiteX18" fmla="*/ 541020 w 640080"/>
              <a:gd name="connsiteY18" fmla="*/ 30480 h 1348740"/>
              <a:gd name="connsiteX19" fmla="*/ 571500 w 640080"/>
              <a:gd name="connsiteY19" fmla="*/ 15240 h 1348740"/>
              <a:gd name="connsiteX20" fmla="*/ 640080 w 640080"/>
              <a:gd name="connsiteY20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388620 w 640080"/>
              <a:gd name="connsiteY14" fmla="*/ 99060 h 1348740"/>
              <a:gd name="connsiteX15" fmla="*/ 480060 w 640080"/>
              <a:gd name="connsiteY15" fmla="*/ 53340 h 1348740"/>
              <a:gd name="connsiteX16" fmla="*/ 518160 w 640080"/>
              <a:gd name="connsiteY16" fmla="*/ 38100 h 1348740"/>
              <a:gd name="connsiteX17" fmla="*/ 541020 w 640080"/>
              <a:gd name="connsiteY17" fmla="*/ 30480 h 1348740"/>
              <a:gd name="connsiteX18" fmla="*/ 571500 w 640080"/>
              <a:gd name="connsiteY18" fmla="*/ 15240 h 1348740"/>
              <a:gd name="connsiteX19" fmla="*/ 640080 w 640080"/>
              <a:gd name="connsiteY19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18160 w 640080"/>
              <a:gd name="connsiteY15" fmla="*/ 38100 h 1348740"/>
              <a:gd name="connsiteX16" fmla="*/ 541020 w 640080"/>
              <a:gd name="connsiteY16" fmla="*/ 30480 h 1348740"/>
              <a:gd name="connsiteX17" fmla="*/ 571500 w 640080"/>
              <a:gd name="connsiteY17" fmla="*/ 15240 h 1348740"/>
              <a:gd name="connsiteX18" fmla="*/ 640080 w 640080"/>
              <a:gd name="connsiteY18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480060 w 640080"/>
              <a:gd name="connsiteY14" fmla="*/ 53340 h 1348740"/>
              <a:gd name="connsiteX15" fmla="*/ 541020 w 640080"/>
              <a:gd name="connsiteY15" fmla="*/ 30480 h 1348740"/>
              <a:gd name="connsiteX16" fmla="*/ 571500 w 640080"/>
              <a:gd name="connsiteY16" fmla="*/ 15240 h 1348740"/>
              <a:gd name="connsiteX17" fmla="*/ 640080 w 640080"/>
              <a:gd name="connsiteY17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41020 w 640080"/>
              <a:gd name="connsiteY14" fmla="*/ 30480 h 1348740"/>
              <a:gd name="connsiteX15" fmla="*/ 571500 w 640080"/>
              <a:gd name="connsiteY15" fmla="*/ 15240 h 1348740"/>
              <a:gd name="connsiteX16" fmla="*/ 640080 w 640080"/>
              <a:gd name="connsiteY16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182880 w 640080"/>
              <a:gd name="connsiteY13" fmla="*/ 114300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26670 w 640080"/>
              <a:gd name="connsiteY12" fmla="*/ 346710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7620 w 640080"/>
              <a:gd name="connsiteY11" fmla="*/ 510540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83820 w 640080"/>
              <a:gd name="connsiteY11" fmla="*/ 522447 h 1348740"/>
              <a:gd name="connsiteX12" fmla="*/ 69532 w 640080"/>
              <a:gd name="connsiteY12" fmla="*/ 349091 h 1348740"/>
              <a:gd name="connsiteX13" fmla="*/ 232887 w 640080"/>
              <a:gd name="connsiteY13" fmla="*/ 102394 h 1348740"/>
              <a:gd name="connsiteX14" fmla="*/ 571500 w 640080"/>
              <a:gd name="connsiteY14" fmla="*/ 15240 h 1348740"/>
              <a:gd name="connsiteX15" fmla="*/ 640080 w 640080"/>
              <a:gd name="connsiteY15" fmla="*/ 0 h 1348740"/>
              <a:gd name="connsiteX0" fmla="*/ 457200 w 640080"/>
              <a:gd name="connsiteY0" fmla="*/ 1333500 h 1348740"/>
              <a:gd name="connsiteX1" fmla="*/ 289560 w 640080"/>
              <a:gd name="connsiteY1" fmla="*/ 1348740 h 1348740"/>
              <a:gd name="connsiteX2" fmla="*/ 251460 w 640080"/>
              <a:gd name="connsiteY2" fmla="*/ 1341120 h 1348740"/>
              <a:gd name="connsiteX3" fmla="*/ 205740 w 640080"/>
              <a:gd name="connsiteY3" fmla="*/ 1303020 h 1348740"/>
              <a:gd name="connsiteX4" fmla="*/ 114300 w 640080"/>
              <a:gd name="connsiteY4" fmla="*/ 1173480 h 1348740"/>
              <a:gd name="connsiteX5" fmla="*/ 99060 w 640080"/>
              <a:gd name="connsiteY5" fmla="*/ 1143000 h 1348740"/>
              <a:gd name="connsiteX6" fmla="*/ 83820 w 640080"/>
              <a:gd name="connsiteY6" fmla="*/ 1097280 h 1348740"/>
              <a:gd name="connsiteX7" fmla="*/ 68580 w 640080"/>
              <a:gd name="connsiteY7" fmla="*/ 1074420 h 1348740"/>
              <a:gd name="connsiteX8" fmla="*/ 30480 w 640080"/>
              <a:gd name="connsiteY8" fmla="*/ 944880 h 1348740"/>
              <a:gd name="connsiteX9" fmla="*/ 22860 w 640080"/>
              <a:gd name="connsiteY9" fmla="*/ 883920 h 1348740"/>
              <a:gd name="connsiteX10" fmla="*/ 0 w 640080"/>
              <a:gd name="connsiteY10" fmla="*/ 716280 h 1348740"/>
              <a:gd name="connsiteX11" fmla="*/ 69532 w 640080"/>
              <a:gd name="connsiteY11" fmla="*/ 349091 h 1348740"/>
              <a:gd name="connsiteX12" fmla="*/ 232887 w 640080"/>
              <a:gd name="connsiteY12" fmla="*/ 102394 h 1348740"/>
              <a:gd name="connsiteX13" fmla="*/ 571500 w 640080"/>
              <a:gd name="connsiteY13" fmla="*/ 15240 h 1348740"/>
              <a:gd name="connsiteX14" fmla="*/ 640080 w 640080"/>
              <a:gd name="connsiteY14" fmla="*/ 0 h 1348740"/>
              <a:gd name="connsiteX0" fmla="*/ 458245 w 641125"/>
              <a:gd name="connsiteY0" fmla="*/ 1333500 h 1348740"/>
              <a:gd name="connsiteX1" fmla="*/ 290605 w 641125"/>
              <a:gd name="connsiteY1" fmla="*/ 1348740 h 1348740"/>
              <a:gd name="connsiteX2" fmla="*/ 252505 w 641125"/>
              <a:gd name="connsiteY2" fmla="*/ 1341120 h 1348740"/>
              <a:gd name="connsiteX3" fmla="*/ 206785 w 641125"/>
              <a:gd name="connsiteY3" fmla="*/ 1303020 h 1348740"/>
              <a:gd name="connsiteX4" fmla="*/ 115345 w 641125"/>
              <a:gd name="connsiteY4" fmla="*/ 1173480 h 1348740"/>
              <a:gd name="connsiteX5" fmla="*/ 100105 w 641125"/>
              <a:gd name="connsiteY5" fmla="*/ 1143000 h 1348740"/>
              <a:gd name="connsiteX6" fmla="*/ 84865 w 641125"/>
              <a:gd name="connsiteY6" fmla="*/ 1097280 h 1348740"/>
              <a:gd name="connsiteX7" fmla="*/ 69625 w 641125"/>
              <a:gd name="connsiteY7" fmla="*/ 1074420 h 1348740"/>
              <a:gd name="connsiteX8" fmla="*/ 31525 w 641125"/>
              <a:gd name="connsiteY8" fmla="*/ 944880 h 1348740"/>
              <a:gd name="connsiteX9" fmla="*/ 1045 w 641125"/>
              <a:gd name="connsiteY9" fmla="*/ 716280 h 1348740"/>
              <a:gd name="connsiteX10" fmla="*/ 70577 w 641125"/>
              <a:gd name="connsiteY10" fmla="*/ 349091 h 1348740"/>
              <a:gd name="connsiteX11" fmla="*/ 233932 w 641125"/>
              <a:gd name="connsiteY11" fmla="*/ 102394 h 1348740"/>
              <a:gd name="connsiteX12" fmla="*/ 572545 w 641125"/>
              <a:gd name="connsiteY12" fmla="*/ 15240 h 1348740"/>
              <a:gd name="connsiteX13" fmla="*/ 641125 w 641125"/>
              <a:gd name="connsiteY13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83821 w 640081"/>
              <a:gd name="connsiteY6" fmla="*/ 1097280 h 1348740"/>
              <a:gd name="connsiteX7" fmla="*/ 68581 w 640081"/>
              <a:gd name="connsiteY7" fmla="*/ 1074420 h 1348740"/>
              <a:gd name="connsiteX8" fmla="*/ 1 w 640081"/>
              <a:gd name="connsiteY8" fmla="*/ 716280 h 1348740"/>
              <a:gd name="connsiteX9" fmla="*/ 69533 w 640081"/>
              <a:gd name="connsiteY9" fmla="*/ 349091 h 1348740"/>
              <a:gd name="connsiteX10" fmla="*/ 232888 w 640081"/>
              <a:gd name="connsiteY10" fmla="*/ 102394 h 1348740"/>
              <a:gd name="connsiteX11" fmla="*/ 571501 w 640081"/>
              <a:gd name="connsiteY11" fmla="*/ 15240 h 1348740"/>
              <a:gd name="connsiteX12" fmla="*/ 640081 w 640081"/>
              <a:gd name="connsiteY12" fmla="*/ 0 h 1348740"/>
              <a:gd name="connsiteX0" fmla="*/ 457201 w 640081"/>
              <a:gd name="connsiteY0" fmla="*/ 1333500 h 1348740"/>
              <a:gd name="connsiteX1" fmla="*/ 289561 w 640081"/>
              <a:gd name="connsiteY1" fmla="*/ 1348740 h 1348740"/>
              <a:gd name="connsiteX2" fmla="*/ 251461 w 640081"/>
              <a:gd name="connsiteY2" fmla="*/ 1341120 h 1348740"/>
              <a:gd name="connsiteX3" fmla="*/ 205741 w 640081"/>
              <a:gd name="connsiteY3" fmla="*/ 1303020 h 1348740"/>
              <a:gd name="connsiteX4" fmla="*/ 114301 w 640081"/>
              <a:gd name="connsiteY4" fmla="*/ 1173480 h 1348740"/>
              <a:gd name="connsiteX5" fmla="*/ 99061 w 640081"/>
              <a:gd name="connsiteY5" fmla="*/ 1143000 h 1348740"/>
              <a:gd name="connsiteX6" fmla="*/ 68581 w 640081"/>
              <a:gd name="connsiteY6" fmla="*/ 1074420 h 1348740"/>
              <a:gd name="connsiteX7" fmla="*/ 1 w 640081"/>
              <a:gd name="connsiteY7" fmla="*/ 716280 h 1348740"/>
              <a:gd name="connsiteX8" fmla="*/ 69533 w 640081"/>
              <a:gd name="connsiteY8" fmla="*/ 349091 h 1348740"/>
              <a:gd name="connsiteX9" fmla="*/ 232888 w 640081"/>
              <a:gd name="connsiteY9" fmla="*/ 102394 h 1348740"/>
              <a:gd name="connsiteX10" fmla="*/ 571501 w 640081"/>
              <a:gd name="connsiteY10" fmla="*/ 15240 h 1348740"/>
              <a:gd name="connsiteX11" fmla="*/ 640081 w 640081"/>
              <a:gd name="connsiteY11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114756 w 640536"/>
              <a:gd name="connsiteY4" fmla="*/ 1173480 h 1348740"/>
              <a:gd name="connsiteX5" fmla="*/ 99516 w 640536"/>
              <a:gd name="connsiteY5" fmla="*/ 1143000 h 1348740"/>
              <a:gd name="connsiteX6" fmla="*/ 456 w 640536"/>
              <a:gd name="connsiteY6" fmla="*/ 716280 h 1348740"/>
              <a:gd name="connsiteX7" fmla="*/ 69988 w 640536"/>
              <a:gd name="connsiteY7" fmla="*/ 349091 h 1348740"/>
              <a:gd name="connsiteX8" fmla="*/ 233343 w 640536"/>
              <a:gd name="connsiteY8" fmla="*/ 102394 h 1348740"/>
              <a:gd name="connsiteX9" fmla="*/ 571956 w 640536"/>
              <a:gd name="connsiteY9" fmla="*/ 15240 h 1348740"/>
              <a:gd name="connsiteX10" fmla="*/ 640536 w 640536"/>
              <a:gd name="connsiteY10" fmla="*/ 0 h 1348740"/>
              <a:gd name="connsiteX0" fmla="*/ 457656 w 640536"/>
              <a:gd name="connsiteY0" fmla="*/ 1333500 h 1348740"/>
              <a:gd name="connsiteX1" fmla="*/ 290016 w 640536"/>
              <a:gd name="connsiteY1" fmla="*/ 1348740 h 1348740"/>
              <a:gd name="connsiteX2" fmla="*/ 251916 w 640536"/>
              <a:gd name="connsiteY2" fmla="*/ 1341120 h 1348740"/>
              <a:gd name="connsiteX3" fmla="*/ 206196 w 640536"/>
              <a:gd name="connsiteY3" fmla="*/ 1303020 h 1348740"/>
              <a:gd name="connsiteX4" fmla="*/ 99516 w 640536"/>
              <a:gd name="connsiteY4" fmla="*/ 1143000 h 1348740"/>
              <a:gd name="connsiteX5" fmla="*/ 456 w 640536"/>
              <a:gd name="connsiteY5" fmla="*/ 716280 h 1348740"/>
              <a:gd name="connsiteX6" fmla="*/ 69988 w 640536"/>
              <a:gd name="connsiteY6" fmla="*/ 349091 h 1348740"/>
              <a:gd name="connsiteX7" fmla="*/ 233343 w 640536"/>
              <a:gd name="connsiteY7" fmla="*/ 102394 h 1348740"/>
              <a:gd name="connsiteX8" fmla="*/ 571956 w 640536"/>
              <a:gd name="connsiteY8" fmla="*/ 15240 h 1348740"/>
              <a:gd name="connsiteX9" fmla="*/ 640536 w 640536"/>
              <a:gd name="connsiteY9" fmla="*/ 0 h 1348740"/>
              <a:gd name="connsiteX0" fmla="*/ 457656 w 640536"/>
              <a:gd name="connsiteY0" fmla="*/ 1333500 h 1350432"/>
              <a:gd name="connsiteX1" fmla="*/ 290016 w 640536"/>
              <a:gd name="connsiteY1" fmla="*/ 1348740 h 1350432"/>
              <a:gd name="connsiteX2" fmla="*/ 206196 w 640536"/>
              <a:gd name="connsiteY2" fmla="*/ 1303020 h 1350432"/>
              <a:gd name="connsiteX3" fmla="*/ 99516 w 640536"/>
              <a:gd name="connsiteY3" fmla="*/ 1143000 h 1350432"/>
              <a:gd name="connsiteX4" fmla="*/ 456 w 640536"/>
              <a:gd name="connsiteY4" fmla="*/ 716280 h 1350432"/>
              <a:gd name="connsiteX5" fmla="*/ 69988 w 640536"/>
              <a:gd name="connsiteY5" fmla="*/ 349091 h 1350432"/>
              <a:gd name="connsiteX6" fmla="*/ 233343 w 640536"/>
              <a:gd name="connsiteY6" fmla="*/ 102394 h 1350432"/>
              <a:gd name="connsiteX7" fmla="*/ 571956 w 640536"/>
              <a:gd name="connsiteY7" fmla="*/ 15240 h 1350432"/>
              <a:gd name="connsiteX8" fmla="*/ 640536 w 640536"/>
              <a:gd name="connsiteY8" fmla="*/ 0 h 1350432"/>
              <a:gd name="connsiteX0" fmla="*/ 457656 w 640536"/>
              <a:gd name="connsiteY0" fmla="*/ 1333500 h 1333500"/>
              <a:gd name="connsiteX1" fmla="*/ 206196 w 640536"/>
              <a:gd name="connsiteY1" fmla="*/ 1303020 h 1333500"/>
              <a:gd name="connsiteX2" fmla="*/ 99516 w 640536"/>
              <a:gd name="connsiteY2" fmla="*/ 1143000 h 1333500"/>
              <a:gd name="connsiteX3" fmla="*/ 456 w 640536"/>
              <a:gd name="connsiteY3" fmla="*/ 716280 h 1333500"/>
              <a:gd name="connsiteX4" fmla="*/ 69988 w 640536"/>
              <a:gd name="connsiteY4" fmla="*/ 349091 h 1333500"/>
              <a:gd name="connsiteX5" fmla="*/ 233343 w 640536"/>
              <a:gd name="connsiteY5" fmla="*/ 102394 h 1333500"/>
              <a:gd name="connsiteX6" fmla="*/ 571956 w 640536"/>
              <a:gd name="connsiteY6" fmla="*/ 15240 h 1333500"/>
              <a:gd name="connsiteX7" fmla="*/ 640536 w 640536"/>
              <a:gd name="connsiteY7" fmla="*/ 0 h 1333500"/>
              <a:gd name="connsiteX0" fmla="*/ 462627 w 645507"/>
              <a:gd name="connsiteY0" fmla="*/ 1333500 h 1356360"/>
              <a:gd name="connsiteX1" fmla="*/ 211167 w 645507"/>
              <a:gd name="connsiteY1" fmla="*/ 1303020 h 1356360"/>
              <a:gd name="connsiteX2" fmla="*/ 5427 w 645507"/>
              <a:gd name="connsiteY2" fmla="*/ 716280 h 1356360"/>
              <a:gd name="connsiteX3" fmla="*/ 74959 w 645507"/>
              <a:gd name="connsiteY3" fmla="*/ 349091 h 1356360"/>
              <a:gd name="connsiteX4" fmla="*/ 238314 w 645507"/>
              <a:gd name="connsiteY4" fmla="*/ 102394 h 1356360"/>
              <a:gd name="connsiteX5" fmla="*/ 576927 w 645507"/>
              <a:gd name="connsiteY5" fmla="*/ 15240 h 1356360"/>
              <a:gd name="connsiteX6" fmla="*/ 645507 w 645507"/>
              <a:gd name="connsiteY6" fmla="*/ 0 h 1356360"/>
              <a:gd name="connsiteX0" fmla="*/ 462627 w 645507"/>
              <a:gd name="connsiteY0" fmla="*/ 1333500 h 1333500"/>
              <a:gd name="connsiteX1" fmla="*/ 173067 w 645507"/>
              <a:gd name="connsiteY1" fmla="*/ 1203008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576927 w 645507"/>
              <a:gd name="connsiteY5" fmla="*/ 15240 h 1333500"/>
              <a:gd name="connsiteX6" fmla="*/ 645507 w 645507"/>
              <a:gd name="connsiteY6" fmla="*/ 0 h 1333500"/>
              <a:gd name="connsiteX0" fmla="*/ 462627 w 645507"/>
              <a:gd name="connsiteY0" fmla="*/ 1333500 h 1333500"/>
              <a:gd name="connsiteX1" fmla="*/ 170686 w 645507"/>
              <a:gd name="connsiteY1" fmla="*/ 1143477 h 1333500"/>
              <a:gd name="connsiteX2" fmla="*/ 5427 w 645507"/>
              <a:gd name="connsiteY2" fmla="*/ 716280 h 1333500"/>
              <a:gd name="connsiteX3" fmla="*/ 74959 w 645507"/>
              <a:gd name="connsiteY3" fmla="*/ 349091 h 1333500"/>
              <a:gd name="connsiteX4" fmla="*/ 238314 w 645507"/>
              <a:gd name="connsiteY4" fmla="*/ 102394 h 1333500"/>
              <a:gd name="connsiteX5" fmla="*/ 645507 w 645507"/>
              <a:gd name="connsiteY5" fmla="*/ 0 h 1333500"/>
              <a:gd name="connsiteX0" fmla="*/ 463321 w 646201"/>
              <a:gd name="connsiteY0" fmla="*/ 1333500 h 1333500"/>
              <a:gd name="connsiteX1" fmla="*/ 171380 w 646201"/>
              <a:gd name="connsiteY1" fmla="*/ 1143477 h 1333500"/>
              <a:gd name="connsiteX2" fmla="*/ 6121 w 646201"/>
              <a:gd name="connsiteY2" fmla="*/ 716280 h 1333500"/>
              <a:gd name="connsiteX3" fmla="*/ 75653 w 646201"/>
              <a:gd name="connsiteY3" fmla="*/ 349091 h 1333500"/>
              <a:gd name="connsiteX4" fmla="*/ 293777 w 646201"/>
              <a:gd name="connsiteY4" fmla="*/ 61913 h 1333500"/>
              <a:gd name="connsiteX5" fmla="*/ 646201 w 646201"/>
              <a:gd name="connsiteY5" fmla="*/ 0 h 1333500"/>
              <a:gd name="connsiteX0" fmla="*/ 463321 w 655726"/>
              <a:gd name="connsiteY0" fmla="*/ 1369218 h 1369218"/>
              <a:gd name="connsiteX1" fmla="*/ 171380 w 655726"/>
              <a:gd name="connsiteY1" fmla="*/ 1179195 h 1369218"/>
              <a:gd name="connsiteX2" fmla="*/ 6121 w 655726"/>
              <a:gd name="connsiteY2" fmla="*/ 751998 h 1369218"/>
              <a:gd name="connsiteX3" fmla="*/ 75653 w 655726"/>
              <a:gd name="connsiteY3" fmla="*/ 384809 h 1369218"/>
              <a:gd name="connsiteX4" fmla="*/ 293777 w 655726"/>
              <a:gd name="connsiteY4" fmla="*/ 97631 h 1369218"/>
              <a:gd name="connsiteX5" fmla="*/ 655726 w 655726"/>
              <a:gd name="connsiteY5" fmla="*/ 0 h 1369218"/>
              <a:gd name="connsiteX0" fmla="*/ 463321 w 655726"/>
              <a:gd name="connsiteY0" fmla="*/ 1369338 h 1369338"/>
              <a:gd name="connsiteX1" fmla="*/ 171380 w 655726"/>
              <a:gd name="connsiteY1" fmla="*/ 1179315 h 1369338"/>
              <a:gd name="connsiteX2" fmla="*/ 6121 w 655726"/>
              <a:gd name="connsiteY2" fmla="*/ 752118 h 1369338"/>
              <a:gd name="connsiteX3" fmla="*/ 75653 w 655726"/>
              <a:gd name="connsiteY3" fmla="*/ 384929 h 1369338"/>
              <a:gd name="connsiteX4" fmla="*/ 293777 w 655726"/>
              <a:gd name="connsiteY4" fmla="*/ 97751 h 1369338"/>
              <a:gd name="connsiteX5" fmla="*/ 655726 w 655726"/>
              <a:gd name="connsiteY5" fmla="*/ 120 h 1369338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61400 w 653805"/>
              <a:gd name="connsiteY0" fmla="*/ 1369333 h 1369333"/>
              <a:gd name="connsiteX1" fmla="*/ 169459 w 653805"/>
              <a:gd name="connsiteY1" fmla="*/ 1179310 h 1369333"/>
              <a:gd name="connsiteX2" fmla="*/ 4200 w 653805"/>
              <a:gd name="connsiteY2" fmla="*/ 752113 h 1369333"/>
              <a:gd name="connsiteX3" fmla="*/ 73732 w 653805"/>
              <a:gd name="connsiteY3" fmla="*/ 384924 h 1369333"/>
              <a:gd name="connsiteX4" fmla="*/ 101832 w 653805"/>
              <a:gd name="connsiteY4" fmla="*/ 373494 h 1369333"/>
              <a:gd name="connsiteX5" fmla="*/ 291856 w 653805"/>
              <a:gd name="connsiteY5" fmla="*/ 97746 h 1369333"/>
              <a:gd name="connsiteX6" fmla="*/ 653805 w 653805"/>
              <a:gd name="connsiteY6" fmla="*/ 115 h 1369333"/>
              <a:gd name="connsiteX0" fmla="*/ 458563 w 650968"/>
              <a:gd name="connsiteY0" fmla="*/ 1369333 h 1369333"/>
              <a:gd name="connsiteX1" fmla="*/ 166622 w 650968"/>
              <a:gd name="connsiteY1" fmla="*/ 1179310 h 1369333"/>
              <a:gd name="connsiteX2" fmla="*/ 1363 w 650968"/>
              <a:gd name="connsiteY2" fmla="*/ 752113 h 1369333"/>
              <a:gd name="connsiteX3" fmla="*/ 98995 w 650968"/>
              <a:gd name="connsiteY3" fmla="*/ 373494 h 1369333"/>
              <a:gd name="connsiteX4" fmla="*/ 289019 w 650968"/>
              <a:gd name="connsiteY4" fmla="*/ 97746 h 1369333"/>
              <a:gd name="connsiteX5" fmla="*/ 650968 w 650968"/>
              <a:gd name="connsiteY5" fmla="*/ 115 h 1369333"/>
              <a:gd name="connsiteX0" fmla="*/ 393877 w 586282"/>
              <a:gd name="connsiteY0" fmla="*/ 1369333 h 1369333"/>
              <a:gd name="connsiteX1" fmla="*/ 101936 w 586282"/>
              <a:gd name="connsiteY1" fmla="*/ 1179310 h 1369333"/>
              <a:gd name="connsiteX2" fmla="*/ 10496 w 586282"/>
              <a:gd name="connsiteY2" fmla="*/ 752113 h 1369333"/>
              <a:gd name="connsiteX3" fmla="*/ 34309 w 586282"/>
              <a:gd name="connsiteY3" fmla="*/ 373494 h 1369333"/>
              <a:gd name="connsiteX4" fmla="*/ 224333 w 586282"/>
              <a:gd name="connsiteY4" fmla="*/ 97746 h 1369333"/>
              <a:gd name="connsiteX5" fmla="*/ 586282 w 586282"/>
              <a:gd name="connsiteY5" fmla="*/ 115 h 1369333"/>
              <a:gd name="connsiteX0" fmla="*/ 389217 w 581622"/>
              <a:gd name="connsiteY0" fmla="*/ 1369333 h 1369333"/>
              <a:gd name="connsiteX1" fmla="*/ 97276 w 581622"/>
              <a:gd name="connsiteY1" fmla="*/ 1179310 h 1369333"/>
              <a:gd name="connsiteX2" fmla="*/ 5836 w 581622"/>
              <a:gd name="connsiteY2" fmla="*/ 752113 h 1369333"/>
              <a:gd name="connsiteX3" fmla="*/ 29649 w 581622"/>
              <a:gd name="connsiteY3" fmla="*/ 373494 h 1369333"/>
              <a:gd name="connsiteX4" fmla="*/ 219673 w 581622"/>
              <a:gd name="connsiteY4" fmla="*/ 97746 h 1369333"/>
              <a:gd name="connsiteX5" fmla="*/ 581622 w 581622"/>
              <a:gd name="connsiteY5" fmla="*/ 115 h 1369333"/>
              <a:gd name="connsiteX0" fmla="*/ 383381 w 575786"/>
              <a:gd name="connsiteY0" fmla="*/ 1372918 h 1372918"/>
              <a:gd name="connsiteX1" fmla="*/ 91440 w 575786"/>
              <a:gd name="connsiteY1" fmla="*/ 1182895 h 1372918"/>
              <a:gd name="connsiteX2" fmla="*/ 0 w 575786"/>
              <a:gd name="connsiteY2" fmla="*/ 755698 h 1372918"/>
              <a:gd name="connsiteX3" fmla="*/ 213837 w 575786"/>
              <a:gd name="connsiteY3" fmla="*/ 101331 h 1372918"/>
              <a:gd name="connsiteX4" fmla="*/ 575786 w 575786"/>
              <a:gd name="connsiteY4" fmla="*/ 3700 h 1372918"/>
              <a:gd name="connsiteX0" fmla="*/ 383381 w 575786"/>
              <a:gd name="connsiteY0" fmla="*/ 1370651 h 1370651"/>
              <a:gd name="connsiteX1" fmla="*/ 91440 w 575786"/>
              <a:gd name="connsiteY1" fmla="*/ 1180628 h 1370651"/>
              <a:gd name="connsiteX2" fmla="*/ 0 w 575786"/>
              <a:gd name="connsiteY2" fmla="*/ 665325 h 1370651"/>
              <a:gd name="connsiteX3" fmla="*/ 213837 w 575786"/>
              <a:gd name="connsiteY3" fmla="*/ 99064 h 1370651"/>
              <a:gd name="connsiteX4" fmla="*/ 575786 w 575786"/>
              <a:gd name="connsiteY4" fmla="*/ 1433 h 1370651"/>
              <a:gd name="connsiteX0" fmla="*/ 383381 w 575786"/>
              <a:gd name="connsiteY0" fmla="*/ 1370412 h 1370412"/>
              <a:gd name="connsiteX1" fmla="*/ 91440 w 575786"/>
              <a:gd name="connsiteY1" fmla="*/ 1180389 h 1370412"/>
              <a:gd name="connsiteX2" fmla="*/ 0 w 575786"/>
              <a:gd name="connsiteY2" fmla="*/ 650798 h 1370412"/>
              <a:gd name="connsiteX3" fmla="*/ 213837 w 575786"/>
              <a:gd name="connsiteY3" fmla="*/ 98825 h 1370412"/>
              <a:gd name="connsiteX4" fmla="*/ 575786 w 575786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387899 w 580304"/>
              <a:gd name="connsiteY0" fmla="*/ 1370412 h 1370412"/>
              <a:gd name="connsiteX1" fmla="*/ 95958 w 580304"/>
              <a:gd name="connsiteY1" fmla="*/ 1180389 h 1370412"/>
              <a:gd name="connsiteX2" fmla="*/ 4518 w 580304"/>
              <a:gd name="connsiteY2" fmla="*/ 650798 h 1370412"/>
              <a:gd name="connsiteX3" fmla="*/ 218355 w 580304"/>
              <a:gd name="connsiteY3" fmla="*/ 98825 h 1370412"/>
              <a:gd name="connsiteX4" fmla="*/ 580304 w 580304"/>
              <a:gd name="connsiteY4" fmla="*/ 1194 h 1370412"/>
              <a:gd name="connsiteX0" fmla="*/ 462602 w 581188"/>
              <a:gd name="connsiteY0" fmla="*/ 1368030 h 1368030"/>
              <a:gd name="connsiteX1" fmla="*/ 96842 w 581188"/>
              <a:gd name="connsiteY1" fmla="*/ 1180389 h 1368030"/>
              <a:gd name="connsiteX2" fmla="*/ 5402 w 581188"/>
              <a:gd name="connsiteY2" fmla="*/ 650798 h 1368030"/>
              <a:gd name="connsiteX3" fmla="*/ 219239 w 581188"/>
              <a:gd name="connsiteY3" fmla="*/ 98825 h 1368030"/>
              <a:gd name="connsiteX4" fmla="*/ 581188 w 581188"/>
              <a:gd name="connsiteY4" fmla="*/ 1194 h 1368030"/>
              <a:gd name="connsiteX0" fmla="*/ 463882 w 582468"/>
              <a:gd name="connsiteY0" fmla="*/ 1368030 h 1368030"/>
              <a:gd name="connsiteX1" fmla="*/ 86216 w 582468"/>
              <a:gd name="connsiteY1" fmla="*/ 1142289 h 1368030"/>
              <a:gd name="connsiteX2" fmla="*/ 6682 w 582468"/>
              <a:gd name="connsiteY2" fmla="*/ 650798 h 1368030"/>
              <a:gd name="connsiteX3" fmla="*/ 220519 w 582468"/>
              <a:gd name="connsiteY3" fmla="*/ 98825 h 1368030"/>
              <a:gd name="connsiteX4" fmla="*/ 582468 w 582468"/>
              <a:gd name="connsiteY4" fmla="*/ 1194 h 1368030"/>
              <a:gd name="connsiteX0" fmla="*/ 463882 w 582468"/>
              <a:gd name="connsiteY0" fmla="*/ 1366930 h 1366930"/>
              <a:gd name="connsiteX1" fmla="*/ 86216 w 582468"/>
              <a:gd name="connsiteY1" fmla="*/ 1141189 h 1366930"/>
              <a:gd name="connsiteX2" fmla="*/ 6682 w 582468"/>
              <a:gd name="connsiteY2" fmla="*/ 649698 h 1366930"/>
              <a:gd name="connsiteX3" fmla="*/ 189562 w 582468"/>
              <a:gd name="connsiteY3" fmla="*/ 152494 h 1366930"/>
              <a:gd name="connsiteX4" fmla="*/ 582468 w 582468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8496 w 577082"/>
              <a:gd name="connsiteY0" fmla="*/ 1366930 h 1366930"/>
              <a:gd name="connsiteX1" fmla="*/ 80830 w 577082"/>
              <a:gd name="connsiteY1" fmla="*/ 1141189 h 1366930"/>
              <a:gd name="connsiteX2" fmla="*/ 1296 w 577082"/>
              <a:gd name="connsiteY2" fmla="*/ 649698 h 1366930"/>
              <a:gd name="connsiteX3" fmla="*/ 184176 w 577082"/>
              <a:gd name="connsiteY3" fmla="*/ 152494 h 1366930"/>
              <a:gd name="connsiteX4" fmla="*/ 577082 w 577082"/>
              <a:gd name="connsiteY4" fmla="*/ 94 h 1366930"/>
              <a:gd name="connsiteX0" fmla="*/ 457572 w 576158"/>
              <a:gd name="connsiteY0" fmla="*/ 1366930 h 1366930"/>
              <a:gd name="connsiteX1" fmla="*/ 125150 w 576158"/>
              <a:gd name="connsiteY1" fmla="*/ 1131664 h 1366930"/>
              <a:gd name="connsiteX2" fmla="*/ 372 w 576158"/>
              <a:gd name="connsiteY2" fmla="*/ 649698 h 1366930"/>
              <a:gd name="connsiteX3" fmla="*/ 183252 w 576158"/>
              <a:gd name="connsiteY3" fmla="*/ 152494 h 1366930"/>
              <a:gd name="connsiteX4" fmla="*/ 576158 w 576158"/>
              <a:gd name="connsiteY4" fmla="*/ 94 h 1366930"/>
              <a:gd name="connsiteX0" fmla="*/ 524328 w 576239"/>
              <a:gd name="connsiteY0" fmla="*/ 1371692 h 1371692"/>
              <a:gd name="connsiteX1" fmla="*/ 125231 w 576239"/>
              <a:gd name="connsiteY1" fmla="*/ 1131664 h 1371692"/>
              <a:gd name="connsiteX2" fmla="*/ 453 w 576239"/>
              <a:gd name="connsiteY2" fmla="*/ 649698 h 1371692"/>
              <a:gd name="connsiteX3" fmla="*/ 183333 w 576239"/>
              <a:gd name="connsiteY3" fmla="*/ 152494 h 1371692"/>
              <a:gd name="connsiteX4" fmla="*/ 576239 w 576239"/>
              <a:gd name="connsiteY4" fmla="*/ 94 h 1371692"/>
              <a:gd name="connsiteX0" fmla="*/ 524328 w 540521"/>
              <a:gd name="connsiteY0" fmla="*/ 1378825 h 1378825"/>
              <a:gd name="connsiteX1" fmla="*/ 125231 w 540521"/>
              <a:gd name="connsiteY1" fmla="*/ 1138797 h 1378825"/>
              <a:gd name="connsiteX2" fmla="*/ 453 w 540521"/>
              <a:gd name="connsiteY2" fmla="*/ 656831 h 1378825"/>
              <a:gd name="connsiteX3" fmla="*/ 183333 w 540521"/>
              <a:gd name="connsiteY3" fmla="*/ 159627 h 1378825"/>
              <a:gd name="connsiteX4" fmla="*/ 540521 w 540521"/>
              <a:gd name="connsiteY4" fmla="*/ 83 h 1378825"/>
              <a:gd name="connsiteX0" fmla="*/ 524328 w 524328"/>
              <a:gd name="connsiteY0" fmla="*/ 1378825 h 1378825"/>
              <a:gd name="connsiteX1" fmla="*/ 125231 w 524328"/>
              <a:gd name="connsiteY1" fmla="*/ 1138797 h 1378825"/>
              <a:gd name="connsiteX2" fmla="*/ 453 w 524328"/>
              <a:gd name="connsiteY2" fmla="*/ 656831 h 1378825"/>
              <a:gd name="connsiteX3" fmla="*/ 183333 w 524328"/>
              <a:gd name="connsiteY3" fmla="*/ 159627 h 1378825"/>
              <a:gd name="connsiteX4" fmla="*/ 521471 w 524328"/>
              <a:gd name="connsiteY4" fmla="*/ 83 h 1378825"/>
              <a:gd name="connsiteX0" fmla="*/ 524384 w 524384"/>
              <a:gd name="connsiteY0" fmla="*/ 1378825 h 1378825"/>
              <a:gd name="connsiteX1" fmla="*/ 125287 w 524384"/>
              <a:gd name="connsiteY1" fmla="*/ 1138797 h 1378825"/>
              <a:gd name="connsiteX2" fmla="*/ 509 w 524384"/>
              <a:gd name="connsiteY2" fmla="*/ 656831 h 1378825"/>
              <a:gd name="connsiteX3" fmla="*/ 183389 w 524384"/>
              <a:gd name="connsiteY3" fmla="*/ 159627 h 1378825"/>
              <a:gd name="connsiteX4" fmla="*/ 521527 w 524384"/>
              <a:gd name="connsiteY4" fmla="*/ 83 h 1378825"/>
              <a:gd name="connsiteX0" fmla="*/ 524263 w 524263"/>
              <a:gd name="connsiteY0" fmla="*/ 1378825 h 1378825"/>
              <a:gd name="connsiteX1" fmla="*/ 125166 w 524263"/>
              <a:gd name="connsiteY1" fmla="*/ 1138797 h 1378825"/>
              <a:gd name="connsiteX2" fmla="*/ 388 w 524263"/>
              <a:gd name="connsiteY2" fmla="*/ 656831 h 1378825"/>
              <a:gd name="connsiteX3" fmla="*/ 183268 w 524263"/>
              <a:gd name="connsiteY3" fmla="*/ 159627 h 1378825"/>
              <a:gd name="connsiteX4" fmla="*/ 521406 w 524263"/>
              <a:gd name="connsiteY4" fmla="*/ 83 h 13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63" h="1378825">
                <a:moveTo>
                  <a:pt x="524263" y="1378825"/>
                </a:moveTo>
                <a:cubicBezTo>
                  <a:pt x="471876" y="1372475"/>
                  <a:pt x="207607" y="1265439"/>
                  <a:pt x="125166" y="1138797"/>
                </a:cubicBezTo>
                <a:cubicBezTo>
                  <a:pt x="46522" y="1017988"/>
                  <a:pt x="-5010" y="793515"/>
                  <a:pt x="388" y="656831"/>
                </a:cubicBezTo>
                <a:cubicBezTo>
                  <a:pt x="8880" y="478951"/>
                  <a:pt x="96432" y="269085"/>
                  <a:pt x="183268" y="159627"/>
                </a:cubicBezTo>
                <a:cubicBezTo>
                  <a:pt x="270104" y="50169"/>
                  <a:pt x="422287" y="-2398"/>
                  <a:pt x="521406" y="83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6A4D"/>
              </a:solidFill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3283131" y="3901440"/>
            <a:ext cx="1920240" cy="82296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add [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ebx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edx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jmp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esi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876300" y="3901440"/>
            <a:ext cx="1143000" cy="82296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pop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eax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jmp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eax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40" name="39 Yay"/>
          <p:cNvSpPr/>
          <p:nvPr/>
        </p:nvSpPr>
        <p:spPr>
          <a:xfrm flipH="1" flipV="1">
            <a:off x="6400800" y="1143000"/>
            <a:ext cx="609600" cy="838200"/>
          </a:xfrm>
          <a:prstGeom prst="arc">
            <a:avLst>
              <a:gd name="adj1" fmla="val 17676744"/>
              <a:gd name="adj2" fmla="val 14667368"/>
            </a:avLst>
          </a:prstGeom>
          <a:ln w="25400">
            <a:solidFill>
              <a:srgbClr val="006A4D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7162800" y="1295400"/>
            <a:ext cx="1524000" cy="5334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>
                <a:solidFill>
                  <a:srgbClr val="006A4D"/>
                </a:solidFill>
                <a:latin typeface="Consolas" pitchFamily="49" charset="0"/>
                <a:cs typeface="Consolas" pitchFamily="49" charset="0"/>
              </a:rPr>
              <a:t>atoi</a:t>
            </a:r>
            <a:r>
              <a:rPr lang="en-US" sz="2000" dirty="0" smtClean="0">
                <a:solidFill>
                  <a:srgbClr val="006A4D"/>
                </a:solidFill>
                <a:latin typeface="Consolas" pitchFamily="49" charset="0"/>
                <a:cs typeface="Consolas" pitchFamily="49" charset="0"/>
              </a:rPr>
              <a:t>()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A4D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8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9" grpId="0" animBg="1"/>
      <p:bldP spid="28" grpId="0" animBg="1"/>
      <p:bldP spid="30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6.4|12.5|10.9|18.1|11.2|2.5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22791</TotalTime>
  <Words>3162</Words>
  <Application>Microsoft Macintosh PowerPoint</Application>
  <PresentationFormat>On-screen Show (4:3)</PresentationFormat>
  <Paragraphs>766</Paragraphs>
  <Slides>65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template2007</vt:lpstr>
      <vt:lpstr>Code Reuse Attacks (II)</vt:lpstr>
      <vt:lpstr>Signature-Based Detection</vt:lpstr>
      <vt:lpstr>DROP</vt:lpstr>
      <vt:lpstr>Building on DROP</vt:lpstr>
      <vt:lpstr>Extending DROP for JOP</vt:lpstr>
      <vt:lpstr>Case of Long Gadgets</vt:lpstr>
      <vt:lpstr>Gadget Length and State Changes</vt:lpstr>
      <vt:lpstr>Defeating DROP</vt:lpstr>
      <vt:lpstr>Delay Gadgets</vt:lpstr>
      <vt:lpstr>Summary of DROP Limitations</vt:lpstr>
      <vt:lpstr>Another proposal: SCRAP</vt:lpstr>
      <vt:lpstr>Attack Signatures</vt:lpstr>
      <vt:lpstr>SCRAP Attack Signatures</vt:lpstr>
      <vt:lpstr>Example Signatures</vt:lpstr>
      <vt:lpstr>Pushdown Automata</vt:lpstr>
      <vt:lpstr>Simple Implementation</vt:lpstr>
      <vt:lpstr>SCRAP Hardware</vt:lpstr>
      <vt:lpstr>False Positives for SCRAP</vt:lpstr>
      <vt:lpstr>Performance of SCRAP</vt:lpstr>
      <vt:lpstr>Conclusions</vt:lpstr>
      <vt:lpstr>Gadget Length</vt:lpstr>
      <vt:lpstr>Two threshold SCRAP</vt:lpstr>
      <vt:lpstr>Our story so far…</vt:lpstr>
      <vt:lpstr>How to really solve the problem?</vt:lpstr>
      <vt:lpstr>CFI: Control-Flow Integrity</vt:lpstr>
      <vt:lpstr>Control Flow Integrity</vt:lpstr>
      <vt:lpstr>CFI Adversary Model</vt:lpstr>
      <vt:lpstr>CFI Overview</vt:lpstr>
      <vt:lpstr>CFI: Binary Instrumentation</vt:lpstr>
      <vt:lpstr>CFG Example</vt:lpstr>
      <vt:lpstr>CFI: Control Flow Enforcement</vt:lpstr>
      <vt:lpstr>CFI: Example of Instrumentation</vt:lpstr>
      <vt:lpstr>CFI: Preventing Circumvention</vt:lpstr>
      <vt:lpstr>Improving CFI Precision</vt:lpstr>
      <vt:lpstr>CFI: Security Guarantees</vt:lpstr>
      <vt:lpstr>Possible Execution of Memory</vt:lpstr>
      <vt:lpstr>Control Flow Integrity</vt:lpstr>
      <vt:lpstr>CFI Limitations</vt:lpstr>
      <vt:lpstr>Where Do Jump Targets Go?</vt:lpstr>
      <vt:lpstr>Branch Regulation</vt:lpstr>
      <vt:lpstr>How Does BR Mitigate JOP Attacks?</vt:lpstr>
      <vt:lpstr>Implementing Branch Regulation</vt:lpstr>
      <vt:lpstr>Inserting Code Annotations</vt:lpstr>
      <vt:lpstr>Executing Call Instruction</vt:lpstr>
      <vt:lpstr>Executing Jump Instruction</vt:lpstr>
      <vt:lpstr>Executing Return Instruction</vt:lpstr>
      <vt:lpstr>Security of Branch Regulation</vt:lpstr>
      <vt:lpstr>Number of Vulnerable Functions</vt:lpstr>
      <vt:lpstr>Unintended Instructions</vt:lpstr>
      <vt:lpstr>Additional Security Analysis in the Paper</vt:lpstr>
      <vt:lpstr>Increase of Executable Size</vt:lpstr>
      <vt:lpstr>Impact of Secure Stack Cache Size</vt:lpstr>
      <vt:lpstr>BR Performance with 4-Entry Cache</vt:lpstr>
      <vt:lpstr>Another CFI Solution point: CFI Mon</vt:lpstr>
      <vt:lpstr>Precision Mode of Intel CPU ---Branch Trace Store (BTS) Mechanism</vt:lpstr>
      <vt:lpstr>Main Idea</vt:lpstr>
      <vt:lpstr>Branch Classification in X86 ISA ---Direct Branch &amp; Its Target Address</vt:lpstr>
      <vt:lpstr>Branch Classification in X86 ISA ---Indirect Branch &amp; Its Target Address</vt:lpstr>
      <vt:lpstr>CFIMon: 2 Phases</vt:lpstr>
      <vt:lpstr>Offline Analysis --- obtain legal set: ret_set, call_set</vt:lpstr>
      <vt:lpstr>Online Detection</vt:lpstr>
      <vt:lpstr>Architecture</vt:lpstr>
      <vt:lpstr>Slide-Window Mechanism  ---For Suspicious Branches</vt:lpstr>
      <vt:lpstr>Summarizing CFI</vt:lpstr>
      <vt:lpstr>Discussion/Consolidation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Nael Abu-Ghazaleh</cp:lastModifiedBy>
  <cp:revision>418</cp:revision>
  <cp:lastPrinted>1999-09-20T15:19:18Z</cp:lastPrinted>
  <dcterms:created xsi:type="dcterms:W3CDTF">2011-01-05T22:39:44Z</dcterms:created>
  <dcterms:modified xsi:type="dcterms:W3CDTF">2017-04-18T20:10:40Z</dcterms:modified>
</cp:coreProperties>
</file>