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</p:sldMasterIdLst>
  <p:notesMasterIdLst>
    <p:notesMasterId r:id="rId67"/>
  </p:notesMasterIdLst>
  <p:handoutMasterIdLst>
    <p:handoutMasterId r:id="rId68"/>
  </p:handoutMasterIdLst>
  <p:sldIdLst>
    <p:sldId id="1101" r:id="rId4"/>
    <p:sldId id="1221" r:id="rId5"/>
    <p:sldId id="1156" r:id="rId6"/>
    <p:sldId id="1169" r:id="rId7"/>
    <p:sldId id="1170" r:id="rId8"/>
    <p:sldId id="1157" r:id="rId9"/>
    <p:sldId id="1166" r:id="rId10"/>
    <p:sldId id="1172" r:id="rId11"/>
    <p:sldId id="1173" r:id="rId12"/>
    <p:sldId id="1190" r:id="rId13"/>
    <p:sldId id="1158" r:id="rId14"/>
    <p:sldId id="1197" r:id="rId15"/>
    <p:sldId id="1174" r:id="rId16"/>
    <p:sldId id="1159" r:id="rId17"/>
    <p:sldId id="1175" r:id="rId18"/>
    <p:sldId id="1176" r:id="rId19"/>
    <p:sldId id="1177" r:id="rId20"/>
    <p:sldId id="1178" r:id="rId21"/>
    <p:sldId id="1179" r:id="rId22"/>
    <p:sldId id="1180" r:id="rId23"/>
    <p:sldId id="1181" r:id="rId24"/>
    <p:sldId id="1182" r:id="rId25"/>
    <p:sldId id="1183" r:id="rId26"/>
    <p:sldId id="1184" r:id="rId27"/>
    <p:sldId id="1185" r:id="rId28"/>
    <p:sldId id="1186" r:id="rId29"/>
    <p:sldId id="1187" r:id="rId30"/>
    <p:sldId id="1188" r:id="rId31"/>
    <p:sldId id="1196" r:id="rId32"/>
    <p:sldId id="1189" r:id="rId33"/>
    <p:sldId id="1191" r:id="rId34"/>
    <p:sldId id="1198" r:id="rId35"/>
    <p:sldId id="1160" r:id="rId36"/>
    <p:sldId id="1161" r:id="rId37"/>
    <p:sldId id="1162" r:id="rId38"/>
    <p:sldId id="1192" r:id="rId39"/>
    <p:sldId id="1193" r:id="rId40"/>
    <p:sldId id="1194" r:id="rId41"/>
    <p:sldId id="1212" r:id="rId42"/>
    <p:sldId id="1213" r:id="rId43"/>
    <p:sldId id="1199" r:id="rId44"/>
    <p:sldId id="1200" r:id="rId45"/>
    <p:sldId id="1201" r:id="rId46"/>
    <p:sldId id="1202" r:id="rId47"/>
    <p:sldId id="1203" r:id="rId48"/>
    <p:sldId id="1204" r:id="rId49"/>
    <p:sldId id="1205" r:id="rId50"/>
    <p:sldId id="1206" r:id="rId51"/>
    <p:sldId id="1207" r:id="rId52"/>
    <p:sldId id="1208" r:id="rId53"/>
    <p:sldId id="1209" r:id="rId54"/>
    <p:sldId id="1210" r:id="rId55"/>
    <p:sldId id="1211" r:id="rId56"/>
    <p:sldId id="1214" r:id="rId57"/>
    <p:sldId id="1215" r:id="rId58"/>
    <p:sldId id="1225" r:id="rId59"/>
    <p:sldId id="1216" r:id="rId60"/>
    <p:sldId id="1218" r:id="rId61"/>
    <p:sldId id="1219" r:id="rId62"/>
    <p:sldId id="1220" r:id="rId63"/>
    <p:sldId id="1223" r:id="rId64"/>
    <p:sldId id="1224" r:id="rId65"/>
    <p:sldId id="1217" r:id="rId66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1024" y="-584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4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Instruction Substitution</c:v>
                </c:pt>
                <c:pt idx="1">
                  <c:v>Intra Basic Block Reordering</c:v>
                </c:pt>
                <c:pt idx="2">
                  <c:v>Register Preservation Code Reordering</c:v>
                </c:pt>
                <c:pt idx="3">
                  <c:v>Register Reassignment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17.0</c:v>
                </c:pt>
                <c:pt idx="1">
                  <c:v>37.0</c:v>
                </c:pt>
                <c:pt idx="2">
                  <c:v>53.0</c:v>
                </c:pt>
                <c:pt idx="3">
                  <c:v>46.0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Instruction Substitution</c:v>
                </c:pt>
                <c:pt idx="1">
                  <c:v>Intra Basic Block Reordering</c:v>
                </c:pt>
                <c:pt idx="2">
                  <c:v>Register Preservation Code Reordering</c:v>
                </c:pt>
                <c:pt idx="3">
                  <c:v>Register Reassignment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8912456"/>
        <c:axId val="-2008909432"/>
      </c:barChart>
      <c:catAx>
        <c:axId val="-2008912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08909432"/>
        <c:crosses val="autoZero"/>
        <c:auto val="1"/>
        <c:lblAlgn val="ctr"/>
        <c:lblOffset val="100"/>
        <c:noMultiLvlLbl val="0"/>
      </c:catAx>
      <c:valAx>
        <c:axId val="-20089094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Modifiable</a:t>
                </a:r>
                <a:r>
                  <a:rPr lang="en-US" baseline="0" dirty="0" smtClean="0"/>
                  <a:t> Gadgets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08912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gadgets.</a:t>
            </a:r>
            <a:r>
              <a:rPr lang="en-US" baseline="0" dirty="0" smtClean="0"/>
              <a:t> Attackers can use them, may correspond to intended or unintended instruction sequences. Turing complete! Emphasis on invariants/characteristics.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5D1-D8AC-AF4E-A72A-E2891990CA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65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5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is part of the original code!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30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explaining</a:t>
            </a:r>
            <a:r>
              <a:rPr lang="en-US" baseline="0" dirty="0" smtClean="0"/>
              <a:t> wine test, mention that this is where we also measured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3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69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20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1524" y="959296"/>
            <a:ext cx="4319453" cy="32864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4169" y="4563468"/>
            <a:ext cx="5081621" cy="3646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1524" y="959296"/>
            <a:ext cx="4319453" cy="32864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4169" y="4563468"/>
            <a:ext cx="5081621" cy="3646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75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7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05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70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51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1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1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4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155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98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10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556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59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833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64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682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18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239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985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44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6/4/2014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Vasilis Pappas - Columbia University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04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624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481" y="1906761"/>
            <a:ext cx="7806240" cy="2089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81" y="4134675"/>
            <a:ext cx="7806240" cy="20896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6/4/2014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Vasilis Pappas - Columbia University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C295F14-675E-AC49-B2F4-3A150184AFD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7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6/4/2014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Vasilis Pappas - Columbia University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C295F14-675E-AC49-B2F4-3A150184AFD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nsl.cs.columbia.edu/projects/or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Reuse Attacks (I)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 credits: some </a:t>
            </a:r>
            <a:r>
              <a:rPr lang="en-US" dirty="0" smtClean="0"/>
              <a:t>slides and figures adapted from H. </a:t>
            </a:r>
            <a:r>
              <a:rPr lang="en-US" dirty="0" err="1" smtClean="0"/>
              <a:t>Shacham</a:t>
            </a:r>
            <a:r>
              <a:rPr lang="en-US" dirty="0" smtClean="0"/>
              <a:t>, V. Pappas, Luca </a:t>
            </a:r>
            <a:r>
              <a:rPr lang="en-US" dirty="0" err="1" smtClean="0"/>
              <a:t>Davi</a:t>
            </a:r>
            <a:r>
              <a:rPr lang="en-US" dirty="0" smtClean="0"/>
              <a:t>, David </a:t>
            </a:r>
            <a:r>
              <a:rPr lang="en-US" dirty="0" err="1" smtClean="0"/>
              <a:t>Brumley</a:t>
            </a:r>
            <a:r>
              <a:rPr lang="en-US" dirty="0" smtClean="0"/>
              <a:t> and Nora </a:t>
            </a:r>
            <a:r>
              <a:rPr lang="en-US" dirty="0" err="1" smtClean="0"/>
              <a:t>Sovarel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9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686800" cy="2971800"/>
          </a:xfrm>
        </p:spPr>
        <p:txBody>
          <a:bodyPr/>
          <a:lstStyle/>
          <a:p>
            <a:pPr algn="ctr"/>
            <a:r>
              <a:rPr lang="en-US" sz="3200"/>
              <a:t>H. Shacham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3200">
                <a:solidFill>
                  <a:srgbClr val="C00000"/>
                </a:solidFill>
              </a:rPr>
              <a:t> The Geometry of Innocent Flesh on the Bone: </a:t>
            </a:r>
            <a:r>
              <a:rPr lang="en-US" sz="2800">
                <a:solidFill>
                  <a:srgbClr val="C00000"/>
                </a:solidFill>
              </a:rPr>
              <a:t>Return-into-libc without Function Calls (on the x86)</a:t>
            </a:r>
            <a:r>
              <a:rPr lang="en-US" sz="3200">
                <a:solidFill>
                  <a:srgbClr val="C00000"/>
                </a:solidFill>
              </a:rPr>
              <a:t/>
            </a:r>
            <a:br>
              <a:rPr lang="en-US" sz="3200">
                <a:solidFill>
                  <a:srgbClr val="C00000"/>
                </a:solidFill>
              </a:rPr>
            </a:br>
            <a:r>
              <a:rPr lang="en-US" sz="2800">
                <a:solidFill>
                  <a:srgbClr val="C00000"/>
                </a:solidFill>
              </a:rPr>
              <a:t/>
            </a:r>
            <a:br>
              <a:rPr lang="en-US" sz="2800">
                <a:solidFill>
                  <a:srgbClr val="C00000"/>
                </a:solidFill>
              </a:rPr>
            </a:br>
            <a:r>
              <a:rPr lang="en-US" sz="2800"/>
              <a:t>(CCS 2007)</a:t>
            </a:r>
          </a:p>
        </p:txBody>
      </p:sp>
    </p:spTree>
    <p:extLst>
      <p:ext uri="{BB962C8B-B14F-4D97-AF65-F5344CB8AC3E}">
        <p14:creationId xmlns:p14="http://schemas.microsoft.com/office/powerpoint/2010/main" val="242212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944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Next Frontier: Code Reuse Attacks (CRAs)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Arial" pitchFamily="34" charset="0"/>
              </a:rPr>
              <a:t>Key Idea: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Reuse existing library code instead of code injection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CRA timeline</a:t>
            </a:r>
          </a:p>
          <a:p>
            <a:pPr lvl="1"/>
            <a:r>
              <a:rPr lang="en-US" dirty="0" smtClean="0">
                <a:latin typeface="Arial" pitchFamily="34" charset="0"/>
              </a:rPr>
              <a:t>Return-into-</a:t>
            </a:r>
            <a:r>
              <a:rPr lang="en-US" dirty="0" err="1" smtClean="0">
                <a:latin typeface="Arial" pitchFamily="34" charset="0"/>
              </a:rPr>
              <a:t>libc</a:t>
            </a:r>
            <a:r>
              <a:rPr lang="en-US" dirty="0" smtClean="0">
                <a:latin typeface="Arial" pitchFamily="34" charset="0"/>
              </a:rPr>
              <a:t> attack (1997</a:t>
            </a:r>
            <a:r>
              <a:rPr lang="en-US" dirty="0" smtClean="0">
                <a:latin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</a:rPr>
              <a:t>Borrowed code chunks (2005)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Return Oriented Programming (2007)</a:t>
            </a:r>
          </a:p>
          <a:p>
            <a:pPr lvl="1"/>
            <a:r>
              <a:rPr lang="en-US" dirty="0" smtClean="0">
                <a:latin typeface="Arial" pitchFamily="34" charset="0"/>
              </a:rPr>
              <a:t>Jump Oriented Programming (2010)</a:t>
            </a:r>
          </a:p>
          <a:p>
            <a:pPr lvl="1"/>
            <a:r>
              <a:rPr lang="en-US" dirty="0" smtClean="0">
                <a:latin typeface="Arial" pitchFamily="34" charset="0"/>
              </a:rPr>
              <a:t>Function oriented programming, and others (2013—now)</a:t>
            </a:r>
          </a:p>
          <a:p>
            <a:pPr lvl="1"/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All bypass NX</a:t>
            </a:r>
          </a:p>
        </p:txBody>
      </p:sp>
    </p:spTree>
    <p:extLst>
      <p:ext uri="{BB962C8B-B14F-4D97-AF65-F5344CB8AC3E}">
        <p14:creationId xmlns:p14="http://schemas.microsoft.com/office/powerpoint/2010/main" val="24830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Reuse Attacks</a:t>
            </a:r>
            <a:endParaRPr lang="en-US" dirty="0"/>
          </a:p>
        </p:txBody>
      </p:sp>
      <p:pic>
        <p:nvPicPr>
          <p:cNvPr id="4" name="Content Placeholder 3" descr="ransom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98" b="-83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79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>
                <a:latin typeface="Tahoma" charset="0"/>
              </a:rPr>
              <a:t>Chaining RETs for Fun and Profit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105400"/>
          </a:xfrm>
        </p:spPr>
        <p:txBody>
          <a:bodyPr/>
          <a:lstStyle/>
          <a:p>
            <a:r>
              <a:rPr lang="en-US">
                <a:latin typeface="Tahoma" charset="0"/>
              </a:rPr>
              <a:t>Can chain together sequences ending in RET</a:t>
            </a:r>
          </a:p>
          <a:p>
            <a:pPr lvl="1"/>
            <a:r>
              <a:rPr lang="en-US">
                <a:latin typeface="Tahoma" charset="0"/>
              </a:rPr>
              <a:t>Krahmer,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x86-64 buffer overflow exploits and the </a:t>
            </a:r>
            <a:r>
              <a:rPr lang="en-US">
                <a:solidFill>
                  <a:srgbClr val="C00000"/>
                </a:solidFill>
                <a:latin typeface="Tahoma" charset="0"/>
              </a:rPr>
              <a:t>borrowed code chunks exploitation </a:t>
            </a:r>
            <a:r>
              <a:rPr lang="en-US">
                <a:latin typeface="Tahoma" charset="0"/>
              </a:rPr>
              <a:t>technique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(2005)</a:t>
            </a:r>
          </a:p>
          <a:p>
            <a:r>
              <a:rPr lang="en-US">
                <a:latin typeface="Tahoma" charset="0"/>
              </a:rPr>
              <a:t>What is this good for?</a:t>
            </a:r>
          </a:p>
          <a:p>
            <a:r>
              <a:rPr lang="en-US">
                <a:latin typeface="Tahoma" charset="0"/>
              </a:rPr>
              <a:t>Answer [Shacham et al.]: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everything</a:t>
            </a:r>
          </a:p>
          <a:p>
            <a:pPr lvl="1"/>
            <a:r>
              <a:rPr lang="en-US">
                <a:latin typeface="Tahoma" charset="0"/>
              </a:rPr>
              <a:t>Turing-complete language</a:t>
            </a:r>
          </a:p>
          <a:p>
            <a:pPr lvl="1"/>
            <a:r>
              <a:rPr lang="en-US">
                <a:latin typeface="Tahoma" charset="0"/>
              </a:rPr>
              <a:t>Build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gadgets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for load-store, arithmetic, logic, control flow, system calls</a:t>
            </a:r>
          </a:p>
          <a:p>
            <a:pPr lvl="1"/>
            <a:r>
              <a:rPr lang="en-US">
                <a:latin typeface="Tahoma" charset="0"/>
              </a:rPr>
              <a:t>Attack can perform arbitrary computation using no injected code at all!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slide </a:t>
            </a:r>
            <a:fld id="{9ABE6458-08D6-1A45-A29F-A0A32348BB39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6858000" y="1123950"/>
            <a:ext cx="1985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[Shacham et al]</a:t>
            </a:r>
          </a:p>
        </p:txBody>
      </p:sp>
    </p:spTree>
    <p:extLst>
      <p:ext uri="{BB962C8B-B14F-4D97-AF65-F5344CB8AC3E}">
        <p14:creationId xmlns:p14="http://schemas.microsoft.com/office/powerpoint/2010/main" val="8999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</a:rPr>
              <a:t>Return Oriented Programming (ROP)</a:t>
            </a:r>
            <a:endParaRPr lang="tr-TR" sz="3200" b="1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453896"/>
            <a:ext cx="1905000" cy="4636008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74755" y="1460906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03355" y="13232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8200" y="5943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244840" y="5715000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206" y="5481935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Stack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0" y="45316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Stack frame for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25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42672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793555" y="1453896"/>
            <a:ext cx="1905000" cy="4636008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98546" y="1453896"/>
            <a:ext cx="10" cy="4628997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93555" y="1457325"/>
            <a:ext cx="0" cy="4640164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06880" y="6096000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97600" y="1457325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8155" y="57150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8155" y="15240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76800" y="30076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Stack frame for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vulnerable()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953000" y="2209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75" name="Rectangle 74"/>
          <p:cNvSpPr/>
          <p:nvPr/>
        </p:nvSpPr>
        <p:spPr>
          <a:xfrm>
            <a:off x="6248400" y="2209798"/>
            <a:ext cx="1905000" cy="2999232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&lt;C&gt;</a:t>
            </a:r>
          </a:p>
          <a:p>
            <a:pPr algn="ctr"/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48400" y="2209801"/>
            <a:ext cx="1905000" cy="2298382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</a:t>
            </a:r>
          </a:p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lea</a:t>
            </a:r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ebx,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+8] </a:t>
            </a:r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ov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0x80</a:t>
            </a:r>
          </a:p>
          <a:p>
            <a:pPr algn="ctr"/>
            <a:endParaRPr lang="tr-TR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8400" y="3997970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malicious return</a:t>
            </a:r>
            <a:endParaRPr lang="tr-TR" sz="16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 flipH="1" flipV="1">
            <a:off x="8153395" y="2362200"/>
            <a:ext cx="483393" cy="177276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9572" y="2209800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ret</a:t>
            </a:r>
            <a:endParaRPr lang="tr-TR" sz="1000" b="1" dirty="0"/>
          </a:p>
        </p:txBody>
      </p:sp>
      <p:sp>
        <p:nvSpPr>
          <p:cNvPr id="49" name="Rectangle 48"/>
          <p:cNvSpPr/>
          <p:nvPr/>
        </p:nvSpPr>
        <p:spPr>
          <a:xfrm>
            <a:off x="6249572" y="2819400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>
                <a:latin typeface="Consolas" pitchFamily="49" charset="0"/>
                <a:cs typeface="Consolas" pitchFamily="49" charset="0"/>
              </a:rPr>
              <a:t>lea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 ebx, </a:t>
            </a:r>
            <a:r>
              <a:rPr lang="en-US" sz="10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esp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+8]</a:t>
            </a:r>
          </a:p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ret</a:t>
            </a:r>
            <a:endParaRPr lang="tr-TR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6249572" y="3121152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m</a:t>
            </a:r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ov 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int 0x80</a:t>
            </a:r>
            <a:endParaRPr lang="tr-TR" sz="10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9572" y="2514600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1000" b="1" dirty="0"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ecx </a:t>
            </a:r>
            <a:endParaRPr lang="en-US" sz="10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ret</a:t>
            </a:r>
            <a:endParaRPr lang="tr-TR" sz="1000" b="1" dirty="0"/>
          </a:p>
        </p:txBody>
      </p:sp>
      <p:sp>
        <p:nvSpPr>
          <p:cNvPr id="76" name="Rectangle 75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&lt;A&gt;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10940" y="1676400"/>
            <a:ext cx="2537460" cy="2453804"/>
          </a:xfrm>
          <a:custGeom>
            <a:avLst/>
            <a:gdLst>
              <a:gd name="connsiteX0" fmla="*/ 4450080 w 4450080"/>
              <a:gd name="connsiteY0" fmla="*/ 2385060 h 2385060"/>
              <a:gd name="connsiteX1" fmla="*/ 0 w 4450080"/>
              <a:gd name="connsiteY1" fmla="*/ 0 h 2385060"/>
              <a:gd name="connsiteX0" fmla="*/ 4450080 w 4450080"/>
              <a:gd name="connsiteY0" fmla="*/ 2385060 h 2385060"/>
              <a:gd name="connsiteX1" fmla="*/ 1897632 w 4450080"/>
              <a:gd name="connsiteY1" fmla="*/ 450990 h 2385060"/>
              <a:gd name="connsiteX2" fmla="*/ 0 w 4450080"/>
              <a:gd name="connsiteY2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897632 w 4450080"/>
              <a:gd name="connsiteY2" fmla="*/ 450990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080" h="2385060">
                <a:moveTo>
                  <a:pt x="4450080" y="2385060"/>
                </a:moveTo>
                <a:cubicBezTo>
                  <a:pt x="4209535" y="2199031"/>
                  <a:pt x="2777402" y="2065153"/>
                  <a:pt x="2351994" y="1742808"/>
                </a:cubicBezTo>
                <a:cubicBezTo>
                  <a:pt x="1926586" y="1420463"/>
                  <a:pt x="2572494" y="822992"/>
                  <a:pt x="1977813" y="481565"/>
                </a:cubicBezTo>
                <a:cubicBezTo>
                  <a:pt x="1438815" y="183452"/>
                  <a:pt x="659271" y="16052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flipH="1" flipV="1">
            <a:off x="3710937" y="3291744"/>
            <a:ext cx="2523584" cy="1092862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  <a:gd name="connsiteX0" fmla="*/ 2691574 w 2691574"/>
              <a:gd name="connsiteY0" fmla="*/ 1321480 h 1321480"/>
              <a:gd name="connsiteX1" fmla="*/ 2292477 w 2691574"/>
              <a:gd name="connsiteY1" fmla="*/ 1081452 h 1321480"/>
              <a:gd name="connsiteX2" fmla="*/ 2167699 w 2691574"/>
              <a:gd name="connsiteY2" fmla="*/ 599486 h 1321480"/>
              <a:gd name="connsiteX3" fmla="*/ 2350579 w 2691574"/>
              <a:gd name="connsiteY3" fmla="*/ 102282 h 1321480"/>
              <a:gd name="connsiteX4" fmla="*/ 2834 w 2691574"/>
              <a:gd name="connsiteY4" fmla="*/ 961 h 1321480"/>
              <a:gd name="connsiteX0" fmla="*/ 2694331 w 2694331"/>
              <a:gd name="connsiteY0" fmla="*/ 1320548 h 1320548"/>
              <a:gd name="connsiteX1" fmla="*/ 2295234 w 2694331"/>
              <a:gd name="connsiteY1" fmla="*/ 1080520 h 1320548"/>
              <a:gd name="connsiteX2" fmla="*/ 2170456 w 2694331"/>
              <a:gd name="connsiteY2" fmla="*/ 598554 h 1320548"/>
              <a:gd name="connsiteX3" fmla="*/ 1072376 w 2694331"/>
              <a:gd name="connsiteY3" fmla="*/ 264373 h 1320548"/>
              <a:gd name="connsiteX4" fmla="*/ 5591 w 2694331"/>
              <a:gd name="connsiteY4" fmla="*/ 29 h 1320548"/>
              <a:gd name="connsiteX0" fmla="*/ 2694331 w 2694331"/>
              <a:gd name="connsiteY0" fmla="*/ 1320548 h 1320548"/>
              <a:gd name="connsiteX1" fmla="*/ 2295234 w 2694331"/>
              <a:gd name="connsiteY1" fmla="*/ 1080520 h 1320548"/>
              <a:gd name="connsiteX2" fmla="*/ 2170456 w 2694331"/>
              <a:gd name="connsiteY2" fmla="*/ 598554 h 1320548"/>
              <a:gd name="connsiteX3" fmla="*/ 1072376 w 2694331"/>
              <a:gd name="connsiteY3" fmla="*/ 264373 h 1320548"/>
              <a:gd name="connsiteX4" fmla="*/ 5591 w 2694331"/>
              <a:gd name="connsiteY4" fmla="*/ 29 h 1320548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2164865 w 2688740"/>
              <a:gd name="connsiteY2" fmla="*/ 598525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1532133 w 2688740"/>
              <a:gd name="connsiteY2" fmla="*/ 717881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1532133 w 2688740"/>
              <a:gd name="connsiteY2" fmla="*/ 717881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1227390 w 2688740"/>
              <a:gd name="connsiteY2" fmla="*/ 3074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1227390 w 2688740"/>
              <a:gd name="connsiteY2" fmla="*/ 3074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2289643 w 2688740"/>
              <a:gd name="connsiteY1" fmla="*/ 1080491 h 1320519"/>
              <a:gd name="connsiteX2" fmla="*/ 1227390 w 2688740"/>
              <a:gd name="connsiteY2" fmla="*/ 3074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20754 w 2688740"/>
              <a:gd name="connsiteY1" fmla="*/ 1121247 h 1320519"/>
              <a:gd name="connsiteX2" fmla="*/ 1227390 w 2688740"/>
              <a:gd name="connsiteY2" fmla="*/ 3074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20754 w 2688740"/>
              <a:gd name="connsiteY1" fmla="*/ 1121247 h 1320519"/>
              <a:gd name="connsiteX2" fmla="*/ 1222225 w 2688740"/>
              <a:gd name="connsiteY2" fmla="*/ 353990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20754 w 2688740"/>
              <a:gd name="connsiteY1" fmla="*/ 1121247 h 1320519"/>
              <a:gd name="connsiteX2" fmla="*/ 1170573 w 2688740"/>
              <a:gd name="connsiteY2" fmla="*/ 3860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49163 w 2688740"/>
              <a:gd name="connsiteY1" fmla="*/ 1115425 h 1320519"/>
              <a:gd name="connsiteX2" fmla="*/ 1170573 w 2688740"/>
              <a:gd name="connsiteY2" fmla="*/ 38601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49163 w 2688740"/>
              <a:gd name="connsiteY1" fmla="*/ 1115425 h 1320519"/>
              <a:gd name="connsiteX2" fmla="*/ 936419 w 2688740"/>
              <a:gd name="connsiteY2" fmla="*/ 30838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49163 w 2688740"/>
              <a:gd name="connsiteY1" fmla="*/ 1115425 h 1320519"/>
              <a:gd name="connsiteX2" fmla="*/ 936419 w 2688740"/>
              <a:gd name="connsiteY2" fmla="*/ 308382 h 1320519"/>
              <a:gd name="connsiteX3" fmla="*/ 0 w 2688740"/>
              <a:gd name="connsiteY3" fmla="*/ 0 h 1320519"/>
              <a:gd name="connsiteX0" fmla="*/ 2688740 w 2688740"/>
              <a:gd name="connsiteY0" fmla="*/ 1320519 h 1320519"/>
              <a:gd name="connsiteX1" fmla="*/ 1649163 w 2688740"/>
              <a:gd name="connsiteY1" fmla="*/ 1115425 h 1320519"/>
              <a:gd name="connsiteX2" fmla="*/ 936419 w 2688740"/>
              <a:gd name="connsiteY2" fmla="*/ 308382 h 1320519"/>
              <a:gd name="connsiteX3" fmla="*/ 0 w 2688740"/>
              <a:gd name="connsiteY3" fmla="*/ 0 h 1320519"/>
              <a:gd name="connsiteX0" fmla="*/ 2688740 w 2688740"/>
              <a:gd name="connsiteY0" fmla="*/ 1382623 h 1382623"/>
              <a:gd name="connsiteX1" fmla="*/ 1649163 w 2688740"/>
              <a:gd name="connsiteY1" fmla="*/ 1177529 h 1382623"/>
              <a:gd name="connsiteX2" fmla="*/ 936419 w 2688740"/>
              <a:gd name="connsiteY2" fmla="*/ 370486 h 1382623"/>
              <a:gd name="connsiteX3" fmla="*/ 0 w 2688740"/>
              <a:gd name="connsiteY3" fmla="*/ 0 h 1382623"/>
              <a:gd name="connsiteX0" fmla="*/ 2736948 w 2736948"/>
              <a:gd name="connsiteY0" fmla="*/ 1336045 h 1336045"/>
              <a:gd name="connsiteX1" fmla="*/ 1697371 w 2736948"/>
              <a:gd name="connsiteY1" fmla="*/ 1130951 h 1336045"/>
              <a:gd name="connsiteX2" fmla="*/ 984627 w 2736948"/>
              <a:gd name="connsiteY2" fmla="*/ 323908 h 1336045"/>
              <a:gd name="connsiteX3" fmla="*/ 0 w 2736948"/>
              <a:gd name="connsiteY3" fmla="*/ 0 h 1336045"/>
              <a:gd name="connsiteX0" fmla="*/ 2736948 w 2736948"/>
              <a:gd name="connsiteY0" fmla="*/ 1336045 h 1336045"/>
              <a:gd name="connsiteX1" fmla="*/ 1697371 w 2736948"/>
              <a:gd name="connsiteY1" fmla="*/ 1130951 h 1336045"/>
              <a:gd name="connsiteX2" fmla="*/ 984627 w 2736948"/>
              <a:gd name="connsiteY2" fmla="*/ 323908 h 1336045"/>
              <a:gd name="connsiteX3" fmla="*/ 0 w 2736948"/>
              <a:gd name="connsiteY3" fmla="*/ 0 h 1336045"/>
              <a:gd name="connsiteX0" fmla="*/ 2736948 w 2736948"/>
              <a:gd name="connsiteY0" fmla="*/ 1336045 h 1336045"/>
              <a:gd name="connsiteX1" fmla="*/ 1697371 w 2736948"/>
              <a:gd name="connsiteY1" fmla="*/ 1130951 h 1336045"/>
              <a:gd name="connsiteX2" fmla="*/ 984627 w 2736948"/>
              <a:gd name="connsiteY2" fmla="*/ 323908 h 1336045"/>
              <a:gd name="connsiteX3" fmla="*/ 0 w 2736948"/>
              <a:gd name="connsiteY3" fmla="*/ 0 h 1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948" h="1336045">
                <a:moveTo>
                  <a:pt x="2736948" y="1336045"/>
                </a:moveTo>
                <a:cubicBezTo>
                  <a:pt x="2684561" y="1329695"/>
                  <a:pt x="1989425" y="1299641"/>
                  <a:pt x="1697371" y="1130951"/>
                </a:cubicBezTo>
                <a:cubicBezTo>
                  <a:pt x="1405317" y="962261"/>
                  <a:pt x="1257287" y="540162"/>
                  <a:pt x="984627" y="323908"/>
                </a:cubicBezTo>
                <a:cubicBezTo>
                  <a:pt x="735592" y="94337"/>
                  <a:pt x="533656" y="8248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3710934" y="3385368"/>
            <a:ext cx="483393" cy="1536192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 flipV="1">
            <a:off x="3698546" y="4108936"/>
            <a:ext cx="483393" cy="914400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715000" y="414275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715000" y="4419600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15000" y="464233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15000" y="483869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4293" y="15240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A&gt;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1602207" y="1677889"/>
            <a:ext cx="1913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4293" y="31212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B&gt;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>
          <a:xfrm>
            <a:off x="1602207" y="3275112"/>
            <a:ext cx="1913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39778" y="3427165"/>
            <a:ext cx="141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Page marked as EXECUTABLE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39594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C&gt;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>
            <a:off x="1582714" y="4113312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4800" y="47214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D&gt;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9" name="Straight Arrow Connector 58"/>
          <p:cNvCxnSpPr>
            <a:stCxn id="56" idx="3"/>
          </p:cNvCxnSpPr>
          <p:nvPr/>
        </p:nvCxnSpPr>
        <p:spPr>
          <a:xfrm>
            <a:off x="1582714" y="4875312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733800" y="1831777"/>
            <a:ext cx="2537460" cy="2587823"/>
          </a:xfrm>
          <a:custGeom>
            <a:avLst/>
            <a:gdLst>
              <a:gd name="connsiteX0" fmla="*/ 4450080 w 4450080"/>
              <a:gd name="connsiteY0" fmla="*/ 2385060 h 2385060"/>
              <a:gd name="connsiteX1" fmla="*/ 0 w 4450080"/>
              <a:gd name="connsiteY1" fmla="*/ 0 h 2385060"/>
              <a:gd name="connsiteX0" fmla="*/ 4450080 w 4450080"/>
              <a:gd name="connsiteY0" fmla="*/ 2385060 h 2385060"/>
              <a:gd name="connsiteX1" fmla="*/ 1897632 w 4450080"/>
              <a:gd name="connsiteY1" fmla="*/ 450990 h 2385060"/>
              <a:gd name="connsiteX2" fmla="*/ 0 w 4450080"/>
              <a:gd name="connsiteY2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897632 w 4450080"/>
              <a:gd name="connsiteY2" fmla="*/ 450990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080" h="2385060">
                <a:moveTo>
                  <a:pt x="4450080" y="2385060"/>
                </a:moveTo>
                <a:cubicBezTo>
                  <a:pt x="4209535" y="2199031"/>
                  <a:pt x="2777402" y="2065153"/>
                  <a:pt x="2351994" y="1742808"/>
                </a:cubicBezTo>
                <a:cubicBezTo>
                  <a:pt x="1926586" y="1420463"/>
                  <a:pt x="2572494" y="822992"/>
                  <a:pt x="1977813" y="481565"/>
                </a:cubicBezTo>
                <a:cubicBezTo>
                  <a:pt x="1438815" y="183452"/>
                  <a:pt x="659271" y="16052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triangl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78975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48767 0.1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5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48767 0.289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44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48767 -0.088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-44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7 L -0.48767 0.134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671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/>
      <p:bldP spid="75" grpId="0" animBg="1"/>
      <p:bldP spid="72" grpId="0" build="allAtOnce" animBg="1"/>
      <p:bldP spid="53" grpId="0" animBg="1"/>
      <p:bldP spid="74" grpId="0" animBg="1"/>
      <p:bldP spid="47" grpId="0" animBg="1"/>
      <p:bldP spid="47" grpId="1" animBg="1"/>
      <p:bldP spid="49" grpId="0" animBg="1"/>
      <p:bldP spid="49" grpId="1" animBg="1"/>
      <p:bldP spid="46" grpId="0" animBg="1"/>
      <p:bldP spid="46" grpId="1" animBg="1"/>
      <p:bldP spid="48" grpId="0" animBg="1"/>
      <p:bldP spid="48" grpId="1" animBg="1"/>
      <p:bldP spid="76" grpId="0" animBg="1"/>
      <p:bldP spid="20" grpId="0" animBg="1"/>
      <p:bldP spid="20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5" grpId="0"/>
      <p:bldP spid="51" grpId="0"/>
      <p:bldP spid="37" grpId="0"/>
      <p:bldP spid="54" grpId="0"/>
      <p:bldP spid="56" grpId="0"/>
      <p:bldP spid="61" grpId="0" animBg="1"/>
      <p:bldP spid="6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Ordinary Programming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610600" cy="2498725"/>
          </a:xfrm>
        </p:spPr>
        <p:txBody>
          <a:bodyPr/>
          <a:lstStyle/>
          <a:p>
            <a:r>
              <a:rPr lang="en-US">
                <a:latin typeface="Tahoma" charset="0"/>
              </a:rPr>
              <a:t>Instruction pointer (EIP) determines which instruction to fetch and execute</a:t>
            </a:r>
          </a:p>
          <a:p>
            <a:r>
              <a:rPr lang="en-US">
                <a:latin typeface="Tahoma" charset="0"/>
              </a:rPr>
              <a:t>Once processor has executed the instruction, it automatically increments EIP to next instruction</a:t>
            </a:r>
          </a:p>
          <a:p>
            <a:r>
              <a:rPr lang="en-US">
                <a:latin typeface="Tahoma" charset="0"/>
              </a:rPr>
              <a:t>Control flow by changing value of EIP</a:t>
            </a:r>
          </a:p>
        </p:txBody>
      </p:sp>
      <p:pic>
        <p:nvPicPr>
          <p:cNvPr id="47108" name="Picture 3" descr="insn-t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6850"/>
            <a:ext cx="6781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Return-Oriented Programming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264025"/>
            <a:ext cx="8229600" cy="2212975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ahoma" charset="0"/>
              </a:rPr>
              <a:t>Stack pointer </a:t>
            </a:r>
            <a:r>
              <a:rPr lang="en-US">
                <a:latin typeface="Tahoma" charset="0"/>
              </a:rPr>
              <a:t>(ESP) determines which instruction sequence to fetch and execute</a:t>
            </a:r>
          </a:p>
          <a:p>
            <a:r>
              <a:rPr lang="en-US">
                <a:latin typeface="Tahoma" charset="0"/>
              </a:rPr>
              <a:t>Processor doesn</a:t>
            </a:r>
            <a:r>
              <a:rPr lang="ja-JP" altLang="en-US">
                <a:latin typeface="Tahoma" charset="0"/>
              </a:rPr>
              <a:t>’</a:t>
            </a:r>
            <a:r>
              <a:rPr lang="en-US">
                <a:latin typeface="Tahoma" charset="0"/>
              </a:rPr>
              <a:t>t automatically increment ESP</a:t>
            </a:r>
          </a:p>
          <a:p>
            <a:pPr lvl="1"/>
            <a:r>
              <a:rPr lang="en-US">
                <a:latin typeface="Tahoma" charset="0"/>
              </a:rPr>
              <a:t>But the RET at end of each instruction sequence does</a:t>
            </a:r>
          </a:p>
        </p:txBody>
      </p:sp>
      <p:pic>
        <p:nvPicPr>
          <p:cNvPr id="48132" name="Picture 5" descr="rop-insn-t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5638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No-ops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33800"/>
            <a:ext cx="8229600" cy="2971800"/>
          </a:xfrm>
        </p:spPr>
        <p:txBody>
          <a:bodyPr/>
          <a:lstStyle/>
          <a:p>
            <a:r>
              <a:rPr lang="en-US">
                <a:latin typeface="Tahoma" charset="0"/>
              </a:rPr>
              <a:t>No-op instruction does nothing but advance EIP</a:t>
            </a:r>
          </a:p>
          <a:p>
            <a:r>
              <a:rPr lang="en-US">
                <a:latin typeface="Tahoma" charset="0"/>
              </a:rPr>
              <a:t>Return-oriented equivalent</a:t>
            </a:r>
          </a:p>
          <a:p>
            <a:pPr lvl="1"/>
            <a:r>
              <a:rPr lang="en-US">
                <a:latin typeface="Tahoma" charset="0"/>
              </a:rPr>
              <a:t>Point to return instruction</a:t>
            </a:r>
          </a:p>
          <a:p>
            <a:pPr lvl="1"/>
            <a:r>
              <a:rPr lang="en-US">
                <a:latin typeface="Tahoma" charset="0"/>
              </a:rPr>
              <a:t>Advances ESP</a:t>
            </a:r>
          </a:p>
          <a:p>
            <a:r>
              <a:rPr lang="en-US">
                <a:latin typeface="Tahoma" charset="0"/>
              </a:rPr>
              <a:t>Useful in a NOP sled  </a:t>
            </a:r>
            <a:r>
              <a:rPr lang="en-US">
                <a:solidFill>
                  <a:srgbClr val="C00000"/>
                </a:solidFill>
                <a:latin typeface="Tahoma" charset="0"/>
              </a:rPr>
              <a:t>(what</a:t>
            </a:r>
            <a:r>
              <a:rPr lang="ja-JP" altLang="en-US">
                <a:solidFill>
                  <a:srgbClr val="C00000"/>
                </a:solidFill>
                <a:latin typeface="Tahoma" charset="0"/>
              </a:rPr>
              <a:t>’</a:t>
            </a:r>
            <a:r>
              <a:rPr lang="en-US">
                <a:solidFill>
                  <a:srgbClr val="C00000"/>
                </a:solidFill>
                <a:latin typeface="Tahoma" charset="0"/>
              </a:rPr>
              <a:t>s that?)</a:t>
            </a:r>
          </a:p>
        </p:txBody>
      </p:sp>
      <p:pic>
        <p:nvPicPr>
          <p:cNvPr id="49156" name="Picture 3" descr="rop-no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2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Immediate Constants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3075"/>
            <a:ext cx="8229600" cy="1965325"/>
          </a:xfrm>
        </p:spPr>
        <p:txBody>
          <a:bodyPr/>
          <a:lstStyle/>
          <a:p>
            <a:r>
              <a:rPr lang="en-US">
                <a:latin typeface="Tahoma" charset="0"/>
              </a:rPr>
              <a:t>Instructions can encode constants</a:t>
            </a:r>
          </a:p>
          <a:p>
            <a:r>
              <a:rPr lang="en-US">
                <a:latin typeface="Tahoma" charset="0"/>
              </a:rPr>
              <a:t>Return-oriented equivalent</a:t>
            </a:r>
          </a:p>
          <a:p>
            <a:pPr lvl="1"/>
            <a:r>
              <a:rPr lang="en-US">
                <a:latin typeface="Tahoma" charset="0"/>
              </a:rPr>
              <a:t>Store on the stack</a:t>
            </a:r>
          </a:p>
          <a:p>
            <a:pPr lvl="1"/>
            <a:r>
              <a:rPr lang="en-US">
                <a:latin typeface="Tahoma" charset="0"/>
              </a:rPr>
              <a:t>Pop into register to use</a:t>
            </a:r>
          </a:p>
        </p:txBody>
      </p:sp>
      <p:pic>
        <p:nvPicPr>
          <p:cNvPr id="50180" name="Picture 5" descr="rop-imm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Control Flow</a:t>
            </a:r>
          </a:p>
        </p:txBody>
      </p:sp>
      <p:pic>
        <p:nvPicPr>
          <p:cNvPr id="51203" name="Picture 5" descr="rop-ju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21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283075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008080"/>
              </a:buClr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rgbClr val="000000"/>
                </a:solidFill>
                <a:latin typeface="Tahoma"/>
                <a:ea typeface="+mn-ea"/>
              </a:rPr>
              <a:t>Ordinary programming</a:t>
            </a:r>
          </a:p>
          <a:p>
            <a:pPr marL="742950" lvl="1" indent="-285750" algn="l">
              <a:buClr>
                <a:srgbClr val="008080"/>
              </a:buClr>
              <a:defRPr/>
            </a:pPr>
            <a:r>
              <a:rPr kumimoji="1" lang="en-US" kern="0" dirty="0">
                <a:solidFill>
                  <a:srgbClr val="3366FF"/>
                </a:solidFill>
                <a:latin typeface="Tahoma"/>
                <a:ea typeface="+mn-ea"/>
              </a:rPr>
              <a:t>(Conditionally) set EIP to new value</a:t>
            </a:r>
          </a:p>
          <a:p>
            <a:pPr marL="342900" indent="-342900" algn="l">
              <a:buClr>
                <a:srgbClr val="008080"/>
              </a:buClr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rgbClr val="000000"/>
                </a:solidFill>
                <a:latin typeface="Tahoma"/>
                <a:ea typeface="+mn-ea"/>
              </a:rPr>
              <a:t>Return-oriented equivalent</a:t>
            </a:r>
          </a:p>
          <a:p>
            <a:pPr marL="742950" lvl="1" indent="-285750" algn="l">
              <a:buClr>
                <a:srgbClr val="008080"/>
              </a:buClr>
              <a:defRPr/>
            </a:pPr>
            <a:r>
              <a:rPr kumimoji="1" lang="en-US" kern="0" dirty="0">
                <a:solidFill>
                  <a:srgbClr val="3366FF"/>
                </a:solidFill>
                <a:latin typeface="Tahoma"/>
                <a:ea typeface="+mn-ea"/>
              </a:rPr>
              <a:t>(Conditionally) set ESP to new value</a:t>
            </a:r>
          </a:p>
        </p:txBody>
      </p:sp>
    </p:spTree>
    <p:extLst>
      <p:ext uri="{BB962C8B-B14F-4D97-AF65-F5344CB8AC3E}">
        <p14:creationId xmlns:p14="http://schemas.microsoft.com/office/powerpoint/2010/main" val="21983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Summaries</a:t>
            </a:r>
          </a:p>
          <a:p>
            <a:pPr lvl="1"/>
            <a:r>
              <a:rPr lang="en-US" dirty="0" smtClean="0"/>
              <a:t>They are due before class </a:t>
            </a:r>
            <a:r>
              <a:rPr lang="en-US" dirty="0" smtClean="0"/>
              <a:t>(Considered late if handed after class starts)</a:t>
            </a:r>
            <a:endParaRPr lang="en-US" dirty="0" smtClean="0"/>
          </a:p>
          <a:p>
            <a:pPr lvl="1"/>
            <a:r>
              <a:rPr lang="en-US" dirty="0" smtClean="0"/>
              <a:t>The point is to be ready for discussion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the next two weeks, I will assign first round of presentations</a:t>
            </a:r>
          </a:p>
          <a:p>
            <a:pPr lvl="1"/>
            <a:r>
              <a:rPr lang="en-US" dirty="0" smtClean="0"/>
              <a:t>Email me preference if you don</a:t>
            </a:r>
            <a:r>
              <a:rPr lang="fr-FR" dirty="0" smtClean="0"/>
              <a:t>’</a:t>
            </a:r>
            <a:r>
              <a:rPr lang="en-US" dirty="0" smtClean="0"/>
              <a:t>t want to get stuck with something you don</a:t>
            </a:r>
            <a:r>
              <a:rPr lang="fr-FR" dirty="0" smtClean="0"/>
              <a:t>’</a:t>
            </a:r>
            <a:r>
              <a:rPr lang="en-US" dirty="0" smtClean="0"/>
              <a:t>t like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Would like very much to make the presentations in the flow of the topics rather than standalone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585200" cy="914400"/>
          </a:xfrm>
        </p:spPr>
        <p:txBody>
          <a:bodyPr/>
          <a:lstStyle/>
          <a:p>
            <a:r>
              <a:rPr lang="en-US">
                <a:latin typeface="Tahoma" charset="0"/>
              </a:rPr>
              <a:t>Gadgets: Multi-instruction Sequences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130675"/>
            <a:ext cx="8229600" cy="2574925"/>
          </a:xfrm>
        </p:spPr>
        <p:txBody>
          <a:bodyPr/>
          <a:lstStyle/>
          <a:p>
            <a:r>
              <a:rPr lang="en-US">
                <a:latin typeface="Tahoma" charset="0"/>
              </a:rPr>
              <a:t>Sometimes more than one instruction sequence needed to encode logical unit</a:t>
            </a:r>
          </a:p>
          <a:p>
            <a:r>
              <a:rPr lang="en-US">
                <a:latin typeface="Tahoma" charset="0"/>
              </a:rPr>
              <a:t>Example: load from memory into register</a:t>
            </a:r>
          </a:p>
          <a:p>
            <a:pPr lvl="1"/>
            <a:r>
              <a:rPr lang="en-US">
                <a:latin typeface="Tahoma" charset="0"/>
              </a:rPr>
              <a:t>Load address of source word into EAX</a:t>
            </a:r>
          </a:p>
          <a:p>
            <a:pPr lvl="1"/>
            <a:r>
              <a:rPr lang="en-US">
                <a:latin typeface="Tahoma" charset="0"/>
              </a:rPr>
              <a:t>Load memory at (EAX) into EBX</a:t>
            </a:r>
          </a:p>
        </p:txBody>
      </p:sp>
      <p:pic>
        <p:nvPicPr>
          <p:cNvPr id="52228" name="Picture 5" descr="load-m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43000"/>
            <a:ext cx="6438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4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The Gadget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: July 1945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07070"/>
            <a:ext cx="6121400" cy="4991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396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rarehistoricalphotos.com</a:t>
            </a:r>
            <a:r>
              <a:rPr lang="en-US" dirty="0"/>
              <a:t>/gadget-first-atomic-bomb/</a:t>
            </a:r>
          </a:p>
        </p:txBody>
      </p:sp>
    </p:spTree>
    <p:extLst>
      <p:ext uri="{BB962C8B-B14F-4D97-AF65-F5344CB8AC3E}">
        <p14:creationId xmlns:p14="http://schemas.microsoft.com/office/powerpoint/2010/main" val="24769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Gadget Design</a:t>
            </a:r>
          </a:p>
        </p:txBody>
      </p:sp>
      <p:sp>
        <p:nvSpPr>
          <p:cNvPr id="5427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Testbed: libc-2.3.5.so, Fedora Core 4</a:t>
            </a:r>
          </a:p>
          <a:p>
            <a:r>
              <a:rPr lang="en-US">
                <a:latin typeface="Tahoma" charset="0"/>
              </a:rPr>
              <a:t>Gadgets built from found code sequences:</a:t>
            </a:r>
          </a:p>
          <a:p>
            <a:pPr lvl="1"/>
            <a:r>
              <a:rPr lang="en-US">
                <a:latin typeface="Tahoma" charset="0"/>
              </a:rPr>
              <a:t>Load-store, arithmetic &amp; logic, control flow, syscalls</a:t>
            </a:r>
          </a:p>
          <a:p>
            <a:r>
              <a:rPr lang="en-US">
                <a:latin typeface="Tahoma" charset="0"/>
              </a:rPr>
              <a:t>Found code sequences are challenging to use!</a:t>
            </a:r>
          </a:p>
          <a:p>
            <a:pPr lvl="1"/>
            <a:r>
              <a:rPr lang="en-US">
                <a:latin typeface="Tahoma" charset="0"/>
              </a:rPr>
              <a:t>Short; perform a small unit of work</a:t>
            </a:r>
          </a:p>
          <a:p>
            <a:pPr lvl="1"/>
            <a:r>
              <a:rPr lang="en-US">
                <a:latin typeface="Tahoma" charset="0"/>
              </a:rPr>
              <a:t>No standard function prologue/epilogue</a:t>
            </a:r>
          </a:p>
          <a:p>
            <a:pPr lvl="1"/>
            <a:r>
              <a:rPr lang="en-US">
                <a:latin typeface="Tahoma" charset="0"/>
              </a:rPr>
              <a:t>Haphazard interface, not an ABI</a:t>
            </a:r>
          </a:p>
          <a:p>
            <a:pPr lvl="1"/>
            <a:r>
              <a:rPr lang="en-US">
                <a:latin typeface="Tahoma" charset="0"/>
              </a:rPr>
              <a:t>Some convenient instructions not always available</a:t>
            </a:r>
          </a:p>
        </p:txBody>
      </p:sp>
    </p:spTree>
    <p:extLst>
      <p:ext uri="{BB962C8B-B14F-4D97-AF65-F5344CB8AC3E}">
        <p14:creationId xmlns:p14="http://schemas.microsoft.com/office/powerpoint/2010/main" val="16916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Conditional Jumps</a:t>
            </a:r>
          </a:p>
        </p:txBody>
      </p:sp>
      <p:sp>
        <p:nvSpPr>
          <p:cNvPr id="9216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78800" cy="4953000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  <a:latin typeface="Tahoma" charset="0"/>
              </a:rPr>
              <a:t>cmp</a:t>
            </a:r>
            <a:r>
              <a:rPr lang="en-US">
                <a:latin typeface="Tahoma" charset="0"/>
              </a:rPr>
              <a:t> compares operands and sets a number of flags in the EFLAGS register</a:t>
            </a:r>
          </a:p>
          <a:p>
            <a:pPr lvl="1"/>
            <a:r>
              <a:rPr lang="en-US">
                <a:latin typeface="Tahoma" charset="0"/>
              </a:rPr>
              <a:t>Luckily, many other ops set EFLAGS as a side effect</a:t>
            </a:r>
          </a:p>
          <a:p>
            <a:r>
              <a:rPr lang="en-US">
                <a:solidFill>
                  <a:srgbClr val="7030A0"/>
                </a:solidFill>
                <a:latin typeface="Tahoma" charset="0"/>
              </a:rPr>
              <a:t>jcc</a:t>
            </a:r>
            <a:r>
              <a:rPr lang="en-US">
                <a:latin typeface="Tahoma" charset="0"/>
              </a:rPr>
              <a:t> jumps when flags satisfy certain conditions</a:t>
            </a:r>
          </a:p>
          <a:p>
            <a:pPr lvl="1"/>
            <a:r>
              <a:rPr lang="en-US">
                <a:latin typeface="Tahoma" charset="0"/>
              </a:rPr>
              <a:t>But this causes a change in EIP… not useful </a:t>
            </a:r>
            <a:r>
              <a:rPr lang="en-US">
                <a:solidFill>
                  <a:srgbClr val="C00000"/>
                </a:solidFill>
                <a:latin typeface="Tahoma" charset="0"/>
              </a:rPr>
              <a:t>(why?)</a:t>
            </a:r>
          </a:p>
          <a:p>
            <a:r>
              <a:rPr lang="en-US">
                <a:latin typeface="Tahoma" charset="0"/>
              </a:rPr>
              <a:t>Need conditional change in </a:t>
            </a:r>
            <a:r>
              <a:rPr lang="en-US" u="sng">
                <a:latin typeface="Tahoma" charset="0"/>
              </a:rPr>
              <a:t>stack</a:t>
            </a:r>
            <a:r>
              <a:rPr lang="en-US">
                <a:latin typeface="Tahoma" charset="0"/>
              </a:rPr>
              <a:t> pointer (ESP)</a:t>
            </a:r>
          </a:p>
          <a:p>
            <a:r>
              <a:rPr lang="en-US">
                <a:latin typeface="Tahoma" charset="0"/>
              </a:rPr>
              <a:t>Strategy:</a:t>
            </a:r>
          </a:p>
          <a:p>
            <a:pPr lvl="1"/>
            <a:r>
              <a:rPr lang="en-US">
                <a:latin typeface="Tahoma" charset="0"/>
              </a:rPr>
              <a:t>Move flags to general-purpose register</a:t>
            </a:r>
          </a:p>
          <a:p>
            <a:pPr lvl="1"/>
            <a:r>
              <a:rPr lang="en-US">
                <a:latin typeface="Tahoma" charset="0"/>
              </a:rPr>
              <a:t>Compute either delta (if flag is 1) or 0 (if flag is 0)</a:t>
            </a:r>
          </a:p>
          <a:p>
            <a:pPr lvl="1"/>
            <a:r>
              <a:rPr lang="en-US">
                <a:latin typeface="Tahoma" charset="0"/>
              </a:rPr>
              <a:t>Perturb ESP by the computed delta</a:t>
            </a:r>
          </a:p>
        </p:txBody>
      </p:sp>
    </p:spTree>
    <p:extLst>
      <p:ext uri="{BB962C8B-B14F-4D97-AF65-F5344CB8AC3E}">
        <p14:creationId xmlns:p14="http://schemas.microsoft.com/office/powerpoint/2010/main" val="398069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Phase 1: Perform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3962400"/>
            <a:ext cx="5029200" cy="259080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Tahoma" charset="0"/>
              </a:rPr>
              <a:t>neg</a:t>
            </a:r>
            <a:r>
              <a:rPr lang="en-US" sz="2000" dirty="0">
                <a:solidFill>
                  <a:schemeClr val="bg2"/>
                </a:solidFill>
                <a:latin typeface="Tahoma" charset="0"/>
              </a:rPr>
              <a:t> calculates two</a:t>
            </a:r>
            <a:r>
              <a:rPr lang="ja-JP" altLang="en-US" sz="2000" dirty="0">
                <a:solidFill>
                  <a:schemeClr val="bg2"/>
                </a:solidFill>
                <a:latin typeface="Tahoma" charset="0"/>
              </a:rPr>
              <a:t>’</a:t>
            </a:r>
            <a:r>
              <a:rPr lang="en-US" sz="2000" dirty="0">
                <a:solidFill>
                  <a:schemeClr val="bg2"/>
                </a:solidFill>
                <a:latin typeface="Tahoma" charset="0"/>
              </a:rPr>
              <a:t>s complement</a:t>
            </a:r>
          </a:p>
          <a:p>
            <a:pPr lvl="1"/>
            <a:r>
              <a:rPr lang="en-US" sz="1800" dirty="0">
                <a:solidFill>
                  <a:srgbClr val="007373"/>
                </a:solidFill>
                <a:latin typeface="Tahoma" charset="0"/>
              </a:rPr>
              <a:t>As a side effect, </a:t>
            </a:r>
            <a:r>
              <a:rPr lang="en-US" sz="1800" dirty="0">
                <a:solidFill>
                  <a:srgbClr val="C00000"/>
                </a:solidFill>
                <a:latin typeface="Tahoma" charset="0"/>
              </a:rPr>
              <a:t>sets carry flag (CF) </a:t>
            </a:r>
            <a:r>
              <a:rPr lang="en-US" sz="1800" dirty="0">
                <a:solidFill>
                  <a:srgbClr val="007373"/>
                </a:solidFill>
                <a:latin typeface="Tahoma" charset="0"/>
              </a:rPr>
              <a:t>if the argument is nonzero</a:t>
            </a:r>
          </a:p>
          <a:p>
            <a:r>
              <a:rPr lang="en-US" sz="2000" dirty="0">
                <a:solidFill>
                  <a:schemeClr val="bg2"/>
                </a:solidFill>
                <a:latin typeface="Tahoma" charset="0"/>
              </a:rPr>
              <a:t>Use this to test for equality</a:t>
            </a:r>
          </a:p>
          <a:p>
            <a:r>
              <a:rPr lang="en-US" sz="2000" dirty="0">
                <a:solidFill>
                  <a:srgbClr val="7030A0"/>
                </a:solidFill>
                <a:latin typeface="Tahoma" charset="0"/>
              </a:rPr>
              <a:t>sub</a:t>
            </a:r>
            <a:r>
              <a:rPr lang="en-US" sz="2000" dirty="0">
                <a:solidFill>
                  <a:schemeClr val="bg2"/>
                </a:solidFill>
                <a:latin typeface="Tahoma" charset="0"/>
              </a:rPr>
              <a:t> is similar, use to test if one number is greater than another</a:t>
            </a:r>
          </a:p>
        </p:txBody>
      </p:sp>
      <p:pic>
        <p:nvPicPr>
          <p:cNvPr id="56324" name="Picture 4" descr="eax-to-c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8229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2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975600" cy="914400"/>
          </a:xfrm>
        </p:spPr>
        <p:txBody>
          <a:bodyPr/>
          <a:lstStyle/>
          <a:p>
            <a:r>
              <a:rPr lang="en-US">
                <a:latin typeface="Tahoma" charset="0"/>
              </a:rPr>
              <a:t>Phase 2: Store 1-or-0 to Memory</a:t>
            </a:r>
          </a:p>
        </p:txBody>
      </p:sp>
      <p:pic>
        <p:nvPicPr>
          <p:cNvPr id="57347" name="Picture 3" descr="cf-to-mem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5022850"/>
            <a:ext cx="43036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400" dirty="0">
                <a:solidFill>
                  <a:srgbClr val="3366FF"/>
                </a:solidFill>
                <a:sym typeface="Wingdings" charset="0"/>
              </a:rPr>
              <a:t> </a:t>
            </a:r>
            <a:r>
              <a:rPr lang="en-US" sz="1400" dirty="0">
                <a:solidFill>
                  <a:srgbClr val="3366FF"/>
                </a:solidFill>
              </a:rPr>
              <a:t>Clear ECX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400" dirty="0">
                <a:solidFill>
                  <a:srgbClr val="3366FF"/>
                </a:solidFill>
                <a:sym typeface="Wingdings" charset="0"/>
              </a:rPr>
              <a:t> </a:t>
            </a:r>
            <a:r>
              <a:rPr lang="en-US" sz="1400" dirty="0">
                <a:solidFill>
                  <a:srgbClr val="3366FF"/>
                </a:solidFill>
              </a:rPr>
              <a:t>EDX points to destination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400" dirty="0">
                <a:solidFill>
                  <a:srgbClr val="3366FF"/>
                </a:solidFill>
                <a:sym typeface="Wingdings" charset="0"/>
              </a:rPr>
              <a:t></a:t>
            </a:r>
            <a:r>
              <a:rPr lang="en-US" sz="1400" dirty="0">
                <a:solidFill>
                  <a:srgbClr val="7030A0"/>
                </a:solidFill>
                <a:sym typeface="Wingdings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adc</a:t>
            </a:r>
            <a:r>
              <a:rPr lang="en-US" sz="1400" dirty="0">
                <a:solidFill>
                  <a:srgbClr val="3366FF"/>
                </a:solidFill>
              </a:rPr>
              <a:t> adds up its operands &amp; the carry flag;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400" dirty="0">
                <a:solidFill>
                  <a:srgbClr val="3366FF"/>
                </a:solidFill>
              </a:rPr>
              <a:t>    result will be equal to the carry flag </a:t>
            </a:r>
            <a:r>
              <a:rPr lang="en-US" sz="1400" dirty="0">
                <a:solidFill>
                  <a:srgbClr val="C00000"/>
                </a:solidFill>
              </a:rPr>
              <a:t>(why?)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400" dirty="0">
                <a:solidFill>
                  <a:srgbClr val="3366FF"/>
                </a:solidFill>
                <a:sym typeface="Wingdings" charset="0"/>
              </a:rPr>
              <a:t> </a:t>
            </a:r>
            <a:r>
              <a:rPr lang="en-US" sz="1400" dirty="0">
                <a:solidFill>
                  <a:srgbClr val="3366FF"/>
                </a:solidFill>
              </a:rPr>
              <a:t>Store result of </a:t>
            </a:r>
            <a:r>
              <a:rPr lang="en-US" sz="1400" dirty="0" err="1">
                <a:solidFill>
                  <a:srgbClr val="7030A0"/>
                </a:solidFill>
              </a:rPr>
              <a:t>adc</a:t>
            </a:r>
            <a:r>
              <a:rPr lang="en-US" sz="1400" dirty="0">
                <a:solidFill>
                  <a:srgbClr val="3366FF"/>
                </a:solidFill>
              </a:rPr>
              <a:t> into destination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8400" y="396240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008080"/>
              </a:buClr>
              <a:buFontTx/>
              <a:buNone/>
            </a:pPr>
            <a:r>
              <a:rPr lang="en-US">
                <a:solidFill>
                  <a:srgbClr val="3366FF"/>
                </a:solidFill>
                <a:sym typeface="Wingdings" charset="0"/>
              </a:rPr>
              <a:t>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48400" y="4262438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008080"/>
              </a:buClr>
              <a:buFontTx/>
              <a:buNone/>
            </a:pPr>
            <a:r>
              <a:rPr lang="en-US">
                <a:solidFill>
                  <a:srgbClr val="3366FF"/>
                </a:solidFill>
                <a:sym typeface="Wingdings" charset="0"/>
              </a:rPr>
              <a:t>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7400" y="2662238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008080"/>
              </a:buClr>
              <a:buFontTx/>
              <a:buNone/>
            </a:pPr>
            <a:r>
              <a:rPr lang="en-US">
                <a:solidFill>
                  <a:srgbClr val="3366FF"/>
                </a:solidFill>
                <a:sym typeface="Wingdings" charset="0"/>
              </a:rPr>
              <a:t>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77200" y="220980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008080"/>
              </a:buClr>
              <a:buFontTx/>
              <a:buNone/>
            </a:pPr>
            <a:r>
              <a:rPr lang="en-US">
                <a:solidFill>
                  <a:srgbClr val="3366FF"/>
                </a:solidFill>
                <a:sym typeface="Wingdings" charset="0"/>
              </a:rPr>
              <a:t></a:t>
            </a:r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4" descr="memory-to-delta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-1631"/>
          <a:stretch>
            <a:fillRect/>
          </a:stretch>
        </p:blipFill>
        <p:spPr>
          <a:xfrm>
            <a:off x="381000" y="1676400"/>
            <a:ext cx="5486400" cy="4876800"/>
          </a:xfrm>
        </p:spPr>
      </p:pic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6248400" y="3735388"/>
            <a:ext cx="259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FontTx/>
              <a:buNone/>
            </a:pPr>
            <a:r>
              <a:rPr lang="en-US" sz="2000"/>
              <a:t>Two</a:t>
            </a:r>
            <a:r>
              <a:rPr lang="ja-JP" altLang="en-US" sz="2000"/>
              <a:t>’</a:t>
            </a:r>
            <a:r>
              <a:rPr lang="en-US" sz="2000"/>
              <a:t>s-complement negation:</a:t>
            </a:r>
          </a:p>
          <a:p>
            <a:pPr algn="l">
              <a:buFontTx/>
              <a:buNone/>
            </a:pPr>
            <a:r>
              <a:rPr lang="en-US" sz="2000"/>
              <a:t>0 becomes 0…0;</a:t>
            </a:r>
          </a:p>
          <a:p>
            <a:pPr algn="l">
              <a:buFontTx/>
              <a:buNone/>
            </a:pPr>
            <a:r>
              <a:rPr lang="en-US" sz="2000"/>
              <a:t>1 becomes 1…1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6096000" y="2430463"/>
            <a:ext cx="2895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FontTx/>
              <a:buNone/>
            </a:pPr>
            <a:r>
              <a:rPr lang="en-US" sz="2000"/>
              <a:t>Bitwise AND with delta</a:t>
            </a:r>
          </a:p>
          <a:p>
            <a:pPr algn="l">
              <a:buFontTx/>
              <a:buNone/>
            </a:pPr>
            <a:r>
              <a:rPr lang="en-US" sz="2000"/>
              <a:t>(in ESI)</a:t>
            </a:r>
          </a:p>
        </p:txBody>
      </p:sp>
      <p:cxnSp>
        <p:nvCxnSpPr>
          <p:cNvPr id="9" name="Straight Arrow Connector 8"/>
          <p:cNvCxnSpPr>
            <a:cxnSpLocks noChangeShapeType="1"/>
            <a:stCxn id="58372" idx="1"/>
          </p:cNvCxnSpPr>
          <p:nvPr/>
        </p:nvCxnSpPr>
        <p:spPr bwMode="auto">
          <a:xfrm rot="10800000">
            <a:off x="4876800" y="2430463"/>
            <a:ext cx="1219200" cy="385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5715000" y="4343400"/>
            <a:ext cx="457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Phase 3: Compute Delta-or-Zero</a:t>
            </a:r>
          </a:p>
        </p:txBody>
      </p:sp>
    </p:spTree>
    <p:extLst>
      <p:ext uri="{BB962C8B-B14F-4D97-AF65-F5344CB8AC3E}">
        <p14:creationId xmlns:p14="http://schemas.microsoft.com/office/powerpoint/2010/main" val="24512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Phase 4: Perturb ESP by Delta</a:t>
            </a:r>
          </a:p>
        </p:txBody>
      </p:sp>
      <p:pic>
        <p:nvPicPr>
          <p:cNvPr id="59395" name="Picture 3" descr="perturb-es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822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</a:rPr>
              <a:t>slide </a:t>
            </a:r>
            <a:fld id="{CFDF7250-47D0-774F-821D-C5287A516FC2}" type="slidenum">
              <a:rPr lang="en-US" sz="1200">
                <a:latin typeface="Arial" charset="0"/>
              </a:rPr>
              <a:pPr/>
              <a:t>27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Finding Instruction Sequences</a:t>
            </a:r>
          </a:p>
        </p:txBody>
      </p:sp>
      <p:sp>
        <p:nvSpPr>
          <p:cNvPr id="6041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Any instruction sequence ending in RET is useful</a:t>
            </a:r>
            <a:endParaRPr lang="en-US" b="1">
              <a:latin typeface="Tahoma" charset="0"/>
            </a:endParaRPr>
          </a:p>
          <a:p>
            <a:r>
              <a:rPr lang="en-US">
                <a:latin typeface="Tahoma" charset="0"/>
              </a:rPr>
              <a:t>Algorithmic problem: recover all sequences of valid instructions from libc that end in a RET</a:t>
            </a:r>
          </a:p>
          <a:p>
            <a:r>
              <a:rPr lang="en-US">
                <a:latin typeface="Tahoma" charset="0"/>
              </a:rPr>
              <a:t>At each RET (C3 byte), look back:</a:t>
            </a:r>
          </a:p>
          <a:p>
            <a:pPr lvl="1"/>
            <a:r>
              <a:rPr lang="en-US">
                <a:latin typeface="Tahoma" charset="0"/>
              </a:rPr>
              <a:t>Are preceding i bytes a valid instruction?</a:t>
            </a:r>
          </a:p>
          <a:p>
            <a:pPr lvl="1"/>
            <a:r>
              <a:rPr lang="en-US">
                <a:latin typeface="Tahoma" charset="0"/>
              </a:rPr>
              <a:t>Recur from found instructions</a:t>
            </a:r>
          </a:p>
          <a:p>
            <a:r>
              <a:rPr lang="en-US">
                <a:latin typeface="Tahoma" charset="0"/>
              </a:rPr>
              <a:t>Collect found instruction sequences in a trie</a:t>
            </a:r>
          </a:p>
        </p:txBody>
      </p:sp>
    </p:spTree>
    <p:extLst>
      <p:ext uri="{BB962C8B-B14F-4D97-AF65-F5344CB8AC3E}">
        <p14:creationId xmlns:p14="http://schemas.microsoft.com/office/powerpoint/2010/main" val="26134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7362"/>
              </p:ext>
            </p:extLst>
          </p:nvPr>
        </p:nvGraphicFramePr>
        <p:xfrm>
          <a:off x="1052725" y="2041980"/>
          <a:ext cx="1605808" cy="4079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05808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0xb8800000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"/>
                          <a:cs typeface="Courier"/>
                        </a:rPr>
                        <a:t>0x00000001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0xb8800010</a:t>
                      </a:r>
                      <a:endParaRPr lang="en-US" b="1" dirty="0">
                        <a:solidFill>
                          <a:srgbClr val="008000"/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"/>
                          <a:cs typeface="Courier"/>
                        </a:rPr>
                        <a:t>0x00000002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"/>
                          <a:cs typeface="Courier"/>
                        </a:rPr>
                        <a:t>0xb8800020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0xb8800010</a:t>
                      </a:r>
                      <a:endParaRPr lang="en-US" b="1" dirty="0">
                        <a:solidFill>
                          <a:srgbClr val="008000"/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0x00400000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0xb8800030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52725" y="1492588"/>
            <a:ext cx="96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2932" y="1497194"/>
            <a:ext cx="96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33" y="2046586"/>
            <a:ext cx="26048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953735"/>
                </a:solidFill>
                <a:latin typeface="Courier"/>
                <a:cs typeface="Courier"/>
              </a:rPr>
              <a:t>0xb8800000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pop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ret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0xb8800010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pop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ret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558ED5"/>
                </a:solidFill>
                <a:latin typeface="Courier"/>
                <a:cs typeface="Courier"/>
              </a:rPr>
              <a:t>0xb8800020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add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ret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E46C0A"/>
                </a:solidFill>
                <a:latin typeface="Courier"/>
                <a:cs typeface="Courier"/>
              </a:rPr>
              <a:t>0xb8800030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],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0030" y="2367021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390" y="2393827"/>
            <a:ext cx="677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e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sp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3449" y="1492588"/>
            <a:ext cx="128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Actions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3448" y="2363162"/>
            <a:ext cx="15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e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13448" y="2800410"/>
            <a:ext cx="15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e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=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13448" y="3237658"/>
            <a:ext cx="1816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</a:t>
            </a: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a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+=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3448" y="3674906"/>
            <a:ext cx="212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e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= 0x400000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13448" y="4112154"/>
            <a:ext cx="168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*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=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31067" y="1417638"/>
            <a:ext cx="0" cy="513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0878" y="1417638"/>
            <a:ext cx="0" cy="513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90030" y="3437656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45720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86200" y="56388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6200" y="34290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3008888" y="1650577"/>
            <a:ext cx="679358" cy="448730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 flipV="1">
            <a:off x="3572932" y="2214621"/>
            <a:ext cx="12700" cy="1107520"/>
          </a:xfrm>
          <a:prstGeom prst="curvedConnector3">
            <a:avLst>
              <a:gd name="adj1" fmla="val 3682346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178740" y="3322141"/>
            <a:ext cx="12700" cy="1097459"/>
          </a:xfrm>
          <a:prstGeom prst="curvedConnector3">
            <a:avLst>
              <a:gd name="adj1" fmla="val 4157150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0800000" flipH="1" flipV="1">
            <a:off x="3572931" y="3322140"/>
            <a:ext cx="1" cy="2224799"/>
          </a:xfrm>
          <a:prstGeom prst="curvedConnector3">
            <a:avLst>
              <a:gd name="adj1" fmla="val -22860000000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0800000" flipV="1">
            <a:off x="3572932" y="3322140"/>
            <a:ext cx="12700" cy="1097459"/>
          </a:xfrm>
          <a:prstGeom prst="curvedConnector3">
            <a:avLst>
              <a:gd name="adj1" fmla="val 3907142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2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648 L -1.38889E-6 0.0497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04978 L 2.14199E-6 0.1067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10674 L 2.14199E-6 0.1648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16486 L 2.14199E-6 0.218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21881 L 0.00017 0.2729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7298 L 0.00017 0.3255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32554 L 0.00053 0.3841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8371 L 0.00069 0.4355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  <p:bldP spid="21" grpId="0"/>
      <p:bldP spid="23" grpId="0"/>
      <p:bldP spid="25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2" grpId="0" animBg="1"/>
      <p:bldP spid="32" grpId="1" animBg="1"/>
      <p:bldP spid="3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cs typeface="Arial" pitchFamily="34" charset="0"/>
              </a:rPr>
              <a:t>Recall Buffer Overflow and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Code Injection Attack</a:t>
            </a:r>
            <a:endParaRPr lang="tr-TR" sz="3200" b="1" dirty="0"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main 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char **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vulnerable(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[1]);</a:t>
            </a:r>
          </a:p>
          <a:p>
            <a:pP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vulnerable(char *str1)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char str2[100];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strcpy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(str2,str1);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return;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450876"/>
            <a:ext cx="1905000" cy="4637384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153400" y="1436687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95091" y="1273373"/>
            <a:ext cx="82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1534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66760" y="5915025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8268425" y="5354499"/>
            <a:ext cx="1" cy="436701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05800" y="5282625"/>
            <a:ext cx="782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Stack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4531667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Stack frame for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9600" y="3007667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Stack frame for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vulnerable()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006A4D">
              <a:alpha val="5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return address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2209801"/>
            <a:ext cx="1905000" cy="1600199"/>
          </a:xfrm>
          <a:prstGeom prst="rect">
            <a:avLst/>
          </a:prstGeom>
          <a:solidFill>
            <a:srgbClr val="006A4D">
              <a:alpha val="5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str2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25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42672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2209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150" y="2794952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150" y="4134966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150" y="4800600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48400" y="2209800"/>
            <a:ext cx="1905000" cy="2299007"/>
          </a:xfrm>
          <a:prstGeom prst="rect">
            <a:avLst/>
          </a:prstGeom>
          <a:solidFill>
            <a:srgbClr val="C00000">
              <a:alpha val="6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malicious input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(str2)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150" y="5158740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150" y="1790700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48400" y="2209801"/>
            <a:ext cx="1905000" cy="2298382"/>
          </a:xfrm>
          <a:prstGeom prst="rect">
            <a:avLst/>
          </a:prstGeom>
          <a:solidFill>
            <a:srgbClr val="C00000">
              <a:alpha val="74902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</a:t>
            </a:r>
          </a:p>
          <a:p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lea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ebx, 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+8]</a:t>
            </a:r>
            <a:endParaRPr lang="tr-TR" sz="12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ov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0x80</a:t>
            </a:r>
          </a:p>
          <a:p>
            <a:pPr algn="ctr"/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8400" y="3997970"/>
            <a:ext cx="1905000" cy="264468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malicious return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" y="5477608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flipH="1" flipV="1">
            <a:off x="8153395" y="2362200"/>
            <a:ext cx="483393" cy="177276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069579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7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54" grpId="0" animBg="1"/>
      <p:bldP spid="54" grpId="1" animBg="1"/>
      <p:bldP spid="42" grpId="0" animBg="1"/>
      <p:bldP spid="53" grpId="0" animBg="1"/>
      <p:bldP spid="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0" y="60769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ret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0600" y="607695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61444" name="Title 3"/>
          <p:cNvSpPr>
            <a:spLocks noGrp="1"/>
          </p:cNvSpPr>
          <p:nvPr>
            <p:ph type="title"/>
          </p:nvPr>
        </p:nvSpPr>
        <p:spPr>
          <a:xfrm>
            <a:off x="406400" y="228600"/>
            <a:ext cx="8661400" cy="914400"/>
          </a:xfrm>
        </p:spPr>
        <p:txBody>
          <a:bodyPr/>
          <a:lstStyle/>
          <a:p>
            <a:r>
              <a:rPr lang="en-US">
                <a:latin typeface="Tahoma" charset="0"/>
              </a:rPr>
              <a:t>Unintended Instructions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4378412" y="1675685"/>
            <a:ext cx="395210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c7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45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d4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01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f7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c7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07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00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0f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95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45</a:t>
            </a:r>
          </a:p>
          <a:p>
            <a:pPr algn="l">
              <a:buClr>
                <a:srgbClr val="008080"/>
              </a:buClr>
              <a:buFontTx/>
              <a:buNone/>
            </a:pPr>
            <a:r>
              <a:rPr lang="en-US" sz="1800" b="0" dirty="0">
                <a:solidFill>
                  <a:srgbClr val="3366FF"/>
                </a:solidFill>
              </a:rPr>
              <a:t>c3</a:t>
            </a:r>
          </a:p>
        </p:txBody>
      </p:sp>
      <p:sp>
        <p:nvSpPr>
          <p:cNvPr id="61446" name="TextBox 10"/>
          <p:cNvSpPr txBox="1">
            <a:spLocks noChangeArrowheads="1"/>
          </p:cNvSpPr>
          <p:nvPr/>
        </p:nvSpPr>
        <p:spPr bwMode="auto">
          <a:xfrm>
            <a:off x="285750" y="2317750"/>
            <a:ext cx="3771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movl $0x00000001, -44(%ebp)</a:t>
            </a:r>
          </a:p>
        </p:txBody>
      </p:sp>
      <p:sp>
        <p:nvSpPr>
          <p:cNvPr id="61447" name="TextBox 11"/>
          <p:cNvSpPr txBox="1">
            <a:spLocks noChangeArrowheads="1"/>
          </p:cNvSpPr>
          <p:nvPr/>
        </p:nvSpPr>
        <p:spPr bwMode="auto">
          <a:xfrm>
            <a:off x="1028700" y="4171950"/>
            <a:ext cx="3028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test $0x00000007, %edi</a:t>
            </a: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1695450" y="56388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setnzb -61(%ebp)</a:t>
            </a:r>
          </a:p>
        </p:txBody>
      </p:sp>
      <p:pic>
        <p:nvPicPr>
          <p:cNvPr id="61449" name="Picture 25" descr="image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587500"/>
            <a:ext cx="355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26" descr="image-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433763"/>
            <a:ext cx="355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7" descr="image-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397500"/>
            <a:ext cx="355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0" y="33528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660066"/>
                </a:solidFill>
              </a:rPr>
              <a:t>add %dh, %bh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0" y="441960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660066"/>
                </a:solidFill>
              </a:rPr>
              <a:t>movl $0x0F000000, (%edi)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0" y="546735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660066"/>
                </a:solidFill>
              </a:rPr>
              <a:t>xchg %ebp, %eax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57721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660066"/>
                </a:solidFill>
              </a:rPr>
              <a:t>inc %ebp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0600" y="577215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00600" y="54864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}</a:t>
            </a:r>
          </a:p>
        </p:txBody>
      </p:sp>
      <p:pic>
        <p:nvPicPr>
          <p:cNvPr id="33" name="Picture 32" descr="image-19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937000"/>
            <a:ext cx="368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image-2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403600"/>
            <a:ext cx="24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1" name="TextBox 33"/>
          <p:cNvSpPr txBox="1">
            <a:spLocks noChangeArrowheads="1"/>
          </p:cNvSpPr>
          <p:nvPr/>
        </p:nvSpPr>
        <p:spPr bwMode="auto">
          <a:xfrm>
            <a:off x="5208588" y="1143000"/>
            <a:ext cx="3573439" cy="36933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Clr>
                <a:srgbClr val="008080"/>
              </a:buClr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Actual code from </a:t>
            </a:r>
            <a:r>
              <a:rPr lang="en-US" sz="1800" dirty="0" err="1">
                <a:solidFill>
                  <a:srgbClr val="000000"/>
                </a:solidFill>
              </a:rPr>
              <a:t>ecb_crypt</a:t>
            </a:r>
            <a:r>
              <a:rPr lang="en-US" sz="1800" dirty="0">
                <a:solidFill>
                  <a:srgbClr val="00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609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14" grpId="0"/>
      <p:bldP spid="15" grpId="0"/>
      <p:bldP spid="16" grpId="0"/>
      <p:bldP spid="17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Gadget finding</a:t>
            </a:r>
            <a:endParaRPr lang="en-US" dirty="0"/>
          </a:p>
        </p:txBody>
      </p:sp>
      <p:pic>
        <p:nvPicPr>
          <p:cNvPr id="4" name="Picture 3" descr="gadget-tri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9" y="1250290"/>
            <a:ext cx="9601200" cy="3033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Galileo algorithm – walk backwards from the return (or indirect branch)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Q – Map gadgets into functional equivalent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Everything is automated using compilers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Demonstrated against many platforms—seems very general</a:t>
            </a:r>
          </a:p>
        </p:txBody>
      </p:sp>
    </p:spTree>
    <p:extLst>
      <p:ext uri="{BB962C8B-B14F-4D97-AF65-F5344CB8AC3E}">
        <p14:creationId xmlns:p14="http://schemas.microsoft.com/office/powerpoint/2010/main" val="2382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Protecting Against ROP: Discussion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could we do?</a:t>
            </a:r>
          </a:p>
          <a:p>
            <a:endParaRPr lang="en-US" dirty="0"/>
          </a:p>
          <a:p>
            <a:r>
              <a:rPr lang="en-US" dirty="0" smtClean="0"/>
              <a:t>There are several approaches, including some that we have seen.  </a:t>
            </a:r>
          </a:p>
          <a:p>
            <a:endParaRPr lang="en-US" dirty="0"/>
          </a:p>
          <a:p>
            <a:r>
              <a:rPr lang="en-US" dirty="0" smtClean="0"/>
              <a:t>Take a couple of minutes to come up with one.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07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Example defense: Secure Call Stack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Semantics of return instruction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ret</a:t>
            </a:r>
            <a:r>
              <a:rPr lang="en-US" dirty="0" smtClean="0"/>
              <a:t> expects an address pushed by a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call</a:t>
            </a:r>
          </a:p>
          <a:p>
            <a:pPr lvl="1"/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Keep a copy of return addresses in a separate memory space</a:t>
            </a:r>
          </a:p>
          <a:p>
            <a:pPr lvl="1"/>
            <a:r>
              <a:rPr lang="en-US" dirty="0" smtClean="0"/>
              <a:t>Secured by OS/Hardware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each return:</a:t>
            </a:r>
          </a:p>
          <a:p>
            <a:pPr lvl="1"/>
            <a:r>
              <a:rPr lang="en-US" dirty="0" smtClean="0"/>
              <a:t>Compare two copies of the return addresses</a:t>
            </a:r>
          </a:p>
          <a:p>
            <a:pPr lvl="1"/>
            <a:r>
              <a:rPr lang="en-US" dirty="0" smtClean="0"/>
              <a:t>Generate exception if they mismatch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5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</a:rPr>
              <a:t>Example of a Secure Call Stack</a:t>
            </a:r>
            <a:endParaRPr lang="tr-TR" sz="3600" b="1" dirty="0"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main 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char **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vulnerable(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[1]);</a:t>
            </a:r>
          </a:p>
          <a:p>
            <a:pP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vulnerable(char *str1)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char str2[100];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strcpy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(str2,str1);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return;</a:t>
            </a:r>
          </a:p>
          <a:p>
            <a:pP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290637"/>
            <a:ext cx="1905000" cy="4797623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29600" y="1280804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458200" y="1143099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1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8200" y="5943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1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244840" y="5715000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206" y="5481935"/>
            <a:ext cx="570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Stack </a:t>
            </a:r>
            <a:br>
              <a:rPr lang="en-US" sz="1100" dirty="0" smtClean="0"/>
            </a:br>
            <a:r>
              <a:rPr lang="en-US" sz="1100" dirty="0" smtClean="0"/>
              <a:t>growth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4531667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Stack frame for </a:t>
            </a:r>
            <a:br>
              <a:rPr lang="en-US" sz="1100" dirty="0" smtClean="0"/>
            </a:b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6800" y="3007667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Stack frame for </a:t>
            </a:r>
            <a:br>
              <a:rPr lang="en-US" sz="1100" dirty="0" smtClean="0"/>
            </a:b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vulnerable()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return address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2209801"/>
            <a:ext cx="1905000" cy="16001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str2</a:t>
            </a:r>
            <a:endParaRPr lang="tr-TR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25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42672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2209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150" y="2794952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48400" y="2209800"/>
            <a:ext cx="1905000" cy="2299007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malicious input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" y="5477608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flipH="1" flipV="1">
            <a:off x="8153394" y="1676400"/>
            <a:ext cx="483393" cy="245856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006A4D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150" y="4134966"/>
            <a:ext cx="274320" cy="0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return address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malicious return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2172" y="2717192"/>
            <a:ext cx="225222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smtClean="0"/>
              <a:t>≠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243131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0017 -0.35648 " pathEditMode="relative" ptsTypes="AA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54" grpId="0" animBg="1"/>
      <p:bldP spid="62" grpId="0" animBg="1"/>
      <p:bldP spid="31" grpId="0" animBg="1"/>
      <p:bldP spid="31" grpId="1" animBg="1"/>
      <p:bldP spid="43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Defeating Secure Call Stacks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Initiating an attack</a:t>
            </a:r>
          </a:p>
          <a:p>
            <a:pPr lvl="1"/>
            <a:r>
              <a:rPr lang="en-US" sz="2400" dirty="0" smtClean="0"/>
              <a:t>Overwrite </a:t>
            </a:r>
            <a:r>
              <a:rPr lang="en-US" sz="2400" dirty="0"/>
              <a:t>a function pointer,</a:t>
            </a:r>
          </a:p>
          <a:p>
            <a:pPr lvl="1"/>
            <a:r>
              <a:rPr lang="en-US" sz="2400" dirty="0" smtClean="0"/>
              <a:t>Overwrite </a:t>
            </a:r>
            <a:r>
              <a:rPr lang="en-US" sz="2400" dirty="0"/>
              <a:t>a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longjmp</a:t>
            </a:r>
            <a:r>
              <a:rPr lang="en-US" sz="2400" dirty="0"/>
              <a:t> buffer,</a:t>
            </a:r>
          </a:p>
          <a:p>
            <a:pPr lvl="1"/>
            <a:r>
              <a:rPr lang="en-US" sz="2400" dirty="0" smtClean="0"/>
              <a:t>Exploit a </a:t>
            </a:r>
            <a:r>
              <a:rPr lang="en-US" sz="2400" dirty="0"/>
              <a:t>format string </a:t>
            </a:r>
            <a:r>
              <a:rPr lang="en-US" sz="2400" dirty="0" smtClean="0"/>
              <a:t>vulnerability</a:t>
            </a:r>
          </a:p>
          <a:p>
            <a:pPr lvl="1"/>
            <a:endParaRPr lang="en-US" sz="2400" dirty="0"/>
          </a:p>
          <a:p>
            <a:r>
              <a:rPr lang="en-US" sz="2800" u="sng" dirty="0" smtClean="0"/>
              <a:t>Performing an attack</a:t>
            </a:r>
          </a:p>
          <a:p>
            <a:pPr lvl="1"/>
            <a:r>
              <a:rPr lang="en-US" sz="2400" dirty="0" smtClean="0"/>
              <a:t>Use indirect jumps instead of returns </a:t>
            </a:r>
          </a:p>
          <a:p>
            <a:pPr lvl="2"/>
            <a:r>
              <a:rPr lang="en-US" sz="2000" dirty="0" smtClean="0"/>
              <a:t>Jump Oriented Programming</a:t>
            </a:r>
          </a:p>
          <a:p>
            <a:pPr lvl="2"/>
            <a:r>
              <a:rPr lang="en-US" sz="2000" dirty="0" smtClean="0"/>
              <a:t>Need a special gadget to orchestrate control</a:t>
            </a:r>
          </a:p>
        </p:txBody>
      </p:sp>
    </p:spTree>
    <p:extLst>
      <p:ext uri="{BB962C8B-B14F-4D97-AF65-F5344CB8AC3E}">
        <p14:creationId xmlns:p14="http://schemas.microsoft.com/office/powerpoint/2010/main" val="28941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 Gadget/trampoline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4495800"/>
            <a:ext cx="8201025" cy="1838324"/>
          </a:xfrm>
        </p:spPr>
        <p:txBody>
          <a:bodyPr/>
          <a:lstStyle/>
          <a:p>
            <a:r>
              <a:rPr lang="en-US" dirty="0" smtClean="0"/>
              <a:t>Find a gadget that can serve as a trampoline</a:t>
            </a:r>
          </a:p>
          <a:p>
            <a:r>
              <a:rPr lang="en-US" dirty="0" smtClean="0"/>
              <a:t>Find next gadget, jump to it</a:t>
            </a:r>
          </a:p>
          <a:p>
            <a:r>
              <a:rPr lang="en-US" dirty="0" smtClean="0"/>
              <a:t>Gadgets now must end in a jump to trampoline</a:t>
            </a:r>
            <a:endParaRPr lang="en-US" dirty="0"/>
          </a:p>
        </p:txBody>
      </p:sp>
      <p:pic>
        <p:nvPicPr>
          <p:cNvPr id="5" name="Content Placeholder 4" descr="jop-overview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340" b="-65340"/>
          <a:stretch>
            <a:fillRect/>
          </a:stretch>
        </p:blipFill>
        <p:spPr>
          <a:xfrm>
            <a:off x="1371600" y="-914400"/>
            <a:ext cx="5815012" cy="7467249"/>
          </a:xfrm>
        </p:spPr>
      </p:pic>
    </p:spTree>
    <p:extLst>
      <p:ext uri="{BB962C8B-B14F-4D97-AF65-F5344CB8AC3E}">
        <p14:creationId xmlns:p14="http://schemas.microsoft.com/office/powerpoint/2010/main" val="157058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</a:rPr>
              <a:t>Jump Oriented Programming</a:t>
            </a:r>
            <a:endParaRPr lang="tr-TR" b="1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290637"/>
            <a:ext cx="1905000" cy="4797623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74755" y="1280804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03355" y="114309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8200" y="5943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244840" y="5715000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206" y="5481935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Stack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45316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Stack frame for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25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42672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793555" y="1295400"/>
            <a:ext cx="1905000" cy="4797623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98555" y="1280804"/>
            <a:ext cx="0" cy="4802089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93555" y="1295400"/>
            <a:ext cx="0" cy="4802089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49730" y="6099305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97600" y="1289050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8155" y="57150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8155" y="15240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76800" y="30076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Stack frame for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vulnerable()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953000" y="2209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72" name="Rectangle 71"/>
          <p:cNvSpPr/>
          <p:nvPr/>
        </p:nvSpPr>
        <p:spPr>
          <a:xfrm>
            <a:off x="6248400" y="2209801"/>
            <a:ext cx="1905000" cy="2298382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</a:t>
            </a:r>
          </a:p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lea</a:t>
            </a:r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ebx,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+8] </a:t>
            </a:r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ov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tr-T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0x80</a:t>
            </a:r>
          </a:p>
          <a:p>
            <a:pPr algn="ctr"/>
            <a:endParaRPr lang="tr-TR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8400" y="3997970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malicious return</a:t>
            </a:r>
            <a:endParaRPr lang="tr-TR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 flipH="1" flipV="1">
            <a:off x="8153395" y="2362200"/>
            <a:ext cx="483393" cy="177276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8400" y="2505808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pop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edi</a:t>
            </a:r>
            <a:endParaRPr lang="tr-TR" sz="10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edi</a:t>
            </a:r>
            <a:endParaRPr lang="tr-TR" sz="1000" b="1" dirty="0"/>
          </a:p>
        </p:txBody>
      </p:sp>
      <p:sp>
        <p:nvSpPr>
          <p:cNvPr id="49" name="Rectangle 48"/>
          <p:cNvSpPr/>
          <p:nvPr/>
        </p:nvSpPr>
        <p:spPr>
          <a:xfrm>
            <a:off x="6241708" y="3420208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>
                <a:latin typeface="Consolas" pitchFamily="49" charset="0"/>
                <a:cs typeface="Consolas" pitchFamily="49" charset="0"/>
              </a:rPr>
              <a:t>lea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 ebx, </a:t>
            </a:r>
            <a:r>
              <a:rPr lang="en-US" sz="10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esp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+8]</a:t>
            </a:r>
          </a:p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6241708" y="3722566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m</a:t>
            </a:r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ov 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int 0x80</a:t>
            </a:r>
            <a:endParaRPr lang="tr-TR" sz="10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1708" y="3115093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1000" b="1" dirty="0"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ecx </a:t>
            </a:r>
            <a:endParaRPr lang="en-US" sz="10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1000" b="1" dirty="0"/>
          </a:p>
        </p:txBody>
      </p:sp>
      <p:sp>
        <p:nvSpPr>
          <p:cNvPr id="75" name="Rectangle 74"/>
          <p:cNvSpPr/>
          <p:nvPr/>
        </p:nvSpPr>
        <p:spPr>
          <a:xfrm>
            <a:off x="6248400" y="2209799"/>
            <a:ext cx="1905000" cy="3429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&lt;register values&gt;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&lt;F&gt;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&lt;E&gt;</a:t>
            </a:r>
          </a:p>
          <a:p>
            <a:pPr algn="ctr"/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&lt;B&gt;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10940" y="2133600"/>
            <a:ext cx="2537460" cy="1996604"/>
          </a:xfrm>
          <a:custGeom>
            <a:avLst/>
            <a:gdLst>
              <a:gd name="connsiteX0" fmla="*/ 4450080 w 4450080"/>
              <a:gd name="connsiteY0" fmla="*/ 2385060 h 2385060"/>
              <a:gd name="connsiteX1" fmla="*/ 0 w 4450080"/>
              <a:gd name="connsiteY1" fmla="*/ 0 h 2385060"/>
              <a:gd name="connsiteX0" fmla="*/ 4450080 w 4450080"/>
              <a:gd name="connsiteY0" fmla="*/ 2385060 h 2385060"/>
              <a:gd name="connsiteX1" fmla="*/ 1897632 w 4450080"/>
              <a:gd name="connsiteY1" fmla="*/ 450990 h 2385060"/>
              <a:gd name="connsiteX2" fmla="*/ 0 w 4450080"/>
              <a:gd name="connsiteY2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897632 w 4450080"/>
              <a:gd name="connsiteY2" fmla="*/ 450990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  <a:gd name="connsiteX0" fmla="*/ 4450080 w 4450080"/>
              <a:gd name="connsiteY0" fmla="*/ 2385060 h 2385060"/>
              <a:gd name="connsiteX1" fmla="*/ 2351994 w 4450080"/>
              <a:gd name="connsiteY1" fmla="*/ 1742808 h 2385060"/>
              <a:gd name="connsiteX2" fmla="*/ 1977813 w 4450080"/>
              <a:gd name="connsiteY2" fmla="*/ 481565 h 2385060"/>
              <a:gd name="connsiteX3" fmla="*/ 0 w 4450080"/>
              <a:gd name="connsiteY3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080" h="2385060">
                <a:moveTo>
                  <a:pt x="4450080" y="2385060"/>
                </a:moveTo>
                <a:cubicBezTo>
                  <a:pt x="4209535" y="2199031"/>
                  <a:pt x="2777402" y="2065153"/>
                  <a:pt x="2351994" y="1742808"/>
                </a:cubicBezTo>
                <a:cubicBezTo>
                  <a:pt x="1926586" y="1420463"/>
                  <a:pt x="2572494" y="822992"/>
                  <a:pt x="1977813" y="481565"/>
                </a:cubicBezTo>
                <a:cubicBezTo>
                  <a:pt x="1438815" y="183452"/>
                  <a:pt x="659271" y="16052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flipH="1">
            <a:off x="3710936" y="1868013"/>
            <a:ext cx="483393" cy="800659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flipH="1" flipV="1">
            <a:off x="3710934" y="1676400"/>
            <a:ext cx="483393" cy="189468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3710935" y="1868014"/>
            <a:ext cx="483393" cy="3008786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3698543" y="1868014"/>
            <a:ext cx="483393" cy="2262190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703576" y="414275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703576" y="4405311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703576" y="4615960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03576" y="483869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03576" y="503505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241708" y="2810293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1000" b="1" dirty="0" smtClean="0"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000" b="1" dirty="0"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1000" b="1" dirty="0"/>
          </a:p>
        </p:txBody>
      </p:sp>
      <p:sp>
        <p:nvSpPr>
          <p:cNvPr id="51" name="Rectangle 50"/>
          <p:cNvSpPr/>
          <p:nvPr/>
        </p:nvSpPr>
        <p:spPr>
          <a:xfrm>
            <a:off x="6248400" y="2209800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popa</a:t>
            </a:r>
            <a:endParaRPr lang="tr-TR" sz="10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1000" b="1" dirty="0"/>
          </a:p>
        </p:txBody>
      </p:sp>
      <p:sp>
        <p:nvSpPr>
          <p:cNvPr id="52" name="Freeform 51"/>
          <p:cNvSpPr/>
          <p:nvPr/>
        </p:nvSpPr>
        <p:spPr>
          <a:xfrm flipH="1" flipV="1">
            <a:off x="3716532" y="1676400"/>
            <a:ext cx="483393" cy="632080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H="1" flipV="1">
            <a:off x="3707605" y="1676400"/>
            <a:ext cx="483393" cy="3316932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 flipV="1">
            <a:off x="3707606" y="1676399"/>
            <a:ext cx="483393" cy="1105459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3707606" y="1866341"/>
            <a:ext cx="483393" cy="1602991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715000" y="5256212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4293" y="15240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A&gt;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1" name="Straight Arrow Connector 60"/>
          <p:cNvCxnSpPr>
            <a:stCxn id="56" idx="3"/>
          </p:cNvCxnSpPr>
          <p:nvPr/>
        </p:nvCxnSpPr>
        <p:spPr>
          <a:xfrm>
            <a:off x="1602207" y="1677889"/>
            <a:ext cx="1913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4293" y="19782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B&gt;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4" name="Straight Arrow Connector 63"/>
          <p:cNvCxnSpPr>
            <a:stCxn id="62" idx="3"/>
          </p:cNvCxnSpPr>
          <p:nvPr/>
        </p:nvCxnSpPr>
        <p:spPr>
          <a:xfrm>
            <a:off x="1602207" y="2132112"/>
            <a:ext cx="1913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800" y="25146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C&gt;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9" name="Straight Arrow Connector 68"/>
          <p:cNvCxnSpPr>
            <a:stCxn id="68" idx="3"/>
          </p:cNvCxnSpPr>
          <p:nvPr/>
        </p:nvCxnSpPr>
        <p:spPr>
          <a:xfrm>
            <a:off x="1582714" y="2668489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04800" y="32766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D&gt;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7" name="Straight Arrow Connector 86"/>
          <p:cNvCxnSpPr>
            <a:stCxn id="77" idx="3"/>
          </p:cNvCxnSpPr>
          <p:nvPr/>
        </p:nvCxnSpPr>
        <p:spPr>
          <a:xfrm>
            <a:off x="1582714" y="3430489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098355" y="34271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Page marked as EXECUTABLE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4800" y="39594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E&gt;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0" name="Straight Arrow Connector 89"/>
          <p:cNvCxnSpPr>
            <a:stCxn id="89" idx="3"/>
          </p:cNvCxnSpPr>
          <p:nvPr/>
        </p:nvCxnSpPr>
        <p:spPr>
          <a:xfrm>
            <a:off x="1582714" y="4113312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04800" y="47214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 F&gt;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1582714" y="4875312"/>
            <a:ext cx="2108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10050" y="1600200"/>
            <a:ext cx="1581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Dispatcher Gadget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958228" y="1730663"/>
            <a:ext cx="2589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9762565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48681 0.034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73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4875 -0.021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11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875 -0.03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66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48767 0.201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009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48767 -0.131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-65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92 L -0.48767 0.0467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229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70" grpId="0"/>
      <p:bldP spid="72" grpId="0" build="allAtOnce" animBg="1"/>
      <p:bldP spid="53" grpId="0" animBg="1"/>
      <p:bldP spid="74" grpId="0" animBg="1"/>
      <p:bldP spid="47" grpId="0" animBg="1"/>
      <p:bldP spid="47" grpId="1" animBg="1"/>
      <p:bldP spid="49" grpId="0" animBg="1"/>
      <p:bldP spid="49" grpId="1" animBg="1"/>
      <p:bldP spid="46" grpId="0" animBg="1"/>
      <p:bldP spid="46" grpId="1" animBg="1"/>
      <p:bldP spid="48" grpId="0" animBg="1"/>
      <p:bldP spid="48" grpId="1" animBg="1"/>
      <p:bldP spid="75" grpId="0" animBg="1"/>
      <p:bldP spid="76" grpId="0" animBg="1"/>
      <p:bldP spid="20" grpId="0" animBg="1"/>
      <p:bldP spid="20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45" grpId="0" animBg="1"/>
      <p:bldP spid="45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9" grpId="0" animBg="1"/>
      <p:bldP spid="59" grpId="1" animBg="1"/>
      <p:bldP spid="56" grpId="0"/>
      <p:bldP spid="62" grpId="0"/>
      <p:bldP spid="68" grpId="0"/>
      <p:bldP spid="77" grpId="0"/>
      <p:bldP spid="88" grpId="0"/>
      <p:bldP spid="89" grpId="0"/>
      <p:bldP spid="91" grpId="0"/>
      <p:bldP spid="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 gadget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828800"/>
            <a:ext cx="7896225" cy="28289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op %</a:t>
            </a:r>
            <a:r>
              <a:rPr lang="en-US" dirty="0" err="1" smtClean="0"/>
              <a:t>eax</a:t>
            </a:r>
            <a:r>
              <a:rPr lang="en-US" dirty="0" smtClean="0"/>
              <a:t>; </a:t>
            </a:r>
            <a:r>
              <a:rPr lang="en-US" dirty="0" err="1" smtClean="0"/>
              <a:t>jmp</a:t>
            </a:r>
            <a:r>
              <a:rPr lang="en-US" dirty="0" smtClean="0"/>
              <a:t> *(%</a:t>
            </a:r>
            <a:r>
              <a:rPr lang="en-US" dirty="0" err="1" smtClean="0"/>
              <a:t>eax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sequences possible</a:t>
            </a:r>
          </a:p>
          <a:p>
            <a:pPr lvl="1"/>
            <a:r>
              <a:rPr lang="en-US" dirty="0" smtClean="0"/>
              <a:t>Much more rare than rets</a:t>
            </a:r>
          </a:p>
          <a:p>
            <a:pPr lvl="2"/>
            <a:r>
              <a:rPr lang="en-US" dirty="0" smtClean="0"/>
              <a:t>Trampoline idea – we only need one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Normal gadgets now have to jump back to trampoline</a:t>
            </a:r>
          </a:p>
          <a:p>
            <a:pPr lvl="1"/>
            <a:r>
              <a:rPr lang="en-US" dirty="0" smtClean="0"/>
              <a:t>Not that hard to do, but also need indirect branches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are the implications for defenses?</a:t>
            </a:r>
          </a:p>
          <a:p>
            <a:pPr lvl="1"/>
            <a:r>
              <a:rPr lang="en-US" dirty="0" smtClean="0"/>
              <a:t>Those that focus on call-return semantics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Hmm….So now what??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8353425" cy="4972050"/>
          </a:xfrm>
        </p:spPr>
        <p:txBody>
          <a:bodyPr/>
          <a:lstStyle/>
          <a:p>
            <a:r>
              <a:rPr lang="en-US" dirty="0" smtClean="0"/>
              <a:t>Revisit our ROP ideas…</a:t>
            </a:r>
          </a:p>
          <a:p>
            <a:pPr lvl="1"/>
            <a:r>
              <a:rPr lang="en-US" dirty="0" smtClean="0"/>
              <a:t>Many break or need to be significantly modified</a:t>
            </a:r>
          </a:p>
          <a:p>
            <a:pPr lvl="1"/>
            <a:endParaRPr lang="en-US" dirty="0"/>
          </a:p>
          <a:p>
            <a:r>
              <a:rPr lang="en-US" dirty="0" smtClean="0"/>
              <a:t>Rest of today: randomization based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2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Possible solutions to code injection attacks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talked about stack canaries, shadow stacks and ASLR</a:t>
            </a:r>
          </a:p>
          <a:p>
            <a:endParaRPr lang="en-US" sz="2000" dirty="0"/>
          </a:p>
          <a:p>
            <a:r>
              <a:rPr lang="en-US" sz="2000" dirty="0" smtClean="0"/>
              <a:t>How about Harvard architecture (separate instructions and data memories)?</a:t>
            </a:r>
          </a:p>
          <a:p>
            <a:endParaRPr lang="en-US" sz="2000" dirty="0"/>
          </a:p>
          <a:p>
            <a:r>
              <a:rPr lang="en-US" sz="2000" dirty="0" smtClean="0"/>
              <a:t>How about instruction set randomization?</a:t>
            </a:r>
          </a:p>
          <a:p>
            <a:endParaRPr lang="en-US" sz="2000" dirty="0"/>
          </a:p>
          <a:p>
            <a:r>
              <a:rPr lang="en-US" sz="2000" dirty="0" smtClean="0"/>
              <a:t>Of course, we also talked about the NX (or </a:t>
            </a:r>
            <a:r>
              <a:rPr lang="en-US" sz="2000" dirty="0">
                <a:latin typeface="Calibri"/>
                <a:cs typeface="Calibri"/>
              </a:rPr>
              <a:t>W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</a:t>
            </a:r>
            <a:r>
              <a:rPr lang="en-US" sz="2000" dirty="0" smtClean="0">
                <a:latin typeface="Calibri"/>
                <a:cs typeface="Calibri"/>
              </a:rPr>
              <a:t>X) bit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A page is either writeable or executable 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Two general approaches: </a:t>
            </a:r>
          </a:p>
          <a:p>
            <a:pPr marL="457200" lvl="1" indent="0"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dirty="0" smtClean="0">
                <a:latin typeface="Calibri"/>
                <a:cs typeface="Calibri"/>
              </a:rPr>
              <a:t>(1) make sure that malicious code cannot be injected, or (2) make sure control flow cannot be hijacked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362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71475"/>
            <a:ext cx="8388350" cy="762000"/>
          </a:xfrm>
        </p:spPr>
        <p:txBody>
          <a:bodyPr/>
          <a:lstStyle/>
          <a:p>
            <a:r>
              <a:rPr lang="en-US" dirty="0" smtClean="0"/>
              <a:t>Today – Randomization based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8124825" cy="4972050"/>
          </a:xfrm>
        </p:spPr>
        <p:txBody>
          <a:bodyPr/>
          <a:lstStyle/>
          <a:p>
            <a:r>
              <a:rPr lang="en-US" dirty="0" smtClean="0"/>
              <a:t>Can we randomize “things” about the program to make it harder to attack?</a:t>
            </a:r>
          </a:p>
          <a:p>
            <a:r>
              <a:rPr lang="en-US" dirty="0" smtClean="0"/>
              <a:t>This class of solutions is called moving-target solution</a:t>
            </a:r>
          </a:p>
          <a:p>
            <a:pPr lvl="1"/>
            <a:r>
              <a:rPr lang="en-US" dirty="0" smtClean="0"/>
              <a:t>Idea to make the attack surface change for every instance the attacker is attacking</a:t>
            </a:r>
            <a:endParaRPr lang="en-US" dirty="0"/>
          </a:p>
          <a:p>
            <a:r>
              <a:rPr lang="en-US" dirty="0" smtClean="0"/>
              <a:t>What can be randomized?  Remember ASLR?</a:t>
            </a:r>
          </a:p>
          <a:p>
            <a:pPr lvl="1"/>
            <a:r>
              <a:rPr lang="en-US" dirty="0" smtClean="0"/>
              <a:t>Unfortunately, ASLR not that hard to defeat</a:t>
            </a:r>
          </a:p>
          <a:p>
            <a:pPr lvl="1"/>
            <a:r>
              <a:rPr lang="en-US" dirty="0" smtClean="0"/>
              <a:t>Only need to see one code pointer</a:t>
            </a:r>
          </a:p>
          <a:p>
            <a:pPr lvl="1"/>
            <a:r>
              <a:rPr lang="en-US" dirty="0" smtClean="0"/>
              <a:t>Entropy is low in some implementations</a:t>
            </a:r>
          </a:p>
          <a:p>
            <a:pPr lvl="1"/>
            <a:r>
              <a:rPr lang="en-US" dirty="0" smtClean="0"/>
              <a:t>Some side channel attacks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In-Place Code Randomization [S&amp;P ’12]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Extend ASLR to a finer-grained level</a:t>
            </a:r>
          </a:p>
          <a:p>
            <a:r>
              <a:rPr lang="en-US" dirty="0" smtClean="0"/>
              <a:t>Applicable on third-party applications</a:t>
            </a:r>
          </a:p>
          <a:p>
            <a:r>
              <a:rPr lang="en-US" dirty="0" smtClean="0"/>
              <a:t>(Practically) </a:t>
            </a:r>
            <a:r>
              <a:rPr lang="en-US" dirty="0"/>
              <a:t>Z</a:t>
            </a:r>
            <a:r>
              <a:rPr lang="en-US" dirty="0" smtClean="0"/>
              <a:t>ero performance overhead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Source code (Python):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://nsl.cs.columbia.edu/projects/orp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37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in-place?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usually changes the code size</a:t>
            </a:r>
          </a:p>
          <a:p>
            <a:pPr lvl="1"/>
            <a:r>
              <a:rPr lang="en-US" dirty="0" smtClean="0"/>
              <a:t>Need to update the control-flow graph (CFG)</a:t>
            </a:r>
          </a:p>
          <a:p>
            <a:r>
              <a:rPr lang="en-US" dirty="0"/>
              <a:t>But, accurate static disassembly of stripped binaries is hard</a:t>
            </a:r>
            <a:endParaRPr lang="en-US" dirty="0" smtClean="0"/>
          </a:p>
          <a:p>
            <a:pPr lvl="1">
              <a:buFont typeface="Arial"/>
              <a:buChar char="➔"/>
            </a:pPr>
            <a:r>
              <a:rPr lang="en-US" dirty="0" smtClean="0"/>
              <a:t> Incomplete CFG (data vs. code)</a:t>
            </a:r>
          </a:p>
          <a:p>
            <a:pPr lvl="1">
              <a:buFont typeface="Arial"/>
              <a:buChar char="➔"/>
            </a:pPr>
            <a:r>
              <a:rPr lang="en-US" dirty="0" smtClean="0"/>
              <a:t> Code resize not an option</a:t>
            </a:r>
          </a:p>
          <a:p>
            <a:endParaRPr lang="en-US" dirty="0" smtClean="0"/>
          </a:p>
          <a:p>
            <a:r>
              <a:rPr lang="en-US" b="1" dirty="0" smtClean="0"/>
              <a:t>Must randomize in-place!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35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Substitution</a:t>
            </a:r>
          </a:p>
          <a:p>
            <a:endParaRPr lang="en-US" dirty="0" smtClean="0"/>
          </a:p>
          <a:p>
            <a:r>
              <a:rPr lang="en-US" dirty="0" smtClean="0"/>
              <a:t>Instruction Reordering</a:t>
            </a:r>
          </a:p>
          <a:p>
            <a:pPr lvl="1"/>
            <a:r>
              <a:rPr lang="en-US" dirty="0" smtClean="0"/>
              <a:t>Intra Basic Block</a:t>
            </a:r>
          </a:p>
          <a:p>
            <a:pPr lvl="1"/>
            <a:r>
              <a:rPr lang="en-US" dirty="0" smtClean="0"/>
              <a:t>Register Preservation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Register Reassignment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4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50955"/>
              </p:ext>
            </p:extLst>
          </p:nvPr>
        </p:nvGraphicFramePr>
        <p:xfrm>
          <a:off x="3429359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79483"/>
              </p:ext>
            </p:extLst>
          </p:nvPr>
        </p:nvGraphicFramePr>
        <p:xfrm>
          <a:off x="2517855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Substitution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08810"/>
              </p:ext>
            </p:extLst>
          </p:nvPr>
        </p:nvGraphicFramePr>
        <p:xfrm>
          <a:off x="4340863" y="2352147"/>
          <a:ext cx="1367256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7855" y="280073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al,0x1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359" y="300035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cmp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al,bl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3449" y="3260264"/>
            <a:ext cx="266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lea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,[ebp-0x80]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09943"/>
              </p:ext>
            </p:extLst>
          </p:nvPr>
        </p:nvGraphicFramePr>
        <p:xfrm>
          <a:off x="2973607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94582"/>
              </p:ext>
            </p:extLst>
          </p:nvPr>
        </p:nvGraphicFramePr>
        <p:xfrm>
          <a:off x="3885111" y="2352147"/>
          <a:ext cx="455752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73607" y="1647818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add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],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5111" y="1870106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ret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54503"/>
              </p:ext>
            </p:extLst>
          </p:nvPr>
        </p:nvGraphicFramePr>
        <p:xfrm>
          <a:off x="3429359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66687"/>
              </p:ext>
            </p:extLst>
          </p:nvPr>
        </p:nvGraphicFramePr>
        <p:xfrm>
          <a:off x="2517855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64717"/>
              </p:ext>
            </p:extLst>
          </p:nvPr>
        </p:nvGraphicFramePr>
        <p:xfrm>
          <a:off x="4340863" y="4826554"/>
          <a:ext cx="1367256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87859"/>
                <a:gridCol w="423645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17855" y="5275138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al,0x1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359" y="547030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cmp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u="sng" dirty="0" err="1">
                <a:solidFill>
                  <a:prstClr val="black"/>
                </a:solidFill>
                <a:latin typeface="Courier"/>
                <a:cs typeface="Courier"/>
              </a:rPr>
              <a:t>b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l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,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al</a:t>
            </a:r>
            <a:endParaRPr lang="en-US" sz="1800" u="sng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3388" y="5679666"/>
            <a:ext cx="266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lea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,[ebp-0x80]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3607" y="4086169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add [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],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5111" y="4353659"/>
            <a:ext cx="340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fmul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 [ebp+0x68508045]</a:t>
            </a:r>
            <a:endParaRPr lang="en-US" sz="1800" u="sng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44723"/>
              </p:ext>
            </p:extLst>
          </p:nvPr>
        </p:nvGraphicFramePr>
        <p:xfrm>
          <a:off x="2517855" y="2352147"/>
          <a:ext cx="4101768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B0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01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3A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C3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8D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45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50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68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38372"/>
              </p:ext>
            </p:extLst>
          </p:nvPr>
        </p:nvGraphicFramePr>
        <p:xfrm>
          <a:off x="3885111" y="4826554"/>
          <a:ext cx="2734512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457200" y="3901503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65729"/>
              </p:ext>
            </p:extLst>
          </p:nvPr>
        </p:nvGraphicFramePr>
        <p:xfrm>
          <a:off x="2973607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83833"/>
              </p:ext>
            </p:extLst>
          </p:nvPr>
        </p:nvGraphicFramePr>
        <p:xfrm>
          <a:off x="2517855" y="4826554"/>
          <a:ext cx="4101768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B0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01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ourier"/>
                          <a:cs typeface="Courier"/>
                        </a:rPr>
                        <a:t>38</a:t>
                      </a:r>
                      <a:endParaRPr lang="en-US" b="1" u="sng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ourier"/>
                          <a:cs typeface="Courier"/>
                        </a:rPr>
                        <a:t>D8</a:t>
                      </a:r>
                      <a:endParaRPr lang="en-US" b="1" u="sng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8D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45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50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68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Curved Right Arrow 39"/>
          <p:cNvSpPr/>
          <p:nvPr/>
        </p:nvSpPr>
        <p:spPr>
          <a:xfrm>
            <a:off x="457200" y="2438148"/>
            <a:ext cx="1005613" cy="283699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6" grpId="0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443864" y="2316348"/>
            <a:ext cx="1136877" cy="738664"/>
            <a:chOff x="2431513" y="2330015"/>
            <a:chExt cx="1136877" cy="738664"/>
          </a:xfrm>
        </p:grpSpPr>
        <p:sp>
          <p:nvSpPr>
            <p:cNvPr id="152" name="TextBox 151"/>
            <p:cNvSpPr txBox="1"/>
            <p:nvPr/>
          </p:nvSpPr>
          <p:spPr>
            <a:xfrm>
              <a:off x="2833722" y="2330015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</a:t>
              </a:r>
              <a:endParaRPr lang="en-US" sz="1800" b="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431513" y="2699347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</a:t>
              </a:r>
              <a:endParaRPr lang="en-US" sz="1800" b="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</a:t>
            </a:r>
            <a:r>
              <a:rPr lang="en-US" dirty="0" smtClean="0"/>
              <a:t>Reordering (Intra BBL)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1598" y="1536683"/>
            <a:ext cx="39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"/>
                <a:cs typeface="Courier"/>
              </a:rPr>
              <a:t>8B 41 10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,[ecx+0x10]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1598" y="1919682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53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    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1598" y="2302681"/>
            <a:ext cx="377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8B 59 0C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</a:t>
            </a: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[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ecx+0xC]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1598" y="2685680"/>
            <a:ext cx="30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3B C3  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cmp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eax,ebx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1598" y="3068679"/>
            <a:ext cx="38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89 41 08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[ecx+0x8],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1598" y="3451679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7E 4E  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jle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0x5c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245986" y="2685680"/>
            <a:ext cx="3106599" cy="3265706"/>
            <a:chOff x="2245986" y="2685680"/>
            <a:chExt cx="3106599" cy="3265706"/>
          </a:xfrm>
        </p:grpSpPr>
        <p:sp>
          <p:nvSpPr>
            <p:cNvPr id="155" name="TextBox 154"/>
            <p:cNvSpPr txBox="1"/>
            <p:nvPr/>
          </p:nvSpPr>
          <p:spPr>
            <a:xfrm>
              <a:off x="2361598" y="4738134"/>
              <a:ext cx="261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ourier"/>
                  <a:cs typeface="Courier"/>
                </a:rPr>
                <a:t>59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  push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ebx</a:t>
              </a:r>
              <a:endParaRPr lang="en-US" sz="180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361598" y="5123190"/>
              <a:ext cx="2823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ourier"/>
                  <a:cs typeface="Courier"/>
                </a:rPr>
                <a:t>0C 3B    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or al,0x3B</a:t>
              </a:r>
              <a:endParaRPr lang="en-US" sz="180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1598" y="5508246"/>
              <a:ext cx="261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ourier"/>
                  <a:cs typeface="Courier"/>
                </a:rPr>
                <a:t>C</a:t>
              </a:r>
              <a:r>
                <a:rPr lang="en-US" sz="1800" dirty="0" smtClean="0">
                  <a:solidFill>
                    <a:srgbClr val="FF0000"/>
                  </a:solidFill>
                  <a:latin typeface="Courier"/>
                  <a:cs typeface="Courier"/>
                </a:rPr>
                <a:t>3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  ret</a:t>
              </a:r>
              <a:endParaRPr lang="en-US" sz="180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H="1">
              <a:off x="2245986" y="3055012"/>
              <a:ext cx="419812" cy="1573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421457" y="2685680"/>
              <a:ext cx="1931128" cy="1943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2245986" y="4628856"/>
              <a:ext cx="3106599" cy="13225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443864" y="1989601"/>
            <a:ext cx="3964587" cy="3662819"/>
            <a:chOff x="2250730" y="2166347"/>
            <a:chExt cx="3964587" cy="3662819"/>
          </a:xfrm>
        </p:grpSpPr>
        <p:cxnSp>
          <p:nvCxnSpPr>
            <p:cNvPr id="176" name="Straight Arrow Connector 175"/>
            <p:cNvCxnSpPr/>
            <p:nvPr/>
          </p:nvCxnSpPr>
          <p:spPr>
            <a:xfrm flipH="1">
              <a:off x="2250730" y="2166347"/>
              <a:ext cx="990656" cy="2049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6215317" y="2643126"/>
              <a:ext cx="0" cy="766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H="1">
              <a:off x="5226642" y="3779207"/>
              <a:ext cx="988675" cy="12435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>
              <a:off x="2858307" y="5392067"/>
              <a:ext cx="2368335" cy="437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2250730" y="4585637"/>
              <a:ext cx="607577" cy="1243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50730" y="3779207"/>
              <a:ext cx="3964587" cy="43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3241386" y="2166347"/>
              <a:ext cx="1985256" cy="285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520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213E-6 5.33117E-6 L -0.06425 0.0183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44E-6 1.40343E-6 L 0.29021 0.03682 " pathEditMode="relative" ptsTypes="AA"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2952E-6 -6.5308E-7 L 0.22821 0.13177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424E-6 9.72673E-8 L -0.15961 0.18365 " pathEditMode="relative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162E-6 -1.12089E-6 L 0.13025 0.25127 " pathEditMode="relative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3203E-7 -7.94349E-6 L -0.06652 0.31542 " pathEditMode="relative" ptsTypes="AA">
                                      <p:cBhvr>
                                        <p:cTn id="31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3863" y="2314021"/>
            <a:ext cx="1142416" cy="1107996"/>
            <a:chOff x="2183052" y="4573052"/>
            <a:chExt cx="1142416" cy="1107996"/>
          </a:xfrm>
        </p:grpSpPr>
        <p:sp>
          <p:nvSpPr>
            <p:cNvPr id="45" name="TextBox 44"/>
            <p:cNvSpPr txBox="1"/>
            <p:nvPr/>
          </p:nvSpPr>
          <p:spPr>
            <a:xfrm>
              <a:off x="2590800" y="4573052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</a:t>
              </a:r>
              <a:endParaRPr lang="en-US" sz="1800" b="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83052" y="5311716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</a:t>
              </a:r>
              <a:endParaRPr lang="en-US" sz="1800" b="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3052" y="4942384"/>
              <a:ext cx="114241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</a:t>
              </a:r>
              <a:endParaRPr lang="en-US" sz="1800" b="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</a:t>
            </a:r>
            <a:r>
              <a:rPr lang="en-US" dirty="0" smtClean="0"/>
              <a:t>Reordering (Intra BBL)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1598" y="1536683"/>
            <a:ext cx="39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"/>
                <a:cs typeface="Courier"/>
              </a:rPr>
              <a:t>8B 41 10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,[ecx+0x10]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1598" y="1919682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53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    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1598" y="2302681"/>
            <a:ext cx="377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8B 59 0C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</a:t>
            </a: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[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ecx+0xC]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1598" y="2685680"/>
            <a:ext cx="30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3B C3  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cmp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eax,ebx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1598" y="3068679"/>
            <a:ext cx="38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89 41 08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[ecx+0x8],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1598" y="3451679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F7F7F"/>
                </a:solidFill>
                <a:latin typeface="Courier"/>
                <a:cs typeface="Courier"/>
              </a:rPr>
              <a:t>7E 4E  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jle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0x5c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45987" y="3052685"/>
            <a:ext cx="3773813" cy="2898701"/>
            <a:chOff x="2245987" y="3052685"/>
            <a:chExt cx="3773813" cy="2898701"/>
          </a:xfrm>
        </p:grpSpPr>
        <p:sp>
          <p:nvSpPr>
            <p:cNvPr id="49" name="TextBox 48"/>
            <p:cNvSpPr txBox="1"/>
            <p:nvPr/>
          </p:nvSpPr>
          <p:spPr>
            <a:xfrm>
              <a:off x="2361598" y="4738134"/>
              <a:ext cx="318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ourier"/>
                  <a:cs typeface="Courier"/>
                </a:rPr>
                <a:t>41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     </a:t>
              </a:r>
              <a:r>
                <a:rPr lang="en-US" sz="1800" dirty="0" err="1">
                  <a:solidFill>
                    <a:prstClr val="black"/>
                  </a:solidFill>
                  <a:latin typeface="Courier"/>
                  <a:cs typeface="Courier"/>
                </a:rPr>
                <a:t>i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nc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ecx</a:t>
              </a:r>
              <a:endParaRPr lang="en-US" sz="1800" dirty="0">
                <a:solidFill>
                  <a:prstClr val="black"/>
                </a:solidFill>
                <a:latin typeface="Courier"/>
                <a:cs typeface="Courie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61599" y="5123190"/>
              <a:ext cx="355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ourier"/>
                  <a:cs typeface="Courier"/>
                </a:rPr>
                <a:t>10 89 41 08 3B C3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adc</a:t>
              </a:r>
              <a:r>
                <a:rPr lang="en-US" sz="1800" dirty="0" smtClean="0">
                  <a:solidFill>
                    <a:srgbClr val="000000"/>
                  </a:solidFill>
                  <a:latin typeface="Courier"/>
                  <a:cs typeface="Courier"/>
                </a:rPr>
                <a:t> [ecx-0x3CC4F7BF],cl</a:t>
              </a:r>
              <a:endParaRPr lang="en-US" sz="18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322514" y="3052685"/>
              <a:ext cx="2697286" cy="15761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245987" y="3422017"/>
              <a:ext cx="344813" cy="1206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245987" y="4628856"/>
              <a:ext cx="3773813" cy="13225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06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633E-6 -3.18824E-6 L -2.06633E-6 -0.05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0017 0.1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91E-7 4.53346E-6 L -0.00017 -0.0553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826E-7 4.39917E-8 L -2.77826E-7 0.05742 " pathEditMode="relative" ptsTypes="AA">
                                      <p:cBhvr>
                                        <p:cTn id="1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569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Preservation Code Reordering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606" y="2063920"/>
            <a:ext cx="2251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ush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ush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esi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m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ebx,ecx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ush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m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esi,edx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op 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op 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esi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ourier"/>
                <a:cs typeface="Courier"/>
              </a:rPr>
              <a:t>p</a:t>
            </a:r>
            <a:r>
              <a:rPr lang="en-US" sz="1800" u="sng" dirty="0" smtClean="0">
                <a:solidFill>
                  <a:prstClr val="black"/>
                </a:solidFill>
                <a:latin typeface="Courier"/>
                <a:cs typeface="Courier"/>
              </a:rPr>
              <a:t>op  </a:t>
            </a:r>
            <a:r>
              <a:rPr lang="en-US" sz="1800" u="sng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u="sng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ret</a:t>
            </a:r>
            <a:endParaRPr lang="en-US" sz="1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5208" y="4309285"/>
            <a:ext cx="1615591" cy="117095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60701" y="2063920"/>
            <a:ext cx="5657925" cy="3416320"/>
            <a:chOff x="2460701" y="2063920"/>
            <a:chExt cx="5657925" cy="3416320"/>
          </a:xfrm>
        </p:grpSpPr>
        <p:sp>
          <p:nvSpPr>
            <p:cNvPr id="32" name="Rectangle 31"/>
            <p:cNvSpPr/>
            <p:nvPr/>
          </p:nvSpPr>
          <p:spPr>
            <a:xfrm>
              <a:off x="5663463" y="4309285"/>
              <a:ext cx="1615591" cy="11709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60701" y="2063920"/>
              <a:ext cx="5657925" cy="3416320"/>
              <a:chOff x="2460701" y="2063920"/>
              <a:chExt cx="5657925" cy="34163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867578" y="2063920"/>
                <a:ext cx="22510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</a:t>
                </a:r>
                <a:r>
                  <a:rPr lang="en-US" sz="1800" u="sng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ush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edi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</a:t>
                </a:r>
                <a:r>
                  <a:rPr lang="en-US" sz="1800" u="sng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ush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ebx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push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esi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>
                    <a:solidFill>
                      <a:prstClr val="black"/>
                    </a:solidFill>
                    <a:latin typeface="Courier"/>
                    <a:cs typeface="Courier"/>
                  </a:rPr>
                  <a:t>m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ov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 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ebx,ecx</a:t>
                </a:r>
                <a:endParaRPr lang="en-US" sz="1800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mov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 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esi,edx</a:t>
                </a:r>
                <a:endParaRPr lang="en-US" sz="1800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  .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  .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  .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</a:t>
                </a:r>
                <a:r>
                  <a:rPr lang="en-US" sz="1800" u="sng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op 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esi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</a:t>
                </a:r>
                <a:r>
                  <a:rPr lang="en-US" sz="1800" u="sng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op 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ebx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solidFill>
                      <a:prstClr val="black"/>
                    </a:solidFill>
                    <a:latin typeface="Courier"/>
                    <a:cs typeface="Courier"/>
                  </a:rPr>
                  <a:t>p</a:t>
                </a:r>
                <a:r>
                  <a:rPr lang="en-US" sz="1800" u="sng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op  </a:t>
                </a:r>
                <a:r>
                  <a:rPr lang="en-US" sz="1800" u="sng" dirty="0" err="1" smtClean="0">
                    <a:solidFill>
                      <a:prstClr val="black"/>
                    </a:solidFill>
                    <a:latin typeface="Courier"/>
                    <a:cs typeface="Courier"/>
                  </a:rPr>
                  <a:t>edi</a:t>
                </a:r>
                <a:endParaRPr lang="en-US" sz="1800" u="sng" dirty="0" smtClean="0">
                  <a:solidFill>
                    <a:prstClr val="black"/>
                  </a:solidFill>
                  <a:latin typeface="Courier"/>
                  <a:cs typeface="Courier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ourier"/>
                    <a:cs typeface="Courier"/>
                  </a:rPr>
                  <a:t>ret</a:t>
                </a:r>
                <a:endParaRPr lang="en-US" sz="1800" dirty="0">
                  <a:solidFill>
                    <a:prstClr val="black"/>
                  </a:solidFill>
                  <a:latin typeface="Courier"/>
                  <a:cs typeface="Courier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60701" y="4468048"/>
                <a:ext cx="3406877" cy="589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460701" y="4468048"/>
                <a:ext cx="3406877" cy="283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460701" y="4751554"/>
                <a:ext cx="3406877" cy="3061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60701" y="2295702"/>
                <a:ext cx="3406877" cy="2558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460701" y="2551550"/>
                <a:ext cx="3406877" cy="2721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925626" y="2823716"/>
                <a:ext cx="2941952" cy="2558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590800" y="2295702"/>
                <a:ext cx="3276778" cy="800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 rot="16200000">
            <a:off x="282980" y="2639050"/>
            <a:ext cx="7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Prolog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97678" y="4710811"/>
            <a:ext cx="7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Epilog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9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reassignment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63252" y="3053835"/>
            <a:ext cx="5845" cy="2206272"/>
          </a:xfrm>
          <a:prstGeom prst="line">
            <a:avLst/>
          </a:prstGeom>
          <a:ln>
            <a:solidFill>
              <a:srgbClr val="3366FF"/>
            </a:solidFill>
            <a:headEnd type="oval" w="lg" len="lg"/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736954" y="1697896"/>
            <a:ext cx="1202358" cy="371172"/>
            <a:chOff x="4093302" y="1695589"/>
            <a:chExt cx="1202358" cy="371172"/>
          </a:xfrm>
        </p:grpSpPr>
        <p:sp>
          <p:nvSpPr>
            <p:cNvPr id="23" name="TextBox 22"/>
            <p:cNvSpPr txBox="1"/>
            <p:nvPr/>
          </p:nvSpPr>
          <p:spPr>
            <a:xfrm>
              <a:off x="4093302" y="1697429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3366FF"/>
                  </a:solidFill>
                  <a:latin typeface="Courier"/>
                  <a:cs typeface="Courier"/>
                </a:rPr>
                <a:t>eax</a:t>
              </a:r>
              <a:endParaRPr lang="en-US" sz="1800" dirty="0">
                <a:solidFill>
                  <a:srgbClr val="3366FF"/>
                </a:solidFill>
                <a:latin typeface="Courier"/>
                <a:cs typeface="Couri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5428" y="1695589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8000"/>
                  </a:solidFill>
                  <a:latin typeface="Courier"/>
                  <a:cs typeface="Courier"/>
                </a:rPr>
                <a:t>edi</a:t>
              </a:r>
              <a:endParaRPr lang="en-US" sz="1800" dirty="0">
                <a:solidFill>
                  <a:srgbClr val="008000"/>
                </a:solidFill>
                <a:latin typeface="Courier"/>
                <a:cs typeface="Courier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639196" y="2724950"/>
            <a:ext cx="16828" cy="2230357"/>
          </a:xfrm>
          <a:prstGeom prst="line">
            <a:avLst/>
          </a:prstGeom>
          <a:ln>
            <a:solidFill>
              <a:srgbClr val="00800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</p:cNvCxnSpPr>
          <p:nvPr/>
        </p:nvCxnSpPr>
        <p:spPr>
          <a:xfrm>
            <a:off x="4639196" y="2067228"/>
            <a:ext cx="0" cy="413041"/>
          </a:xfrm>
          <a:prstGeom prst="line">
            <a:avLst/>
          </a:prstGeom>
          <a:ln>
            <a:solidFill>
              <a:srgbClr val="008000"/>
            </a:solidFill>
            <a:headEnd type="none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88902" y="14199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Live regions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950" y="1740527"/>
            <a:ext cx="3005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function: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esi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,[ebp+0x8]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,[edi+0x14]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test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eax,eax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jz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 0x4A80640B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mov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,[ebp+0x10]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ebx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lea 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ecx</a:t>
            </a: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,[ebp-0x4]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ecx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push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edi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call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  <a:cs typeface="Courier"/>
              </a:rPr>
              <a:t>eax</a:t>
            </a:r>
            <a:endParaRPr lang="en-US" sz="1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urier"/>
                <a:cs typeface="Courier"/>
              </a:rPr>
              <a:t> ...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28303" y="2942774"/>
            <a:ext cx="999567" cy="2418945"/>
            <a:chOff x="1984651" y="2940467"/>
            <a:chExt cx="999567" cy="2418945"/>
          </a:xfrm>
        </p:grpSpPr>
        <p:sp>
          <p:nvSpPr>
            <p:cNvPr id="41" name="Rectangle 40"/>
            <p:cNvSpPr/>
            <p:nvPr/>
          </p:nvSpPr>
          <p:spPr>
            <a:xfrm>
              <a:off x="1984651" y="5137290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3366FF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4651" y="3207727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3366FF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9966" y="3210436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3366FF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84651" y="2940467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3366FF"/>
                </a:solidFill>
                <a:latin typeface="Calibri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28303" y="2385576"/>
            <a:ext cx="444252" cy="2680792"/>
            <a:chOff x="1984651" y="2383269"/>
            <a:chExt cx="444252" cy="2680792"/>
          </a:xfrm>
        </p:grpSpPr>
        <p:sp>
          <p:nvSpPr>
            <p:cNvPr id="48" name="Rectangle 47"/>
            <p:cNvSpPr/>
            <p:nvPr/>
          </p:nvSpPr>
          <p:spPr>
            <a:xfrm>
              <a:off x="1984651" y="4841939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4DFF1C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84651" y="2651560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4DFF1C"/>
                </a:solidFill>
                <a:latin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84651" y="2383269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4DFF1C"/>
                </a:solidFill>
                <a:latin typeface="Calibri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828465" y="2607698"/>
            <a:ext cx="1108953" cy="28307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853" y="4284397"/>
            <a:ext cx="2801198" cy="107732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9030" y="1740527"/>
            <a:ext cx="3005004" cy="3970318"/>
            <a:chOff x="5669030" y="1740527"/>
            <a:chExt cx="3005004" cy="3970318"/>
          </a:xfrm>
        </p:grpSpPr>
        <p:sp>
          <p:nvSpPr>
            <p:cNvPr id="59" name="TextBox 58"/>
            <p:cNvSpPr txBox="1"/>
            <p:nvPr/>
          </p:nvSpPr>
          <p:spPr>
            <a:xfrm>
              <a:off x="5669030" y="1740527"/>
              <a:ext cx="300500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function: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push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esi</a:t>
              </a:r>
              <a:endParaRPr lang="en-US" sz="1800" dirty="0" smtClean="0">
                <a:solidFill>
                  <a:prstClr val="black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push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edi</a:t>
              </a:r>
              <a:endParaRPr lang="en-US" sz="1800" dirty="0" smtClean="0">
                <a:solidFill>
                  <a:prstClr val="black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mov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eax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,[ebp+0x8]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mov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,[edi+0x14]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test 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edi,edi</a:t>
              </a:r>
              <a:endParaRPr lang="en-US" sz="1800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jz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 0x4A80640B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mov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ebx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,[ebp+0x10]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push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ebx</a:t>
              </a:r>
              <a:endParaRPr lang="en-US" sz="1800" dirty="0" smtClean="0">
                <a:solidFill>
                  <a:prstClr val="black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lea 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ecx</a:t>
              </a: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,[ebp-0x4]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push </a:t>
              </a:r>
              <a:r>
                <a:rPr lang="en-US" sz="1800" dirty="0" err="1" smtClean="0">
                  <a:solidFill>
                    <a:prstClr val="black"/>
                  </a:solidFill>
                  <a:latin typeface="Courier"/>
                  <a:cs typeface="Courier"/>
                </a:rPr>
                <a:t>ecx</a:t>
              </a:r>
              <a:endParaRPr lang="en-US" sz="1800" dirty="0" smtClean="0">
                <a:solidFill>
                  <a:prstClr val="black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push 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eax</a:t>
              </a:r>
              <a:endParaRPr lang="en-US" sz="1800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call 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</a:t>
              </a:r>
              <a:endParaRPr lang="en-US" sz="1800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urier"/>
                  <a:cs typeface="Courier"/>
                </a:rPr>
                <a:t> ...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0" y="4284397"/>
              <a:ext cx="2801198" cy="10773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0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Correctness and performance</a:t>
            </a:r>
          </a:p>
          <a:p>
            <a:pPr lvl="1"/>
            <a:r>
              <a:rPr lang="en-US" dirty="0" smtClean="0"/>
              <a:t>Execute Wine’s test suite using randomized versions of Windows DLLs</a:t>
            </a:r>
          </a:p>
          <a:p>
            <a:endParaRPr lang="en-US" dirty="0" smtClean="0"/>
          </a:p>
          <a:p>
            <a:r>
              <a:rPr lang="en-US" dirty="0" smtClean="0"/>
              <a:t>Randomization coverage</a:t>
            </a:r>
          </a:p>
          <a:p>
            <a:r>
              <a:rPr lang="en-US" dirty="0" smtClean="0"/>
              <a:t>Effectiveness against real-world exploits</a:t>
            </a:r>
          </a:p>
          <a:p>
            <a:r>
              <a:rPr lang="en-US" dirty="0" smtClean="0"/>
              <a:t>Robustness against ROP </a:t>
            </a:r>
            <a:r>
              <a:rPr lang="en-US" dirty="0"/>
              <a:t>c</a:t>
            </a:r>
            <a:r>
              <a:rPr lang="en-US" dirty="0" smtClean="0"/>
              <a:t>ompilers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86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Aside: Architecture/Hardware solutions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up, look down, look back, look forward</a:t>
            </a:r>
            <a:endParaRPr lang="en-US" dirty="0"/>
          </a:p>
          <a:p>
            <a:r>
              <a:rPr lang="en-US" dirty="0" smtClean="0"/>
              <a:t>Can it be done in software?  Even if not quite as good</a:t>
            </a:r>
          </a:p>
          <a:p>
            <a:pPr lvl="1"/>
            <a:r>
              <a:rPr lang="en-US" dirty="0" smtClean="0"/>
              <a:t>Remember the strengths and weaknesses of HW</a:t>
            </a:r>
            <a:endParaRPr lang="en-US" dirty="0"/>
          </a:p>
          <a:p>
            <a:r>
              <a:rPr lang="en-US" dirty="0" smtClean="0"/>
              <a:t>Over-designing for security</a:t>
            </a:r>
          </a:p>
          <a:p>
            <a:pPr lvl="1"/>
            <a:r>
              <a:rPr lang="en-US" dirty="0" smtClean="0"/>
              <a:t>How complicated?</a:t>
            </a:r>
          </a:p>
          <a:p>
            <a:pPr lvl="1"/>
            <a:r>
              <a:rPr lang="en-US" dirty="0" smtClean="0"/>
              <a:t>Does it touch critical </a:t>
            </a:r>
            <a:r>
              <a:rPr lang="en-US" dirty="0" err="1" smtClean="0"/>
              <a:t>datapath</a:t>
            </a:r>
            <a:r>
              <a:rPr lang="en-US" dirty="0" smtClean="0"/>
              <a:t> elements? </a:t>
            </a:r>
          </a:p>
          <a:p>
            <a:pPr lvl="2"/>
            <a:r>
              <a:rPr lang="en-US" dirty="0" smtClean="0"/>
              <a:t>What is the performance penalty?</a:t>
            </a:r>
          </a:p>
          <a:p>
            <a:r>
              <a:rPr lang="en-US" dirty="0" smtClean="0"/>
              <a:t>How useful?  </a:t>
            </a:r>
          </a:p>
          <a:p>
            <a:pPr lvl="1"/>
            <a:r>
              <a:rPr lang="en-US" dirty="0" smtClean="0"/>
              <a:t>Does it solve a problem completely?  Does it significantly reduce the attack surface?</a:t>
            </a:r>
          </a:p>
          <a:p>
            <a:r>
              <a:rPr lang="en-US" dirty="0" smtClean="0"/>
              <a:t>Other factors</a:t>
            </a:r>
          </a:p>
          <a:p>
            <a:pPr lvl="1"/>
            <a:r>
              <a:rPr lang="en-US" dirty="0" smtClean="0"/>
              <a:t>Is it backward compatible?  Does it protect legacy binaries?</a:t>
            </a:r>
          </a:p>
          <a:p>
            <a:pPr lvl="1"/>
            <a:r>
              <a:rPr lang="en-US" dirty="0" smtClean="0"/>
              <a:t>Does it require major changes to the code base?</a:t>
            </a:r>
          </a:p>
        </p:txBody>
      </p:sp>
    </p:spTree>
    <p:extLst>
      <p:ext uri="{BB962C8B-B14F-4D97-AF65-F5344CB8AC3E}">
        <p14:creationId xmlns:p14="http://schemas.microsoft.com/office/powerpoint/2010/main" val="585734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Coverage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36251"/>
              </p:ext>
            </p:extLst>
          </p:nvPr>
        </p:nvGraphicFramePr>
        <p:xfrm>
          <a:off x="457200" y="1814436"/>
          <a:ext cx="8229600" cy="445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080" y="131546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cs typeface="+mn-cs"/>
              </a:rPr>
              <a:t>Dataset: 5,235 PE files (~0.5GB code) from Windows, Firefox, iTunes and Reader</a:t>
            </a: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Real-World Exploits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132743"/>
              </p:ext>
            </p:extLst>
          </p:nvPr>
        </p:nvGraphicFramePr>
        <p:xfrm>
          <a:off x="1280544" y="1594250"/>
          <a:ext cx="6607394" cy="307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144"/>
                <a:gridCol w="1803003"/>
                <a:gridCol w="1644247"/>
              </a:tblGrid>
              <a:tr h="3839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Exploit/Reusable</a:t>
                      </a:r>
                      <a:r>
                        <a:rPr lang="en-US" baseline="0" dirty="0" smtClean="0"/>
                        <a:t> Payload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Gadgets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Modifiable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Adobe Reader v9.3.4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Integard</a:t>
                      </a:r>
                      <a:r>
                        <a:rPr lang="en-US" dirty="0" smtClean="0"/>
                        <a:t> Pro v2.2.0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Mplayer</a:t>
                      </a:r>
                      <a:r>
                        <a:rPr lang="en-US" dirty="0" smtClean="0"/>
                        <a:t> Lite r33064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msvcr71.dll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(White </a:t>
                      </a:r>
                      <a:r>
                        <a:rPr lang="en-US" baseline="0" dirty="0" smtClean="0"/>
                        <a:t>Phosphorus)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msvcr71.dll (</a:t>
                      </a:r>
                      <a:r>
                        <a:rPr lang="en-US" dirty="0" err="1" smtClean="0"/>
                        <a:t>Corelan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mscorie.dll</a:t>
                      </a:r>
                      <a:r>
                        <a:rPr lang="en-US" dirty="0" smtClean="0"/>
                        <a:t> (White</a:t>
                      </a:r>
                      <a:r>
                        <a:rPr lang="en-US" baseline="0" dirty="0" smtClean="0"/>
                        <a:t> Phosphorus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mfc71u.dll (</a:t>
                      </a:r>
                      <a:r>
                        <a:rPr lang="en-US" dirty="0" err="1" smtClean="0"/>
                        <a:t>Corelan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55" y="5088543"/>
            <a:ext cx="73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u="sng" dirty="0" smtClean="0">
                <a:solidFill>
                  <a:prstClr val="black"/>
                </a:solidFill>
                <a:latin typeface="Calibri"/>
                <a:cs typeface="+mn-cs"/>
              </a:rPr>
              <a:t>Modifiable gadgets were not always directly replaceable!</a:t>
            </a:r>
            <a:endParaRPr lang="en-US" b="0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</a:t>
            </a:r>
            <a:r>
              <a:rPr lang="en-US" dirty="0"/>
              <a:t>C</a:t>
            </a:r>
            <a:r>
              <a:rPr lang="en-US" dirty="0" smtClean="0"/>
              <a:t>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Is it possible to create a randomization-resistant payload?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mona.py</a:t>
            </a:r>
            <a:r>
              <a:rPr lang="en-US" dirty="0" smtClean="0"/>
              <a:t> constructs DEP+ASLR bypassing code</a:t>
            </a:r>
          </a:p>
          <a:p>
            <a:pPr lvl="1"/>
            <a:r>
              <a:rPr lang="en-US" dirty="0" smtClean="0"/>
              <a:t>Allocate a WX buffer, copy </a:t>
            </a:r>
            <a:r>
              <a:rPr lang="en-US" dirty="0" err="1" smtClean="0"/>
              <a:t>shellcode</a:t>
            </a:r>
            <a:r>
              <a:rPr lang="en-US" dirty="0"/>
              <a:t> </a:t>
            </a:r>
            <a:r>
              <a:rPr lang="en-US" dirty="0" smtClean="0"/>
              <a:t>and jump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Q</a:t>
            </a:r>
            <a:r>
              <a:rPr lang="en-US" dirty="0" smtClean="0"/>
              <a:t> is the state-of-the-art ROP </a:t>
            </a:r>
            <a:r>
              <a:rPr lang="en-US" dirty="0"/>
              <a:t>compiler [SAB11]</a:t>
            </a:r>
            <a:endParaRPr lang="en-US" dirty="0" smtClean="0"/>
          </a:p>
          <a:p>
            <a:pPr lvl="1"/>
            <a:r>
              <a:rPr lang="en-US" dirty="0" smtClean="0"/>
              <a:t>Designed to be robust against small gadget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7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Compilers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13316"/>
              </p:ext>
            </p:extLst>
          </p:nvPr>
        </p:nvGraphicFramePr>
        <p:xfrm>
          <a:off x="457200" y="181102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313"/>
                <a:gridCol w="1372096"/>
                <a:gridCol w="1383436"/>
                <a:gridCol w="1644247"/>
                <a:gridCol w="1565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Non-ASLR Code</a:t>
                      </a:r>
                      <a:r>
                        <a:rPr lang="en-US" baseline="0" dirty="0" smtClean="0"/>
                        <a:t> Base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Mona</a:t>
                      </a:r>
                    </a:p>
                    <a:p>
                      <a:pPr algn="ctr"/>
                      <a:r>
                        <a:rPr lang="en-US" dirty="0" smtClean="0"/>
                        <a:t>Orig.</a:t>
                      </a:r>
                      <a:r>
                        <a:rPr lang="en-US" baseline="0" dirty="0" smtClean="0"/>
                        <a:t>                Rand.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</a:p>
                    <a:p>
                      <a:pPr algn="ctr"/>
                      <a:r>
                        <a:rPr lang="en-US" dirty="0" smtClean="0"/>
                        <a:t>Orig.                   </a:t>
                      </a:r>
                      <a:r>
                        <a:rPr lang="en-US" baseline="0" dirty="0" smtClean="0"/>
                        <a:t>  Rand.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Adobe Reader v9.3.4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Integard</a:t>
                      </a:r>
                      <a:r>
                        <a:rPr lang="en-US" dirty="0" smtClean="0"/>
                        <a:t> Pro v2.2.0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Mplayer</a:t>
                      </a:r>
                      <a:r>
                        <a:rPr lang="en-US" dirty="0" smtClean="0"/>
                        <a:t> Lite r33064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msvcr71.dll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mscorie.dll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mfc71u.dll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12" y="5159515"/>
            <a:ext cx="78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u="sng" dirty="0" smtClean="0">
                <a:solidFill>
                  <a:prstClr val="black"/>
                </a:solidFill>
                <a:latin typeface="Calibri"/>
                <a:cs typeface="+mn-cs"/>
              </a:rPr>
              <a:t>Both failed to construct payloads from non-randomized code!</a:t>
            </a:r>
            <a:endParaRPr lang="en-US" b="0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5410" y="2480991"/>
            <a:ext cx="3656547" cy="2195149"/>
            <a:chOff x="4515410" y="2480991"/>
            <a:chExt cx="3656547" cy="2195149"/>
          </a:xfrm>
        </p:grpSpPr>
        <p:sp>
          <p:nvSpPr>
            <p:cNvPr id="3" name="Rectangle 2"/>
            <p:cNvSpPr/>
            <p:nvPr/>
          </p:nvSpPr>
          <p:spPr>
            <a:xfrm>
              <a:off x="4515410" y="2480991"/>
              <a:ext cx="540908" cy="219514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31049" y="2480991"/>
              <a:ext cx="540908" cy="219514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2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class of solutions –defeated (1)</a:t>
            </a:r>
            <a:endParaRPr lang="en-US" dirty="0"/>
          </a:p>
        </p:txBody>
      </p:sp>
      <p:pic>
        <p:nvPicPr>
          <p:cNvPr id="7" name="Content Placeholder 6" descr="defeating-deep-randomizatio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41" r="-78241"/>
          <a:stretch>
            <a:fillRect/>
          </a:stretch>
        </p:blipFill>
        <p:spPr>
          <a:xfrm>
            <a:off x="-5562600" y="1417638"/>
            <a:ext cx="19325812" cy="1062845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16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class of solutions –defeated (2)</a:t>
            </a:r>
            <a:endParaRPr lang="en-US" dirty="0"/>
          </a:p>
        </p:txBody>
      </p:sp>
      <p:pic>
        <p:nvPicPr>
          <p:cNvPr id="7" name="Content Placeholder 6" descr="defeating-deep-randomizatio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41" r="-78241"/>
          <a:stretch>
            <a:fillRect/>
          </a:stretch>
        </p:blipFill>
        <p:spPr>
          <a:xfrm>
            <a:off x="-5791200" y="-4272102"/>
            <a:ext cx="19325812" cy="1062845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1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2016—new defenses against JIT 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Screen Shot 2018-01-19 at 3.1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92238"/>
            <a:ext cx="5524500" cy="5104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6356350"/>
            <a:ext cx="415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12% overhead with 50msec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Randomization ideas?  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2037"/>
            <a:ext cx="8229600" cy="2011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Instruction Set Randomization ~2003</a:t>
            </a:r>
          </a:p>
          <a:p>
            <a:pPr lvl="1"/>
            <a:r>
              <a:rPr lang="en-US" dirty="0" smtClean="0"/>
              <a:t>Older idea, can protect against code injection attacks too</a:t>
            </a:r>
          </a:p>
          <a:p>
            <a:pPr lvl="1"/>
            <a:r>
              <a:rPr lang="en-US" dirty="0" smtClean="0"/>
              <a:t>What do you think?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90600" y="2286000"/>
            <a:ext cx="914400" cy="1214438"/>
          </a:xfrm>
          <a:prstGeom prst="can">
            <a:avLst>
              <a:gd name="adj" fmla="val 33203"/>
            </a:avLst>
          </a:prstGeom>
          <a:solidFill>
            <a:srgbClr val="000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38400" y="1752600"/>
            <a:ext cx="914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utoShape 6" descr="Horizontal brick"/>
          <p:cNvSpPr>
            <a:spLocks noChangeArrowheads="1"/>
          </p:cNvSpPr>
          <p:nvPr/>
        </p:nvSpPr>
        <p:spPr bwMode="auto">
          <a:xfrm>
            <a:off x="3962400" y="2819400"/>
            <a:ext cx="914400" cy="609600"/>
          </a:xfrm>
          <a:prstGeom prst="flowChartProcess">
            <a:avLst/>
          </a:prstGeom>
          <a:pattFill prst="horzBrick">
            <a:fgClr>
              <a:srgbClr val="000000"/>
            </a:fgClr>
            <a:bgClr>
              <a:schemeClr val="tx1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010400" y="2819400"/>
            <a:ext cx="914400" cy="609600"/>
          </a:xfrm>
          <a:prstGeom prst="flowChartProcess">
            <a:avLst/>
          </a:prstGeom>
          <a:solidFill>
            <a:srgbClr val="000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86400" y="1752600"/>
            <a:ext cx="914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90800" y="2819400"/>
            <a:ext cx="609600" cy="609600"/>
          </a:xfrm>
          <a:prstGeom prst="flowChartSummingJunction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5638800" y="2819400"/>
            <a:ext cx="609600" cy="609600"/>
          </a:xfrm>
          <a:prstGeom prst="flowChartSummingJunction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905000" y="3124200"/>
            <a:ext cx="685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00400" y="3124200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4876800" y="3124200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248400" y="3124200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AutoShape 22"/>
          <p:cNvCxnSpPr>
            <a:cxnSpLocks noChangeShapeType="1"/>
            <a:stCxn id="8" idx="2"/>
            <a:endCxn id="12" idx="0"/>
          </p:cNvCxnSpPr>
          <p:nvPr/>
        </p:nvCxnSpPr>
        <p:spPr bwMode="auto">
          <a:xfrm>
            <a:off x="2895600" y="2209800"/>
            <a:ext cx="0" cy="59213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AutoShape 23"/>
          <p:cNvCxnSpPr>
            <a:cxnSpLocks noChangeShapeType="1"/>
            <a:stCxn id="11" idx="2"/>
            <a:endCxn id="13" idx="0"/>
          </p:cNvCxnSpPr>
          <p:nvPr/>
        </p:nvCxnSpPr>
        <p:spPr bwMode="auto">
          <a:xfrm>
            <a:off x="5943600" y="2209800"/>
            <a:ext cx="0" cy="59213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343400" y="3124200"/>
            <a:ext cx="5334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AutoShape 26" descr="Large confetti"/>
          <p:cNvSpPr>
            <a:spLocks noChangeArrowheads="1"/>
          </p:cNvSpPr>
          <p:nvPr/>
        </p:nvSpPr>
        <p:spPr bwMode="auto">
          <a:xfrm>
            <a:off x="7391400" y="3124200"/>
            <a:ext cx="533400" cy="304800"/>
          </a:xfrm>
          <a:prstGeom prst="flowChartProcess">
            <a:avLst/>
          </a:prstGeom>
          <a:pattFill prst="lgConfetti">
            <a:fgClr>
              <a:schemeClr val="tx1"/>
            </a:fgClr>
            <a:bgClr>
              <a:srgbClr val="FF0000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905000" y="1219200"/>
            <a:ext cx="21336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Encryption Key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143000" y="4038600"/>
            <a:ext cx="7239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2895600" y="3962400"/>
            <a:ext cx="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3810000" y="3962400"/>
            <a:ext cx="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5410200" y="3962400"/>
            <a:ext cx="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600200" y="4273550"/>
            <a:ext cx="110013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Compile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2971800" y="4273550"/>
            <a:ext cx="75398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Load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038600" y="4273550"/>
            <a:ext cx="151202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In memory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6172200" y="4273550"/>
            <a:ext cx="13666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Execution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5029200" y="1219200"/>
            <a:ext cx="21336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Decryption Key</a:t>
            </a:r>
          </a:p>
        </p:txBody>
      </p:sp>
    </p:spTree>
    <p:extLst>
      <p:ext uri="{BB962C8B-B14F-4D97-AF65-F5344CB8AC3E}">
        <p14:creationId xmlns:p14="http://schemas.microsoft.com/office/powerpoint/2010/main" val="175038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636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>
                <a:latin typeface="Comic Sans MS" charset="0"/>
              </a:rPr>
              <a:t>Can the key be guessed?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0"/>
            <a:ext cx="7809120" cy="4320454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>
              <a:latin typeface="Comic Sans MS" charset="0"/>
            </a:endParaRP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>
                <a:latin typeface="Comic Sans MS" charset="0"/>
              </a:rPr>
              <a:t>32 bit key =&gt; 4,294,967,296 possibilities</a:t>
            </a: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>
              <a:latin typeface="Comic Sans MS" charset="0"/>
            </a:endParaRP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>
                <a:latin typeface="Comic Sans MS" charset="0"/>
              </a:rPr>
              <a:t>32 bit key, guess 16 bits and 16 bits =&gt; </a:t>
            </a: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>
                <a:latin typeface="Comic Sans MS" charset="0"/>
              </a:rPr>
              <a:t>   2 * 65,536 = 131,072 possibilities</a:t>
            </a: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>
              <a:latin typeface="Comic Sans MS" charset="0"/>
            </a:endParaRP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>
                <a:latin typeface="Comic Sans MS" charset="0"/>
              </a:rPr>
              <a:t>32 bit key, guess 8 bits at a time =&gt; </a:t>
            </a: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>
                <a:latin typeface="Comic Sans MS" charset="0"/>
              </a:rPr>
              <a:t>   4 * 256 = 1,024 possibilities</a:t>
            </a:r>
          </a:p>
          <a:p>
            <a:pPr>
              <a:lnSpc>
                <a:spcPct val="104000"/>
              </a:lnSpc>
              <a:buNone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567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>
                <a:latin typeface="Comic Sans MS" charset="0"/>
              </a:rPr>
              <a:t>Problems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70401" y="6194091"/>
            <a:ext cx="7806240" cy="445006"/>
          </a:xfrm>
        </p:spPr>
        <p:txBody>
          <a:bodyPr>
            <a:normAutofit fontScale="92500" lnSpcReduction="20000"/>
          </a:bodyPr>
          <a:lstStyle/>
          <a:p>
            <a:pPr marL="311045" indent="-311045">
              <a:lnSpc>
                <a:spcPct val="80000"/>
              </a:lnSpc>
              <a:buClr>
                <a:srgbClr val="000000"/>
              </a:buClr>
              <a:buSzPct val="100000"/>
              <a:buNone/>
            </a:pPr>
            <a:r>
              <a:rPr lang="en-US" sz="1800">
                <a:latin typeface="Comic Sans MS" charset="0"/>
              </a:rPr>
              <a:t>[Randomized instruction set emulation to disrupt binary code injection attacks, Barrantes &amp; all]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1" y="1700819"/>
            <a:ext cx="7807680" cy="43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093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Existing Protection from Code Injection Attacks: </a:t>
            </a:r>
            <a:br>
              <a:rPr lang="en-US" sz="2800" b="1" dirty="0" smtClean="0"/>
            </a:br>
            <a:r>
              <a:rPr lang="en-US" sz="2800" b="1" dirty="0" smtClean="0"/>
              <a:t>No Execute Bit (NX)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248400" y="1453896"/>
            <a:ext cx="1905000" cy="4636008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153400" y="1435608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94192" y="1271016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1534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66760" y="5915799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590800"/>
            <a:ext cx="22596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WRITABLE</a:t>
            </a:r>
          </a:p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NOT EXECUTABLE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42" name="Rectangle 41"/>
          <p:cNvSpPr/>
          <p:nvPr/>
        </p:nvSpPr>
        <p:spPr>
          <a:xfrm>
            <a:off x="6248400" y="2209801"/>
            <a:ext cx="1905000" cy="2298382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</a:t>
            </a:r>
          </a:p>
          <a:p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lea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ebx, 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+8]</a:t>
            </a:r>
            <a:endParaRPr lang="tr-TR" sz="12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ov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tr-T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0x80</a:t>
            </a:r>
          </a:p>
          <a:p>
            <a:pPr algn="ctr"/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8400" y="3997970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malicious return</a:t>
            </a:r>
            <a:endParaRPr lang="tr-TR" sz="14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 flipH="1" flipV="1">
            <a:off x="8153395" y="2362200"/>
            <a:ext cx="483393" cy="1772764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Left Brace 10"/>
          <p:cNvSpPr/>
          <p:nvPr/>
        </p:nvSpPr>
        <p:spPr>
          <a:xfrm>
            <a:off x="5638800" y="1752600"/>
            <a:ext cx="533400" cy="3826034"/>
          </a:xfrm>
          <a:prstGeom prst="leftBrace">
            <a:avLst>
              <a:gd name="adj1" fmla="val 56135"/>
              <a:gd name="adj2" fmla="val 32076"/>
            </a:avLst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</a:rPr>
              <a:t>Mark memory pages as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Either WRITABLE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Or EXECUTABLE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But not both</a:t>
            </a:r>
          </a:p>
          <a:p>
            <a:endParaRPr lang="en-US" sz="1800" dirty="0" smtClean="0">
              <a:latin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</a:rPr>
              <a:t>Standard technique in current processors and operating systems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Intel XD bit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AMD XN bit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Windows DEP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Linux </a:t>
            </a:r>
            <a:r>
              <a:rPr lang="en-US" sz="1600" dirty="0" err="1" smtClean="0">
                <a:latin typeface="Arial" pitchFamily="34" charset="0"/>
              </a:rPr>
              <a:t>PaX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268425" y="5354499"/>
            <a:ext cx="1" cy="436701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05800" y="5282625"/>
            <a:ext cx="782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Stack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182778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Demonstrated a lovely attack in </a:t>
            </a:r>
            <a:r>
              <a:rPr lang="en-US" dirty="0" err="1" smtClean="0"/>
              <a:t>usenix</a:t>
            </a:r>
            <a:r>
              <a:rPr lang="en-US" dirty="0" smtClean="0"/>
              <a:t> 2005 (Where’s the FEEB?)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81" y="1981201"/>
            <a:ext cx="7806240" cy="4243134"/>
          </a:xfrm>
        </p:spPr>
        <p:txBody>
          <a:bodyPr>
            <a:normAutofit/>
          </a:bodyPr>
          <a:lstStyle/>
          <a:p>
            <a:r>
              <a:rPr lang="en-US" dirty="0" smtClean="0"/>
              <a:t>Attacked a multi-threaded network server</a:t>
            </a:r>
          </a:p>
          <a:p>
            <a:r>
              <a:rPr lang="en-US" dirty="0" smtClean="0"/>
              <a:t>Try to guess the return instruction—only 256 possibilities</a:t>
            </a:r>
          </a:p>
          <a:p>
            <a:pPr lvl="1"/>
            <a:r>
              <a:rPr lang="en-US" dirty="0" smtClean="0"/>
              <a:t>Unfortunately program crashes if you guess wrong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www.usenix.org</a:t>
            </a:r>
            <a:r>
              <a:rPr lang="en-US" dirty="0"/>
              <a:t>/legacy/event/sec05/tech/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sovarel</a:t>
            </a:r>
            <a:r>
              <a:rPr lang="en-US" dirty="0"/>
              <a:t>/</a:t>
            </a:r>
            <a:r>
              <a:rPr lang="en-US" dirty="0" err="1"/>
              <a:t>sovarel.pdf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6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6-04-07 at 2.51.3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27" r="-61627"/>
          <a:stretch>
            <a:fillRect/>
          </a:stretch>
        </p:blipFill>
        <p:spPr>
          <a:xfrm>
            <a:off x="-1981200" y="504054"/>
            <a:ext cx="13562736" cy="36306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Leaves the stack compromised when successful </a:t>
            </a:r>
          </a:p>
          <a:p>
            <a:pPr lvl="1"/>
            <a:r>
              <a:rPr lang="en-US" dirty="0" smtClean="0"/>
              <a:t>Popped an extra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4-07 at 2.53.4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93" r="-52393"/>
          <a:stretch>
            <a:fillRect/>
          </a:stretch>
        </p:blipFill>
        <p:spPr>
          <a:xfrm>
            <a:off x="-2286000" y="406400"/>
            <a:ext cx="13505950" cy="36154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Guess jump instruction</a:t>
            </a:r>
          </a:p>
          <a:p>
            <a:pPr lvl="1"/>
            <a:r>
              <a:rPr lang="en-US" dirty="0"/>
              <a:t>2 bytes, so 16K possibilities</a:t>
            </a:r>
          </a:p>
          <a:p>
            <a:pPr lvl="1"/>
            <a:r>
              <a:rPr lang="en-US" dirty="0"/>
              <a:t>But can cause an infinite loop when 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1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Moving target defenses are generally a good idea</a:t>
            </a:r>
          </a:p>
          <a:p>
            <a:pPr lvl="1"/>
            <a:r>
              <a:rPr lang="en-US" dirty="0" smtClean="0"/>
              <a:t>Can be hardware or software supported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However, they can be circumvented sometimes</a:t>
            </a:r>
          </a:p>
          <a:p>
            <a:pPr lvl="1"/>
            <a:r>
              <a:rPr lang="en-US" dirty="0" smtClean="0"/>
              <a:t>Low entropy</a:t>
            </a:r>
          </a:p>
          <a:p>
            <a:pPr lvl="1"/>
            <a:r>
              <a:rPr lang="en-US" dirty="0" smtClean="0"/>
              <a:t>Disclosure attacks</a:t>
            </a:r>
          </a:p>
          <a:p>
            <a:r>
              <a:rPr lang="en-US" dirty="0" smtClean="0"/>
              <a:t>Fundamental limitation or limitation of current solutions?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18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>
                <a:latin typeface="Tahoma" charset="0"/>
              </a:rPr>
              <a:t>What Does W</a:t>
            </a:r>
            <a:r>
              <a:rPr lang="en-US">
                <a:latin typeface="Tahoma" charset="0"/>
                <a:sym typeface="Symbol" charset="0"/>
              </a:rPr>
              <a:t></a:t>
            </a:r>
            <a:r>
              <a:rPr lang="en-US">
                <a:latin typeface="Tahoma" charset="0"/>
              </a:rPr>
              <a:t>X </a:t>
            </a:r>
            <a:r>
              <a:rPr lang="en-US" u="sng">
                <a:latin typeface="Tahoma" charset="0"/>
              </a:rPr>
              <a:t>Not</a:t>
            </a:r>
            <a:r>
              <a:rPr lang="en-US">
                <a:latin typeface="Tahoma" charset="0"/>
              </a:rPr>
              <a:t> Prevent?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b="0" dirty="0">
                <a:latin typeface="Tahoma" charset="0"/>
              </a:rPr>
              <a:t>Can still corrupt stack …</a:t>
            </a:r>
          </a:p>
          <a:p>
            <a:pPr lvl="1"/>
            <a:r>
              <a:rPr lang="en-US" dirty="0">
                <a:latin typeface="Tahoma" charset="0"/>
              </a:rPr>
              <a:t>… or function pointers or critical data on the heap, but that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s not important right now</a:t>
            </a:r>
          </a:p>
          <a:p>
            <a:r>
              <a:rPr lang="en-US" b="0" dirty="0">
                <a:latin typeface="Tahoma" charset="0"/>
              </a:rPr>
              <a:t>As long as </a:t>
            </a:r>
            <a:r>
              <a:rPr lang="ja-JP" altLang="en-US" b="0" dirty="0">
                <a:latin typeface="Tahoma" charset="0"/>
              </a:rPr>
              <a:t>“</a:t>
            </a:r>
            <a:r>
              <a:rPr lang="en-US" b="0" dirty="0">
                <a:latin typeface="Tahoma" charset="0"/>
              </a:rPr>
              <a:t>saved EIP</a:t>
            </a:r>
            <a:r>
              <a:rPr lang="ja-JP" altLang="en-US" b="0" dirty="0">
                <a:latin typeface="Tahoma" charset="0"/>
              </a:rPr>
              <a:t>”</a:t>
            </a:r>
            <a:r>
              <a:rPr lang="en-US" b="0" dirty="0">
                <a:latin typeface="Tahoma" charset="0"/>
              </a:rPr>
              <a:t> points into existing code, W</a:t>
            </a:r>
            <a:r>
              <a:rPr lang="en-US" b="0" dirty="0">
                <a:latin typeface="Tahoma" charset="0"/>
                <a:sym typeface="Symbol" charset="0"/>
              </a:rPr>
              <a:t></a:t>
            </a:r>
            <a:r>
              <a:rPr lang="en-US" b="0" dirty="0">
                <a:latin typeface="Tahoma" charset="0"/>
              </a:rPr>
              <a:t>X protection will not block control transfer</a:t>
            </a:r>
          </a:p>
          <a:p>
            <a:r>
              <a:rPr lang="en-US" b="0" dirty="0">
                <a:latin typeface="Tahoma" charset="0"/>
              </a:rPr>
              <a:t>This is the basis of </a:t>
            </a:r>
            <a:r>
              <a:rPr lang="en-US" b="0" dirty="0">
                <a:solidFill>
                  <a:srgbClr val="C00000"/>
                </a:solidFill>
                <a:latin typeface="Tahoma" charset="0"/>
              </a:rPr>
              <a:t>return-to-</a:t>
            </a:r>
            <a:r>
              <a:rPr lang="en-US" b="0" dirty="0" err="1">
                <a:solidFill>
                  <a:srgbClr val="C00000"/>
                </a:solidFill>
                <a:latin typeface="Tahoma" charset="0"/>
              </a:rPr>
              <a:t>libc</a:t>
            </a:r>
            <a:r>
              <a:rPr lang="en-US" b="0" dirty="0">
                <a:latin typeface="Tahoma" charset="0"/>
              </a:rPr>
              <a:t> exploits</a:t>
            </a:r>
          </a:p>
          <a:p>
            <a:pPr lvl="1"/>
            <a:r>
              <a:rPr lang="en-US" dirty="0">
                <a:latin typeface="Tahoma" charset="0"/>
              </a:rPr>
              <a:t>Overwrite saved EIP with address of any library routine, arrange memory to look like arguments</a:t>
            </a:r>
          </a:p>
          <a:p>
            <a:r>
              <a:rPr lang="en-US" b="0" dirty="0">
                <a:latin typeface="Tahoma" charset="0"/>
              </a:rPr>
              <a:t>Does not look like a huge threat</a:t>
            </a:r>
          </a:p>
          <a:p>
            <a:pPr lvl="1"/>
            <a:r>
              <a:rPr lang="en-US" dirty="0">
                <a:latin typeface="Tahoma" charset="0"/>
              </a:rPr>
              <a:t>Attacker cannot execute arbitrary code</a:t>
            </a:r>
          </a:p>
          <a:p>
            <a:pPr lvl="1"/>
            <a:r>
              <a:rPr lang="en-US" dirty="0">
                <a:latin typeface="Tahoma" charset="0"/>
              </a:rPr>
              <a:t>… especially if system()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00443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Idea: Return-to-</a:t>
            </a:r>
            <a:r>
              <a:rPr lang="en-US" dirty="0" err="1" smtClean="0"/>
              <a:t>libc</a:t>
            </a:r>
            <a:r>
              <a:rPr lang="en-US" dirty="0" smtClean="0"/>
              <a:t> Attack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5943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Overwrite return address with address of </a:t>
            </a:r>
            <a:r>
              <a:rPr lang="en-US" sz="2000" dirty="0" err="1" smtClean="0"/>
              <a:t>libc</a:t>
            </a:r>
            <a:r>
              <a:rPr lang="en-US" sz="2000" dirty="0" smtClean="0"/>
              <a:t> function</a:t>
            </a:r>
          </a:p>
          <a:p>
            <a:r>
              <a:rPr lang="en-US" sz="2000" dirty="0" smtClean="0"/>
              <a:t>setup fake return address and argument(s)</a:t>
            </a:r>
          </a:p>
          <a:p>
            <a:r>
              <a:rPr lang="en-US" sz="2000" dirty="0" smtClean="0">
                <a:latin typeface="Consolas"/>
                <a:cs typeface="Consolas"/>
              </a:rPr>
              <a:t>ret</a:t>
            </a:r>
            <a:r>
              <a:rPr lang="en-US" sz="2000" dirty="0" smtClean="0"/>
              <a:t> will “call” </a:t>
            </a:r>
            <a:r>
              <a:rPr lang="en-US" sz="2000" dirty="0" err="1" smtClean="0"/>
              <a:t>libc</a:t>
            </a:r>
            <a:r>
              <a:rPr lang="en-US" sz="2000" dirty="0" smtClean="0"/>
              <a:t> function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No injected code!  How did we exploit?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51707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19200" y="1676400"/>
            <a:ext cx="4267200" cy="1160502"/>
          </a:xfrm>
          <a:prstGeom prst="wedgeRoundRectCallout">
            <a:avLst>
              <a:gd name="adj1" fmla="val 73406"/>
              <a:gd name="adj2" fmla="val 3645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ret transfers control to 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400" dirty="0" smtClean="0">
                <a:solidFill>
                  <a:schemeClr val="bg1"/>
                </a:solidFill>
              </a:rPr>
              <a:t>, which finds arguments on stack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1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Reuse attacks timeline</a:t>
            </a:r>
            <a:endParaRPr lang="en-US" dirty="0"/>
          </a:p>
        </p:txBody>
      </p:sp>
      <p:pic>
        <p:nvPicPr>
          <p:cNvPr id="4" name="Content Placeholder 3" descr="rop-timel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6" b="-6346"/>
          <a:stretch>
            <a:fillRect/>
          </a:stretch>
        </p:blipFill>
        <p:spPr>
          <a:xfrm>
            <a:off x="396875" y="1362074"/>
            <a:ext cx="8442325" cy="5315915"/>
          </a:xfrm>
        </p:spPr>
      </p:pic>
    </p:spTree>
    <p:extLst>
      <p:ext uri="{BB962C8B-B14F-4D97-AF65-F5344CB8AC3E}">
        <p14:creationId xmlns:p14="http://schemas.microsoft.com/office/powerpoint/2010/main" val="427949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29589</TotalTime>
  <Words>3099</Words>
  <Application>Microsoft Macintosh PowerPoint</Application>
  <PresentationFormat>On-screen Show (4:3)</PresentationFormat>
  <Paragraphs>725</Paragraphs>
  <Slides>63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template2007</vt:lpstr>
      <vt:lpstr>Office Theme</vt:lpstr>
      <vt:lpstr>1_Office Theme</vt:lpstr>
      <vt:lpstr>Code Reuse Attacks (I)</vt:lpstr>
      <vt:lpstr>Administrivia</vt:lpstr>
      <vt:lpstr>Recall Buffer Overflow and  Code Injection Attack</vt:lpstr>
      <vt:lpstr>Possible solutions to code injection attacks</vt:lpstr>
      <vt:lpstr>Aside: Architecture/Hardware solutions</vt:lpstr>
      <vt:lpstr>Existing Protection from Code Injection Attacks:  No Execute Bit (NX)</vt:lpstr>
      <vt:lpstr>What Does WX Not Prevent?</vt:lpstr>
      <vt:lpstr>New Idea: Return-to-libc Attack </vt:lpstr>
      <vt:lpstr>Code Reuse attacks timeline</vt:lpstr>
      <vt:lpstr>H. Shacham   The Geometry of Innocent Flesh on the Bone: Return-into-libc without Function Calls (on the x86)  (CCS 2007)</vt:lpstr>
      <vt:lpstr>Next Frontier: Code Reuse Attacks (CRAs)</vt:lpstr>
      <vt:lpstr>Code Reuse Attacks</vt:lpstr>
      <vt:lpstr>Chaining RETs for Fun and Profit</vt:lpstr>
      <vt:lpstr>Return Oriented Programming (ROP)</vt:lpstr>
      <vt:lpstr>Ordinary Programming</vt:lpstr>
      <vt:lpstr>Return-Oriented Programming</vt:lpstr>
      <vt:lpstr>No-ops</vt:lpstr>
      <vt:lpstr>Immediate Constants</vt:lpstr>
      <vt:lpstr>Control Flow</vt:lpstr>
      <vt:lpstr>Gadgets: Multi-instruction Sequences</vt:lpstr>
      <vt:lpstr>“The Gadget”: July 1945</vt:lpstr>
      <vt:lpstr>Gadget Design</vt:lpstr>
      <vt:lpstr>Conditional Jumps</vt:lpstr>
      <vt:lpstr>Phase 1: Perform Comparison</vt:lpstr>
      <vt:lpstr>Phase 2: Store 1-or-0 to Memory</vt:lpstr>
      <vt:lpstr>Phase 3: Compute Delta-or-Zero</vt:lpstr>
      <vt:lpstr>Phase 4: Perturb ESP by Delta</vt:lpstr>
      <vt:lpstr>Finding Instruction Sequences</vt:lpstr>
      <vt:lpstr>Example</vt:lpstr>
      <vt:lpstr>Unintended Instructions</vt:lpstr>
      <vt:lpstr>Automating Gadget finding</vt:lpstr>
      <vt:lpstr>Protecting Against ROP: Discussion</vt:lpstr>
      <vt:lpstr>Example defense: Secure Call Stack</vt:lpstr>
      <vt:lpstr>Example of a Secure Call Stack</vt:lpstr>
      <vt:lpstr>Defeating Secure Call Stacks</vt:lpstr>
      <vt:lpstr>Dispatcher Gadget/trampoline</vt:lpstr>
      <vt:lpstr>Jump Oriented Programming</vt:lpstr>
      <vt:lpstr>Dispatcher gadget</vt:lpstr>
      <vt:lpstr>Hmm….So now what??</vt:lpstr>
      <vt:lpstr>Today – Randomization based defenses</vt:lpstr>
      <vt:lpstr>In-Place Code Randomization [S&amp;P ’12]</vt:lpstr>
      <vt:lpstr>Why in-place?</vt:lpstr>
      <vt:lpstr>Randomizations</vt:lpstr>
      <vt:lpstr>Instruction Substitution</vt:lpstr>
      <vt:lpstr>Instruction Reordering (Intra BBL)</vt:lpstr>
      <vt:lpstr>Instruction Reordering (Intra BBL)</vt:lpstr>
      <vt:lpstr>Register Preservation Code Reordering</vt:lpstr>
      <vt:lpstr>Register reassignment</vt:lpstr>
      <vt:lpstr>Evaluation</vt:lpstr>
      <vt:lpstr>Randomization Coverage</vt:lpstr>
      <vt:lpstr>Real-World Exploits</vt:lpstr>
      <vt:lpstr>ROP Compilers</vt:lpstr>
      <vt:lpstr>ROP Compilers Results</vt:lpstr>
      <vt:lpstr>This class of solutions –defeated (1)</vt:lpstr>
      <vt:lpstr>This class of solutions –defeated (2)</vt:lpstr>
      <vt:lpstr>2016—new defenses against JIT ROP</vt:lpstr>
      <vt:lpstr>Other Randomization ideas?  ISR</vt:lpstr>
      <vt:lpstr>Can the key be guessed?</vt:lpstr>
      <vt:lpstr>Problems</vt:lpstr>
      <vt:lpstr>Demonstrated a lovely attack in usenix 2005 (Where’s the FEEB?)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416</cp:revision>
  <cp:lastPrinted>1999-09-20T15:19:18Z</cp:lastPrinted>
  <dcterms:created xsi:type="dcterms:W3CDTF">2011-01-05T22:39:44Z</dcterms:created>
  <dcterms:modified xsi:type="dcterms:W3CDTF">2018-01-24T17:42:47Z</dcterms:modified>
</cp:coreProperties>
</file>