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42" r:id="rId2"/>
    <p:sldId id="1047" r:id="rId3"/>
    <p:sldId id="1077" r:id="rId4"/>
    <p:sldId id="1063" r:id="rId5"/>
    <p:sldId id="1064" r:id="rId6"/>
    <p:sldId id="1088" r:id="rId7"/>
    <p:sldId id="945" r:id="rId8"/>
    <p:sldId id="946" r:id="rId9"/>
    <p:sldId id="974" r:id="rId10"/>
    <p:sldId id="948" r:id="rId11"/>
    <p:sldId id="1080" r:id="rId12"/>
    <p:sldId id="1081" r:id="rId13"/>
    <p:sldId id="1082" r:id="rId14"/>
    <p:sldId id="1083" r:id="rId15"/>
    <p:sldId id="1084" r:id="rId16"/>
    <p:sldId id="1085" r:id="rId17"/>
    <p:sldId id="1086" r:id="rId18"/>
    <p:sldId id="1087" r:id="rId19"/>
    <p:sldId id="1090" r:id="rId20"/>
    <p:sldId id="1091" r:id="rId21"/>
    <p:sldId id="1092" r:id="rId22"/>
    <p:sldId id="1093" r:id="rId23"/>
    <p:sldId id="1094" r:id="rId24"/>
    <p:sldId id="1095" r:id="rId25"/>
    <p:sldId id="1096" r:id="rId26"/>
    <p:sldId id="1097" r:id="rId27"/>
    <p:sldId id="1089" r:id="rId28"/>
    <p:sldId id="1066" r:id="rId29"/>
    <p:sldId id="952" r:id="rId30"/>
    <p:sldId id="977" r:id="rId31"/>
    <p:sldId id="953" r:id="rId32"/>
    <p:sldId id="954" r:id="rId33"/>
    <p:sldId id="955" r:id="rId34"/>
    <p:sldId id="957" r:id="rId35"/>
    <p:sldId id="958" r:id="rId36"/>
    <p:sldId id="959" r:id="rId37"/>
    <p:sldId id="1054" r:id="rId38"/>
    <p:sldId id="975" r:id="rId39"/>
    <p:sldId id="976" r:id="rId40"/>
    <p:sldId id="965" r:id="rId41"/>
    <p:sldId id="966" r:id="rId42"/>
    <p:sldId id="967" r:id="rId43"/>
    <p:sldId id="968" r:id="rId44"/>
    <p:sldId id="970" r:id="rId45"/>
    <p:sldId id="972" r:id="rId46"/>
    <p:sldId id="973" r:id="rId47"/>
    <p:sldId id="1043" r:id="rId48"/>
    <p:sldId id="1044" r:id="rId49"/>
    <p:sldId id="1045" r:id="rId50"/>
    <p:sldId id="1046" r:id="rId51"/>
    <p:sldId id="1055" r:id="rId52"/>
    <p:sldId id="1061" r:id="rId53"/>
    <p:sldId id="1062" r:id="rId54"/>
    <p:sldId id="1059" r:id="rId55"/>
    <p:sldId id="1060" r:id="rId56"/>
    <p:sldId id="1070" r:id="rId57"/>
    <p:sldId id="1056" r:id="rId58"/>
    <p:sldId id="1057" r:id="rId59"/>
    <p:sldId id="1058" r:id="rId60"/>
    <p:sldId id="1068" r:id="rId61"/>
    <p:sldId id="1071" r:id="rId62"/>
    <p:sldId id="1069" r:id="rId63"/>
    <p:sldId id="1072" r:id="rId64"/>
    <p:sldId id="1073" r:id="rId65"/>
    <p:sldId id="1078" r:id="rId66"/>
    <p:sldId id="1074" r:id="rId67"/>
    <p:sldId id="1075" r:id="rId68"/>
    <p:sldId id="1079" r:id="rId69"/>
    <p:sldId id="1076" r:id="rId70"/>
  </p:sldIdLst>
  <p:sldSz cx="9144000" cy="6858000" type="screen4x3"/>
  <p:notesSz cx="7302500" cy="9586913"/>
  <p:custDataLst>
    <p:tags r:id="rId7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D5F1CF"/>
    <a:srgbClr val="FFFFCC"/>
    <a:srgbClr val="F6F5BD"/>
    <a:srgbClr val="CDF1C5"/>
    <a:srgbClr val="990000"/>
    <a:srgbClr val="F1C7C7"/>
    <a:srgbClr val="EDEA77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4" autoAdjust="0"/>
    <p:restoredTop sz="94649" autoAdjust="0"/>
  </p:normalViewPr>
  <p:slideViewPr>
    <p:cSldViewPr snapToObjects="1">
      <p:cViewPr>
        <p:scale>
          <a:sx n="100" d="100"/>
          <a:sy n="100" d="100"/>
        </p:scale>
        <p:origin x="-792" y="-1984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tags" Target="tags/tag1.xml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68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53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3900"/>
            <a:ext cx="4776787" cy="35845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3366FF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8229600" y="0"/>
            <a:ext cx="914400" cy="20002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  <a:ea typeface="Gill Sans" charset="0"/>
                <a:cs typeface="Gill Sans" charset="0"/>
              </a:rPr>
              <a:t>UCR</a:t>
            </a:r>
            <a:endParaRPr lang="en-US" sz="1200" dirty="0">
              <a:solidFill>
                <a:srgbClr val="FFFF00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Common Software Attacks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EE 260: Architecture/Hardware Support for Security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Slide credits: some slides from Dave </a:t>
            </a:r>
            <a:r>
              <a:rPr lang="en-US" dirty="0" err="1" smtClean="0"/>
              <a:t>O’halloran</a:t>
            </a:r>
            <a:r>
              <a:rPr lang="en-US" dirty="0" smtClean="0"/>
              <a:t>, </a:t>
            </a:r>
            <a:r>
              <a:rPr lang="en-US" dirty="0" err="1" smtClean="0"/>
              <a:t>Lujo</a:t>
            </a:r>
            <a:r>
              <a:rPr lang="en-US" dirty="0" smtClean="0"/>
              <a:t> Bauer (CMU) and Dan </a:t>
            </a:r>
            <a:r>
              <a:rPr lang="en-US" dirty="0" err="1" smtClean="0"/>
              <a:t>Boneh</a:t>
            </a:r>
            <a:r>
              <a:rPr lang="en-US" dirty="0" smtClean="0"/>
              <a:t> (Stanford)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971800" y="4572000"/>
            <a:ext cx="20574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971800" y="3451225"/>
            <a:ext cx="2667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971800" y="207962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971800" y="2384425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457200" y="2073275"/>
            <a:ext cx="5181600" cy="34137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rsp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0x00007ffffff8d1f8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</a:t>
            </a:r>
            <a:r>
              <a:rPr lang="en-US" sz="1800" dirty="0" smtClean="0">
                <a:latin typeface="Courier New" pitchFamily="49" charset="0"/>
              </a:rPr>
              <a:t>0x00002aaabaadd010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</a:t>
            </a:r>
            <a:r>
              <a:rPr lang="en-US" sz="1800" dirty="0" smtClean="0">
                <a:latin typeface="Courier New" pitchFamily="49" charset="0"/>
              </a:rPr>
              <a:t>0x00002aaaaaadc010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</a:t>
            </a:r>
            <a:r>
              <a:rPr lang="en-US" sz="1800" dirty="0" smtClean="0">
                <a:latin typeface="Courier New" pitchFamily="49" charset="0"/>
              </a:rPr>
              <a:t>0x0000000011501120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0x0000000011501010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</a:t>
            </a:r>
            <a:r>
              <a:rPr lang="en-US" sz="1800" dirty="0" smtClean="0">
                <a:latin typeface="Courier New" pitchFamily="49" charset="0"/>
              </a:rPr>
              <a:t>0x0000000010500a60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0x0000000000500a44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0x0000000010500a80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0x0000000000500a50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0x0000000000400510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0x0000000000400500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</a:t>
            </a:r>
            <a:r>
              <a:rPr lang="en-US" sz="1800" dirty="0" smtClean="0">
                <a:latin typeface="Courier New" pitchFamily="49" charset="0"/>
              </a:rPr>
              <a:t>0x000000386ae6a170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5867400" y="409733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000030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3332" name="Rectangle 33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</a:t>
            </a:r>
            <a:r>
              <a:rPr lang="en-GB" dirty="0"/>
              <a:t>Tables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</a:t>
            </a:r>
            <a:r>
              <a:rPr lang="en-GB" dirty="0" smtClean="0"/>
              <a:t>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33560017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 </a:t>
            </a: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32676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 </a:t>
            </a:r>
            <a:r>
              <a:rPr lang="en-GB" dirty="0" smtClean="0"/>
              <a:t>reference to VM word that is not in physical memory (DRAM cache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493729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484717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869799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592315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Offending instruction is restarted: page hit!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6214790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901694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657479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297237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632075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317875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26320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317875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6320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335088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335088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336675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111494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3317875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2037294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943100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943100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943100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26574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32972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6352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33210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26352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33210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26352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33210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20372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9462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9462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9462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13350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13350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13366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156970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With a Page Table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2776556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Common attacks frame much of modern computer security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Basic tools in the attacker’s toolkit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We need to understand these attacks to be able to develop solutions for them</a:t>
            </a:r>
          </a:p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Today we discuss common attack vectors on software</a:t>
            </a:r>
          </a:p>
          <a:p>
            <a:pPr lvl="1">
              <a:defRPr/>
            </a:pPr>
            <a:r>
              <a:rPr lang="en-US" dirty="0" smtClean="0">
                <a:ea typeface="+mn-ea"/>
                <a:cs typeface="+mn-cs"/>
              </a:rPr>
              <a:t>Some common defenses as well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General ingredients: </a:t>
            </a:r>
          </a:p>
          <a:p>
            <a:pPr lvl="1">
              <a:defRPr/>
            </a:pPr>
            <a:r>
              <a:rPr lang="en-US" dirty="0" smtClean="0"/>
              <a:t>attackers provide input which exploits a vulnerability</a:t>
            </a:r>
          </a:p>
          <a:p>
            <a:pPr lvl="1">
              <a:defRPr/>
            </a:pPr>
            <a:r>
              <a:rPr lang="en-US" dirty="0" smtClean="0"/>
              <a:t>Goal is to hijack control so that they can do what they want</a:t>
            </a:r>
          </a:p>
          <a:p>
            <a:pPr lvl="2">
              <a:defRPr/>
            </a:pPr>
            <a:r>
              <a:rPr lang="en-US" dirty="0" smtClean="0"/>
              <a:t>Preferably with root permissions; preferably remotely</a:t>
            </a:r>
          </a:p>
          <a:p>
            <a:pPr lvl="1">
              <a:defRPr/>
            </a:pPr>
            <a:r>
              <a:rPr lang="en-US" dirty="0" smtClean="0"/>
              <a:t>Common ingredient is data mixes with code (or code pointers)</a:t>
            </a:r>
          </a:p>
          <a:p>
            <a:pPr lvl="2">
              <a:defRPr/>
            </a:pPr>
            <a:r>
              <a:rPr lang="en-US" dirty="0" smtClean="0"/>
              <a:t>Data only attacks are possible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Hit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511621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Disk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Page fault handler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Victim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New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Exception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310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Integrating VM and Cache</a:t>
            </a:r>
            <a:endParaRPr lang="en-US"/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+mn-lt"/>
              </a:rPr>
              <a:t>CPU</a:t>
            </a:r>
            <a:endParaRPr lang="en-US" sz="1600" dirty="0">
              <a:latin typeface="+mn-lt"/>
            </a:endParaRP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 smtClean="0">
                <a:latin typeface="+mn-lt"/>
              </a:rPr>
              <a:t>VA: virtual address, PA: physical address, PTE: page table entry, PTEA = PTE address</a:t>
            </a:r>
            <a:endParaRPr lang="en-US" sz="1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41386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</a:t>
            </a:r>
            <a:r>
              <a:rPr lang="en-GB" dirty="0" smtClean="0"/>
              <a:t> small L1 delay</a:t>
            </a:r>
            <a:endParaRPr lang="en-GB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927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8200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628" y="26331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745501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03339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Multi-Level Page Tables</a:t>
            </a:r>
            <a:endParaRPr lang="en-GB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6918325" cy="4972050"/>
          </a:xfrm>
        </p:spPr>
        <p:txBody>
          <a:bodyPr/>
          <a:lstStyle/>
          <a:p>
            <a:r>
              <a:rPr lang="en-GB" dirty="0" smtClean="0"/>
              <a:t>Suppose:</a:t>
            </a:r>
          </a:p>
          <a:p>
            <a:pPr lvl="1"/>
            <a:r>
              <a:rPr lang="en-GB" dirty="0" smtClean="0"/>
              <a:t>4KB (2</a:t>
            </a:r>
            <a:r>
              <a:rPr lang="en-GB" baseline="30000" dirty="0" smtClean="0"/>
              <a:t>12</a:t>
            </a:r>
            <a:r>
              <a:rPr lang="en-GB" dirty="0" smtClean="0"/>
              <a:t>) page size, 48-bit address space, 8-byte PTE </a:t>
            </a:r>
          </a:p>
          <a:p>
            <a:endParaRPr lang="en-GB" dirty="0" smtClean="0"/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Would need a 512 GB page table!</a:t>
            </a:r>
          </a:p>
          <a:p>
            <a:pPr lvl="2"/>
            <a:r>
              <a:rPr lang="en-GB" dirty="0" smtClean="0"/>
              <a:t>2</a:t>
            </a:r>
            <a:r>
              <a:rPr lang="en-GB" baseline="30000" dirty="0" smtClean="0"/>
              <a:t>48</a:t>
            </a:r>
            <a:r>
              <a:rPr lang="en-GB" dirty="0" smtClean="0"/>
              <a:t> * 2</a:t>
            </a:r>
            <a:r>
              <a:rPr lang="en-GB" baseline="30000" dirty="0" smtClean="0"/>
              <a:t>-12  </a:t>
            </a:r>
            <a:r>
              <a:rPr lang="en-GB" dirty="0" smtClean="0"/>
              <a:t>* 2</a:t>
            </a:r>
            <a:r>
              <a:rPr lang="en-GB" baseline="30000" dirty="0" smtClean="0"/>
              <a:t>3</a:t>
            </a:r>
            <a:r>
              <a:rPr lang="en-GB" dirty="0" smtClean="0"/>
              <a:t> = 2</a:t>
            </a:r>
            <a:r>
              <a:rPr lang="en-GB" baseline="30000" dirty="0" smtClean="0"/>
              <a:t>39</a:t>
            </a:r>
            <a:r>
              <a:rPr lang="en-GB" dirty="0" smtClean="0"/>
              <a:t> bytes</a:t>
            </a:r>
          </a:p>
          <a:p>
            <a:endParaRPr lang="en-GB" dirty="0" smtClean="0"/>
          </a:p>
          <a:p>
            <a:r>
              <a:rPr lang="en-GB" dirty="0" smtClean="0"/>
              <a:t>Common solution:</a:t>
            </a:r>
          </a:p>
          <a:p>
            <a:pPr lvl="1"/>
            <a:r>
              <a:rPr lang="en-GB" dirty="0" smtClean="0"/>
              <a:t>Multi-level page tables</a:t>
            </a:r>
          </a:p>
          <a:p>
            <a:pPr lvl="1"/>
            <a:r>
              <a:rPr lang="en-GB" dirty="0" smtClean="0"/>
              <a:t>Example: 2-level page table</a:t>
            </a:r>
          </a:p>
          <a:p>
            <a:pPr lvl="2"/>
            <a:r>
              <a:rPr lang="en-GB" dirty="0" smtClean="0"/>
              <a:t>Level 1 table: each PTE points to a page table (always memory resident)</a:t>
            </a:r>
          </a:p>
          <a:p>
            <a:pPr lvl="2"/>
            <a:r>
              <a:rPr lang="en-GB" dirty="0" smtClean="0"/>
              <a:t>Level 2 table: each PTE points to a page </a:t>
            </a:r>
            <a:br>
              <a:rPr lang="en-GB" dirty="0" smtClean="0"/>
            </a:br>
            <a:r>
              <a:rPr lang="en-GB" dirty="0" smtClean="0"/>
              <a:t>(paged in and out like any other data)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019800" y="1246705"/>
            <a:ext cx="2671657" cy="4696895"/>
            <a:chOff x="6019800" y="1246705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019800" y="2633132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103304" y="3276600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7946391" y="19050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7946391" y="3276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7946391" y="4800600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8121016" y="4402138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7848600" y="1246705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650991" y="1903413"/>
              <a:ext cx="1295400" cy="14509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650991" y="3275013"/>
              <a:ext cx="1295400" cy="23177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6803391" y="4337050"/>
              <a:ext cx="1143000" cy="4635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109124" y="34290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109124" y="35814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109124" y="4267200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348547" y="3733800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2103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 smtClean="0"/>
              <a:t>End-to-end Core i7 Address Translation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PTE</a:t>
            </a:r>
            <a:endParaRPr lang="en-US" sz="1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98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Buffer Overflow Attacks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6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1600200"/>
          </a:xfrm>
        </p:spPr>
        <p:txBody>
          <a:bodyPr/>
          <a:lstStyle/>
          <a:p>
            <a:pPr eaLnBrk="1" hangingPunct="1"/>
            <a:r>
              <a:rPr lang="en-US" smtClean="0"/>
              <a:t>November, 1988</a:t>
            </a:r>
          </a:p>
          <a:p>
            <a:pPr lvl="1" eaLnBrk="1" hangingPunct="1"/>
            <a:r>
              <a:rPr lang="en-US" smtClean="0"/>
              <a:t>Internet Worm attacks thousands of Internet hosts.</a:t>
            </a:r>
          </a:p>
          <a:p>
            <a:pPr lvl="1" eaLnBrk="1" hangingPunct="1"/>
            <a:r>
              <a:rPr lang="en-US" smtClean="0"/>
              <a:t>How did it happen?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start with a philosophical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Reflections on trusting trust: a short classical paper in security</a:t>
            </a:r>
          </a:p>
          <a:p>
            <a:endParaRPr lang="en-US" dirty="0" smtClean="0"/>
          </a:p>
          <a:p>
            <a:r>
              <a:rPr lang="en-US" dirty="0" smtClean="0"/>
              <a:t>Shows that can write a compiler that compiles itself and other programs to create </a:t>
            </a:r>
            <a:r>
              <a:rPr lang="en-US" dirty="0" err="1" smtClean="0"/>
              <a:t>trojans</a:t>
            </a:r>
            <a:r>
              <a:rPr lang="en-US" dirty="0" smtClean="0"/>
              <a:t> from a source that does not have any back doors.</a:t>
            </a:r>
          </a:p>
          <a:p>
            <a:endParaRPr lang="en-US" dirty="0" smtClean="0"/>
          </a:p>
          <a:p>
            <a:r>
              <a:rPr lang="en-US" dirty="0" smtClean="0"/>
              <a:t>So, we are already assuming a lot when we trust our compilers, operating systems, hardware and vendor applications to be free from </a:t>
            </a:r>
            <a:r>
              <a:rPr lang="en-US" smtClean="0"/>
              <a:t>insider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smtClean="0"/>
              <a:t>November, 1988</a:t>
            </a:r>
          </a:p>
          <a:p>
            <a:pPr lvl="1" eaLnBrk="1" hangingPunct="1"/>
            <a:r>
              <a:rPr lang="en-US" smtClean="0"/>
              <a:t>Internet Worm attacks thousands of Internet hosts.</a:t>
            </a:r>
          </a:p>
          <a:p>
            <a:pPr lvl="1" eaLnBrk="1" hangingPunct="1"/>
            <a:r>
              <a:rPr lang="en-US" smtClean="0"/>
              <a:t>How did it happen?</a:t>
            </a:r>
          </a:p>
          <a:p>
            <a:pPr eaLnBrk="1" hangingPunct="1"/>
            <a:r>
              <a:rPr lang="en-US" smtClean="0"/>
              <a:t>July, 1999</a:t>
            </a:r>
          </a:p>
          <a:p>
            <a:pPr lvl="1" eaLnBrk="1" hangingPunct="1"/>
            <a:r>
              <a:rPr lang="en-US" smtClean="0"/>
              <a:t>Microsoft launches MSN Messenger (instant messaging system).</a:t>
            </a:r>
          </a:p>
          <a:p>
            <a:pPr lvl="1" eaLnBrk="1" hangingPunct="1"/>
            <a:r>
              <a:rPr lang="en-US" smtClean="0"/>
              <a:t>Messenger clients can access popular AOL Instant Messaging Service (AIM) servers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6448425" y="45878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5441950" y="35814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5508625" y="5638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772025" y="45878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986088" y="45878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094163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772150" y="5029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6346825" y="43275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6342063" y="53721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686800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Worm and 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servers.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changes.</a:t>
            </a:r>
          </a:p>
          <a:p>
            <a:pPr lvl="2" eaLnBrk="1" hangingPunct="1"/>
            <a:r>
              <a:rPr lang="en-US" dirty="0" smtClean="0"/>
              <a:t>At least 13 such skirmishes.</a:t>
            </a:r>
          </a:p>
          <a:p>
            <a:pPr lvl="1" eaLnBrk="1" hangingPunct="1"/>
            <a:r>
              <a:rPr lang="en-US" dirty="0" smtClean="0"/>
              <a:t>How did it happen?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Internet Worm and AOL/Microsoft War were both based on </a:t>
            </a:r>
            <a:r>
              <a:rPr lang="en-US" i="1" dirty="0" smtClean="0"/>
              <a:t>stack buffer overflow</a:t>
            </a:r>
            <a:r>
              <a:rPr lang="en-US" dirty="0" smtClean="0"/>
              <a:t> exploits!</a:t>
            </a:r>
          </a:p>
          <a:p>
            <a:pPr lvl="2" eaLnBrk="1" hangingPunct="1"/>
            <a:r>
              <a:rPr lang="en-US" dirty="0" smtClean="0"/>
              <a:t>many library functions do not check argument sizes.</a:t>
            </a:r>
          </a:p>
          <a:p>
            <a:pPr lvl="2" eaLnBrk="1" hangingPunct="1"/>
            <a:r>
              <a:rPr lang="en-US" dirty="0" smtClean="0"/>
              <a:t>allows target buffers to overflow.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while (c != EOF &amp;&amp; c != '\n')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648200" y="39052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unix&gt;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./bufdemo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>
                <a:latin typeface="Courier New" pitchFamily="49" charset="0"/>
                <a:ea typeface="MS Mincho" pitchFamily="49" charset="-128"/>
                <a:cs typeface="+mn-cs"/>
              </a:rPr>
              <a:t>1234567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48200" y="48101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8200" y="57245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123456789ABC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565150" y="1295400"/>
            <a:ext cx="8045450" cy="3690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80485c5:	55                 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80485c6:	89 e5   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esp,%ebp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80485c8:	53                 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80485c9:	83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14           sub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80485cc:	8d 5d f8           lea 0xfffffff8(%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80485cf:	89 1c 24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80485d2:	e8 9e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call   8048575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80485d7:	89 1c 24          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80485da:	e8 05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call   80483e4 &lt;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80485df:	83 c4 14           add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80485e2:	5b                 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80485e3:	5d                 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80485e4:	c3                 ret 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5486400"/>
            <a:ext cx="8045450" cy="920765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80485eb:	e8 d5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80485f0:	c9                 leave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80485f1:	c3                 ret 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500" y="5029200"/>
            <a:ext cx="146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92658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284663"/>
            <a:ext cx="6183312" cy="230575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pushl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Save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$20,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# Allocate stack space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leal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),%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# Compute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as %ebp-8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	# Push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on stack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  gets	# Call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6718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3530600" cy="1617663"/>
          </a:xfrm>
        </p:spPr>
        <p:txBody>
          <a:bodyPr/>
          <a:lstStyle/>
          <a:p>
            <a:pPr marL="0" indent="0" eaLnBrk="1" hangingPunct="1"/>
            <a:r>
              <a:rPr lang="en-US" smtClean="0"/>
              <a:t>Buffer Overflow Stack Example</a:t>
            </a:r>
          </a:p>
        </p:txBody>
      </p:sp>
      <p:sp>
        <p:nvSpPr>
          <p:cNvPr id="26627" name="Text Box 33"/>
          <p:cNvSpPr txBox="1">
            <a:spLocks noChangeArrowheads="1"/>
          </p:cNvSpPr>
          <p:nvPr/>
        </p:nvSpPr>
        <p:spPr bwMode="auto">
          <a:xfrm>
            <a:off x="5426075" y="228600"/>
            <a:ext cx="3717925" cy="21240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 err="1">
                <a:latin typeface="Courier New" pitchFamily="49" charset="0"/>
              </a:rPr>
              <a:t>unix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 err="1">
                <a:latin typeface="Courier New" pitchFamily="49" charset="0"/>
              </a:rPr>
              <a:t>gdb</a:t>
            </a:r>
            <a:r>
              <a:rPr lang="en-US" sz="1200" i="1" dirty="0">
                <a:latin typeface="Courier New" pitchFamily="49" charset="0"/>
              </a:rPr>
              <a:t> </a:t>
            </a:r>
            <a:r>
              <a:rPr lang="en-US" sz="1200" i="1" dirty="0" err="1">
                <a:latin typeface="Courier New" pitchFamily="49" charset="0"/>
              </a:rPr>
              <a:t>bufdemo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break echo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 at </a:t>
            </a:r>
            <a:r>
              <a:rPr lang="en-US" sz="1200" dirty="0" smtClean="0">
                <a:latin typeface="Courier New" pitchFamily="49" charset="0"/>
              </a:rPr>
              <a:t>0x80485c9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run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Breakpoint 1, </a:t>
            </a:r>
            <a:r>
              <a:rPr lang="en-US" sz="1200" dirty="0" smtClean="0">
                <a:latin typeface="Courier New" pitchFamily="49" charset="0"/>
              </a:rPr>
              <a:t>0x80485c9 </a:t>
            </a:r>
            <a:r>
              <a:rPr lang="en-US" sz="1200" dirty="0">
                <a:latin typeface="Courier New" pitchFamily="49" charset="0"/>
              </a:rPr>
              <a:t>in echo ()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print /x $</a:t>
            </a:r>
            <a:r>
              <a:rPr lang="en-US" sz="1200" dirty="0" err="1">
                <a:latin typeface="Courier New" pitchFamily="49" charset="0"/>
              </a:rPr>
              <a:t>ebp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$1 = </a:t>
            </a:r>
            <a:r>
              <a:rPr lang="en-US" sz="1200" dirty="0" smtClean="0">
                <a:latin typeface="Courier New" pitchFamily="49" charset="0"/>
              </a:rPr>
              <a:t>0xffffd678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endParaRPr lang="en-US" sz="1200" i="1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$2 = </a:t>
            </a:r>
            <a:r>
              <a:rPr lang="en-US" sz="1200" dirty="0" smtClean="0">
                <a:latin typeface="Courier New" pitchFamily="49" charset="0"/>
              </a:rPr>
              <a:t>0xffffd688</a:t>
            </a:r>
            <a:endParaRPr lang="en-US" sz="1200" dirty="0">
              <a:latin typeface="Courier New" pitchFamily="49" charset="0"/>
            </a:endParaRP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(</a:t>
            </a:r>
            <a:r>
              <a:rPr lang="en-US" sz="1200" dirty="0" err="1">
                <a:latin typeface="Courier New" pitchFamily="49" charset="0"/>
              </a:rPr>
              <a:t>gdb</a:t>
            </a:r>
            <a:r>
              <a:rPr lang="en-US" sz="1200" dirty="0">
                <a:latin typeface="Courier New" pitchFamily="49" charset="0"/>
              </a:rPr>
              <a:t>) </a:t>
            </a:r>
            <a:r>
              <a:rPr lang="en-US" sz="1200" i="1" dirty="0">
                <a:latin typeface="Courier New" pitchFamily="49" charset="0"/>
              </a:rPr>
              <a:t>print /x *((unsigned *)$</a:t>
            </a:r>
            <a:r>
              <a:rPr lang="en-US" sz="1200" i="1" dirty="0" err="1">
                <a:latin typeface="Courier New" pitchFamily="49" charset="0"/>
              </a:rPr>
              <a:t>ebp</a:t>
            </a:r>
            <a:r>
              <a:rPr lang="en-US" sz="1200" i="1" dirty="0">
                <a:latin typeface="Courier New" pitchFamily="49" charset="0"/>
              </a:rPr>
              <a:t> + 1)</a:t>
            </a:r>
          </a:p>
          <a:p>
            <a:pPr eaLnBrk="0" hangingPunct="0"/>
            <a:r>
              <a:rPr lang="en-US" sz="1200" dirty="0">
                <a:latin typeface="Courier New" pitchFamily="49" charset="0"/>
              </a:rPr>
              <a:t>$3 = </a:t>
            </a:r>
            <a:r>
              <a:rPr lang="en-US" sz="1200" dirty="0" smtClean="0">
                <a:latin typeface="Courier New" pitchFamily="49" charset="0"/>
              </a:rPr>
              <a:t>0x80485f0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26628" name="Text Box 34"/>
          <p:cNvSpPr txBox="1">
            <a:spLocks noChangeArrowheads="1"/>
          </p:cNvSpPr>
          <p:nvPr/>
        </p:nvSpPr>
        <p:spPr bwMode="auto">
          <a:xfrm>
            <a:off x="449263" y="6099175"/>
            <a:ext cx="81613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80485eb:	e8 d5 ff </a:t>
            </a:r>
            <a:r>
              <a:rPr lang="en-US" sz="1800" dirty="0" err="1" smtClean="0">
                <a:latin typeface="Courier New" pitchFamily="49" charset="0"/>
              </a:rPr>
              <a:t>ff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ff</a:t>
            </a:r>
            <a:r>
              <a:rPr lang="en-US" sz="1800" dirty="0" smtClean="0">
                <a:latin typeface="Courier New" pitchFamily="49" charset="0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80485f0:	c9               leave  </a:t>
            </a:r>
          </a:p>
        </p:txBody>
      </p:sp>
      <p:sp>
        <p:nvSpPr>
          <p:cNvPr id="26629" name="Rectangle 35"/>
          <p:cNvSpPr>
            <a:spLocks noChangeArrowheads="1"/>
          </p:cNvSpPr>
          <p:nvPr/>
        </p:nvSpPr>
        <p:spPr bwMode="auto">
          <a:xfrm>
            <a:off x="5949950" y="4230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630" name="Rectangle 58"/>
          <p:cNvSpPr>
            <a:spLocks noChangeArrowheads="1"/>
          </p:cNvSpPr>
          <p:nvPr/>
        </p:nvSpPr>
        <p:spPr bwMode="auto">
          <a:xfrm>
            <a:off x="2514600" y="4894263"/>
            <a:ext cx="595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6631" name="Rectangle 69"/>
          <p:cNvSpPr>
            <a:spLocks noChangeArrowheads="1"/>
          </p:cNvSpPr>
          <p:nvPr/>
        </p:nvSpPr>
        <p:spPr bwMode="auto">
          <a:xfrm>
            <a:off x="5949950" y="27432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685800" y="39624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685800" y="4267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685800" y="28194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49" name="Rectangle 32"/>
          <p:cNvSpPr>
            <a:spLocks noChangeArrowheads="1"/>
          </p:cNvSpPr>
          <p:nvPr/>
        </p:nvSpPr>
        <p:spPr bwMode="auto">
          <a:xfrm>
            <a:off x="685800" y="45720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685800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51" name="Rectangle 25"/>
          <p:cNvSpPr>
            <a:spLocks noChangeArrowheads="1"/>
          </p:cNvSpPr>
          <p:nvPr/>
        </p:nvSpPr>
        <p:spPr bwMode="auto">
          <a:xfrm>
            <a:off x="1135063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52" name="Rectangle 26"/>
          <p:cNvSpPr>
            <a:spLocks noChangeArrowheads="1"/>
          </p:cNvSpPr>
          <p:nvPr/>
        </p:nvSpPr>
        <p:spPr bwMode="auto">
          <a:xfrm>
            <a:off x="158273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2035175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4191000" y="28194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60" name="Rectangle 32"/>
          <p:cNvSpPr>
            <a:spLocks noChangeArrowheads="1"/>
          </p:cNvSpPr>
          <p:nvPr/>
        </p:nvSpPr>
        <p:spPr bwMode="auto">
          <a:xfrm>
            <a:off x="4191000" y="45720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19258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40263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5089525" y="48768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5538788" y="48768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6646" name="Rectangle 28"/>
          <p:cNvSpPr>
            <a:spLocks noChangeArrowheads="1"/>
          </p:cNvSpPr>
          <p:nvPr/>
        </p:nvSpPr>
        <p:spPr bwMode="auto">
          <a:xfrm>
            <a:off x="6003925" y="48910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6" name="Rectangle 24"/>
          <p:cNvSpPr>
            <a:spLocks noChangeArrowheads="1"/>
          </p:cNvSpPr>
          <p:nvPr/>
        </p:nvSpPr>
        <p:spPr bwMode="auto">
          <a:xfrm>
            <a:off x="4191000" y="42672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67" name="Rectangle 25"/>
          <p:cNvSpPr>
            <a:spLocks noChangeArrowheads="1"/>
          </p:cNvSpPr>
          <p:nvPr/>
        </p:nvSpPr>
        <p:spPr bwMode="auto">
          <a:xfrm>
            <a:off x="4640263" y="42672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68" name="Rectangle 26"/>
          <p:cNvSpPr>
            <a:spLocks noChangeArrowheads="1"/>
          </p:cNvSpPr>
          <p:nvPr/>
        </p:nvSpPr>
        <p:spPr bwMode="auto">
          <a:xfrm>
            <a:off x="5089525" y="42672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69" name="Rectangle 27"/>
          <p:cNvSpPr>
            <a:spLocks noChangeArrowheads="1"/>
          </p:cNvSpPr>
          <p:nvPr/>
        </p:nvSpPr>
        <p:spPr bwMode="auto">
          <a:xfrm>
            <a:off x="5538788" y="42672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4191000" y="39624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72" name="Rectangle 25"/>
          <p:cNvSpPr>
            <a:spLocks noChangeArrowheads="1"/>
          </p:cNvSpPr>
          <p:nvPr/>
        </p:nvSpPr>
        <p:spPr bwMode="auto">
          <a:xfrm>
            <a:off x="4640263" y="39624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73" name="Rectangle 26"/>
          <p:cNvSpPr>
            <a:spLocks noChangeArrowheads="1"/>
          </p:cNvSpPr>
          <p:nvPr/>
        </p:nvSpPr>
        <p:spPr bwMode="auto">
          <a:xfrm>
            <a:off x="5089525" y="39624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5538788" y="39624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3352800" y="29083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6656" name="TextBox 31"/>
          <p:cNvSpPr txBox="1">
            <a:spLocks noChangeArrowheads="1"/>
          </p:cNvSpPr>
          <p:nvPr/>
        </p:nvSpPr>
        <p:spPr bwMode="auto">
          <a:xfrm>
            <a:off x="609600" y="2446338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6657" name="TextBox 32"/>
          <p:cNvSpPr txBox="1">
            <a:spLocks noChangeArrowheads="1"/>
          </p:cNvSpPr>
          <p:nvPr/>
        </p:nvSpPr>
        <p:spPr bwMode="auto">
          <a:xfrm>
            <a:off x="4111625" y="2438400"/>
            <a:ext cx="1908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687388" y="4572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4191000" y="4572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#1</a:t>
            </a:r>
          </a:p>
        </p:txBody>
      </p:sp>
      <p:sp>
        <p:nvSpPr>
          <p:cNvPr id="27651" name="Text Box 34"/>
          <p:cNvSpPr txBox="1">
            <a:spLocks noChangeArrowheads="1"/>
          </p:cNvSpPr>
          <p:nvPr/>
        </p:nvSpPr>
        <p:spPr bwMode="auto">
          <a:xfrm>
            <a:off x="3657600" y="5029200"/>
            <a:ext cx="432573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Calibri" pitchFamily="34" charset="0"/>
              </a:rPr>
              <a:t>Overflow </a:t>
            </a:r>
            <a:r>
              <a:rPr lang="en-US" dirty="0" err="1">
                <a:latin typeface="Calibri" pitchFamily="34" charset="0"/>
              </a:rPr>
              <a:t>buf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</a:rPr>
              <a:t>and corrupt %</a:t>
            </a:r>
            <a:r>
              <a:rPr lang="en-US" dirty="0" err="1" smtClean="0">
                <a:latin typeface="Calibri" pitchFamily="34" charset="0"/>
              </a:rPr>
              <a:t>ebx</a:t>
            </a:r>
            <a:r>
              <a:rPr lang="en-US" dirty="0" smtClean="0">
                <a:latin typeface="Calibri" pitchFamily="34" charset="0"/>
              </a:rPr>
              <a:t>,</a:t>
            </a:r>
          </a:p>
          <a:p>
            <a:pPr eaLnBrk="0" hangingPunct="0"/>
            <a:r>
              <a:rPr lang="en-US" dirty="0" smtClean="0">
                <a:latin typeface="Calibri" pitchFamily="34" charset="0"/>
              </a:rPr>
              <a:t>but </a:t>
            </a:r>
            <a:r>
              <a:rPr lang="en-US" dirty="0">
                <a:latin typeface="Calibri" pitchFamily="34" charset="0"/>
              </a:rPr>
              <a:t>no problem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3063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3063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7660" name="Rectangle 28"/>
          <p:cNvSpPr>
            <a:spLocks noChangeArrowheads="1"/>
          </p:cNvSpPr>
          <p:nvPr/>
        </p:nvSpPr>
        <p:spPr bwMode="auto">
          <a:xfrm>
            <a:off x="3063875" y="38100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7678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96" name="Freeform 95"/>
          <p:cNvSpPr/>
          <p:nvPr/>
        </p:nvSpPr>
        <p:spPr bwMode="auto">
          <a:xfrm>
            <a:off x="48323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688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7689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7690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7691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7692" name="TextBox 108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7693" name="TextBox 109"/>
          <p:cNvSpPr txBox="1">
            <a:spLocks noChangeArrowheads="1"/>
          </p:cNvSpPr>
          <p:nvPr/>
        </p:nvSpPr>
        <p:spPr bwMode="auto">
          <a:xfrm>
            <a:off x="5559425" y="1295400"/>
            <a:ext cx="1558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Input 1234567</a:t>
            </a:r>
          </a:p>
        </p:txBody>
      </p:sp>
      <p:sp>
        <p:nvSpPr>
          <p:cNvPr id="109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0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1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12" name="Rectangle 24"/>
          <p:cNvSpPr>
            <a:spLocks noChangeArrowheads="1"/>
          </p:cNvSpPr>
          <p:nvPr/>
        </p:nvSpPr>
        <p:spPr bwMode="auto">
          <a:xfrm>
            <a:off x="56694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3" name="Rectangle 25"/>
          <p:cNvSpPr>
            <a:spLocks noChangeArrowheads="1"/>
          </p:cNvSpPr>
          <p:nvPr/>
        </p:nvSpPr>
        <p:spPr bwMode="auto">
          <a:xfrm>
            <a:off x="61186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4" name="Rectangle 26"/>
          <p:cNvSpPr>
            <a:spLocks noChangeArrowheads="1"/>
          </p:cNvSpPr>
          <p:nvPr/>
        </p:nvSpPr>
        <p:spPr bwMode="auto">
          <a:xfrm>
            <a:off x="65679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5" name="Rectangle 27"/>
          <p:cNvSpPr>
            <a:spLocks noChangeArrowheads="1"/>
          </p:cNvSpPr>
          <p:nvPr/>
        </p:nvSpPr>
        <p:spPr bwMode="auto">
          <a:xfrm>
            <a:off x="70171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6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17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18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9" name="Rectangle 27"/>
          <p:cNvSpPr>
            <a:spLocks noChangeArrowheads="1"/>
          </p:cNvSpPr>
          <p:nvPr/>
        </p:nvSpPr>
        <p:spPr bwMode="auto">
          <a:xfrm>
            <a:off x="70171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0" name="Rectangle 35"/>
          <p:cNvSpPr>
            <a:spLocks noChangeArrowheads="1"/>
          </p:cNvSpPr>
          <p:nvPr/>
        </p:nvSpPr>
        <p:spPr bwMode="auto">
          <a:xfrm>
            <a:off x="30087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1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2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23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24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25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6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27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28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29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0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31" name="Rectangle 23"/>
          <p:cNvSpPr>
            <a:spLocks noChangeArrowheads="1"/>
          </p:cNvSpPr>
          <p:nvPr/>
        </p:nvSpPr>
        <p:spPr bwMode="auto">
          <a:xfrm>
            <a:off x="1250950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#2</a:t>
            </a:r>
          </a:p>
        </p:txBody>
      </p:sp>
      <p:sp>
        <p:nvSpPr>
          <p:cNvPr id="28675" name="Text Box 34"/>
          <p:cNvSpPr txBox="1">
            <a:spLocks noChangeArrowheads="1"/>
          </p:cNvSpPr>
          <p:nvPr/>
        </p:nvSpPr>
        <p:spPr bwMode="auto">
          <a:xfrm>
            <a:off x="4495800" y="5029200"/>
            <a:ext cx="31257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Base pointer corrupted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100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8684" name="Rectangle 28"/>
          <p:cNvSpPr>
            <a:spLocks noChangeArrowheads="1"/>
          </p:cNvSpPr>
          <p:nvPr/>
        </p:nvSpPr>
        <p:spPr bwMode="auto">
          <a:xfrm>
            <a:off x="3063875" y="38242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8702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8706" name="Rectangle 27"/>
          <p:cNvSpPr>
            <a:spLocks noChangeArrowheads="1"/>
          </p:cNvSpPr>
          <p:nvPr/>
        </p:nvSpPr>
        <p:spPr bwMode="auto">
          <a:xfrm>
            <a:off x="7018338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8711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38</a:t>
            </a:r>
          </a:p>
        </p:txBody>
      </p:sp>
      <p:sp>
        <p:nvSpPr>
          <p:cNvPr id="28712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8713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8714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8715" name="TextBox 43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8716" name="TextBox 44"/>
          <p:cNvSpPr txBox="1">
            <a:spLocks noChangeArrowheads="1"/>
          </p:cNvSpPr>
          <p:nvPr/>
        </p:nvSpPr>
        <p:spPr bwMode="auto">
          <a:xfrm>
            <a:off x="5559425" y="1295400"/>
            <a:ext cx="1681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Input 12345678</a:t>
            </a:r>
          </a:p>
        </p:txBody>
      </p:sp>
      <p:sp>
        <p:nvSpPr>
          <p:cNvPr id="28717" name="Text Box 33"/>
          <p:cNvSpPr txBox="1">
            <a:spLocks noChangeArrowheads="1"/>
          </p:cNvSpPr>
          <p:nvPr/>
        </p:nvSpPr>
        <p:spPr bwMode="auto">
          <a:xfrm>
            <a:off x="228600" y="5441950"/>
            <a:ext cx="8686800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1255713" algn="l"/>
                <a:tab pos="3146425" algn="l"/>
              </a:tabLst>
            </a:pPr>
            <a:r>
              <a:rPr lang="en-US" sz="1600" dirty="0">
                <a:latin typeface="Courier New" pitchFamily="49" charset="0"/>
              </a:rPr>
              <a:t> . . .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80485eb:	e8 d5 ff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80485f0:	c9               leave    # Set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to corrupted value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80485f1:	c3               ret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6" name="Rectangle 35"/>
          <p:cNvSpPr>
            <a:spLocks noChangeArrowheads="1"/>
          </p:cNvSpPr>
          <p:nvPr/>
        </p:nvSpPr>
        <p:spPr bwMode="auto">
          <a:xfrm>
            <a:off x="30087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00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01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2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04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05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6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07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8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9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56694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1" name="Rectangle 25"/>
          <p:cNvSpPr>
            <a:spLocks noChangeArrowheads="1"/>
          </p:cNvSpPr>
          <p:nvPr/>
        </p:nvSpPr>
        <p:spPr bwMode="auto">
          <a:xfrm>
            <a:off x="61186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112" name="Rectangle 26"/>
          <p:cNvSpPr>
            <a:spLocks noChangeArrowheads="1"/>
          </p:cNvSpPr>
          <p:nvPr/>
        </p:nvSpPr>
        <p:spPr bwMode="auto">
          <a:xfrm>
            <a:off x="65679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4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115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116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7" name="Rectangle 27"/>
          <p:cNvSpPr>
            <a:spLocks noChangeArrowheads="1"/>
          </p:cNvSpPr>
          <p:nvPr/>
        </p:nvSpPr>
        <p:spPr bwMode="auto">
          <a:xfrm>
            <a:off x="70171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18" name="Rectangle 23"/>
          <p:cNvSpPr>
            <a:spLocks noChangeArrowheads="1"/>
          </p:cNvSpPr>
          <p:nvPr/>
        </p:nvSpPr>
        <p:spPr bwMode="auto">
          <a:xfrm>
            <a:off x="1249802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10500" cy="573088"/>
          </a:xfrm>
        </p:spPr>
        <p:txBody>
          <a:bodyPr/>
          <a:lstStyle/>
          <a:p>
            <a:pPr eaLnBrk="1" hangingPunct="1"/>
            <a:r>
              <a:rPr lang="en-US" smtClean="0"/>
              <a:t>Buffer Overflow Example #3</a:t>
            </a:r>
          </a:p>
        </p:txBody>
      </p:sp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4191000" y="5029200"/>
            <a:ext cx="344487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Return address corrupted</a:t>
            </a:r>
          </a:p>
        </p:txBody>
      </p:sp>
      <p:sp>
        <p:nvSpPr>
          <p:cNvPr id="64" name="Rectangle 32"/>
          <p:cNvSpPr>
            <a:spLocks noChangeArrowheads="1"/>
          </p:cNvSpPr>
          <p:nvPr/>
        </p:nvSpPr>
        <p:spPr bwMode="auto">
          <a:xfrm>
            <a:off x="12509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65" name="Rectangle 24"/>
          <p:cNvSpPr>
            <a:spLocks noChangeArrowheads="1"/>
          </p:cNvSpPr>
          <p:nvPr/>
        </p:nvSpPr>
        <p:spPr bwMode="auto">
          <a:xfrm>
            <a:off x="12525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700213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7" name="Rectangle 26"/>
          <p:cNvSpPr>
            <a:spLocks noChangeArrowheads="1"/>
          </p:cNvSpPr>
          <p:nvPr/>
        </p:nvSpPr>
        <p:spPr bwMode="auto">
          <a:xfrm>
            <a:off x="2149475" y="38100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2598738" y="38100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xx</a:t>
            </a:r>
          </a:p>
        </p:txBody>
      </p:sp>
      <p:sp>
        <p:nvSpPr>
          <p:cNvPr id="29708" name="Rectangle 28"/>
          <p:cNvSpPr>
            <a:spLocks noChangeArrowheads="1"/>
          </p:cNvSpPr>
          <p:nvPr/>
        </p:nvSpPr>
        <p:spPr bwMode="auto">
          <a:xfrm>
            <a:off x="3063875" y="38242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78" name="Freeform 77"/>
          <p:cNvSpPr/>
          <p:nvPr/>
        </p:nvSpPr>
        <p:spPr bwMode="auto">
          <a:xfrm>
            <a:off x="412750" y="1841500"/>
            <a:ext cx="769938" cy="1504950"/>
          </a:xfrm>
          <a:custGeom>
            <a:avLst/>
            <a:gdLst>
              <a:gd name="connsiteX0" fmla="*/ 770519 w 770519"/>
              <a:gd name="connsiteY0" fmla="*/ 1505068 h 1505068"/>
              <a:gd name="connsiteX1" fmla="*/ 3786 w 770519"/>
              <a:gd name="connsiteY1" fmla="*/ 726976 h 1505068"/>
              <a:gd name="connsiteX2" fmla="*/ 747801 w 770519"/>
              <a:gd name="connsiteY2" fmla="*/ 0 h 1505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0519" h="1505068">
                <a:moveTo>
                  <a:pt x="770519" y="1505068"/>
                </a:moveTo>
                <a:cubicBezTo>
                  <a:pt x="389045" y="1241444"/>
                  <a:pt x="7572" y="977821"/>
                  <a:pt x="3786" y="726976"/>
                </a:cubicBezTo>
                <a:cubicBezTo>
                  <a:pt x="0" y="476131"/>
                  <a:pt x="373900" y="238065"/>
                  <a:pt x="747801" y="0"/>
                </a:cubicBezTo>
              </a:path>
            </a:pathLst>
          </a:custGeom>
          <a:noFill/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670550" y="3505200"/>
            <a:ext cx="1797050" cy="137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56721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6119813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6569075" y="3808413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7018338" y="3808413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29726" name="Rectangle 28"/>
          <p:cNvSpPr>
            <a:spLocks noChangeArrowheads="1"/>
          </p:cNvSpPr>
          <p:nvPr/>
        </p:nvSpPr>
        <p:spPr bwMode="auto">
          <a:xfrm>
            <a:off x="7483475" y="3787775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29727" name="Rectangle 24"/>
          <p:cNvSpPr>
            <a:spLocks noChangeArrowheads="1"/>
          </p:cNvSpPr>
          <p:nvPr/>
        </p:nvSpPr>
        <p:spPr bwMode="auto">
          <a:xfrm>
            <a:off x="5670550" y="32004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43</a:t>
            </a:r>
          </a:p>
        </p:txBody>
      </p:sp>
      <p:sp>
        <p:nvSpPr>
          <p:cNvPr id="29728" name="Rectangle 25"/>
          <p:cNvSpPr>
            <a:spLocks noChangeArrowheads="1"/>
          </p:cNvSpPr>
          <p:nvPr/>
        </p:nvSpPr>
        <p:spPr bwMode="auto">
          <a:xfrm>
            <a:off x="6119813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42</a:t>
            </a:r>
          </a:p>
        </p:txBody>
      </p:sp>
      <p:sp>
        <p:nvSpPr>
          <p:cNvPr id="29729" name="Rectangle 26"/>
          <p:cNvSpPr>
            <a:spLocks noChangeArrowheads="1"/>
          </p:cNvSpPr>
          <p:nvPr/>
        </p:nvSpPr>
        <p:spPr bwMode="auto">
          <a:xfrm>
            <a:off x="6569075" y="32004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41</a:t>
            </a:r>
          </a:p>
        </p:txBody>
      </p:sp>
      <p:sp>
        <p:nvSpPr>
          <p:cNvPr id="29730" name="Rectangle 27"/>
          <p:cNvSpPr>
            <a:spLocks noChangeArrowheads="1"/>
          </p:cNvSpPr>
          <p:nvPr/>
        </p:nvSpPr>
        <p:spPr bwMode="auto">
          <a:xfrm>
            <a:off x="7018338" y="32004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39</a:t>
            </a:r>
          </a:p>
        </p:txBody>
      </p:sp>
      <p:sp>
        <p:nvSpPr>
          <p:cNvPr id="29734" name="Rectangle 27"/>
          <p:cNvSpPr>
            <a:spLocks noChangeArrowheads="1"/>
          </p:cNvSpPr>
          <p:nvPr/>
        </p:nvSpPr>
        <p:spPr bwMode="auto">
          <a:xfrm>
            <a:off x="7018338" y="28956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9735" name="Rectangle 24"/>
          <p:cNvSpPr>
            <a:spLocks noChangeArrowheads="1"/>
          </p:cNvSpPr>
          <p:nvPr/>
        </p:nvSpPr>
        <p:spPr bwMode="auto">
          <a:xfrm>
            <a:off x="5670550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38</a:t>
            </a:r>
          </a:p>
        </p:txBody>
      </p:sp>
      <p:sp>
        <p:nvSpPr>
          <p:cNvPr id="29736" name="Rectangle 25"/>
          <p:cNvSpPr>
            <a:spLocks noChangeArrowheads="1"/>
          </p:cNvSpPr>
          <p:nvPr/>
        </p:nvSpPr>
        <p:spPr bwMode="auto">
          <a:xfrm>
            <a:off x="6119813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37</a:t>
            </a:r>
          </a:p>
        </p:txBody>
      </p:sp>
      <p:sp>
        <p:nvSpPr>
          <p:cNvPr id="29737" name="Rectangle 26"/>
          <p:cNvSpPr>
            <a:spLocks noChangeArrowheads="1"/>
          </p:cNvSpPr>
          <p:nvPr/>
        </p:nvSpPr>
        <p:spPr bwMode="auto">
          <a:xfrm>
            <a:off x="6569075" y="3505200"/>
            <a:ext cx="449263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36</a:t>
            </a:r>
          </a:p>
        </p:txBody>
      </p:sp>
      <p:sp>
        <p:nvSpPr>
          <p:cNvPr id="29738" name="Rectangle 27"/>
          <p:cNvSpPr>
            <a:spLocks noChangeArrowheads="1"/>
          </p:cNvSpPr>
          <p:nvPr/>
        </p:nvSpPr>
        <p:spPr bwMode="auto">
          <a:xfrm>
            <a:off x="7018338" y="3505200"/>
            <a:ext cx="449262" cy="304800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pitchFamily="49" charset="0"/>
              </a:rPr>
              <a:t>35</a:t>
            </a:r>
          </a:p>
        </p:txBody>
      </p:sp>
      <p:sp>
        <p:nvSpPr>
          <p:cNvPr id="29739" name="TextBox 43"/>
          <p:cNvSpPr txBox="1">
            <a:spLocks noChangeArrowheads="1"/>
          </p:cNvSpPr>
          <p:nvPr/>
        </p:nvSpPr>
        <p:spPr bwMode="auto">
          <a:xfrm>
            <a:off x="1149350" y="1306513"/>
            <a:ext cx="190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29740" name="TextBox 44"/>
          <p:cNvSpPr txBox="1">
            <a:spLocks noChangeArrowheads="1"/>
          </p:cNvSpPr>
          <p:nvPr/>
        </p:nvSpPr>
        <p:spPr bwMode="auto">
          <a:xfrm>
            <a:off x="5559425" y="1295400"/>
            <a:ext cx="1853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Input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123456789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41" name="Text Box 107"/>
          <p:cNvSpPr txBox="1">
            <a:spLocks noChangeArrowheads="1"/>
          </p:cNvSpPr>
          <p:nvPr/>
        </p:nvSpPr>
        <p:spPr bwMode="auto">
          <a:xfrm>
            <a:off x="990600" y="5867400"/>
            <a:ext cx="80010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80485eb:	e8 d5 ff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call   80485c5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80485f0:	c9               leave   # Desired return point</a:t>
            </a:r>
          </a:p>
        </p:txBody>
      </p:sp>
      <p:sp>
        <p:nvSpPr>
          <p:cNvPr id="46" name="Rectangle 35"/>
          <p:cNvSpPr>
            <a:spLocks noChangeArrowheads="1"/>
          </p:cNvSpPr>
          <p:nvPr/>
        </p:nvSpPr>
        <p:spPr bwMode="auto">
          <a:xfrm>
            <a:off x="3008752" y="3200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7" name="Rectangle 69"/>
          <p:cNvSpPr>
            <a:spLocks noChangeArrowheads="1"/>
          </p:cNvSpPr>
          <p:nvPr/>
        </p:nvSpPr>
        <p:spPr bwMode="auto">
          <a:xfrm>
            <a:off x="30087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12498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1249802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1699065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ff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48327" y="3200400"/>
            <a:ext cx="4492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d</a:t>
            </a:r>
            <a:r>
              <a:rPr lang="en-US" sz="1800" dirty="0" smtClean="0">
                <a:latin typeface="Courier New" pitchFamily="49" charset="0"/>
                <a:cs typeface="+mn-cs"/>
              </a:rPr>
              <a:t>6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2597590" y="3200400"/>
            <a:ext cx="44926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88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12498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54" name="Rectangle 25"/>
          <p:cNvSpPr>
            <a:spLocks noChangeArrowheads="1"/>
          </p:cNvSpPr>
          <p:nvPr/>
        </p:nvSpPr>
        <p:spPr bwMode="auto">
          <a:xfrm>
            <a:off x="16990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55" name="Rectangle 26"/>
          <p:cNvSpPr>
            <a:spLocks noChangeArrowheads="1"/>
          </p:cNvSpPr>
          <p:nvPr/>
        </p:nvSpPr>
        <p:spPr bwMode="auto">
          <a:xfrm>
            <a:off x="21483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597590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f0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57" name="Rectangle 35"/>
          <p:cNvSpPr>
            <a:spLocks noChangeArrowheads="1"/>
          </p:cNvSpPr>
          <p:nvPr/>
        </p:nvSpPr>
        <p:spPr bwMode="auto">
          <a:xfrm>
            <a:off x="7428352" y="31638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0xffffd678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8" name="Rectangle 69"/>
          <p:cNvSpPr>
            <a:spLocks noChangeArrowheads="1"/>
          </p:cNvSpPr>
          <p:nvPr/>
        </p:nvSpPr>
        <p:spPr bwMode="auto">
          <a:xfrm>
            <a:off x="7428352" y="16764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0xffffd688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9" name="Rectangle 31"/>
          <p:cNvSpPr>
            <a:spLocks noChangeArrowheads="1"/>
          </p:cNvSpPr>
          <p:nvPr/>
        </p:nvSpPr>
        <p:spPr bwMode="auto">
          <a:xfrm>
            <a:off x="5669402" y="17526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79" name="Rectangle 24"/>
          <p:cNvSpPr>
            <a:spLocks noChangeArrowheads="1"/>
          </p:cNvSpPr>
          <p:nvPr/>
        </p:nvSpPr>
        <p:spPr bwMode="auto">
          <a:xfrm>
            <a:off x="5669402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08</a:t>
            </a: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6118665" y="2895600"/>
            <a:ext cx="449262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04</a:t>
            </a:r>
          </a:p>
        </p:txBody>
      </p:sp>
      <p:sp>
        <p:nvSpPr>
          <p:cNvPr id="87" name="Rectangle 26"/>
          <p:cNvSpPr>
            <a:spLocks noChangeArrowheads="1"/>
          </p:cNvSpPr>
          <p:nvPr/>
        </p:nvSpPr>
        <p:spPr bwMode="auto">
          <a:xfrm>
            <a:off x="6567927" y="2895600"/>
            <a:ext cx="4492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85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89" name="Rectangle 23"/>
          <p:cNvSpPr>
            <a:spLocks noChangeArrowheads="1"/>
          </p:cNvSpPr>
          <p:nvPr/>
        </p:nvSpPr>
        <p:spPr bwMode="auto">
          <a:xfrm>
            <a:off x="1249802" y="35052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Saved </a:t>
            </a: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by type (1988-2012)</a:t>
            </a:r>
            <a:endParaRPr lang="en-US" dirty="0"/>
          </a:p>
        </p:txBody>
      </p:sp>
      <p:pic>
        <p:nvPicPr>
          <p:cNvPr id="4" name="Content Placeholder 3" descr="top-vulnerability-2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2" r="11772"/>
          <a:stretch>
            <a:fillRect/>
          </a:stretch>
        </p:blipFill>
        <p:spPr>
          <a:xfrm>
            <a:off x="1676400" y="1447800"/>
            <a:ext cx="5851525" cy="3684555"/>
          </a:xfrm>
        </p:spPr>
      </p:pic>
      <p:sp>
        <p:nvSpPr>
          <p:cNvPr id="5" name="TextBox 4"/>
          <p:cNvSpPr txBox="1"/>
          <p:nvPr/>
        </p:nvSpPr>
        <p:spPr>
          <a:xfrm>
            <a:off x="1600200" y="5943600"/>
            <a:ext cx="6214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Source: 25 years of vulnerabilities, </a:t>
            </a:r>
            <a:r>
              <a:rPr lang="en-US" sz="1800" dirty="0" err="1" smtClean="0">
                <a:latin typeface="Calibri" pitchFamily="34" charset="0"/>
              </a:rPr>
              <a:t>Younan</a:t>
            </a:r>
            <a:r>
              <a:rPr lang="en-US" sz="1800" dirty="0" smtClean="0">
                <a:latin typeface="Calibri" pitchFamily="34" charset="0"/>
              </a:rPr>
              <a:t>; based on NVD data</a:t>
            </a:r>
          </a:p>
        </p:txBody>
      </p:sp>
    </p:spTree>
    <p:extLst>
      <p:ext uri="{BB962C8B-B14F-4D97-AF65-F5344CB8AC3E}">
        <p14:creationId xmlns:p14="http://schemas.microsoft.com/office/powerpoint/2010/main" val="2759846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smtClean="0"/>
              <a:t>Malicious Use of Buffer Overflow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bar()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int bar()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char buf[64];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gets(buf);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foo(){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bar();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Stack after call to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0"/>
            <a:ext cx="1066800" cy="12192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4724400"/>
            <a:ext cx="1066800" cy="622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4063"/>
            <a:ext cx="1819275" cy="368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foo</a:t>
            </a:r>
            <a:r>
              <a:rPr lang="en-US" sz="1800" b="0">
                <a:latin typeface="Courier New" pitchFamily="49" charset="0"/>
              </a:rPr>
              <a:t> </a:t>
            </a:r>
            <a:r>
              <a:rPr lang="en-US" sz="1800" b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338"/>
            <a:ext cx="1733550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bar</a:t>
            </a:r>
            <a:r>
              <a:rPr lang="en-US" sz="1800" b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478338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665663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4021138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>
                <a:latin typeface="Calibri" pitchFamily="34" charset="0"/>
              </a:rPr>
              <a:t>by </a:t>
            </a:r>
            <a:r>
              <a:rPr lang="en-US" sz="180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dirty="0" smtClean="0"/>
              <a:t>Internet worm</a:t>
            </a:r>
          </a:p>
          <a:p>
            <a:pPr lvl="1" eaLnBrk="1" hangingPunct="1"/>
            <a:r>
              <a:rPr lang="en-US" dirty="0" smtClean="0"/>
              <a:t>Early versions of the finger server (</a:t>
            </a:r>
            <a:r>
              <a:rPr lang="en-US" dirty="0" err="1" smtClean="0"/>
              <a:t>fingerd</a:t>
            </a:r>
            <a:r>
              <a:rPr lang="en-US" dirty="0" smtClean="0"/>
              <a:t>) used </a:t>
            </a:r>
            <a:r>
              <a:rPr lang="en-US" b="1" dirty="0" smtClean="0">
                <a:latin typeface="Courier New" pitchFamily="49" charset="0"/>
              </a:rPr>
              <a:t>gets()</a:t>
            </a:r>
            <a:r>
              <a:rPr lang="en-US" b="1" dirty="0" smtClean="0"/>
              <a:t> </a:t>
            </a:r>
            <a:r>
              <a:rPr lang="en-US" dirty="0" smtClean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</a:t>
            </a:r>
            <a:r>
              <a:rPr lang="en-US" b="1" dirty="0" smtClean="0">
                <a:latin typeface="Courier New" pitchFamily="49" charset="0"/>
              </a:rPr>
              <a:t>inger </a:t>
            </a:r>
            <a:r>
              <a:rPr lang="en-US" b="1" dirty="0" err="1" smtClean="0">
                <a:latin typeface="Courier New" pitchFamily="49" charset="0"/>
              </a:rPr>
              <a:t>naelag@ucr.edu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Worm attacked </a:t>
            </a:r>
            <a:r>
              <a:rPr lang="en-US" dirty="0" err="1" smtClean="0"/>
              <a:t>fingerd</a:t>
            </a:r>
            <a:r>
              <a:rPr lang="en-US" dirty="0" smtClean="0"/>
              <a:t> server by sending phony argument: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</a:t>
            </a:r>
            <a:r>
              <a:rPr lang="en-US" b="1" i="1" dirty="0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 smtClean="0"/>
              <a:t>exploit code: executed a root shell on the victim machine with a direct TCP connection to the attacker.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573088"/>
          </a:xfrm>
        </p:spPr>
        <p:txBody>
          <a:bodyPr/>
          <a:lstStyle/>
          <a:p>
            <a:pPr eaLnBrk="1" hangingPunct="1"/>
            <a:r>
              <a:rPr lang="en-US" smtClean="0"/>
              <a:t>Exploits Based on Buffer Overflows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113" y="1290638"/>
            <a:ext cx="8281987" cy="545465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C00000"/>
                </a:solidFill>
              </a:rPr>
              <a:t>Buffer overflow bugs allow remote machines to execute arbitrary code on victim machines</a:t>
            </a:r>
          </a:p>
          <a:p>
            <a:pPr eaLnBrk="1" hangingPunct="1"/>
            <a:r>
              <a:rPr lang="en-US" smtClean="0"/>
              <a:t>IM War</a:t>
            </a:r>
          </a:p>
          <a:p>
            <a:pPr lvl="1" eaLnBrk="1" hangingPunct="1"/>
            <a:r>
              <a:rPr lang="en-US" smtClean="0"/>
              <a:t>AOL exploited existing buffer overflow bug in AIM clients</a:t>
            </a:r>
          </a:p>
          <a:p>
            <a:pPr lvl="1" eaLnBrk="1" hangingPunct="1"/>
            <a:r>
              <a:rPr lang="en-US" smtClean="0"/>
              <a:t>exploit code: returned 4-byte signature (the bytes at some location in the AIM client) to server. </a:t>
            </a:r>
          </a:p>
          <a:p>
            <a:pPr lvl="1" eaLnBrk="1" hangingPunct="1"/>
            <a:r>
              <a:rPr lang="en-US" smtClean="0"/>
              <a:t>When Microsoft changed code to match signature, AOL changed signature location.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Calibri" pitchFamily="34" charset="0"/>
              </a:rPr>
              <a:t>It was later determined that this email originated from within Microsoft!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2286000"/>
            <a:ext cx="8496300" cy="1846659"/>
          </a:xfrm>
          <a:prstGeom prst="rect">
            <a:avLst/>
          </a:prstGeom>
          <a:solidFill>
            <a:srgbClr val="FFFFCC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800100" lvl="1" indent="-342900" eaLnBrk="1" hangingPunct="1">
              <a:buFont typeface="Arial"/>
              <a:buChar char="•"/>
            </a:pPr>
            <a:r>
              <a:rPr lang="en-US" dirty="0"/>
              <a:t>AOL exploited their own bug to detect their clients</a:t>
            </a:r>
            <a:r>
              <a:rPr lang="en-US" dirty="0" smtClean="0"/>
              <a:t>!</a:t>
            </a:r>
          </a:p>
          <a:p>
            <a:pPr marL="800100" lvl="1" indent="-342900" eaLnBrk="1" hangingPunct="1">
              <a:buFont typeface="Arial"/>
              <a:buChar char="•"/>
            </a:pPr>
            <a:r>
              <a:rPr lang="en-US" dirty="0" smtClean="0"/>
              <a:t>Its not a bug, it</a:t>
            </a:r>
            <a:r>
              <a:rPr lang="mr-IN" dirty="0" smtClean="0"/>
              <a:t>’</a:t>
            </a:r>
            <a:r>
              <a:rPr lang="en-US" dirty="0" smtClean="0"/>
              <a:t>s a feature!</a:t>
            </a:r>
            <a:endParaRPr lang="en-US" dirty="0"/>
          </a:p>
          <a:p>
            <a:pPr marL="1257300" lvl="2" indent="-342900" eaLnBrk="1" hangingPunct="1">
              <a:buFont typeface="Arial"/>
              <a:buChar char="•"/>
            </a:pPr>
            <a:r>
              <a:rPr lang="en-US" dirty="0"/>
              <a:t>http://</a:t>
            </a:r>
            <a:r>
              <a:rPr lang="en-US" dirty="0" err="1"/>
              <a:t>www.cnn.com</a:t>
            </a:r>
            <a:r>
              <a:rPr lang="en-US" dirty="0"/>
              <a:t>/TECH/computing/9908/20/</a:t>
            </a:r>
            <a:r>
              <a:rPr lang="en-US" dirty="0" err="1"/>
              <a:t>aolbug.idg</a:t>
            </a:r>
            <a:r>
              <a:rPr lang="en-US" dirty="0"/>
              <a:t>/</a:t>
            </a:r>
            <a:r>
              <a:rPr lang="en-US" dirty="0" err="1"/>
              <a:t>index.html</a:t>
            </a:r>
            <a:endParaRPr lang="en-US" dirty="0"/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457200"/>
            <a:ext cx="7593013" cy="762000"/>
          </a:xfrm>
        </p:spPr>
        <p:txBody>
          <a:bodyPr/>
          <a:lstStyle/>
          <a:p>
            <a:pPr eaLnBrk="1" hangingPunct="1"/>
            <a:r>
              <a:rPr lang="en-US" smtClean="0"/>
              <a:t>Code Red Exploit Code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143000"/>
            <a:ext cx="8597900" cy="5224463"/>
          </a:xfrm>
        </p:spPr>
        <p:txBody>
          <a:bodyPr/>
          <a:lstStyle/>
          <a:p>
            <a:pPr eaLnBrk="1" hangingPunct="1"/>
            <a:r>
              <a:rPr lang="en-US" sz="2000" smtClean="0"/>
              <a:t>Starts 100 threads running</a:t>
            </a:r>
          </a:p>
          <a:p>
            <a:pPr eaLnBrk="1" hangingPunct="1"/>
            <a:r>
              <a:rPr lang="en-US" sz="2000" smtClean="0"/>
              <a:t>Spread self</a:t>
            </a:r>
          </a:p>
          <a:p>
            <a:pPr lvl="1" eaLnBrk="1" hangingPunct="1"/>
            <a:r>
              <a:rPr lang="en-US" smtClean="0"/>
              <a:t>Generate random IP addresses &amp; send attack string</a:t>
            </a:r>
          </a:p>
          <a:p>
            <a:pPr lvl="1" eaLnBrk="1" hangingPunct="1"/>
            <a:r>
              <a:rPr lang="en-US" smtClean="0"/>
              <a:t>Between 1st &amp; 19th of month</a:t>
            </a:r>
          </a:p>
          <a:p>
            <a:pPr eaLnBrk="1" hangingPunct="1"/>
            <a:r>
              <a:rPr lang="en-US" sz="2000" smtClean="0"/>
              <a:t>Attack www.whitehouse.gov</a:t>
            </a:r>
          </a:p>
          <a:p>
            <a:pPr lvl="1" eaLnBrk="1" hangingPunct="1"/>
            <a:r>
              <a:rPr lang="en-US" smtClean="0"/>
              <a:t>Send 98,304 packets; sleep for 4-1/2 hours; repeat</a:t>
            </a:r>
          </a:p>
          <a:p>
            <a:pPr lvl="2" eaLnBrk="1" hangingPunct="1"/>
            <a:r>
              <a:rPr lang="en-US" smtClean="0"/>
              <a:t>Denial of service attack</a:t>
            </a:r>
          </a:p>
          <a:p>
            <a:pPr lvl="1" eaLnBrk="1" hangingPunct="1"/>
            <a:r>
              <a:rPr lang="en-US" smtClean="0"/>
              <a:t>Between 21st &amp; 27th of month</a:t>
            </a:r>
          </a:p>
          <a:p>
            <a:pPr eaLnBrk="1" hangingPunct="1"/>
            <a:r>
              <a:rPr lang="en-US" sz="2000" smtClean="0"/>
              <a:t>Deface server’s home page</a:t>
            </a:r>
          </a:p>
          <a:p>
            <a:pPr lvl="1" eaLnBrk="1" hangingPunct="1"/>
            <a:r>
              <a:rPr lang="en-US" smtClean="0"/>
              <a:t>After waiting 2 hours</a:t>
            </a:r>
          </a:p>
        </p:txBody>
      </p:sp>
      <p:pic>
        <p:nvPicPr>
          <p:cNvPr id="35844" name="Picture 5" descr="hacked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505200"/>
            <a:ext cx="3894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Avoiding Overflow Vulnerability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%ns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fgets(buf, 4, stdin);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800">
                <a:latin typeface="Courier New" pitchFamily="49" charset="0"/>
                <a:ea typeface="MS Mincho" pitchFamily="49" charset="-128"/>
              </a:rPr>
            </a:br>
            <a:r>
              <a:rPr lang="en-US" sz="18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smtClean="0"/>
              <a:t>System-Level Protections</a:t>
            </a:r>
          </a:p>
        </p:txBody>
      </p:sp>
      <p:sp>
        <p:nvSpPr>
          <p:cNvPr id="452612" name="Text Box 4"/>
          <p:cNvSpPr txBox="1">
            <a:spLocks noChangeArrowheads="1"/>
          </p:cNvSpPr>
          <p:nvPr/>
        </p:nvSpPr>
        <p:spPr bwMode="auto">
          <a:xfrm>
            <a:off x="6307138" y="1447800"/>
            <a:ext cx="2532062" cy="35401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unix&gt; </a:t>
            </a:r>
            <a:r>
              <a:rPr lang="en-US" sz="1600" i="1">
                <a:latin typeface="Courier New" pitchFamily="49" charset="0"/>
                <a:cs typeface="+mn-cs"/>
              </a:rPr>
              <a:t>gdb bufdemo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break echo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</a:t>
            </a:r>
            <a:r>
              <a:rPr lang="en-US" sz="1600" i="1">
                <a:latin typeface="Courier New" pitchFamily="49" charset="0"/>
                <a:cs typeface="+mn-cs"/>
              </a:rPr>
              <a:t>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$1 = 0xffffc638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$2 = 0xffffbb08</a:t>
            </a:r>
          </a:p>
          <a:p>
            <a:pPr eaLnBrk="0" hangingPunct="0">
              <a:defRPr/>
            </a:pPr>
            <a:endParaRPr lang="en-US" sz="1600">
              <a:latin typeface="Courier New" pitchFamily="49" charset="0"/>
              <a:cs typeface="+mn-cs"/>
            </a:endParaRP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run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(gdb) print /x $ebp</a:t>
            </a:r>
          </a:p>
          <a:p>
            <a:pPr eaLnBrk="0" hangingPunct="0">
              <a:defRPr/>
            </a:pPr>
            <a:r>
              <a:rPr lang="en-US" sz="1600">
                <a:latin typeface="Courier New" pitchFamily="49" charset="0"/>
                <a:cs typeface="+mn-cs"/>
              </a:rPr>
              <a:t>$3 = 0xffffc6a8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57292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 (ASLR)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Stack Canaries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-protector-all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1234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-protected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12345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999654"/>
            <a:ext cx="8959850" cy="562974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804864d:	55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804864e:	89 e5   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esp,%ebp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8048650:	53                   	push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8048651:	83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14             	sub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8048654:	65 a1 14 00 00 00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804865a:	89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%eax,0xfffffff8(%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804865d:	31 c0   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eax,%eax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804865f:	8d 5d f4             	lea    0xfffffff4(%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8048662: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8048665:	e8 77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80485e1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804866a:	89 1c 24             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,(%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esp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804866d:	e8 ca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      	call   804843c &lt;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8048672:	8b 45 f8            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0xfffffff8(%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endParaRPr lang="en-US" sz="1800" dirty="0" smtClean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8048675:	65 33 05 14 00 00 00 	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%gs:0x14,%eax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804867c:	74 05                	je     8048683 &lt;echo+0x36&gt;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804867e:	e8 a9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fd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ff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     	call   804842c &lt;FAIL&gt;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8048683:	83 c4 14             	add    $0x14,%esp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8048686:	5b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ebx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8048687:	5d                   	pop    %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8048688:	c3                   	ret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25" y="41751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55888" y="4572000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	# Put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10 (most severe)</a:t>
            </a:r>
            <a:endParaRPr lang="en-US" dirty="0"/>
          </a:p>
        </p:txBody>
      </p:sp>
      <p:pic>
        <p:nvPicPr>
          <p:cNvPr id="6" name="Content Placeholder 5" descr="most-severe-2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11" b="-7411"/>
          <a:stretch>
            <a:fillRect/>
          </a:stretch>
        </p:blipFill>
        <p:spPr>
          <a:xfrm>
            <a:off x="990600" y="1524000"/>
            <a:ext cx="7381912" cy="4648200"/>
          </a:xfrm>
        </p:spPr>
      </p:pic>
    </p:spTree>
    <p:extLst>
      <p:ext uri="{BB962C8B-B14F-4D97-AF65-F5344CB8AC3E}">
        <p14:creationId xmlns:p14="http://schemas.microsoft.com/office/powerpoint/2010/main" val="210002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517775" y="4572000"/>
            <a:ext cx="6473825" cy="20595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-8(%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%gs:20,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Compare with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je	.L24		# Same: skip ahead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# ERROR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.L24: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533400" y="36576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Canary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357018" y="5257800"/>
            <a:ext cx="50292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break echo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run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stepi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3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(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gdb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print /x *((unsigned *) $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ebp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- 2)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$1 = 0x3e37d00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330450" y="3221038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2743200" y="3048000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60480" name="Rectangle 32"/>
          <p:cNvSpPr>
            <a:spLocks noChangeArrowheads="1"/>
          </p:cNvSpPr>
          <p:nvPr/>
        </p:nvSpPr>
        <p:spPr bwMode="auto">
          <a:xfrm>
            <a:off x="533400" y="3352800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39624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39624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3976688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230313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533400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982663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1431925" y="36576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881188" y="36576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5054600" y="2732087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5054600" y="30368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6851650" y="3209925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7264400" y="3036887"/>
            <a:ext cx="73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5054600" y="15890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054600" y="3341687"/>
            <a:ext cx="179705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echo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6851650" y="3965575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78400" y="1219200"/>
            <a:ext cx="12121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Input 1234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5054600" y="3341687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5054600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503863" y="3646487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e3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953125" y="3646487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7d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6402388" y="3646487"/>
            <a:ext cx="449262" cy="304800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 smtClean="0">
                <a:latin typeface="Courier New" pitchFamily="49" charset="0"/>
                <a:cs typeface="+mn-cs"/>
              </a:rPr>
              <a:t>00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50625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34</a:t>
            </a:r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5510213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33</a:t>
            </a:r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5959475" y="3962400"/>
            <a:ext cx="449263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32</a:t>
            </a: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6408738" y="3962400"/>
            <a:ext cx="44926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31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15000" y="55626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Benign corruption!</a:t>
            </a:r>
          </a:p>
          <a:p>
            <a:r>
              <a:rPr lang="en-US" sz="1800" dirty="0" smtClean="0">
                <a:latin typeface="Calibri" pitchFamily="34" charset="0"/>
              </a:rPr>
              <a:t>(allows programmers to make silent off-by-one errors)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solution!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047999"/>
            <a:ext cx="7896225" cy="3286125"/>
          </a:xfrm>
        </p:spPr>
        <p:txBody>
          <a:bodyPr/>
          <a:lstStyle/>
          <a:p>
            <a:pPr eaLnBrk="1" hangingPunct="1"/>
            <a:r>
              <a:rPr lang="en-US" dirty="0" smtClean="0"/>
              <a:t>Many other solutions have been investigated (compiler, binary rewriting, hardware)</a:t>
            </a:r>
          </a:p>
          <a:p>
            <a:pPr eaLnBrk="1" hangingPunct="1"/>
            <a:r>
              <a:rPr lang="en-US" dirty="0" smtClean="0"/>
              <a:t>Hardware solution: </a:t>
            </a:r>
            <a:r>
              <a:rPr lang="en-US" dirty="0" err="1" smtClean="0"/>
              <a:t>Nonexecutable</a:t>
            </a:r>
            <a:r>
              <a:rPr lang="en-US" dirty="0" smtClean="0"/>
              <a:t> </a:t>
            </a:r>
            <a:r>
              <a:rPr lang="en-US" dirty="0"/>
              <a:t>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 explicit “execute” </a:t>
            </a:r>
            <a:r>
              <a:rPr lang="en-US" dirty="0" smtClean="0"/>
              <a:t>permission: the so-called NX bit </a:t>
            </a:r>
          </a:p>
          <a:p>
            <a:pPr lvl="2" eaLnBrk="1" hangingPunct="1"/>
            <a:r>
              <a:rPr lang="en-US" dirty="0" smtClean="0"/>
              <a:t>If a memory page is writeable, it is not executable</a:t>
            </a:r>
          </a:p>
          <a:p>
            <a:pPr lvl="3" eaLnBrk="1" hangingPunct="1"/>
            <a:r>
              <a:rPr lang="en-US" dirty="0" smtClean="0"/>
              <a:t>What does this do?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7054040" cy="416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21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not completely solve the problem </a:t>
            </a:r>
            <a:r>
              <a:rPr lang="en-US" dirty="0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Modern software does a lot of just in time compilation</a:t>
            </a:r>
          </a:p>
          <a:p>
            <a:endParaRPr lang="en-US" dirty="0" smtClean="0"/>
          </a:p>
          <a:p>
            <a:r>
              <a:rPr lang="en-US" dirty="0" smtClean="0"/>
              <a:t>There are also cases where we need code on the stack (primarily interrupt handling)</a:t>
            </a:r>
          </a:p>
          <a:p>
            <a:endParaRPr lang="en-US" dirty="0" smtClean="0"/>
          </a:p>
          <a:p>
            <a:r>
              <a:rPr lang="en-US" dirty="0" smtClean="0"/>
              <a:t>Even if the above is not true, attackers evolved: Code reuse attacks in a couple of classes.</a:t>
            </a:r>
          </a:p>
          <a:p>
            <a:endParaRPr lang="en-US" dirty="0" smtClean="0"/>
          </a:p>
          <a:p>
            <a:r>
              <a:rPr lang="en-US" dirty="0" smtClean="0"/>
              <a:t>NX bit can be turned off</a:t>
            </a:r>
          </a:p>
          <a:p>
            <a:endParaRPr lang="en-US" dirty="0"/>
          </a:p>
          <a:p>
            <a:r>
              <a:rPr lang="en-US" dirty="0" smtClean="0"/>
              <a:t>Buffer overflows are still extremely dangerous!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14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Integer Overflow Attacks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59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overflows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Integers have a fixed precision in computing systems</a:t>
            </a:r>
          </a:p>
          <a:p>
            <a:pPr lvl="1"/>
            <a:r>
              <a:rPr lang="en-US" dirty="0" smtClean="0"/>
              <a:t>32-bits (</a:t>
            </a:r>
            <a:r>
              <a:rPr lang="en-US" dirty="0" err="1" smtClean="0"/>
              <a:t>ints</a:t>
            </a:r>
            <a:r>
              <a:rPr lang="en-US" dirty="0" smtClean="0"/>
              <a:t> or longs); 64-bits long long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Limited precision can lead to bugs</a:t>
            </a:r>
          </a:p>
          <a:p>
            <a:pPr lvl="1"/>
            <a:r>
              <a:rPr lang="en-US" dirty="0" smtClean="0"/>
              <a:t>Some arithmetic operations cause overflow: a positive value can turn negative</a:t>
            </a:r>
          </a:p>
          <a:p>
            <a:r>
              <a:rPr lang="en-US" dirty="0" smtClean="0"/>
              <a:t>Signed vs. unsigned comparisons can also cause problems</a:t>
            </a:r>
          </a:p>
          <a:p>
            <a:endParaRPr lang="en-US" dirty="0"/>
          </a:p>
          <a:p>
            <a:r>
              <a:rPr lang="en-US" dirty="0" smtClean="0"/>
              <a:t>These bugs are sometimes exploitable</a:t>
            </a:r>
          </a:p>
          <a:p>
            <a:pPr lvl="1"/>
            <a:r>
              <a:rPr lang="en-US" dirty="0" smtClean="0"/>
              <a:t>A common pattern: when the integer value is used to check a buffer or control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5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err="1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</a:t>
            </a:r>
            <a:r>
              <a:rPr lang="en-US" sz="2000" dirty="0" err="1" smtClean="0"/>
              <a:t>catvars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char *buf1, char *buf2, </a:t>
            </a:r>
            <a:r>
              <a:rPr lang="en-US" sz="2000" dirty="0" smtClean="0"/>
              <a:t> unsigned </a:t>
            </a:r>
            <a:r>
              <a:rPr lang="en-US" sz="2000" dirty="0" err="1" smtClean="0"/>
              <a:t>int</a:t>
            </a:r>
            <a:r>
              <a:rPr lang="en-US" sz="2000" dirty="0"/>
              <a:t> </a:t>
            </a:r>
            <a:r>
              <a:rPr lang="en-US" sz="2000" dirty="0" smtClean="0"/>
              <a:t>len1</a:t>
            </a:r>
            <a:r>
              <a:rPr lang="en-US" sz="2000" dirty="0"/>
              <a:t>, unsigned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/>
              <a:t> </a:t>
            </a:r>
            <a:r>
              <a:rPr lang="en-US" sz="2000" dirty="0" smtClean="0"/>
              <a:t>len2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{ </a:t>
            </a:r>
          </a:p>
          <a:p>
            <a:pPr marL="0" indent="0">
              <a:buNone/>
            </a:pPr>
            <a:r>
              <a:rPr lang="en-US" sz="2000" dirty="0" smtClean="0"/>
              <a:t>	char </a:t>
            </a:r>
            <a:r>
              <a:rPr lang="en-US" sz="2000" dirty="0" err="1" smtClean="0"/>
              <a:t>mybuf</a:t>
            </a:r>
            <a:r>
              <a:rPr lang="en-US" sz="2000" dirty="0"/>
              <a:t> </a:t>
            </a:r>
            <a:r>
              <a:rPr lang="en-US" sz="2000" dirty="0" smtClean="0"/>
              <a:t>[</a:t>
            </a:r>
            <a:r>
              <a:rPr lang="en-US" sz="2000" dirty="0"/>
              <a:t>256]; </a:t>
            </a:r>
          </a:p>
          <a:p>
            <a:pPr marL="0" indent="0">
              <a:buNone/>
            </a:pPr>
            <a:r>
              <a:rPr lang="en-US" sz="2000" dirty="0" smtClean="0"/>
              <a:t>	if</a:t>
            </a:r>
            <a:r>
              <a:rPr lang="en-US" sz="2000" dirty="0"/>
              <a:t>((len1 + len2) &gt; 256)</a:t>
            </a:r>
          </a:p>
          <a:p>
            <a:pPr marL="0" indent="0">
              <a:buNone/>
            </a:pPr>
            <a:r>
              <a:rPr lang="en-US" sz="2000" dirty="0" smtClean="0"/>
              <a:t>		{ </a:t>
            </a:r>
            <a:r>
              <a:rPr lang="en-US" sz="2000" dirty="0"/>
              <a:t>/* [3] */ return </a:t>
            </a:r>
            <a:r>
              <a:rPr lang="en-US" sz="2000" dirty="0" smtClean="0"/>
              <a:t> -1</a:t>
            </a:r>
            <a:r>
              <a:rPr lang="en-US" sz="2000" dirty="0"/>
              <a:t>; } 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mybuf</a:t>
            </a:r>
            <a:r>
              <a:rPr lang="en-US" sz="2000" dirty="0" smtClean="0"/>
              <a:t>, </a:t>
            </a:r>
            <a:r>
              <a:rPr lang="en-US" sz="2000" dirty="0"/>
              <a:t>buf1, len1); /* [4] */ 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mybuf</a:t>
            </a:r>
            <a:r>
              <a:rPr lang="en-US" sz="2000" dirty="0" smtClean="0"/>
              <a:t>+ </a:t>
            </a:r>
            <a:r>
              <a:rPr lang="en-US" sz="2000" dirty="0"/>
              <a:t>len1, buf2, len2);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do_some_stuff</a:t>
            </a:r>
            <a:r>
              <a:rPr lang="en-US" sz="2000" dirty="0" smtClean="0"/>
              <a:t> (</a:t>
            </a:r>
            <a:r>
              <a:rPr lang="en-US" sz="2000" dirty="0" err="1" smtClean="0"/>
              <a:t>mybuf</a:t>
            </a:r>
            <a:r>
              <a:rPr lang="en-US" sz="2000" dirty="0" smtClean="0"/>
              <a:t>)</a:t>
            </a:r>
            <a:r>
              <a:rPr lang="en-US" sz="2000" dirty="0"/>
              <a:t>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return </a:t>
            </a:r>
            <a:r>
              <a:rPr lang="en-US" sz="2000" dirty="0"/>
              <a:t>0;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dirty="0" smtClean="0"/>
              <a:t>Problem: if len1 = 0x104 and len2=0xfffffffc then </a:t>
            </a:r>
          </a:p>
          <a:p>
            <a:pPr lvl="1"/>
            <a:r>
              <a:rPr lang="en-US" dirty="0" smtClean="0"/>
              <a:t>len1+len2 = 0x100 (or 256) which allows a buffer overflow!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69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Code Security Example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0950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362200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>
                <a:latin typeface="Courier New" pitchFamily="49" charset="0"/>
                <a:cs typeface="Courier New" pitchFamily="49" charset="0"/>
              </a:rPr>
              <a:t>void* copy_elements(void *ele_src[], int ele_cnt, size_t ele_size);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2968064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1371600" y="5065717"/>
            <a:ext cx="2590800" cy="1335088"/>
            <a:chOff x="864" y="3191"/>
            <a:chExt cx="1632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1432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latin typeface="Calibri" pitchFamily="34" charset="0"/>
                </a:rPr>
                <a:t>malloc</a:t>
              </a:r>
              <a:r>
                <a:rPr lang="en-US" sz="1600" dirty="0">
                  <a:latin typeface="Calibri" pitchFamily="34" charset="0"/>
                </a:rPr>
                <a:t>(</a:t>
              </a:r>
              <a:r>
                <a:rPr lang="en-US" sz="1600" dirty="0" err="1">
                  <a:latin typeface="Calibri" pitchFamily="34" charset="0"/>
                </a:rPr>
                <a:t>ele_cnt</a:t>
              </a:r>
              <a:r>
                <a:rPr lang="en-US" sz="1600" dirty="0">
                  <a:latin typeface="Calibri" pitchFamily="34" charset="0"/>
                </a:rPr>
                <a:t> * </a:t>
              </a:r>
              <a:r>
                <a:rPr lang="en-US" sz="1600" dirty="0" err="1">
                  <a:latin typeface="Calibri" pitchFamily="34" charset="0"/>
                </a:rPr>
                <a:t>ele_size</a:t>
              </a:r>
              <a:r>
                <a:rPr lang="en-US" sz="1600" dirty="0"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1524000" y="5562600"/>
            <a:ext cx="2438400" cy="838200"/>
            <a:chOff x="2976" y="3504"/>
            <a:chExt cx="1536" cy="528"/>
          </a:xfrm>
        </p:grpSpPr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460189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070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81000" y="1400175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00270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	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??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How can I make this function secure?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err="1" smtClean="0"/>
              <a:t>Phrack</a:t>
            </a:r>
            <a:r>
              <a:rPr lang="en-US" dirty="0" smtClean="0"/>
              <a:t> paper has more examples…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367135"/>
            <a:ext cx="337150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dirty="0" err="1">
                <a:latin typeface="Calibri" pitchFamily="34" charset="0"/>
              </a:rPr>
              <a:t>malloc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n-US" sz="2400" dirty="0" err="1">
                <a:latin typeface="Calibri" pitchFamily="34" charset="0"/>
              </a:rPr>
              <a:t>ele_cnt</a:t>
            </a:r>
            <a:r>
              <a:rPr lang="en-US" sz="2400" dirty="0">
                <a:latin typeface="Calibri" pitchFamily="34" charset="0"/>
              </a:rPr>
              <a:t> * </a:t>
            </a:r>
            <a:r>
              <a:rPr lang="en-US" sz="2400" dirty="0" err="1">
                <a:latin typeface="Calibri" pitchFamily="34" charset="0"/>
              </a:rPr>
              <a:t>ele_size</a:t>
            </a:r>
            <a:r>
              <a:rPr lang="en-US" sz="24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56494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and most of next time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start with a quick overview of memory management</a:t>
            </a:r>
          </a:p>
          <a:p>
            <a:pPr lvl="1"/>
            <a:r>
              <a:rPr lang="en-US" dirty="0" smtClean="0"/>
              <a:t>Should be review if you had OS</a:t>
            </a:r>
          </a:p>
          <a:p>
            <a:pPr lvl="1"/>
            <a:r>
              <a:rPr lang="en-US" dirty="0" smtClean="0"/>
              <a:t>Could be too fast if you have not, but hopefully you can get something</a:t>
            </a:r>
          </a:p>
          <a:p>
            <a:endParaRPr lang="en-US" dirty="0"/>
          </a:p>
          <a:p>
            <a:r>
              <a:rPr lang="en-US" dirty="0" smtClean="0"/>
              <a:t>Then we will start looking at some memory exploitations</a:t>
            </a:r>
          </a:p>
          <a:p>
            <a:pPr lvl="1"/>
            <a:r>
              <a:rPr lang="en-US" dirty="0" smtClean="0"/>
              <a:t>Buffer overflow</a:t>
            </a:r>
          </a:p>
          <a:p>
            <a:pPr lvl="2"/>
            <a:r>
              <a:rPr lang="en-US" dirty="0" smtClean="0"/>
              <a:t>Defenses: software, hardware</a:t>
            </a:r>
          </a:p>
          <a:p>
            <a:pPr lvl="3"/>
            <a:r>
              <a:rPr lang="en-US" dirty="0" smtClean="0"/>
              <a:t>Start thinking about hardware strengths</a:t>
            </a:r>
          </a:p>
          <a:p>
            <a:pPr lvl="1"/>
            <a:r>
              <a:rPr lang="en-US" dirty="0" smtClean="0"/>
              <a:t>Integer overflow</a:t>
            </a:r>
          </a:p>
          <a:p>
            <a:pPr lvl="1"/>
            <a:r>
              <a:rPr lang="en-US" dirty="0" smtClean="0"/>
              <a:t>Format string exploits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47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Format String attacks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Some figures and examples from presentation by Kevin 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496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038600"/>
            <a:ext cx="7896225" cy="2609850"/>
          </a:xfrm>
        </p:spPr>
        <p:txBody>
          <a:bodyPr/>
          <a:lstStyle/>
          <a:p>
            <a:r>
              <a:rPr lang="en-US" dirty="0" smtClean="0"/>
              <a:t>First exploit discovered in 2000 (vulnerability known since 1996)</a:t>
            </a:r>
          </a:p>
          <a:p>
            <a:pPr lvl="1"/>
            <a:r>
              <a:rPr lang="en-US" dirty="0" smtClean="0"/>
              <a:t>Wu-</a:t>
            </a:r>
            <a:r>
              <a:rPr lang="en-US" dirty="0" err="1" smtClean="0"/>
              <a:t>ftpd</a:t>
            </a:r>
            <a:r>
              <a:rPr lang="en-US" dirty="0" smtClean="0"/>
              <a:t> 2.*: remote root</a:t>
            </a:r>
          </a:p>
          <a:p>
            <a:pPr lvl="1"/>
            <a:r>
              <a:rPr lang="en-US" dirty="0" smtClean="0"/>
              <a:t>Linux </a:t>
            </a:r>
            <a:r>
              <a:rPr lang="en-US" dirty="0" err="1" smtClean="0"/>
              <a:t>rpc.statd</a:t>
            </a:r>
            <a:r>
              <a:rPr lang="en-US" dirty="0" smtClean="0"/>
              <a:t>:   remote root</a:t>
            </a:r>
          </a:p>
          <a:p>
            <a:pPr lvl="1"/>
            <a:r>
              <a:rPr lang="en-US" dirty="0" smtClean="0"/>
              <a:t>IRIX </a:t>
            </a:r>
            <a:r>
              <a:rPr lang="en-US" dirty="0" err="1" smtClean="0"/>
              <a:t>telnetd</a:t>
            </a:r>
            <a:r>
              <a:rPr lang="en-US" dirty="0" smtClean="0"/>
              <a:t>: remote root</a:t>
            </a:r>
          </a:p>
          <a:p>
            <a:pPr lvl="1"/>
            <a:r>
              <a:rPr lang="en-US" dirty="0" smtClean="0"/>
              <a:t>BSD </a:t>
            </a:r>
            <a:r>
              <a:rPr lang="en-US" dirty="0" err="1" smtClean="0"/>
              <a:t>chpass</a:t>
            </a:r>
            <a:r>
              <a:rPr lang="en-US" dirty="0" smtClean="0"/>
              <a:t>: local root</a:t>
            </a:r>
            <a:endParaRPr lang="en-US" dirty="0"/>
          </a:p>
        </p:txBody>
      </p:sp>
      <p:pic>
        <p:nvPicPr>
          <p:cNvPr id="4" name="Picture 3" descr="format-str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97678"/>
            <a:ext cx="6781800" cy="2659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8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Vulnerable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function that uses a format string</a:t>
            </a:r>
          </a:p>
          <a:p>
            <a:pPr lvl="1"/>
            <a:r>
              <a:rPr lang="en-US" dirty="0" smtClean="0"/>
              <a:t>Format strings are C/C++ strings used in </a:t>
            </a:r>
            <a:r>
              <a:rPr lang="en-US" dirty="0" err="1" smtClean="0"/>
              <a:t>printf</a:t>
            </a:r>
            <a:r>
              <a:rPr lang="en-US" dirty="0" smtClean="0"/>
              <a:t> and like functions: </a:t>
            </a:r>
          </a:p>
          <a:p>
            <a:pPr lvl="2"/>
            <a:r>
              <a:rPr lang="en-US" dirty="0" smtClean="0"/>
              <a:t>“Hello world! My name is %s and I am %d years old”</a:t>
            </a:r>
          </a:p>
          <a:p>
            <a:pPr lvl="1"/>
            <a:r>
              <a:rPr lang="en-US" dirty="0" smtClean="0"/>
              <a:t>Note that we are mixing data and control, one of our ingredients</a:t>
            </a:r>
          </a:p>
          <a:p>
            <a:endParaRPr lang="en-US" dirty="0"/>
          </a:p>
          <a:p>
            <a:r>
              <a:rPr lang="en-US" dirty="0" smtClean="0"/>
              <a:t>Printing: </a:t>
            </a:r>
            <a:r>
              <a:rPr lang="en-US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fprintf</a:t>
            </a:r>
            <a:r>
              <a:rPr lang="en-US" dirty="0" smtClean="0"/>
              <a:t>, </a:t>
            </a:r>
            <a:r>
              <a:rPr lang="en-US" dirty="0" err="1" smtClean="0"/>
              <a:t>sprintf</a:t>
            </a:r>
            <a:r>
              <a:rPr lang="en-US" dirty="0" smtClean="0"/>
              <a:t>, </a:t>
            </a:r>
            <a:r>
              <a:rPr lang="en-US" dirty="0" err="1" smtClean="0"/>
              <a:t>vprintf</a:t>
            </a:r>
            <a:r>
              <a:rPr lang="en-US" dirty="0" smtClean="0"/>
              <a:t>, </a:t>
            </a:r>
            <a:r>
              <a:rPr lang="en-US" dirty="0" err="1" smtClean="0"/>
              <a:t>vfprintf</a:t>
            </a:r>
            <a:r>
              <a:rPr lang="en-US" dirty="0" smtClean="0"/>
              <a:t>, </a:t>
            </a:r>
            <a:r>
              <a:rPr lang="en-US" dirty="0" err="1" smtClean="0"/>
              <a:t>vsprintf</a:t>
            </a:r>
            <a:r>
              <a:rPr lang="en-US" dirty="0" smtClean="0"/>
              <a:t>, …</a:t>
            </a:r>
          </a:p>
          <a:p>
            <a:endParaRPr lang="en-US" dirty="0"/>
          </a:p>
          <a:p>
            <a:r>
              <a:rPr lang="en-US" dirty="0" smtClean="0"/>
              <a:t>Logging: syslog, err, warn</a:t>
            </a:r>
          </a:p>
          <a:p>
            <a:endParaRPr lang="en-US" dirty="0"/>
          </a:p>
          <a:p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 sound like something dangerous, or is it?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6860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function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(“Hello World! My name is %s and I am %d years old”, name, age); // note that name is a pointer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From </a:t>
            </a:r>
            <a:r>
              <a:rPr lang="en-US" dirty="0" err="1" smtClean="0"/>
              <a:t>printf</a:t>
            </a:r>
            <a:r>
              <a:rPr lang="en-US" dirty="0" smtClean="0"/>
              <a:t>, the arguments are on the stack and look like: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  …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age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name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…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Where: age is the value of age, </a:t>
            </a:r>
          </a:p>
          <a:p>
            <a:pPr marL="0" indent="0">
              <a:buNone/>
            </a:pPr>
            <a:r>
              <a:rPr lang="en-US" dirty="0" smtClean="0"/>
              <a:t>and name is the address of the string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0" y="3549134"/>
            <a:ext cx="3568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Format function parses the string reading a character at a time.  If it is not % it is output to </a:t>
            </a:r>
            <a:r>
              <a:rPr lang="en-US" sz="1800" dirty="0" err="1" smtClean="0">
                <a:latin typeface="Calibri" pitchFamily="34" charset="0"/>
              </a:rPr>
              <a:t>stdio</a:t>
            </a:r>
            <a:r>
              <a:rPr lang="en-US" sz="1800" dirty="0" smtClean="0">
                <a:latin typeface="Calibri" pitchFamily="34" charset="0"/>
              </a:rPr>
              <a:t>.  If % we get the argument from the stack and use it</a:t>
            </a:r>
          </a:p>
        </p:txBody>
      </p:sp>
    </p:spTree>
    <p:extLst>
      <p:ext uri="{BB962C8B-B14F-4D97-AF65-F5344CB8AC3E}">
        <p14:creationId xmlns:p14="http://schemas.microsoft.com/office/powerpoint/2010/main" val="261554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occurs when user provides or can change the format string.   Consider: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char *user)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{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fprintf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stdout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user);}</a:t>
            </a:r>
          </a:p>
          <a:p>
            <a:endParaRPr lang="en-US" dirty="0" smtClean="0"/>
          </a:p>
          <a:p>
            <a:r>
              <a:rPr lang="en-US" dirty="0" smtClean="0"/>
              <a:t>What is possible?  Doesn’t look too dangerous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Correct form: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func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(char *user) {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fprintf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stdout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“%s”, user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);}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3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printf</a:t>
            </a:r>
            <a:r>
              <a:rPr lang="en-US" dirty="0" smtClean="0"/>
              <a:t> work?</a:t>
            </a:r>
            <a:endParaRPr lang="en-US" dirty="0"/>
          </a:p>
        </p:txBody>
      </p:sp>
      <p:pic>
        <p:nvPicPr>
          <p:cNvPr id="5" name="Content Placeholder 3" descr="Screen Shot 2016-03-31 at 2.13.0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51" r="-7451"/>
          <a:stretch>
            <a:fillRect/>
          </a:stretch>
        </p:blipFill>
        <p:spPr bwMode="auto">
          <a:xfrm>
            <a:off x="914399" y="1197677"/>
            <a:ext cx="7034711" cy="442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 smtClean="0"/>
              <a:t>How can we abuse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34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string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r>
              <a:rPr lang="en-US" dirty="0" err="1" smtClean="0"/>
              <a:t>printf</a:t>
            </a:r>
            <a:r>
              <a:rPr lang="en-US" dirty="0" smtClean="0"/>
              <a:t>(user)…</a:t>
            </a:r>
          </a:p>
          <a:p>
            <a:endParaRPr lang="en-US" dirty="0"/>
          </a:p>
          <a:p>
            <a:r>
              <a:rPr lang="en-US" dirty="0"/>
              <a:t>What if user provides “%</a:t>
            </a:r>
            <a:r>
              <a:rPr lang="en-US" dirty="0" err="1"/>
              <a:t>s%s%s%s%s</a:t>
            </a:r>
            <a:r>
              <a:rPr lang="en-US" dirty="0"/>
              <a:t> …”</a:t>
            </a:r>
          </a:p>
          <a:p>
            <a:pPr lvl="1"/>
            <a:r>
              <a:rPr lang="en-US" dirty="0"/>
              <a:t>Most likely the program will crash – why?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if user = “%08x.%08x.%08x.%08x”?</a:t>
            </a:r>
          </a:p>
          <a:p>
            <a:pPr lvl="1"/>
            <a:r>
              <a:rPr lang="en-US" dirty="0" smtClean="0"/>
              <a:t>Retrieves 4 32-bit parameters from the stack and displays them as 8-digit padded hexadecimal numbers</a:t>
            </a:r>
          </a:p>
          <a:p>
            <a:pPr lvl="1"/>
            <a:r>
              <a:rPr lang="en-US" dirty="0" smtClean="0"/>
              <a:t>How is this useful?	</a:t>
            </a:r>
          </a:p>
        </p:txBody>
      </p:sp>
    </p:spTree>
    <p:extLst>
      <p:ext uri="{BB962C8B-B14F-4D97-AF65-F5344CB8AC3E}">
        <p14:creationId xmlns:p14="http://schemas.microsoft.com/office/powerpoint/2010/main" val="2290326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strings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1076"/>
            <a:ext cx="7896225" cy="2066924"/>
          </a:xfrm>
        </p:spPr>
        <p:txBody>
          <a:bodyPr/>
          <a:lstStyle/>
          <a:p>
            <a:r>
              <a:rPr lang="en-US" dirty="0" smtClean="0"/>
              <a:t>Consider the following user supplied format string:</a:t>
            </a:r>
          </a:p>
          <a:p>
            <a:r>
              <a:rPr lang="en-US" dirty="0" smtClean="0"/>
              <a:t>“\x10\x01\x48\x08 %x %x %x %x %s”</a:t>
            </a:r>
          </a:p>
          <a:p>
            <a:r>
              <a:rPr lang="en-US" dirty="0" smtClean="0"/>
              <a:t>What would this do?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Screen Shot 2016-03-31 at 2.54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066800"/>
            <a:ext cx="5334000" cy="334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03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not all!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rintf</a:t>
            </a:r>
            <a:r>
              <a:rPr lang="en-US" dirty="0" smtClean="0"/>
              <a:t> (“123456%n”,&amp;i);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%n is a little know option in format strings</a:t>
            </a:r>
          </a:p>
          <a:p>
            <a:r>
              <a:rPr lang="en-US" dirty="0" smtClean="0"/>
              <a:t>It writes the count of characters written so far to the screen to the variable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n this case it would write 6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How is this dangerous?</a:t>
            </a:r>
          </a:p>
          <a:p>
            <a:pPr lvl="1"/>
            <a:r>
              <a:rPr lang="en-US" dirty="0" smtClean="0"/>
              <a:t>Think about the previous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4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OK, so what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200399"/>
            <a:ext cx="7896225" cy="3133725"/>
          </a:xfrm>
        </p:spPr>
        <p:txBody>
          <a:bodyPr/>
          <a:lstStyle/>
          <a:p>
            <a:r>
              <a:rPr lang="en-US" dirty="0" smtClean="0"/>
              <a:t>Write better code?</a:t>
            </a:r>
          </a:p>
          <a:p>
            <a:r>
              <a:rPr lang="en-US" dirty="0" smtClean="0"/>
              <a:t>Fix bugs?</a:t>
            </a:r>
          </a:p>
          <a:p>
            <a:r>
              <a:rPr lang="en-US" dirty="0" smtClean="0"/>
              <a:t>Defense mechanisms!</a:t>
            </a:r>
          </a:p>
          <a:p>
            <a:r>
              <a:rPr lang="en-US" dirty="0" smtClean="0"/>
              <a:t>Make systems harder to attack?</a:t>
            </a:r>
          </a:p>
          <a:p>
            <a:r>
              <a:rPr lang="en-US" dirty="0" smtClean="0"/>
              <a:t>What other bugs are out there?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9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IA32 Linux Memory Layout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storage</a:t>
            </a:r>
          </a:p>
          <a:p>
            <a:pPr lvl="1"/>
            <a:r>
              <a:rPr lang="en-US" dirty="0" smtClean="0"/>
              <a:t>When call  </a:t>
            </a:r>
            <a:r>
              <a:rPr lang="en-US" dirty="0" err="1" smtClean="0"/>
              <a:t>malloc</a:t>
            </a:r>
            <a:r>
              <a:rPr lang="en-US" dirty="0" smtClean="0"/>
              <a:t>(), </a:t>
            </a:r>
            <a:r>
              <a:rPr lang="en-US" dirty="0" err="1" smtClean="0"/>
              <a:t>calloc</a:t>
            </a:r>
            <a:r>
              <a:rPr lang="en-US" dirty="0" smtClean="0"/>
              <a:t>(), 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arrays &amp; strings declared in code</a:t>
            </a:r>
          </a:p>
          <a:p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581400" y="5878513"/>
            <a:ext cx="2133600" cy="646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>
                <a:latin typeface="Calibri" pitchFamily="34" charset="0"/>
              </a:rPr>
              <a:t>Upper 2 hex digits </a:t>
            </a:r>
            <a:br>
              <a:rPr lang="en-US" sz="1800" b="0">
                <a:latin typeface="Calibri" pitchFamily="34" charset="0"/>
              </a:rPr>
            </a:br>
            <a:r>
              <a:rPr lang="en-US" sz="1800" b="0">
                <a:latin typeface="Calibri" pitchFamily="34" charset="0"/>
              </a:rPr>
              <a:t>= 8 bits of address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791200" y="596582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885825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273175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257800" cy="4521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char big_array[1&lt;&lt;24];  /*  16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huge_array[1&lt;&lt;28]; /* 256 MB */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beyond;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*p1, *p2, *p3, *p4;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useless() {  return 0; }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main()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p1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p2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p3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p4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126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1274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127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127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277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000750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2971800" y="5159375"/>
            <a:ext cx="1524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2971800" y="4625975"/>
            <a:ext cx="1524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2971800" y="3505200"/>
            <a:ext cx="1524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971800" y="2133600"/>
            <a:ext cx="1524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2971800" y="2438400"/>
            <a:ext cx="1524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98475"/>
            <a:ext cx="6578600" cy="573088"/>
          </a:xfrm>
        </p:spPr>
        <p:txBody>
          <a:bodyPr/>
          <a:lstStyle/>
          <a:p>
            <a:pPr eaLnBrk="1" hangingPunct="1"/>
            <a:r>
              <a:rPr lang="en-US" smtClean="0"/>
              <a:t>IA32 Example Addresses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457200" y="2120900"/>
            <a:ext cx="4265613" cy="3413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esp</a:t>
            </a:r>
            <a:r>
              <a:rPr lang="en-US" sz="1800" dirty="0">
                <a:latin typeface="Courier New" pitchFamily="49" charset="0"/>
              </a:rPr>
              <a:t>	0xffffbcd0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p3 	0x65586008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p1 	0x55585008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p4	0x1904a110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0x1904a008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&amp;p2	0x18049760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0x18049780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0x08049760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0x080483c6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0x08049744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alibri" pitchFamily="34" charset="0"/>
              </a:rPr>
              <a:t>final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malloc</a:t>
            </a:r>
            <a:r>
              <a:rPr lang="en-US" sz="1800" dirty="0">
                <a:latin typeface="Courier New" pitchFamily="49" charset="0"/>
              </a:rPr>
              <a:t>()	0x006be166</a:t>
            </a: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496888" y="1217613"/>
            <a:ext cx="2474912" cy="460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32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6400800" y="715963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FF</a:t>
            </a:r>
          </a:p>
        </p:txBody>
      </p:sp>
      <p:sp>
        <p:nvSpPr>
          <p:cNvPr id="12299" name="Text Box 19"/>
          <p:cNvSpPr txBox="1">
            <a:spLocks noChangeArrowheads="1"/>
          </p:cNvSpPr>
          <p:nvPr/>
        </p:nvSpPr>
        <p:spPr bwMode="auto">
          <a:xfrm>
            <a:off x="6400800" y="62626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2303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2305" name="Text Box 27"/>
          <p:cNvSpPr txBox="1">
            <a:spLocks noChangeArrowheads="1"/>
          </p:cNvSpPr>
          <p:nvPr/>
        </p:nvSpPr>
        <p:spPr bwMode="auto">
          <a:xfrm>
            <a:off x="6400800" y="6019800"/>
            <a:ext cx="457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08</a:t>
            </a:r>
          </a:p>
        </p:txBody>
      </p:sp>
      <p:sp>
        <p:nvSpPr>
          <p:cNvPr id="12306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7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8" name="Text Box 27"/>
          <p:cNvSpPr txBox="1">
            <a:spLocks noChangeArrowheads="1"/>
          </p:cNvSpPr>
          <p:nvPr/>
        </p:nvSpPr>
        <p:spPr bwMode="auto">
          <a:xfrm>
            <a:off x="6400800" y="4097338"/>
            <a:ext cx="460375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80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2310" name="Rectangle 27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15251</TotalTime>
  <Words>4497</Words>
  <Application>Microsoft Macintosh PowerPoint</Application>
  <PresentationFormat>On-screen Show (4:3)</PresentationFormat>
  <Paragraphs>1381</Paragraphs>
  <Slides>69</Slides>
  <Notes>48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template2007</vt:lpstr>
      <vt:lpstr>Common Software Attacks  EE 260: Architecture/Hardware Support for Security</vt:lpstr>
      <vt:lpstr>Today</vt:lpstr>
      <vt:lpstr>I want to start with a philosophical note</vt:lpstr>
      <vt:lpstr>Vulnerability by type (1988-2012)</vt:lpstr>
      <vt:lpstr>Category 10 (most severe)</vt:lpstr>
      <vt:lpstr>Today and most of next time </vt:lpstr>
      <vt:lpstr>IA32 Linux Memory Layout</vt:lpstr>
      <vt:lpstr>Memory Allocation Example</vt:lpstr>
      <vt:lpstr>IA32 Example Addresses</vt:lpstr>
      <vt:lpstr>x86-64 Example Addresses</vt:lpstr>
      <vt:lpstr>Page Tables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VM as a Tool for Memory Protection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TLB Hit</vt:lpstr>
      <vt:lpstr>TLB Miss</vt:lpstr>
      <vt:lpstr>Multi-Level Page Tables</vt:lpstr>
      <vt:lpstr>End-to-end Core i7 Address Translation</vt:lpstr>
      <vt:lpstr>Buffer Overflow Attacks</vt:lpstr>
      <vt:lpstr>Internet Worm and IM War</vt:lpstr>
      <vt:lpstr>Internet Worm and IM War</vt:lpstr>
      <vt:lpstr>Internet Worm and IM War (cont.)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Example #1</vt:lpstr>
      <vt:lpstr>Buffer Overflow Example #2</vt:lpstr>
      <vt:lpstr>Buffer Overflow Example #3</vt:lpstr>
      <vt:lpstr>Malicious Use of Buffer Overflow</vt:lpstr>
      <vt:lpstr>Exploits Based on Buffer Overflows</vt:lpstr>
      <vt:lpstr>Exploits Based on Buffer Overflows</vt:lpstr>
      <vt:lpstr>PowerPoint Presentation</vt:lpstr>
      <vt:lpstr>Code Red Exploit Code</vt:lpstr>
      <vt:lpstr>Avoiding Overflow Vulnerability</vt:lpstr>
      <vt:lpstr>System-Level Protections</vt:lpstr>
      <vt:lpstr>Stack Canaries</vt:lpstr>
      <vt:lpstr>Protected Buffer Disassembly</vt:lpstr>
      <vt:lpstr>Setting Up Canary</vt:lpstr>
      <vt:lpstr>Checking Canary</vt:lpstr>
      <vt:lpstr>Canary Example</vt:lpstr>
      <vt:lpstr>Hardware solution!</vt:lpstr>
      <vt:lpstr>Does not completely solve the problem </vt:lpstr>
      <vt:lpstr>Integer Overflow Attacks</vt:lpstr>
      <vt:lpstr>Integer overflows</vt:lpstr>
      <vt:lpstr>Example</vt:lpstr>
      <vt:lpstr>Code Security Example</vt:lpstr>
      <vt:lpstr>XDR Code</vt:lpstr>
      <vt:lpstr>XDR Vulnerability</vt:lpstr>
      <vt:lpstr>Format String attacks</vt:lpstr>
      <vt:lpstr>History</vt:lpstr>
      <vt:lpstr>Vulnerable functions</vt:lpstr>
      <vt:lpstr>Format function execution</vt:lpstr>
      <vt:lpstr>Problem</vt:lpstr>
      <vt:lpstr>How does printf work?</vt:lpstr>
      <vt:lpstr>Format string vulnerabilities</vt:lpstr>
      <vt:lpstr>Format strings vulnerabilities</vt:lpstr>
      <vt:lpstr>This is not all!</vt:lpstr>
      <vt:lpstr>OK, so what to do?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Nael Abu-Ghazaleh</cp:lastModifiedBy>
  <cp:revision>379</cp:revision>
  <cp:lastPrinted>1999-09-20T15:19:18Z</cp:lastPrinted>
  <dcterms:created xsi:type="dcterms:W3CDTF">2011-01-05T22:39:44Z</dcterms:created>
  <dcterms:modified xsi:type="dcterms:W3CDTF">2018-10-01T22:58:54Z</dcterms:modified>
</cp:coreProperties>
</file>