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80" r:id="rId2"/>
    <p:sldId id="1181" r:id="rId3"/>
    <p:sldId id="1182" r:id="rId4"/>
    <p:sldId id="1193" r:id="rId5"/>
    <p:sldId id="1194" r:id="rId6"/>
    <p:sldId id="1183" r:id="rId7"/>
    <p:sldId id="1195" r:id="rId8"/>
    <p:sldId id="1192" r:id="rId9"/>
    <p:sldId id="1184" r:id="rId10"/>
    <p:sldId id="1186" r:id="rId11"/>
    <p:sldId id="1187" r:id="rId12"/>
    <p:sldId id="1185" r:id="rId13"/>
    <p:sldId id="1188" r:id="rId14"/>
    <p:sldId id="1189" r:id="rId15"/>
    <p:sldId id="1190" r:id="rId16"/>
    <p:sldId id="1191" r:id="rId17"/>
  </p:sldIdLst>
  <p:sldSz cx="9144000" cy="6858000" type="screen4x3"/>
  <p:notesSz cx="7302500" cy="9586913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2312" y="-896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29C7-7885-6142-9016-D101F799F17F}" type="slidenum">
              <a:rPr lang="en-US"/>
              <a:pPr/>
              <a:t>1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6604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23084" y="4596489"/>
            <a:ext cx="4598663" cy="12596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368" y="1179623"/>
            <a:ext cx="5408659" cy="21597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36" tIns="42607" rIns="81936" bIns="42607"/>
          <a:lstStyle/>
          <a:p>
            <a:pPr algn="ctr" defTabSz="409009">
              <a:buClr>
                <a:srgbClr val="288FFF"/>
              </a:buClr>
              <a:tabLst>
                <a:tab pos="0" algn="l"/>
                <a:tab pos="832470" algn="l"/>
                <a:tab pos="1664940" algn="l"/>
                <a:tab pos="2497409" algn="l"/>
                <a:tab pos="3329879" algn="l"/>
                <a:tab pos="4162349" algn="l"/>
                <a:tab pos="4994819" algn="l"/>
                <a:tab pos="5827288" algn="l"/>
                <a:tab pos="6659758" algn="l"/>
                <a:tab pos="7492228" algn="l"/>
                <a:tab pos="8324698" algn="l"/>
                <a:tab pos="9157167" algn="l"/>
              </a:tabLst>
            </a:pPr>
            <a:r>
              <a:rPr lang="en-GB" sz="2800" dirty="0" smtClean="0">
                <a:cs typeface="HG Mincho Light J" charset="0"/>
              </a:rPr>
              <a:t>Firmware Attacks and Security introduction</a:t>
            </a:r>
            <a:endParaRPr lang="en-GB" sz="2800" dirty="0"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started in 386SL </a:t>
            </a:r>
          </a:p>
          <a:p>
            <a:pPr lvl="1"/>
            <a:r>
              <a:rPr lang="en-US" dirty="0" smtClean="0"/>
              <a:t>Allows the OS to be interrupted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ode in the SMM runs at a very high </a:t>
            </a:r>
            <a:r>
              <a:rPr lang="en-US" dirty="0" smtClean="0"/>
              <a:t>privilege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OS has no idea that it is running (undetectable other than timing)</a:t>
            </a:r>
          </a:p>
          <a:p>
            <a:endParaRPr lang="en-US" dirty="0"/>
          </a:p>
          <a:p>
            <a:r>
              <a:rPr lang="en-US" dirty="0" smtClean="0"/>
              <a:t>SM-RAM holds SMM state – </a:t>
            </a:r>
            <a:r>
              <a:rPr lang="en-US" dirty="0" smtClean="0"/>
              <a:t>inaccessible </a:t>
            </a:r>
            <a:r>
              <a:rPr lang="en-US" dirty="0" smtClean="0"/>
              <a:t>in normal mode</a:t>
            </a:r>
          </a:p>
          <a:p>
            <a:r>
              <a:rPr lang="en-US" dirty="0" smtClean="0"/>
              <a:t>Has some legitimate uses (e.g., emulating hardware)</a:t>
            </a:r>
          </a:p>
          <a:p>
            <a:r>
              <a:rPr lang="en-US" dirty="0" smtClean="0"/>
              <a:t>But has mostly been a haven for rootkits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 Likes it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732" r="-52732"/>
          <a:stretch>
            <a:fillRect/>
          </a:stretch>
        </p:blipFill>
        <p:spPr>
          <a:xfrm>
            <a:off x="-1066800" y="1752600"/>
            <a:ext cx="11511546" cy="7248525"/>
          </a:xfrm>
        </p:spPr>
      </p:pic>
    </p:spTree>
    <p:extLst>
      <p:ext uri="{BB962C8B-B14F-4D97-AF65-F5344CB8AC3E}">
        <p14:creationId xmlns:p14="http://schemas.microsoft.com/office/powerpoint/2010/main" val="421538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(?) Attack	 3: Backdoors/</a:t>
            </a:r>
            <a:r>
              <a:rPr lang="en-US" dirty="0" err="1" smtClean="0"/>
              <a:t>trojans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752599"/>
            <a:ext cx="7896225" cy="45815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Backdoors/</a:t>
            </a:r>
            <a:r>
              <a:rPr lang="en-US" dirty="0" err="1" smtClean="0"/>
              <a:t>trojans</a:t>
            </a:r>
            <a:r>
              <a:rPr lang="en-US" dirty="0" smtClean="0"/>
              <a:t> installed by the manufacturers</a:t>
            </a:r>
          </a:p>
          <a:p>
            <a:r>
              <a:rPr lang="en-US" dirty="0" smtClean="0"/>
              <a:t>Several reported; prevalence unknown…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1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Hard drive backdoor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exploit firmware (not </a:t>
            </a:r>
            <a:r>
              <a:rPr lang="en-US" dirty="0" smtClean="0"/>
              <a:t>well </a:t>
            </a:r>
            <a:r>
              <a:rPr lang="en-US" dirty="0" smtClean="0"/>
              <a:t>written code usually)</a:t>
            </a:r>
          </a:p>
          <a:p>
            <a:r>
              <a:rPr lang="en-US" dirty="0" smtClean="0"/>
              <a:t>Once you exploit it (remotely) you can:</a:t>
            </a:r>
          </a:p>
          <a:p>
            <a:pPr lvl="1"/>
            <a:r>
              <a:rPr lang="en-US" dirty="0" smtClean="0"/>
              <a:t>Make a disk commit suicide</a:t>
            </a:r>
          </a:p>
          <a:p>
            <a:pPr lvl="1"/>
            <a:r>
              <a:rPr lang="en-US" dirty="0" smtClean="0"/>
              <a:t>Or mess with data any way that you want</a:t>
            </a:r>
          </a:p>
          <a:p>
            <a:endParaRPr lang="en-US" dirty="0"/>
          </a:p>
          <a:p>
            <a:r>
              <a:rPr lang="en-US" dirty="0" smtClean="0"/>
              <a:t>But can you </a:t>
            </a:r>
            <a:r>
              <a:rPr lang="en-US" dirty="0" err="1" smtClean="0"/>
              <a:t>exfiltrate</a:t>
            </a:r>
            <a:r>
              <a:rPr lang="en-US" dirty="0" smtClean="0"/>
              <a:t> the data or have it act as a backdoor?</a:t>
            </a:r>
          </a:p>
          <a:p>
            <a:pPr lvl="1"/>
            <a:r>
              <a:rPr lang="en-US" dirty="0" smtClean="0"/>
              <a:t>Yes!  NSA was doing that too, but this is based on a research paper</a:t>
            </a:r>
          </a:p>
          <a:p>
            <a:pPr lvl="1"/>
            <a:r>
              <a:rPr lang="en-US" dirty="0" smtClean="0"/>
              <a:t>Linked on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5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793" b="-10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76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need manufacturer help – reverse engineering kit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803" r="-62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878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and Detection?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problem different from hardware </a:t>
            </a:r>
            <a:r>
              <a:rPr lang="en-US" dirty="0" err="1" smtClean="0"/>
              <a:t>trojans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Next class</a:t>
            </a:r>
          </a:p>
          <a:p>
            <a:pPr lvl="1"/>
            <a:endParaRPr lang="en-US" dirty="0"/>
          </a:p>
          <a:p>
            <a:r>
              <a:rPr lang="en-US" dirty="0" smtClean="0"/>
              <a:t>Firmware integrity verification?</a:t>
            </a:r>
          </a:p>
          <a:p>
            <a:pPr lvl="1"/>
            <a:r>
              <a:rPr lang="en-US" dirty="0" smtClean="0"/>
              <a:t>Yes, unless the firmware comes with the backdoor</a:t>
            </a:r>
          </a:p>
          <a:p>
            <a:pPr lvl="1"/>
            <a:r>
              <a:rPr lang="en-US" dirty="0" smtClean="0"/>
              <a:t>Updates?  Sign those too</a:t>
            </a:r>
          </a:p>
          <a:p>
            <a:pPr lvl="1"/>
            <a:r>
              <a:rPr lang="en-US" dirty="0" err="1" smtClean="0"/>
              <a:t>Yukun</a:t>
            </a:r>
            <a:r>
              <a:rPr lang="en-US" dirty="0" smtClean="0"/>
              <a:t> </a:t>
            </a:r>
            <a:r>
              <a:rPr lang="en-US" dirty="0" smtClean="0"/>
              <a:t>will </a:t>
            </a:r>
            <a:r>
              <a:rPr lang="en-US" dirty="0" smtClean="0"/>
              <a:t>tell us about Viper</a:t>
            </a:r>
          </a:p>
          <a:p>
            <a:endParaRPr lang="en-US" dirty="0" smtClean="0"/>
          </a:p>
          <a:p>
            <a:r>
              <a:rPr lang="en-US" dirty="0" smtClean="0"/>
              <a:t>Intrusion detection?</a:t>
            </a:r>
          </a:p>
          <a:p>
            <a:endParaRPr lang="en-US" dirty="0"/>
          </a:p>
          <a:p>
            <a:r>
              <a:rPr lang="en-US" dirty="0" smtClean="0"/>
              <a:t>Encryption?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focused on software and CPU security, but what about peripheral devices?</a:t>
            </a:r>
          </a:p>
          <a:p>
            <a:endParaRPr lang="en-US" dirty="0" smtClean="0"/>
          </a:p>
          <a:p>
            <a:r>
              <a:rPr lang="en-US" dirty="0" smtClean="0"/>
              <a:t>They run </a:t>
            </a:r>
            <a:r>
              <a:rPr lang="en-US" dirty="0" err="1" smtClean="0"/>
              <a:t>microcontrols</a:t>
            </a:r>
            <a:r>
              <a:rPr lang="en-US" dirty="0" smtClean="0"/>
              <a:t>/firmware</a:t>
            </a:r>
          </a:p>
          <a:p>
            <a:pPr lvl="1"/>
            <a:r>
              <a:rPr lang="en-US" dirty="0" smtClean="0"/>
              <a:t>Often this is large and complex</a:t>
            </a:r>
          </a:p>
          <a:p>
            <a:pPr lvl="1"/>
            <a:r>
              <a:rPr lang="en-US" dirty="0" smtClean="0"/>
              <a:t>Can be attacked</a:t>
            </a:r>
          </a:p>
          <a:p>
            <a:pPr lvl="1"/>
            <a:r>
              <a:rPr lang="en-US" dirty="0" smtClean="0"/>
              <a:t>Often they have physical access to the devices not mediated by OS or CPU</a:t>
            </a:r>
          </a:p>
          <a:p>
            <a:pPr lvl="1"/>
            <a:endParaRPr lang="en-US" dirty="0"/>
          </a:p>
          <a:p>
            <a:r>
              <a:rPr lang="en-US" dirty="0" smtClean="0"/>
              <a:t>Real danger, many published attacks on variety of I/O devices and buses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Stuxnet</a:t>
            </a:r>
            <a:r>
              <a:rPr lang="en-US" dirty="0" smtClean="0"/>
              <a:t> worm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7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attack 1: </a:t>
            </a:r>
            <a:r>
              <a:rPr lang="en-US" dirty="0" smtClean="0"/>
              <a:t>Data Exfiltration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I/O devices can have DMA access to memory</a:t>
            </a:r>
          </a:p>
          <a:p>
            <a:endParaRPr lang="en-US" dirty="0" smtClean="0"/>
          </a:p>
          <a:p>
            <a:r>
              <a:rPr lang="en-US" dirty="0" smtClean="0"/>
              <a:t>DMA memory permissions do not go through the page table</a:t>
            </a:r>
          </a:p>
          <a:p>
            <a:pPr lvl="1"/>
            <a:r>
              <a:rPr lang="en-US" dirty="0" smtClean="0"/>
              <a:t>Can access arbitrary memory, recover data, keys etc…</a:t>
            </a:r>
          </a:p>
          <a:p>
            <a:pPr lvl="1"/>
            <a:r>
              <a:rPr lang="en-US" dirty="0"/>
              <a:t>“Understanding DMA Malware” paper shows how this can be used to launch stealthy attacks</a:t>
            </a:r>
          </a:p>
          <a:p>
            <a:pPr lvl="2"/>
            <a:r>
              <a:rPr lang="en-US" dirty="0"/>
              <a:t>They implement a </a:t>
            </a:r>
            <a:r>
              <a:rPr lang="en-US" dirty="0" err="1"/>
              <a:t>keylogger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Defenses?</a:t>
            </a:r>
          </a:p>
          <a:p>
            <a:pPr lvl="1"/>
            <a:r>
              <a:rPr lang="en-US" dirty="0" smtClean="0"/>
              <a:t>IO/MMU and things like Intel </a:t>
            </a:r>
            <a:r>
              <a:rPr lang="en-US" dirty="0" err="1" smtClean="0"/>
              <a:t>Vt</a:t>
            </a:r>
            <a:r>
              <a:rPr lang="en-US" dirty="0" smtClean="0"/>
              <a:t>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8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x86 system</a:t>
            </a:r>
            <a:endParaRPr lang="en-US" dirty="0"/>
          </a:p>
        </p:txBody>
      </p:sp>
      <p:pic>
        <p:nvPicPr>
          <p:cNvPr id="4" name="Content Placeholder 3" descr="Screen Shot 2016-05-17 at 1.54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5" b="-23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21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</a:t>
            </a:r>
            <a:endParaRPr lang="en-US" dirty="0"/>
          </a:p>
        </p:txBody>
      </p:sp>
      <p:pic>
        <p:nvPicPr>
          <p:cNvPr id="4" name="Content Placeholder 3" descr="Screen Shot 2016-05-17 at 1.54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39" b="-17539"/>
          <a:stretch>
            <a:fillRect/>
          </a:stretch>
        </p:blipFill>
        <p:spPr>
          <a:xfrm>
            <a:off x="-203200" y="990600"/>
            <a:ext cx="9943845" cy="6261383"/>
          </a:xfrm>
        </p:spPr>
      </p:pic>
    </p:spTree>
    <p:extLst>
      <p:ext uri="{BB962C8B-B14F-4D97-AF65-F5344CB8AC3E}">
        <p14:creationId xmlns:p14="http://schemas.microsoft.com/office/powerpoint/2010/main" val="188780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Virtualization Technology for Directed I/O (</a:t>
            </a:r>
            <a:r>
              <a:rPr lang="en-US" dirty="0" err="1" smtClean="0"/>
              <a:t>Vt</a:t>
            </a:r>
            <a:r>
              <a:rPr lang="en-US" dirty="0" smtClean="0"/>
              <a:t>-d)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4999"/>
            <a:ext cx="8747125" cy="4429125"/>
          </a:xfrm>
        </p:spPr>
        <p:txBody>
          <a:bodyPr/>
          <a:lstStyle/>
          <a:p>
            <a:r>
              <a:rPr lang="en-US" dirty="0" smtClean="0"/>
              <a:t>Currently implements:</a:t>
            </a:r>
          </a:p>
          <a:p>
            <a:pPr lvl="1"/>
            <a:r>
              <a:rPr lang="en-US" dirty="0" smtClean="0"/>
              <a:t>I/O device assignment</a:t>
            </a:r>
          </a:p>
          <a:p>
            <a:pPr lvl="2"/>
            <a:r>
              <a:rPr lang="en-US" dirty="0" smtClean="0"/>
              <a:t>Allows </a:t>
            </a:r>
            <a:r>
              <a:rPr lang="en-US" dirty="0" smtClean="0"/>
              <a:t>administrator </a:t>
            </a:r>
            <a:r>
              <a:rPr lang="en-US" dirty="0" smtClean="0"/>
              <a:t>to assign I/O device to VMs in any configuration</a:t>
            </a:r>
          </a:p>
          <a:p>
            <a:pPr lvl="1"/>
            <a:r>
              <a:rPr lang="en-US" dirty="0" smtClean="0"/>
              <a:t>DMA Remapping: supports address translation device DMA transfers</a:t>
            </a:r>
          </a:p>
          <a:p>
            <a:pPr lvl="1"/>
            <a:r>
              <a:rPr lang="en-US" dirty="0" smtClean="0"/>
              <a:t>Interrupt remapping: provides VM routing and isolation of device interrupts</a:t>
            </a:r>
          </a:p>
          <a:p>
            <a:pPr lvl="1"/>
            <a:r>
              <a:rPr lang="en-US" dirty="0" smtClean="0"/>
              <a:t>Reliability: record software DMA and interrupt errors that otherwise may corrupt memory and impact isolation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https</a:t>
            </a:r>
            <a:r>
              <a:rPr lang="en-US" dirty="0"/>
              <a:t>://www-</a:t>
            </a:r>
            <a:r>
              <a:rPr lang="en-US" dirty="0" err="1"/>
              <a:t>ssl.intel.com</a:t>
            </a:r>
            <a:r>
              <a:rPr lang="en-US" dirty="0"/>
              <a:t>/content/www/us/en/virtualization/virtualization-technology/</a:t>
            </a:r>
            <a:r>
              <a:rPr lang="en-US" dirty="0" err="1"/>
              <a:t>intel-virtualization-technology.html?iid</a:t>
            </a:r>
            <a:r>
              <a:rPr lang="en-US" dirty="0"/>
              <a:t>=</a:t>
            </a:r>
            <a:r>
              <a:rPr lang="en-US" dirty="0" err="1"/>
              <a:t>tech_vt+tech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9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can be attacked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“Understanding DMA Malware” paper</a:t>
            </a:r>
          </a:p>
          <a:p>
            <a:pPr lvl="1"/>
            <a:r>
              <a:rPr lang="en-US" dirty="0" err="1" smtClean="0"/>
              <a:t>Keylogger</a:t>
            </a:r>
            <a:r>
              <a:rPr lang="en-US" dirty="0" smtClean="0"/>
              <a:t> through one of the processors on the motherboard</a:t>
            </a:r>
          </a:p>
          <a:p>
            <a:pPr lvl="1"/>
            <a:r>
              <a:rPr lang="en-US" dirty="0" smtClean="0"/>
              <a:t>Had to solve some problems, mostly to do with virtual to physical address mapping and figuring out ASLR</a:t>
            </a:r>
          </a:p>
          <a:p>
            <a:endParaRPr lang="en-US" dirty="0"/>
          </a:p>
          <a:p>
            <a:r>
              <a:rPr lang="en-US" dirty="0" smtClean="0"/>
              <a:t>Lesson is firmware/system offers a big attack surface that is difficult to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0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55" r="-9555"/>
          <a:stretch>
            <a:fillRect/>
          </a:stretch>
        </p:blipFill>
        <p:spPr>
          <a:xfrm>
            <a:off x="76200" y="292099"/>
            <a:ext cx="9067800" cy="5709761"/>
          </a:xfrm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53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“The Real Story of </a:t>
            </a:r>
            <a:r>
              <a:rPr lang="en-US" sz="1800" dirty="0" err="1" smtClean="0">
                <a:latin typeface="Calibri" pitchFamily="34" charset="0"/>
              </a:rPr>
              <a:t>Stuxnet</a:t>
            </a:r>
            <a:r>
              <a:rPr lang="en-US" sz="1800" dirty="0" smtClean="0">
                <a:latin typeface="Calibri" pitchFamily="34" charset="0"/>
              </a:rPr>
              <a:t>,” IEEE Spectrum, Feb. 2013</a:t>
            </a:r>
          </a:p>
        </p:txBody>
      </p:sp>
    </p:spTree>
    <p:extLst>
      <p:ext uri="{BB962C8B-B14F-4D97-AF65-F5344CB8AC3E}">
        <p14:creationId xmlns:p14="http://schemas.microsoft.com/office/powerpoint/2010/main" val="85804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attack 2: </a:t>
            </a:r>
            <a:r>
              <a:rPr lang="en-US" dirty="0" err="1" smtClean="0"/>
              <a:t>Bootkits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pieces of firmware load prior to or during execution of OS</a:t>
            </a:r>
          </a:p>
          <a:p>
            <a:pPr lvl="1"/>
            <a:r>
              <a:rPr lang="en-US" dirty="0" smtClean="0"/>
              <a:t>Attackers with software access (if they are vulnerable and expose interfaces) or physical access can compromise any of them</a:t>
            </a:r>
          </a:p>
          <a:p>
            <a:pPr lvl="1"/>
            <a:r>
              <a:rPr lang="en-US" dirty="0" smtClean="0"/>
              <a:t>Boot process is compromised, anything can be booted</a:t>
            </a:r>
          </a:p>
          <a:p>
            <a:pPr lvl="1"/>
            <a:r>
              <a:rPr lang="en-US" dirty="0" smtClean="0"/>
              <a:t>Could run in a more privileged mode than the OS (e.g., System Management Mode)</a:t>
            </a:r>
          </a:p>
          <a:p>
            <a:pPr lvl="1"/>
            <a:r>
              <a:rPr lang="en-US" dirty="0" smtClean="0"/>
              <a:t>Very old attack: e.g., viruses compromising Master Boot Record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/>
            <a:r>
              <a:rPr lang="en-US" dirty="0" smtClean="0"/>
              <a:t>Solution?</a:t>
            </a:r>
          </a:p>
          <a:p>
            <a:pPr marL="857250" lvl="1"/>
            <a:r>
              <a:rPr lang="en-US" dirty="0" smtClean="0"/>
              <a:t>Secure load/attested load using the TPM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47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40359</TotalTime>
  <Words>617</Words>
  <Application>Microsoft Macintosh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template2007</vt:lpstr>
      <vt:lpstr>Firmware Attacks and Security introduction</vt:lpstr>
      <vt:lpstr>Firmware attacks</vt:lpstr>
      <vt:lpstr>Common attack 1: Data Exfiltration</vt:lpstr>
      <vt:lpstr>Typical x86 system</vt:lpstr>
      <vt:lpstr>DMA</vt:lpstr>
      <vt:lpstr>Intel Virtualization Technology for Directed I/O (Vt-d)</vt:lpstr>
      <vt:lpstr>Still can be attacked</vt:lpstr>
      <vt:lpstr>PowerPoint Presentation</vt:lpstr>
      <vt:lpstr>Common attack 2: Bootkits</vt:lpstr>
      <vt:lpstr>Aside: SMM</vt:lpstr>
      <vt:lpstr>NSA Likes it </vt:lpstr>
      <vt:lpstr>Common (?) Attack  3: Backdoors/trojans</vt:lpstr>
      <vt:lpstr>Example: Hard drive backdoor</vt:lpstr>
      <vt:lpstr>PowerPoint Presentation</vt:lpstr>
      <vt:lpstr>Do not need manufacturer help – reverse engineering kit</vt:lpstr>
      <vt:lpstr>Protection and Detection?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475</cp:revision>
  <cp:lastPrinted>1999-09-20T15:19:18Z</cp:lastPrinted>
  <dcterms:created xsi:type="dcterms:W3CDTF">2011-01-05T22:39:44Z</dcterms:created>
  <dcterms:modified xsi:type="dcterms:W3CDTF">2016-05-17T21:08:52Z</dcterms:modified>
</cp:coreProperties>
</file>