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180" r:id="rId2"/>
    <p:sldId id="1212" r:id="rId3"/>
    <p:sldId id="1213" r:id="rId4"/>
    <p:sldId id="1214" r:id="rId5"/>
    <p:sldId id="1181" r:id="rId6"/>
    <p:sldId id="1210" r:id="rId7"/>
    <p:sldId id="1208" r:id="rId8"/>
    <p:sldId id="1183" r:id="rId9"/>
    <p:sldId id="1211" r:id="rId10"/>
    <p:sldId id="1184" r:id="rId11"/>
    <p:sldId id="1185" r:id="rId12"/>
    <p:sldId id="1186" r:id="rId13"/>
    <p:sldId id="1187" r:id="rId14"/>
    <p:sldId id="1188" r:id="rId15"/>
    <p:sldId id="1189" r:id="rId16"/>
    <p:sldId id="1246" r:id="rId17"/>
    <p:sldId id="1190" r:id="rId18"/>
    <p:sldId id="1191" r:id="rId19"/>
    <p:sldId id="1192" r:id="rId20"/>
    <p:sldId id="1193" r:id="rId21"/>
    <p:sldId id="1194" r:id="rId22"/>
    <p:sldId id="1195" r:id="rId23"/>
    <p:sldId id="1196" r:id="rId24"/>
    <p:sldId id="1197" r:id="rId25"/>
    <p:sldId id="1198" r:id="rId26"/>
    <p:sldId id="1199" r:id="rId27"/>
    <p:sldId id="1200" r:id="rId28"/>
    <p:sldId id="1201" r:id="rId29"/>
    <p:sldId id="1202" r:id="rId30"/>
    <p:sldId id="1203" r:id="rId31"/>
    <p:sldId id="1204" r:id="rId32"/>
    <p:sldId id="1205" r:id="rId33"/>
    <p:sldId id="1247" r:id="rId34"/>
    <p:sldId id="1248" r:id="rId35"/>
    <p:sldId id="1217" r:id="rId36"/>
    <p:sldId id="1218" r:id="rId37"/>
    <p:sldId id="1219" r:id="rId38"/>
    <p:sldId id="1220" r:id="rId39"/>
    <p:sldId id="1221" r:id="rId40"/>
    <p:sldId id="1222" r:id="rId41"/>
    <p:sldId id="1223" r:id="rId42"/>
    <p:sldId id="1224" r:id="rId43"/>
    <p:sldId id="1225" r:id="rId44"/>
    <p:sldId id="1226" r:id="rId45"/>
    <p:sldId id="1227" r:id="rId46"/>
    <p:sldId id="1228" r:id="rId47"/>
    <p:sldId id="1229" r:id="rId48"/>
    <p:sldId id="1230" r:id="rId49"/>
    <p:sldId id="1231" r:id="rId50"/>
    <p:sldId id="1232" r:id="rId51"/>
    <p:sldId id="1233" r:id="rId52"/>
    <p:sldId id="1234" r:id="rId53"/>
    <p:sldId id="1235" r:id="rId54"/>
    <p:sldId id="1236" r:id="rId55"/>
    <p:sldId id="1237" r:id="rId56"/>
    <p:sldId id="1238" r:id="rId57"/>
    <p:sldId id="1239" r:id="rId58"/>
    <p:sldId id="1240" r:id="rId59"/>
    <p:sldId id="1241" r:id="rId60"/>
    <p:sldId id="1242" r:id="rId61"/>
    <p:sldId id="1249" r:id="rId62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5F1CF"/>
    <a:srgbClr val="FFFFCC"/>
    <a:srgbClr val="F6F5BD"/>
    <a:srgbClr val="CDF1C5"/>
    <a:srgbClr val="990000"/>
    <a:srgbClr val="F1C7C7"/>
    <a:srgbClr val="EDEA77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4" autoAdjust="0"/>
    <p:restoredTop sz="94649" autoAdjust="0"/>
  </p:normalViewPr>
  <p:slideViewPr>
    <p:cSldViewPr snapToObjects="1">
      <p:cViewPr>
        <p:scale>
          <a:sx n="100" d="100"/>
          <a:sy n="100" d="100"/>
        </p:scale>
        <p:origin x="-2832" y="-560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tem\DIFT\dec152010_presentatio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tx2"/>
            </a:solidFill>
          </c:spPr>
          <c:invertIfNegative val="0"/>
          <c:cat>
            <c:strRef>
              <c:f>Sheet1!$C$5:$C$28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Sheet1!$F$5:$F$28</c:f>
              <c:numCache>
                <c:formatCode>General</c:formatCode>
                <c:ptCount val="24"/>
                <c:pt idx="0">
                  <c:v>1.75598241148299</c:v>
                </c:pt>
                <c:pt idx="1">
                  <c:v>1.797525572024744</c:v>
                </c:pt>
                <c:pt idx="2">
                  <c:v>2.14522494838201</c:v>
                </c:pt>
                <c:pt idx="3">
                  <c:v>1.831730459999998</c:v>
                </c:pt>
                <c:pt idx="4">
                  <c:v>1.507656144617193</c:v>
                </c:pt>
                <c:pt idx="5">
                  <c:v>1.83575235</c:v>
                </c:pt>
                <c:pt idx="6">
                  <c:v>1.786033883491532</c:v>
                </c:pt>
                <c:pt idx="7">
                  <c:v>1.632906752786109</c:v>
                </c:pt>
                <c:pt idx="8">
                  <c:v>1.681256225499502</c:v>
                </c:pt>
                <c:pt idx="9">
                  <c:v>2.131414377371714</c:v>
                </c:pt>
                <c:pt idx="10">
                  <c:v>1.730195274282426</c:v>
                </c:pt>
                <c:pt idx="11">
                  <c:v>1.795024506149264</c:v>
                </c:pt>
                <c:pt idx="12">
                  <c:v>2.619925580405954</c:v>
                </c:pt>
                <c:pt idx="13">
                  <c:v>2.00975521912203</c:v>
                </c:pt>
                <c:pt idx="14">
                  <c:v>1.675488231921885</c:v>
                </c:pt>
                <c:pt idx="15">
                  <c:v>1.817172955595786</c:v>
                </c:pt>
                <c:pt idx="16">
                  <c:v>2.269761340000004</c:v>
                </c:pt>
                <c:pt idx="17">
                  <c:v>1.711089510671205</c:v>
                </c:pt>
                <c:pt idx="18">
                  <c:v>1.592331622300513</c:v>
                </c:pt>
                <c:pt idx="19">
                  <c:v>1.893119761068804</c:v>
                </c:pt>
                <c:pt idx="20">
                  <c:v>1.617430957385356</c:v>
                </c:pt>
                <c:pt idx="21">
                  <c:v>1.719355865773918</c:v>
                </c:pt>
                <c:pt idx="22">
                  <c:v>2.083844399161556</c:v>
                </c:pt>
                <c:pt idx="23">
                  <c:v>1.853912102151934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238568"/>
        <c:axId val="-2051235592"/>
      </c:barChart>
      <c:catAx>
        <c:axId val="-2051238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1235592"/>
        <c:crosses val="autoZero"/>
        <c:auto val="1"/>
        <c:lblAlgn val="ctr"/>
        <c:lblOffset val="100"/>
        <c:tickLblSkip val="1"/>
        <c:noMultiLvlLbl val="0"/>
      </c:catAx>
      <c:valAx>
        <c:axId val="-20512355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Checking Inst</a:t>
                </a:r>
                <a:r>
                  <a:rPr lang="en-US" sz="1400" baseline="0"/>
                  <a:t> per Main Inst</a:t>
                </a:r>
                <a:endParaRPr lang="tr-TR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1238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Sheet1!$I$224</c:f>
              <c:strCache>
                <c:ptCount val="1"/>
                <c:pt idx="0">
                  <c:v>policy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Sheet1!$H$225:$H$248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Sheet1!$I$225:$I$248</c:f>
              <c:numCache>
                <c:formatCode>0%</c:formatCode>
                <c:ptCount val="24"/>
                <c:pt idx="0">
                  <c:v>0.132174296272022</c:v>
                </c:pt>
                <c:pt idx="1">
                  <c:v>0.340166926834181</c:v>
                </c:pt>
                <c:pt idx="2">
                  <c:v>0.346590605396528</c:v>
                </c:pt>
                <c:pt idx="3">
                  <c:v>0.103045276878831</c:v>
                </c:pt>
                <c:pt idx="4">
                  <c:v>0.304069875735079</c:v>
                </c:pt>
                <c:pt idx="5">
                  <c:v>0.368323516241259</c:v>
                </c:pt>
                <c:pt idx="6">
                  <c:v>0.226479724712109</c:v>
                </c:pt>
                <c:pt idx="7">
                  <c:v>0.023763987134799</c:v>
                </c:pt>
                <c:pt idx="8">
                  <c:v>0.377254047926254</c:v>
                </c:pt>
                <c:pt idx="9">
                  <c:v>0.420202349236634</c:v>
                </c:pt>
                <c:pt idx="10">
                  <c:v>0.381681474519536</c:v>
                </c:pt>
                <c:pt idx="11">
                  <c:v>0.159218780314299</c:v>
                </c:pt>
                <c:pt idx="12">
                  <c:v>0.0941982863527263</c:v>
                </c:pt>
                <c:pt idx="13">
                  <c:v>0.0718428599547109</c:v>
                </c:pt>
                <c:pt idx="14">
                  <c:v>0.130544874120293</c:v>
                </c:pt>
                <c:pt idx="15">
                  <c:v>0.0274949792786413</c:v>
                </c:pt>
                <c:pt idx="16">
                  <c:v>0.0643011496969594</c:v>
                </c:pt>
                <c:pt idx="17">
                  <c:v>0.253108721890484</c:v>
                </c:pt>
                <c:pt idx="18">
                  <c:v>0.17699592969052</c:v>
                </c:pt>
                <c:pt idx="19">
                  <c:v>0.216423179275512</c:v>
                </c:pt>
                <c:pt idx="20">
                  <c:v>0.149489856447977</c:v>
                </c:pt>
                <c:pt idx="21">
                  <c:v>0.254776393849185</c:v>
                </c:pt>
                <c:pt idx="22">
                  <c:v>0.452015844305905</c:v>
                </c:pt>
                <c:pt idx="23">
                  <c:v>0.220615779828889</c:v>
                </c:pt>
              </c:numCache>
            </c:numRef>
          </c:val>
        </c:ser>
        <c:ser>
          <c:idx val="1"/>
          <c:order val="1"/>
          <c:tx>
            <c:strRef>
              <c:f>Sheet1!$J$224</c:f>
              <c:strCache>
                <c:ptCount val="1"/>
                <c:pt idx="0">
                  <c:v>policy 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Sheet1!$H$225:$H$248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Sheet1!$J$225:$J$248</c:f>
              <c:numCache>
                <c:formatCode>0%</c:formatCode>
                <c:ptCount val="24"/>
                <c:pt idx="0">
                  <c:v>0.134236606285243</c:v>
                </c:pt>
                <c:pt idx="1">
                  <c:v>0.340594944357722</c:v>
                </c:pt>
                <c:pt idx="2">
                  <c:v>0.346590605396528</c:v>
                </c:pt>
                <c:pt idx="3">
                  <c:v>0.103048278926228</c:v>
                </c:pt>
                <c:pt idx="4">
                  <c:v>0.304515579681222</c:v>
                </c:pt>
                <c:pt idx="5">
                  <c:v>0.369966587441011</c:v>
                </c:pt>
                <c:pt idx="6">
                  <c:v>0.227034065830623</c:v>
                </c:pt>
                <c:pt idx="7">
                  <c:v>0.023763987134799</c:v>
                </c:pt>
                <c:pt idx="8">
                  <c:v>0.377835785830953</c:v>
                </c:pt>
                <c:pt idx="9">
                  <c:v>0.424029844379554</c:v>
                </c:pt>
                <c:pt idx="10">
                  <c:v>0.384820523267389</c:v>
                </c:pt>
                <c:pt idx="11">
                  <c:v>0.15925111556619</c:v>
                </c:pt>
                <c:pt idx="12">
                  <c:v>0.0941982863527263</c:v>
                </c:pt>
                <c:pt idx="13">
                  <c:v>0.0718428599547109</c:v>
                </c:pt>
                <c:pt idx="14">
                  <c:v>0.130552129434811</c:v>
                </c:pt>
                <c:pt idx="15">
                  <c:v>0.0276458911345088</c:v>
                </c:pt>
                <c:pt idx="16">
                  <c:v>0.0643138115577466</c:v>
                </c:pt>
                <c:pt idx="17">
                  <c:v>0.261358944225639</c:v>
                </c:pt>
                <c:pt idx="18">
                  <c:v>0.183669872888101</c:v>
                </c:pt>
                <c:pt idx="19">
                  <c:v>0.227049729357881</c:v>
                </c:pt>
                <c:pt idx="20">
                  <c:v>0.151666864396726</c:v>
                </c:pt>
                <c:pt idx="21">
                  <c:v>0.260721671812163</c:v>
                </c:pt>
                <c:pt idx="22">
                  <c:v>0.456509343835787</c:v>
                </c:pt>
                <c:pt idx="23">
                  <c:v>0.222835536045577</c:v>
                </c:pt>
              </c:numCache>
            </c:numRef>
          </c:val>
        </c:ser>
        <c:ser>
          <c:idx val="2"/>
          <c:order val="2"/>
          <c:tx>
            <c:strRef>
              <c:f>Sheet1!$K$224</c:f>
              <c:strCache>
                <c:ptCount val="1"/>
                <c:pt idx="0">
                  <c:v>policy 3</c:v>
                </c:pt>
              </c:strCache>
            </c:strRef>
          </c:tx>
          <c:spPr>
            <a:solidFill>
              <a:srgbClr val="4BC0C6"/>
            </a:solidFill>
          </c:spPr>
          <c:invertIfNegative val="0"/>
          <c:cat>
            <c:strRef>
              <c:f>Sheet1!$H$225:$H$248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Sheet1!$K$225:$K$248</c:f>
              <c:numCache>
                <c:formatCode>0%</c:formatCode>
                <c:ptCount val="24"/>
                <c:pt idx="0">
                  <c:v>0.211683409987231</c:v>
                </c:pt>
                <c:pt idx="1">
                  <c:v>0.387352711616899</c:v>
                </c:pt>
                <c:pt idx="2">
                  <c:v>0.357586771558657</c:v>
                </c:pt>
                <c:pt idx="3">
                  <c:v>0.138513466183938</c:v>
                </c:pt>
                <c:pt idx="4">
                  <c:v>0.313589313748969</c:v>
                </c:pt>
                <c:pt idx="5">
                  <c:v>0.396830973786642</c:v>
                </c:pt>
                <c:pt idx="6">
                  <c:v>0.262577267830434</c:v>
                </c:pt>
                <c:pt idx="7">
                  <c:v>0.0500510908663179</c:v>
                </c:pt>
                <c:pt idx="8">
                  <c:v>0.404464465509655</c:v>
                </c:pt>
                <c:pt idx="9">
                  <c:v>0.433879730562956</c:v>
                </c:pt>
                <c:pt idx="10">
                  <c:v>0.441244693016774</c:v>
                </c:pt>
                <c:pt idx="11">
                  <c:v>0.227856011123327</c:v>
                </c:pt>
                <c:pt idx="12">
                  <c:v>0.0959732153867041</c:v>
                </c:pt>
                <c:pt idx="13">
                  <c:v>0.0720047386303225</c:v>
                </c:pt>
                <c:pt idx="14">
                  <c:v>0.207538271784082</c:v>
                </c:pt>
                <c:pt idx="15">
                  <c:v>0.0309891691721903</c:v>
                </c:pt>
                <c:pt idx="16">
                  <c:v>0.0642526125639424</c:v>
                </c:pt>
                <c:pt idx="17">
                  <c:v>0.359063333756829</c:v>
                </c:pt>
                <c:pt idx="18">
                  <c:v>0.26544557382268</c:v>
                </c:pt>
                <c:pt idx="19">
                  <c:v>0.272959322217998</c:v>
                </c:pt>
                <c:pt idx="20">
                  <c:v>0.203743030015423</c:v>
                </c:pt>
                <c:pt idx="21">
                  <c:v>0.350520848815828</c:v>
                </c:pt>
                <c:pt idx="22">
                  <c:v>0.472417842591579</c:v>
                </c:pt>
                <c:pt idx="23">
                  <c:v>0.261762515849973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810296"/>
        <c:axId val="-2049807288"/>
      </c:barChart>
      <c:catAx>
        <c:axId val="-2049810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807288"/>
        <c:crosses val="autoZero"/>
        <c:auto val="1"/>
        <c:lblAlgn val="ctr"/>
        <c:lblOffset val="100"/>
        <c:noMultiLvlLbl val="0"/>
      </c:catAx>
      <c:valAx>
        <c:axId val="-20498072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PErformance Loss</a:t>
                </a:r>
                <a:endParaRPr lang="tr-TR" sz="12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98102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Sheet2!$X$3</c:f>
              <c:strCache>
                <c:ptCount val="1"/>
                <c:pt idx="0">
                  <c:v>MSIFT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Sheet2!$X$4:$X$27</c:f>
              <c:numCache>
                <c:formatCode>0%</c:formatCode>
                <c:ptCount val="24"/>
                <c:pt idx="0">
                  <c:v>0.09050433367611</c:v>
                </c:pt>
                <c:pt idx="1">
                  <c:v>0.386005715292815</c:v>
                </c:pt>
                <c:pt idx="2">
                  <c:v>0.364000796894057</c:v>
                </c:pt>
                <c:pt idx="3">
                  <c:v>0.368851556761711</c:v>
                </c:pt>
                <c:pt idx="4">
                  <c:v>0.233605412309412</c:v>
                </c:pt>
                <c:pt idx="5">
                  <c:v>0.317725879232545</c:v>
                </c:pt>
                <c:pt idx="6">
                  <c:v>0.324177117216999</c:v>
                </c:pt>
                <c:pt idx="7">
                  <c:v>0.196874927045116</c:v>
                </c:pt>
                <c:pt idx="8">
                  <c:v>0.121769676538809</c:v>
                </c:pt>
                <c:pt idx="9">
                  <c:v>0.373950541162054</c:v>
                </c:pt>
                <c:pt idx="10">
                  <c:v>0.278704008074485</c:v>
                </c:pt>
                <c:pt idx="11">
                  <c:v>0.217709209079739</c:v>
                </c:pt>
                <c:pt idx="12">
                  <c:v>0.458170839099258</c:v>
                </c:pt>
                <c:pt idx="13">
                  <c:v>0.421625887343479</c:v>
                </c:pt>
                <c:pt idx="14">
                  <c:v>0.422356526155409</c:v>
                </c:pt>
                <c:pt idx="15">
                  <c:v>0.218137283354422</c:v>
                </c:pt>
                <c:pt idx="16">
                  <c:v>0.416921310755829</c:v>
                </c:pt>
                <c:pt idx="17">
                  <c:v>0.274317907508576</c:v>
                </c:pt>
                <c:pt idx="18">
                  <c:v>0.313777656502263</c:v>
                </c:pt>
                <c:pt idx="19">
                  <c:v>0.179112583500787</c:v>
                </c:pt>
                <c:pt idx="20">
                  <c:v>0.135004152331237</c:v>
                </c:pt>
                <c:pt idx="21">
                  <c:v>0.260347968625919</c:v>
                </c:pt>
                <c:pt idx="22">
                  <c:v>0.318460730967764</c:v>
                </c:pt>
                <c:pt idx="23">
                  <c:v>0.290961392149078</c:v>
                </c:pt>
              </c:numCache>
            </c:numRef>
          </c:val>
        </c:ser>
        <c:ser>
          <c:idx val="2"/>
          <c:order val="1"/>
          <c:tx>
            <c:strRef>
              <c:f>Sheet2!$Z$3</c:f>
              <c:strCache>
                <c:ptCount val="1"/>
                <c:pt idx="0">
                  <c:v>MSIFT-FP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Sheet2!$Z$4:$Z$27</c:f>
              <c:numCache>
                <c:formatCode>0%</c:formatCode>
                <c:ptCount val="24"/>
                <c:pt idx="0">
                  <c:v>0.05561456838394</c:v>
                </c:pt>
                <c:pt idx="1">
                  <c:v>0.227422075633214</c:v>
                </c:pt>
                <c:pt idx="2">
                  <c:v>0.202483977084437</c:v>
                </c:pt>
                <c:pt idx="3">
                  <c:v>0.070845316505857</c:v>
                </c:pt>
                <c:pt idx="4">
                  <c:v>0.170767808200953</c:v>
                </c:pt>
                <c:pt idx="5">
                  <c:v>0.236950156729014</c:v>
                </c:pt>
                <c:pt idx="6">
                  <c:v>0.0274895668817789</c:v>
                </c:pt>
                <c:pt idx="7">
                  <c:v>0.0374283246326217</c:v>
                </c:pt>
                <c:pt idx="8">
                  <c:v>0.0713449332865955</c:v>
                </c:pt>
                <c:pt idx="9">
                  <c:v>0.234931419197971</c:v>
                </c:pt>
                <c:pt idx="10">
                  <c:v>0.19485251563737</c:v>
                </c:pt>
                <c:pt idx="11">
                  <c:v>0.198592608161418</c:v>
                </c:pt>
                <c:pt idx="12">
                  <c:v>0.0737473671885997</c:v>
                </c:pt>
                <c:pt idx="13">
                  <c:v>0.0745432905887785</c:v>
                </c:pt>
                <c:pt idx="14">
                  <c:v>0.000152361604875603</c:v>
                </c:pt>
                <c:pt idx="15">
                  <c:v>0.0198565176508829</c:v>
                </c:pt>
                <c:pt idx="16">
                  <c:v>0.0390533992875594</c:v>
                </c:pt>
                <c:pt idx="17">
                  <c:v>0.213429837377716</c:v>
                </c:pt>
                <c:pt idx="18">
                  <c:v>0.21174136480433</c:v>
                </c:pt>
                <c:pt idx="19">
                  <c:v>0.111139774434729</c:v>
                </c:pt>
                <c:pt idx="20">
                  <c:v>0.0716870328627358</c:v>
                </c:pt>
                <c:pt idx="21">
                  <c:v>0.210004204160845</c:v>
                </c:pt>
                <c:pt idx="22">
                  <c:v>0.225671853700718</c:v>
                </c:pt>
                <c:pt idx="23">
                  <c:v>0.129554359738997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749256"/>
        <c:axId val="-2049746248"/>
      </c:barChart>
      <c:catAx>
        <c:axId val="-2049749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746248"/>
        <c:crosses val="autoZero"/>
        <c:auto val="1"/>
        <c:lblAlgn val="ctr"/>
        <c:lblOffset val="100"/>
        <c:noMultiLvlLbl val="0"/>
      </c:catAx>
      <c:valAx>
        <c:axId val="-204974624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7492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Sheet2!$X$3</c:f>
              <c:strCache>
                <c:ptCount val="1"/>
                <c:pt idx="0">
                  <c:v>MSIFT</c:v>
                </c:pt>
              </c:strCache>
            </c:strRef>
          </c:tx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Sheet2!$X$4:$X$27</c:f>
              <c:numCache>
                <c:formatCode>0%</c:formatCode>
                <c:ptCount val="24"/>
                <c:pt idx="0">
                  <c:v>0.09050433367611</c:v>
                </c:pt>
                <c:pt idx="1">
                  <c:v>0.386005715292815</c:v>
                </c:pt>
                <c:pt idx="2">
                  <c:v>0.364000796894057</c:v>
                </c:pt>
                <c:pt idx="3">
                  <c:v>0.368851556761711</c:v>
                </c:pt>
                <c:pt idx="4">
                  <c:v>0.233605412309412</c:v>
                </c:pt>
                <c:pt idx="5">
                  <c:v>0.317725879232545</c:v>
                </c:pt>
                <c:pt idx="6">
                  <c:v>0.324177117216999</c:v>
                </c:pt>
                <c:pt idx="7">
                  <c:v>0.196874927045116</c:v>
                </c:pt>
                <c:pt idx="8">
                  <c:v>0.121769676538809</c:v>
                </c:pt>
                <c:pt idx="9">
                  <c:v>0.373950541162054</c:v>
                </c:pt>
                <c:pt idx="10">
                  <c:v>0.278704008074485</c:v>
                </c:pt>
                <c:pt idx="11">
                  <c:v>0.217709209079739</c:v>
                </c:pt>
                <c:pt idx="12">
                  <c:v>0.458170839099258</c:v>
                </c:pt>
                <c:pt idx="13">
                  <c:v>0.421625887343479</c:v>
                </c:pt>
                <c:pt idx="14">
                  <c:v>0.422356526155409</c:v>
                </c:pt>
                <c:pt idx="15">
                  <c:v>0.218137283354422</c:v>
                </c:pt>
                <c:pt idx="16">
                  <c:v>0.416921310755829</c:v>
                </c:pt>
                <c:pt idx="17">
                  <c:v>0.274317907508576</c:v>
                </c:pt>
                <c:pt idx="18">
                  <c:v>0.313777656502263</c:v>
                </c:pt>
                <c:pt idx="19">
                  <c:v>0.179112583500787</c:v>
                </c:pt>
                <c:pt idx="20">
                  <c:v>0.135004152331237</c:v>
                </c:pt>
                <c:pt idx="21">
                  <c:v>0.260347968625919</c:v>
                </c:pt>
                <c:pt idx="22">
                  <c:v>0.318460730967764</c:v>
                </c:pt>
                <c:pt idx="23">
                  <c:v>0.290961392149078</c:v>
                </c:pt>
              </c:numCache>
            </c:numRef>
          </c:val>
        </c:ser>
        <c:ser>
          <c:idx val="2"/>
          <c:order val="1"/>
          <c:tx>
            <c:strRef>
              <c:f>Sheet2!$Z$3</c:f>
              <c:strCache>
                <c:ptCount val="1"/>
                <c:pt idx="0">
                  <c:v>MSIFT-FP</c:v>
                </c:pt>
              </c:strCache>
            </c:strRef>
          </c:tx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Sheet2!$Z$4:$Z$27</c:f>
              <c:numCache>
                <c:formatCode>0%</c:formatCode>
                <c:ptCount val="24"/>
                <c:pt idx="0">
                  <c:v>0.05561456838394</c:v>
                </c:pt>
                <c:pt idx="1">
                  <c:v>0.227422075633214</c:v>
                </c:pt>
                <c:pt idx="2">
                  <c:v>0.202483977084437</c:v>
                </c:pt>
                <c:pt idx="3">
                  <c:v>0.070845316505857</c:v>
                </c:pt>
                <c:pt idx="4">
                  <c:v>0.170767808200953</c:v>
                </c:pt>
                <c:pt idx="5">
                  <c:v>0.236950156729014</c:v>
                </c:pt>
                <c:pt idx="6">
                  <c:v>0.0274895668817789</c:v>
                </c:pt>
                <c:pt idx="7">
                  <c:v>0.0374283246326217</c:v>
                </c:pt>
                <c:pt idx="8">
                  <c:v>0.0713449332865955</c:v>
                </c:pt>
                <c:pt idx="9">
                  <c:v>0.234931419197971</c:v>
                </c:pt>
                <c:pt idx="10">
                  <c:v>0.19485251563737</c:v>
                </c:pt>
                <c:pt idx="11">
                  <c:v>0.198592608161418</c:v>
                </c:pt>
                <c:pt idx="12">
                  <c:v>0.0737473671885997</c:v>
                </c:pt>
                <c:pt idx="13">
                  <c:v>0.0745432905887785</c:v>
                </c:pt>
                <c:pt idx="14">
                  <c:v>0.000152361604875603</c:v>
                </c:pt>
                <c:pt idx="15">
                  <c:v>0.0198565176508829</c:v>
                </c:pt>
                <c:pt idx="16">
                  <c:v>0.0390533992875594</c:v>
                </c:pt>
                <c:pt idx="17">
                  <c:v>0.213429837377716</c:v>
                </c:pt>
                <c:pt idx="18">
                  <c:v>0.21174136480433</c:v>
                </c:pt>
                <c:pt idx="19">
                  <c:v>0.111139774434729</c:v>
                </c:pt>
                <c:pt idx="20">
                  <c:v>0.0716870328627358</c:v>
                </c:pt>
                <c:pt idx="21">
                  <c:v>0.210004204160845</c:v>
                </c:pt>
                <c:pt idx="22">
                  <c:v>0.225671853700718</c:v>
                </c:pt>
                <c:pt idx="23">
                  <c:v>0.129554359738997</c:v>
                </c:pt>
              </c:numCache>
            </c:numRef>
          </c:val>
        </c:ser>
        <c:ser>
          <c:idx val="3"/>
          <c:order val="2"/>
          <c:tx>
            <c:strRef>
              <c:f>Sheet2!$AA$3</c:f>
              <c:strCache>
                <c:ptCount val="1"/>
                <c:pt idx="0">
                  <c:v>MSIFT-FP 32 Entry Buffer</c:v>
                </c:pt>
              </c:strCache>
            </c:strRef>
          </c:tx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Sheet2!$AA$4:$AA$27</c:f>
              <c:numCache>
                <c:formatCode>0%</c:formatCode>
                <c:ptCount val="24"/>
                <c:pt idx="0">
                  <c:v>0.0692540652933001</c:v>
                </c:pt>
                <c:pt idx="1">
                  <c:v>0.226383503701093</c:v>
                </c:pt>
                <c:pt idx="2">
                  <c:v>0.242129456411353</c:v>
                </c:pt>
                <c:pt idx="3">
                  <c:v>0.0854802975629379</c:v>
                </c:pt>
                <c:pt idx="4">
                  <c:v>0.0397009126952449</c:v>
                </c:pt>
                <c:pt idx="5">
                  <c:v>0.211370603837277</c:v>
                </c:pt>
                <c:pt idx="6">
                  <c:v>0.0316941919693753</c:v>
                </c:pt>
                <c:pt idx="7">
                  <c:v>0.0266965489870718</c:v>
                </c:pt>
                <c:pt idx="8">
                  <c:v>0.0805856161573974</c:v>
                </c:pt>
                <c:pt idx="9">
                  <c:v>0.167157222021864</c:v>
                </c:pt>
                <c:pt idx="10">
                  <c:v>0.212177472000889</c:v>
                </c:pt>
                <c:pt idx="11">
                  <c:v>0.184456444415702</c:v>
                </c:pt>
                <c:pt idx="12">
                  <c:v>0.0689382436796957</c:v>
                </c:pt>
                <c:pt idx="13">
                  <c:v>0.0542716655292238</c:v>
                </c:pt>
                <c:pt idx="14">
                  <c:v>3.62765725894984E-5</c:v>
                </c:pt>
                <c:pt idx="15">
                  <c:v>0.019897147765924</c:v>
                </c:pt>
                <c:pt idx="16">
                  <c:v>0.0371098036567454</c:v>
                </c:pt>
                <c:pt idx="17">
                  <c:v>0.205644136704358</c:v>
                </c:pt>
                <c:pt idx="18">
                  <c:v>0.179400595765969</c:v>
                </c:pt>
                <c:pt idx="19">
                  <c:v>0.140869675410489</c:v>
                </c:pt>
                <c:pt idx="20">
                  <c:v>0.0860185075335151</c:v>
                </c:pt>
                <c:pt idx="21">
                  <c:v>0.217168264106234</c:v>
                </c:pt>
                <c:pt idx="22">
                  <c:v>0.268397859734846</c:v>
                </c:pt>
                <c:pt idx="23">
                  <c:v>0.124123413544048</c:v>
                </c:pt>
              </c:numCache>
            </c:numRef>
          </c:val>
        </c:ser>
        <c:ser>
          <c:idx val="4"/>
          <c:order val="3"/>
          <c:tx>
            <c:strRef>
              <c:f>Sheet2!$AB$3</c:f>
              <c:strCache>
                <c:ptCount val="1"/>
                <c:pt idx="0">
                  <c:v>MSIFT-FP 128 Entry Buffer</c:v>
                </c:pt>
              </c:strCache>
            </c:strRef>
          </c:tx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Sheet2!$AB$4:$AB$27</c:f>
              <c:numCache>
                <c:formatCode>0%</c:formatCode>
                <c:ptCount val="24"/>
                <c:pt idx="0">
                  <c:v>0.0136903483891381</c:v>
                </c:pt>
                <c:pt idx="1">
                  <c:v>0.181624200614331</c:v>
                </c:pt>
                <c:pt idx="2">
                  <c:v>0.126905378548973</c:v>
                </c:pt>
                <c:pt idx="3">
                  <c:v>0.020444943451434</c:v>
                </c:pt>
                <c:pt idx="4">
                  <c:v>0.00419094755328489</c:v>
                </c:pt>
                <c:pt idx="5">
                  <c:v>0.0884743894457647</c:v>
                </c:pt>
                <c:pt idx="6">
                  <c:v>0.0241530609043082</c:v>
                </c:pt>
                <c:pt idx="7">
                  <c:v>0.00672711371623653</c:v>
                </c:pt>
                <c:pt idx="8">
                  <c:v>0.0385214907406717</c:v>
                </c:pt>
                <c:pt idx="9">
                  <c:v>0.110931434709603</c:v>
                </c:pt>
                <c:pt idx="10">
                  <c:v>0.150104866451532</c:v>
                </c:pt>
                <c:pt idx="11">
                  <c:v>0.108355429088793</c:v>
                </c:pt>
                <c:pt idx="12">
                  <c:v>0.0150613627220062</c:v>
                </c:pt>
                <c:pt idx="13">
                  <c:v>0.0412036415343892</c:v>
                </c:pt>
                <c:pt idx="14">
                  <c:v>7.25531451793189E-6</c:v>
                </c:pt>
                <c:pt idx="15">
                  <c:v>0.0168150633249363</c:v>
                </c:pt>
                <c:pt idx="16">
                  <c:v>0.0139491499670792</c:v>
                </c:pt>
                <c:pt idx="17">
                  <c:v>0.143338679964426</c:v>
                </c:pt>
                <c:pt idx="18">
                  <c:v>0.148850535507197</c:v>
                </c:pt>
                <c:pt idx="19">
                  <c:v>0.0314270714531401</c:v>
                </c:pt>
                <c:pt idx="20">
                  <c:v>0.0373472535294815</c:v>
                </c:pt>
                <c:pt idx="21">
                  <c:v>0.144202716992029</c:v>
                </c:pt>
                <c:pt idx="22">
                  <c:v>0.17714583482802</c:v>
                </c:pt>
                <c:pt idx="23">
                  <c:v>0.0714553116848388</c:v>
                </c:pt>
              </c:numCache>
            </c:numRef>
          </c:val>
        </c:ser>
        <c:ser>
          <c:idx val="5"/>
          <c:order val="4"/>
          <c:tx>
            <c:strRef>
              <c:f>Sheet2!$AC$3</c:f>
              <c:strCache>
                <c:ptCount val="1"/>
                <c:pt idx="0">
                  <c:v>MSIFT-FP Inf. Buffer</c:v>
                </c:pt>
              </c:strCache>
            </c:strRef>
          </c:tx>
          <c:invertIfNegative val="0"/>
          <c:cat>
            <c:strRef>
              <c:f>Sheet2!$W$4:$W$27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Sheet2!$AC$4:$AC$27</c:f>
              <c:numCache>
                <c:formatCode>0%</c:formatCode>
                <c:ptCount val="24"/>
                <c:pt idx="0">
                  <c:v>0.00377430983241614</c:v>
                </c:pt>
                <c:pt idx="1">
                  <c:v>0.0736756634271614</c:v>
                </c:pt>
                <c:pt idx="2">
                  <c:v>0.148139689697229</c:v>
                </c:pt>
                <c:pt idx="3">
                  <c:v>0.0136733252077917</c:v>
                </c:pt>
                <c:pt idx="4">
                  <c:v>2.66091908143863E-5</c:v>
                </c:pt>
                <c:pt idx="5">
                  <c:v>0.00147428610795344</c:v>
                </c:pt>
                <c:pt idx="6">
                  <c:v>0.00401374347603262</c:v>
                </c:pt>
                <c:pt idx="7">
                  <c:v>0.00671095140351726</c:v>
                </c:pt>
                <c:pt idx="8">
                  <c:v>0.00375892184575008</c:v>
                </c:pt>
                <c:pt idx="9">
                  <c:v>-0.000445959413815429</c:v>
                </c:pt>
                <c:pt idx="10">
                  <c:v>0.0124311886253467</c:v>
                </c:pt>
                <c:pt idx="11">
                  <c:v>0.0437900148742158</c:v>
                </c:pt>
                <c:pt idx="12">
                  <c:v>1.24556423440617E-6</c:v>
                </c:pt>
                <c:pt idx="13">
                  <c:v>0.0346585923545437</c:v>
                </c:pt>
                <c:pt idx="14">
                  <c:v>7.25531451793189E-6</c:v>
                </c:pt>
                <c:pt idx="15">
                  <c:v>0.0158979835854335</c:v>
                </c:pt>
                <c:pt idx="16">
                  <c:v>0.00344613644421183</c:v>
                </c:pt>
                <c:pt idx="17">
                  <c:v>0.0644652839537544</c:v>
                </c:pt>
                <c:pt idx="18">
                  <c:v>0.145257748368465</c:v>
                </c:pt>
                <c:pt idx="19">
                  <c:v>-0.0270732634551675</c:v>
                </c:pt>
                <c:pt idx="20">
                  <c:v>0.0212480721319255</c:v>
                </c:pt>
                <c:pt idx="21">
                  <c:v>0.0139501700774161</c:v>
                </c:pt>
                <c:pt idx="22">
                  <c:v>0.152824296616282</c:v>
                </c:pt>
                <c:pt idx="23">
                  <c:v>0.0319872289230448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685672"/>
        <c:axId val="-2049682584"/>
      </c:barChart>
      <c:catAx>
        <c:axId val="-2049685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682584"/>
        <c:crosses val="autoZero"/>
        <c:auto val="1"/>
        <c:lblAlgn val="ctr"/>
        <c:lblOffset val="100"/>
        <c:noMultiLvlLbl val="0"/>
      </c:catAx>
      <c:valAx>
        <c:axId val="-204968258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6856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Sheet2!$Y$34</c:f>
              <c:strCache>
                <c:ptCount val="1"/>
                <c:pt idx="0">
                  <c:v>MSIFT-FP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Sheet2!$T$35:$T$58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Sheet2!$Y$35:$Y$58</c:f>
              <c:numCache>
                <c:formatCode>0%</c:formatCode>
                <c:ptCount val="24"/>
                <c:pt idx="0">
                  <c:v>0.05561456838394</c:v>
                </c:pt>
                <c:pt idx="1">
                  <c:v>0.227422075633214</c:v>
                </c:pt>
                <c:pt idx="2">
                  <c:v>0.202483977084437</c:v>
                </c:pt>
                <c:pt idx="3">
                  <c:v>0.070845316505857</c:v>
                </c:pt>
                <c:pt idx="4">
                  <c:v>0.170767808200953</c:v>
                </c:pt>
                <c:pt idx="5">
                  <c:v>0.236950156729014</c:v>
                </c:pt>
                <c:pt idx="6">
                  <c:v>0.0274895668817789</c:v>
                </c:pt>
                <c:pt idx="7">
                  <c:v>0.0374283246326217</c:v>
                </c:pt>
                <c:pt idx="8">
                  <c:v>0.0713449332865955</c:v>
                </c:pt>
                <c:pt idx="9">
                  <c:v>0.234931419197971</c:v>
                </c:pt>
                <c:pt idx="10">
                  <c:v>0.19485251563737</c:v>
                </c:pt>
                <c:pt idx="11">
                  <c:v>0.198592608161418</c:v>
                </c:pt>
                <c:pt idx="12">
                  <c:v>0.0737473671885997</c:v>
                </c:pt>
                <c:pt idx="13">
                  <c:v>0.0745432905887785</c:v>
                </c:pt>
                <c:pt idx="14">
                  <c:v>0.000152361604875603</c:v>
                </c:pt>
                <c:pt idx="15">
                  <c:v>0.0198565176508829</c:v>
                </c:pt>
                <c:pt idx="16">
                  <c:v>0.0390533992875594</c:v>
                </c:pt>
                <c:pt idx="17">
                  <c:v>0.213429837377716</c:v>
                </c:pt>
                <c:pt idx="18">
                  <c:v>0.21174136480433</c:v>
                </c:pt>
                <c:pt idx="19">
                  <c:v>0.111139774434729</c:v>
                </c:pt>
                <c:pt idx="20">
                  <c:v>0.0716870328627358</c:v>
                </c:pt>
                <c:pt idx="21">
                  <c:v>0.210004204160845</c:v>
                </c:pt>
                <c:pt idx="22">
                  <c:v>0.225671853700718</c:v>
                </c:pt>
                <c:pt idx="23">
                  <c:v>0.129554359738997</c:v>
                </c:pt>
              </c:numCache>
            </c:numRef>
          </c:val>
        </c:ser>
        <c:ser>
          <c:idx val="3"/>
          <c:order val="1"/>
          <c:tx>
            <c:strRef>
              <c:f>Sheet2!$X$34</c:f>
              <c:strCache>
                <c:ptCount val="1"/>
                <c:pt idx="0">
                  <c:v>MSIFT-FP Perfect Cache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Sheet2!$T$35:$T$58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Sheet2!$X$35:$X$58</c:f>
              <c:numCache>
                <c:formatCode>0%</c:formatCode>
                <c:ptCount val="24"/>
                <c:pt idx="0">
                  <c:v>0.0491281796300273</c:v>
                </c:pt>
                <c:pt idx="1">
                  <c:v>0.224488896721889</c:v>
                </c:pt>
                <c:pt idx="2">
                  <c:v>0.188980510109379</c:v>
                </c:pt>
                <c:pt idx="3">
                  <c:v>0.069600467518848</c:v>
                </c:pt>
                <c:pt idx="4">
                  <c:v>0.168116867566057</c:v>
                </c:pt>
                <c:pt idx="5">
                  <c:v>0.23387413454583</c:v>
                </c:pt>
                <c:pt idx="6">
                  <c:v>0.020654436297838</c:v>
                </c:pt>
                <c:pt idx="7">
                  <c:v>0.0374265288200973</c:v>
                </c:pt>
                <c:pt idx="8">
                  <c:v>0.0695549705029051</c:v>
                </c:pt>
                <c:pt idx="9">
                  <c:v>0.221851235695367</c:v>
                </c:pt>
                <c:pt idx="10">
                  <c:v>0.193991360671145</c:v>
                </c:pt>
                <c:pt idx="11">
                  <c:v>0.187673801978917</c:v>
                </c:pt>
                <c:pt idx="12">
                  <c:v>0.0737461216243653</c:v>
                </c:pt>
                <c:pt idx="13">
                  <c:v>0.0745248952847318</c:v>
                </c:pt>
                <c:pt idx="14">
                  <c:v>0.000152361604875603</c:v>
                </c:pt>
                <c:pt idx="15">
                  <c:v>0.0198449090465854</c:v>
                </c:pt>
                <c:pt idx="16">
                  <c:v>0.0390533992875594</c:v>
                </c:pt>
                <c:pt idx="17">
                  <c:v>0.213219413035193</c:v>
                </c:pt>
                <c:pt idx="18">
                  <c:v>0.211076244400482</c:v>
                </c:pt>
                <c:pt idx="19">
                  <c:v>0.109981172722171</c:v>
                </c:pt>
                <c:pt idx="20">
                  <c:v>0.0698184838059082</c:v>
                </c:pt>
                <c:pt idx="21">
                  <c:v>0.209732420025395</c:v>
                </c:pt>
                <c:pt idx="22">
                  <c:v>0.22540753019896</c:v>
                </c:pt>
                <c:pt idx="23">
                  <c:v>0.126604275699762</c:v>
                </c:pt>
              </c:numCache>
            </c:numRef>
          </c:val>
        </c:ser>
        <c:ser>
          <c:idx val="2"/>
          <c:order val="2"/>
          <c:tx>
            <c:strRef>
              <c:f>Sheet2!$W$34</c:f>
              <c:strCache>
                <c:ptCount val="1"/>
                <c:pt idx="0">
                  <c:v>MSIFT-FP Perfect Cache (32 Entry)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Sheet2!$T$35:$T$58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Sheet2!$W$35:$W$58</c:f>
              <c:numCache>
                <c:formatCode>0%</c:formatCode>
                <c:ptCount val="24"/>
                <c:pt idx="0">
                  <c:v>0.0623947656876815</c:v>
                </c:pt>
                <c:pt idx="1">
                  <c:v>0.223765043557077</c:v>
                </c:pt>
                <c:pt idx="2">
                  <c:v>0.23054047881671</c:v>
                </c:pt>
                <c:pt idx="3">
                  <c:v>0.0843205065854915</c:v>
                </c:pt>
                <c:pt idx="4">
                  <c:v>0.0220324099944119</c:v>
                </c:pt>
                <c:pt idx="5">
                  <c:v>0.207288760290724</c:v>
                </c:pt>
                <c:pt idx="6">
                  <c:v>0.0252957357570941</c:v>
                </c:pt>
                <c:pt idx="7">
                  <c:v>0.0266947531745476</c:v>
                </c:pt>
                <c:pt idx="8">
                  <c:v>0.0790417732564644</c:v>
                </c:pt>
                <c:pt idx="9">
                  <c:v>0.128866758960876</c:v>
                </c:pt>
                <c:pt idx="10">
                  <c:v>0.211246869053517</c:v>
                </c:pt>
                <c:pt idx="11">
                  <c:v>0.180786393326004</c:v>
                </c:pt>
                <c:pt idx="12">
                  <c:v>0.0632871187483574</c:v>
                </c:pt>
                <c:pt idx="13">
                  <c:v>0.053572643975446</c:v>
                </c:pt>
                <c:pt idx="14">
                  <c:v>2.17659435536346E-5</c:v>
                </c:pt>
                <c:pt idx="15">
                  <c:v>0.0198681262551802</c:v>
                </c:pt>
                <c:pt idx="16">
                  <c:v>0.0262374858609222</c:v>
                </c:pt>
                <c:pt idx="17">
                  <c:v>0.205100209630288</c:v>
                </c:pt>
                <c:pt idx="18">
                  <c:v>0.178798008049662</c:v>
                </c:pt>
                <c:pt idx="19">
                  <c:v>0.138846648201452</c:v>
                </c:pt>
                <c:pt idx="20">
                  <c:v>0.0843635069403251</c:v>
                </c:pt>
                <c:pt idx="21">
                  <c:v>0.217134291089302</c:v>
                </c:pt>
                <c:pt idx="22">
                  <c:v>0.268156192533239</c:v>
                </c:pt>
                <c:pt idx="23">
                  <c:v>0.119028706334275</c:v>
                </c:pt>
              </c:numCache>
            </c:numRef>
          </c:val>
        </c:ser>
        <c:ser>
          <c:idx val="1"/>
          <c:order val="3"/>
          <c:tx>
            <c:strRef>
              <c:f>Sheet2!$V$34</c:f>
              <c:strCache>
                <c:ptCount val="1"/>
                <c:pt idx="0">
                  <c:v>MSIFT-FP Perfect Cache (128 Entry)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Sheet2!$T$35:$T$58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Sheet2!$V$35:$V$58</c:f>
              <c:numCache>
                <c:formatCode>0%</c:formatCode>
                <c:ptCount val="24"/>
                <c:pt idx="0">
                  <c:v>0.00871255353530788</c:v>
                </c:pt>
                <c:pt idx="1">
                  <c:v>0.180063195528476</c:v>
                </c:pt>
                <c:pt idx="2">
                  <c:v>0.118134684813823</c:v>
                </c:pt>
                <c:pt idx="3">
                  <c:v>0.0195433285500712</c:v>
                </c:pt>
                <c:pt idx="4">
                  <c:v>2.66091908143863E-5</c:v>
                </c:pt>
                <c:pt idx="5">
                  <c:v>0.0837036271571768</c:v>
                </c:pt>
                <c:pt idx="6">
                  <c:v>0.0177912121243815</c:v>
                </c:pt>
                <c:pt idx="7">
                  <c:v>0.00672711371623653</c:v>
                </c:pt>
                <c:pt idx="8">
                  <c:v>0.0373132658616806</c:v>
                </c:pt>
                <c:pt idx="9">
                  <c:v>0.071411674829663</c:v>
                </c:pt>
                <c:pt idx="10">
                  <c:v>0.14916037390793</c:v>
                </c:pt>
                <c:pt idx="11">
                  <c:v>0.104362025480179</c:v>
                </c:pt>
                <c:pt idx="12">
                  <c:v>0.000112100781093374</c:v>
                </c:pt>
                <c:pt idx="13">
                  <c:v>0.040815500619002</c:v>
                </c:pt>
                <c:pt idx="14">
                  <c:v>7.25531451793189E-6</c:v>
                </c:pt>
                <c:pt idx="15">
                  <c:v>0.0167512160013002</c:v>
                </c:pt>
                <c:pt idx="16">
                  <c:v>0.0168993635304645</c:v>
                </c:pt>
                <c:pt idx="17">
                  <c:v>0.143243393469699</c:v>
                </c:pt>
                <c:pt idx="18">
                  <c:v>0.148355958796644</c:v>
                </c:pt>
                <c:pt idx="19">
                  <c:v>0.0281956588642082</c:v>
                </c:pt>
                <c:pt idx="20">
                  <c:v>0.0359117333016965</c:v>
                </c:pt>
                <c:pt idx="21">
                  <c:v>0.143986139009092</c:v>
                </c:pt>
                <c:pt idx="22">
                  <c:v>0.176779557975584</c:v>
                </c:pt>
                <c:pt idx="23">
                  <c:v>0.0673046757547409</c:v>
                </c:pt>
              </c:numCache>
            </c:numRef>
          </c:val>
        </c:ser>
        <c:ser>
          <c:idx val="0"/>
          <c:order val="4"/>
          <c:tx>
            <c:strRef>
              <c:f>Sheet2!$U$34</c:f>
              <c:strCache>
                <c:ptCount val="1"/>
                <c:pt idx="0">
                  <c:v>MSIFT-FP Perfect Cache Inf. Buffer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Sheet2!$T$35:$T$58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Sheet2!$U$35:$U$58</c:f>
              <c:numCache>
                <c:formatCode>0%</c:formatCode>
                <c:ptCount val="24"/>
                <c:pt idx="0">
                  <c:v>0.00377430983241614</c:v>
                </c:pt>
                <c:pt idx="1">
                  <c:v>0.0574613525353743</c:v>
                </c:pt>
                <c:pt idx="2">
                  <c:v>0.0332508904319264</c:v>
                </c:pt>
                <c:pt idx="3">
                  <c:v>0.0136733252077917</c:v>
                </c:pt>
                <c:pt idx="4">
                  <c:v>2.66091908143863E-5</c:v>
                </c:pt>
                <c:pt idx="5">
                  <c:v>0.00147428610795344</c:v>
                </c:pt>
                <c:pt idx="6">
                  <c:v>0.00401374347603262</c:v>
                </c:pt>
                <c:pt idx="7">
                  <c:v>0.00671095140351726</c:v>
                </c:pt>
                <c:pt idx="8">
                  <c:v>0.00375892184575008</c:v>
                </c:pt>
                <c:pt idx="9">
                  <c:v>-0.000445959413815429</c:v>
                </c:pt>
                <c:pt idx="10">
                  <c:v>0.0124311886253467</c:v>
                </c:pt>
                <c:pt idx="11">
                  <c:v>0.0437900148742158</c:v>
                </c:pt>
                <c:pt idx="12">
                  <c:v>1.24556423440617E-6</c:v>
                </c:pt>
                <c:pt idx="13">
                  <c:v>0.0346585923545437</c:v>
                </c:pt>
                <c:pt idx="14">
                  <c:v>7.25531451793189E-6</c:v>
                </c:pt>
                <c:pt idx="15">
                  <c:v>0.0158979835854335</c:v>
                </c:pt>
                <c:pt idx="16">
                  <c:v>0.00344613644421183</c:v>
                </c:pt>
                <c:pt idx="17">
                  <c:v>0.0644374920594589</c:v>
                </c:pt>
                <c:pt idx="18">
                  <c:v>0.0329945198626554</c:v>
                </c:pt>
                <c:pt idx="19">
                  <c:v>-0.0270732634551675</c:v>
                </c:pt>
                <c:pt idx="20">
                  <c:v>0.0212480721319255</c:v>
                </c:pt>
                <c:pt idx="21">
                  <c:v>0.0176999418212085</c:v>
                </c:pt>
                <c:pt idx="22">
                  <c:v>0.152824296616282</c:v>
                </c:pt>
                <c:pt idx="23">
                  <c:v>0.021567908974636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625048"/>
        <c:axId val="-2049622024"/>
      </c:barChart>
      <c:catAx>
        <c:axId val="-2049625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622024"/>
        <c:crosses val="autoZero"/>
        <c:auto val="1"/>
        <c:lblAlgn val="ctr"/>
        <c:lblOffset val="100"/>
        <c:noMultiLvlLbl val="0"/>
      </c:catAx>
      <c:valAx>
        <c:axId val="-20496220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Performance Loss</a:t>
                </a:r>
                <a:endParaRPr lang="tr-TR" sz="14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6250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accent1"/>
            </a:solidFill>
          </c:spPr>
          <c:invertIfNegative val="0"/>
          <c:cat>
            <c:strRef>
              <c:f>Sheet1!$C$34:$C$57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Sheet1!$F$34:$F$57</c:f>
              <c:numCache>
                <c:formatCode>0%</c:formatCode>
                <c:ptCount val="24"/>
                <c:pt idx="0">
                  <c:v>0.333009390573266</c:v>
                </c:pt>
                <c:pt idx="1">
                  <c:v>0.563680195377411</c:v>
                </c:pt>
                <c:pt idx="2">
                  <c:v>0.45410327552612</c:v>
                </c:pt>
                <c:pt idx="3">
                  <c:v>0.417204533491842</c:v>
                </c:pt>
                <c:pt idx="4">
                  <c:v>0.376067693781432</c:v>
                </c:pt>
                <c:pt idx="5">
                  <c:v>0.457607385208915</c:v>
                </c:pt>
                <c:pt idx="6">
                  <c:v>0.417442395590373</c:v>
                </c:pt>
                <c:pt idx="7">
                  <c:v>0.259467972581534</c:v>
                </c:pt>
                <c:pt idx="8">
                  <c:v>0.480044898233158</c:v>
                </c:pt>
                <c:pt idx="9">
                  <c:v>0.591284014100073</c:v>
                </c:pt>
                <c:pt idx="10">
                  <c:v>0.532809541226636</c:v>
                </c:pt>
                <c:pt idx="11">
                  <c:v>0.320109293151394</c:v>
                </c:pt>
                <c:pt idx="12">
                  <c:v>0.458270484238007</c:v>
                </c:pt>
                <c:pt idx="13">
                  <c:v>0.379557666518891</c:v>
                </c:pt>
                <c:pt idx="14">
                  <c:v>0.512077196546471</c:v>
                </c:pt>
                <c:pt idx="15">
                  <c:v>0.333155334734105</c:v>
                </c:pt>
                <c:pt idx="16">
                  <c:v>0.41075498455253</c:v>
                </c:pt>
                <c:pt idx="17">
                  <c:v>0.454441144708423</c:v>
                </c:pt>
                <c:pt idx="18">
                  <c:v>0.433978556972964</c:v>
                </c:pt>
                <c:pt idx="19">
                  <c:v>0.354138380492044</c:v>
                </c:pt>
                <c:pt idx="20">
                  <c:v>0.322778502787994</c:v>
                </c:pt>
                <c:pt idx="21">
                  <c:v>0.438052326939329</c:v>
                </c:pt>
                <c:pt idx="22">
                  <c:v>0.492800960627127</c:v>
                </c:pt>
                <c:pt idx="23">
                  <c:v>0.42577548382435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161144"/>
        <c:axId val="-2051158152"/>
      </c:barChart>
      <c:catAx>
        <c:axId val="-2051161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1158152"/>
        <c:crosses val="autoZero"/>
        <c:auto val="1"/>
        <c:lblAlgn val="ctr"/>
        <c:lblOffset val="100"/>
        <c:noMultiLvlLbl val="0"/>
      </c:catAx>
      <c:valAx>
        <c:axId val="-205115815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1161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SIFT and SIFT-F</a:t>
            </a:r>
            <a:r>
              <a:rPr lang="en-US" baseline="0"/>
              <a:t> Performance</a:t>
            </a:r>
            <a:endParaRPr lang="tr-T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Sheet1!$G$87</c:f>
              <c:strCache>
                <c:ptCount val="1"/>
                <c:pt idx="0">
                  <c:v>SIFT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Sheet1!$C$88:$C$111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Sheet1!$G$88:$G$111</c:f>
              <c:numCache>
                <c:formatCode>0%</c:formatCode>
                <c:ptCount val="24"/>
                <c:pt idx="0">
                  <c:v>0.333009390573266</c:v>
                </c:pt>
                <c:pt idx="1">
                  <c:v>0.563680195377411</c:v>
                </c:pt>
                <c:pt idx="2">
                  <c:v>0.45410327552612</c:v>
                </c:pt>
                <c:pt idx="3">
                  <c:v>0.417204533491842</c:v>
                </c:pt>
                <c:pt idx="4">
                  <c:v>0.376067693781432</c:v>
                </c:pt>
                <c:pt idx="5">
                  <c:v>0.457607385208915</c:v>
                </c:pt>
                <c:pt idx="6">
                  <c:v>0.417442395590373</c:v>
                </c:pt>
                <c:pt idx="7">
                  <c:v>0.259467972581534</c:v>
                </c:pt>
                <c:pt idx="8">
                  <c:v>0.480044898233158</c:v>
                </c:pt>
                <c:pt idx="9">
                  <c:v>0.591284014100073</c:v>
                </c:pt>
                <c:pt idx="10">
                  <c:v>0.532809541226636</c:v>
                </c:pt>
                <c:pt idx="11">
                  <c:v>0.320109293151394</c:v>
                </c:pt>
                <c:pt idx="12">
                  <c:v>0.458270484238007</c:v>
                </c:pt>
                <c:pt idx="13">
                  <c:v>0.379557666518891</c:v>
                </c:pt>
                <c:pt idx="14">
                  <c:v>0.512077196546471</c:v>
                </c:pt>
                <c:pt idx="15">
                  <c:v>0.333155334734105</c:v>
                </c:pt>
                <c:pt idx="16">
                  <c:v>0.41075498455253</c:v>
                </c:pt>
                <c:pt idx="17">
                  <c:v>0.454441144708423</c:v>
                </c:pt>
                <c:pt idx="18">
                  <c:v>0.433978556972964</c:v>
                </c:pt>
                <c:pt idx="19">
                  <c:v>0.354138380492044</c:v>
                </c:pt>
                <c:pt idx="20">
                  <c:v>0.322778502787994</c:v>
                </c:pt>
                <c:pt idx="21">
                  <c:v>0.438052326939329</c:v>
                </c:pt>
                <c:pt idx="22">
                  <c:v>0.492800960627127</c:v>
                </c:pt>
                <c:pt idx="23">
                  <c:v>0.42577548382435</c:v>
                </c:pt>
              </c:numCache>
            </c:numRef>
          </c:val>
        </c:ser>
        <c:ser>
          <c:idx val="4"/>
          <c:order val="1"/>
          <c:tx>
            <c:strRef>
              <c:f>Sheet1!$H$87</c:f>
              <c:strCache>
                <c:ptCount val="1"/>
                <c:pt idx="0">
                  <c:v>SIFT-F</c:v>
                </c:pt>
              </c:strCache>
            </c:strRef>
          </c:tx>
          <c:spPr>
            <a:solidFill>
              <a:srgbClr val="4BC0C6"/>
            </a:solidFill>
          </c:spPr>
          <c:invertIfNegative val="0"/>
          <c:cat>
            <c:strRef>
              <c:f>Sheet1!$C$88:$C$111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Sheet1!$H$88:$H$111</c:f>
              <c:numCache>
                <c:formatCode>0%</c:formatCode>
                <c:ptCount val="24"/>
                <c:pt idx="0">
                  <c:v>0.256517464658221</c:v>
                </c:pt>
                <c:pt idx="1">
                  <c:v>0.524070320761366</c:v>
                </c:pt>
                <c:pt idx="2">
                  <c:v>0.397135068683521</c:v>
                </c:pt>
                <c:pt idx="3">
                  <c:v>0.388703095511139</c:v>
                </c:pt>
                <c:pt idx="4">
                  <c:v>0.331873153987388</c:v>
                </c:pt>
                <c:pt idx="5">
                  <c:v>0.399018290792602</c:v>
                </c:pt>
                <c:pt idx="6">
                  <c:v>0.411713332426864</c:v>
                </c:pt>
                <c:pt idx="7">
                  <c:v>0.174669705181458</c:v>
                </c:pt>
                <c:pt idx="8">
                  <c:v>0.451301825016222</c:v>
                </c:pt>
                <c:pt idx="9">
                  <c:v>0.538959402181712</c:v>
                </c:pt>
                <c:pt idx="10">
                  <c:v>0.493742736898638</c:v>
                </c:pt>
                <c:pt idx="11">
                  <c:v>0.282655370885339</c:v>
                </c:pt>
                <c:pt idx="12">
                  <c:v>0.436686101620604</c:v>
                </c:pt>
                <c:pt idx="13">
                  <c:v>0.303859150835975</c:v>
                </c:pt>
                <c:pt idx="14">
                  <c:v>0.475375462526301</c:v>
                </c:pt>
                <c:pt idx="15">
                  <c:v>0.300146268414149</c:v>
                </c:pt>
                <c:pt idx="16">
                  <c:v>0.369135448145459</c:v>
                </c:pt>
                <c:pt idx="17">
                  <c:v>0.374460043196545</c:v>
                </c:pt>
                <c:pt idx="18">
                  <c:v>0.344975782795553</c:v>
                </c:pt>
                <c:pt idx="19">
                  <c:v>0.279716323611941</c:v>
                </c:pt>
                <c:pt idx="20">
                  <c:v>0.257432672914937</c:v>
                </c:pt>
                <c:pt idx="21">
                  <c:v>0.371184936364294</c:v>
                </c:pt>
                <c:pt idx="22">
                  <c:v>0.466855720904591</c:v>
                </c:pt>
                <c:pt idx="23">
                  <c:v>0.375225551231079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1042296"/>
        <c:axId val="-2051039288"/>
      </c:barChart>
      <c:catAx>
        <c:axId val="-2051042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000000" vert="horz"/>
          <a:lstStyle/>
          <a:p>
            <a:pPr>
              <a:defRPr sz="1100"/>
            </a:pPr>
            <a:endParaRPr lang="en-US"/>
          </a:p>
        </c:txPr>
        <c:crossAx val="-2051039288"/>
        <c:crosses val="autoZero"/>
        <c:auto val="1"/>
        <c:lblAlgn val="ctr"/>
        <c:lblOffset val="100"/>
        <c:tickLblSkip val="1"/>
        <c:noMultiLvlLbl val="0"/>
      </c:catAx>
      <c:valAx>
        <c:axId val="-20510392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PErformance Loss</a:t>
                </a:r>
                <a:endParaRPr lang="tr-TR" sz="11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10422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of Instructions Filtered by SIFT-F</a:t>
            </a:r>
            <a:endParaRPr lang="tr-T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tx1"/>
            </a:solidFill>
          </c:spPr>
          <c:invertIfNegative val="0"/>
          <c:cat>
            <c:strRef>
              <c:f>Sheet1!$C$60:$C$83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Sheet1!$F$60:$F$83</c:f>
              <c:numCache>
                <c:formatCode>0%</c:formatCode>
                <c:ptCount val="24"/>
                <c:pt idx="0">
                  <c:v>0.259863646379525</c:v>
                </c:pt>
                <c:pt idx="1">
                  <c:v>0.185299871029931</c:v>
                </c:pt>
                <c:pt idx="2">
                  <c:v>0.168767672271151</c:v>
                </c:pt>
                <c:pt idx="3">
                  <c:v>0.287987906255597</c:v>
                </c:pt>
                <c:pt idx="4">
                  <c:v>0.167368619352759</c:v>
                </c:pt>
                <c:pt idx="5">
                  <c:v>0.196583166569282</c:v>
                </c:pt>
                <c:pt idx="6">
                  <c:v>0.174066262208969</c:v>
                </c:pt>
                <c:pt idx="7">
                  <c:v>0.445597009765178</c:v>
                </c:pt>
                <c:pt idx="8">
                  <c:v>0.229370231200196</c:v>
                </c:pt>
                <c:pt idx="9">
                  <c:v>0.247896375778484</c:v>
                </c:pt>
                <c:pt idx="10">
                  <c:v>0.188962925419356</c:v>
                </c:pt>
                <c:pt idx="11">
                  <c:v>0.180908833915899</c:v>
                </c:pt>
                <c:pt idx="12">
                  <c:v>0.211862577222082</c:v>
                </c:pt>
                <c:pt idx="13">
                  <c:v>0.191037063515292</c:v>
                </c:pt>
                <c:pt idx="14">
                  <c:v>0.261540070254138</c:v>
                </c:pt>
                <c:pt idx="15">
                  <c:v>0.227910464297457</c:v>
                </c:pt>
                <c:pt idx="16">
                  <c:v>0.178108496640444</c:v>
                </c:pt>
                <c:pt idx="17">
                  <c:v>0.244313888667929</c:v>
                </c:pt>
                <c:pt idx="18">
                  <c:v>0.338667115986672</c:v>
                </c:pt>
                <c:pt idx="19">
                  <c:v>0.228372491042273</c:v>
                </c:pt>
                <c:pt idx="20">
                  <c:v>0.301096782354638</c:v>
                </c:pt>
                <c:pt idx="21">
                  <c:v>0.246022765973124</c:v>
                </c:pt>
                <c:pt idx="22">
                  <c:v>0.179427181036865</c:v>
                </c:pt>
                <c:pt idx="23">
                  <c:v>0.232218757266836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281112"/>
        <c:axId val="-2053278136"/>
      </c:barChart>
      <c:catAx>
        <c:axId val="-2053281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000000"/>
          <a:lstStyle/>
          <a:p>
            <a:pPr>
              <a:defRPr sz="1100"/>
            </a:pPr>
            <a:endParaRPr lang="en-US"/>
          </a:p>
        </c:txPr>
        <c:crossAx val="-2053278136"/>
        <c:crosses val="autoZero"/>
        <c:auto val="1"/>
        <c:lblAlgn val="ctr"/>
        <c:lblOffset val="100"/>
        <c:tickLblSkip val="1"/>
        <c:noMultiLvlLbl val="0"/>
      </c:catAx>
      <c:valAx>
        <c:axId val="-20532781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Percentage </a:t>
                </a:r>
                <a:r>
                  <a:rPr lang="en-US" sz="1100" dirty="0" smtClean="0"/>
                  <a:t>of </a:t>
                </a:r>
                <a:r>
                  <a:rPr lang="en-US" sz="1100" dirty="0"/>
                  <a:t>Filtered </a:t>
                </a:r>
                <a:r>
                  <a:rPr lang="en-US" sz="1100" dirty="0" err="1"/>
                  <a:t>Insts</a:t>
                </a:r>
                <a:endParaRPr lang="tr-TR" sz="11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3281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SIFT and SIFT-P</a:t>
            </a:r>
            <a:r>
              <a:rPr lang="en-US" baseline="0"/>
              <a:t> Performance</a:t>
            </a:r>
            <a:endParaRPr lang="tr-T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Sheet1!$G$142</c:f>
              <c:strCache>
                <c:ptCount val="1"/>
                <c:pt idx="0">
                  <c:v>SIFT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Sheet1!$C$143:$C$166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Sheet1!$G$143:$G$166</c:f>
              <c:numCache>
                <c:formatCode>0%</c:formatCode>
                <c:ptCount val="24"/>
                <c:pt idx="0">
                  <c:v>0.333009390573266</c:v>
                </c:pt>
                <c:pt idx="1">
                  <c:v>0.563680195377411</c:v>
                </c:pt>
                <c:pt idx="2">
                  <c:v>0.45410327552612</c:v>
                </c:pt>
                <c:pt idx="3">
                  <c:v>0.417204533491842</c:v>
                </c:pt>
                <c:pt idx="4">
                  <c:v>0.376067693781432</c:v>
                </c:pt>
                <c:pt idx="5">
                  <c:v>0.457607385208915</c:v>
                </c:pt>
                <c:pt idx="6">
                  <c:v>0.417442395590373</c:v>
                </c:pt>
                <c:pt idx="7">
                  <c:v>0.259467972581534</c:v>
                </c:pt>
                <c:pt idx="8">
                  <c:v>0.480044898233158</c:v>
                </c:pt>
                <c:pt idx="9">
                  <c:v>0.591284014100073</c:v>
                </c:pt>
                <c:pt idx="10">
                  <c:v>0.532809541226636</c:v>
                </c:pt>
                <c:pt idx="11">
                  <c:v>0.320109293151394</c:v>
                </c:pt>
                <c:pt idx="12">
                  <c:v>0.458270484238007</c:v>
                </c:pt>
                <c:pt idx="13">
                  <c:v>0.379557666518891</c:v>
                </c:pt>
                <c:pt idx="14">
                  <c:v>0.512077196546471</c:v>
                </c:pt>
                <c:pt idx="15">
                  <c:v>0.333155334734105</c:v>
                </c:pt>
                <c:pt idx="16">
                  <c:v>0.41075498455253</c:v>
                </c:pt>
                <c:pt idx="17">
                  <c:v>0.454441144708423</c:v>
                </c:pt>
                <c:pt idx="18">
                  <c:v>0.433978556972964</c:v>
                </c:pt>
                <c:pt idx="19">
                  <c:v>0.354138380492044</c:v>
                </c:pt>
                <c:pt idx="20">
                  <c:v>0.322778502787994</c:v>
                </c:pt>
                <c:pt idx="21">
                  <c:v>0.438052326939329</c:v>
                </c:pt>
                <c:pt idx="22">
                  <c:v>0.492800960627127</c:v>
                </c:pt>
                <c:pt idx="23">
                  <c:v>0.42577548382435</c:v>
                </c:pt>
              </c:numCache>
            </c:numRef>
          </c:val>
        </c:ser>
        <c:ser>
          <c:idx val="2"/>
          <c:order val="1"/>
          <c:tx>
            <c:strRef>
              <c:f>Sheet1!$H$142</c:f>
              <c:strCache>
                <c:ptCount val="1"/>
                <c:pt idx="0">
                  <c:v>SIFT-P</c:v>
                </c:pt>
              </c:strCache>
            </c:strRef>
          </c:tx>
          <c:spPr>
            <a:solidFill>
              <a:srgbClr val="4BC0C6"/>
            </a:solidFill>
          </c:spPr>
          <c:invertIfNegative val="0"/>
          <c:cat>
            <c:strRef>
              <c:f>Sheet1!$C$143:$C$166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Sheet1!$H$143:$H$166</c:f>
              <c:numCache>
                <c:formatCode>0%</c:formatCode>
                <c:ptCount val="24"/>
                <c:pt idx="0">
                  <c:v>0.2932943848666</c:v>
                </c:pt>
                <c:pt idx="1">
                  <c:v>0.422753537438945</c:v>
                </c:pt>
                <c:pt idx="2">
                  <c:v>0.402387766704407</c:v>
                </c:pt>
                <c:pt idx="3">
                  <c:v>0.192898556815748</c:v>
                </c:pt>
                <c:pt idx="4">
                  <c:v>0.365986136611586</c:v>
                </c:pt>
                <c:pt idx="5">
                  <c:v>0.454286796872309</c:v>
                </c:pt>
                <c:pt idx="6">
                  <c:v>0.268162516081122</c:v>
                </c:pt>
                <c:pt idx="7">
                  <c:v>0.101770491567762</c:v>
                </c:pt>
                <c:pt idx="8">
                  <c:v>0.431799434670087</c:v>
                </c:pt>
                <c:pt idx="9">
                  <c:v>0.513400110908167</c:v>
                </c:pt>
                <c:pt idx="10">
                  <c:v>0.484408928232457</c:v>
                </c:pt>
                <c:pt idx="11">
                  <c:v>0.27093384207463</c:v>
                </c:pt>
                <c:pt idx="12">
                  <c:v>0.153127175845022</c:v>
                </c:pt>
                <c:pt idx="13">
                  <c:v>0.0937774205000949</c:v>
                </c:pt>
                <c:pt idx="14">
                  <c:v>0.284003482550969</c:v>
                </c:pt>
                <c:pt idx="15">
                  <c:v>0.0339377546637567</c:v>
                </c:pt>
                <c:pt idx="16">
                  <c:v>0.0759099657285635</c:v>
                </c:pt>
                <c:pt idx="17">
                  <c:v>0.443312476178376</c:v>
                </c:pt>
                <c:pt idx="18">
                  <c:v>0.357686972735749</c:v>
                </c:pt>
                <c:pt idx="19">
                  <c:v>0.347028367638807</c:v>
                </c:pt>
                <c:pt idx="20">
                  <c:v>0.276705421758216</c:v>
                </c:pt>
                <c:pt idx="21">
                  <c:v>0.420904446643254</c:v>
                </c:pt>
                <c:pt idx="22">
                  <c:v>0.491354733467509</c:v>
                </c:pt>
                <c:pt idx="23">
                  <c:v>0.312166553067571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221800"/>
        <c:axId val="-2053218792"/>
      </c:barChart>
      <c:catAx>
        <c:axId val="-2053221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000000"/>
          <a:lstStyle/>
          <a:p>
            <a:pPr>
              <a:defRPr sz="1100"/>
            </a:pPr>
            <a:endParaRPr lang="en-US"/>
          </a:p>
        </c:txPr>
        <c:crossAx val="-2053218792"/>
        <c:crosses val="autoZero"/>
        <c:auto val="1"/>
        <c:lblAlgn val="ctr"/>
        <c:lblOffset val="100"/>
        <c:tickLblSkip val="1"/>
        <c:noMultiLvlLbl val="0"/>
      </c:catAx>
      <c:valAx>
        <c:axId val="-20532187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PErformance Loss</a:t>
                </a:r>
                <a:endParaRPr lang="tr-TR" sz="11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3221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SIFT L1 Cache Misses</a:t>
            </a:r>
            <a:endParaRPr lang="tr-T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Sheet1!$F$114</c:f>
              <c:strCache>
                <c:ptCount val="1"/>
                <c:pt idx="0">
                  <c:v>SIFT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Sheet1!$C$115:$C$138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Sheet1!$F$115:$F$138</c:f>
              <c:numCache>
                <c:formatCode>General</c:formatCode>
                <c:ptCount val="24"/>
                <c:pt idx="0">
                  <c:v>3.349849999999992</c:v>
                </c:pt>
                <c:pt idx="1">
                  <c:v>8.06583000000001</c:v>
                </c:pt>
                <c:pt idx="2">
                  <c:v>1.89923</c:v>
                </c:pt>
                <c:pt idx="3">
                  <c:v>4.001770000000001</c:v>
                </c:pt>
                <c:pt idx="4">
                  <c:v>8.9434</c:v>
                </c:pt>
                <c:pt idx="5">
                  <c:v>7.901720000000008</c:v>
                </c:pt>
                <c:pt idx="6">
                  <c:v>75.17806999999995</c:v>
                </c:pt>
                <c:pt idx="7">
                  <c:v>4.98019</c:v>
                </c:pt>
                <c:pt idx="8">
                  <c:v>6.28731</c:v>
                </c:pt>
                <c:pt idx="9">
                  <c:v>3.667780000000003</c:v>
                </c:pt>
                <c:pt idx="10">
                  <c:v>2.72069</c:v>
                </c:pt>
                <c:pt idx="11">
                  <c:v>6.49809</c:v>
                </c:pt>
                <c:pt idx="12">
                  <c:v>46.68144</c:v>
                </c:pt>
                <c:pt idx="13">
                  <c:v>33.30379</c:v>
                </c:pt>
                <c:pt idx="14">
                  <c:v>7.74641</c:v>
                </c:pt>
                <c:pt idx="15">
                  <c:v>70.88419</c:v>
                </c:pt>
                <c:pt idx="16">
                  <c:v>17.31122</c:v>
                </c:pt>
                <c:pt idx="17">
                  <c:v>0.23669</c:v>
                </c:pt>
                <c:pt idx="18">
                  <c:v>5.73886</c:v>
                </c:pt>
                <c:pt idx="19">
                  <c:v>13.78549000000001</c:v>
                </c:pt>
                <c:pt idx="20">
                  <c:v>2.470449999999996</c:v>
                </c:pt>
                <c:pt idx="21">
                  <c:v>0.81154</c:v>
                </c:pt>
                <c:pt idx="22">
                  <c:v>0.00782</c:v>
                </c:pt>
                <c:pt idx="23">
                  <c:v>14.45529695652176</c:v>
                </c:pt>
              </c:numCache>
            </c:numRef>
          </c:val>
        </c:ser>
        <c:ser>
          <c:idx val="3"/>
          <c:order val="1"/>
          <c:tx>
            <c:strRef>
              <c:f>Sheet1!$G$114</c:f>
              <c:strCache>
                <c:ptCount val="1"/>
                <c:pt idx="0">
                  <c:v>SIFT-F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Sheet1!$C$115:$C$138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Sheet1!$G$115:$G$138</c:f>
              <c:numCache>
                <c:formatCode>General</c:formatCode>
                <c:ptCount val="24"/>
                <c:pt idx="0">
                  <c:v>0.00576</c:v>
                </c:pt>
                <c:pt idx="1">
                  <c:v>0.09777</c:v>
                </c:pt>
                <c:pt idx="2">
                  <c:v>0.00118</c:v>
                </c:pt>
                <c:pt idx="3">
                  <c:v>0.00889000000000001</c:v>
                </c:pt>
                <c:pt idx="4">
                  <c:v>0.03013</c:v>
                </c:pt>
                <c:pt idx="5">
                  <c:v>0.1656</c:v>
                </c:pt>
                <c:pt idx="6">
                  <c:v>0.0283</c:v>
                </c:pt>
                <c:pt idx="7">
                  <c:v>8.00000000000001E-5</c:v>
                </c:pt>
                <c:pt idx="8">
                  <c:v>0.01605</c:v>
                </c:pt>
                <c:pt idx="9">
                  <c:v>0.00229</c:v>
                </c:pt>
                <c:pt idx="10">
                  <c:v>0.01222</c:v>
                </c:pt>
                <c:pt idx="11">
                  <c:v>0.03026</c:v>
                </c:pt>
                <c:pt idx="12">
                  <c:v>6.00000000000001E-5</c:v>
                </c:pt>
                <c:pt idx="13">
                  <c:v>0.13672</c:v>
                </c:pt>
                <c:pt idx="14">
                  <c:v>0.000720000000000001</c:v>
                </c:pt>
                <c:pt idx="15">
                  <c:v>0.11443</c:v>
                </c:pt>
                <c:pt idx="16">
                  <c:v>0.1874</c:v>
                </c:pt>
                <c:pt idx="17">
                  <c:v>0.00860000000000001</c:v>
                </c:pt>
                <c:pt idx="18">
                  <c:v>0.02135</c:v>
                </c:pt>
                <c:pt idx="19">
                  <c:v>0.08628</c:v>
                </c:pt>
                <c:pt idx="20">
                  <c:v>0.00336</c:v>
                </c:pt>
                <c:pt idx="21">
                  <c:v>0.00013</c:v>
                </c:pt>
                <c:pt idx="22">
                  <c:v>0.0</c:v>
                </c:pt>
                <c:pt idx="23">
                  <c:v>0.0416339130434783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186024"/>
        <c:axId val="-2053183016"/>
      </c:barChart>
      <c:catAx>
        <c:axId val="-2053186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000000"/>
          <a:lstStyle/>
          <a:p>
            <a:pPr>
              <a:defRPr sz="1100"/>
            </a:pPr>
            <a:endParaRPr lang="en-US"/>
          </a:p>
        </c:txPr>
        <c:crossAx val="-2053183016"/>
        <c:crosses val="autoZero"/>
        <c:auto val="1"/>
        <c:lblAlgn val="ctr"/>
        <c:lblOffset val="100"/>
        <c:tickLblSkip val="1"/>
        <c:noMultiLvlLbl val="0"/>
      </c:catAx>
      <c:valAx>
        <c:axId val="-20531830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MPKI(Misses Per Thousand Instruction)</a:t>
                </a:r>
                <a:endParaRPr lang="tr-TR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531860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Sheet1!$I$170</c:f>
              <c:strCache>
                <c:ptCount val="1"/>
                <c:pt idx="0">
                  <c:v>SIFT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Sheet1!$C$171:$C$194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Sheet1!$I$171:$I$194</c:f>
              <c:numCache>
                <c:formatCode>0%</c:formatCode>
                <c:ptCount val="24"/>
                <c:pt idx="0">
                  <c:v>0.333009390573266</c:v>
                </c:pt>
                <c:pt idx="1">
                  <c:v>0.563680195377411</c:v>
                </c:pt>
                <c:pt idx="2">
                  <c:v>0.45410327552612</c:v>
                </c:pt>
                <c:pt idx="3">
                  <c:v>0.417204533491842</c:v>
                </c:pt>
                <c:pt idx="4">
                  <c:v>0.376067693781432</c:v>
                </c:pt>
                <c:pt idx="5">
                  <c:v>0.457607385208915</c:v>
                </c:pt>
                <c:pt idx="6">
                  <c:v>0.417442395590373</c:v>
                </c:pt>
                <c:pt idx="7">
                  <c:v>0.259467972581534</c:v>
                </c:pt>
                <c:pt idx="8">
                  <c:v>0.480044898233158</c:v>
                </c:pt>
                <c:pt idx="9">
                  <c:v>0.591284014100073</c:v>
                </c:pt>
                <c:pt idx="10">
                  <c:v>0.532809541226636</c:v>
                </c:pt>
                <c:pt idx="11">
                  <c:v>0.320109293151394</c:v>
                </c:pt>
                <c:pt idx="12">
                  <c:v>0.458270484238007</c:v>
                </c:pt>
                <c:pt idx="13">
                  <c:v>0.379557666518891</c:v>
                </c:pt>
                <c:pt idx="14">
                  <c:v>0.512077196546471</c:v>
                </c:pt>
                <c:pt idx="15">
                  <c:v>0.333155334734105</c:v>
                </c:pt>
                <c:pt idx="16">
                  <c:v>0.41075498455253</c:v>
                </c:pt>
                <c:pt idx="17">
                  <c:v>0.454441144708423</c:v>
                </c:pt>
                <c:pt idx="18">
                  <c:v>0.433978556972964</c:v>
                </c:pt>
                <c:pt idx="19">
                  <c:v>0.354138380492044</c:v>
                </c:pt>
                <c:pt idx="20">
                  <c:v>0.322778502787994</c:v>
                </c:pt>
                <c:pt idx="21">
                  <c:v>0.438052326939329</c:v>
                </c:pt>
                <c:pt idx="22">
                  <c:v>0.492800960627127</c:v>
                </c:pt>
                <c:pt idx="23">
                  <c:v>0.42577548382435</c:v>
                </c:pt>
              </c:numCache>
            </c:numRef>
          </c:val>
        </c:ser>
        <c:ser>
          <c:idx val="6"/>
          <c:order val="1"/>
          <c:tx>
            <c:strRef>
              <c:f>Sheet1!$J$170</c:f>
              <c:strCache>
                <c:ptCount val="1"/>
                <c:pt idx="0">
                  <c:v>SIFT-F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Sheet1!$C$171:$C$194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Sheet1!$J$171:$J$194</c:f>
              <c:numCache>
                <c:formatCode>0%</c:formatCode>
                <c:ptCount val="24"/>
                <c:pt idx="0">
                  <c:v>0.256517464658221</c:v>
                </c:pt>
                <c:pt idx="1">
                  <c:v>0.524070320761367</c:v>
                </c:pt>
                <c:pt idx="2">
                  <c:v>0.397135068683521</c:v>
                </c:pt>
                <c:pt idx="3">
                  <c:v>0.388703095511139</c:v>
                </c:pt>
                <c:pt idx="4">
                  <c:v>0.331873153987388</c:v>
                </c:pt>
                <c:pt idx="5">
                  <c:v>0.399018290792602</c:v>
                </c:pt>
                <c:pt idx="6">
                  <c:v>0.411713332426864</c:v>
                </c:pt>
                <c:pt idx="7">
                  <c:v>0.174669705181458</c:v>
                </c:pt>
                <c:pt idx="8">
                  <c:v>0.451301825016222</c:v>
                </c:pt>
                <c:pt idx="9">
                  <c:v>0.538959402181712</c:v>
                </c:pt>
                <c:pt idx="10">
                  <c:v>0.493742736898638</c:v>
                </c:pt>
                <c:pt idx="11">
                  <c:v>0.282655370885339</c:v>
                </c:pt>
                <c:pt idx="12">
                  <c:v>0.436686101620604</c:v>
                </c:pt>
                <c:pt idx="13">
                  <c:v>0.303859150835975</c:v>
                </c:pt>
                <c:pt idx="14">
                  <c:v>0.475375462526301</c:v>
                </c:pt>
                <c:pt idx="15">
                  <c:v>0.300146268414149</c:v>
                </c:pt>
                <c:pt idx="16">
                  <c:v>0.369135448145459</c:v>
                </c:pt>
                <c:pt idx="17">
                  <c:v>0.374460043196545</c:v>
                </c:pt>
                <c:pt idx="18">
                  <c:v>0.344975782795553</c:v>
                </c:pt>
                <c:pt idx="19">
                  <c:v>0.279716323611941</c:v>
                </c:pt>
                <c:pt idx="20">
                  <c:v>0.257432672914937</c:v>
                </c:pt>
                <c:pt idx="21">
                  <c:v>0.371184936364293</c:v>
                </c:pt>
                <c:pt idx="22">
                  <c:v>0.466855720904591</c:v>
                </c:pt>
                <c:pt idx="23">
                  <c:v>0.375225551231079</c:v>
                </c:pt>
              </c:numCache>
            </c:numRef>
          </c:val>
        </c:ser>
        <c:ser>
          <c:idx val="7"/>
          <c:order val="2"/>
          <c:tx>
            <c:strRef>
              <c:f>Sheet1!$K$170</c:f>
              <c:strCache>
                <c:ptCount val="1"/>
                <c:pt idx="0">
                  <c:v>SIFT-P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Sheet1!$C$171:$C$194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Sheet1!$K$171:$K$194</c:f>
              <c:numCache>
                <c:formatCode>0%</c:formatCode>
                <c:ptCount val="24"/>
                <c:pt idx="0">
                  <c:v>0.2932943848666</c:v>
                </c:pt>
                <c:pt idx="1">
                  <c:v>0.422753537438945</c:v>
                </c:pt>
                <c:pt idx="2">
                  <c:v>0.402387766704407</c:v>
                </c:pt>
                <c:pt idx="3">
                  <c:v>0.192898556815748</c:v>
                </c:pt>
                <c:pt idx="4">
                  <c:v>0.365986136611586</c:v>
                </c:pt>
                <c:pt idx="5">
                  <c:v>0.454286796872309</c:v>
                </c:pt>
                <c:pt idx="6">
                  <c:v>0.268162516081122</c:v>
                </c:pt>
                <c:pt idx="7">
                  <c:v>0.101770491567762</c:v>
                </c:pt>
                <c:pt idx="8">
                  <c:v>0.431799434670087</c:v>
                </c:pt>
                <c:pt idx="9">
                  <c:v>0.513400110908167</c:v>
                </c:pt>
                <c:pt idx="10">
                  <c:v>0.484408928232457</c:v>
                </c:pt>
                <c:pt idx="11">
                  <c:v>0.27093384207463</c:v>
                </c:pt>
                <c:pt idx="12">
                  <c:v>0.153127175845022</c:v>
                </c:pt>
                <c:pt idx="13">
                  <c:v>0.0937774205000949</c:v>
                </c:pt>
                <c:pt idx="14">
                  <c:v>0.284003482550969</c:v>
                </c:pt>
                <c:pt idx="15">
                  <c:v>0.0339377546637567</c:v>
                </c:pt>
                <c:pt idx="16">
                  <c:v>0.0759099657285635</c:v>
                </c:pt>
                <c:pt idx="17">
                  <c:v>0.443312476178376</c:v>
                </c:pt>
                <c:pt idx="18">
                  <c:v>0.357686972735749</c:v>
                </c:pt>
                <c:pt idx="19">
                  <c:v>0.347028367638807</c:v>
                </c:pt>
                <c:pt idx="20">
                  <c:v>0.276705421758216</c:v>
                </c:pt>
                <c:pt idx="21">
                  <c:v>0.420904446643254</c:v>
                </c:pt>
                <c:pt idx="22">
                  <c:v>0.491354733467509</c:v>
                </c:pt>
                <c:pt idx="23">
                  <c:v>0.312166553067571</c:v>
                </c:pt>
              </c:numCache>
            </c:numRef>
          </c:val>
        </c:ser>
        <c:ser>
          <c:idx val="8"/>
          <c:order val="3"/>
          <c:tx>
            <c:strRef>
              <c:f>Sheet1!$L$170</c:f>
              <c:strCache>
                <c:ptCount val="1"/>
                <c:pt idx="0">
                  <c:v>SIFT-FP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Sheet1!$C$171:$C$194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Sheet1!$L$171:$L$194</c:f>
              <c:numCache>
                <c:formatCode>0%</c:formatCode>
                <c:ptCount val="24"/>
                <c:pt idx="0">
                  <c:v>0.211683409987231</c:v>
                </c:pt>
                <c:pt idx="1">
                  <c:v>0.3873527116169</c:v>
                </c:pt>
                <c:pt idx="2">
                  <c:v>0.357586771558658</c:v>
                </c:pt>
                <c:pt idx="3">
                  <c:v>0.138513466183938</c:v>
                </c:pt>
                <c:pt idx="4">
                  <c:v>0.313589313748969</c:v>
                </c:pt>
                <c:pt idx="5">
                  <c:v>0.396830973786643</c:v>
                </c:pt>
                <c:pt idx="6">
                  <c:v>0.262577267830435</c:v>
                </c:pt>
                <c:pt idx="7">
                  <c:v>0.0500510908663179</c:v>
                </c:pt>
                <c:pt idx="8">
                  <c:v>0.404464465509655</c:v>
                </c:pt>
                <c:pt idx="9">
                  <c:v>0.433879730562956</c:v>
                </c:pt>
                <c:pt idx="10">
                  <c:v>0.441244693016774</c:v>
                </c:pt>
                <c:pt idx="11">
                  <c:v>0.227856011123327</c:v>
                </c:pt>
                <c:pt idx="12">
                  <c:v>0.0959732153867041</c:v>
                </c:pt>
                <c:pt idx="13">
                  <c:v>0.0720047386303225</c:v>
                </c:pt>
                <c:pt idx="14">
                  <c:v>0.207538271784082</c:v>
                </c:pt>
                <c:pt idx="15">
                  <c:v>0.0309891691721904</c:v>
                </c:pt>
                <c:pt idx="16">
                  <c:v>0.0642526125639424</c:v>
                </c:pt>
                <c:pt idx="17">
                  <c:v>0.359063333756829</c:v>
                </c:pt>
                <c:pt idx="18">
                  <c:v>0.26544557382268</c:v>
                </c:pt>
                <c:pt idx="19">
                  <c:v>0.272959322217998</c:v>
                </c:pt>
                <c:pt idx="20">
                  <c:v>0.203743030015423</c:v>
                </c:pt>
                <c:pt idx="21">
                  <c:v>0.350520848815828</c:v>
                </c:pt>
                <c:pt idx="22">
                  <c:v>0.472417842591579</c:v>
                </c:pt>
                <c:pt idx="23">
                  <c:v>0.261762515849973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135128"/>
        <c:axId val="-2054138200"/>
      </c:barChart>
      <c:catAx>
        <c:axId val="-2054135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4138200"/>
        <c:crosses val="autoZero"/>
        <c:auto val="1"/>
        <c:lblAlgn val="ctr"/>
        <c:lblOffset val="100"/>
        <c:noMultiLvlLbl val="0"/>
      </c:catAx>
      <c:valAx>
        <c:axId val="-20541382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41351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Sheet1!$F$251</c:f>
              <c:strCache>
                <c:ptCount val="1"/>
                <c:pt idx="0">
                  <c:v>SIFT-FP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Sheet1!$B$252:$B$275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Sheet1!$F$252:$F$275</c:f>
              <c:numCache>
                <c:formatCode>0%</c:formatCode>
                <c:ptCount val="24"/>
                <c:pt idx="0">
                  <c:v>0.211683409987231</c:v>
                </c:pt>
                <c:pt idx="1">
                  <c:v>0.3873527116169</c:v>
                </c:pt>
                <c:pt idx="2">
                  <c:v>0.357586771558657</c:v>
                </c:pt>
                <c:pt idx="3">
                  <c:v>0.138513466183938</c:v>
                </c:pt>
                <c:pt idx="4">
                  <c:v>0.313589313748969</c:v>
                </c:pt>
                <c:pt idx="5">
                  <c:v>0.396830973786643</c:v>
                </c:pt>
                <c:pt idx="6">
                  <c:v>0.262577267830435</c:v>
                </c:pt>
                <c:pt idx="7">
                  <c:v>0.0500510908663179</c:v>
                </c:pt>
                <c:pt idx="8">
                  <c:v>0.404464465509655</c:v>
                </c:pt>
                <c:pt idx="9">
                  <c:v>0.433879730562956</c:v>
                </c:pt>
                <c:pt idx="10">
                  <c:v>0.441244693016774</c:v>
                </c:pt>
                <c:pt idx="11">
                  <c:v>0.227856011123327</c:v>
                </c:pt>
                <c:pt idx="12">
                  <c:v>0.0959732153867041</c:v>
                </c:pt>
                <c:pt idx="13">
                  <c:v>0.0720047386303225</c:v>
                </c:pt>
                <c:pt idx="14">
                  <c:v>0.207538271784082</c:v>
                </c:pt>
                <c:pt idx="15">
                  <c:v>0.0309891691721903</c:v>
                </c:pt>
                <c:pt idx="16">
                  <c:v>0.0642526125639424</c:v>
                </c:pt>
                <c:pt idx="17">
                  <c:v>0.359063333756829</c:v>
                </c:pt>
                <c:pt idx="18">
                  <c:v>0.26544557382268</c:v>
                </c:pt>
                <c:pt idx="19">
                  <c:v>0.272959322217998</c:v>
                </c:pt>
                <c:pt idx="20">
                  <c:v>0.203743030015423</c:v>
                </c:pt>
                <c:pt idx="21">
                  <c:v>0.350520848815828</c:v>
                </c:pt>
                <c:pt idx="22">
                  <c:v>0.472417842591579</c:v>
                </c:pt>
                <c:pt idx="23">
                  <c:v>0.261762515849973</c:v>
                </c:pt>
              </c:numCache>
            </c:numRef>
          </c:val>
        </c:ser>
        <c:ser>
          <c:idx val="0"/>
          <c:order val="1"/>
          <c:tx>
            <c:strRef>
              <c:f>Sheet1!$G$251</c:f>
              <c:strCache>
                <c:ptCount val="1"/>
                <c:pt idx="0">
                  <c:v>SIFT-FP (ISA Support)</c:v>
                </c:pt>
              </c:strCache>
            </c:strRef>
          </c:tx>
          <c:spPr>
            <a:solidFill>
              <a:srgbClr val="4BC0C6"/>
            </a:solidFill>
          </c:spPr>
          <c:invertIfNegative val="0"/>
          <c:cat>
            <c:strRef>
              <c:f>Sheet1!$B$252:$B$275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Sheet1!$G$252:$G$275</c:f>
              <c:numCache>
                <c:formatCode>0%</c:formatCode>
                <c:ptCount val="24"/>
                <c:pt idx="0">
                  <c:v>0.110827975094075</c:v>
                </c:pt>
                <c:pt idx="1">
                  <c:v>0.321434865803918</c:v>
                </c:pt>
                <c:pt idx="2">
                  <c:v>0.338014276065482</c:v>
                </c:pt>
                <c:pt idx="3">
                  <c:v>0.0882511873097452</c:v>
                </c:pt>
                <c:pt idx="4">
                  <c:v>0.28857334823448</c:v>
                </c:pt>
                <c:pt idx="5">
                  <c:v>0.320409217732769</c:v>
                </c:pt>
                <c:pt idx="6">
                  <c:v>0.234256189270885</c:v>
                </c:pt>
                <c:pt idx="7">
                  <c:v>0.028469015948611</c:v>
                </c:pt>
                <c:pt idx="8">
                  <c:v>0.368454143390936</c:v>
                </c:pt>
                <c:pt idx="9">
                  <c:v>0.332131181870005</c:v>
                </c:pt>
                <c:pt idx="10">
                  <c:v>0.349411312613142</c:v>
                </c:pt>
                <c:pt idx="11">
                  <c:v>0.124741317984867</c:v>
                </c:pt>
                <c:pt idx="12">
                  <c:v>0.0328069163690806</c:v>
                </c:pt>
                <c:pt idx="13">
                  <c:v>0.0494245029128964</c:v>
                </c:pt>
                <c:pt idx="14">
                  <c:v>0.107487484582457</c:v>
                </c:pt>
                <c:pt idx="15">
                  <c:v>0.0265372694240971</c:v>
                </c:pt>
                <c:pt idx="16">
                  <c:v>0.0388909054074588</c:v>
                </c:pt>
                <c:pt idx="17">
                  <c:v>0.220433394740186</c:v>
                </c:pt>
                <c:pt idx="18">
                  <c:v>0.195613616208473</c:v>
                </c:pt>
                <c:pt idx="19">
                  <c:v>0.185987255381162</c:v>
                </c:pt>
                <c:pt idx="20">
                  <c:v>0.133633883022897</c:v>
                </c:pt>
                <c:pt idx="21">
                  <c:v>0.230731991116056</c:v>
                </c:pt>
                <c:pt idx="22">
                  <c:v>0.429571002956647</c:v>
                </c:pt>
                <c:pt idx="23">
                  <c:v>0.198090967540884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914136"/>
        <c:axId val="-2049911128"/>
      </c:barChart>
      <c:catAx>
        <c:axId val="-2049914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911128"/>
        <c:crosses val="autoZero"/>
        <c:auto val="1"/>
        <c:lblAlgn val="ctr"/>
        <c:lblOffset val="100"/>
        <c:noMultiLvlLbl val="0"/>
      </c:catAx>
      <c:valAx>
        <c:axId val="-20499111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9141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Sheet1!$G$198</c:f>
              <c:strCache>
                <c:ptCount val="1"/>
                <c:pt idx="0">
                  <c:v>SIFT-FP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Sheet1!$B$199:$B$222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Sheet1!$G$199:$G$222</c:f>
              <c:numCache>
                <c:formatCode>0%</c:formatCode>
                <c:ptCount val="24"/>
                <c:pt idx="0">
                  <c:v>0.211683409987231</c:v>
                </c:pt>
                <c:pt idx="1">
                  <c:v>0.387352711616899</c:v>
                </c:pt>
                <c:pt idx="2">
                  <c:v>0.357586771558657</c:v>
                </c:pt>
                <c:pt idx="3">
                  <c:v>0.138513466183938</c:v>
                </c:pt>
                <c:pt idx="4">
                  <c:v>0.313589313748969</c:v>
                </c:pt>
                <c:pt idx="5">
                  <c:v>0.396830973786642</c:v>
                </c:pt>
                <c:pt idx="6">
                  <c:v>0.262577267830435</c:v>
                </c:pt>
                <c:pt idx="7">
                  <c:v>0.0500510908663179</c:v>
                </c:pt>
                <c:pt idx="8">
                  <c:v>0.404464465509655</c:v>
                </c:pt>
                <c:pt idx="9">
                  <c:v>0.433879730562956</c:v>
                </c:pt>
                <c:pt idx="10">
                  <c:v>0.441244693016774</c:v>
                </c:pt>
                <c:pt idx="11">
                  <c:v>0.227856011123327</c:v>
                </c:pt>
                <c:pt idx="12">
                  <c:v>0.0959732153867041</c:v>
                </c:pt>
                <c:pt idx="13">
                  <c:v>0.0720047386303225</c:v>
                </c:pt>
                <c:pt idx="14">
                  <c:v>0.207538271784082</c:v>
                </c:pt>
                <c:pt idx="15">
                  <c:v>0.0309891691721903</c:v>
                </c:pt>
                <c:pt idx="16">
                  <c:v>0.0642526125639424</c:v>
                </c:pt>
                <c:pt idx="17">
                  <c:v>0.359063333756829</c:v>
                </c:pt>
                <c:pt idx="18">
                  <c:v>0.26544557382268</c:v>
                </c:pt>
                <c:pt idx="19">
                  <c:v>0.272959322217998</c:v>
                </c:pt>
                <c:pt idx="20">
                  <c:v>0.203743030015423</c:v>
                </c:pt>
                <c:pt idx="21">
                  <c:v>0.350520848815828</c:v>
                </c:pt>
                <c:pt idx="22">
                  <c:v>0.472417842591579</c:v>
                </c:pt>
                <c:pt idx="23">
                  <c:v>0.261762515849973</c:v>
                </c:pt>
              </c:numCache>
            </c:numRef>
          </c:val>
        </c:ser>
        <c:ser>
          <c:idx val="1"/>
          <c:order val="1"/>
          <c:tx>
            <c:strRef>
              <c:f>Sheet1!$H$198</c:f>
              <c:strCache>
                <c:ptCount val="1"/>
                <c:pt idx="0">
                  <c:v>SIFT-FP(Separate Cache)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Sheet1!$B$199:$B$222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Sheet1!$H$199:$H$222</c:f>
              <c:numCache>
                <c:formatCode>0%</c:formatCode>
                <c:ptCount val="24"/>
                <c:pt idx="0">
                  <c:v>0.205965443594409</c:v>
                </c:pt>
                <c:pt idx="1">
                  <c:v>0.381044488644947</c:v>
                </c:pt>
                <c:pt idx="2">
                  <c:v>0.357275788512092</c:v>
                </c:pt>
                <c:pt idx="3">
                  <c:v>0.137300639035823</c:v>
                </c:pt>
                <c:pt idx="4">
                  <c:v>0.312085894467949</c:v>
                </c:pt>
                <c:pt idx="5">
                  <c:v>0.395442802521443</c:v>
                </c:pt>
                <c:pt idx="6">
                  <c:v>0.260825340710602</c:v>
                </c:pt>
                <c:pt idx="7">
                  <c:v>0.0500385201786474</c:v>
                </c:pt>
                <c:pt idx="8">
                  <c:v>0.404490569133584</c:v>
                </c:pt>
                <c:pt idx="9">
                  <c:v>0.423564495426008</c:v>
                </c:pt>
                <c:pt idx="10">
                  <c:v>0.440448356166286</c:v>
                </c:pt>
                <c:pt idx="11">
                  <c:v>0.230585914764276</c:v>
                </c:pt>
                <c:pt idx="12">
                  <c:v>0.0959495496662511</c:v>
                </c:pt>
                <c:pt idx="13">
                  <c:v>0.0685758539560022</c:v>
                </c:pt>
                <c:pt idx="14">
                  <c:v>0.207248059203367</c:v>
                </c:pt>
                <c:pt idx="15">
                  <c:v>0.0299153732746712</c:v>
                </c:pt>
                <c:pt idx="16">
                  <c:v>0.0629231171813009</c:v>
                </c:pt>
                <c:pt idx="17">
                  <c:v>0.358888641849829</c:v>
                </c:pt>
                <c:pt idx="18">
                  <c:v>0.263569593196444</c:v>
                </c:pt>
                <c:pt idx="19">
                  <c:v>0.26146834663915</c:v>
                </c:pt>
                <c:pt idx="20">
                  <c:v>0.20287104045557</c:v>
                </c:pt>
                <c:pt idx="21">
                  <c:v>0.347259439190423</c:v>
                </c:pt>
                <c:pt idx="22">
                  <c:v>0.472387634191378</c:v>
                </c:pt>
                <c:pt idx="23">
                  <c:v>0.259570647911324</c:v>
                </c:pt>
              </c:numCache>
            </c:numRef>
          </c:val>
        </c:ser>
        <c:ser>
          <c:idx val="2"/>
          <c:order val="2"/>
          <c:tx>
            <c:strRef>
              <c:f>Sheet1!$I$198</c:f>
              <c:strCache>
                <c:ptCount val="1"/>
                <c:pt idx="0">
                  <c:v>SIFT-FP(Separate Perfect Cache)</c:v>
                </c:pt>
              </c:strCache>
            </c:strRef>
          </c:tx>
          <c:spPr>
            <a:solidFill>
              <a:srgbClr val="4A7EBB"/>
            </a:solidFill>
          </c:spPr>
          <c:invertIfNegative val="0"/>
          <c:cat>
            <c:strRef>
              <c:f>Sheet1!$B$199:$B$222</c:f>
              <c:strCache>
                <c:ptCount val="24"/>
                <c:pt idx="0">
                  <c:v>astar</c:v>
                </c:pt>
                <c:pt idx="1">
                  <c:v>bzip2</c:v>
                </c:pt>
                <c:pt idx="2">
                  <c:v>cactusADM</c:v>
                </c:pt>
                <c:pt idx="3">
                  <c:v>calculix</c:v>
                </c:pt>
                <c:pt idx="4">
                  <c:v>dealII</c:v>
                </c:pt>
                <c:pt idx="5">
                  <c:v>gamess</c:v>
                </c:pt>
                <c:pt idx="6">
                  <c:v>gcc</c:v>
                </c:pt>
                <c:pt idx="7">
                  <c:v>GemsFDTD</c:v>
                </c:pt>
                <c:pt idx="8">
                  <c:v>gobmk</c:v>
                </c:pt>
                <c:pt idx="9">
                  <c:v>gromacs</c:v>
                </c:pt>
                <c:pt idx="10">
                  <c:v>h264ref</c:v>
                </c:pt>
                <c:pt idx="11">
                  <c:v>hmmer</c:v>
                </c:pt>
                <c:pt idx="12">
                  <c:v>lbm</c:v>
                </c:pt>
                <c:pt idx="13">
                  <c:v>leslie3d</c:v>
                </c:pt>
                <c:pt idx="14">
                  <c:v>libquantum</c:v>
                </c:pt>
                <c:pt idx="15">
                  <c:v>mcf</c:v>
                </c:pt>
                <c:pt idx="16">
                  <c:v>milc</c:v>
                </c:pt>
                <c:pt idx="17">
                  <c:v>namd</c:v>
                </c:pt>
                <c:pt idx="18">
                  <c:v>omnetpp</c:v>
                </c:pt>
                <c:pt idx="19">
                  <c:v>povray</c:v>
                </c:pt>
                <c:pt idx="20">
                  <c:v>sjeng</c:v>
                </c:pt>
                <c:pt idx="21">
                  <c:v>sphinx3</c:v>
                </c:pt>
                <c:pt idx="22">
                  <c:v>zeusmp</c:v>
                </c:pt>
                <c:pt idx="23">
                  <c:v>avg</c:v>
                </c:pt>
              </c:strCache>
            </c:strRef>
          </c:cat>
          <c:val>
            <c:numRef>
              <c:f>Sheet1!$I$199:$I$222</c:f>
              <c:numCache>
                <c:formatCode>0%</c:formatCode>
                <c:ptCount val="24"/>
                <c:pt idx="0">
                  <c:v>0.1736634536065</c:v>
                </c:pt>
                <c:pt idx="1">
                  <c:v>0.276159423938768</c:v>
                </c:pt>
                <c:pt idx="2">
                  <c:v>0.34514259058596</c:v>
                </c:pt>
                <c:pt idx="3">
                  <c:v>0.104761447307063</c:v>
                </c:pt>
                <c:pt idx="4">
                  <c:v>0.291679971262074</c:v>
                </c:pt>
                <c:pt idx="5">
                  <c:v>0.378471289311426</c:v>
                </c:pt>
                <c:pt idx="6">
                  <c:v>0.0306195023481053</c:v>
                </c:pt>
                <c:pt idx="7">
                  <c:v>0.0499487295524297</c:v>
                </c:pt>
                <c:pt idx="8">
                  <c:v>0.171590307351526</c:v>
                </c:pt>
                <c:pt idx="9">
                  <c:v>0.31615807903952</c:v>
                </c:pt>
                <c:pt idx="10">
                  <c:v>0.370838329729755</c:v>
                </c:pt>
                <c:pt idx="11">
                  <c:v>0.206264146672703</c:v>
                </c:pt>
                <c:pt idx="12">
                  <c:v>0.089831338147024</c:v>
                </c:pt>
                <c:pt idx="13">
                  <c:v>0.0633313527722642</c:v>
                </c:pt>
                <c:pt idx="14">
                  <c:v>0.206660378727418</c:v>
                </c:pt>
                <c:pt idx="15">
                  <c:v>0.0119162323113892</c:v>
                </c:pt>
                <c:pt idx="16">
                  <c:v>0.0625094963955903</c:v>
                </c:pt>
                <c:pt idx="17">
                  <c:v>0.358864820226147</c:v>
                </c:pt>
                <c:pt idx="18">
                  <c:v>0.243627350660573</c:v>
                </c:pt>
                <c:pt idx="19">
                  <c:v>0.247515342421116</c:v>
                </c:pt>
                <c:pt idx="20">
                  <c:v>0.179428164669593</c:v>
                </c:pt>
                <c:pt idx="21">
                  <c:v>0.344690229784993</c:v>
                </c:pt>
                <c:pt idx="22">
                  <c:v>0.461002843365669</c:v>
                </c:pt>
                <c:pt idx="23">
                  <c:v>0.21672499218207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860984"/>
        <c:axId val="-2049857976"/>
      </c:barChart>
      <c:catAx>
        <c:axId val="-2049860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857976"/>
        <c:crosses val="autoZero"/>
        <c:auto val="1"/>
        <c:lblAlgn val="ctr"/>
        <c:lblOffset val="100"/>
        <c:noMultiLvlLbl val="0"/>
      </c:catAx>
      <c:valAx>
        <c:axId val="-20498579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PErformance Loss</a:t>
                </a:r>
                <a:endParaRPr lang="tr-TR" sz="140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98609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929C7-7885-6142-9016-D101F799F17F}" type="slidenum">
              <a:rPr lang="en-US"/>
              <a:pPr/>
              <a:t>1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6604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23084" y="4596489"/>
            <a:ext cx="4598663" cy="125960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63658-A0D6-423D-BD90-AF4A55B522DD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63658-A0D6-423D-BD90-AF4A55B522DD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CF448-6251-4B60-BBB6-E1308BBD620D}" type="slidenum">
              <a:rPr lang="en-US"/>
              <a:pPr/>
              <a:t>22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7D13D-02B8-4A7E-9A7A-B933D9A823F7}" type="slidenum">
              <a:rPr lang="en-US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0355E-3193-4BA5-A1C9-6CD33F45E253}" type="slidenum">
              <a:rPr lang="en-US"/>
              <a:pPr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BAED8-31AA-4462-879A-4F9B9FA8BDD5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D747-63FA-44D2-9119-311DAED9C4BC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1501" y="716739"/>
            <a:ext cx="2753258" cy="35945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84" y="4550039"/>
            <a:ext cx="5350096" cy="4310782"/>
          </a:xfrm>
          <a:noFill/>
          <a:ln/>
        </p:spPr>
        <p:txBody>
          <a:bodyPr/>
          <a:lstStyle/>
          <a:p>
            <a:pPr defTabSz="903781"/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957C9-A6AA-4933-9B91-2AC46007F355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1A14-647D-457C-9621-7B369F664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26176-3AD4-414A-9F0C-A6C233078881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3193A-90D3-4AB4-B7C6-EAFF54139A6B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6DE62-2166-4E45-BE5E-610C73B66F4B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673C9-2153-4DD5-829B-1F7A76397017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undesired code is not executed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F64E-91A8-433D-BBE9-CD322C586F4A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8481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2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3366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29600" y="0"/>
            <a:ext cx="914400" cy="20002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00"/>
                </a:solidFill>
                <a:ea typeface="Gill Sans" charset="0"/>
                <a:cs typeface="Gill Sans" charset="0"/>
              </a:rPr>
              <a:t>UCR</a:t>
            </a:r>
            <a:endParaRPr lang="en-US" sz="1200" dirty="0">
              <a:solidFill>
                <a:srgbClr val="FFFF00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368" y="1179623"/>
            <a:ext cx="5408659" cy="21597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36" tIns="42607" rIns="81936" bIns="42607"/>
          <a:lstStyle/>
          <a:p>
            <a:pPr algn="ctr" defTabSz="409009">
              <a:buClr>
                <a:srgbClr val="288FFF"/>
              </a:buClr>
              <a:tabLst>
                <a:tab pos="0" algn="l"/>
                <a:tab pos="832470" algn="l"/>
                <a:tab pos="1664940" algn="l"/>
                <a:tab pos="2497409" algn="l"/>
                <a:tab pos="3329879" algn="l"/>
                <a:tab pos="4162349" algn="l"/>
                <a:tab pos="4994819" algn="l"/>
                <a:tab pos="5827288" algn="l"/>
                <a:tab pos="6659758" algn="l"/>
                <a:tab pos="7492228" algn="l"/>
                <a:tab pos="8324698" algn="l"/>
                <a:tab pos="9157167" algn="l"/>
              </a:tabLst>
            </a:pPr>
            <a:r>
              <a:rPr lang="en-GB" sz="2800" dirty="0" smtClean="0">
                <a:cs typeface="HG Mincho Light J" charset="0"/>
              </a:rPr>
              <a:t>Reference Monitors/Information Flow Tracking</a:t>
            </a:r>
            <a:endParaRPr lang="en-GB" sz="2800" dirty="0">
              <a:cs typeface="HG Mincho Light J" charset="0"/>
            </a:endParaRP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1179126" y="4649099"/>
            <a:ext cx="6518424" cy="7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02" tIns="41951" rIns="83902" bIns="41951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1082"/>
              </a:spcBef>
              <a:buClr>
                <a:srgbClr val="33CC33"/>
              </a:buClr>
              <a:buSzPct val="133000"/>
            </a:pPr>
            <a:r>
              <a:rPr lang="en-GB" dirty="0" smtClean="0">
                <a:solidFill>
                  <a:schemeClr val="tx2"/>
                </a:solidFill>
                <a:latin typeface="Helvetica" charset="0"/>
                <a:cs typeface="HG Mincho Light J" charset="0"/>
              </a:rPr>
              <a:t>Slide credits</a:t>
            </a:r>
            <a:r>
              <a:rPr lang="en-GB" dirty="0" smtClean="0">
                <a:latin typeface="Helvetica" charset="0"/>
                <a:cs typeface="HG Mincho Light J" charset="0"/>
              </a:rPr>
              <a:t>: </a:t>
            </a:r>
            <a:r>
              <a:rPr lang="en-GB" dirty="0" err="1" smtClean="0">
                <a:latin typeface="Helvetica" charset="0"/>
                <a:cs typeface="HG Mincho Light J" charset="0"/>
              </a:rPr>
              <a:t>Raksha</a:t>
            </a:r>
            <a:r>
              <a:rPr lang="en-GB" dirty="0" smtClean="0">
                <a:latin typeface="Helvetica" charset="0"/>
                <a:cs typeface="HG Mincho Light J" charset="0"/>
              </a:rPr>
              <a:t> presentation based on that </a:t>
            </a:r>
            <a:r>
              <a:rPr lang="en-GB" smtClean="0">
                <a:latin typeface="Helvetica" charset="0"/>
                <a:cs typeface="HG Mincho Light J" charset="0"/>
              </a:rPr>
              <a:t>original authors</a:t>
            </a:r>
            <a:endParaRPr lang="en-GB" dirty="0">
              <a:latin typeface="Helvetica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DIFT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Software-based DIFT </a:t>
            </a:r>
          </a:p>
          <a:p>
            <a:pPr lvl="1"/>
            <a:r>
              <a:rPr lang="en-US" sz="2200" dirty="0" smtClean="0"/>
              <a:t>On source code (incomplete coverage)</a:t>
            </a:r>
          </a:p>
          <a:p>
            <a:pPr lvl="1"/>
            <a:r>
              <a:rPr lang="en-US" sz="2200" dirty="0" smtClean="0"/>
              <a:t>Or transparently through dynamic binary instrumentation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sz="2200" dirty="0" smtClean="0"/>
              <a:t>Runs on existing hardware</a:t>
            </a:r>
          </a:p>
          <a:p>
            <a:pPr lvl="1"/>
            <a:r>
              <a:rPr lang="en-US" sz="2200" dirty="0" smtClean="0"/>
              <a:t>Flexible security policies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High overhead</a:t>
            </a:r>
          </a:p>
          <a:p>
            <a:pPr lvl="1"/>
            <a:r>
              <a:rPr lang="en-US" dirty="0" smtClean="0"/>
              <a:t>Cannot protect O/S</a:t>
            </a:r>
          </a:p>
          <a:p>
            <a:pPr lvl="1"/>
            <a:r>
              <a:rPr lang="en-US" dirty="0" smtClean="0"/>
              <a:t>Cannot protect self-modifying binaries</a:t>
            </a:r>
          </a:p>
          <a:p>
            <a:pPr lvl="1"/>
            <a:r>
              <a:rPr lang="en-US" dirty="0" smtClean="0"/>
              <a:t>Does not work well with multi-threaded applications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4826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DIFT Systems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Hardware-based DIFT uses one, fixed security policy </a:t>
            </a:r>
          </a:p>
          <a:p>
            <a:pPr lvl="1"/>
            <a:r>
              <a:rPr lang="en-US" sz="1800" dirty="0" smtClean="0"/>
              <a:t>Can only solve one problem (e.g., memory corruption) </a:t>
            </a:r>
            <a:r>
              <a:rPr lang="en-US" sz="1800" dirty="0" smtClean="0">
                <a:sym typeface="Symbol" pitchFamily="18" charset="2"/>
              </a:rPr>
              <a:t> unsafe</a:t>
            </a:r>
          </a:p>
          <a:p>
            <a:pPr lvl="2"/>
            <a:r>
              <a:rPr lang="en-US" sz="1600" dirty="0" smtClean="0"/>
              <a:t>High-level attacks cannot be addressed</a:t>
            </a:r>
          </a:p>
          <a:p>
            <a:pPr lvl="1"/>
            <a:r>
              <a:rPr lang="en-US" sz="1800" dirty="0" smtClean="0"/>
              <a:t>Cannot adapt to code that violates policy assumptions </a:t>
            </a:r>
            <a:r>
              <a:rPr lang="en-US" sz="1800" dirty="0" smtClean="0">
                <a:sym typeface="Symbol" pitchFamily="18" charset="2"/>
              </a:rPr>
              <a:t> </a:t>
            </a:r>
            <a:r>
              <a:rPr lang="en-US" sz="1800" dirty="0" err="1" smtClean="0">
                <a:sym typeface="Symbol" pitchFamily="18" charset="2"/>
              </a:rPr>
              <a:t>impactical</a:t>
            </a:r>
            <a:endParaRPr lang="en-US" sz="1800" dirty="0" smtClean="0"/>
          </a:p>
          <a:p>
            <a:pPr lvl="2"/>
            <a:r>
              <a:rPr lang="en-US" sz="1600" dirty="0" smtClean="0"/>
              <a:t>E.g. glib uses alternate bounds checking instructions (index &amp; 0x00FF)</a:t>
            </a:r>
          </a:p>
          <a:p>
            <a:pPr lvl="1"/>
            <a:r>
              <a:rPr lang="en-US" sz="1800" dirty="0" smtClean="0"/>
              <a:t>Vulnerable to attacks that exploit inflexibility of policies</a:t>
            </a:r>
          </a:p>
          <a:p>
            <a:r>
              <a:rPr lang="en-US" dirty="0" smtClean="0"/>
              <a:t>BUT really fast</a:t>
            </a:r>
            <a:endParaRPr lang="en-US" sz="2400" dirty="0" smtClean="0"/>
          </a:p>
          <a:p>
            <a:endParaRPr lang="en-US" sz="2000" dirty="0" smtClean="0"/>
          </a:p>
          <a:p>
            <a:r>
              <a:rPr lang="en-US" sz="2000" dirty="0" smtClean="0"/>
              <a:t>Hardware security exceptions generate OS traps</a:t>
            </a:r>
          </a:p>
          <a:p>
            <a:pPr lvl="1"/>
            <a:r>
              <a:rPr lang="en-US" sz="1800" dirty="0" smtClean="0"/>
              <a:t>Cannot protect OS </a:t>
            </a:r>
            <a:r>
              <a:rPr lang="en-US" sz="1800" dirty="0" smtClean="0">
                <a:sym typeface="Symbol" pitchFamily="18" charset="2"/>
              </a:rPr>
              <a:t> not end-to-end</a:t>
            </a:r>
            <a:endParaRPr lang="en-US" sz="1800" dirty="0" smtClean="0"/>
          </a:p>
          <a:p>
            <a:pPr lvl="1"/>
            <a:r>
              <a:rPr lang="en-US" sz="1800" dirty="0" smtClean="0"/>
              <a:t>Cannot combine HW and SW to cover difficult cases </a:t>
            </a:r>
            <a:r>
              <a:rPr lang="en-US" sz="1800" dirty="0" smtClean="0">
                <a:sym typeface="Symbol" pitchFamily="18" charset="2"/>
              </a:rPr>
              <a:t> inflexible</a:t>
            </a:r>
            <a:endParaRPr lang="en-US" sz="1800" dirty="0" smtClean="0"/>
          </a:p>
          <a:p>
            <a:pPr lvl="2"/>
            <a:r>
              <a:rPr lang="en-US" sz="1600" dirty="0" smtClean="0"/>
              <a:t>On a trap, just terminate the program… </a:t>
            </a:r>
          </a:p>
        </p:txBody>
      </p:sp>
    </p:spTree>
    <p:extLst>
      <p:ext uri="{BB962C8B-B14F-4D97-AF65-F5344CB8AC3E}">
        <p14:creationId xmlns:p14="http://schemas.microsoft.com/office/powerpoint/2010/main" val="20894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Raksha</a:t>
            </a:r>
            <a:r>
              <a:rPr lang="en-US" dirty="0" smtClean="0"/>
              <a:t> (Protection) 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best of both worlds</a:t>
            </a:r>
          </a:p>
          <a:p>
            <a:pPr lvl="1"/>
            <a:r>
              <a:rPr lang="en-US" dirty="0" smtClean="0"/>
              <a:t>From H/W: fast check and propagation, work with any binary</a:t>
            </a:r>
          </a:p>
          <a:p>
            <a:pPr lvl="1"/>
            <a:r>
              <a:rPr lang="en-US" dirty="0" smtClean="0"/>
              <a:t>From S/W: flexible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policies, high-level analysis &amp; decisions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Protect against high-level &amp; low-level attacks</a:t>
            </a:r>
          </a:p>
          <a:p>
            <a:pPr lvl="1"/>
            <a:r>
              <a:rPr lang="en-US" dirty="0" smtClean="0"/>
              <a:t>Protect against multiple concurrent attacks</a:t>
            </a:r>
          </a:p>
          <a:p>
            <a:pPr lvl="1"/>
            <a:r>
              <a:rPr lang="en-US" dirty="0" smtClean="0"/>
              <a:t>Protect O/S code</a:t>
            </a:r>
          </a:p>
          <a:p>
            <a:pPr lvl="2"/>
            <a:r>
              <a:rPr lang="en-US" sz="1800" dirty="0" smtClean="0"/>
              <a:t>At least a major part of it</a:t>
            </a: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187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RAKSHA 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Raksha</a:t>
            </a:r>
            <a:r>
              <a:rPr lang="en-US" sz="2000" dirty="0" smtClean="0"/>
              <a:t> follows the general DIFT model</a:t>
            </a:r>
          </a:p>
          <a:p>
            <a:pPr lvl="1"/>
            <a:r>
              <a:rPr lang="en-US" sz="1800" dirty="0" smtClean="0"/>
              <a:t>All state is extended by a 4-bit tag (registers &amp; memory)</a:t>
            </a:r>
          </a:p>
          <a:p>
            <a:pPr lvl="2"/>
            <a:r>
              <a:rPr lang="en-US" sz="1800" dirty="0" smtClean="0"/>
              <a:t>4 independent 1-bit states</a:t>
            </a:r>
          </a:p>
          <a:p>
            <a:pPr lvl="1"/>
            <a:r>
              <a:rPr lang="en-US" sz="1800" dirty="0" smtClean="0"/>
              <a:t>Operations propagate tags from sources to destinations</a:t>
            </a:r>
          </a:p>
          <a:p>
            <a:pPr lvl="1"/>
            <a:r>
              <a:rPr lang="en-US" sz="1800" dirty="0" smtClean="0"/>
              <a:t>Operations check tags to identify security traps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New features</a:t>
            </a:r>
          </a:p>
          <a:p>
            <a:pPr lvl="1"/>
            <a:r>
              <a:rPr lang="en-US" sz="1800" dirty="0" smtClean="0"/>
              <a:t>Software-controlled check &amp; propagate policies </a:t>
            </a:r>
            <a:r>
              <a:rPr lang="en-US" sz="1800" dirty="0" smtClean="0">
                <a:sym typeface="Symbol" pitchFamily="18" charset="2"/>
              </a:rPr>
              <a:t> flexibility</a:t>
            </a:r>
            <a:endParaRPr lang="en-US" sz="1800" dirty="0" smtClean="0"/>
          </a:p>
          <a:p>
            <a:pPr lvl="2"/>
            <a:r>
              <a:rPr lang="en-US" sz="1600" dirty="0" smtClean="0"/>
              <a:t>Specify policy using check, propagate registers</a:t>
            </a:r>
          </a:p>
          <a:p>
            <a:pPr lvl="2"/>
            <a:r>
              <a:rPr lang="en-US" sz="1600" dirty="0" smtClean="0"/>
              <a:t>Fine-grain software control to avoid common pitfalls</a:t>
            </a:r>
          </a:p>
          <a:p>
            <a:pPr lvl="2"/>
            <a:r>
              <a:rPr lang="en-US" sz="1600" dirty="0" smtClean="0"/>
              <a:t>Flexibility allows us to catch wide range of bugs</a:t>
            </a:r>
          </a:p>
          <a:p>
            <a:pPr lvl="1"/>
            <a:r>
              <a:rPr lang="en-US" sz="1800" dirty="0" smtClean="0"/>
              <a:t>Up to 4 concurrently active policies </a:t>
            </a:r>
            <a:r>
              <a:rPr lang="en-US" sz="1800" dirty="0" smtClean="0">
                <a:sym typeface="Symbol" pitchFamily="18" charset="2"/>
              </a:rPr>
              <a:t> robustness </a:t>
            </a:r>
            <a:endParaRPr lang="en-US" sz="1800" dirty="0" smtClean="0"/>
          </a:p>
          <a:p>
            <a:pPr lvl="2"/>
            <a:r>
              <a:rPr lang="en-US" sz="1600" dirty="0" smtClean="0"/>
              <a:t>One policy per tag bit</a:t>
            </a:r>
          </a:p>
          <a:p>
            <a:pPr lvl="2"/>
            <a:r>
              <a:rPr lang="en-US" sz="1600" dirty="0" smtClean="0"/>
              <a:t>Provide comprehensive protection against many bugs</a:t>
            </a:r>
          </a:p>
          <a:p>
            <a:pPr lvl="1"/>
            <a:r>
              <a:rPr lang="en-US" sz="1800" dirty="0" smtClean="0"/>
              <a:t>Low-overhead, user-level, security traps </a:t>
            </a:r>
            <a:r>
              <a:rPr lang="en-US" sz="1800" dirty="0" smtClean="0">
                <a:sym typeface="Symbol" pitchFamily="18" charset="2"/>
              </a:rPr>
              <a:t> end-to-end, flexibility </a:t>
            </a:r>
            <a:endParaRPr lang="en-US" sz="1800" dirty="0" smtClean="0"/>
          </a:p>
          <a:p>
            <a:pPr lvl="2"/>
            <a:r>
              <a:rPr lang="en-US" sz="1600" dirty="0" smtClean="0"/>
              <a:t>Can extend with software; can check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43128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Raksha</a:t>
            </a:r>
            <a:r>
              <a:rPr lang="en-US" dirty="0" smtClean="0"/>
              <a:t> Architecture and Features</a:t>
            </a:r>
            <a:endParaRPr lang="el-GR" dirty="0"/>
          </a:p>
        </p:txBody>
      </p:sp>
      <p:pic>
        <p:nvPicPr>
          <p:cNvPr id="46083" name="Picture 3" descr="25%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1147"/>
            <a:ext cx="7924800" cy="476150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758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Specification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924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Up to 4 1-bit policies in parallel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One check &amp; propagate register per active security policy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Policies specified at granularity of primitive operation</a:t>
            </a:r>
          </a:p>
          <a:p>
            <a:pPr lvl="1">
              <a:lnSpc>
                <a:spcPct val="100000"/>
              </a:lnSpc>
            </a:pPr>
            <a:r>
              <a:rPr lang="en-US" sz="2200" dirty="0" err="1" smtClean="0">
                <a:ea typeface="+mn-ea"/>
                <a:cs typeface="+mn-cs"/>
              </a:rPr>
              <a:t>Int</a:t>
            </a:r>
            <a:r>
              <a:rPr lang="en-US" sz="2200" dirty="0" smtClean="0">
                <a:ea typeface="+mn-ea"/>
                <a:cs typeface="+mn-cs"/>
              </a:rPr>
              <a:t>/FP Arithmetic, Move, Logical, Comparison, Execute</a:t>
            </a:r>
            <a:endParaRPr lang="en-US" sz="2400" dirty="0" smtClean="0"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/>
              <a:t>Instructions are decoded into ≥1 primitive operations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ea typeface="+mn-ea"/>
                <a:cs typeface="+mn-cs"/>
              </a:rPr>
              <a:t>Apply rules specified by check/prop </a:t>
            </a:r>
            <a:r>
              <a:rPr lang="en-US" sz="2200" dirty="0" err="1" smtClean="0">
                <a:ea typeface="+mn-ea"/>
                <a:cs typeface="+mn-cs"/>
              </a:rPr>
              <a:t>regs</a:t>
            </a:r>
            <a:r>
              <a:rPr lang="en-US" sz="2200" dirty="0" smtClean="0">
                <a:ea typeface="+mn-ea"/>
                <a:cs typeface="+mn-cs"/>
              </a:rPr>
              <a:t> to each operation 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ea typeface="+mn-ea"/>
                <a:cs typeface="+mn-cs"/>
              </a:rPr>
              <a:t>Addresses basic pitfalls of previous designs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ea typeface="+mn-ea"/>
                <a:cs typeface="+mn-cs"/>
              </a:rPr>
              <a:t>Conditional Move is logic and move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ea typeface="+mn-ea"/>
                <a:cs typeface="+mn-cs"/>
              </a:rPr>
              <a:t>Good for CISC</a:t>
            </a:r>
          </a:p>
        </p:txBody>
      </p:sp>
    </p:spTree>
    <p:extLst>
      <p:ext uri="{BB962C8B-B14F-4D97-AF65-F5344CB8AC3E}">
        <p14:creationId xmlns:p14="http://schemas.microsoft.com/office/powerpoint/2010/main" val="189890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Memory address AND data tainted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Load address is tainted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Store address  is tainted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Jump destination is tainted*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Branch condition is tainted*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System call arguments are tainted*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Return address register is tainted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Stack pointer is tainted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Memory address OR data tainted*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Security Checking Policies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Specification Registers</a:t>
            </a:r>
            <a:endParaRPr lang="el-GR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85800" y="4495800"/>
            <a:ext cx="8458200" cy="1588"/>
          </a:xfrm>
          <a:prstGeom prst="lin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3" descr="25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86" y="4572000"/>
            <a:ext cx="8977114" cy="1828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" name="Picture 12" descr="25%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478"/>
          <a:stretch>
            <a:fillRect/>
          </a:stretch>
        </p:blipFill>
        <p:spPr bwMode="auto">
          <a:xfrm>
            <a:off x="110506" y="1066800"/>
            <a:ext cx="89254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70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Policy: LOAD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Load r2,M[r1+offset]</a:t>
            </a:r>
          </a:p>
          <a:p>
            <a:r>
              <a:rPr lang="en-US" sz="2400" dirty="0" smtClean="0"/>
              <a:t>Check Enables</a:t>
            </a:r>
          </a:p>
          <a:p>
            <a:pPr lvl="1"/>
            <a:r>
              <a:rPr lang="en-US" sz="2400" dirty="0" smtClean="0"/>
              <a:t>Check source address</a:t>
            </a:r>
          </a:p>
          <a:p>
            <a:pPr lvl="2"/>
            <a:r>
              <a:rPr lang="en-US" sz="2000" dirty="0" smtClean="0"/>
              <a:t>If Tagged(r1) then security trap</a:t>
            </a:r>
            <a:endParaRPr lang="en-US" sz="2800" dirty="0" smtClean="0"/>
          </a:p>
          <a:p>
            <a:pPr lvl="1"/>
            <a:r>
              <a:rPr lang="en-US" sz="2400" dirty="0" smtClean="0"/>
              <a:t>Check source</a:t>
            </a:r>
          </a:p>
          <a:p>
            <a:pPr lvl="2"/>
            <a:r>
              <a:rPr lang="en-US" sz="1600" dirty="0" smtClean="0"/>
              <a:t>If </a:t>
            </a:r>
            <a:r>
              <a:rPr lang="en-US" sz="2000" dirty="0" smtClean="0"/>
              <a:t>Tagged(M[r1+offset]) then security trap</a:t>
            </a:r>
          </a:p>
          <a:p>
            <a:pPr lvl="1"/>
            <a:r>
              <a:rPr lang="en-US" sz="2400" dirty="0" smtClean="0"/>
              <a:t>Both Checks can be running simultaneously</a:t>
            </a:r>
          </a:p>
          <a:p>
            <a:r>
              <a:rPr lang="en-US" sz="2600" dirty="0" smtClean="0"/>
              <a:t>Propagate Enables</a:t>
            </a:r>
          </a:p>
          <a:p>
            <a:pPr lvl="1"/>
            <a:r>
              <a:rPr lang="en-US" sz="2400" dirty="0" smtClean="0"/>
              <a:t>Propagate only from source address</a:t>
            </a:r>
          </a:p>
          <a:p>
            <a:pPr lvl="1"/>
            <a:r>
              <a:rPr lang="en-US" sz="2400" dirty="0" smtClean="0"/>
              <a:t>Propagate only from source</a:t>
            </a:r>
          </a:p>
          <a:p>
            <a:pPr lvl="1"/>
            <a:r>
              <a:rPr lang="en-US" sz="2400" dirty="0" smtClean="0"/>
              <a:t>Propagate both tags</a:t>
            </a:r>
          </a:p>
          <a:p>
            <a:pPr lvl="2"/>
            <a:r>
              <a:rPr lang="en-US" sz="2000" dirty="0" smtClean="0"/>
              <a:t>AND or </a:t>
            </a:r>
            <a:r>
              <a:rPr lang="en-US" sz="2000" dirty="0" err="1" smtClean="0"/>
              <a:t>OR</a:t>
            </a:r>
            <a:r>
              <a:rPr lang="en-US" sz="2000" dirty="0" smtClean="0"/>
              <a:t> mode</a:t>
            </a:r>
          </a:p>
          <a:p>
            <a:pPr lvl="1"/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526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Overhead Security Traps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security Trap invoke pre-registered handler</a:t>
            </a:r>
          </a:p>
          <a:p>
            <a:pPr lvl="1"/>
            <a:r>
              <a:rPr lang="en-US" dirty="0" smtClean="0"/>
              <a:t>Handler in same address space as code under inspection</a:t>
            </a:r>
          </a:p>
          <a:p>
            <a:pPr lvl="2"/>
            <a:r>
              <a:rPr lang="en-US" sz="1900" dirty="0" smtClean="0"/>
              <a:t>Fast switch to S/W</a:t>
            </a:r>
          </a:p>
          <a:p>
            <a:pPr lvl="1"/>
            <a:r>
              <a:rPr lang="en-US" dirty="0" smtClean="0"/>
              <a:t>Handler invocation triggers a special “trusted mode”</a:t>
            </a:r>
          </a:p>
          <a:p>
            <a:pPr lvl="1"/>
            <a:r>
              <a:rPr lang="en-US" dirty="0" smtClean="0"/>
              <a:t>Trusted mode is orthogonal to user/kernel 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Untrusted Mode</a:t>
            </a:r>
          </a:p>
          <a:p>
            <a:pPr lvl="1"/>
            <a:r>
              <a:rPr lang="en-US" dirty="0" smtClean="0"/>
              <a:t>Transparent tags</a:t>
            </a:r>
          </a:p>
          <a:p>
            <a:pPr lvl="1"/>
            <a:r>
              <a:rPr lang="en-US" dirty="0" smtClean="0"/>
              <a:t>Normal Checks and Propagations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Trusted Mode</a:t>
            </a:r>
          </a:p>
          <a:p>
            <a:pPr lvl="1"/>
            <a:r>
              <a:rPr lang="en-US" dirty="0" smtClean="0"/>
              <a:t>Visible tags, Tag Access &amp; Manipulation Instructions</a:t>
            </a:r>
          </a:p>
          <a:p>
            <a:pPr lvl="1"/>
            <a:r>
              <a:rPr lang="en-US" dirty="0" smtClean="0"/>
              <a:t>No Checks / No Propagations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86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 of analyses that monitors application code to enforce some invariants</a:t>
            </a:r>
          </a:p>
          <a:p>
            <a:endParaRPr lang="en-US" dirty="0" smtClean="0"/>
          </a:p>
          <a:p>
            <a:r>
              <a:rPr lang="en-US" dirty="0" smtClean="0"/>
              <a:t>What kinds of invariants?  We’ve seen at least one</a:t>
            </a:r>
          </a:p>
          <a:p>
            <a:pPr lvl="1"/>
            <a:r>
              <a:rPr lang="en-US" dirty="0" smtClean="0"/>
              <a:t>Control Flow Integrity—what was that for?</a:t>
            </a:r>
          </a:p>
          <a:p>
            <a:endParaRPr lang="en-US" dirty="0"/>
          </a:p>
          <a:p>
            <a:r>
              <a:rPr lang="en-US" dirty="0" smtClean="0"/>
              <a:t>But there are many other reference monitors that have been proposed – a versatile model</a:t>
            </a:r>
          </a:p>
          <a:p>
            <a:pPr lvl="1"/>
            <a:r>
              <a:rPr lang="en-US" dirty="0" smtClean="0"/>
              <a:t>Not just for security</a:t>
            </a:r>
          </a:p>
          <a:p>
            <a:endParaRPr lang="en-US" dirty="0"/>
          </a:p>
          <a:p>
            <a:r>
              <a:rPr lang="en-US" dirty="0" smtClean="0"/>
              <a:t>Classical implementation: </a:t>
            </a:r>
            <a:r>
              <a:rPr lang="en-US" dirty="0" err="1" smtClean="0"/>
              <a:t>inlined</a:t>
            </a:r>
            <a:r>
              <a:rPr lang="en-US" dirty="0" smtClean="0"/>
              <a:t> reference monitor (IRM)</a:t>
            </a:r>
          </a:p>
          <a:p>
            <a:pPr lvl="1"/>
            <a:r>
              <a:rPr lang="en-US" dirty="0" smtClean="0"/>
              <a:t>Software only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Overhead Security Traps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Can check security of (most of the) OS</a:t>
            </a:r>
          </a:p>
          <a:p>
            <a:pPr lvl="2"/>
            <a:r>
              <a:rPr lang="en-US" sz="1800" dirty="0" smtClean="0"/>
              <a:t>Reduce the amount of code you really trust</a:t>
            </a:r>
          </a:p>
          <a:p>
            <a:pPr lvl="1"/>
            <a:r>
              <a:rPr lang="en-US" dirty="0" smtClean="0"/>
              <a:t>Coupling HW and SW security analysis is practical</a:t>
            </a:r>
          </a:p>
          <a:p>
            <a:pPr lvl="2"/>
            <a:r>
              <a:rPr lang="en-US" sz="1800" dirty="0" smtClean="0"/>
              <a:t>Low performance overhead</a:t>
            </a:r>
          </a:p>
          <a:p>
            <a:pPr lvl="2"/>
            <a:endParaRPr lang="en-US" sz="1800" dirty="0" smtClean="0"/>
          </a:p>
          <a:p>
            <a:r>
              <a:rPr lang="en-US" dirty="0" smtClean="0"/>
              <a:t>Drawback: A memory corruption can corrupt the security handler</a:t>
            </a:r>
          </a:p>
          <a:p>
            <a:pPr lvl="1"/>
            <a:r>
              <a:rPr lang="en-US" dirty="0" smtClean="0"/>
              <a:t>Solution: A security policy used to protect handler code &amp; data</a:t>
            </a:r>
          </a:p>
          <a:p>
            <a:pPr lvl="1"/>
            <a:r>
              <a:rPr lang="en-US" dirty="0" smtClean="0"/>
              <a:t>Handler Code &amp; data are tainted on initialization</a:t>
            </a:r>
          </a:p>
          <a:p>
            <a:pPr lvl="1"/>
            <a:r>
              <a:rPr lang="en-US" dirty="0" smtClean="0"/>
              <a:t>Policy does not allow access outside of trusted mode</a:t>
            </a:r>
          </a:p>
          <a:p>
            <a:pPr lvl="1"/>
            <a:r>
              <a:rPr lang="en-US" dirty="0" smtClean="0"/>
              <a:t>3 bits remaining…</a:t>
            </a:r>
          </a:p>
          <a:p>
            <a:endParaRPr lang="en-US" dirty="0" smtClean="0"/>
          </a:p>
          <a:p>
            <a:endParaRPr lang="en-US" sz="16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</a:t>
            </a:r>
            <a:r>
              <a:rPr lang="en-US" dirty="0" err="1" smtClean="0"/>
              <a:t>Granulariity</a:t>
            </a:r>
            <a:r>
              <a:rPr lang="en-US" dirty="0" smtClean="0"/>
              <a:t> &amp; Storage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granularity</a:t>
            </a:r>
          </a:p>
          <a:p>
            <a:pPr lvl="1"/>
            <a:r>
              <a:rPr lang="en-US" dirty="0" smtClean="0"/>
              <a:t>HW maintains per word tag bits</a:t>
            </a:r>
          </a:p>
          <a:p>
            <a:pPr lvl="1"/>
            <a:r>
              <a:rPr lang="en-US" dirty="0" smtClean="0"/>
              <a:t>What if SW wants byte or bit granularity for some data?</a:t>
            </a:r>
          </a:p>
          <a:p>
            <a:pPr lvl="1"/>
            <a:r>
              <a:rPr lang="en-US" dirty="0" smtClean="0"/>
              <a:t>Maintain in SW using sandboxing &amp; fast user-level traps</a:t>
            </a:r>
          </a:p>
          <a:p>
            <a:pPr lvl="2"/>
            <a:r>
              <a:rPr lang="en-US" sz="1800" dirty="0" smtClean="0"/>
              <a:t>Acceptable performance if not common case…</a:t>
            </a:r>
          </a:p>
          <a:p>
            <a:pPr lvl="2"/>
            <a:endParaRPr lang="en-US" sz="1800" dirty="0" smtClean="0"/>
          </a:p>
          <a:p>
            <a:r>
              <a:rPr lang="en-US" dirty="0" smtClean="0"/>
              <a:t> Tag storage</a:t>
            </a:r>
          </a:p>
          <a:p>
            <a:pPr lvl="1"/>
            <a:r>
              <a:rPr lang="en-US" dirty="0" smtClean="0"/>
              <a:t>Initial HW ⇒ +4 bits/word in registers, caches, memory</a:t>
            </a:r>
          </a:p>
          <a:p>
            <a:pPr lvl="2"/>
            <a:r>
              <a:rPr lang="en-US" sz="1800" dirty="0" smtClean="0"/>
              <a:t>12.5% storage overhead</a:t>
            </a:r>
          </a:p>
          <a:p>
            <a:pPr lvl="1"/>
            <a:r>
              <a:rPr lang="en-US" dirty="0" smtClean="0"/>
              <a:t>Multi-granularity tag storage scheme [Suh’04]</a:t>
            </a:r>
          </a:p>
          <a:p>
            <a:pPr lvl="2"/>
            <a:r>
              <a:rPr lang="en-US" sz="1800" dirty="0" smtClean="0"/>
              <a:t>Exploit tag similarity to reduce storage overhead</a:t>
            </a:r>
          </a:p>
          <a:p>
            <a:pPr lvl="2"/>
            <a:r>
              <a:rPr lang="en-US" sz="1800" dirty="0" smtClean="0"/>
              <a:t>Page-level tags ⇒ cache line-level tags ⇒ word-level tags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92756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Raksha</a:t>
            </a:r>
            <a:r>
              <a:rPr lang="en-US" dirty="0" smtClean="0"/>
              <a:t>-based LEON3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066800"/>
          <a:ext cx="8915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Visio" r:id="rId4" imgW="12141754" imgH="5722315" progId="Visio.Drawing.11">
                  <p:embed/>
                </p:oleObj>
              </mc:Choice>
              <mc:Fallback>
                <p:oleObj name="Visio" r:id="rId4" imgW="12141754" imgH="57223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9154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0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Raksha</a:t>
            </a:r>
            <a:r>
              <a:rPr lang="en-US" dirty="0" smtClean="0"/>
              <a:t> Prototype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Full-featured Linux system</a:t>
            </a:r>
          </a:p>
          <a:p>
            <a:pPr lvl="1"/>
            <a:r>
              <a:rPr lang="en-US" dirty="0" smtClean="0"/>
              <a:t>On-line since October 2006…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HW: modified Leon-3 processor</a:t>
            </a:r>
          </a:p>
          <a:p>
            <a:pPr lvl="1"/>
            <a:r>
              <a:rPr lang="en-US" dirty="0" smtClean="0"/>
              <a:t>Open-source, </a:t>
            </a:r>
            <a:r>
              <a:rPr lang="en-US" dirty="0" err="1" smtClean="0"/>
              <a:t>Sparc</a:t>
            </a:r>
            <a:r>
              <a:rPr lang="en-US" dirty="0" smtClean="0"/>
              <a:t> V8 processor, RISC</a:t>
            </a:r>
          </a:p>
          <a:p>
            <a:pPr lvl="1"/>
            <a:r>
              <a:rPr lang="en-US" dirty="0" smtClean="0"/>
              <a:t>Single-issue, in-order, 7-stage pipeline</a:t>
            </a:r>
          </a:p>
          <a:p>
            <a:pPr lvl="1"/>
            <a:r>
              <a:rPr lang="en-US" dirty="0" smtClean="0"/>
              <a:t>Modified RTL for processor &amp; system</a:t>
            </a:r>
          </a:p>
          <a:p>
            <a:pPr lvl="1"/>
            <a:r>
              <a:rPr lang="en-US" dirty="0" smtClean="0"/>
              <a:t>First DIFT system on FPGA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1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Raksha Software Infrastructure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run real-world software stack</a:t>
            </a:r>
          </a:p>
          <a:p>
            <a:pPr lvl="1"/>
            <a:r>
              <a:rPr lang="en-US" dirty="0" smtClean="0"/>
              <a:t>Running a full-featured Linux 2.6 on </a:t>
            </a:r>
            <a:r>
              <a:rPr lang="en-US" dirty="0" err="1" smtClean="0"/>
              <a:t>Raksha</a:t>
            </a:r>
            <a:r>
              <a:rPr lang="en-US" dirty="0" smtClean="0"/>
              <a:t> hardware</a:t>
            </a:r>
          </a:p>
          <a:p>
            <a:pPr lvl="2"/>
            <a:r>
              <a:rPr lang="en-US" sz="1800" dirty="0" smtClean="0"/>
              <a:t>Custom distribution booting over NFS</a:t>
            </a:r>
          </a:p>
          <a:p>
            <a:pPr lvl="1"/>
            <a:r>
              <a:rPr lang="en-US" dirty="0" smtClean="0"/>
              <a:t>Full GNU </a:t>
            </a:r>
            <a:r>
              <a:rPr lang="en-US" dirty="0" err="1" smtClean="0"/>
              <a:t>toolchain</a:t>
            </a:r>
            <a:r>
              <a:rPr lang="en-US" dirty="0" smtClean="0"/>
              <a:t> + </a:t>
            </a:r>
            <a:r>
              <a:rPr lang="en-US" dirty="0" err="1" smtClean="0"/>
              <a:t>glibc</a:t>
            </a:r>
            <a:endParaRPr lang="en-US" dirty="0" smtClean="0"/>
          </a:p>
          <a:p>
            <a:pPr lvl="2"/>
            <a:r>
              <a:rPr lang="en-US" sz="1800" dirty="0" smtClean="0"/>
              <a:t>Over 120 packages total</a:t>
            </a:r>
          </a:p>
          <a:p>
            <a:pPr lvl="1"/>
            <a:r>
              <a:rPr lang="en-US" dirty="0" smtClean="0"/>
              <a:t>Set HW policies using preloaded shared libraries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Support enterprise software</a:t>
            </a:r>
          </a:p>
          <a:p>
            <a:pPr lvl="1"/>
            <a:r>
              <a:rPr lang="en-US" dirty="0" smtClean="0"/>
              <a:t>SSH</a:t>
            </a:r>
          </a:p>
          <a:p>
            <a:pPr lvl="1"/>
            <a:r>
              <a:rPr lang="en-US" dirty="0" err="1" smtClean="0"/>
              <a:t>Postgresql</a:t>
            </a:r>
            <a:endParaRPr lang="en-US" dirty="0" smtClean="0"/>
          </a:p>
          <a:p>
            <a:pPr lvl="1"/>
            <a:r>
              <a:rPr lang="en-US" dirty="0" err="1" smtClean="0"/>
              <a:t>wu-ftpd</a:t>
            </a:r>
            <a:endParaRPr lang="en-US" dirty="0" smtClean="0"/>
          </a:p>
          <a:p>
            <a:pPr lvl="1"/>
            <a:r>
              <a:rPr lang="en-US" dirty="0" smtClean="0"/>
              <a:t>Apache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0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Raksha</a:t>
            </a:r>
            <a:r>
              <a:rPr lang="en-US" dirty="0" smtClean="0"/>
              <a:t> Implementation Summary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Full-system prototype based on LEON 3</a:t>
            </a:r>
          </a:p>
          <a:p>
            <a:pPr lvl="1"/>
            <a:r>
              <a:rPr lang="en-US" smtClean="0"/>
              <a:t>Open source processor from Gaisler Research</a:t>
            </a:r>
          </a:p>
          <a:p>
            <a:pPr lvl="1"/>
            <a:r>
              <a:rPr lang="en-US" smtClean="0"/>
              <a:t>SPARC V8 compliant</a:t>
            </a:r>
          </a:p>
          <a:p>
            <a:r>
              <a:rPr lang="en-US" smtClean="0"/>
              <a:t>Synthesized on Virtex 2 FPGA board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11268" name="Rectangle 7" descr="25%"/>
          <p:cNvSpPr>
            <a:spLocks noChangeArrowheads="1"/>
          </p:cNvSpPr>
          <p:nvPr/>
        </p:nvSpPr>
        <p:spPr bwMode="auto">
          <a:xfrm>
            <a:off x="3092450" y="153987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/>
          </a:p>
        </p:txBody>
      </p:sp>
      <p:graphicFrame>
        <p:nvGraphicFramePr>
          <p:cNvPr id="716844" name="Group 44"/>
          <p:cNvGraphicFramePr>
            <a:graphicFrameLocks noGrp="1"/>
          </p:cNvGraphicFramePr>
          <p:nvPr/>
        </p:nvGraphicFramePr>
        <p:xfrm>
          <a:off x="1295400" y="2971800"/>
          <a:ext cx="6858000" cy="3413760"/>
        </p:xfrm>
        <a:graphic>
          <a:graphicData uri="http://schemas.openxmlformats.org/drawingml/2006/table">
            <a:tbl>
              <a:tblPr/>
              <a:tblGrid>
                <a:gridCol w="4114800"/>
                <a:gridCol w="2743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depth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Cache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RAM utilization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input LUT utilization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increase in gates due to tags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6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Raksha Implementation Summary</a:t>
            </a:r>
            <a:endParaRPr lang="el-GR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Overhead over original</a:t>
            </a:r>
          </a:p>
          <a:p>
            <a:pPr lvl="1"/>
            <a:r>
              <a:rPr lang="en-US" dirty="0" smtClean="0"/>
              <a:t>Logic: 7%</a:t>
            </a:r>
          </a:p>
          <a:p>
            <a:pPr lvl="1"/>
            <a:r>
              <a:rPr lang="en-US" dirty="0" smtClean="0"/>
              <a:t>Storage: 12.5%</a:t>
            </a:r>
          </a:p>
          <a:p>
            <a:pPr lvl="1"/>
            <a:r>
              <a:rPr lang="en-US" dirty="0" smtClean="0"/>
              <a:t>Clock frequency: none</a:t>
            </a:r>
          </a:p>
          <a:p>
            <a:r>
              <a:rPr lang="en-US" dirty="0" smtClean="0"/>
              <a:t>Application performance</a:t>
            </a:r>
          </a:p>
          <a:p>
            <a:pPr lvl="1"/>
            <a:r>
              <a:rPr lang="en-US" dirty="0" smtClean="0"/>
              <a:t>Check/propagate tags ⇒ no slowdown</a:t>
            </a:r>
          </a:p>
          <a:p>
            <a:pPr lvl="1"/>
            <a:r>
              <a:rPr lang="en-US" dirty="0" smtClean="0"/>
              <a:t>Overhead depends on SW analysis</a:t>
            </a:r>
          </a:p>
          <a:p>
            <a:pPr lvl="2"/>
            <a:r>
              <a:rPr lang="en-US" dirty="0" smtClean="0"/>
              <a:t>Frequency of traps, SW complexity, …</a:t>
            </a:r>
          </a:p>
          <a:p>
            <a:r>
              <a:rPr lang="en-US" dirty="0" smtClean="0"/>
              <a:t>Worst-case example from experiments</a:t>
            </a:r>
          </a:p>
          <a:p>
            <a:pPr lvl="1"/>
            <a:r>
              <a:rPr lang="en-US" dirty="0" smtClean="0"/>
              <a:t>Filtering low-level false positives/negatives</a:t>
            </a:r>
          </a:p>
          <a:p>
            <a:pPr lvl="1"/>
            <a:r>
              <a:rPr lang="en-US" dirty="0" smtClean="0"/>
              <a:t>Bzip2: +33% with </a:t>
            </a:r>
            <a:r>
              <a:rPr lang="en-US" dirty="0" err="1" smtClean="0"/>
              <a:t>Raksha’s</a:t>
            </a:r>
            <a:r>
              <a:rPr lang="en-US" dirty="0" smtClean="0"/>
              <a:t> user-level traps</a:t>
            </a:r>
          </a:p>
          <a:p>
            <a:pPr lvl="1"/>
            <a:r>
              <a:rPr lang="en-US" dirty="0" smtClean="0"/>
              <a:t>Bzip2: +280% with OS traps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Memory Speed???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8131" name="Picture 3" descr="25%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212" y="1304925"/>
            <a:ext cx="3686175" cy="49339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70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Results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924800" cy="4800600"/>
          </a:xfrm>
        </p:spPr>
        <p:txBody>
          <a:bodyPr/>
          <a:lstStyle/>
          <a:p>
            <a:r>
              <a:rPr lang="en-US" dirty="0" smtClean="0"/>
              <a:t>Overhead is analysis-dependent</a:t>
            </a:r>
          </a:p>
          <a:p>
            <a:pPr lvl="1"/>
            <a:r>
              <a:rPr lang="en-US" dirty="0" smtClean="0"/>
              <a:t>Proportional to exceptions frequency and handler duration</a:t>
            </a:r>
          </a:p>
          <a:p>
            <a:pPr lvl="1"/>
            <a:r>
              <a:rPr lang="en-US" dirty="0" smtClean="0"/>
              <a:t>Many analyses are very cheap</a:t>
            </a:r>
          </a:p>
          <a:p>
            <a:pPr lvl="2"/>
            <a:r>
              <a:rPr lang="en-US" sz="1800" dirty="0" smtClean="0"/>
              <a:t>Most high-level analyses invoked infrequently</a:t>
            </a:r>
          </a:p>
          <a:p>
            <a:pPr lvl="1"/>
            <a:r>
              <a:rPr lang="en-US" dirty="0" smtClean="0"/>
              <a:t>Buffer overflow protection can be most expensive</a:t>
            </a:r>
          </a:p>
          <a:p>
            <a:pPr lvl="2"/>
            <a:r>
              <a:rPr lang="en-US" sz="1800" dirty="0" smtClean="0"/>
              <a:t>If software is used to correctly filter false-positives/negatives</a:t>
            </a:r>
          </a:p>
          <a:p>
            <a:pPr lvl="2"/>
            <a:r>
              <a:rPr lang="en-US" sz="1800" dirty="0" smtClean="0"/>
              <a:t>AND with 2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-1 is bounds checking</a:t>
            </a:r>
          </a:p>
          <a:p>
            <a:r>
              <a:rPr lang="en-US" dirty="0" smtClean="0"/>
              <a:t>Buffer overflow overhead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757810" name="Group 50"/>
          <p:cNvGraphicFramePr>
            <a:graphicFrameLocks noGrp="1"/>
          </p:cNvGraphicFramePr>
          <p:nvPr/>
        </p:nvGraphicFramePr>
        <p:xfrm>
          <a:off x="2412216" y="4232688"/>
          <a:ext cx="3662921" cy="2290031"/>
        </p:xfrm>
        <a:graphic>
          <a:graphicData uri="http://schemas.openxmlformats.org/drawingml/2006/table">
            <a:tbl>
              <a:tblPr/>
              <a:tblGrid>
                <a:gridCol w="1132175"/>
                <a:gridCol w="1265373"/>
                <a:gridCol w="1265373"/>
              </a:tblGrid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Exception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trap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crafty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gzip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1.31x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3.60x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bzip2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2.99x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18.80x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vortex</a:t>
                      </a:r>
                    </a:p>
                  </a:txBody>
                  <a:tcPr marL="79918" marR="79918" marT="39960" marB="39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1.34x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3.41x</a:t>
                      </a:r>
                    </a:p>
                  </a:txBody>
                  <a:tcPr marL="79918" marR="79918" marT="39960" marB="39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12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l-GR" dirty="0"/>
          </a:p>
        </p:txBody>
      </p:sp>
      <p:pic>
        <p:nvPicPr>
          <p:cNvPr id="49154" name="Picture 2" descr="25%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3340" y="1194698"/>
            <a:ext cx="7604860" cy="535850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73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– O/S and S/W traps</a:t>
            </a:r>
            <a:endParaRPr lang="el-GR" sz="3200" dirty="0" smtClean="0"/>
          </a:p>
        </p:txBody>
      </p:sp>
      <p:pic>
        <p:nvPicPr>
          <p:cNvPr id="50178" name="Picture 2" descr="25%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99572" y="1143000"/>
            <a:ext cx="5002056" cy="5257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048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reference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implementation advantages</a:t>
            </a:r>
          </a:p>
          <a:p>
            <a:pPr lvl="1"/>
            <a:r>
              <a:rPr lang="en-US" dirty="0" smtClean="0"/>
              <a:t>Flexible in terms of policy</a:t>
            </a:r>
          </a:p>
          <a:p>
            <a:pPr lvl="1"/>
            <a:r>
              <a:rPr lang="en-US" dirty="0" smtClean="0"/>
              <a:t>Amenable to compiler optimizations – for example, selectively monitor</a:t>
            </a:r>
          </a:p>
          <a:p>
            <a:pPr lvl="1"/>
            <a:r>
              <a:rPr lang="en-US" dirty="0" smtClean="0"/>
              <a:t>Don’t need hardware support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Performance tends to be terrible</a:t>
            </a:r>
          </a:p>
          <a:p>
            <a:pPr lvl="1"/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Legacy binaries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H/W Policies for Security Experiments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924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Concurrent protection using 4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Memory corruption (LL attacks)</a:t>
            </a:r>
          </a:p>
          <a:p>
            <a:pPr lvl="1"/>
            <a:r>
              <a:rPr lang="en-US" dirty="0" smtClean="0"/>
              <a:t>Propagate on arithmetic, load/store, logical</a:t>
            </a:r>
          </a:p>
          <a:p>
            <a:pPr lvl="1"/>
            <a:r>
              <a:rPr lang="en-US" dirty="0" smtClean="0"/>
              <a:t>Check on tainted pointer/PC use</a:t>
            </a:r>
          </a:p>
          <a:p>
            <a:pPr lvl="1"/>
            <a:r>
              <a:rPr lang="en-US" dirty="0" smtClean="0"/>
              <a:t>Trap handler </a:t>
            </a:r>
            <a:r>
              <a:rPr lang="en-US" dirty="0" err="1" smtClean="0"/>
              <a:t>untaints</a:t>
            </a:r>
            <a:r>
              <a:rPr lang="en-US" dirty="0" smtClean="0"/>
              <a:t> data validated by user code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String tainting (LL &amp; HL attacks)</a:t>
            </a:r>
          </a:p>
          <a:p>
            <a:pPr lvl="1"/>
            <a:r>
              <a:rPr lang="en-US" dirty="0" smtClean="0"/>
              <a:t>Propagate on arithmetic, load/store, logical</a:t>
            </a:r>
          </a:p>
          <a:p>
            <a:pPr lvl="1"/>
            <a:r>
              <a:rPr lang="en-US" dirty="0" smtClean="0"/>
              <a:t>No checks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call interposition (HL attacks)</a:t>
            </a:r>
          </a:p>
          <a:p>
            <a:pPr lvl="1"/>
            <a:r>
              <a:rPr lang="en-US" dirty="0" smtClean="0"/>
              <a:t>No propagation</a:t>
            </a:r>
          </a:p>
          <a:p>
            <a:pPr lvl="1"/>
            <a:r>
              <a:rPr lang="en-US" dirty="0" smtClean="0"/>
              <a:t>Check on system call in untrusted mode</a:t>
            </a:r>
          </a:p>
          <a:p>
            <a:pPr lvl="1"/>
            <a:r>
              <a:rPr lang="en-US" dirty="0" smtClean="0"/>
              <a:t>Trap handler invokes proper SW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Sandboxing policy (for trap handler protection)</a:t>
            </a:r>
          </a:p>
          <a:p>
            <a:pPr lvl="1"/>
            <a:r>
              <a:rPr lang="en-US" dirty="0" smtClean="0"/>
              <a:t>Handler taints its own code &amp; data</a:t>
            </a:r>
          </a:p>
          <a:p>
            <a:pPr lvl="1"/>
            <a:r>
              <a:rPr lang="en-US" dirty="0" smtClean="0"/>
              <a:t>Check on fetch/loads/stores in untrusted mode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38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Experiments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838200" y="1143000"/>
          <a:ext cx="8153400" cy="412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563"/>
                <a:gridCol w="862380"/>
                <a:gridCol w="2220057"/>
                <a:gridCol w="3581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TE12C6320t00"/>
                        </a:rPr>
                        <a:t>Program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TE12C6320t00"/>
                        </a:rPr>
                        <a:t>Lang.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TE12C6320t00"/>
                        </a:rPr>
                        <a:t>Attack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TTE12C6320t00"/>
                        </a:rPr>
                        <a:t>Detected Vulnerability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Traceroute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Free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data </a:t>
                      </a:r>
                      <a:r>
                        <a:rPr lang="en-US" dirty="0" err="1" smtClean="0"/>
                        <a:t>ptr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Polymorph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Buffer Overflow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Code </a:t>
                      </a:r>
                      <a:r>
                        <a:rPr lang="en-US" dirty="0" err="1" smtClean="0"/>
                        <a:t>ptr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Wu-FTPD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r>
                        <a:rPr lang="en-US" baseline="0" dirty="0" smtClean="0"/>
                        <a:t> String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Tainted”%n” in </a:t>
                      </a:r>
                      <a:r>
                        <a:rPr lang="en-US" dirty="0" err="1" smtClean="0"/>
                        <a:t>vfprintf</a:t>
                      </a:r>
                      <a:r>
                        <a:rPr lang="en-US" dirty="0" smtClean="0"/>
                        <a:t> string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Gzip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Directory</a:t>
                      </a:r>
                      <a:r>
                        <a:rPr lang="en-US" baseline="0" dirty="0" smtClean="0"/>
                        <a:t> Traversal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tainted dir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Wabbit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PHP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Directory</a:t>
                      </a:r>
                      <a:r>
                        <a:rPr lang="en-US" baseline="0" dirty="0" smtClean="0"/>
                        <a:t> Traversal</a:t>
                      </a:r>
                      <a:endParaRPr lang="el-GR" dirty="0" smtClean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Escape Apache</a:t>
                      </a:r>
                      <a:r>
                        <a:rPr lang="en-US" baseline="0" dirty="0" smtClean="0"/>
                        <a:t> root w/ tainted ‘..’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OpenSSH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Command Injection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Excve</a:t>
                      </a:r>
                      <a:r>
                        <a:rPr lang="en-US" dirty="0" smtClean="0"/>
                        <a:t> tainted file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ProFTPD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 Injection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SQL command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Htdig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Cross-site</a:t>
                      </a:r>
                      <a:r>
                        <a:rPr lang="en-US" baseline="0" dirty="0" smtClean="0"/>
                        <a:t> Scripting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&lt;script&gt; tag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PhpSysInfo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PHP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Cross-site</a:t>
                      </a:r>
                      <a:r>
                        <a:rPr lang="en-US" baseline="0" dirty="0" smtClean="0"/>
                        <a:t> Scripting</a:t>
                      </a:r>
                      <a:endParaRPr lang="el-GR" dirty="0" smtClean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&lt;script&gt; tag</a:t>
                      </a:r>
                      <a:endParaRPr lang="el-GR" dirty="0"/>
                    </a:p>
                  </a:txBody>
                  <a:tcPr marL="88876" marR="88876" anchor="ctr"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Scry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PHP</a:t>
                      </a:r>
                      <a:endParaRPr lang="el-GR" dirty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Cross-site</a:t>
                      </a:r>
                      <a:r>
                        <a:rPr lang="en-US" baseline="0" dirty="0" smtClean="0"/>
                        <a:t> Scripting</a:t>
                      </a:r>
                      <a:endParaRPr lang="el-GR" dirty="0" smtClean="0"/>
                    </a:p>
                  </a:txBody>
                  <a:tcPr marL="88876" marR="88876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Tainted &lt;script&gt; tag</a:t>
                      </a:r>
                      <a:endParaRPr lang="el-GR" dirty="0"/>
                    </a:p>
                  </a:txBody>
                  <a:tcPr marL="88876" marR="88876" anchor="ctr"/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38200" y="5410200"/>
            <a:ext cx="7924800" cy="990600"/>
          </a:xfrm>
        </p:spPr>
        <p:txBody>
          <a:bodyPr/>
          <a:lstStyle/>
          <a:p>
            <a:r>
              <a:rPr lang="en-US" dirty="0" smtClean="0"/>
              <a:t>Unmodified </a:t>
            </a:r>
            <a:r>
              <a:rPr lang="en-US" dirty="0" err="1" smtClean="0"/>
              <a:t>Sparc</a:t>
            </a:r>
            <a:r>
              <a:rPr lang="en-US" dirty="0" smtClean="0"/>
              <a:t> binaries from real-world programs</a:t>
            </a:r>
          </a:p>
          <a:p>
            <a:pPr lvl="1"/>
            <a:r>
              <a:rPr lang="en-US" dirty="0" smtClean="0"/>
              <a:t>Basic/net utilities, servers, web apps, search engine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1066800"/>
            <a:ext cx="1447800" cy="42672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 bwMode="auto">
          <a:xfrm>
            <a:off x="8382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against low-level memory corruptions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Both Control &amp; non-control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data attacks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1600199"/>
            <a:ext cx="2209800" cy="1080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0400" y="2666999"/>
            <a:ext cx="2209800" cy="2700000"/>
          </a:xfrm>
          <a:prstGeom prst="roundRect">
            <a:avLst>
              <a:gd name="adj" fmla="val 5474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 bwMode="auto">
          <a:xfrm>
            <a:off x="8382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DIFT architecture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detect semantic attacks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Without needing to recompile applications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86000" y="2666999"/>
            <a:ext cx="3124200" cy="720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86000" y="4114799"/>
            <a:ext cx="3124200" cy="1152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Placeholder 10"/>
          <p:cNvSpPr txBox="1">
            <a:spLocks/>
          </p:cNvSpPr>
          <p:nvPr/>
        </p:nvSpPr>
        <p:spPr bwMode="auto">
          <a:xfrm>
            <a:off x="8382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independent of programming language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Catch suspicious behavior, regardless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 language choice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634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9" grpId="0" animBg="1"/>
      <p:bldP spid="9" grpId="1" animBg="1"/>
      <p:bldP spid="12" grpId="0"/>
      <p:bldP spid="12" grpId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 animBg="1"/>
      <p:bldP spid="19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support for fine-grain tainting is crucial</a:t>
            </a:r>
          </a:p>
          <a:p>
            <a:pPr lvl="1"/>
            <a:r>
              <a:rPr lang="en-US" dirty="0" smtClean="0"/>
              <a:t>For both high-level and low-level attacks</a:t>
            </a:r>
          </a:p>
          <a:p>
            <a:pPr lvl="1"/>
            <a:r>
              <a:rPr lang="en-US" dirty="0" smtClean="0"/>
              <a:t>Provides fine-grain info to separate legal uses from attacks</a:t>
            </a:r>
          </a:p>
          <a:p>
            <a:r>
              <a:rPr lang="en-US" dirty="0" smtClean="0"/>
              <a:t>Lesson from high-level attacks</a:t>
            </a:r>
          </a:p>
          <a:p>
            <a:pPr lvl="1"/>
            <a:r>
              <a:rPr lang="en-US" dirty="0" smtClean="0"/>
              <a:t>Check for attacks at system calls</a:t>
            </a:r>
          </a:p>
          <a:p>
            <a:pPr lvl="1"/>
            <a:r>
              <a:rPr lang="en-US" dirty="0" smtClean="0"/>
              <a:t>Provides complete mediation, independent language/library</a:t>
            </a:r>
          </a:p>
          <a:p>
            <a:r>
              <a:rPr lang="en-US" dirty="0" smtClean="0"/>
              <a:t> Lessons from low-level attack</a:t>
            </a:r>
          </a:p>
          <a:p>
            <a:pPr lvl="1"/>
            <a:r>
              <a:rPr lang="en-US" dirty="0" smtClean="0"/>
              <a:t>Fixed policies from previous DIFT systems are broken</a:t>
            </a:r>
          </a:p>
          <a:p>
            <a:r>
              <a:rPr lang="en-US" dirty="0" smtClean="0"/>
              <a:t> False positives &amp; negatives even within </a:t>
            </a:r>
            <a:r>
              <a:rPr lang="en-US" dirty="0" err="1" smtClean="0"/>
              <a:t>glibc</a:t>
            </a:r>
            <a:endParaRPr lang="en-US" dirty="0" smtClean="0"/>
          </a:p>
          <a:p>
            <a:pPr lvl="1"/>
            <a:r>
              <a:rPr lang="en-US" dirty="0" smtClean="0"/>
              <a:t>Problem: what constitutes validation of tainted data?</a:t>
            </a:r>
          </a:p>
          <a:p>
            <a:pPr lvl="1"/>
            <a:r>
              <a:rPr lang="en-US" dirty="0" smtClean="0"/>
              <a:t>Need new SW analysis to couple with HW tainting</a:t>
            </a:r>
          </a:p>
          <a:p>
            <a:pPr lvl="2"/>
            <a:r>
              <a:rPr lang="en-US" sz="2000" dirty="0" err="1" smtClean="0"/>
              <a:t>Raksha’s</a:t>
            </a:r>
            <a:r>
              <a:rPr lang="en-US" sz="2000" dirty="0" smtClean="0"/>
              <a:t> flexibility and extensibility are crucial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118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SIFT: SMT based Information Flow Tracking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12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design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ideas (to us):</a:t>
            </a:r>
          </a:p>
          <a:p>
            <a:pPr lvl="1"/>
            <a:r>
              <a:rPr lang="en-US" dirty="0" smtClean="0"/>
              <a:t>Parallelize the reference monitor thread</a:t>
            </a:r>
          </a:p>
          <a:p>
            <a:pPr lvl="2"/>
            <a:r>
              <a:rPr lang="en-US" dirty="0" smtClean="0"/>
              <a:t>Checking in parallel with execution – what are the implications?</a:t>
            </a:r>
          </a:p>
          <a:p>
            <a:pPr lvl="1"/>
            <a:r>
              <a:rPr lang="en-US" dirty="0" smtClean="0"/>
              <a:t>Hardware support for reference monitor generation</a:t>
            </a:r>
          </a:p>
          <a:p>
            <a:pPr lvl="2"/>
            <a:r>
              <a:rPr lang="en-US" dirty="0" smtClean="0"/>
              <a:t>Little hardware support for execution</a:t>
            </a:r>
          </a:p>
          <a:p>
            <a:pPr lvl="2"/>
            <a:r>
              <a:rPr lang="en-US" dirty="0" smtClean="0"/>
              <a:t>Use normal instructions and a spare SMT hardware context</a:t>
            </a:r>
          </a:p>
          <a:p>
            <a:pPr lvl="1"/>
            <a:r>
              <a:rPr lang="en-US" dirty="0" smtClean="0"/>
              <a:t>Some optimizations…</a:t>
            </a:r>
          </a:p>
        </p:txBody>
      </p:sp>
    </p:spTree>
    <p:extLst>
      <p:ext uri="{BB962C8B-B14F-4D97-AF65-F5344CB8AC3E}">
        <p14:creationId xmlns:p14="http://schemas.microsoft.com/office/powerpoint/2010/main" val="343566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14400" y="900000"/>
            <a:ext cx="8050088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Existing DIFT Schemes and Limitations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Hardware solutions: </a:t>
            </a:r>
          </a:p>
          <a:p>
            <a:pPr lvl="1" eaLnBrk="1" hangingPunct="1"/>
            <a:r>
              <a:rPr lang="en-US" dirty="0" smtClean="0"/>
              <a:t>Taint propagation with extra busses </a:t>
            </a:r>
          </a:p>
          <a:p>
            <a:pPr lvl="1" eaLnBrk="1" hangingPunct="1"/>
            <a:r>
              <a:rPr lang="en-US" dirty="0" smtClean="0"/>
              <a:t>Additional checking units</a:t>
            </a:r>
          </a:p>
          <a:p>
            <a:pPr lvl="1" eaLnBrk="1" hangingPunct="1">
              <a:buNone/>
            </a:pPr>
            <a:r>
              <a:rPr lang="en-US" u="sng" dirty="0" smtClean="0"/>
              <a:t>Limitations</a:t>
            </a:r>
          </a:p>
          <a:p>
            <a:pPr lvl="1" eaLnBrk="1" hangingPunct="1"/>
            <a:r>
              <a:rPr lang="en-US" dirty="0" smtClean="0"/>
              <a:t>intrusive changes to datapath design</a:t>
            </a:r>
          </a:p>
          <a:p>
            <a:pPr eaLnBrk="1" hangingPunct="1"/>
            <a:r>
              <a:rPr lang="en-US" dirty="0" smtClean="0"/>
              <a:t>Software solutions: </a:t>
            </a:r>
          </a:p>
          <a:p>
            <a:pPr lvl="1" eaLnBrk="1" hangingPunct="1"/>
            <a:r>
              <a:rPr lang="en-US" dirty="0" smtClean="0"/>
              <a:t>More instructions to propagate and check taint</a:t>
            </a:r>
          </a:p>
          <a:p>
            <a:pPr lvl="1" eaLnBrk="1" hangingPunct="1">
              <a:buNone/>
            </a:pPr>
            <a:r>
              <a:rPr lang="en-US" u="sng" dirty="0" smtClean="0"/>
              <a:t>Limitations</a:t>
            </a:r>
          </a:p>
          <a:p>
            <a:pPr lvl="1" eaLnBrk="1" hangingPunct="1"/>
            <a:r>
              <a:rPr lang="en-US" dirty="0" smtClean="0"/>
              <a:t>High performance cost</a:t>
            </a:r>
          </a:p>
          <a:p>
            <a:pPr lvl="1" eaLnBrk="1" hangingPunct="1"/>
            <a:r>
              <a:rPr lang="en-US" dirty="0" smtClean="0"/>
              <a:t>Source code recompilation</a:t>
            </a:r>
          </a:p>
        </p:txBody>
      </p:sp>
    </p:spTree>
    <p:extLst>
      <p:ext uri="{BB962C8B-B14F-4D97-AF65-F5344CB8AC3E}">
        <p14:creationId xmlns:p14="http://schemas.microsoft.com/office/powerpoint/2010/main" val="310443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3781425" y="3124200"/>
            <a:ext cx="1143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"/>
              </a:rPr>
              <a:t>t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208656" y="4132520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</a:t>
            </a:r>
            <a:r>
              <a:rPr lang="en-US" sz="1100" dirty="0">
                <a:solidFill>
                  <a:srgbClr val="000000"/>
                </a:solidFill>
              </a:rPr>
              <a:t>5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792857" y="4138616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28675" y="4234190"/>
            <a:ext cx="46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00"/>
                </a:solidFill>
              </a:rPr>
              <a:t>IFQ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350921" y="4107544"/>
            <a:ext cx="830679" cy="70258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3820696" y="4288112"/>
            <a:ext cx="650081" cy="277538"/>
          </a:xfrm>
          <a:custGeom>
            <a:avLst/>
            <a:gdLst>
              <a:gd name="connsiteX0" fmla="*/ 0 w 704850"/>
              <a:gd name="connsiteY0" fmla="*/ 0 h 171450"/>
              <a:gd name="connsiteX1" fmla="*/ 0 w 704850"/>
              <a:gd name="connsiteY1" fmla="*/ 0 h 171450"/>
              <a:gd name="connsiteX2" fmla="*/ 0 w 704850"/>
              <a:gd name="connsiteY2" fmla="*/ 171450 h 171450"/>
              <a:gd name="connsiteX3" fmla="*/ 704850 w 704850"/>
              <a:gd name="connsiteY3" fmla="*/ 171450 h 171450"/>
              <a:gd name="connsiteX0" fmla="*/ 0 w 650081"/>
              <a:gd name="connsiteY0" fmla="*/ 0 h 171450"/>
              <a:gd name="connsiteX1" fmla="*/ 0 w 650081"/>
              <a:gd name="connsiteY1" fmla="*/ 0 h 171450"/>
              <a:gd name="connsiteX2" fmla="*/ 0 w 650081"/>
              <a:gd name="connsiteY2" fmla="*/ 171450 h 171450"/>
              <a:gd name="connsiteX3" fmla="*/ 650081 w 650081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81" h="171450">
                <a:moveTo>
                  <a:pt x="0" y="0"/>
                </a:moveTo>
                <a:lnTo>
                  <a:pt x="0" y="0"/>
                </a:lnTo>
                <a:lnTo>
                  <a:pt x="0" y="171450"/>
                </a:lnTo>
                <a:lnTo>
                  <a:pt x="650081" y="17145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3930650" y="4286525"/>
            <a:ext cx="542510" cy="75925"/>
          </a:xfrm>
          <a:custGeom>
            <a:avLst/>
            <a:gdLst>
              <a:gd name="connsiteX0" fmla="*/ 0 w 666750"/>
              <a:gd name="connsiteY0" fmla="*/ 0 h 104775"/>
              <a:gd name="connsiteX1" fmla="*/ 0 w 666750"/>
              <a:gd name="connsiteY1" fmla="*/ 104775 h 104775"/>
              <a:gd name="connsiteX2" fmla="*/ 666750 w 666750"/>
              <a:gd name="connsiteY2" fmla="*/ 104775 h 104775"/>
              <a:gd name="connsiteX0" fmla="*/ 0 w 602456"/>
              <a:gd name="connsiteY0" fmla="*/ 0 h 107156"/>
              <a:gd name="connsiteX1" fmla="*/ 0 w 602456"/>
              <a:gd name="connsiteY1" fmla="*/ 104775 h 107156"/>
              <a:gd name="connsiteX2" fmla="*/ 602456 w 602456"/>
              <a:gd name="connsiteY2" fmla="*/ 107156 h 107156"/>
              <a:gd name="connsiteX0" fmla="*/ 0 w 604838"/>
              <a:gd name="connsiteY0" fmla="*/ 0 h 104775"/>
              <a:gd name="connsiteX1" fmla="*/ 0 w 604838"/>
              <a:gd name="connsiteY1" fmla="*/ 104775 h 104775"/>
              <a:gd name="connsiteX2" fmla="*/ 604838 w 604838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838" h="104775">
                <a:moveTo>
                  <a:pt x="0" y="0"/>
                </a:moveTo>
                <a:lnTo>
                  <a:pt x="0" y="104775"/>
                </a:lnTo>
                <a:lnTo>
                  <a:pt x="604838" y="10477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792857" y="3556000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1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792857" y="3994150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208657" y="3545140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08657" y="3984883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>
                <a:solidFill>
                  <a:srgbClr val="000000"/>
                </a:solidFill>
              </a:rPr>
              <a:t>r4</a:t>
            </a:r>
            <a:endParaRPr lang="tr-TR" sz="3600" dirty="0">
              <a:solidFill>
                <a:srgbClr val="000000"/>
              </a:solidFill>
            </a:endParaRPr>
          </a:p>
        </p:txBody>
      </p:sp>
      <p:grpSp>
        <p:nvGrpSpPr>
          <p:cNvPr id="2" name="Group 184"/>
          <p:cNvGrpSpPr/>
          <p:nvPr/>
        </p:nvGrpSpPr>
        <p:grpSpPr>
          <a:xfrm>
            <a:off x="586467" y="3443293"/>
            <a:ext cx="831668" cy="771780"/>
            <a:chOff x="766993" y="3190621"/>
            <a:chExt cx="571504" cy="771780"/>
          </a:xfrm>
        </p:grpSpPr>
        <p:sp>
          <p:nvSpPr>
            <p:cNvPr id="10" name="Rectangle 9"/>
            <p:cNvSpPr/>
            <p:nvPr/>
          </p:nvSpPr>
          <p:spPr>
            <a:xfrm>
              <a:off x="766993" y="3190621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993" y="3344977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6993" y="3499333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6993" y="3653689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6993" y="3808045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2800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08657" y="340067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r0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8657" y="3689604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r2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8657" y="3837244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r3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26821" y="3345537"/>
            <a:ext cx="661737" cy="479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000000"/>
                </a:solidFill>
              </a:rPr>
              <a:t>Instruction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tr-TR" sz="1000" dirty="0" err="1">
                <a:solidFill>
                  <a:srgbClr val="000000"/>
                </a:solidFill>
              </a:rPr>
              <a:t>Decode</a:t>
            </a:r>
            <a:endParaRPr lang="tr-TR" sz="1000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792857" y="3406772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92857" y="3702050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1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792857" y="3849690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29249" y="1624274"/>
            <a:ext cx="1665841" cy="338554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r3,r1,r4</a:t>
            </a:r>
          </a:p>
        </p:txBody>
      </p:sp>
      <p:sp>
        <p:nvSpPr>
          <p:cNvPr id="146" name="Freeform 145"/>
          <p:cNvSpPr/>
          <p:nvPr/>
        </p:nvSpPr>
        <p:spPr>
          <a:xfrm>
            <a:off x="4387964" y="2960946"/>
            <a:ext cx="372532" cy="730251"/>
          </a:xfrm>
          <a:custGeom>
            <a:avLst/>
            <a:gdLst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28575 w 504825"/>
              <a:gd name="connsiteY6" fmla="*/ 342900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9525 w 504825"/>
              <a:gd name="connsiteY4" fmla="*/ 5207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57175 w 504825"/>
              <a:gd name="connsiteY5" fmla="*/ 4476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22250 w 504825"/>
              <a:gd name="connsiteY5" fmla="*/ 4349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85825"/>
              <a:gd name="connsiteX1" fmla="*/ 504825 w 504825"/>
              <a:gd name="connsiteY1" fmla="*/ 228600 h 885825"/>
              <a:gd name="connsiteX2" fmla="*/ 504825 w 504825"/>
              <a:gd name="connsiteY2" fmla="*/ 666750 h 885825"/>
              <a:gd name="connsiteX3" fmla="*/ 12700 w 504825"/>
              <a:gd name="connsiteY3" fmla="*/ 885825 h 885825"/>
              <a:gd name="connsiteX4" fmla="*/ 9525 w 504825"/>
              <a:gd name="connsiteY4" fmla="*/ 520700 h 885825"/>
              <a:gd name="connsiteX5" fmla="*/ 222250 w 504825"/>
              <a:gd name="connsiteY5" fmla="*/ 434975 h 885825"/>
              <a:gd name="connsiteX6" fmla="*/ 3175 w 504825"/>
              <a:gd name="connsiteY6" fmla="*/ 346075 h 885825"/>
              <a:gd name="connsiteX7" fmla="*/ 0 w 504825"/>
              <a:gd name="connsiteY7" fmla="*/ 0 h 885825"/>
              <a:gd name="connsiteX0" fmla="*/ 0 w 504825"/>
              <a:gd name="connsiteY0" fmla="*/ 0 h 889000"/>
              <a:gd name="connsiteX1" fmla="*/ 504825 w 504825"/>
              <a:gd name="connsiteY1" fmla="*/ 228600 h 889000"/>
              <a:gd name="connsiteX2" fmla="*/ 504825 w 504825"/>
              <a:gd name="connsiteY2" fmla="*/ 666750 h 889000"/>
              <a:gd name="connsiteX3" fmla="*/ 3175 w 504825"/>
              <a:gd name="connsiteY3" fmla="*/ 889000 h 889000"/>
              <a:gd name="connsiteX4" fmla="*/ 9525 w 504825"/>
              <a:gd name="connsiteY4" fmla="*/ 520700 h 889000"/>
              <a:gd name="connsiteX5" fmla="*/ 222250 w 504825"/>
              <a:gd name="connsiteY5" fmla="*/ 434975 h 889000"/>
              <a:gd name="connsiteX6" fmla="*/ 3175 w 504825"/>
              <a:gd name="connsiteY6" fmla="*/ 346075 h 889000"/>
              <a:gd name="connsiteX7" fmla="*/ 0 w 504825"/>
              <a:gd name="connsiteY7" fmla="*/ 0 h 889000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3175 w 504825"/>
              <a:gd name="connsiteY6" fmla="*/ 346075 h 879475"/>
              <a:gd name="connsiteX7" fmla="*/ 0 w 504825"/>
              <a:gd name="connsiteY7" fmla="*/ 0 h 879475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9525 w 504825"/>
              <a:gd name="connsiteY6" fmla="*/ 346075 h 879475"/>
              <a:gd name="connsiteX7" fmla="*/ 0 w 504825"/>
              <a:gd name="connsiteY7" fmla="*/ 0 h 879475"/>
              <a:gd name="connsiteX0" fmla="*/ 1058 w 496358"/>
              <a:gd name="connsiteY0" fmla="*/ 0 h 879475"/>
              <a:gd name="connsiteX1" fmla="*/ 496358 w 496358"/>
              <a:gd name="connsiteY1" fmla="*/ 228600 h 879475"/>
              <a:gd name="connsiteX2" fmla="*/ 496358 w 496358"/>
              <a:gd name="connsiteY2" fmla="*/ 666750 h 879475"/>
              <a:gd name="connsiteX3" fmla="*/ 1058 w 496358"/>
              <a:gd name="connsiteY3" fmla="*/ 879475 h 879475"/>
              <a:gd name="connsiteX4" fmla="*/ 1058 w 496358"/>
              <a:gd name="connsiteY4" fmla="*/ 520700 h 879475"/>
              <a:gd name="connsiteX5" fmla="*/ 213783 w 496358"/>
              <a:gd name="connsiteY5" fmla="*/ 434975 h 879475"/>
              <a:gd name="connsiteX6" fmla="*/ 1058 w 496358"/>
              <a:gd name="connsiteY6" fmla="*/ 346075 h 879475"/>
              <a:gd name="connsiteX7" fmla="*/ 1058 w 496358"/>
              <a:gd name="connsiteY7" fmla="*/ 0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58" h="879475">
                <a:moveTo>
                  <a:pt x="1058" y="0"/>
                </a:moveTo>
                <a:lnTo>
                  <a:pt x="496358" y="228600"/>
                </a:lnTo>
                <a:lnTo>
                  <a:pt x="496358" y="666750"/>
                </a:lnTo>
                <a:lnTo>
                  <a:pt x="1058" y="879475"/>
                </a:lnTo>
                <a:cubicBezTo>
                  <a:pt x="0" y="757767"/>
                  <a:pt x="2116" y="642408"/>
                  <a:pt x="1058" y="520700"/>
                </a:cubicBezTo>
                <a:lnTo>
                  <a:pt x="213783" y="434975"/>
                </a:lnTo>
                <a:lnTo>
                  <a:pt x="1058" y="346075"/>
                </a:lnTo>
                <a:cubicBezTo>
                  <a:pt x="0" y="230717"/>
                  <a:pt x="2116" y="115358"/>
                  <a:pt x="1058" y="0"/>
                </a:cubicBezTo>
                <a:close/>
              </a:path>
            </a:pathLst>
          </a:cu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203669" y="3772311"/>
            <a:ext cx="806856" cy="59013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0000"/>
                </a:solidFill>
              </a:rPr>
              <a:t>Exception</a:t>
            </a:r>
            <a:r>
              <a:rPr lang="tr-TR" sz="900" dirty="0">
                <a:solidFill>
                  <a:srgbClr val="000000"/>
                </a:solidFill>
              </a:rPr>
              <a:t> </a:t>
            </a:r>
            <a:r>
              <a:rPr lang="tr-TR" sz="900" dirty="0" err="1">
                <a:solidFill>
                  <a:srgbClr val="000000"/>
                </a:solidFill>
              </a:rPr>
              <a:t>Checking</a:t>
            </a:r>
            <a:r>
              <a:rPr lang="tr-TR" sz="900" dirty="0">
                <a:solidFill>
                  <a:srgbClr val="000000"/>
                </a:solidFill>
              </a:rPr>
              <a:t> </a:t>
            </a:r>
            <a:r>
              <a:rPr lang="tr-TR" sz="900" dirty="0" err="1">
                <a:solidFill>
                  <a:srgbClr val="000000"/>
                </a:solidFill>
              </a:rPr>
              <a:t>Logic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832193" y="2492786"/>
            <a:ext cx="623877" cy="40783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000000"/>
                </a:solidFill>
              </a:rPr>
              <a:t>WriteBack</a:t>
            </a:r>
            <a:endParaRPr lang="tr-TR" sz="1000" dirty="0">
              <a:solidFill>
                <a:srgbClr val="000000"/>
              </a:solidFill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3914774" y="2439612"/>
            <a:ext cx="4449981" cy="1501140"/>
          </a:xfrm>
          <a:custGeom>
            <a:avLst/>
            <a:gdLst>
              <a:gd name="connsiteX0" fmla="*/ 3939540 w 4526280"/>
              <a:gd name="connsiteY0" fmla="*/ 1501140 h 1501140"/>
              <a:gd name="connsiteX1" fmla="*/ 4526280 w 4526280"/>
              <a:gd name="connsiteY1" fmla="*/ 1501140 h 1501140"/>
              <a:gd name="connsiteX2" fmla="*/ 4526280 w 4526280"/>
              <a:gd name="connsiteY2" fmla="*/ 0 h 1501140"/>
              <a:gd name="connsiteX3" fmla="*/ 0 w 4526280"/>
              <a:gd name="connsiteY3" fmla="*/ 0 h 1501140"/>
              <a:gd name="connsiteX4" fmla="*/ 0 w 4526280"/>
              <a:gd name="connsiteY4" fmla="*/ 960120 h 1501140"/>
              <a:gd name="connsiteX0" fmla="*/ 4162372 w 4526280"/>
              <a:gd name="connsiteY0" fmla="*/ 1501140 h 1501140"/>
              <a:gd name="connsiteX1" fmla="*/ 4526280 w 4526280"/>
              <a:gd name="connsiteY1" fmla="*/ 1501140 h 1501140"/>
              <a:gd name="connsiteX2" fmla="*/ 4526280 w 4526280"/>
              <a:gd name="connsiteY2" fmla="*/ 0 h 1501140"/>
              <a:gd name="connsiteX3" fmla="*/ 0 w 4526280"/>
              <a:gd name="connsiteY3" fmla="*/ 0 h 1501140"/>
              <a:gd name="connsiteX4" fmla="*/ 0 w 4526280"/>
              <a:gd name="connsiteY4" fmla="*/ 960120 h 150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6280" h="1501140">
                <a:moveTo>
                  <a:pt x="4162372" y="1501140"/>
                </a:moveTo>
                <a:lnTo>
                  <a:pt x="4526280" y="1501140"/>
                </a:lnTo>
                <a:lnTo>
                  <a:pt x="4526280" y="0"/>
                </a:lnTo>
                <a:lnTo>
                  <a:pt x="0" y="0"/>
                </a:lnTo>
                <a:lnTo>
                  <a:pt x="0" y="96012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3949" y="2876542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48767" y="2876542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43949" y="2998615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48767" y="2998615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43949" y="3120687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8767" y="3120687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43949" y="3242760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48767" y="3242760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43949" y="3364832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48767" y="3364832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43949" y="3486905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48767" y="3486905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43949" y="3608977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48767" y="3608977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43949" y="3731050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48767" y="3731050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643949" y="3120687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148767" y="3120687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643949" y="3242760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148767" y="3242760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643949" y="3364832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148767" y="3364832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643949" y="3486905"/>
            <a:ext cx="504818" cy="122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148767" y="3486905"/>
            <a:ext cx="126204" cy="12207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1112421" y="3062547"/>
            <a:ext cx="1228725" cy="381000"/>
          </a:xfrm>
          <a:custGeom>
            <a:avLst/>
            <a:gdLst>
              <a:gd name="connsiteX0" fmla="*/ 0 w 1228725"/>
              <a:gd name="connsiteY0" fmla="*/ 381000 h 381000"/>
              <a:gd name="connsiteX1" fmla="*/ 0 w 1228725"/>
              <a:gd name="connsiteY1" fmla="*/ 0 h 381000"/>
              <a:gd name="connsiteX2" fmla="*/ 1228725 w 1228725"/>
              <a:gd name="connsiteY2" fmla="*/ 0 h 381000"/>
              <a:gd name="connsiteX3" fmla="*/ 1228725 w 1228725"/>
              <a:gd name="connsiteY3" fmla="*/ 2857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381000">
                <a:moveTo>
                  <a:pt x="0" y="381000"/>
                </a:moveTo>
                <a:lnTo>
                  <a:pt x="0" y="0"/>
                </a:lnTo>
                <a:lnTo>
                  <a:pt x="1228725" y="0"/>
                </a:lnTo>
                <a:lnTo>
                  <a:pt x="1228725" y="28575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2684046" y="3472122"/>
            <a:ext cx="523875" cy="0"/>
          </a:xfrm>
          <a:custGeom>
            <a:avLst/>
            <a:gdLst>
              <a:gd name="connsiteX0" fmla="*/ 0 w 523875"/>
              <a:gd name="connsiteY0" fmla="*/ 0 h 0"/>
              <a:gd name="connsiteX1" fmla="*/ 523875 w 523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875">
                <a:moveTo>
                  <a:pt x="0" y="0"/>
                </a:moveTo>
                <a:lnTo>
                  <a:pt x="52387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3493671" y="3091122"/>
            <a:ext cx="895350" cy="447675"/>
          </a:xfrm>
          <a:custGeom>
            <a:avLst/>
            <a:gdLst>
              <a:gd name="connsiteX0" fmla="*/ 0 w 895350"/>
              <a:gd name="connsiteY0" fmla="*/ 304800 h 447675"/>
              <a:gd name="connsiteX1" fmla="*/ 0 w 895350"/>
              <a:gd name="connsiteY1" fmla="*/ 0 h 447675"/>
              <a:gd name="connsiteX2" fmla="*/ 590550 w 895350"/>
              <a:gd name="connsiteY2" fmla="*/ 0 h 447675"/>
              <a:gd name="connsiteX3" fmla="*/ 590550 w 895350"/>
              <a:gd name="connsiteY3" fmla="*/ 447675 h 447675"/>
              <a:gd name="connsiteX4" fmla="*/ 895350 w 895350"/>
              <a:gd name="connsiteY4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447675">
                <a:moveTo>
                  <a:pt x="0" y="304800"/>
                </a:moveTo>
                <a:lnTo>
                  <a:pt x="0" y="0"/>
                </a:lnTo>
                <a:lnTo>
                  <a:pt x="590550" y="0"/>
                </a:lnTo>
                <a:lnTo>
                  <a:pt x="590550" y="447675"/>
                </a:lnTo>
                <a:lnTo>
                  <a:pt x="895350" y="44767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4084221" y="3091122"/>
            <a:ext cx="304800" cy="0"/>
          </a:xfrm>
          <a:custGeom>
            <a:avLst/>
            <a:gdLst>
              <a:gd name="connsiteX0" fmla="*/ 0 w 304800"/>
              <a:gd name="connsiteY0" fmla="*/ 0 h 0"/>
              <a:gd name="connsiteX1" fmla="*/ 304800 w 304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4760495" y="3329246"/>
            <a:ext cx="887829" cy="45719"/>
          </a:xfrm>
          <a:custGeom>
            <a:avLst/>
            <a:gdLst>
              <a:gd name="connsiteX0" fmla="*/ 0 w 590550"/>
              <a:gd name="connsiteY0" fmla="*/ 0 h 0"/>
              <a:gd name="connsiteX1" fmla="*/ 590550 w 590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4998621" y="2605347"/>
            <a:ext cx="1828800" cy="723900"/>
          </a:xfrm>
          <a:custGeom>
            <a:avLst/>
            <a:gdLst>
              <a:gd name="connsiteX0" fmla="*/ 0 w 1828800"/>
              <a:gd name="connsiteY0" fmla="*/ 723900 h 723900"/>
              <a:gd name="connsiteX1" fmla="*/ 0 w 1828800"/>
              <a:gd name="connsiteY1" fmla="*/ 0 h 723900"/>
              <a:gd name="connsiteX2" fmla="*/ 1828800 w 1828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723900">
                <a:moveTo>
                  <a:pt x="0" y="723900"/>
                </a:moveTo>
                <a:lnTo>
                  <a:pt x="0" y="0"/>
                </a:lnTo>
                <a:lnTo>
                  <a:pt x="18288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>
            <a:off x="5886450" y="2729172"/>
            <a:ext cx="940971" cy="147378"/>
          </a:xfrm>
          <a:custGeom>
            <a:avLst/>
            <a:gdLst>
              <a:gd name="connsiteX0" fmla="*/ 0 w 600075"/>
              <a:gd name="connsiteY0" fmla="*/ 142875 h 142875"/>
              <a:gd name="connsiteX1" fmla="*/ 0 w 600075"/>
              <a:gd name="connsiteY1" fmla="*/ 0 h 142875"/>
              <a:gd name="connsiteX2" fmla="*/ 600075 w 600075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42875">
                <a:moveTo>
                  <a:pt x="0" y="142875"/>
                </a:moveTo>
                <a:lnTo>
                  <a:pt x="0" y="0"/>
                </a:lnTo>
                <a:lnTo>
                  <a:pt x="60007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3312696" y="2214822"/>
            <a:ext cx="4505325" cy="1181100"/>
          </a:xfrm>
          <a:custGeom>
            <a:avLst/>
            <a:gdLst>
              <a:gd name="connsiteX0" fmla="*/ 4143375 w 4505325"/>
              <a:gd name="connsiteY0" fmla="*/ 476250 h 1181100"/>
              <a:gd name="connsiteX1" fmla="*/ 4505325 w 4505325"/>
              <a:gd name="connsiteY1" fmla="*/ 476250 h 1181100"/>
              <a:gd name="connsiteX2" fmla="*/ 4505325 w 4505325"/>
              <a:gd name="connsiteY2" fmla="*/ 0 h 1181100"/>
              <a:gd name="connsiteX3" fmla="*/ 0 w 4505325"/>
              <a:gd name="connsiteY3" fmla="*/ 0 h 1181100"/>
              <a:gd name="connsiteX4" fmla="*/ 0 w 4505325"/>
              <a:gd name="connsiteY4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325" h="1181100">
                <a:moveTo>
                  <a:pt x="4143375" y="476250"/>
                </a:moveTo>
                <a:lnTo>
                  <a:pt x="4505325" y="476250"/>
                </a:lnTo>
                <a:lnTo>
                  <a:pt x="4505325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86467" y="3443293"/>
            <a:ext cx="831668" cy="1543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r3 r1 r4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2788821" y="3543657"/>
            <a:ext cx="180975" cy="13039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50" dirty="0">
                <a:solidFill>
                  <a:srgbClr val="000000"/>
                </a:solidFill>
              </a:rPr>
              <a:t>r4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08657" y="3545140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781201" y="3276957"/>
            <a:ext cx="180975" cy="13039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50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8657" y="3984883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>
                <a:solidFill>
                  <a:srgbClr val="000000"/>
                </a:solidFill>
              </a:rPr>
              <a:t>r4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478657" y="3235583"/>
            <a:ext cx="446939" cy="13493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r1+r4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208657" y="3837244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r1+r4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786507" y="3848100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1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90888" y="4305303"/>
            <a:ext cx="442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RF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381504" y="3609201"/>
            <a:ext cx="57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ALU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634050" y="3833824"/>
            <a:ext cx="57626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MEM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781201" y="3038832"/>
            <a:ext cx="180975" cy="13039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+</a:t>
            </a:r>
            <a:endParaRPr lang="tr-TR" sz="1050" dirty="0">
              <a:solidFill>
                <a:srgbClr val="000000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352675" y="3829050"/>
            <a:ext cx="2005013" cy="863600"/>
          </a:xfrm>
          <a:custGeom>
            <a:avLst/>
            <a:gdLst>
              <a:gd name="connsiteX0" fmla="*/ 0 w 1990725"/>
              <a:gd name="connsiteY0" fmla="*/ 0 h 828675"/>
              <a:gd name="connsiteX1" fmla="*/ 0 w 1990725"/>
              <a:gd name="connsiteY1" fmla="*/ 828675 h 828675"/>
              <a:gd name="connsiteX2" fmla="*/ 1990725 w 1990725"/>
              <a:gd name="connsiteY2" fmla="*/ 828675 h 828675"/>
              <a:gd name="connsiteX3" fmla="*/ 1990725 w 1990725"/>
              <a:gd name="connsiteY3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725" h="828675">
                <a:moveTo>
                  <a:pt x="0" y="0"/>
                </a:moveTo>
                <a:lnTo>
                  <a:pt x="0" y="828675"/>
                </a:lnTo>
                <a:lnTo>
                  <a:pt x="1990725" y="828675"/>
                </a:lnTo>
                <a:lnTo>
                  <a:pt x="1990725" y="82867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pic>
        <p:nvPicPr>
          <p:cNvPr id="193" name="Picture 19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094" y="4293128"/>
            <a:ext cx="277606" cy="342670"/>
          </a:xfrm>
          <a:prstGeom prst="rect">
            <a:avLst/>
          </a:prstGeom>
          <a:ln w="28575">
            <a:noFill/>
          </a:ln>
        </p:spPr>
      </p:pic>
      <p:sp>
        <p:nvSpPr>
          <p:cNvPr id="194" name="TextBox 193"/>
          <p:cNvSpPr txBox="1"/>
          <p:nvPr/>
        </p:nvSpPr>
        <p:spPr>
          <a:xfrm>
            <a:off x="6130925" y="2676528"/>
            <a:ext cx="114300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Times"/>
              </a:rPr>
              <a:t>t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6235700" y="3854450"/>
            <a:ext cx="958850" cy="177800"/>
          </a:xfrm>
          <a:custGeom>
            <a:avLst/>
            <a:gdLst>
              <a:gd name="connsiteX0" fmla="*/ 0 w 958850"/>
              <a:gd name="connsiteY0" fmla="*/ 0 h 177800"/>
              <a:gd name="connsiteX1" fmla="*/ 0 w 958850"/>
              <a:gd name="connsiteY1" fmla="*/ 177800 h 177800"/>
              <a:gd name="connsiteX2" fmla="*/ 958850 w 958850"/>
              <a:gd name="connsiteY2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850" h="177800">
                <a:moveTo>
                  <a:pt x="0" y="0"/>
                </a:moveTo>
                <a:lnTo>
                  <a:pt x="0" y="177800"/>
                </a:lnTo>
                <a:lnTo>
                  <a:pt x="958850" y="17780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5187950" y="4127500"/>
            <a:ext cx="2012950" cy="298450"/>
          </a:xfrm>
          <a:custGeom>
            <a:avLst/>
            <a:gdLst>
              <a:gd name="connsiteX0" fmla="*/ 0 w 2012950"/>
              <a:gd name="connsiteY0" fmla="*/ 298450 h 298450"/>
              <a:gd name="connsiteX1" fmla="*/ 1689100 w 2012950"/>
              <a:gd name="connsiteY1" fmla="*/ 298450 h 298450"/>
              <a:gd name="connsiteX2" fmla="*/ 1689100 w 2012950"/>
              <a:gd name="connsiteY2" fmla="*/ 0 h 298450"/>
              <a:gd name="connsiteX3" fmla="*/ 2012950 w 2012950"/>
              <a:gd name="connsiteY3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950" h="298450">
                <a:moveTo>
                  <a:pt x="0" y="298450"/>
                </a:moveTo>
                <a:lnTo>
                  <a:pt x="1689100" y="298450"/>
                </a:lnTo>
                <a:lnTo>
                  <a:pt x="1689100" y="0"/>
                </a:lnTo>
                <a:lnTo>
                  <a:pt x="201295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0107" y="4394472"/>
            <a:ext cx="137793" cy="1521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1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792857" y="3997329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92857" y="3554411"/>
            <a:ext cx="169543" cy="1415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267198" y="4844148"/>
            <a:ext cx="10595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Times"/>
              </a:rPr>
              <a:t>Taint Computation  Logic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914400" y="900000"/>
            <a:ext cx="6629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 smtClean="0"/>
              <a:t>Hardware –based DIFT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5444312"/>
            <a:ext cx="1641376" cy="720992"/>
          </a:xfrm>
          <a:prstGeom prst="rect">
            <a:avLst/>
          </a:prstGeom>
          <a:ln w="9525">
            <a:solidFill>
              <a:srgbClr val="4A7EBB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62037" y="5661248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3E63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1070472" y="5949280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41438" y="5546795"/>
            <a:ext cx="697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Existing</a:t>
            </a:r>
            <a:endParaRPr lang="tr-TR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1741438" y="5826169"/>
            <a:ext cx="4469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DIFT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62447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-0.01644 L -0.00763 -0.07639 L 0.14914 -0.07639 L 0.14914 -0.01852 " pathEditMode="relative" ptsTypes="AAAA">
                                      <p:cBhvr>
                                        <p:cTn id="6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2795 0.03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2552 0.059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69 -0.09074 L 0.09653 -0.09074 " pathEditMode="relative" ptsTypes="A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241 L 0.09722 -0.08149 " pathEditMode="relative" ptsTypes="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592 0.027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1267 1.85185E-6 L 0.0125 0.10532 L 0.06024 0.1053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5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017 0.07454 L 0.06181 0.07454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C 0.01476 4.07407E-6 0.02952 4.07407E-6 0.04445 4.07407E-6 " pathEditMode="relative" rAng="0" ptsTypes="fA">
                                      <p:cBhvr>
                                        <p:cTn id="7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03472 -1.85185E-6 L 0.03472 -0.01528 L 0.05903 -0.01528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0278 L 0.04445 -0.09352 L 0.23195 -0.09352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4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1528 L 0.06007 -0.01528 L 0.23386 -0.01528 L 0.2349 -0.05069 L 0.26979 -0.05069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59 -0.09352 L 0.33473 -0.09352 L 0.33473 -0.175 L -0.15764 -0.17593 L -0.15764 0.075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4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45 -0.05416 L 0.38125 -0.05416 L 0.38125 -0.27778 L -0.11146 -0.27778 L -0.11164 -0.09028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4" grpId="1" animBg="1"/>
      <p:bldP spid="187" grpId="0" animBg="1"/>
      <p:bldP spid="187" grpId="1" animBg="1"/>
      <p:bldP spid="187" grpId="2" animBg="1"/>
      <p:bldP spid="21" grpId="0" animBg="1"/>
      <p:bldP spid="21" grpId="1" animBg="1"/>
      <p:bldP spid="186" grpId="0" animBg="1"/>
      <p:bldP spid="186" grpId="1" animBg="1"/>
      <p:bldP spid="186" grpId="2" animBg="1"/>
      <p:bldP spid="24" grpId="0" animBg="1"/>
      <p:bldP spid="24" grpId="1" animBg="1"/>
      <p:bldP spid="188" grpId="0" animBg="1"/>
      <p:bldP spid="188" grpId="1" animBg="1"/>
      <p:bldP spid="188" grpId="2" animBg="1"/>
      <p:bldP spid="188" grpId="3" animBg="1"/>
      <p:bldP spid="188" grpId="4" animBg="1"/>
      <p:bldP spid="112" grpId="0" animBg="1"/>
      <p:bldP spid="114" grpId="0" animBg="1"/>
      <p:bldP spid="126" grpId="0" animBg="1"/>
      <p:bldP spid="126" grpId="1" animBg="1"/>
      <p:bldP spid="126" grpId="2" animBg="1"/>
      <p:bldP spid="107" grpId="0" animBg="1"/>
      <p:bldP spid="107" grpId="1" animBg="1"/>
      <p:bldP spid="107" grpId="2" animBg="1"/>
      <p:bldP spid="107" grpId="3" animBg="1"/>
      <p:bldP spid="107" grpId="4" animBg="1"/>
      <p:bldP spid="106" grpId="0" animBg="1"/>
      <p:bldP spid="106" grpId="1" animBg="1"/>
      <p:bldP spid="103" grpId="0" animBg="1"/>
      <p:bldP spid="10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0962" y="1623600"/>
            <a:ext cx="1665841" cy="338554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r1 r4</a:t>
            </a:r>
            <a:endParaRPr lang="tr-TR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31162" y="2234684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1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 r1 r4</a:t>
            </a:r>
            <a:endParaRPr lang="tr-TR" sz="10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855344" y="2381250"/>
            <a:ext cx="47674" cy="171450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00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9120" y="2562225"/>
            <a:ext cx="561976" cy="266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50" dirty="0" err="1">
                <a:solidFill>
                  <a:srgbClr val="000000"/>
                </a:solidFill>
              </a:rPr>
              <a:t>compiler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855344" y="2828925"/>
            <a:ext cx="47674" cy="171450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00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45449" y="3015734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 r3 r1 r4</a:t>
            </a:r>
            <a:endParaRPr lang="tr-TR" sz="10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45449" y="3178619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shr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r5 2</a:t>
            </a:r>
            <a:endParaRPr lang="tr-TR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45449" y="3341504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45449" y="3830160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tr-TR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497330" y="3387090"/>
            <a:ext cx="485775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763046" y="4443989"/>
            <a:ext cx="59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MEM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674220" y="3993423"/>
            <a:ext cx="50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ALU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78416" y="4820523"/>
            <a:ext cx="390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RF</a:t>
            </a:r>
            <a:endParaRPr lang="tr-TR" sz="1100" b="1" dirty="0">
              <a:solidFill>
                <a:srgbClr val="0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86000" y="4724400"/>
            <a:ext cx="478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00"/>
                </a:solidFill>
              </a:rPr>
              <a:t>IFQ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5581" y="3931867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5581" y="4475581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r4</a:t>
            </a:r>
            <a:endParaRPr lang="tr-TR" sz="3600" dirty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19444" y="3805940"/>
            <a:ext cx="811440" cy="954257"/>
            <a:chOff x="766993" y="3190621"/>
            <a:chExt cx="571504" cy="771780"/>
          </a:xfrm>
        </p:grpSpPr>
        <p:sp>
          <p:nvSpPr>
            <p:cNvPr id="12" name="Rectangle 11"/>
            <p:cNvSpPr/>
            <p:nvPr/>
          </p:nvSpPr>
          <p:spPr>
            <a:xfrm>
              <a:off x="766993" y="3190621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6993" y="3344977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6993" y="3499333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993" y="3653689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6993" y="3808045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75581" y="3753246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r0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5581" y="4110487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r2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5581" y="4293035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r3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8695" y="3685071"/>
            <a:ext cx="678497" cy="59226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000000"/>
                </a:solidFill>
              </a:rPr>
              <a:t>Instruction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tr-TR" sz="1000" dirty="0" err="1">
                <a:solidFill>
                  <a:srgbClr val="000000"/>
                </a:solidFill>
              </a:rPr>
              <a:t>Decode</a:t>
            </a:r>
            <a:endParaRPr lang="tr-TR" sz="10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689641" y="3209549"/>
            <a:ext cx="381967" cy="902909"/>
          </a:xfrm>
          <a:custGeom>
            <a:avLst/>
            <a:gdLst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28575 w 504825"/>
              <a:gd name="connsiteY6" fmla="*/ 342900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9525 w 504825"/>
              <a:gd name="connsiteY4" fmla="*/ 5207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57175 w 504825"/>
              <a:gd name="connsiteY5" fmla="*/ 4476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22250 w 504825"/>
              <a:gd name="connsiteY5" fmla="*/ 4349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85825"/>
              <a:gd name="connsiteX1" fmla="*/ 504825 w 504825"/>
              <a:gd name="connsiteY1" fmla="*/ 228600 h 885825"/>
              <a:gd name="connsiteX2" fmla="*/ 504825 w 504825"/>
              <a:gd name="connsiteY2" fmla="*/ 666750 h 885825"/>
              <a:gd name="connsiteX3" fmla="*/ 12700 w 504825"/>
              <a:gd name="connsiteY3" fmla="*/ 885825 h 885825"/>
              <a:gd name="connsiteX4" fmla="*/ 9525 w 504825"/>
              <a:gd name="connsiteY4" fmla="*/ 520700 h 885825"/>
              <a:gd name="connsiteX5" fmla="*/ 222250 w 504825"/>
              <a:gd name="connsiteY5" fmla="*/ 434975 h 885825"/>
              <a:gd name="connsiteX6" fmla="*/ 3175 w 504825"/>
              <a:gd name="connsiteY6" fmla="*/ 346075 h 885825"/>
              <a:gd name="connsiteX7" fmla="*/ 0 w 504825"/>
              <a:gd name="connsiteY7" fmla="*/ 0 h 885825"/>
              <a:gd name="connsiteX0" fmla="*/ 0 w 504825"/>
              <a:gd name="connsiteY0" fmla="*/ 0 h 889000"/>
              <a:gd name="connsiteX1" fmla="*/ 504825 w 504825"/>
              <a:gd name="connsiteY1" fmla="*/ 228600 h 889000"/>
              <a:gd name="connsiteX2" fmla="*/ 504825 w 504825"/>
              <a:gd name="connsiteY2" fmla="*/ 666750 h 889000"/>
              <a:gd name="connsiteX3" fmla="*/ 3175 w 504825"/>
              <a:gd name="connsiteY3" fmla="*/ 889000 h 889000"/>
              <a:gd name="connsiteX4" fmla="*/ 9525 w 504825"/>
              <a:gd name="connsiteY4" fmla="*/ 520700 h 889000"/>
              <a:gd name="connsiteX5" fmla="*/ 222250 w 504825"/>
              <a:gd name="connsiteY5" fmla="*/ 434975 h 889000"/>
              <a:gd name="connsiteX6" fmla="*/ 3175 w 504825"/>
              <a:gd name="connsiteY6" fmla="*/ 346075 h 889000"/>
              <a:gd name="connsiteX7" fmla="*/ 0 w 504825"/>
              <a:gd name="connsiteY7" fmla="*/ 0 h 889000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3175 w 504825"/>
              <a:gd name="connsiteY6" fmla="*/ 346075 h 879475"/>
              <a:gd name="connsiteX7" fmla="*/ 0 w 504825"/>
              <a:gd name="connsiteY7" fmla="*/ 0 h 879475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9525 w 504825"/>
              <a:gd name="connsiteY6" fmla="*/ 346075 h 879475"/>
              <a:gd name="connsiteX7" fmla="*/ 0 w 504825"/>
              <a:gd name="connsiteY7" fmla="*/ 0 h 879475"/>
              <a:gd name="connsiteX0" fmla="*/ 1058 w 496358"/>
              <a:gd name="connsiteY0" fmla="*/ 0 h 879475"/>
              <a:gd name="connsiteX1" fmla="*/ 496358 w 496358"/>
              <a:gd name="connsiteY1" fmla="*/ 228600 h 879475"/>
              <a:gd name="connsiteX2" fmla="*/ 496358 w 496358"/>
              <a:gd name="connsiteY2" fmla="*/ 666750 h 879475"/>
              <a:gd name="connsiteX3" fmla="*/ 1058 w 496358"/>
              <a:gd name="connsiteY3" fmla="*/ 879475 h 879475"/>
              <a:gd name="connsiteX4" fmla="*/ 1058 w 496358"/>
              <a:gd name="connsiteY4" fmla="*/ 520700 h 879475"/>
              <a:gd name="connsiteX5" fmla="*/ 213783 w 496358"/>
              <a:gd name="connsiteY5" fmla="*/ 434975 h 879475"/>
              <a:gd name="connsiteX6" fmla="*/ 1058 w 496358"/>
              <a:gd name="connsiteY6" fmla="*/ 346075 h 879475"/>
              <a:gd name="connsiteX7" fmla="*/ 1058 w 496358"/>
              <a:gd name="connsiteY7" fmla="*/ 0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58" h="879475">
                <a:moveTo>
                  <a:pt x="1058" y="0"/>
                </a:moveTo>
                <a:lnTo>
                  <a:pt x="496358" y="228600"/>
                </a:lnTo>
                <a:lnTo>
                  <a:pt x="496358" y="666750"/>
                </a:lnTo>
                <a:lnTo>
                  <a:pt x="1058" y="879475"/>
                </a:lnTo>
                <a:cubicBezTo>
                  <a:pt x="0" y="757767"/>
                  <a:pt x="2116" y="642408"/>
                  <a:pt x="1058" y="520700"/>
                </a:cubicBezTo>
                <a:lnTo>
                  <a:pt x="213783" y="434975"/>
                </a:lnTo>
                <a:lnTo>
                  <a:pt x="1058" y="346075"/>
                </a:lnTo>
                <a:cubicBezTo>
                  <a:pt x="0" y="230717"/>
                  <a:pt x="2116" y="115358"/>
                  <a:pt x="1058" y="0"/>
                </a:cubicBezTo>
                <a:close/>
              </a:path>
            </a:pathLst>
          </a:cu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68816" y="2630699"/>
            <a:ext cx="639678" cy="5042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0000"/>
                </a:solidFill>
              </a:rPr>
              <a:t>WriteBack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506929" y="3335172"/>
            <a:ext cx="1115407" cy="471082"/>
          </a:xfrm>
          <a:custGeom>
            <a:avLst/>
            <a:gdLst>
              <a:gd name="connsiteX0" fmla="*/ 0 w 1228725"/>
              <a:gd name="connsiteY0" fmla="*/ 381000 h 381000"/>
              <a:gd name="connsiteX1" fmla="*/ 0 w 1228725"/>
              <a:gd name="connsiteY1" fmla="*/ 0 h 381000"/>
              <a:gd name="connsiteX2" fmla="*/ 1228725 w 1228725"/>
              <a:gd name="connsiteY2" fmla="*/ 0 h 381000"/>
              <a:gd name="connsiteX3" fmla="*/ 1228725 w 1228725"/>
              <a:gd name="connsiteY3" fmla="*/ 2857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725" h="381000">
                <a:moveTo>
                  <a:pt x="0" y="381000"/>
                </a:moveTo>
                <a:lnTo>
                  <a:pt x="0" y="0"/>
                </a:lnTo>
                <a:lnTo>
                  <a:pt x="1228725" y="0"/>
                </a:lnTo>
                <a:lnTo>
                  <a:pt x="1228725" y="28575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4772697" y="3370503"/>
            <a:ext cx="918027" cy="553521"/>
          </a:xfrm>
          <a:custGeom>
            <a:avLst/>
            <a:gdLst>
              <a:gd name="connsiteX0" fmla="*/ 0 w 895350"/>
              <a:gd name="connsiteY0" fmla="*/ 304800 h 447675"/>
              <a:gd name="connsiteX1" fmla="*/ 0 w 895350"/>
              <a:gd name="connsiteY1" fmla="*/ 0 h 447675"/>
              <a:gd name="connsiteX2" fmla="*/ 590550 w 895350"/>
              <a:gd name="connsiteY2" fmla="*/ 0 h 447675"/>
              <a:gd name="connsiteX3" fmla="*/ 590550 w 895350"/>
              <a:gd name="connsiteY3" fmla="*/ 447675 h 447675"/>
              <a:gd name="connsiteX4" fmla="*/ 895350 w 895350"/>
              <a:gd name="connsiteY4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447675">
                <a:moveTo>
                  <a:pt x="0" y="304800"/>
                </a:moveTo>
                <a:lnTo>
                  <a:pt x="0" y="0"/>
                </a:lnTo>
                <a:lnTo>
                  <a:pt x="590550" y="0"/>
                </a:lnTo>
                <a:lnTo>
                  <a:pt x="590550" y="447675"/>
                </a:lnTo>
                <a:lnTo>
                  <a:pt x="895350" y="44767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378205" y="3370503"/>
            <a:ext cx="312520" cy="0"/>
          </a:xfrm>
          <a:custGeom>
            <a:avLst/>
            <a:gdLst>
              <a:gd name="connsiteX0" fmla="*/ 0 w 304800"/>
              <a:gd name="connsiteY0" fmla="*/ 0 h 0"/>
              <a:gd name="connsiteX1" fmla="*/ 304800 w 304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6071608" y="3664929"/>
            <a:ext cx="605507" cy="0"/>
          </a:xfrm>
          <a:custGeom>
            <a:avLst/>
            <a:gdLst>
              <a:gd name="connsiteX0" fmla="*/ 0 w 590550"/>
              <a:gd name="connsiteY0" fmla="*/ 0 h 0"/>
              <a:gd name="connsiteX1" fmla="*/ 590550 w 590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6315764" y="2769873"/>
            <a:ext cx="1750214" cy="895056"/>
          </a:xfrm>
          <a:custGeom>
            <a:avLst/>
            <a:gdLst>
              <a:gd name="connsiteX0" fmla="*/ 0 w 1828800"/>
              <a:gd name="connsiteY0" fmla="*/ 723900 h 723900"/>
              <a:gd name="connsiteX1" fmla="*/ 0 w 1828800"/>
              <a:gd name="connsiteY1" fmla="*/ 0 h 723900"/>
              <a:gd name="connsiteX2" fmla="*/ 1828800 w 1828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723900">
                <a:moveTo>
                  <a:pt x="0" y="723900"/>
                </a:moveTo>
                <a:lnTo>
                  <a:pt x="0" y="0"/>
                </a:lnTo>
                <a:lnTo>
                  <a:pt x="18288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6904000" y="2952730"/>
            <a:ext cx="1157353" cy="136352"/>
          </a:xfrm>
          <a:custGeom>
            <a:avLst/>
            <a:gdLst>
              <a:gd name="connsiteX0" fmla="*/ 0 w 600075"/>
              <a:gd name="connsiteY0" fmla="*/ 142875 h 142875"/>
              <a:gd name="connsiteX1" fmla="*/ 0 w 600075"/>
              <a:gd name="connsiteY1" fmla="*/ 0 h 142875"/>
              <a:gd name="connsiteX2" fmla="*/ 600075 w 600075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42875">
                <a:moveTo>
                  <a:pt x="0" y="142875"/>
                </a:moveTo>
                <a:lnTo>
                  <a:pt x="0" y="0"/>
                </a:lnTo>
                <a:lnTo>
                  <a:pt x="60007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587139" y="2287014"/>
            <a:ext cx="4318736" cy="1460354"/>
          </a:xfrm>
          <a:custGeom>
            <a:avLst/>
            <a:gdLst>
              <a:gd name="connsiteX0" fmla="*/ 4143375 w 4505325"/>
              <a:gd name="connsiteY0" fmla="*/ 476250 h 1181100"/>
              <a:gd name="connsiteX1" fmla="*/ 4505325 w 4505325"/>
              <a:gd name="connsiteY1" fmla="*/ 476250 h 1181100"/>
              <a:gd name="connsiteX2" fmla="*/ 4505325 w 4505325"/>
              <a:gd name="connsiteY2" fmla="*/ 0 h 1181100"/>
              <a:gd name="connsiteX3" fmla="*/ 0 w 4505325"/>
              <a:gd name="connsiteY3" fmla="*/ 0 h 1181100"/>
              <a:gd name="connsiteX4" fmla="*/ 0 w 4505325"/>
              <a:gd name="connsiteY4" fmla="*/ 1181100 h 1181100"/>
              <a:gd name="connsiteX0" fmla="*/ 4143375 w 4505325"/>
              <a:gd name="connsiteY0" fmla="*/ 476250 h 1181100"/>
              <a:gd name="connsiteX1" fmla="*/ 4329110 w 4505325"/>
              <a:gd name="connsiteY1" fmla="*/ 476250 h 1181100"/>
              <a:gd name="connsiteX2" fmla="*/ 4505325 w 4505325"/>
              <a:gd name="connsiteY2" fmla="*/ 0 h 1181100"/>
              <a:gd name="connsiteX3" fmla="*/ 0 w 4505325"/>
              <a:gd name="connsiteY3" fmla="*/ 0 h 1181100"/>
              <a:gd name="connsiteX4" fmla="*/ 0 w 4505325"/>
              <a:gd name="connsiteY4" fmla="*/ 1181100 h 1181100"/>
              <a:gd name="connsiteX0" fmla="*/ 4143375 w 4329110"/>
              <a:gd name="connsiteY0" fmla="*/ 476250 h 1181100"/>
              <a:gd name="connsiteX1" fmla="*/ 4329110 w 4329110"/>
              <a:gd name="connsiteY1" fmla="*/ 476250 h 1181100"/>
              <a:gd name="connsiteX2" fmla="*/ 4329110 w 4329110"/>
              <a:gd name="connsiteY2" fmla="*/ 0 h 1181100"/>
              <a:gd name="connsiteX3" fmla="*/ 0 w 4329110"/>
              <a:gd name="connsiteY3" fmla="*/ 0 h 1181100"/>
              <a:gd name="connsiteX4" fmla="*/ 0 w 4329110"/>
              <a:gd name="connsiteY4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110" h="1181100">
                <a:moveTo>
                  <a:pt x="4143375" y="476250"/>
                </a:moveTo>
                <a:lnTo>
                  <a:pt x="4329110" y="476250"/>
                </a:lnTo>
                <a:lnTo>
                  <a:pt x="4329110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3954388" y="3887439"/>
            <a:ext cx="516765" cy="0"/>
          </a:xfrm>
          <a:custGeom>
            <a:avLst/>
            <a:gdLst>
              <a:gd name="connsiteX0" fmla="*/ 0 w 533400"/>
              <a:gd name="connsiteY0" fmla="*/ 0 h 0"/>
              <a:gd name="connsiteX1" fmla="*/ 533400 w 533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86729" y="3086137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86729" y="3254011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86729" y="3421884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86729" y="3589757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86729" y="3757631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86729" y="3925504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86729" y="4093376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86729" y="3421884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686729" y="3589757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86729" y="3757631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86729" y="3925504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686729" y="4261251"/>
            <a:ext cx="714196" cy="1678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FF0000"/>
                </a:solidFill>
              </a:rPr>
              <a:t>00111100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475581" y="4656154"/>
            <a:ext cx="585979" cy="1825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0000"/>
                </a:solidFill>
              </a:rPr>
              <a:t>01100000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45449" y="3993047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tr-TR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5449" y="3504389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2 16</a:t>
            </a:r>
            <a:endParaRPr lang="tr-TR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5449" y="3667274"/>
            <a:ext cx="9290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tr-TR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0 16</a:t>
            </a:r>
            <a:endParaRPr lang="tr-TR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48102" y="5076826"/>
            <a:ext cx="2085974" cy="8172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r5 is used for storing taint information of remaining register file</a:t>
            </a:r>
            <a:endParaRPr lang="tr-TR" sz="1400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91277" y="4667251"/>
            <a:ext cx="2085974" cy="7150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A small region of memory is used to store taint information of memory </a:t>
            </a:r>
            <a:endParaRPr lang="tr-TR" sz="1200" dirty="0">
              <a:solidFill>
                <a:srgbClr val="000000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14400" y="900000"/>
            <a:ext cx="66294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 smtClean="0"/>
              <a:t>Software –based DIFT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14400" y="5444312"/>
            <a:ext cx="1641376" cy="720992"/>
          </a:xfrm>
          <a:prstGeom prst="rect">
            <a:avLst/>
          </a:prstGeom>
          <a:ln w="9525">
            <a:solidFill>
              <a:srgbClr val="4A7EBB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062037" y="5661248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3E63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070472" y="5949280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741438" y="5546795"/>
            <a:ext cx="697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Existing</a:t>
            </a:r>
            <a:endParaRPr lang="tr-TR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1741438" y="5826169"/>
            <a:ext cx="4469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DIFT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1447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4" grpId="0" animBg="1"/>
      <p:bldP spid="115" grpId="0"/>
      <p:bldP spid="117" grpId="0"/>
      <p:bldP spid="118" grpId="0"/>
      <p:bldP spid="121" grpId="0"/>
      <p:bldP spid="128" grpId="0"/>
      <p:bldP spid="72" grpId="0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14400" y="900000"/>
            <a:ext cx="76200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(SMT-based DIFT)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Execute two threads on SMT processor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Primary thread executes real program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Security thread executes taint tracking instructions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Committed instructions from main thread generate taint checking instruction(s) for security thread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Instruction generation is done in hardware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Taint tracking instructions are stored into a buffer from where they are fed to the second thread context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Threads are synchronized at system calls</a:t>
            </a:r>
          </a:p>
        </p:txBody>
      </p:sp>
    </p:spTree>
    <p:extLst>
      <p:ext uri="{BB962C8B-B14F-4D97-AF65-F5344CB8AC3E}">
        <p14:creationId xmlns:p14="http://schemas.microsoft.com/office/powerpoint/2010/main" val="39720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4045" y="2552700"/>
          <a:ext cx="8235911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5722687" imgH="1420509" progId="Visio.Drawing.11">
                  <p:embed/>
                </p:oleObj>
              </mc:Choice>
              <mc:Fallback>
                <p:oleObj name="Visio" r:id="rId3" imgW="5722687" imgH="14205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45" y="2552700"/>
                        <a:ext cx="8235911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Instruction Flow in SIFT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5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some reference monitors because</a:t>
            </a:r>
          </a:p>
          <a:p>
            <a:pPr lvl="1"/>
            <a:r>
              <a:rPr lang="en-US" dirty="0" smtClean="0"/>
              <a:t>Some that are important and that have had commercial impact</a:t>
            </a:r>
          </a:p>
          <a:p>
            <a:pPr lvl="1"/>
            <a:r>
              <a:rPr lang="en-US" dirty="0" smtClean="0"/>
              <a:t>But also, to think about this class of computation in general</a:t>
            </a:r>
          </a:p>
          <a:p>
            <a:r>
              <a:rPr lang="en-US" dirty="0" smtClean="0"/>
              <a:t>Hopefully discover that:</a:t>
            </a:r>
          </a:p>
          <a:p>
            <a:pPr lvl="1"/>
            <a:r>
              <a:rPr lang="en-US" dirty="0" smtClean="0"/>
              <a:t>There are many monitors, but they share a common (or at least similar) computation model</a:t>
            </a:r>
          </a:p>
          <a:p>
            <a:pPr lvl="1"/>
            <a:r>
              <a:rPr lang="en-US" dirty="0" smtClean="0"/>
              <a:t>Each particular monitor can be implemented in a variety of ways from software only, to hardware only to something in between</a:t>
            </a:r>
          </a:p>
          <a:p>
            <a:pPr lvl="2"/>
            <a:r>
              <a:rPr lang="en-US" dirty="0" smtClean="0"/>
              <a:t>With different implications – not just performance</a:t>
            </a:r>
            <a:endParaRPr lang="en-US" dirty="0"/>
          </a:p>
          <a:p>
            <a:r>
              <a:rPr lang="en-US" dirty="0" smtClean="0"/>
              <a:t>How do we provide hardware support for this class of computation?</a:t>
            </a:r>
          </a:p>
          <a:p>
            <a:r>
              <a:rPr lang="en-US" dirty="0" smtClean="0"/>
              <a:t>How do we think about implementation tradeoffs</a:t>
            </a:r>
          </a:p>
          <a:p>
            <a:pPr lvl="1"/>
            <a:r>
              <a:rPr lang="en-US" dirty="0" smtClean="0"/>
              <a:t>Can this be automated?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3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75878"/>
              </p:ext>
            </p:extLst>
          </p:nvPr>
        </p:nvGraphicFramePr>
        <p:xfrm>
          <a:off x="850886" y="1916832"/>
          <a:ext cx="7442229" cy="443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Visio" r:id="rId3" imgW="7047354" imgH="4203430" progId="Visio.Drawing.11">
                  <p:embed/>
                </p:oleObj>
              </mc:Choice>
              <mc:Fallback>
                <p:oleObj name="Visio" r:id="rId3" imgW="7047354" imgH="4203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86" y="1916832"/>
                        <a:ext cx="7442229" cy="443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SMT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Datapath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with SIFT Logic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5848349" y="2905124"/>
            <a:ext cx="1000125" cy="962025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8739" y="3657600"/>
            <a:ext cx="571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ALU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62677" y="3886200"/>
            <a:ext cx="57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MEM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5829" y="3750682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5829" y="4190425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r4</a:t>
            </a:r>
            <a:endParaRPr lang="tr-TR" sz="3600" dirty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219331" y="4477510"/>
            <a:ext cx="791396" cy="771780"/>
            <a:chOff x="766993" y="3190621"/>
            <a:chExt cx="571504" cy="771780"/>
          </a:xfrm>
        </p:grpSpPr>
        <p:sp>
          <p:nvSpPr>
            <p:cNvPr id="12" name="Rectangle 11"/>
            <p:cNvSpPr/>
            <p:nvPr/>
          </p:nvSpPr>
          <p:spPr>
            <a:xfrm>
              <a:off x="766993" y="3190621"/>
              <a:ext cx="571504" cy="15435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6993" y="3344977"/>
              <a:ext cx="571504" cy="15435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6993" y="3499333"/>
              <a:ext cx="571504" cy="15435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993" y="3653689"/>
              <a:ext cx="571504" cy="15435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6993" y="3808045"/>
              <a:ext cx="571504" cy="15435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45829" y="3606218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r0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5829" y="389514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r2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5829" y="404278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r3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8756" y="3551079"/>
            <a:ext cx="661737" cy="479009"/>
          </a:xfrm>
          <a:prstGeom prst="rect">
            <a:avLst/>
          </a:prstGeom>
          <a:gradFill flip="none" rotWithShape="1">
            <a:gsLst>
              <a:gs pos="50000">
                <a:schemeClr val="lt1">
                  <a:shade val="30000"/>
                  <a:satMod val="115000"/>
                  <a:alpha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000" dirty="0" err="1">
                <a:solidFill>
                  <a:srgbClr val="000000"/>
                </a:solidFill>
              </a:rPr>
              <a:t>Instruction</a:t>
            </a:r>
            <a:r>
              <a:rPr lang="tr-TR" sz="1000" dirty="0">
                <a:solidFill>
                  <a:srgbClr val="000000"/>
                </a:solidFill>
              </a:rPr>
              <a:t> </a:t>
            </a:r>
            <a:r>
              <a:rPr lang="tr-TR" sz="1000" dirty="0" err="1">
                <a:solidFill>
                  <a:srgbClr val="000000"/>
                </a:solidFill>
              </a:rPr>
              <a:t>Decode</a:t>
            </a:r>
            <a:endParaRPr lang="tr-TR" sz="1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962" y="1623600"/>
            <a:ext cx="1665841" cy="338554"/>
          </a:xfrm>
          <a:prstGeom prst="rect">
            <a:avLst/>
          </a:prstGeom>
          <a:noFill/>
          <a:ln>
            <a:solidFill>
              <a:srgbClr val="4A7EBB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 r3 r1 r4</a:t>
            </a:r>
            <a:endParaRPr lang="tr-TR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877575" y="2975968"/>
            <a:ext cx="372532" cy="730251"/>
          </a:xfrm>
          <a:custGeom>
            <a:avLst/>
            <a:gdLst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28575 w 504825"/>
              <a:gd name="connsiteY6" fmla="*/ 342900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47625 w 504825"/>
              <a:gd name="connsiteY4" fmla="*/ 5334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5350"/>
              <a:gd name="connsiteX1" fmla="*/ 504825 w 504825"/>
              <a:gd name="connsiteY1" fmla="*/ 228600 h 895350"/>
              <a:gd name="connsiteX2" fmla="*/ 504825 w 504825"/>
              <a:gd name="connsiteY2" fmla="*/ 666750 h 895350"/>
              <a:gd name="connsiteX3" fmla="*/ 47625 w 504825"/>
              <a:gd name="connsiteY3" fmla="*/ 895350 h 895350"/>
              <a:gd name="connsiteX4" fmla="*/ 9525 w 504825"/>
              <a:gd name="connsiteY4" fmla="*/ 520700 h 895350"/>
              <a:gd name="connsiteX5" fmla="*/ 257175 w 504825"/>
              <a:gd name="connsiteY5" fmla="*/ 447675 h 895350"/>
              <a:gd name="connsiteX6" fmla="*/ 3175 w 504825"/>
              <a:gd name="connsiteY6" fmla="*/ 346075 h 895350"/>
              <a:gd name="connsiteX7" fmla="*/ 0 w 504825"/>
              <a:gd name="connsiteY7" fmla="*/ 0 h 895350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57175 w 504825"/>
              <a:gd name="connsiteY5" fmla="*/ 4476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92175"/>
              <a:gd name="connsiteX1" fmla="*/ 504825 w 504825"/>
              <a:gd name="connsiteY1" fmla="*/ 228600 h 892175"/>
              <a:gd name="connsiteX2" fmla="*/ 504825 w 504825"/>
              <a:gd name="connsiteY2" fmla="*/ 666750 h 892175"/>
              <a:gd name="connsiteX3" fmla="*/ 15875 w 504825"/>
              <a:gd name="connsiteY3" fmla="*/ 892175 h 892175"/>
              <a:gd name="connsiteX4" fmla="*/ 9525 w 504825"/>
              <a:gd name="connsiteY4" fmla="*/ 520700 h 892175"/>
              <a:gd name="connsiteX5" fmla="*/ 222250 w 504825"/>
              <a:gd name="connsiteY5" fmla="*/ 434975 h 892175"/>
              <a:gd name="connsiteX6" fmla="*/ 3175 w 504825"/>
              <a:gd name="connsiteY6" fmla="*/ 346075 h 892175"/>
              <a:gd name="connsiteX7" fmla="*/ 0 w 504825"/>
              <a:gd name="connsiteY7" fmla="*/ 0 h 892175"/>
              <a:gd name="connsiteX0" fmla="*/ 0 w 504825"/>
              <a:gd name="connsiteY0" fmla="*/ 0 h 885825"/>
              <a:gd name="connsiteX1" fmla="*/ 504825 w 504825"/>
              <a:gd name="connsiteY1" fmla="*/ 228600 h 885825"/>
              <a:gd name="connsiteX2" fmla="*/ 504825 w 504825"/>
              <a:gd name="connsiteY2" fmla="*/ 666750 h 885825"/>
              <a:gd name="connsiteX3" fmla="*/ 12700 w 504825"/>
              <a:gd name="connsiteY3" fmla="*/ 885825 h 885825"/>
              <a:gd name="connsiteX4" fmla="*/ 9525 w 504825"/>
              <a:gd name="connsiteY4" fmla="*/ 520700 h 885825"/>
              <a:gd name="connsiteX5" fmla="*/ 222250 w 504825"/>
              <a:gd name="connsiteY5" fmla="*/ 434975 h 885825"/>
              <a:gd name="connsiteX6" fmla="*/ 3175 w 504825"/>
              <a:gd name="connsiteY6" fmla="*/ 346075 h 885825"/>
              <a:gd name="connsiteX7" fmla="*/ 0 w 504825"/>
              <a:gd name="connsiteY7" fmla="*/ 0 h 885825"/>
              <a:gd name="connsiteX0" fmla="*/ 0 w 504825"/>
              <a:gd name="connsiteY0" fmla="*/ 0 h 889000"/>
              <a:gd name="connsiteX1" fmla="*/ 504825 w 504825"/>
              <a:gd name="connsiteY1" fmla="*/ 228600 h 889000"/>
              <a:gd name="connsiteX2" fmla="*/ 504825 w 504825"/>
              <a:gd name="connsiteY2" fmla="*/ 666750 h 889000"/>
              <a:gd name="connsiteX3" fmla="*/ 3175 w 504825"/>
              <a:gd name="connsiteY3" fmla="*/ 889000 h 889000"/>
              <a:gd name="connsiteX4" fmla="*/ 9525 w 504825"/>
              <a:gd name="connsiteY4" fmla="*/ 520700 h 889000"/>
              <a:gd name="connsiteX5" fmla="*/ 222250 w 504825"/>
              <a:gd name="connsiteY5" fmla="*/ 434975 h 889000"/>
              <a:gd name="connsiteX6" fmla="*/ 3175 w 504825"/>
              <a:gd name="connsiteY6" fmla="*/ 346075 h 889000"/>
              <a:gd name="connsiteX7" fmla="*/ 0 w 504825"/>
              <a:gd name="connsiteY7" fmla="*/ 0 h 889000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3175 w 504825"/>
              <a:gd name="connsiteY6" fmla="*/ 346075 h 879475"/>
              <a:gd name="connsiteX7" fmla="*/ 0 w 504825"/>
              <a:gd name="connsiteY7" fmla="*/ 0 h 879475"/>
              <a:gd name="connsiteX0" fmla="*/ 0 w 504825"/>
              <a:gd name="connsiteY0" fmla="*/ 0 h 879475"/>
              <a:gd name="connsiteX1" fmla="*/ 504825 w 504825"/>
              <a:gd name="connsiteY1" fmla="*/ 228600 h 879475"/>
              <a:gd name="connsiteX2" fmla="*/ 504825 w 504825"/>
              <a:gd name="connsiteY2" fmla="*/ 666750 h 879475"/>
              <a:gd name="connsiteX3" fmla="*/ 9525 w 504825"/>
              <a:gd name="connsiteY3" fmla="*/ 879475 h 879475"/>
              <a:gd name="connsiteX4" fmla="*/ 9525 w 504825"/>
              <a:gd name="connsiteY4" fmla="*/ 520700 h 879475"/>
              <a:gd name="connsiteX5" fmla="*/ 222250 w 504825"/>
              <a:gd name="connsiteY5" fmla="*/ 434975 h 879475"/>
              <a:gd name="connsiteX6" fmla="*/ 9525 w 504825"/>
              <a:gd name="connsiteY6" fmla="*/ 346075 h 879475"/>
              <a:gd name="connsiteX7" fmla="*/ 0 w 504825"/>
              <a:gd name="connsiteY7" fmla="*/ 0 h 879475"/>
              <a:gd name="connsiteX0" fmla="*/ 1058 w 496358"/>
              <a:gd name="connsiteY0" fmla="*/ 0 h 879475"/>
              <a:gd name="connsiteX1" fmla="*/ 496358 w 496358"/>
              <a:gd name="connsiteY1" fmla="*/ 228600 h 879475"/>
              <a:gd name="connsiteX2" fmla="*/ 496358 w 496358"/>
              <a:gd name="connsiteY2" fmla="*/ 666750 h 879475"/>
              <a:gd name="connsiteX3" fmla="*/ 1058 w 496358"/>
              <a:gd name="connsiteY3" fmla="*/ 879475 h 879475"/>
              <a:gd name="connsiteX4" fmla="*/ 1058 w 496358"/>
              <a:gd name="connsiteY4" fmla="*/ 520700 h 879475"/>
              <a:gd name="connsiteX5" fmla="*/ 213783 w 496358"/>
              <a:gd name="connsiteY5" fmla="*/ 434975 h 879475"/>
              <a:gd name="connsiteX6" fmla="*/ 1058 w 496358"/>
              <a:gd name="connsiteY6" fmla="*/ 346075 h 879475"/>
              <a:gd name="connsiteX7" fmla="*/ 1058 w 496358"/>
              <a:gd name="connsiteY7" fmla="*/ 0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58" h="879475">
                <a:moveTo>
                  <a:pt x="1058" y="0"/>
                </a:moveTo>
                <a:lnTo>
                  <a:pt x="496358" y="228600"/>
                </a:lnTo>
                <a:lnTo>
                  <a:pt x="496358" y="666750"/>
                </a:lnTo>
                <a:lnTo>
                  <a:pt x="1058" y="879475"/>
                </a:lnTo>
                <a:cubicBezTo>
                  <a:pt x="0" y="757767"/>
                  <a:pt x="2116" y="642408"/>
                  <a:pt x="1058" y="520700"/>
                </a:cubicBezTo>
                <a:lnTo>
                  <a:pt x="213783" y="434975"/>
                </a:lnTo>
                <a:lnTo>
                  <a:pt x="1058" y="346075"/>
                </a:lnTo>
                <a:cubicBezTo>
                  <a:pt x="0" y="230717"/>
                  <a:pt x="2116" y="115358"/>
                  <a:pt x="105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lt1">
                  <a:shade val="30000"/>
                  <a:satMod val="115000"/>
                  <a:alpha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97979" y="2507808"/>
            <a:ext cx="623877" cy="407836"/>
          </a:xfrm>
          <a:prstGeom prst="rect">
            <a:avLst/>
          </a:prstGeom>
          <a:gradFill flip="none" rotWithShape="1">
            <a:gsLst>
              <a:gs pos="50000">
                <a:schemeClr val="lt1">
                  <a:shade val="30000"/>
                  <a:satMod val="115000"/>
                  <a:alpha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0000"/>
                </a:solidFill>
              </a:rPr>
              <a:t>WriteBack</a:t>
            </a:r>
            <a:endParaRPr lang="tr-TR" sz="9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45437" y="2891564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45437" y="3013637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45437" y="3135709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845437" y="3257782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845437" y="3379854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45437" y="3501927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45437" y="3623999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43109" y="2891564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43109" y="3013637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43109" y="3135709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43109" y="3257782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3109" y="3379854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43109" y="3501927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43109" y="3623999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43109" y="3135709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43109" y="3257782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43109" y="3379854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3109" y="3501927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data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3735605" y="3410964"/>
            <a:ext cx="1141195" cy="190500"/>
          </a:xfrm>
          <a:custGeom>
            <a:avLst/>
            <a:gdLst>
              <a:gd name="connsiteX0" fmla="*/ 0 w 895350"/>
              <a:gd name="connsiteY0" fmla="*/ 304800 h 447675"/>
              <a:gd name="connsiteX1" fmla="*/ 0 w 895350"/>
              <a:gd name="connsiteY1" fmla="*/ 0 h 447675"/>
              <a:gd name="connsiteX2" fmla="*/ 590550 w 895350"/>
              <a:gd name="connsiteY2" fmla="*/ 0 h 447675"/>
              <a:gd name="connsiteX3" fmla="*/ 590550 w 895350"/>
              <a:gd name="connsiteY3" fmla="*/ 447675 h 447675"/>
              <a:gd name="connsiteX4" fmla="*/ 895350 w 895350"/>
              <a:gd name="connsiteY4" fmla="*/ 447675 h 447675"/>
              <a:gd name="connsiteX0" fmla="*/ 0 w 895350"/>
              <a:gd name="connsiteY0" fmla="*/ 304800 h 447675"/>
              <a:gd name="connsiteX1" fmla="*/ 0 w 895350"/>
              <a:gd name="connsiteY1" fmla="*/ 0 h 447675"/>
              <a:gd name="connsiteX2" fmla="*/ 590550 w 895350"/>
              <a:gd name="connsiteY2" fmla="*/ 0 h 447675"/>
              <a:gd name="connsiteX3" fmla="*/ 590550 w 895350"/>
              <a:gd name="connsiteY3" fmla="*/ 219075 h 447675"/>
              <a:gd name="connsiteX4" fmla="*/ 895350 w 895350"/>
              <a:gd name="connsiteY4" fmla="*/ 447675 h 447675"/>
              <a:gd name="connsiteX0" fmla="*/ 0 w 895350"/>
              <a:gd name="connsiteY0" fmla="*/ 304800 h 304800"/>
              <a:gd name="connsiteX1" fmla="*/ 0 w 895350"/>
              <a:gd name="connsiteY1" fmla="*/ 0 h 304800"/>
              <a:gd name="connsiteX2" fmla="*/ 590550 w 895350"/>
              <a:gd name="connsiteY2" fmla="*/ 0 h 304800"/>
              <a:gd name="connsiteX3" fmla="*/ 590550 w 895350"/>
              <a:gd name="connsiteY3" fmla="*/ 219075 h 304800"/>
              <a:gd name="connsiteX4" fmla="*/ 895350 w 895350"/>
              <a:gd name="connsiteY4" fmla="*/ 219075 h 304800"/>
              <a:gd name="connsiteX0" fmla="*/ 0 w 895350"/>
              <a:gd name="connsiteY0" fmla="*/ 304800 h 304800"/>
              <a:gd name="connsiteX1" fmla="*/ 0 w 895350"/>
              <a:gd name="connsiteY1" fmla="*/ 0 h 304800"/>
              <a:gd name="connsiteX2" fmla="*/ 590550 w 895350"/>
              <a:gd name="connsiteY2" fmla="*/ 114300 h 304800"/>
              <a:gd name="connsiteX3" fmla="*/ 590550 w 895350"/>
              <a:gd name="connsiteY3" fmla="*/ 219075 h 304800"/>
              <a:gd name="connsiteX4" fmla="*/ 895350 w 895350"/>
              <a:gd name="connsiteY4" fmla="*/ 219075 h 304800"/>
              <a:gd name="connsiteX0" fmla="*/ 0 w 895350"/>
              <a:gd name="connsiteY0" fmla="*/ 190500 h 190500"/>
              <a:gd name="connsiteX1" fmla="*/ 0 w 895350"/>
              <a:gd name="connsiteY1" fmla="*/ 0 h 190500"/>
              <a:gd name="connsiteX2" fmla="*/ 590550 w 895350"/>
              <a:gd name="connsiteY2" fmla="*/ 0 h 190500"/>
              <a:gd name="connsiteX3" fmla="*/ 590550 w 895350"/>
              <a:gd name="connsiteY3" fmla="*/ 104775 h 190500"/>
              <a:gd name="connsiteX4" fmla="*/ 895350 w 895350"/>
              <a:gd name="connsiteY4" fmla="*/ 1047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190500">
                <a:moveTo>
                  <a:pt x="0" y="190500"/>
                </a:moveTo>
                <a:lnTo>
                  <a:pt x="0" y="0"/>
                </a:lnTo>
                <a:lnTo>
                  <a:pt x="590550" y="0"/>
                </a:lnTo>
                <a:lnTo>
                  <a:pt x="590550" y="104775"/>
                </a:lnTo>
                <a:lnTo>
                  <a:pt x="895350" y="10477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250107" y="3344269"/>
            <a:ext cx="590550" cy="0"/>
          </a:xfrm>
          <a:custGeom>
            <a:avLst/>
            <a:gdLst>
              <a:gd name="connsiteX0" fmla="*/ 0 w 590550"/>
              <a:gd name="connsiteY0" fmla="*/ 0 h 0"/>
              <a:gd name="connsiteX1" fmla="*/ 590550 w 590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550">
                <a:moveTo>
                  <a:pt x="0" y="0"/>
                </a:moveTo>
                <a:lnTo>
                  <a:pt x="59055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5488232" y="2620369"/>
            <a:ext cx="1706980" cy="723900"/>
          </a:xfrm>
          <a:custGeom>
            <a:avLst/>
            <a:gdLst>
              <a:gd name="connsiteX0" fmla="*/ 0 w 1828800"/>
              <a:gd name="connsiteY0" fmla="*/ 723900 h 723900"/>
              <a:gd name="connsiteX1" fmla="*/ 0 w 1828800"/>
              <a:gd name="connsiteY1" fmla="*/ 0 h 723900"/>
              <a:gd name="connsiteX2" fmla="*/ 1828800 w 1828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723900">
                <a:moveTo>
                  <a:pt x="0" y="723900"/>
                </a:moveTo>
                <a:lnTo>
                  <a:pt x="0" y="0"/>
                </a:lnTo>
                <a:lnTo>
                  <a:pt x="18288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6602657" y="2744194"/>
            <a:ext cx="600075" cy="142875"/>
          </a:xfrm>
          <a:custGeom>
            <a:avLst/>
            <a:gdLst>
              <a:gd name="connsiteX0" fmla="*/ 0 w 600075"/>
              <a:gd name="connsiteY0" fmla="*/ 142875 h 142875"/>
              <a:gd name="connsiteX1" fmla="*/ 0 w 600075"/>
              <a:gd name="connsiteY1" fmla="*/ 0 h 142875"/>
              <a:gd name="connsiteX2" fmla="*/ 600075 w 600075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142875">
                <a:moveTo>
                  <a:pt x="0" y="142875"/>
                </a:moveTo>
                <a:lnTo>
                  <a:pt x="0" y="0"/>
                </a:lnTo>
                <a:lnTo>
                  <a:pt x="60007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3554630" y="2281238"/>
            <a:ext cx="4465419" cy="1320226"/>
          </a:xfrm>
          <a:custGeom>
            <a:avLst/>
            <a:gdLst>
              <a:gd name="connsiteX0" fmla="*/ 4143375 w 4505325"/>
              <a:gd name="connsiteY0" fmla="*/ 476250 h 1181100"/>
              <a:gd name="connsiteX1" fmla="*/ 4505325 w 4505325"/>
              <a:gd name="connsiteY1" fmla="*/ 476250 h 1181100"/>
              <a:gd name="connsiteX2" fmla="*/ 4505325 w 4505325"/>
              <a:gd name="connsiteY2" fmla="*/ 0 h 1181100"/>
              <a:gd name="connsiteX3" fmla="*/ 0 w 4505325"/>
              <a:gd name="connsiteY3" fmla="*/ 0 h 1181100"/>
              <a:gd name="connsiteX4" fmla="*/ 0 w 4505325"/>
              <a:gd name="connsiteY4" fmla="*/ 1181100 h 1181100"/>
              <a:gd name="connsiteX0" fmla="*/ 4143375 w 4505325"/>
              <a:gd name="connsiteY0" fmla="*/ 476250 h 1181100"/>
              <a:gd name="connsiteX1" fmla="*/ 4329110 w 4505325"/>
              <a:gd name="connsiteY1" fmla="*/ 476250 h 1181100"/>
              <a:gd name="connsiteX2" fmla="*/ 4505325 w 4505325"/>
              <a:gd name="connsiteY2" fmla="*/ 0 h 1181100"/>
              <a:gd name="connsiteX3" fmla="*/ 0 w 4505325"/>
              <a:gd name="connsiteY3" fmla="*/ 0 h 1181100"/>
              <a:gd name="connsiteX4" fmla="*/ 0 w 4505325"/>
              <a:gd name="connsiteY4" fmla="*/ 1181100 h 1181100"/>
              <a:gd name="connsiteX0" fmla="*/ 4143375 w 4329110"/>
              <a:gd name="connsiteY0" fmla="*/ 476250 h 1181100"/>
              <a:gd name="connsiteX1" fmla="*/ 4329110 w 4329110"/>
              <a:gd name="connsiteY1" fmla="*/ 476250 h 1181100"/>
              <a:gd name="connsiteX2" fmla="*/ 4329110 w 4329110"/>
              <a:gd name="connsiteY2" fmla="*/ 0 h 1181100"/>
              <a:gd name="connsiteX3" fmla="*/ 0 w 4329110"/>
              <a:gd name="connsiteY3" fmla="*/ 0 h 1181100"/>
              <a:gd name="connsiteX4" fmla="*/ 0 w 4329110"/>
              <a:gd name="connsiteY4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110" h="1181100">
                <a:moveTo>
                  <a:pt x="4143375" y="476250"/>
                </a:moveTo>
                <a:lnTo>
                  <a:pt x="4329110" y="476250"/>
                </a:lnTo>
                <a:lnTo>
                  <a:pt x="4329110" y="0"/>
                </a:lnTo>
                <a:lnTo>
                  <a:pt x="0" y="0"/>
                </a:lnTo>
                <a:lnTo>
                  <a:pt x="0" y="118110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937511" y="3714750"/>
            <a:ext cx="504000" cy="0"/>
          </a:xfrm>
          <a:custGeom>
            <a:avLst/>
            <a:gdLst>
              <a:gd name="connsiteX0" fmla="*/ 0 w 533400"/>
              <a:gd name="connsiteY0" fmla="*/ 0 h 0"/>
              <a:gd name="connsiteX1" fmla="*/ 533400 w 533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845437" y="3746072"/>
            <a:ext cx="504818" cy="12207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343109" y="3746072"/>
            <a:ext cx="504818" cy="12207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800" dirty="0">
              <a:solidFill>
                <a:srgbClr val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45829" y="4333300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r5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02781" y="3493929"/>
            <a:ext cx="661737" cy="47900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900" dirty="0">
                <a:solidFill>
                  <a:srgbClr val="000000"/>
                </a:solidFill>
              </a:rPr>
              <a:t>SIFT </a:t>
            </a:r>
            <a:r>
              <a:rPr lang="tr-TR" sz="900" dirty="0" err="1">
                <a:solidFill>
                  <a:srgbClr val="000000"/>
                </a:solidFill>
              </a:rPr>
              <a:t>Generator</a:t>
            </a:r>
            <a:endParaRPr lang="tr-TR" sz="900" dirty="0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219331" y="2410585"/>
            <a:ext cx="791396" cy="771780"/>
            <a:chOff x="766993" y="3190621"/>
            <a:chExt cx="571504" cy="771780"/>
          </a:xfrm>
        </p:grpSpPr>
        <p:sp>
          <p:nvSpPr>
            <p:cNvPr id="125" name="Rectangle 124"/>
            <p:cNvSpPr/>
            <p:nvPr/>
          </p:nvSpPr>
          <p:spPr>
            <a:xfrm>
              <a:off x="766993" y="3190621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66993" y="3344977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66993" y="3499333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66993" y="3653689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66993" y="3808045"/>
              <a:ext cx="571504" cy="1543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</p:grpSp>
      <p:sp>
        <p:nvSpPr>
          <p:cNvPr id="131" name="Freeform 130"/>
          <p:cNvSpPr/>
          <p:nvPr/>
        </p:nvSpPr>
        <p:spPr>
          <a:xfrm>
            <a:off x="2009775" y="3971925"/>
            <a:ext cx="5962650" cy="838200"/>
          </a:xfrm>
          <a:custGeom>
            <a:avLst/>
            <a:gdLst>
              <a:gd name="connsiteX0" fmla="*/ 5962650 w 5962650"/>
              <a:gd name="connsiteY0" fmla="*/ 0 h 838200"/>
              <a:gd name="connsiteX1" fmla="*/ 5962650 w 5962650"/>
              <a:gd name="connsiteY1" fmla="*/ 838200 h 838200"/>
              <a:gd name="connsiteX2" fmla="*/ 304800 w 5962650"/>
              <a:gd name="connsiteY2" fmla="*/ 838200 h 838200"/>
              <a:gd name="connsiteX3" fmla="*/ 304800 w 5962650"/>
              <a:gd name="connsiteY3" fmla="*/ 571500 h 838200"/>
              <a:gd name="connsiteX4" fmla="*/ 0 w 5962650"/>
              <a:gd name="connsiteY4" fmla="*/ 5715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650" h="838200">
                <a:moveTo>
                  <a:pt x="5962650" y="0"/>
                </a:moveTo>
                <a:lnTo>
                  <a:pt x="5962650" y="838200"/>
                </a:lnTo>
                <a:lnTo>
                  <a:pt x="304800" y="838200"/>
                </a:lnTo>
                <a:lnTo>
                  <a:pt x="304800" y="571500"/>
                </a:lnTo>
                <a:lnTo>
                  <a:pt x="0" y="57150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1609725" y="3181350"/>
            <a:ext cx="990600" cy="371475"/>
          </a:xfrm>
          <a:custGeom>
            <a:avLst/>
            <a:gdLst>
              <a:gd name="connsiteX0" fmla="*/ 0 w 990600"/>
              <a:gd name="connsiteY0" fmla="*/ 0 h 371475"/>
              <a:gd name="connsiteX1" fmla="*/ 0 w 990600"/>
              <a:gd name="connsiteY1" fmla="*/ 209550 h 371475"/>
              <a:gd name="connsiteX2" fmla="*/ 990600 w 990600"/>
              <a:gd name="connsiteY2" fmla="*/ 209550 h 371475"/>
              <a:gd name="connsiteX3" fmla="*/ 990600 w 990600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371475">
                <a:moveTo>
                  <a:pt x="0" y="0"/>
                </a:moveTo>
                <a:lnTo>
                  <a:pt x="0" y="209550"/>
                </a:lnTo>
                <a:lnTo>
                  <a:pt x="990600" y="209550"/>
                </a:lnTo>
                <a:lnTo>
                  <a:pt x="990600" y="37147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1609725" y="4029075"/>
            <a:ext cx="990600" cy="447675"/>
          </a:xfrm>
          <a:custGeom>
            <a:avLst/>
            <a:gdLst>
              <a:gd name="connsiteX0" fmla="*/ 0 w 990600"/>
              <a:gd name="connsiteY0" fmla="*/ 447675 h 447675"/>
              <a:gd name="connsiteX1" fmla="*/ 0 w 990600"/>
              <a:gd name="connsiteY1" fmla="*/ 257175 h 447675"/>
              <a:gd name="connsiteX2" fmla="*/ 990600 w 990600"/>
              <a:gd name="connsiteY2" fmla="*/ 257175 h 447675"/>
              <a:gd name="connsiteX3" fmla="*/ 990600 w 990600"/>
              <a:gd name="connsiteY3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447675">
                <a:moveTo>
                  <a:pt x="0" y="447675"/>
                </a:moveTo>
                <a:lnTo>
                  <a:pt x="0" y="257175"/>
                </a:lnTo>
                <a:lnTo>
                  <a:pt x="990600" y="257175"/>
                </a:lnTo>
                <a:lnTo>
                  <a:pt x="990600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219332" y="2407727"/>
            <a:ext cx="791396" cy="1543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tr-T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r1 r4</a:t>
            </a:r>
            <a:endParaRPr lang="tr-TR" sz="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301044" y="4048885"/>
            <a:ext cx="791396" cy="15435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 r3</a:t>
            </a:r>
            <a:r>
              <a:rPr lang="tr-TR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tr-TR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r4</a:t>
            </a:r>
            <a:endParaRPr lang="tr-TR" sz="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219332" y="4477510"/>
            <a:ext cx="791396" cy="15435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or r3 r1 r4</a:t>
            </a:r>
            <a:endParaRPr lang="tr-TR" sz="8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6624" y="4443428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RF 1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95400" y="2133600"/>
            <a:ext cx="59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IFQ 1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95400" y="5257800"/>
            <a:ext cx="6429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IFQ 2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22092" y="3750681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2092" y="4190424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022092" y="3606217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22092" y="3895145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22092" y="4042785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0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022092" y="4333299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0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4486275" y="3148012"/>
            <a:ext cx="390525" cy="257175"/>
          </a:xfrm>
          <a:custGeom>
            <a:avLst/>
            <a:gdLst>
              <a:gd name="connsiteX0" fmla="*/ 0 w 390525"/>
              <a:gd name="connsiteY0" fmla="*/ 285750 h 285750"/>
              <a:gd name="connsiteX1" fmla="*/ 0 w 390525"/>
              <a:gd name="connsiteY1" fmla="*/ 0 h 285750"/>
              <a:gd name="connsiteX2" fmla="*/ 390525 w 390525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285750">
                <a:moveTo>
                  <a:pt x="0" y="285750"/>
                </a:moveTo>
                <a:lnTo>
                  <a:pt x="0" y="0"/>
                </a:lnTo>
                <a:lnTo>
                  <a:pt x="39052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62412" y="4448192"/>
            <a:ext cx="58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"/>
              </a:rPr>
              <a:t>RF 2</a:t>
            </a:r>
            <a:endParaRPr lang="tr-TR" sz="1200" b="1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076956" y="3247936"/>
            <a:ext cx="466593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r1+r4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445828" y="375385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</a:t>
            </a: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447418" y="404278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r1+r4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22092" y="3750681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022093" y="4190425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0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076000" y="3247200"/>
            <a:ext cx="466593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022091" y="4042785"/>
            <a:ext cx="571504" cy="14763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1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033845" y="3495585"/>
            <a:ext cx="214182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r1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33844" y="3495584"/>
            <a:ext cx="214182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r1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033844" y="3795622"/>
            <a:ext cx="214182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r4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033844" y="3795622"/>
            <a:ext cx="214182" cy="15435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r4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445828" y="4192006"/>
            <a:ext cx="571504" cy="1476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>
                <a:solidFill>
                  <a:srgbClr val="000000"/>
                </a:solidFill>
              </a:rPr>
              <a:t>r</a:t>
            </a:r>
            <a:r>
              <a:rPr lang="en-US" sz="1100" dirty="0">
                <a:solidFill>
                  <a:srgbClr val="000000"/>
                </a:solidFill>
              </a:rPr>
              <a:t>4</a:t>
            </a:r>
            <a:endParaRPr lang="tr-TR" sz="16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036256" y="3266499"/>
            <a:ext cx="221294" cy="14763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or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36254" y="3266499"/>
            <a:ext cx="226057" cy="14763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+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58269" y="3412615"/>
            <a:ext cx="791396" cy="1543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tr-T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</a:t>
            </a: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tr-T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r1 r4</a:t>
            </a:r>
            <a:endParaRPr lang="tr-TR" sz="8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Example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304241" y="5751416"/>
            <a:ext cx="1916515" cy="894475"/>
          </a:xfrm>
          <a:prstGeom prst="rect">
            <a:avLst/>
          </a:prstGeom>
          <a:ln w="9525">
            <a:solidFill>
              <a:srgbClr val="4A7EBB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6451879" y="6207749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6460314" y="6504439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7131280" y="6093296"/>
            <a:ext cx="8793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Context-2</a:t>
            </a:r>
            <a:endParaRPr lang="tr-TR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131280" y="6381328"/>
            <a:ext cx="4469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DIFT</a:t>
            </a:r>
            <a:endParaRPr lang="tr-TR" sz="1600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6451878" y="5907141"/>
            <a:ext cx="574007" cy="0"/>
          </a:xfrm>
          <a:prstGeom prst="line">
            <a:avLst/>
          </a:prstGeom>
          <a:solidFill>
            <a:srgbClr val="FF9900"/>
          </a:solidFill>
          <a:ln w="28575" cap="flat" cmpd="sng" algn="ctr">
            <a:solidFill>
              <a:srgbClr val="3E63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7131279" y="5792688"/>
            <a:ext cx="8793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Context-1</a:t>
            </a:r>
            <a:endParaRPr lang="tr-TR" sz="1600" dirty="0"/>
          </a:p>
        </p:txBody>
      </p:sp>
      <p:sp>
        <p:nvSpPr>
          <p:cNvPr id="137" name="Rectangle 136"/>
          <p:cNvSpPr/>
          <p:nvPr/>
        </p:nvSpPr>
        <p:spPr>
          <a:xfrm>
            <a:off x="6296025" y="5237956"/>
            <a:ext cx="2236415" cy="4953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853582" y="5373216"/>
            <a:ext cx="1606850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Shared Resources</a:t>
            </a:r>
            <a:endParaRPr lang="tr-TR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444208" y="5304631"/>
            <a:ext cx="323850" cy="35242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5354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0.1375 L 0.11875 0.1375 L 0.11875 0.1611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88 0.02778 " pathEditMode="relative" ptsTypes="AA">
                                      <p:cBhvr>
                                        <p:cTn id="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83 0.05139 " pathEditMode="relative" ptsTypes="AA">
                                      <p:cBhvr>
                                        <p:cTn id="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3.61111E-6 -0.09236 L 0.11094 -0.1 " pathEditMode="relative" ptsTypes="AAA">
                                      <p:cBhvr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1215 -0.11435 L 0.10955 -0.11435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18438 -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42 -0.02153 L 0.01042 -0.10903 L 0.2151 -0.10903 " pathEditMode="relative" ptsTypes="AAAA">
                                      <p:cBhvr>
                                        <p:cTn id="5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-0.10902 L 0.25729 -0.08587 L 0.30017 -0.08657 L 0.29948 -0.15555 L -0.19826 -0.15578 L -0.19826 0.10602 " pathEditMode="relative" rAng="0" ptsTypes="AAAAAA">
                                      <p:cBhvr>
                                        <p:cTn id="6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194 L -0.56875 0.08194 L -0.61979 0.0625 " pathEditMode="relative" ptsTypes="AAAA">
                                      <p:cBhvr>
                                        <p:cTn id="8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-0.05579 L 0.10625 -0.05556 L 0.10625 -0.08194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.03542 " pathEditMode="relative" ptsTypes="AA">
                                      <p:cBhvr>
                                        <p:cTn id="1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542 0.05208 " pathEditMode="relative" ptsTypes="AA">
                                      <p:cBhvr>
                                        <p:cTn id="11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548A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548A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00017 -0.10139 L 0.04861 -0.10139 " pathEditMode="relative" ptsTypes="AAA">
                                      <p:cBhvr>
                                        <p:cTn id="1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0105 -0.11736 L 0.04792 -0.11736 " pathEditMode="relative" ptsTypes="AAA">
                                      <p:cBhvr>
                                        <p:cTn id="1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438 -0.00556 " pathEditMode="relative" ptsTypes="AA">
                                      <p:cBhvr>
                                        <p:cTn id="1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042 -0.02153 L 0.01042 -0.10903 L 0.2151 -0.10903 " pathEditMode="relative" ptsTypes="AAAA">
                                      <p:cBhvr>
                                        <p:cTn id="1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-0.10902 L 0.25035 -0.08611 L 0.28646 -0.0868 L 0.28576 -0.15532 L -0.13073 -0.15555 L -0.13073 0.10417 " pathEditMode="relative" rAng="0" ptsTypes="AAAAAA">
                                      <p:cBhvr>
                                        <p:cTn id="1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38" grpId="0" animBg="1"/>
      <p:bldP spid="138" grpId="1" animBg="1"/>
      <p:bldP spid="138" grpId="2" animBg="1"/>
      <p:bldP spid="113" grpId="0" animBg="1"/>
      <p:bldP spid="113" grpId="1" animBg="1"/>
      <p:bldP spid="113" grpId="2" animBg="1"/>
      <p:bldP spid="113" grpId="3" animBg="1"/>
      <p:bldP spid="114" grpId="0" animBg="1"/>
      <p:bldP spid="114" grpId="1" animBg="1"/>
      <p:bldP spid="117" grpId="0" animBg="1"/>
      <p:bldP spid="118" grpId="0" animBg="1"/>
      <p:bldP spid="118" grpId="1" animBg="1"/>
      <p:bldP spid="121" grpId="0" animBg="1"/>
      <p:bldP spid="121" grpId="1" animBg="1"/>
      <p:bldP spid="122" grpId="0" animBg="1"/>
      <p:bldP spid="122" grpId="1" animBg="1"/>
      <p:bldP spid="122" grpId="2" animBg="1"/>
      <p:bldP spid="122" grpId="3" animBg="1"/>
      <p:bldP spid="123" grpId="0" animBg="1"/>
      <p:bldP spid="108" grpId="0" animBg="1"/>
      <p:bldP spid="108" grpId="1" animBg="1"/>
      <p:bldP spid="105" grpId="0" animBg="1"/>
      <p:bldP spid="105" grpId="1" animBg="1"/>
      <p:bldP spid="105" grpId="2" animBg="1"/>
      <p:bldP spid="110" grpId="0" animBg="1"/>
      <p:bldP spid="110" grpId="1" animBg="1"/>
      <p:bldP spid="107" grpId="0" animBg="1"/>
      <p:bldP spid="107" grpId="1" animBg="1"/>
      <p:bldP spid="107" grpId="2" animBg="1"/>
      <p:bldP spid="115" grpId="0" animBg="1"/>
      <p:bldP spid="115" grpId="1" animBg="1"/>
      <p:bldP spid="92" grpId="0" animBg="1"/>
      <p:bldP spid="92" grpId="1" animBg="1"/>
      <p:bldP spid="92" grpId="2" animBg="1"/>
      <p:bldP spid="94" grpId="0" animBg="1"/>
      <p:bldP spid="94" grpId="1" animBg="1"/>
      <p:bldP spid="99" grpId="0" animBg="1"/>
      <p:bldP spid="9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3429000"/>
            <a:ext cx="712800" cy="6853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914399" y="900000"/>
            <a:ext cx="7110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Instruction Generation Logic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747" y="1914341"/>
            <a:ext cx="7436506" cy="4443617"/>
          </a:xfrm>
          <a:prstGeom prst="rect">
            <a:avLst/>
          </a:prstGeom>
        </p:spPr>
      </p:pic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600" y="1954800"/>
            <a:ext cx="6826956" cy="469353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219325" y="2000250"/>
            <a:ext cx="1952626" cy="1800226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15000" y="1857374"/>
            <a:ext cx="1924051" cy="2257425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6101" y="3943350"/>
            <a:ext cx="1790700" cy="220980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33850" y="2524126"/>
            <a:ext cx="2533651" cy="247650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160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675" y="2257427"/>
            <a:ext cx="1733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1. Taint Code Generation</a:t>
            </a:r>
            <a:endParaRPr lang="tr-TR" sz="1200" dirty="0">
              <a:solidFill>
                <a:srgbClr val="C465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2850" y="1981202"/>
            <a:ext cx="1581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err="1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Secutiry</a:t>
            </a: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 Instruction </a:t>
            </a:r>
            <a:r>
              <a:rPr lang="en-US" sz="1200" dirty="0" err="1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Opcodes</a:t>
            </a: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 are read from COT</a:t>
            </a:r>
            <a:endParaRPr lang="tr-TR" sz="1200" dirty="0">
              <a:solidFill>
                <a:srgbClr val="C465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5625" y="4086227"/>
            <a:ext cx="2238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3. Rest of the instructions are taken from Register Organizer and stored Instruction Buffer</a:t>
            </a:r>
            <a:endParaRPr lang="tr-TR" sz="1200" dirty="0">
              <a:solidFill>
                <a:srgbClr val="C465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150" y="5210177"/>
            <a:ext cx="21526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4652D"/>
                </a:solidFill>
                <a:latin typeface="Arial" pitchFamily="34" charset="0"/>
                <a:cs typeface="Arial" pitchFamily="34" charset="0"/>
              </a:rPr>
              <a:t>4. Load and Store Instruction’s memory addresses are stored in Address Buffer</a:t>
            </a:r>
            <a:endParaRPr lang="tr-TR" sz="1200" dirty="0">
              <a:solidFill>
                <a:srgbClr val="C465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1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658000" y="658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0592E-6 L -0.29913 0.04186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Floorplan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with SIFT Logic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16224"/>
            <a:ext cx="4149080" cy="41490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SUN T1 Open Source Core</a:t>
            </a:r>
          </a:p>
          <a:p>
            <a:pPr algn="just"/>
            <a:r>
              <a:rPr lang="en-US" sz="2000" dirty="0" smtClean="0"/>
              <a:t>IGL </a:t>
            </a:r>
            <a:r>
              <a:rPr lang="en-US" sz="2000" dirty="0"/>
              <a:t>synthesized using Synopsys </a:t>
            </a:r>
            <a:r>
              <a:rPr lang="en-US" sz="2000" dirty="0" smtClean="0"/>
              <a:t>Design Compiler </a:t>
            </a:r>
            <a:r>
              <a:rPr lang="en-US" sz="2000" dirty="0"/>
              <a:t>using a TSMC 90nm standard cell </a:t>
            </a:r>
            <a:r>
              <a:rPr lang="en-US" sz="2000" dirty="0" smtClean="0"/>
              <a:t>library</a:t>
            </a:r>
          </a:p>
          <a:p>
            <a:pPr algn="just"/>
            <a:r>
              <a:rPr lang="tr-TR" sz="2000" dirty="0"/>
              <a:t>COT, </a:t>
            </a:r>
            <a:r>
              <a:rPr lang="tr-TR" sz="2000" dirty="0" smtClean="0"/>
              <a:t>IB</a:t>
            </a:r>
            <a:r>
              <a:rPr lang="en-US" sz="2000" dirty="0" smtClean="0"/>
              <a:t> and </a:t>
            </a:r>
            <a:r>
              <a:rPr lang="en-US" sz="2000" dirty="0"/>
              <a:t>AB </a:t>
            </a:r>
            <a:r>
              <a:rPr lang="en-US" sz="2000" dirty="0" smtClean="0"/>
              <a:t>implemented using Cadence Virtuoso</a:t>
            </a:r>
          </a:p>
          <a:p>
            <a:pPr algn="just"/>
            <a:r>
              <a:rPr lang="en-US" sz="2000" dirty="0"/>
              <a:t>The integrated </a:t>
            </a:r>
            <a:r>
              <a:rPr lang="en-US" sz="2000" dirty="0" smtClean="0"/>
              <a:t>processor </a:t>
            </a:r>
            <a:r>
              <a:rPr lang="en-US" sz="2000" dirty="0" err="1" smtClean="0"/>
              <a:t>netlist</a:t>
            </a:r>
            <a:r>
              <a:rPr lang="en-US" sz="2000" dirty="0" smtClean="0"/>
              <a:t> placed </a:t>
            </a:r>
            <a:r>
              <a:rPr lang="en-US" sz="2000" dirty="0"/>
              <a:t>and routed using Cadence </a:t>
            </a:r>
            <a:r>
              <a:rPr lang="en-US" sz="2000" dirty="0" err="1"/>
              <a:t>SoC</a:t>
            </a:r>
            <a:r>
              <a:rPr lang="en-US" sz="2000" dirty="0"/>
              <a:t> Encounter</a:t>
            </a:r>
            <a:endParaRPr lang="en-US" sz="2000" dirty="0" smtClean="0"/>
          </a:p>
          <a:p>
            <a:pPr algn="just"/>
            <a:r>
              <a:rPr lang="en-US" sz="2000" dirty="0" smtClean="0"/>
              <a:t>Cost 4.5% of whole processor area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232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dirty="0" smtClean="0"/>
              <a:t>Software is not involved, transparent to user and applications (although the checking code can also be generated in software)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Hardware instruction generation is faster than software generation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Additional hardware is at the back end of the pipeline, it is not on the critical path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No inter-core communication</a:t>
            </a:r>
            <a:endParaRPr lang="tr-T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Benefits of Taint Checking with SMT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3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Number of Security Instructions per Primary Thread Instruction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447800"/>
          <a:ext cx="807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54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Performance Overhead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endParaRPr lang="en-US" dirty="0" smtClean="0"/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Reduce the number of checking instructions by eliminating the ones that never change the taint state. 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Reduce data dependencies in the checker by preloading taint values into its cache once the main program encounters the corresponding address</a:t>
            </a:r>
            <a:endParaRPr lang="en-US" dirty="0"/>
          </a:p>
          <a:p>
            <a:pPr eaLnBrk="1" hangingPunct="1">
              <a:spcAft>
                <a:spcPts val="1800"/>
              </a:spcAft>
            </a:pPr>
            <a:r>
              <a:rPr lang="en-US" dirty="0" smtClean="0"/>
              <a:t>Reduce the number of security instructions depending on taint state of registers and TLB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Performance Optimizations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58800" y="1950116"/>
            <a:ext cx="1635384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00" dirty="0" err="1" smtClean="0"/>
              <a:t>lda</a:t>
            </a:r>
            <a:r>
              <a:rPr lang="tr-TR" sz="1300" dirty="0" smtClean="0"/>
              <a:t> r0,24176(r0)</a:t>
            </a:r>
          </a:p>
          <a:p>
            <a:r>
              <a:rPr lang="tr-TR" sz="1300" dirty="0" err="1" smtClean="0"/>
              <a:t>xor</a:t>
            </a:r>
            <a:r>
              <a:rPr lang="tr-TR" sz="1300" dirty="0" smtClean="0"/>
              <a:t> r9,3,r2</a:t>
            </a:r>
          </a:p>
          <a:p>
            <a:r>
              <a:rPr lang="tr-TR" sz="1300" dirty="0" err="1" smtClean="0"/>
              <a:t>addq</a:t>
            </a:r>
            <a:r>
              <a:rPr lang="tr-TR" sz="1300" dirty="0" smtClean="0"/>
              <a:t> r0,r9,r0</a:t>
            </a:r>
          </a:p>
          <a:p>
            <a:r>
              <a:rPr lang="tr-TR" sz="1300" dirty="0" err="1" smtClean="0"/>
              <a:t>ldah</a:t>
            </a:r>
            <a:r>
              <a:rPr lang="tr-TR" sz="1300" dirty="0" smtClean="0"/>
              <a:t> r16,8191(r29)</a:t>
            </a:r>
          </a:p>
          <a:p>
            <a:r>
              <a:rPr lang="tr-TR" sz="1300" dirty="0" err="1" smtClean="0"/>
              <a:t>ldq</a:t>
            </a:r>
            <a:r>
              <a:rPr lang="tr-TR" sz="1300" dirty="0" smtClean="0"/>
              <a:t>_u r1,0(r0)</a:t>
            </a:r>
          </a:p>
          <a:p>
            <a:r>
              <a:rPr lang="tr-TR" sz="1300" dirty="0" err="1" smtClean="0"/>
              <a:t>lda</a:t>
            </a:r>
            <a:r>
              <a:rPr lang="tr-TR" sz="1300" dirty="0" smtClean="0"/>
              <a:t> r16,-26816(r16)</a:t>
            </a:r>
          </a:p>
          <a:p>
            <a:r>
              <a:rPr lang="tr-TR" sz="1300" dirty="0" err="1" smtClean="0"/>
              <a:t>lda</a:t>
            </a:r>
            <a:r>
              <a:rPr lang="tr-TR" sz="1300" dirty="0" smtClean="0"/>
              <a:t> r0,1(r0)</a:t>
            </a:r>
          </a:p>
          <a:p>
            <a:r>
              <a:rPr lang="tr-TR" sz="1300" dirty="0" err="1" smtClean="0"/>
              <a:t>lda</a:t>
            </a:r>
            <a:r>
              <a:rPr lang="tr-TR" sz="1300" dirty="0" smtClean="0"/>
              <a:t> r18,8(r16)</a:t>
            </a:r>
          </a:p>
          <a:p>
            <a:r>
              <a:rPr lang="tr-TR" sz="1300" dirty="0" err="1" smtClean="0"/>
              <a:t>extqh</a:t>
            </a:r>
            <a:r>
              <a:rPr lang="tr-TR" sz="1300" dirty="0" smtClean="0"/>
              <a:t> r1,r0,r1</a:t>
            </a:r>
          </a:p>
          <a:p>
            <a:r>
              <a:rPr lang="tr-TR" sz="1300" dirty="0" err="1" smtClean="0"/>
              <a:t>sra</a:t>
            </a:r>
            <a:r>
              <a:rPr lang="tr-TR" sz="1300" dirty="0" smtClean="0"/>
              <a:t> r1,56,r10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r2,0x14</a:t>
            </a:r>
          </a:p>
          <a:p>
            <a:r>
              <a:rPr lang="tr-TR" sz="1300" dirty="0" err="1" smtClean="0"/>
              <a:t>and</a:t>
            </a:r>
            <a:r>
              <a:rPr lang="tr-TR" sz="1300" dirty="0" smtClean="0"/>
              <a:t> r9,255,r</a:t>
            </a:r>
            <a:r>
              <a:rPr lang="en-US" sz="1300" dirty="0" smtClean="0"/>
              <a:t>9</a:t>
            </a:r>
            <a:endParaRPr lang="tr-TR" sz="1300" dirty="0" smtClean="0"/>
          </a:p>
          <a:p>
            <a:r>
              <a:rPr lang="tr-TR" sz="1300" dirty="0" err="1" smtClean="0"/>
              <a:t>stl</a:t>
            </a:r>
            <a:r>
              <a:rPr lang="tr-TR" sz="1300" dirty="0" smtClean="0"/>
              <a:t> r3,32(r30)</a:t>
            </a:r>
          </a:p>
          <a:p>
            <a:r>
              <a:rPr lang="tr-TR" sz="1300" dirty="0" err="1" smtClean="0"/>
              <a:t>ldl</a:t>
            </a:r>
            <a:r>
              <a:rPr lang="tr-TR" sz="1300" dirty="0" smtClean="0"/>
              <a:t> r2,64(r</a:t>
            </a:r>
            <a:r>
              <a:rPr lang="en-US" sz="1300" dirty="0" smtClean="0"/>
              <a:t>2</a:t>
            </a:r>
            <a:r>
              <a:rPr lang="tr-TR" sz="1300" dirty="0" smtClean="0"/>
              <a:t>)</a:t>
            </a:r>
          </a:p>
          <a:p>
            <a:r>
              <a:rPr lang="tr-TR" sz="1300" dirty="0" err="1" smtClean="0"/>
              <a:t>lda</a:t>
            </a:r>
            <a:r>
              <a:rPr lang="tr-TR" sz="1300" dirty="0" smtClean="0"/>
              <a:t> r16,48(r30)</a:t>
            </a:r>
          </a:p>
          <a:p>
            <a:r>
              <a:rPr lang="tr-TR" sz="1300" dirty="0" err="1" smtClean="0"/>
              <a:t>bic</a:t>
            </a:r>
            <a:r>
              <a:rPr lang="tr-TR" sz="1300" dirty="0" smtClean="0"/>
              <a:t> r2,255,r2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r3,r2,r2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5800" y="1950117"/>
            <a:ext cx="2019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r0,r0,r0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r9,r9,r2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r0,r9,r0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r29,r29,r16</a:t>
            </a:r>
          </a:p>
          <a:p>
            <a:r>
              <a:rPr lang="tr-TR" sz="1300" dirty="0" err="1" smtClean="0"/>
              <a:t>ldq</a:t>
            </a:r>
            <a:r>
              <a:rPr lang="tr-TR" sz="1300" dirty="0" smtClean="0"/>
              <a:t>_u r1,0(r0)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r1,r0,r1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r1,0xfffffffffffff080</a:t>
            </a:r>
          </a:p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r16,r16,r16</a:t>
            </a:r>
          </a:p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r0,r0,r0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r16,r16,r18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r1,r0,r1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r1,r1,r10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r2,0xfffffffffffff080</a:t>
            </a:r>
          </a:p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r9,r9,r</a:t>
            </a:r>
            <a:r>
              <a:rPr lang="en-US" sz="1300" dirty="0" smtClean="0">
                <a:solidFill>
                  <a:srgbClr val="C00000"/>
                </a:solidFill>
              </a:rPr>
              <a:t>9</a:t>
            </a:r>
            <a:endParaRPr lang="tr-TR" sz="1300" dirty="0" smtClean="0">
              <a:solidFill>
                <a:srgbClr val="C00000"/>
              </a:solidFill>
            </a:endParaRP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r3,r30,r3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r3,0xfffffffffffff080</a:t>
            </a:r>
          </a:p>
          <a:p>
            <a:r>
              <a:rPr lang="tr-TR" sz="1300" dirty="0" err="1" smtClean="0"/>
              <a:t>stl</a:t>
            </a:r>
            <a:r>
              <a:rPr lang="tr-TR" sz="1300" dirty="0" smtClean="0"/>
              <a:t> r3,32(r30)</a:t>
            </a:r>
          </a:p>
          <a:p>
            <a:r>
              <a:rPr lang="tr-TR" sz="1300" dirty="0" err="1" smtClean="0"/>
              <a:t>ldl</a:t>
            </a:r>
            <a:r>
              <a:rPr lang="tr-TR" sz="1300" dirty="0" smtClean="0"/>
              <a:t> r2,64(r</a:t>
            </a:r>
            <a:r>
              <a:rPr lang="en-US" sz="1300" dirty="0" smtClean="0"/>
              <a:t>2</a:t>
            </a:r>
            <a:r>
              <a:rPr lang="tr-TR" sz="1300" dirty="0" smtClean="0"/>
              <a:t>)</a:t>
            </a:r>
          </a:p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r2,r</a:t>
            </a:r>
            <a:r>
              <a:rPr lang="en-US" sz="1300" dirty="0" smtClean="0">
                <a:solidFill>
                  <a:srgbClr val="C00000"/>
                </a:solidFill>
              </a:rPr>
              <a:t>2</a:t>
            </a:r>
            <a:r>
              <a:rPr lang="tr-TR" sz="1300" dirty="0" smtClean="0">
                <a:solidFill>
                  <a:srgbClr val="C00000"/>
                </a:solidFill>
              </a:rPr>
              <a:t>,r2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r2,0xfffffffffffff080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r30,r30,r16</a:t>
            </a:r>
          </a:p>
          <a:p>
            <a:r>
              <a:rPr lang="tr-TR" sz="1300" dirty="0" err="1" smtClean="0">
                <a:solidFill>
                  <a:srgbClr val="C00000"/>
                </a:solidFill>
              </a:rPr>
              <a:t>bis</a:t>
            </a:r>
            <a:r>
              <a:rPr lang="tr-TR" sz="1300" dirty="0" smtClean="0">
                <a:solidFill>
                  <a:srgbClr val="C00000"/>
                </a:solidFill>
              </a:rPr>
              <a:t> r2,r2,r2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r3,r2,r2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1400" y="1950116"/>
            <a:ext cx="1831527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00" dirty="0" err="1" smtClean="0"/>
              <a:t>bis</a:t>
            </a:r>
            <a:r>
              <a:rPr lang="tr-TR" sz="1300" dirty="0" smtClean="0"/>
              <a:t> r9,r9,r2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r0,r9,r0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r29,r29,r16</a:t>
            </a:r>
          </a:p>
          <a:p>
            <a:r>
              <a:rPr lang="tr-TR" sz="1300" dirty="0" err="1" smtClean="0"/>
              <a:t>ldq</a:t>
            </a:r>
            <a:r>
              <a:rPr lang="tr-TR" sz="1300" dirty="0" smtClean="0"/>
              <a:t>_u r1,0(r0)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r1,r0,r1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r1,0xfffffffffffff080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r16,r16,r18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r1,r0,r1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r1,r1,r10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r2,0xfffffffffffff080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r3,r30,r3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r3,0xfffffffffffff080</a:t>
            </a:r>
          </a:p>
          <a:p>
            <a:r>
              <a:rPr lang="tr-TR" sz="1300" dirty="0" err="1" smtClean="0"/>
              <a:t>stl</a:t>
            </a:r>
            <a:r>
              <a:rPr lang="tr-TR" sz="1300" dirty="0" smtClean="0"/>
              <a:t> r3,32(r30)</a:t>
            </a:r>
          </a:p>
          <a:p>
            <a:r>
              <a:rPr lang="tr-TR" sz="1300" dirty="0" err="1" smtClean="0"/>
              <a:t>ldl</a:t>
            </a:r>
            <a:r>
              <a:rPr lang="tr-TR" sz="1300" dirty="0" smtClean="0"/>
              <a:t> r2,64(r30)</a:t>
            </a:r>
          </a:p>
          <a:p>
            <a:r>
              <a:rPr lang="tr-TR" sz="1300" dirty="0" err="1" smtClean="0"/>
              <a:t>bne</a:t>
            </a:r>
            <a:r>
              <a:rPr lang="tr-TR" sz="1300" dirty="0" smtClean="0"/>
              <a:t> r2,0xfffffffffffff080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r30,r30,r16</a:t>
            </a:r>
          </a:p>
          <a:p>
            <a:r>
              <a:rPr lang="tr-TR" sz="1300" dirty="0" err="1" smtClean="0"/>
              <a:t>bis</a:t>
            </a:r>
            <a:r>
              <a:rPr lang="tr-TR" sz="1300" dirty="0" smtClean="0"/>
              <a:t> r3,r2,r2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72" y="1621025"/>
            <a:ext cx="1575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Primary Thread</a:t>
            </a:r>
            <a:endParaRPr lang="tr-TR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11472" y="1621025"/>
            <a:ext cx="215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SIFT Security Thread </a:t>
            </a:r>
            <a:endParaRPr lang="tr-TR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108672" y="1621025"/>
            <a:ext cx="2501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SIFT – F Security Thread </a:t>
            </a:r>
            <a:endParaRPr lang="tr-TR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349500" y="3460736"/>
            <a:ext cx="558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70500" y="3486136"/>
            <a:ext cx="558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914400" y="900000"/>
            <a:ext cx="78340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Eliminating Checking Instructions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8340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Logic with Instruction Elimination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599"/>
            <a:ext cx="7200800" cy="49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315200" cy="2133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600" dirty="0" smtClean="0"/>
              <a:t>RAKSHA </a:t>
            </a:r>
            <a:br>
              <a:rPr lang="en-US" sz="3600" dirty="0" smtClean="0"/>
            </a:br>
            <a:r>
              <a:rPr lang="en-US" sz="2800" dirty="0" smtClean="0"/>
              <a:t>A Flexible Information Flow Architecture for Software Security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228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Michael Dalton    </a:t>
            </a:r>
            <a:r>
              <a:rPr lang="en-US" sz="2000" dirty="0" err="1" smtClean="0"/>
              <a:t>Hari</a:t>
            </a:r>
            <a:r>
              <a:rPr lang="en-US" sz="2000" smtClean="0"/>
              <a:t> Kannan     Christos Kozyrakis</a:t>
            </a:r>
          </a:p>
          <a:p>
            <a:pPr>
              <a:lnSpc>
                <a:spcPct val="120000"/>
              </a:lnSpc>
            </a:pPr>
            <a:endParaRPr lang="en-US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tx1"/>
                </a:solidFill>
              </a:rPr>
              <a:t>Computer Systems Laboratory</a:t>
            </a: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tx1"/>
                </a:solidFill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758415821"/>
      </p:ext>
    </p:extLst>
  </p:cSld>
  <p:clrMapOvr>
    <a:masterClrMapping/>
  </p:clrMapOvr>
  <p:transition xmlns:p14="http://schemas.microsoft.com/office/powerpoint/2010/main" advTm="295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81000" y="1905000"/>
          <a:ext cx="418795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1905000"/>
          <a:ext cx="4191000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Performance Impact of Eliminating Security Instructions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9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84048" y="1901952"/>
          <a:ext cx="41879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1901952"/>
          <a:ext cx="4187952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Performance Impact of Cache Prefetching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1916832"/>
          <a:ext cx="8074152" cy="440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SIFT Performance on a 8-way Issue Processor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Performance Effect of ISA Support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2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Performance Effect of Cache Sharing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1444752"/>
          <a:ext cx="807415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55536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Policy 1 – No Checking only propagation</a:t>
            </a:r>
          </a:p>
          <a:p>
            <a:r>
              <a:rPr lang="en-US" sz="1800" dirty="0" smtClean="0"/>
              <a:t>Policy 2 – Jump Targets, Return Address, Stack Pointer</a:t>
            </a:r>
          </a:p>
          <a:p>
            <a:r>
              <a:rPr lang="en-US" sz="1800" dirty="0" smtClean="0"/>
              <a:t>Policy 3 – Jump Targets, Branch Conditions, System Call Arguments, Memory data and address</a:t>
            </a:r>
            <a:endParaRPr lang="tr-TR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SIFT-FP with Different Policies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" y="1444752"/>
            <a:ext cx="7753350" cy="4429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Multicore SIFT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Multicore SIFT Performance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3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MSIFT with Different Buffer Sizes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5800" y="1444752"/>
          <a:ext cx="8074152" cy="48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900000"/>
            <a:ext cx="71859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Multicore SIFT with Perfect Cache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6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153400" cy="5257800"/>
          </a:xfrm>
        </p:spPr>
        <p:txBody>
          <a:bodyPr/>
          <a:lstStyle/>
          <a:p>
            <a:r>
              <a:rPr lang="en-US" dirty="0" smtClean="0"/>
              <a:t>Software security is in a crisis</a:t>
            </a:r>
          </a:p>
          <a:p>
            <a:pPr lvl="1"/>
            <a:r>
              <a:rPr lang="en-US" dirty="0" smtClean="0"/>
              <a:t>Far-reaching financial &amp; social implications</a:t>
            </a:r>
          </a:p>
          <a:p>
            <a:endParaRPr lang="en-US" dirty="0" smtClean="0"/>
          </a:p>
          <a:p>
            <a:r>
              <a:rPr lang="en-US" dirty="0" smtClean="0"/>
              <a:t>Worms now mixing different kinds of attacks</a:t>
            </a:r>
          </a:p>
          <a:p>
            <a:pPr lvl="1"/>
            <a:r>
              <a:rPr lang="en-US" dirty="0" smtClean="0"/>
              <a:t>No longer just simple buffer overflows</a:t>
            </a:r>
          </a:p>
          <a:p>
            <a:endParaRPr lang="en-US" dirty="0" smtClean="0"/>
          </a:p>
          <a:p>
            <a:r>
              <a:rPr lang="en-US" dirty="0" smtClean="0"/>
              <a:t>High-level semantic vulnerabilities now most common threats</a:t>
            </a:r>
          </a:p>
          <a:p>
            <a:pPr lvl="1"/>
            <a:r>
              <a:rPr lang="en-US" dirty="0" smtClean="0"/>
              <a:t>SQL Injection, Cross Site Scripting, Directory Traversal, etc</a:t>
            </a:r>
          </a:p>
          <a:p>
            <a:pPr lvl="1"/>
            <a:r>
              <a:rPr lang="en-US" dirty="0" smtClean="0"/>
              <a:t>Easy to exploit; often architecture &amp; OS independent</a:t>
            </a:r>
          </a:p>
          <a:p>
            <a:endParaRPr lang="en-US" dirty="0" smtClean="0"/>
          </a:p>
          <a:p>
            <a:r>
              <a:rPr lang="en-US" dirty="0" smtClean="0"/>
              <a:t>Need a new approach that is</a:t>
            </a:r>
          </a:p>
          <a:p>
            <a:pPr lvl="1"/>
            <a:r>
              <a:rPr lang="en-US" b="1" dirty="0" smtClean="0"/>
              <a:t>Robust, End-to-end, Practical, Flexible, Fast</a:t>
            </a:r>
          </a:p>
        </p:txBody>
      </p:sp>
    </p:spTree>
    <p:extLst>
      <p:ext uri="{BB962C8B-B14F-4D97-AF65-F5344CB8AC3E}">
        <p14:creationId xmlns:p14="http://schemas.microsoft.com/office/powerpoint/2010/main" val="293492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00000"/>
            <a:ext cx="78340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Discussion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endParaRPr lang="en-US" sz="2400" dirty="0" smtClean="0"/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Collapse </a:t>
            </a:r>
            <a:r>
              <a:rPr lang="en-US" sz="2400" dirty="0"/>
              <a:t>multiple checking instructions via </a:t>
            </a:r>
            <a:r>
              <a:rPr lang="en-US" sz="2400" dirty="0" smtClean="0"/>
              <a:t>ISA?</a:t>
            </a:r>
            <a:endParaRPr lang="en-US" sz="2400" dirty="0"/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Optimize resource sharing between two </a:t>
            </a:r>
            <a:r>
              <a:rPr lang="en-US" sz="2400" dirty="0" smtClean="0"/>
              <a:t>threads?</a:t>
            </a:r>
            <a:endParaRPr lang="en-US" sz="2400" dirty="0"/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Provide additional execution units for the </a:t>
            </a:r>
            <a:r>
              <a:rPr lang="en-US" sz="2400" dirty="0" smtClean="0"/>
              <a:t>checker?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 smtClean="0"/>
              <a:t>Using memory page granularity taint?</a:t>
            </a:r>
            <a:endParaRPr lang="en-US" dirty="0"/>
          </a:p>
          <a:p>
            <a:pPr marL="0" indent="0" eaLnBrk="1" hangingPunct="1">
              <a:spcAft>
                <a:spcPts val="18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591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RM Hardware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a good idea?</a:t>
            </a:r>
          </a:p>
          <a:p>
            <a:pPr lvl="1"/>
            <a:r>
              <a:rPr lang="en-US" dirty="0" smtClean="0"/>
              <a:t>What are </a:t>
            </a:r>
            <a:r>
              <a:rPr lang="en-US" smtClean="0"/>
              <a:t>the </a:t>
            </a:r>
            <a:r>
              <a:rPr lang="en-US" smtClean="0"/>
              <a:t>benefits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would it look like?  Parallel checking model?  Custom Hardware?</a:t>
            </a:r>
          </a:p>
          <a:p>
            <a:endParaRPr lang="en-US" dirty="0" smtClean="0"/>
          </a:p>
          <a:p>
            <a:r>
              <a:rPr lang="en-US" dirty="0" smtClean="0"/>
              <a:t>How do you </a:t>
            </a:r>
            <a:r>
              <a:rPr lang="en-US" dirty="0" err="1" smtClean="0"/>
              <a:t>retask</a:t>
            </a:r>
            <a:r>
              <a:rPr lang="en-US" dirty="0" smtClean="0"/>
              <a:t> it for different reference monitors?</a:t>
            </a:r>
          </a:p>
          <a:p>
            <a:endParaRPr lang="en-US" dirty="0"/>
          </a:p>
          <a:p>
            <a:r>
              <a:rPr lang="en-US" dirty="0" smtClean="0"/>
              <a:t>Can we benefit from both software optimizations and hardware acceleration?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3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197678"/>
            <a:ext cx="7989752" cy="512358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High-level semantic vulnerabilities are prevalent in web-based attacks</a:t>
            </a:r>
          </a:p>
          <a:p>
            <a:pPr lvl="1"/>
            <a:r>
              <a:rPr lang="en-US" dirty="0" smtClean="0"/>
              <a:t>SQL injection – code inserted into entry field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Cross-Site Scripting (XSS)</a:t>
            </a:r>
          </a:p>
          <a:p>
            <a:pPr lvl="2"/>
            <a:r>
              <a:rPr lang="en-US" dirty="0" smtClean="0"/>
              <a:t>Injected website sends malicious code to client</a:t>
            </a:r>
          </a:p>
          <a:p>
            <a:r>
              <a:rPr lang="en-US" dirty="0" smtClean="0"/>
              <a:t>Real-World Examples: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ebsite database breach </a:t>
            </a:r>
          </a:p>
          <a:p>
            <a:pPr lvl="2"/>
            <a:r>
              <a:rPr lang="en-US" dirty="0" smtClean="0"/>
              <a:t>The Wall Street Journal database in July 2014</a:t>
            </a:r>
          </a:p>
          <a:p>
            <a:pPr lvl="1"/>
            <a:r>
              <a:rPr lang="en-US" dirty="0" smtClean="0"/>
              <a:t>Twitter worms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CC8F2A50-270A-49AA-B3F9-098CE8948C39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40125" y="2514600"/>
            <a:ext cx="624078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statement = "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SELECT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*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FROM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users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WHERE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name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'" +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userName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+ "';"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rial Unicode MS" panose="020B0604020202020204" pitchFamily="50" charset="-128"/>
              <a:cs typeface="Courier New" panose="02070309020205020404" pitchFamily="49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00300" y="3313779"/>
            <a:ext cx="4605020" cy="184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users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name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‘bob'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22553" y="2856579"/>
            <a:ext cx="2545046" cy="276999"/>
            <a:chOff x="2000250" y="4725003"/>
            <a:chExt cx="2545046" cy="276999"/>
          </a:xfrm>
        </p:grpSpPr>
        <p:sp>
          <p:nvSpPr>
            <p:cNvPr id="8" name="Rounded Rectangle 7"/>
            <p:cNvSpPr/>
            <p:nvPr/>
          </p:nvSpPr>
          <p:spPr>
            <a:xfrm>
              <a:off x="2929890" y="4725003"/>
              <a:ext cx="1615406" cy="276999"/>
            </a:xfrm>
            <a:prstGeom prst="round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‘bob’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 OR </a:t>
              </a:r>
              <a:r>
                <a:rPr lang="en-US" alt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1</a:t>
              </a:r>
              <a:r>
                <a:rPr lang="en-US" alt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=</a:t>
              </a:r>
              <a:r>
                <a:rPr lang="en-US" altLang="en-US" sz="1200" dirty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2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1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0250" y="4725003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userName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" name="Explosion 1 4"/>
          <p:cNvSpPr/>
          <p:nvPr/>
        </p:nvSpPr>
        <p:spPr>
          <a:xfrm rot="20609772">
            <a:off x="915144" y="2844086"/>
            <a:ext cx="1457416" cy="777880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ERROR!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19" r="1727" b="881"/>
          <a:stretch/>
        </p:blipFill>
        <p:spPr>
          <a:xfrm>
            <a:off x="5486400" y="4267200"/>
            <a:ext cx="3356923" cy="215056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Picture 2" descr="http://rack.3.mshcdn.com/media/ZgkyMDEyLzEyLzA0LzIyL25ld3R3aXR0ZXJ3LmJXRS5qcGcKcAl0aHVtYgk5NTB4NTM0IwplCWpwZw/806b3047/548/new-twitter-worm-exploits-go-e2d8544f2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12584" r="19086" b="16197"/>
          <a:stretch/>
        </p:blipFill>
        <p:spPr bwMode="auto">
          <a:xfrm>
            <a:off x="5977783" y="7468340"/>
            <a:ext cx="1364225" cy="8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unixwiz.net/images/sqlinj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51" y="7356136"/>
            <a:ext cx="1722954" cy="8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8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Information Flow Tracking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DIFT tags (taints) data from untrusted sources</a:t>
            </a:r>
          </a:p>
          <a:p>
            <a:pPr lvl="1"/>
            <a:r>
              <a:rPr lang="en-US" dirty="0" smtClean="0"/>
              <a:t>Each byte or word of memory, register has a taint bit</a:t>
            </a:r>
          </a:p>
          <a:p>
            <a:endParaRPr lang="en-US" dirty="0" smtClean="0"/>
          </a:p>
          <a:p>
            <a:r>
              <a:rPr lang="en-US" dirty="0" smtClean="0"/>
              <a:t>Taint status is propagated across instructions</a:t>
            </a:r>
          </a:p>
          <a:p>
            <a:pPr lvl="1"/>
            <a:r>
              <a:rPr lang="en-US" dirty="0" smtClean="0"/>
              <a:t>If any source operand is tainted, destination becomes tainted</a:t>
            </a:r>
          </a:p>
          <a:p>
            <a:endParaRPr lang="en-US" dirty="0" smtClean="0"/>
          </a:p>
          <a:p>
            <a:r>
              <a:rPr lang="en-US" dirty="0" smtClean="0"/>
              <a:t>Trap to OS if tainted data used unsafely	</a:t>
            </a:r>
          </a:p>
          <a:p>
            <a:pPr lvl="1"/>
            <a:r>
              <a:rPr lang="en-US" dirty="0" smtClean="0"/>
              <a:t>Tainted pointer dereference</a:t>
            </a:r>
          </a:p>
          <a:p>
            <a:pPr lvl="1"/>
            <a:r>
              <a:rPr lang="en-US" dirty="0" smtClean="0"/>
              <a:t>Tainted jump address</a:t>
            </a:r>
          </a:p>
          <a:p>
            <a:pPr lvl="1"/>
            <a:r>
              <a:rPr lang="en-US" dirty="0" smtClean="0"/>
              <a:t>Tainted code</a:t>
            </a:r>
          </a:p>
          <a:p>
            <a:endParaRPr lang="en-US" dirty="0" smtClean="0"/>
          </a:p>
          <a:p>
            <a:r>
              <a:rPr lang="en-US" dirty="0" smtClean="0"/>
              <a:t>Can prevent memory corruption on unmodified binaries</a:t>
            </a:r>
          </a:p>
          <a:p>
            <a:r>
              <a:rPr lang="en-US" dirty="0" smtClean="0"/>
              <a:t>Potential: Protect from low-level &amp; high level threats</a:t>
            </a:r>
          </a:p>
        </p:txBody>
      </p:sp>
    </p:spTree>
    <p:extLst>
      <p:ext uri="{BB962C8B-B14F-4D97-AF65-F5344CB8AC3E}">
        <p14:creationId xmlns:p14="http://schemas.microsoft.com/office/powerpoint/2010/main" val="270460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24000"/>
            <a:ext cx="7989752" cy="261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DIFT – Dynamic Information Flow Tracking</a:t>
            </a:r>
          </a:p>
          <a:p>
            <a:pPr lvl="1"/>
            <a:r>
              <a:rPr lang="en-US" dirty="0" smtClean="0"/>
              <a:t>Associates a tag with every word of memory</a:t>
            </a:r>
          </a:p>
          <a:p>
            <a:pPr lvl="1"/>
            <a:r>
              <a:rPr lang="en-US" dirty="0" smtClean="0"/>
              <a:t>Tag is used to mark tainted data from untrusted sources</a:t>
            </a:r>
          </a:p>
          <a:p>
            <a:pPr lvl="2"/>
            <a:r>
              <a:rPr lang="en-US" dirty="0" smtClean="0"/>
              <a:t>Data produced from tainted data is also tainted</a:t>
            </a:r>
          </a:p>
          <a:p>
            <a:pPr lvl="2"/>
            <a:r>
              <a:rPr lang="en-US" dirty="0" smtClean="0"/>
              <a:t>Check tag when data is used for potentially unsafe operations (ex. Code Execution)</a:t>
            </a:r>
            <a:endParaRPr lang="en-US" dirty="0"/>
          </a:p>
          <a:p>
            <a:pPr lvl="1"/>
            <a:r>
              <a:rPr lang="en-US" dirty="0" smtClean="0"/>
              <a:t>Detects both low and high-level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00476" y="5919266"/>
            <a:ext cx="770468" cy="365125"/>
          </a:xfrm>
          <a:prstGeom prst="rect">
            <a:avLst/>
          </a:prstGeom>
        </p:spPr>
        <p:txBody>
          <a:bodyPr/>
          <a:lstStyle/>
          <a:p>
            <a:fld id="{CC8F2A50-270A-49AA-B3F9-098CE8948C39}" type="slidenum">
              <a:rPr lang="en-US" sz="2000" smtClean="0"/>
              <a:t>9</a:t>
            </a:fld>
            <a:endParaRPr lang="en-US" sz="20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48670"/>
              </p:ext>
            </p:extLst>
          </p:nvPr>
        </p:nvGraphicFramePr>
        <p:xfrm>
          <a:off x="2297233" y="4907980"/>
          <a:ext cx="1894702" cy="121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908"/>
                <a:gridCol w="1605794"/>
              </a:tblGrid>
              <a:tr h="276397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userName</a:t>
                      </a:r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63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‘bob’</a:t>
                      </a:r>
                      <a:endParaRPr lang="en-US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63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63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‘1’=‘1</a:t>
                      </a:r>
                      <a:endParaRPr lang="en-US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29971" y="4586625"/>
            <a:ext cx="1433463" cy="276999"/>
            <a:chOff x="2324100" y="3535176"/>
            <a:chExt cx="1433463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2324100" y="3535176"/>
              <a:ext cx="399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Tag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9460" y="3535176"/>
              <a:ext cx="458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6017" y="4240859"/>
            <a:ext cx="3022595" cy="311739"/>
            <a:chOff x="1885028" y="4721040"/>
            <a:chExt cx="2375270" cy="311739"/>
          </a:xfrm>
        </p:grpSpPr>
        <p:sp>
          <p:nvSpPr>
            <p:cNvPr id="12" name="Rounded Rectangle 11"/>
            <p:cNvSpPr/>
            <p:nvPr/>
          </p:nvSpPr>
          <p:spPr>
            <a:xfrm>
              <a:off x="2710440" y="4725002"/>
              <a:ext cx="1549858" cy="307777"/>
            </a:xfrm>
            <a:prstGeom prst="round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'bob'</a:t>
              </a:r>
              <a:r>
                <a:rPr 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 OR 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1</a:t>
              </a:r>
              <a:r>
                <a:rPr lang="en-US" alt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=</a:t>
              </a:r>
              <a:r>
                <a:rPr lang="en-US" altLang="en-US" sz="1400" dirty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'</a:t>
              </a:r>
              <a:r>
                <a:rPr lang="en-US" sz="14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rial Unicode MS" panose="020B0604020202020204" pitchFamily="50" charset="-128"/>
                  <a:cs typeface="Courier New" panose="02070309020205020404" pitchFamily="49" charset="0"/>
                </a:rPr>
                <a:t>1</a:t>
              </a:r>
              <a:endParaRPr lang="en-US" sz="1400" dirty="0">
                <a:solidFill>
                  <a:schemeClr val="tx1"/>
                </a:solidFill>
                <a:latin typeface="Courier New" panose="02070309020205020404" pitchFamily="49" charset="0"/>
                <a:ea typeface="Arial Unicode MS" panose="020B0604020202020204" pitchFamily="50" charset="-128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5028" y="4721040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userName</a:t>
              </a: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" name="Left Brace 4"/>
          <p:cNvSpPr/>
          <p:nvPr/>
        </p:nvSpPr>
        <p:spPr>
          <a:xfrm>
            <a:off x="1936376" y="5260510"/>
            <a:ext cx="197224" cy="84268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55331" y="5358685"/>
            <a:ext cx="129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User input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(untrusted)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62585" y="5297183"/>
            <a:ext cx="1453662" cy="744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Tag Check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142892" y="5231780"/>
            <a:ext cx="1820986" cy="8714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SECURITY</a:t>
            </a:r>
            <a:br>
              <a:rPr lang="en-US" sz="2000" dirty="0" smtClean="0"/>
            </a:br>
            <a:r>
              <a:rPr lang="en-US" sz="2000" dirty="0" smtClean="0"/>
              <a:t>TRAP</a:t>
            </a:r>
          </a:p>
        </p:txBody>
      </p:sp>
    </p:spTree>
    <p:extLst>
      <p:ext uri="{BB962C8B-B14F-4D97-AF65-F5344CB8AC3E}">
        <p14:creationId xmlns:p14="http://schemas.microsoft.com/office/powerpoint/2010/main" val="163277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30237</TotalTime>
  <Words>3241</Words>
  <Application>Microsoft Macintosh PowerPoint</Application>
  <PresentationFormat>On-screen Show (4:3)</PresentationFormat>
  <Paragraphs>725</Paragraphs>
  <Slides>61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template2007</vt:lpstr>
      <vt:lpstr>Visio</vt:lpstr>
      <vt:lpstr>Reference Monitors/Information Flow Tracking</vt:lpstr>
      <vt:lpstr>Reference Monitors</vt:lpstr>
      <vt:lpstr>Inline reference monitors</vt:lpstr>
      <vt:lpstr>Today</vt:lpstr>
      <vt:lpstr>RAKSHA  A Flexible Information Flow Architecture for Software Security</vt:lpstr>
      <vt:lpstr>Motivation</vt:lpstr>
      <vt:lpstr>Motivation</vt:lpstr>
      <vt:lpstr>Dynamic Information Flow Tracking </vt:lpstr>
      <vt:lpstr>What is DIFT? </vt:lpstr>
      <vt:lpstr>Limitations of Current DIFT Systems</vt:lpstr>
      <vt:lpstr>Limitations of Current DIFT Systems</vt:lpstr>
      <vt:lpstr>Raksha (Protection) Overview</vt:lpstr>
      <vt:lpstr>RAKSHA Overview</vt:lpstr>
      <vt:lpstr>Raksha Architecture and Features</vt:lpstr>
      <vt:lpstr>Policy Specification</vt:lpstr>
      <vt:lpstr>PowerPoint Presentation</vt:lpstr>
      <vt:lpstr>Policy Specification Registers</vt:lpstr>
      <vt:lpstr>Check Policy: LOAD</vt:lpstr>
      <vt:lpstr>Low Overhead Security Traps</vt:lpstr>
      <vt:lpstr>Low Overhead Security Traps</vt:lpstr>
      <vt:lpstr>Tag Granulariity &amp; Storage</vt:lpstr>
      <vt:lpstr>Raksha-based LEON3</vt:lpstr>
      <vt:lpstr>Raksha Prototype System</vt:lpstr>
      <vt:lpstr>Raksha Software Infrastructure</vt:lpstr>
      <vt:lpstr>Raksha Implementation Summary</vt:lpstr>
      <vt:lpstr>Raksha Implementation Summary</vt:lpstr>
      <vt:lpstr>Performance Results</vt:lpstr>
      <vt:lpstr>Performance Results</vt:lpstr>
      <vt:lpstr>Performance – O/S and S/W traps</vt:lpstr>
      <vt:lpstr>H/W Policies for Security Experiments</vt:lpstr>
      <vt:lpstr>Security Experiments</vt:lpstr>
      <vt:lpstr>Lessons Learned</vt:lpstr>
      <vt:lpstr>SIFT: SMT based Information Flow Tracking</vt:lpstr>
      <vt:lpstr>Another design point</vt:lpstr>
      <vt:lpstr>Existing DIFT Schemes and Limitations</vt:lpstr>
      <vt:lpstr>PowerPoint Presentation</vt:lpstr>
      <vt:lpstr>PowerPoint Presentation</vt:lpstr>
      <vt:lpstr>SIFT (SMT-based DIFT)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Security Instructions per Primary Thread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RM Hardware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Nael Abu-Ghazaleh</cp:lastModifiedBy>
  <cp:revision>454</cp:revision>
  <cp:lastPrinted>1999-09-20T15:19:18Z</cp:lastPrinted>
  <dcterms:created xsi:type="dcterms:W3CDTF">2011-01-05T22:39:44Z</dcterms:created>
  <dcterms:modified xsi:type="dcterms:W3CDTF">2017-05-18T21:02:54Z</dcterms:modified>
</cp:coreProperties>
</file>