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200" r:id="rId2"/>
    <p:sldMasterId id="2147484229" r:id="rId3"/>
    <p:sldMasterId id="2147484243" r:id="rId4"/>
    <p:sldMasterId id="2147484256" r:id="rId5"/>
  </p:sldMasterIdLst>
  <p:notesMasterIdLst>
    <p:notesMasterId r:id="rId77"/>
  </p:notesMasterIdLst>
  <p:handoutMasterIdLst>
    <p:handoutMasterId r:id="rId78"/>
  </p:handoutMasterIdLst>
  <p:sldIdLst>
    <p:sldId id="419" r:id="rId6"/>
    <p:sldId id="464" r:id="rId7"/>
    <p:sldId id="465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9" r:id="rId25"/>
    <p:sldId id="410" r:id="rId26"/>
    <p:sldId id="411" r:id="rId27"/>
    <p:sldId id="412" r:id="rId28"/>
    <p:sldId id="414" r:id="rId29"/>
    <p:sldId id="415" r:id="rId30"/>
    <p:sldId id="413" r:id="rId31"/>
    <p:sldId id="416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47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455" r:id="rId68"/>
    <p:sldId id="456" r:id="rId69"/>
    <p:sldId id="457" r:id="rId70"/>
    <p:sldId id="458" r:id="rId71"/>
    <p:sldId id="459" r:id="rId72"/>
    <p:sldId id="460" r:id="rId73"/>
    <p:sldId id="461" r:id="rId74"/>
    <p:sldId id="462" r:id="rId75"/>
    <p:sldId id="463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FFFFF"/>
    <a:srgbClr val="EAEAEA"/>
    <a:srgbClr val="FFFFCC"/>
    <a:srgbClr val="CC3300"/>
    <a:srgbClr val="FF0066"/>
    <a:srgbClr val="967720"/>
    <a:srgbClr val="9900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88475" autoAdjust="0"/>
  </p:normalViewPr>
  <p:slideViewPr>
    <p:cSldViewPr>
      <p:cViewPr varScale="1">
        <p:scale>
          <a:sx n="115" d="100"/>
          <a:sy n="115" d="100"/>
        </p:scale>
        <p:origin x="-1856" y="-10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1936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commentAuthors" Target="commentAuthors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1C0A08-D9C2-4A36-A848-3CD29EA8732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10215-9EA9-4BC3-9F1E-6DE7EF84ED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SMM:   runs privileged code with no interrupts, not even from OS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D912251-FCCB-4912-8445-3FC934C7BDA9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5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438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B5E8F33-08F7-49AE-8926-13FA3CADBA45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920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A68B2F1-D52B-4231-92A1-D18E7608D86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001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3CC2A1-0480-4F9B-BF1C-CAFAFFB4D5C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19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K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’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07:   Kauer, Usenix Security 2007.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Need owner password to write to DIR.   Anyone can read DIR.   Stored in NV RAM.</a:t>
            </a:r>
          </a:p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500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06C70F-588C-49E2-8700-39EE7D47107C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 can store multiple AIKs (for multiple identities)</a:t>
            </a:r>
          </a:p>
        </p:txBody>
      </p:sp>
    </p:spTree>
    <p:extLst>
      <p:ext uri="{BB962C8B-B14F-4D97-AF65-F5344CB8AC3E}">
        <p14:creationId xmlns:p14="http://schemas.microsoft.com/office/powerpoint/2010/main" val="153815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0CE01C8-00F9-4D4E-AB3F-55D850FA7AA8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TPM_Quote actually doesn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’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t take usedata argument.  Instead one could do  chal = Hash(chal,user-data)</a:t>
            </a: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948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D70B3B2-76A4-409F-B83E-3AB55FF96269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Focus on interactive applications such as Quake and network access control.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For non interactive applications (e.g. music distribution) there is no need for an SSL key exchange since pub-key is quoted.</a:t>
            </a:r>
          </a:p>
        </p:txBody>
      </p:sp>
    </p:spTree>
    <p:extLst>
      <p:ext uri="{BB962C8B-B14F-4D97-AF65-F5344CB8AC3E}">
        <p14:creationId xmlns:p14="http://schemas.microsoft.com/office/powerpoint/2010/main" val="3030306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Today ME infrastructure runs: PTT (ME-implemented TPM), EPID (ME-rooted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chain of trust for remote attestation), Boot Guard, Protected Audio and Video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 (PAVP), and SGX.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3CC2A1-0480-4F9B-BF1C-CAFAFFB4D5C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/>
                <a:cs typeface="ＭＳ Ｐゴシック"/>
              </a:rPr>
              <a:t>K</a:t>
            </a:r>
            <a:r>
              <a:rPr lang="en-US" dirty="0" err="1" smtClean="0">
                <a:latin typeface="Times New Roman" pitchFamily="18" charset="0"/>
                <a:ea typeface="+mn-ea"/>
                <a:cs typeface="ＭＳ Ｐゴシック"/>
              </a:rPr>
              <a:t>lauser</a:t>
            </a:r>
            <a:r>
              <a:rPr lang="en-US" baseline="0" dirty="0" smtClean="0">
                <a:latin typeface="Times New Roman" pitchFamily="18" charset="0"/>
                <a:ea typeface="+mn-ea"/>
                <a:cs typeface="ＭＳ Ｐゴシック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ＭＳ Ｐゴシック"/>
              </a:rPr>
              <a:t>07:   </a:t>
            </a:r>
            <a:r>
              <a:rPr lang="en-US" altLang="ja-JP" dirty="0" err="1" smtClean="0">
                <a:latin typeface="Times New Roman" pitchFamily="18" charset="0"/>
                <a:cs typeface="ＭＳ Ｐゴシック"/>
              </a:rPr>
              <a:t>Kauer</a:t>
            </a:r>
            <a:r>
              <a:rPr lang="en-US" altLang="ja-JP" dirty="0" smtClean="0">
                <a:latin typeface="Times New Roman" pitchFamily="18" charset="0"/>
                <a:cs typeface="ＭＳ Ｐゴシック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ＭＳ Ｐゴシック"/>
              </a:rPr>
              <a:t>Usenix</a:t>
            </a:r>
            <a:r>
              <a:rPr lang="en-US" altLang="ja-JP" dirty="0" smtClean="0">
                <a:latin typeface="Times New Roman" pitchFamily="18" charset="0"/>
                <a:cs typeface="ＭＳ Ｐゴシック"/>
              </a:rPr>
              <a:t> Security 2007.</a:t>
            </a:r>
          </a:p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Need owner password to write to DIR.   Anyone can read DIR.   Stored in NV RAM.</a:t>
            </a:r>
          </a:p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8201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7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 usability wise, TPM shortcoming:</a:t>
            </a:r>
          </a:p>
          <a:p>
            <a:pPr algn="l"/>
            <a:r>
              <a:rPr lang="en-US" dirty="0" smtClean="0"/>
              <a:t>Attesting server, must always know the right PCR values for the platform - according to OS patch updates (for example).</a:t>
            </a:r>
          </a:p>
          <a:p>
            <a:pPr algn="l"/>
            <a:r>
              <a:rPr lang="en-US" dirty="0" smtClean="0"/>
              <a:t>answer was TXT.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4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B1A2F2-7D57-4CE0-A197-1B95860C6D75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6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7$ for TPM from National Semiconductors (per 1000 units)</a:t>
            </a:r>
          </a:p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Broadcom Ethernet controller with integrated TPM: https://www.broadcom.com/press/release.php?id=700509</a:t>
            </a:r>
          </a:p>
        </p:txBody>
      </p:sp>
    </p:spTree>
    <p:extLst>
      <p:ext uri="{BB962C8B-B14F-4D97-AF65-F5344CB8AC3E}">
        <p14:creationId xmlns:p14="http://schemas.microsoft.com/office/powerpoint/2010/main" val="2696666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 may focus on securing the smaller TCB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 run within OS environment</a:t>
            </a:r>
          </a:p>
          <a:p>
            <a:pPr marL="627212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&amp;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ebugged with familiar tools</a:t>
            </a:r>
          </a:p>
          <a:p>
            <a:pPr marL="627212" lvl="1" indent="-171450" algn="l" rtl="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SMM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Management Mode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VMM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Machine Manager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2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External memory reads and bus snoops see only encrypted data.</a:t>
            </a:r>
            <a:endParaRPr lang="he-I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11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 smtClean="0"/>
              <a:t>OS usage -  Win10 will enclave LSSAS (no more Mimikatz)</a:t>
            </a:r>
          </a:p>
          <a:p>
            <a:pPr algn="l"/>
            <a:r>
              <a:rPr lang="en-US" baseline="0" dirty="0" smtClean="0"/>
              <a:t>Win10 is the first to support SGX.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36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8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Metadata</a:t>
            </a:r>
            <a:r>
              <a:rPr lang="en-US" baseline="0" dirty="0" smtClean="0"/>
              <a:t> page = SECS page</a:t>
            </a:r>
            <a:endParaRPr lang="he-IL" baseline="0" dirty="0" smtClean="0"/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4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entire ENCLAVE should appear as a ‘giant instruction’ to the debugger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the enclave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debug mode)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47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0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CPU cache</a:t>
            </a:r>
            <a:r>
              <a:rPr lang="en-US" baseline="0" dirty="0" smtClean="0">
                <a:solidFill>
                  <a:schemeClr val="tx1"/>
                </a:solidFill>
              </a:rPr>
              <a:t> – includes: TLB, different SRAM caches, CPU registers, etc..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48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83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56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19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0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564892-B2F3-4221-B6F0-72B92E71D1E4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7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4598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Resembles TPM digest, where </a:t>
            </a:r>
            <a:r>
              <a:rPr lang="en-US" dirty="0" err="1" smtClean="0"/>
              <a:t>MRENCLAVE^n</a:t>
            </a:r>
            <a:r>
              <a:rPr lang="en-US" dirty="0" smtClean="0"/>
              <a:t> = </a:t>
            </a:r>
            <a:r>
              <a:rPr lang="en-US" dirty="0" err="1" smtClean="0"/>
              <a:t>PCR_value</a:t>
            </a:r>
            <a:r>
              <a:rPr lang="en-US" dirty="0" smtClean="0"/>
              <a:t> after extending it with data input.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55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2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59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31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:</a:t>
            </a:r>
            <a:r>
              <a:rPr lang="en-US" sz="1200" dirty="0" smtClean="0"/>
              <a:t>Key Recovery Transformation</a:t>
            </a:r>
            <a:endParaRPr lang="he-IL" dirty="0" smtClean="0"/>
          </a:p>
          <a:p>
            <a:pPr marL="171450" marR="0" indent="-17145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Initial</a:t>
            </a:r>
            <a:r>
              <a:rPr lang="en-US" baseline="0" dirty="0" smtClean="0"/>
              <a:t> key = </a:t>
            </a:r>
            <a:r>
              <a:rPr lang="en-US" sz="800" dirty="0" smtClean="0"/>
              <a:t>Choose “key” </a:t>
            </a:r>
            <a:r>
              <a:rPr lang="en-US" sz="800" dirty="0" err="1" smtClean="0"/>
              <a:t>func</a:t>
            </a:r>
            <a:r>
              <a:rPr lang="en-US" sz="800" dirty="0" smtClean="0"/>
              <a:t> form PRF family &gt; F</a:t>
            </a:r>
            <a:endParaRPr lang="he-IL" sz="800" dirty="0" smtClean="0"/>
          </a:p>
          <a:p>
            <a:pPr marL="171450" marR="0" indent="-17145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dirty="0" smtClean="0"/>
              <a:t>Derivation</a:t>
            </a:r>
            <a:r>
              <a:rPr lang="en-US" sz="700" baseline="0" dirty="0" smtClean="0"/>
              <a:t> String = </a:t>
            </a:r>
            <a:r>
              <a:rPr lang="en-US" sz="700" dirty="0" smtClean="0"/>
              <a:t>Output F(“</a:t>
            </a:r>
            <a:r>
              <a:rPr lang="en-US" sz="700" dirty="0" err="1" smtClean="0"/>
              <a:t>const</a:t>
            </a:r>
            <a:r>
              <a:rPr lang="en-US" sz="700" dirty="0" smtClean="0"/>
              <a:t>”)</a:t>
            </a:r>
            <a:endParaRPr lang="he-IL" sz="700" dirty="0" smtClean="0"/>
          </a:p>
          <a:p>
            <a:pPr marL="171450" marR="0" indent="-17145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dirty="0" smtClean="0"/>
              <a:t>Derived</a:t>
            </a:r>
            <a:r>
              <a:rPr lang="en-US" sz="700" baseline="0" dirty="0" smtClean="0"/>
              <a:t> Key = </a:t>
            </a:r>
            <a:r>
              <a:rPr lang="en-US" sz="700" dirty="0" smtClean="0"/>
              <a:t>F(“</a:t>
            </a:r>
            <a:r>
              <a:rPr lang="en-US" sz="700" dirty="0" err="1" smtClean="0"/>
              <a:t>const</a:t>
            </a:r>
            <a:r>
              <a:rPr lang="en-US" sz="700" dirty="0" smtClean="0"/>
              <a:t>”) output, which given no clue about what F was chosen.</a:t>
            </a: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700" dirty="0" smtClean="0"/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69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Enclave binary is shipped with an accompanying SIGSTRUCT.</a:t>
            </a:r>
            <a:endParaRPr lang="he-IL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SIGSTRUCT</a:t>
            </a:r>
            <a:r>
              <a:rPr lang="en-US" baseline="0" dirty="0" smtClean="0"/>
              <a:t> is verified on ENCLAVE creation </a:t>
            </a:r>
          </a:p>
          <a:p>
            <a:pPr algn="l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MRSIGNER is built on ENCLAVE initialization (into MRSIGNER register).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MRSIGNER reflects Sealing Authority identity that signed the enclave’s certificate.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Pub_Key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Hash)</a:t>
            </a:r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Same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MRSIGNER</a:t>
            </a:r>
            <a:r>
              <a:rPr lang="en-US" sz="1200" baseline="0" dirty="0" smtClean="0">
                <a:solidFill>
                  <a:schemeClr val="tx1"/>
                </a:solidFill>
              </a:rPr>
              <a:t> can be produced by different MRENCLAVES</a:t>
            </a:r>
            <a:endParaRPr lang="he-IL" dirty="0" smtClean="0"/>
          </a:p>
          <a:p>
            <a:pPr algn="l"/>
            <a:endParaRPr lang="he-IL" dirty="0" smtClean="0"/>
          </a:p>
          <a:p>
            <a:pPr algn="l"/>
            <a:r>
              <a:rPr lang="en-US" dirty="0" smtClean="0"/>
              <a:t>TCB = CPU HW &amp; FW.</a:t>
            </a:r>
            <a:endParaRPr lang="he-IL" dirty="0" smtClean="0"/>
          </a:p>
          <a:p>
            <a:pPr algn="l"/>
            <a:endParaRPr lang="he-IL" dirty="0" smtClean="0"/>
          </a:p>
          <a:p>
            <a:pPr algn="l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88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9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MRSIGNER is required as input</a:t>
            </a:r>
            <a:r>
              <a:rPr lang="en-US" baseline="0" dirty="0" smtClean="0"/>
              <a:t> for EGETKEY (as key name) to output the sealing key.</a:t>
            </a:r>
            <a:endParaRPr lang="he-IL" baseline="0" dirty="0" smtClean="0"/>
          </a:p>
          <a:p>
            <a:pPr algn="l" rtl="0"/>
            <a:endParaRPr lang="he-IL" baseline="0" dirty="0" smtClean="0"/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Enclave’s Identity Policy  &gt; a key for any instance of this exact enclave. Not future software. (e.g. after a vulnerability is found)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Sealing Identity Policy &gt; a key that is available to enclaves signed by the same Sealing Authority (e.g. new SVN’s).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01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EGETKEY</a:t>
            </a:r>
            <a:r>
              <a:rPr lang="en-US" baseline="0" dirty="0" smtClean="0"/>
              <a:t> return the key that is used to </a:t>
            </a:r>
            <a:r>
              <a:rPr lang="en-US" dirty="0" smtClean="0"/>
              <a:t>cryptographically verify the REPORT</a:t>
            </a:r>
            <a:r>
              <a:rPr lang="en-US" baseline="0" dirty="0" smtClean="0"/>
              <a:t> (the key is derived from SECS.MRENCALVE).</a:t>
            </a:r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/>
              <a:t>Same symmetric key:</a:t>
            </a:r>
            <a:endParaRPr lang="he-IL" dirty="0" smtClean="0"/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EGEYKEY returns report key associated with invoking enclave.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dirty="0" smtClean="0"/>
              <a:t>EREPORT uses the key to sign the report but doesn't reveal it to invoker.</a:t>
            </a:r>
            <a:endParaRPr lang="he-IL" dirty="0" smtClean="0"/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l" rtl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Enclave B **can** then reciprocate by creating a REPORT for enclave A.</a:t>
            </a:r>
            <a:endParaRPr lang="he-IL" dirty="0" smtClean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1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Problem – not</a:t>
            </a:r>
            <a:r>
              <a:rPr lang="en-US" baseline="0" dirty="0" smtClean="0"/>
              <a:t> same CPU - </a:t>
            </a:r>
            <a:r>
              <a:rPr lang="en-US" dirty="0" smtClean="0"/>
              <a:t>Remote</a:t>
            </a:r>
            <a:r>
              <a:rPr lang="en-US" baseline="0" dirty="0" smtClean="0"/>
              <a:t> party can not access it, how can it verify the TCB?</a:t>
            </a:r>
            <a:endParaRPr lang="he-IL" baseline="0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QE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replaces the MAC over these REPORTs with a signature created with a device specific (private) asymmetric key.</a:t>
            </a:r>
            <a:endParaRPr lang="he-IL" dirty="0" smtClean="0"/>
          </a:p>
          <a:p>
            <a:pPr algn="l"/>
            <a:endParaRPr lang="he-IL" dirty="0" smtClean="0"/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02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 smtClean="0"/>
              <a:t>Verification service - </a:t>
            </a:r>
            <a:r>
              <a:rPr lang="en-US" dirty="0" smtClean="0"/>
              <a:t>Public keys and revocation are issued to EPID</a:t>
            </a:r>
          </a:p>
          <a:p>
            <a:pPr algn="l"/>
            <a:r>
              <a:rPr lang="en-US" dirty="0" smtClean="0"/>
              <a:t>verifiers.</a:t>
            </a:r>
            <a:endParaRPr lang="he-IL" dirty="0" smtClean="0"/>
          </a:p>
          <a:p>
            <a:pPr algn="l"/>
            <a:endParaRPr lang="en-US" dirty="0" smtClean="0"/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</a:t>
            </a:r>
            <a:r>
              <a:rPr lang="en-US" baseline="0" dirty="0" smtClean="0"/>
              <a:t> I fake QOUTEs? &gt;&gt;&gt; </a:t>
            </a:r>
            <a:r>
              <a:rPr lang="en-US" dirty="0" smtClean="0"/>
              <a:t>EPID</a:t>
            </a:r>
            <a:r>
              <a:rPr lang="en-US" baseline="0" dirty="0" smtClean="0"/>
              <a:t> keys provide HW based platform identity.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68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4ED51D8-58FE-4F84-862C-815DAB6D984C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TPM_ForceClear requires 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“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proof of presence,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”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  namely holding down the Fn key</a:t>
            </a: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36192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Provisioned info isn't secret.</a:t>
            </a:r>
            <a:endParaRPr lang="he-IL" dirty="0" smtClean="0"/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Many manufacturers preform provisioning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manufacturing.</a:t>
            </a:r>
          </a:p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632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70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3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 smtClean="0"/>
          </a:p>
          <a:p>
            <a:pPr algn="l"/>
            <a:endParaRPr lang="en-US" sz="1200" spc="135" dirty="0" smtClean="0">
              <a:cs typeface="Calibri"/>
            </a:endParaRPr>
          </a:p>
          <a:p>
            <a:pPr algn="l"/>
            <a:endParaRPr lang="en-US" sz="1200" spc="135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71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9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FE013E-7F28-4954-93D9-3A9DD3514330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/>
                <a:cs typeface="ＭＳ Ｐゴシック"/>
              </a:rPr>
              <a:t>TPM_SaveState</a:t>
            </a:r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 stores PCR values in NV-RAM</a:t>
            </a:r>
          </a:p>
        </p:txBody>
      </p:sp>
    </p:spTree>
    <p:extLst>
      <p:ext uri="{BB962C8B-B14F-4D97-AF65-F5344CB8AC3E}">
        <p14:creationId xmlns:p14="http://schemas.microsoft.com/office/powerpoint/2010/main" val="246448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475D32C-EDBC-4337-AEF1-C1A9CEDF2CFB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0.  During boot TPM receives a TPM_Init signal from LPC bus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1. TMP_Startup:   does one of three things: (1) deactivates TPM, (2) resets PCRs, or </a:t>
            </a:r>
            <a:b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</a:br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(3) restores PCR values from data created with TPM_SaveState --- used for resume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2. TPM_Startup can only be called once after power-up  (sets postInitialise flag to True)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3. Note:   MBR is GRUB Stage 1</a:t>
            </a:r>
          </a:p>
        </p:txBody>
      </p:sp>
    </p:spTree>
    <p:extLst>
      <p:ext uri="{BB962C8B-B14F-4D97-AF65-F5344CB8AC3E}">
        <p14:creationId xmlns:p14="http://schemas.microsoft.com/office/powerpoint/2010/main" val="134835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6EB363-6150-4E64-A7CB-2F0DB4560F8A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Single PCR can identify entire platform</a:t>
            </a:r>
          </a:p>
        </p:txBody>
      </p:sp>
    </p:spTree>
    <p:extLst>
      <p:ext uri="{BB962C8B-B14F-4D97-AF65-F5344CB8AC3E}">
        <p14:creationId xmlns:p14="http://schemas.microsoft.com/office/powerpoint/2010/main" val="419157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BC7063E-8396-4969-87C2-E2A5DFBA0E2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 can later be used to change owner and remove SRK</a:t>
            </a:r>
          </a:p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SRK key handle ID is   0x40000000 </a:t>
            </a:r>
          </a:p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004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AA3AE6C-2D7E-4710-84BD-AEFCE860A94F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TPM_Seal:   allows to specify arbitrary PCR values for unseal.</a:t>
            </a:r>
          </a:p>
        </p:txBody>
      </p:sp>
    </p:spTree>
    <p:extLst>
      <p:ext uri="{BB962C8B-B14F-4D97-AF65-F5344CB8AC3E}">
        <p14:creationId xmlns:p14="http://schemas.microsoft.com/office/powerpoint/2010/main" val="340693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1F620D2-A7EC-4462-9F84-3B7CDC5DFC3B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47539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9391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0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AB9AA8C-5E57-4098-A319-C03AAAB59DF1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562519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51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061105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66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1718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224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7481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9967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176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1438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469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7242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1504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371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D68613-8817-4F27-91A2-C286AEF87DBD}" type="slidenum">
              <a:rPr lang="he-IL" sz="1400" smtClean="0">
                <a:solidFill>
                  <a:srgbClr val="4D4D4D"/>
                </a:solidFill>
                <a:latin typeface="Arial" pitchFamily="34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cs typeface="Arial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82510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70506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09730"/>
      </p:ext>
    </p:extLst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70035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4759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225928"/>
      </p:ext>
    </p:extLst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312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2760"/>
      </p:ext>
    </p:extLst>
  </p:cSld>
  <p:clrMapOvr>
    <a:masterClrMapping/>
  </p:clrMapOvr>
  <p:transition xmlns:p14="http://schemas.microsoft.com/office/powerpoint/2010/main"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430392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76629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5652"/>
      </p:ext>
    </p:extLst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627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21754"/>
      </p:ext>
    </p:extLst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6200"/>
      </p:ext>
    </p:extLst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rgbClr val="40458C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5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rgbClr val="40458C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6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rgbClr val="40458C"/>
                </a:solidFill>
                <a:latin typeface="Tahoma" charset="0"/>
              </a:defRPr>
            </a:lvl1pPr>
          </a:lstStyle>
          <a:p>
            <a:pPr eaLnBrk="1" hangingPunct="1">
              <a:defRPr/>
            </a:pPr>
            <a:fld id="{30ECEF79-4892-4791-AE90-2184E40F3B20}" type="slidenum">
              <a:rPr lang="en-GB"/>
              <a:pPr eaLnBrk="1" hangingPunct="1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9476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39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0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721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20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627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1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580"/>
      </p:ext>
    </p:extLst>
  </p:cSld>
  <p:clrMapOvr>
    <a:masterClrMapping/>
  </p:clrMapOvr>
  <p:transition xmlns:p14="http://schemas.microsoft.com/office/powerpoint/2010/main"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83B4-AE7E-4702-B347-7F62A982C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8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9567-9E8F-4A03-A574-6B375A3A6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4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9AC-AB54-4933-A128-5781C6974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7FE-9CD9-4191-9C48-03C43A2885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3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2" indent="0">
              <a:buNone/>
              <a:defRPr sz="2000" b="1"/>
            </a:lvl2pPr>
            <a:lvl3pPr marL="911519" indent="0">
              <a:buNone/>
              <a:defRPr sz="1800" b="1"/>
            </a:lvl3pPr>
            <a:lvl4pPr marL="1367277" indent="0">
              <a:buNone/>
              <a:defRPr sz="1600" b="1"/>
            </a:lvl4pPr>
            <a:lvl5pPr marL="1823035" indent="0">
              <a:buNone/>
              <a:defRPr sz="1600" b="1"/>
            </a:lvl5pPr>
            <a:lvl6pPr marL="2278794" indent="0">
              <a:buNone/>
              <a:defRPr sz="1600" b="1"/>
            </a:lvl6pPr>
            <a:lvl7pPr marL="2734551" indent="0">
              <a:buNone/>
              <a:defRPr sz="1600" b="1"/>
            </a:lvl7pPr>
            <a:lvl8pPr marL="3190313" indent="0">
              <a:buNone/>
              <a:defRPr sz="1600" b="1"/>
            </a:lvl8pPr>
            <a:lvl9pPr marL="36460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2" indent="0">
              <a:buNone/>
              <a:defRPr sz="2000" b="1"/>
            </a:lvl2pPr>
            <a:lvl3pPr marL="911519" indent="0">
              <a:buNone/>
              <a:defRPr sz="1800" b="1"/>
            </a:lvl3pPr>
            <a:lvl4pPr marL="1367277" indent="0">
              <a:buNone/>
              <a:defRPr sz="1600" b="1"/>
            </a:lvl4pPr>
            <a:lvl5pPr marL="1823035" indent="0">
              <a:buNone/>
              <a:defRPr sz="1600" b="1"/>
            </a:lvl5pPr>
            <a:lvl6pPr marL="2278794" indent="0">
              <a:buNone/>
              <a:defRPr sz="1600" b="1"/>
            </a:lvl6pPr>
            <a:lvl7pPr marL="2734551" indent="0">
              <a:buNone/>
              <a:defRPr sz="1600" b="1"/>
            </a:lvl7pPr>
            <a:lvl8pPr marL="3190313" indent="0">
              <a:buNone/>
              <a:defRPr sz="1600" b="1"/>
            </a:lvl8pPr>
            <a:lvl9pPr marL="36460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5FB9-6241-4B4D-BFB6-EDA4F6C0C1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2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A005-AD8D-48AF-9B67-0B2956EC4F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4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BF8-AF7F-44D9-A5BB-4AA404AC65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1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62" indent="0">
              <a:buNone/>
              <a:defRPr sz="1200"/>
            </a:lvl2pPr>
            <a:lvl3pPr marL="911519" indent="0">
              <a:buNone/>
              <a:defRPr sz="1000"/>
            </a:lvl3pPr>
            <a:lvl4pPr marL="1367277" indent="0">
              <a:buNone/>
              <a:defRPr sz="900"/>
            </a:lvl4pPr>
            <a:lvl5pPr marL="1823035" indent="0">
              <a:buNone/>
              <a:defRPr sz="900"/>
            </a:lvl5pPr>
            <a:lvl6pPr marL="2278794" indent="0">
              <a:buNone/>
              <a:defRPr sz="900"/>
            </a:lvl6pPr>
            <a:lvl7pPr marL="2734551" indent="0">
              <a:buNone/>
              <a:defRPr sz="900"/>
            </a:lvl7pPr>
            <a:lvl8pPr marL="3190313" indent="0">
              <a:buNone/>
              <a:defRPr sz="900"/>
            </a:lvl8pPr>
            <a:lvl9pPr marL="36460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1903-85E8-4CF3-BB92-53654779D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94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62" indent="0">
              <a:buNone/>
              <a:defRPr sz="2800"/>
            </a:lvl2pPr>
            <a:lvl3pPr marL="911519" indent="0">
              <a:buNone/>
              <a:defRPr sz="2400"/>
            </a:lvl3pPr>
            <a:lvl4pPr marL="1367277" indent="0">
              <a:buNone/>
              <a:defRPr sz="2000"/>
            </a:lvl4pPr>
            <a:lvl5pPr marL="1823035" indent="0">
              <a:buNone/>
              <a:defRPr sz="2000"/>
            </a:lvl5pPr>
            <a:lvl6pPr marL="2278794" indent="0">
              <a:buNone/>
              <a:defRPr sz="2000"/>
            </a:lvl6pPr>
            <a:lvl7pPr marL="2734551" indent="0">
              <a:buNone/>
              <a:defRPr sz="2000"/>
            </a:lvl7pPr>
            <a:lvl8pPr marL="3190313" indent="0">
              <a:buNone/>
              <a:defRPr sz="2000"/>
            </a:lvl8pPr>
            <a:lvl9pPr marL="36460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62" indent="0">
              <a:buNone/>
              <a:defRPr sz="1200"/>
            </a:lvl2pPr>
            <a:lvl3pPr marL="911519" indent="0">
              <a:buNone/>
              <a:defRPr sz="1000"/>
            </a:lvl3pPr>
            <a:lvl4pPr marL="1367277" indent="0">
              <a:buNone/>
              <a:defRPr sz="900"/>
            </a:lvl4pPr>
            <a:lvl5pPr marL="1823035" indent="0">
              <a:buNone/>
              <a:defRPr sz="900"/>
            </a:lvl5pPr>
            <a:lvl6pPr marL="2278794" indent="0">
              <a:buNone/>
              <a:defRPr sz="900"/>
            </a:lvl6pPr>
            <a:lvl7pPr marL="2734551" indent="0">
              <a:buNone/>
              <a:defRPr sz="900"/>
            </a:lvl7pPr>
            <a:lvl8pPr marL="3190313" indent="0">
              <a:buNone/>
              <a:defRPr sz="900"/>
            </a:lvl8pPr>
            <a:lvl9pPr marL="36460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9B0-D39E-4057-B0A1-2C70BD3D9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98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3FFB-A7CD-4B3A-8A53-E32138DA8E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781"/>
      </p:ext>
    </p:extLst>
  </p:cSld>
  <p:clrMapOvr>
    <a:masterClrMapping/>
  </p:clrMapOvr>
  <p:transition xmlns:p14="http://schemas.microsoft.com/office/powerpoint/2010/main"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DAD-64A2-4F91-93D3-1BEA38C8F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30071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38675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154105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DF7D36-788D-4F81-A6E6-4D79D088DA70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DD5F28-A4F4-45DC-BB77-1A70F5C3855C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smtClean="0">
              <a:solidFill>
                <a:srgbClr val="2D5DAD"/>
              </a:solidFill>
              <a:cs typeface="Arial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9B4091C-2DC5-49FC-BEE7-8E99FCCAF92D}" type="slidenum">
              <a:rPr lang="he-IL" sz="1200" smtClean="0">
                <a:solidFill>
                  <a:srgbClr val="4D4D4D"/>
                </a:solidFill>
                <a:latin typeface="Arial" pitchFamily="34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sp>
        <p:nvSpPr>
          <p:cNvPr id="2054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/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smtClean="0">
              <a:solidFill>
                <a:srgbClr val="2D5DA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4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ADAD2A-665B-4507-B33F-8496563AC854}" type="slidenum">
              <a:rPr lang="he-IL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52" tIns="45578" rIns="91152" bIns="455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</p:spPr>
        <p:txBody>
          <a:bodyPr vert="horz" lIns="91152" tIns="45578" rIns="91152" bIns="45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fld id="{0E10D01D-7C72-4950-96D8-5C42B3FA3F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1519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151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hdr="0" ftr="0" dt="0"/>
  <p:txStyles>
    <p:titleStyle>
      <a:lvl1pPr algn="ctr" defTabSz="9115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19" indent="-341819" algn="l" defTabSz="91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05" indent="-284846" algn="l" defTabSz="9115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97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157" indent="-227888" algn="l" defTabSz="9115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13" indent="-227888" algn="l" defTabSz="9115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676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33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191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948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2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19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77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5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94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551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13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069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2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FFFF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Trusted Computing Architecture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Using presentation material from Dan </a:t>
            </a:r>
            <a:r>
              <a:rPr lang="en-US" sz="1800" dirty="0" err="1" smtClean="0"/>
              <a:t>Boneh</a:t>
            </a:r>
            <a:r>
              <a:rPr lang="en-US" sz="1800" dirty="0" smtClean="0"/>
              <a:t>, </a:t>
            </a:r>
            <a:r>
              <a:rPr lang="en-US" sz="1800" dirty="0" smtClean="0"/>
              <a:t>Stanford and </a:t>
            </a:r>
            <a:r>
              <a:rPr lang="en-US" sz="1800" dirty="0" err="1" smtClean="0"/>
              <a:t>Eran</a:t>
            </a:r>
            <a:r>
              <a:rPr lang="en-US" sz="1800" dirty="0" smtClean="0"/>
              <a:t> </a:t>
            </a:r>
            <a:r>
              <a:rPr lang="en-US" sz="1800" dirty="0" err="1" smtClean="0"/>
              <a:t>Tromer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00081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228600" y="1143000"/>
            <a:ext cx="6096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000" dirty="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Non-volatile storage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1.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Endorsement Key  (EK)		</a:t>
            </a:r>
            <a:r>
              <a:rPr lang="en-US" sz="2000" dirty="0" smtClean="0">
                <a:ea typeface="ＭＳ Ｐゴシック"/>
                <a:cs typeface="ＭＳ Ｐゴシック"/>
              </a:rPr>
              <a:t>(2048-bit RSA)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Created at manufacturing time.  Cannot be changed.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Used for </a:t>
            </a:r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attestation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   (described later)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2.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Storage Root Key  (SRK)</a:t>
            </a:r>
            <a:r>
              <a:rPr lang="en-US" dirty="0" smtClean="0">
                <a:ea typeface="ＭＳ Ｐゴシック"/>
                <a:cs typeface="ＭＳ Ｐゴシック"/>
              </a:rPr>
              <a:t>          </a:t>
            </a:r>
            <a:r>
              <a:rPr lang="en-US" sz="2000" dirty="0" smtClean="0">
                <a:ea typeface="ＭＳ Ｐゴシック"/>
                <a:cs typeface="ＭＳ Ｐゴシック"/>
              </a:rPr>
              <a:t>(2048-bit RSA)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Used for implementing encrypted storage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Created after running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		    TPM_TakeOwnership(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,  … 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Can be cleared later with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TPM_ForceClear</a:t>
            </a:r>
            <a:r>
              <a:rPr lang="en-US" dirty="0" smtClean="0">
                <a:ea typeface="ＭＳ Ｐゴシック"/>
              </a:rPr>
              <a:t> from BIOS</a:t>
            </a:r>
            <a:endParaRPr lang="en-US" dirty="0" smtClean="0">
              <a:solidFill>
                <a:srgbClr val="009900"/>
              </a:solidFill>
              <a:ea typeface="ＭＳ Ｐゴシック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3.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</a:t>
            </a:r>
            <a:r>
              <a:rPr lang="en-US" dirty="0" smtClean="0">
                <a:ea typeface="ＭＳ Ｐゴシック"/>
                <a:cs typeface="ＭＳ Ｐゴシック"/>
              </a:rPr>
              <a:t>(160 bits)   and    persistent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flags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Private 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EK</a:t>
            </a:r>
            <a:r>
              <a:rPr lang="en-US" dirty="0" smtClean="0">
                <a:ea typeface="ＭＳ Ｐゴシック"/>
                <a:cs typeface="ＭＳ Ｐゴシック"/>
              </a:rPr>
              <a:t>,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SRK</a:t>
            </a:r>
            <a:r>
              <a:rPr lang="en-US" dirty="0" smtClean="0">
                <a:ea typeface="ＭＳ Ｐゴシック"/>
                <a:cs typeface="ＭＳ Ｐゴシック"/>
              </a:rPr>
              <a:t>, and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OwnerPwd</a:t>
            </a:r>
            <a:r>
              <a:rPr lang="en-US" dirty="0" smtClean="0">
                <a:ea typeface="ＭＳ Ｐゴシック"/>
                <a:cs typeface="ＭＳ Ｐゴシック"/>
              </a:rPr>
              <a:t> never leave the TPM</a:t>
            </a:r>
          </a:p>
        </p:txBody>
      </p:sp>
    </p:spTree>
    <p:extLst>
      <p:ext uri="{BB962C8B-B14F-4D97-AF65-F5344CB8AC3E}">
        <p14:creationId xmlns:p14="http://schemas.microsoft.com/office/powerpoint/2010/main" val="35878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10378" name="Rectangle 10"/>
          <p:cNvSpPr>
            <a:spLocks noChangeArrowheads="1"/>
          </p:cNvSpPr>
          <p:nvPr/>
        </p:nvSpPr>
        <p:spPr bwMode="auto">
          <a:xfrm>
            <a:off x="4343400" y="3857625"/>
            <a:ext cx="42672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0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PCR:  the heart of the matter</a:t>
            </a:r>
          </a:p>
        </p:txBody>
      </p:sp>
      <p:sp>
        <p:nvSpPr>
          <p:cNvPr id="1210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/>
                <a:cs typeface="ＭＳ Ｐゴシック"/>
              </a:rPr>
              <a:t>PCR:   Platform Configuration Registers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Lots of PCR registers on chip  (at least 16)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Register contents:   20-byte SHA-1 digest   </a:t>
            </a:r>
            <a:r>
              <a:rPr lang="en-US" sz="1600" dirty="0" smtClean="0">
                <a:ea typeface="ＭＳ Ｐゴシック"/>
              </a:rPr>
              <a:t>(+junk)</a:t>
            </a:r>
          </a:p>
          <a:p>
            <a:pPr eaLnBrk="1" hangingPunct="1"/>
            <a:endParaRPr lang="en-US" sz="1400" i="1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Updating PCR #n</a:t>
            </a:r>
            <a:r>
              <a:rPr lang="en-US" dirty="0" smtClean="0">
                <a:ea typeface="ＭＳ Ｐゴシック"/>
                <a:cs typeface="ＭＳ Ｐゴシック"/>
              </a:rPr>
              <a:t> :    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err="1" smtClean="0">
                <a:ea typeface="ＭＳ Ｐゴシック"/>
              </a:rPr>
              <a:t>TPM_Extend</a:t>
            </a:r>
            <a:r>
              <a:rPr lang="en-US" dirty="0" smtClean="0">
                <a:ea typeface="ＭＳ Ｐゴシック"/>
              </a:rPr>
              <a:t>(</a:t>
            </a:r>
            <a:r>
              <a:rPr lang="en-US" dirty="0" err="1" smtClean="0">
                <a:ea typeface="ＭＳ Ｐゴシック"/>
              </a:rPr>
              <a:t>n,D</a:t>
            </a:r>
            <a:r>
              <a:rPr lang="en-US" dirty="0" smtClean="0">
                <a:ea typeface="ＭＳ Ｐゴシック"/>
              </a:rPr>
              <a:t>):    </a:t>
            </a:r>
            <a:r>
              <a:rPr lang="en-US" sz="2000" dirty="0" smtClean="0">
                <a:ea typeface="ＭＳ Ｐゴシック"/>
              </a:rPr>
              <a:t>PCR[n]  </a:t>
            </a:r>
            <a:r>
              <a:rPr lang="en-US" sz="2000" dirty="0" smtClean="0">
                <a:ea typeface="ＭＳ Ｐゴシック"/>
                <a:sym typeface="Symbol" pitchFamily="18" charset="2"/>
              </a:rPr>
              <a:t></a:t>
            </a:r>
            <a:r>
              <a:rPr lang="en-US" sz="2000" dirty="0" smtClean="0">
                <a:ea typeface="ＭＳ Ｐゴシック"/>
              </a:rPr>
              <a:t>  SHA-1 ( PCR[n]  ||  D  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err="1" smtClean="0">
                <a:ea typeface="ＭＳ Ｐゴシック"/>
              </a:rPr>
              <a:t>TPM_PcrRead</a:t>
            </a:r>
            <a:r>
              <a:rPr lang="en-US" dirty="0" smtClean="0">
                <a:ea typeface="ＭＳ Ｐゴシック"/>
              </a:rPr>
              <a:t>(n):   returns  value</a:t>
            </a:r>
            <a:r>
              <a:rPr lang="en-US" sz="2000" dirty="0" smtClean="0">
                <a:ea typeface="ＭＳ Ｐゴシック"/>
              </a:rPr>
              <a:t>(PCR(n))</a:t>
            </a:r>
          </a:p>
          <a:p>
            <a:pPr eaLnBrk="1" hangingPunct="1"/>
            <a:endParaRPr lang="en-US" sz="2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PCRs initialized to default value (e.g. 0) at boot time 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TPM can be told to restore PCR values in NVRAM via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ea typeface="ＭＳ Ｐゴシック"/>
              </a:rPr>
              <a:t>		   </a:t>
            </a:r>
            <a:r>
              <a:rPr lang="en-US" sz="2000" dirty="0" err="1" smtClean="0">
                <a:ea typeface="ＭＳ Ｐゴシック"/>
              </a:rPr>
              <a:t>TPM_SaveState</a:t>
            </a:r>
            <a:r>
              <a:rPr lang="en-US" sz="2000" dirty="0" smtClean="0">
                <a:ea typeface="ＭＳ Ｐゴシック"/>
              </a:rPr>
              <a:t>  and  </a:t>
            </a:r>
            <a:r>
              <a:rPr lang="en-US" sz="2000" dirty="0" err="1" smtClean="0">
                <a:ea typeface="ＭＳ Ｐゴシック"/>
              </a:rPr>
              <a:t>TPM_Startup</a:t>
            </a:r>
            <a:r>
              <a:rPr lang="en-US" sz="2000" dirty="0" smtClean="0">
                <a:ea typeface="ＭＳ Ｐゴシック"/>
              </a:rPr>
              <a:t>(ST_STATE)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ea typeface="ＭＳ Ｐゴシック"/>
              </a:rPr>
              <a:t>	for system suspend/resume</a:t>
            </a:r>
          </a:p>
        </p:txBody>
      </p:sp>
    </p:spTree>
    <p:extLst>
      <p:ext uri="{BB962C8B-B14F-4D97-AF65-F5344CB8AC3E}">
        <p14:creationId xmlns:p14="http://schemas.microsoft.com/office/powerpoint/2010/main" val="149633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Using PCRs:   the TCG boot process</a:t>
            </a:r>
          </a:p>
        </p:txBody>
      </p:sp>
      <p:sp>
        <p:nvSpPr>
          <p:cNvPr id="1225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BIOS </a:t>
            </a:r>
            <a:r>
              <a:rPr lang="en-US" b="1" dirty="0" smtClean="0">
                <a:ea typeface="ＭＳ Ｐゴシック"/>
                <a:cs typeface="ＭＳ Ｐゴシック"/>
              </a:rPr>
              <a:t>boot block</a:t>
            </a:r>
            <a:r>
              <a:rPr lang="en-US" dirty="0" smtClean="0">
                <a:ea typeface="ＭＳ Ｐゴシック"/>
                <a:cs typeface="ＭＳ Ｐゴシック"/>
              </a:rPr>
              <a:t> executes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TPM_Startup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 </a:t>
            </a:r>
            <a:r>
              <a:rPr lang="en-US" sz="2000" dirty="0" smtClean="0">
                <a:solidFill>
                  <a:srgbClr val="009900"/>
                </a:solidFill>
                <a:ea typeface="ＭＳ Ｐゴシック"/>
              </a:rPr>
              <a:t>(ST_CLEAR)</a:t>
            </a:r>
            <a:r>
              <a:rPr lang="en-US" dirty="0" smtClean="0">
                <a:ea typeface="ＭＳ Ｐゴシック"/>
              </a:rPr>
              <a:t> to initialize PCRs to 0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PCR_Extend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( n,  &lt;BIOS code&gt;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Then loads and runs BIOS post boot code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BIOS executes: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PCR_Extend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( n,  &lt;MBR code&gt;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Then runs MBR (master boot record),  e.g. GRUB.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MBR executes: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PCR_Extend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( n,  &lt;OS loader code,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config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&gt;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Then runs OS loader</a:t>
            </a:r>
          </a:p>
          <a:p>
            <a:pPr lvl="1" eaLnBrk="1" hangingPunct="1">
              <a:lnSpc>
                <a:spcPct val="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</a:rPr>
              <a:t>						…  and so on</a:t>
            </a:r>
          </a:p>
        </p:txBody>
      </p:sp>
    </p:spTree>
    <p:extLst>
      <p:ext uri="{BB962C8B-B14F-4D97-AF65-F5344CB8AC3E}">
        <p14:creationId xmlns:p14="http://schemas.microsoft.com/office/powerpoint/2010/main" val="203625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 a diagram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990600" y="2819400"/>
            <a:ext cx="1066800" cy="990600"/>
          </a:xfrm>
          <a:prstGeom prst="ellipse">
            <a:avLst/>
          </a:prstGeom>
          <a:solidFill>
            <a:schemeClr val="accent2">
              <a:alpha val="10196"/>
            </a:schemeClr>
          </a:solidFill>
          <a:ln w="158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BIOS </a:t>
            </a:r>
          </a:p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boot </a:t>
            </a:r>
          </a:p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block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743200" y="2971800"/>
            <a:ext cx="762000" cy="6096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BIOS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191000" y="3009900"/>
            <a:ext cx="609600" cy="5334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MBR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276600" y="4495800"/>
            <a:ext cx="990600" cy="4572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TPM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81200" y="1828800"/>
            <a:ext cx="1219200" cy="45720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Hardware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2057400" y="3276600"/>
            <a:ext cx="685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3505200" y="3276600"/>
            <a:ext cx="685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4800600" y="3276600"/>
            <a:ext cx="5334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6248400" y="3276600"/>
            <a:ext cx="5334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838200" y="3886200"/>
            <a:ext cx="160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Root of trust in integrity measurement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2971800" y="5029200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Root of trust in integrity reporting</a:t>
            </a:r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 flipV="1">
            <a:off x="2590800" y="2286000"/>
            <a:ext cx="457200" cy="685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6096000" y="4527550"/>
            <a:ext cx="685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7010400" y="43434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measuring</a:t>
            </a:r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>
            <a:off x="1905000" y="3657600"/>
            <a:ext cx="14478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>
            <a:off x="3200400" y="3581400"/>
            <a:ext cx="304800" cy="914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9" name="Line 26"/>
          <p:cNvSpPr>
            <a:spLocks noChangeShapeType="1"/>
          </p:cNvSpPr>
          <p:nvPr/>
        </p:nvSpPr>
        <p:spPr bwMode="auto">
          <a:xfrm flipH="1">
            <a:off x="3733800" y="3505200"/>
            <a:ext cx="533400" cy="990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90" name="Line 27"/>
          <p:cNvSpPr>
            <a:spLocks noChangeShapeType="1"/>
          </p:cNvSpPr>
          <p:nvPr/>
        </p:nvSpPr>
        <p:spPr bwMode="auto">
          <a:xfrm flipH="1">
            <a:off x="3962400" y="3581400"/>
            <a:ext cx="1600200" cy="914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91" name="Line 28"/>
          <p:cNvSpPr>
            <a:spLocks noChangeShapeType="1"/>
          </p:cNvSpPr>
          <p:nvPr/>
        </p:nvSpPr>
        <p:spPr bwMode="auto">
          <a:xfrm>
            <a:off x="6096000" y="4908550"/>
            <a:ext cx="6858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92" name="Text Box 29"/>
          <p:cNvSpPr txBox="1">
            <a:spLocks noChangeArrowheads="1"/>
          </p:cNvSpPr>
          <p:nvPr/>
        </p:nvSpPr>
        <p:spPr bwMode="auto">
          <a:xfrm>
            <a:off x="7010400" y="47244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Extend PCR</a:t>
            </a:r>
          </a:p>
        </p:txBody>
      </p:sp>
      <p:sp>
        <p:nvSpPr>
          <p:cNvPr id="32793" name="Text Box 36"/>
          <p:cNvSpPr txBox="1">
            <a:spLocks noChangeArrowheads="1"/>
          </p:cNvSpPr>
          <p:nvPr/>
        </p:nvSpPr>
        <p:spPr bwMode="auto">
          <a:xfrm>
            <a:off x="622300" y="5715000"/>
            <a:ext cx="8040021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 After boot, PCRs contain hash chain of booted software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 Collision resistance of SHA-1 ensures commitment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7467600" y="2971800"/>
            <a:ext cx="1371600" cy="6096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Application</a:t>
            </a: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705600" y="3048000"/>
            <a:ext cx="609600" cy="5334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OS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334000" y="2819400"/>
            <a:ext cx="914400" cy="8382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OS </a:t>
            </a:r>
          </a:p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loader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4267200" y="3554412"/>
            <a:ext cx="2628900" cy="9413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35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29358" b="15596"/>
          <a:stretch>
            <a:fillRect/>
          </a:stretch>
        </p:blipFill>
        <p:spPr bwMode="auto">
          <a:xfrm>
            <a:off x="228600" y="1828800"/>
            <a:ext cx="8458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337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Example:  Trusted GRUB    </a:t>
            </a:r>
            <a:r>
              <a:rPr lang="en-US" sz="2000" smtClean="0">
                <a:ea typeface="ＭＳ Ｐゴシック"/>
                <a:cs typeface="ＭＳ Ｐゴシック"/>
              </a:rPr>
              <a:t>(IBM</a:t>
            </a:r>
            <a:r>
              <a:rPr lang="ja-JP" altLang="en-US" sz="2000" smtClean="0">
                <a:ea typeface="ＭＳ Ｐゴシック"/>
                <a:cs typeface="ＭＳ Ｐゴシック"/>
              </a:rPr>
              <a:t>’</a:t>
            </a:r>
            <a:r>
              <a:rPr lang="en-US" altLang="ja-JP" sz="2000" smtClean="0">
                <a:ea typeface="ＭＳ Ｐゴシック"/>
                <a:cs typeface="ＭＳ Ｐゴシック"/>
              </a:rPr>
              <a:t>05)</a:t>
            </a: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762000" y="5741988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What PCR # to use and what to measure specified </a:t>
            </a:r>
            <a:br>
              <a:rPr lang="en-US" sz="24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US" sz="24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in GRUB config file</a:t>
            </a:r>
          </a:p>
        </p:txBody>
      </p:sp>
    </p:spTree>
    <p:extLst>
      <p:ext uri="{BB962C8B-B14F-4D97-AF65-F5344CB8AC3E}">
        <p14:creationId xmlns:p14="http://schemas.microsoft.com/office/powerpoint/2010/main" val="395634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Using PCR values after boot</a:t>
            </a:r>
          </a:p>
        </p:txBody>
      </p:sp>
      <p:sp>
        <p:nvSpPr>
          <p:cNvPr id="1234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Application 1:   encrypted (</a:t>
            </a:r>
            <a:r>
              <a:rPr lang="en-US" dirty="0" err="1" smtClean="0">
                <a:ea typeface="ＭＳ Ｐゴシック"/>
                <a:cs typeface="ＭＳ Ｐゴシック"/>
              </a:rPr>
              <a:t>a.k.a</a:t>
            </a:r>
            <a:r>
              <a:rPr lang="en-US" dirty="0" smtClean="0">
                <a:ea typeface="ＭＳ Ｐゴシック"/>
                <a:cs typeface="ＭＳ Ｐゴシック"/>
              </a:rPr>
              <a:t>  sealed)  storage.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1: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TPM_TakeOwnership(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,  …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Creates </a:t>
            </a:r>
            <a:r>
              <a:rPr lang="en-US" sz="1800" dirty="0" smtClean="0">
                <a:ea typeface="ＭＳ Ｐゴシック"/>
              </a:rPr>
              <a:t>2048-bit</a:t>
            </a:r>
            <a:r>
              <a:rPr lang="en-US" dirty="0" smtClean="0">
                <a:ea typeface="ＭＳ Ｐゴシック"/>
              </a:rPr>
              <a:t> RSA </a:t>
            </a:r>
            <a:r>
              <a:rPr lang="en-US" u="sng" dirty="0" smtClean="0">
                <a:ea typeface="ＭＳ Ｐゴシック"/>
              </a:rPr>
              <a:t>Storage Root Key</a:t>
            </a:r>
            <a:r>
              <a:rPr lang="en-US" dirty="0" smtClean="0">
                <a:ea typeface="ＭＳ Ｐゴシック"/>
              </a:rPr>
              <a:t> (SRK) on TPM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Cannot run </a:t>
            </a:r>
            <a:r>
              <a:rPr lang="en-US" sz="2000" dirty="0" smtClean="0">
                <a:solidFill>
                  <a:srgbClr val="009900"/>
                </a:solidFill>
                <a:ea typeface="ＭＳ Ｐゴシック"/>
              </a:rPr>
              <a:t>TPM_TakeOwnership</a:t>
            </a:r>
            <a:r>
              <a:rPr lang="en-US" dirty="0" smtClean="0">
                <a:ea typeface="ＭＳ Ｐゴシック"/>
              </a:rPr>
              <a:t> again without </a:t>
            </a:r>
            <a:r>
              <a:rPr lang="en-US" sz="2000" dirty="0" err="1" smtClean="0">
                <a:solidFill>
                  <a:srgbClr val="009900"/>
                </a:solidFill>
                <a:ea typeface="ＭＳ Ｐゴシック"/>
              </a:rPr>
              <a:t>OwnerPwd</a:t>
            </a:r>
            <a:r>
              <a:rPr lang="en-US" dirty="0" smtClean="0">
                <a:ea typeface="ＭＳ Ｐゴシック"/>
                <a:sym typeface="Symbol" pitchFamily="18" charset="2"/>
              </a:rPr>
              <a:t>: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Ownership Enabled Flag  </a:t>
            </a:r>
            <a:r>
              <a:rPr lang="en-US" dirty="0" smtClean="0">
                <a:ea typeface="ＭＳ Ｐゴシック"/>
                <a:sym typeface="Symbol" pitchFamily="18" charset="2"/>
              </a:rPr>
              <a:t>   False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Done once by IT department or laptop owner.</a:t>
            </a:r>
          </a:p>
          <a:p>
            <a:pPr lvl="1" eaLnBrk="1" hangingPunct="1"/>
            <a:endParaRPr lang="en-US" dirty="0" smtClean="0">
              <a:ea typeface="ＭＳ Ｐゴシック"/>
              <a:sym typeface="Symbol" pitchFamily="18" charset="2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(optional) Step 2:  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TPM_CreateWrapKey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 /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TPM_LoadKey</a:t>
            </a:r>
            <a:endParaRPr lang="en-US" dirty="0" smtClean="0">
              <a:solidFill>
                <a:srgbClr val="009900"/>
              </a:solidFill>
              <a:ea typeface="ＭＳ Ｐゴシック"/>
              <a:cs typeface="ＭＳ Ｐゴシック"/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Create more RSA keys on TPM protected by SRK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Each key identified by 32-bit 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endParaRPr lang="en-US" dirty="0" smtClean="0">
              <a:ea typeface="ＭＳ Ｐゴシック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967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38020" name="Rectangle 4"/>
          <p:cNvSpPr>
            <a:spLocks noChangeArrowheads="1"/>
          </p:cNvSpPr>
          <p:nvPr/>
        </p:nvSpPr>
        <p:spPr bwMode="auto">
          <a:xfrm>
            <a:off x="609600" y="5486400"/>
            <a:ext cx="7772400" cy="1371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0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/>
                <a:cs typeface="ＭＳ Ｐゴシック"/>
              </a:rPr>
              <a:t>Protected Storage</a:t>
            </a:r>
          </a:p>
        </p:txBody>
      </p:sp>
      <p:sp>
        <p:nvSpPr>
          <p:cNvPr id="1238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Main Step:   Encrypt data using RSA key on TPM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TPM_Seal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     </a:t>
            </a:r>
            <a:r>
              <a:rPr lang="en-US" sz="1800" dirty="0" smtClean="0">
                <a:ea typeface="ＭＳ Ｐゴシック"/>
                <a:sym typeface="Symbol" pitchFamily="18" charset="2"/>
              </a:rPr>
              <a:t>(some)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 </a:t>
            </a:r>
            <a:r>
              <a:rPr lang="en-US" dirty="0" smtClean="0">
                <a:ea typeface="ＭＳ Ｐゴシック"/>
                <a:sym typeface="Symbol" pitchFamily="18" charset="2"/>
              </a:rPr>
              <a:t>Arguments:</a:t>
            </a:r>
            <a:endParaRPr lang="en-US" dirty="0" smtClean="0">
              <a:solidFill>
                <a:srgbClr val="009900"/>
              </a:solidFill>
              <a:ea typeface="ＭＳ Ｐゴシック"/>
              <a:sym typeface="Symbol" pitchFamily="18" charset="2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en-US" dirty="0" smtClean="0">
                <a:ea typeface="ＭＳ Ｐゴシック"/>
                <a:sym typeface="Symbol" pitchFamily="18" charset="2"/>
              </a:rPr>
              <a:t>:   which TPM key to encrypt with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KeyAuth</a:t>
            </a:r>
            <a:r>
              <a:rPr lang="en-US" dirty="0" smtClean="0">
                <a:ea typeface="ＭＳ Ｐゴシック"/>
                <a:sym typeface="Symbol" pitchFamily="18" charset="2"/>
              </a:rPr>
              <a:t>:   Password for using key `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ja-JP" altLang="en-US" dirty="0" smtClean="0">
                <a:ea typeface="ＭＳ Ｐゴシック"/>
                <a:sym typeface="Symbol" pitchFamily="18" charset="2"/>
              </a:rPr>
              <a:t>’</a:t>
            </a:r>
            <a:endParaRPr lang="en-US" altLang="ja-JP" dirty="0" smtClean="0">
              <a:ea typeface="ＭＳ Ｐゴシック"/>
              <a:sym typeface="Symbol" pitchFamily="18" charset="2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PcrValues</a:t>
            </a:r>
            <a:r>
              <a:rPr lang="en-US" dirty="0" smtClean="0">
                <a:ea typeface="ＭＳ Ｐゴシック"/>
                <a:sym typeface="Symbol" pitchFamily="18" charset="2"/>
              </a:rPr>
              <a:t>:   PCRs to embed in encrypted blob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data block:   at most 256 bytes  (2048 bits)</a:t>
            </a:r>
          </a:p>
          <a:p>
            <a:pPr lvl="3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Used to encrypt symmetric key (e.g. AES)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Returns encrypted blob.</a:t>
            </a:r>
          </a:p>
          <a:p>
            <a:pPr eaLnBrk="1" hangingPunct="1">
              <a:spcBef>
                <a:spcPct val="80000"/>
              </a:spcBef>
            </a:pPr>
            <a:r>
              <a:rPr lang="en-US" b="1" dirty="0" smtClean="0">
                <a:ea typeface="ＭＳ Ｐゴシック"/>
                <a:cs typeface="ＭＳ Ｐゴシック"/>
                <a:sym typeface="Symbol" pitchFamily="18" charset="2"/>
              </a:rPr>
              <a:t>Main point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:   blob can only be decrypted with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TPM_Unseal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 when  PCR-</a:t>
            </a:r>
            <a:r>
              <a:rPr lang="en-US" dirty="0" err="1" smtClean="0">
                <a:ea typeface="ＭＳ Ｐゴシック"/>
                <a:cs typeface="ＭＳ Ｐゴシック"/>
                <a:sym typeface="Symbol" pitchFamily="18" charset="2"/>
              </a:rPr>
              <a:t>reg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-</a:t>
            </a:r>
            <a:r>
              <a:rPr lang="en-US" dirty="0" err="1" smtClean="0">
                <a:ea typeface="ＭＳ Ｐゴシック"/>
                <a:cs typeface="ＭＳ Ｐゴシック"/>
                <a:sym typeface="Symbol" pitchFamily="18" charset="2"/>
              </a:rPr>
              <a:t>vals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 =  PCR-</a:t>
            </a:r>
            <a:r>
              <a:rPr lang="en-US" dirty="0" err="1" smtClean="0">
                <a:ea typeface="ＭＳ Ｐゴシック"/>
                <a:cs typeface="ＭＳ Ｐゴシック"/>
                <a:sym typeface="Symbol" pitchFamily="18" charset="2"/>
              </a:rPr>
              <a:t>vals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  in blob.</a:t>
            </a:r>
          </a:p>
          <a:p>
            <a:pPr lvl="1" eaLnBrk="1" hangingPunct="1"/>
            <a:r>
              <a:rPr lang="en-US" dirty="0" err="1" smtClean="0">
                <a:ea typeface="ＭＳ Ｐゴシック"/>
                <a:sym typeface="Symbol" pitchFamily="18" charset="2"/>
              </a:rPr>
              <a:t>TPM_Unseal</a:t>
            </a:r>
            <a:r>
              <a:rPr lang="en-US" dirty="0" smtClean="0">
                <a:ea typeface="ＭＳ Ｐゴシック"/>
                <a:sym typeface="Symbol" pitchFamily="18" charset="2"/>
              </a:rPr>
              <a:t> will fail 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othrewise</a:t>
            </a:r>
            <a:endParaRPr lang="en-US" dirty="0" smtClean="0">
              <a:ea typeface="ＭＳ Ｐゴシック"/>
              <a:sym typeface="Symbol" pitchFamily="18" charset="2"/>
            </a:endParaRP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1371600" y="25146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0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Protected Storage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305800" cy="52578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Embedding PCR values in blob ensures that only 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certain apps on certain platform configuration can decrypt data.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e.g.:    Messing with MBR or OS kernel will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change PCR values.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76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Sealed storage:  applications</a:t>
            </a:r>
          </a:p>
        </p:txBody>
      </p:sp>
      <p:sp>
        <p:nvSpPr>
          <p:cNvPr id="1241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3058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Lock software on machine: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OS and apps sealed with MBR</a:t>
            </a:r>
            <a:r>
              <a:rPr lang="ja-JP" altLang="en-US" dirty="0" smtClean="0">
                <a:ea typeface="ＭＳ Ｐゴシック"/>
              </a:rPr>
              <a:t>’</a:t>
            </a:r>
            <a:r>
              <a:rPr lang="en-US" altLang="ja-JP" dirty="0" smtClean="0">
                <a:ea typeface="ＭＳ Ｐゴシック"/>
              </a:rPr>
              <a:t>s PCR.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Any changes to MBR (to load other OS) will prevent locked software from loading.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Prevents tampering and reverse engineering</a:t>
            </a:r>
          </a:p>
          <a:p>
            <a:pPr lvl="1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Web server:  seal server</a:t>
            </a:r>
            <a:r>
              <a:rPr lang="ja-JP" altLang="en-US" dirty="0" smtClean="0">
                <a:ea typeface="ＭＳ Ｐゴシック"/>
                <a:cs typeface="ＭＳ Ｐゴシック"/>
              </a:rPr>
              <a:t>’</a:t>
            </a:r>
            <a:r>
              <a:rPr lang="en-US" altLang="ja-JP" dirty="0" smtClean="0">
                <a:ea typeface="ＭＳ Ｐゴシック"/>
                <a:cs typeface="ＭＳ Ｐゴシック"/>
              </a:rPr>
              <a:t>s SSL private key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Goal:   only unmodified Apache can access SSL key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Problem:   updates to Apache or Apache </a:t>
            </a:r>
            <a:r>
              <a:rPr lang="en-US" dirty="0" err="1" smtClean="0">
                <a:ea typeface="ＭＳ Ｐゴシック"/>
              </a:rPr>
              <a:t>config</a:t>
            </a:r>
            <a:endParaRPr lang="en-US" dirty="0" smtClean="0">
              <a:ea typeface="ＭＳ Ｐゴシック"/>
            </a:endParaRPr>
          </a:p>
          <a:p>
            <a:pPr eaLnBrk="1" hangingPunct="1">
              <a:spcBef>
                <a:spcPct val="80000"/>
              </a:spcBef>
            </a:pPr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General problem with software upgrades/patches:</a:t>
            </a:r>
            <a:b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</a:br>
            <a:r>
              <a:rPr lang="en-US" dirty="0" smtClean="0">
                <a:solidFill>
                  <a:srgbClr val="FF0000"/>
                </a:solidFill>
                <a:ea typeface="ＭＳ Ｐゴシック"/>
              </a:rPr>
              <a:t>Upgrade process must re-seal all blobs with new PCRs</a:t>
            </a:r>
          </a:p>
        </p:txBody>
      </p:sp>
    </p:spTree>
    <p:extLst>
      <p:ext uri="{BB962C8B-B14F-4D97-AF65-F5344CB8AC3E}">
        <p14:creationId xmlns:p14="http://schemas.microsoft.com/office/powerpoint/2010/main" val="428062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Security?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Resetting TPM after boot</a:t>
            </a:r>
          </a:p>
          <a:p>
            <a:pPr lvl="1" eaLnBrk="1" hangingPunct="1">
              <a:spcBef>
                <a:spcPts val="600"/>
              </a:spcBef>
              <a:tabLst>
                <a:tab pos="7881938" algn="r"/>
              </a:tabLst>
            </a:pPr>
            <a:r>
              <a:rPr lang="en-US" dirty="0">
                <a:ea typeface="ＭＳ Ｐゴシック"/>
              </a:rPr>
              <a:t>Attacker can disable TPM until after boot,  then extend </a:t>
            </a:r>
            <a:r>
              <a:rPr lang="en-US" dirty="0" smtClean="0">
                <a:ea typeface="ＭＳ Ｐゴシック"/>
              </a:rPr>
              <a:t>PCRs arbitrarily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(one-byte </a:t>
            </a:r>
            <a:r>
              <a:rPr lang="en-US" dirty="0">
                <a:ea typeface="ＭＳ Ｐゴシック"/>
              </a:rPr>
              <a:t>change to boot </a:t>
            </a:r>
            <a:r>
              <a:rPr lang="en-US" dirty="0" smtClean="0">
                <a:ea typeface="ＭＳ Ｐゴシック"/>
              </a:rPr>
              <a:t>block</a:t>
            </a:r>
            <a:r>
              <a:rPr lang="en-US" altLang="ja-JP" sz="2000" dirty="0" smtClean="0">
                <a:ea typeface="ＭＳ Ｐゴシック"/>
              </a:rPr>
              <a:t>)	</a:t>
            </a:r>
            <a:r>
              <a:rPr lang="en-US" sz="1600" dirty="0" smtClean="0">
                <a:ea typeface="ＭＳ Ｐゴシック"/>
              </a:rPr>
              <a:t>[</a:t>
            </a:r>
            <a:r>
              <a:rPr lang="en-US" sz="1600" dirty="0" err="1" smtClean="0">
                <a:ea typeface="ＭＳ Ｐゴシック"/>
              </a:rPr>
              <a:t>Kauer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altLang="ja-JP" sz="1600" dirty="0" smtClean="0">
                <a:ea typeface="ＭＳ Ｐゴシック"/>
              </a:rPr>
              <a:t>07]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Software attack: send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on </a:t>
            </a:r>
            <a:r>
              <a:rPr lang="en-US" dirty="0" smtClean="0">
                <a:ea typeface="ＭＳ Ｐゴシック"/>
                <a:cs typeface="ＭＳ Ｐゴシック"/>
              </a:rPr>
              <a:t>LPC bus allows calling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TPM_Startup</a:t>
            </a:r>
            <a:r>
              <a:rPr lang="en-US" dirty="0" smtClean="0">
                <a:ea typeface="ＭＳ Ｐゴシック"/>
              </a:rPr>
              <a:t> again (to reset PCRs)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Simple hardware attack: use a wire to connect TPM reset pin to ground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solidFill>
                  <a:srgbClr val="009900"/>
                </a:solidFill>
                <a:ea typeface="ＭＳ Ｐゴシック"/>
              </a:rPr>
              <a:t>Once PCRs are reset, they can be extended to reflect a fake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configuration.</a:t>
            </a:r>
            <a:endParaRPr lang="en-US" dirty="0">
              <a:solidFill>
                <a:srgbClr val="009900"/>
              </a:solidFill>
              <a:ea typeface="ＭＳ Ｐゴシック"/>
            </a:endParaRP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  <a:cs typeface="ＭＳ Ｐゴシック"/>
              </a:rPr>
              <a:t>Rollback attack</a:t>
            </a:r>
            <a:r>
              <a:rPr lang="en-US" dirty="0" smtClean="0">
                <a:ea typeface="ＭＳ Ｐゴシック"/>
                <a:cs typeface="ＭＳ Ｐゴシック"/>
              </a:rPr>
              <a:t> on encrypted blobs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e.g.  undo security patches without being noticed.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Can be mitigated using Data Integrity </a:t>
            </a:r>
            <a:r>
              <a:rPr lang="en-US" dirty="0" err="1" smtClean="0">
                <a:ea typeface="ＭＳ Ｐゴシック"/>
              </a:rPr>
              <a:t>Regs</a:t>
            </a:r>
            <a:r>
              <a:rPr lang="en-US" dirty="0" smtClean="0">
                <a:ea typeface="ＭＳ Ｐゴシック"/>
              </a:rPr>
              <a:t> (DIR)</a:t>
            </a:r>
          </a:p>
          <a:p>
            <a:pPr lvl="2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Need </a:t>
            </a:r>
            <a:r>
              <a:rPr lang="en-US" dirty="0" err="1" smtClean="0">
                <a:ea typeface="ＭＳ Ｐゴシック"/>
              </a:rPr>
              <a:t>OwnerPassword</a:t>
            </a:r>
            <a:r>
              <a:rPr lang="en-US" dirty="0" smtClean="0">
                <a:ea typeface="ＭＳ Ｐゴシック"/>
              </a:rPr>
              <a:t> to write DIR</a:t>
            </a:r>
          </a:p>
        </p:txBody>
      </p:sp>
    </p:spTree>
    <p:extLst>
      <p:ext uri="{BB962C8B-B14F-4D97-AF65-F5344CB8AC3E}">
        <p14:creationId xmlns:p14="http://schemas.microsoft.com/office/powerpoint/2010/main" val="153456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Isolation: 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92200"/>
            <a:ext cx="8686800" cy="5689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Physical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,   Virtual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 (VMMs),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System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call 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interposition,  Software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 isolation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Application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specific (e.g. </a:t>
            </a:r>
            <a:r>
              <a:rPr lang="en-US" sz="2200" i="1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in browser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)</a:t>
            </a:r>
            <a:endParaRPr lang="en-US" sz="2200" i="1" dirty="0">
              <a:latin typeface="Tahoma" charset="0"/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>
                <a:latin typeface="Tahoma" charset="0"/>
              </a:rPr>
              <a:t>Often complete isolation is inappropriate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Apps need to communicate through regulated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interfaces</a:t>
            </a:r>
            <a:endParaRPr lang="en-US" sz="2200" dirty="0">
              <a:latin typeface="Tahoma" charset="0"/>
            </a:endParaRPr>
          </a:p>
          <a:p>
            <a:pPr>
              <a:spcBef>
                <a:spcPts val="2928"/>
              </a:spcBef>
            </a:pPr>
            <a:r>
              <a:rPr lang="en-US" sz="2200" dirty="0" smtClean="0">
                <a:latin typeface="Tahoma" charset="0"/>
              </a:rPr>
              <a:t>Hard aspects </a:t>
            </a:r>
            <a:r>
              <a:rPr lang="en-US" sz="2200" dirty="0">
                <a:latin typeface="Tahoma" charset="0"/>
              </a:rPr>
              <a:t>of sandboxing: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Specifying policy:    what can apps do and not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do</a:t>
            </a:r>
          </a:p>
          <a:p>
            <a:pPr lvl="1"/>
            <a:r>
              <a:rPr lang="en-US" sz="2200" dirty="0" smtClean="0">
                <a:latin typeface="Tahoma" charset="0"/>
                <a:ea typeface="ＭＳ Ｐゴシック" charset="0"/>
              </a:rPr>
              <a:t>Preventing covert channels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7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Attestation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/>
                <a:cs typeface="ＭＳ Ｐゴシック"/>
              </a:rPr>
              <a:t>Goal</a:t>
            </a:r>
            <a:r>
              <a:rPr lang="en-US" smtClean="0">
                <a:ea typeface="ＭＳ Ｐゴシック"/>
                <a:cs typeface="ＭＳ Ｐゴシック"/>
              </a:rPr>
              <a:t>:   prove to remote party what software is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running on my machine.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Good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Bank allows money transfer only if customer</a:t>
            </a:r>
            <a:r>
              <a:rPr lang="ja-JP" altLang="en-US" smtClean="0">
                <a:ea typeface="ＭＳ Ｐゴシック"/>
              </a:rPr>
              <a:t>’</a:t>
            </a:r>
            <a:r>
              <a:rPr lang="en-US" altLang="ja-JP" smtClean="0">
                <a:ea typeface="ＭＳ Ｐゴシック"/>
              </a:rPr>
              <a:t>s machine runs </a:t>
            </a:r>
            <a:r>
              <a:rPr lang="ja-JP" altLang="en-US" smtClean="0">
                <a:ea typeface="ＭＳ Ｐゴシック"/>
              </a:rPr>
              <a:t>“</a:t>
            </a:r>
            <a:r>
              <a:rPr lang="en-US" altLang="ja-JP" smtClean="0">
                <a:ea typeface="ＭＳ Ｐゴシック"/>
              </a:rPr>
              <a:t>up-to-date</a:t>
            </a:r>
            <a:r>
              <a:rPr lang="ja-JP" altLang="en-US" smtClean="0">
                <a:ea typeface="ＭＳ Ｐゴシック"/>
              </a:rPr>
              <a:t>”</a:t>
            </a:r>
            <a:r>
              <a:rPr lang="en-US" altLang="ja-JP" smtClean="0">
                <a:ea typeface="ＭＳ Ｐゴシック"/>
              </a:rPr>
              <a:t> OS patches.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Enterprise allows laptop to connect to its network only if laptop runs </a:t>
            </a:r>
            <a:r>
              <a:rPr lang="ja-JP" altLang="en-US" smtClean="0">
                <a:ea typeface="ＭＳ Ｐゴシック"/>
              </a:rPr>
              <a:t>“</a:t>
            </a:r>
            <a:r>
              <a:rPr lang="en-US" altLang="ja-JP" smtClean="0">
                <a:ea typeface="ＭＳ Ｐゴシック"/>
              </a:rPr>
              <a:t>authorized</a:t>
            </a:r>
            <a:r>
              <a:rPr lang="ja-JP" altLang="en-US" smtClean="0">
                <a:ea typeface="ＭＳ Ｐゴシック"/>
              </a:rPr>
              <a:t>”</a:t>
            </a:r>
            <a:r>
              <a:rPr lang="en-US" altLang="ja-JP" smtClean="0">
                <a:ea typeface="ＭＳ Ｐゴシック"/>
              </a:rPr>
              <a:t>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Quake players can join a Quake network only if their Quake client is unmodified.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DRM: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MusicStore sells content for authorized players only.</a:t>
            </a:r>
          </a:p>
        </p:txBody>
      </p:sp>
    </p:spTree>
    <p:extLst>
      <p:ext uri="{BB962C8B-B14F-4D97-AF65-F5344CB8AC3E}">
        <p14:creationId xmlns:p14="http://schemas.microsoft.com/office/powerpoint/2010/main" val="58822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Attestation:  how it works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Recall:   EK private key on TPM.  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Cert for EK public-key issued by TPM vendor.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1:   Create </a:t>
            </a:r>
            <a:r>
              <a:rPr lang="en-US" u="sng" dirty="0" smtClean="0">
                <a:ea typeface="ＭＳ Ｐゴシック"/>
                <a:cs typeface="ＭＳ Ｐゴシック"/>
              </a:rPr>
              <a:t>Attestation Identity Key </a:t>
            </a:r>
            <a:r>
              <a:rPr lang="en-US" dirty="0" smtClean="0">
                <a:ea typeface="ＭＳ Ｐゴシック"/>
                <a:cs typeface="ＭＳ Ｐゴシック"/>
              </a:rPr>
              <a:t> (AIK)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Involves interaction with a trusted remote issuer to verify EK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Generated: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AIK </a:t>
            </a:r>
            <a:r>
              <a:rPr lang="en-US" dirty="0" err="1" smtClean="0">
                <a:ea typeface="ＭＳ Ｐゴシック"/>
              </a:rPr>
              <a:t>private+public</a:t>
            </a:r>
            <a:r>
              <a:rPr lang="en-US" dirty="0" smtClean="0">
                <a:ea typeface="ＭＳ Ｐゴシック"/>
              </a:rPr>
              <a:t> keys, and a certificate signed by issuer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62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Attestation:  how it works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2:    sign PCR values    (after boot)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>
                <a:ea typeface="ＭＳ Ｐゴシック"/>
              </a:rPr>
              <a:t>Call 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TPM_Quote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      </a:t>
            </a:r>
            <a:r>
              <a:rPr lang="en-US" sz="1800" dirty="0" smtClean="0">
                <a:ea typeface="ＭＳ Ｐゴシック"/>
                <a:sym typeface="Symbol" pitchFamily="18" charset="2"/>
              </a:rPr>
              <a:t>(some)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 </a:t>
            </a:r>
            <a:r>
              <a:rPr lang="en-US" dirty="0" smtClean="0">
                <a:ea typeface="ＭＳ Ｐゴシック"/>
                <a:sym typeface="Symbol" pitchFamily="18" charset="2"/>
              </a:rPr>
              <a:t>Arguments:</a:t>
            </a:r>
            <a:endParaRPr lang="en-US" dirty="0" smtClean="0">
              <a:solidFill>
                <a:srgbClr val="009900"/>
              </a:solidFill>
              <a:ea typeface="ＭＳ Ｐゴシック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en-US" dirty="0" smtClean="0">
                <a:ea typeface="ＭＳ Ｐゴシック"/>
                <a:sym typeface="Symbol" pitchFamily="18" charset="2"/>
              </a:rPr>
              <a:t>:   which AIK key to sign with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KeyAuth</a:t>
            </a:r>
            <a:r>
              <a:rPr lang="en-US" dirty="0" smtClean="0">
                <a:ea typeface="ＭＳ Ｐゴシック"/>
                <a:sym typeface="Symbol" pitchFamily="18" charset="2"/>
              </a:rPr>
              <a:t>:   Password for using key `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ja-JP" altLang="en-US" dirty="0" smtClean="0">
                <a:ea typeface="ＭＳ Ｐゴシック"/>
                <a:sym typeface="Symbol" pitchFamily="18" charset="2"/>
              </a:rPr>
              <a:t>’</a:t>
            </a:r>
            <a:endParaRPr lang="en-US" altLang="ja-JP" dirty="0" smtClean="0">
              <a:ea typeface="ＭＳ Ｐゴシック"/>
              <a:sym typeface="Symbol" pitchFamily="18" charset="2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PCR List:  Which PCRs to sign.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Challenge:   20-byte challenge from remote server</a:t>
            </a:r>
          </a:p>
          <a:p>
            <a:pPr lvl="3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Prevents replay of old signatures.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Userdata</a:t>
            </a:r>
            <a:r>
              <a:rPr lang="en-US" dirty="0" smtClean="0">
                <a:ea typeface="ＭＳ Ｐゴシック"/>
                <a:sym typeface="Symbol" pitchFamily="18" charset="2"/>
              </a:rPr>
              <a:t>:  additional data to include in sig.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Returns signed data and signature.</a:t>
            </a:r>
            <a:endParaRPr lang="en-US" dirty="0" smtClean="0">
              <a:solidFill>
                <a:srgbClr val="009900"/>
              </a:solidFill>
              <a:ea typeface="ＭＳ Ｐゴシック"/>
            </a:endParaRPr>
          </a:p>
        </p:txBody>
      </p:sp>
      <p:sp>
        <p:nvSpPr>
          <p:cNvPr id="48132" name="AutoShape 4"/>
          <p:cNvSpPr>
            <a:spLocks/>
          </p:cNvSpPr>
          <p:nvPr/>
        </p:nvSpPr>
        <p:spPr bwMode="auto">
          <a:xfrm>
            <a:off x="1524000" y="2895600"/>
            <a:ext cx="228600" cy="2667000"/>
          </a:xfrm>
          <a:prstGeom prst="leftBrace">
            <a:avLst>
              <a:gd name="adj1" fmla="val 972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/>
                <a:cs typeface="ＭＳ Ｐゴシック"/>
              </a:rPr>
              <a:t>Using attestation</a:t>
            </a:r>
            <a:br>
              <a:rPr lang="en-US" sz="4000" dirty="0" smtClean="0">
                <a:ea typeface="ＭＳ Ｐゴシック"/>
                <a:cs typeface="ＭＳ Ｐゴシック"/>
              </a:rPr>
            </a:br>
            <a:r>
              <a:rPr lang="en-US" sz="4000" dirty="0">
                <a:ea typeface="ＭＳ Ｐゴシック"/>
                <a:cs typeface="ＭＳ Ｐゴシック"/>
              </a:rPr>
              <a:t>(</a:t>
            </a:r>
            <a:r>
              <a:rPr lang="en-US" sz="4000" dirty="0" smtClean="0">
                <a:ea typeface="ＭＳ Ｐゴシック"/>
                <a:cs typeface="ＭＳ Ｐゴシック"/>
              </a:rPr>
              <a:t>to establish an SSL tunnel)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09600" y="1905000"/>
            <a:ext cx="1524000" cy="3505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086600" y="1905000"/>
            <a:ext cx="1752600" cy="3505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489825" y="5410200"/>
            <a:ext cx="1044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Remote</a:t>
            </a:r>
            <a:b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Server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1122363" y="54864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PC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992188" y="5029200"/>
            <a:ext cx="684212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mtClean="0">
                <a:solidFill>
                  <a:srgbClr val="40458C"/>
                </a:solidFill>
              </a:rPr>
              <a:t>TPM</a:t>
            </a: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609600" y="4800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609600" y="4191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1122363" y="43275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OS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1122363" y="2590800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App</a:t>
            </a:r>
          </a:p>
        </p:txBody>
      </p:sp>
      <p:sp>
        <p:nvSpPr>
          <p:cNvPr id="1246222" name="Text Box 14"/>
          <p:cNvSpPr txBox="1">
            <a:spLocks noChangeArrowheads="1"/>
          </p:cNvSpPr>
          <p:nvPr/>
        </p:nvSpPr>
        <p:spPr bwMode="auto">
          <a:xfrm>
            <a:off x="2133600" y="2228671"/>
            <a:ext cx="4858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1125" indent="-11112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Generate pub/</a:t>
            </a:r>
            <a:r>
              <a:rPr lang="en-US" sz="2000" dirty="0" err="1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priv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key pair</a:t>
            </a:r>
          </a:p>
          <a:p>
            <a:pPr marL="111125" indent="-11112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TPM_Quote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(AIK, </a:t>
            </a:r>
            <a:r>
              <a:rPr lang="en-US" sz="2000" dirty="0" err="1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PcrList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chal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, pub-key)</a:t>
            </a:r>
          </a:p>
          <a:p>
            <a:pPr marL="111125" indent="-11112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Send pub-key and certs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33600" y="1600200"/>
            <a:ext cx="4953000" cy="457200"/>
            <a:chOff x="1344" y="1056"/>
            <a:chExt cx="3120" cy="288"/>
          </a:xfrm>
        </p:grpSpPr>
        <p:sp>
          <p:nvSpPr>
            <p:cNvPr id="49174" name="Line 15"/>
            <p:cNvSpPr>
              <a:spLocks noChangeShapeType="1"/>
            </p:cNvSpPr>
            <p:nvPr/>
          </p:nvSpPr>
          <p:spPr bwMode="auto">
            <a:xfrm flipH="1">
              <a:off x="1344" y="1344"/>
              <a:ext cx="3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eaLnBrk="1" hangingPunct="1">
                <a:lnSpc>
                  <a:spcPct val="85000"/>
                </a:lnSpc>
              </a:pPr>
              <a:endParaRPr lang="en-US" smtClean="0"/>
            </a:p>
          </p:txBody>
        </p:sp>
        <p:sp>
          <p:nvSpPr>
            <p:cNvPr id="49175" name="Text Box 16"/>
            <p:cNvSpPr txBox="1">
              <a:spLocks noChangeArrowheads="1"/>
            </p:cNvSpPr>
            <p:nvPr/>
          </p:nvSpPr>
          <p:spPr bwMode="auto">
            <a:xfrm>
              <a:off x="1440" y="1056"/>
              <a:ext cx="29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Attestation Request  (20-byte challenge)</a:t>
              </a:r>
            </a:p>
          </p:txBody>
        </p:sp>
      </p:grpSp>
      <p:sp>
        <p:nvSpPr>
          <p:cNvPr id="1246225" name="Line 17"/>
          <p:cNvSpPr>
            <a:spLocks noChangeShapeType="1"/>
          </p:cNvSpPr>
          <p:nvPr/>
        </p:nvSpPr>
        <p:spPr bwMode="auto">
          <a:xfrm>
            <a:off x="2133600" y="4038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895600" y="3276599"/>
            <a:ext cx="6016626" cy="1724025"/>
            <a:chOff x="1824" y="2064"/>
            <a:chExt cx="3790" cy="1086"/>
          </a:xfrm>
        </p:grpSpPr>
        <p:sp>
          <p:nvSpPr>
            <p:cNvPr id="49172" name="Text Box 18"/>
            <p:cNvSpPr txBox="1">
              <a:spLocks noChangeArrowheads="1"/>
            </p:cNvSpPr>
            <p:nvPr/>
          </p:nvSpPr>
          <p:spPr bwMode="auto">
            <a:xfrm>
              <a:off x="1824" y="2294"/>
              <a:ext cx="22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(SSL) Key Exchange using Cert</a:t>
              </a:r>
            </a:p>
          </p:txBody>
        </p:sp>
        <p:sp>
          <p:nvSpPr>
            <p:cNvPr id="49173" name="Text Box 20"/>
            <p:cNvSpPr txBox="1">
              <a:spLocks noChangeArrowheads="1"/>
            </p:cNvSpPr>
            <p:nvPr/>
          </p:nvSpPr>
          <p:spPr bwMode="auto">
            <a:xfrm>
              <a:off x="4512" y="2064"/>
              <a:ext cx="1102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4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Validate</a:t>
              </a: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: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Certs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  <a:buFontTx/>
                <a:buAutoNum type="arabicPeriod"/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PCR </a:t>
              </a:r>
              <a:r>
                <a:rPr lang="en-US" sz="2000" dirty="0" err="1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vals</a:t>
              </a:r>
              <a:endPara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  <a:buFontTx/>
                <a:buAutoNum type="arabicPeriod"/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Challenge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189163" y="4356100"/>
            <a:ext cx="4897437" cy="368300"/>
            <a:chOff x="2400" y="2744"/>
            <a:chExt cx="2064" cy="232"/>
          </a:xfrm>
        </p:grpSpPr>
        <p:sp>
          <p:nvSpPr>
            <p:cNvPr id="49170" name="Line 21"/>
            <p:cNvSpPr>
              <a:spLocks noChangeShapeType="1"/>
            </p:cNvSpPr>
            <p:nvPr/>
          </p:nvSpPr>
          <p:spPr bwMode="auto">
            <a:xfrm flipH="1">
              <a:off x="2400" y="2976"/>
              <a:ext cx="20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eaLnBrk="1" hangingPunct="1">
                <a:lnSpc>
                  <a:spcPct val="85000"/>
                </a:lnSpc>
              </a:pPr>
              <a:endParaRPr lang="en-US" smtClean="0"/>
            </a:p>
          </p:txBody>
        </p:sp>
        <p:sp>
          <p:nvSpPr>
            <p:cNvPr id="49171" name="Text Box 22"/>
            <p:cNvSpPr txBox="1">
              <a:spLocks noChangeArrowheads="1"/>
            </p:cNvSpPr>
            <p:nvPr/>
          </p:nvSpPr>
          <p:spPr bwMode="auto">
            <a:xfrm>
              <a:off x="2403" y="2744"/>
              <a:ext cx="199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Communicate with app using SSL tunnel</a:t>
              </a:r>
            </a:p>
          </p:txBody>
        </p:sp>
      </p:grpSp>
      <p:sp>
        <p:nvSpPr>
          <p:cNvPr id="1246231" name="Text Box 23"/>
          <p:cNvSpPr txBox="1">
            <a:spLocks noChangeArrowheads="1"/>
          </p:cNvSpPr>
          <p:nvPr/>
        </p:nvSpPr>
        <p:spPr bwMode="auto">
          <a:xfrm>
            <a:off x="1347788" y="5867400"/>
            <a:ext cx="596741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Attestation must include key-exchange</a:t>
            </a: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App must be isolated from rest of system</a:t>
            </a:r>
          </a:p>
        </p:txBody>
      </p:sp>
    </p:spTree>
    <p:extLst>
      <p:ext uri="{BB962C8B-B14F-4D97-AF65-F5344CB8AC3E}">
        <p14:creationId xmlns:p14="http://schemas.microsoft.com/office/powerpoint/2010/main" val="415927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22" grpId="0"/>
      <p:bldP spid="1246225" grpId="0" animBg="1"/>
      <p:bldP spid="12462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/>
                <a:cs typeface="ＭＳ Ｐゴシック"/>
              </a:rPr>
              <a:t>Better root of trust: “late launch”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48768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/>
                <a:cs typeface="ＭＳ Ｐゴシック"/>
              </a:rPr>
              <a:t>Late </a:t>
            </a:r>
            <a:r>
              <a:rPr lang="en-US" b="1" dirty="0" smtClean="0">
                <a:ea typeface="ＭＳ Ｐゴシック"/>
                <a:cs typeface="ＭＳ Ｐゴシック"/>
              </a:rPr>
              <a:t>launch</a:t>
            </a:r>
            <a:r>
              <a:rPr lang="en-US" dirty="0" smtClean="0">
                <a:ea typeface="ＭＳ Ｐゴシック"/>
                <a:cs typeface="ＭＳ Ｐゴシック"/>
              </a:rPr>
              <a:t>: securely load OS/VMM,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even on a potentially-compromised machine</a:t>
            </a:r>
            <a:endParaRPr lang="en-US" dirty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DRTM – Dynamic Root of Trust Measurement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New CPU instruction: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Intel TXT:   </a:t>
            </a:r>
            <a:r>
              <a:rPr lang="en-US" b="1" dirty="0" smtClean="0">
                <a:solidFill>
                  <a:srgbClr val="009900"/>
                </a:solidFill>
                <a:ea typeface="ＭＳ Ｐゴシック"/>
              </a:rPr>
              <a:t>SENTER        </a:t>
            </a:r>
            <a:r>
              <a:rPr lang="en-US" dirty="0" smtClean="0">
                <a:ea typeface="ＭＳ Ｐゴシック"/>
              </a:rPr>
              <a:t>AMD</a:t>
            </a:r>
            <a:r>
              <a:rPr lang="en-US" dirty="0">
                <a:ea typeface="ＭＳ Ｐゴシック"/>
              </a:rPr>
              <a:t>:   </a:t>
            </a:r>
            <a:r>
              <a:rPr lang="en-US" b="1" dirty="0" smtClean="0">
                <a:solidFill>
                  <a:srgbClr val="009900"/>
                </a:solidFill>
                <a:ea typeface="ＭＳ Ｐゴシック"/>
              </a:rPr>
              <a:t>SKINIT</a:t>
            </a:r>
            <a:r>
              <a:rPr lang="en-US" dirty="0" smtClean="0">
                <a:ea typeface="ＭＳ Ｐゴシック"/>
              </a:rPr>
              <a:t> </a:t>
            </a:r>
            <a:endParaRPr lang="en-US" b="1" dirty="0" smtClean="0">
              <a:solidFill>
                <a:srgbClr val="009900"/>
              </a:solidFill>
              <a:ea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</a:rPr>
              <a:t>Atomically does: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Reset CPU.   Reset PCR 17 to 0.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Load given Secure Loader (SL) code into I-cache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Extend PCR 17 with SL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Jump to SL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BIOS boot loader is no longer root of trust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Avoids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attack:    </a:t>
            </a:r>
            <a:r>
              <a:rPr lang="en-US" dirty="0" err="1" smtClean="0"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sets PCR 17 to  -1</a:t>
            </a:r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1066800" y="3429000"/>
            <a:ext cx="228600" cy="1676400"/>
          </a:xfrm>
          <a:prstGeom prst="leftBracket">
            <a:avLst>
              <a:gd name="adj" fmla="val 58333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92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77186"/>
          </a:xfrm>
        </p:spPr>
        <p:txBody>
          <a:bodyPr/>
          <a:lstStyle/>
          <a:p>
            <a:r>
              <a:rPr lang="en-US" dirty="0" smtClean="0"/>
              <a:t>Trusting the CPU?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4876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/>
              </a:rPr>
              <a:t>Trust the vendor?</a:t>
            </a:r>
          </a:p>
          <a:p>
            <a:pPr eaLnBrk="1" hangingPunct="1"/>
            <a:r>
              <a:rPr lang="en-US" sz="2000" dirty="0" smtClean="0">
                <a:ea typeface="ＭＳ Ｐゴシック"/>
              </a:rPr>
              <a:t>System Management Mode (SMM)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Special execution mode with protected memory, “below” OS and hypervisor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Survives </a:t>
            </a:r>
            <a:r>
              <a:rPr lang="en-US" sz="2000" dirty="0">
                <a:ea typeface="ＭＳ Ｐゴシック"/>
              </a:rPr>
              <a:t>TXT launch, so compromised BIOS could load a malicious SMM that circumvents TXT</a:t>
            </a:r>
            <a:r>
              <a:rPr lang="en-US" sz="2000" dirty="0" smtClean="0">
                <a:ea typeface="ＭＳ Ｐゴシック"/>
              </a:rPr>
              <a:t>.</a:t>
            </a:r>
          </a:p>
          <a:p>
            <a:r>
              <a:rPr lang="en-US" dirty="0" smtClean="0"/>
              <a:t>Intel </a:t>
            </a:r>
            <a:r>
              <a:rPr lang="en-US" dirty="0"/>
              <a:t>Management Engine (ME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A microcontroller </a:t>
            </a:r>
            <a:r>
              <a:rPr lang="en-US" sz="2000" dirty="0"/>
              <a:t>embedded </a:t>
            </a:r>
            <a:r>
              <a:rPr lang="en-US" sz="2000" dirty="0" smtClean="0"/>
              <a:t>in the processor, “next to” the OS and hypervisor</a:t>
            </a:r>
          </a:p>
          <a:p>
            <a:pPr lvl="1"/>
            <a:r>
              <a:rPr lang="en-US" sz="2000" dirty="0" smtClean="0"/>
              <a:t>Independent of OS security policy.</a:t>
            </a:r>
          </a:p>
          <a:p>
            <a:pPr lvl="1"/>
            <a:r>
              <a:rPr lang="en-US" sz="2000" dirty="0" smtClean="0"/>
              <a:t>Applications: originally</a:t>
            </a:r>
            <a:r>
              <a:rPr lang="en-US" sz="2000" dirty="0"/>
              <a:t>, remote administration</a:t>
            </a:r>
            <a:r>
              <a:rPr lang="en-US" sz="2000" dirty="0" smtClean="0"/>
              <a:t>. Nowadays: EPID (chip-specific keys), Boot Guard (checks signature on boot code), Protected Audio and Video Path, SGX (secure enclaves)</a:t>
            </a:r>
          </a:p>
          <a:p>
            <a:pPr lvl="1"/>
            <a:r>
              <a:rPr lang="en-US" sz="2000" dirty="0" smtClean="0"/>
              <a:t>Trustworthy?</a:t>
            </a:r>
          </a:p>
          <a:p>
            <a:pPr lvl="2"/>
            <a:r>
              <a:rPr lang="en-US" sz="2000" dirty="0" smtClean="0"/>
              <a:t>ME </a:t>
            </a:r>
            <a:r>
              <a:rPr lang="en-US" sz="2000" dirty="0"/>
              <a:t>includes its </a:t>
            </a:r>
            <a:r>
              <a:rPr lang="en-US" sz="2000" dirty="0" smtClean="0"/>
              <a:t>own, potentially vulnerable, custom OS and apps. </a:t>
            </a:r>
          </a:p>
          <a:p>
            <a:pPr lvl="2"/>
            <a:r>
              <a:rPr lang="en-US" sz="2000" dirty="0" smtClean="0"/>
              <a:t>No public documentation of implementation and logic. </a:t>
            </a:r>
            <a:endParaRPr lang="en-US" sz="4400" dirty="0" smtClean="0"/>
          </a:p>
          <a:p>
            <a:pPr lvl="2"/>
            <a:r>
              <a:rPr lang="en-US" sz="2000" dirty="0" smtClean="0"/>
              <a:t>Could be used as an ideal rootkit / </a:t>
            </a:r>
            <a:r>
              <a:rPr lang="en-US" sz="2000" dirty="0" err="1" smtClean="0"/>
              <a:t>trojan</a:t>
            </a:r>
            <a:r>
              <a:rPr lang="en-US" sz="2000" dirty="0" smtClean="0"/>
              <a:t> horse.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031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Security?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4582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  <a:cs typeface="ＭＳ Ｐゴシック"/>
              </a:rPr>
              <a:t>Resetting TPM after boot</a:t>
            </a:r>
          </a:p>
          <a:p>
            <a:pPr lvl="1" eaLnBrk="1" hangingPunct="1">
              <a:spcBef>
                <a:spcPts val="600"/>
              </a:spcBef>
              <a:tabLst>
                <a:tab pos="7881938" algn="r"/>
              </a:tabLst>
            </a:pPr>
            <a:r>
              <a:rPr lang="en-US" dirty="0">
                <a:ea typeface="ＭＳ Ｐゴシック"/>
              </a:rPr>
              <a:t>Attacker can disable TPM until after boot,  then extend </a:t>
            </a:r>
            <a:r>
              <a:rPr lang="en-US" dirty="0" smtClean="0">
                <a:ea typeface="ＭＳ Ｐゴシック"/>
              </a:rPr>
              <a:t>PCRs arbitrarily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(one-byte </a:t>
            </a:r>
            <a:r>
              <a:rPr lang="en-US" dirty="0">
                <a:ea typeface="ＭＳ Ｐゴシック"/>
              </a:rPr>
              <a:t>change to boot </a:t>
            </a:r>
            <a:r>
              <a:rPr lang="en-US" dirty="0" smtClean="0">
                <a:ea typeface="ＭＳ Ｐゴシック"/>
              </a:rPr>
              <a:t>block</a:t>
            </a:r>
            <a:r>
              <a:rPr lang="en-US" altLang="ja-JP" sz="2000" dirty="0" smtClean="0">
                <a:ea typeface="ＭＳ Ｐゴシック"/>
              </a:rPr>
              <a:t>)	</a:t>
            </a:r>
            <a:r>
              <a:rPr lang="en-US" sz="1600" dirty="0" smtClean="0">
                <a:ea typeface="ＭＳ Ｐゴシック"/>
              </a:rPr>
              <a:t>[</a:t>
            </a:r>
            <a:r>
              <a:rPr lang="en-US" sz="1600" dirty="0" err="1" smtClean="0">
                <a:ea typeface="ＭＳ Ｐゴシック"/>
              </a:rPr>
              <a:t>Kauer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altLang="ja-JP" sz="1600" dirty="0" smtClean="0">
                <a:ea typeface="ＭＳ Ｐゴシック"/>
              </a:rPr>
              <a:t>07]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Software attack: send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on </a:t>
            </a:r>
            <a:r>
              <a:rPr lang="en-US" dirty="0" smtClean="0">
                <a:ea typeface="ＭＳ Ｐゴシック"/>
                <a:cs typeface="ＭＳ Ｐゴシック"/>
              </a:rPr>
              <a:t>LPC bus allows calling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TPM_Startup</a:t>
            </a:r>
            <a:r>
              <a:rPr lang="en-US" dirty="0" smtClean="0">
                <a:ea typeface="ＭＳ Ｐゴシック"/>
              </a:rPr>
              <a:t> again (to reset PCRs)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Simple hardware attack: use a wire to connect TPM reset pin to ground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solidFill>
                  <a:srgbClr val="009900"/>
                </a:solidFill>
                <a:ea typeface="ＭＳ Ｐゴシック"/>
              </a:rPr>
              <a:t>Once PCRs are reset, they can be extended to reflect a fake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configuration.</a:t>
            </a:r>
            <a:endParaRPr lang="en-US" dirty="0">
              <a:solidFill>
                <a:srgbClr val="009900"/>
              </a:solidFill>
              <a:ea typeface="ＭＳ Ｐゴシック"/>
            </a:endParaRP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  <a:cs typeface="ＭＳ Ｐゴシック"/>
              </a:rPr>
              <a:t>Rollback attack</a:t>
            </a:r>
            <a:r>
              <a:rPr lang="en-US" dirty="0" smtClean="0">
                <a:ea typeface="ＭＳ Ｐゴシック"/>
                <a:cs typeface="ＭＳ Ｐゴシック"/>
              </a:rPr>
              <a:t> on encrypted blobs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undo security patches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</a:rPr>
              <a:t>Large trusted base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Long, complex and potentially vulnerable chain of trust:</a:t>
            </a:r>
            <a:br>
              <a:rPr lang="en-US" dirty="0"/>
            </a:br>
            <a:r>
              <a:rPr lang="en-US" dirty="0" smtClean="0"/>
              <a:t>OEM’s drivers, vendor’s peripherals, OS’s vendors.</a:t>
            </a:r>
            <a:endParaRPr lang="en-US" dirty="0"/>
          </a:p>
          <a:p>
            <a:pPr lvl="1" eaLnBrk="1" hangingPunct="1">
              <a:spcBef>
                <a:spcPts val="600"/>
              </a:spcBef>
            </a:pPr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958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code on an untrusted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Can we run sensitive code on a potentially-compromised platform, without rebooting/replacing it?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Many ways to read and corrupt code!</a:t>
            </a:r>
          </a:p>
          <a:p>
            <a:pPr eaLnBrk="1" hangingPunct="1"/>
            <a:r>
              <a:rPr lang="en-US" b="1" dirty="0" smtClean="0">
                <a:ea typeface="ＭＳ Ｐゴシック"/>
                <a:cs typeface="ＭＳ Ｐゴシック"/>
              </a:rPr>
              <a:t>Secure “enclave”</a:t>
            </a:r>
            <a:r>
              <a:rPr lang="en-US" dirty="0" smtClean="0">
                <a:ea typeface="ＭＳ Ｐゴシック"/>
                <a:cs typeface="ＭＳ Ｐゴシック"/>
              </a:rPr>
              <a:t> using CPU hardware</a:t>
            </a:r>
            <a:endParaRPr lang="en-US" b="1" dirty="0">
              <a:ea typeface="ＭＳ Ｐゴシック"/>
              <a:cs typeface="ＭＳ Ｐゴシック"/>
            </a:endParaRPr>
          </a:p>
          <a:p>
            <a:pPr lvl="1" eaLnBrk="1" hangingPunct="1"/>
            <a:r>
              <a:rPr lang="en-US" dirty="0">
                <a:ea typeface="ＭＳ Ｐゴシック"/>
              </a:rPr>
              <a:t>Possible with SENTER/SKINIT but cumbersome (</a:t>
            </a:r>
            <a:r>
              <a:rPr lang="en-US" i="1" dirty="0">
                <a:ea typeface="ＭＳ Ｐゴシック"/>
              </a:rPr>
              <a:t>Flicker</a:t>
            </a:r>
            <a:r>
              <a:rPr lang="en-US" dirty="0">
                <a:ea typeface="ＭＳ Ｐゴシック"/>
              </a:rPr>
              <a:t> project)</a:t>
            </a:r>
          </a:p>
          <a:p>
            <a:pPr lvl="1" eaLnBrk="1" hangingPunct="1"/>
            <a:r>
              <a:rPr lang="en-US" dirty="0">
                <a:ea typeface="ＭＳ Ｐゴシック"/>
              </a:rPr>
              <a:t>Intel Software Guard Extensions (SGX</a:t>
            </a:r>
            <a:r>
              <a:rPr lang="en-US" dirty="0" smtClean="0">
                <a:ea typeface="ＭＳ Ｐゴシック"/>
              </a:rPr>
              <a:t>)</a:t>
            </a:r>
            <a:br>
              <a:rPr lang="en-US" dirty="0" smtClean="0">
                <a:ea typeface="ＭＳ Ｐゴシック"/>
              </a:rPr>
            </a:br>
            <a:r>
              <a:rPr lang="en-US" sz="1600" dirty="0" smtClean="0">
                <a:ea typeface="ＭＳ Ｐゴシック"/>
              </a:rPr>
              <a:t>	(discussed later)</a:t>
            </a:r>
            <a:endParaRPr lang="en-US" sz="1800" dirty="0" smtClean="0"/>
          </a:p>
          <a:p>
            <a:pPr lvl="1" eaLnBrk="1" hangingPunct="1"/>
            <a:r>
              <a:rPr lang="en-US" dirty="0" smtClean="0">
                <a:ea typeface="ＭＳ Ｐゴシック"/>
              </a:rPr>
              <a:t>ARM </a:t>
            </a:r>
            <a:r>
              <a:rPr lang="en-US" dirty="0" err="1" smtClean="0">
                <a:ea typeface="ＭＳ Ｐゴシック"/>
              </a:rPr>
              <a:t>TrustZone</a:t>
            </a:r>
            <a:endParaRPr lang="en-US" dirty="0" smtClean="0">
              <a:ea typeface="ＭＳ Ｐゴシック"/>
            </a:endParaRPr>
          </a:p>
          <a:p>
            <a:pPr eaLnBrk="1" hangingPunct="1"/>
            <a:r>
              <a:rPr lang="en-US" b="1" dirty="0" smtClean="0">
                <a:ea typeface="ＭＳ Ｐゴシック"/>
              </a:rPr>
              <a:t>Cryptography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Fully-homomorphic encryption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Succinct zero-knowledge proofs (SNARKs) and Proof-Carrying Data</a:t>
            </a:r>
            <a:endParaRPr lang="en-US" dirty="0">
              <a:ea typeface="ＭＳ Ｐゴシック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31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SGX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1800" dirty="0"/>
              <a:t>Using presentation material from </a:t>
            </a:r>
            <a:r>
              <a:rPr lang="en-US" sz="1800" dirty="0" smtClean="0"/>
              <a:t>Intel.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306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97" y="2819402"/>
            <a:ext cx="1587207" cy="160552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397827"/>
            <a:ext cx="5638800" cy="307777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Calibri"/>
                <a:cs typeface="+mn-cs"/>
              </a:rPr>
              <a:t>Some slides are courtesy of intel</a:t>
            </a:r>
            <a:r>
              <a:rPr lang="en-US" sz="1200" dirty="0" smtClean="0">
                <a:solidFill>
                  <a:prstClr val="white"/>
                </a:solidFill>
                <a:latin typeface="Calibri"/>
                <a:cs typeface="+mn-cs"/>
              </a:rPr>
              <a:t>©</a:t>
            </a:r>
            <a:endParaRPr lang="he-IL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60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from OS/VMM harder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095928" cy="5029200"/>
          </a:xfrm>
        </p:spPr>
        <p:txBody>
          <a:bodyPr/>
          <a:lstStyle/>
          <a:p>
            <a:r>
              <a:rPr lang="en-US" dirty="0"/>
              <a:t>Blue </a:t>
            </a:r>
            <a:r>
              <a:rPr lang="en-US" dirty="0" smtClean="0"/>
              <a:t>pill: </a:t>
            </a:r>
            <a:r>
              <a:rPr lang="en-US" dirty="0"/>
              <a:t>originating from </a:t>
            </a:r>
            <a:r>
              <a:rPr lang="en-US" dirty="0" smtClean="0"/>
              <a:t>BIOS</a:t>
            </a:r>
          </a:p>
          <a:p>
            <a:pPr lvl="1"/>
            <a:r>
              <a:rPr lang="en-US" dirty="0" smtClean="0"/>
              <a:t>Below OS/Hypervisor</a:t>
            </a:r>
            <a:endParaRPr lang="en-US" dirty="0"/>
          </a:p>
          <a:p>
            <a:r>
              <a:rPr lang="en-US" dirty="0" smtClean="0"/>
              <a:t>Hard to protect if compromise </a:t>
            </a:r>
            <a:r>
              <a:rPr lang="en-US" dirty="0" smtClean="0"/>
              <a:t>from below</a:t>
            </a:r>
          </a:p>
          <a:p>
            <a:pPr lvl="1"/>
            <a:r>
              <a:rPr lang="en-US" dirty="0" smtClean="0"/>
              <a:t> e.g., if </a:t>
            </a:r>
            <a:r>
              <a:rPr lang="en-US" dirty="0" smtClean="0"/>
              <a:t>we use permissions or SFI, the OS can simply change </a:t>
            </a:r>
            <a:r>
              <a:rPr lang="en-US" dirty="0" smtClean="0"/>
              <a:t>them</a:t>
            </a:r>
            <a:endParaRPr lang="en-US" dirty="0" smtClean="0"/>
          </a:p>
          <a:p>
            <a:pPr lvl="1"/>
            <a:r>
              <a:rPr lang="en-US" dirty="0" smtClean="0"/>
              <a:t>Need to root isolation outside the OS</a:t>
            </a:r>
          </a:p>
          <a:p>
            <a:pPr lvl="2"/>
            <a:r>
              <a:rPr lang="en-US" dirty="0" smtClean="0"/>
              <a:t>But</a:t>
            </a:r>
            <a:r>
              <a:rPr lang="en-US" dirty="0" smtClean="0"/>
              <a:t>, need to be able to let the OS do its </a:t>
            </a:r>
            <a:r>
              <a:rPr lang="en-US" dirty="0" smtClean="0"/>
              <a:t>job</a:t>
            </a:r>
            <a:endParaRPr lang="en-US" dirty="0" smtClean="0"/>
          </a:p>
          <a:p>
            <a:r>
              <a:rPr lang="en-US" dirty="0" smtClean="0"/>
              <a:t>Conflation of resource management and security role of the </a:t>
            </a:r>
            <a:r>
              <a:rPr lang="en-US" dirty="0" smtClean="0"/>
              <a:t>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33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28" y="3719995"/>
            <a:ext cx="2836472" cy="23760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8968530" cy="7786460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Why SGX?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Software security on commercial CPUs is pursued for many 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years</a:t>
            </a:r>
            <a:endParaRPr lang="en-US" sz="2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SW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solutions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have limited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potential.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Closed HW systems have limited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functionality.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Traditional TPMs have large TCB – commonly measure all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platform.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TXT overcame some of these by introducing a Dynamic Root of Trust: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Dedicated TCB “mini OS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”.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Run only sensitive logic in trusted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OS.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Thus, needs to measure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only mini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OS and sensitive logic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app.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But 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TXT still: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Halts main OS, restarts mini-OS and clears CPU.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Doesn’t support continuous run of trusted and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    untrusted apps.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Cumbersome to develop for.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Large TCB - lots of potentially vulnerable SW.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    Numerous vulnerabilities - Most Hazardous: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    Compromised BIOS can load a malicious SMM that survives TXT launch.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00" y="3048000"/>
            <a:ext cx="4166544" cy="29976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32576"/>
            <a:ext cx="8763000" cy="5431970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Why SGX?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SGX 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introduces the </a:t>
            </a:r>
            <a:r>
              <a:rPr lang="en-US" sz="2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ENCALVE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 protected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TEE (Trusted Execution Environment) container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Shrinks TCB (Trusted Computing Base) to HW and sensitive app logic.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Extends HW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TCB on to enclaves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in ring-3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sz="22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Runs TEE under untrusted OS or VMM.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Supports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continuous run of: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Trusted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and untrusted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apps.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Multiple enclaves.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Multi-threaded enclave.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4008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F81BD">
                    <a:lumMod val="75000"/>
                  </a:srgbClr>
                </a:solidFill>
              </a:rPr>
              <a:t> While maintaining application Integrity and confidentiality.</a:t>
            </a:r>
            <a:endParaRPr lang="he-IL" sz="18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8448"/>
            <a:ext cx="2133600" cy="17872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60826" y="4867105"/>
            <a:ext cx="952500" cy="6877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4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0352"/>
            <a:ext cx="8763000" cy="5570756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How?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Dedicated HW</a:t>
            </a: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18 new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ISA instructions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Internal FW data structures</a:t>
            </a: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Tailored cryptographic functions </a:t>
            </a: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Suitable protocols</a:t>
            </a: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035855"/>
            <a:ext cx="7086600" cy="4108530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Is part of the application &amp; has full access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 to  its memory.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Measured and verified by HW on load.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Operation visible only within CPU borders.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Manageable by the OS,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e.g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PU time slots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Paging and memory policy 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Secrets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are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provisioned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or acquired only 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 after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enclave initialization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26" y="224136"/>
            <a:ext cx="8488602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The Enclave</a:t>
            </a:r>
            <a:r>
              <a:rPr lang="en-US" sz="32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 trusted execution environment embedded in a process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21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6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224136"/>
            <a:ext cx="334520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Security Perimeter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7551" r="42661"/>
          <a:stretch/>
        </p:blipFill>
        <p:spPr bwMode="auto">
          <a:xfrm>
            <a:off x="64008" y="990600"/>
            <a:ext cx="4279392" cy="48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8837" y="2883877"/>
            <a:ext cx="838200" cy="4650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ctr"/>
          <a:lstStyle/>
          <a:p>
            <a:pPr algn="ctr" defTabSz="911519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MEE</a:t>
            </a: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606" y="6248400"/>
            <a:ext cx="571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* MME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– Memory Management Engine, elaborated shortly.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762000"/>
            <a:ext cx="4724400" cy="5262692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Security perimeter is the CPU package boundary.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Data and code unencrypted inside CPU package.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Data and code outside CPU is encrypted and integrity checked.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Single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chip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TCB avoids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inter-chip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HW attacks that threaten TPMs. 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If the single TCB is the CPU, then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we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gain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the opportunity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for richer semantics by understanding platform state &amp; app code.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24600" y="3105756"/>
            <a:ext cx="582328" cy="5632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329911"/>
            <a:ext cx="2755879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Execution Flow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4408" r="52231"/>
          <a:stretch/>
        </p:blipFill>
        <p:spPr bwMode="auto">
          <a:xfrm>
            <a:off x="0" y="1219200"/>
            <a:ext cx="4038600" cy="46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701035"/>
            <a:ext cx="7086600" cy="3785365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nclavize sensitive App parts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define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a partition to trusted and untrusted.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2. App runs &amp; creates enclave in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 trusted memory.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3. Trusted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function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transitions flow to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the enclave.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4.  Enclave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sees all process data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, but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external access to enclave is denied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5.  Trusted function returns.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6.  App continues normal execution.</a:t>
            </a:r>
          </a:p>
        </p:txBody>
      </p:sp>
    </p:spTree>
    <p:extLst>
      <p:ext uri="{BB962C8B-B14F-4D97-AF65-F5344CB8AC3E}">
        <p14:creationId xmlns:p14="http://schemas.microsoft.com/office/powerpoint/2010/main" val="12629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16" y="76200"/>
            <a:ext cx="7905622" cy="70759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Motivation – Some Usage Examples:</a:t>
            </a:r>
            <a:endParaRPr lang="he-IL" sz="4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719534"/>
            <a:ext cx="8534400" cy="6337346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Cloud</a:t>
            </a:r>
            <a:r>
              <a:rPr lang="en-US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en-US" spc="135" dirty="0" smtClean="0">
                <a:solidFill>
                  <a:prstClr val="black"/>
                </a:solidFill>
                <a:latin typeface="Calibri"/>
                <a:cs typeface="Calibri"/>
              </a:rPr>
              <a:t>- Assure </a:t>
            </a:r>
            <a:r>
              <a:rPr lang="en-US" spc="108" dirty="0" smtClean="0">
                <a:solidFill>
                  <a:prstClr val="black"/>
                </a:solidFill>
                <a:latin typeface="Calibri"/>
                <a:cs typeface="Calibri"/>
              </a:rPr>
              <a:t>customers</a:t>
            </a: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 about the security standard of the “cloud enclave”. Confidential, also from vendors with physical access.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HSM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- Implement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HSM’s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functionality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security such that existing software that supports HSMs can be adapted to using SGX instead.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spc="99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DRM</a:t>
            </a:r>
            <a:r>
              <a:rPr lang="en-US" spc="99" dirty="0" smtClean="0">
                <a:solidFill>
                  <a:prstClr val="black"/>
                </a:solidFill>
                <a:latin typeface="Calibri"/>
                <a:cs typeface="Calibri"/>
              </a:rPr>
              <a:t> –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On-line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content provider that provides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content only to authorized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players hosting a   trusted player enclave. </a:t>
            </a:r>
            <a:endParaRPr lang="en-US" spc="99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TOR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- A node that could prove to users that it is not backdoored by its own admin and does not keep a log of how connections were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routed. 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spc="99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4.bp.blogspot.com/-7qeer3EzAFE/U5gGI8qedfI/AAAAAAAAAA4/xKGgBxd8qYs/s1600/Cloud-Secur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14" y="1138294"/>
            <a:ext cx="1400175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fenet-inc.com/uploadedImages/images/Icons/Hardware-Security-Modul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2538470"/>
            <a:ext cx="1274940" cy="12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torproject.org/images/on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29200"/>
            <a:ext cx="796468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971925"/>
            <a:ext cx="1171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6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2"/>
          <p:cNvSpPr/>
          <p:nvPr/>
        </p:nvSpPr>
        <p:spPr>
          <a:xfrm>
            <a:off x="4641300" y="1210235"/>
            <a:ext cx="1385455" cy="4773706"/>
          </a:xfrm>
          <a:custGeom>
            <a:avLst/>
            <a:gdLst/>
            <a:ahLst/>
            <a:cxnLst/>
            <a:rect l="l" t="t" r="r" b="b"/>
            <a:pathLst>
              <a:path w="1524000" h="5410200">
                <a:moveTo>
                  <a:pt x="0" y="0"/>
                </a:moveTo>
                <a:lnTo>
                  <a:pt x="0" y="5410200"/>
                </a:lnTo>
                <a:lnTo>
                  <a:pt x="1524000" y="54102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4283924" y="878767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1385455" y="1210235"/>
            <a:ext cx="1177636" cy="4840941"/>
          </a:xfrm>
          <a:custGeom>
            <a:avLst/>
            <a:gdLst/>
            <a:ahLst/>
            <a:cxnLst/>
            <a:rect l="l" t="t" r="r" b="b"/>
            <a:pathLst>
              <a:path w="1295400" h="5486400">
                <a:moveTo>
                  <a:pt x="0" y="0"/>
                </a:moveTo>
                <a:lnTo>
                  <a:pt x="0" y="5486400"/>
                </a:lnTo>
                <a:lnTo>
                  <a:pt x="1295400" y="5486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9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4857520" y="2133600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4641300" y="3697941"/>
            <a:ext cx="1385455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0" y="0"/>
                </a:moveTo>
                <a:lnTo>
                  <a:pt x="0" y="2438400"/>
                </a:lnTo>
                <a:lnTo>
                  <a:pt x="1524000" y="2438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4831684" y="4055865"/>
            <a:ext cx="85551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nclave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  </a:t>
            </a:r>
            <a:r>
              <a:rPr sz="2200" spc="11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112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6639328" y="3683151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2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0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1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2"/>
          <p:cNvSpPr txBox="1"/>
          <p:nvPr/>
        </p:nvSpPr>
        <p:spPr>
          <a:xfrm>
            <a:off x="7018947" y="3950523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3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4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7018947" y="4622874"/>
            <a:ext cx="718127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marR="4559" defTabSz="817992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76" dirty="0">
                <a:solidFill>
                  <a:srgbClr val="FFFFFF"/>
                </a:solidFill>
                <a:latin typeface="Calibri"/>
                <a:cs typeface="Calibri"/>
              </a:rPr>
              <a:t>Invalid  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36"/>
          <p:cNvSpPr txBox="1"/>
          <p:nvPr/>
        </p:nvSpPr>
        <p:spPr>
          <a:xfrm>
            <a:off x="7213852" y="933237"/>
            <a:ext cx="1384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346"/>
              </a:spcBef>
              <a:spcAft>
                <a:spcPts val="0"/>
              </a:spcAft>
            </a:pPr>
            <a:r>
              <a:rPr sz="1800" spc="-265" dirty="0" smtClean="0">
                <a:solidFill>
                  <a:prstClr val="black"/>
                </a:solidFill>
                <a:latin typeface="Verdana"/>
                <a:cs typeface="Verdana"/>
              </a:rPr>
              <a:t>BIOS</a:t>
            </a:r>
            <a:r>
              <a:rPr sz="1800" spc="-251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8" dirty="0">
                <a:solidFill>
                  <a:prstClr val="black"/>
                </a:solidFill>
                <a:latin typeface="Verdana"/>
                <a:cs typeface="Verdana"/>
              </a:rPr>
              <a:t>setup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4283924" y="878767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385455" y="1210235"/>
            <a:ext cx="1177636" cy="4840941"/>
          </a:xfrm>
          <a:custGeom>
            <a:avLst/>
            <a:gdLst/>
            <a:ahLst/>
            <a:cxnLst/>
            <a:rect l="l" t="t" r="r" b="b"/>
            <a:pathLst>
              <a:path w="1295400" h="5486400">
                <a:moveTo>
                  <a:pt x="0" y="0"/>
                </a:moveTo>
                <a:lnTo>
                  <a:pt x="0" y="5486400"/>
                </a:lnTo>
                <a:lnTo>
                  <a:pt x="1295400" y="5486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7176" y="8382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BIOS reserves memory address range for SGX use.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5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2690810" y="4171053"/>
            <a:ext cx="129135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08" dirty="0">
                <a:solidFill>
                  <a:prstClr val="black"/>
                </a:solidFill>
                <a:latin typeface="Calibri"/>
                <a:cs typeface="Calibri"/>
              </a:rPr>
              <a:t>ECREATE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prstClr val="black"/>
                </a:solidFill>
                <a:latin typeface="Calibri"/>
                <a:cs typeface="Calibri"/>
              </a:rPr>
              <a:t>Range</a:t>
            </a:r>
            <a:r>
              <a:rPr lang="he-IL" sz="1300" spc="45" dirty="0" smtClean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4928292" y="4419600"/>
            <a:ext cx="85551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nclave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1" name="object 20"/>
          <p:cNvSpPr txBox="1"/>
          <p:nvPr/>
        </p:nvSpPr>
        <p:spPr>
          <a:xfrm>
            <a:off x="4939145" y="4789530"/>
            <a:ext cx="1385455" cy="296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" defTabSz="817992" eaLnBrk="1" fontAlgn="auto" hangingPunct="1">
              <a:lnSpc>
                <a:spcPts val="2313"/>
              </a:lnSpc>
              <a:spcBef>
                <a:spcPts val="0"/>
              </a:spcBef>
              <a:spcAft>
                <a:spcPts val="0"/>
              </a:spcAft>
            </a:pP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object 21"/>
          <p:cNvSpPr txBox="1"/>
          <p:nvPr/>
        </p:nvSpPr>
        <p:spPr>
          <a:xfrm>
            <a:off x="4928292" y="5065058"/>
            <a:ext cx="6909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2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4" name="object 26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object 27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6" name="object 28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7" name="object 29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30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1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object 32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33"/>
          <p:cNvSpPr txBox="1"/>
          <p:nvPr/>
        </p:nvSpPr>
        <p:spPr>
          <a:xfrm>
            <a:off x="6639328" y="3683151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2" name="object 34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35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36"/>
          <p:cNvSpPr txBox="1"/>
          <p:nvPr/>
        </p:nvSpPr>
        <p:spPr>
          <a:xfrm>
            <a:off x="7018947" y="4622876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5" name="object 37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38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7" name="object 39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object 40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9" name="object 41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42"/>
          <p:cNvSpPr txBox="1"/>
          <p:nvPr/>
        </p:nvSpPr>
        <p:spPr>
          <a:xfrm>
            <a:off x="7018947" y="4959051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object 46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47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48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49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8" name="object 50"/>
          <p:cNvSpPr txBox="1"/>
          <p:nvPr/>
        </p:nvSpPr>
        <p:spPr>
          <a:xfrm>
            <a:off x="6832608" y="4018430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9" name="object 5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5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53"/>
          <p:cNvSpPr txBox="1"/>
          <p:nvPr/>
        </p:nvSpPr>
        <p:spPr>
          <a:xfrm>
            <a:off x="7018947" y="529522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ECREATE</a:t>
            </a:r>
            <a:r>
              <a:rPr lang="en-US" sz="1800" dirty="0">
                <a:solidFill>
                  <a:prstClr val="black"/>
                </a:solidFill>
              </a:rPr>
              <a:t> - Stores enclave </a:t>
            </a:r>
            <a:r>
              <a:rPr lang="en-US" sz="1800" dirty="0" smtClean="0">
                <a:solidFill>
                  <a:prstClr val="black"/>
                </a:solidFill>
              </a:rPr>
              <a:t>attributes </a:t>
            </a:r>
            <a:r>
              <a:rPr lang="en-US" sz="1800" dirty="0">
                <a:solidFill>
                  <a:prstClr val="black"/>
                </a:solidFill>
              </a:rPr>
              <a:t>(mode of operation, debug, etc</a:t>
            </a:r>
            <a:r>
              <a:rPr lang="en-US" sz="1800" dirty="0" smtClean="0">
                <a:solidFill>
                  <a:prstClr val="black"/>
                </a:solidFill>
              </a:rPr>
              <a:t>.)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in metadata.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8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Background</a:t>
            </a:r>
          </a:p>
        </p:txBody>
      </p:sp>
      <p:sp>
        <p:nvSpPr>
          <p:cNvPr id="1209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010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TCG consortium.     Founded in 1999 as TCPA.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ea typeface="ＭＳ Ｐゴシック"/>
              </a:rPr>
              <a:t>Main players (promoters):         (&gt;200 members) 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		</a:t>
            </a:r>
            <a:r>
              <a:rPr lang="en-US" dirty="0" smtClean="0">
                <a:solidFill>
                  <a:schemeClr val="hlink"/>
                </a:solidFill>
                <a:ea typeface="ＭＳ Ｐゴシック"/>
              </a:rPr>
              <a:t>AMD,  HP, IBM, Infineon, Intel, </a:t>
            </a:r>
            <a:br>
              <a:rPr lang="en-US" dirty="0" smtClean="0">
                <a:solidFill>
                  <a:schemeClr val="hlink"/>
                </a:solidFill>
                <a:ea typeface="ＭＳ Ｐゴシック"/>
              </a:rPr>
            </a:br>
            <a:r>
              <a:rPr lang="en-US" dirty="0" smtClean="0">
                <a:solidFill>
                  <a:schemeClr val="hlink"/>
                </a:solidFill>
                <a:ea typeface="ＭＳ Ｐゴシック"/>
              </a:rPr>
              <a:t>		Lenovo,  Microsoft,  Sun</a:t>
            </a:r>
          </a:p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Goals</a:t>
            </a:r>
            <a:r>
              <a:rPr lang="en-US" dirty="0" smtClean="0">
                <a:ea typeface="ＭＳ Ｐゴシック"/>
                <a:cs typeface="ＭＳ Ｐゴシック"/>
              </a:rPr>
              <a:t>:</a:t>
            </a:r>
          </a:p>
          <a:p>
            <a:pPr lvl="1" eaLnBrk="1" hangingPunct="1"/>
            <a:r>
              <a:rPr lang="en-US" b="1" dirty="0" smtClean="0">
                <a:ea typeface="ＭＳ Ｐゴシック"/>
              </a:rPr>
              <a:t>Hardware protected (encrypted) storage</a:t>
            </a:r>
            <a:r>
              <a:rPr lang="en-US" dirty="0" smtClean="0">
                <a:ea typeface="ＭＳ Ｐゴシック"/>
              </a:rPr>
              <a:t>: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Only </a:t>
            </a:r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authorized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software can decrypt data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e.g.:  protecting key for decrypting file system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b="1" dirty="0" smtClean="0">
                <a:ea typeface="ＭＳ Ｐゴシック"/>
              </a:rPr>
              <a:t>Secure boot</a:t>
            </a:r>
            <a:r>
              <a:rPr lang="en-US" dirty="0" smtClean="0">
                <a:ea typeface="ＭＳ Ｐゴシック"/>
              </a:rPr>
              <a:t>:    method to </a:t>
            </a:r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authorize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software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b="1" dirty="0" smtClean="0">
                <a:ea typeface="ＭＳ Ｐゴシック"/>
              </a:rPr>
              <a:t>Attestation</a:t>
            </a:r>
            <a:r>
              <a:rPr lang="en-US" dirty="0" smtClean="0">
                <a:ea typeface="ＭＳ Ｐゴシック"/>
              </a:rPr>
              <a:t>:   Prove to remote server what software is running on my machine.</a:t>
            </a:r>
          </a:p>
        </p:txBody>
      </p:sp>
    </p:spTree>
    <p:extLst>
      <p:ext uri="{BB962C8B-B14F-4D97-AF65-F5344CB8AC3E}">
        <p14:creationId xmlns:p14="http://schemas.microsoft.com/office/powerpoint/2010/main" val="133555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770427" y="4073619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4641300" y="492229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33"/>
          <p:cNvSpPr txBox="1"/>
          <p:nvPr/>
        </p:nvSpPr>
        <p:spPr>
          <a:xfrm>
            <a:off x="4933146" y="4911986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 smtClean="0">
                <a:solidFill>
                  <a:srgbClr val="FFFFFF"/>
                </a:solidFill>
                <a:latin typeface="Calibri"/>
                <a:cs typeface="Calibri"/>
              </a:rPr>
              <a:t>Coe/Data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37"/>
          <p:cNvSpPr/>
          <p:nvPr/>
        </p:nvSpPr>
        <p:spPr>
          <a:xfrm>
            <a:off x="6794269" y="362653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object 38"/>
          <p:cNvSpPr/>
          <p:nvPr/>
        </p:nvSpPr>
        <p:spPr>
          <a:xfrm>
            <a:off x="6794269" y="4164416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39"/>
          <p:cNvSpPr/>
          <p:nvPr/>
        </p:nvSpPr>
        <p:spPr>
          <a:xfrm>
            <a:off x="6794269" y="4500591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object 40"/>
          <p:cNvSpPr/>
          <p:nvPr/>
        </p:nvSpPr>
        <p:spPr>
          <a:xfrm>
            <a:off x="6794269" y="4836769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41"/>
          <p:cNvSpPr/>
          <p:nvPr/>
        </p:nvSpPr>
        <p:spPr>
          <a:xfrm>
            <a:off x="6794269" y="5172944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object 42"/>
          <p:cNvSpPr/>
          <p:nvPr/>
        </p:nvSpPr>
        <p:spPr>
          <a:xfrm>
            <a:off x="6794269" y="550912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43"/>
          <p:cNvSpPr/>
          <p:nvPr/>
        </p:nvSpPr>
        <p:spPr>
          <a:xfrm>
            <a:off x="6781800" y="3614457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object 44"/>
          <p:cNvSpPr txBox="1"/>
          <p:nvPr/>
        </p:nvSpPr>
        <p:spPr>
          <a:xfrm>
            <a:off x="6783410" y="3611740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8" name="object 45"/>
          <p:cNvSpPr/>
          <p:nvPr/>
        </p:nvSpPr>
        <p:spPr>
          <a:xfrm>
            <a:off x="6794269" y="490400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46"/>
          <p:cNvSpPr/>
          <p:nvPr/>
        </p:nvSpPr>
        <p:spPr>
          <a:xfrm>
            <a:off x="6783179" y="4893245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object 47"/>
          <p:cNvSpPr txBox="1"/>
          <p:nvPr/>
        </p:nvSpPr>
        <p:spPr>
          <a:xfrm>
            <a:off x="7174830" y="4867051"/>
            <a:ext cx="6944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48"/>
          <p:cNvSpPr txBox="1"/>
          <p:nvPr/>
        </p:nvSpPr>
        <p:spPr>
          <a:xfrm>
            <a:off x="7180344" y="5029760"/>
            <a:ext cx="6840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100" spc="76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49"/>
          <p:cNvSpPr/>
          <p:nvPr/>
        </p:nvSpPr>
        <p:spPr>
          <a:xfrm>
            <a:off x="6794269" y="456782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object 50"/>
          <p:cNvSpPr/>
          <p:nvPr/>
        </p:nvSpPr>
        <p:spPr>
          <a:xfrm>
            <a:off x="6783179" y="4557070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51"/>
          <p:cNvSpPr txBox="1"/>
          <p:nvPr/>
        </p:nvSpPr>
        <p:spPr>
          <a:xfrm>
            <a:off x="7163029" y="4551467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5" name="object 52"/>
          <p:cNvSpPr/>
          <p:nvPr/>
        </p:nvSpPr>
        <p:spPr>
          <a:xfrm>
            <a:off x="6794269" y="423165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object 53"/>
          <p:cNvSpPr/>
          <p:nvPr/>
        </p:nvSpPr>
        <p:spPr>
          <a:xfrm>
            <a:off x="6783179" y="422089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54"/>
          <p:cNvSpPr txBox="1"/>
          <p:nvPr/>
        </p:nvSpPr>
        <p:spPr>
          <a:xfrm>
            <a:off x="7163029" y="421528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8" name="object 58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9" name="object 59"/>
          <p:cNvSpPr txBox="1"/>
          <p:nvPr/>
        </p:nvSpPr>
        <p:spPr>
          <a:xfrm>
            <a:off x="6794269" y="3895500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algn="r" defTabSz="817992" rtl="1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60"/>
          <p:cNvSpPr/>
          <p:nvPr/>
        </p:nvSpPr>
        <p:spPr>
          <a:xfrm>
            <a:off x="6794269" y="389547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bject 61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object 62"/>
          <p:cNvSpPr txBox="1"/>
          <p:nvPr/>
        </p:nvSpPr>
        <p:spPr>
          <a:xfrm>
            <a:off x="6976690" y="3947021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63"/>
          <p:cNvSpPr/>
          <p:nvPr/>
        </p:nvSpPr>
        <p:spPr>
          <a:xfrm>
            <a:off x="6794269" y="5240179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object 64"/>
          <p:cNvSpPr/>
          <p:nvPr/>
        </p:nvSpPr>
        <p:spPr>
          <a:xfrm>
            <a:off x="6783179" y="522942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5" name="object 65"/>
          <p:cNvSpPr txBox="1"/>
          <p:nvPr/>
        </p:nvSpPr>
        <p:spPr>
          <a:xfrm>
            <a:off x="7163029" y="522381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6226" y="152400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174" y="2594617"/>
            <a:ext cx="11626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prstClr val="black"/>
                </a:solidFill>
                <a:latin typeface="Calibri"/>
                <a:cs typeface="+mn-cs"/>
              </a:rPr>
              <a:t>Copy page</a:t>
            </a:r>
            <a:endParaRPr lang="he-IL" sz="18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EADD</a:t>
            </a:r>
            <a:r>
              <a:rPr lang="en-US" sz="1800" dirty="0" smtClean="0">
                <a:solidFill>
                  <a:prstClr val="black"/>
                </a:solidFill>
              </a:rPr>
              <a:t> – Commits new pages to enclave &amp; updates security metadata.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770427" y="4073619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4641300" y="492229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33"/>
          <p:cNvSpPr txBox="1"/>
          <p:nvPr/>
        </p:nvSpPr>
        <p:spPr>
          <a:xfrm>
            <a:off x="4933146" y="4911986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 smtClean="0">
                <a:solidFill>
                  <a:srgbClr val="FFFFFF"/>
                </a:solidFill>
                <a:latin typeface="Calibri"/>
                <a:cs typeface="Calibri"/>
              </a:rPr>
              <a:t>Coe/Data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37"/>
          <p:cNvSpPr/>
          <p:nvPr/>
        </p:nvSpPr>
        <p:spPr>
          <a:xfrm>
            <a:off x="6794269" y="362653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object 38"/>
          <p:cNvSpPr/>
          <p:nvPr/>
        </p:nvSpPr>
        <p:spPr>
          <a:xfrm>
            <a:off x="6794269" y="4164416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39"/>
          <p:cNvSpPr/>
          <p:nvPr/>
        </p:nvSpPr>
        <p:spPr>
          <a:xfrm>
            <a:off x="6794269" y="4500591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object 40"/>
          <p:cNvSpPr/>
          <p:nvPr/>
        </p:nvSpPr>
        <p:spPr>
          <a:xfrm>
            <a:off x="6794269" y="4836769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41"/>
          <p:cNvSpPr/>
          <p:nvPr/>
        </p:nvSpPr>
        <p:spPr>
          <a:xfrm>
            <a:off x="6794269" y="5172944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object 42"/>
          <p:cNvSpPr/>
          <p:nvPr/>
        </p:nvSpPr>
        <p:spPr>
          <a:xfrm>
            <a:off x="6794269" y="550912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43"/>
          <p:cNvSpPr/>
          <p:nvPr/>
        </p:nvSpPr>
        <p:spPr>
          <a:xfrm>
            <a:off x="6781800" y="3614457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object 44"/>
          <p:cNvSpPr txBox="1"/>
          <p:nvPr/>
        </p:nvSpPr>
        <p:spPr>
          <a:xfrm>
            <a:off x="6783410" y="3611740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8" name="object 45"/>
          <p:cNvSpPr/>
          <p:nvPr/>
        </p:nvSpPr>
        <p:spPr>
          <a:xfrm>
            <a:off x="6794269" y="490400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46"/>
          <p:cNvSpPr/>
          <p:nvPr/>
        </p:nvSpPr>
        <p:spPr>
          <a:xfrm>
            <a:off x="6783179" y="4893245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object 47"/>
          <p:cNvSpPr txBox="1"/>
          <p:nvPr/>
        </p:nvSpPr>
        <p:spPr>
          <a:xfrm>
            <a:off x="7174830" y="4867051"/>
            <a:ext cx="6944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48"/>
          <p:cNvSpPr txBox="1"/>
          <p:nvPr/>
        </p:nvSpPr>
        <p:spPr>
          <a:xfrm>
            <a:off x="7180344" y="5029760"/>
            <a:ext cx="6840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100" spc="76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49"/>
          <p:cNvSpPr/>
          <p:nvPr/>
        </p:nvSpPr>
        <p:spPr>
          <a:xfrm>
            <a:off x="6794269" y="456782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object 50"/>
          <p:cNvSpPr/>
          <p:nvPr/>
        </p:nvSpPr>
        <p:spPr>
          <a:xfrm>
            <a:off x="6783179" y="4557070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51"/>
          <p:cNvSpPr txBox="1"/>
          <p:nvPr/>
        </p:nvSpPr>
        <p:spPr>
          <a:xfrm>
            <a:off x="7163029" y="4551467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5" name="object 52"/>
          <p:cNvSpPr/>
          <p:nvPr/>
        </p:nvSpPr>
        <p:spPr>
          <a:xfrm>
            <a:off x="6794269" y="423165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object 53"/>
          <p:cNvSpPr/>
          <p:nvPr/>
        </p:nvSpPr>
        <p:spPr>
          <a:xfrm>
            <a:off x="6783179" y="422089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54"/>
          <p:cNvSpPr txBox="1"/>
          <p:nvPr/>
        </p:nvSpPr>
        <p:spPr>
          <a:xfrm>
            <a:off x="7163029" y="421528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8" name="object 58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9" name="object 59"/>
          <p:cNvSpPr txBox="1"/>
          <p:nvPr/>
        </p:nvSpPr>
        <p:spPr>
          <a:xfrm>
            <a:off x="6794269" y="3895500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algn="r" defTabSz="817992" rtl="1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60"/>
          <p:cNvSpPr/>
          <p:nvPr/>
        </p:nvSpPr>
        <p:spPr>
          <a:xfrm>
            <a:off x="6794269" y="389547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bject 61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object 62"/>
          <p:cNvSpPr txBox="1"/>
          <p:nvPr/>
        </p:nvSpPr>
        <p:spPr>
          <a:xfrm>
            <a:off x="6976690" y="3947021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63"/>
          <p:cNvSpPr/>
          <p:nvPr/>
        </p:nvSpPr>
        <p:spPr>
          <a:xfrm>
            <a:off x="6794269" y="5240179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object 64"/>
          <p:cNvSpPr/>
          <p:nvPr/>
        </p:nvSpPr>
        <p:spPr>
          <a:xfrm>
            <a:off x="6783179" y="522942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5" name="object 65"/>
          <p:cNvSpPr txBox="1"/>
          <p:nvPr/>
        </p:nvSpPr>
        <p:spPr>
          <a:xfrm>
            <a:off x="7163029" y="522381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EADD</a:t>
            </a:r>
            <a:r>
              <a:rPr lang="en-US" sz="1800" dirty="0" smtClean="0">
                <a:solidFill>
                  <a:prstClr val="black"/>
                </a:solidFill>
              </a:rPr>
              <a:t> – Commits code, data or SGX control structure page types.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6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4641300" y="492229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33"/>
          <p:cNvSpPr txBox="1"/>
          <p:nvPr/>
        </p:nvSpPr>
        <p:spPr>
          <a:xfrm>
            <a:off x="4933146" y="4911986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 smtClean="0">
                <a:solidFill>
                  <a:srgbClr val="FFFFFF"/>
                </a:solidFill>
                <a:latin typeface="Calibri"/>
                <a:cs typeface="Calibri"/>
              </a:rPr>
              <a:t>Coe/Data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37"/>
          <p:cNvSpPr/>
          <p:nvPr/>
        </p:nvSpPr>
        <p:spPr>
          <a:xfrm>
            <a:off x="6794269" y="362653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object 38"/>
          <p:cNvSpPr/>
          <p:nvPr/>
        </p:nvSpPr>
        <p:spPr>
          <a:xfrm>
            <a:off x="6794269" y="4164416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39"/>
          <p:cNvSpPr/>
          <p:nvPr/>
        </p:nvSpPr>
        <p:spPr>
          <a:xfrm>
            <a:off x="6794269" y="4500591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object 40"/>
          <p:cNvSpPr/>
          <p:nvPr/>
        </p:nvSpPr>
        <p:spPr>
          <a:xfrm>
            <a:off x="6794269" y="4836769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41"/>
          <p:cNvSpPr/>
          <p:nvPr/>
        </p:nvSpPr>
        <p:spPr>
          <a:xfrm>
            <a:off x="6794269" y="5172944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object 42"/>
          <p:cNvSpPr/>
          <p:nvPr/>
        </p:nvSpPr>
        <p:spPr>
          <a:xfrm>
            <a:off x="6794269" y="550912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43"/>
          <p:cNvSpPr/>
          <p:nvPr/>
        </p:nvSpPr>
        <p:spPr>
          <a:xfrm>
            <a:off x="6781800" y="3614457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object 44"/>
          <p:cNvSpPr txBox="1"/>
          <p:nvPr/>
        </p:nvSpPr>
        <p:spPr>
          <a:xfrm>
            <a:off x="6783410" y="3611740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8" name="object 45"/>
          <p:cNvSpPr/>
          <p:nvPr/>
        </p:nvSpPr>
        <p:spPr>
          <a:xfrm>
            <a:off x="6794269" y="490400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46"/>
          <p:cNvSpPr/>
          <p:nvPr/>
        </p:nvSpPr>
        <p:spPr>
          <a:xfrm>
            <a:off x="6783179" y="4893245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object 47"/>
          <p:cNvSpPr txBox="1"/>
          <p:nvPr/>
        </p:nvSpPr>
        <p:spPr>
          <a:xfrm>
            <a:off x="7174830" y="4867051"/>
            <a:ext cx="6944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48"/>
          <p:cNvSpPr txBox="1"/>
          <p:nvPr/>
        </p:nvSpPr>
        <p:spPr>
          <a:xfrm>
            <a:off x="7180344" y="5029760"/>
            <a:ext cx="6840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100" spc="76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49"/>
          <p:cNvSpPr/>
          <p:nvPr/>
        </p:nvSpPr>
        <p:spPr>
          <a:xfrm>
            <a:off x="6794269" y="456782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object 50"/>
          <p:cNvSpPr/>
          <p:nvPr/>
        </p:nvSpPr>
        <p:spPr>
          <a:xfrm>
            <a:off x="6783179" y="4557070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51"/>
          <p:cNvSpPr txBox="1"/>
          <p:nvPr/>
        </p:nvSpPr>
        <p:spPr>
          <a:xfrm>
            <a:off x="7163029" y="4551467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5" name="object 52"/>
          <p:cNvSpPr/>
          <p:nvPr/>
        </p:nvSpPr>
        <p:spPr>
          <a:xfrm>
            <a:off x="6794269" y="423165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object 53"/>
          <p:cNvSpPr/>
          <p:nvPr/>
        </p:nvSpPr>
        <p:spPr>
          <a:xfrm>
            <a:off x="6783179" y="422089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54"/>
          <p:cNvSpPr txBox="1"/>
          <p:nvPr/>
        </p:nvSpPr>
        <p:spPr>
          <a:xfrm>
            <a:off x="7163029" y="421528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8" name="object 58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9" name="object 59"/>
          <p:cNvSpPr txBox="1"/>
          <p:nvPr/>
        </p:nvSpPr>
        <p:spPr>
          <a:xfrm>
            <a:off x="6794269" y="3895500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algn="r" defTabSz="817992" rtl="1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60"/>
          <p:cNvSpPr/>
          <p:nvPr/>
        </p:nvSpPr>
        <p:spPr>
          <a:xfrm>
            <a:off x="6794269" y="389547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bject 61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object 62"/>
          <p:cNvSpPr txBox="1"/>
          <p:nvPr/>
        </p:nvSpPr>
        <p:spPr>
          <a:xfrm>
            <a:off x="6976690" y="3947021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63"/>
          <p:cNvSpPr/>
          <p:nvPr/>
        </p:nvSpPr>
        <p:spPr>
          <a:xfrm>
            <a:off x="6794269" y="5240179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object 64"/>
          <p:cNvSpPr/>
          <p:nvPr/>
        </p:nvSpPr>
        <p:spPr>
          <a:xfrm>
            <a:off x="6783179" y="522942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5" name="object 65"/>
          <p:cNvSpPr txBox="1"/>
          <p:nvPr/>
        </p:nvSpPr>
        <p:spPr>
          <a:xfrm>
            <a:off x="7163029" y="522381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2553420" y="2815817"/>
            <a:ext cx="2087995" cy="2294404"/>
          </a:xfrm>
          <a:custGeom>
            <a:avLst/>
            <a:gdLst/>
            <a:ahLst/>
            <a:cxnLst/>
            <a:rect l="l" t="t" r="r" b="b"/>
            <a:pathLst>
              <a:path w="2296795" h="2600325">
                <a:moveTo>
                  <a:pt x="2251099" y="2526404"/>
                </a:moveTo>
                <a:lnTo>
                  <a:pt x="22098" y="0"/>
                </a:lnTo>
                <a:lnTo>
                  <a:pt x="0" y="19050"/>
                </a:lnTo>
                <a:lnTo>
                  <a:pt x="2229208" y="2545689"/>
                </a:lnTo>
                <a:lnTo>
                  <a:pt x="2251099" y="2526404"/>
                </a:lnTo>
                <a:close/>
              </a:path>
              <a:path w="2296795" h="2600325">
                <a:moveTo>
                  <a:pt x="2260854" y="2585433"/>
                </a:moveTo>
                <a:lnTo>
                  <a:pt x="2260854" y="2537460"/>
                </a:lnTo>
                <a:lnTo>
                  <a:pt x="2238756" y="2556510"/>
                </a:lnTo>
                <a:lnTo>
                  <a:pt x="2229208" y="2545689"/>
                </a:lnTo>
                <a:lnTo>
                  <a:pt x="2208276" y="2564130"/>
                </a:lnTo>
                <a:lnTo>
                  <a:pt x="2260854" y="2585433"/>
                </a:lnTo>
                <a:close/>
              </a:path>
              <a:path w="2296795" h="2600325">
                <a:moveTo>
                  <a:pt x="2260854" y="2537460"/>
                </a:moveTo>
                <a:lnTo>
                  <a:pt x="2251099" y="2526404"/>
                </a:lnTo>
                <a:lnTo>
                  <a:pt x="2229208" y="2545689"/>
                </a:lnTo>
                <a:lnTo>
                  <a:pt x="2238756" y="2556510"/>
                </a:lnTo>
                <a:lnTo>
                  <a:pt x="2260854" y="2537460"/>
                </a:lnTo>
                <a:close/>
              </a:path>
              <a:path w="2296795" h="2600325">
                <a:moveTo>
                  <a:pt x="2296668" y="2599944"/>
                </a:moveTo>
                <a:lnTo>
                  <a:pt x="2272284" y="2507742"/>
                </a:lnTo>
                <a:lnTo>
                  <a:pt x="2251099" y="2526404"/>
                </a:lnTo>
                <a:lnTo>
                  <a:pt x="2260854" y="2537460"/>
                </a:lnTo>
                <a:lnTo>
                  <a:pt x="2260854" y="2585433"/>
                </a:lnTo>
                <a:lnTo>
                  <a:pt x="2296668" y="259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3429000" y="3581400"/>
            <a:ext cx="88842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8" dirty="0">
                <a:solidFill>
                  <a:prstClr val="black"/>
                </a:solidFill>
                <a:latin typeface="Calibri"/>
                <a:cs typeface="Calibri"/>
              </a:rPr>
              <a:t>Update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21" dirty="0">
                <a:solidFill>
                  <a:prstClr val="black"/>
                </a:solidFill>
                <a:latin typeface="Calibri"/>
                <a:cs typeface="Calibri"/>
              </a:rPr>
              <a:t>PTE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2553420" y="2815817"/>
            <a:ext cx="2087995" cy="2294404"/>
          </a:xfrm>
          <a:custGeom>
            <a:avLst/>
            <a:gdLst/>
            <a:ahLst/>
            <a:cxnLst/>
            <a:rect l="l" t="t" r="r" b="b"/>
            <a:pathLst>
              <a:path w="2296795" h="2600325">
                <a:moveTo>
                  <a:pt x="2251099" y="2526404"/>
                </a:moveTo>
                <a:lnTo>
                  <a:pt x="22098" y="0"/>
                </a:lnTo>
                <a:lnTo>
                  <a:pt x="0" y="19050"/>
                </a:lnTo>
                <a:lnTo>
                  <a:pt x="2229208" y="2545689"/>
                </a:lnTo>
                <a:lnTo>
                  <a:pt x="2251099" y="2526404"/>
                </a:lnTo>
                <a:close/>
              </a:path>
              <a:path w="2296795" h="2600325">
                <a:moveTo>
                  <a:pt x="2260854" y="2585433"/>
                </a:moveTo>
                <a:lnTo>
                  <a:pt x="2260854" y="2537460"/>
                </a:lnTo>
                <a:lnTo>
                  <a:pt x="2238756" y="2556510"/>
                </a:lnTo>
                <a:lnTo>
                  <a:pt x="2229208" y="2545689"/>
                </a:lnTo>
                <a:lnTo>
                  <a:pt x="2208276" y="2564130"/>
                </a:lnTo>
                <a:lnTo>
                  <a:pt x="2260854" y="2585433"/>
                </a:lnTo>
                <a:close/>
              </a:path>
              <a:path w="2296795" h="2600325">
                <a:moveTo>
                  <a:pt x="2260854" y="2537460"/>
                </a:moveTo>
                <a:lnTo>
                  <a:pt x="2251099" y="2526404"/>
                </a:lnTo>
                <a:lnTo>
                  <a:pt x="2229208" y="2545689"/>
                </a:lnTo>
                <a:lnTo>
                  <a:pt x="2238756" y="2556510"/>
                </a:lnTo>
                <a:lnTo>
                  <a:pt x="2260854" y="2537460"/>
                </a:lnTo>
                <a:close/>
              </a:path>
              <a:path w="2296795" h="2600325">
                <a:moveTo>
                  <a:pt x="2296668" y="2599944"/>
                </a:moveTo>
                <a:lnTo>
                  <a:pt x="2272284" y="2507742"/>
                </a:lnTo>
                <a:lnTo>
                  <a:pt x="2251099" y="2526404"/>
                </a:lnTo>
                <a:lnTo>
                  <a:pt x="2260854" y="2537460"/>
                </a:lnTo>
                <a:lnTo>
                  <a:pt x="2260854" y="2585433"/>
                </a:lnTo>
                <a:lnTo>
                  <a:pt x="2296668" y="259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3429000" y="3581400"/>
            <a:ext cx="88842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8" dirty="0">
                <a:solidFill>
                  <a:prstClr val="black"/>
                </a:solidFill>
                <a:latin typeface="Calibri"/>
                <a:cs typeface="Calibri"/>
              </a:rPr>
              <a:t>Update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21" dirty="0">
                <a:solidFill>
                  <a:prstClr val="black"/>
                </a:solidFill>
                <a:latin typeface="Calibri"/>
                <a:cs typeface="Calibri"/>
              </a:rPr>
              <a:t>PTE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27"/>
          <p:cNvSpPr/>
          <p:nvPr/>
        </p:nvSpPr>
        <p:spPr>
          <a:xfrm>
            <a:off x="4641300" y="4951879"/>
            <a:ext cx="1385455" cy="350744"/>
          </a:xfrm>
          <a:custGeom>
            <a:avLst/>
            <a:gdLst/>
            <a:ahLst/>
            <a:cxnLst/>
            <a:rect l="l" t="t" r="r" b="b"/>
            <a:pathLst>
              <a:path w="1524000" h="397510">
                <a:moveTo>
                  <a:pt x="0" y="0"/>
                </a:moveTo>
                <a:lnTo>
                  <a:pt x="0" y="397002"/>
                </a:lnTo>
                <a:lnTo>
                  <a:pt x="1524000" y="397001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28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object 33"/>
          <p:cNvSpPr/>
          <p:nvPr/>
        </p:nvSpPr>
        <p:spPr>
          <a:xfrm>
            <a:off x="1385455" y="3574900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34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36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object 37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38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7" name="object 39"/>
          <p:cNvSpPr txBox="1"/>
          <p:nvPr/>
        </p:nvSpPr>
        <p:spPr>
          <a:xfrm>
            <a:off x="4933146" y="4763127"/>
            <a:ext cx="802409" cy="55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algn="ctr" defTabSz="817992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Code/Data  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object 66"/>
          <p:cNvSpPr/>
          <p:nvPr/>
        </p:nvSpPr>
        <p:spPr>
          <a:xfrm>
            <a:off x="2554804" y="3687186"/>
            <a:ext cx="2083955" cy="1077446"/>
          </a:xfrm>
          <a:custGeom>
            <a:avLst/>
            <a:gdLst/>
            <a:ahLst/>
            <a:cxnLst/>
            <a:rect l="l" t="t" r="r" b="b"/>
            <a:pathLst>
              <a:path w="2292350" h="1221104">
                <a:moveTo>
                  <a:pt x="2223147" y="1168364"/>
                </a:moveTo>
                <a:lnTo>
                  <a:pt x="12954" y="0"/>
                </a:lnTo>
                <a:lnTo>
                  <a:pt x="0" y="25146"/>
                </a:lnTo>
                <a:lnTo>
                  <a:pt x="2209994" y="1193405"/>
                </a:lnTo>
                <a:lnTo>
                  <a:pt x="2223147" y="1168364"/>
                </a:lnTo>
                <a:close/>
              </a:path>
              <a:path w="2292350" h="1221104">
                <a:moveTo>
                  <a:pt x="2235708" y="1219370"/>
                </a:moveTo>
                <a:lnTo>
                  <a:pt x="2235708" y="1175003"/>
                </a:lnTo>
                <a:lnTo>
                  <a:pt x="2222754" y="1200149"/>
                </a:lnTo>
                <a:lnTo>
                  <a:pt x="2209994" y="1193405"/>
                </a:lnTo>
                <a:lnTo>
                  <a:pt x="2196846" y="1218437"/>
                </a:lnTo>
                <a:lnTo>
                  <a:pt x="2235708" y="1219370"/>
                </a:lnTo>
                <a:close/>
              </a:path>
              <a:path w="2292350" h="1221104">
                <a:moveTo>
                  <a:pt x="2235708" y="1175003"/>
                </a:moveTo>
                <a:lnTo>
                  <a:pt x="2223147" y="1168364"/>
                </a:lnTo>
                <a:lnTo>
                  <a:pt x="2209994" y="1193405"/>
                </a:lnTo>
                <a:lnTo>
                  <a:pt x="2222754" y="1200149"/>
                </a:lnTo>
                <a:lnTo>
                  <a:pt x="2235708" y="1175003"/>
                </a:lnTo>
                <a:close/>
              </a:path>
              <a:path w="2292350" h="1221104">
                <a:moveTo>
                  <a:pt x="2292096" y="1220723"/>
                </a:moveTo>
                <a:lnTo>
                  <a:pt x="2236470" y="1142999"/>
                </a:lnTo>
                <a:lnTo>
                  <a:pt x="2223147" y="1168364"/>
                </a:lnTo>
                <a:lnTo>
                  <a:pt x="2235708" y="1175003"/>
                </a:lnTo>
                <a:lnTo>
                  <a:pt x="2235708" y="1219370"/>
                </a:lnTo>
                <a:lnTo>
                  <a:pt x="2292096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27"/>
          <p:cNvSpPr txBox="1"/>
          <p:nvPr/>
        </p:nvSpPr>
        <p:spPr>
          <a:xfrm>
            <a:off x="1559791" y="3581400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6226" y="228600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37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>
                <a:solidFill>
                  <a:prstClr val="black"/>
                </a:solidFill>
                <a:latin typeface="Calibri"/>
                <a:cs typeface="Calibri"/>
              </a:rPr>
              <a:t>EEXTEND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2553420" y="2810996"/>
            <a:ext cx="2087995" cy="2294404"/>
          </a:xfrm>
          <a:custGeom>
            <a:avLst/>
            <a:gdLst/>
            <a:ahLst/>
            <a:cxnLst/>
            <a:rect l="l" t="t" r="r" b="b"/>
            <a:pathLst>
              <a:path w="2296795" h="2600325">
                <a:moveTo>
                  <a:pt x="2251099" y="2526404"/>
                </a:moveTo>
                <a:lnTo>
                  <a:pt x="22098" y="0"/>
                </a:lnTo>
                <a:lnTo>
                  <a:pt x="0" y="19050"/>
                </a:lnTo>
                <a:lnTo>
                  <a:pt x="2229208" y="2545689"/>
                </a:lnTo>
                <a:lnTo>
                  <a:pt x="2251099" y="2526404"/>
                </a:lnTo>
                <a:close/>
              </a:path>
              <a:path w="2296795" h="2600325">
                <a:moveTo>
                  <a:pt x="2260854" y="2585433"/>
                </a:moveTo>
                <a:lnTo>
                  <a:pt x="2260854" y="2537460"/>
                </a:lnTo>
                <a:lnTo>
                  <a:pt x="2238756" y="2556510"/>
                </a:lnTo>
                <a:lnTo>
                  <a:pt x="2229208" y="2545689"/>
                </a:lnTo>
                <a:lnTo>
                  <a:pt x="2208276" y="2564130"/>
                </a:lnTo>
                <a:lnTo>
                  <a:pt x="2260854" y="2585433"/>
                </a:lnTo>
                <a:close/>
              </a:path>
              <a:path w="2296795" h="2600325">
                <a:moveTo>
                  <a:pt x="2260854" y="2537460"/>
                </a:moveTo>
                <a:lnTo>
                  <a:pt x="2251099" y="2526404"/>
                </a:lnTo>
                <a:lnTo>
                  <a:pt x="2229208" y="2545689"/>
                </a:lnTo>
                <a:lnTo>
                  <a:pt x="2238756" y="2556510"/>
                </a:lnTo>
                <a:lnTo>
                  <a:pt x="2260854" y="2537460"/>
                </a:lnTo>
                <a:close/>
              </a:path>
              <a:path w="2296795" h="2600325">
                <a:moveTo>
                  <a:pt x="2296668" y="2599944"/>
                </a:moveTo>
                <a:lnTo>
                  <a:pt x="2272284" y="2507742"/>
                </a:lnTo>
                <a:lnTo>
                  <a:pt x="2251099" y="2526404"/>
                </a:lnTo>
                <a:lnTo>
                  <a:pt x="2260854" y="2537460"/>
                </a:lnTo>
                <a:lnTo>
                  <a:pt x="2260854" y="2585433"/>
                </a:lnTo>
                <a:lnTo>
                  <a:pt x="2296668" y="259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3429000" y="3581400"/>
            <a:ext cx="88842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8" dirty="0">
                <a:solidFill>
                  <a:prstClr val="black"/>
                </a:solidFill>
                <a:latin typeface="Calibri"/>
                <a:cs typeface="Calibri"/>
              </a:rPr>
              <a:t>Update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21" dirty="0">
                <a:solidFill>
                  <a:prstClr val="black"/>
                </a:solidFill>
                <a:latin typeface="Calibri"/>
                <a:cs typeface="Calibri"/>
              </a:rPr>
              <a:t>PTE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27"/>
          <p:cNvSpPr/>
          <p:nvPr/>
        </p:nvSpPr>
        <p:spPr>
          <a:xfrm>
            <a:off x="4641300" y="4951879"/>
            <a:ext cx="1385455" cy="350744"/>
          </a:xfrm>
          <a:custGeom>
            <a:avLst/>
            <a:gdLst/>
            <a:ahLst/>
            <a:cxnLst/>
            <a:rect l="l" t="t" r="r" b="b"/>
            <a:pathLst>
              <a:path w="1524000" h="397510">
                <a:moveTo>
                  <a:pt x="0" y="0"/>
                </a:moveTo>
                <a:lnTo>
                  <a:pt x="0" y="397002"/>
                </a:lnTo>
                <a:lnTo>
                  <a:pt x="1524000" y="397001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28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object 33"/>
          <p:cNvSpPr/>
          <p:nvPr/>
        </p:nvSpPr>
        <p:spPr>
          <a:xfrm>
            <a:off x="1385455" y="3574900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34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36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object 37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38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7" name="object 39"/>
          <p:cNvSpPr txBox="1"/>
          <p:nvPr/>
        </p:nvSpPr>
        <p:spPr>
          <a:xfrm>
            <a:off x="4933146" y="4763127"/>
            <a:ext cx="802409" cy="55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algn="ctr" defTabSz="817992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Code/Data  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object 66"/>
          <p:cNvSpPr/>
          <p:nvPr/>
        </p:nvSpPr>
        <p:spPr>
          <a:xfrm>
            <a:off x="2554804" y="3687186"/>
            <a:ext cx="2083955" cy="1077446"/>
          </a:xfrm>
          <a:custGeom>
            <a:avLst/>
            <a:gdLst/>
            <a:ahLst/>
            <a:cxnLst/>
            <a:rect l="l" t="t" r="r" b="b"/>
            <a:pathLst>
              <a:path w="2292350" h="1221104">
                <a:moveTo>
                  <a:pt x="2223147" y="1168364"/>
                </a:moveTo>
                <a:lnTo>
                  <a:pt x="12954" y="0"/>
                </a:lnTo>
                <a:lnTo>
                  <a:pt x="0" y="25146"/>
                </a:lnTo>
                <a:lnTo>
                  <a:pt x="2209994" y="1193405"/>
                </a:lnTo>
                <a:lnTo>
                  <a:pt x="2223147" y="1168364"/>
                </a:lnTo>
                <a:close/>
              </a:path>
              <a:path w="2292350" h="1221104">
                <a:moveTo>
                  <a:pt x="2235708" y="1219370"/>
                </a:moveTo>
                <a:lnTo>
                  <a:pt x="2235708" y="1175003"/>
                </a:lnTo>
                <a:lnTo>
                  <a:pt x="2222754" y="1200149"/>
                </a:lnTo>
                <a:lnTo>
                  <a:pt x="2209994" y="1193405"/>
                </a:lnTo>
                <a:lnTo>
                  <a:pt x="2196846" y="1218437"/>
                </a:lnTo>
                <a:lnTo>
                  <a:pt x="2235708" y="1219370"/>
                </a:lnTo>
                <a:close/>
              </a:path>
              <a:path w="2292350" h="1221104">
                <a:moveTo>
                  <a:pt x="2235708" y="1175003"/>
                </a:moveTo>
                <a:lnTo>
                  <a:pt x="2223147" y="1168364"/>
                </a:lnTo>
                <a:lnTo>
                  <a:pt x="2209994" y="1193405"/>
                </a:lnTo>
                <a:lnTo>
                  <a:pt x="2222754" y="1200149"/>
                </a:lnTo>
                <a:lnTo>
                  <a:pt x="2235708" y="1175003"/>
                </a:lnTo>
                <a:close/>
              </a:path>
              <a:path w="2292350" h="1221104">
                <a:moveTo>
                  <a:pt x="2292096" y="1220723"/>
                </a:moveTo>
                <a:lnTo>
                  <a:pt x="2236470" y="1142999"/>
                </a:lnTo>
                <a:lnTo>
                  <a:pt x="2223147" y="1168364"/>
                </a:lnTo>
                <a:lnTo>
                  <a:pt x="2235708" y="1175003"/>
                </a:lnTo>
                <a:lnTo>
                  <a:pt x="2235708" y="1219370"/>
                </a:lnTo>
                <a:lnTo>
                  <a:pt x="2292096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27"/>
          <p:cNvSpPr txBox="1"/>
          <p:nvPr/>
        </p:nvSpPr>
        <p:spPr>
          <a:xfrm>
            <a:off x="1559791" y="3581400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EEXTEND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- Measures </a:t>
            </a:r>
            <a:r>
              <a:rPr lang="en-US" sz="1800" dirty="0" smtClean="0">
                <a:solidFill>
                  <a:prstClr val="black"/>
                </a:solidFill>
              </a:rPr>
              <a:t>the enclave </a:t>
            </a:r>
            <a:r>
              <a:rPr lang="en-US" sz="1800" dirty="0">
                <a:solidFill>
                  <a:prstClr val="black"/>
                </a:solidFill>
              </a:rPr>
              <a:t>with </a:t>
            </a:r>
            <a:r>
              <a:rPr lang="en-US" sz="1800" dirty="0" smtClean="0">
                <a:solidFill>
                  <a:prstClr val="black"/>
                </a:solidFill>
              </a:rPr>
              <a:t>SHA256.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smtClean="0">
                <a:solidFill>
                  <a:prstClr val="black"/>
                </a:solidFill>
              </a:rPr>
              <a:t>detailed shortly)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6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initialization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black"/>
                </a:solidFill>
                <a:latin typeface="Calibri"/>
                <a:cs typeface="Calibri"/>
              </a:rPr>
              <a:t>EINIT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EINIT</a:t>
            </a:r>
            <a:r>
              <a:rPr lang="en-US" sz="1800" dirty="0" smtClean="0">
                <a:solidFill>
                  <a:prstClr val="black"/>
                </a:solidFill>
              </a:rPr>
              <a:t> - </a:t>
            </a:r>
            <a:r>
              <a:rPr lang="en-US" sz="1800" dirty="0">
                <a:solidFill>
                  <a:prstClr val="black"/>
                </a:solidFill>
              </a:rPr>
              <a:t>Finalizes measurements, </a:t>
            </a:r>
            <a:r>
              <a:rPr lang="en-US" sz="1800" dirty="0" smtClean="0">
                <a:solidFill>
                  <a:prstClr val="black"/>
                </a:solidFill>
              </a:rPr>
              <a:t>v</a:t>
            </a:r>
            <a:r>
              <a:rPr lang="en-US" sz="1800" dirty="0">
                <a:solidFill>
                  <a:prstClr val="black"/>
                </a:solidFill>
              </a:rPr>
              <a:t>alidates  them &amp; </a:t>
            </a:r>
            <a:r>
              <a:rPr lang="en-US" sz="1800" dirty="0" smtClean="0">
                <a:solidFill>
                  <a:prstClr val="black"/>
                </a:solidFill>
              </a:rPr>
              <a:t>enables enclave’s entry use.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active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black"/>
                </a:solidFill>
                <a:latin typeface="Calibri"/>
                <a:cs typeface="Calibri"/>
              </a:rPr>
              <a:t>EENTER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object 46"/>
          <p:cNvSpPr/>
          <p:nvPr/>
        </p:nvSpPr>
        <p:spPr>
          <a:xfrm>
            <a:off x="2177936" y="3294529"/>
            <a:ext cx="78509" cy="1949824"/>
          </a:xfrm>
          <a:custGeom>
            <a:avLst/>
            <a:gdLst/>
            <a:ahLst/>
            <a:cxnLst/>
            <a:rect l="l" t="t" r="r" b="b"/>
            <a:pathLst>
              <a:path w="86360" h="2209800">
                <a:moveTo>
                  <a:pt x="86106" y="86105"/>
                </a:moveTo>
                <a:lnTo>
                  <a:pt x="42672" y="0"/>
                </a:lnTo>
                <a:lnTo>
                  <a:pt x="0" y="86105"/>
                </a:lnTo>
                <a:lnTo>
                  <a:pt x="28956" y="86105"/>
                </a:lnTo>
                <a:lnTo>
                  <a:pt x="28956" y="71627"/>
                </a:lnTo>
                <a:lnTo>
                  <a:pt x="57150" y="71627"/>
                </a:lnTo>
                <a:lnTo>
                  <a:pt x="57150" y="86105"/>
                </a:lnTo>
                <a:lnTo>
                  <a:pt x="86106" y="86105"/>
                </a:lnTo>
                <a:close/>
              </a:path>
              <a:path w="86360" h="2209800">
                <a:moveTo>
                  <a:pt x="57150" y="86105"/>
                </a:moveTo>
                <a:lnTo>
                  <a:pt x="57150" y="71627"/>
                </a:lnTo>
                <a:lnTo>
                  <a:pt x="28956" y="71627"/>
                </a:lnTo>
                <a:lnTo>
                  <a:pt x="28956" y="86105"/>
                </a:lnTo>
                <a:lnTo>
                  <a:pt x="57150" y="86105"/>
                </a:lnTo>
                <a:close/>
              </a:path>
              <a:path w="86360" h="2209800">
                <a:moveTo>
                  <a:pt x="57150" y="2209800"/>
                </a:moveTo>
                <a:lnTo>
                  <a:pt x="57150" y="86105"/>
                </a:lnTo>
                <a:lnTo>
                  <a:pt x="28956" y="86105"/>
                </a:lnTo>
                <a:lnTo>
                  <a:pt x="28956" y="2209800"/>
                </a:lnTo>
                <a:lnTo>
                  <a:pt x="57150" y="2209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EENTER</a:t>
            </a:r>
            <a:r>
              <a:rPr lang="en-US" sz="1800" dirty="0">
                <a:solidFill>
                  <a:prstClr val="black"/>
                </a:solidFill>
              </a:rPr>
              <a:t> - Verifies </a:t>
            </a:r>
            <a:r>
              <a:rPr lang="en-US" sz="1800" dirty="0" smtClean="0">
                <a:solidFill>
                  <a:prstClr val="black"/>
                </a:solidFill>
              </a:rPr>
              <a:t>enclave </a:t>
            </a:r>
            <a:r>
              <a:rPr lang="en-US" sz="1800" dirty="0">
                <a:solidFill>
                  <a:prstClr val="black"/>
                </a:solidFill>
              </a:rPr>
              <a:t>entry </a:t>
            </a:r>
            <a:r>
              <a:rPr lang="en-US" sz="1800" dirty="0" smtClean="0">
                <a:solidFill>
                  <a:prstClr val="black"/>
                </a:solidFill>
              </a:rPr>
              <a:t>&amp; sets CPU operation mode to </a:t>
            </a:r>
            <a:r>
              <a:rPr lang="en-US" sz="1800" dirty="0">
                <a:solidFill>
                  <a:prstClr val="black"/>
                </a:solidFill>
              </a:rPr>
              <a:t>“</a:t>
            </a:r>
            <a:r>
              <a:rPr lang="en-US" sz="1800" dirty="0" smtClean="0">
                <a:solidFill>
                  <a:prstClr val="black"/>
                </a:solidFill>
              </a:rPr>
              <a:t>enclave mode”.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5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active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EENTER</a:t>
            </a:r>
            <a:endParaRPr sz="1300" dirty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2" name="object 91"/>
          <p:cNvSpPr/>
          <p:nvPr/>
        </p:nvSpPr>
        <p:spPr>
          <a:xfrm>
            <a:off x="1552350" y="2458122"/>
            <a:ext cx="920750" cy="1501027"/>
          </a:xfrm>
          <a:custGeom>
            <a:avLst/>
            <a:gdLst/>
            <a:ahLst/>
            <a:cxnLst/>
            <a:rect l="l" t="t" r="r" b="b"/>
            <a:pathLst>
              <a:path w="1012825" h="1701164">
                <a:moveTo>
                  <a:pt x="198607" y="433887"/>
                </a:moveTo>
                <a:lnTo>
                  <a:pt x="165993" y="414672"/>
                </a:lnTo>
                <a:lnTo>
                  <a:pt x="157034" y="429006"/>
                </a:lnTo>
                <a:lnTo>
                  <a:pt x="143318" y="450342"/>
                </a:lnTo>
                <a:lnTo>
                  <a:pt x="93268" y="536070"/>
                </a:lnTo>
                <a:lnTo>
                  <a:pt x="73488" y="579336"/>
                </a:lnTo>
                <a:lnTo>
                  <a:pt x="56927" y="624577"/>
                </a:lnTo>
                <a:lnTo>
                  <a:pt x="43206" y="671271"/>
                </a:lnTo>
                <a:lnTo>
                  <a:pt x="31943" y="718898"/>
                </a:lnTo>
                <a:lnTo>
                  <a:pt x="22759" y="766936"/>
                </a:lnTo>
                <a:lnTo>
                  <a:pt x="15272" y="814863"/>
                </a:lnTo>
                <a:lnTo>
                  <a:pt x="9104" y="862160"/>
                </a:lnTo>
                <a:lnTo>
                  <a:pt x="3872" y="908304"/>
                </a:lnTo>
                <a:lnTo>
                  <a:pt x="62" y="971550"/>
                </a:lnTo>
                <a:lnTo>
                  <a:pt x="0" y="1021540"/>
                </a:lnTo>
                <a:lnTo>
                  <a:pt x="3104" y="1071932"/>
                </a:lnTo>
                <a:lnTo>
                  <a:pt x="8984" y="1122485"/>
                </a:lnTo>
                <a:lnTo>
                  <a:pt x="17250" y="1172960"/>
                </a:lnTo>
                <a:lnTo>
                  <a:pt x="27511" y="1223120"/>
                </a:lnTo>
                <a:lnTo>
                  <a:pt x="37666" y="1265576"/>
                </a:lnTo>
                <a:lnTo>
                  <a:pt x="37666" y="989610"/>
                </a:lnTo>
                <a:lnTo>
                  <a:pt x="39686" y="941069"/>
                </a:lnTo>
                <a:lnTo>
                  <a:pt x="44258" y="880110"/>
                </a:lnTo>
                <a:lnTo>
                  <a:pt x="51020" y="832262"/>
                </a:lnTo>
                <a:lnTo>
                  <a:pt x="58458" y="784618"/>
                </a:lnTo>
                <a:lnTo>
                  <a:pt x="67146" y="737366"/>
                </a:lnTo>
                <a:lnTo>
                  <a:pt x="77658" y="690695"/>
                </a:lnTo>
                <a:lnTo>
                  <a:pt x="90566" y="644794"/>
                </a:lnTo>
                <a:lnTo>
                  <a:pt x="106446" y="599849"/>
                </a:lnTo>
                <a:lnTo>
                  <a:pt x="125871" y="556051"/>
                </a:lnTo>
                <a:lnTo>
                  <a:pt x="149414" y="513588"/>
                </a:lnTo>
                <a:lnTo>
                  <a:pt x="176084" y="470154"/>
                </a:lnTo>
                <a:lnTo>
                  <a:pt x="189038" y="449580"/>
                </a:lnTo>
                <a:lnTo>
                  <a:pt x="198607" y="433887"/>
                </a:lnTo>
                <a:close/>
              </a:path>
              <a:path w="1012825" h="1701164">
                <a:moveTo>
                  <a:pt x="974660" y="1455419"/>
                </a:moveTo>
                <a:lnTo>
                  <a:pt x="974660" y="1070610"/>
                </a:lnTo>
                <a:lnTo>
                  <a:pt x="974280" y="1117845"/>
                </a:lnTo>
                <a:lnTo>
                  <a:pt x="973345" y="1165395"/>
                </a:lnTo>
                <a:lnTo>
                  <a:pt x="971687" y="1213025"/>
                </a:lnTo>
                <a:lnTo>
                  <a:pt x="969134" y="1260502"/>
                </a:lnTo>
                <a:lnTo>
                  <a:pt x="965516" y="1307592"/>
                </a:lnTo>
                <a:lnTo>
                  <a:pt x="960944" y="1351026"/>
                </a:lnTo>
                <a:lnTo>
                  <a:pt x="950233" y="1407556"/>
                </a:lnTo>
                <a:lnTo>
                  <a:pt x="930464" y="1461516"/>
                </a:lnTo>
                <a:lnTo>
                  <a:pt x="910652" y="1495044"/>
                </a:lnTo>
                <a:lnTo>
                  <a:pt x="875174" y="1534160"/>
                </a:lnTo>
                <a:lnTo>
                  <a:pt x="832712" y="1564425"/>
                </a:lnTo>
                <a:lnTo>
                  <a:pt x="785891" y="1588846"/>
                </a:lnTo>
                <a:lnTo>
                  <a:pt x="737337" y="1610436"/>
                </a:lnTo>
                <a:lnTo>
                  <a:pt x="689672" y="1632204"/>
                </a:lnTo>
                <a:lnTo>
                  <a:pt x="630236" y="1650492"/>
                </a:lnTo>
                <a:lnTo>
                  <a:pt x="567447" y="1659920"/>
                </a:lnTo>
                <a:lnTo>
                  <a:pt x="515798" y="1662698"/>
                </a:lnTo>
                <a:lnTo>
                  <a:pt x="462644" y="1661669"/>
                </a:lnTo>
                <a:lnTo>
                  <a:pt x="409818" y="1656633"/>
                </a:lnTo>
                <a:lnTo>
                  <a:pt x="359153" y="1647386"/>
                </a:lnTo>
                <a:lnTo>
                  <a:pt x="312482" y="1633727"/>
                </a:lnTo>
                <a:lnTo>
                  <a:pt x="240025" y="1597092"/>
                </a:lnTo>
                <a:lnTo>
                  <a:pt x="202971" y="1560771"/>
                </a:lnTo>
                <a:lnTo>
                  <a:pt x="172579" y="1517470"/>
                </a:lnTo>
                <a:lnTo>
                  <a:pt x="147543" y="1470561"/>
                </a:lnTo>
                <a:lnTo>
                  <a:pt x="126554" y="1423416"/>
                </a:lnTo>
                <a:lnTo>
                  <a:pt x="102932" y="1357122"/>
                </a:lnTo>
                <a:lnTo>
                  <a:pt x="79653" y="1276129"/>
                </a:lnTo>
                <a:lnTo>
                  <a:pt x="68038" y="1229079"/>
                </a:lnTo>
                <a:lnTo>
                  <a:pt x="57783" y="1181710"/>
                </a:lnTo>
                <a:lnTo>
                  <a:pt x="49254" y="1134051"/>
                </a:lnTo>
                <a:lnTo>
                  <a:pt x="42815" y="1086129"/>
                </a:lnTo>
                <a:lnTo>
                  <a:pt x="38831" y="1037973"/>
                </a:lnTo>
                <a:lnTo>
                  <a:pt x="37666" y="989610"/>
                </a:lnTo>
                <a:lnTo>
                  <a:pt x="37666" y="1265576"/>
                </a:lnTo>
                <a:lnTo>
                  <a:pt x="52455" y="1321535"/>
                </a:lnTo>
                <a:lnTo>
                  <a:pt x="66356" y="1369314"/>
                </a:lnTo>
                <a:lnTo>
                  <a:pt x="84644" y="1421130"/>
                </a:lnTo>
                <a:lnTo>
                  <a:pt x="121054" y="1502822"/>
                </a:lnTo>
                <a:lnTo>
                  <a:pt x="146073" y="1547037"/>
                </a:lnTo>
                <a:lnTo>
                  <a:pt x="174960" y="1586598"/>
                </a:lnTo>
                <a:lnTo>
                  <a:pt x="209262" y="1620799"/>
                </a:lnTo>
                <a:lnTo>
                  <a:pt x="250524" y="1648936"/>
                </a:lnTo>
                <a:lnTo>
                  <a:pt x="300290" y="1670304"/>
                </a:lnTo>
                <a:lnTo>
                  <a:pt x="381037" y="1690683"/>
                </a:lnTo>
                <a:lnTo>
                  <a:pt x="432373" y="1697555"/>
                </a:lnTo>
                <a:lnTo>
                  <a:pt x="485051" y="1700764"/>
                </a:lnTo>
                <a:lnTo>
                  <a:pt x="537820" y="1700253"/>
                </a:lnTo>
                <a:lnTo>
                  <a:pt x="589426" y="1695961"/>
                </a:lnTo>
                <a:lnTo>
                  <a:pt x="638618" y="1687830"/>
                </a:lnTo>
                <a:lnTo>
                  <a:pt x="681290" y="1676400"/>
                </a:lnTo>
                <a:lnTo>
                  <a:pt x="716342" y="1661922"/>
                </a:lnTo>
                <a:lnTo>
                  <a:pt x="765081" y="1639629"/>
                </a:lnTo>
                <a:lnTo>
                  <a:pt x="810585" y="1619060"/>
                </a:lnTo>
                <a:lnTo>
                  <a:pt x="852735" y="1597075"/>
                </a:lnTo>
                <a:lnTo>
                  <a:pt x="891416" y="1570535"/>
                </a:lnTo>
                <a:lnTo>
                  <a:pt x="926509" y="1536301"/>
                </a:lnTo>
                <a:lnTo>
                  <a:pt x="957896" y="1491234"/>
                </a:lnTo>
                <a:lnTo>
                  <a:pt x="971612" y="1463040"/>
                </a:lnTo>
                <a:lnTo>
                  <a:pt x="974660" y="1455419"/>
                </a:lnTo>
                <a:close/>
              </a:path>
              <a:path w="1012825" h="1701164">
                <a:moveTo>
                  <a:pt x="240092" y="326136"/>
                </a:moveTo>
                <a:lnTo>
                  <a:pt x="133412" y="395478"/>
                </a:lnTo>
                <a:lnTo>
                  <a:pt x="165993" y="414672"/>
                </a:lnTo>
                <a:lnTo>
                  <a:pt x="176084" y="398526"/>
                </a:lnTo>
                <a:lnTo>
                  <a:pt x="208088" y="418338"/>
                </a:lnTo>
                <a:lnTo>
                  <a:pt x="208088" y="439473"/>
                </a:lnTo>
                <a:lnTo>
                  <a:pt x="231710" y="453390"/>
                </a:lnTo>
                <a:lnTo>
                  <a:pt x="240092" y="326136"/>
                </a:lnTo>
                <a:close/>
              </a:path>
              <a:path w="1012825" h="1701164">
                <a:moveTo>
                  <a:pt x="208088" y="418338"/>
                </a:moveTo>
                <a:lnTo>
                  <a:pt x="176084" y="398526"/>
                </a:lnTo>
                <a:lnTo>
                  <a:pt x="165993" y="414672"/>
                </a:lnTo>
                <a:lnTo>
                  <a:pt x="198607" y="433887"/>
                </a:lnTo>
                <a:lnTo>
                  <a:pt x="208088" y="418338"/>
                </a:lnTo>
                <a:close/>
              </a:path>
              <a:path w="1012825" h="1701164">
                <a:moveTo>
                  <a:pt x="1012700" y="1090526"/>
                </a:moveTo>
                <a:lnTo>
                  <a:pt x="1011236" y="998982"/>
                </a:lnTo>
                <a:lnTo>
                  <a:pt x="1008950" y="926591"/>
                </a:lnTo>
                <a:lnTo>
                  <a:pt x="1004378" y="852678"/>
                </a:lnTo>
                <a:lnTo>
                  <a:pt x="998282" y="778763"/>
                </a:lnTo>
                <a:lnTo>
                  <a:pt x="989900" y="705611"/>
                </a:lnTo>
                <a:lnTo>
                  <a:pt x="982413" y="654525"/>
                </a:lnTo>
                <a:lnTo>
                  <a:pt x="974185" y="604267"/>
                </a:lnTo>
                <a:lnTo>
                  <a:pt x="964700" y="554969"/>
                </a:lnTo>
                <a:lnTo>
                  <a:pt x="953445" y="506765"/>
                </a:lnTo>
                <a:lnTo>
                  <a:pt x="939905" y="459785"/>
                </a:lnTo>
                <a:lnTo>
                  <a:pt x="923565" y="414165"/>
                </a:lnTo>
                <a:lnTo>
                  <a:pt x="903912" y="370034"/>
                </a:lnTo>
                <a:lnTo>
                  <a:pt x="880365" y="327431"/>
                </a:lnTo>
                <a:lnTo>
                  <a:pt x="852607" y="286777"/>
                </a:lnTo>
                <a:lnTo>
                  <a:pt x="819926" y="247915"/>
                </a:lnTo>
                <a:lnTo>
                  <a:pt x="781874" y="211073"/>
                </a:lnTo>
                <a:lnTo>
                  <a:pt x="745298" y="182117"/>
                </a:lnTo>
                <a:lnTo>
                  <a:pt x="703663" y="154416"/>
                </a:lnTo>
                <a:lnTo>
                  <a:pt x="660425" y="130079"/>
                </a:lnTo>
                <a:lnTo>
                  <a:pt x="615758" y="108741"/>
                </a:lnTo>
                <a:lnTo>
                  <a:pt x="569993" y="90095"/>
                </a:lnTo>
                <a:lnTo>
                  <a:pt x="523225" y="73743"/>
                </a:lnTo>
                <a:lnTo>
                  <a:pt x="475705" y="59348"/>
                </a:lnTo>
                <a:lnTo>
                  <a:pt x="427648" y="46558"/>
                </a:lnTo>
                <a:lnTo>
                  <a:pt x="379265" y="35020"/>
                </a:lnTo>
                <a:lnTo>
                  <a:pt x="330770" y="24383"/>
                </a:lnTo>
                <a:lnTo>
                  <a:pt x="277430" y="14477"/>
                </a:lnTo>
                <a:lnTo>
                  <a:pt x="249998" y="9143"/>
                </a:lnTo>
                <a:lnTo>
                  <a:pt x="195134" y="0"/>
                </a:lnTo>
                <a:lnTo>
                  <a:pt x="189038" y="37338"/>
                </a:lnTo>
                <a:lnTo>
                  <a:pt x="243902" y="46481"/>
                </a:lnTo>
                <a:lnTo>
                  <a:pt x="297242" y="57149"/>
                </a:lnTo>
                <a:lnTo>
                  <a:pt x="357082" y="69303"/>
                </a:lnTo>
                <a:lnTo>
                  <a:pt x="413238" y="82300"/>
                </a:lnTo>
                <a:lnTo>
                  <a:pt x="465832" y="96246"/>
                </a:lnTo>
                <a:lnTo>
                  <a:pt x="514984" y="111246"/>
                </a:lnTo>
                <a:lnTo>
                  <a:pt x="560815" y="127405"/>
                </a:lnTo>
                <a:lnTo>
                  <a:pt x="603446" y="144827"/>
                </a:lnTo>
                <a:lnTo>
                  <a:pt x="642998" y="163619"/>
                </a:lnTo>
                <a:lnTo>
                  <a:pt x="679592" y="183884"/>
                </a:lnTo>
                <a:lnTo>
                  <a:pt x="713349" y="205729"/>
                </a:lnTo>
                <a:lnTo>
                  <a:pt x="744390" y="229257"/>
                </a:lnTo>
                <a:lnTo>
                  <a:pt x="798806" y="281787"/>
                </a:lnTo>
                <a:lnTo>
                  <a:pt x="843809" y="342315"/>
                </a:lnTo>
                <a:lnTo>
                  <a:pt x="863082" y="375840"/>
                </a:lnTo>
                <a:lnTo>
                  <a:pt x="880365" y="411680"/>
                </a:lnTo>
                <a:lnTo>
                  <a:pt x="895778" y="449939"/>
                </a:lnTo>
                <a:lnTo>
                  <a:pt x="909442" y="490723"/>
                </a:lnTo>
                <a:lnTo>
                  <a:pt x="921478" y="534137"/>
                </a:lnTo>
                <a:lnTo>
                  <a:pt x="932007" y="580285"/>
                </a:lnTo>
                <a:lnTo>
                  <a:pt x="941149" y="629273"/>
                </a:lnTo>
                <a:lnTo>
                  <a:pt x="949027" y="681206"/>
                </a:lnTo>
                <a:lnTo>
                  <a:pt x="955761" y="736189"/>
                </a:lnTo>
                <a:lnTo>
                  <a:pt x="961471" y="794327"/>
                </a:lnTo>
                <a:lnTo>
                  <a:pt x="966278" y="855726"/>
                </a:lnTo>
                <a:lnTo>
                  <a:pt x="970850" y="928878"/>
                </a:lnTo>
                <a:lnTo>
                  <a:pt x="973136" y="1000506"/>
                </a:lnTo>
                <a:lnTo>
                  <a:pt x="974660" y="1070610"/>
                </a:lnTo>
                <a:lnTo>
                  <a:pt x="974660" y="1455419"/>
                </a:lnTo>
                <a:lnTo>
                  <a:pt x="977708" y="1447800"/>
                </a:lnTo>
                <a:lnTo>
                  <a:pt x="995129" y="1380086"/>
                </a:lnTo>
                <a:lnTo>
                  <a:pt x="1005902" y="1285494"/>
                </a:lnTo>
                <a:lnTo>
                  <a:pt x="1010161" y="1203100"/>
                </a:lnTo>
                <a:lnTo>
                  <a:pt x="1012003" y="1146814"/>
                </a:lnTo>
                <a:lnTo>
                  <a:pt x="1012700" y="1090526"/>
                </a:lnTo>
                <a:close/>
              </a:path>
              <a:path w="1012825" h="1701164">
                <a:moveTo>
                  <a:pt x="208088" y="439473"/>
                </a:moveTo>
                <a:lnTo>
                  <a:pt x="208088" y="418338"/>
                </a:lnTo>
                <a:lnTo>
                  <a:pt x="198607" y="433887"/>
                </a:lnTo>
                <a:lnTo>
                  <a:pt x="208088" y="439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226" y="6248400"/>
            <a:ext cx="830577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Enclave flow is executed using the secured address range, obscured from </a:t>
            </a:r>
            <a:r>
              <a:rPr lang="en-US" sz="1800" b="1" dirty="0" smtClean="0">
                <a:solidFill>
                  <a:prstClr val="black"/>
                </a:solidFill>
              </a:rPr>
              <a:t>all</a:t>
            </a:r>
            <a:r>
              <a:rPr lang="en-US" sz="1800" dirty="0" smtClean="0">
                <a:solidFill>
                  <a:prstClr val="black"/>
                </a:solidFill>
              </a:rPr>
              <a:t> other SW.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active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EENTER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black"/>
                </a:solidFill>
                <a:latin typeface="Calibri"/>
                <a:cs typeface="Calibri"/>
              </a:rPr>
              <a:t>EEXIT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7"/>
          <p:cNvSpPr/>
          <p:nvPr/>
        </p:nvSpPr>
        <p:spPr>
          <a:xfrm>
            <a:off x="1976697" y="3260911"/>
            <a:ext cx="78509" cy="1949824"/>
          </a:xfrm>
          <a:custGeom>
            <a:avLst/>
            <a:gdLst/>
            <a:ahLst/>
            <a:cxnLst/>
            <a:rect l="l" t="t" r="r" b="b"/>
            <a:pathLst>
              <a:path w="86360" h="2209800">
                <a:moveTo>
                  <a:pt x="86106" y="2124455"/>
                </a:moveTo>
                <a:lnTo>
                  <a:pt x="0" y="2124455"/>
                </a:lnTo>
                <a:lnTo>
                  <a:pt x="28956" y="2182367"/>
                </a:lnTo>
                <a:lnTo>
                  <a:pt x="28956" y="2138934"/>
                </a:lnTo>
                <a:lnTo>
                  <a:pt x="57150" y="2138934"/>
                </a:lnTo>
                <a:lnTo>
                  <a:pt x="57150" y="2181352"/>
                </a:lnTo>
                <a:lnTo>
                  <a:pt x="86106" y="2124455"/>
                </a:lnTo>
                <a:close/>
              </a:path>
              <a:path w="86360" h="2209800">
                <a:moveTo>
                  <a:pt x="57150" y="2124455"/>
                </a:moveTo>
                <a:lnTo>
                  <a:pt x="57150" y="0"/>
                </a:lnTo>
                <a:lnTo>
                  <a:pt x="28956" y="0"/>
                </a:lnTo>
                <a:lnTo>
                  <a:pt x="28956" y="2124455"/>
                </a:lnTo>
                <a:lnTo>
                  <a:pt x="57150" y="2124455"/>
                </a:lnTo>
                <a:close/>
              </a:path>
              <a:path w="86360" h="2209800">
                <a:moveTo>
                  <a:pt x="57150" y="2181352"/>
                </a:moveTo>
                <a:lnTo>
                  <a:pt x="57150" y="2138934"/>
                </a:lnTo>
                <a:lnTo>
                  <a:pt x="28956" y="2138934"/>
                </a:lnTo>
                <a:lnTo>
                  <a:pt x="28956" y="2182367"/>
                </a:lnTo>
                <a:lnTo>
                  <a:pt x="42672" y="2209800"/>
                </a:lnTo>
                <a:lnTo>
                  <a:pt x="57150" y="2181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EEXIT</a:t>
            </a:r>
            <a:r>
              <a:rPr lang="en-US" sz="1800" dirty="0" smtClean="0">
                <a:solidFill>
                  <a:prstClr val="black"/>
                </a:solidFill>
              </a:rPr>
              <a:t> – Clears CPU cache </a:t>
            </a:r>
            <a:r>
              <a:rPr lang="en-US" sz="1800" dirty="0">
                <a:solidFill>
                  <a:prstClr val="black"/>
                </a:solidFill>
              </a:rPr>
              <a:t>&amp; Jumps out of enclave </a:t>
            </a:r>
            <a:r>
              <a:rPr lang="en-US" sz="1800" dirty="0" smtClean="0">
                <a:solidFill>
                  <a:prstClr val="black"/>
                </a:solidFill>
              </a:rPr>
              <a:t>back </a:t>
            </a:r>
            <a:r>
              <a:rPr lang="en-US" sz="1800" dirty="0">
                <a:solidFill>
                  <a:prstClr val="black"/>
                </a:solidFill>
              </a:rPr>
              <a:t>to OS instruction </a:t>
            </a:r>
            <a:r>
              <a:rPr lang="en-US" sz="1800" dirty="0" smtClean="0">
                <a:solidFill>
                  <a:prstClr val="black"/>
                </a:solidFill>
              </a:rPr>
              <a:t>address.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2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35" dirty="0" smtClean="0">
                <a:solidFill>
                  <a:prstClr val="black"/>
                </a:solidFill>
                <a:latin typeface="Verdana"/>
                <a:cs typeface="Verdana"/>
              </a:rPr>
              <a:t>destruction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EENTER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EEXIT</a:t>
            </a:r>
            <a:endParaRPr lang="he-IL" sz="1300" spc="112" dirty="0" smtClean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85" dirty="0">
                <a:solidFill>
                  <a:prstClr val="black"/>
                </a:solidFill>
                <a:latin typeface="Calibri"/>
                <a:cs typeface="Calibri"/>
              </a:rPr>
              <a:t>EREMOVE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3" name="object 95"/>
          <p:cNvSpPr txBox="1"/>
          <p:nvPr/>
        </p:nvSpPr>
        <p:spPr>
          <a:xfrm>
            <a:off x="5125719" y="4026498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object 12"/>
          <p:cNvSpPr/>
          <p:nvPr/>
        </p:nvSpPr>
        <p:spPr>
          <a:xfrm>
            <a:off x="4641300" y="3697941"/>
            <a:ext cx="1385455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0" y="0"/>
                </a:moveTo>
                <a:lnTo>
                  <a:pt x="0" y="2438400"/>
                </a:lnTo>
                <a:lnTo>
                  <a:pt x="1524000" y="2438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5" name="object 19"/>
          <p:cNvSpPr txBox="1"/>
          <p:nvPr/>
        </p:nvSpPr>
        <p:spPr>
          <a:xfrm>
            <a:off x="4928292" y="4419600"/>
            <a:ext cx="85551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nclave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6" name="object 20"/>
          <p:cNvSpPr txBox="1"/>
          <p:nvPr/>
        </p:nvSpPr>
        <p:spPr>
          <a:xfrm>
            <a:off x="4939145" y="4789530"/>
            <a:ext cx="1385455" cy="296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" defTabSz="817992" eaLnBrk="1" fontAlgn="auto" hangingPunct="1">
              <a:lnSpc>
                <a:spcPts val="2313"/>
              </a:lnSpc>
              <a:spcBef>
                <a:spcPts val="0"/>
              </a:spcBef>
              <a:spcAft>
                <a:spcPts val="0"/>
              </a:spcAft>
            </a:pP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21"/>
          <p:cNvSpPr txBox="1"/>
          <p:nvPr/>
        </p:nvSpPr>
        <p:spPr>
          <a:xfrm>
            <a:off x="4928292" y="5065058"/>
            <a:ext cx="6909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2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2" name="object 19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0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5" name="object 21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22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23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8" name="object 24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25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object 26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" name="object 27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object 28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29"/>
          <p:cNvSpPr txBox="1"/>
          <p:nvPr/>
        </p:nvSpPr>
        <p:spPr>
          <a:xfrm>
            <a:off x="7018947" y="4622876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7" name="object 3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8" name="object 3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32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0" name="object 33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1" name="object 34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2" name="object 35"/>
          <p:cNvSpPr txBox="1"/>
          <p:nvPr/>
        </p:nvSpPr>
        <p:spPr>
          <a:xfrm>
            <a:off x="7018947" y="4959051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3" name="object 36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3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5" name="object 38"/>
          <p:cNvSpPr txBox="1"/>
          <p:nvPr/>
        </p:nvSpPr>
        <p:spPr>
          <a:xfrm>
            <a:off x="7018947" y="3950523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6" name="object 39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40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8" name="object 41"/>
          <p:cNvSpPr txBox="1"/>
          <p:nvPr/>
        </p:nvSpPr>
        <p:spPr>
          <a:xfrm>
            <a:off x="7018947" y="529522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EREMOVE</a:t>
            </a:r>
            <a:r>
              <a:rPr lang="en-US" sz="1800" dirty="0" smtClean="0">
                <a:solidFill>
                  <a:prstClr val="black"/>
                </a:solidFill>
              </a:rPr>
              <a:t> – Clears enclave’s trusted virtual address range reserved by ECREATE.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Secure boot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487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History of BIOS/EFI malware:</a:t>
            </a:r>
          </a:p>
          <a:p>
            <a:pPr lvl="1">
              <a:spcBef>
                <a:spcPts val="1175"/>
              </a:spcBef>
            </a:pPr>
            <a:r>
              <a:rPr lang="en-US" dirty="0" smtClean="0">
                <a:ea typeface="ＭＳ Ｐゴシック"/>
              </a:rPr>
              <a:t>CIH </a:t>
            </a:r>
            <a:r>
              <a:rPr lang="en-US" sz="2000" dirty="0" smtClean="0">
                <a:ea typeface="ＭＳ Ｐゴシック"/>
              </a:rPr>
              <a:t>(1998)</a:t>
            </a:r>
            <a:r>
              <a:rPr lang="en-US" dirty="0" smtClean="0">
                <a:ea typeface="ＭＳ Ｐゴシック"/>
              </a:rPr>
              <a:t>:   CIH virus corrupts system BIOS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Heasman </a:t>
            </a:r>
            <a:r>
              <a:rPr lang="en-US" sz="2000" dirty="0" smtClean="0">
                <a:ea typeface="ＭＳ Ｐゴシック"/>
              </a:rPr>
              <a:t>(2007)</a:t>
            </a:r>
            <a:r>
              <a:rPr lang="en-US" dirty="0" smtClean="0">
                <a:ea typeface="ＭＳ Ｐゴシック"/>
              </a:rPr>
              <a:t>:   </a:t>
            </a:r>
          </a:p>
          <a:p>
            <a:pPr lvl="2"/>
            <a:r>
              <a:rPr lang="en-US" dirty="0" smtClean="0">
                <a:ea typeface="ＭＳ Ｐゴシック"/>
              </a:rPr>
              <a:t>System Management Mode (SMM) “rootkit” via EFI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Sacco, Ortega </a:t>
            </a:r>
            <a:r>
              <a:rPr lang="en-US" sz="2000" dirty="0" smtClean="0">
                <a:ea typeface="ＭＳ Ｐゴシック"/>
              </a:rPr>
              <a:t>(2009)</a:t>
            </a:r>
            <a:r>
              <a:rPr lang="en-US" dirty="0" smtClean="0">
                <a:ea typeface="ＭＳ Ｐゴシック"/>
              </a:rPr>
              <a:t>:  infect BIOS LZH decompressor</a:t>
            </a:r>
          </a:p>
          <a:p>
            <a:pPr lvl="2"/>
            <a:r>
              <a:rPr lang="en-US" dirty="0" smtClean="0">
                <a:ea typeface="ＭＳ Ｐゴシック"/>
              </a:rPr>
              <a:t>CoreBOOT:   generic BIOS flashing tool</a:t>
            </a:r>
          </a:p>
          <a:p>
            <a:pPr marL="0" indent="0">
              <a:spcBef>
                <a:spcPts val="2375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Main point:  BIOS runs </a:t>
            </a:r>
            <a:r>
              <a:rPr lang="en-US" b="1" dirty="0" smtClean="0">
                <a:ea typeface="ＭＳ Ｐゴシック"/>
                <a:cs typeface="ＭＳ Ｐゴシック"/>
              </a:rPr>
              <a:t>before</a:t>
            </a:r>
            <a:r>
              <a:rPr lang="en-US" dirty="0" smtClean="0">
                <a:ea typeface="ＭＳ Ｐゴシック"/>
                <a:cs typeface="ＭＳ Ｐゴシック"/>
              </a:rPr>
              <a:t> any defenses (e.g. antivirus)</a:t>
            </a:r>
          </a:p>
          <a:p>
            <a:pPr marL="0" indent="0">
              <a:spcBef>
                <a:spcPts val="2375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Proposed defense:  lock system configuration  (BIOS + OS)</a:t>
            </a:r>
          </a:p>
          <a:p>
            <a:pPr marL="0" indent="0">
              <a:spcBef>
                <a:spcPts val="18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	Today:   TCG approach</a:t>
            </a:r>
          </a:p>
        </p:txBody>
      </p:sp>
    </p:spTree>
    <p:extLst>
      <p:ext uri="{BB962C8B-B14F-4D97-AF65-F5344CB8AC3E}">
        <p14:creationId xmlns:p14="http://schemas.microsoft.com/office/powerpoint/2010/main" val="244947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4857520" y="2133600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4641300" y="3697941"/>
            <a:ext cx="1385455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0" y="0"/>
                </a:moveTo>
                <a:lnTo>
                  <a:pt x="0" y="2438400"/>
                </a:lnTo>
                <a:lnTo>
                  <a:pt x="1524000" y="2438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4831684" y="4055865"/>
            <a:ext cx="85551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nclave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  </a:t>
            </a:r>
            <a:r>
              <a:rPr sz="2200" spc="11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112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6639328" y="3683151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2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0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1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2"/>
          <p:cNvSpPr txBox="1"/>
          <p:nvPr/>
        </p:nvSpPr>
        <p:spPr>
          <a:xfrm>
            <a:off x="7018947" y="3950523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3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4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7018947" y="4622874"/>
            <a:ext cx="718127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marR="4559" defTabSz="817992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76" dirty="0">
                <a:solidFill>
                  <a:srgbClr val="FFFFFF"/>
                </a:solidFill>
                <a:latin typeface="Calibri"/>
                <a:cs typeface="Calibri"/>
              </a:rPr>
              <a:t>Invalid  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36"/>
          <p:cNvSpPr txBox="1"/>
          <p:nvPr/>
        </p:nvSpPr>
        <p:spPr>
          <a:xfrm>
            <a:off x="7213852" y="933237"/>
            <a:ext cx="1384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346"/>
              </a:spcBef>
              <a:spcAft>
                <a:spcPts val="0"/>
              </a:spcAft>
            </a:pPr>
            <a:r>
              <a:rPr sz="1800" spc="-265" dirty="0" smtClean="0">
                <a:solidFill>
                  <a:prstClr val="black"/>
                </a:solidFill>
                <a:latin typeface="Verdana"/>
                <a:cs typeface="Verdana"/>
              </a:rPr>
              <a:t>BIOS</a:t>
            </a:r>
            <a:r>
              <a:rPr sz="1800" spc="-251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8" dirty="0">
                <a:solidFill>
                  <a:prstClr val="black"/>
                </a:solidFill>
                <a:latin typeface="Verdana"/>
                <a:cs typeface="Verdana"/>
              </a:rPr>
              <a:t>setup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4283924" y="878767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385455" y="1210235"/>
            <a:ext cx="1177636" cy="4840941"/>
          </a:xfrm>
          <a:custGeom>
            <a:avLst/>
            <a:gdLst/>
            <a:ahLst/>
            <a:cxnLst/>
            <a:rect l="l" t="t" r="r" b="b"/>
            <a:pathLst>
              <a:path w="1295400" h="5486400">
                <a:moveTo>
                  <a:pt x="0" y="0"/>
                </a:moveTo>
                <a:lnTo>
                  <a:pt x="0" y="5486400"/>
                </a:lnTo>
                <a:lnTo>
                  <a:pt x="1295400" y="5486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7176" y="8382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67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13" y="228615"/>
            <a:ext cx="2741900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Making use of SGX Enclave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37" y="533400"/>
            <a:ext cx="6477000" cy="36933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Independent software vendor (ISV) enclave development process.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278" y="1143004"/>
            <a:ext cx="8115322" cy="6463158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Identify sensitive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parts of application.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Move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sensitive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logic to enclave project and compile.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Multi-threaded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enclave is supported by creating multiple TCS EPC entries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Create accompanying enclave certificate (SIGSTRUCT)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Measure enclave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content using SHA-256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Specify attributes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Set ISV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information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Product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ID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Security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version number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– SVN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Sign with ISV private key.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 enclave is in the clear before instantiation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Sections of code and data could be encrypted, but their decryption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key can’t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be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pre-installed.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Secrets come from outside the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enclave after it satisfies 3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cs typeface="+mn-cs"/>
              </a:rPr>
              <a:t>rd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part’s trust. 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Subsequent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runs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use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provisioned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secrets again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6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19" y="-76200"/>
            <a:ext cx="2516389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Enclave creation process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585"/>
            <a:ext cx="6477000" cy="36933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oads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enclave binary into the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EPC and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establishes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identity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278" y="533385"/>
            <a:ext cx="8420125" cy="7786460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ECREATE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Finds a free EPC page and makes it the Enclaves SECS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Stores enclave initial attributes (mode of operation, debug, etc.)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EADD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Commits information (REG) or TCS as a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ew enclave EPC entry pages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(4KB at a time) 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Creates and u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pdates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associated EPCM entry.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EEXTEND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Measures 256Byte of info. into CryptoLog (thus runs 16 times to measure one page).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EINIT - ensures only measured code has enclave access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!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Gets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 input: SIGSTRUCT,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EINITTOKEN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EINITTOKEN  is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generated using this CPU's Launch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key, and contains:  MRENCLAVE, MRSIGNER &amp; ATTRIBUTES.</a:t>
            </a:r>
          </a:p>
          <a:p>
            <a:pPr marL="911517" lvl="2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(These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values must match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corresponding values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in the SECS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Verifies and creates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enclave identities: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Finalizes measurements for MRENCLAVE.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Validates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SIGSTRUCT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with enclosed public key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Uses ISV’s signed SIGSTRUCT to validate MESIGNER and MRENCALVE.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Checks that no Intel-only bits are set in SIGSTRUCT.ATTRIBUTES unless SIGSTRUCT was signed by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Intel.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Stores these and some other attributes in enclave’s SECS.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Enables enclave entry (mark as ready to be used)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9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01" y="228615"/>
            <a:ext cx="3320007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Enclave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Entry </a:t>
            </a: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and Exit execution 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3400"/>
            <a:ext cx="6477000" cy="36933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CPU flow control under enclave mode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348" y="838202"/>
            <a:ext cx="8172463" cy="480129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EENTER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Gets enclave TCS address as parameter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Verifies validity of enclave entry point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Check that TCS is not busy and marked it as “BUSY”.</a:t>
            </a:r>
            <a:endParaRPr lang="he-IL" sz="1800" dirty="0" smtClean="0">
              <a:solidFill>
                <a:prstClr val="black"/>
              </a:solidFill>
              <a:latin typeface="Calibri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Clears any translation remainder in cache (TLS)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Sets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Asynchronous Exit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Pointer (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AEP)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parameter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Change CPU mode of operation to “enclave mode”.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If not debug,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set HW so the enclave appears as a single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instruction.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ERESUME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AEP will mostly hold the ERESUME inst. address.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EEXIT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Clear any translation remainder in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cache (TLB)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TCS is marked as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“FREE”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Jumps out of enclave flow back to OS instruction address (stored in RBX)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Enclave developer is responsible for clearing registers state.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00" y="228615"/>
            <a:ext cx="2885978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Handling enclave exceptions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348" y="838205"/>
            <a:ext cx="8172463" cy="3970295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AEX –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Asynchronous Exit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Caused by interrupt, exception or fault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SGX reacts before the OS fault handler takes control.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All secrets and execution state are stored in enclave’s active SSA frame and replaced to prevent enclave leakage.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CPU registers are scrapped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After OS fault treatment, flow will jump to AEP.</a:t>
            </a:r>
            <a:r>
              <a:rPr lang="he-IL" sz="1800" dirty="0">
                <a:solidFill>
                  <a:prstClr val="black"/>
                </a:solidFill>
                <a:latin typeface="Calibri"/>
              </a:rPr>
              <a:t> </a:t>
            </a:r>
            <a:endParaRPr lang="he-IL" sz="1800" dirty="0" smtClean="0">
              <a:solidFill>
                <a:prstClr val="black"/>
              </a:solidFill>
              <a:latin typeface="Calibri"/>
            </a:endParaRPr>
          </a:p>
          <a:p>
            <a:pPr marL="34182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SSA – State Save Area entry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Each TCS maintains a stack of SSA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frames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The SSA frame is pre-defined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by the ISV for that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thread.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32638" y="1020321"/>
            <a:ext cx="8044180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+mn-cs"/>
              </a:rPr>
              <a:t>When building an enclave, Intel® SGX generates a cryptographic  log of all the build activities</a:t>
            </a:r>
          </a:p>
          <a:p>
            <a:pPr marL="583314" indent="-228255" defTabSz="911519" eaLnBrk="1" fontAlgn="auto" hangingPunct="1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+mn-cs"/>
              </a:rPr>
              <a:t>Content: Code, Data, Stack, Heap</a:t>
            </a:r>
          </a:p>
          <a:p>
            <a:pPr marL="583314" indent="-228255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+mn-cs"/>
              </a:rPr>
              <a:t>Location of each page within the enclave</a:t>
            </a:r>
          </a:p>
          <a:p>
            <a:pPr marL="583314" indent="-228255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+mn-cs"/>
              </a:rPr>
              <a:t>Security flags being </a:t>
            </a:r>
            <a:r>
              <a:rPr sz="2000" dirty="0" smtClean="0">
                <a:solidFill>
                  <a:prstClr val="black"/>
                </a:solidFill>
                <a:latin typeface="Calibri"/>
                <a:cs typeface="+mn-cs"/>
              </a:rPr>
              <a:t>used</a:t>
            </a:r>
            <a:endParaRPr lang="he-IL" sz="2000" dirty="0" smtClean="0">
              <a:solidFill>
                <a:prstClr val="black"/>
              </a:solidFill>
              <a:latin typeface="Calibri"/>
            </a:endParaRPr>
          </a:p>
          <a:p>
            <a:pPr marL="583314" indent="-228255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Order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in which it was built</a:t>
            </a:r>
            <a:endParaRPr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2683" defTabSz="911519" eaLnBrk="1" fontAlgn="auto" hangingPunct="1">
              <a:spcBef>
                <a:spcPts val="1165"/>
              </a:spcBef>
              <a:spcAft>
                <a:spcPts val="0"/>
              </a:spcAft>
            </a:pPr>
            <a:r>
              <a:rPr sz="24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MRENCLAVE</a:t>
            </a:r>
            <a:r>
              <a:rPr sz="2400" dirty="0">
                <a:solidFill>
                  <a:prstClr val="black"/>
                </a:solidFill>
                <a:latin typeface="Calibri"/>
                <a:cs typeface="+mn-cs"/>
              </a:rPr>
              <a:t> (“Enclave Identity”) is a 256-bit digest of the log</a:t>
            </a:r>
          </a:p>
          <a:p>
            <a:pPr marL="583314" indent="-228255" defTabSz="911519" eaLnBrk="1" fontAlgn="auto" hangingPunct="1">
              <a:spcBef>
                <a:spcPts val="35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400" dirty="0">
                <a:solidFill>
                  <a:prstClr val="black"/>
                </a:solidFill>
                <a:latin typeface="Calibri"/>
                <a:cs typeface="+mn-cs"/>
              </a:rPr>
              <a:t>Represents the enclave’s software TCB</a:t>
            </a:r>
          </a:p>
        </p:txBody>
      </p:sp>
      <p:sp>
        <p:nvSpPr>
          <p:cNvPr id="7" name="object 4"/>
          <p:cNvSpPr/>
          <p:nvPr/>
        </p:nvSpPr>
        <p:spPr>
          <a:xfrm>
            <a:off x="1214838" y="5234797"/>
            <a:ext cx="882396" cy="354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314928" y="5334608"/>
            <a:ext cx="68389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MRENCLAVE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1971513" y="4241897"/>
            <a:ext cx="640841" cy="35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077677" y="4275426"/>
            <a:ext cx="4267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67207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35" dirty="0">
                <a:solidFill>
                  <a:prstClr val="black"/>
                </a:solidFill>
                <a:latin typeface="Calibri"/>
                <a:cs typeface="Calibri"/>
              </a:rPr>
              <a:t>Data  </a:t>
            </a: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Chunk1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2370793" y="4852259"/>
            <a:ext cx="698754" cy="296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470872" y="4923128"/>
            <a:ext cx="4972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SHA-256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2090377" y="4961990"/>
            <a:ext cx="285750" cy="456565"/>
          </a:xfrm>
          <a:custGeom>
            <a:avLst/>
            <a:gdLst/>
            <a:ahLst/>
            <a:cxnLst/>
            <a:rect l="l" t="t" r="r" b="b"/>
            <a:pathLst>
              <a:path w="285750" h="456564">
                <a:moveTo>
                  <a:pt x="143256" y="443483"/>
                </a:moveTo>
                <a:lnTo>
                  <a:pt x="0" y="443483"/>
                </a:lnTo>
                <a:lnTo>
                  <a:pt x="0" y="456438"/>
                </a:lnTo>
                <a:lnTo>
                  <a:pt x="137160" y="456438"/>
                </a:lnTo>
                <a:lnTo>
                  <a:pt x="137160" y="449580"/>
                </a:lnTo>
                <a:lnTo>
                  <a:pt x="143256" y="443483"/>
                </a:lnTo>
                <a:close/>
              </a:path>
              <a:path w="285750" h="456564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3483"/>
                </a:lnTo>
                <a:lnTo>
                  <a:pt x="143256" y="443483"/>
                </a:lnTo>
                <a:lnTo>
                  <a:pt x="143255" y="44957"/>
                </a:lnTo>
                <a:lnTo>
                  <a:pt x="149351" y="38100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6564">
                <a:moveTo>
                  <a:pt x="149352" y="453389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3483"/>
                </a:lnTo>
                <a:lnTo>
                  <a:pt x="137160" y="449580"/>
                </a:lnTo>
                <a:lnTo>
                  <a:pt x="137160" y="456438"/>
                </a:lnTo>
                <a:lnTo>
                  <a:pt x="147066" y="456438"/>
                </a:lnTo>
                <a:lnTo>
                  <a:pt x="149352" y="453389"/>
                </a:lnTo>
                <a:close/>
              </a:path>
              <a:path w="285750" h="456564">
                <a:moveTo>
                  <a:pt x="149351" y="44957"/>
                </a:moveTo>
                <a:lnTo>
                  <a:pt x="149351" y="38100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6564">
                <a:moveTo>
                  <a:pt x="285749" y="38100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100"/>
                </a:lnTo>
                <a:close/>
              </a:path>
              <a:path w="285750" h="456564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2090377" y="4961990"/>
            <a:ext cx="285750" cy="456565"/>
          </a:xfrm>
          <a:custGeom>
            <a:avLst/>
            <a:gdLst/>
            <a:ahLst/>
            <a:cxnLst/>
            <a:rect l="l" t="t" r="r" b="b"/>
            <a:pathLst>
              <a:path w="285750" h="456564">
                <a:moveTo>
                  <a:pt x="143256" y="443483"/>
                </a:moveTo>
                <a:lnTo>
                  <a:pt x="0" y="443483"/>
                </a:lnTo>
                <a:lnTo>
                  <a:pt x="0" y="456438"/>
                </a:lnTo>
                <a:lnTo>
                  <a:pt x="137160" y="456438"/>
                </a:lnTo>
                <a:lnTo>
                  <a:pt x="137160" y="449580"/>
                </a:lnTo>
                <a:lnTo>
                  <a:pt x="143256" y="443483"/>
                </a:lnTo>
                <a:close/>
              </a:path>
              <a:path w="285750" h="456564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3483"/>
                </a:lnTo>
                <a:lnTo>
                  <a:pt x="143256" y="443483"/>
                </a:lnTo>
                <a:lnTo>
                  <a:pt x="143255" y="44957"/>
                </a:lnTo>
                <a:lnTo>
                  <a:pt x="149351" y="38100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6564">
                <a:moveTo>
                  <a:pt x="149352" y="453389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3483"/>
                </a:lnTo>
                <a:lnTo>
                  <a:pt x="137160" y="449580"/>
                </a:lnTo>
                <a:lnTo>
                  <a:pt x="137160" y="456438"/>
                </a:lnTo>
                <a:lnTo>
                  <a:pt x="147066" y="456438"/>
                </a:lnTo>
                <a:lnTo>
                  <a:pt x="149352" y="453389"/>
                </a:lnTo>
                <a:close/>
              </a:path>
              <a:path w="285750" h="456564">
                <a:moveTo>
                  <a:pt x="149351" y="44957"/>
                </a:moveTo>
                <a:lnTo>
                  <a:pt x="149351" y="38100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6564">
                <a:moveTo>
                  <a:pt x="285749" y="38100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100"/>
                </a:lnTo>
                <a:close/>
              </a:path>
              <a:path w="285750" h="456564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2284687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2284687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2712930" y="5143343"/>
            <a:ext cx="292100" cy="304800"/>
          </a:xfrm>
          <a:custGeom>
            <a:avLst/>
            <a:gdLst/>
            <a:ahLst/>
            <a:cxnLst/>
            <a:rect l="l" t="t" r="r" b="b"/>
            <a:pathLst>
              <a:path w="292100" h="304800">
                <a:moveTo>
                  <a:pt x="12954" y="260604"/>
                </a:moveTo>
                <a:lnTo>
                  <a:pt x="12954" y="0"/>
                </a:lnTo>
                <a:lnTo>
                  <a:pt x="0" y="0"/>
                </a:lnTo>
                <a:lnTo>
                  <a:pt x="0" y="270510"/>
                </a:lnTo>
                <a:lnTo>
                  <a:pt x="3048" y="272796"/>
                </a:lnTo>
                <a:lnTo>
                  <a:pt x="6096" y="272796"/>
                </a:lnTo>
                <a:lnTo>
                  <a:pt x="6096" y="260604"/>
                </a:lnTo>
                <a:lnTo>
                  <a:pt x="12954" y="260604"/>
                </a:lnTo>
                <a:close/>
              </a:path>
              <a:path w="292100" h="304800">
                <a:moveTo>
                  <a:pt x="228600" y="272796"/>
                </a:moveTo>
                <a:lnTo>
                  <a:pt x="228600" y="260604"/>
                </a:lnTo>
                <a:lnTo>
                  <a:pt x="6096" y="260604"/>
                </a:lnTo>
                <a:lnTo>
                  <a:pt x="12954" y="266700"/>
                </a:lnTo>
                <a:lnTo>
                  <a:pt x="12954" y="272796"/>
                </a:lnTo>
                <a:lnTo>
                  <a:pt x="228600" y="272796"/>
                </a:lnTo>
                <a:close/>
              </a:path>
              <a:path w="292100" h="304800">
                <a:moveTo>
                  <a:pt x="12954" y="272796"/>
                </a:moveTo>
                <a:lnTo>
                  <a:pt x="12954" y="266700"/>
                </a:lnTo>
                <a:lnTo>
                  <a:pt x="6096" y="260604"/>
                </a:lnTo>
                <a:lnTo>
                  <a:pt x="6096" y="272796"/>
                </a:lnTo>
                <a:lnTo>
                  <a:pt x="12954" y="272796"/>
                </a:lnTo>
                <a:close/>
              </a:path>
              <a:path w="292100" h="304800">
                <a:moveTo>
                  <a:pt x="291846" y="266700"/>
                </a:moveTo>
                <a:lnTo>
                  <a:pt x="215646" y="228600"/>
                </a:lnTo>
                <a:lnTo>
                  <a:pt x="215646" y="260604"/>
                </a:lnTo>
                <a:lnTo>
                  <a:pt x="228600" y="260604"/>
                </a:lnTo>
                <a:lnTo>
                  <a:pt x="228600" y="298323"/>
                </a:lnTo>
                <a:lnTo>
                  <a:pt x="291846" y="266700"/>
                </a:lnTo>
                <a:close/>
              </a:path>
              <a:path w="292100" h="304800">
                <a:moveTo>
                  <a:pt x="228600" y="298323"/>
                </a:moveTo>
                <a:lnTo>
                  <a:pt x="228600" y="272796"/>
                </a:lnTo>
                <a:lnTo>
                  <a:pt x="215646" y="272796"/>
                </a:lnTo>
                <a:lnTo>
                  <a:pt x="215646" y="304800"/>
                </a:lnTo>
                <a:lnTo>
                  <a:pt x="228600" y="2983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2712930" y="5143343"/>
            <a:ext cx="292100" cy="304800"/>
          </a:xfrm>
          <a:custGeom>
            <a:avLst/>
            <a:gdLst/>
            <a:ahLst/>
            <a:cxnLst/>
            <a:rect l="l" t="t" r="r" b="b"/>
            <a:pathLst>
              <a:path w="292100" h="304800">
                <a:moveTo>
                  <a:pt x="12954" y="260604"/>
                </a:moveTo>
                <a:lnTo>
                  <a:pt x="12954" y="0"/>
                </a:lnTo>
                <a:lnTo>
                  <a:pt x="0" y="0"/>
                </a:lnTo>
                <a:lnTo>
                  <a:pt x="0" y="270510"/>
                </a:lnTo>
                <a:lnTo>
                  <a:pt x="3048" y="272796"/>
                </a:lnTo>
                <a:lnTo>
                  <a:pt x="6096" y="272796"/>
                </a:lnTo>
                <a:lnTo>
                  <a:pt x="6096" y="260604"/>
                </a:lnTo>
                <a:lnTo>
                  <a:pt x="12954" y="260604"/>
                </a:lnTo>
                <a:close/>
              </a:path>
              <a:path w="292100" h="304800">
                <a:moveTo>
                  <a:pt x="228600" y="272796"/>
                </a:moveTo>
                <a:lnTo>
                  <a:pt x="228600" y="260604"/>
                </a:lnTo>
                <a:lnTo>
                  <a:pt x="6096" y="260604"/>
                </a:lnTo>
                <a:lnTo>
                  <a:pt x="12954" y="266700"/>
                </a:lnTo>
                <a:lnTo>
                  <a:pt x="12954" y="272796"/>
                </a:lnTo>
                <a:lnTo>
                  <a:pt x="228600" y="272796"/>
                </a:lnTo>
                <a:close/>
              </a:path>
              <a:path w="292100" h="304800">
                <a:moveTo>
                  <a:pt x="12954" y="272796"/>
                </a:moveTo>
                <a:lnTo>
                  <a:pt x="12954" y="266700"/>
                </a:lnTo>
                <a:lnTo>
                  <a:pt x="6096" y="260604"/>
                </a:lnTo>
                <a:lnTo>
                  <a:pt x="6096" y="272796"/>
                </a:lnTo>
                <a:lnTo>
                  <a:pt x="12954" y="272796"/>
                </a:lnTo>
                <a:close/>
              </a:path>
              <a:path w="292100" h="304800">
                <a:moveTo>
                  <a:pt x="291846" y="266700"/>
                </a:moveTo>
                <a:lnTo>
                  <a:pt x="215646" y="228600"/>
                </a:lnTo>
                <a:lnTo>
                  <a:pt x="215646" y="260604"/>
                </a:lnTo>
                <a:lnTo>
                  <a:pt x="228600" y="260604"/>
                </a:lnTo>
                <a:lnTo>
                  <a:pt x="228600" y="298323"/>
                </a:lnTo>
                <a:lnTo>
                  <a:pt x="291846" y="266700"/>
                </a:lnTo>
                <a:close/>
              </a:path>
              <a:path w="292100" h="304800">
                <a:moveTo>
                  <a:pt x="228600" y="298323"/>
                </a:moveTo>
                <a:lnTo>
                  <a:pt x="228600" y="272796"/>
                </a:lnTo>
                <a:lnTo>
                  <a:pt x="215646" y="272796"/>
                </a:lnTo>
                <a:lnTo>
                  <a:pt x="215646" y="304800"/>
                </a:lnTo>
                <a:lnTo>
                  <a:pt x="228600" y="2983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2769331" y="4241897"/>
            <a:ext cx="640841" cy="358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2832069" y="4275426"/>
            <a:ext cx="5187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31066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 </a:t>
            </a: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1 </a:t>
            </a:r>
            <a:r>
              <a:rPr sz="900" spc="20" dirty="0" err="1" smtClean="0">
                <a:solidFill>
                  <a:prstClr val="black"/>
                </a:solidFill>
                <a:latin typeface="Calibri"/>
                <a:cs typeface="Calibri"/>
              </a:rPr>
              <a:t>MetaData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26809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26809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2997931" y="5234784"/>
            <a:ext cx="815339" cy="349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3041619" y="5333086"/>
            <a:ext cx="7296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MRENCLAV</a:t>
            </a:r>
            <a:r>
              <a:rPr sz="900" spc="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00" spc="75" baseline="23148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endParaRPr sz="900" baseline="231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2"/>
          <p:cNvSpPr/>
          <p:nvPr/>
        </p:nvSpPr>
        <p:spPr>
          <a:xfrm>
            <a:off x="3683731" y="4241897"/>
            <a:ext cx="640841" cy="358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3777698" y="4275426"/>
            <a:ext cx="455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95742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prstClr val="black"/>
                </a:solidFill>
                <a:latin typeface="Calibri"/>
                <a:cs typeface="Calibri"/>
              </a:rPr>
              <a:t>Data  </a:t>
            </a: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</a:t>
            </a:r>
            <a:r>
              <a:rPr sz="9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4083006" y="4852259"/>
            <a:ext cx="698754" cy="296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4185372" y="4923128"/>
            <a:ext cx="4972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SHA-256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3804877" y="4961991"/>
            <a:ext cx="285750" cy="454659"/>
          </a:xfrm>
          <a:custGeom>
            <a:avLst/>
            <a:gdLst/>
            <a:ahLst/>
            <a:cxnLst/>
            <a:rect l="l" t="t" r="r" b="b"/>
            <a:pathLst>
              <a:path w="285750" h="454660">
                <a:moveTo>
                  <a:pt x="143256" y="441959"/>
                </a:moveTo>
                <a:lnTo>
                  <a:pt x="0" y="441959"/>
                </a:lnTo>
                <a:lnTo>
                  <a:pt x="0" y="454151"/>
                </a:lnTo>
                <a:lnTo>
                  <a:pt x="137160" y="454151"/>
                </a:lnTo>
                <a:lnTo>
                  <a:pt x="137160" y="448055"/>
                </a:lnTo>
                <a:lnTo>
                  <a:pt x="143256" y="441959"/>
                </a:lnTo>
                <a:close/>
              </a:path>
              <a:path w="285750" h="454660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1959"/>
                </a:lnTo>
                <a:lnTo>
                  <a:pt x="143256" y="441959"/>
                </a:lnTo>
                <a:lnTo>
                  <a:pt x="143255" y="44957"/>
                </a:lnTo>
                <a:lnTo>
                  <a:pt x="149351" y="38099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4660">
                <a:moveTo>
                  <a:pt x="149352" y="451865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1959"/>
                </a:lnTo>
                <a:lnTo>
                  <a:pt x="137160" y="448055"/>
                </a:lnTo>
                <a:lnTo>
                  <a:pt x="137160" y="454151"/>
                </a:lnTo>
                <a:lnTo>
                  <a:pt x="147066" y="454151"/>
                </a:lnTo>
                <a:lnTo>
                  <a:pt x="149352" y="451865"/>
                </a:lnTo>
                <a:close/>
              </a:path>
              <a:path w="285750" h="454660">
                <a:moveTo>
                  <a:pt x="149351" y="44957"/>
                </a:moveTo>
                <a:lnTo>
                  <a:pt x="149351" y="38099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4660">
                <a:moveTo>
                  <a:pt x="285749" y="38099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099"/>
                </a:lnTo>
                <a:close/>
              </a:path>
              <a:path w="285750" h="454660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27"/>
          <p:cNvSpPr/>
          <p:nvPr/>
        </p:nvSpPr>
        <p:spPr>
          <a:xfrm>
            <a:off x="3804877" y="4961991"/>
            <a:ext cx="285750" cy="454659"/>
          </a:xfrm>
          <a:custGeom>
            <a:avLst/>
            <a:gdLst/>
            <a:ahLst/>
            <a:cxnLst/>
            <a:rect l="l" t="t" r="r" b="b"/>
            <a:pathLst>
              <a:path w="285750" h="454660">
                <a:moveTo>
                  <a:pt x="143256" y="441959"/>
                </a:moveTo>
                <a:lnTo>
                  <a:pt x="0" y="441959"/>
                </a:lnTo>
                <a:lnTo>
                  <a:pt x="0" y="454151"/>
                </a:lnTo>
                <a:lnTo>
                  <a:pt x="137160" y="454151"/>
                </a:lnTo>
                <a:lnTo>
                  <a:pt x="137160" y="448055"/>
                </a:lnTo>
                <a:lnTo>
                  <a:pt x="143256" y="441959"/>
                </a:lnTo>
                <a:close/>
              </a:path>
              <a:path w="285750" h="454660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1959"/>
                </a:lnTo>
                <a:lnTo>
                  <a:pt x="143256" y="441959"/>
                </a:lnTo>
                <a:lnTo>
                  <a:pt x="143255" y="44957"/>
                </a:lnTo>
                <a:lnTo>
                  <a:pt x="149351" y="38099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4660">
                <a:moveTo>
                  <a:pt x="149352" y="451865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1959"/>
                </a:lnTo>
                <a:lnTo>
                  <a:pt x="137160" y="448055"/>
                </a:lnTo>
                <a:lnTo>
                  <a:pt x="137160" y="454151"/>
                </a:lnTo>
                <a:lnTo>
                  <a:pt x="147066" y="454151"/>
                </a:lnTo>
                <a:lnTo>
                  <a:pt x="149352" y="451865"/>
                </a:lnTo>
                <a:close/>
              </a:path>
              <a:path w="285750" h="454660">
                <a:moveTo>
                  <a:pt x="149351" y="44957"/>
                </a:moveTo>
                <a:lnTo>
                  <a:pt x="149351" y="38099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4660">
                <a:moveTo>
                  <a:pt x="285749" y="38099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099"/>
                </a:lnTo>
                <a:close/>
              </a:path>
              <a:path w="285750" h="454660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39991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39991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object 30"/>
          <p:cNvSpPr/>
          <p:nvPr/>
        </p:nvSpPr>
        <p:spPr>
          <a:xfrm>
            <a:off x="4427430" y="5143346"/>
            <a:ext cx="177800" cy="318770"/>
          </a:xfrm>
          <a:custGeom>
            <a:avLst/>
            <a:gdLst/>
            <a:ahLst/>
            <a:cxnLst/>
            <a:rect l="l" t="t" r="r" b="b"/>
            <a:pathLst>
              <a:path w="17780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177800" h="318770">
                <a:moveTo>
                  <a:pt x="114300" y="287274"/>
                </a:moveTo>
                <a:lnTo>
                  <a:pt x="11430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114300" y="287274"/>
                </a:lnTo>
                <a:close/>
              </a:path>
              <a:path w="17780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177800" h="318770">
                <a:moveTo>
                  <a:pt x="177546" y="280416"/>
                </a:moveTo>
                <a:lnTo>
                  <a:pt x="101346" y="242315"/>
                </a:lnTo>
                <a:lnTo>
                  <a:pt x="101346" y="274320"/>
                </a:lnTo>
                <a:lnTo>
                  <a:pt x="114300" y="274320"/>
                </a:lnTo>
                <a:lnTo>
                  <a:pt x="114300" y="312038"/>
                </a:lnTo>
                <a:lnTo>
                  <a:pt x="177546" y="280416"/>
                </a:lnTo>
                <a:close/>
              </a:path>
              <a:path w="177800" h="318770">
                <a:moveTo>
                  <a:pt x="114300" y="312038"/>
                </a:moveTo>
                <a:lnTo>
                  <a:pt x="114300" y="287274"/>
                </a:lnTo>
                <a:lnTo>
                  <a:pt x="101346" y="287274"/>
                </a:lnTo>
                <a:lnTo>
                  <a:pt x="101346" y="318516"/>
                </a:lnTo>
                <a:lnTo>
                  <a:pt x="11430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31"/>
          <p:cNvSpPr/>
          <p:nvPr/>
        </p:nvSpPr>
        <p:spPr>
          <a:xfrm>
            <a:off x="4427430" y="5143346"/>
            <a:ext cx="177800" cy="318770"/>
          </a:xfrm>
          <a:custGeom>
            <a:avLst/>
            <a:gdLst/>
            <a:ahLst/>
            <a:cxnLst/>
            <a:rect l="l" t="t" r="r" b="b"/>
            <a:pathLst>
              <a:path w="17780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177800" h="318770">
                <a:moveTo>
                  <a:pt x="114300" y="287274"/>
                </a:moveTo>
                <a:lnTo>
                  <a:pt x="11430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114300" y="287274"/>
                </a:lnTo>
                <a:close/>
              </a:path>
              <a:path w="17780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177800" h="318770">
                <a:moveTo>
                  <a:pt x="177546" y="280416"/>
                </a:moveTo>
                <a:lnTo>
                  <a:pt x="101346" y="242315"/>
                </a:lnTo>
                <a:lnTo>
                  <a:pt x="101346" y="274320"/>
                </a:lnTo>
                <a:lnTo>
                  <a:pt x="114300" y="274320"/>
                </a:lnTo>
                <a:lnTo>
                  <a:pt x="114300" y="312038"/>
                </a:lnTo>
                <a:lnTo>
                  <a:pt x="177546" y="280416"/>
                </a:lnTo>
                <a:close/>
              </a:path>
              <a:path w="177800" h="318770">
                <a:moveTo>
                  <a:pt x="114300" y="312038"/>
                </a:moveTo>
                <a:lnTo>
                  <a:pt x="114300" y="287274"/>
                </a:lnTo>
                <a:lnTo>
                  <a:pt x="101346" y="287274"/>
                </a:lnTo>
                <a:lnTo>
                  <a:pt x="101346" y="318516"/>
                </a:lnTo>
                <a:lnTo>
                  <a:pt x="11430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4486118" y="4241897"/>
            <a:ext cx="640841" cy="35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3"/>
          <p:cNvSpPr txBox="1"/>
          <p:nvPr/>
        </p:nvSpPr>
        <p:spPr>
          <a:xfrm>
            <a:off x="4546569" y="4275426"/>
            <a:ext cx="5187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31066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 </a:t>
            </a:r>
            <a:r>
              <a:rPr sz="900" spc="75" dirty="0" smtClean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en-US" sz="900" spc="75" dirty="0" err="1" smtClean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00" spc="20" dirty="0" err="1" smtClean="0">
                <a:solidFill>
                  <a:prstClr val="black"/>
                </a:solidFill>
                <a:latin typeface="Calibri"/>
                <a:cs typeface="Calibri"/>
              </a:rPr>
              <a:t>etaData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43954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bject 35"/>
          <p:cNvSpPr/>
          <p:nvPr/>
        </p:nvSpPr>
        <p:spPr>
          <a:xfrm>
            <a:off x="43954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4598118" y="5234784"/>
            <a:ext cx="928116" cy="378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37"/>
          <p:cNvSpPr txBox="1"/>
          <p:nvPr/>
        </p:nvSpPr>
        <p:spPr>
          <a:xfrm>
            <a:off x="4698207" y="5346797"/>
            <a:ext cx="7296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MRENCLAV</a:t>
            </a:r>
            <a:r>
              <a:rPr sz="900" spc="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00" spc="75" baseline="23148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sz="900" baseline="231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38"/>
          <p:cNvSpPr/>
          <p:nvPr/>
        </p:nvSpPr>
        <p:spPr>
          <a:xfrm>
            <a:off x="5512531" y="4241897"/>
            <a:ext cx="640841" cy="358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39"/>
          <p:cNvSpPr txBox="1"/>
          <p:nvPr/>
        </p:nvSpPr>
        <p:spPr>
          <a:xfrm>
            <a:off x="5607274" y="4275426"/>
            <a:ext cx="4552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95106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prstClr val="black"/>
                </a:solidFill>
                <a:latin typeface="Calibri"/>
                <a:cs typeface="Calibri"/>
              </a:rPr>
              <a:t>Data  </a:t>
            </a: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</a:t>
            </a:r>
            <a:r>
              <a:rPr sz="9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0"/>
          <p:cNvSpPr/>
          <p:nvPr/>
        </p:nvSpPr>
        <p:spPr>
          <a:xfrm>
            <a:off x="5911806" y="4852259"/>
            <a:ext cx="698754" cy="296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41"/>
          <p:cNvSpPr txBox="1"/>
          <p:nvPr/>
        </p:nvSpPr>
        <p:spPr>
          <a:xfrm>
            <a:off x="6014172" y="4923128"/>
            <a:ext cx="4972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SHA-256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2"/>
          <p:cNvSpPr/>
          <p:nvPr/>
        </p:nvSpPr>
        <p:spPr>
          <a:xfrm>
            <a:off x="5519377" y="4961988"/>
            <a:ext cx="400050" cy="468630"/>
          </a:xfrm>
          <a:custGeom>
            <a:avLst/>
            <a:gdLst/>
            <a:ahLst/>
            <a:cxnLst/>
            <a:rect l="l" t="t" r="r" b="b"/>
            <a:pathLst>
              <a:path w="400050" h="468629">
                <a:moveTo>
                  <a:pt x="200406" y="455676"/>
                </a:moveTo>
                <a:lnTo>
                  <a:pt x="0" y="455676"/>
                </a:lnTo>
                <a:lnTo>
                  <a:pt x="0" y="468630"/>
                </a:lnTo>
                <a:lnTo>
                  <a:pt x="194310" y="468630"/>
                </a:lnTo>
                <a:lnTo>
                  <a:pt x="194310" y="461772"/>
                </a:lnTo>
                <a:lnTo>
                  <a:pt x="200406" y="455676"/>
                </a:lnTo>
                <a:close/>
              </a:path>
              <a:path w="400050" h="468629">
                <a:moveTo>
                  <a:pt x="336803" y="44958"/>
                </a:moveTo>
                <a:lnTo>
                  <a:pt x="336803" y="32004"/>
                </a:lnTo>
                <a:lnTo>
                  <a:pt x="196595" y="32004"/>
                </a:lnTo>
                <a:lnTo>
                  <a:pt x="194310" y="35052"/>
                </a:lnTo>
                <a:lnTo>
                  <a:pt x="194310" y="455676"/>
                </a:lnTo>
                <a:lnTo>
                  <a:pt x="200406" y="455676"/>
                </a:lnTo>
                <a:lnTo>
                  <a:pt x="200405" y="44958"/>
                </a:lnTo>
                <a:lnTo>
                  <a:pt x="206501" y="38100"/>
                </a:lnTo>
                <a:lnTo>
                  <a:pt x="206501" y="44958"/>
                </a:lnTo>
                <a:lnTo>
                  <a:pt x="336803" y="44958"/>
                </a:lnTo>
                <a:close/>
              </a:path>
              <a:path w="400050" h="468629">
                <a:moveTo>
                  <a:pt x="206502" y="465582"/>
                </a:moveTo>
                <a:lnTo>
                  <a:pt x="206501" y="44958"/>
                </a:lnTo>
                <a:lnTo>
                  <a:pt x="200405" y="44958"/>
                </a:lnTo>
                <a:lnTo>
                  <a:pt x="200406" y="455676"/>
                </a:lnTo>
                <a:lnTo>
                  <a:pt x="194310" y="461772"/>
                </a:lnTo>
                <a:lnTo>
                  <a:pt x="194310" y="468630"/>
                </a:lnTo>
                <a:lnTo>
                  <a:pt x="204215" y="468630"/>
                </a:lnTo>
                <a:lnTo>
                  <a:pt x="206502" y="465582"/>
                </a:lnTo>
                <a:close/>
              </a:path>
              <a:path w="400050" h="468629">
                <a:moveTo>
                  <a:pt x="206501" y="44958"/>
                </a:moveTo>
                <a:lnTo>
                  <a:pt x="206501" y="38100"/>
                </a:lnTo>
                <a:lnTo>
                  <a:pt x="200405" y="44958"/>
                </a:lnTo>
                <a:lnTo>
                  <a:pt x="206501" y="44958"/>
                </a:lnTo>
                <a:close/>
              </a:path>
              <a:path w="400050" h="468629">
                <a:moveTo>
                  <a:pt x="400049" y="38100"/>
                </a:moveTo>
                <a:lnTo>
                  <a:pt x="323849" y="0"/>
                </a:lnTo>
                <a:lnTo>
                  <a:pt x="323849" y="32004"/>
                </a:lnTo>
                <a:lnTo>
                  <a:pt x="336803" y="32004"/>
                </a:lnTo>
                <a:lnTo>
                  <a:pt x="336803" y="69723"/>
                </a:lnTo>
                <a:lnTo>
                  <a:pt x="400049" y="38100"/>
                </a:lnTo>
                <a:close/>
              </a:path>
              <a:path w="400050" h="468629">
                <a:moveTo>
                  <a:pt x="336803" y="69723"/>
                </a:moveTo>
                <a:lnTo>
                  <a:pt x="336803" y="44958"/>
                </a:lnTo>
                <a:lnTo>
                  <a:pt x="323849" y="44958"/>
                </a:lnTo>
                <a:lnTo>
                  <a:pt x="323849" y="76200"/>
                </a:lnTo>
                <a:lnTo>
                  <a:pt x="336803" y="697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43"/>
          <p:cNvSpPr/>
          <p:nvPr/>
        </p:nvSpPr>
        <p:spPr>
          <a:xfrm>
            <a:off x="5519377" y="4961988"/>
            <a:ext cx="400050" cy="468630"/>
          </a:xfrm>
          <a:custGeom>
            <a:avLst/>
            <a:gdLst/>
            <a:ahLst/>
            <a:cxnLst/>
            <a:rect l="l" t="t" r="r" b="b"/>
            <a:pathLst>
              <a:path w="400050" h="468629">
                <a:moveTo>
                  <a:pt x="200406" y="455676"/>
                </a:moveTo>
                <a:lnTo>
                  <a:pt x="0" y="455676"/>
                </a:lnTo>
                <a:lnTo>
                  <a:pt x="0" y="468630"/>
                </a:lnTo>
                <a:lnTo>
                  <a:pt x="194310" y="468630"/>
                </a:lnTo>
                <a:lnTo>
                  <a:pt x="194310" y="461772"/>
                </a:lnTo>
                <a:lnTo>
                  <a:pt x="200406" y="455676"/>
                </a:lnTo>
                <a:close/>
              </a:path>
              <a:path w="400050" h="468629">
                <a:moveTo>
                  <a:pt x="336803" y="44958"/>
                </a:moveTo>
                <a:lnTo>
                  <a:pt x="336803" y="32004"/>
                </a:lnTo>
                <a:lnTo>
                  <a:pt x="196595" y="32004"/>
                </a:lnTo>
                <a:lnTo>
                  <a:pt x="194310" y="35052"/>
                </a:lnTo>
                <a:lnTo>
                  <a:pt x="194310" y="455676"/>
                </a:lnTo>
                <a:lnTo>
                  <a:pt x="200406" y="455676"/>
                </a:lnTo>
                <a:lnTo>
                  <a:pt x="200405" y="44958"/>
                </a:lnTo>
                <a:lnTo>
                  <a:pt x="206501" y="38100"/>
                </a:lnTo>
                <a:lnTo>
                  <a:pt x="206501" y="44958"/>
                </a:lnTo>
                <a:lnTo>
                  <a:pt x="336803" y="44958"/>
                </a:lnTo>
                <a:close/>
              </a:path>
              <a:path w="400050" h="468629">
                <a:moveTo>
                  <a:pt x="206502" y="465582"/>
                </a:moveTo>
                <a:lnTo>
                  <a:pt x="206501" y="44958"/>
                </a:lnTo>
                <a:lnTo>
                  <a:pt x="200405" y="44958"/>
                </a:lnTo>
                <a:lnTo>
                  <a:pt x="200406" y="455676"/>
                </a:lnTo>
                <a:lnTo>
                  <a:pt x="194310" y="461772"/>
                </a:lnTo>
                <a:lnTo>
                  <a:pt x="194310" y="468630"/>
                </a:lnTo>
                <a:lnTo>
                  <a:pt x="204215" y="468630"/>
                </a:lnTo>
                <a:lnTo>
                  <a:pt x="206502" y="465582"/>
                </a:lnTo>
                <a:close/>
              </a:path>
              <a:path w="400050" h="468629">
                <a:moveTo>
                  <a:pt x="206501" y="44958"/>
                </a:moveTo>
                <a:lnTo>
                  <a:pt x="206501" y="38100"/>
                </a:lnTo>
                <a:lnTo>
                  <a:pt x="200405" y="44958"/>
                </a:lnTo>
                <a:lnTo>
                  <a:pt x="206501" y="44958"/>
                </a:lnTo>
                <a:close/>
              </a:path>
              <a:path w="400050" h="468629">
                <a:moveTo>
                  <a:pt x="400049" y="38100"/>
                </a:moveTo>
                <a:lnTo>
                  <a:pt x="323849" y="0"/>
                </a:lnTo>
                <a:lnTo>
                  <a:pt x="323849" y="32004"/>
                </a:lnTo>
                <a:lnTo>
                  <a:pt x="336803" y="32004"/>
                </a:lnTo>
                <a:lnTo>
                  <a:pt x="336803" y="69723"/>
                </a:lnTo>
                <a:lnTo>
                  <a:pt x="400049" y="38100"/>
                </a:lnTo>
                <a:close/>
              </a:path>
              <a:path w="400050" h="468629">
                <a:moveTo>
                  <a:pt x="336803" y="69723"/>
                </a:moveTo>
                <a:lnTo>
                  <a:pt x="336803" y="44958"/>
                </a:lnTo>
                <a:lnTo>
                  <a:pt x="323849" y="44958"/>
                </a:lnTo>
                <a:lnTo>
                  <a:pt x="323849" y="76200"/>
                </a:lnTo>
                <a:lnTo>
                  <a:pt x="336803" y="697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44"/>
          <p:cNvSpPr/>
          <p:nvPr/>
        </p:nvSpPr>
        <p:spPr>
          <a:xfrm>
            <a:off x="58279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40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40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40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40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40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40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40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45"/>
          <p:cNvSpPr/>
          <p:nvPr/>
        </p:nvSpPr>
        <p:spPr>
          <a:xfrm>
            <a:off x="58279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40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40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40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40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40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40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40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46"/>
          <p:cNvSpPr/>
          <p:nvPr/>
        </p:nvSpPr>
        <p:spPr>
          <a:xfrm>
            <a:off x="6256234" y="5143346"/>
            <a:ext cx="463550" cy="318770"/>
          </a:xfrm>
          <a:custGeom>
            <a:avLst/>
            <a:gdLst/>
            <a:ahLst/>
            <a:cxnLst/>
            <a:rect l="l" t="t" r="r" b="b"/>
            <a:pathLst>
              <a:path w="46355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463550" h="318770">
                <a:moveTo>
                  <a:pt x="400050" y="287273"/>
                </a:moveTo>
                <a:lnTo>
                  <a:pt x="40005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400050" y="287273"/>
                </a:lnTo>
                <a:close/>
              </a:path>
              <a:path w="46355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463550" h="318770">
                <a:moveTo>
                  <a:pt x="463295" y="280415"/>
                </a:moveTo>
                <a:lnTo>
                  <a:pt x="387096" y="242315"/>
                </a:lnTo>
                <a:lnTo>
                  <a:pt x="387096" y="274320"/>
                </a:lnTo>
                <a:lnTo>
                  <a:pt x="400050" y="274320"/>
                </a:lnTo>
                <a:lnTo>
                  <a:pt x="400050" y="312038"/>
                </a:lnTo>
                <a:lnTo>
                  <a:pt x="463295" y="280415"/>
                </a:lnTo>
                <a:close/>
              </a:path>
              <a:path w="463550" h="318770">
                <a:moveTo>
                  <a:pt x="400050" y="312038"/>
                </a:moveTo>
                <a:lnTo>
                  <a:pt x="400050" y="287273"/>
                </a:lnTo>
                <a:lnTo>
                  <a:pt x="387096" y="287273"/>
                </a:lnTo>
                <a:lnTo>
                  <a:pt x="387096" y="318515"/>
                </a:lnTo>
                <a:lnTo>
                  <a:pt x="40005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47"/>
          <p:cNvSpPr/>
          <p:nvPr/>
        </p:nvSpPr>
        <p:spPr>
          <a:xfrm>
            <a:off x="6256234" y="5143346"/>
            <a:ext cx="463550" cy="318770"/>
          </a:xfrm>
          <a:custGeom>
            <a:avLst/>
            <a:gdLst/>
            <a:ahLst/>
            <a:cxnLst/>
            <a:rect l="l" t="t" r="r" b="b"/>
            <a:pathLst>
              <a:path w="46355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463550" h="318770">
                <a:moveTo>
                  <a:pt x="400050" y="287273"/>
                </a:moveTo>
                <a:lnTo>
                  <a:pt x="40005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400050" y="287273"/>
                </a:lnTo>
                <a:close/>
              </a:path>
              <a:path w="46355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463550" h="318770">
                <a:moveTo>
                  <a:pt x="463295" y="280415"/>
                </a:moveTo>
                <a:lnTo>
                  <a:pt x="387096" y="242315"/>
                </a:lnTo>
                <a:lnTo>
                  <a:pt x="387096" y="274320"/>
                </a:lnTo>
                <a:lnTo>
                  <a:pt x="400050" y="274320"/>
                </a:lnTo>
                <a:lnTo>
                  <a:pt x="400050" y="312038"/>
                </a:lnTo>
                <a:lnTo>
                  <a:pt x="463295" y="280415"/>
                </a:lnTo>
                <a:close/>
              </a:path>
              <a:path w="463550" h="318770">
                <a:moveTo>
                  <a:pt x="400050" y="312038"/>
                </a:moveTo>
                <a:lnTo>
                  <a:pt x="400050" y="287273"/>
                </a:lnTo>
                <a:lnTo>
                  <a:pt x="387096" y="287273"/>
                </a:lnTo>
                <a:lnTo>
                  <a:pt x="387096" y="318515"/>
                </a:lnTo>
                <a:lnTo>
                  <a:pt x="40005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48"/>
          <p:cNvSpPr/>
          <p:nvPr/>
        </p:nvSpPr>
        <p:spPr>
          <a:xfrm>
            <a:off x="6314918" y="4241897"/>
            <a:ext cx="640841" cy="35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49"/>
          <p:cNvSpPr txBox="1"/>
          <p:nvPr/>
        </p:nvSpPr>
        <p:spPr>
          <a:xfrm>
            <a:off x="6375370" y="4275426"/>
            <a:ext cx="5187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31702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 </a:t>
            </a:r>
            <a:r>
              <a:rPr sz="900" spc="55" dirty="0">
                <a:solidFill>
                  <a:prstClr val="black"/>
                </a:solidFill>
                <a:latin typeface="Calibri"/>
                <a:cs typeface="Calibri"/>
              </a:rPr>
              <a:t>n  </a:t>
            </a:r>
            <a:r>
              <a:rPr sz="900" spc="20" dirty="0">
                <a:solidFill>
                  <a:prstClr val="black"/>
                </a:solidFill>
                <a:latin typeface="Calibri"/>
                <a:cs typeface="Calibri"/>
              </a:rPr>
              <a:t>MetaData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0"/>
          <p:cNvSpPr/>
          <p:nvPr/>
        </p:nvSpPr>
        <p:spPr>
          <a:xfrm>
            <a:off x="62242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59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59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59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59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59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59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59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object 51"/>
          <p:cNvSpPr/>
          <p:nvPr/>
        </p:nvSpPr>
        <p:spPr>
          <a:xfrm>
            <a:off x="62242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59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59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59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59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59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59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59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52"/>
          <p:cNvSpPr/>
          <p:nvPr/>
        </p:nvSpPr>
        <p:spPr>
          <a:xfrm>
            <a:off x="6714193" y="5234784"/>
            <a:ext cx="960882" cy="3787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6" name="object 53"/>
          <p:cNvSpPr txBox="1"/>
          <p:nvPr/>
        </p:nvSpPr>
        <p:spPr>
          <a:xfrm>
            <a:off x="6829508" y="5346797"/>
            <a:ext cx="7289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MRENCLAV</a:t>
            </a:r>
            <a:r>
              <a:rPr sz="900" spc="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00" spc="52" baseline="2314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900" baseline="231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224136"/>
            <a:ext cx="4075534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Measurement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23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224136"/>
            <a:ext cx="562608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Execution Flow – Access Control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/>
          <a:stretch/>
        </p:blipFill>
        <p:spPr bwMode="auto">
          <a:xfrm>
            <a:off x="286251" y="1143000"/>
            <a:ext cx="8439150" cy="50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5918411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Memory Encryption Engine (MEE)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77519"/>
            <a:ext cx="9220200" cy="5875681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Resides within the CPU as a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Memory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Controller extension. 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Encrypts, decrypts page swaps and integrity checks them</a:t>
            </a:r>
          </a:p>
          <a:p>
            <a:pPr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+mn-cs"/>
              </a:rPr>
              <a:t>     thus, providing data confidentiality and integrity.</a:t>
            </a:r>
            <a:endParaRPr lang="he-IL" b="1" dirty="0" smtClean="0">
              <a:solidFill>
                <a:srgbClr val="1F497D"/>
              </a:solidFill>
              <a:latin typeface="Calibri"/>
            </a:endParaRP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generates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at boot time separate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keys for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encryption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integrity.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Keys are held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in MEE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registers, 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accessible only to HW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Does not hide the fact that data is written to the DRAM , when it is written, and to which physical address.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Defends system memory from cold boot attacks.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Uses version and counter controls to prevent page replay attack.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867400"/>
            <a:ext cx="7239000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/>
                <a:cs typeface="+mn-cs"/>
              </a:rPr>
              <a:t>Problem</a:t>
            </a: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 – A lot of metadata stored in CPU…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9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769793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SGX Anti replay attack under HW limitations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60689"/>
            <a:ext cx="8534400" cy="6416855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Uses </a:t>
            </a:r>
            <a:r>
              <a:rPr lang="en-US" sz="2500" b="1" dirty="0" smtClean="0">
                <a:solidFill>
                  <a:prstClr val="black"/>
                </a:solidFill>
                <a:latin typeface="Calibri"/>
                <a:cs typeface="+mn-cs"/>
              </a:rPr>
              <a:t>version and counter controls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to prevent page replay attack.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Keeping this metadata for every evicted page is not scalable in SRAM terms.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How can we “compress” this?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Can be implemented as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a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merkle-tree.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97017"/>
            <a:ext cx="3657600" cy="369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33625"/>
            <a:ext cx="35929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84" y="2362200"/>
            <a:ext cx="652351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7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124171"/>
            <a:ext cx="262077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Halfway</a:t>
            </a:r>
            <a:r>
              <a:rPr lang="he-IL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recap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12697"/>
            <a:ext cx="8610600" cy="8278903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properties as a TEE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SGX Security Perimeter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lifecycle and execution flow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Measurement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Memory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Encryption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Engine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Attestation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Provisioning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Overview summery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SGX usages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Q&amp;A and open discussion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1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/>
                <a:cs typeface="ＭＳ Ｐゴシック"/>
              </a:rPr>
              <a:t>TCG:  changes to PC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Extra hardware</a:t>
            </a:r>
            <a:r>
              <a:rPr lang="en-US" dirty="0" smtClean="0">
                <a:ea typeface="ＭＳ Ｐゴシック"/>
                <a:cs typeface="ＭＳ Ｐゴシック"/>
              </a:rPr>
              <a:t>:    </a:t>
            </a:r>
            <a:r>
              <a:rPr lang="en-US" b="1" dirty="0" smtClean="0">
                <a:ea typeface="ＭＳ Ｐゴシック"/>
                <a:cs typeface="ＭＳ Ｐゴシック"/>
              </a:rPr>
              <a:t>TPM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  <a:ea typeface="ＭＳ Ｐゴシック"/>
              </a:rPr>
              <a:t>Trusted Platform Module</a:t>
            </a:r>
            <a:r>
              <a:rPr lang="en-US" dirty="0" smtClean="0">
                <a:ea typeface="ＭＳ Ｐゴシック"/>
              </a:rPr>
              <a:t> (TPM)  chip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Single 33MhZ clock.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Vendors: </a:t>
            </a:r>
            <a:r>
              <a:rPr lang="en-US" dirty="0">
                <a:ea typeface="ＭＳ Ｐゴシック"/>
              </a:rPr>
              <a:t>Atmel, Infineon, National, </a:t>
            </a:r>
            <a:r>
              <a:rPr lang="en-US" dirty="0" err="1" smtClean="0">
                <a:ea typeface="ＭＳ Ｐゴシック"/>
              </a:rPr>
              <a:t>STMicro</a:t>
            </a:r>
            <a:r>
              <a:rPr lang="en-US" dirty="0" smtClean="0">
                <a:ea typeface="ＭＳ Ｐゴシック"/>
              </a:rPr>
              <a:t>, …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Cost: &lt;$0.3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Integrated into other chips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Ethernet controller (Broadcom)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CPU’s chipset (Intel)</a:t>
            </a:r>
          </a:p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Software changes</a:t>
            </a:r>
            <a:r>
              <a:rPr lang="en-US" dirty="0" smtClean="0">
                <a:ea typeface="ＭＳ Ｐゴシック"/>
                <a:cs typeface="ＭＳ Ｐゴシック"/>
              </a:rPr>
              <a:t>: 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BIOS,  EFI   (UEFI)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OS and Apps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6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124171"/>
            <a:ext cx="140236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72777"/>
            <a:ext cx="8610600" cy="5909023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prstClr val="black"/>
                </a:solidFill>
                <a:latin typeface="Calibri"/>
                <a:cs typeface="+mn-cs"/>
              </a:rPr>
              <a:t>Definition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: Cryptographically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protecting data when it is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stored outside enclave.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Sealing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enables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to pass data between consecutive runs. 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uture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enclave instantiation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can acquire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former provisioned sensitive data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(Enclave shouldn’t ship with sensitive data, but be   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provisioned with it after instantiation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.)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Newer SVN (security version number) enclave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can read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older SVN data using a Key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Recovery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Transformation.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5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2579548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 Actors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16356"/>
            <a:ext cx="3619500" cy="2688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</a:rPr>
              <a:t>Sealing  Authority </a:t>
            </a:r>
            <a:r>
              <a:rPr lang="en-US" sz="2000" dirty="0" smtClean="0">
                <a:solidFill>
                  <a:prstClr val="black"/>
                </a:solidFill>
              </a:rPr>
              <a:t>– Developer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Enclave </a:t>
            </a:r>
            <a:r>
              <a:rPr lang="en-US" sz="1800" dirty="0" smtClean="0">
                <a:solidFill>
                  <a:prstClr val="black"/>
                </a:solidFill>
              </a:rPr>
              <a:t>ISV that Signs </a:t>
            </a:r>
            <a:r>
              <a:rPr lang="en-US" sz="1800" dirty="0">
                <a:solidFill>
                  <a:prstClr val="black"/>
                </a:solidFill>
              </a:rPr>
              <a:t>the enclave </a:t>
            </a: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</a:rPr>
              <a:t>certificate</a:t>
            </a:r>
            <a:r>
              <a:rPr lang="en-US" sz="18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with its RSA-3072 Private key. 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09" y="500297"/>
            <a:ext cx="774491" cy="871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495800" y="1200122"/>
            <a:ext cx="3962400" cy="2502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</a:rPr>
              <a:t>SIGSTRUCT</a:t>
            </a:r>
            <a:r>
              <a:rPr lang="en-US" sz="18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-</a:t>
            </a:r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Enclave certificate. 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700" dirty="0" smtClean="0">
              <a:solidFill>
                <a:prstClr val="black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Sealing  Authority </a:t>
            </a:r>
            <a:r>
              <a:rPr lang="en-US" sz="1700" b="1" dirty="0" smtClean="0">
                <a:solidFill>
                  <a:srgbClr val="0070C0"/>
                </a:solidFill>
              </a:rPr>
              <a:t>Public key </a:t>
            </a:r>
            <a:r>
              <a:rPr lang="en-US" sz="1700" dirty="0">
                <a:solidFill>
                  <a:prstClr val="black"/>
                </a:solidFill>
              </a:rPr>
              <a:t>(Used by HW to </a:t>
            </a:r>
            <a:r>
              <a:rPr lang="en-US" sz="1700" dirty="0" smtClean="0">
                <a:solidFill>
                  <a:prstClr val="black"/>
                </a:solidFill>
              </a:rPr>
              <a:t>verify</a:t>
            </a:r>
            <a:r>
              <a:rPr lang="en-US" sz="1700" dirty="0" smtClean="0">
                <a:solidFill>
                  <a:prstClr val="white"/>
                </a:solidFill>
              </a:rPr>
              <a:t> </a:t>
            </a:r>
            <a:r>
              <a:rPr lang="en-US" sz="1700" b="1" dirty="0" smtClean="0">
                <a:solidFill>
                  <a:srgbClr val="C0504D">
                    <a:lumMod val="75000"/>
                  </a:srgbClr>
                </a:solidFill>
              </a:rPr>
              <a:t>Certificate</a:t>
            </a:r>
            <a:r>
              <a:rPr lang="en-US" sz="1700" dirty="0" smtClean="0">
                <a:solidFill>
                  <a:prstClr val="black"/>
                </a:solidFill>
              </a:rPr>
              <a:t>).</a:t>
            </a:r>
            <a:endParaRPr lang="en-US" sz="1700" dirty="0">
              <a:solidFill>
                <a:prstClr val="black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Enclave identity aka </a:t>
            </a:r>
            <a:r>
              <a:rPr lang="en-US" sz="1600" b="1" dirty="0">
                <a:solidFill>
                  <a:srgbClr val="7030A0"/>
                </a:solidFill>
              </a:rPr>
              <a:t>MRENCLAVE</a:t>
            </a:r>
            <a:r>
              <a:rPr lang="en-US" sz="1600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</a:rPr>
              <a:t>(Used by HW to </a:t>
            </a:r>
            <a:r>
              <a:rPr lang="en-US" sz="1700" dirty="0" smtClean="0">
                <a:solidFill>
                  <a:prstClr val="black"/>
                </a:solidFill>
              </a:rPr>
              <a:t>verify enclave Integrity).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ISV SVN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Other </a:t>
            </a:r>
            <a:r>
              <a:rPr lang="en-US" sz="1700" dirty="0">
                <a:solidFill>
                  <a:prstClr val="black"/>
                </a:solidFill>
              </a:rPr>
              <a:t>enclave </a:t>
            </a:r>
            <a:r>
              <a:rPr lang="en-US" sz="1700" dirty="0" smtClean="0">
                <a:solidFill>
                  <a:prstClr val="black"/>
                </a:solidFill>
              </a:rPr>
              <a:t>attributes.</a:t>
            </a:r>
            <a:endParaRPr lang="en-US" sz="1700" dirty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0070C0"/>
                </a:solidFill>
              </a:rPr>
              <a:t>Sealing </a:t>
            </a:r>
            <a:r>
              <a:rPr lang="en-US" sz="1700" b="1" dirty="0">
                <a:solidFill>
                  <a:srgbClr val="0070C0"/>
                </a:solidFill>
              </a:rPr>
              <a:t>Authority </a:t>
            </a:r>
            <a:r>
              <a:rPr lang="en-US" sz="1700" b="1" dirty="0" smtClean="0">
                <a:solidFill>
                  <a:srgbClr val="0070C0"/>
                </a:solidFill>
              </a:rPr>
              <a:t>signature</a:t>
            </a:r>
            <a:endParaRPr lang="en-US" sz="1800" b="1" dirty="0" smtClean="0">
              <a:solidFill>
                <a:prstClr val="white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4191138"/>
            <a:ext cx="3962400" cy="2438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</a:rPr>
              <a:t>MRSIGNER</a:t>
            </a: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- Sealing Identity.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prstClr val="black"/>
              </a:solidFill>
            </a:endParaRPr>
          </a:p>
          <a:p>
            <a:pPr marL="285750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Created on </a:t>
            </a:r>
            <a:r>
              <a:rPr lang="en-US" sz="1800" dirty="0" smtClean="0">
                <a:solidFill>
                  <a:prstClr val="black"/>
                </a:solidFill>
              </a:rPr>
              <a:t>enclave initialization.</a:t>
            </a:r>
          </a:p>
          <a:p>
            <a:pPr marL="285750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Accessible </a:t>
            </a:r>
            <a:r>
              <a:rPr lang="en-US" sz="1800" dirty="0">
                <a:solidFill>
                  <a:prstClr val="black"/>
                </a:solidFill>
              </a:rPr>
              <a:t>only by the </a:t>
            </a:r>
            <a:r>
              <a:rPr lang="en-US" sz="1800" dirty="0" smtClean="0">
                <a:solidFill>
                  <a:prstClr val="black"/>
                </a:solidFill>
              </a:rPr>
              <a:t>TCB.</a:t>
            </a:r>
          </a:p>
          <a:p>
            <a:pPr marL="285750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</a:rPr>
              <a:t>Used to seal enclave data.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Includes: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sealing authority</a:t>
            </a:r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Public Key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</a:rPr>
              <a:t>hash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  <a:endParaRPr lang="en-US" sz="1800" dirty="0">
              <a:solidFill>
                <a:prstClr val="black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Product ID.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SVN – Security Version Number.</a:t>
            </a:r>
          </a:p>
        </p:txBody>
      </p:sp>
      <p:pic>
        <p:nvPicPr>
          <p:cNvPr id="21" name="Picture 5" descr="http://mightyprintingdeals.com/wp-content/uploads/2014/07/rubber_sta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28" y="3889512"/>
            <a:ext cx="716072" cy="91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mage.freepik.com/free-icon/verified-text-paper_318-61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19" y="460068"/>
            <a:ext cx="854381" cy="854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95800" y="32766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Single Corner Rectangle 5"/>
          <p:cNvSpPr/>
          <p:nvPr/>
        </p:nvSpPr>
        <p:spPr>
          <a:xfrm>
            <a:off x="838200" y="2438400"/>
            <a:ext cx="2349709" cy="1263863"/>
          </a:xfrm>
          <a:prstGeom prst="round1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1" y="2550374"/>
            <a:ext cx="1013459" cy="107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08" y="2559264"/>
            <a:ext cx="1049019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lbow Connector 7"/>
          <p:cNvCxnSpPr/>
          <p:nvPr/>
        </p:nvCxnSpPr>
        <p:spPr>
          <a:xfrm flipV="1">
            <a:off x="3187909" y="1905000"/>
            <a:ext cx="1307891" cy="1187664"/>
          </a:xfrm>
          <a:prstGeom prst="bentConnector3">
            <a:avLst>
              <a:gd name="adj1" fmla="val 6398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1430974" y="3505200"/>
            <a:ext cx="3064826" cy="597086"/>
          </a:xfrm>
          <a:prstGeom prst="bentConnector3">
            <a:avLst>
              <a:gd name="adj1" fmla="val 864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V="1">
            <a:off x="1167356" y="3830309"/>
            <a:ext cx="408492" cy="152400"/>
          </a:xfrm>
          <a:prstGeom prst="bentConnector3">
            <a:avLst>
              <a:gd name="adj1" fmla="val 2199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2362200" y="3809999"/>
            <a:ext cx="2209800" cy="2057401"/>
          </a:xfrm>
          <a:prstGeom prst="bentConnector3">
            <a:avLst>
              <a:gd name="adj1" fmla="val 9997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9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3626309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EGETKEY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610600" cy="5539691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Called by an enclave to retrieve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  desired key.</a:t>
            </a: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Key derivation :</a:t>
            </a: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Derived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key is enclave and platform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specific.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91400" y="1298909"/>
            <a:ext cx="0" cy="609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91400" y="460709"/>
            <a:ext cx="0" cy="609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295753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Key name</a:t>
            </a:r>
            <a:r>
              <a:rPr lang="en-US" sz="1600" dirty="0">
                <a:solidFill>
                  <a:sysClr val="windowText" lastClr="000000"/>
                </a:solidFill>
              </a:rPr>
              <a:t>,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Policy, Enclave SVN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1113881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EGETKEY Instruction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336" flipH="1">
            <a:off x="6959047" y="2011512"/>
            <a:ext cx="864705" cy="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9511" y="2369868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</a:rPr>
              <a:t>Intel SGX SVNs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4333" y="2369868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</a:rPr>
              <a:t>Device Key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5533" y="2369868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</a:rPr>
              <a:t>Owner Epoch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3338" y="3354372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Key Derivation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78710" y="4320588"/>
            <a:ext cx="3429001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Seal Key, Report Key, etc.</a:t>
            </a:r>
            <a:endParaRPr lang="he-IL" sz="24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55111" y="2796588"/>
            <a:ext cx="0" cy="5577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19" idx="1"/>
          </p:cNvCxnSpPr>
          <p:nvPr/>
        </p:nvCxnSpPr>
        <p:spPr>
          <a:xfrm>
            <a:off x="1421510" y="2797477"/>
            <a:ext cx="1261828" cy="770255"/>
          </a:xfrm>
          <a:prstGeom prst="bentConnector3">
            <a:avLst>
              <a:gd name="adj1" fmla="val 179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  <a:endCxn id="19" idx="3"/>
          </p:cNvCxnSpPr>
          <p:nvPr/>
        </p:nvCxnSpPr>
        <p:spPr>
          <a:xfrm rot="5400000">
            <a:off x="4575597" y="2633307"/>
            <a:ext cx="771144" cy="1097706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28822" y="3781092"/>
            <a:ext cx="0" cy="5577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5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9" grpId="0" animBg="1"/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62200" cy="195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278075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 Process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610600" cy="401619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calls EGETKEY: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prstClr val="black"/>
                </a:solidFill>
                <a:latin typeface="Calibri"/>
                <a:cs typeface="+mn-cs"/>
              </a:rPr>
              <a:t>     Policy options are Enclave or Sealing Identity.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2. Sets sealing key SVN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with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key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recovery transformation.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3. Seals data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with yielded key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and ISV chosen encryption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scheme.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4. Writes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sealed data to untrusted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storage.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91400" y="1298909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91400" y="460709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295753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Key name</a:t>
            </a:r>
            <a:r>
              <a:rPr lang="en-US" sz="1600" dirty="0">
                <a:solidFill>
                  <a:sysClr val="windowText" lastClr="000000"/>
                </a:solidFill>
              </a:rPr>
              <a:t>,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Policy, Enclave SVN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1984709"/>
            <a:ext cx="303997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Enclave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dirty="0" smtClean="0">
                <a:solidFill>
                  <a:prstClr val="black"/>
                </a:solidFill>
              </a:rPr>
              <a:t>platform specific key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1113881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EGETKEY Instruction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336" flipH="1">
            <a:off x="8139401" y="2240112"/>
            <a:ext cx="864705" cy="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4658459"/>
            <a:ext cx="60960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marL="0" lvl="7" defTabSz="911519"/>
            <a:r>
              <a:rPr lang="en-US" b="1" dirty="0" smtClean="0">
                <a:solidFill>
                  <a:prstClr val="black"/>
                </a:solidFill>
              </a:rPr>
              <a:t>Data sealed under:     </a:t>
            </a:r>
            <a:r>
              <a:rPr lang="en-US" sz="2400" dirty="0" smtClean="0">
                <a:solidFill>
                  <a:prstClr val="black"/>
                </a:solidFill>
              </a:rPr>
              <a:t>1. </a:t>
            </a:r>
            <a:r>
              <a:rPr lang="en-US" sz="2400" dirty="0">
                <a:solidFill>
                  <a:prstClr val="black"/>
                </a:solidFill>
              </a:rPr>
              <a:t>Processor key</a:t>
            </a:r>
          </a:p>
          <a:p>
            <a:pPr marL="3533213" lvl="7" indent="-342900" defTabSz="911519">
              <a:buFontTx/>
              <a:buAutoNum type="arabicPeriod" startAt="2"/>
            </a:pPr>
            <a:r>
              <a:rPr lang="en-US" sz="2400" dirty="0">
                <a:solidFill>
                  <a:prstClr val="black"/>
                </a:solidFill>
              </a:rPr>
              <a:t>CPU FW SVN</a:t>
            </a:r>
          </a:p>
          <a:p>
            <a:pPr marL="3533213" lvl="7" indent="-342900" defTabSz="911519">
              <a:buFontTx/>
              <a:buAutoNum type="arabicPeriod" startAt="2"/>
            </a:pPr>
            <a:r>
              <a:rPr lang="en-US" sz="2400" dirty="0" smtClean="0">
                <a:solidFill>
                  <a:prstClr val="black"/>
                </a:solidFill>
              </a:rPr>
              <a:t>OwnerEpoch</a:t>
            </a:r>
          </a:p>
          <a:p>
            <a:pPr marL="3533213" lvl="7" indent="-342900" defTabSz="911519">
              <a:buFontTx/>
              <a:buAutoNum type="arabicPeriod" startAt="2"/>
            </a:pPr>
            <a:r>
              <a:rPr lang="en-US" sz="2400" dirty="0" smtClean="0">
                <a:solidFill>
                  <a:prstClr val="black"/>
                </a:solidFill>
              </a:rPr>
              <a:t>Policy choice</a:t>
            </a:r>
          </a:p>
          <a:p>
            <a:pPr marL="3190313" lvl="7" defTabSz="911519"/>
            <a:endParaRPr lang="en-US" sz="2400" dirty="0" smtClean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2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3"/>
          <a:stretch/>
        </p:blipFill>
        <p:spPr bwMode="auto">
          <a:xfrm>
            <a:off x="2743200" y="4495800"/>
            <a:ext cx="5943600" cy="21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" y="76200"/>
            <a:ext cx="2082425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91600" cy="3939253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SGX support local and remote HW based attestation capabilities.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prstClr val="black"/>
                </a:solidFill>
                <a:latin typeface="Calibri"/>
                <a:cs typeface="+mn-cs"/>
              </a:rPr>
              <a:t>Local Attestation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     A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llows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one enclave to attest its TCB to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another enclave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on </a:t>
            </a: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     the same platform.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prstClr val="black"/>
                </a:solidFill>
                <a:latin typeface="Calibri"/>
                <a:cs typeface="+mn-cs"/>
              </a:rPr>
              <a:t>Remote Attestation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    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Allows an enclave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to attest its TCB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to another 3-rd party entity 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    outside of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the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platform.</a:t>
            </a: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" y="76200"/>
            <a:ext cx="3041790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Local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91600" cy="4767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Security instructions involved: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39000" y="27432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39000" y="19050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1740044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MRENCLAVE, </a:t>
            </a:r>
            <a:r>
              <a:rPr lang="en-US" sz="1600" dirty="0">
                <a:solidFill>
                  <a:sysClr val="windowText" lastClr="000000"/>
                </a:solidFill>
              </a:rPr>
              <a:t>Key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name, …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429000"/>
            <a:ext cx="303997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Enclave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dirty="0" smtClean="0">
                <a:solidFill>
                  <a:prstClr val="black"/>
                </a:solidFill>
              </a:rPr>
              <a:t>platform specific key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2558172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EGETKEY Instruction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3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336" flipH="1">
            <a:off x="7987001" y="3684403"/>
            <a:ext cx="864705" cy="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665306" y="2720852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5306" y="1882652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6506" y="1717696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Verifier MRENCLAVE, …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506" y="3329927"/>
            <a:ext cx="4191000" cy="2613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REPORT </a:t>
            </a:r>
            <a:r>
              <a:rPr lang="en-US" sz="1800" b="1" dirty="0">
                <a:solidFill>
                  <a:prstClr val="black"/>
                </a:solidFill>
              </a:rPr>
              <a:t>(Attestation assertion structure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</a:p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Claimer </a:t>
            </a:r>
            <a:r>
              <a:rPr lang="en-US" sz="2000" b="1" dirty="0" smtClean="0">
                <a:solidFill>
                  <a:prstClr val="black"/>
                </a:solidFill>
              </a:rPr>
              <a:t>MRENCLAVE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Claimer </a:t>
            </a:r>
            <a:r>
              <a:rPr lang="en-US" sz="2000" b="1" dirty="0" smtClean="0">
                <a:solidFill>
                  <a:prstClr val="black"/>
                </a:solidFill>
              </a:rPr>
              <a:t>MRSIGNER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Various </a:t>
            </a:r>
            <a:r>
              <a:rPr lang="en-US" sz="2000" dirty="0" smtClean="0">
                <a:solidFill>
                  <a:prstClr val="black"/>
                </a:solidFill>
              </a:rPr>
              <a:t>addresser attributes</a:t>
            </a:r>
            <a:endParaRPr lang="en-US" sz="2000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Developer additional </a:t>
            </a:r>
            <a:r>
              <a:rPr lang="en-US" sz="2000" dirty="0" smtClean="0">
                <a:solidFill>
                  <a:prstClr val="black"/>
                </a:solidFill>
              </a:rPr>
              <a:t>information</a:t>
            </a:r>
            <a:endParaRPr lang="en-US" sz="300" dirty="0" smtClean="0">
              <a:solidFill>
                <a:prstClr val="black"/>
              </a:solidFill>
            </a:endParaRPr>
          </a:p>
          <a:p>
            <a:pPr marL="0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" dirty="0" smtClean="0">
                <a:solidFill>
                  <a:prstClr val="black"/>
                </a:solidFill>
              </a:rPr>
              <a:t>kg</a:t>
            </a:r>
            <a:r>
              <a:rPr lang="en-US" sz="600" dirty="0" smtClean="0">
                <a:solidFill>
                  <a:prstClr val="black"/>
                </a:solidFill>
              </a:rPr>
              <a:t>        </a:t>
            </a:r>
          </a:p>
          <a:p>
            <a:pPr marL="0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b="1" dirty="0" smtClean="0">
                <a:solidFill>
                  <a:prstClr val="black"/>
                </a:solidFill>
              </a:rPr>
              <a:t>CMAC</a:t>
            </a:r>
            <a:r>
              <a:rPr lang="en-US" sz="2000" dirty="0" smtClean="0">
                <a:solidFill>
                  <a:prstClr val="black"/>
                </a:solidFill>
              </a:rPr>
              <a:t> tag using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verifier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key</a:t>
            </a:r>
          </a:p>
          <a:p>
            <a:pPr marL="0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       </a:t>
            </a:r>
            <a:r>
              <a:rPr lang="en-US" sz="1800" dirty="0" smtClean="0">
                <a:solidFill>
                  <a:prstClr val="black"/>
                </a:solidFill>
              </a:rPr>
              <a:t>  </a:t>
            </a:r>
            <a:r>
              <a:rPr lang="en-US" sz="1600" dirty="0" smtClean="0">
                <a:solidFill>
                  <a:prstClr val="black"/>
                </a:solidFill>
              </a:rPr>
              <a:t>(To be Verified </a:t>
            </a:r>
            <a:r>
              <a:rPr lang="en-US" sz="1600" dirty="0">
                <a:solidFill>
                  <a:prstClr val="black"/>
                </a:solidFill>
              </a:rPr>
              <a:t>by "neighbored" e</a:t>
            </a:r>
            <a:r>
              <a:rPr lang="en-US" sz="1600" dirty="0" smtClean="0">
                <a:solidFill>
                  <a:prstClr val="black"/>
                </a:solidFill>
              </a:rPr>
              <a:t>nclave)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6106" y="2535824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EREPORT Instruction</a:t>
            </a:r>
            <a:endParaRPr lang="en-US" sz="1800" b="1" dirty="0" smtClean="0">
              <a:solidFill>
                <a:prstClr val="white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6600" y="1089672"/>
            <a:ext cx="92878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“Report”</a:t>
            </a:r>
            <a:endParaRPr lang="he-IL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58947" y="1428226"/>
            <a:ext cx="1" cy="311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5181600"/>
            <a:ext cx="4191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9623" flipH="1">
            <a:off x="518854" y="5312430"/>
            <a:ext cx="547173" cy="4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3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" y="76200"/>
            <a:ext cx="3041790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Local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91600" cy="4767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Protocol flow: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 bwMode="auto">
          <a:xfrm>
            <a:off x="0" y="1143000"/>
            <a:ext cx="9144000" cy="38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72511" y="1655046"/>
            <a:ext cx="2775628" cy="369045"/>
          </a:xfrm>
          <a:prstGeom prst="rect">
            <a:avLst/>
          </a:prstGeom>
          <a:solidFill>
            <a:srgbClr val="558ED5">
              <a:alpha val="56078"/>
            </a:srgb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  <a:cs typeface="+mn-cs"/>
              </a:rPr>
              <a:t>Challenge 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(B’s MRENCALVE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  <a:cs typeface="+mn-cs"/>
              </a:rPr>
              <a:t>)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051516"/>
            <a:ext cx="2900149" cy="14770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Invokes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 EGETKEY</a:t>
            </a:r>
            <a:endParaRPr lang="en-US" sz="18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Verifies the 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REPORT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:</a:t>
            </a:r>
            <a:endParaRPr lang="en-US" sz="1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HW (REPORT key)</a:t>
            </a: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SW 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(response details)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3. Invokes 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EREPORT </a:t>
            </a:r>
            <a:endParaRPr lang="en-US" sz="18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5649" y="2231034"/>
            <a:ext cx="2018048" cy="369045"/>
          </a:xfrm>
          <a:prstGeom prst="rect">
            <a:avLst/>
          </a:prstGeom>
          <a:solidFill>
            <a:srgbClr val="558ED5">
              <a:alpha val="56078"/>
            </a:srgb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  <a:cs typeface="+mn-cs"/>
              </a:rPr>
              <a:t>Response (REPORT)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1964" y="2746215"/>
            <a:ext cx="1042653" cy="369045"/>
          </a:xfrm>
          <a:prstGeom prst="rect">
            <a:avLst/>
          </a:prstGeom>
          <a:solidFill>
            <a:srgbClr val="558ED5">
              <a:alpha val="56078"/>
            </a:srgb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REPORT*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072257"/>
            <a:ext cx="1829278" cy="3690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Invokes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 EREPORT</a:t>
            </a:r>
            <a:endParaRPr lang="he-IL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495800"/>
            <a:ext cx="2900149" cy="12000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Invokes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 EGETKEY</a:t>
            </a:r>
            <a:endParaRPr lang="en-US" sz="18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Verifies the </a:t>
            </a:r>
            <a:r>
              <a:rPr lang="en-US" sz="1800" b="1" dirty="0">
                <a:solidFill>
                  <a:prstClr val="white"/>
                </a:solidFill>
                <a:latin typeface="Calibri"/>
                <a:cs typeface="+mn-cs"/>
              </a:rPr>
              <a:t>REPORT 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:</a:t>
            </a:r>
            <a:endParaRPr lang="en-US" sz="1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HW (REPORT key)</a:t>
            </a: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SW 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(response details)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7403" y="2602468"/>
            <a:ext cx="9249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Verifier 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602468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Claimer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/>
          <a:stretch/>
        </p:blipFill>
        <p:spPr bwMode="auto">
          <a:xfrm>
            <a:off x="680760" y="4510616"/>
            <a:ext cx="2905327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717" y="6479270"/>
            <a:ext cx="1162494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* Optional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98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52400" y="76200"/>
            <a:ext cx="3506084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Remote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12" y="4114800"/>
            <a:ext cx="7543588" cy="270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7"/>
          <p:cNvSpPr txBox="1"/>
          <p:nvPr/>
        </p:nvSpPr>
        <p:spPr>
          <a:xfrm>
            <a:off x="228600" y="613842"/>
            <a:ext cx="9220200" cy="350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287" marR="4559" indent="-342900" defTabSz="81981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pc="197" dirty="0">
                <a:solidFill>
                  <a:prstClr val="black"/>
                </a:solidFill>
                <a:latin typeface="Calibri"/>
                <a:cs typeface="Calibri"/>
              </a:rPr>
              <a:t>SGX</a:t>
            </a:r>
            <a:r>
              <a:rPr spc="3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17" dirty="0">
                <a:solidFill>
                  <a:prstClr val="black"/>
                </a:solidFill>
                <a:latin typeface="Calibri"/>
                <a:cs typeface="Calibri"/>
              </a:rPr>
              <a:t>uses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6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3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99" dirty="0" smtClean="0">
                <a:solidFill>
                  <a:prstClr val="black"/>
                </a:solidFill>
                <a:latin typeface="Calibri"/>
                <a:cs typeface="Calibri"/>
              </a:rPr>
              <a:t>Q</a:t>
            </a:r>
            <a:r>
              <a:rPr b="1" spc="99" dirty="0" smtClean="0">
                <a:solidFill>
                  <a:prstClr val="black"/>
                </a:solidFill>
                <a:latin typeface="Calibri"/>
                <a:cs typeface="Calibri"/>
              </a:rPr>
              <a:t>uoting</a:t>
            </a:r>
            <a:r>
              <a:rPr b="1" spc="22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9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b="1" spc="94" dirty="0" smtClean="0">
                <a:solidFill>
                  <a:prstClr val="black"/>
                </a:solidFill>
                <a:latin typeface="Calibri"/>
                <a:cs typeface="Calibri"/>
              </a:rPr>
              <a:t>nclave</a:t>
            </a:r>
            <a:r>
              <a:rPr lang="en-US" b="1" spc="94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94" dirty="0" smtClean="0">
                <a:solidFill>
                  <a:prstClr val="black"/>
                </a:solidFill>
                <a:latin typeface="Calibri"/>
                <a:cs typeface="Calibri"/>
              </a:rPr>
              <a:t>(QE)</a:t>
            </a:r>
            <a:r>
              <a:rPr spc="22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5" dirty="0">
                <a:solidFill>
                  <a:prstClr val="black"/>
                </a:solidFill>
                <a:latin typeface="Calibri"/>
                <a:cs typeface="Calibri"/>
              </a:rPr>
              <a:t>convert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88" dirty="0">
                <a:solidFill>
                  <a:prstClr val="black"/>
                </a:solidFill>
                <a:latin typeface="Calibri"/>
                <a:cs typeface="Calibri"/>
              </a:rPr>
              <a:t>LOCAL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attestations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to  </a:t>
            </a:r>
            <a:r>
              <a:rPr spc="162" dirty="0">
                <a:solidFill>
                  <a:prstClr val="black"/>
                </a:solidFill>
                <a:latin typeface="Calibri"/>
                <a:cs typeface="Calibri"/>
              </a:rPr>
              <a:t>REMOTELY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verifiable </a:t>
            </a:r>
            <a:r>
              <a:rPr spc="85" dirty="0" smtClean="0">
                <a:solidFill>
                  <a:prstClr val="black"/>
                </a:solidFill>
                <a:latin typeface="Calibri"/>
                <a:cs typeface="Calibri"/>
              </a:rPr>
              <a:t>assertion</a:t>
            </a:r>
            <a:r>
              <a:rPr lang="en-US" spc="90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4287" marR="171365" indent="-342900" defTabSz="819815" eaLnBrk="1" fontAlgn="auto" hangingPunct="1">
              <a:spcBef>
                <a:spcPts val="1104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4063" algn="l"/>
              </a:tabLst>
            </a:pPr>
            <a:r>
              <a:rPr spc="54" dirty="0" smtClean="0">
                <a:solidFill>
                  <a:prstClr val="black"/>
                </a:solidFill>
                <a:latin typeface="Calibri"/>
                <a:cs typeface="Calibri"/>
              </a:rPr>
              <a:t>QE</a:t>
            </a:r>
            <a:r>
              <a:rPr spc="3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1" dirty="0">
                <a:solidFill>
                  <a:prstClr val="black"/>
                </a:solidFill>
                <a:latin typeface="Calibri"/>
                <a:cs typeface="Calibri"/>
              </a:rPr>
              <a:t>locally</a:t>
            </a:r>
            <a:r>
              <a:rPr spc="3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58" dirty="0">
                <a:solidFill>
                  <a:prstClr val="black"/>
                </a:solidFill>
                <a:latin typeface="Calibri"/>
                <a:cs typeface="Calibri"/>
              </a:rPr>
              <a:t>verifies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39" dirty="0">
                <a:solidFill>
                  <a:prstClr val="black"/>
                </a:solidFill>
                <a:latin typeface="Calibri"/>
                <a:cs typeface="Calibri"/>
              </a:rPr>
              <a:t>REPORT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90" dirty="0">
                <a:solidFill>
                  <a:prstClr val="black"/>
                </a:solidFill>
                <a:latin typeface="Calibri"/>
                <a:cs typeface="Calibri"/>
              </a:rPr>
              <a:t>produced</a:t>
            </a:r>
            <a:r>
              <a:rPr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02" dirty="0">
                <a:solidFill>
                  <a:prstClr val="black"/>
                </a:solidFill>
                <a:latin typeface="Calibri"/>
                <a:cs typeface="Calibri"/>
              </a:rPr>
              <a:t>by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Application  </a:t>
            </a:r>
            <a:r>
              <a:rPr spc="90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94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b="1"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99" dirty="0">
                <a:solidFill>
                  <a:prstClr val="black"/>
                </a:solidFill>
                <a:latin typeface="Calibri"/>
                <a:cs typeface="Calibri"/>
              </a:rPr>
              <a:t>signs</a:t>
            </a:r>
            <a:r>
              <a:rPr b="1" spc="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9" dirty="0" smtClean="0">
                <a:solidFill>
                  <a:prstClr val="black"/>
                </a:solidFill>
                <a:latin typeface="Calibri"/>
                <a:cs typeface="Calibri"/>
              </a:rPr>
              <a:t>it </a:t>
            </a:r>
            <a:r>
              <a:rPr b="1" spc="90" dirty="0" smtClean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b="1" spc="18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6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b="1"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QUOTE.</a:t>
            </a:r>
          </a:p>
          <a:p>
            <a:pPr marL="354287" marR="623971" indent="-342900" defTabSz="819815" eaLnBrk="1" fontAlgn="auto" hangingPunct="1">
              <a:spcBef>
                <a:spcPts val="1077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4063" algn="l"/>
              </a:tabLst>
            </a:pPr>
            <a:r>
              <a:rPr spc="139" dirty="0">
                <a:solidFill>
                  <a:prstClr val="black"/>
                </a:solidFill>
                <a:latin typeface="Calibri"/>
                <a:cs typeface="Calibri"/>
              </a:rPr>
              <a:t>QE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94" dirty="0">
                <a:solidFill>
                  <a:prstClr val="black"/>
                </a:solidFill>
                <a:latin typeface="Calibri"/>
                <a:cs typeface="Calibri"/>
              </a:rPr>
              <a:t>uses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1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76" dirty="0">
                <a:solidFill>
                  <a:srgbClr val="1F497D"/>
                </a:solidFill>
                <a:latin typeface="Calibri"/>
                <a:cs typeface="Calibri"/>
              </a:rPr>
              <a:t>asymmetric</a:t>
            </a:r>
            <a:r>
              <a:rPr b="1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b="1" spc="54" dirty="0" smtClean="0">
                <a:solidFill>
                  <a:srgbClr val="1F497D"/>
                </a:solidFill>
                <a:latin typeface="Calibri"/>
                <a:cs typeface="Calibri"/>
              </a:rPr>
              <a:t>attestation key</a:t>
            </a:r>
            <a:r>
              <a:rPr lang="he-IL" b="1" spc="54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pc="49" dirty="0" smtClean="0">
                <a:solidFill>
                  <a:prstClr val="black"/>
                </a:solidFill>
                <a:latin typeface="Calibri"/>
                <a:cs typeface="Calibri"/>
              </a:rPr>
              <a:t>that</a:t>
            </a:r>
            <a:r>
              <a:rPr spc="18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67" dirty="0">
                <a:solidFill>
                  <a:prstClr val="black"/>
                </a:solidFill>
                <a:latin typeface="Calibri"/>
                <a:cs typeface="Calibri"/>
              </a:rPr>
              <a:t>reflects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63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27" dirty="0" smtClean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81" dirty="0" smtClean="0">
                <a:solidFill>
                  <a:prstClr val="black"/>
                </a:solidFill>
                <a:latin typeface="Calibri"/>
                <a:cs typeface="Calibri"/>
              </a:rPr>
              <a:t>latforms </a:t>
            </a:r>
            <a:r>
              <a:rPr spc="67" dirty="0" smtClean="0">
                <a:solidFill>
                  <a:prstClr val="black"/>
                </a:solidFill>
                <a:latin typeface="Calibri"/>
                <a:cs typeface="Calibri"/>
              </a:rPr>
              <a:t>trustworthiness</a:t>
            </a:r>
            <a:r>
              <a:rPr lang="en-US" spc="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4287" indent="-342900" defTabSz="819815" eaLnBrk="1" fontAlgn="auto" hangingPunct="1">
              <a:spcBef>
                <a:spcPts val="1077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4063" algn="l"/>
              </a:tabLst>
            </a:pPr>
            <a:r>
              <a:rPr spc="121" dirty="0">
                <a:solidFill>
                  <a:prstClr val="black"/>
                </a:solidFill>
                <a:latin typeface="Calibri"/>
                <a:cs typeface="Calibri"/>
              </a:rPr>
              <a:t>App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08" dirty="0">
                <a:solidFill>
                  <a:prstClr val="black"/>
                </a:solidFill>
                <a:latin typeface="Calibri"/>
                <a:cs typeface="Calibri"/>
              </a:rPr>
              <a:t>sends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1" dirty="0">
                <a:solidFill>
                  <a:prstClr val="black"/>
                </a:solidFill>
                <a:latin typeface="Calibri"/>
                <a:cs typeface="Calibri"/>
              </a:rPr>
              <a:t>Quote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58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63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85" dirty="0">
                <a:solidFill>
                  <a:prstClr val="black"/>
                </a:solidFill>
                <a:latin typeface="Calibri"/>
                <a:cs typeface="Calibri"/>
              </a:rPr>
              <a:t>Relying</a:t>
            </a:r>
            <a:r>
              <a:rPr b="1" spc="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72" dirty="0">
                <a:solidFill>
                  <a:prstClr val="black"/>
                </a:solidFill>
                <a:latin typeface="Calibri"/>
                <a:cs typeface="Calibri"/>
              </a:rPr>
              <a:t>Party</a:t>
            </a:r>
            <a:r>
              <a:rPr b="1"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58" dirty="0" smtClean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pc="58" dirty="0" smtClean="0">
                <a:solidFill>
                  <a:prstClr val="black"/>
                </a:solidFill>
                <a:latin typeface="Calibri"/>
                <a:cs typeface="Calibri"/>
              </a:rPr>
              <a:t>verify</a:t>
            </a:r>
            <a:r>
              <a:rPr lang="en-US" spc="58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812" y="4495800"/>
            <a:ext cx="2590800" cy="22098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4670" y="4191000"/>
            <a:ext cx="111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121" dirty="0" smtClean="0">
                <a:solidFill>
                  <a:prstClr val="black"/>
                </a:solidFill>
                <a:latin typeface="Calibri"/>
                <a:cs typeface="+mn-cs"/>
              </a:rPr>
              <a:t>Platform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9012" y="4378642"/>
            <a:ext cx="1295400" cy="2417012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4864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spc="94" dirty="0">
                <a:solidFill>
                  <a:prstClr val="white"/>
                </a:solidFill>
              </a:rPr>
              <a:t>Local </a:t>
            </a:r>
            <a:r>
              <a:rPr lang="en-US" sz="1600" spc="94" dirty="0" smtClean="0">
                <a:solidFill>
                  <a:prstClr val="white"/>
                </a:solidFill>
              </a:rPr>
              <a:t>attestation</a:t>
            </a:r>
            <a:endParaRPr lang="he-IL" sz="16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5400000">
            <a:off x="4378995" y="2695234"/>
            <a:ext cx="1404531" cy="4393151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612" y="5486400"/>
            <a:ext cx="2133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spc="94" dirty="0" smtClean="0">
                <a:solidFill>
                  <a:prstClr val="white"/>
                </a:solidFill>
              </a:rPr>
              <a:t>Remote attestation</a:t>
            </a:r>
            <a:endParaRPr lang="he-IL" sz="16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" grpId="0" animBg="1"/>
      <p:bldP spid="6" grpId="0" animBg="1"/>
      <p:bldP spid="18" grpId="0" animBg="1"/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10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03155" y="1452221"/>
            <a:ext cx="846060" cy="27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Challenge 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5155" y="1528421"/>
            <a:ext cx="846060" cy="27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Challenge 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7549" y="3088911"/>
            <a:ext cx="693003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REPORT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0525" y="3814421"/>
            <a:ext cx="6858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QOUTE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1730" y="2819363"/>
            <a:ext cx="854225" cy="27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Calibri"/>
                <a:cs typeface="+mn-cs"/>
              </a:rPr>
              <a:t>REPORT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7890" y="2138021"/>
            <a:ext cx="144356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Calibri"/>
                <a:cs typeface="+mn-cs"/>
              </a:rPr>
              <a:t>QOUTE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87857" y="3361034"/>
            <a:ext cx="6858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QOUTE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03339" y="5414620"/>
            <a:ext cx="1643239" cy="386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Verify Quote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he-IL" sz="14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01532" y="5028357"/>
            <a:ext cx="3434125" cy="386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Service / </a:t>
            </a:r>
          </a:p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Server run by </a:t>
            </a:r>
            <a:r>
              <a:rPr lang="en-US" sz="1100" b="1" dirty="0" smtClean="0">
                <a:solidFill>
                  <a:prstClr val="black"/>
                </a:solidFill>
              </a:rPr>
              <a:t>intel</a:t>
            </a:r>
            <a:endParaRPr lang="en-US" sz="1100" b="1" dirty="0">
              <a:solidFill>
                <a:prstClr val="black"/>
              </a:solidFill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he-IL" sz="1400" b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86327" y="3036336"/>
            <a:ext cx="1972231" cy="369332"/>
            <a:chOff x="5233193" y="1676400"/>
            <a:chExt cx="1972231" cy="3693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93" y="1712565"/>
              <a:ext cx="1972231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00" y="1676400"/>
              <a:ext cx="301686" cy="36933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151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8</a:t>
              </a:r>
              <a:endParaRPr lang="he-IL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96169" y="2747621"/>
            <a:ext cx="144356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Secrets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884" y="0"/>
            <a:ext cx="3506084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Remote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533400"/>
            <a:ext cx="8991600" cy="4767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Protocol flow: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15260" y="2354301"/>
            <a:ext cx="9249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Verifier 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48317" y="2378289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Claimer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7933" y="2609408"/>
            <a:ext cx="1159467" cy="276712"/>
          </a:xfrm>
          <a:prstGeom prst="rect">
            <a:avLst/>
          </a:prstGeom>
          <a:solidFill>
            <a:schemeClr val="bg1"/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0790" y="5105400"/>
            <a:ext cx="1159467" cy="276712"/>
          </a:xfrm>
          <a:prstGeom prst="rect">
            <a:avLst/>
          </a:prstGeom>
          <a:solidFill>
            <a:schemeClr val="bg1"/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321342" y="5195645"/>
            <a:ext cx="1818217" cy="419100"/>
          </a:xfrm>
          <a:custGeom>
            <a:avLst/>
            <a:gdLst>
              <a:gd name="connsiteX0" fmla="*/ 198967 w 1811867"/>
              <a:gd name="connsiteY0" fmla="*/ 2116 h 419100"/>
              <a:gd name="connsiteX1" fmla="*/ 0 w 1811867"/>
              <a:gd name="connsiteY1" fmla="*/ 71966 h 419100"/>
              <a:gd name="connsiteX2" fmla="*/ 1234017 w 1811867"/>
              <a:gd name="connsiteY2" fmla="*/ 419100 h 419100"/>
              <a:gd name="connsiteX3" fmla="*/ 1811867 w 1811867"/>
              <a:gd name="connsiteY3" fmla="*/ 76200 h 419100"/>
              <a:gd name="connsiteX4" fmla="*/ 1543050 w 1811867"/>
              <a:gd name="connsiteY4" fmla="*/ 0 h 419100"/>
              <a:gd name="connsiteX5" fmla="*/ 198967 w 1811867"/>
              <a:gd name="connsiteY5" fmla="*/ 2116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867" h="419100">
                <a:moveTo>
                  <a:pt x="198967" y="2116"/>
                </a:moveTo>
                <a:lnTo>
                  <a:pt x="0" y="71966"/>
                </a:lnTo>
                <a:lnTo>
                  <a:pt x="1234017" y="419100"/>
                </a:lnTo>
                <a:lnTo>
                  <a:pt x="1811867" y="76200"/>
                </a:lnTo>
                <a:lnTo>
                  <a:pt x="1543050" y="0"/>
                </a:lnTo>
                <a:lnTo>
                  <a:pt x="198967" y="21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10732" y="5265559"/>
            <a:ext cx="1828800" cy="678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</a:rPr>
              <a:t>Verify report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</a:rPr>
              <a:t>Create Quote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he-IL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37" grpId="0" animBg="1"/>
      <p:bldP spid="40" grpId="0" animBg="1"/>
      <p:bldP spid="41" grpId="0" animBg="1"/>
      <p:bldP spid="47" grpId="0" animBg="1"/>
      <p:bldP spid="42" grpId="0"/>
      <p:bldP spid="43" grpId="0" animBg="1"/>
      <p:bldP spid="13" grpId="0" animBg="1"/>
      <p:bldP spid="3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-884" y="-76200"/>
            <a:ext cx="5751891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Provisioning the Attestation </a:t>
            </a: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Key</a:t>
            </a:r>
            <a:endParaRPr lang="en-US" sz="3200" b="1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76200" y="457200"/>
            <a:ext cx="9525000" cy="34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7" marR="623971" defTabSz="819815" eaLnBrk="1" fontAlgn="auto" hangingPunct="1">
              <a:spcBef>
                <a:spcPts val="1077"/>
              </a:spcBef>
              <a:spcAft>
                <a:spcPts val="0"/>
              </a:spcAft>
              <a:tabLst>
                <a:tab pos="214063" algn="l"/>
              </a:tabLst>
            </a:pPr>
            <a:endParaRPr lang="en-US" sz="200" spc="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To save expensive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secure fuse space, a</a:t>
            </a:r>
            <a:r>
              <a:rPr lang="en-US" sz="2400" spc="35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400" spc="110" dirty="0">
                <a:solidFill>
                  <a:srgbClr val="000000"/>
                </a:solidFill>
                <a:latin typeface="Calibri"/>
                <a:cs typeface="+mn-cs"/>
              </a:rPr>
              <a:t>unique</a:t>
            </a:r>
            <a:r>
              <a:rPr lang="en-US" sz="2400" spc="35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400" spc="35" dirty="0" smtClean="0">
                <a:solidFill>
                  <a:srgbClr val="000000"/>
                </a:solidFill>
                <a:latin typeface="Calibri"/>
                <a:cs typeface="+mn-cs"/>
              </a:rPr>
              <a:t>private </a:t>
            </a:r>
            <a:r>
              <a:rPr lang="en-US" sz="2400" spc="120" dirty="0" smtClean="0">
                <a:solidFill>
                  <a:srgbClr val="000000"/>
                </a:solidFill>
                <a:latin typeface="Calibri"/>
                <a:cs typeface="+mn-cs"/>
              </a:rPr>
              <a:t>key is generated on </a:t>
            </a:r>
            <a:r>
              <a:rPr lang="en-US" sz="2400" spc="90" dirty="0">
                <a:solidFill>
                  <a:srgbClr val="000000"/>
                </a:solidFill>
                <a:latin typeface="Calibri"/>
                <a:cs typeface="+mn-cs"/>
              </a:rPr>
              <a:t>manufacturing </a:t>
            </a:r>
            <a:r>
              <a:rPr lang="en-US" sz="2400" spc="90" dirty="0" smtClean="0">
                <a:solidFill>
                  <a:srgbClr val="000000"/>
                </a:solidFill>
                <a:latin typeface="Calibri"/>
                <a:cs typeface="+mn-cs"/>
              </a:rPr>
              <a:t>and an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unusable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shorten form of it is fused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on HW.</a:t>
            </a: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spc="9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G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roup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public key and other predefined parameters are sent to the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device for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it to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extract and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safely store the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functional private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key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in a secure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NVM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Integrity is checked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using hardcoded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Intel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EPID Authority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public key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468587" marR="623971" indent="-457200" defTabSz="819815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14063" algn="l"/>
              </a:tabLst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7251700" cy="343285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TPMs in the real world</a:t>
            </a:r>
          </a:p>
        </p:txBody>
      </p:sp>
      <p:sp>
        <p:nvSpPr>
          <p:cNvPr id="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876800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3"/>
              </a:buBlip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TPMs widely available on laptops, desktops 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and some servers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Software using TPMs:</a:t>
            </a:r>
          </a:p>
          <a:p>
            <a:pPr lvl="1" eaLnBrk="1" hangingPunct="1">
              <a:spcBef>
                <a:spcPct val="40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File/disk encryption:    </a:t>
            </a:r>
            <a:r>
              <a:rPr lang="en-US" dirty="0" smtClean="0">
                <a:ea typeface="ＭＳ Ｐゴシック" charset="0"/>
              </a:rPr>
              <a:t>BitLocker,  </a:t>
            </a:r>
            <a:r>
              <a:rPr lang="en-US" dirty="0">
                <a:ea typeface="ＭＳ Ｐゴシック" charset="0"/>
              </a:rPr>
              <a:t>IBM,  HP,  Softex</a:t>
            </a:r>
          </a:p>
          <a:p>
            <a:pPr lvl="1" eaLnBrk="1" hangingPunct="1">
              <a:spcBef>
                <a:spcPct val="40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Attestation for enterprise login:   Cognizance, Wave</a:t>
            </a:r>
          </a:p>
          <a:p>
            <a:pPr lvl="1" eaLnBrk="1" hangingPunct="1">
              <a:spcBef>
                <a:spcPct val="40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Client-side single sign on:   IBM, Utimaco, Wave</a:t>
            </a:r>
          </a:p>
        </p:txBody>
      </p:sp>
    </p:spTree>
    <p:extLst>
      <p:ext uri="{BB962C8B-B14F-4D97-AF65-F5344CB8AC3E}">
        <p14:creationId xmlns:p14="http://schemas.microsoft.com/office/powerpoint/2010/main" val="412469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16" y="135601"/>
            <a:ext cx="2217333" cy="70759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Summary</a:t>
            </a:r>
            <a:endParaRPr lang="he-IL" sz="4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885933"/>
            <a:ext cx="8991600" cy="61244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Enclave runs 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ring-3 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privilege level </a:t>
            </a:r>
            <a:r>
              <a:rPr lang="en-US" b="1" spc="18" dirty="0" smtClean="0">
                <a:solidFill>
                  <a:prstClr val="black"/>
                </a:solidFill>
                <a:latin typeface="Calibri"/>
                <a:cs typeface="Calibri"/>
              </a:rPr>
              <a:t>deriving trust directly from hardware.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Developers 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may focus on securing </a:t>
            </a: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lang="en-US" b="1" spc="18" dirty="0" smtClean="0">
                <a:solidFill>
                  <a:prstClr val="black"/>
                </a:solidFill>
                <a:latin typeface="Calibri"/>
                <a:cs typeface="Calibri"/>
              </a:rPr>
              <a:t>smaller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TCB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Application can support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multiple enclaves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Resources are run &amp;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managed by OS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, yet protected in face of a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compromised OS/VMM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Provides integrity and confidentiality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, also in face of HW DMA attacks.</a:t>
            </a:r>
          </a:p>
          <a:p>
            <a:pPr marL="267767" indent="-256372" defTabSz="82039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endParaRPr lang="en-US" spc="202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267767" indent="-256372" defTabSz="82039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5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381000"/>
            <a:ext cx="6428422" cy="70759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Questions &amp; Open Discussion</a:t>
            </a:r>
            <a:endParaRPr lang="he-IL" sz="4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1219200"/>
            <a:ext cx="8991600" cy="586285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Questions ?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What are the </a:t>
            </a:r>
            <a:r>
              <a:rPr lang="en-US" sz="3600" spc="135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limitations</a:t>
            </a:r>
            <a:r>
              <a:rPr lang="en-US" sz="36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of SGX? 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Pinpoint the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root of trust assumptions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Techniques that 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can be implemented to try and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breach enclave security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Are they any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drawbacks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 when utilizing SGX?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Innovative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usages of SGX 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capabilities.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3200" spc="135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22" y="210072"/>
            <a:ext cx="1371600" cy="138742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1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TPM Basics</a:t>
            </a:r>
          </a:p>
        </p:txBody>
      </p:sp>
      <p:sp>
        <p:nvSpPr>
          <p:cNvPr id="276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6400800" cy="1752600"/>
          </a:xfrm>
        </p:spPr>
        <p:txBody>
          <a:bodyPr/>
          <a:lstStyle/>
          <a:p>
            <a:pPr marL="457200" lvl="1" indent="0" eaLnBrk="1" hangingPunct="1"/>
            <a:r>
              <a:rPr lang="en-US" dirty="0" smtClean="0">
                <a:ea typeface="ＭＳ Ｐゴシック"/>
              </a:rPr>
              <a:t> What the TPM does	</a:t>
            </a:r>
          </a:p>
          <a:p>
            <a:pPr marL="457200" lvl="1" indent="0" eaLnBrk="1" hangingPunct="1">
              <a:spcBef>
                <a:spcPct val="100000"/>
              </a:spcBef>
            </a:pPr>
            <a:r>
              <a:rPr lang="en-US" dirty="0" smtClean="0">
                <a:ea typeface="ＭＳ Ｐゴシック"/>
              </a:rPr>
              <a:t> How to use it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CC77C7-2EC4-45B2-983B-594A16F4685B}" type="slidenum">
              <a:rPr lang="en-GB" sz="1400" smtClean="0">
                <a:solidFill>
                  <a:srgbClr val="40458C"/>
                </a:solidFill>
                <a:latin typeface="Tahoma" pitchFamily="34" charset="0"/>
              </a:rPr>
              <a:pPr eaLnBrk="1" hangingPunct="1"/>
              <a:t>8</a:t>
            </a:fld>
            <a:endParaRPr lang="en-GB" sz="1400" dirty="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Components on TPM chip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143000" y="1752600"/>
            <a:ext cx="7848600" cy="3352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eaLnBrk="1" hangingPunct="1"/>
            <a:endParaRPr lang="en-US" sz="2000" dirty="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752600" y="35052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143000" y="3200400"/>
            <a:ext cx="609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I/O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917825" y="3962400"/>
            <a:ext cx="3538538" cy="8350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Crypto Engine:</a:t>
            </a:r>
          </a:p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RSA, SHA-1, HMAC, RNG</a:t>
            </a: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4572000" y="3505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31242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>
            <a:off x="56388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7772400" y="31623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2144713" y="1981200"/>
            <a:ext cx="1905000" cy="11398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Non Volatile </a:t>
            </a:r>
            <a:b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Storage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(&gt; 1280 bytes)</a:t>
            </a: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4559300" y="2349500"/>
            <a:ext cx="2159000" cy="774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PCR  Registers</a:t>
            </a:r>
          </a:p>
          <a:p>
            <a:pPr algn="ctr"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(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sym typeface="Symbol" pitchFamily="18" charset="2"/>
              </a:rPr>
              <a:t>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16 registers)</a:t>
            </a:r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7239000" y="2105025"/>
            <a:ext cx="990600" cy="1057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Other</a:t>
            </a:r>
            <a:b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Junk</a:t>
            </a:r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1203325" y="5645150"/>
            <a:ext cx="392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RSA:      1024, 2048  bit modulus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SHA-1:   Outputs 20 byte digest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295275" y="2667000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LPC</a:t>
            </a:r>
            <a:b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bus</a:t>
            </a:r>
          </a:p>
        </p:txBody>
      </p:sp>
      <p:sp>
        <p:nvSpPr>
          <p:cNvPr id="28688" name="Line 6"/>
          <p:cNvSpPr>
            <a:spLocks noChangeShapeType="1"/>
          </p:cNvSpPr>
          <p:nvPr/>
        </p:nvSpPr>
        <p:spPr bwMode="auto">
          <a:xfrm>
            <a:off x="762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295275" y="3762375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API calls</a:t>
            </a:r>
          </a:p>
        </p:txBody>
      </p:sp>
    </p:spTree>
    <p:extLst>
      <p:ext uri="{BB962C8B-B14F-4D97-AF65-F5344CB8AC3E}">
        <p14:creationId xmlns:p14="http://schemas.microsoft.com/office/powerpoint/2010/main" val="205537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58197</TotalTime>
  <Words>5169</Words>
  <Application>Microsoft Macintosh PowerPoint</Application>
  <PresentationFormat>On-screen Show (4:3)</PresentationFormat>
  <Paragraphs>1155</Paragraphs>
  <Slides>71</Slides>
  <Notes>42</Notes>
  <HiddenSlides>5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1_RSA2006ConferenceTemplate1</vt:lpstr>
      <vt:lpstr>RSA2006ConferenceTemplate1</vt:lpstr>
      <vt:lpstr>2_RSA2006ConferenceTemplate1</vt:lpstr>
      <vt:lpstr>1_Blueprint</vt:lpstr>
      <vt:lpstr>Office Theme</vt:lpstr>
      <vt:lpstr>Trusted Computing Architecture</vt:lpstr>
      <vt:lpstr>Isolation:   summary</vt:lpstr>
      <vt:lpstr>Isolation from OS/VMM harder</vt:lpstr>
      <vt:lpstr>Background</vt:lpstr>
      <vt:lpstr>Secure boot</vt:lpstr>
      <vt:lpstr>TCG:  changes to PC</vt:lpstr>
      <vt:lpstr>TPMs in the real world</vt:lpstr>
      <vt:lpstr>TPM Basics</vt:lpstr>
      <vt:lpstr>Components on TPM chip</vt:lpstr>
      <vt:lpstr>Non-volatile storage</vt:lpstr>
      <vt:lpstr>PCR:  the heart of the matter</vt:lpstr>
      <vt:lpstr>Using PCRs:   the TCG boot process</vt:lpstr>
      <vt:lpstr>In a diagram</vt:lpstr>
      <vt:lpstr>Example:  Trusted GRUB    (IBM’05)</vt:lpstr>
      <vt:lpstr>Using PCR values after boot</vt:lpstr>
      <vt:lpstr>Protected Storage</vt:lpstr>
      <vt:lpstr>Protected Storage</vt:lpstr>
      <vt:lpstr>Sealed storage:  applications</vt:lpstr>
      <vt:lpstr>Security?</vt:lpstr>
      <vt:lpstr>Attestation</vt:lpstr>
      <vt:lpstr>Attestation:  how it works</vt:lpstr>
      <vt:lpstr>Attestation:  how it works</vt:lpstr>
      <vt:lpstr>Using attestation (to establish an SSL tunnel)</vt:lpstr>
      <vt:lpstr>Better root of trust: “late launch”</vt:lpstr>
      <vt:lpstr>Trusting the CPU?</vt:lpstr>
      <vt:lpstr>Security?</vt:lpstr>
      <vt:lpstr>Protecting code on an untrusted platform</vt:lpstr>
      <vt:lpstr>SGX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Nael Abu-Ghazaleh</cp:lastModifiedBy>
  <cp:revision>916</cp:revision>
  <cp:lastPrinted>1999-07-27T16:32:36Z</cp:lastPrinted>
  <dcterms:created xsi:type="dcterms:W3CDTF">2006-01-14T22:20:18Z</dcterms:created>
  <dcterms:modified xsi:type="dcterms:W3CDTF">2018-11-08T23:13:49Z</dcterms:modified>
</cp:coreProperties>
</file>