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4.xml" ContentType="application/inkml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1180" r:id="rId2"/>
    <p:sldId id="1233" r:id="rId3"/>
    <p:sldId id="1234" r:id="rId4"/>
    <p:sldId id="1181" r:id="rId5"/>
    <p:sldId id="1182" r:id="rId6"/>
    <p:sldId id="1183" r:id="rId7"/>
    <p:sldId id="1184" r:id="rId8"/>
    <p:sldId id="1185" r:id="rId9"/>
    <p:sldId id="1186" r:id="rId10"/>
    <p:sldId id="1187" r:id="rId11"/>
    <p:sldId id="1188" r:id="rId12"/>
    <p:sldId id="1189" r:id="rId13"/>
    <p:sldId id="1190" r:id="rId14"/>
    <p:sldId id="1191" r:id="rId15"/>
    <p:sldId id="1192" r:id="rId16"/>
    <p:sldId id="1193" r:id="rId17"/>
    <p:sldId id="1194" r:id="rId18"/>
    <p:sldId id="1195" r:id="rId19"/>
    <p:sldId id="1196" r:id="rId20"/>
    <p:sldId id="1197" r:id="rId21"/>
    <p:sldId id="1198" r:id="rId22"/>
    <p:sldId id="1199" r:id="rId23"/>
    <p:sldId id="1202" r:id="rId24"/>
    <p:sldId id="1203" r:id="rId25"/>
    <p:sldId id="1204" r:id="rId26"/>
    <p:sldId id="1205" r:id="rId27"/>
    <p:sldId id="1206" r:id="rId28"/>
    <p:sldId id="1207" r:id="rId29"/>
    <p:sldId id="1208" r:id="rId30"/>
    <p:sldId id="1211" r:id="rId31"/>
    <p:sldId id="1212" r:id="rId32"/>
    <p:sldId id="1213" r:id="rId33"/>
    <p:sldId id="1214" r:id="rId34"/>
    <p:sldId id="1215" r:id="rId35"/>
    <p:sldId id="1216" r:id="rId36"/>
    <p:sldId id="1217" r:id="rId37"/>
    <p:sldId id="1218" r:id="rId38"/>
    <p:sldId id="1219" r:id="rId39"/>
    <p:sldId id="1220" r:id="rId40"/>
    <p:sldId id="1221" r:id="rId41"/>
    <p:sldId id="1222" r:id="rId42"/>
    <p:sldId id="1223" r:id="rId43"/>
    <p:sldId id="1224" r:id="rId44"/>
    <p:sldId id="1225" r:id="rId45"/>
    <p:sldId id="1226" r:id="rId46"/>
    <p:sldId id="1227" r:id="rId47"/>
    <p:sldId id="1228" r:id="rId48"/>
    <p:sldId id="1229" r:id="rId49"/>
    <p:sldId id="1231" r:id="rId50"/>
    <p:sldId id="1232" r:id="rId51"/>
    <p:sldId id="1235" r:id="rId52"/>
  </p:sldIdLst>
  <p:sldSz cx="9144000" cy="6858000" type="screen4x3"/>
  <p:notesSz cx="7302500" cy="9586913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5F1CF"/>
    <a:srgbClr val="FFFFCC"/>
    <a:srgbClr val="F6F5BD"/>
    <a:srgbClr val="CDF1C5"/>
    <a:srgbClr val="990000"/>
    <a:srgbClr val="F1C7C7"/>
    <a:srgbClr val="EDEA77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04" autoAdjust="0"/>
    <p:restoredTop sz="94649" autoAdjust="0"/>
  </p:normalViewPr>
  <p:slideViewPr>
    <p:cSldViewPr snapToObjects="1">
      <p:cViewPr>
        <p:scale>
          <a:sx n="100" d="100"/>
          <a:sy n="100" d="100"/>
        </p:scale>
        <p:origin x="-2832" y="-560"/>
      </p:cViewPr>
      <p:guideLst>
        <p:guide orient="horz" pos="15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6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3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Relationship Id="rId3" Type="http://schemas.openxmlformats.org/officeDocument/2006/relationships/hyperlink" Target="http://www.microsoft.com/whdc/system/platform/virtual/CPUVirtExt.mspx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929C7-7885-6142-9016-D101F799F17F}" type="slidenum">
              <a:rPr lang="en-US"/>
              <a:pPr/>
              <a:t>1</a:t>
            </a:fld>
            <a:endParaRPr lang="en-US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6675" y="66040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00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23084" y="4596489"/>
            <a:ext cx="4598663" cy="12596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IDS = Intrusion Detection System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0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latin typeface="Tahoma" charset="0"/>
                <a:hlinkClick r:id="rId3"/>
              </a:rPr>
              <a:t>http://www.microsoft.com/whdc/system/platform/virtual/CPUVirtExt.mspx</a:t>
            </a:r>
            <a:endParaRPr lang="en-US" sz="1300" b="1" dirty="0">
              <a:latin typeface="Tahoma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43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www.usenix.org</a:t>
            </a:r>
            <a:r>
              <a:rPr lang="en-US" dirty="0" smtClean="0"/>
              <a:t>/event/hotos07/tech/</a:t>
            </a:r>
            <a:r>
              <a:rPr lang="en-US" dirty="0" err="1" smtClean="0"/>
              <a:t>full_papers</a:t>
            </a:r>
            <a:r>
              <a:rPr lang="en-US" dirty="0" smtClean="0"/>
              <a:t>/</a:t>
            </a:r>
            <a:r>
              <a:rPr lang="en-US" dirty="0" err="1" smtClean="0"/>
              <a:t>garfinkel</a:t>
            </a:r>
            <a:r>
              <a:rPr lang="en-US" dirty="0" smtClean="0"/>
              <a:t>/</a:t>
            </a:r>
            <a:r>
              <a:rPr lang="en-US" dirty="0" err="1" smtClean="0"/>
              <a:t>garfinkel.pdf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93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Defense:   clear low order bits</a:t>
            </a:r>
            <a:r>
              <a:rPr lang="en-US" baseline="0" dirty="0" smtClean="0"/>
              <a:t> of jump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run web server inside of jail.    If web</a:t>
            </a:r>
            <a:r>
              <a:rPr lang="en-US" baseline="0" dirty="0" smtClean="0"/>
              <a:t> server is compromised, damage is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9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VertLeftWhiteCheck1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GSWTK:   generic software wrapper toolkit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Efficiency:    saves</a:t>
            </a:r>
            <a:r>
              <a:rPr lang="en-US" baseline="0" dirty="0" smtClean="0"/>
              <a:t> context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2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More info on NaCl:   http://nativeclient.googlecode.com/svn/data/docs_tarball/nacl/googleclient/native_client/documentation/nacl_paper.pdf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62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867350" indent="-37410925" defTabSz="963562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642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284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6927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569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300">
                <a:latin typeface="Times New Roman" charset="0"/>
              </a:rPr>
              <a:pPr/>
              <a:t>24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385" y="717355"/>
            <a:ext cx="6489420" cy="3595092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19" y="4554102"/>
            <a:ext cx="5353265" cy="43147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64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3366FF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29600" y="0"/>
            <a:ext cx="914400" cy="20002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00"/>
                </a:solidFill>
                <a:ea typeface="Gill Sans" charset="0"/>
                <a:cs typeface="Gill Sans" charset="0"/>
              </a:rPr>
              <a:t>UCR</a:t>
            </a:r>
            <a:endParaRPr lang="en-US" sz="1200" dirty="0">
              <a:solidFill>
                <a:srgbClr val="FFFF00"/>
              </a:solidFill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5" Type="http://schemas.openxmlformats.org/officeDocument/2006/relationships/image" Target="../media/image3.emf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5" Type="http://schemas.openxmlformats.org/officeDocument/2006/relationships/image" Target="../media/image3.emf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5" Type="http://schemas.openxmlformats.org/officeDocument/2006/relationships/image" Target="../media/image3.emf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5" Type="http://schemas.openxmlformats.org/officeDocument/2006/relationships/image" Target="../media/image3.emf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368" y="1179623"/>
            <a:ext cx="5408659" cy="215975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36" tIns="42607" rIns="81936" bIns="42607"/>
          <a:lstStyle/>
          <a:p>
            <a:pPr algn="ctr" defTabSz="409009">
              <a:buClr>
                <a:srgbClr val="288FFF"/>
              </a:buClr>
              <a:tabLst>
                <a:tab pos="0" algn="l"/>
                <a:tab pos="832470" algn="l"/>
                <a:tab pos="1664940" algn="l"/>
                <a:tab pos="2497409" algn="l"/>
                <a:tab pos="3329879" algn="l"/>
                <a:tab pos="4162349" algn="l"/>
                <a:tab pos="4994819" algn="l"/>
                <a:tab pos="5827288" algn="l"/>
                <a:tab pos="6659758" algn="l"/>
                <a:tab pos="7492228" algn="l"/>
                <a:tab pos="8324698" algn="l"/>
                <a:tab pos="9157167" algn="l"/>
              </a:tabLst>
            </a:pPr>
            <a:r>
              <a:rPr lang="en-GB" sz="2800" dirty="0" smtClean="0">
                <a:cs typeface="HG Mincho Light J" charset="0"/>
              </a:rPr>
              <a:t>Isolation/Confinement</a:t>
            </a:r>
            <a:endParaRPr lang="en-GB" sz="2800" dirty="0">
              <a:cs typeface="HG Mincho Light J" charset="0"/>
            </a:endParaRPr>
          </a:p>
        </p:txBody>
      </p:sp>
      <p:sp>
        <p:nvSpPr>
          <p:cNvPr id="899078" name="Text Box 6"/>
          <p:cNvSpPr txBox="1">
            <a:spLocks noChangeArrowheads="1"/>
          </p:cNvSpPr>
          <p:nvPr/>
        </p:nvSpPr>
        <p:spPr bwMode="auto">
          <a:xfrm>
            <a:off x="1179126" y="4649099"/>
            <a:ext cx="6518424" cy="77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02" tIns="41951" rIns="83902" bIns="41951">
            <a:spAutoFit/>
          </a:bodyPr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3000"/>
              </a:lnSpc>
              <a:spcBef>
                <a:spcPts val="1082"/>
              </a:spcBef>
              <a:buClr>
                <a:srgbClr val="33CC33"/>
              </a:buClr>
              <a:buSzPct val="133000"/>
            </a:pPr>
            <a:r>
              <a:rPr lang="en-GB" dirty="0" smtClean="0">
                <a:solidFill>
                  <a:schemeClr val="tx2"/>
                </a:solidFill>
                <a:latin typeface="Helvetica" charset="0"/>
                <a:cs typeface="HG Mincho Light J" charset="0"/>
              </a:rPr>
              <a:t>Some slides taken/modified from </a:t>
            </a:r>
            <a:r>
              <a:rPr lang="en-GB" dirty="0" smtClean="0">
                <a:solidFill>
                  <a:schemeClr val="tx2"/>
                </a:solidFill>
                <a:latin typeface="Helvetica" charset="0"/>
                <a:cs typeface="HG Mincho Light J" charset="0"/>
              </a:rPr>
              <a:t>Dan </a:t>
            </a:r>
            <a:r>
              <a:rPr lang="en-GB" dirty="0" err="1" smtClean="0">
                <a:solidFill>
                  <a:schemeClr val="tx2"/>
                </a:solidFill>
                <a:latin typeface="Helvetica" charset="0"/>
                <a:cs typeface="HG Mincho Light J" charset="0"/>
              </a:rPr>
              <a:t>Boneh</a:t>
            </a:r>
            <a:endParaRPr lang="en-GB" dirty="0">
              <a:latin typeface="Helvetica" charset="0"/>
              <a:cs typeface="HG Mincho Light J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28600" y="2667000"/>
            <a:ext cx="3810000" cy="1346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 </a:t>
            </a:r>
            <a:r>
              <a:rPr lang="en-US" sz="4400" dirty="0" smtClean="0">
                <a:latin typeface="Tahoma" charset="0"/>
              </a:rPr>
              <a:t>old example</a:t>
            </a:r>
            <a:r>
              <a:rPr lang="en-US" sz="4400" dirty="0">
                <a:latin typeface="Tahoma" charset="0"/>
              </a:rPr>
              <a:t>:    </a:t>
            </a:r>
            <a:r>
              <a:rPr lang="en-US" sz="4400" dirty="0" err="1">
                <a:latin typeface="Tahoma" charset="0"/>
              </a:rPr>
              <a:t>chroot</a:t>
            </a:r>
            <a:endParaRPr lang="en-US" sz="4400" dirty="0">
              <a:latin typeface="Tahoma" charset="0"/>
            </a:endParaRP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Often used for </a:t>
            </a:r>
            <a:r>
              <a:rPr lang="ja-JP" altLang="en-US" sz="2400" dirty="0">
                <a:latin typeface="Tahoma" charset="0"/>
              </a:rPr>
              <a:t>“</a:t>
            </a:r>
            <a:r>
              <a:rPr lang="en-US" sz="2400" dirty="0">
                <a:latin typeface="Tahoma" charset="0"/>
              </a:rPr>
              <a:t>guest</a:t>
            </a:r>
            <a:r>
              <a:rPr lang="ja-JP" altLang="en-US" sz="2400" dirty="0">
                <a:latin typeface="Tahoma" charset="0"/>
              </a:rPr>
              <a:t>”</a:t>
            </a:r>
            <a:r>
              <a:rPr lang="en-US" sz="2400" dirty="0">
                <a:latin typeface="Tahoma" charset="0"/>
              </a:rPr>
              <a:t> accounts on ftp sites</a:t>
            </a: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charset="0"/>
              </a:rPr>
              <a:t>To use do:   (must be root)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  <a:r>
              <a:rPr lang="en-US" dirty="0" err="1">
                <a:latin typeface="Tahoma" charset="0"/>
                <a:ea typeface="ＭＳ Ｐゴシック" charset="0"/>
              </a:rPr>
              <a:t>chroot</a:t>
            </a:r>
            <a:r>
              <a:rPr lang="en-US" dirty="0">
                <a:latin typeface="Tahoma" charset="0"/>
                <a:ea typeface="ＭＳ Ｐゴシック" charset="0"/>
              </a:rPr>
              <a:t>   /</a:t>
            </a:r>
            <a:r>
              <a:rPr lang="en-US" dirty="0" err="1">
                <a:latin typeface="Tahoma" charset="0"/>
                <a:ea typeface="ＭＳ Ｐゴシック" charset="0"/>
              </a:rPr>
              <a:t>tmp</a:t>
            </a:r>
            <a:r>
              <a:rPr lang="en-US" dirty="0">
                <a:latin typeface="Tahoma" charset="0"/>
                <a:ea typeface="ＭＳ Ｐゴシック" charset="0"/>
              </a:rPr>
              <a:t>/guest	    root </a:t>
            </a:r>
            <a:r>
              <a:rPr lang="en-US" dirty="0" err="1">
                <a:latin typeface="Tahoma" charset="0"/>
                <a:ea typeface="ＭＳ Ｐゴシック" charset="0"/>
              </a:rPr>
              <a:t>dir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/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</a:rPr>
              <a:t> is now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/</a:t>
            </a:r>
            <a:r>
              <a:rPr lang="en-US" dirty="0" err="1">
                <a:latin typeface="Tahoma" charset="0"/>
                <a:ea typeface="ＭＳ Ｐゴシック" charset="0"/>
              </a:rPr>
              <a:t>tmp</a:t>
            </a:r>
            <a:r>
              <a:rPr lang="en-US" dirty="0">
                <a:latin typeface="Tahoma" charset="0"/>
                <a:ea typeface="ＭＳ Ｐゴシック" charset="0"/>
              </a:rPr>
              <a:t>/guest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  <a:r>
              <a:rPr lang="en-US" dirty="0" err="1">
                <a:latin typeface="Tahoma" charset="0"/>
                <a:ea typeface="ＭＳ Ｐゴシック" charset="0"/>
              </a:rPr>
              <a:t>su</a:t>
            </a:r>
            <a:r>
              <a:rPr lang="en-US" dirty="0">
                <a:latin typeface="Tahoma" charset="0"/>
                <a:ea typeface="ＭＳ Ｐゴシック" charset="0"/>
              </a:rPr>
              <a:t> guest		    </a:t>
            </a:r>
            <a:r>
              <a:rPr lang="en-US" dirty="0" smtClean="0">
                <a:latin typeface="Tahoma" charset="0"/>
                <a:ea typeface="ＭＳ Ｐゴシック" charset="0"/>
              </a:rPr>
              <a:t>           EUID </a:t>
            </a:r>
            <a:r>
              <a:rPr lang="en-US" dirty="0">
                <a:latin typeface="Tahoma" charset="0"/>
                <a:ea typeface="ＭＳ Ｐゴシック" charset="0"/>
              </a:rPr>
              <a:t>set to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guest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charset="0"/>
              </a:rPr>
              <a:t>Now  </a:t>
            </a:r>
            <a:r>
              <a:rPr lang="ja-JP" altLang="en-US" sz="2400" dirty="0">
                <a:latin typeface="Tahoma" charset="0"/>
              </a:rPr>
              <a:t>“</a:t>
            </a:r>
            <a:r>
              <a:rPr lang="en-US" sz="2400" dirty="0">
                <a:latin typeface="Tahoma" charset="0"/>
              </a:rPr>
              <a:t>/</a:t>
            </a:r>
            <a:r>
              <a:rPr lang="en-US" sz="2400" dirty="0" err="1">
                <a:latin typeface="Tahoma" charset="0"/>
              </a:rPr>
              <a:t>tmp</a:t>
            </a:r>
            <a:r>
              <a:rPr lang="en-US" sz="2400" dirty="0">
                <a:latin typeface="Tahoma" charset="0"/>
              </a:rPr>
              <a:t>/guest</a:t>
            </a:r>
            <a:r>
              <a:rPr lang="ja-JP" altLang="en-US" sz="2400" dirty="0">
                <a:latin typeface="Tahoma" charset="0"/>
              </a:rPr>
              <a:t>”</a:t>
            </a:r>
            <a:r>
              <a:rPr lang="en-US" sz="2400" dirty="0">
                <a:latin typeface="Tahoma" charset="0"/>
              </a:rPr>
              <a:t>  is added to file system accesses for applications in jail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 </a:t>
            </a: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</a:t>
            </a:r>
            <a:b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	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/guest/etc/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” </a:t>
            </a:r>
            <a:r>
              <a:rPr lang="en-US" sz="24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lvl="1">
              <a:spcBef>
                <a:spcPct val="50000"/>
              </a:spcBef>
              <a:buSzTx/>
              <a:buFont typeface="Symbol" charset="0"/>
              <a:buChar char="Þ"/>
            </a:pPr>
            <a:r>
              <a:rPr lang="en-US" dirty="0">
                <a:latin typeface="Tahoma" charset="0"/>
                <a:ea typeface="ＭＳ Ｐゴシック" charset="0"/>
              </a:rPr>
              <a:t>  application cannot access files outside of jail</a:t>
            </a:r>
          </a:p>
        </p:txBody>
      </p:sp>
    </p:spTree>
    <p:extLst>
      <p:ext uri="{BB962C8B-B14F-4D97-AF65-F5344CB8AC3E}">
        <p14:creationId xmlns:p14="http://schemas.microsoft.com/office/powerpoint/2010/main" val="65115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Jailkit</a:t>
            </a:r>
            <a:endParaRPr lang="en-US" sz="4400" dirty="0">
              <a:latin typeface="Tahoma" charset="0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334000"/>
          </a:xfrm>
        </p:spPr>
        <p:txBody>
          <a:bodyPr>
            <a:normAutofit/>
          </a:bodyPr>
          <a:lstStyle/>
          <a:p>
            <a:pPr>
              <a:buSzTx/>
              <a:buFont typeface="Symbol" charset="0"/>
              <a:buNone/>
            </a:pPr>
            <a:r>
              <a:rPr lang="en-US" sz="2400" dirty="0">
                <a:latin typeface="Tahoma" charset="0"/>
              </a:rPr>
              <a:t>Problem:   all utility </a:t>
            </a:r>
            <a:r>
              <a:rPr lang="en-US" sz="2400" dirty="0" err="1">
                <a:latin typeface="Tahoma" charset="0"/>
              </a:rPr>
              <a:t>progs</a:t>
            </a:r>
            <a:r>
              <a:rPr lang="en-US" sz="2400" dirty="0">
                <a:latin typeface="Tahoma" charset="0"/>
              </a:rPr>
              <a:t> (</a:t>
            </a:r>
            <a:r>
              <a:rPr lang="en-US" sz="2400" dirty="0" err="1">
                <a:latin typeface="Tahoma" charset="0"/>
              </a:rPr>
              <a:t>ls</a:t>
            </a:r>
            <a:r>
              <a:rPr lang="en-US" sz="2400" dirty="0">
                <a:latin typeface="Tahoma" charset="0"/>
              </a:rPr>
              <a:t>, </a:t>
            </a:r>
            <a:r>
              <a:rPr lang="en-US" sz="2400" dirty="0" err="1">
                <a:latin typeface="Tahoma" charset="0"/>
              </a:rPr>
              <a:t>ps</a:t>
            </a:r>
            <a:r>
              <a:rPr lang="en-US" sz="2400" dirty="0">
                <a:latin typeface="Tahoma" charset="0"/>
              </a:rPr>
              <a:t>, vi) must live inside jail</a:t>
            </a:r>
          </a:p>
          <a:p>
            <a:pPr lvl="1">
              <a:buSzTx/>
              <a:buFontTx/>
              <a:buNone/>
            </a:pPr>
            <a:endParaRPr lang="en-US" b="1" dirty="0">
              <a:latin typeface="Tahoma" charset="0"/>
              <a:ea typeface="ＭＳ Ｐゴシック" charset="0"/>
            </a:endParaRPr>
          </a:p>
          <a:p>
            <a:pPr>
              <a:buSzTx/>
              <a:buFontTx/>
              <a:buChar char="•"/>
            </a:pPr>
            <a:r>
              <a:rPr lang="en-US" sz="2400" b="1" dirty="0" err="1">
                <a:latin typeface="Tahoma" charset="0"/>
              </a:rPr>
              <a:t>jailkit</a:t>
            </a:r>
            <a:r>
              <a:rPr lang="en-US" sz="2400" dirty="0">
                <a:latin typeface="Tahoma" charset="0"/>
              </a:rPr>
              <a:t> project:    auto builds files, libs, and </a:t>
            </a:r>
            <a:r>
              <a:rPr lang="en-US" sz="2400" dirty="0" err="1">
                <a:latin typeface="Tahoma" charset="0"/>
              </a:rPr>
              <a:t>dirs</a:t>
            </a:r>
            <a:r>
              <a:rPr lang="en-US" sz="2400" dirty="0">
                <a:latin typeface="Tahoma" charset="0"/>
              </a:rPr>
              <a:t> needed in jail </a:t>
            </a:r>
            <a:r>
              <a:rPr lang="en-US" sz="2400" dirty="0" err="1" smtClean="0">
                <a:latin typeface="Tahoma" charset="0"/>
              </a:rPr>
              <a:t>env</a:t>
            </a:r>
            <a:endParaRPr lang="en-US" sz="2400" dirty="0">
              <a:latin typeface="Tahoma" charset="0"/>
            </a:endParaRP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jk_init</a:t>
            </a:r>
            <a:r>
              <a:rPr lang="en-US" dirty="0">
                <a:latin typeface="Tahoma" charset="0"/>
                <a:ea typeface="ＭＳ Ｐゴシック" charset="0"/>
              </a:rPr>
              <a:t>:    creates jail environment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jk_check</a:t>
            </a:r>
            <a:r>
              <a:rPr lang="en-US" b="1" dirty="0">
                <a:latin typeface="Tahoma" charset="0"/>
                <a:ea typeface="ＭＳ Ｐゴシック" charset="0"/>
              </a:rPr>
              <a:t>:</a:t>
            </a:r>
            <a:r>
              <a:rPr lang="en-US" dirty="0">
                <a:latin typeface="Tahoma" charset="0"/>
                <a:ea typeface="ＭＳ Ｐゴシック" charset="0"/>
              </a:rPr>
              <a:t>   checks jail </a:t>
            </a:r>
            <a:r>
              <a:rPr lang="en-US" dirty="0" err="1">
                <a:latin typeface="Tahoma" charset="0"/>
                <a:ea typeface="ＭＳ Ｐゴシック" charset="0"/>
              </a:rPr>
              <a:t>env</a:t>
            </a:r>
            <a:r>
              <a:rPr lang="en-US" dirty="0">
                <a:latin typeface="Tahoma" charset="0"/>
                <a:ea typeface="ＭＳ Ｐゴシック" charset="0"/>
              </a:rPr>
              <a:t> for security problems</a:t>
            </a:r>
          </a:p>
          <a:p>
            <a:pPr lvl="2">
              <a:buSzTx/>
              <a:buFontTx/>
              <a:buChar char="•"/>
            </a:pPr>
            <a:r>
              <a:rPr lang="en-US" sz="2400" dirty="0">
                <a:latin typeface="Tahoma" charset="0"/>
                <a:ea typeface="ＭＳ Ｐゴシック" charset="0"/>
              </a:rPr>
              <a:t>checks for any modified programs,</a:t>
            </a:r>
          </a:p>
          <a:p>
            <a:pPr lvl="2">
              <a:buSzTx/>
              <a:buFontTx/>
              <a:buChar char="•"/>
            </a:pPr>
            <a:r>
              <a:rPr lang="en-US" sz="2400" dirty="0">
                <a:latin typeface="Tahoma" charset="0"/>
                <a:ea typeface="ＭＳ Ｐゴシック" charset="0"/>
              </a:rPr>
              <a:t>checks for world writable directories, etc.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jk_lsh</a:t>
            </a:r>
            <a:r>
              <a:rPr lang="en-US" dirty="0">
                <a:latin typeface="Tahoma" charset="0"/>
                <a:ea typeface="ＭＳ Ｐゴシック" charset="0"/>
              </a:rPr>
              <a:t>:   restricted shell to be used inside jail</a:t>
            </a:r>
          </a:p>
          <a:p>
            <a:pPr lvl="1">
              <a:buSzTx/>
              <a:buFontTx/>
              <a:buChar char="•"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buSzTx/>
              <a:buFontTx/>
              <a:buChar char="•"/>
            </a:pPr>
            <a:r>
              <a:rPr lang="en-US" sz="2400" b="1" dirty="0">
                <a:latin typeface="Tahoma" charset="0"/>
              </a:rPr>
              <a:t>note:  </a:t>
            </a:r>
            <a:r>
              <a:rPr lang="en-US" sz="2400" dirty="0">
                <a:latin typeface="Tahoma" charset="0"/>
              </a:rPr>
              <a:t>simple </a:t>
            </a:r>
            <a:r>
              <a:rPr lang="en-US" sz="2400" dirty="0" err="1">
                <a:latin typeface="Tahoma" charset="0"/>
              </a:rPr>
              <a:t>chroot</a:t>
            </a:r>
            <a:r>
              <a:rPr lang="en-US" sz="2400" dirty="0">
                <a:latin typeface="Tahoma" charset="0"/>
              </a:rPr>
              <a:t> jail does not limit network access</a:t>
            </a:r>
            <a:endParaRPr lang="en-US" sz="2400" b="1" dirty="0">
              <a:latin typeface="Tahoma" charset="0"/>
            </a:endParaRPr>
          </a:p>
          <a:p>
            <a:endParaRPr 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9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Escaping from jails</a:t>
            </a:r>
          </a:p>
        </p:txBody>
      </p:sp>
      <p:sp>
        <p:nvSpPr>
          <p:cNvPr id="122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382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Early escapes:    relative paths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open(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</a:t>
            </a:r>
            <a: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  <a:t></a:t>
            </a:r>
            <a:b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 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CC3399"/>
              </a:solidFill>
              <a:latin typeface="Tahoma" charset="0"/>
              <a:sym typeface="Symbol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CC3399"/>
              </a:solidFill>
              <a:latin typeface="Tahoma" charset="0"/>
              <a:sym typeface="Symbol" charset="0"/>
            </a:endParaRPr>
          </a:p>
          <a:p>
            <a:pPr marL="0" indent="0">
              <a:buNone/>
            </a:pPr>
            <a:r>
              <a:rPr lang="en-US" sz="26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chroot</a:t>
            </a:r>
            <a:r>
              <a:rPr lang="en-US" sz="26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 </a:t>
            </a:r>
            <a:r>
              <a:rPr lang="en-US" sz="2600" dirty="0">
                <a:latin typeface="Tahoma" charset="0"/>
                <a:sym typeface="Symbol" charset="0"/>
              </a:rPr>
              <a:t> should only be executable by </a:t>
            </a:r>
            <a:r>
              <a:rPr lang="en-US" sz="2600" dirty="0" smtClean="0">
                <a:latin typeface="Tahoma" charset="0"/>
                <a:sym typeface="Symbol" charset="0"/>
              </a:rPr>
              <a:t>root.</a:t>
            </a:r>
            <a:endParaRPr lang="en-US" sz="2600" dirty="0">
              <a:latin typeface="Tahoma" charset="0"/>
              <a:sym typeface="Symbol" charset="0"/>
            </a:endParaRPr>
          </a:p>
          <a:p>
            <a:pPr lvl="1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otherwise jailed app can do:</a:t>
            </a:r>
          </a:p>
          <a:p>
            <a:pPr lvl="2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create dummy file   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etc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passwd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chroot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 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solidFill>
                <a:srgbClr val="CC3399"/>
              </a:solidFill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su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root    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to become </a:t>
            </a:r>
            <a:r>
              <a:rPr lang="en-US" sz="2600" dirty="0" smtClean="0">
                <a:latin typeface="Tahoma" charset="0"/>
                <a:ea typeface="ＭＳ Ｐゴシック" charset="0"/>
                <a:sym typeface="Symbol" charset="0"/>
              </a:rPr>
              <a:t>root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0" y="3632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6172200"/>
            <a:ext cx="2496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Tahoma" charset="0"/>
                <a:ea typeface="ＭＳ Ｐゴシック" charset="0"/>
              </a:rPr>
              <a:t>(bug in Ultrix 4.0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)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9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Many ways to escape jail as root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334000"/>
          </a:xfrm>
        </p:spPr>
        <p:txBody>
          <a:bodyPr/>
          <a:lstStyle/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Create device that lets you access raw disk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Send signals to non chrooted process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Reboot system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Bind to privileged ports</a:t>
            </a:r>
          </a:p>
          <a:p>
            <a:pPr>
              <a:buFont typeface="Wingdings" charset="0"/>
              <a:buNone/>
            </a:pPr>
            <a:endParaRPr lang="en-US" sz="24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3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Freebsd</a:t>
            </a:r>
            <a:r>
              <a:rPr lang="en-US" sz="4400" dirty="0">
                <a:latin typeface="Tahoma" charset="0"/>
              </a:rPr>
              <a:t> jail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Stronger mechanism than simple   </a:t>
            </a:r>
            <a:r>
              <a:rPr lang="en-US" sz="2400" dirty="0" err="1">
                <a:latin typeface="Tahoma" charset="0"/>
              </a:rPr>
              <a:t>chroot</a:t>
            </a:r>
            <a:endParaRPr lang="en-US" sz="2400" dirty="0">
              <a:latin typeface="Tahoma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b="1" u="sng" dirty="0">
                <a:latin typeface="Tahoma" charset="0"/>
              </a:rPr>
              <a:t>To </a:t>
            </a:r>
            <a:r>
              <a:rPr lang="en-US" sz="2400" b="1" u="sng" dirty="0" smtClean="0">
                <a:latin typeface="Tahoma" charset="0"/>
              </a:rPr>
              <a:t>run</a:t>
            </a:r>
            <a:r>
              <a:rPr lang="en-US" sz="2400" dirty="0" smtClean="0">
                <a:latin typeface="Tahoma" charset="0"/>
              </a:rPr>
              <a:t>:      </a:t>
            </a:r>
            <a:r>
              <a:rPr lang="en-US" sz="2400" b="1" dirty="0" smtClean="0">
                <a:solidFill>
                  <a:srgbClr val="CC3399"/>
                </a:solidFill>
                <a:latin typeface="Tahoma" charset="0"/>
              </a:rPr>
              <a:t>jail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jail-path   hostname  IP-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addr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cmd</a:t>
            </a:r>
            <a:endParaRPr lang="en-US" sz="2400" b="1" dirty="0">
              <a:solidFill>
                <a:srgbClr val="CC3399"/>
              </a:solidFill>
              <a:latin typeface="Tahoma" charset="0"/>
            </a:endParaRP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calls hardened  </a:t>
            </a:r>
            <a:r>
              <a:rPr lang="en-US" sz="2400" dirty="0" err="1">
                <a:latin typeface="Tahoma" charset="0"/>
                <a:ea typeface="ＭＳ Ｐゴシック" charset="0"/>
              </a:rPr>
              <a:t>chroot</a:t>
            </a:r>
            <a:r>
              <a:rPr lang="en-US" sz="2400" dirty="0">
                <a:latin typeface="Tahoma" charset="0"/>
                <a:ea typeface="ＭＳ Ｐゴシック" charset="0"/>
              </a:rPr>
              <a:t>    (no 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../../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 escape)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can only bind to sockets with specified IP address </a:t>
            </a:r>
            <a:br>
              <a:rPr lang="en-US" sz="2400" dirty="0">
                <a:latin typeface="Tahoma" charset="0"/>
                <a:ea typeface="ＭＳ Ｐゴシック" charset="0"/>
              </a:rPr>
            </a:br>
            <a:r>
              <a:rPr lang="en-US" sz="2400" dirty="0">
                <a:latin typeface="Tahoma" charset="0"/>
                <a:ea typeface="ＭＳ Ｐゴシック" charset="0"/>
              </a:rPr>
              <a:t>and authorized ports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can only communicate with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processes </a:t>
            </a:r>
            <a:r>
              <a:rPr lang="en-US" sz="2400" dirty="0">
                <a:latin typeface="Tahoma" charset="0"/>
                <a:ea typeface="ＭＳ Ｐゴシック" charset="0"/>
              </a:rPr>
              <a:t>inside jail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root is limited, e.g. cannot load kernel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modules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9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programs can run in a jail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Programs </a:t>
            </a:r>
            <a:r>
              <a:rPr lang="en-US" sz="2400" dirty="0"/>
              <a:t>that can run in jail:      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audio player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web server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Programs that cannot:    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web browser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mail </a:t>
            </a:r>
            <a:r>
              <a:rPr lang="en-US" sz="2400" dirty="0" smtClean="0"/>
              <a:t>client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249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sz="4400" b="0" dirty="0">
                <a:latin typeface="Tahoma" charset="0"/>
              </a:rPr>
              <a:t>Problems with </a:t>
            </a:r>
            <a:r>
              <a:rPr lang="en-US" sz="4400" b="0" dirty="0" err="1" smtClean="0">
                <a:latin typeface="Tahoma" charset="0"/>
              </a:rPr>
              <a:t>chroot</a:t>
            </a:r>
            <a:r>
              <a:rPr lang="en-US" sz="4400" b="0" dirty="0" smtClean="0">
                <a:latin typeface="Tahoma" charset="0"/>
              </a:rPr>
              <a:t> </a:t>
            </a:r>
            <a:r>
              <a:rPr lang="en-US" sz="4400" b="0" dirty="0">
                <a:latin typeface="Tahoma" charset="0"/>
              </a:rPr>
              <a:t>and jail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 smtClean="0">
                <a:latin typeface="Tahoma" charset="0"/>
              </a:rPr>
              <a:t>Coarse </a:t>
            </a:r>
            <a:r>
              <a:rPr lang="en-US" sz="2600" u="sng" dirty="0">
                <a:latin typeface="Tahoma" charset="0"/>
              </a:rPr>
              <a:t>policies</a:t>
            </a:r>
            <a:r>
              <a:rPr lang="en-US" sz="2600" dirty="0">
                <a:latin typeface="Tahoma" charset="0"/>
              </a:rPr>
              <a:t>: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All or nothing access to </a:t>
            </a:r>
            <a:r>
              <a:rPr lang="en-US" sz="2600" smtClean="0">
                <a:latin typeface="Tahoma" charset="0"/>
                <a:ea typeface="ＭＳ Ｐゴシック" charset="0"/>
              </a:rPr>
              <a:t>parts of file </a:t>
            </a:r>
            <a:r>
              <a:rPr lang="en-US" sz="2600" dirty="0">
                <a:latin typeface="Tahoma" charset="0"/>
                <a:ea typeface="ＭＳ Ｐゴシック" charset="0"/>
              </a:rPr>
              <a:t>system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Inappropriate for apps like 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a web </a:t>
            </a:r>
            <a:r>
              <a:rPr lang="en-US" sz="2600" dirty="0">
                <a:latin typeface="Tahoma" charset="0"/>
                <a:ea typeface="ＭＳ Ｐゴシック" charset="0"/>
              </a:rPr>
              <a:t>browser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Needs read access to files outside jail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	(e.g. for sending attachments in G</a:t>
            </a:r>
            <a:r>
              <a:rPr lang="en-US" dirty="0" smtClean="0">
                <a:latin typeface="Tahoma" charset="0"/>
                <a:ea typeface="ＭＳ Ｐゴシック" charset="0"/>
              </a:rPr>
              <a:t>mail</a:t>
            </a:r>
            <a:r>
              <a:rPr lang="en-US" dirty="0">
                <a:latin typeface="Tahoma" charset="0"/>
                <a:ea typeface="ＭＳ Ｐゴシック" charset="0"/>
              </a:rPr>
              <a:t>)</a:t>
            </a:r>
          </a:p>
          <a:p>
            <a:pPr lvl="2"/>
            <a:endParaRPr lang="en-US" sz="2600" dirty="0">
              <a:latin typeface="Tahoma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ahoma" charset="0"/>
              </a:rPr>
              <a:t>Does </a:t>
            </a:r>
            <a:r>
              <a:rPr lang="en-US" sz="2600" dirty="0">
                <a:latin typeface="Tahoma" charset="0"/>
              </a:rPr>
              <a:t>not prevent malicious apps from: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Accessing network and messing with other machines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Trying to crash host OS</a:t>
            </a:r>
          </a:p>
        </p:txBody>
      </p:sp>
    </p:spTree>
    <p:extLst>
      <p:ext uri="{BB962C8B-B14F-4D97-AF65-F5344CB8AC3E}">
        <p14:creationId xmlns:p14="http://schemas.microsoft.com/office/powerpoint/2010/main" val="104564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1295400"/>
            <a:ext cx="4953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92100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3381029"/>
            <a:ext cx="5029200" cy="2540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Call Interposition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724320"/>
              <a:ext cx="360" cy="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322"/>
            <a:ext cx="32004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2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sz="4400" dirty="0" smtClean="0">
                <a:latin typeface="Tahoma" charset="0"/>
              </a:rPr>
              <a:t>System </a:t>
            </a:r>
            <a:r>
              <a:rPr lang="en-US" sz="4400" dirty="0">
                <a:latin typeface="Tahoma" charset="0"/>
              </a:rPr>
              <a:t>call interposition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5626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114800" algn="l"/>
              </a:tabLst>
            </a:pPr>
            <a:r>
              <a:rPr lang="en-US" sz="2200" dirty="0">
                <a:latin typeface="Tahoma" charset="0"/>
              </a:rPr>
              <a:t>Observation:   to damage host system </a:t>
            </a:r>
            <a:r>
              <a:rPr lang="en-US" sz="2200" dirty="0" smtClean="0">
                <a:latin typeface="Tahoma" charset="0"/>
              </a:rPr>
              <a:t>(e.g. persistent </a:t>
            </a:r>
            <a:r>
              <a:rPr lang="en-US" sz="2200" dirty="0">
                <a:latin typeface="Tahoma" charset="0"/>
              </a:rPr>
              <a:t>changes)  </a:t>
            </a:r>
            <a:r>
              <a:rPr lang="en-US" sz="2200" dirty="0" smtClean="0">
                <a:latin typeface="Tahoma" charset="0"/>
              </a:rPr>
              <a:t/>
            </a:r>
            <a:br>
              <a:rPr lang="en-US" sz="2200" dirty="0" smtClean="0">
                <a:latin typeface="Tahoma" charset="0"/>
              </a:rPr>
            </a:br>
            <a:r>
              <a:rPr lang="en-US" sz="2200" dirty="0" smtClean="0">
                <a:latin typeface="Tahoma" charset="0"/>
              </a:rPr>
              <a:t>app </a:t>
            </a:r>
            <a:r>
              <a:rPr lang="en-US" sz="2200" dirty="0">
                <a:latin typeface="Tahoma" charset="0"/>
              </a:rPr>
              <a:t>must make system </a:t>
            </a:r>
            <a:r>
              <a:rPr lang="en-US" sz="2200" dirty="0" smtClean="0">
                <a:latin typeface="Tahoma" charset="0"/>
              </a:rPr>
              <a:t>calls:</a:t>
            </a:r>
            <a:endParaRPr lang="en-US" sz="2200" dirty="0">
              <a:latin typeface="Tahoma" charset="0"/>
            </a:endParaRPr>
          </a:p>
          <a:p>
            <a:pPr lvl="1">
              <a:tabLst>
                <a:tab pos="4114800" algn="l"/>
              </a:tabLst>
            </a:pPr>
            <a:r>
              <a:rPr lang="en-US" sz="2200" dirty="0">
                <a:latin typeface="Tahoma" charset="0"/>
                <a:ea typeface="ＭＳ Ｐゴシック" charset="0"/>
              </a:rPr>
              <a:t>To delete/overwrite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files:	</a:t>
            </a:r>
            <a:r>
              <a:rPr lang="en-US" sz="2200" dirty="0" smtClean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unlink</a:t>
            </a:r>
            <a:r>
              <a:rPr lang="en-US" sz="2200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, open, write</a:t>
            </a:r>
          </a:p>
          <a:p>
            <a:pPr lvl="1">
              <a:tabLst>
                <a:tab pos="4114800" algn="l"/>
              </a:tabLst>
            </a:pPr>
            <a:r>
              <a:rPr lang="en-US" sz="2200" dirty="0">
                <a:latin typeface="Tahoma" charset="0"/>
                <a:ea typeface="ＭＳ Ｐゴシック" charset="0"/>
              </a:rPr>
              <a:t>To do network </a:t>
            </a:r>
            <a:r>
              <a:rPr lang="en-US" sz="2200" dirty="0" smtClean="0">
                <a:latin typeface="Tahoma"/>
                <a:ea typeface="ＭＳ Ｐゴシック" charset="0"/>
                <a:cs typeface="Tahoma"/>
              </a:rPr>
              <a:t>attacks:	</a:t>
            </a:r>
            <a:r>
              <a:rPr lang="en-US" sz="2200" dirty="0" smtClean="0">
                <a:solidFill>
                  <a:srgbClr val="CC3399"/>
                </a:solidFill>
                <a:latin typeface="Tahoma"/>
                <a:ea typeface="ＭＳ Ｐゴシック" charset="0"/>
                <a:cs typeface="Tahoma"/>
              </a:rPr>
              <a:t>socket</a:t>
            </a:r>
            <a:r>
              <a:rPr lang="en-US" sz="2200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, bind, connect, </a:t>
            </a:r>
            <a:r>
              <a:rPr lang="en-US" sz="2200" dirty="0" smtClean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send</a:t>
            </a:r>
            <a:endParaRPr lang="en-US" sz="2200" dirty="0">
              <a:solidFill>
                <a:srgbClr val="CC3399"/>
              </a:solidFill>
              <a:latin typeface="Tahoma" charset="0"/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dirty="0">
                <a:latin typeface="Tahoma" charset="0"/>
              </a:rPr>
              <a:t>Idea:   </a:t>
            </a:r>
            <a:r>
              <a:rPr lang="en-US" sz="2200" dirty="0" smtClean="0">
                <a:latin typeface="Tahoma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monitor app’s </a:t>
            </a:r>
            <a:r>
              <a:rPr lang="en-US" sz="2200" dirty="0">
                <a:latin typeface="Tahoma" charset="0"/>
                <a:ea typeface="ＭＳ Ｐゴシック" charset="0"/>
              </a:rPr>
              <a:t>system calls and block unauthorized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calls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b="1" dirty="0">
                <a:latin typeface="Tahoma" charset="0"/>
              </a:rPr>
              <a:t>I</a:t>
            </a:r>
            <a:r>
              <a:rPr lang="en-US" sz="2200" b="1" dirty="0" smtClean="0">
                <a:latin typeface="Tahoma" charset="0"/>
              </a:rPr>
              <a:t>mplementation </a:t>
            </a:r>
            <a:r>
              <a:rPr lang="en-US" sz="2200" b="1" dirty="0">
                <a:latin typeface="Tahoma" charset="0"/>
              </a:rPr>
              <a:t>options: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Completely kernel space (e.g. </a:t>
            </a:r>
            <a:r>
              <a:rPr lang="en-US" sz="2000" dirty="0">
                <a:latin typeface="Tahoma" charset="0"/>
                <a:ea typeface="ＭＳ Ｐゴシック" charset="0"/>
              </a:rPr>
              <a:t>GSWTK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Completely user space (e.g.  program shepherding)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Hybrid  (e.g.  </a:t>
            </a:r>
            <a:r>
              <a:rPr lang="en-US" sz="2200" dirty="0" err="1" smtClean="0">
                <a:latin typeface="Tahoma" charset="0"/>
                <a:ea typeface="ＭＳ Ｐゴシック" charset="0"/>
              </a:rPr>
              <a:t>Systrace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37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Tahoma" charset="0"/>
              </a:rPr>
              <a:t>Initial implementation  </a:t>
            </a:r>
            <a:r>
              <a:rPr lang="en-US" sz="2000" dirty="0">
                <a:latin typeface="Tahoma" charset="0"/>
              </a:rPr>
              <a:t>(Janus</a:t>
            </a:r>
            <a:r>
              <a:rPr lang="en-US" sz="2000" dirty="0" smtClean="0">
                <a:latin typeface="Tahoma" charset="0"/>
              </a:rPr>
              <a:t>)      </a:t>
            </a:r>
            <a:r>
              <a:rPr lang="en-US" sz="1600" dirty="0" smtClean="0">
                <a:latin typeface="Tahoma" charset="0"/>
              </a:rPr>
              <a:t>[GWTB’96]</a:t>
            </a:r>
            <a:endParaRPr lang="en-US" sz="1600" dirty="0">
              <a:latin typeface="Tahoma" charset="0"/>
            </a:endParaRP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Linux </a:t>
            </a:r>
            <a:r>
              <a:rPr lang="en-US" sz="2400" b="1" dirty="0" err="1">
                <a:latin typeface="Tahoma" charset="0"/>
              </a:rPr>
              <a:t>ptrace</a:t>
            </a:r>
            <a:r>
              <a:rPr lang="en-US" sz="2400" dirty="0">
                <a:latin typeface="Tahoma" charset="0"/>
              </a:rPr>
              <a:t>:    process tracing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process </a:t>
            </a:r>
            <a:r>
              <a:rPr lang="en-US" sz="2400" dirty="0">
                <a:latin typeface="Tahoma" charset="0"/>
                <a:ea typeface="ＭＳ Ｐゴシック" charset="0"/>
              </a:rPr>
              <a:t>calls:  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ptrace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(… ,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pid_t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pid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,  …)</a:t>
            </a:r>
          </a:p>
          <a:p>
            <a:pPr lvl="1">
              <a:buFont typeface="Wingdings" charset="0"/>
              <a:buNone/>
            </a:pP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	</a:t>
            </a:r>
            <a:r>
              <a:rPr lang="en-US" sz="2400" dirty="0">
                <a:latin typeface="Tahoma" charset="0"/>
                <a:ea typeface="ＭＳ Ｐゴシック" charset="0"/>
              </a:rPr>
              <a:t>and wakes up when  </a:t>
            </a:r>
            <a:r>
              <a:rPr lang="en-US" sz="2400" b="1" dirty="0" err="1">
                <a:latin typeface="Tahoma" charset="0"/>
                <a:ea typeface="ＭＳ Ｐゴシック" charset="0"/>
              </a:rPr>
              <a:t>pid</a:t>
            </a:r>
            <a:r>
              <a:rPr lang="en-US" sz="2400" dirty="0">
                <a:latin typeface="Tahoma" charset="0"/>
                <a:ea typeface="ＭＳ Ｐゴシック" charset="0"/>
              </a:rPr>
              <a:t>  makes sys call.</a:t>
            </a: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ts val="1920"/>
              </a:spcBef>
              <a:buNone/>
            </a:pPr>
            <a:r>
              <a:rPr lang="en-US" sz="2400" dirty="0">
                <a:latin typeface="Tahoma" charset="0"/>
              </a:rPr>
              <a:t>Monitor kills application if request is disallowed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3124200"/>
            <a:ext cx="7772400" cy="2819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" y="5257800"/>
            <a:ext cx="77724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43000" y="3429000"/>
            <a:ext cx="16764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 smtClean="0"/>
              <a:t>(browser)</a:t>
            </a:r>
            <a:endParaRPr lang="en-US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53000" y="3429000"/>
            <a:ext cx="16002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002464" y="3124201"/>
            <a:ext cx="1553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05000" y="4572000"/>
            <a:ext cx="3810000" cy="990600"/>
            <a:chOff x="1200" y="2592"/>
            <a:chExt cx="2400" cy="624"/>
          </a:xfrm>
        </p:grpSpPr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1200" y="259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1"/>
            <p:cNvSpPr txBox="1">
              <a:spLocks noChangeArrowheads="1"/>
            </p:cNvSpPr>
            <p:nvPr/>
          </p:nvSpPr>
          <p:spPr bwMode="auto">
            <a:xfrm>
              <a:off x="1200" y="2688"/>
              <a:ext cx="224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/>
                <a:t>open(</a:t>
              </a:r>
              <a:r>
                <a:rPr lang="ja-JP" altLang="en-US" b="1" dirty="0" smtClean="0"/>
                <a:t>“</a:t>
              </a:r>
              <a:r>
                <a:rPr lang="en-US" altLang="ja-JP" b="1" dirty="0" smtClean="0"/>
                <a:t>/</a:t>
              </a:r>
              <a:r>
                <a:rPr lang="en-US" b="1" dirty="0" err="1" smtClean="0"/>
                <a:t>etc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passwd</a:t>
              </a:r>
              <a:r>
                <a:rPr lang="ja-JP" altLang="en-US" b="1" dirty="0"/>
                <a:t>”</a:t>
              </a:r>
              <a:r>
                <a:rPr lang="en-US" b="1" dirty="0"/>
                <a:t>,  </a:t>
              </a:r>
              <a:r>
                <a:rPr lang="ja-JP" altLang="en-US" b="1" dirty="0"/>
                <a:t>“</a:t>
              </a:r>
              <a:r>
                <a:rPr lang="en-US" b="1" dirty="0"/>
                <a:t>r</a:t>
              </a:r>
              <a:r>
                <a:rPr lang="ja-JP" altLang="en-US" b="1" dirty="0"/>
                <a:t>”</a:t>
              </a:r>
              <a:r>
                <a:rPr lang="en-US" b="1" dirty="0"/>
                <a:t>)</a:t>
              </a:r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1200" y="2592"/>
              <a:ext cx="2400" cy="624"/>
            </a:xfrm>
            <a:custGeom>
              <a:avLst/>
              <a:gdLst>
                <a:gd name="T0" fmla="*/ 0 w 2256"/>
                <a:gd name="T1" fmla="*/ 511 h 528"/>
                <a:gd name="T2" fmla="*/ 0 w 2256"/>
                <a:gd name="T3" fmla="*/ 624 h 528"/>
                <a:gd name="T4" fmla="*/ 2400 w 2256"/>
                <a:gd name="T5" fmla="*/ 624 h 528"/>
                <a:gd name="T6" fmla="*/ 2400 w 225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6"/>
                <a:gd name="T13" fmla="*/ 0 h 528"/>
                <a:gd name="T14" fmla="*/ 2256 w 225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6" h="528">
                  <a:moveTo>
                    <a:pt x="0" y="432"/>
                  </a:moveTo>
                  <a:lnTo>
                    <a:pt x="0" y="528"/>
                  </a:lnTo>
                  <a:lnTo>
                    <a:pt x="2256" y="528"/>
                  </a:lnTo>
                  <a:lnTo>
                    <a:pt x="22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609600" y="52578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896225" cy="4972050"/>
          </a:xfrm>
        </p:spPr>
        <p:txBody>
          <a:bodyPr/>
          <a:lstStyle/>
          <a:p>
            <a:r>
              <a:rPr lang="en-US" dirty="0" smtClean="0"/>
              <a:t>Next few classes</a:t>
            </a:r>
          </a:p>
          <a:p>
            <a:pPr lvl="1"/>
            <a:r>
              <a:rPr lang="en-US" dirty="0" smtClean="0"/>
              <a:t>Can we provide security by isolation?</a:t>
            </a:r>
          </a:p>
          <a:p>
            <a:pPr lvl="1"/>
            <a:r>
              <a:rPr lang="en-US" dirty="0" smtClean="0"/>
              <a:t>If so, how do we provide isolation</a:t>
            </a:r>
          </a:p>
          <a:p>
            <a:pPr lvl="2"/>
            <a:r>
              <a:rPr lang="en-US" dirty="0" smtClean="0"/>
              <a:t>Two general approaches: containment and access control</a:t>
            </a:r>
          </a:p>
          <a:p>
            <a:r>
              <a:rPr lang="en-US" dirty="0" smtClean="0"/>
              <a:t>Isolation is a powerful tool that fits in different contexts</a:t>
            </a:r>
          </a:p>
          <a:p>
            <a:r>
              <a:rPr lang="en-US" dirty="0" smtClean="0"/>
              <a:t>Who do we want to isolate, and from what?</a:t>
            </a:r>
          </a:p>
          <a:p>
            <a:pPr lvl="1"/>
            <a:r>
              <a:rPr lang="en-US" dirty="0" smtClean="0"/>
              <a:t>Conventional threat model: something coming from the outside, protect the system from it</a:t>
            </a:r>
          </a:p>
          <a:p>
            <a:pPr lvl="2"/>
            <a:r>
              <a:rPr lang="en-US" dirty="0" smtClean="0"/>
              <a:t>VMM/OS/hardware is the protector, provides isolation of some code that we don</a:t>
            </a:r>
            <a:r>
              <a:rPr lang="mr-IN" dirty="0" smtClean="0"/>
              <a:t>’</a:t>
            </a:r>
            <a:r>
              <a:rPr lang="en-US" dirty="0" smtClean="0"/>
              <a:t>t trust</a:t>
            </a:r>
          </a:p>
          <a:p>
            <a:r>
              <a:rPr lang="en-US" dirty="0" smtClean="0"/>
              <a:t>How do we isolate?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Permissions/capabilities (e.g., address spaces)</a:t>
            </a:r>
          </a:p>
          <a:p>
            <a:pPr lvl="1"/>
            <a:r>
              <a:rPr lang="en-US" dirty="0" smtClean="0"/>
              <a:t>Encryption?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0603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Complications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5334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charset="0"/>
              </a:rPr>
              <a:t>If app forks, monitor must also fork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f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orked </a:t>
            </a:r>
            <a:r>
              <a:rPr lang="en-US" sz="2400" dirty="0">
                <a:latin typeface="Tahoma" charset="0"/>
                <a:ea typeface="ＭＳ Ｐゴシック" charset="0"/>
              </a:rPr>
              <a:t>monitor monitors forked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app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ts val="2376"/>
              </a:spcBef>
            </a:pPr>
            <a:r>
              <a:rPr lang="en-US" sz="2400" dirty="0">
                <a:latin typeface="Tahoma" charset="0"/>
              </a:rPr>
              <a:t>If monitor crashes, app must be </a:t>
            </a:r>
            <a:r>
              <a:rPr lang="en-US" sz="2400" dirty="0" smtClean="0">
                <a:latin typeface="Tahoma" charset="0"/>
              </a:rPr>
              <a:t>killed</a:t>
            </a:r>
            <a:endParaRPr lang="en-US" sz="2400" dirty="0">
              <a:latin typeface="Tahoma" charset="0"/>
            </a:endParaRPr>
          </a:p>
          <a:p>
            <a:pPr>
              <a:spcBef>
                <a:spcPts val="2376"/>
              </a:spcBef>
            </a:pPr>
            <a:r>
              <a:rPr lang="en-US" sz="2400" dirty="0">
                <a:latin typeface="Tahoma" charset="0"/>
              </a:rPr>
              <a:t>Monitor must maintain all OS state associated with app</a:t>
            </a:r>
          </a:p>
          <a:p>
            <a:pPr lvl="1">
              <a:spcBef>
                <a:spcPts val="1776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current-working-</a:t>
            </a:r>
            <a:r>
              <a:rPr lang="en-US" sz="2400" dirty="0" err="1">
                <a:latin typeface="Tahoma" charset="0"/>
                <a:ea typeface="ＭＳ Ｐゴシック" charset="0"/>
              </a:rPr>
              <a:t>dir</a:t>
            </a:r>
            <a:r>
              <a:rPr lang="en-US" sz="2400" dirty="0">
                <a:latin typeface="Tahoma" charset="0"/>
                <a:ea typeface="ＭＳ Ｐゴシック" charset="0"/>
              </a:rPr>
              <a:t> (</a:t>
            </a:r>
            <a:r>
              <a:rPr lang="en-US" sz="2400" b="1" dirty="0">
                <a:latin typeface="Tahoma" charset="0"/>
                <a:ea typeface="ＭＳ Ｐゴシック" charset="0"/>
              </a:rPr>
              <a:t>CWD</a:t>
            </a:r>
            <a:r>
              <a:rPr lang="en-US" sz="2400" dirty="0">
                <a:latin typeface="Tahoma" charset="0"/>
                <a:ea typeface="ＭＳ Ｐゴシック" charset="0"/>
              </a:rPr>
              <a:t>),    </a:t>
            </a:r>
            <a:r>
              <a:rPr lang="en-US" sz="2400" b="1" dirty="0">
                <a:latin typeface="Tahoma" charset="0"/>
                <a:ea typeface="ＭＳ Ｐゴシック" charset="0"/>
              </a:rPr>
              <a:t>UID,   EUID,   GID</a:t>
            </a:r>
          </a:p>
          <a:p>
            <a:pPr lvl="1">
              <a:spcBef>
                <a:spcPts val="1776"/>
              </a:spcBef>
            </a:pPr>
            <a:r>
              <a:rPr lang="en-US" sz="2400" dirty="0" smtClean="0">
                <a:latin typeface="Tahoma" charset="0"/>
                <a:ea typeface="ＭＳ Ｐゴシック" charset="0"/>
              </a:rPr>
              <a:t>When </a:t>
            </a:r>
            <a:r>
              <a:rPr lang="en-US" sz="2400" dirty="0">
                <a:latin typeface="Tahoma" charset="0"/>
                <a:ea typeface="ＭＳ Ｐゴシック" charset="0"/>
              </a:rPr>
              <a:t>app does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cd path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monitor must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update </a:t>
            </a:r>
            <a:r>
              <a:rPr lang="en-US" sz="2400" dirty="0">
                <a:latin typeface="Tahoma" charset="0"/>
                <a:ea typeface="ＭＳ Ｐゴシック" charset="0"/>
              </a:rPr>
              <a:t>its CWD</a:t>
            </a:r>
          </a:p>
          <a:p>
            <a:pPr lvl="2"/>
            <a:r>
              <a:rPr lang="en-US" sz="2000" dirty="0">
                <a:latin typeface="Tahoma" charset="0"/>
                <a:ea typeface="ＭＳ Ｐゴシック" charset="0"/>
              </a:rPr>
              <a:t>otherwise:   relative path requests interpreted incorrectly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22800" y="4724400"/>
            <a:ext cx="4267200" cy="4064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5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348433" y="4411133"/>
            <a:ext cx="4800600" cy="1676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Problems with </a:t>
            </a:r>
            <a:r>
              <a:rPr lang="en-US" sz="4400" dirty="0" err="1">
                <a:latin typeface="Tahoma" charset="0"/>
              </a:rPr>
              <a:t>ptrace</a:t>
            </a:r>
            <a:endParaRPr lang="en-US" sz="4400" dirty="0">
              <a:latin typeface="Tahoma" charset="0"/>
            </a:endParaRPr>
          </a:p>
        </p:txBody>
      </p:sp>
      <p:sp>
        <p:nvSpPr>
          <p:cNvPr id="131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Tahoma" charset="0"/>
              </a:rPr>
              <a:t>Ptrace</a:t>
            </a: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is not well suited for </a:t>
            </a:r>
            <a:r>
              <a:rPr lang="en-US" sz="2800" dirty="0">
                <a:latin typeface="Tahoma" charset="0"/>
              </a:rPr>
              <a:t>this </a:t>
            </a:r>
            <a:r>
              <a:rPr lang="en-US" sz="2800" dirty="0" smtClean="0">
                <a:latin typeface="Tahoma" charset="0"/>
              </a:rPr>
              <a:t>application:</a:t>
            </a:r>
            <a:endParaRPr lang="en-US" sz="2800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Trace all system calls or none</a:t>
            </a:r>
          </a:p>
          <a:p>
            <a:pPr marL="1371600" lvl="3" indent="0">
              <a:lnSpc>
                <a:spcPct val="120000"/>
              </a:lnSpc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i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nefficient:   no </a:t>
            </a:r>
            <a:r>
              <a:rPr lang="en-US" sz="2400" dirty="0">
                <a:latin typeface="Tahoma" charset="0"/>
                <a:ea typeface="ＭＳ Ｐゴシック" charset="0"/>
              </a:rPr>
              <a:t>need to trace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close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system call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Monitor cannot abort sys-call without killing app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latin typeface="Tahoma" charset="0"/>
              </a:rPr>
              <a:t>Security problems:   </a:t>
            </a:r>
            <a:r>
              <a:rPr lang="en-US" sz="2800" b="1" dirty="0">
                <a:latin typeface="Tahoma" charset="0"/>
              </a:rPr>
              <a:t>race conditions</a:t>
            </a:r>
          </a:p>
          <a:p>
            <a:pPr lvl="1"/>
            <a:r>
              <a:rPr lang="en-US" u="sng" dirty="0">
                <a:latin typeface="Tahoma" charset="0"/>
                <a:ea typeface="ＭＳ Ｐゴシック" charset="0"/>
              </a:rPr>
              <a:t>Example</a:t>
            </a:r>
            <a:r>
              <a:rPr lang="en-US" dirty="0">
                <a:latin typeface="Tahoma" charset="0"/>
                <a:ea typeface="ＭＳ Ｐゴシック" charset="0"/>
              </a:rPr>
              <a:t>:	</a:t>
            </a:r>
            <a:r>
              <a:rPr lang="en-US" dirty="0" err="1">
                <a:latin typeface="Tahoma" charset="0"/>
                <a:ea typeface="ＭＳ Ｐゴシック" charset="0"/>
              </a:rPr>
              <a:t>symlink</a:t>
            </a:r>
            <a:r>
              <a:rPr lang="en-US" dirty="0">
                <a:latin typeface="Tahoma" charset="0"/>
                <a:ea typeface="ＭＳ Ｐゴシック" charset="0"/>
              </a:rPr>
              <a:t>:    me  </a:t>
            </a:r>
            <a:r>
              <a:rPr lang="en-US" dirty="0" smtClean="0">
                <a:latin typeface="Tahoma" charset="0"/>
                <a:ea typeface="ＭＳ Ｐゴシック" charset="0"/>
              </a:rPr>
              <a:t>⟶  </a:t>
            </a:r>
            <a:r>
              <a:rPr lang="en-US" dirty="0" err="1">
                <a:latin typeface="Tahoma" charset="0"/>
                <a:ea typeface="ＭＳ Ｐゴシック" charset="0"/>
              </a:rPr>
              <a:t>mydata.dat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2">
              <a:spcBef>
                <a:spcPts val="1224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err="1">
                <a:latin typeface="Tahoma" charset="0"/>
                <a:ea typeface="ＭＳ Ｐゴシック" charset="0"/>
              </a:rPr>
              <a:t>proc</a:t>
            </a:r>
            <a:r>
              <a:rPr lang="en-US" sz="2400" dirty="0">
                <a:latin typeface="Tahoma" charset="0"/>
                <a:ea typeface="ＭＳ Ｐゴシック" charset="0"/>
              </a:rPr>
              <a:t> 1:   open(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me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monitor checks and authorizes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err="1">
                <a:latin typeface="Tahoma" charset="0"/>
                <a:ea typeface="ＭＳ Ｐゴシック" charset="0"/>
              </a:rPr>
              <a:t>proc</a:t>
            </a:r>
            <a:r>
              <a:rPr lang="en-US" sz="2400" dirty="0">
                <a:latin typeface="Tahoma" charset="0"/>
                <a:ea typeface="ＭＳ Ｐゴシック" charset="0"/>
              </a:rPr>
              <a:t> 2:   me  </a:t>
            </a:r>
            <a:r>
              <a:rPr lang="en-US" dirty="0">
                <a:latin typeface="Tahoma" charset="0"/>
                <a:ea typeface="ＭＳ Ｐゴシック" charset="0"/>
              </a:rPr>
              <a:t>⟶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 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etc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passwd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OS executes    open(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me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) </a:t>
            </a:r>
          </a:p>
          <a:p>
            <a:pPr marL="457200" lvl="1" indent="0">
              <a:spcBef>
                <a:spcPct val="60000"/>
              </a:spcBef>
              <a:buNone/>
            </a:pPr>
            <a:endParaRPr lang="en-US" dirty="0" smtClean="0">
              <a:latin typeface="Tahoma" charset="0"/>
              <a:ea typeface="ＭＳ Ｐゴシック" charset="0"/>
            </a:endParaRPr>
          </a:p>
          <a:p>
            <a:pPr marL="457200" lvl="1" indent="0">
              <a:spcBef>
                <a:spcPct val="60000"/>
              </a:spcBef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Classic </a:t>
            </a:r>
            <a:r>
              <a:rPr lang="en-US" b="1" dirty="0">
                <a:latin typeface="Tahoma" charset="0"/>
                <a:ea typeface="ＭＳ Ｐゴシック" charset="0"/>
              </a:rPr>
              <a:t>TOCTOU bug</a:t>
            </a:r>
            <a:r>
              <a:rPr lang="en-US" dirty="0">
                <a:latin typeface="Tahoma" charset="0"/>
                <a:ea typeface="ＭＳ Ｐゴシック" charset="0"/>
              </a:rPr>
              <a:t>:   time-of-check /  time-of-use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048396" y="4480984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16200000">
            <a:off x="374197" y="4840704"/>
            <a:ext cx="881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time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76800" y="5043488"/>
            <a:ext cx="3194051" cy="823912"/>
            <a:chOff x="3279" y="2969"/>
            <a:chExt cx="2012" cy="519"/>
          </a:xfrm>
        </p:grpSpPr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>
              <a:off x="3375" y="2969"/>
              <a:ext cx="934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flipH="1">
              <a:off x="3279" y="3349"/>
              <a:ext cx="1041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4305" y="3130"/>
              <a:ext cx="986" cy="2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not atomic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61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76" grpId="0" animBg="1"/>
      <p:bldP spid="1310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2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0" dirty="0">
                <a:latin typeface="Tahoma" charset="0"/>
              </a:rPr>
              <a:t>Alternate design:  </a:t>
            </a:r>
            <a:r>
              <a:rPr lang="en-US" sz="4000" b="0" dirty="0" err="1" smtClean="0">
                <a:latin typeface="Tahoma" charset="0"/>
              </a:rPr>
              <a:t>systrace</a:t>
            </a:r>
            <a:r>
              <a:rPr lang="en-US" sz="4000" b="0" dirty="0" smtClean="0">
                <a:latin typeface="Tahoma" charset="0"/>
              </a:rPr>
              <a:t>    </a:t>
            </a:r>
            <a:r>
              <a:rPr lang="en-US" sz="1800" b="0" dirty="0" smtClean="0">
                <a:latin typeface="Tahoma" charset="0"/>
              </a:rPr>
              <a:t>[P’02]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139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4546600"/>
            <a:ext cx="8534400" cy="2235200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Tahoma" charset="0"/>
              </a:rPr>
              <a:t>systrace</a:t>
            </a:r>
            <a:r>
              <a:rPr lang="en-US" sz="2000" dirty="0">
                <a:latin typeface="Tahoma" charset="0"/>
              </a:rPr>
              <a:t> only forwards monitored sys-calls to monitor  </a:t>
            </a:r>
            <a:r>
              <a:rPr lang="en-US" sz="1800" dirty="0" smtClean="0">
                <a:latin typeface="Tahoma" charset="0"/>
              </a:rPr>
              <a:t>(efficiency)</a:t>
            </a:r>
            <a:endParaRPr lang="en-US" sz="1800" dirty="0">
              <a:latin typeface="Tahoma" charset="0"/>
            </a:endParaRPr>
          </a:p>
          <a:p>
            <a:pPr>
              <a:spcBef>
                <a:spcPts val="1680"/>
              </a:spcBef>
            </a:pPr>
            <a:r>
              <a:rPr lang="en-US" sz="2000" dirty="0" err="1">
                <a:latin typeface="Tahoma" charset="0"/>
              </a:rPr>
              <a:t>systrace</a:t>
            </a:r>
            <a:r>
              <a:rPr lang="en-US" sz="2000" dirty="0">
                <a:latin typeface="Tahoma" charset="0"/>
              </a:rPr>
              <a:t> resolves </a:t>
            </a:r>
            <a:r>
              <a:rPr lang="en-US" sz="2000" dirty="0" err="1">
                <a:latin typeface="Tahoma" charset="0"/>
              </a:rPr>
              <a:t>sym</a:t>
            </a:r>
            <a:r>
              <a:rPr lang="en-US" sz="2000" dirty="0">
                <a:latin typeface="Tahoma" charset="0"/>
              </a:rPr>
              <a:t>-links and replaces sys-call </a:t>
            </a:r>
            <a:br>
              <a:rPr lang="en-US" sz="2000" dirty="0">
                <a:latin typeface="Tahoma" charset="0"/>
              </a:rPr>
            </a:br>
            <a:r>
              <a:rPr lang="en-US" sz="2000" dirty="0">
                <a:latin typeface="Tahoma" charset="0"/>
              </a:rPr>
              <a:t>path arguments by full path to target</a:t>
            </a:r>
          </a:p>
          <a:p>
            <a:pPr>
              <a:spcBef>
                <a:spcPts val="1680"/>
              </a:spcBef>
            </a:pPr>
            <a:r>
              <a:rPr lang="en-US" sz="2000" dirty="0">
                <a:latin typeface="Tahoma" charset="0"/>
              </a:rPr>
              <a:t>When app calls  </a:t>
            </a:r>
            <a:r>
              <a:rPr lang="en-US" sz="2000" dirty="0" err="1">
                <a:solidFill>
                  <a:srgbClr val="CC3399"/>
                </a:solidFill>
                <a:latin typeface="Tahoma" charset="0"/>
              </a:rPr>
              <a:t>execve</a:t>
            </a:r>
            <a:r>
              <a:rPr lang="en-US" sz="2000" dirty="0">
                <a:latin typeface="Tahoma" charset="0"/>
              </a:rPr>
              <a:t>,  monitor loads new policy file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33400" y="1092200"/>
            <a:ext cx="8077200" cy="294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" y="3124200"/>
            <a:ext cx="8077200" cy="1320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066800" y="1295400"/>
            <a:ext cx="16764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 smtClean="0"/>
              <a:t>(browser)</a:t>
            </a:r>
            <a:endParaRPr lang="en-US" dirty="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876800" y="1295400"/>
            <a:ext cx="16002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926265" y="990600"/>
            <a:ext cx="1553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1828800" y="2438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1828800" y="2590801"/>
            <a:ext cx="341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open(</a:t>
            </a:r>
            <a:r>
              <a:rPr lang="ja-JP" altLang="en-US" b="1"/>
              <a:t>“</a:t>
            </a:r>
            <a:r>
              <a:rPr lang="en-US" b="1"/>
              <a:t>etc/passwd</a:t>
            </a:r>
            <a:r>
              <a:rPr lang="ja-JP" altLang="en-US" b="1"/>
              <a:t>”</a:t>
            </a:r>
            <a:r>
              <a:rPr lang="en-US" b="1"/>
              <a:t>,  </a:t>
            </a:r>
            <a:r>
              <a:rPr lang="ja-JP" altLang="en-US" b="1"/>
              <a:t>“</a:t>
            </a:r>
            <a:r>
              <a:rPr lang="en-US" b="1"/>
              <a:t>r</a:t>
            </a:r>
            <a:r>
              <a:rPr lang="ja-JP" altLang="en-US" b="1"/>
              <a:t>”</a:t>
            </a:r>
            <a:r>
              <a:rPr lang="en-US" b="1"/>
              <a:t>)</a:t>
            </a:r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>
            <a:off x="533400" y="3124201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1066800" y="3429000"/>
            <a:ext cx="1600200" cy="736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sys-call</a:t>
            </a:r>
          </a:p>
          <a:p>
            <a:pPr algn="ctr"/>
            <a:r>
              <a:rPr lang="en-US" b="1"/>
              <a:t>gateway</a:t>
            </a:r>
          </a:p>
        </p:txBody>
      </p:sp>
      <p:sp>
        <p:nvSpPr>
          <p:cNvPr id="32781" name="Rectangle 15"/>
          <p:cNvSpPr>
            <a:spLocks noChangeArrowheads="1"/>
          </p:cNvSpPr>
          <p:nvPr/>
        </p:nvSpPr>
        <p:spPr bwMode="auto">
          <a:xfrm>
            <a:off x="5029200" y="3429000"/>
            <a:ext cx="1447800" cy="609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systrace</a:t>
            </a:r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2667000" y="35814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282" name="Line 18"/>
          <p:cNvSpPr>
            <a:spLocks noChangeShapeType="1"/>
          </p:cNvSpPr>
          <p:nvPr/>
        </p:nvSpPr>
        <p:spPr bwMode="auto">
          <a:xfrm flipV="1">
            <a:off x="5638800" y="2438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>
            <a:off x="6096000" y="2438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743200" y="3886205"/>
            <a:ext cx="2286000" cy="400050"/>
            <a:chOff x="1872" y="2592"/>
            <a:chExt cx="1440" cy="252"/>
          </a:xfrm>
        </p:grpSpPr>
        <p:sp>
          <p:nvSpPr>
            <p:cNvPr id="32788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9" name="Text Box 20"/>
            <p:cNvSpPr txBox="1">
              <a:spLocks noChangeArrowheads="1"/>
            </p:cNvSpPr>
            <p:nvPr/>
          </p:nvSpPr>
          <p:spPr bwMode="auto">
            <a:xfrm>
              <a:off x="2112" y="2592"/>
              <a:ext cx="11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permit/deny</a:t>
              </a:r>
            </a:p>
          </p:txBody>
        </p:sp>
      </p:grpSp>
      <p:sp>
        <p:nvSpPr>
          <p:cNvPr id="32786" name="Text Box 22"/>
          <p:cNvSpPr txBox="1">
            <a:spLocks noChangeArrowheads="1"/>
          </p:cNvSpPr>
          <p:nvPr/>
        </p:nvSpPr>
        <p:spPr bwMode="auto">
          <a:xfrm>
            <a:off x="6846907" y="1676401"/>
            <a:ext cx="1422360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policy file</a:t>
            </a:r>
          </a:p>
          <a:p>
            <a:pPr algn="ctr" eaLnBrk="1" hangingPunct="1"/>
            <a:r>
              <a:rPr lang="en-US"/>
              <a:t>for app</a:t>
            </a:r>
          </a:p>
        </p:txBody>
      </p:sp>
      <p:sp>
        <p:nvSpPr>
          <p:cNvPr id="32787" name="Line 23"/>
          <p:cNvSpPr>
            <a:spLocks noChangeShapeType="1"/>
          </p:cNvSpPr>
          <p:nvPr/>
        </p:nvSpPr>
        <p:spPr bwMode="auto">
          <a:xfrm flipH="1">
            <a:off x="6477002" y="1981200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  <p:bldP spid="139280" grpId="0" animBg="1"/>
      <p:bldP spid="139282" grpId="0" animBg="1"/>
      <p:bldP spid="1392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2057400" y="1600200"/>
            <a:ext cx="38100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Policy</a:t>
            </a:r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92200"/>
            <a:ext cx="8382000" cy="576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Sample policy file:</a:t>
            </a:r>
          </a:p>
          <a:p>
            <a:pPr>
              <a:spcBef>
                <a:spcPts val="108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path allow  /</a:t>
            </a:r>
            <a:r>
              <a:rPr lang="en-US" sz="2400" dirty="0" err="1">
                <a:latin typeface="Tahoma" charset="0"/>
              </a:rPr>
              <a:t>tmp</a:t>
            </a:r>
            <a:r>
              <a:rPr lang="en-US" sz="2400" dirty="0">
                <a:latin typeface="Tahoma" charset="0"/>
              </a:rPr>
              <a:t>/*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path deny  /</a:t>
            </a:r>
            <a:r>
              <a:rPr lang="en-US" sz="2400" dirty="0" err="1">
                <a:latin typeface="Tahoma" charset="0"/>
              </a:rPr>
              <a:t>etc</a:t>
            </a:r>
            <a:r>
              <a:rPr lang="en-US" sz="2400" dirty="0">
                <a:latin typeface="Tahoma" charset="0"/>
              </a:rPr>
              <a:t>/</a:t>
            </a:r>
            <a:r>
              <a:rPr lang="en-US" sz="2400" dirty="0" err="1">
                <a:latin typeface="Tahoma" charset="0"/>
              </a:rPr>
              <a:t>passwd</a:t>
            </a:r>
            <a:endParaRPr lang="en-US" sz="2400" dirty="0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network deny all</a:t>
            </a:r>
          </a:p>
          <a:p>
            <a:pPr>
              <a:buFont typeface="Wingdings" charset="0"/>
              <a:buNone/>
            </a:pPr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ahoma" charset="0"/>
              </a:rPr>
              <a:t>Manually specifying </a:t>
            </a:r>
            <a:r>
              <a:rPr lang="en-US" sz="2800" dirty="0">
                <a:latin typeface="Tahoma" charset="0"/>
              </a:rPr>
              <a:t>policy for an app </a:t>
            </a:r>
            <a:r>
              <a:rPr lang="en-US" sz="2800" dirty="0" smtClean="0">
                <a:latin typeface="Tahoma" charset="0"/>
              </a:rPr>
              <a:t>can be difficult:</a:t>
            </a:r>
            <a:endParaRPr lang="en-US" sz="2800" dirty="0">
              <a:latin typeface="Tahoma" charset="0"/>
            </a:endParaRP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600" dirty="0" err="1" smtClean="0">
                <a:latin typeface="Tahoma" charset="0"/>
                <a:ea typeface="ＭＳ Ｐゴシック" charset="0"/>
              </a:rPr>
              <a:t>Systrace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 can auto-generate policy by learning how app </a:t>
            </a:r>
            <a:br>
              <a:rPr lang="en-US" sz="2600" dirty="0" smtClean="0">
                <a:latin typeface="Tahoma" charset="0"/>
                <a:ea typeface="ＭＳ Ｐゴシック" charset="0"/>
              </a:rPr>
            </a:br>
            <a:r>
              <a:rPr lang="en-US" sz="2600" dirty="0" smtClean="0">
                <a:latin typeface="Tahoma" charset="0"/>
                <a:ea typeface="ＭＳ Ｐゴシック" charset="0"/>
              </a:rPr>
              <a:t>behaves on </a:t>
            </a:r>
            <a:r>
              <a:rPr lang="ja-JP" altLang="en-US" sz="2600" dirty="0" smtClean="0">
                <a:latin typeface="Tahoma" charset="0"/>
                <a:ea typeface="ＭＳ Ｐゴシック" charset="0"/>
              </a:rPr>
              <a:t>“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good</a:t>
            </a:r>
            <a:r>
              <a:rPr lang="ja-JP" altLang="en-US" sz="2600" dirty="0" smtClean="0">
                <a:latin typeface="Tahoma" charset="0"/>
                <a:ea typeface="ＭＳ Ｐゴシック" charset="0"/>
              </a:rPr>
              <a:t>”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 inputs</a:t>
            </a: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600" dirty="0" smtClean="0">
                <a:latin typeface="Tahoma" charset="0"/>
                <a:ea typeface="ＭＳ Ｐゴシック" charset="0"/>
              </a:rPr>
              <a:t>If policy does not cover a specific sys-call, ask user</a:t>
            </a:r>
          </a:p>
          <a:p>
            <a:pPr lvl="2">
              <a:lnSpc>
                <a:spcPct val="120000"/>
              </a:lnSpc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… but user has no way to decide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400" dirty="0" smtClean="0">
                <a:latin typeface="Tahoma" charset="0"/>
              </a:rPr>
              <a:t>Difficulty </a:t>
            </a:r>
            <a:r>
              <a:rPr lang="en-US" sz="2400" dirty="0">
                <a:latin typeface="Tahoma" charset="0"/>
              </a:rPr>
              <a:t>with choosing policy for specific apps (e.g. browser) is </a:t>
            </a:r>
            <a:r>
              <a:rPr lang="en-US" sz="2400" dirty="0" smtClean="0">
                <a:latin typeface="Tahoma" charset="0"/>
              </a:rPr>
              <a:t/>
            </a:r>
            <a:br>
              <a:rPr lang="en-US" sz="2400" dirty="0" smtClean="0">
                <a:latin typeface="Tahoma" charset="0"/>
              </a:rPr>
            </a:br>
            <a:r>
              <a:rPr lang="en-US" sz="2400" dirty="0" smtClean="0">
                <a:latin typeface="Tahoma" charset="0"/>
              </a:rPr>
              <a:t>the main </a:t>
            </a:r>
            <a:r>
              <a:rPr lang="en-US" sz="2400" dirty="0">
                <a:latin typeface="Tahoma" charset="0"/>
              </a:rPr>
              <a:t>reason this approach is not widely used</a:t>
            </a:r>
          </a:p>
        </p:txBody>
      </p:sp>
    </p:spTree>
    <p:extLst>
      <p:ext uri="{BB962C8B-B14F-4D97-AF65-F5344CB8AC3E}">
        <p14:creationId xmlns:p14="http://schemas.microsoft.com/office/powerpoint/2010/main" val="125698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ounded Rectangle 6"/>
          <p:cNvSpPr>
            <a:spLocks noChangeArrowheads="1"/>
          </p:cNvSpPr>
          <p:nvPr/>
        </p:nvSpPr>
        <p:spPr bwMode="auto">
          <a:xfrm>
            <a:off x="5562600" y="1143000"/>
            <a:ext cx="2971800" cy="2667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19" name="Rounded Rectangle 16"/>
          <p:cNvSpPr>
            <a:spLocks noChangeArrowheads="1"/>
          </p:cNvSpPr>
          <p:nvPr/>
        </p:nvSpPr>
        <p:spPr bwMode="auto">
          <a:xfrm>
            <a:off x="5943600" y="1339851"/>
            <a:ext cx="2395538" cy="1046163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dirty="0" err="1">
                <a:latin typeface="Tahoma" charset="0"/>
              </a:rPr>
              <a:t>NaCl</a:t>
            </a:r>
            <a:r>
              <a:rPr lang="en-US" dirty="0">
                <a:latin typeface="Tahoma" charset="0"/>
              </a:rPr>
              <a:t>:  a modern day example</a:t>
            </a:r>
          </a:p>
        </p:txBody>
      </p:sp>
      <p:sp>
        <p:nvSpPr>
          <p:cNvPr id="34821" name="Content Placeholder 1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3835400"/>
            <a:ext cx="8229600" cy="302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ahoma" charset="0"/>
              </a:rPr>
              <a:t>game:  </a:t>
            </a:r>
            <a:r>
              <a:rPr lang="en-US" sz="2400" dirty="0">
                <a:latin typeface="Tahoma" charset="0"/>
              </a:rPr>
              <a:t>untrusted x86 code</a:t>
            </a:r>
          </a:p>
          <a:p>
            <a:pPr>
              <a:spcBef>
                <a:spcPts val="2425"/>
              </a:spcBef>
            </a:pPr>
            <a:r>
              <a:rPr lang="en-US" sz="2400" dirty="0">
                <a:latin typeface="Tahoma" charset="0"/>
              </a:rPr>
              <a:t>Two sandboxes:</a:t>
            </a:r>
          </a:p>
          <a:p>
            <a:pPr lvl="1">
              <a:spcBef>
                <a:spcPts val="1675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outer sandbox:  restricts capabilities using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system </a:t>
            </a:r>
            <a:r>
              <a:rPr lang="en-US" sz="2000" dirty="0">
                <a:latin typeface="Tahoma" charset="0"/>
                <a:ea typeface="ＭＳ Ｐゴシック" charset="0"/>
              </a:rPr>
              <a:t>call interposition</a:t>
            </a:r>
          </a:p>
          <a:p>
            <a:pPr lvl="1">
              <a:lnSpc>
                <a:spcPct val="120000"/>
              </a:lnSpc>
              <a:spcBef>
                <a:spcPts val="1675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Inner sandbox: uses x86 memory segmentation to isolate</a:t>
            </a:r>
            <a:br>
              <a:rPr lang="en-US" sz="2000" dirty="0">
                <a:latin typeface="Tahoma" charset="0"/>
                <a:ea typeface="ＭＳ Ｐゴシック" charset="0"/>
              </a:rPr>
            </a:br>
            <a:r>
              <a:rPr lang="en-US" sz="2000" dirty="0">
                <a:latin typeface="Tahoma" charset="0"/>
                <a:ea typeface="ＭＳ Ｐゴシック" charset="0"/>
              </a:rPr>
              <a:t>	application memory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among apps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  <p:sp>
        <p:nvSpPr>
          <p:cNvPr id="34822" name="Rounded Rectangle 5"/>
          <p:cNvSpPr>
            <a:spLocks noChangeArrowheads="1"/>
          </p:cNvSpPr>
          <p:nvPr/>
        </p:nvSpPr>
        <p:spPr bwMode="auto">
          <a:xfrm>
            <a:off x="762000" y="1600200"/>
            <a:ext cx="1600200" cy="182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 u="sng"/>
              <a:t>Browser</a:t>
            </a:r>
          </a:p>
          <a:p>
            <a:pPr algn="ctr"/>
            <a:endParaRPr lang="en-US"/>
          </a:p>
          <a:p>
            <a:pPr algn="ctr"/>
            <a:r>
              <a:rPr lang="en-US"/>
              <a:t>HTML</a:t>
            </a:r>
          </a:p>
          <a:p>
            <a:pPr algn="ctr"/>
            <a:r>
              <a:rPr lang="en-US"/>
              <a:t>JavaScript</a:t>
            </a:r>
          </a:p>
        </p:txBody>
      </p:sp>
      <p:sp>
        <p:nvSpPr>
          <p:cNvPr id="34823" name="Left-Right Arrow 7"/>
          <p:cNvSpPr>
            <a:spLocks noChangeArrowheads="1"/>
          </p:cNvSpPr>
          <p:nvPr/>
        </p:nvSpPr>
        <p:spPr bwMode="auto">
          <a:xfrm>
            <a:off x="2819400" y="2286000"/>
            <a:ext cx="2438400" cy="381000"/>
          </a:xfrm>
          <a:prstGeom prst="left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3581401" y="1905000"/>
            <a:ext cx="1018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NPAPI</a:t>
            </a:r>
          </a:p>
        </p:txBody>
      </p:sp>
      <p:sp>
        <p:nvSpPr>
          <p:cNvPr id="34825" name="Rounded Rectangle 10"/>
          <p:cNvSpPr>
            <a:spLocks noChangeArrowheads="1"/>
          </p:cNvSpPr>
          <p:nvPr/>
        </p:nvSpPr>
        <p:spPr bwMode="auto">
          <a:xfrm>
            <a:off x="5867400" y="3200400"/>
            <a:ext cx="2438400" cy="53340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NaCl runtime</a:t>
            </a:r>
          </a:p>
        </p:txBody>
      </p:sp>
      <p:sp>
        <p:nvSpPr>
          <p:cNvPr id="34826" name="Up-Down Arrow 11"/>
          <p:cNvSpPr>
            <a:spLocks noChangeArrowheads="1"/>
          </p:cNvSpPr>
          <p:nvPr/>
        </p:nvSpPr>
        <p:spPr bwMode="auto">
          <a:xfrm>
            <a:off x="6934202" y="2533651"/>
            <a:ext cx="354013" cy="563563"/>
          </a:xfrm>
          <a:prstGeom prst="upDownArrow">
            <a:avLst>
              <a:gd name="adj1" fmla="val 50000"/>
              <a:gd name="adj2" fmla="val 49910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6019800" y="1417637"/>
            <a:ext cx="2209800" cy="8826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828" name="Rounded Rectangle 9"/>
          <p:cNvSpPr>
            <a:spLocks noChangeArrowheads="1"/>
          </p:cNvSpPr>
          <p:nvPr/>
        </p:nvSpPr>
        <p:spPr bwMode="auto">
          <a:xfrm>
            <a:off x="6172200" y="1524000"/>
            <a:ext cx="1905000" cy="6858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1295400"/>
            <a:ext cx="4953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92100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3124200"/>
            <a:ext cx="5029200" cy="2540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via</a:t>
            </a:r>
            <a:b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Machines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724320"/>
              <a:ext cx="360" cy="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322"/>
            <a:ext cx="32004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9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Virtual Machines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19200" y="3733800"/>
            <a:ext cx="6553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Virtual Machine Monitor (VMM)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371600"/>
            <a:ext cx="3276600" cy="2362200"/>
            <a:chOff x="768" y="1152"/>
            <a:chExt cx="2064" cy="1776"/>
          </a:xfrm>
        </p:grpSpPr>
        <p:sp>
          <p:nvSpPr>
            <p:cNvPr id="37904" name="Rectangle 5"/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2</a:t>
              </a:r>
            </a:p>
          </p:txBody>
        </p:sp>
        <p:sp>
          <p:nvSpPr>
            <p:cNvPr id="37905" name="Rectangle 6"/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Oval 7"/>
            <p:cNvSpPr>
              <a:spLocks noChangeArrowheads="1"/>
            </p:cNvSpPr>
            <p:nvPr/>
          </p:nvSpPr>
          <p:spPr bwMode="auto">
            <a:xfrm>
              <a:off x="110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95800" y="1371600"/>
            <a:ext cx="3276600" cy="2362200"/>
            <a:chOff x="2832" y="1152"/>
            <a:chExt cx="2064" cy="1776"/>
          </a:xfrm>
        </p:grpSpPr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1</a:t>
              </a:r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11"/>
            <p:cNvSpPr>
              <a:spLocks noChangeArrowheads="1"/>
            </p:cNvSpPr>
            <p:nvPr/>
          </p:nvSpPr>
          <p:spPr bwMode="auto">
            <a:xfrm>
              <a:off x="326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219200" y="4648200"/>
            <a:ext cx="655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1219200" y="1371600"/>
            <a:ext cx="6553200" cy="327660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3962400" y="4106334"/>
            <a:ext cx="1287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Host OS</a:t>
            </a:r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1219200" y="1371600"/>
            <a:ext cx="6553200" cy="2819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207882" y="1371601"/>
            <a:ext cx="851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6932407" y="1371601"/>
            <a:ext cx="851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VM1</a:t>
            </a:r>
          </a:p>
        </p:txBody>
      </p: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381000" y="5257801"/>
            <a:ext cx="8458200" cy="156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400" dirty="0"/>
              <a:t>Example:    </a:t>
            </a:r>
            <a:r>
              <a:rPr lang="en-US" sz="2400" b="1" dirty="0"/>
              <a:t>NSA  </a:t>
            </a:r>
            <a:r>
              <a:rPr lang="en-US" sz="2400" b="1" dirty="0" err="1" smtClean="0"/>
              <a:t>NetTop</a:t>
            </a:r>
            <a:endParaRPr lang="en-US" sz="2400" b="1" dirty="0"/>
          </a:p>
          <a:p>
            <a:pPr lvl="1" eaLnBrk="1" hangingPunct="1">
              <a:lnSpc>
                <a:spcPct val="180000"/>
              </a:lnSpc>
            </a:pPr>
            <a:r>
              <a:rPr lang="en-US" dirty="0" smtClean="0"/>
              <a:t>single </a:t>
            </a:r>
            <a:r>
              <a:rPr lang="en-US" dirty="0"/>
              <a:t>HW platform used for both classified </a:t>
            </a:r>
            <a:r>
              <a:rPr lang="en-US" dirty="0" smtClean="0"/>
              <a:t>and </a:t>
            </a:r>
            <a:r>
              <a:rPr lang="en-US" dirty="0"/>
              <a:t>unclassified data</a:t>
            </a:r>
          </a:p>
        </p:txBody>
      </p:sp>
    </p:spTree>
    <p:extLst>
      <p:ext uri="{BB962C8B-B14F-4D97-AF65-F5344CB8AC3E}">
        <p14:creationId xmlns:p14="http://schemas.microsoft.com/office/powerpoint/2010/main" val="181042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/>
      <p:bldP spid="962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Why so popular now?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ahoma" charset="0"/>
              </a:rPr>
              <a:t>VMs in the 1960</a:t>
            </a:r>
            <a:r>
              <a:rPr lang="ja-JP" altLang="en-US" sz="2800" b="1" dirty="0">
                <a:latin typeface="Tahoma" charset="0"/>
              </a:rPr>
              <a:t>’</a:t>
            </a:r>
            <a:r>
              <a:rPr lang="en-US" sz="2800" b="1" dirty="0">
                <a:latin typeface="Tahoma" charset="0"/>
              </a:rPr>
              <a:t>s</a:t>
            </a:r>
            <a:r>
              <a:rPr lang="en-US" sz="2800" dirty="0">
                <a:latin typeface="Tahoma" charset="0"/>
              </a:rPr>
              <a:t>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Few computers,  lots of users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VMs allow many users to shares a single computer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800" b="1" dirty="0">
                <a:latin typeface="Tahoma" charset="0"/>
              </a:rPr>
              <a:t>VMs  1970</a:t>
            </a:r>
            <a:r>
              <a:rPr lang="ja-JP" altLang="en-US" sz="2800" b="1" dirty="0">
                <a:latin typeface="Tahoma" charset="0"/>
              </a:rPr>
              <a:t>’</a:t>
            </a:r>
            <a:r>
              <a:rPr lang="en-US" sz="2800" b="1" dirty="0">
                <a:latin typeface="Tahoma" charset="0"/>
              </a:rPr>
              <a:t>s – 2000</a:t>
            </a:r>
            <a:r>
              <a:rPr lang="en-US" sz="2800" dirty="0">
                <a:latin typeface="Tahoma" charset="0"/>
              </a:rPr>
              <a:t>:    non-existent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600" b="1" dirty="0">
                <a:latin typeface="Tahoma" charset="0"/>
              </a:rPr>
              <a:t>VMs since 2000</a:t>
            </a:r>
            <a:r>
              <a:rPr lang="en-US" sz="2600" dirty="0">
                <a:latin typeface="Tahoma" charset="0"/>
              </a:rPr>
              <a:t>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Too many computers, too few users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 Print server,  Mail server,  Web server,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File </a:t>
            </a:r>
            <a:r>
              <a:rPr lang="en-US" sz="2400" dirty="0">
                <a:latin typeface="Tahoma" charset="0"/>
                <a:ea typeface="ＭＳ Ｐゴシック" charset="0"/>
              </a:rPr>
              <a:t>server,  Database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, </a:t>
            </a:r>
            <a:r>
              <a:rPr lang="en-US" sz="2400" dirty="0">
                <a:latin typeface="Tahoma" charset="0"/>
                <a:ea typeface="ＭＳ Ｐゴシック" charset="0"/>
              </a:rPr>
              <a:t>…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Wasteful to run each service </a:t>
            </a:r>
            <a:r>
              <a:rPr lang="en-US" dirty="0" smtClean="0">
                <a:latin typeface="Tahoma" charset="0"/>
                <a:ea typeface="ＭＳ Ｐゴシック" charset="0"/>
              </a:rPr>
              <a:t>on </a:t>
            </a:r>
            <a:r>
              <a:rPr lang="en-US" dirty="0">
                <a:latin typeface="Tahoma" charset="0"/>
                <a:ea typeface="ＭＳ Ｐゴシック" charset="0"/>
              </a:rPr>
              <a:t>different </a:t>
            </a:r>
            <a:r>
              <a:rPr lang="en-US" dirty="0" smtClean="0">
                <a:latin typeface="Tahoma" charset="0"/>
                <a:ea typeface="ＭＳ Ｐゴシック" charset="0"/>
              </a:rPr>
              <a:t>hardware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More </a:t>
            </a:r>
            <a:r>
              <a:rPr lang="en-US" dirty="0">
                <a:latin typeface="Tahoma" charset="0"/>
                <a:ea typeface="ＭＳ Ｐゴシック" charset="0"/>
              </a:rPr>
              <a:t>generally:   VMs heavily used in 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284301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193800"/>
            <a:ext cx="8458200" cy="3251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VMM security assumption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ahoma" charset="0"/>
              </a:rPr>
              <a:t>VMM Security assumption</a:t>
            </a:r>
            <a:r>
              <a:rPr lang="en-US" sz="2400" dirty="0">
                <a:latin typeface="Tahoma" charset="0"/>
              </a:rPr>
              <a:t>: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latin typeface="Tahoma" charset="0"/>
                <a:ea typeface="ＭＳ Ｐゴシック" charset="0"/>
              </a:rPr>
              <a:t>Malware can infect </a:t>
            </a:r>
            <a:r>
              <a:rPr lang="en-US" sz="2600" u="sng" dirty="0">
                <a:latin typeface="Tahoma" charset="0"/>
                <a:ea typeface="ＭＳ Ｐゴシック" charset="0"/>
              </a:rPr>
              <a:t>guest</a:t>
            </a:r>
            <a:r>
              <a:rPr lang="en-US" sz="2600" dirty="0">
                <a:latin typeface="Tahoma" charset="0"/>
                <a:ea typeface="ＭＳ Ｐゴシック" charset="0"/>
              </a:rPr>
              <a:t> OS and guest apps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latin typeface="Tahoma" charset="0"/>
                <a:ea typeface="ＭＳ Ｐゴシック" charset="0"/>
              </a:rPr>
              <a:t>But malware cannot escape from the infected V</a:t>
            </a:r>
            <a:r>
              <a:rPr lang="en-US" dirty="0">
                <a:latin typeface="Tahoma" charset="0"/>
                <a:ea typeface="ＭＳ Ｐゴシック" charset="0"/>
              </a:rPr>
              <a:t>M</a:t>
            </a:r>
          </a:p>
          <a:p>
            <a:pPr lvl="2">
              <a:spcBef>
                <a:spcPct val="40000"/>
              </a:spcBef>
            </a:pPr>
            <a:r>
              <a:rPr lang="en-US" sz="2800" dirty="0">
                <a:latin typeface="Tahoma" charset="0"/>
                <a:ea typeface="ＭＳ Ｐゴシック" charset="0"/>
              </a:rPr>
              <a:t>  </a:t>
            </a:r>
            <a:r>
              <a:rPr lang="en-US" sz="2400" dirty="0">
                <a:latin typeface="Tahoma" charset="0"/>
                <a:ea typeface="ＭＳ Ｐゴシック" charset="0"/>
              </a:rPr>
              <a:t>Cannot infect </a:t>
            </a:r>
            <a:r>
              <a:rPr lang="en-US" sz="2400" u="sng" dirty="0">
                <a:latin typeface="Tahoma" charset="0"/>
                <a:ea typeface="ＭＳ Ｐゴシック" charset="0"/>
              </a:rPr>
              <a:t>host</a:t>
            </a:r>
            <a:r>
              <a:rPr lang="en-US" sz="2400" dirty="0">
                <a:latin typeface="Tahoma" charset="0"/>
                <a:ea typeface="ＭＳ Ｐゴシック" charset="0"/>
              </a:rPr>
              <a:t> OS</a:t>
            </a:r>
          </a:p>
          <a:p>
            <a:pPr lvl="2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  Cannot infect other VMs on the same hardware </a:t>
            </a:r>
          </a:p>
          <a:p>
            <a:pPr lvl="2">
              <a:spcBef>
                <a:spcPct val="40000"/>
              </a:spcBef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ct val="40000"/>
              </a:spcBef>
              <a:buNone/>
            </a:pPr>
            <a:r>
              <a:rPr lang="en-US" sz="2400" dirty="0">
                <a:latin typeface="Tahoma" charset="0"/>
                <a:sym typeface="Symbol" charset="0"/>
              </a:rPr>
              <a:t>Requires that VMM protect itself and is not buggy</a:t>
            </a:r>
            <a:r>
              <a:rPr lang="en-US" dirty="0">
                <a:latin typeface="Tahoma" charset="0"/>
              </a:rPr>
              <a:t> 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VMM is much simpler than full OS </a:t>
            </a:r>
          </a:p>
          <a:p>
            <a:pPr marL="457200" lvl="1" indent="0">
              <a:buNone/>
            </a:pPr>
            <a:r>
              <a:rPr lang="en-US" sz="2600" dirty="0" smtClean="0">
                <a:latin typeface="Tahoma" charset="0"/>
                <a:ea typeface="ＭＳ Ｐゴシック" charset="0"/>
              </a:rPr>
              <a:t>       … </a:t>
            </a:r>
            <a:r>
              <a:rPr lang="en-US" sz="2600" dirty="0">
                <a:latin typeface="Tahoma" charset="0"/>
                <a:ea typeface="ＭＳ Ｐゴシック" charset="0"/>
              </a:rPr>
              <a:t>but device drivers run in Host OS</a:t>
            </a:r>
          </a:p>
        </p:txBody>
      </p:sp>
    </p:spTree>
    <p:extLst>
      <p:ext uri="{BB962C8B-B14F-4D97-AF65-F5344CB8AC3E}">
        <p14:creationId xmlns:p14="http://schemas.microsoft.com/office/powerpoint/2010/main" val="230193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Problem:   covert channels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334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ahoma" charset="0"/>
              </a:rPr>
              <a:t>Covert channel</a:t>
            </a:r>
            <a:r>
              <a:rPr lang="en-US" sz="2400" dirty="0">
                <a:latin typeface="Tahoma" charset="0"/>
              </a:rPr>
              <a:t>:    unintended communication channel between isolated components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Can be used to leak classified data from secure component to public component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09600" y="3429000"/>
            <a:ext cx="7162800" cy="2895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15"/>
          <p:cNvSpPr>
            <a:spLocks noChangeArrowheads="1"/>
          </p:cNvSpPr>
          <p:nvPr/>
        </p:nvSpPr>
        <p:spPr bwMode="auto">
          <a:xfrm>
            <a:off x="3429000" y="3429000"/>
            <a:ext cx="1524000" cy="2362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9600" y="3429000"/>
            <a:ext cx="2819400" cy="23622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Classified VM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953000" y="3429000"/>
            <a:ext cx="2819400" cy="23622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Public VM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990600" y="4191000"/>
            <a:ext cx="762000" cy="838200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secret</a:t>
            </a:r>
          </a:p>
          <a:p>
            <a:pPr algn="ctr"/>
            <a:r>
              <a:rPr lang="en-US"/>
              <a:t>doc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52600" y="4191000"/>
            <a:ext cx="1219200" cy="1371600"/>
            <a:chOff x="1104" y="2592"/>
            <a:chExt cx="768" cy="864"/>
          </a:xfrm>
        </p:grpSpPr>
        <p:sp>
          <p:nvSpPr>
            <p:cNvPr id="42000" name="Oval 9"/>
            <p:cNvSpPr>
              <a:spLocks noChangeArrowheads="1"/>
            </p:cNvSpPr>
            <p:nvPr/>
          </p:nvSpPr>
          <p:spPr bwMode="auto">
            <a:xfrm>
              <a:off x="1440" y="2592"/>
              <a:ext cx="432" cy="864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vert="eaVert" wrap="none" anchor="ctr"/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malware</a:t>
              </a:r>
            </a:p>
          </p:txBody>
        </p:sp>
        <p:sp>
          <p:nvSpPr>
            <p:cNvPr id="42001" name="Line 10"/>
            <p:cNvSpPr>
              <a:spLocks noChangeShapeType="1"/>
            </p:cNvSpPr>
            <p:nvPr/>
          </p:nvSpPr>
          <p:spPr bwMode="auto">
            <a:xfrm>
              <a:off x="1104" y="29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994" name="Oval 12"/>
          <p:cNvSpPr>
            <a:spLocks noChangeArrowheads="1"/>
          </p:cNvSpPr>
          <p:nvPr/>
        </p:nvSpPr>
        <p:spPr bwMode="auto">
          <a:xfrm rot="-5400000">
            <a:off x="6134100" y="4114800"/>
            <a:ext cx="685800" cy="13716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listener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971800" y="3957639"/>
            <a:ext cx="2895600" cy="842963"/>
            <a:chOff x="1872" y="2445"/>
            <a:chExt cx="1824" cy="531"/>
          </a:xfrm>
        </p:grpSpPr>
        <p:sp>
          <p:nvSpPr>
            <p:cNvPr id="41998" name="Line 11"/>
            <p:cNvSpPr>
              <a:spLocks noChangeShapeType="1"/>
            </p:cNvSpPr>
            <p:nvPr/>
          </p:nvSpPr>
          <p:spPr bwMode="auto">
            <a:xfrm>
              <a:off x="1872" y="2976"/>
              <a:ext cx="18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2195" y="2445"/>
              <a:ext cx="88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covert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channel</a:t>
              </a:r>
            </a:p>
          </p:txBody>
        </p:sp>
      </p:grpSp>
      <p:sp>
        <p:nvSpPr>
          <p:cNvPr id="41996" name="Rectangle 5"/>
          <p:cNvSpPr>
            <a:spLocks noChangeArrowheads="1"/>
          </p:cNvSpPr>
          <p:nvPr/>
        </p:nvSpPr>
        <p:spPr bwMode="auto">
          <a:xfrm>
            <a:off x="609600" y="5791200"/>
            <a:ext cx="7162800" cy="533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/>
              <a:t>VMM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7162800" y="48006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Isolation vs. sharing</a:t>
            </a:r>
          </a:p>
          <a:p>
            <a:r>
              <a:rPr lang="en-US" dirty="0" smtClean="0"/>
              <a:t>What isolation facility provided by the system?</a:t>
            </a:r>
          </a:p>
          <a:p>
            <a:pPr lvl="1"/>
            <a:r>
              <a:rPr lang="en-US" dirty="0" smtClean="0"/>
              <a:t>Hardware?</a:t>
            </a:r>
          </a:p>
          <a:p>
            <a:pPr lvl="1"/>
            <a:r>
              <a:rPr lang="en-US" dirty="0" smtClean="0"/>
              <a:t>OS/VM?</a:t>
            </a:r>
          </a:p>
          <a:p>
            <a:pPr lvl="1"/>
            <a:r>
              <a:rPr lang="en-US" dirty="0" smtClean="0"/>
              <a:t>Are these enough?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Threat model (what to isolate) is changing</a:t>
            </a:r>
          </a:p>
          <a:p>
            <a:pPr lvl="1"/>
            <a:r>
              <a:rPr lang="en-US" dirty="0" smtClean="0"/>
              <a:t>E.g., I </a:t>
            </a:r>
            <a:r>
              <a:rPr lang="en-US" dirty="0"/>
              <a:t>don</a:t>
            </a:r>
            <a:r>
              <a:rPr lang="mr-IN" dirty="0"/>
              <a:t>’</a:t>
            </a:r>
            <a:r>
              <a:rPr lang="en-US" dirty="0"/>
              <a:t>t trust the OS, can I provide a secure container for me to run in where the OS can’t mess with me?</a:t>
            </a:r>
          </a:p>
          <a:p>
            <a:pPr lvl="2"/>
            <a:r>
              <a:rPr lang="en-US" dirty="0"/>
              <a:t>On the cloud, or to isolate damage from compromised OS</a:t>
            </a:r>
          </a:p>
          <a:p>
            <a:pPr lvl="2"/>
            <a:r>
              <a:rPr lang="en-US" dirty="0"/>
              <a:t>This is much harder, since the OS is not part of the Trusted computing </a:t>
            </a:r>
            <a:r>
              <a:rPr lang="en-US" dirty="0" smtClean="0"/>
              <a:t>base</a:t>
            </a:r>
          </a:p>
          <a:p>
            <a:pPr lvl="2"/>
            <a:r>
              <a:rPr lang="en-US" dirty="0" smtClean="0"/>
              <a:t>Intel SGX (paper later today)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10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221297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>
                <a:latin typeface="Tahoma" charset="0"/>
              </a:rPr>
              <a:t>VMM Introspection:  </a:t>
            </a:r>
            <a:r>
              <a:rPr lang="en-US" sz="2400">
                <a:latin typeface="Tahoma" charset="0"/>
              </a:rPr>
              <a:t>[GR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sz="2400">
                <a:latin typeface="Tahoma" charset="0"/>
              </a:rPr>
              <a:t>03]</a:t>
            </a:r>
            <a:br>
              <a:rPr lang="en-US" sz="2400">
                <a:latin typeface="Tahoma" charset="0"/>
              </a:rPr>
            </a:br>
            <a:r>
              <a:rPr lang="en-US" sz="2400">
                <a:latin typeface="Tahoma" charset="0"/>
              </a:rPr>
              <a:t>	</a:t>
            </a:r>
            <a:r>
              <a:rPr lang="en-US" sz="3200">
                <a:latin typeface="Tahoma" charset="0"/>
              </a:rPr>
              <a:t>protecting the anti-virus system</a:t>
            </a:r>
          </a:p>
        </p:txBody>
      </p:sp>
    </p:spTree>
    <p:extLst>
      <p:ext uri="{BB962C8B-B14F-4D97-AF65-F5344CB8AC3E}">
        <p14:creationId xmlns:p14="http://schemas.microsoft.com/office/powerpoint/2010/main" val="108009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Intrusion Detection / Anti-virus</a:t>
            </a:r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Runs as part of OS kernel and user space process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Kernel root kit can shutdown protection system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Common practice for modern malware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Standard solution:     </a:t>
            </a:r>
            <a:r>
              <a:rPr lang="en-US" sz="2400" b="1" dirty="0">
                <a:latin typeface="Tahoma" charset="0"/>
              </a:rPr>
              <a:t>run  IDS  system in the network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Problem:   insufficient visibility into user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’</a:t>
            </a:r>
            <a:r>
              <a:rPr lang="en-US" sz="2400" dirty="0">
                <a:latin typeface="Tahoma" charset="0"/>
                <a:ea typeface="ＭＳ Ｐゴシック" charset="0"/>
              </a:rPr>
              <a:t>s machine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Better:   </a:t>
            </a:r>
            <a:r>
              <a:rPr lang="en-US" sz="2400" b="1" dirty="0">
                <a:latin typeface="Tahoma" charset="0"/>
              </a:rPr>
              <a:t>run IDS as part of VMM  (protected from malware)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VMM can monitor virtual hardware for anomalies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VMI:   Virtual Machine Introspection</a:t>
            </a:r>
          </a:p>
          <a:p>
            <a:pPr lvl="2">
              <a:spcBef>
                <a:spcPct val="4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  Allows VMM to check Guest OS internals</a:t>
            </a:r>
          </a:p>
        </p:txBody>
      </p:sp>
    </p:spTree>
    <p:extLst>
      <p:ext uri="{BB962C8B-B14F-4D97-AF65-F5344CB8AC3E}">
        <p14:creationId xmlns:p14="http://schemas.microsoft.com/office/powerpoint/2010/main" val="50086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87236" y="1498601"/>
            <a:ext cx="5562600" cy="2336796"/>
          </a:xfrm>
          <a:prstGeom prst="rect">
            <a:avLst/>
          </a:prstGeom>
          <a:solidFill>
            <a:srgbClr val="0000FF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 dirty="0" smtClean="0"/>
              <a:t>Infected VM</a:t>
            </a:r>
            <a:endParaRPr lang="en-US" sz="2400" b="1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22096" y="1905000"/>
            <a:ext cx="878305" cy="1608117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malware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787236" y="3860798"/>
            <a:ext cx="5562600" cy="129539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VMM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87236" y="3022597"/>
            <a:ext cx="5562600" cy="8794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Guest OS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796636" y="5156198"/>
            <a:ext cx="7585364" cy="5079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Hardware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0" y="4140200"/>
            <a:ext cx="1447800" cy="711200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IDS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05200" y="3530600"/>
            <a:ext cx="381000" cy="609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0400" y="2413000"/>
            <a:ext cx="914400" cy="172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743200" y="3530600"/>
            <a:ext cx="76200" cy="609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133600" y="3429000"/>
            <a:ext cx="304800" cy="711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16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89000"/>
            <a:ext cx="8382000" cy="58674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b="1" dirty="0">
                <a:latin typeface="Tahoma" charset="0"/>
              </a:rPr>
              <a:t>Stealth </a:t>
            </a:r>
            <a:r>
              <a:rPr lang="en-US" sz="2200" b="1" dirty="0" smtClean="0">
                <a:latin typeface="Tahoma" charset="0"/>
              </a:rPr>
              <a:t>root-kit malware</a:t>
            </a:r>
            <a:r>
              <a:rPr lang="en-US" sz="2200" b="1" dirty="0">
                <a:latin typeface="Tahoma" charset="0"/>
              </a:rPr>
              <a:t>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Creates processes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Opens sockets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netstat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>
              <a:spcBef>
                <a:spcPct val="8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1.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Lie detector check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Goal:   detect stealth malware that hides processes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and network activity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Method: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lists processes running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requests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to list processes (e.g.  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If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mismatch:     </a:t>
            </a:r>
            <a:r>
              <a:rPr lang="en-US" sz="2200" dirty="0">
                <a:latin typeface="Tahoma" charset="0"/>
                <a:ea typeface="ＭＳ Ｐゴシック" charset="0"/>
              </a:rPr>
              <a:t>kill VM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400" y="6172200"/>
            <a:ext cx="1676400" cy="6096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4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153400" cy="53848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2.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Application code integrity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VMM computes hash of user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app code </a:t>
            </a:r>
            <a:r>
              <a:rPr lang="en-US" sz="2200" dirty="0">
                <a:latin typeface="Tahoma" charset="0"/>
                <a:ea typeface="ＭＳ Ｐゴシック" charset="0"/>
              </a:rPr>
              <a:t>running in VM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Compare to whitelist of hashes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  Kills VM if unknown program appears</a:t>
            </a: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3.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Ensure </a:t>
            </a:r>
            <a:r>
              <a:rPr lang="en-US" sz="2200" b="1" dirty="0" err="1">
                <a:solidFill>
                  <a:srgbClr val="0000FF"/>
                </a:solidFill>
                <a:latin typeface="Tahoma" charset="0"/>
              </a:rPr>
              <a:t>GuestOS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 kernel integrity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example:   detect changes to  </a:t>
            </a:r>
            <a:r>
              <a:rPr lang="en-US" sz="2200" dirty="0" err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sys_call_table</a:t>
            </a:r>
            <a:endParaRPr lang="en-US" sz="2200" dirty="0">
              <a:solidFill>
                <a:schemeClr val="accent2"/>
              </a:solidFill>
              <a:latin typeface="Tahoma" charset="0"/>
              <a:ea typeface="ＭＳ Ｐゴシック" charset="0"/>
            </a:endParaRP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4.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Virus signature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Run virus signature detector on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memory</a:t>
            </a:r>
            <a:endParaRPr lang="en-US" sz="22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4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1295400"/>
            <a:ext cx="4953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92100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3381029"/>
            <a:ext cx="5029200" cy="2540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Subverting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VM Isolation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724320"/>
              <a:ext cx="360" cy="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322"/>
            <a:ext cx="32004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6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latin typeface="Tahoma" charset="0"/>
              </a:rPr>
              <a:t>Subvirt</a:t>
            </a:r>
            <a:r>
              <a:rPr lang="en-US" sz="4400" dirty="0" smtClean="0">
                <a:latin typeface="Tahoma" charset="0"/>
              </a:rPr>
              <a:t>   </a:t>
            </a:r>
            <a:r>
              <a:rPr lang="en-US" sz="1800" dirty="0" smtClean="0">
                <a:latin typeface="Tahoma" charset="0"/>
              </a:rPr>
              <a:t>[King et al. 2006]</a:t>
            </a:r>
            <a:endParaRPr lang="en-US" sz="1800" dirty="0">
              <a:latin typeface="Tahoma" charset="0"/>
            </a:endParaRP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Virus idea: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Once on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victim </a:t>
            </a:r>
            <a:r>
              <a:rPr lang="en-US" sz="2200" dirty="0">
                <a:latin typeface="Tahoma" charset="0"/>
                <a:ea typeface="ＭＳ Ｐゴシック" charset="0"/>
              </a:rPr>
              <a:t>machine, install a malicious VMM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Virus hides in VMM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Invisible to virus detector running inside VM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990600" y="3632200"/>
            <a:ext cx="2133600" cy="294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990600" y="6197600"/>
            <a:ext cx="2133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HW    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990600" y="5664200"/>
            <a:ext cx="2133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OS     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59166" y="4445001"/>
            <a:ext cx="7414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4400">
                <a:latin typeface="Times" charset="0"/>
                <a:sym typeface="Symbol" charset="0"/>
              </a:rPr>
              <a:t>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791200" y="3632200"/>
            <a:ext cx="2133600" cy="294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791200" y="6115050"/>
            <a:ext cx="2133600" cy="4635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HW     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791200" y="5207001"/>
            <a:ext cx="2133600" cy="4635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OS     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791200" y="5657850"/>
            <a:ext cx="2133600" cy="463551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VMM and virus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2362200" y="4241800"/>
            <a:ext cx="609600" cy="180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Times" charset="0"/>
              </a:rPr>
              <a:t>nti</a:t>
            </a:r>
            <a:r>
              <a:rPr lang="en-US" sz="2400" dirty="0">
                <a:solidFill>
                  <a:schemeClr val="bg1"/>
                </a:solidFill>
                <a:latin typeface="Times" charset="0"/>
              </a:rPr>
              <a:t>-virus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7162800" y="3835400"/>
            <a:ext cx="609600" cy="167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Times" charset="0"/>
              </a:rPr>
              <a:t>nti</a:t>
            </a:r>
            <a:r>
              <a:rPr lang="en-US" sz="2000" dirty="0">
                <a:solidFill>
                  <a:schemeClr val="bg1"/>
                </a:solidFill>
                <a:latin typeface="Times" charset="0"/>
              </a:rPr>
              <a:t>-virus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791200" y="3632200"/>
            <a:ext cx="2133600" cy="203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5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1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58764"/>
            <a:ext cx="7772400" cy="42703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ahoma" charset="0"/>
              </a:rPr>
              <a:t>The MATRIX</a:t>
            </a:r>
          </a:p>
        </p:txBody>
      </p:sp>
    </p:spTree>
    <p:extLst>
      <p:ext uri="{BB962C8B-B14F-4D97-AF65-F5344CB8AC3E}">
        <p14:creationId xmlns:p14="http://schemas.microsoft.com/office/powerpoint/2010/main" val="30646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60960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52083" r="23438" b="7292"/>
          <a:stretch>
            <a:fillRect/>
          </a:stretch>
        </p:blipFill>
        <p:spPr bwMode="auto">
          <a:xfrm>
            <a:off x="304800" y="1089025"/>
            <a:ext cx="8610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VM Based Malware  </a:t>
            </a:r>
            <a:r>
              <a:rPr lang="en-US" sz="3600" dirty="0">
                <a:latin typeface="Tahoma" charset="0"/>
              </a:rPr>
              <a:t>(blue pill virus)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724400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Tahoma" charset="0"/>
              </a:rPr>
              <a:t>VMBR</a:t>
            </a:r>
            <a:r>
              <a:rPr lang="en-US" sz="2200" dirty="0">
                <a:latin typeface="Tahoma" charset="0"/>
              </a:rPr>
              <a:t>:    a virus that installs a malicious VMM  (hypervisor)</a:t>
            </a:r>
          </a:p>
          <a:p>
            <a:endParaRPr lang="en-US" sz="2200" b="1" dirty="0">
              <a:latin typeface="Tahoma" charset="0"/>
            </a:endParaRPr>
          </a:p>
          <a:p>
            <a:r>
              <a:rPr lang="en-US" sz="2200" b="1" dirty="0">
                <a:latin typeface="Tahoma" charset="0"/>
              </a:rPr>
              <a:t>Microsoft Security Bulletin:   (Oct, 2006) </a:t>
            </a:r>
            <a:endParaRPr lang="en-US" sz="2200" b="1" dirty="0" smtClean="0">
              <a:latin typeface="Tahoma" charset="0"/>
            </a:endParaRP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ahoma" charset="0"/>
                <a:ea typeface="ＭＳ Ｐゴシック" charset="0"/>
              </a:rPr>
              <a:t>Suggests </a:t>
            </a:r>
            <a:r>
              <a:rPr lang="en-US" sz="2200" dirty="0">
                <a:latin typeface="Tahoma" charset="0"/>
                <a:ea typeface="ＭＳ Ｐゴシック" charset="0"/>
              </a:rPr>
              <a:t>disabling hardware virtualization features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by default for client-side systems</a:t>
            </a:r>
          </a:p>
          <a:p>
            <a:pPr>
              <a:spcBef>
                <a:spcPct val="180000"/>
              </a:spcBef>
            </a:pPr>
            <a:r>
              <a:rPr lang="en-US" sz="2200" b="1" dirty="0">
                <a:latin typeface="Tahoma" charset="0"/>
              </a:rPr>
              <a:t>But VMBRs are easy to defeat</a:t>
            </a:r>
          </a:p>
          <a:p>
            <a:pPr lvl="1">
              <a:spcBef>
                <a:spcPct val="3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A guest OS can detect that it is running on top of VMM</a:t>
            </a:r>
          </a:p>
        </p:txBody>
      </p:sp>
    </p:spTree>
    <p:extLst>
      <p:ext uri="{BB962C8B-B14F-4D97-AF65-F5344CB8AC3E}">
        <p14:creationId xmlns:p14="http://schemas.microsoft.com/office/powerpoint/2010/main" val="308014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sz="4400" b="0" dirty="0">
                <a:latin typeface="Tahoma" charset="0"/>
              </a:rPr>
              <a:t>Running untrusted code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We often need to run buggy/</a:t>
            </a:r>
            <a:r>
              <a:rPr lang="en-US" sz="2800" dirty="0" err="1">
                <a:latin typeface="Tahoma" charset="0"/>
              </a:rPr>
              <a:t>unstrusted</a:t>
            </a:r>
            <a:r>
              <a:rPr lang="en-US" sz="2800" dirty="0">
                <a:latin typeface="Tahoma" charset="0"/>
              </a:rPr>
              <a:t> code: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programs from untrusted Internet sites: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Tahoma" charset="0"/>
                <a:ea typeface="ＭＳ Ｐゴシック" charset="0"/>
              </a:rPr>
              <a:t>apps,   extensions,   plug-ins,   codecs </a:t>
            </a:r>
            <a:r>
              <a:rPr lang="en-US" sz="2200" dirty="0">
                <a:latin typeface="Tahoma" charset="0"/>
                <a:ea typeface="ＭＳ Ｐゴシック" charset="0"/>
              </a:rPr>
              <a:t>for media player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e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xposed applications:    </a:t>
            </a:r>
            <a:r>
              <a:rPr lang="en-US" sz="2400" dirty="0" err="1" smtClean="0">
                <a:latin typeface="Tahoma" charset="0"/>
                <a:ea typeface="ＭＳ Ｐゴシック" charset="0"/>
              </a:rPr>
              <a:t>pdf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viewers,  outlook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legacy daemons:   </a:t>
            </a:r>
            <a:r>
              <a:rPr lang="en-US" sz="2400" dirty="0" err="1">
                <a:latin typeface="Tahoma" charset="0"/>
                <a:ea typeface="ＭＳ Ｐゴシック" charset="0"/>
              </a:rPr>
              <a:t>sendmail</a:t>
            </a:r>
            <a:r>
              <a:rPr lang="en-US" sz="2400" dirty="0">
                <a:latin typeface="Tahoma" charset="0"/>
                <a:ea typeface="ＭＳ Ｐゴシック" charset="0"/>
              </a:rPr>
              <a:t>,  bind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honeypots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800" u="sng" dirty="0">
                <a:latin typeface="Tahoma" charset="0"/>
              </a:rPr>
              <a:t>Goal</a:t>
            </a:r>
            <a:r>
              <a:rPr lang="en-US" sz="2800" dirty="0">
                <a:latin typeface="Tahoma" charset="0"/>
              </a:rPr>
              <a:t>:    if application </a:t>
            </a:r>
            <a:r>
              <a:rPr lang="ja-JP" altLang="en-US" sz="2800" dirty="0">
                <a:latin typeface="Tahoma" charset="0"/>
              </a:rPr>
              <a:t>“</a:t>
            </a:r>
            <a:r>
              <a:rPr lang="en-US" sz="2800" dirty="0" smtClean="0">
                <a:latin typeface="Tahoma" charset="0"/>
              </a:rPr>
              <a:t>misbehaves</a:t>
            </a:r>
            <a:r>
              <a:rPr lang="ja-JP" altLang="en-US" sz="2800" dirty="0" smtClean="0">
                <a:latin typeface="Tahoma" charset="0"/>
              </a:rPr>
              <a:t>”</a:t>
            </a:r>
            <a:r>
              <a:rPr lang="en-US" sz="2800" dirty="0" smtClean="0">
                <a:latin typeface="Tahoma" charset="0"/>
              </a:rPr>
              <a:t>  ⇒  kill </a:t>
            </a:r>
            <a:r>
              <a:rPr lang="en-US" sz="2800" dirty="0">
                <a:latin typeface="Tahoma" charset="0"/>
              </a:rPr>
              <a:t>it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723900" y="2514600"/>
            <a:ext cx="228600" cy="3124200"/>
          </a:xfrm>
          <a:prstGeom prst="leftBracket">
            <a:avLst>
              <a:gd name="adj" fmla="val 102778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5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VMM Detection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Can an OS detect it is running on top of a VMM?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200" u="sng" dirty="0">
                <a:latin typeface="Tahoma" charset="0"/>
              </a:rPr>
              <a:t>Applications</a:t>
            </a:r>
            <a:r>
              <a:rPr lang="en-US" sz="2200" dirty="0">
                <a:latin typeface="Tahoma" charset="0"/>
              </a:rPr>
              <a:t>: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Virus detector can detect VMBR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Normal virus (non-VMBR) can detect VMM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refuse to run to avoid reverse engineering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Software that binds to hardware (e.g. MS Windows) can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refuse to run on top of VMM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DRM systems may refuse to run on top of VMM</a:t>
            </a:r>
          </a:p>
        </p:txBody>
      </p:sp>
    </p:spTree>
    <p:extLst>
      <p:ext uri="{BB962C8B-B14F-4D97-AF65-F5344CB8AC3E}">
        <p14:creationId xmlns:p14="http://schemas.microsoft.com/office/powerpoint/2010/main" val="6001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25400"/>
            <a:ext cx="8229600" cy="1143000"/>
          </a:xfrm>
        </p:spPr>
        <p:txBody>
          <a:bodyPr/>
          <a:lstStyle/>
          <a:p>
            <a:r>
              <a:rPr lang="en-US" sz="3200" dirty="0">
                <a:latin typeface="Tahoma" charset="0"/>
              </a:rPr>
              <a:t>VMM detection    (red pill techniques)</a:t>
            </a:r>
          </a:p>
        </p:txBody>
      </p:sp>
      <p:sp>
        <p:nvSpPr>
          <p:cNvPr id="553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193800"/>
            <a:ext cx="8610600" cy="54864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VM platforms often emulate simple hardware</a:t>
            </a:r>
          </a:p>
          <a:p>
            <a:pPr marL="1028700" lvl="3" indent="-342900"/>
            <a:r>
              <a:rPr lang="en-US" dirty="0" err="1">
                <a:latin typeface="Tahoma" charset="0"/>
                <a:ea typeface="ＭＳ Ｐゴシック" charset="0"/>
              </a:rPr>
              <a:t>VMWare</a:t>
            </a:r>
            <a:r>
              <a:rPr lang="en-US" dirty="0">
                <a:latin typeface="Tahoma" charset="0"/>
                <a:ea typeface="ＭＳ Ｐゴシック" charset="0"/>
              </a:rPr>
              <a:t> emulates an ancient i440bx chipset</a:t>
            </a:r>
          </a:p>
          <a:p>
            <a:pPr marL="685800" lvl="3" indent="0"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	</a:t>
            </a:r>
            <a:r>
              <a:rPr lang="en-US" dirty="0">
                <a:latin typeface="Tahoma" charset="0"/>
                <a:ea typeface="ＭＳ Ｐゴシック" charset="0"/>
              </a:rPr>
              <a:t>	… but report  8GB RAM,  dual </a:t>
            </a:r>
            <a:r>
              <a:rPr lang="en-US" dirty="0" smtClean="0">
                <a:latin typeface="Tahoma" charset="0"/>
                <a:ea typeface="ＭＳ Ｐゴシック" charset="0"/>
              </a:rPr>
              <a:t>CPUs</a:t>
            </a:r>
            <a:r>
              <a:rPr lang="en-US" dirty="0">
                <a:latin typeface="Tahoma" charset="0"/>
                <a:ea typeface="ＭＳ Ｐゴシック" charset="0"/>
              </a:rPr>
              <a:t>, etc.</a:t>
            </a:r>
          </a:p>
          <a:p>
            <a:pPr>
              <a:spcBef>
                <a:spcPct val="80000"/>
              </a:spcBef>
            </a:pPr>
            <a:r>
              <a:rPr lang="en-US" sz="2200" dirty="0" smtClean="0">
                <a:latin typeface="Tahoma" charset="0"/>
              </a:rPr>
              <a:t>VMM </a:t>
            </a:r>
            <a:r>
              <a:rPr lang="en-US" sz="2200" dirty="0">
                <a:latin typeface="Tahoma" charset="0"/>
              </a:rPr>
              <a:t>introduces time latency variances</a:t>
            </a:r>
          </a:p>
          <a:p>
            <a:pPr marL="1028700" lvl="3" indent="-342900"/>
            <a:r>
              <a:rPr lang="en-US" sz="2200" dirty="0">
                <a:latin typeface="Tahoma" charset="0"/>
                <a:ea typeface="ＭＳ Ｐゴシック" charset="0"/>
              </a:rPr>
              <a:t>Memory cache behavior differs in presence of VMM</a:t>
            </a:r>
          </a:p>
          <a:p>
            <a:pPr marL="1028700" lvl="3" indent="-342900"/>
            <a:r>
              <a:rPr lang="en-US" sz="2200" dirty="0">
                <a:latin typeface="Tahoma" charset="0"/>
                <a:ea typeface="ＭＳ Ｐゴシック" charset="0"/>
              </a:rPr>
              <a:t>Results in relative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time variations for </a:t>
            </a:r>
            <a:r>
              <a:rPr lang="en-US" sz="2200" dirty="0">
                <a:latin typeface="Tahoma" charset="0"/>
                <a:ea typeface="ＭＳ Ｐゴシック" charset="0"/>
              </a:rPr>
              <a:t>any two operations</a:t>
            </a:r>
          </a:p>
          <a:p>
            <a:pPr>
              <a:spcBef>
                <a:spcPct val="80000"/>
              </a:spcBef>
            </a:pPr>
            <a:r>
              <a:rPr lang="en-US" sz="2200" dirty="0" smtClean="0">
                <a:latin typeface="Tahoma" charset="0"/>
              </a:rPr>
              <a:t>VMM </a:t>
            </a:r>
            <a:r>
              <a:rPr lang="en-US" sz="2200" dirty="0">
                <a:latin typeface="Tahoma" charset="0"/>
              </a:rPr>
              <a:t>shares the TLB with </a:t>
            </a:r>
            <a:r>
              <a:rPr lang="en-US" sz="2200" dirty="0" err="1">
                <a:latin typeface="Tahoma" charset="0"/>
              </a:rPr>
              <a:t>GuestOS</a:t>
            </a:r>
            <a:endParaRPr lang="en-US" sz="2200" dirty="0">
              <a:latin typeface="Tahoma" charset="0"/>
            </a:endParaRPr>
          </a:p>
          <a:p>
            <a:pPr marL="1028700" lvl="3" indent="-342900"/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can detect reduced TLB size</a:t>
            </a:r>
          </a:p>
          <a:p>
            <a:pPr>
              <a:spcBef>
                <a:spcPct val="90000"/>
              </a:spcBef>
            </a:pPr>
            <a:r>
              <a:rPr lang="en-US" sz="2200" dirty="0">
                <a:latin typeface="Tahoma" charset="0"/>
              </a:rPr>
              <a:t>… and many more methods  </a:t>
            </a:r>
            <a:r>
              <a:rPr lang="en-US" sz="2200" b="1" dirty="0">
                <a:latin typeface="Tahoma" charset="0"/>
              </a:rPr>
              <a:t>[GAWF</a:t>
            </a:r>
            <a:r>
              <a:rPr lang="ja-JP" altLang="en-US" sz="2200" b="1" dirty="0">
                <a:latin typeface="Tahoma" charset="0"/>
              </a:rPr>
              <a:t>’</a:t>
            </a:r>
            <a:r>
              <a:rPr lang="en-US" sz="2200" b="1" dirty="0">
                <a:latin typeface="Tahoma" charset="0"/>
              </a:rPr>
              <a:t>07]</a:t>
            </a:r>
          </a:p>
        </p:txBody>
      </p:sp>
    </p:spTree>
    <p:extLst>
      <p:ext uri="{BB962C8B-B14F-4D97-AF65-F5344CB8AC3E}">
        <p14:creationId xmlns:p14="http://schemas.microsoft.com/office/powerpoint/2010/main" val="270046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VMM Detection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3340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Bottom line:     </a:t>
            </a:r>
            <a:r>
              <a:rPr lang="en-US" sz="2200" b="1" dirty="0">
                <a:latin typeface="Tahoma" charset="0"/>
              </a:rPr>
              <a:t> The perfect VMM does not exist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200" dirty="0">
                <a:latin typeface="Tahoma" charset="0"/>
              </a:rPr>
              <a:t>VMMs today   (e.g. </a:t>
            </a:r>
            <a:r>
              <a:rPr lang="en-US" sz="2200" dirty="0" err="1">
                <a:latin typeface="Tahoma" charset="0"/>
              </a:rPr>
              <a:t>VMWare</a:t>
            </a:r>
            <a:r>
              <a:rPr lang="en-US" sz="2200" dirty="0">
                <a:latin typeface="Tahoma" charset="0"/>
              </a:rPr>
              <a:t>)  focus on: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Compatibility:   ensure off the shelf software works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Performance:    minimize virtualization overhead</a:t>
            </a:r>
          </a:p>
          <a:p>
            <a:pPr>
              <a:lnSpc>
                <a:spcPct val="180000"/>
              </a:lnSpc>
              <a:spcBef>
                <a:spcPct val="100000"/>
              </a:spcBef>
            </a:pPr>
            <a:r>
              <a:rPr lang="en-US" sz="2200" dirty="0">
                <a:latin typeface="Tahoma" charset="0"/>
              </a:rPr>
              <a:t>VMMs do not provide </a:t>
            </a:r>
            <a:r>
              <a:rPr lang="en-US" sz="2200" b="1" dirty="0">
                <a:latin typeface="Tahoma" charset="0"/>
              </a:rPr>
              <a:t>transparency</a:t>
            </a:r>
          </a:p>
          <a:p>
            <a:pPr lvl="1">
              <a:spcBef>
                <a:spcPct val="50000"/>
              </a:spcBef>
            </a:pPr>
            <a:r>
              <a:rPr lang="en-US" sz="2200" b="1" dirty="0">
                <a:latin typeface="Tahoma" charset="0"/>
                <a:ea typeface="ＭＳ Ｐゴシック" charset="0"/>
              </a:rPr>
              <a:t>   Anomalies reveal existence of VMM </a:t>
            </a:r>
          </a:p>
        </p:txBody>
      </p:sp>
    </p:spTree>
    <p:extLst>
      <p:ext uri="{BB962C8B-B14F-4D97-AF65-F5344CB8AC3E}">
        <p14:creationId xmlns:p14="http://schemas.microsoft.com/office/powerpoint/2010/main" val="349333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1295400"/>
            <a:ext cx="4953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92100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3381029"/>
            <a:ext cx="5029200" cy="2540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Fault</a:t>
            </a:r>
            <a:b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724320"/>
              <a:ext cx="360" cy="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322"/>
            <a:ext cx="32004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5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charset="0"/>
              </a:rPr>
              <a:t>Software Fault </a:t>
            </a:r>
            <a:r>
              <a:rPr lang="en-US" sz="4400" dirty="0" smtClean="0">
                <a:latin typeface="Tahoma" charset="0"/>
              </a:rPr>
              <a:t>Isolation  </a:t>
            </a:r>
            <a:r>
              <a:rPr lang="en-US" sz="2000" dirty="0" smtClean="0">
                <a:latin typeface="Tahoma" charset="0"/>
              </a:rPr>
              <a:t>[</a:t>
            </a:r>
            <a:r>
              <a:rPr lang="en-US" sz="2000" dirty="0" err="1" smtClean="0">
                <a:latin typeface="Tahoma" charset="0"/>
              </a:rPr>
              <a:t>Whabe</a:t>
            </a:r>
            <a:r>
              <a:rPr lang="en-US" sz="2000" dirty="0" smtClean="0">
                <a:latin typeface="Tahoma" charset="0"/>
              </a:rPr>
              <a:t> et al., 1993]</a:t>
            </a:r>
            <a:endParaRPr lang="en-US" sz="2000" dirty="0">
              <a:latin typeface="Tahoma" charset="0"/>
            </a:endParaRPr>
          </a:p>
        </p:txBody>
      </p:sp>
      <p:sp>
        <p:nvSpPr>
          <p:cNvPr id="5837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ahoma" charset="0"/>
              </a:rPr>
              <a:t>Goal</a:t>
            </a:r>
            <a:r>
              <a:rPr lang="en-US" sz="2400" dirty="0">
                <a:latin typeface="Tahoma" charset="0"/>
              </a:rPr>
              <a:t>:    confine </a:t>
            </a:r>
            <a:r>
              <a:rPr lang="en-US" sz="2400" dirty="0" smtClean="0">
                <a:latin typeface="Tahoma" charset="0"/>
              </a:rPr>
              <a:t>apps running </a:t>
            </a:r>
            <a:r>
              <a:rPr lang="en-US" sz="2400" dirty="0">
                <a:latin typeface="Tahoma" charset="0"/>
              </a:rPr>
              <a:t>in </a:t>
            </a:r>
            <a:r>
              <a:rPr lang="en-US" sz="2400" u="sng" dirty="0">
                <a:latin typeface="Tahoma" charset="0"/>
              </a:rPr>
              <a:t>same address space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Codec code should not interfere with media player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Device drivers should not corrupt kernel </a:t>
            </a:r>
          </a:p>
          <a:p>
            <a:pPr lvl="1"/>
            <a:endParaRPr lang="en-US" sz="2400" dirty="0">
              <a:latin typeface="Tahoma" charset="0"/>
              <a:ea typeface="ＭＳ Ｐゴシック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charset="0"/>
              </a:rPr>
              <a:t>Simple solution:   runs apps in separate address spaces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Problem:  slow if apps communicate frequently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requires context switch per message</a:t>
            </a:r>
          </a:p>
          <a:p>
            <a:pPr>
              <a:buFont typeface="Wingdings" charset="0"/>
              <a:buNone/>
            </a:pPr>
            <a:endParaRPr 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4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Software Fault Isolation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686800" cy="566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ahoma" charset="0"/>
              </a:rPr>
              <a:t>SFI </a:t>
            </a:r>
            <a:r>
              <a:rPr lang="en-US" sz="2200" dirty="0">
                <a:latin typeface="Tahoma" charset="0"/>
              </a:rPr>
              <a:t>approach</a:t>
            </a:r>
            <a:r>
              <a:rPr lang="en-US" sz="2200" dirty="0" smtClean="0">
                <a:latin typeface="Tahoma" charset="0"/>
              </a:rPr>
              <a:t>:</a:t>
            </a:r>
            <a:endParaRPr lang="en-US" sz="2200" dirty="0">
              <a:latin typeface="Tahoma" charset="0"/>
            </a:endParaRPr>
          </a:p>
          <a:p>
            <a:pPr marL="623888" lvl="1" indent="-280988">
              <a:spcBef>
                <a:spcPts val="1728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Partition process memory into segments</a:t>
            </a: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342900" lvl="1" indent="0">
              <a:buNone/>
            </a:pPr>
            <a:endParaRPr lang="en-US" sz="2200" dirty="0">
              <a:latin typeface="Tahoma" charset="0"/>
              <a:ea typeface="ＭＳ Ｐゴシック" charset="0"/>
            </a:endParaRPr>
          </a:p>
          <a:p>
            <a:pPr marL="223838" indent="-280988">
              <a:spcBef>
                <a:spcPts val="2928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Locate unsafe instructions:   </a:t>
            </a:r>
            <a:r>
              <a:rPr lang="en-US" sz="2200" b="1" dirty="0" err="1">
                <a:latin typeface="Tahoma" charset="0"/>
                <a:ea typeface="ＭＳ Ｐゴシック" charset="0"/>
              </a:rPr>
              <a:t>jmp</a:t>
            </a:r>
            <a:r>
              <a:rPr lang="en-US" sz="2200" b="1" dirty="0">
                <a:latin typeface="Tahoma" charset="0"/>
                <a:ea typeface="ＭＳ Ｐゴシック" charset="0"/>
              </a:rPr>
              <a:t>, load, store</a:t>
            </a:r>
          </a:p>
          <a:p>
            <a:pPr marL="566738" lvl="1"/>
            <a:r>
              <a:rPr lang="en-US" sz="2200" dirty="0">
                <a:latin typeface="Tahoma" charset="0"/>
                <a:ea typeface="ＭＳ Ｐゴシック" charset="0"/>
              </a:rPr>
              <a:t>At compile time, add guards before unsafe instructions</a:t>
            </a:r>
          </a:p>
          <a:p>
            <a:pPr marL="566738" lvl="1"/>
            <a:r>
              <a:rPr lang="en-US" sz="2200" dirty="0">
                <a:latin typeface="Tahoma" charset="0"/>
                <a:ea typeface="ＭＳ Ｐゴシック" charset="0"/>
              </a:rPr>
              <a:t>When loading code, ensure all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guards </a:t>
            </a:r>
            <a:r>
              <a:rPr lang="en-US" sz="2200" dirty="0">
                <a:latin typeface="Tahoma" charset="0"/>
                <a:ea typeface="ＭＳ Ｐゴシック" charset="0"/>
              </a:rPr>
              <a:t>are present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09600" y="2362200"/>
            <a:ext cx="7772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09600" y="2362200"/>
            <a:ext cx="1371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828800" y="2362200"/>
            <a:ext cx="1371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3200400" y="2362200"/>
            <a:ext cx="1371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4572000" y="2362200"/>
            <a:ext cx="1371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6248400" y="281940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9402" name="Group 14"/>
          <p:cNvGrpSpPr>
            <a:grpSpLocks/>
          </p:cNvGrpSpPr>
          <p:nvPr/>
        </p:nvGrpSpPr>
        <p:grpSpPr bwMode="auto">
          <a:xfrm>
            <a:off x="609600" y="3429004"/>
            <a:ext cx="2590800" cy="552450"/>
            <a:chOff x="384" y="2688"/>
            <a:chExt cx="1632" cy="348"/>
          </a:xfrm>
        </p:grpSpPr>
        <p:sp>
          <p:nvSpPr>
            <p:cNvPr id="59406" name="AutoShape 12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Text Box 13"/>
            <p:cNvSpPr txBox="1">
              <a:spLocks noChangeArrowheads="1"/>
            </p:cNvSpPr>
            <p:nvPr/>
          </p:nvSpPr>
          <p:spPr bwMode="auto">
            <a:xfrm>
              <a:off x="933" y="2784"/>
              <a:ext cx="6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#1</a:t>
              </a:r>
            </a:p>
          </p:txBody>
        </p:sp>
      </p:grpSp>
      <p:grpSp>
        <p:nvGrpSpPr>
          <p:cNvPr id="59403" name="Group 15"/>
          <p:cNvGrpSpPr>
            <a:grpSpLocks/>
          </p:cNvGrpSpPr>
          <p:nvPr/>
        </p:nvGrpSpPr>
        <p:grpSpPr bwMode="auto">
          <a:xfrm>
            <a:off x="3276600" y="3429004"/>
            <a:ext cx="2590800" cy="552450"/>
            <a:chOff x="384" y="2688"/>
            <a:chExt cx="1632" cy="348"/>
          </a:xfrm>
        </p:grpSpPr>
        <p:sp>
          <p:nvSpPr>
            <p:cNvPr id="59404" name="AutoShape 16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Text Box 17"/>
            <p:cNvSpPr txBox="1">
              <a:spLocks noChangeArrowheads="1"/>
            </p:cNvSpPr>
            <p:nvPr/>
          </p:nvSpPr>
          <p:spPr bwMode="auto">
            <a:xfrm>
              <a:off x="933" y="2784"/>
              <a:ext cx="6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8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990600" y="4319588"/>
            <a:ext cx="4572000" cy="22326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990600" y="4319589"/>
            <a:ext cx="4572000" cy="17510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sz="4000" b="0" dirty="0">
                <a:latin typeface="Tahoma" charset="0"/>
              </a:rPr>
              <a:t>Segment matching technique</a:t>
            </a:r>
          </a:p>
        </p:txBody>
      </p:sp>
      <p:sp>
        <p:nvSpPr>
          <p:cNvPr id="145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7150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Designed for MIPS processor.   Many registers available.</a:t>
            </a:r>
          </a:p>
          <a:p>
            <a:pPr>
              <a:spcBef>
                <a:spcPts val="1512"/>
              </a:spcBef>
            </a:pPr>
            <a:r>
              <a:rPr lang="en-US" sz="2200" b="1" dirty="0">
                <a:latin typeface="Tahoma" charset="0"/>
              </a:rPr>
              <a:t>dr1,  dr2</a:t>
            </a:r>
            <a:r>
              <a:rPr lang="en-US" sz="2200" dirty="0">
                <a:latin typeface="Tahoma" charset="0"/>
              </a:rPr>
              <a:t>:   dedicated registers not used by binary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ompiler </a:t>
            </a:r>
            <a:r>
              <a:rPr lang="en-US" sz="2200" dirty="0">
                <a:latin typeface="Tahoma" charset="0"/>
                <a:ea typeface="ＭＳ Ｐゴシック" charset="0"/>
              </a:rPr>
              <a:t>pretends these registers don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’</a:t>
            </a:r>
            <a:r>
              <a:rPr lang="en-US" sz="2200" dirty="0">
                <a:latin typeface="Tahoma" charset="0"/>
                <a:ea typeface="ＭＳ Ｐゴシック" charset="0"/>
              </a:rPr>
              <a:t>t exist</a:t>
            </a:r>
          </a:p>
          <a:p>
            <a:pPr lvl="1"/>
            <a:r>
              <a:rPr lang="en-US" sz="2200" b="1" dirty="0">
                <a:latin typeface="Tahoma" charset="0"/>
                <a:ea typeface="ＭＳ Ｐゴシック" charset="0"/>
              </a:rPr>
              <a:t>dr2</a:t>
            </a:r>
            <a:r>
              <a:rPr lang="en-US" sz="2200" dirty="0">
                <a:latin typeface="Tahoma" charset="0"/>
                <a:ea typeface="ＭＳ Ｐゴシック" charset="0"/>
              </a:rPr>
              <a:t> contains segment ID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Tahoma" charset="0"/>
              </a:rPr>
              <a:t>Indirect load instruction       </a:t>
            </a:r>
            <a:r>
              <a:rPr lang="en-US" sz="2000" b="1" dirty="0">
                <a:solidFill>
                  <a:srgbClr val="CC3399"/>
                </a:solidFill>
                <a:latin typeface="Tahoma" charset="0"/>
              </a:rPr>
              <a:t>R12 </a:t>
            </a:r>
            <a:r>
              <a:rPr lang="en-US" sz="20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 </a:t>
            </a:r>
            <a:r>
              <a:rPr lang="en-US" sz="20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[R34]      </a:t>
            </a:r>
            <a:r>
              <a:rPr lang="en-US" sz="2000" dirty="0" smtClean="0">
                <a:latin typeface="Tahoma" charset="0"/>
                <a:sym typeface="Symbol" charset="0"/>
              </a:rPr>
              <a:t>becomes</a:t>
            </a:r>
            <a:r>
              <a:rPr lang="en-US" sz="2000" dirty="0">
                <a:latin typeface="Tahoma" charset="0"/>
                <a:sym typeface="Symbol" charset="0"/>
              </a:rPr>
              <a:t>: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2000" dirty="0">
                <a:latin typeface="Tahoma" charset="0"/>
                <a:sym typeface="Symbol" charset="0"/>
              </a:rPr>
              <a:t>		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sym typeface="Symbol" charset="0"/>
              </a:rPr>
              <a:t>dr1  </a:t>
            </a:r>
            <a:r>
              <a:rPr lang="en-US" sz="20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R34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endParaRPr lang="en-US" sz="2000" dirty="0">
              <a:solidFill>
                <a:srgbClr val="FFFFFF"/>
              </a:solidFill>
              <a:latin typeface="Tahoma" charset="0"/>
              <a:sym typeface="Symbol" charset="0"/>
            </a:endParaRPr>
          </a:p>
          <a:p>
            <a:pPr>
              <a:spcBef>
                <a:spcPts val="1200"/>
              </a:spcBef>
              <a:buFont typeface="Wingdings" charset="0"/>
              <a:buNone/>
            </a:pPr>
            <a:endParaRPr lang="en-US" sz="2000" dirty="0">
              <a:solidFill>
                <a:srgbClr val="FFFFFF"/>
              </a:solidFill>
              <a:latin typeface="Tahoma" charset="0"/>
              <a:sym typeface="Symbol" charset="0"/>
            </a:endParaRP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000" dirty="0">
                <a:solidFill>
                  <a:srgbClr val="FFFFFF"/>
                </a:solidFill>
                <a:latin typeface="Tahoma" charset="0"/>
                <a:sym typeface="Symbol" charset="0"/>
              </a:rPr>
              <a:t>		scratch-</a:t>
            </a:r>
            <a:r>
              <a:rPr lang="en-US" sz="2000" dirty="0" err="1">
                <a:solidFill>
                  <a:srgbClr val="FFFFFF"/>
                </a:solidFill>
                <a:latin typeface="Tahoma" charset="0"/>
                <a:sym typeface="Symbol" charset="0"/>
              </a:rPr>
              <a:t>reg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sym typeface="Symbol" charset="0"/>
              </a:rPr>
              <a:t>  (dr1 &gt;&gt; 20)	</a:t>
            </a:r>
            <a:r>
              <a:rPr lang="en-US" sz="20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            </a:t>
            </a:r>
            <a:r>
              <a:rPr lang="en-US" sz="2000" dirty="0" smtClean="0">
                <a:latin typeface="Tahoma" charset="0"/>
                <a:sym typeface="Symbol" charset="0"/>
              </a:rPr>
              <a:t>: </a:t>
            </a:r>
            <a:r>
              <a:rPr lang="en-US" sz="2000" dirty="0">
                <a:latin typeface="Tahoma" charset="0"/>
                <a:sym typeface="Symbol" charset="0"/>
              </a:rPr>
              <a:t>get segment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000" dirty="0">
                <a:solidFill>
                  <a:srgbClr val="FFFFFF"/>
                </a:solidFill>
                <a:latin typeface="Tahoma" charset="0"/>
                <a:sym typeface="Symbol" charset="0"/>
              </a:rPr>
              <a:t>		compare scratch-</a:t>
            </a:r>
            <a:r>
              <a:rPr lang="en-US" sz="2000" dirty="0" err="1">
                <a:solidFill>
                  <a:srgbClr val="FFFFFF"/>
                </a:solidFill>
                <a:latin typeface="Tahoma" charset="0"/>
                <a:sym typeface="Symbol" charset="0"/>
              </a:rPr>
              <a:t>reg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sym typeface="Symbol" charset="0"/>
              </a:rPr>
              <a:t>  and  dr2	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sym typeface="Symbol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sym typeface="Symbol" charset="0"/>
              </a:rPr>
              <a:t>validate </a:t>
            </a:r>
            <a:r>
              <a:rPr lang="en-US" sz="2000" dirty="0" err="1" smtClean="0">
                <a:solidFill>
                  <a:srgbClr val="000000"/>
                </a:solidFill>
                <a:latin typeface="Tahoma" charset="0"/>
                <a:sym typeface="Symbol" charset="0"/>
              </a:rPr>
              <a:t>seg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sym typeface="Symbol" charset="0"/>
              </a:rPr>
              <a:t>.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000" dirty="0">
                <a:solidFill>
                  <a:srgbClr val="FFFFFF"/>
                </a:solidFill>
                <a:latin typeface="Tahoma" charset="0"/>
                <a:sym typeface="Symbol" charset="0"/>
              </a:rPr>
              <a:t>		trap if not </a:t>
            </a:r>
            <a:r>
              <a:rPr lang="en-US" sz="20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equal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endParaRPr lang="en-US" sz="2000" dirty="0">
              <a:solidFill>
                <a:srgbClr val="FFFFFF"/>
              </a:solidFill>
              <a:latin typeface="Tahoma" charset="0"/>
              <a:sym typeface="Symbol" charset="0"/>
            </a:endParaRPr>
          </a:p>
          <a:p>
            <a:pPr>
              <a:spcBef>
                <a:spcPts val="0"/>
              </a:spcBef>
              <a:buFont typeface="Wingdings" charset="0"/>
              <a:buNone/>
            </a:pPr>
            <a:endParaRPr lang="en-US" sz="2000" dirty="0">
              <a:solidFill>
                <a:srgbClr val="FFFFFF"/>
              </a:solidFill>
              <a:latin typeface="Tahoma" charset="0"/>
              <a:sym typeface="Symbol" charset="0"/>
            </a:endParaRP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000" dirty="0">
                <a:solidFill>
                  <a:srgbClr val="FFFFFF"/>
                </a:solidFill>
                <a:latin typeface="Tahoma" charset="0"/>
                <a:sym typeface="Symbol" charset="0"/>
              </a:rPr>
              <a:t>		R12  </a:t>
            </a:r>
            <a:r>
              <a:rPr lang="en-US" sz="20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[dr1]</a:t>
            </a:r>
            <a:r>
              <a:rPr lang="en-US" sz="2000" dirty="0">
                <a:solidFill>
                  <a:schemeClr val="tx2"/>
                </a:solidFill>
                <a:latin typeface="Tahoma" charset="0"/>
                <a:sym typeface="Symbol" charset="0"/>
              </a:rPr>
              <a:t>			</a:t>
            </a:r>
            <a:r>
              <a:rPr lang="en-US" sz="2000" dirty="0" smtClean="0">
                <a:solidFill>
                  <a:schemeClr val="tx2"/>
                </a:solidFill>
                <a:latin typeface="Tahoma" charset="0"/>
                <a:sym typeface="Symbol" charset="0"/>
              </a:rPr>
              <a:t>	</a:t>
            </a:r>
            <a:r>
              <a:rPr lang="en-US" sz="2200" dirty="0" smtClean="0">
                <a:solidFill>
                  <a:schemeClr val="tx2"/>
                </a:solidFill>
                <a:latin typeface="Tahoma" charset="0"/>
                <a:sym typeface="Symbol" charset="0"/>
              </a:rPr>
              <a:t>: 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do load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362200" y="1092201"/>
            <a:ext cx="6489700" cy="1405207"/>
          </a:xfrm>
          <a:prstGeom prst="wedgeRoundRectCallout">
            <a:avLst>
              <a:gd name="adj1" fmla="val -41315"/>
              <a:gd name="adj2" fmla="val 143634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>
                <a:solidFill>
                  <a:schemeClr val="bg1"/>
                </a:solidFill>
              </a:rPr>
              <a:t>Guard ensures code does not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load data from another segment</a:t>
            </a:r>
          </a:p>
        </p:txBody>
      </p:sp>
    </p:spTree>
    <p:extLst>
      <p:ext uri="{BB962C8B-B14F-4D97-AF65-F5344CB8AC3E}">
        <p14:creationId xmlns:p14="http://schemas.microsoft.com/office/powerpoint/2010/main" val="223125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5" grpId="0" animBg="1"/>
      <p:bldP spid="1454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990600" y="3158597"/>
            <a:ext cx="4572000" cy="1252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990600" y="2887134"/>
            <a:ext cx="4572000" cy="98259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sz="4000" dirty="0">
                <a:latin typeface="Tahoma" charset="0"/>
              </a:rPr>
              <a:t>Address sandboxing technique</a:t>
            </a:r>
          </a:p>
        </p:txBody>
      </p:sp>
      <p:sp>
        <p:nvSpPr>
          <p:cNvPr id="614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334000"/>
          </a:xfrm>
        </p:spPr>
        <p:txBody>
          <a:bodyPr>
            <a:noAutofit/>
          </a:bodyPr>
          <a:lstStyle/>
          <a:p>
            <a:pPr>
              <a:spcBef>
                <a:spcPct val="100000"/>
              </a:spcBef>
            </a:pPr>
            <a:r>
              <a:rPr lang="en-US" sz="2200" b="1" dirty="0">
                <a:latin typeface="Tahoma" charset="0"/>
              </a:rPr>
              <a:t>dr2</a:t>
            </a:r>
            <a:r>
              <a:rPr lang="en-US" sz="2200" dirty="0">
                <a:latin typeface="Tahoma" charset="0"/>
              </a:rPr>
              <a:t>:    holds segment ID</a:t>
            </a:r>
          </a:p>
          <a:p>
            <a:pPr>
              <a:spcBef>
                <a:spcPts val="1440"/>
              </a:spcBef>
            </a:pPr>
            <a:r>
              <a:rPr lang="en-US" sz="2200" dirty="0">
                <a:latin typeface="Tahoma" charset="0"/>
              </a:rPr>
              <a:t>Indirect load instruction     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</a:rPr>
              <a:t>R12 </a:t>
            </a:r>
            <a:r>
              <a:rPr lang="en-US" sz="2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 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[R34]     </a:t>
            </a:r>
            <a:r>
              <a:rPr lang="en-US" sz="2200" dirty="0" smtClean="0">
                <a:latin typeface="Tahoma" charset="0"/>
                <a:sym typeface="Symbol" charset="0"/>
              </a:rPr>
              <a:t>becomes:</a:t>
            </a:r>
          </a:p>
          <a:p>
            <a:pPr>
              <a:spcBef>
                <a:spcPts val="1440"/>
              </a:spcBef>
            </a:pPr>
            <a:endParaRPr lang="en-US" sz="2200" dirty="0">
              <a:latin typeface="Tahoma" charset="0"/>
              <a:sym typeface="Symbol" charset="0"/>
            </a:endParaRPr>
          </a:p>
          <a:p>
            <a:pPr>
              <a:spcBef>
                <a:spcPct val="7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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R34  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&amp;  segment-mask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: zero out </a:t>
            </a:r>
            <a:r>
              <a:rPr lang="en-US" sz="22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 bits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 dr1  |  dr2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: set valid </a:t>
            </a:r>
            <a:r>
              <a:rPr lang="en-US" sz="22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Tahoma" charset="0"/>
                <a:sym typeface="Symbol" charset="0"/>
              </a:rPr>
              <a:t>ID</a:t>
            </a:r>
            <a:endParaRPr lang="en-US" sz="2200" dirty="0">
              <a:solidFill>
                <a:schemeClr val="tx2"/>
              </a:solidFill>
              <a:latin typeface="Tahoma" charset="0"/>
              <a:sym typeface="Symbol" charset="0"/>
            </a:endParaRP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R12  [dr1]	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: do load</a:t>
            </a:r>
          </a:p>
          <a:p>
            <a:pPr>
              <a:buFont typeface="Wingdings" charset="0"/>
              <a:buNone/>
            </a:pPr>
            <a:endParaRPr lang="en-US" sz="2200" dirty="0">
              <a:solidFill>
                <a:schemeClr val="tx2"/>
              </a:solidFill>
              <a:latin typeface="Tahoma" charset="0"/>
              <a:sym typeface="Symbol" charset="0"/>
            </a:endParaRPr>
          </a:p>
          <a:p>
            <a:r>
              <a:rPr lang="en-US" sz="2200" dirty="0">
                <a:latin typeface="Tahoma" charset="0"/>
                <a:sym typeface="Symbol" charset="0"/>
              </a:rPr>
              <a:t>Fewer instructions than segment matching</a:t>
            </a:r>
          </a:p>
          <a:p>
            <a:pPr lvl="1"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sym typeface="Symbol" charset="0"/>
              </a:rPr>
              <a:t>… but does not catch offending </a:t>
            </a:r>
            <a:r>
              <a:rPr lang="en-US" sz="2200" dirty="0" smtClean="0">
                <a:latin typeface="Tahoma" charset="0"/>
                <a:ea typeface="ＭＳ Ｐゴシック" charset="0"/>
                <a:sym typeface="Symbol" charset="0"/>
              </a:rPr>
              <a:t>instructions</a:t>
            </a:r>
          </a:p>
          <a:p>
            <a:r>
              <a:rPr lang="en-US" sz="2200" dirty="0" smtClean="0">
                <a:latin typeface="Tahoma" charset="0"/>
              </a:rPr>
              <a:t>Similar guards places on all unsafe instructions</a:t>
            </a:r>
            <a:endParaRPr lang="en-US" sz="2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8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584201"/>
            <a:ext cx="805265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Problem</a:t>
            </a:r>
            <a:r>
              <a:rPr lang="en-US" sz="2400" dirty="0" smtClean="0"/>
              <a:t>:   what if    </a:t>
            </a:r>
            <a:r>
              <a:rPr lang="en-US" sz="2400" b="1" dirty="0" err="1" smtClean="0">
                <a:solidFill>
                  <a:srgbClr val="0000FF"/>
                </a:solidFill>
              </a:rPr>
              <a:t>jmp</a:t>
            </a:r>
            <a:r>
              <a:rPr lang="en-US" sz="2400" b="1" dirty="0" smtClean="0">
                <a:solidFill>
                  <a:srgbClr val="0000FF"/>
                </a:solidFill>
              </a:rPr>
              <a:t> [</a:t>
            </a:r>
            <a:r>
              <a:rPr lang="en-US" sz="2400" b="1" dirty="0" err="1" smtClean="0">
                <a:solidFill>
                  <a:srgbClr val="0000FF"/>
                </a:solidFill>
              </a:rPr>
              <a:t>addr</a:t>
            </a:r>
            <a:r>
              <a:rPr lang="en-US" sz="2400" b="1" dirty="0" smtClean="0">
                <a:solidFill>
                  <a:srgbClr val="0000FF"/>
                </a:solidFill>
              </a:rPr>
              <a:t>]    </a:t>
            </a:r>
            <a:r>
              <a:rPr lang="en-US" sz="2400" dirty="0" smtClean="0"/>
              <a:t>jumps directly into indirect load?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/>
              <a:t>(bypassing guard)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1" y="2717801"/>
            <a:ext cx="127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Solution: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632201"/>
            <a:ext cx="71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j</a:t>
            </a:r>
            <a:r>
              <a:rPr lang="en-US" sz="2400" b="1" dirty="0" err="1" smtClean="0">
                <a:solidFill>
                  <a:srgbClr val="0000FF"/>
                </a:solidFill>
              </a:rPr>
              <a:t>mp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guard must ensure </a:t>
            </a:r>
            <a:r>
              <a:rPr lang="en-US" sz="2400" b="1" dirty="0" smtClean="0">
                <a:solidFill>
                  <a:srgbClr val="0000FF"/>
                </a:solidFill>
              </a:rPr>
              <a:t>[</a:t>
            </a:r>
            <a:r>
              <a:rPr lang="en-US" sz="2400" b="1" dirty="0" err="1" smtClean="0">
                <a:solidFill>
                  <a:srgbClr val="0000FF"/>
                </a:solidFill>
              </a:rPr>
              <a:t>addr</a:t>
            </a:r>
            <a:r>
              <a:rPr lang="en-US" sz="2400" b="1" dirty="0" smtClean="0">
                <a:solidFill>
                  <a:srgbClr val="0000FF"/>
                </a:solidFill>
              </a:rPr>
              <a:t>] </a:t>
            </a:r>
            <a:r>
              <a:rPr lang="en-US" sz="2400" dirty="0" smtClean="0"/>
              <a:t>does not bypass load guard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5562600"/>
            <a:ext cx="914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sz="4400" dirty="0" smtClean="0">
                <a:latin typeface="Tahoma" charset="0"/>
              </a:rPr>
              <a:t>SFI  Summary</a:t>
            </a:r>
            <a:endParaRPr lang="en-US" sz="4400" dirty="0">
              <a:latin typeface="Tahoma" charset="0"/>
            </a:endParaRP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5626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S</a:t>
            </a:r>
            <a:r>
              <a:rPr lang="en-US" sz="2200" dirty="0" smtClean="0">
                <a:latin typeface="Tahoma" charset="0"/>
              </a:rPr>
              <a:t>hared </a:t>
            </a:r>
            <a:r>
              <a:rPr lang="en-US" sz="2200" dirty="0">
                <a:latin typeface="Tahoma" charset="0"/>
              </a:rPr>
              <a:t>memory:  use virtual memory hardware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ap </a:t>
            </a:r>
            <a:r>
              <a:rPr lang="en-US" sz="2200" dirty="0">
                <a:latin typeface="Tahoma" charset="0"/>
                <a:ea typeface="ＭＳ Ｐゴシック" charset="0"/>
              </a:rPr>
              <a:t>same physical page to two segments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addr</a:t>
            </a:r>
            <a:r>
              <a:rPr lang="en-US" sz="2200" dirty="0">
                <a:latin typeface="Tahoma" charset="0"/>
                <a:ea typeface="ＭＳ Ｐゴシック" charset="0"/>
              </a:rPr>
              <a:t> space</a:t>
            </a:r>
          </a:p>
          <a:p>
            <a:endParaRPr lang="en-US" sz="2200" dirty="0">
              <a:latin typeface="Tahoma" charset="0"/>
            </a:endParaRPr>
          </a:p>
          <a:p>
            <a:r>
              <a:rPr lang="en-US" sz="2200" dirty="0">
                <a:latin typeface="Tahoma" charset="0"/>
              </a:rPr>
              <a:t>Performance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Usually good:    </a:t>
            </a:r>
            <a:r>
              <a:rPr lang="en-US" sz="2200" dirty="0" err="1">
                <a:latin typeface="Tahoma" charset="0"/>
                <a:ea typeface="ＭＳ Ｐゴシック" charset="0"/>
              </a:rPr>
              <a:t>mpeg_play</a:t>
            </a:r>
            <a:r>
              <a:rPr lang="en-US" sz="2200" dirty="0">
                <a:latin typeface="Tahoma" charset="0"/>
                <a:ea typeface="ＭＳ Ｐゴシック" charset="0"/>
              </a:rPr>
              <a:t>,   4%  slowdown</a:t>
            </a:r>
          </a:p>
          <a:p>
            <a:pPr lvl="1"/>
            <a:endParaRPr lang="en-US" sz="2200" dirty="0">
              <a:latin typeface="Tahoma" charset="0"/>
              <a:ea typeface="ＭＳ Ｐゴシック" charset="0"/>
            </a:endParaRPr>
          </a:p>
          <a:p>
            <a:r>
              <a:rPr lang="en-US" sz="2200" u="sng" dirty="0">
                <a:latin typeface="Tahoma" charset="0"/>
              </a:rPr>
              <a:t>Limitations of SFI</a:t>
            </a:r>
            <a:r>
              <a:rPr lang="en-US" sz="2200" dirty="0">
                <a:latin typeface="Tahoma" charset="0"/>
              </a:rPr>
              <a:t>:   harder to implement on x86 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variable length instructions:  unclear where to put guards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few registers:   can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’</a:t>
            </a:r>
            <a:r>
              <a:rPr lang="en-US" sz="2200" dirty="0">
                <a:latin typeface="Tahoma" charset="0"/>
                <a:ea typeface="ＭＳ Ｐゴシック" charset="0"/>
              </a:rPr>
              <a:t>t dedicate three to SFI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many instructions affect memory:  more guards needed</a:t>
            </a:r>
          </a:p>
        </p:txBody>
      </p:sp>
    </p:spTree>
    <p:extLst>
      <p:ext uri="{BB962C8B-B14F-4D97-AF65-F5344CB8AC3E}">
        <p14:creationId xmlns:p14="http://schemas.microsoft.com/office/powerpoint/2010/main" val="354515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11938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1800" b="1" u="sng" dirty="0" smtClean="0">
                <a:latin typeface="Tahoma" charset="0"/>
              </a:rPr>
              <a:t>Confinement</a:t>
            </a:r>
            <a:r>
              <a:rPr lang="en-US" sz="1800" dirty="0" smtClean="0">
                <a:latin typeface="Tahoma" charset="0"/>
              </a:rPr>
              <a:t>:</a:t>
            </a:r>
            <a:r>
              <a:rPr lang="en-US" sz="1600" dirty="0" smtClean="0">
                <a:latin typeface="Tahoma" charset="0"/>
              </a:rPr>
              <a:t>   ensure misbehaving app cannot harm rest of system</a:t>
            </a:r>
            <a:endParaRPr lang="en-US" sz="16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1800" dirty="0">
                <a:latin typeface="Tahoma" charset="0"/>
              </a:rPr>
              <a:t>Can be implemented at many levels</a:t>
            </a:r>
            <a:r>
              <a:rPr lang="en-US" sz="1800" dirty="0" smtClean="0">
                <a:latin typeface="Tahoma" charset="0"/>
              </a:rPr>
              <a:t>:</a:t>
            </a:r>
            <a:endParaRPr lang="en-US" sz="1800" b="1" dirty="0">
              <a:latin typeface="Tahoma" charset="0"/>
            </a:endParaRPr>
          </a:p>
          <a:p>
            <a:pPr lvl="1"/>
            <a:r>
              <a:rPr lang="en-US" sz="1800" b="1" dirty="0">
                <a:latin typeface="Tahoma" charset="0"/>
                <a:ea typeface="ＭＳ Ｐゴシック" charset="0"/>
              </a:rPr>
              <a:t>Hardware</a:t>
            </a:r>
            <a:r>
              <a:rPr lang="en-US" sz="1800" dirty="0">
                <a:latin typeface="Tahoma" charset="0"/>
                <a:ea typeface="ＭＳ Ｐゴシック" charset="0"/>
              </a:rPr>
              <a:t>:   run application on isolated </a:t>
            </a:r>
            <a:r>
              <a:rPr lang="en-US" sz="1800" dirty="0" err="1">
                <a:latin typeface="Tahoma" charset="0"/>
                <a:ea typeface="ＭＳ Ｐゴシック" charset="0"/>
              </a:rPr>
              <a:t>hw</a:t>
            </a:r>
            <a:r>
              <a:rPr lang="en-US" sz="1800" dirty="0">
                <a:latin typeface="Tahoma" charset="0"/>
                <a:ea typeface="ＭＳ Ｐゴシック" charset="0"/>
              </a:rPr>
              <a:t>  (air gap)</a:t>
            </a:r>
            <a:endParaRPr lang="en-US" sz="16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sz="16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Tahoma" charset="0"/>
                <a:ea typeface="ＭＳ Ｐゴシック" charset="0"/>
              </a:rPr>
              <a:t>			⇒  difficult to manage</a:t>
            </a:r>
          </a:p>
          <a:p>
            <a:pPr marL="457200" lvl="1" indent="0">
              <a:buNone/>
            </a:pPr>
            <a:endParaRPr lang="en-US" sz="16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632200"/>
            <a:ext cx="1524000" cy="1557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32200"/>
            <a:ext cx="1524000" cy="155786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86200" y="3530600"/>
            <a:ext cx="0" cy="17272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1" y="5156200"/>
            <a:ext cx="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</a:t>
            </a:r>
            <a:r>
              <a:rPr lang="en-US" sz="1800" dirty="0" smtClean="0"/>
              <a:t>ir gap</a:t>
            </a:r>
            <a:endParaRPr lang="en-US" sz="1800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5257800" y="5156200"/>
            <a:ext cx="1447800" cy="304800"/>
          </a:xfrm>
          <a:prstGeom prst="bentConnector3">
            <a:avLst>
              <a:gd name="adj1" fmla="val 2632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5156200"/>
            <a:ext cx="106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</a:t>
            </a:r>
            <a:r>
              <a:rPr lang="en-US" sz="1800" dirty="0" smtClean="0"/>
              <a:t>etwork 1</a:t>
            </a:r>
            <a:endParaRPr lang="en-US" sz="1800" dirty="0"/>
          </a:p>
        </p:txBody>
      </p:sp>
      <p:cxnSp>
        <p:nvCxnSpPr>
          <p:cNvPr id="13" name="Elbow Connector 12"/>
          <p:cNvCxnSpPr>
            <a:endCxn id="14" idx="3"/>
          </p:cNvCxnSpPr>
          <p:nvPr/>
        </p:nvCxnSpPr>
        <p:spPr>
          <a:xfrm rot="10800000" flipV="1">
            <a:off x="1698887" y="5156198"/>
            <a:ext cx="815720" cy="286267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1" y="5257800"/>
            <a:ext cx="108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Network 2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1" y="3835400"/>
            <a:ext cx="67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</a:t>
            </a:r>
            <a:r>
              <a:rPr lang="en-US" sz="1800" dirty="0" smtClean="0"/>
              <a:t>pp 1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4855632" y="3835400"/>
            <a:ext cx="67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</a:t>
            </a:r>
            <a:r>
              <a:rPr lang="en-US" sz="1800" dirty="0" smtClean="0"/>
              <a:t>pp 2</a:t>
            </a:r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286" y="3717325"/>
            <a:ext cx="673100" cy="7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1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sz="4400" dirty="0" smtClean="0">
                <a:latin typeface="Tahoma" charset="0"/>
              </a:rPr>
              <a:t>Isolation:   summary</a:t>
            </a:r>
            <a:endParaRPr lang="en-US" sz="4400" dirty="0">
              <a:latin typeface="Tahoma" charset="0"/>
            </a:endParaRP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92200"/>
            <a:ext cx="8686800" cy="56896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Many sandboxing techniques:</a:t>
            </a:r>
          </a:p>
          <a:p>
            <a:pPr marL="457200" lvl="1" indent="0"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	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Physical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air gap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,   Virtual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air gap (VMMs),</a:t>
            </a:r>
          </a:p>
          <a:p>
            <a:pPr marL="457200" lvl="1" indent="0"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	System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call 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interposition,  Software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Fault isolation</a:t>
            </a:r>
          </a:p>
          <a:p>
            <a:pPr marL="457200" lvl="1" indent="0"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	Application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specific (e.g. </a:t>
            </a:r>
            <a:r>
              <a:rPr lang="en-US" sz="2200" i="1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Javascript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in browser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)</a:t>
            </a:r>
            <a:endParaRPr lang="en-US" sz="2200" i="1" dirty="0">
              <a:latin typeface="Tahoma" charset="0"/>
              <a:ea typeface="ＭＳ Ｐゴシック" charset="0"/>
            </a:endParaRPr>
          </a:p>
          <a:p>
            <a:pPr>
              <a:spcBef>
                <a:spcPts val="2328"/>
              </a:spcBef>
            </a:pPr>
            <a:r>
              <a:rPr lang="en-US" sz="2200" dirty="0">
                <a:latin typeface="Tahoma" charset="0"/>
              </a:rPr>
              <a:t>Often complete isolation is inappropriate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Apps need to communicate through regulated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interfaces</a:t>
            </a:r>
            <a:endParaRPr lang="en-US" sz="2200" dirty="0">
              <a:latin typeface="Tahoma" charset="0"/>
            </a:endParaRPr>
          </a:p>
          <a:p>
            <a:pPr>
              <a:spcBef>
                <a:spcPts val="2928"/>
              </a:spcBef>
            </a:pPr>
            <a:r>
              <a:rPr lang="en-US" sz="2200" dirty="0" smtClean="0">
                <a:latin typeface="Tahoma" charset="0"/>
              </a:rPr>
              <a:t>Hard </a:t>
            </a:r>
            <a:r>
              <a:rPr lang="en-US" sz="2200" dirty="0" smtClean="0">
                <a:latin typeface="Tahoma" charset="0"/>
              </a:rPr>
              <a:t>aspects </a:t>
            </a:r>
            <a:r>
              <a:rPr lang="en-US" sz="2200" dirty="0">
                <a:latin typeface="Tahoma" charset="0"/>
              </a:rPr>
              <a:t>of sandboxing: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Specifying policy:    what can apps do and not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do</a:t>
            </a:r>
          </a:p>
          <a:p>
            <a:pPr lvl="1"/>
            <a:r>
              <a:rPr lang="en-US" sz="2200" dirty="0" smtClean="0">
                <a:latin typeface="Tahoma" charset="0"/>
                <a:ea typeface="ＭＳ Ｐゴシック" charset="0"/>
              </a:rPr>
              <a:t>Preventing covert channels</a:t>
            </a:r>
            <a:endParaRPr lang="en-US" sz="22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6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from OS/VMM harder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E.g., if we use permissions or SFI, the OS can simply change them</a:t>
            </a:r>
          </a:p>
          <a:p>
            <a:endParaRPr lang="en-US" dirty="0" smtClean="0"/>
          </a:p>
          <a:p>
            <a:r>
              <a:rPr lang="en-US" dirty="0" smtClean="0"/>
              <a:t>Need to root isolation outside the OS</a:t>
            </a:r>
          </a:p>
          <a:p>
            <a:endParaRPr lang="en-US" dirty="0" smtClean="0"/>
          </a:p>
          <a:p>
            <a:r>
              <a:rPr lang="en-US" dirty="0" smtClean="0"/>
              <a:t>But, need to be able to let the OS do its job</a:t>
            </a:r>
          </a:p>
          <a:p>
            <a:endParaRPr lang="en-US" dirty="0" smtClean="0"/>
          </a:p>
          <a:p>
            <a:r>
              <a:rPr lang="en-US" dirty="0" smtClean="0"/>
              <a:t>Conflation of resource management and security role of the OS is probably the cause of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4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11938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 smtClean="0">
                <a:latin typeface="Tahoma" charset="0"/>
                <a:ea typeface="ＭＳ Ｐゴシック" charset="0"/>
              </a:rPr>
              <a:t>Virtual machines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:   isolate OS’s on a single machine  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835400"/>
            <a:ext cx="6477000" cy="254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5969000"/>
            <a:ext cx="6477000" cy="406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Virtual </a:t>
            </a:r>
            <a:r>
              <a:rPr lang="en-US" sz="2000" dirty="0"/>
              <a:t>M</a:t>
            </a:r>
            <a:r>
              <a:rPr lang="en-US" sz="2000" dirty="0" smtClean="0"/>
              <a:t>achine Monitor  (VMM)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219200" y="3835400"/>
            <a:ext cx="3276600" cy="213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3835400"/>
            <a:ext cx="3276600" cy="213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19600" y="3632200"/>
            <a:ext cx="0" cy="23368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33600" y="4241800"/>
            <a:ext cx="13716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app1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5410200" y="4241800"/>
            <a:ext cx="13716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app2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851401"/>
            <a:ext cx="673100" cy="7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4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11938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 smtClean="0">
                <a:latin typeface="Tahoma" charset="0"/>
                <a:ea typeface="ＭＳ Ｐゴシック" charset="0"/>
              </a:rPr>
              <a:t>Process:    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System Call Interposition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ahoma" charset="0"/>
                <a:ea typeface="ＭＳ Ｐゴシック" charset="0"/>
              </a:rPr>
              <a:t>	      Isolate a </a:t>
            </a:r>
            <a:r>
              <a:rPr lang="en-US" sz="2400" dirty="0">
                <a:latin typeface="Tahoma" charset="0"/>
                <a:ea typeface="ＭＳ Ｐゴシック" charset="0"/>
              </a:rPr>
              <a:t>process in a single operating system</a:t>
            </a: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4038600"/>
            <a:ext cx="4038600" cy="254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6172200"/>
            <a:ext cx="4038600" cy="50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Operating System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3962400" y="4546600"/>
            <a:ext cx="1828800" cy="1320800"/>
          </a:xfrm>
          <a:prstGeom prst="ellipse">
            <a:avLst/>
          </a:prstGeom>
          <a:solidFill>
            <a:srgbClr val="77933C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rocess 2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5943600" y="4241800"/>
            <a:ext cx="1676400" cy="1219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rocess 1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326" y="4749800"/>
            <a:ext cx="46007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2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1193800"/>
            <a:ext cx="8839200" cy="56388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400" b="1" dirty="0" smtClean="0">
                <a:latin typeface="Tahoma" charset="0"/>
                <a:ea typeface="ＭＳ Ｐゴシック" charset="0"/>
              </a:rPr>
              <a:t>Threads: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     </a:t>
            </a:r>
            <a:r>
              <a:rPr lang="en-US" sz="2400" dirty="0">
                <a:latin typeface="Tahoma" charset="0"/>
                <a:ea typeface="ＭＳ Ｐゴシック" charset="0"/>
              </a:rPr>
              <a:t>Software Fault Isolation (SFI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Tahoma" charset="0"/>
                <a:ea typeface="ＭＳ Ｐゴシック" charset="0"/>
              </a:rPr>
              <a:t>Isolating </a:t>
            </a:r>
            <a:r>
              <a:rPr lang="en-US" sz="2000" dirty="0">
                <a:latin typeface="Tahoma" charset="0"/>
                <a:ea typeface="ＭＳ Ｐゴシック" charset="0"/>
              </a:rPr>
              <a:t>threads sharing same address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space  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>
              <a:spcBef>
                <a:spcPts val="1200"/>
              </a:spcBef>
            </a:pPr>
            <a:r>
              <a:rPr lang="en-US" sz="2400" b="1" dirty="0" smtClean="0">
                <a:latin typeface="Tahoma" charset="0"/>
                <a:ea typeface="ＭＳ Ｐゴシック" charset="0"/>
              </a:rPr>
              <a:t>Application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:  </a:t>
            </a:r>
            <a:r>
              <a:rPr lang="en-US" sz="2400" dirty="0">
                <a:latin typeface="Tahoma" charset="0"/>
                <a:ea typeface="ＭＳ Ｐゴシック" charset="0"/>
              </a:rPr>
              <a:t>e.g.   browser-based confinement</a:t>
            </a:r>
          </a:p>
          <a:p>
            <a:pPr marL="0" indent="0">
              <a:spcBef>
                <a:spcPct val="80000"/>
              </a:spcBef>
              <a:buNone/>
            </a:pPr>
            <a:endParaRPr lang="en-US" sz="2400" b="1" dirty="0">
              <a:latin typeface="Tahoma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7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Implementing confinement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Key component:    </a:t>
            </a:r>
            <a:r>
              <a:rPr lang="en-US" sz="2800" b="1" dirty="0">
                <a:latin typeface="Tahoma" charset="0"/>
              </a:rPr>
              <a:t>reference monitor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Mediates requests</a:t>
            </a:r>
            <a:r>
              <a:rPr lang="en-US" dirty="0">
                <a:latin typeface="Tahoma" charset="0"/>
                <a:ea typeface="ＭＳ Ｐゴシック" charset="0"/>
              </a:rPr>
              <a:t> from applications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Implements protection policy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Enforces isolation and confinement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Must </a:t>
            </a:r>
            <a:r>
              <a:rPr lang="en-US" b="1" u="sng" dirty="0">
                <a:latin typeface="Tahoma" charset="0"/>
                <a:ea typeface="ＭＳ Ｐゴシック" charset="0"/>
              </a:rPr>
              <a:t>always</a:t>
            </a:r>
            <a:r>
              <a:rPr lang="en-US" dirty="0">
                <a:latin typeface="Tahoma" charset="0"/>
                <a:ea typeface="ＭＳ Ｐゴシック" charset="0"/>
              </a:rPr>
              <a:t> be invoked: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Every application request must be mediated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Tamperproof</a:t>
            </a:r>
            <a:r>
              <a:rPr lang="en-US" dirty="0">
                <a:latin typeface="Tahoma" charset="0"/>
                <a:ea typeface="ＭＳ Ｐゴシック" charset="0"/>
              </a:rPr>
              <a:t>: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Reference monitor cannot be killed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… or if killed, then monitored process is killed too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Small</a:t>
            </a:r>
            <a:r>
              <a:rPr lang="en-US" dirty="0">
                <a:latin typeface="Tahoma" charset="0"/>
                <a:ea typeface="ＭＳ Ｐゴシック" charset="0"/>
              </a:rPr>
              <a:t> enough to be analyzed and validated</a:t>
            </a:r>
          </a:p>
        </p:txBody>
      </p:sp>
    </p:spTree>
    <p:extLst>
      <p:ext uri="{BB962C8B-B14F-4D97-AF65-F5344CB8AC3E}">
        <p14:creationId xmlns:p14="http://schemas.microsoft.com/office/powerpoint/2010/main" val="311246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40296</TotalTime>
  <Words>2040</Words>
  <Application>Microsoft Macintosh PowerPoint</Application>
  <PresentationFormat>On-screen Show (4:3)</PresentationFormat>
  <Paragraphs>484</Paragraphs>
  <Slides>51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template2007</vt:lpstr>
      <vt:lpstr>Isolation/Confinement</vt:lpstr>
      <vt:lpstr>Overview</vt:lpstr>
      <vt:lpstr>Overview (cont’d)</vt:lpstr>
      <vt:lpstr>Running untrusted code</vt:lpstr>
      <vt:lpstr>Approach:   confinement</vt:lpstr>
      <vt:lpstr>Approach:   confinement</vt:lpstr>
      <vt:lpstr>Approach:   confinement</vt:lpstr>
      <vt:lpstr>Approach:   confinement</vt:lpstr>
      <vt:lpstr>Implementing confinement</vt:lpstr>
      <vt:lpstr>A old example:    chroot</vt:lpstr>
      <vt:lpstr>Jailkit</vt:lpstr>
      <vt:lpstr>Escaping from jails</vt:lpstr>
      <vt:lpstr>Many ways to escape jail as root</vt:lpstr>
      <vt:lpstr>Freebsd jail</vt:lpstr>
      <vt:lpstr>Not all programs can run in a jail</vt:lpstr>
      <vt:lpstr>Problems with chroot and jail</vt:lpstr>
      <vt:lpstr>System Call Interposition</vt:lpstr>
      <vt:lpstr>System call interposition</vt:lpstr>
      <vt:lpstr>Initial implementation  (Janus)      [GWTB’96]</vt:lpstr>
      <vt:lpstr>Complications</vt:lpstr>
      <vt:lpstr>Problems with ptrace</vt:lpstr>
      <vt:lpstr>Alternate design:  systrace    [P’02]</vt:lpstr>
      <vt:lpstr>Policy</vt:lpstr>
      <vt:lpstr>NaCl:  a modern day example</vt:lpstr>
      <vt:lpstr>Isolation via Virtual Machines</vt:lpstr>
      <vt:lpstr>Virtual Machines</vt:lpstr>
      <vt:lpstr>Why so popular now?</vt:lpstr>
      <vt:lpstr>VMM security assumption</vt:lpstr>
      <vt:lpstr>Problem:   covert channels</vt:lpstr>
      <vt:lpstr>VMM Introspection:  [GR’03]  protecting the anti-virus system</vt:lpstr>
      <vt:lpstr>Intrusion Detection / Anti-virus</vt:lpstr>
      <vt:lpstr>PowerPoint Presentation</vt:lpstr>
      <vt:lpstr>Sample checks</vt:lpstr>
      <vt:lpstr>Sample checks</vt:lpstr>
      <vt:lpstr>Subverting VM Isolation</vt:lpstr>
      <vt:lpstr>Subvirt   [King et al. 2006]</vt:lpstr>
      <vt:lpstr>The MATRIX</vt:lpstr>
      <vt:lpstr>PowerPoint Presentation</vt:lpstr>
      <vt:lpstr>VM Based Malware  (blue pill virus)</vt:lpstr>
      <vt:lpstr>VMM Detection</vt:lpstr>
      <vt:lpstr>VMM detection    (red pill techniques)</vt:lpstr>
      <vt:lpstr>VMM Detection</vt:lpstr>
      <vt:lpstr>Software Fault Isolation</vt:lpstr>
      <vt:lpstr>Software Fault Isolation  [Whabe et al., 1993]</vt:lpstr>
      <vt:lpstr>Software Fault Isolation</vt:lpstr>
      <vt:lpstr>Segment matching technique</vt:lpstr>
      <vt:lpstr>Address sandboxing technique</vt:lpstr>
      <vt:lpstr>PowerPoint Presentation</vt:lpstr>
      <vt:lpstr>SFI  Summary</vt:lpstr>
      <vt:lpstr>Isolation:   summary</vt:lpstr>
      <vt:lpstr>Isolation from OS/VMM harder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Nael Abu-Ghazaleh</cp:lastModifiedBy>
  <cp:revision>471</cp:revision>
  <cp:lastPrinted>1999-09-20T15:19:18Z</cp:lastPrinted>
  <dcterms:created xsi:type="dcterms:W3CDTF">2011-01-05T22:39:44Z</dcterms:created>
  <dcterms:modified xsi:type="dcterms:W3CDTF">2017-05-09T20:14:27Z</dcterms:modified>
</cp:coreProperties>
</file>